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486" r:id="rId2"/>
    <p:sldId id="257" r:id="rId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ACBF32-FB7F-C894-5D0B-88913F7639A8}" name="Frank Beekman" initials="FB" userId="S::frank.beekman@edsn.nl::710f2f0b-8728-449a-9fb0-06c6ec75845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3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338E79-AD97-43B9-9BB9-A27A7A601ACE}" v="4" dt="2025-10-01T16:23:32.25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494" autoAdjust="0"/>
  </p:normalViewPr>
  <p:slideViewPr>
    <p:cSldViewPr snapToGrid="0">
      <p:cViewPr varScale="1">
        <p:scale>
          <a:sx n="90" d="100"/>
          <a:sy n="90" d="100"/>
        </p:scale>
        <p:origin x="130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microsoft.com/office/2018/10/relationships/authors" Target="author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00CB0258-224E-420D-851D-F0E16D002ABB}"/>
    <pc:docChg chg="custSel modSld">
      <pc:chgData name="John van Rouwendaal" userId="ed6f2fc2978f7c48" providerId="LiveId" clId="{00CB0258-224E-420D-851D-F0E16D002ABB}" dt="2025-10-01T16:23:32.253" v="5"/>
      <pc:docMkLst>
        <pc:docMk/>
      </pc:docMkLst>
      <pc:sldChg chg="addSp delSp modSp">
        <pc:chgData name="John van Rouwendaal" userId="ed6f2fc2978f7c48" providerId="LiveId" clId="{00CB0258-224E-420D-851D-F0E16D002ABB}" dt="2025-10-01T16:23:32.253" v="5"/>
        <pc:sldMkLst>
          <pc:docMk/>
          <pc:sldMk cId="1849949563" sldId="257"/>
        </pc:sldMkLst>
        <pc:spChg chg="add mod">
          <ac:chgData name="John van Rouwendaal" userId="ed6f2fc2978f7c48" providerId="LiveId" clId="{00CB0258-224E-420D-851D-F0E16D002ABB}" dt="2025-10-01T16:23:32.253" v="5"/>
          <ac:spMkLst>
            <pc:docMk/>
            <pc:sldMk cId="1849949563" sldId="257"/>
            <ac:spMk id="7" creationId="{6995045C-8D72-DBBB-21FB-BDF128823F8C}"/>
          </ac:spMkLst>
        </pc:spChg>
        <pc:picChg chg="del">
          <ac:chgData name="John van Rouwendaal" userId="ed6f2fc2978f7c48" providerId="LiveId" clId="{00CB0258-224E-420D-851D-F0E16D002ABB}" dt="2025-10-01T16:23:31.805" v="4" actId="478"/>
          <ac:picMkLst>
            <pc:docMk/>
            <pc:sldMk cId="1849949563" sldId="257"/>
            <ac:picMk id="4" creationId="{3C7BB70C-909F-EC9C-A360-B67DDE34DE07}"/>
          </ac:picMkLst>
        </pc:picChg>
        <pc:picChg chg="del">
          <ac:chgData name="John van Rouwendaal" userId="ed6f2fc2978f7c48" providerId="LiveId" clId="{00CB0258-224E-420D-851D-F0E16D002ABB}" dt="2025-10-01T16:23:31.805" v="4" actId="478"/>
          <ac:picMkLst>
            <pc:docMk/>
            <pc:sldMk cId="1849949563" sldId="257"/>
            <ac:picMk id="5" creationId="{E9902964-408C-739B-C91C-A755248AB562}"/>
          </ac:picMkLst>
        </pc:picChg>
        <pc:picChg chg="add mod">
          <ac:chgData name="John van Rouwendaal" userId="ed6f2fc2978f7c48" providerId="LiveId" clId="{00CB0258-224E-420D-851D-F0E16D002ABB}" dt="2025-10-01T16:23:32.253" v="5"/>
          <ac:picMkLst>
            <pc:docMk/>
            <pc:sldMk cId="1849949563" sldId="257"/>
            <ac:picMk id="6" creationId="{6794A694-1D98-DE19-6D7A-39C992C99C2B}"/>
          </ac:picMkLst>
        </pc:picChg>
      </pc:sldChg>
      <pc:sldChg chg="addSp delSp modSp mod">
        <pc:chgData name="John van Rouwendaal" userId="ed6f2fc2978f7c48" providerId="LiveId" clId="{00CB0258-224E-420D-851D-F0E16D002ABB}" dt="2025-10-01T16:23:27.747" v="3" actId="167"/>
        <pc:sldMkLst>
          <pc:docMk/>
          <pc:sldMk cId="1156430129" sldId="486"/>
        </pc:sldMkLst>
        <pc:spChg chg="add mod ord">
          <ac:chgData name="John van Rouwendaal" userId="ed6f2fc2978f7c48" providerId="LiveId" clId="{00CB0258-224E-420D-851D-F0E16D002ABB}" dt="2025-10-01T16:23:27.747" v="3" actId="167"/>
          <ac:spMkLst>
            <pc:docMk/>
            <pc:sldMk cId="1156430129" sldId="486"/>
            <ac:spMk id="4" creationId="{320EFFB0-CFE3-4FD4-11DA-62E9468A2DBC}"/>
          </ac:spMkLst>
        </pc:spChg>
        <pc:picChg chg="add mod ord">
          <ac:chgData name="John van Rouwendaal" userId="ed6f2fc2978f7c48" providerId="LiveId" clId="{00CB0258-224E-420D-851D-F0E16D002ABB}" dt="2025-10-01T16:23:27.747" v="3" actId="167"/>
          <ac:picMkLst>
            <pc:docMk/>
            <pc:sldMk cId="1156430129" sldId="486"/>
            <ac:picMk id="3" creationId="{A6D45247-4F2E-5E30-270E-F9E39FFFDC80}"/>
          </ac:picMkLst>
        </pc:picChg>
        <pc:picChg chg="del">
          <ac:chgData name="John van Rouwendaal" userId="ed6f2fc2978f7c48" providerId="LiveId" clId="{00CB0258-224E-420D-851D-F0E16D002ABB}" dt="2025-10-01T16:23:17.191" v="0" actId="478"/>
          <ac:picMkLst>
            <pc:docMk/>
            <pc:sldMk cId="1156430129" sldId="486"/>
            <ac:picMk id="25" creationId="{00000000-0000-0000-0000-000000000000}"/>
          </ac:picMkLst>
        </pc:picChg>
        <pc:picChg chg="del">
          <ac:chgData name="John van Rouwendaal" userId="ed6f2fc2978f7c48" providerId="LiveId" clId="{00CB0258-224E-420D-851D-F0E16D002ABB}" dt="2025-10-01T16:23:19.748" v="1" actId="478"/>
          <ac:picMkLst>
            <pc:docMk/>
            <pc:sldMk cId="1156430129" sldId="486"/>
            <ac:picMk id="26" creationId="{00000000-0000-0000-0000-000000000000}"/>
          </ac:picMkLst>
        </pc:picChg>
      </pc:sldChg>
    </pc:docChg>
  </pc:docChgLst>
  <pc:docChgLst>
    <pc:chgData name="John van Rouwendaal" userId="ed6f2fc2978f7c48" providerId="LiveId" clId="{AF407377-3AC7-4D2D-BDDA-C8CF9E8258B6}"/>
    <pc:docChg chg="custSel modSld sldOrd">
      <pc:chgData name="John van Rouwendaal" userId="ed6f2fc2978f7c48" providerId="LiveId" clId="{AF407377-3AC7-4D2D-BDDA-C8CF9E8258B6}" dt="2025-01-27T13:41:54.638" v="3"/>
      <pc:docMkLst>
        <pc:docMk/>
      </pc:docMkLst>
      <pc:sldChg chg="delSp mod">
        <pc:chgData name="John van Rouwendaal" userId="ed6f2fc2978f7c48" providerId="LiveId" clId="{AF407377-3AC7-4D2D-BDDA-C8CF9E8258B6}" dt="2024-11-05T11:12:02.686" v="0" actId="478"/>
        <pc:sldMkLst>
          <pc:docMk/>
          <pc:sldMk cId="1849949563" sldId="257"/>
        </pc:sldMkLst>
      </pc:sldChg>
      <pc:sldChg chg="delSp mod ord">
        <pc:chgData name="John van Rouwendaal" userId="ed6f2fc2978f7c48" providerId="LiveId" clId="{AF407377-3AC7-4D2D-BDDA-C8CF9E8258B6}" dt="2025-01-27T13:41:54.638" v="3"/>
        <pc:sldMkLst>
          <pc:docMk/>
          <pc:sldMk cId="1156430129" sldId="4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97CFDF-E62F-4511-9CDD-F16EDE3387A2}"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C0ED90-7E6C-4114-AB40-6BA07D2F74E5}" type="slidenum">
              <a:rPr lang="nl-NL" smtClean="0"/>
              <a:t>‹nr.›</a:t>
            </a:fld>
            <a:endParaRPr lang="nl-NL"/>
          </a:p>
        </p:txBody>
      </p:sp>
    </p:spTree>
    <p:extLst>
      <p:ext uri="{BB962C8B-B14F-4D97-AF65-F5344CB8AC3E}">
        <p14:creationId xmlns:p14="http://schemas.microsoft.com/office/powerpoint/2010/main" val="756678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1</a:t>
            </a:fld>
            <a:endParaRPr lang="nl-NL"/>
          </a:p>
        </p:txBody>
      </p:sp>
    </p:spTree>
    <p:extLst>
      <p:ext uri="{BB962C8B-B14F-4D97-AF65-F5344CB8AC3E}">
        <p14:creationId xmlns:p14="http://schemas.microsoft.com/office/powerpoint/2010/main" val="621916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Score weglaten en de beschrijving erbij laten. </a:t>
            </a:r>
            <a:br>
              <a:rPr lang="nl-NL" dirty="0"/>
            </a:br>
            <a:br>
              <a:rPr lang="nl-NL" dirty="0"/>
            </a:br>
            <a:r>
              <a:rPr lang="nl-NL" dirty="0"/>
              <a:t>De urgentie splitsen van de context</a:t>
            </a:r>
          </a:p>
        </p:txBody>
      </p:sp>
      <p:sp>
        <p:nvSpPr>
          <p:cNvPr id="4" name="Tijdelijke aanduiding voor dianummer 3"/>
          <p:cNvSpPr>
            <a:spLocks noGrp="1"/>
          </p:cNvSpPr>
          <p:nvPr>
            <p:ph type="sldNum" sz="quarter" idx="5"/>
          </p:nvPr>
        </p:nvSpPr>
        <p:spPr/>
        <p:txBody>
          <a:bodyPr/>
          <a:lstStyle/>
          <a:p>
            <a:fld id="{C7C0ED90-7E6C-4114-AB40-6BA07D2F74E5}" type="slidenum">
              <a:rPr lang="nl-NL" smtClean="0"/>
              <a:t>2</a:t>
            </a:fld>
            <a:endParaRPr lang="nl-NL"/>
          </a:p>
        </p:txBody>
      </p:sp>
    </p:spTree>
    <p:extLst>
      <p:ext uri="{BB962C8B-B14F-4D97-AF65-F5344CB8AC3E}">
        <p14:creationId xmlns:p14="http://schemas.microsoft.com/office/powerpoint/2010/main" val="1162656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A6B2-B44C-EAB0-78C2-F87472FCAB7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B7CC446-B57A-E0D7-8673-0759E37F74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61EE193-7348-1568-E4DA-D5E9494FE723}"/>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97B7C6C7-D1CE-E910-CAA7-FBEC4098722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FC4567-9D02-85D3-5C23-1254D13F6716}"/>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2884556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1647E9-FDE1-14A7-502A-5C2B21EB12D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5447012-A4EE-DE59-D9A5-05C6FC12BF3A}"/>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0EB1EDA-EF2A-16F4-6996-4923F28D6C5C}"/>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99A8C1B5-ACF9-5E56-D482-E5FF58EEF2F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42B53A7-A409-6503-6EF5-497E152C5F15}"/>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726105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47A8713-3EEE-D4EC-F17C-484758E7A658}"/>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1CB9555-69F1-E765-C652-8CACFC78EF3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DB1B695-966E-AA92-6D0B-C45A0DC41925}"/>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7C19AED0-9DFB-A857-C38D-047A79F353F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DAA13F0-AF8C-27FE-9EE4-37AD70AE51DC}"/>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68880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2A8096-7293-BDB5-4813-E615EB6082C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9679793-B753-F7FE-60E1-DD00055A0753}"/>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727FA74-24C1-BE8B-E5A0-1970C7F9CD13}"/>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16874DE2-0652-490B-D7CB-E7096AC65BF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DEC95B-F277-53D1-C7CA-0D2A4F17182F}"/>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219528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1D3E3E-75A5-7E41-36C8-DFE9828BE48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ED600A30-B39C-2242-089D-045E5C2B05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E1E7058-9648-D244-6536-8D8B0FA7B87A}"/>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8893A987-A647-B419-51E8-B97A68BA602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5E936BC-84F8-390E-2964-A697BDA31A30}"/>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90776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71F333-3EEC-D7E6-A511-A842144E496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249C4AB-DB14-5D91-359B-40BF9B61FA3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8B3FFFAE-8DC4-9956-AC90-DC99E764DD5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0A4755B-B839-0823-BEAD-ABE6066630E9}"/>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6" name="Tijdelijke aanduiding voor voettekst 5">
            <a:extLst>
              <a:ext uri="{FF2B5EF4-FFF2-40B4-BE49-F238E27FC236}">
                <a16:creationId xmlns:a16="http://schemas.microsoft.com/office/drawing/2014/main" id="{40199DB4-6C08-0214-9DF7-AF6E5C6C869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A9489CA-9124-A92D-849B-7E7EC55A9579}"/>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260561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0BA04C-6407-2B14-6459-BA1A7FF260C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BDD9496-59DA-B8F3-F899-12218ED62A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4787F9F-8449-2604-8B13-F54391DBD76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C96492E-D0E7-ED82-DF58-5C4A52CA3C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2696C93-CDB1-B99A-E12A-CB93E24F8AE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CC482B8-0E8B-B2B3-39DB-3661947FD266}"/>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8" name="Tijdelijke aanduiding voor voettekst 7">
            <a:extLst>
              <a:ext uri="{FF2B5EF4-FFF2-40B4-BE49-F238E27FC236}">
                <a16:creationId xmlns:a16="http://schemas.microsoft.com/office/drawing/2014/main" id="{94365084-38D2-0E1C-F295-CE7BA0C6BA3C}"/>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E5CA4566-D351-D96F-3BD1-D77B5F04AF02}"/>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321706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ABACA1-BEF2-A232-D9C5-CCEF4836B46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3DFAA80B-E7F0-5C27-1355-8A55D4CE7B73}"/>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4" name="Tijdelijke aanduiding voor voettekst 3">
            <a:extLst>
              <a:ext uri="{FF2B5EF4-FFF2-40B4-BE49-F238E27FC236}">
                <a16:creationId xmlns:a16="http://schemas.microsoft.com/office/drawing/2014/main" id="{3A6B2605-5842-B886-FC24-D74894C2FB4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9579E3EE-8CD4-BD0D-2DC7-7CC90C716A3B}"/>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253011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E810782-F9B1-25A7-3F0F-FC2775E39637}"/>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3" name="Tijdelijke aanduiding voor voettekst 2">
            <a:extLst>
              <a:ext uri="{FF2B5EF4-FFF2-40B4-BE49-F238E27FC236}">
                <a16:creationId xmlns:a16="http://schemas.microsoft.com/office/drawing/2014/main" id="{697E4656-12D1-FE55-1453-A08AAFB4B41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08B996A-94F9-6C17-0D12-10808BF34305}"/>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371461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2C5883-9A95-357B-EBE5-95B436C3840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1E50B19-D4F1-D429-0063-76DB7F3339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06FD071F-380B-5C3F-1E7A-819EB1E2C4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9C63D28-5157-AF08-E429-6137AB801202}"/>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6" name="Tijdelijke aanduiding voor voettekst 5">
            <a:extLst>
              <a:ext uri="{FF2B5EF4-FFF2-40B4-BE49-F238E27FC236}">
                <a16:creationId xmlns:a16="http://schemas.microsoft.com/office/drawing/2014/main" id="{C3DFE3E2-2276-9A82-77E4-3AB89F0B03E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819080C-0336-4343-E2F4-F8563BFDBA0F}"/>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1475237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84A905-18CC-46BE-0C09-3FC50537FD7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86E62040-FF9F-4439-F6E4-90229FF903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E299B04D-51A5-774F-B7D8-2B83C519CA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D44EEEA-149D-5103-ABF0-50A08761E4B9}"/>
              </a:ext>
            </a:extLst>
          </p:cNvPr>
          <p:cNvSpPr>
            <a:spLocks noGrp="1"/>
          </p:cNvSpPr>
          <p:nvPr>
            <p:ph type="dt" sz="half" idx="10"/>
          </p:nvPr>
        </p:nvSpPr>
        <p:spPr/>
        <p:txBody>
          <a:bodyPr/>
          <a:lstStyle/>
          <a:p>
            <a:fld id="{BD40567C-198A-4E57-A33C-06E4DE538C57}" type="datetimeFigureOut">
              <a:rPr lang="nl-NL" smtClean="0"/>
              <a:t>1-10-2025</a:t>
            </a:fld>
            <a:endParaRPr lang="nl-NL"/>
          </a:p>
        </p:txBody>
      </p:sp>
      <p:sp>
        <p:nvSpPr>
          <p:cNvPr id="6" name="Tijdelijke aanduiding voor voettekst 5">
            <a:extLst>
              <a:ext uri="{FF2B5EF4-FFF2-40B4-BE49-F238E27FC236}">
                <a16:creationId xmlns:a16="http://schemas.microsoft.com/office/drawing/2014/main" id="{955810E9-86AC-72E6-ECF5-6D755216486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FC88877-07A6-D152-B27B-C68A5776FE86}"/>
              </a:ext>
            </a:extLst>
          </p:cNvPr>
          <p:cNvSpPr>
            <a:spLocks noGrp="1"/>
          </p:cNvSpPr>
          <p:nvPr>
            <p:ph type="sldNum" sz="quarter" idx="12"/>
          </p:nvPr>
        </p:nvSpPr>
        <p:spPr/>
        <p:txBody>
          <a:bodyPr/>
          <a:lstStyle/>
          <a:p>
            <a:fld id="{C44E90F2-990E-4ADF-A580-F375932CAF05}" type="slidenum">
              <a:rPr lang="nl-NL" smtClean="0"/>
              <a:t>‹nr.›</a:t>
            </a:fld>
            <a:endParaRPr lang="nl-NL"/>
          </a:p>
        </p:txBody>
      </p:sp>
    </p:spTree>
    <p:extLst>
      <p:ext uri="{BB962C8B-B14F-4D97-AF65-F5344CB8AC3E}">
        <p14:creationId xmlns:p14="http://schemas.microsoft.com/office/powerpoint/2010/main" val="2854443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59D8C40-D325-4683-02AA-CD1CD87408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DB0A8EE-C527-98F9-921E-1E5E081221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AB6DB1-7860-4CF2-1BFA-760D12A16D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40567C-198A-4E57-A33C-06E4DE538C57}"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E05880A9-1623-5779-E322-0B06008E21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9544176B-6D92-14F1-BA49-3FF2232332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4E90F2-990E-4ADF-A580-F375932CAF05}" type="slidenum">
              <a:rPr lang="nl-NL" smtClean="0"/>
              <a:t>‹nr.›</a:t>
            </a:fld>
            <a:endParaRPr lang="nl-NL"/>
          </a:p>
        </p:txBody>
      </p:sp>
    </p:spTree>
    <p:extLst>
      <p:ext uri="{BB962C8B-B14F-4D97-AF65-F5344CB8AC3E}">
        <p14:creationId xmlns:p14="http://schemas.microsoft.com/office/powerpoint/2010/main" val="2611624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A6D45247-4F2E-5E30-270E-F9E39FFFDC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4" name="Tijdelijke aanduiding voor voettekst 4">
            <a:extLst>
              <a:ext uri="{FF2B5EF4-FFF2-40B4-BE49-F238E27FC236}">
                <a16:creationId xmlns:a16="http://schemas.microsoft.com/office/drawing/2014/main" id="{320EFFB0-CFE3-4FD4-11DA-62E9468A2DBC}"/>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t>www.nzpm.nl</a:t>
            </a:r>
          </a:p>
        </p:txBody>
      </p:sp>
      <p:sp>
        <p:nvSpPr>
          <p:cNvPr id="2" name="Titel 1"/>
          <p:cNvSpPr>
            <a:spLocks noGrp="1"/>
          </p:cNvSpPr>
          <p:nvPr>
            <p:ph type="title"/>
          </p:nvPr>
        </p:nvSpPr>
        <p:spPr/>
        <p:txBody>
          <a:bodyPr/>
          <a:lstStyle/>
          <a:p>
            <a:r>
              <a:rPr lang="nl-NL" dirty="0">
                <a:solidFill>
                  <a:srgbClr val="0783B6"/>
                </a:solidFill>
                <a:latin typeface="Trebuchet MS" panose="020B0603020202020204" pitchFamily="34" charset="0"/>
              </a:rPr>
              <a:t>Aanleidingvragenlijst</a:t>
            </a:r>
          </a:p>
        </p:txBody>
      </p:sp>
      <p:sp>
        <p:nvSpPr>
          <p:cNvPr id="56" name="Afgeronde rechthoek 55"/>
          <p:cNvSpPr/>
          <p:nvPr/>
        </p:nvSpPr>
        <p:spPr>
          <a:xfrm>
            <a:off x="1207752" y="2040481"/>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Continuïteit</a:t>
            </a:r>
          </a:p>
        </p:txBody>
      </p:sp>
      <p:sp>
        <p:nvSpPr>
          <p:cNvPr id="57" name="Rechthoek 56"/>
          <p:cNvSpPr/>
          <p:nvPr/>
        </p:nvSpPr>
        <p:spPr>
          <a:xfrm>
            <a:off x="1522752" y="1690688"/>
            <a:ext cx="1532586"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Onderwerp</a:t>
            </a:r>
          </a:p>
        </p:txBody>
      </p:sp>
      <p:sp>
        <p:nvSpPr>
          <p:cNvPr id="81" name="Afgeronde rechthoek 80"/>
          <p:cNvSpPr/>
          <p:nvPr/>
        </p:nvSpPr>
        <p:spPr>
          <a:xfrm>
            <a:off x="3260752" y="2040481"/>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Wordt de continuïteit van zorg en/of -organisatie bedreigd?</a:t>
            </a:r>
          </a:p>
        </p:txBody>
      </p:sp>
      <p:sp>
        <p:nvSpPr>
          <p:cNvPr id="82" name="Rechthoek 81"/>
          <p:cNvSpPr/>
          <p:nvPr/>
        </p:nvSpPr>
        <p:spPr>
          <a:xfrm>
            <a:off x="3927013" y="1690688"/>
            <a:ext cx="6742235"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Vraag</a:t>
            </a:r>
          </a:p>
        </p:txBody>
      </p:sp>
      <p:sp>
        <p:nvSpPr>
          <p:cNvPr id="20" name="Rechthoek 19"/>
          <p:cNvSpPr/>
          <p:nvPr/>
        </p:nvSpPr>
        <p:spPr>
          <a:xfrm>
            <a:off x="838200" y="2078972"/>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1</a:t>
            </a:r>
          </a:p>
        </p:txBody>
      </p:sp>
      <p:sp>
        <p:nvSpPr>
          <p:cNvPr id="58" name="Afgeronde rechthoek 55">
            <a:extLst>
              <a:ext uri="{FF2B5EF4-FFF2-40B4-BE49-F238E27FC236}">
                <a16:creationId xmlns:a16="http://schemas.microsoft.com/office/drawing/2014/main" id="{0DF9FA4B-B760-C310-993D-A3AC9ACCE98A}"/>
              </a:ext>
            </a:extLst>
          </p:cNvPr>
          <p:cNvSpPr/>
          <p:nvPr/>
        </p:nvSpPr>
        <p:spPr>
          <a:xfrm>
            <a:off x="1207752" y="2472481"/>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Wet- en Regelgeving</a:t>
            </a:r>
          </a:p>
        </p:txBody>
      </p:sp>
      <p:sp>
        <p:nvSpPr>
          <p:cNvPr id="59" name="Afgeronde rechthoek 80">
            <a:extLst>
              <a:ext uri="{FF2B5EF4-FFF2-40B4-BE49-F238E27FC236}">
                <a16:creationId xmlns:a16="http://schemas.microsoft.com/office/drawing/2014/main" id="{6FB61FB9-5204-F284-EDD5-744754C03E68}"/>
              </a:ext>
            </a:extLst>
          </p:cNvPr>
          <p:cNvSpPr/>
          <p:nvPr/>
        </p:nvSpPr>
        <p:spPr>
          <a:xfrm>
            <a:off x="3260752" y="2472481"/>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nl-NL" sz="1200" dirty="0">
                <a:solidFill>
                  <a:schemeClr val="accent1"/>
                </a:solidFill>
                <a:latin typeface="Calibri" panose="020F0502020204030204"/>
              </a:rPr>
              <a:t>Dreigen we niet te</a:t>
            </a: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 voldoen aan (nieuwe) wet- en/of regelgeving?</a:t>
            </a:r>
          </a:p>
        </p:txBody>
      </p:sp>
      <p:sp>
        <p:nvSpPr>
          <p:cNvPr id="60" name="Rechthoek 59">
            <a:extLst>
              <a:ext uri="{FF2B5EF4-FFF2-40B4-BE49-F238E27FC236}">
                <a16:creationId xmlns:a16="http://schemas.microsoft.com/office/drawing/2014/main" id="{B5526798-9666-CC3B-783C-37CE395EB633}"/>
              </a:ext>
            </a:extLst>
          </p:cNvPr>
          <p:cNvSpPr/>
          <p:nvPr/>
        </p:nvSpPr>
        <p:spPr>
          <a:xfrm>
            <a:off x="838200" y="2510972"/>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2</a:t>
            </a:r>
          </a:p>
        </p:txBody>
      </p:sp>
      <p:sp>
        <p:nvSpPr>
          <p:cNvPr id="61" name="Afgeronde rechthoek 55">
            <a:extLst>
              <a:ext uri="{FF2B5EF4-FFF2-40B4-BE49-F238E27FC236}">
                <a16:creationId xmlns:a16="http://schemas.microsoft.com/office/drawing/2014/main" id="{3026A31F-9CF8-B9B4-F199-6DCF5FB8A9B8}"/>
              </a:ext>
            </a:extLst>
          </p:cNvPr>
          <p:cNvSpPr/>
          <p:nvPr/>
        </p:nvSpPr>
        <p:spPr>
          <a:xfrm>
            <a:off x="1207752" y="2901917"/>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Kwaliteit van zorg</a:t>
            </a:r>
          </a:p>
        </p:txBody>
      </p:sp>
      <p:sp>
        <p:nvSpPr>
          <p:cNvPr id="62" name="Afgeronde rechthoek 80">
            <a:extLst>
              <a:ext uri="{FF2B5EF4-FFF2-40B4-BE49-F238E27FC236}">
                <a16:creationId xmlns:a16="http://schemas.microsoft.com/office/drawing/2014/main" id="{CEDF21C0-EDAE-7EE9-0EA3-D2A278B2CE49}"/>
              </a:ext>
            </a:extLst>
          </p:cNvPr>
          <p:cNvSpPr/>
          <p:nvPr/>
        </p:nvSpPr>
        <p:spPr>
          <a:xfrm>
            <a:off x="3260752" y="2901917"/>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Is de kwaliteit van zorgverlening in gevaar?</a:t>
            </a:r>
          </a:p>
        </p:txBody>
      </p:sp>
      <p:sp>
        <p:nvSpPr>
          <p:cNvPr id="63" name="Rechthoek 62">
            <a:extLst>
              <a:ext uri="{FF2B5EF4-FFF2-40B4-BE49-F238E27FC236}">
                <a16:creationId xmlns:a16="http://schemas.microsoft.com/office/drawing/2014/main" id="{4E9B1842-081C-719A-D145-4FDF6D164719}"/>
              </a:ext>
            </a:extLst>
          </p:cNvPr>
          <p:cNvSpPr/>
          <p:nvPr/>
        </p:nvSpPr>
        <p:spPr>
          <a:xfrm>
            <a:off x="838200" y="2940408"/>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3</a:t>
            </a:r>
          </a:p>
        </p:txBody>
      </p:sp>
      <p:sp>
        <p:nvSpPr>
          <p:cNvPr id="64" name="Afgeronde rechthoek 55">
            <a:extLst>
              <a:ext uri="{FF2B5EF4-FFF2-40B4-BE49-F238E27FC236}">
                <a16:creationId xmlns:a16="http://schemas.microsoft.com/office/drawing/2014/main" id="{CCCD4153-E0BC-37D7-0F8E-B236BF861275}"/>
              </a:ext>
            </a:extLst>
          </p:cNvPr>
          <p:cNvSpPr/>
          <p:nvPr/>
        </p:nvSpPr>
        <p:spPr>
          <a:xfrm>
            <a:off x="1207752" y="3326274"/>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Kwaliteit van bedrijfsvoering</a:t>
            </a:r>
          </a:p>
        </p:txBody>
      </p:sp>
      <p:sp>
        <p:nvSpPr>
          <p:cNvPr id="65" name="Afgeronde rechthoek 80">
            <a:extLst>
              <a:ext uri="{FF2B5EF4-FFF2-40B4-BE49-F238E27FC236}">
                <a16:creationId xmlns:a16="http://schemas.microsoft.com/office/drawing/2014/main" id="{6FCB5440-D143-D60D-FE94-D553010C5EE6}"/>
              </a:ext>
            </a:extLst>
          </p:cNvPr>
          <p:cNvSpPr/>
          <p:nvPr/>
        </p:nvSpPr>
        <p:spPr>
          <a:xfrm>
            <a:off x="3260752" y="3326274"/>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Loopt de kwaliteit(-sbeoordeling) van de organisatie risico?</a:t>
            </a:r>
          </a:p>
        </p:txBody>
      </p:sp>
      <p:sp>
        <p:nvSpPr>
          <p:cNvPr id="66" name="Rechthoek 65">
            <a:extLst>
              <a:ext uri="{FF2B5EF4-FFF2-40B4-BE49-F238E27FC236}">
                <a16:creationId xmlns:a16="http://schemas.microsoft.com/office/drawing/2014/main" id="{2A36EF41-4F2E-378C-0F4B-F5353E0AB756}"/>
              </a:ext>
            </a:extLst>
          </p:cNvPr>
          <p:cNvSpPr/>
          <p:nvPr/>
        </p:nvSpPr>
        <p:spPr>
          <a:xfrm>
            <a:off x="838200" y="3364765"/>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4</a:t>
            </a:r>
          </a:p>
        </p:txBody>
      </p:sp>
      <p:sp>
        <p:nvSpPr>
          <p:cNvPr id="67" name="Afgeronde rechthoek 55">
            <a:extLst>
              <a:ext uri="{FF2B5EF4-FFF2-40B4-BE49-F238E27FC236}">
                <a16:creationId xmlns:a16="http://schemas.microsoft.com/office/drawing/2014/main" id="{5BD85949-6B92-2A82-F52C-47E1DF8F8D2E}"/>
              </a:ext>
            </a:extLst>
          </p:cNvPr>
          <p:cNvSpPr/>
          <p:nvPr/>
        </p:nvSpPr>
        <p:spPr>
          <a:xfrm>
            <a:off x="1207752" y="3758274"/>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Veiligheid</a:t>
            </a:r>
          </a:p>
        </p:txBody>
      </p:sp>
      <p:sp>
        <p:nvSpPr>
          <p:cNvPr id="68" name="Afgeronde rechthoek 80">
            <a:extLst>
              <a:ext uri="{FF2B5EF4-FFF2-40B4-BE49-F238E27FC236}">
                <a16:creationId xmlns:a16="http://schemas.microsoft.com/office/drawing/2014/main" id="{E7D9D08C-2486-9512-C54B-143B816A55B9}"/>
              </a:ext>
            </a:extLst>
          </p:cNvPr>
          <p:cNvSpPr/>
          <p:nvPr/>
        </p:nvSpPr>
        <p:spPr>
          <a:xfrm>
            <a:off x="3260752" y="3758274"/>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Is de veiligheid van cliënten, patiënten, medewerkers of anderen in het geding?</a:t>
            </a:r>
          </a:p>
        </p:txBody>
      </p:sp>
      <p:sp>
        <p:nvSpPr>
          <p:cNvPr id="69" name="Rechthoek 68">
            <a:extLst>
              <a:ext uri="{FF2B5EF4-FFF2-40B4-BE49-F238E27FC236}">
                <a16:creationId xmlns:a16="http://schemas.microsoft.com/office/drawing/2014/main" id="{85F71025-381B-B43E-7FD9-526C22722980}"/>
              </a:ext>
            </a:extLst>
          </p:cNvPr>
          <p:cNvSpPr/>
          <p:nvPr/>
        </p:nvSpPr>
        <p:spPr>
          <a:xfrm>
            <a:off x="838200" y="3796765"/>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5</a:t>
            </a:r>
          </a:p>
        </p:txBody>
      </p:sp>
      <p:sp>
        <p:nvSpPr>
          <p:cNvPr id="70" name="Afgeronde rechthoek 55">
            <a:extLst>
              <a:ext uri="{FF2B5EF4-FFF2-40B4-BE49-F238E27FC236}">
                <a16:creationId xmlns:a16="http://schemas.microsoft.com/office/drawing/2014/main" id="{8E7D0237-0912-3D32-B034-0C9FF9363C9A}"/>
              </a:ext>
            </a:extLst>
          </p:cNvPr>
          <p:cNvSpPr/>
          <p:nvPr/>
        </p:nvSpPr>
        <p:spPr>
          <a:xfrm>
            <a:off x="1207752" y="4187710"/>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Strategie</a:t>
            </a:r>
          </a:p>
        </p:txBody>
      </p:sp>
      <p:sp>
        <p:nvSpPr>
          <p:cNvPr id="71" name="Afgeronde rechthoek 80">
            <a:extLst>
              <a:ext uri="{FF2B5EF4-FFF2-40B4-BE49-F238E27FC236}">
                <a16:creationId xmlns:a16="http://schemas.microsoft.com/office/drawing/2014/main" id="{5C5A5E4D-B98B-B7C8-2D6D-6A20D4A362C8}"/>
              </a:ext>
            </a:extLst>
          </p:cNvPr>
          <p:cNvSpPr/>
          <p:nvPr/>
        </p:nvSpPr>
        <p:spPr>
          <a:xfrm>
            <a:off x="3260752" y="4187710"/>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Realiseren we anders strategische ambities niet tijdig?</a:t>
            </a:r>
          </a:p>
        </p:txBody>
      </p:sp>
      <p:sp>
        <p:nvSpPr>
          <p:cNvPr id="72" name="Rechthoek 71">
            <a:extLst>
              <a:ext uri="{FF2B5EF4-FFF2-40B4-BE49-F238E27FC236}">
                <a16:creationId xmlns:a16="http://schemas.microsoft.com/office/drawing/2014/main" id="{9FC3BB54-D361-4CB2-28AE-A684F5E1D2BC}"/>
              </a:ext>
            </a:extLst>
          </p:cNvPr>
          <p:cNvSpPr/>
          <p:nvPr/>
        </p:nvSpPr>
        <p:spPr>
          <a:xfrm>
            <a:off x="838200" y="4226201"/>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6</a:t>
            </a:r>
          </a:p>
        </p:txBody>
      </p:sp>
      <p:sp>
        <p:nvSpPr>
          <p:cNvPr id="73" name="Afgeronde rechthoek 55">
            <a:extLst>
              <a:ext uri="{FF2B5EF4-FFF2-40B4-BE49-F238E27FC236}">
                <a16:creationId xmlns:a16="http://schemas.microsoft.com/office/drawing/2014/main" id="{1C98704E-FF93-AC83-D341-3BA7A94E31A0}"/>
              </a:ext>
            </a:extLst>
          </p:cNvPr>
          <p:cNvSpPr/>
          <p:nvPr/>
        </p:nvSpPr>
        <p:spPr>
          <a:xfrm>
            <a:off x="1207752" y="4617146"/>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Financiën</a:t>
            </a:r>
          </a:p>
        </p:txBody>
      </p:sp>
      <p:sp>
        <p:nvSpPr>
          <p:cNvPr id="74" name="Afgeronde rechthoek 80">
            <a:extLst>
              <a:ext uri="{FF2B5EF4-FFF2-40B4-BE49-F238E27FC236}">
                <a16:creationId xmlns:a16="http://schemas.microsoft.com/office/drawing/2014/main" id="{226ADEF0-B019-5122-8C22-339D2AD1AD94}"/>
              </a:ext>
            </a:extLst>
          </p:cNvPr>
          <p:cNvSpPr/>
          <p:nvPr/>
        </p:nvSpPr>
        <p:spPr>
          <a:xfrm>
            <a:off x="3260752" y="4617146"/>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Is het noodzakelijk om kosten te besparen, omzet te verhogen of zorg betaalbaar te houden?</a:t>
            </a:r>
          </a:p>
        </p:txBody>
      </p:sp>
      <p:sp>
        <p:nvSpPr>
          <p:cNvPr id="75" name="Rechthoek 74">
            <a:extLst>
              <a:ext uri="{FF2B5EF4-FFF2-40B4-BE49-F238E27FC236}">
                <a16:creationId xmlns:a16="http://schemas.microsoft.com/office/drawing/2014/main" id="{23168043-BD29-E210-E546-79B2AB8D35C9}"/>
              </a:ext>
            </a:extLst>
          </p:cNvPr>
          <p:cNvSpPr/>
          <p:nvPr/>
        </p:nvSpPr>
        <p:spPr>
          <a:xfrm>
            <a:off x="838200" y="4655637"/>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7</a:t>
            </a:r>
          </a:p>
        </p:txBody>
      </p:sp>
      <p:sp>
        <p:nvSpPr>
          <p:cNvPr id="76" name="Afgeronde rechthoek 55">
            <a:extLst>
              <a:ext uri="{FF2B5EF4-FFF2-40B4-BE49-F238E27FC236}">
                <a16:creationId xmlns:a16="http://schemas.microsoft.com/office/drawing/2014/main" id="{E189A362-0E18-274B-3A44-70D00DEE851F}"/>
              </a:ext>
            </a:extLst>
          </p:cNvPr>
          <p:cNvSpPr/>
          <p:nvPr/>
        </p:nvSpPr>
        <p:spPr>
          <a:xfrm>
            <a:off x="1207752" y="5049146"/>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Middelen</a:t>
            </a:r>
          </a:p>
        </p:txBody>
      </p:sp>
      <p:sp>
        <p:nvSpPr>
          <p:cNvPr id="77" name="Afgeronde rechthoek 80">
            <a:extLst>
              <a:ext uri="{FF2B5EF4-FFF2-40B4-BE49-F238E27FC236}">
                <a16:creationId xmlns:a16="http://schemas.microsoft.com/office/drawing/2014/main" id="{551BDB08-8242-BD41-CCCA-1EC9DCE08F22}"/>
              </a:ext>
            </a:extLst>
          </p:cNvPr>
          <p:cNvSpPr/>
          <p:nvPr/>
        </p:nvSpPr>
        <p:spPr>
          <a:xfrm>
            <a:off x="3260752" y="5049146"/>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Zijn momenteel financiële middelen (v.b. subsidie) of andere schaarse middelen (v.b. laboratorium) beschikbaar?</a:t>
            </a:r>
          </a:p>
        </p:txBody>
      </p:sp>
      <p:sp>
        <p:nvSpPr>
          <p:cNvPr id="78" name="Rechthoek 77">
            <a:extLst>
              <a:ext uri="{FF2B5EF4-FFF2-40B4-BE49-F238E27FC236}">
                <a16:creationId xmlns:a16="http://schemas.microsoft.com/office/drawing/2014/main" id="{9A5C280F-9916-FD4E-1E23-8F15D6B1145F}"/>
              </a:ext>
            </a:extLst>
          </p:cNvPr>
          <p:cNvSpPr/>
          <p:nvPr/>
        </p:nvSpPr>
        <p:spPr>
          <a:xfrm>
            <a:off x="838200" y="5087637"/>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8</a:t>
            </a:r>
          </a:p>
        </p:txBody>
      </p:sp>
      <p:sp>
        <p:nvSpPr>
          <p:cNvPr id="79" name="Afgeronde rechthoek 55">
            <a:extLst>
              <a:ext uri="{FF2B5EF4-FFF2-40B4-BE49-F238E27FC236}">
                <a16:creationId xmlns:a16="http://schemas.microsoft.com/office/drawing/2014/main" id="{6D63B89B-34E4-8101-2EA7-10544BC42954}"/>
              </a:ext>
            </a:extLst>
          </p:cNvPr>
          <p:cNvSpPr/>
          <p:nvPr/>
        </p:nvSpPr>
        <p:spPr>
          <a:xfrm>
            <a:off x="1207752" y="5478582"/>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Mensen</a:t>
            </a:r>
          </a:p>
        </p:txBody>
      </p:sp>
      <p:sp>
        <p:nvSpPr>
          <p:cNvPr id="80" name="Afgeronde rechthoek 80">
            <a:extLst>
              <a:ext uri="{FF2B5EF4-FFF2-40B4-BE49-F238E27FC236}">
                <a16:creationId xmlns:a16="http://schemas.microsoft.com/office/drawing/2014/main" id="{2A09F1F0-6515-A934-6014-01CCC07F4507}"/>
              </a:ext>
            </a:extLst>
          </p:cNvPr>
          <p:cNvSpPr/>
          <p:nvPr/>
        </p:nvSpPr>
        <p:spPr>
          <a:xfrm>
            <a:off x="3260752" y="5478582"/>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Zijn schaarse experts of capaciteit op de werkvloer tijdelijk beschikbaar?</a:t>
            </a:r>
          </a:p>
        </p:txBody>
      </p:sp>
      <p:sp>
        <p:nvSpPr>
          <p:cNvPr id="83" name="Rechthoek 82">
            <a:extLst>
              <a:ext uri="{FF2B5EF4-FFF2-40B4-BE49-F238E27FC236}">
                <a16:creationId xmlns:a16="http://schemas.microsoft.com/office/drawing/2014/main" id="{2E1AEE1B-73E9-9043-FA33-C05B80923973}"/>
              </a:ext>
            </a:extLst>
          </p:cNvPr>
          <p:cNvSpPr/>
          <p:nvPr/>
        </p:nvSpPr>
        <p:spPr>
          <a:xfrm>
            <a:off x="838200" y="5517073"/>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9</a:t>
            </a:r>
          </a:p>
        </p:txBody>
      </p:sp>
      <p:sp>
        <p:nvSpPr>
          <p:cNvPr id="84" name="Afgeronde rechthoek 55">
            <a:extLst>
              <a:ext uri="{FF2B5EF4-FFF2-40B4-BE49-F238E27FC236}">
                <a16:creationId xmlns:a16="http://schemas.microsoft.com/office/drawing/2014/main" id="{E5186594-9662-87CD-C097-C3D049AF9C06}"/>
              </a:ext>
            </a:extLst>
          </p:cNvPr>
          <p:cNvSpPr/>
          <p:nvPr/>
        </p:nvSpPr>
        <p:spPr>
          <a:xfrm>
            <a:off x="1207752" y="5902939"/>
            <a:ext cx="20434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Verzoek</a:t>
            </a:r>
          </a:p>
        </p:txBody>
      </p:sp>
      <p:sp>
        <p:nvSpPr>
          <p:cNvPr id="85" name="Afgeronde rechthoek 80">
            <a:extLst>
              <a:ext uri="{FF2B5EF4-FFF2-40B4-BE49-F238E27FC236}">
                <a16:creationId xmlns:a16="http://schemas.microsoft.com/office/drawing/2014/main" id="{98AF080E-DEDA-76E0-3EB8-F80DC1CA4D09}"/>
              </a:ext>
            </a:extLst>
          </p:cNvPr>
          <p:cNvSpPr/>
          <p:nvPr/>
        </p:nvSpPr>
        <p:spPr>
          <a:xfrm>
            <a:off x="3260752" y="5902939"/>
            <a:ext cx="8093048" cy="432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Betreft het </a:t>
            </a:r>
            <a:r>
              <a:rPr lang="nl-NL" sz="1200" dirty="0">
                <a:solidFill>
                  <a:schemeClr val="accent1"/>
                </a:solidFill>
                <a:latin typeface="Calibri" panose="020F0502020204030204"/>
              </a:rPr>
              <a:t>een</a:t>
            </a:r>
            <a:r>
              <a:rPr kumimoji="0" lang="nl-NL" sz="1200" i="0" u="none" strike="noStrike" kern="1200" cap="none" spc="0" normalizeH="0" baseline="0" noProof="0" dirty="0">
                <a:ln>
                  <a:noFill/>
                </a:ln>
                <a:solidFill>
                  <a:schemeClr val="accent1"/>
                </a:solidFill>
                <a:effectLst/>
                <a:uLnTx/>
                <a:uFillTx/>
                <a:latin typeface="Calibri" panose="020F0502020204030204"/>
                <a:ea typeface="+mn-ea"/>
                <a:cs typeface="+mn-cs"/>
              </a:rPr>
              <a:t> dringend verzoek van cliënten, patiënten, medewerkers of anderen?</a:t>
            </a:r>
          </a:p>
        </p:txBody>
      </p:sp>
      <p:sp>
        <p:nvSpPr>
          <p:cNvPr id="86" name="Rechthoek 85">
            <a:extLst>
              <a:ext uri="{FF2B5EF4-FFF2-40B4-BE49-F238E27FC236}">
                <a16:creationId xmlns:a16="http://schemas.microsoft.com/office/drawing/2014/main" id="{12C00948-4ABF-9526-D735-16AFE2D8FC08}"/>
              </a:ext>
            </a:extLst>
          </p:cNvPr>
          <p:cNvSpPr/>
          <p:nvPr/>
        </p:nvSpPr>
        <p:spPr>
          <a:xfrm>
            <a:off x="838200" y="5941430"/>
            <a:ext cx="360000" cy="360000"/>
          </a:xfrm>
          <a:prstGeom prst="rect">
            <a:avLst/>
          </a:prstGeom>
          <a:solidFill>
            <a:srgbClr val="0783B6"/>
          </a:solidFill>
          <a:ln>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10</a:t>
            </a:r>
          </a:p>
        </p:txBody>
      </p:sp>
    </p:spTree>
    <p:extLst>
      <p:ext uri="{BB962C8B-B14F-4D97-AF65-F5344CB8AC3E}">
        <p14:creationId xmlns:p14="http://schemas.microsoft.com/office/powerpoint/2010/main" val="115643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E3D00C-C09B-0E5A-6849-EA2AED9A6EB5}"/>
              </a:ext>
            </a:extLst>
          </p:cNvPr>
          <p:cNvSpPr>
            <a:spLocks noGrp="1"/>
          </p:cNvSpPr>
          <p:nvPr>
            <p:ph type="title"/>
          </p:nvPr>
        </p:nvSpPr>
        <p:spPr/>
        <p:txBody>
          <a:bodyPr/>
          <a:lstStyle/>
          <a:p>
            <a:r>
              <a:rPr lang="nl-NL" dirty="0">
                <a:solidFill>
                  <a:schemeClr val="accent1"/>
                </a:solidFill>
              </a:rPr>
              <a:t>Aanleidingvragenlijst - Toelichting</a:t>
            </a:r>
          </a:p>
        </p:txBody>
      </p:sp>
      <p:sp>
        <p:nvSpPr>
          <p:cNvPr id="3" name="Tijdelijke aanduiding voor inhoud 2">
            <a:extLst>
              <a:ext uri="{FF2B5EF4-FFF2-40B4-BE49-F238E27FC236}">
                <a16:creationId xmlns:a16="http://schemas.microsoft.com/office/drawing/2014/main" id="{271C088B-CA78-7E49-6991-0D9B1E0DECA0}"/>
              </a:ext>
            </a:extLst>
          </p:cNvPr>
          <p:cNvSpPr>
            <a:spLocks noGrp="1"/>
          </p:cNvSpPr>
          <p:nvPr>
            <p:ph idx="1"/>
          </p:nvPr>
        </p:nvSpPr>
        <p:spPr/>
        <p:txBody>
          <a:bodyPr>
            <a:normAutofit lnSpcReduction="10000"/>
          </a:bodyPr>
          <a:lstStyle/>
          <a:p>
            <a:pPr algn="just"/>
            <a:r>
              <a:rPr lang="nl-NL" sz="1800" b="0" i="0" dirty="0">
                <a:solidFill>
                  <a:srgbClr val="0D0D0D"/>
                </a:solidFill>
                <a:effectLst/>
                <a:highlight>
                  <a:srgbClr val="FFFFFF"/>
                </a:highlight>
                <a:latin typeface="ui-sans-serif"/>
              </a:rPr>
              <a:t>De aanleiding beschrijft de reden voor </a:t>
            </a:r>
            <a:r>
              <a:rPr lang="nl-NL" sz="1800" dirty="0">
                <a:solidFill>
                  <a:srgbClr val="0D0D0D"/>
                </a:solidFill>
                <a:highlight>
                  <a:srgbClr val="FFFFFF"/>
                </a:highlight>
                <a:latin typeface="ui-sans-serif"/>
              </a:rPr>
              <a:t>een</a:t>
            </a:r>
            <a:r>
              <a:rPr lang="nl-NL" sz="1800" b="0" i="0" dirty="0">
                <a:solidFill>
                  <a:srgbClr val="0D0D0D"/>
                </a:solidFill>
                <a:effectLst/>
                <a:highlight>
                  <a:srgbClr val="FFFFFF"/>
                </a:highlight>
                <a:latin typeface="ui-sans-serif"/>
              </a:rPr>
              <a:t> project. Met andere woorden: Waarom </a:t>
            </a:r>
            <a:r>
              <a:rPr lang="nl-NL" sz="1800" b="0" i="1" dirty="0">
                <a:solidFill>
                  <a:srgbClr val="0D0D0D"/>
                </a:solidFill>
                <a:effectLst/>
                <a:highlight>
                  <a:srgbClr val="FFFFFF"/>
                </a:highlight>
                <a:latin typeface="ui-sans-serif"/>
              </a:rPr>
              <a:t>nu</a:t>
            </a:r>
            <a:r>
              <a:rPr lang="nl-NL" sz="1800" b="0" i="0" dirty="0">
                <a:solidFill>
                  <a:srgbClr val="0D0D0D"/>
                </a:solidFill>
                <a:effectLst/>
                <a:highlight>
                  <a:srgbClr val="FFFFFF"/>
                </a:highlight>
                <a:latin typeface="ui-sans-serif"/>
              </a:rPr>
              <a:t> aan de slag met de doelstelling van dit project (zie </a:t>
            </a:r>
            <a:r>
              <a:rPr lang="nl-NL" sz="1800" dirty="0">
                <a:solidFill>
                  <a:srgbClr val="0D0D0D"/>
                </a:solidFill>
                <a:highlight>
                  <a:srgbClr val="FFFFFF"/>
                </a:highlight>
                <a:latin typeface="ui-sans-serif"/>
              </a:rPr>
              <a:t>daarvoor</a:t>
            </a:r>
            <a:r>
              <a:rPr lang="nl-NL" sz="1800" b="0" i="0" dirty="0">
                <a:solidFill>
                  <a:srgbClr val="0D0D0D"/>
                </a:solidFill>
                <a:effectLst/>
                <a:highlight>
                  <a:srgbClr val="FFFFFF"/>
                </a:highlight>
                <a:latin typeface="ui-sans-serif"/>
              </a:rPr>
              <a:t> de </a:t>
            </a:r>
            <a:r>
              <a:rPr lang="nl-NL" sz="1800" b="0" i="0" dirty="0" err="1">
                <a:solidFill>
                  <a:srgbClr val="0D0D0D"/>
                </a:solidFill>
                <a:effectLst/>
                <a:highlight>
                  <a:srgbClr val="FFFFFF"/>
                </a:highlight>
                <a:latin typeface="ui-sans-serif"/>
              </a:rPr>
              <a:t>NZpm</a:t>
            </a:r>
            <a:r>
              <a:rPr lang="nl-NL" sz="1800" b="0" i="0" dirty="0">
                <a:solidFill>
                  <a:srgbClr val="0D0D0D"/>
                </a:solidFill>
                <a:effectLst/>
                <a:highlight>
                  <a:srgbClr val="FFFFFF"/>
                </a:highlight>
                <a:latin typeface="ui-sans-serif"/>
              </a:rPr>
              <a:t> Waardewaaier) en werk maken van de projectresultaten (zie </a:t>
            </a:r>
            <a:r>
              <a:rPr lang="nl-NL" sz="1800" dirty="0">
                <a:solidFill>
                  <a:srgbClr val="0D0D0D"/>
                </a:solidFill>
                <a:highlight>
                  <a:srgbClr val="FFFFFF"/>
                </a:highlight>
                <a:latin typeface="ui-sans-serif"/>
              </a:rPr>
              <a:t>daarvoor</a:t>
            </a:r>
            <a:r>
              <a:rPr lang="nl-NL" sz="1800" b="0" i="0" dirty="0">
                <a:solidFill>
                  <a:srgbClr val="0D0D0D"/>
                </a:solidFill>
                <a:effectLst/>
                <a:highlight>
                  <a:srgbClr val="FFFFFF"/>
                </a:highlight>
                <a:latin typeface="ui-sans-serif"/>
              </a:rPr>
              <a:t> het </a:t>
            </a:r>
            <a:r>
              <a:rPr lang="nl-NL" sz="1800" b="0" i="0" dirty="0" err="1">
                <a:solidFill>
                  <a:srgbClr val="0D0D0D"/>
                </a:solidFill>
                <a:effectLst/>
                <a:highlight>
                  <a:srgbClr val="FFFFFF"/>
                </a:highlight>
                <a:latin typeface="ui-sans-serif"/>
              </a:rPr>
              <a:t>NZpm</a:t>
            </a:r>
            <a:r>
              <a:rPr lang="nl-NL" sz="1800" b="0" i="0" dirty="0">
                <a:solidFill>
                  <a:srgbClr val="0D0D0D"/>
                </a:solidFill>
                <a:effectLst/>
                <a:highlight>
                  <a:srgbClr val="FFFFFF"/>
                </a:highlight>
                <a:latin typeface="ui-sans-serif"/>
              </a:rPr>
              <a:t> Project Resultaten Overzicht)? Kortom: Waarom </a:t>
            </a:r>
            <a:r>
              <a:rPr lang="nl-NL" sz="1800" b="0" i="1" dirty="0">
                <a:solidFill>
                  <a:srgbClr val="0D0D0D"/>
                </a:solidFill>
                <a:effectLst/>
                <a:highlight>
                  <a:srgbClr val="FFFFFF"/>
                </a:highlight>
                <a:latin typeface="ui-sans-serif"/>
              </a:rPr>
              <a:t>nu</a:t>
            </a:r>
            <a:r>
              <a:rPr lang="nl-NL" sz="1800" b="0" i="0" dirty="0">
                <a:solidFill>
                  <a:srgbClr val="0D0D0D"/>
                </a:solidFill>
                <a:effectLst/>
                <a:highlight>
                  <a:srgbClr val="FFFFFF"/>
                </a:highlight>
                <a:latin typeface="ui-sans-serif"/>
              </a:rPr>
              <a:t> dit project doen?</a:t>
            </a:r>
          </a:p>
          <a:p>
            <a:pPr algn="just"/>
            <a:r>
              <a:rPr lang="nl-NL" sz="1800" dirty="0">
                <a:solidFill>
                  <a:srgbClr val="0D0D0D"/>
                </a:solidFill>
                <a:highlight>
                  <a:srgbClr val="FFFFFF"/>
                </a:highlight>
                <a:latin typeface="ui-sans-serif"/>
              </a:rPr>
              <a:t>Een steekhoudend a</a:t>
            </a:r>
            <a:r>
              <a:rPr lang="nl-NL" sz="1800" b="0" i="0" dirty="0">
                <a:solidFill>
                  <a:srgbClr val="0D0D0D"/>
                </a:solidFill>
                <a:effectLst/>
                <a:highlight>
                  <a:srgbClr val="FFFFFF"/>
                </a:highlight>
                <a:latin typeface="ui-sans-serif"/>
              </a:rPr>
              <a:t>ntwoord formuleren op de </a:t>
            </a:r>
            <a:r>
              <a:rPr lang="nl-NL" sz="1800" dirty="0">
                <a:solidFill>
                  <a:srgbClr val="0D0D0D"/>
                </a:solidFill>
                <a:highlight>
                  <a:srgbClr val="FFFFFF"/>
                </a:highlight>
                <a:latin typeface="ui-sans-serif"/>
              </a:rPr>
              <a:t>‘</a:t>
            </a:r>
            <a:r>
              <a:rPr lang="nl-NL" sz="1800" b="0" i="0" dirty="0">
                <a:solidFill>
                  <a:srgbClr val="0D0D0D"/>
                </a:solidFill>
                <a:effectLst/>
                <a:highlight>
                  <a:srgbClr val="FFFFFF"/>
                </a:highlight>
                <a:latin typeface="ui-sans-serif"/>
              </a:rPr>
              <a:t>Waarom nu?’-vraag is belangrijk, omdat </a:t>
            </a:r>
            <a:r>
              <a:rPr lang="nl-NL" sz="1800" dirty="0">
                <a:solidFill>
                  <a:srgbClr val="0D0D0D"/>
                </a:solidFill>
                <a:highlight>
                  <a:srgbClr val="FFFFFF"/>
                </a:highlight>
                <a:latin typeface="ui-sans-serif"/>
              </a:rPr>
              <a:t>er immers altijd allerlei projecten zijn te bedenken. Om daadwerkelijk mensen te motiveren en middelen te mobiliseren voor een project is het noodzakelijk om te verantwoorden waarom nu en niet later van dit project werk moet worden gemaakt. Kortom: Wat maakt het project </a:t>
            </a:r>
            <a:r>
              <a:rPr lang="nl-NL" sz="1800" i="1" dirty="0">
                <a:solidFill>
                  <a:srgbClr val="0D0D0D"/>
                </a:solidFill>
                <a:highlight>
                  <a:srgbClr val="FFFFFF"/>
                </a:highlight>
                <a:latin typeface="ui-sans-serif"/>
              </a:rPr>
              <a:t>nu </a:t>
            </a:r>
            <a:r>
              <a:rPr lang="nl-NL" sz="1800" dirty="0">
                <a:solidFill>
                  <a:srgbClr val="0D0D0D"/>
                </a:solidFill>
                <a:highlight>
                  <a:srgbClr val="FFFFFF"/>
                </a:highlight>
                <a:latin typeface="ui-sans-serif"/>
              </a:rPr>
              <a:t>belangrijk of zelfs urgent?</a:t>
            </a:r>
            <a:endParaRPr lang="nl-NL" sz="1400" b="0" dirty="0">
              <a:solidFill>
                <a:srgbClr val="0D0D0D"/>
              </a:solidFill>
              <a:effectLst/>
              <a:highlight>
                <a:srgbClr val="FFFFFF"/>
              </a:highlight>
              <a:latin typeface="ui-sans-serif"/>
            </a:endParaRPr>
          </a:p>
          <a:p>
            <a:pPr algn="just"/>
            <a:r>
              <a:rPr lang="nl-NL" sz="1800" dirty="0">
                <a:solidFill>
                  <a:srgbClr val="0D0D0D"/>
                </a:solidFill>
                <a:highlight>
                  <a:srgbClr val="FFFFFF"/>
                </a:highlight>
                <a:latin typeface="ui-sans-serif"/>
              </a:rPr>
              <a:t>De vragen op Aanleidingvragenlijst staan op willekeurige volgorde. Deze lijst en vragen zijn bedoeld ter inspiratie, indicatief en niet limitatief. Elk project en elke context is uniek. Maak je aanleiding daarom altijd op maat voor jouw project.</a:t>
            </a:r>
          </a:p>
          <a:p>
            <a:pPr algn="just"/>
            <a:r>
              <a:rPr lang="nl-NL" sz="1800" dirty="0">
                <a:solidFill>
                  <a:srgbClr val="0D0D0D"/>
                </a:solidFill>
                <a:highlight>
                  <a:srgbClr val="FFFFFF"/>
                </a:highlight>
                <a:latin typeface="ui-sans-serif"/>
              </a:rPr>
              <a:t>Benoem liever één, twee of drie goede redenen dan tien matige. Dat maakt je verhaal krachtiger. Tip: Soms zegt een beeld meer dan 1000 woorden.</a:t>
            </a:r>
          </a:p>
          <a:p>
            <a:pPr algn="just"/>
            <a:r>
              <a:rPr lang="nl-NL" sz="1800" dirty="0">
                <a:solidFill>
                  <a:srgbClr val="0D0D0D"/>
                </a:solidFill>
                <a:latin typeface="ui-sans-serif"/>
              </a:rPr>
              <a:t>Extra: Als organisatie(onderdeel) kun je de vragen op volgorde van belangrijkheid zetten en/of bepaalde vragen meer of minder gewicht toekennen en/of exacter scoren (v.b. met ‘Hoog/Midden/Laag’). Totaal scores van verschillende projecten bieden dan een vertrekpunt voor discussie over welke projecten prioriteit verdienen.</a:t>
            </a:r>
          </a:p>
        </p:txBody>
      </p:sp>
      <p:pic>
        <p:nvPicPr>
          <p:cNvPr id="6" name="Afbeelding 5">
            <a:extLst>
              <a:ext uri="{FF2B5EF4-FFF2-40B4-BE49-F238E27FC236}">
                <a16:creationId xmlns:a16="http://schemas.microsoft.com/office/drawing/2014/main" id="{6794A694-1D98-DE19-6D7A-39C992C99C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7" name="Tijdelijke aanduiding voor voettekst 4">
            <a:extLst>
              <a:ext uri="{FF2B5EF4-FFF2-40B4-BE49-F238E27FC236}">
                <a16:creationId xmlns:a16="http://schemas.microsoft.com/office/drawing/2014/main" id="{6995045C-8D72-DBBB-21FB-BDF128823F8C}"/>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t>www.nzpm.nl</a:t>
            </a:r>
          </a:p>
        </p:txBody>
      </p:sp>
    </p:spTree>
    <p:extLst>
      <p:ext uri="{BB962C8B-B14F-4D97-AF65-F5344CB8AC3E}">
        <p14:creationId xmlns:p14="http://schemas.microsoft.com/office/powerpoint/2010/main" val="184994956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4014</TotalTime>
  <Words>449</Words>
  <Application>Microsoft Office PowerPoint</Application>
  <PresentationFormat>Breedbeeld</PresentationFormat>
  <Paragraphs>44</Paragraphs>
  <Slides>2</Slides>
  <Notes>2</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vt:i4>
      </vt:variant>
    </vt:vector>
  </HeadingPairs>
  <TitlesOfParts>
    <vt:vector size="9" baseType="lpstr">
      <vt:lpstr>Aptos</vt:lpstr>
      <vt:lpstr>Aptos Display</vt:lpstr>
      <vt:lpstr>Arial</vt:lpstr>
      <vt:lpstr>Calibri</vt:lpstr>
      <vt:lpstr>Trebuchet MS</vt:lpstr>
      <vt:lpstr>ui-sans-serif</vt:lpstr>
      <vt:lpstr>Kantoorthema</vt:lpstr>
      <vt:lpstr>Aanleidingvragenlijst</vt:lpstr>
      <vt:lpstr>Aanleidingvragenlijst - Toelichting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Aanleiding project</dc:title>
  <dc:creator>Dean Clydesdale</dc:creator>
  <cp:lastModifiedBy>John van Rouwendaal</cp:lastModifiedBy>
  <cp:revision>9</cp:revision>
  <dcterms:created xsi:type="dcterms:W3CDTF">2024-05-27T11:10:46Z</dcterms:created>
  <dcterms:modified xsi:type="dcterms:W3CDTF">2025-10-01T16:23:38Z</dcterms:modified>
</cp:coreProperties>
</file>