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7"/>
  </p:notesMasterIdLst>
  <p:sldIdLst>
    <p:sldId id="271" r:id="rId5"/>
    <p:sldId id="257" r:id="rId6"/>
    <p:sldId id="290" r:id="rId7"/>
    <p:sldId id="296" r:id="rId8"/>
    <p:sldId id="299" r:id="rId9"/>
    <p:sldId id="266" r:id="rId10"/>
    <p:sldId id="301" r:id="rId11"/>
    <p:sldId id="256" r:id="rId12"/>
    <p:sldId id="288" r:id="rId13"/>
    <p:sldId id="295" r:id="rId14"/>
    <p:sldId id="292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2BBE0E8-9BB6-E544-89FA-72AD16316B67}" v="142" dt="2026-07-09T11:19:05.802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/>
    <p:restoredTop sz="94726"/>
  </p:normalViewPr>
  <p:slideViewPr>
    <p:cSldViewPr snapToGrid="0">
      <p:cViewPr varScale="1">
        <p:scale>
          <a:sx n="120" d="100"/>
          <a:sy n="120" d="100"/>
        </p:scale>
        <p:origin x="640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ravis Horne" userId="a695b7f2-a9fc-4948-bea1-2ddf84990c1a" providerId="ADAL" clId="{BF0844C1-18C4-5F9F-939D-D6B4F0ABA758}"/>
    <pc:docChg chg="modSld">
      <pc:chgData name="Travis Horne" userId="a695b7f2-a9fc-4948-bea1-2ddf84990c1a" providerId="ADAL" clId="{BF0844C1-18C4-5F9F-939D-D6B4F0ABA758}" dt="2026-07-09T11:19:32.547" v="150" actId="20577"/>
      <pc:docMkLst>
        <pc:docMk/>
      </pc:docMkLst>
      <pc:sldChg chg="modSp">
        <pc:chgData name="Travis Horne" userId="a695b7f2-a9fc-4948-bea1-2ddf84990c1a" providerId="ADAL" clId="{BF0844C1-18C4-5F9F-939D-D6B4F0ABA758}" dt="2026-07-09T11:19:05.802" v="145" actId="20577"/>
        <pc:sldMkLst>
          <pc:docMk/>
          <pc:sldMk cId="1987043409" sldId="257"/>
        </pc:sldMkLst>
        <pc:graphicFrameChg chg="mod">
          <ac:chgData name="Travis Horne" userId="a695b7f2-a9fc-4948-bea1-2ddf84990c1a" providerId="ADAL" clId="{BF0844C1-18C4-5F9F-939D-D6B4F0ABA758}" dt="2026-07-09T11:19:05.802" v="145" actId="20577"/>
          <ac:graphicFrameMkLst>
            <pc:docMk/>
            <pc:sldMk cId="1987043409" sldId="257"/>
            <ac:graphicFrameMk id="68" creationId="{D3BE1C1B-729A-0A11-79CD-5125BFA6EE95}"/>
          </ac:graphicFrameMkLst>
        </pc:graphicFrameChg>
      </pc:sldChg>
      <pc:sldChg chg="modSp mod">
        <pc:chgData name="Travis Horne" userId="a695b7f2-a9fc-4948-bea1-2ddf84990c1a" providerId="ADAL" clId="{BF0844C1-18C4-5F9F-939D-D6B4F0ABA758}" dt="2026-07-09T11:16:05.088" v="3" actId="20577"/>
        <pc:sldMkLst>
          <pc:docMk/>
          <pc:sldMk cId="1736191727" sldId="271"/>
        </pc:sldMkLst>
        <pc:spChg chg="mod">
          <ac:chgData name="Travis Horne" userId="a695b7f2-a9fc-4948-bea1-2ddf84990c1a" providerId="ADAL" clId="{BF0844C1-18C4-5F9F-939D-D6B4F0ABA758}" dt="2026-07-09T11:16:05.088" v="3" actId="20577"/>
          <ac:spMkLst>
            <pc:docMk/>
            <pc:sldMk cId="1736191727" sldId="271"/>
            <ac:spMk id="2" creationId="{ED988CE9-9A43-6C4A-81AA-86DAC563BF34}"/>
          </ac:spMkLst>
        </pc:spChg>
      </pc:sldChg>
      <pc:sldChg chg="modSp mod">
        <pc:chgData name="Travis Horne" userId="a695b7f2-a9fc-4948-bea1-2ddf84990c1a" providerId="ADAL" clId="{BF0844C1-18C4-5F9F-939D-D6B4F0ABA758}" dt="2026-07-09T11:19:32.547" v="150" actId="20577"/>
        <pc:sldMkLst>
          <pc:docMk/>
          <pc:sldMk cId="751097297" sldId="290"/>
        </pc:sldMkLst>
        <pc:spChg chg="mod">
          <ac:chgData name="Travis Horne" userId="a695b7f2-a9fc-4948-bea1-2ddf84990c1a" providerId="ADAL" clId="{BF0844C1-18C4-5F9F-939D-D6B4F0ABA758}" dt="2026-07-09T11:19:32.547" v="150" actId="20577"/>
          <ac:spMkLst>
            <pc:docMk/>
            <pc:sldMk cId="751097297" sldId="290"/>
            <ac:spMk id="3" creationId="{996C5F0F-6875-C39F-6C2A-C6DE0DA6C6FC}"/>
          </ac:spMkLst>
        </pc:spChg>
      </pc:sldChg>
    </pc:docChg>
  </pc:docChgLst>
</pc:chgInfo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image" Target="../media/image7.svg"/><Relationship Id="rId4" Type="http://schemas.openxmlformats.org/officeDocument/2006/relationships/image" Target="../media/image10.sv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svg"/><Relationship Id="rId1" Type="http://schemas.openxmlformats.org/officeDocument/2006/relationships/image" Target="../media/image7.svg"/><Relationship Id="rId4" Type="http://schemas.openxmlformats.org/officeDocument/2006/relationships/image" Target="../media/image10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260F2426-C0BC-4BD2-8E37-617ED6834D2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ADF99386-4483-4655-AA2F-812A3EB18930}">
      <dgm:prSet/>
      <dgm:spPr/>
      <dgm:t>
        <a:bodyPr/>
        <a:lstStyle/>
        <a:p>
          <a:r>
            <a:rPr lang="en-US" dirty="0">
              <a:latin typeface="Calibri" panose="020F0502020204030204" pitchFamily="34" charset="0"/>
              <a:cs typeface="Calibri" panose="020F0502020204030204" pitchFamily="34" charset="0"/>
            </a:rPr>
            <a:t>Call</a:t>
          </a:r>
          <a:r>
            <a:rPr lang="en-US" b="0" i="0" dirty="0">
              <a:latin typeface="Calibri" panose="020F0502020204030204" pitchFamily="34" charset="0"/>
              <a:cs typeface="Calibri" panose="020F0502020204030204" pitchFamily="34" charset="0"/>
            </a:rPr>
            <a:t> to Order</a:t>
          </a:r>
          <a:endParaRPr lang="en-US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861A7DC-A9DE-42D8-B006-3FD6B7A75AEF}" type="parTrans" cxnId="{DF0033FF-8AFB-44B2-8B52-BF54ADC929EF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F183493-85D1-4CF8-9A5E-115348A460B3}" type="sibTrans" cxnId="{DF0033FF-8AFB-44B2-8B52-BF54ADC929EF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1737815-55D1-4C08-9EFA-87A4D5F66B80}">
      <dgm:prSet/>
      <dgm:spPr/>
      <dgm:t>
        <a:bodyPr/>
        <a:lstStyle/>
        <a:p>
          <a:r>
            <a:rPr lang="en-US" dirty="0">
              <a:latin typeface="Calibri" panose="020F0502020204030204" pitchFamily="34" charset="0"/>
              <a:cs typeface="Calibri" panose="020F0502020204030204" pitchFamily="34" charset="0"/>
            </a:rPr>
            <a:t>Financial Overview</a:t>
          </a:r>
        </a:p>
      </dgm:t>
    </dgm:pt>
    <dgm:pt modelId="{12E6DB4F-FE38-460C-86D5-07FFE0F4CFA9}" type="parTrans" cxnId="{5D93DB96-2F8C-41D1-ABFF-55969883F3AA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316F501-E3CB-435E-81C3-C2176EB219DF}" type="sibTrans" cxnId="{5D93DB96-2F8C-41D1-ABFF-55969883F3AA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7B7B6E2D-40B9-49F4-A125-9AA5C44E4A8D}">
      <dgm:prSet/>
      <dgm:spPr/>
      <dgm:t>
        <a:bodyPr/>
        <a:lstStyle/>
        <a:p>
          <a:r>
            <a:rPr lang="en-US" dirty="0">
              <a:latin typeface="Calibri" panose="020F0502020204030204" pitchFamily="34" charset="0"/>
              <a:cs typeface="Calibri" panose="020F0502020204030204" pitchFamily="34" charset="0"/>
            </a:rPr>
            <a:t>2026 Financial Summary YTD</a:t>
          </a:r>
        </a:p>
      </dgm:t>
    </dgm:pt>
    <dgm:pt modelId="{46C847B0-807D-4324-9E57-04F73107E9A9}" type="parTrans" cxnId="{4033B547-3C4E-43F6-88F1-AC1EA4CB584E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C122B6E8-CCB0-4D7B-9D80-E0AF05D202D6}" type="sibTrans" cxnId="{4033B547-3C4E-43F6-88F1-AC1EA4CB584E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F32BB99-8ABA-4333-8E0D-A74DA9B34A15}">
      <dgm:prSet/>
      <dgm:spPr/>
      <dgm:t>
        <a:bodyPr/>
        <a:lstStyle/>
        <a:p>
          <a:r>
            <a:rPr lang="en-US" dirty="0">
              <a:latin typeface="Calibri" panose="020F0502020204030204" pitchFamily="34" charset="0"/>
              <a:cs typeface="Calibri" panose="020F0502020204030204" pitchFamily="34" charset="0"/>
            </a:rPr>
            <a:t>2026 Business Strategy</a:t>
          </a:r>
        </a:p>
      </dgm:t>
    </dgm:pt>
    <dgm:pt modelId="{D7414CA7-001B-4054-BDDB-CB868A6F5365}" type="parTrans" cxnId="{1C3BAE24-3FAE-475B-B3FC-EBAC195E74B9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45BAF587-FBB8-4483-96D5-D982086DCF77}" type="sibTrans" cxnId="{1C3BAE24-3FAE-475B-B3FC-EBAC195E74B9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D506A235-E28A-4C7F-BE4B-89BD2352076A}">
      <dgm:prSet/>
      <dgm:spPr/>
      <dgm:t>
        <a:bodyPr/>
        <a:lstStyle/>
        <a:p>
          <a:r>
            <a:rPr lang="en-US" b="0" i="0" dirty="0">
              <a:latin typeface="Calibri" panose="020F0502020204030204" pitchFamily="34" charset="0"/>
              <a:cs typeface="Calibri" panose="020F0502020204030204" pitchFamily="34" charset="0"/>
            </a:rPr>
            <a:t>Adjourn</a:t>
          </a:r>
          <a:endParaRPr lang="en-US" dirty="0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EC4C97D5-ACA5-448A-8E0A-E5ABF06EF62A}" type="parTrans" cxnId="{2126F90D-6257-4B3A-81ED-A216C8C528AD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7B77454-6AA2-40B7-AE4F-66855EBAD586}" type="sibTrans" cxnId="{2126F90D-6257-4B3A-81ED-A216C8C528AD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39C54C10-22CB-834C-8955-DF06E013906B}">
      <dgm:prSet/>
      <dgm:spPr/>
      <dgm:t>
        <a:bodyPr/>
        <a:lstStyle/>
        <a:p>
          <a:r>
            <a:rPr lang="en-US" dirty="0">
              <a:latin typeface="Calibri" panose="020F0502020204030204" pitchFamily="34" charset="0"/>
              <a:cs typeface="Calibri" panose="020F0502020204030204" pitchFamily="34" charset="0"/>
            </a:rPr>
            <a:t>What’s Next for the Foundation?</a:t>
          </a:r>
        </a:p>
      </dgm:t>
    </dgm:pt>
    <dgm:pt modelId="{C77C246D-056D-9840-B39E-A2E249DAAA27}" type="parTrans" cxnId="{F624FD5A-F129-9C46-B571-BD6135E06A42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84F1AC4D-FB5A-6C45-918E-26FE5EF2CDDE}" type="sibTrans" cxnId="{F624FD5A-F129-9C46-B571-BD6135E06A42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26158DA1-079E-D946-B270-85393D747816}">
      <dgm:prSet/>
      <dgm:spPr/>
      <dgm:t>
        <a:bodyPr/>
        <a:lstStyle/>
        <a:p>
          <a:r>
            <a:rPr lang="en-US" dirty="0">
              <a:latin typeface="Calibri" panose="020F0502020204030204" pitchFamily="34" charset="0"/>
              <a:cs typeface="Calibri" panose="020F0502020204030204" pitchFamily="34" charset="0"/>
            </a:rPr>
            <a:t>Cash Calendars</a:t>
          </a:r>
        </a:p>
      </dgm:t>
    </dgm:pt>
    <dgm:pt modelId="{3B87E814-B006-7B44-82A9-307A8291D89D}" type="parTrans" cxnId="{11A1DEBA-90CE-824A-A502-46E68D08D2F5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08269637-5767-864B-97EB-C1ED21069EAE}" type="sibTrans" cxnId="{11A1DEBA-90CE-824A-A502-46E68D08D2F5}">
      <dgm:prSet/>
      <dgm:spPr/>
      <dgm:t>
        <a:bodyPr/>
        <a:lstStyle/>
        <a:p>
          <a:endParaRPr lang="en-US">
            <a:latin typeface="Calibri" panose="020F0502020204030204" pitchFamily="34" charset="0"/>
            <a:cs typeface="Calibri" panose="020F0502020204030204" pitchFamily="34" charset="0"/>
          </a:endParaRPr>
        </a:p>
      </dgm:t>
    </dgm:pt>
    <dgm:pt modelId="{5AB55394-995D-8D4A-BA7D-BF01F5583900}">
      <dgm:prSet/>
      <dgm:spPr/>
      <dgm:t>
        <a:bodyPr/>
        <a:lstStyle/>
        <a:p>
          <a:r>
            <a:rPr lang="en-US" dirty="0">
              <a:latin typeface="Calibri" panose="020F0502020204030204" pitchFamily="34" charset="0"/>
              <a:cs typeface="Calibri" panose="020F0502020204030204" pitchFamily="34" charset="0"/>
            </a:rPr>
            <a:t>YTD, Expense, Projected</a:t>
          </a:r>
        </a:p>
      </dgm:t>
    </dgm:pt>
    <dgm:pt modelId="{34E4C10D-450E-C844-A048-D1DA98DE5BA7}" type="parTrans" cxnId="{10606CD0-753E-244D-A0C8-92FB75AFE6B3}">
      <dgm:prSet/>
      <dgm:spPr/>
      <dgm:t>
        <a:bodyPr/>
        <a:lstStyle/>
        <a:p>
          <a:endParaRPr lang="en-US"/>
        </a:p>
      </dgm:t>
    </dgm:pt>
    <dgm:pt modelId="{6CA7935C-3FAD-B443-B61E-62C4859CAFB6}" type="sibTrans" cxnId="{10606CD0-753E-244D-A0C8-92FB75AFE6B3}">
      <dgm:prSet/>
      <dgm:spPr/>
      <dgm:t>
        <a:bodyPr/>
        <a:lstStyle/>
        <a:p>
          <a:endParaRPr lang="en-US"/>
        </a:p>
      </dgm:t>
    </dgm:pt>
    <dgm:pt modelId="{6B72F5DA-8B24-3442-BEDC-6CB4ECC52587}">
      <dgm:prSet/>
      <dgm:spPr/>
      <dgm:t>
        <a:bodyPr/>
        <a:lstStyle/>
        <a:p>
          <a:r>
            <a:rPr lang="en-US" dirty="0">
              <a:latin typeface="Calibri" panose="020F0502020204030204" pitchFamily="34" charset="0"/>
              <a:cs typeface="Calibri" panose="020F0502020204030204" pitchFamily="34" charset="0"/>
            </a:rPr>
            <a:t>Board Engagement</a:t>
          </a:r>
        </a:p>
      </dgm:t>
    </dgm:pt>
    <dgm:pt modelId="{AB0817DD-CFEA-6A42-B2BE-30B638FFB04C}" type="parTrans" cxnId="{99A9BFA2-456D-5740-9901-7837D4B6EEC4}">
      <dgm:prSet/>
      <dgm:spPr/>
      <dgm:t>
        <a:bodyPr/>
        <a:lstStyle/>
        <a:p>
          <a:endParaRPr lang="en-US"/>
        </a:p>
      </dgm:t>
    </dgm:pt>
    <dgm:pt modelId="{6B5AE6BC-55D6-3747-AABF-6E81920ABE08}" type="sibTrans" cxnId="{99A9BFA2-456D-5740-9901-7837D4B6EEC4}">
      <dgm:prSet/>
      <dgm:spPr/>
      <dgm:t>
        <a:bodyPr/>
        <a:lstStyle/>
        <a:p>
          <a:endParaRPr lang="en-US"/>
        </a:p>
      </dgm:t>
    </dgm:pt>
    <dgm:pt modelId="{8374F5CF-6A41-4E46-8FD2-CEF7CF8CFCAA}">
      <dgm:prSet/>
      <dgm:spPr/>
      <dgm:t>
        <a:bodyPr/>
        <a:lstStyle/>
        <a:p>
          <a:r>
            <a:rPr lang="en-US" dirty="0">
              <a:latin typeface="Calibri" panose="020F0502020204030204" pitchFamily="34" charset="0"/>
              <a:cs typeface="Calibri" panose="020F0502020204030204" pitchFamily="34" charset="0"/>
            </a:rPr>
            <a:t>Expand Fundraising – Gaming Commission</a:t>
          </a:r>
        </a:p>
      </dgm:t>
    </dgm:pt>
    <dgm:pt modelId="{1460B312-3127-2148-BD0B-E6B361D2344C}" type="parTrans" cxnId="{317A3500-E58B-BB42-B3A5-27B8B42A1284}">
      <dgm:prSet/>
      <dgm:spPr/>
      <dgm:t>
        <a:bodyPr/>
        <a:lstStyle/>
        <a:p>
          <a:endParaRPr lang="en-US"/>
        </a:p>
      </dgm:t>
    </dgm:pt>
    <dgm:pt modelId="{02AF8C7E-74F4-1E46-A433-BBA91B9BFA26}" type="sibTrans" cxnId="{317A3500-E58B-BB42-B3A5-27B8B42A1284}">
      <dgm:prSet/>
      <dgm:spPr/>
      <dgm:t>
        <a:bodyPr/>
        <a:lstStyle/>
        <a:p>
          <a:endParaRPr lang="en-US"/>
        </a:p>
      </dgm:t>
    </dgm:pt>
    <dgm:pt modelId="{770CEA11-B383-1849-86D5-B2FB741A7FE7}">
      <dgm:prSet/>
      <dgm:spPr/>
      <dgm:t>
        <a:bodyPr/>
        <a:lstStyle/>
        <a:p>
          <a:r>
            <a:rPr lang="en-US" dirty="0">
              <a:latin typeface="Calibri" panose="020F0502020204030204" pitchFamily="34" charset="0"/>
              <a:cs typeface="Calibri" panose="020F0502020204030204" pitchFamily="34" charset="0"/>
            </a:rPr>
            <a:t>Partnerships</a:t>
          </a:r>
        </a:p>
      </dgm:t>
    </dgm:pt>
    <dgm:pt modelId="{1501BAC7-ABF3-3A4A-B8E7-947D6293344F}" type="parTrans" cxnId="{00706850-4AFC-B346-B925-1AD6391F4CFA}">
      <dgm:prSet/>
      <dgm:spPr/>
      <dgm:t>
        <a:bodyPr/>
        <a:lstStyle/>
        <a:p>
          <a:endParaRPr lang="en-US"/>
        </a:p>
      </dgm:t>
    </dgm:pt>
    <dgm:pt modelId="{F34FB97F-C385-EC4C-854C-8FE56AC8C92A}" type="sibTrans" cxnId="{00706850-4AFC-B346-B925-1AD6391F4CFA}">
      <dgm:prSet/>
      <dgm:spPr/>
      <dgm:t>
        <a:bodyPr/>
        <a:lstStyle/>
        <a:p>
          <a:endParaRPr lang="en-US"/>
        </a:p>
      </dgm:t>
    </dgm:pt>
    <dgm:pt modelId="{D06F175C-E976-1D44-9A5A-02D4F1D2C3DF}">
      <dgm:prSet/>
      <dgm:spPr/>
      <dgm:t>
        <a:bodyPr/>
        <a:lstStyle/>
        <a:p>
          <a:r>
            <a:rPr lang="en-US" dirty="0">
              <a:latin typeface="Calibri" panose="020F0502020204030204" pitchFamily="34" charset="0"/>
              <a:cs typeface="Calibri" panose="020F0502020204030204" pitchFamily="34" charset="0"/>
            </a:rPr>
            <a:t>Golf Tournament</a:t>
          </a:r>
        </a:p>
      </dgm:t>
    </dgm:pt>
    <dgm:pt modelId="{6346A5C1-E007-1544-A605-50EC8E0072C7}" type="parTrans" cxnId="{329763C8-7F9B-F441-A794-B33CC02F6E4C}">
      <dgm:prSet/>
      <dgm:spPr/>
    </dgm:pt>
    <dgm:pt modelId="{73ECC74D-3E88-9141-82D9-AAAEDA2C5EC2}" type="sibTrans" cxnId="{329763C8-7F9B-F441-A794-B33CC02F6E4C}">
      <dgm:prSet/>
      <dgm:spPr/>
    </dgm:pt>
    <dgm:pt modelId="{4916EB8D-F3ED-8D4E-ADCE-9C2572E1EF70}">
      <dgm:prSet/>
      <dgm:spPr/>
      <dgm:t>
        <a:bodyPr/>
        <a:lstStyle/>
        <a:p>
          <a:r>
            <a:rPr lang="en-US" dirty="0">
              <a:latin typeface="Calibri" panose="020F0502020204030204" pitchFamily="34" charset="0"/>
              <a:cs typeface="Calibri" panose="020F0502020204030204" pitchFamily="34" charset="0"/>
            </a:rPr>
            <a:t>Welcome</a:t>
          </a:r>
        </a:p>
      </dgm:t>
    </dgm:pt>
    <dgm:pt modelId="{69729463-283A-4C43-9C67-ADDF577B1A1E}" type="parTrans" cxnId="{D3D9D0B5-8908-BE46-B825-F6556AC71FD1}">
      <dgm:prSet/>
      <dgm:spPr/>
    </dgm:pt>
    <dgm:pt modelId="{54A00078-E791-E649-8211-BBCCAF7221E1}" type="sibTrans" cxnId="{D3D9D0B5-8908-BE46-B825-F6556AC71FD1}">
      <dgm:prSet/>
      <dgm:spPr/>
    </dgm:pt>
    <dgm:pt modelId="{C447BDFD-9121-0847-A463-D5135C22F2B5}">
      <dgm:prSet/>
      <dgm:spPr/>
      <dgm:t>
        <a:bodyPr/>
        <a:lstStyle/>
        <a:p>
          <a:r>
            <a:rPr lang="en-US" dirty="0">
              <a:latin typeface="Calibri" panose="020F0502020204030204" pitchFamily="34" charset="0"/>
              <a:cs typeface="Calibri" panose="020F0502020204030204" pitchFamily="34" charset="0"/>
            </a:rPr>
            <a:t>Lisa Ward, Director of Business Relationships</a:t>
          </a:r>
        </a:p>
      </dgm:t>
    </dgm:pt>
    <dgm:pt modelId="{BBC2562A-2915-0946-84D0-330265E7305A}" type="parTrans" cxnId="{489A2927-3ECC-4F47-9A48-FA9A1DF49EFC}">
      <dgm:prSet/>
      <dgm:spPr/>
    </dgm:pt>
    <dgm:pt modelId="{A95C44E9-1546-7745-856A-88F84C46AAF6}" type="sibTrans" cxnId="{489A2927-3ECC-4F47-9A48-FA9A1DF49EFC}">
      <dgm:prSet/>
      <dgm:spPr/>
    </dgm:pt>
    <dgm:pt modelId="{FA8D484E-2474-2C48-A4C6-C01BCA7D468B}">
      <dgm:prSet/>
      <dgm:spPr/>
      <dgm:t>
        <a:bodyPr/>
        <a:lstStyle/>
        <a:p>
          <a:r>
            <a:rPr lang="en-US" dirty="0">
              <a:latin typeface="Calibri" panose="020F0502020204030204" pitchFamily="34" charset="0"/>
              <a:cs typeface="Calibri" panose="020F0502020204030204" pitchFamily="34" charset="0"/>
            </a:rPr>
            <a:t>Joe </a:t>
          </a:r>
          <a:r>
            <a:rPr lang="en-US" dirty="0" err="1">
              <a:latin typeface="Calibri" panose="020F0502020204030204" pitchFamily="34" charset="0"/>
              <a:cs typeface="Calibri" panose="020F0502020204030204" pitchFamily="34" charset="0"/>
            </a:rPr>
            <a:t>Sinecola</a:t>
          </a:r>
          <a:r>
            <a:rPr lang="en-US" dirty="0">
              <a:latin typeface="Calibri" panose="020F0502020204030204" pitchFamily="34" charset="0"/>
              <a:cs typeface="Calibri" panose="020F0502020204030204" pitchFamily="34" charset="0"/>
            </a:rPr>
            <a:t>, Treasurer</a:t>
          </a:r>
        </a:p>
      </dgm:t>
    </dgm:pt>
    <dgm:pt modelId="{A69CCFEC-75E3-4A46-8210-1FE942785E69}" type="parTrans" cxnId="{432A924B-5407-3F4E-8E82-9E6360780ED4}">
      <dgm:prSet/>
      <dgm:spPr/>
    </dgm:pt>
    <dgm:pt modelId="{89089DD7-31C7-A64E-8D04-A688661A3EA6}" type="sibTrans" cxnId="{432A924B-5407-3F4E-8E82-9E6360780ED4}">
      <dgm:prSet/>
      <dgm:spPr/>
    </dgm:pt>
    <dgm:pt modelId="{D12BE525-B62A-B64C-90C6-543408B893FB}" type="pres">
      <dgm:prSet presAssocID="{260F2426-C0BC-4BD2-8E37-617ED6834D2A}" presName="linear" presStyleCnt="0">
        <dgm:presLayoutVars>
          <dgm:animLvl val="lvl"/>
          <dgm:resizeHandles val="exact"/>
        </dgm:presLayoutVars>
      </dgm:prSet>
      <dgm:spPr/>
    </dgm:pt>
    <dgm:pt modelId="{CF024C05-507D-524E-A3FC-AD14100E09B5}" type="pres">
      <dgm:prSet presAssocID="{ADF99386-4483-4655-AA2F-812A3EB18930}" presName="parentText" presStyleLbl="node1" presStyleIdx="0" presStyleCnt="6">
        <dgm:presLayoutVars>
          <dgm:chMax val="0"/>
          <dgm:bulletEnabled val="1"/>
        </dgm:presLayoutVars>
      </dgm:prSet>
      <dgm:spPr/>
    </dgm:pt>
    <dgm:pt modelId="{809D757A-1CC8-7A44-8C6E-2A400526949E}" type="pres">
      <dgm:prSet presAssocID="{7F183493-85D1-4CF8-9A5E-115348A460B3}" presName="spacer" presStyleCnt="0"/>
      <dgm:spPr/>
    </dgm:pt>
    <dgm:pt modelId="{03A2D754-8733-074C-82AF-B830C8F31DCE}" type="pres">
      <dgm:prSet presAssocID="{4916EB8D-F3ED-8D4E-ADCE-9C2572E1EF70}" presName="parentText" presStyleLbl="node1" presStyleIdx="1" presStyleCnt="6">
        <dgm:presLayoutVars>
          <dgm:chMax val="0"/>
          <dgm:bulletEnabled val="1"/>
        </dgm:presLayoutVars>
      </dgm:prSet>
      <dgm:spPr/>
    </dgm:pt>
    <dgm:pt modelId="{9FB99CDD-4930-AF4A-B17B-7EF2DEEC4B3A}" type="pres">
      <dgm:prSet presAssocID="{4916EB8D-F3ED-8D4E-ADCE-9C2572E1EF70}" presName="childText" presStyleLbl="revTx" presStyleIdx="0" presStyleCnt="4">
        <dgm:presLayoutVars>
          <dgm:bulletEnabled val="1"/>
        </dgm:presLayoutVars>
      </dgm:prSet>
      <dgm:spPr/>
    </dgm:pt>
    <dgm:pt modelId="{60EB986A-F91C-4141-89D0-BE2B896569FD}" type="pres">
      <dgm:prSet presAssocID="{01737815-55D1-4C08-9EFA-87A4D5F66B80}" presName="parentText" presStyleLbl="node1" presStyleIdx="2" presStyleCnt="6">
        <dgm:presLayoutVars>
          <dgm:chMax val="0"/>
          <dgm:bulletEnabled val="1"/>
        </dgm:presLayoutVars>
      </dgm:prSet>
      <dgm:spPr/>
    </dgm:pt>
    <dgm:pt modelId="{43980D50-249A-DA49-AA31-CD8AF9A533CE}" type="pres">
      <dgm:prSet presAssocID="{01737815-55D1-4C08-9EFA-87A4D5F66B80}" presName="childText" presStyleLbl="revTx" presStyleIdx="1" presStyleCnt="4">
        <dgm:presLayoutVars>
          <dgm:bulletEnabled val="1"/>
        </dgm:presLayoutVars>
      </dgm:prSet>
      <dgm:spPr/>
    </dgm:pt>
    <dgm:pt modelId="{71FC65A2-3D37-1A4F-A319-45EB181FCB6A}" type="pres">
      <dgm:prSet presAssocID="{5F32BB99-8ABA-4333-8E0D-A74DA9B34A15}" presName="parentText" presStyleLbl="node1" presStyleIdx="3" presStyleCnt="6">
        <dgm:presLayoutVars>
          <dgm:chMax val="0"/>
          <dgm:bulletEnabled val="1"/>
        </dgm:presLayoutVars>
      </dgm:prSet>
      <dgm:spPr/>
    </dgm:pt>
    <dgm:pt modelId="{4C11B976-BABE-734D-89CA-4C0D33844215}" type="pres">
      <dgm:prSet presAssocID="{5F32BB99-8ABA-4333-8E0D-A74DA9B34A15}" presName="childText" presStyleLbl="revTx" presStyleIdx="2" presStyleCnt="4">
        <dgm:presLayoutVars>
          <dgm:bulletEnabled val="1"/>
        </dgm:presLayoutVars>
      </dgm:prSet>
      <dgm:spPr/>
    </dgm:pt>
    <dgm:pt modelId="{52C59F1A-962F-8645-83D2-815EF66D890B}" type="pres">
      <dgm:prSet presAssocID="{39C54C10-22CB-834C-8955-DF06E013906B}" presName="parentText" presStyleLbl="node1" presStyleIdx="4" presStyleCnt="6">
        <dgm:presLayoutVars>
          <dgm:chMax val="0"/>
          <dgm:bulletEnabled val="1"/>
        </dgm:presLayoutVars>
      </dgm:prSet>
      <dgm:spPr/>
    </dgm:pt>
    <dgm:pt modelId="{1E1CB8C8-96C7-D84F-BC87-D23872F39F9D}" type="pres">
      <dgm:prSet presAssocID="{39C54C10-22CB-834C-8955-DF06E013906B}" presName="childText" presStyleLbl="revTx" presStyleIdx="3" presStyleCnt="4">
        <dgm:presLayoutVars>
          <dgm:bulletEnabled val="1"/>
        </dgm:presLayoutVars>
      </dgm:prSet>
      <dgm:spPr/>
    </dgm:pt>
    <dgm:pt modelId="{6C55196E-D420-8E46-B5C0-7E7F35B30FE1}" type="pres">
      <dgm:prSet presAssocID="{D506A235-E28A-4C7F-BE4B-89BD2352076A}" presName="parentText" presStyleLbl="node1" presStyleIdx="5" presStyleCnt="6">
        <dgm:presLayoutVars>
          <dgm:chMax val="0"/>
          <dgm:bulletEnabled val="1"/>
        </dgm:presLayoutVars>
      </dgm:prSet>
      <dgm:spPr/>
    </dgm:pt>
  </dgm:ptLst>
  <dgm:cxnLst>
    <dgm:cxn modelId="{317A3500-E58B-BB42-B3A5-27B8B42A1284}" srcId="{5F32BB99-8ABA-4333-8E0D-A74DA9B34A15}" destId="{8374F5CF-6A41-4E46-8FD2-CEF7CF8CFCAA}" srcOrd="1" destOrd="0" parTransId="{1460B312-3127-2148-BD0B-E6B361D2344C}" sibTransId="{02AF8C7E-74F4-1E46-A433-BBA91B9BFA26}"/>
    <dgm:cxn modelId="{2126F90D-6257-4B3A-81ED-A216C8C528AD}" srcId="{260F2426-C0BC-4BD2-8E37-617ED6834D2A}" destId="{D506A235-E28A-4C7F-BE4B-89BD2352076A}" srcOrd="5" destOrd="0" parTransId="{EC4C97D5-ACA5-448A-8E0A-E5ABF06EF62A}" sibTransId="{57B77454-6AA2-40B7-AE4F-66855EBAD586}"/>
    <dgm:cxn modelId="{1C3BAE24-3FAE-475B-B3FC-EBAC195E74B9}" srcId="{260F2426-C0BC-4BD2-8E37-617ED6834D2A}" destId="{5F32BB99-8ABA-4333-8E0D-A74DA9B34A15}" srcOrd="3" destOrd="0" parTransId="{D7414CA7-001B-4054-BDDB-CB868A6F5365}" sibTransId="{45BAF587-FBB8-4483-96D5-D982086DCF77}"/>
    <dgm:cxn modelId="{489A2927-3ECC-4F47-9A48-FA9A1DF49EFC}" srcId="{4916EB8D-F3ED-8D4E-ADCE-9C2572E1EF70}" destId="{C447BDFD-9121-0847-A463-D5135C22F2B5}" srcOrd="0" destOrd="0" parTransId="{BBC2562A-2915-0946-84D0-330265E7305A}" sibTransId="{A95C44E9-1546-7745-856A-88F84C46AAF6}"/>
    <dgm:cxn modelId="{6CEB9327-3964-8F48-8358-96D652E9F30B}" type="presOf" srcId="{ADF99386-4483-4655-AA2F-812A3EB18930}" destId="{CF024C05-507D-524E-A3FC-AD14100E09B5}" srcOrd="0" destOrd="0" presId="urn:microsoft.com/office/officeart/2005/8/layout/vList2"/>
    <dgm:cxn modelId="{86298D36-93CB-0F42-9EB8-26169ED72D91}" type="presOf" srcId="{770CEA11-B383-1849-86D5-B2FB741A7FE7}" destId="{4C11B976-BABE-734D-89CA-4C0D33844215}" srcOrd="0" destOrd="2" presId="urn:microsoft.com/office/officeart/2005/8/layout/vList2"/>
    <dgm:cxn modelId="{4033B547-3C4E-43F6-88F1-AC1EA4CB584E}" srcId="{01737815-55D1-4C08-9EFA-87A4D5F66B80}" destId="{7B7B6E2D-40B9-49F4-A125-9AA5C44E4A8D}" srcOrd="0" destOrd="0" parTransId="{46C847B0-807D-4324-9E57-04F73107E9A9}" sibTransId="{C122B6E8-CCB0-4D7B-9D80-E0AF05D202D6}"/>
    <dgm:cxn modelId="{9341B44A-0C94-D64E-91C0-E097443D6DC1}" type="presOf" srcId="{D06F175C-E976-1D44-9A5A-02D4F1D2C3DF}" destId="{1E1CB8C8-96C7-D84F-BC87-D23872F39F9D}" srcOrd="0" destOrd="0" presId="urn:microsoft.com/office/officeart/2005/8/layout/vList2"/>
    <dgm:cxn modelId="{432A924B-5407-3F4E-8E82-9E6360780ED4}" srcId="{4916EB8D-F3ED-8D4E-ADCE-9C2572E1EF70}" destId="{FA8D484E-2474-2C48-A4C6-C01BCA7D468B}" srcOrd="1" destOrd="0" parTransId="{A69CCFEC-75E3-4A46-8210-1FE942785E69}" sibTransId="{89089DD7-31C7-A64E-8D04-A688661A3EA6}"/>
    <dgm:cxn modelId="{00706850-4AFC-B346-B925-1AD6391F4CFA}" srcId="{5F32BB99-8ABA-4333-8E0D-A74DA9B34A15}" destId="{770CEA11-B383-1849-86D5-B2FB741A7FE7}" srcOrd="2" destOrd="0" parTransId="{1501BAC7-ABF3-3A4A-B8E7-947D6293344F}" sibTransId="{F34FB97F-C385-EC4C-854C-8FE56AC8C92A}"/>
    <dgm:cxn modelId="{C38C8B56-D6E5-564F-AC71-E8F9F1459EE6}" type="presOf" srcId="{5AB55394-995D-8D4A-BA7D-BF01F5583900}" destId="{43980D50-249A-DA49-AA31-CD8AF9A533CE}" srcOrd="0" destOrd="1" presId="urn:microsoft.com/office/officeart/2005/8/layout/vList2"/>
    <dgm:cxn modelId="{F624FD5A-F129-9C46-B571-BD6135E06A42}" srcId="{260F2426-C0BC-4BD2-8E37-617ED6834D2A}" destId="{39C54C10-22CB-834C-8955-DF06E013906B}" srcOrd="4" destOrd="0" parTransId="{C77C246D-056D-9840-B39E-A2E249DAAA27}" sibTransId="{84F1AC4D-FB5A-6C45-918E-26FE5EF2CDDE}"/>
    <dgm:cxn modelId="{7A085D6A-340A-3145-B3EC-74B405517D99}" type="presOf" srcId="{01737815-55D1-4C08-9EFA-87A4D5F66B80}" destId="{60EB986A-F91C-4141-89D0-BE2B896569FD}" srcOrd="0" destOrd="0" presId="urn:microsoft.com/office/officeart/2005/8/layout/vList2"/>
    <dgm:cxn modelId="{8D8C1F6F-D1F4-6142-8FA1-229721C965BA}" type="presOf" srcId="{39C54C10-22CB-834C-8955-DF06E013906B}" destId="{52C59F1A-962F-8645-83D2-815EF66D890B}" srcOrd="0" destOrd="0" presId="urn:microsoft.com/office/officeart/2005/8/layout/vList2"/>
    <dgm:cxn modelId="{5577B57D-BF30-AD48-B9BA-EA6375DEFF5C}" type="presOf" srcId="{5F32BB99-8ABA-4333-8E0D-A74DA9B34A15}" destId="{71FC65A2-3D37-1A4F-A319-45EB181FCB6A}" srcOrd="0" destOrd="0" presId="urn:microsoft.com/office/officeart/2005/8/layout/vList2"/>
    <dgm:cxn modelId="{5BC0EA82-BBAC-844E-A816-32B9C98F3EB5}" type="presOf" srcId="{6B72F5DA-8B24-3442-BEDC-6CB4ECC52587}" destId="{4C11B976-BABE-734D-89CA-4C0D33844215}" srcOrd="0" destOrd="0" presId="urn:microsoft.com/office/officeart/2005/8/layout/vList2"/>
    <dgm:cxn modelId="{5D93DB96-2F8C-41D1-ABFF-55969883F3AA}" srcId="{260F2426-C0BC-4BD2-8E37-617ED6834D2A}" destId="{01737815-55D1-4C08-9EFA-87A4D5F66B80}" srcOrd="2" destOrd="0" parTransId="{12E6DB4F-FE38-460C-86D5-07FFE0F4CFA9}" sibTransId="{8316F501-E3CB-435E-81C3-C2176EB219DF}"/>
    <dgm:cxn modelId="{04322698-E3F6-B749-BDDF-8593AA333D06}" type="presOf" srcId="{FA8D484E-2474-2C48-A4C6-C01BCA7D468B}" destId="{9FB99CDD-4930-AF4A-B17B-7EF2DEEC4B3A}" srcOrd="0" destOrd="1" presId="urn:microsoft.com/office/officeart/2005/8/layout/vList2"/>
    <dgm:cxn modelId="{99A9BFA2-456D-5740-9901-7837D4B6EEC4}" srcId="{5F32BB99-8ABA-4333-8E0D-A74DA9B34A15}" destId="{6B72F5DA-8B24-3442-BEDC-6CB4ECC52587}" srcOrd="0" destOrd="0" parTransId="{AB0817DD-CFEA-6A42-B2BE-30B638FFB04C}" sibTransId="{6B5AE6BC-55D6-3747-AABF-6E81920ABE08}"/>
    <dgm:cxn modelId="{CC6123A9-C118-7642-97F6-67E3387E2C15}" type="presOf" srcId="{4916EB8D-F3ED-8D4E-ADCE-9C2572E1EF70}" destId="{03A2D754-8733-074C-82AF-B830C8F31DCE}" srcOrd="0" destOrd="0" presId="urn:microsoft.com/office/officeart/2005/8/layout/vList2"/>
    <dgm:cxn modelId="{7C5EDBB3-C1CB-AC40-BCB0-B115E1762E28}" type="presOf" srcId="{D506A235-E28A-4C7F-BE4B-89BD2352076A}" destId="{6C55196E-D420-8E46-B5C0-7E7F35B30FE1}" srcOrd="0" destOrd="0" presId="urn:microsoft.com/office/officeart/2005/8/layout/vList2"/>
    <dgm:cxn modelId="{962AF8B4-C801-4D41-9D32-D870975DCF62}" type="presOf" srcId="{26158DA1-079E-D946-B270-85393D747816}" destId="{1E1CB8C8-96C7-D84F-BC87-D23872F39F9D}" srcOrd="0" destOrd="1" presId="urn:microsoft.com/office/officeart/2005/8/layout/vList2"/>
    <dgm:cxn modelId="{D3D9D0B5-8908-BE46-B825-F6556AC71FD1}" srcId="{260F2426-C0BC-4BD2-8E37-617ED6834D2A}" destId="{4916EB8D-F3ED-8D4E-ADCE-9C2572E1EF70}" srcOrd="1" destOrd="0" parTransId="{69729463-283A-4C43-9C67-ADDF577B1A1E}" sibTransId="{54A00078-E791-E649-8211-BBCCAF7221E1}"/>
    <dgm:cxn modelId="{11A1DEBA-90CE-824A-A502-46E68D08D2F5}" srcId="{39C54C10-22CB-834C-8955-DF06E013906B}" destId="{26158DA1-079E-D946-B270-85393D747816}" srcOrd="1" destOrd="0" parTransId="{3B87E814-B006-7B44-82A9-307A8291D89D}" sibTransId="{08269637-5767-864B-97EB-C1ED21069EAE}"/>
    <dgm:cxn modelId="{329763C8-7F9B-F441-A794-B33CC02F6E4C}" srcId="{39C54C10-22CB-834C-8955-DF06E013906B}" destId="{D06F175C-E976-1D44-9A5A-02D4F1D2C3DF}" srcOrd="0" destOrd="0" parTransId="{6346A5C1-E007-1544-A605-50EC8E0072C7}" sibTransId="{73ECC74D-3E88-9141-82D9-AAAEDA2C5EC2}"/>
    <dgm:cxn modelId="{10606CD0-753E-244D-A0C8-92FB75AFE6B3}" srcId="{01737815-55D1-4C08-9EFA-87A4D5F66B80}" destId="{5AB55394-995D-8D4A-BA7D-BF01F5583900}" srcOrd="1" destOrd="0" parTransId="{34E4C10D-450E-C844-A048-D1DA98DE5BA7}" sibTransId="{6CA7935C-3FAD-B443-B61E-62C4859CAFB6}"/>
    <dgm:cxn modelId="{610F9ED0-BBDB-1142-BD3E-C3A11FF958BF}" type="presOf" srcId="{C447BDFD-9121-0847-A463-D5135C22F2B5}" destId="{9FB99CDD-4930-AF4A-B17B-7EF2DEEC4B3A}" srcOrd="0" destOrd="0" presId="urn:microsoft.com/office/officeart/2005/8/layout/vList2"/>
    <dgm:cxn modelId="{4C7DBCD0-C7BB-A140-9216-3E3FB6BBF503}" type="presOf" srcId="{7B7B6E2D-40B9-49F4-A125-9AA5C44E4A8D}" destId="{43980D50-249A-DA49-AA31-CD8AF9A533CE}" srcOrd="0" destOrd="0" presId="urn:microsoft.com/office/officeart/2005/8/layout/vList2"/>
    <dgm:cxn modelId="{120269D9-DE12-5A4B-B57C-981874C388A5}" type="presOf" srcId="{8374F5CF-6A41-4E46-8FD2-CEF7CF8CFCAA}" destId="{4C11B976-BABE-734D-89CA-4C0D33844215}" srcOrd="0" destOrd="1" presId="urn:microsoft.com/office/officeart/2005/8/layout/vList2"/>
    <dgm:cxn modelId="{53A6A2E9-B4EB-3941-8D1E-AF1145AE6DF4}" type="presOf" srcId="{260F2426-C0BC-4BD2-8E37-617ED6834D2A}" destId="{D12BE525-B62A-B64C-90C6-543408B893FB}" srcOrd="0" destOrd="0" presId="urn:microsoft.com/office/officeart/2005/8/layout/vList2"/>
    <dgm:cxn modelId="{DF0033FF-8AFB-44B2-8B52-BF54ADC929EF}" srcId="{260F2426-C0BC-4BD2-8E37-617ED6834D2A}" destId="{ADF99386-4483-4655-AA2F-812A3EB18930}" srcOrd="0" destOrd="0" parTransId="{D861A7DC-A9DE-42D8-B006-3FD6B7A75AEF}" sibTransId="{7F183493-85D1-4CF8-9A5E-115348A460B3}"/>
    <dgm:cxn modelId="{C8D6E8CE-7282-1B4C-B815-CAA307E0975D}" type="presParOf" srcId="{D12BE525-B62A-B64C-90C6-543408B893FB}" destId="{CF024C05-507D-524E-A3FC-AD14100E09B5}" srcOrd="0" destOrd="0" presId="urn:microsoft.com/office/officeart/2005/8/layout/vList2"/>
    <dgm:cxn modelId="{5DDC30D7-2A8E-0F40-9B96-34EA3FCEBE72}" type="presParOf" srcId="{D12BE525-B62A-B64C-90C6-543408B893FB}" destId="{809D757A-1CC8-7A44-8C6E-2A400526949E}" srcOrd="1" destOrd="0" presId="urn:microsoft.com/office/officeart/2005/8/layout/vList2"/>
    <dgm:cxn modelId="{FFDC7018-622B-DD47-A1A3-15D759BC7508}" type="presParOf" srcId="{D12BE525-B62A-B64C-90C6-543408B893FB}" destId="{03A2D754-8733-074C-82AF-B830C8F31DCE}" srcOrd="2" destOrd="0" presId="urn:microsoft.com/office/officeart/2005/8/layout/vList2"/>
    <dgm:cxn modelId="{F603C0E1-2F00-4A47-A1DB-0017772A03B9}" type="presParOf" srcId="{D12BE525-B62A-B64C-90C6-543408B893FB}" destId="{9FB99CDD-4930-AF4A-B17B-7EF2DEEC4B3A}" srcOrd="3" destOrd="0" presId="urn:microsoft.com/office/officeart/2005/8/layout/vList2"/>
    <dgm:cxn modelId="{D52C6D6D-6895-CB4D-B5AD-8199187F6E86}" type="presParOf" srcId="{D12BE525-B62A-B64C-90C6-543408B893FB}" destId="{60EB986A-F91C-4141-89D0-BE2B896569FD}" srcOrd="4" destOrd="0" presId="urn:microsoft.com/office/officeart/2005/8/layout/vList2"/>
    <dgm:cxn modelId="{12D34A69-49BB-DC49-B5BA-EED0BCD26885}" type="presParOf" srcId="{D12BE525-B62A-B64C-90C6-543408B893FB}" destId="{43980D50-249A-DA49-AA31-CD8AF9A533CE}" srcOrd="5" destOrd="0" presId="urn:microsoft.com/office/officeart/2005/8/layout/vList2"/>
    <dgm:cxn modelId="{A156ED2D-4A71-A448-936A-7ADB2776AA76}" type="presParOf" srcId="{D12BE525-B62A-B64C-90C6-543408B893FB}" destId="{71FC65A2-3D37-1A4F-A319-45EB181FCB6A}" srcOrd="6" destOrd="0" presId="urn:microsoft.com/office/officeart/2005/8/layout/vList2"/>
    <dgm:cxn modelId="{3A14C845-25E2-CB4B-95F9-5280BEC9C165}" type="presParOf" srcId="{D12BE525-B62A-B64C-90C6-543408B893FB}" destId="{4C11B976-BABE-734D-89CA-4C0D33844215}" srcOrd="7" destOrd="0" presId="urn:microsoft.com/office/officeart/2005/8/layout/vList2"/>
    <dgm:cxn modelId="{278D5AAF-91A6-454E-BCCD-52F820214E8B}" type="presParOf" srcId="{D12BE525-B62A-B64C-90C6-543408B893FB}" destId="{52C59F1A-962F-8645-83D2-815EF66D890B}" srcOrd="8" destOrd="0" presId="urn:microsoft.com/office/officeart/2005/8/layout/vList2"/>
    <dgm:cxn modelId="{63BA390C-9623-F341-AA93-3AFF65F9FBCD}" type="presParOf" srcId="{D12BE525-B62A-B64C-90C6-543408B893FB}" destId="{1E1CB8C8-96C7-D84F-BC87-D23872F39F9D}" srcOrd="9" destOrd="0" presId="urn:microsoft.com/office/officeart/2005/8/layout/vList2"/>
    <dgm:cxn modelId="{62BE1119-1EAD-BD4A-8F6B-5EFF6DFE4A6C}" type="presParOf" srcId="{D12BE525-B62A-B64C-90C6-543408B893FB}" destId="{6C55196E-D420-8E46-B5C0-7E7F35B30FE1}" srcOrd="10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F9CA7C6-0F9D-4798-8A2C-08758B846E1B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bg_colorful1" csCatId="colorful" phldr="1"/>
      <dgm:spPr/>
      <dgm:t>
        <a:bodyPr/>
        <a:lstStyle/>
        <a:p>
          <a:endParaRPr lang="en-US"/>
        </a:p>
      </dgm:t>
    </dgm:pt>
    <dgm:pt modelId="{E4A87156-EB66-4FCE-8FB4-EC7E2F52C6FB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Next Meeting Date: </a:t>
          </a:r>
          <a:r>
            <a:rPr lang="en-US" b="0" dirty="0"/>
            <a:t>2026</a:t>
          </a:r>
        </a:p>
      </dgm:t>
    </dgm:pt>
    <dgm:pt modelId="{D7B67C24-CD8E-40D5-9B30-DF49EB1172BA}" type="parTrans" cxnId="{A0848388-C0F3-41FB-BED7-61168133E599}">
      <dgm:prSet/>
      <dgm:spPr/>
      <dgm:t>
        <a:bodyPr/>
        <a:lstStyle/>
        <a:p>
          <a:endParaRPr lang="en-US"/>
        </a:p>
      </dgm:t>
    </dgm:pt>
    <dgm:pt modelId="{46CB1B55-3296-49B4-BF4A-553BC1DC001B}" type="sibTrans" cxnId="{A0848388-C0F3-41FB-BED7-61168133E599}">
      <dgm:prSet/>
      <dgm:spPr/>
      <dgm:t>
        <a:bodyPr/>
        <a:lstStyle/>
        <a:p>
          <a:endParaRPr lang="en-US"/>
        </a:p>
      </dgm:t>
    </dgm:pt>
    <dgm:pt modelId="{1943F3D1-3384-44A4-8CDC-4E201AE1524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Time: TBD</a:t>
          </a:r>
          <a:endParaRPr lang="en-US" b="0" dirty="0"/>
        </a:p>
      </dgm:t>
    </dgm:pt>
    <dgm:pt modelId="{F82CCECF-DEF9-4B7A-877C-4347202C5BED}" type="parTrans" cxnId="{DA9F66E9-8B07-42FE-BEB5-1D0CD21C5B3C}">
      <dgm:prSet/>
      <dgm:spPr/>
      <dgm:t>
        <a:bodyPr/>
        <a:lstStyle/>
        <a:p>
          <a:endParaRPr lang="en-US"/>
        </a:p>
      </dgm:t>
    </dgm:pt>
    <dgm:pt modelId="{5B8554BF-29F8-469A-B6F2-B6A8A9458AA9}" type="sibTrans" cxnId="{DA9F66E9-8B07-42FE-BEB5-1D0CD21C5B3C}">
      <dgm:prSet/>
      <dgm:spPr/>
      <dgm:t>
        <a:bodyPr/>
        <a:lstStyle/>
        <a:p>
          <a:endParaRPr lang="en-US"/>
        </a:p>
      </dgm:t>
    </dgm:pt>
    <dgm:pt modelId="{D88350A2-C9AD-4E64-9007-5AE9EE64E005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Agenda: </a:t>
          </a:r>
          <a:r>
            <a:rPr lang="en-US" b="0" dirty="0"/>
            <a:t>TBD</a:t>
          </a:r>
          <a:endParaRPr lang="en-US" dirty="0"/>
        </a:p>
      </dgm:t>
    </dgm:pt>
    <dgm:pt modelId="{A49C5543-AC00-448B-AD85-29C7C5E4C33C}" type="parTrans" cxnId="{56D7363B-B202-408E-A3AF-F8540D39CC43}">
      <dgm:prSet/>
      <dgm:spPr/>
      <dgm:t>
        <a:bodyPr/>
        <a:lstStyle/>
        <a:p>
          <a:endParaRPr lang="en-US"/>
        </a:p>
      </dgm:t>
    </dgm:pt>
    <dgm:pt modelId="{221380D9-6EFE-4D3E-8E2F-9A1BF84FF90A}" type="sibTrans" cxnId="{56D7363B-B202-408E-A3AF-F8540D39CC43}">
      <dgm:prSet/>
      <dgm:spPr/>
      <dgm:t>
        <a:bodyPr/>
        <a:lstStyle/>
        <a:p>
          <a:endParaRPr lang="en-US"/>
        </a:p>
      </dgm:t>
    </dgm:pt>
    <dgm:pt modelId="{46B5EB75-107F-49CA-88C3-9297DD234082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b="1" dirty="0"/>
            <a:t>Location: </a:t>
          </a:r>
          <a:r>
            <a:rPr lang="en-US" b="0" dirty="0"/>
            <a:t>Microsoft Teams </a:t>
          </a:r>
        </a:p>
      </dgm:t>
    </dgm:pt>
    <dgm:pt modelId="{D313EE06-6B10-40E8-9353-56B137C3FFB3}" type="sibTrans" cxnId="{91CDB637-B490-4E23-8D16-92D7A012693F}">
      <dgm:prSet/>
      <dgm:spPr/>
      <dgm:t>
        <a:bodyPr/>
        <a:lstStyle/>
        <a:p>
          <a:endParaRPr lang="en-US"/>
        </a:p>
      </dgm:t>
    </dgm:pt>
    <dgm:pt modelId="{61787189-14D2-4D5E-9321-200CFD9C5DD0}" type="parTrans" cxnId="{91CDB637-B490-4E23-8D16-92D7A012693F}">
      <dgm:prSet/>
      <dgm:spPr/>
      <dgm:t>
        <a:bodyPr/>
        <a:lstStyle/>
        <a:p>
          <a:endParaRPr lang="en-US"/>
        </a:p>
      </dgm:t>
    </dgm:pt>
    <dgm:pt modelId="{F8FE8D79-FA95-4C41-B1F0-E9EC59A3365B}" type="pres">
      <dgm:prSet presAssocID="{EF9CA7C6-0F9D-4798-8A2C-08758B846E1B}" presName="root" presStyleCnt="0">
        <dgm:presLayoutVars>
          <dgm:dir/>
          <dgm:resizeHandles val="exact"/>
        </dgm:presLayoutVars>
      </dgm:prSet>
      <dgm:spPr/>
    </dgm:pt>
    <dgm:pt modelId="{A5A1467F-412A-4303-98AE-7D1DE5EAB7CB}" type="pres">
      <dgm:prSet presAssocID="{E4A87156-EB66-4FCE-8FB4-EC7E2F52C6FB}" presName="compNode" presStyleCnt="0"/>
      <dgm:spPr/>
    </dgm:pt>
    <dgm:pt modelId="{185BEFA2-B2C1-4473-A905-1D86AAA3E7EB}" type="pres">
      <dgm:prSet presAssocID="{E4A87156-EB66-4FCE-8FB4-EC7E2F52C6FB}" presName="bgRect" presStyleLbl="bgShp" presStyleIdx="0" presStyleCnt="4"/>
      <dgm:spPr/>
    </dgm:pt>
    <dgm:pt modelId="{B5DC10FC-5194-46AF-BD14-7709361D0D42}" type="pres">
      <dgm:prSet presAssocID="{E4A87156-EB66-4FCE-8FB4-EC7E2F52C6FB}" presName="iconRect" presStyleLbl="node1" presStyleIdx="0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aily Calendar"/>
        </a:ext>
      </dgm:extLst>
    </dgm:pt>
    <dgm:pt modelId="{564BB244-B687-4935-9972-C12DB6A2AC86}" type="pres">
      <dgm:prSet presAssocID="{E4A87156-EB66-4FCE-8FB4-EC7E2F52C6FB}" presName="spaceRect" presStyleCnt="0"/>
      <dgm:spPr/>
    </dgm:pt>
    <dgm:pt modelId="{0961E947-5F3E-4205-945A-9E83FA555B55}" type="pres">
      <dgm:prSet presAssocID="{E4A87156-EB66-4FCE-8FB4-EC7E2F52C6FB}" presName="parTx" presStyleLbl="revTx" presStyleIdx="0" presStyleCnt="4">
        <dgm:presLayoutVars>
          <dgm:chMax val="0"/>
          <dgm:chPref val="0"/>
        </dgm:presLayoutVars>
      </dgm:prSet>
      <dgm:spPr/>
    </dgm:pt>
    <dgm:pt modelId="{0D1EDE37-8164-4B21-B6BC-3B62CEE5765F}" type="pres">
      <dgm:prSet presAssocID="{46CB1B55-3296-49B4-BF4A-553BC1DC001B}" presName="sibTrans" presStyleCnt="0"/>
      <dgm:spPr/>
    </dgm:pt>
    <dgm:pt modelId="{2C6D2ED2-7572-4612-8C22-35CDADB0AB2E}" type="pres">
      <dgm:prSet presAssocID="{46B5EB75-107F-49CA-88C3-9297DD234082}" presName="compNode" presStyleCnt="0"/>
      <dgm:spPr/>
    </dgm:pt>
    <dgm:pt modelId="{6C796953-4121-4B24-B106-4A9F0F4175DE}" type="pres">
      <dgm:prSet presAssocID="{46B5EB75-107F-49CA-88C3-9297DD234082}" presName="bgRect" presStyleLbl="bgShp" presStyleIdx="1" presStyleCnt="4"/>
      <dgm:spPr/>
    </dgm:pt>
    <dgm:pt modelId="{2AFDDDAB-54A6-4408-8294-87088B00F589}" type="pres">
      <dgm:prSet presAssocID="{46B5EB75-107F-49CA-88C3-9297DD234082}" presName="iconRect" presStyleLbl="node1" presStyleIdx="1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gnifying glass"/>
        </a:ext>
      </dgm:extLst>
    </dgm:pt>
    <dgm:pt modelId="{525CE34C-6824-494E-B134-43BDD4C43B94}" type="pres">
      <dgm:prSet presAssocID="{46B5EB75-107F-49CA-88C3-9297DD234082}" presName="spaceRect" presStyleCnt="0"/>
      <dgm:spPr/>
    </dgm:pt>
    <dgm:pt modelId="{61F7215F-F94A-4796-A93C-560C7C531916}" type="pres">
      <dgm:prSet presAssocID="{46B5EB75-107F-49CA-88C3-9297DD234082}" presName="parTx" presStyleLbl="revTx" presStyleIdx="1" presStyleCnt="4">
        <dgm:presLayoutVars>
          <dgm:chMax val="0"/>
          <dgm:chPref val="0"/>
        </dgm:presLayoutVars>
      </dgm:prSet>
      <dgm:spPr/>
    </dgm:pt>
    <dgm:pt modelId="{3C7AC150-A56D-452D-B934-CA3742096E4C}" type="pres">
      <dgm:prSet presAssocID="{D313EE06-6B10-40E8-9353-56B137C3FFB3}" presName="sibTrans" presStyleCnt="0"/>
      <dgm:spPr/>
    </dgm:pt>
    <dgm:pt modelId="{9084F892-2F0E-4149-A7AA-16760CA3AD87}" type="pres">
      <dgm:prSet presAssocID="{1943F3D1-3384-44A4-8CDC-4E201AE15245}" presName="compNode" presStyleCnt="0"/>
      <dgm:spPr/>
    </dgm:pt>
    <dgm:pt modelId="{031108D9-72E9-46A3-AF9E-2F4BFA7B0BEF}" type="pres">
      <dgm:prSet presAssocID="{1943F3D1-3384-44A4-8CDC-4E201AE15245}" presName="bgRect" presStyleLbl="bgShp" presStyleIdx="2" presStyleCnt="4"/>
      <dgm:spPr/>
    </dgm:pt>
    <dgm:pt modelId="{8D1FE8CD-FAD9-484C-ADC0-52FD35619A64}" type="pres">
      <dgm:prSet presAssocID="{1943F3D1-3384-44A4-8CDC-4E201AE15245}" presName="iconRect" presStyleLbl="node1" presStyleIdx="2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urglass"/>
        </a:ext>
      </dgm:extLst>
    </dgm:pt>
    <dgm:pt modelId="{A4D833B6-CA0B-4044-A80F-9AE097C52B80}" type="pres">
      <dgm:prSet presAssocID="{1943F3D1-3384-44A4-8CDC-4E201AE15245}" presName="spaceRect" presStyleCnt="0"/>
      <dgm:spPr/>
    </dgm:pt>
    <dgm:pt modelId="{159CA4B6-FCE4-40C5-9DC0-899CA7D577B9}" type="pres">
      <dgm:prSet presAssocID="{1943F3D1-3384-44A4-8CDC-4E201AE15245}" presName="parTx" presStyleLbl="revTx" presStyleIdx="2" presStyleCnt="4">
        <dgm:presLayoutVars>
          <dgm:chMax val="0"/>
          <dgm:chPref val="0"/>
        </dgm:presLayoutVars>
      </dgm:prSet>
      <dgm:spPr/>
    </dgm:pt>
    <dgm:pt modelId="{B67A0DCD-16AA-4504-8C13-02A82B56171D}" type="pres">
      <dgm:prSet presAssocID="{5B8554BF-29F8-469A-B6F2-B6A8A9458AA9}" presName="sibTrans" presStyleCnt="0"/>
      <dgm:spPr/>
    </dgm:pt>
    <dgm:pt modelId="{CD6D060A-481E-42EE-9950-410ACFCE0795}" type="pres">
      <dgm:prSet presAssocID="{D88350A2-C9AD-4E64-9007-5AE9EE64E005}" presName="compNode" presStyleCnt="0"/>
      <dgm:spPr/>
    </dgm:pt>
    <dgm:pt modelId="{02A29ECC-A6FB-4D8A-A59E-57A98166EA58}" type="pres">
      <dgm:prSet presAssocID="{D88350A2-C9AD-4E64-9007-5AE9EE64E005}" presName="bgRect" presStyleLbl="bgShp" presStyleIdx="3" presStyleCnt="4" custLinFactNeighborX="-8500" custLinFactNeighborY="-2054"/>
      <dgm:spPr/>
    </dgm:pt>
    <dgm:pt modelId="{7BDC2630-4364-4B06-9BE8-FF9C65C51704}" type="pres">
      <dgm:prSet presAssocID="{D88350A2-C9AD-4E64-9007-5AE9EE64E005}" presName="iconRect" presStyleLbl="node1" presStyleIdx="3" presStyleCnt="4"/>
      <dgm:spPr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eck List"/>
        </a:ext>
      </dgm:extLst>
    </dgm:pt>
    <dgm:pt modelId="{B216528D-3D07-4477-810B-417C9FB67F2E}" type="pres">
      <dgm:prSet presAssocID="{D88350A2-C9AD-4E64-9007-5AE9EE64E005}" presName="spaceRect" presStyleCnt="0"/>
      <dgm:spPr/>
    </dgm:pt>
    <dgm:pt modelId="{82C88C17-EA62-47F5-8550-5E44976A11C3}" type="pres">
      <dgm:prSet presAssocID="{D88350A2-C9AD-4E64-9007-5AE9EE64E005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91CDB637-B490-4E23-8D16-92D7A012693F}" srcId="{EF9CA7C6-0F9D-4798-8A2C-08758B846E1B}" destId="{46B5EB75-107F-49CA-88C3-9297DD234082}" srcOrd="1" destOrd="0" parTransId="{61787189-14D2-4D5E-9321-200CFD9C5DD0}" sibTransId="{D313EE06-6B10-40E8-9353-56B137C3FFB3}"/>
    <dgm:cxn modelId="{DB49D337-4449-4815-87E3-2B6BB66FB924}" type="presOf" srcId="{E4A87156-EB66-4FCE-8FB4-EC7E2F52C6FB}" destId="{0961E947-5F3E-4205-945A-9E83FA555B55}" srcOrd="0" destOrd="0" presId="urn:microsoft.com/office/officeart/2018/2/layout/IconVerticalSolidList"/>
    <dgm:cxn modelId="{56D7363B-B202-408E-A3AF-F8540D39CC43}" srcId="{EF9CA7C6-0F9D-4798-8A2C-08758B846E1B}" destId="{D88350A2-C9AD-4E64-9007-5AE9EE64E005}" srcOrd="3" destOrd="0" parTransId="{A49C5543-AC00-448B-AD85-29C7C5E4C33C}" sibTransId="{221380D9-6EFE-4D3E-8E2F-9A1BF84FF90A}"/>
    <dgm:cxn modelId="{FC0B115C-FBDB-4E5B-949D-2099E88135FF}" type="presOf" srcId="{46B5EB75-107F-49CA-88C3-9297DD234082}" destId="{61F7215F-F94A-4796-A93C-560C7C531916}" srcOrd="0" destOrd="0" presId="urn:microsoft.com/office/officeart/2018/2/layout/IconVerticalSolidList"/>
    <dgm:cxn modelId="{A0848388-C0F3-41FB-BED7-61168133E599}" srcId="{EF9CA7C6-0F9D-4798-8A2C-08758B846E1B}" destId="{E4A87156-EB66-4FCE-8FB4-EC7E2F52C6FB}" srcOrd="0" destOrd="0" parTransId="{D7B67C24-CD8E-40D5-9B30-DF49EB1172BA}" sibTransId="{46CB1B55-3296-49B4-BF4A-553BC1DC001B}"/>
    <dgm:cxn modelId="{D8991089-868D-46EB-BCBE-F320DBAFD732}" type="presOf" srcId="{EF9CA7C6-0F9D-4798-8A2C-08758B846E1B}" destId="{F8FE8D79-FA95-4C41-B1F0-E9EC59A3365B}" srcOrd="0" destOrd="0" presId="urn:microsoft.com/office/officeart/2018/2/layout/IconVerticalSolidList"/>
    <dgm:cxn modelId="{5F5D73AB-0234-4AE5-9CFF-22C6AA81C3EE}" type="presOf" srcId="{1943F3D1-3384-44A4-8CDC-4E201AE15245}" destId="{159CA4B6-FCE4-40C5-9DC0-899CA7D577B9}" srcOrd="0" destOrd="0" presId="urn:microsoft.com/office/officeart/2018/2/layout/IconVerticalSolidList"/>
    <dgm:cxn modelId="{DA9F66E9-8B07-42FE-BEB5-1D0CD21C5B3C}" srcId="{EF9CA7C6-0F9D-4798-8A2C-08758B846E1B}" destId="{1943F3D1-3384-44A4-8CDC-4E201AE15245}" srcOrd="2" destOrd="0" parTransId="{F82CCECF-DEF9-4B7A-877C-4347202C5BED}" sibTransId="{5B8554BF-29F8-469A-B6F2-B6A8A9458AA9}"/>
    <dgm:cxn modelId="{991333F3-E410-4CC4-9C3B-C4C01349368F}" type="presOf" srcId="{D88350A2-C9AD-4E64-9007-5AE9EE64E005}" destId="{82C88C17-EA62-47F5-8550-5E44976A11C3}" srcOrd="0" destOrd="0" presId="urn:microsoft.com/office/officeart/2018/2/layout/IconVerticalSolidList"/>
    <dgm:cxn modelId="{126F7F6C-BF66-4521-97FF-3D0F1B0C736B}" type="presParOf" srcId="{F8FE8D79-FA95-4C41-B1F0-E9EC59A3365B}" destId="{A5A1467F-412A-4303-98AE-7D1DE5EAB7CB}" srcOrd="0" destOrd="0" presId="urn:microsoft.com/office/officeart/2018/2/layout/IconVerticalSolidList"/>
    <dgm:cxn modelId="{187C0F14-849F-4B53-8A39-A7FD76BD3696}" type="presParOf" srcId="{A5A1467F-412A-4303-98AE-7D1DE5EAB7CB}" destId="{185BEFA2-B2C1-4473-A905-1D86AAA3E7EB}" srcOrd="0" destOrd="0" presId="urn:microsoft.com/office/officeart/2018/2/layout/IconVerticalSolidList"/>
    <dgm:cxn modelId="{2478610B-FF2E-4B24-B2D0-9EC0DE7F0B37}" type="presParOf" srcId="{A5A1467F-412A-4303-98AE-7D1DE5EAB7CB}" destId="{B5DC10FC-5194-46AF-BD14-7709361D0D42}" srcOrd="1" destOrd="0" presId="urn:microsoft.com/office/officeart/2018/2/layout/IconVerticalSolidList"/>
    <dgm:cxn modelId="{666FC939-0AED-4839-8D45-5CAB7E6118F6}" type="presParOf" srcId="{A5A1467F-412A-4303-98AE-7D1DE5EAB7CB}" destId="{564BB244-B687-4935-9972-C12DB6A2AC86}" srcOrd="2" destOrd="0" presId="urn:microsoft.com/office/officeart/2018/2/layout/IconVerticalSolidList"/>
    <dgm:cxn modelId="{DDC844AF-4A48-47B3-BCDF-CA31F86C2015}" type="presParOf" srcId="{A5A1467F-412A-4303-98AE-7D1DE5EAB7CB}" destId="{0961E947-5F3E-4205-945A-9E83FA555B55}" srcOrd="3" destOrd="0" presId="urn:microsoft.com/office/officeart/2018/2/layout/IconVerticalSolidList"/>
    <dgm:cxn modelId="{5F5DA600-69FF-4B09-BA47-F7B26BFB25D4}" type="presParOf" srcId="{F8FE8D79-FA95-4C41-B1F0-E9EC59A3365B}" destId="{0D1EDE37-8164-4B21-B6BC-3B62CEE5765F}" srcOrd="1" destOrd="0" presId="urn:microsoft.com/office/officeart/2018/2/layout/IconVerticalSolidList"/>
    <dgm:cxn modelId="{FA1C9447-61A5-4448-B564-EE2AE07B76AB}" type="presParOf" srcId="{F8FE8D79-FA95-4C41-B1F0-E9EC59A3365B}" destId="{2C6D2ED2-7572-4612-8C22-35CDADB0AB2E}" srcOrd="2" destOrd="0" presId="urn:microsoft.com/office/officeart/2018/2/layout/IconVerticalSolidList"/>
    <dgm:cxn modelId="{8837F880-EFF2-4B59-88C8-51F1161B8A5D}" type="presParOf" srcId="{2C6D2ED2-7572-4612-8C22-35CDADB0AB2E}" destId="{6C796953-4121-4B24-B106-4A9F0F4175DE}" srcOrd="0" destOrd="0" presId="urn:microsoft.com/office/officeart/2018/2/layout/IconVerticalSolidList"/>
    <dgm:cxn modelId="{61B711E9-81CE-4FAD-9761-DEDFE9CF0A60}" type="presParOf" srcId="{2C6D2ED2-7572-4612-8C22-35CDADB0AB2E}" destId="{2AFDDDAB-54A6-4408-8294-87088B00F589}" srcOrd="1" destOrd="0" presId="urn:microsoft.com/office/officeart/2018/2/layout/IconVerticalSolidList"/>
    <dgm:cxn modelId="{C8398E4A-CAB6-4013-9CDE-EEE5C2AF2ABD}" type="presParOf" srcId="{2C6D2ED2-7572-4612-8C22-35CDADB0AB2E}" destId="{525CE34C-6824-494E-B134-43BDD4C43B94}" srcOrd="2" destOrd="0" presId="urn:microsoft.com/office/officeart/2018/2/layout/IconVerticalSolidList"/>
    <dgm:cxn modelId="{6CC87D7B-1BBC-4234-9686-EAF812878B0B}" type="presParOf" srcId="{2C6D2ED2-7572-4612-8C22-35CDADB0AB2E}" destId="{61F7215F-F94A-4796-A93C-560C7C531916}" srcOrd="3" destOrd="0" presId="urn:microsoft.com/office/officeart/2018/2/layout/IconVerticalSolidList"/>
    <dgm:cxn modelId="{8D4A3489-127C-4772-AE30-584148441552}" type="presParOf" srcId="{F8FE8D79-FA95-4C41-B1F0-E9EC59A3365B}" destId="{3C7AC150-A56D-452D-B934-CA3742096E4C}" srcOrd="3" destOrd="0" presId="urn:microsoft.com/office/officeart/2018/2/layout/IconVerticalSolidList"/>
    <dgm:cxn modelId="{6284E4FE-4C82-4A38-BD5B-8618D758D119}" type="presParOf" srcId="{F8FE8D79-FA95-4C41-B1F0-E9EC59A3365B}" destId="{9084F892-2F0E-4149-A7AA-16760CA3AD87}" srcOrd="4" destOrd="0" presId="urn:microsoft.com/office/officeart/2018/2/layout/IconVerticalSolidList"/>
    <dgm:cxn modelId="{4EEBF7A2-CBFB-454D-B1FF-2C46C014B9D3}" type="presParOf" srcId="{9084F892-2F0E-4149-A7AA-16760CA3AD87}" destId="{031108D9-72E9-46A3-AF9E-2F4BFA7B0BEF}" srcOrd="0" destOrd="0" presId="urn:microsoft.com/office/officeart/2018/2/layout/IconVerticalSolidList"/>
    <dgm:cxn modelId="{7FFF1EAB-1513-47BE-9766-6B1435565424}" type="presParOf" srcId="{9084F892-2F0E-4149-A7AA-16760CA3AD87}" destId="{8D1FE8CD-FAD9-484C-ADC0-52FD35619A64}" srcOrd="1" destOrd="0" presId="urn:microsoft.com/office/officeart/2018/2/layout/IconVerticalSolidList"/>
    <dgm:cxn modelId="{F412AE96-32EA-45F7-B1D8-3A7C22435C2E}" type="presParOf" srcId="{9084F892-2F0E-4149-A7AA-16760CA3AD87}" destId="{A4D833B6-CA0B-4044-A80F-9AE097C52B80}" srcOrd="2" destOrd="0" presId="urn:microsoft.com/office/officeart/2018/2/layout/IconVerticalSolidList"/>
    <dgm:cxn modelId="{29218BA0-9082-4F9D-8CFE-491AABD0FA38}" type="presParOf" srcId="{9084F892-2F0E-4149-A7AA-16760CA3AD87}" destId="{159CA4B6-FCE4-40C5-9DC0-899CA7D577B9}" srcOrd="3" destOrd="0" presId="urn:microsoft.com/office/officeart/2018/2/layout/IconVerticalSolidList"/>
    <dgm:cxn modelId="{683937B3-F8A2-4EE0-B455-456D512084D7}" type="presParOf" srcId="{F8FE8D79-FA95-4C41-B1F0-E9EC59A3365B}" destId="{B67A0DCD-16AA-4504-8C13-02A82B56171D}" srcOrd="5" destOrd="0" presId="urn:microsoft.com/office/officeart/2018/2/layout/IconVerticalSolidList"/>
    <dgm:cxn modelId="{746C69C5-4647-4CF1-809C-C0D3D662D3B5}" type="presParOf" srcId="{F8FE8D79-FA95-4C41-B1F0-E9EC59A3365B}" destId="{CD6D060A-481E-42EE-9950-410ACFCE0795}" srcOrd="6" destOrd="0" presId="urn:microsoft.com/office/officeart/2018/2/layout/IconVerticalSolidList"/>
    <dgm:cxn modelId="{A288FE67-5AA2-46B9-B2EF-540D2BF5552C}" type="presParOf" srcId="{CD6D060A-481E-42EE-9950-410ACFCE0795}" destId="{02A29ECC-A6FB-4D8A-A59E-57A98166EA58}" srcOrd="0" destOrd="0" presId="urn:microsoft.com/office/officeart/2018/2/layout/IconVerticalSolidList"/>
    <dgm:cxn modelId="{BF9FB36E-C1AA-4C2B-81F1-A4DACE56FFC4}" type="presParOf" srcId="{CD6D060A-481E-42EE-9950-410ACFCE0795}" destId="{7BDC2630-4364-4B06-9BE8-FF9C65C51704}" srcOrd="1" destOrd="0" presId="urn:microsoft.com/office/officeart/2018/2/layout/IconVerticalSolidList"/>
    <dgm:cxn modelId="{2EDFCBA0-EBA1-4AA2-A0A1-908A0792B48C}" type="presParOf" srcId="{CD6D060A-481E-42EE-9950-410ACFCE0795}" destId="{B216528D-3D07-4477-810B-417C9FB67F2E}" srcOrd="2" destOrd="0" presId="urn:microsoft.com/office/officeart/2018/2/layout/IconVerticalSolidList"/>
    <dgm:cxn modelId="{ADD62176-F382-4857-A329-7A5A32F1934A}" type="presParOf" srcId="{CD6D060A-481E-42EE-9950-410ACFCE0795}" destId="{82C88C17-EA62-47F5-8550-5E44976A11C3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F024C05-507D-524E-A3FC-AD14100E09B5}">
      <dsp:nvSpPr>
        <dsp:cNvPr id="0" name=""/>
        <dsp:cNvSpPr/>
      </dsp:nvSpPr>
      <dsp:spPr>
        <a:xfrm>
          <a:off x="0" y="160347"/>
          <a:ext cx="3722407" cy="455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latin typeface="Calibri" panose="020F0502020204030204" pitchFamily="34" charset="0"/>
              <a:cs typeface="Calibri" panose="020F0502020204030204" pitchFamily="34" charset="0"/>
            </a:rPr>
            <a:t>Call</a:t>
          </a:r>
          <a:r>
            <a:rPr lang="en-US" sz="1900" b="0" i="0" kern="1200" dirty="0">
              <a:latin typeface="Calibri" panose="020F0502020204030204" pitchFamily="34" charset="0"/>
              <a:cs typeface="Calibri" panose="020F0502020204030204" pitchFamily="34" charset="0"/>
            </a:rPr>
            <a:t> to Order</a:t>
          </a:r>
          <a:endParaRPr lang="en-US" sz="19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2246" y="182593"/>
        <a:ext cx="3677915" cy="411223"/>
      </dsp:txXfrm>
    </dsp:sp>
    <dsp:sp modelId="{03A2D754-8733-074C-82AF-B830C8F31DCE}">
      <dsp:nvSpPr>
        <dsp:cNvPr id="0" name=""/>
        <dsp:cNvSpPr/>
      </dsp:nvSpPr>
      <dsp:spPr>
        <a:xfrm>
          <a:off x="0" y="670782"/>
          <a:ext cx="3722407" cy="455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latin typeface="Calibri" panose="020F0502020204030204" pitchFamily="34" charset="0"/>
              <a:cs typeface="Calibri" panose="020F0502020204030204" pitchFamily="34" charset="0"/>
            </a:rPr>
            <a:t>Welcome</a:t>
          </a:r>
        </a:p>
      </dsp:txBody>
      <dsp:txXfrm>
        <a:off x="22246" y="693028"/>
        <a:ext cx="3677915" cy="411223"/>
      </dsp:txXfrm>
    </dsp:sp>
    <dsp:sp modelId="{9FB99CDD-4930-AF4A-B17B-7EF2DEEC4B3A}">
      <dsp:nvSpPr>
        <dsp:cNvPr id="0" name=""/>
        <dsp:cNvSpPr/>
      </dsp:nvSpPr>
      <dsp:spPr>
        <a:xfrm>
          <a:off x="0" y="1126497"/>
          <a:ext cx="3722407" cy="7276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86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500" kern="1200" dirty="0">
              <a:latin typeface="Calibri" panose="020F0502020204030204" pitchFamily="34" charset="0"/>
              <a:cs typeface="Calibri" panose="020F0502020204030204" pitchFamily="34" charset="0"/>
            </a:rPr>
            <a:t>Lisa Ward, Director of Business Relationships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500" kern="1200" dirty="0">
              <a:latin typeface="Calibri" panose="020F0502020204030204" pitchFamily="34" charset="0"/>
              <a:cs typeface="Calibri" panose="020F0502020204030204" pitchFamily="34" charset="0"/>
            </a:rPr>
            <a:t>Joe </a:t>
          </a:r>
          <a:r>
            <a:rPr lang="en-US" sz="1500" kern="1200" dirty="0" err="1">
              <a:latin typeface="Calibri" panose="020F0502020204030204" pitchFamily="34" charset="0"/>
              <a:cs typeface="Calibri" panose="020F0502020204030204" pitchFamily="34" charset="0"/>
            </a:rPr>
            <a:t>Sinecola</a:t>
          </a:r>
          <a:r>
            <a:rPr lang="en-US" sz="1500" kern="1200" dirty="0">
              <a:latin typeface="Calibri" panose="020F0502020204030204" pitchFamily="34" charset="0"/>
              <a:cs typeface="Calibri" panose="020F0502020204030204" pitchFamily="34" charset="0"/>
            </a:rPr>
            <a:t>, Treasurer</a:t>
          </a:r>
        </a:p>
      </dsp:txBody>
      <dsp:txXfrm>
        <a:off x="0" y="1126497"/>
        <a:ext cx="3722407" cy="727605"/>
      </dsp:txXfrm>
    </dsp:sp>
    <dsp:sp modelId="{60EB986A-F91C-4141-89D0-BE2B896569FD}">
      <dsp:nvSpPr>
        <dsp:cNvPr id="0" name=""/>
        <dsp:cNvSpPr/>
      </dsp:nvSpPr>
      <dsp:spPr>
        <a:xfrm>
          <a:off x="0" y="1854102"/>
          <a:ext cx="3722407" cy="455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latin typeface="Calibri" panose="020F0502020204030204" pitchFamily="34" charset="0"/>
              <a:cs typeface="Calibri" panose="020F0502020204030204" pitchFamily="34" charset="0"/>
            </a:rPr>
            <a:t>Financial Overview</a:t>
          </a:r>
        </a:p>
      </dsp:txBody>
      <dsp:txXfrm>
        <a:off x="22246" y="1876348"/>
        <a:ext cx="3677915" cy="411223"/>
      </dsp:txXfrm>
    </dsp:sp>
    <dsp:sp modelId="{43980D50-249A-DA49-AA31-CD8AF9A533CE}">
      <dsp:nvSpPr>
        <dsp:cNvPr id="0" name=""/>
        <dsp:cNvSpPr/>
      </dsp:nvSpPr>
      <dsp:spPr>
        <a:xfrm>
          <a:off x="0" y="2309817"/>
          <a:ext cx="3722407" cy="5211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86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500" kern="1200" dirty="0">
              <a:latin typeface="Calibri" panose="020F0502020204030204" pitchFamily="34" charset="0"/>
              <a:cs typeface="Calibri" panose="020F0502020204030204" pitchFamily="34" charset="0"/>
            </a:rPr>
            <a:t>2026 Financial Summary YTD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500" kern="1200" dirty="0">
              <a:latin typeface="Calibri" panose="020F0502020204030204" pitchFamily="34" charset="0"/>
              <a:cs typeface="Calibri" panose="020F0502020204030204" pitchFamily="34" charset="0"/>
            </a:rPr>
            <a:t>YTD, Expense, Projected</a:t>
          </a:r>
        </a:p>
      </dsp:txBody>
      <dsp:txXfrm>
        <a:off x="0" y="2309817"/>
        <a:ext cx="3722407" cy="521122"/>
      </dsp:txXfrm>
    </dsp:sp>
    <dsp:sp modelId="{71FC65A2-3D37-1A4F-A319-45EB181FCB6A}">
      <dsp:nvSpPr>
        <dsp:cNvPr id="0" name=""/>
        <dsp:cNvSpPr/>
      </dsp:nvSpPr>
      <dsp:spPr>
        <a:xfrm>
          <a:off x="0" y="2830939"/>
          <a:ext cx="3722407" cy="455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latin typeface="Calibri" panose="020F0502020204030204" pitchFamily="34" charset="0"/>
              <a:cs typeface="Calibri" panose="020F0502020204030204" pitchFamily="34" charset="0"/>
            </a:rPr>
            <a:t>2026 Business Strategy</a:t>
          </a:r>
        </a:p>
      </dsp:txBody>
      <dsp:txXfrm>
        <a:off x="22246" y="2853185"/>
        <a:ext cx="3677915" cy="411223"/>
      </dsp:txXfrm>
    </dsp:sp>
    <dsp:sp modelId="{4C11B976-BABE-734D-89CA-4C0D33844215}">
      <dsp:nvSpPr>
        <dsp:cNvPr id="0" name=""/>
        <dsp:cNvSpPr/>
      </dsp:nvSpPr>
      <dsp:spPr>
        <a:xfrm>
          <a:off x="0" y="3286654"/>
          <a:ext cx="3722407" cy="78659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86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500" kern="1200" dirty="0">
              <a:latin typeface="Calibri" panose="020F0502020204030204" pitchFamily="34" charset="0"/>
              <a:cs typeface="Calibri" panose="020F0502020204030204" pitchFamily="34" charset="0"/>
            </a:rPr>
            <a:t>Board Engagement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500" kern="1200" dirty="0">
              <a:latin typeface="Calibri" panose="020F0502020204030204" pitchFamily="34" charset="0"/>
              <a:cs typeface="Calibri" panose="020F0502020204030204" pitchFamily="34" charset="0"/>
            </a:rPr>
            <a:t>Expand Fundraising – Gaming Commission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500" kern="1200" dirty="0">
              <a:latin typeface="Calibri" panose="020F0502020204030204" pitchFamily="34" charset="0"/>
              <a:cs typeface="Calibri" panose="020F0502020204030204" pitchFamily="34" charset="0"/>
            </a:rPr>
            <a:t>Partnerships</a:t>
          </a:r>
        </a:p>
      </dsp:txBody>
      <dsp:txXfrm>
        <a:off x="0" y="3286654"/>
        <a:ext cx="3722407" cy="786599"/>
      </dsp:txXfrm>
    </dsp:sp>
    <dsp:sp modelId="{52C59F1A-962F-8645-83D2-815EF66D890B}">
      <dsp:nvSpPr>
        <dsp:cNvPr id="0" name=""/>
        <dsp:cNvSpPr/>
      </dsp:nvSpPr>
      <dsp:spPr>
        <a:xfrm>
          <a:off x="0" y="4073254"/>
          <a:ext cx="3722407" cy="455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kern="1200" dirty="0">
              <a:latin typeface="Calibri" panose="020F0502020204030204" pitchFamily="34" charset="0"/>
              <a:cs typeface="Calibri" panose="020F0502020204030204" pitchFamily="34" charset="0"/>
            </a:rPr>
            <a:t>What’s Next for the Foundation?</a:t>
          </a:r>
        </a:p>
      </dsp:txBody>
      <dsp:txXfrm>
        <a:off x="22246" y="4095500"/>
        <a:ext cx="3677915" cy="411223"/>
      </dsp:txXfrm>
    </dsp:sp>
    <dsp:sp modelId="{1E1CB8C8-96C7-D84F-BC87-D23872F39F9D}">
      <dsp:nvSpPr>
        <dsp:cNvPr id="0" name=""/>
        <dsp:cNvSpPr/>
      </dsp:nvSpPr>
      <dsp:spPr>
        <a:xfrm>
          <a:off x="0" y="4528969"/>
          <a:ext cx="3722407" cy="52112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8186" tIns="24130" rIns="135128" bIns="24130" numCol="1" spcCol="1270" anchor="t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500" kern="1200" dirty="0">
              <a:latin typeface="Calibri" panose="020F0502020204030204" pitchFamily="34" charset="0"/>
              <a:cs typeface="Calibri" panose="020F0502020204030204" pitchFamily="34" charset="0"/>
            </a:rPr>
            <a:t>Golf Tournament</a:t>
          </a:r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20000"/>
            </a:spcAft>
            <a:buChar char="•"/>
          </a:pPr>
          <a:r>
            <a:rPr lang="en-US" sz="1500" kern="1200" dirty="0">
              <a:latin typeface="Calibri" panose="020F0502020204030204" pitchFamily="34" charset="0"/>
              <a:cs typeface="Calibri" panose="020F0502020204030204" pitchFamily="34" charset="0"/>
            </a:rPr>
            <a:t>Cash Calendars</a:t>
          </a:r>
        </a:p>
      </dsp:txBody>
      <dsp:txXfrm>
        <a:off x="0" y="4528969"/>
        <a:ext cx="3722407" cy="521122"/>
      </dsp:txXfrm>
    </dsp:sp>
    <dsp:sp modelId="{6C55196E-D420-8E46-B5C0-7E7F35B30FE1}">
      <dsp:nvSpPr>
        <dsp:cNvPr id="0" name=""/>
        <dsp:cNvSpPr/>
      </dsp:nvSpPr>
      <dsp:spPr>
        <a:xfrm>
          <a:off x="0" y="5050091"/>
          <a:ext cx="3722407" cy="455715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marL="0" lvl="0" indent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900" b="0" i="0" kern="1200" dirty="0">
              <a:latin typeface="Calibri" panose="020F0502020204030204" pitchFamily="34" charset="0"/>
              <a:cs typeface="Calibri" panose="020F0502020204030204" pitchFamily="34" charset="0"/>
            </a:rPr>
            <a:t>Adjourn</a:t>
          </a:r>
          <a:endParaRPr lang="en-US" sz="1900" kern="1200" dirty="0">
            <a:latin typeface="Calibri" panose="020F0502020204030204" pitchFamily="34" charset="0"/>
            <a:cs typeface="Calibri" panose="020F0502020204030204" pitchFamily="34" charset="0"/>
          </a:endParaRPr>
        </a:p>
      </dsp:txBody>
      <dsp:txXfrm>
        <a:off x="22246" y="5072337"/>
        <a:ext cx="3677915" cy="41122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85BEFA2-B2C1-4473-A905-1D86AAA3E7EB}">
      <dsp:nvSpPr>
        <dsp:cNvPr id="0" name=""/>
        <dsp:cNvSpPr/>
      </dsp:nvSpPr>
      <dsp:spPr>
        <a:xfrm>
          <a:off x="0" y="2066"/>
          <a:ext cx="6628804" cy="104746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5DC10FC-5194-46AF-BD14-7709361D0D42}">
      <dsp:nvSpPr>
        <dsp:cNvPr id="0" name=""/>
        <dsp:cNvSpPr/>
      </dsp:nvSpPr>
      <dsp:spPr>
        <a:xfrm>
          <a:off x="316857" y="237745"/>
          <a:ext cx="576104" cy="57610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961E947-5F3E-4205-945A-9E83FA555B55}">
      <dsp:nvSpPr>
        <dsp:cNvPr id="0" name=""/>
        <dsp:cNvSpPr/>
      </dsp:nvSpPr>
      <dsp:spPr>
        <a:xfrm>
          <a:off x="1209819" y="2066"/>
          <a:ext cx="5418984" cy="10474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856" tIns="110856" rIns="110856" bIns="110856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/>
            <a:t>Next Meeting Date: </a:t>
          </a:r>
          <a:r>
            <a:rPr lang="en-US" sz="2200" b="0" kern="1200" dirty="0"/>
            <a:t>2026</a:t>
          </a:r>
        </a:p>
      </dsp:txBody>
      <dsp:txXfrm>
        <a:off x="1209819" y="2066"/>
        <a:ext cx="5418984" cy="1047462"/>
      </dsp:txXfrm>
    </dsp:sp>
    <dsp:sp modelId="{6C796953-4121-4B24-B106-4A9F0F4175DE}">
      <dsp:nvSpPr>
        <dsp:cNvPr id="0" name=""/>
        <dsp:cNvSpPr/>
      </dsp:nvSpPr>
      <dsp:spPr>
        <a:xfrm>
          <a:off x="0" y="1311395"/>
          <a:ext cx="6628804" cy="104746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AFDDDAB-54A6-4408-8294-87088B00F589}">
      <dsp:nvSpPr>
        <dsp:cNvPr id="0" name=""/>
        <dsp:cNvSpPr/>
      </dsp:nvSpPr>
      <dsp:spPr>
        <a:xfrm>
          <a:off x="316857" y="1547074"/>
          <a:ext cx="576104" cy="57610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1F7215F-F94A-4796-A93C-560C7C531916}">
      <dsp:nvSpPr>
        <dsp:cNvPr id="0" name=""/>
        <dsp:cNvSpPr/>
      </dsp:nvSpPr>
      <dsp:spPr>
        <a:xfrm>
          <a:off x="1209819" y="1311395"/>
          <a:ext cx="5418984" cy="10474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856" tIns="110856" rIns="110856" bIns="110856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/>
            <a:t>Location: </a:t>
          </a:r>
          <a:r>
            <a:rPr lang="en-US" sz="2200" b="0" kern="1200" dirty="0"/>
            <a:t>Microsoft Teams </a:t>
          </a:r>
        </a:p>
      </dsp:txBody>
      <dsp:txXfrm>
        <a:off x="1209819" y="1311395"/>
        <a:ext cx="5418984" cy="1047462"/>
      </dsp:txXfrm>
    </dsp:sp>
    <dsp:sp modelId="{031108D9-72E9-46A3-AF9E-2F4BFA7B0BEF}">
      <dsp:nvSpPr>
        <dsp:cNvPr id="0" name=""/>
        <dsp:cNvSpPr/>
      </dsp:nvSpPr>
      <dsp:spPr>
        <a:xfrm>
          <a:off x="0" y="2620723"/>
          <a:ext cx="6628804" cy="104746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D1FE8CD-FAD9-484C-ADC0-52FD35619A64}">
      <dsp:nvSpPr>
        <dsp:cNvPr id="0" name=""/>
        <dsp:cNvSpPr/>
      </dsp:nvSpPr>
      <dsp:spPr>
        <a:xfrm>
          <a:off x="316857" y="2856402"/>
          <a:ext cx="576104" cy="57610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59CA4B6-FCE4-40C5-9DC0-899CA7D577B9}">
      <dsp:nvSpPr>
        <dsp:cNvPr id="0" name=""/>
        <dsp:cNvSpPr/>
      </dsp:nvSpPr>
      <dsp:spPr>
        <a:xfrm>
          <a:off x="1209819" y="2620723"/>
          <a:ext cx="5418984" cy="10474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856" tIns="110856" rIns="110856" bIns="110856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/>
            <a:t>Time: TBD</a:t>
          </a:r>
          <a:endParaRPr lang="en-US" sz="2200" b="0" kern="1200" dirty="0"/>
        </a:p>
      </dsp:txBody>
      <dsp:txXfrm>
        <a:off x="1209819" y="2620723"/>
        <a:ext cx="5418984" cy="1047462"/>
      </dsp:txXfrm>
    </dsp:sp>
    <dsp:sp modelId="{02A29ECC-A6FB-4D8A-A59E-57A98166EA58}">
      <dsp:nvSpPr>
        <dsp:cNvPr id="0" name=""/>
        <dsp:cNvSpPr/>
      </dsp:nvSpPr>
      <dsp:spPr>
        <a:xfrm>
          <a:off x="0" y="3908536"/>
          <a:ext cx="6628804" cy="1047462"/>
        </a:xfrm>
        <a:prstGeom prst="roundRect">
          <a:avLst>
            <a:gd name="adj" fmla="val 10000"/>
          </a:avLst>
        </a:prstGeom>
        <a:solidFill>
          <a:schemeClr val="bg1">
            <a:lumMod val="95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BDC2630-4364-4B06-9BE8-FF9C65C51704}">
      <dsp:nvSpPr>
        <dsp:cNvPr id="0" name=""/>
        <dsp:cNvSpPr/>
      </dsp:nvSpPr>
      <dsp:spPr>
        <a:xfrm>
          <a:off x="316857" y="4165730"/>
          <a:ext cx="576104" cy="576104"/>
        </a:xfrm>
        <a:prstGeom prst="rect">
          <a:avLst/>
        </a:prstGeom>
        <a:blipFill>
          <a:blip xmlns:r="http://schemas.openxmlformats.org/officeDocument/2006/relationships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2C88C17-EA62-47F5-8550-5E44976A11C3}">
      <dsp:nvSpPr>
        <dsp:cNvPr id="0" name=""/>
        <dsp:cNvSpPr/>
      </dsp:nvSpPr>
      <dsp:spPr>
        <a:xfrm>
          <a:off x="1209819" y="3930051"/>
          <a:ext cx="5418984" cy="10474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856" tIns="110856" rIns="110856" bIns="110856" numCol="1" spcCol="1270" anchor="ctr" anchorCtr="0">
          <a:noAutofit/>
        </a:bodyPr>
        <a:lstStyle/>
        <a:p>
          <a:pPr marL="0" lvl="0" indent="0" algn="l" defTabSz="9779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b="1" kern="1200" dirty="0"/>
            <a:t>Agenda: </a:t>
          </a:r>
          <a:r>
            <a:rPr lang="en-US" sz="2200" b="0" kern="1200" dirty="0"/>
            <a:t>TBD</a:t>
          </a:r>
          <a:endParaRPr lang="en-US" sz="2200" kern="1200" dirty="0"/>
        </a:p>
      </dsp:txBody>
      <dsp:txXfrm>
        <a:off x="1209819" y="3930051"/>
        <a:ext cx="5418984" cy="104746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A864E8-EA0D-4055-B88E-8665DDB8B4B3}" type="datetimeFigureOut">
              <a:rPr lang="en-US" smtClean="0"/>
              <a:t>7/9/26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ADD1AD-5DAA-49D1-AE9B-FCD93D91EA1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61102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ADD1AD-5DAA-49D1-AE9B-FCD93D91EA1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43516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>
          <a:extLst>
            <a:ext uri="{FF2B5EF4-FFF2-40B4-BE49-F238E27FC236}">
              <a16:creationId xmlns:a16="http://schemas.microsoft.com/office/drawing/2014/main" id="{99B8BEA2-9192-391A-694F-5FD9F352E0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e0ccd95b5c_0_89:notes">
            <a:extLst>
              <a:ext uri="{FF2B5EF4-FFF2-40B4-BE49-F238E27FC236}">
                <a16:creationId xmlns:a16="http://schemas.microsoft.com/office/drawing/2014/main" id="{C47B95AB-410C-EE77-917F-43A455E63E28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e0ccd95b5c_0_89:notes">
            <a:extLst>
              <a:ext uri="{FF2B5EF4-FFF2-40B4-BE49-F238E27FC236}">
                <a16:creationId xmlns:a16="http://schemas.microsoft.com/office/drawing/2014/main" id="{5717F849-FDA8-5A9E-2751-D66E36156239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67901647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ADD1AD-5DAA-49D1-AE9B-FCD93D91EA1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8603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9642377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FE5CA5-78DA-DAE0-A8FC-3C842C505E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1C3561A2-1658-2E8D-FF22-094FB69C7E5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944AD2A-A57A-5399-4EE7-F1396A5EEA4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7754F67-FF5A-CBE1-6411-E48736AE5B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ADD1AD-5DAA-49D1-AE9B-FCD93D91EA1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39768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A481C1-B245-5587-88A8-B940483723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477E1A-55C8-FA70-D839-DD3CC44D4B1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B526BAE2-7AA4-63F0-8E85-004B3086C5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BE204DC-894D-15BC-6F0A-29A81FFACD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ADD1AD-5DAA-49D1-AE9B-FCD93D91EA1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97373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ADD1AD-5DAA-49D1-AE9B-FCD93D91EA1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95066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11F8A6-14EE-8CBF-D917-F3BF89838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3192993-C032-B9AA-28F1-FB755B5AD5B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C6F8584-32E3-150F-AFE4-6A5E6ABD38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FA0B219-676E-8CD2-0B51-BB198F5529C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3ADD1AD-5DAA-49D1-AE9B-FCD93D91EA1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21031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2e0ccd95b5c_0_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2e0ccd95b5c_0_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>
          <a:extLst>
            <a:ext uri="{FF2B5EF4-FFF2-40B4-BE49-F238E27FC236}">
              <a16:creationId xmlns:a16="http://schemas.microsoft.com/office/drawing/2014/main" id="{FC73D903-372E-D22C-4B96-DA2300676C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>
            <a:extLst>
              <a:ext uri="{FF2B5EF4-FFF2-40B4-BE49-F238E27FC236}">
                <a16:creationId xmlns:a16="http://schemas.microsoft.com/office/drawing/2014/main" id="{CEDEB6F6-52C3-7993-C299-5B2CBC68235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>
            <a:extLst>
              <a:ext uri="{FF2B5EF4-FFF2-40B4-BE49-F238E27FC236}">
                <a16:creationId xmlns:a16="http://schemas.microsoft.com/office/drawing/2014/main" id="{8BA71E36-C8A2-914E-04AD-57DBF78DD5E0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725820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C55BC-F7D5-4A4E-8AD2-663853CA9DF6}" type="datetimeFigureOut">
              <a:rPr lang="en-US" smtClean="0"/>
              <a:t>7/9/26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229F3-2E76-B24D-BE85-3C802A7F2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8884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C55BC-F7D5-4A4E-8AD2-663853CA9DF6}" type="datetimeFigureOut">
              <a:rPr lang="en-US" smtClean="0"/>
              <a:t>7/9/26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229F3-2E76-B24D-BE85-3C802A7F2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4768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C55BC-F7D5-4A4E-8AD2-663853CA9DF6}" type="datetimeFigureOut">
              <a:rPr lang="en-US" smtClean="0"/>
              <a:t>7/9/26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229F3-2E76-B24D-BE85-3C802A7F21F2}" type="slidenum">
              <a:rPr lang="en-US" smtClean="0"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759532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C55BC-F7D5-4A4E-8AD2-663853CA9DF6}" type="datetimeFigureOut">
              <a:rPr lang="en-US" smtClean="0"/>
              <a:t>7/9/26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229F3-2E76-B24D-BE85-3C802A7F2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79242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C55BC-F7D5-4A4E-8AD2-663853CA9DF6}" type="datetimeFigureOut">
              <a:rPr lang="en-US" smtClean="0"/>
              <a:t>7/9/26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229F3-2E76-B24D-BE85-3C802A7F21F2}" type="slidenum">
              <a:rPr lang="en-US" smtClean="0"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663672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C55BC-F7D5-4A4E-8AD2-663853CA9DF6}" type="datetimeFigureOut">
              <a:rPr lang="en-US" smtClean="0"/>
              <a:t>7/9/26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229F3-2E76-B24D-BE85-3C802A7F2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910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C55BC-F7D5-4A4E-8AD2-663853CA9DF6}" type="datetimeFigureOut">
              <a:rPr lang="en-US" smtClean="0"/>
              <a:t>7/9/26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229F3-2E76-B24D-BE85-3C802A7F2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88182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C55BC-F7D5-4A4E-8AD2-663853CA9DF6}" type="datetimeFigureOut">
              <a:rPr lang="en-US" smtClean="0"/>
              <a:t>7/9/26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229F3-2E76-B24D-BE85-3C802A7F2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0378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15600" y="593367"/>
            <a:ext cx="11360800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15600" y="1536633"/>
            <a:ext cx="11360800" cy="4555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609585" lvl="0" indent="-457189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219170" lvl="1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828754" lvl="2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438339" lvl="3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047924" lvl="4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3657509" lvl="5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4267093" lvl="6" indent="-423323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4876678" lvl="7" indent="-423323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5486263" lvl="8" indent="-423323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1296611" y="6217623"/>
            <a:ext cx="731600" cy="524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0385846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C55BC-F7D5-4A4E-8AD2-663853CA9DF6}" type="datetimeFigureOut">
              <a:rPr lang="en-US" smtClean="0"/>
              <a:t>7/9/26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229F3-2E76-B24D-BE85-3C802A7F2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65069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C55BC-F7D5-4A4E-8AD2-663853CA9DF6}" type="datetimeFigureOut">
              <a:rPr lang="en-US" smtClean="0"/>
              <a:t>7/9/26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229F3-2E76-B24D-BE85-3C802A7F2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6171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C55BC-F7D5-4A4E-8AD2-663853CA9DF6}" type="datetimeFigureOut">
              <a:rPr lang="en-US" smtClean="0"/>
              <a:t>7/9/26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229F3-2E76-B24D-BE85-3C802A7F2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60415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C55BC-F7D5-4A4E-8AD2-663853CA9DF6}" type="datetimeFigureOut">
              <a:rPr lang="en-US" smtClean="0"/>
              <a:t>7/9/26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229F3-2E76-B24D-BE85-3C802A7F2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2458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C55BC-F7D5-4A4E-8AD2-663853CA9DF6}" type="datetimeFigureOut">
              <a:rPr lang="en-US" smtClean="0"/>
              <a:t>7/9/26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229F3-2E76-B24D-BE85-3C802A7F2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91158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C55BC-F7D5-4A4E-8AD2-663853CA9DF6}" type="datetimeFigureOut">
              <a:rPr lang="en-US" smtClean="0"/>
              <a:t>7/9/26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229F3-2E76-B24D-BE85-3C802A7F2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29831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C55BC-F7D5-4A4E-8AD2-663853CA9DF6}" type="datetimeFigureOut">
              <a:rPr lang="en-US" smtClean="0"/>
              <a:t>7/9/26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229F3-2E76-B24D-BE85-3C802A7F2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730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8C55BC-F7D5-4A4E-8AD2-663853CA9DF6}" type="datetimeFigureOut">
              <a:rPr lang="en-US" smtClean="0"/>
              <a:t>7/9/26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E229F3-2E76-B24D-BE85-3C802A7F2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933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8C55BC-F7D5-4A4E-8AD2-663853CA9DF6}" type="datetimeFigureOut">
              <a:rPr lang="en-US" smtClean="0"/>
              <a:t>7/9/26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8E229F3-2E76-B24D-BE85-3C802A7F21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1810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10" Type="http://schemas.openxmlformats.org/officeDocument/2006/relationships/hyperlink" Target="https://creativecommons.org/licenses/by-sa/3.0/" TargetMode="External"/><Relationship Id="rId4" Type="http://schemas.openxmlformats.org/officeDocument/2006/relationships/diagramLayout" Target="../diagrams/layout1.xml"/><Relationship Id="rId9" Type="http://schemas.openxmlformats.org/officeDocument/2006/relationships/hyperlink" Target="https://www.picpedia.org/chalkboard/a/agenda.htm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988CE9-9A43-6C4A-81AA-86DAC563BF3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17600" y="3248526"/>
            <a:ext cx="7157977" cy="2070767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br>
              <a:rPr lang="en-US" sz="4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br>
              <a:rPr lang="en-US" sz="4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Board Of Directors </a:t>
            </a:r>
            <a:br>
              <a:rPr lang="en-US" sz="4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</a:br>
            <a:r>
              <a:rPr lang="en-US" sz="4200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Meeting: 2026 Q2</a:t>
            </a:r>
          </a:p>
        </p:txBody>
      </p:sp>
      <p:pic>
        <p:nvPicPr>
          <p:cNvPr id="5" name="Picture 4" descr="A logo with text on it&#10;&#10;Description automatically generated">
            <a:extLst>
              <a:ext uri="{FF2B5EF4-FFF2-40B4-BE49-F238E27FC236}">
                <a16:creationId xmlns:a16="http://schemas.microsoft.com/office/drawing/2014/main" id="{F53C9B97-FAF2-953E-09D5-4DC7C9B7C4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0989" y="698691"/>
            <a:ext cx="6374588" cy="2549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61917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53">
          <a:extLst>
            <a:ext uri="{FF2B5EF4-FFF2-40B4-BE49-F238E27FC236}">
              <a16:creationId xmlns:a16="http://schemas.microsoft.com/office/drawing/2014/main" id="{1ADBA881-3A96-0B5F-3E8D-DD19551997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Rectangle 59">
            <a:extLst>
              <a:ext uri="{FF2B5EF4-FFF2-40B4-BE49-F238E27FC236}">
                <a16:creationId xmlns:a16="http://schemas.microsoft.com/office/drawing/2014/main" id="{0ADFFC45-3DC9-4433-926F-043E879D9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B5F26A87-0610-435F-AA13-BD658385C9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67230" y="-8468"/>
            <a:ext cx="4763558" cy="6866467"/>
            <a:chOff x="67175" y="-8467"/>
            <a:chExt cx="4763558" cy="6866467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E6321436-5AAD-4FB6-BB0D-316D4540E8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448300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94B0BD33-3D46-4F43-947A-825DFEF610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7175" y="3681413"/>
              <a:ext cx="4763558" cy="3176587"/>
            </a:xfrm>
            <a:prstGeom prst="line">
              <a:avLst/>
            </a:prstGeom>
            <a:ln w="9525">
              <a:solidFill>
                <a:schemeClr val="tx1">
                  <a:lumMod val="50000"/>
                  <a:lumOff val="50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Rectangle 23">
              <a:extLst>
                <a:ext uri="{FF2B5EF4-FFF2-40B4-BE49-F238E27FC236}">
                  <a16:creationId xmlns:a16="http://schemas.microsoft.com/office/drawing/2014/main" id="{92E26C27-E1F5-47DC-9F83-469D196C55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58764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6" name="Rectangle 25">
              <a:extLst>
                <a:ext uri="{FF2B5EF4-FFF2-40B4-BE49-F238E27FC236}">
                  <a16:creationId xmlns:a16="http://schemas.microsoft.com/office/drawing/2014/main" id="{95F944E7-2B4E-4AE2-B4DB-846FF8AE0B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0730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7" name="Isosceles Triangle 66">
              <a:extLst>
                <a:ext uri="{FF2B5EF4-FFF2-40B4-BE49-F238E27FC236}">
                  <a16:creationId xmlns:a16="http://schemas.microsoft.com/office/drawing/2014/main" id="{FF14952D-390F-46CC-B302-73DDD9C41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9621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8" name="Rectangle 27">
              <a:extLst>
                <a:ext uri="{FF2B5EF4-FFF2-40B4-BE49-F238E27FC236}">
                  <a16:creationId xmlns:a16="http://schemas.microsoft.com/office/drawing/2014/main" id="{867CDE55-B22A-40D0-882A-9452919EEC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11788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9" name="Isosceles Triangle 68">
              <a:extLst>
                <a:ext uri="{FF2B5EF4-FFF2-40B4-BE49-F238E27FC236}">
                  <a16:creationId xmlns:a16="http://schemas.microsoft.com/office/drawing/2014/main" id="{8C409231-C942-4808-B529-DAC32A7DB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448954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FA269E73-09F6-8EEC-C88D-B4B3BEE1B268}"/>
              </a:ext>
            </a:extLst>
          </p:cNvPr>
          <p:cNvSpPr txBox="1">
            <a:spLocks/>
          </p:cNvSpPr>
          <p:nvPr/>
        </p:nvSpPr>
        <p:spPr>
          <a:xfrm>
            <a:off x="677335" y="1282701"/>
            <a:ext cx="5096060" cy="43071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spcAft>
                <a:spcPts val="600"/>
              </a:spcAft>
            </a:pPr>
            <a:r>
              <a:rPr lang="en-US" dirty="0"/>
              <a:t>What’s Next?</a:t>
            </a:r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69370F01-B8C9-4CE4-824C-92B2792E6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36497" y="-8468"/>
            <a:ext cx="5074930" cy="6866468"/>
          </a:xfrm>
          <a:custGeom>
            <a:avLst/>
            <a:gdLst>
              <a:gd name="connsiteX0" fmla="*/ 0 w 5074930"/>
              <a:gd name="connsiteY0" fmla="*/ 0 h 6858000"/>
              <a:gd name="connsiteX1" fmla="*/ 1249825 w 5074930"/>
              <a:gd name="connsiteY1" fmla="*/ 0 h 6858000"/>
              <a:gd name="connsiteX2" fmla="*/ 1249825 w 5074930"/>
              <a:gd name="connsiteY2" fmla="*/ 8457 h 6858000"/>
              <a:gd name="connsiteX3" fmla="*/ 5074930 w 5074930"/>
              <a:gd name="connsiteY3" fmla="*/ 8457 h 6858000"/>
              <a:gd name="connsiteX4" fmla="*/ 5074930 w 5074930"/>
              <a:gd name="connsiteY4" fmla="*/ 6858000 h 6858000"/>
              <a:gd name="connsiteX5" fmla="*/ 1249825 w 5074930"/>
              <a:gd name="connsiteY5" fmla="*/ 6858000 h 6858000"/>
              <a:gd name="connsiteX6" fmla="*/ 1109383 w 507493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74930" h="6858000">
                <a:moveTo>
                  <a:pt x="0" y="0"/>
                </a:moveTo>
                <a:lnTo>
                  <a:pt x="1249825" y="0"/>
                </a:lnTo>
                <a:lnTo>
                  <a:pt x="1249825" y="8457"/>
                </a:lnTo>
                <a:lnTo>
                  <a:pt x="5074930" y="8457"/>
                </a:lnTo>
                <a:lnTo>
                  <a:pt x="5074930" y="6858000"/>
                </a:lnTo>
                <a:lnTo>
                  <a:pt x="1249825" y="6858000"/>
                </a:lnTo>
                <a:lnTo>
                  <a:pt x="1109383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5" name="Google Shape;55;p13">
            <a:extLst>
              <a:ext uri="{FF2B5EF4-FFF2-40B4-BE49-F238E27FC236}">
                <a16:creationId xmlns:a16="http://schemas.microsoft.com/office/drawing/2014/main" id="{3EBEBC7F-0BC5-E047-B750-84FABAF50838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865" y="5980833"/>
            <a:ext cx="2110435" cy="7840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5943416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>
          <a:extLst>
            <a:ext uri="{FF2B5EF4-FFF2-40B4-BE49-F238E27FC236}">
              <a16:creationId xmlns:a16="http://schemas.microsoft.com/office/drawing/2014/main" id="{D824F64F-F59F-9E7D-13A3-C141DBEE80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1E8303F3-74DB-1066-4D67-8FAED0C89E06}"/>
              </a:ext>
            </a:extLst>
          </p:cNvPr>
          <p:cNvSpPr txBox="1"/>
          <p:nvPr/>
        </p:nvSpPr>
        <p:spPr>
          <a:xfrm>
            <a:off x="416992" y="349268"/>
            <a:ext cx="8288032" cy="8273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457200" indent="22860" algn="ctr">
              <a:spcBef>
                <a:spcPct val="0"/>
              </a:spcBef>
              <a:spcAft>
                <a:spcPts val="600"/>
              </a:spcAft>
            </a:pPr>
            <a:r>
              <a:rPr lang="en-US" sz="4000" b="1" kern="1200" spc="-5" dirty="0">
                <a:solidFill>
                  <a:schemeClr val="accent1"/>
                </a:solidFill>
                <a:effectLst/>
                <a:latin typeface="+mj-lt"/>
                <a:ea typeface="+mj-ea"/>
                <a:cs typeface="+mj-cs"/>
              </a:rPr>
              <a:t>Next Up For The Foundation</a:t>
            </a:r>
            <a:endParaRPr lang="en-US" sz="4000" b="1" kern="1200" dirty="0">
              <a:solidFill>
                <a:schemeClr val="accent1"/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5" name="Google Shape;61;p14">
            <a:extLst>
              <a:ext uri="{FF2B5EF4-FFF2-40B4-BE49-F238E27FC236}">
                <a16:creationId xmlns:a16="http://schemas.microsoft.com/office/drawing/2014/main" id="{8406A5A6-156D-3D73-FDD2-22F1D897B2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1239981" y="1202875"/>
            <a:ext cx="8643937" cy="5305857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152396" indent="0">
              <a:buNone/>
            </a:pPr>
            <a:r>
              <a:rPr lang="en-US" sz="1900" b="1" dirty="0"/>
              <a:t>Cash Calendars Sales</a:t>
            </a:r>
          </a:p>
          <a:p>
            <a:pPr lvl="1"/>
            <a:r>
              <a:rPr lang="en-US" sz="1900" dirty="0"/>
              <a:t>Goal to Raise: $12,000</a:t>
            </a:r>
          </a:p>
          <a:p>
            <a:pPr marL="152396" indent="0">
              <a:buNone/>
            </a:pPr>
            <a:endParaRPr lang="en-US" sz="1900" dirty="0"/>
          </a:p>
          <a:p>
            <a:pPr marL="152396" indent="0">
              <a:buNone/>
            </a:pPr>
            <a:r>
              <a:rPr lang="en-US" sz="1900" b="1" dirty="0"/>
              <a:t>Board of Directors </a:t>
            </a:r>
            <a:endParaRPr lang="en-US" sz="1900" dirty="0"/>
          </a:p>
          <a:p>
            <a:pPr lvl="1"/>
            <a:r>
              <a:rPr lang="en-US" sz="1900" dirty="0"/>
              <a:t>Interviewing for 2/3 open positions </a:t>
            </a:r>
          </a:p>
          <a:p>
            <a:pPr lvl="2"/>
            <a:r>
              <a:rPr lang="en-US" sz="1900" dirty="0"/>
              <a:t>Treasurer </a:t>
            </a:r>
          </a:p>
          <a:p>
            <a:pPr lvl="2"/>
            <a:r>
              <a:rPr lang="en-US" sz="1900" dirty="0"/>
              <a:t>Sponsorship </a:t>
            </a:r>
          </a:p>
          <a:p>
            <a:pPr lvl="2"/>
            <a:r>
              <a:rPr lang="en-US" sz="1900" dirty="0"/>
              <a:t>Program Coordinator</a:t>
            </a:r>
          </a:p>
          <a:p>
            <a:pPr marL="152396" indent="0">
              <a:lnSpc>
                <a:spcPct val="110000"/>
              </a:lnSpc>
              <a:buNone/>
            </a:pPr>
            <a:endParaRPr lang="en-US" sz="1900" b="1" dirty="0"/>
          </a:p>
          <a:p>
            <a:pPr marL="152396" indent="0">
              <a:lnSpc>
                <a:spcPct val="110000"/>
              </a:lnSpc>
              <a:buNone/>
            </a:pPr>
            <a:r>
              <a:rPr lang="en-US" sz="1900" b="1" dirty="0"/>
              <a:t>Scholarship Applications Open</a:t>
            </a:r>
            <a:endParaRPr lang="en-US" sz="1900" dirty="0"/>
          </a:p>
          <a:p>
            <a:pPr lvl="1"/>
            <a:r>
              <a:rPr lang="en-US" sz="1900" dirty="0"/>
              <a:t>Activate Selection Committee </a:t>
            </a:r>
          </a:p>
          <a:p>
            <a:pPr lvl="1"/>
            <a:r>
              <a:rPr lang="en-US" sz="1900" dirty="0"/>
              <a:t>Scholarship Give Goal: $18,000-$25,000</a:t>
            </a:r>
          </a:p>
          <a:p>
            <a:pPr marL="152396" indent="0">
              <a:lnSpc>
                <a:spcPct val="110000"/>
              </a:lnSpc>
              <a:buNone/>
            </a:pPr>
            <a:endParaRPr lang="en-US" sz="1900" b="1" dirty="0"/>
          </a:p>
          <a:p>
            <a:pPr marL="152396" indent="0">
              <a:lnSpc>
                <a:spcPct val="110000"/>
              </a:lnSpc>
              <a:buNone/>
            </a:pPr>
            <a:r>
              <a:rPr lang="en-US" sz="1900" b="1" dirty="0"/>
              <a:t>Scholarship Night, April 10, 2025</a:t>
            </a:r>
            <a:endParaRPr lang="en-US" sz="1900" dirty="0"/>
          </a:p>
          <a:p>
            <a:pPr lvl="1"/>
            <a:r>
              <a:rPr lang="en-US" sz="1900" dirty="0"/>
              <a:t>Goal to Raise: $20,000</a:t>
            </a:r>
          </a:p>
          <a:p>
            <a:pPr lvl="1"/>
            <a:r>
              <a:rPr lang="en-US" sz="1900" dirty="0"/>
              <a:t>Attendance Goal: 200</a:t>
            </a:r>
          </a:p>
        </p:txBody>
      </p:sp>
    </p:spTree>
    <p:extLst>
      <p:ext uri="{BB962C8B-B14F-4D97-AF65-F5344CB8AC3E}">
        <p14:creationId xmlns:p14="http://schemas.microsoft.com/office/powerpoint/2010/main" val="31072711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655AE6B0-AC9E-4167-806F-E9DB135FC4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FF4EC9-08DC-4043-BA12-C9E5FEB829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52481" y="1382486"/>
            <a:ext cx="3547581" cy="4093028"/>
          </a:xfrm>
        </p:spPr>
        <p:txBody>
          <a:bodyPr anchor="ctr">
            <a:normAutofit/>
          </a:bodyPr>
          <a:lstStyle/>
          <a:p>
            <a:r>
              <a:rPr lang="en-US" sz="4400">
                <a:cs typeface="Calibri Light" panose="020F0302020204030204" pitchFamily="34" charset="0"/>
              </a:rPr>
              <a:t>Thank you!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3523416A-383B-4FDC-B4C9-D8EDDFE9C0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329267" y="-8467"/>
            <a:ext cx="4766733" cy="6866467"/>
            <a:chOff x="7425267" y="-8467"/>
            <a:chExt cx="4766733" cy="6866467"/>
          </a:xfrm>
        </p:grpSpPr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CB0D29D5-3F7C-4197-821B-6D60A66CC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rgbClr val="BFBFBF">
                  <a:alpha val="75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347FB49A-3541-428A-AADE-682A3C5056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rgbClr val="BFBFBF">
                  <a:alpha val="8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Rectangle 23">
              <a:extLst>
                <a:ext uri="{FF2B5EF4-FFF2-40B4-BE49-F238E27FC236}">
                  <a16:creationId xmlns:a16="http://schemas.microsoft.com/office/drawing/2014/main" id="{D96F53DC-08F1-42C6-B558-B83D54B276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5" name="Rectangle 25">
              <a:extLst>
                <a:ext uri="{FF2B5EF4-FFF2-40B4-BE49-F238E27FC236}">
                  <a16:creationId xmlns:a16="http://schemas.microsoft.com/office/drawing/2014/main" id="{AFE48CAF-A51C-463F-A570-ED99439A5C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01F0C48B-50FF-4351-8207-16D0960483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7" name="Rectangle 27">
              <a:extLst>
                <a:ext uri="{FF2B5EF4-FFF2-40B4-BE49-F238E27FC236}">
                  <a16:creationId xmlns:a16="http://schemas.microsoft.com/office/drawing/2014/main" id="{300384B6-5ED6-4F91-A548-B706D83751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8" name="Rectangle 28">
              <a:extLst>
                <a:ext uri="{FF2B5EF4-FFF2-40B4-BE49-F238E27FC236}">
                  <a16:creationId xmlns:a16="http://schemas.microsoft.com/office/drawing/2014/main" id="{337AFFAE-C182-463C-9459-8AB3C69D9A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Rectangle 29">
              <a:extLst>
                <a:ext uri="{FF2B5EF4-FFF2-40B4-BE49-F238E27FC236}">
                  <a16:creationId xmlns:a16="http://schemas.microsoft.com/office/drawing/2014/main" id="{510ACF17-C3F0-42BF-BDEB-D079277121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E804EFD0-B84E-476F-9FC6-6C4A42EA005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87BD1F4E-A66D-4C06-86DA-8D56CA7A3B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977719" y="0"/>
            <a:ext cx="6214281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D022785A-32CD-1606-1CE4-2A89F45B32A7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23782546"/>
              </p:ext>
            </p:extLst>
          </p:nvPr>
        </p:nvGraphicFramePr>
        <p:xfrm>
          <a:off x="4916553" y="944563"/>
          <a:ext cx="6628804" cy="49795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42383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8" name="Content Placeholder 2">
            <a:extLst>
              <a:ext uri="{FF2B5EF4-FFF2-40B4-BE49-F238E27FC236}">
                <a16:creationId xmlns:a16="http://schemas.microsoft.com/office/drawing/2014/main" id="{D3BE1C1B-729A-0A11-79CD-5125BFA6EE9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72771886"/>
              </p:ext>
            </p:extLst>
          </p:nvPr>
        </p:nvGraphicFramePr>
        <p:xfrm>
          <a:off x="5394960" y="487167"/>
          <a:ext cx="3722407" cy="56661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Picture 4" descr="A chalkboard with a word on it next to a pair of books&#10;&#10;Description automatically generated">
            <a:extLst>
              <a:ext uri="{FF2B5EF4-FFF2-40B4-BE49-F238E27FC236}">
                <a16:creationId xmlns:a16="http://schemas.microsoft.com/office/drawing/2014/main" id="{51EECF42-640B-D6C9-7168-593438A03E62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9"/>
              </a:ext>
            </a:extLst>
          </a:blip>
          <a:srcRect l="17495" r="30782"/>
          <a:stretch/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64" name="Isosceles Triangle 63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1E5BB21-D067-B836-60F7-CDCDE57A6AD7}"/>
              </a:ext>
            </a:extLst>
          </p:cNvPr>
          <p:cNvSpPr txBox="1"/>
          <p:nvPr/>
        </p:nvSpPr>
        <p:spPr>
          <a:xfrm>
            <a:off x="9665347" y="6657945"/>
            <a:ext cx="2526653" cy="200055"/>
          </a:xfrm>
          <a:prstGeom prst="rect">
            <a:avLst/>
          </a:prstGeom>
          <a:solidFill>
            <a:srgbClr val="000000"/>
          </a:solidFill>
        </p:spPr>
        <p:txBody>
          <a:bodyPr wrap="non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700">
                <a:solidFill>
                  <a:srgbClr val="FFFFFF"/>
                </a:solidFill>
                <a:hlinkClick r:id="rId9" tooltip="https://www.picpedia.org/chalkboard/a/agenda.html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This Photo</a:t>
            </a:r>
            <a:r>
              <a:rPr lang="en-US" sz="700">
                <a:solidFill>
                  <a:srgbClr val="FFFFFF"/>
                </a:solidFill>
              </a:rPr>
              <a:t> by Unknown Author is licensed under </a:t>
            </a:r>
            <a:r>
              <a:rPr lang="en-US" sz="700">
                <a:solidFill>
                  <a:srgbClr val="FFFFFF"/>
                </a:solidFill>
                <a:hlinkClick r:id="rId10" tooltip="https://creativecommons.org/licenses/by-sa/3.0/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CC BY-SA</a:t>
            </a:r>
            <a:endParaRPr lang="en-US" sz="70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7043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Rectangle 59">
            <a:extLst>
              <a:ext uri="{FF2B5EF4-FFF2-40B4-BE49-F238E27FC236}">
                <a16:creationId xmlns:a16="http://schemas.microsoft.com/office/drawing/2014/main" id="{0ADFFC45-3DC9-4433-926F-043E879D9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B5F26A87-0610-435F-AA13-BD658385C9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67230" y="-8468"/>
            <a:ext cx="4763558" cy="6866467"/>
            <a:chOff x="67175" y="-8467"/>
            <a:chExt cx="4763558" cy="6866467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E6321436-5AAD-4FB6-BB0D-316D4540E8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448300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94B0BD33-3D46-4F43-947A-825DFEF610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7175" y="3681413"/>
              <a:ext cx="4763558" cy="3176587"/>
            </a:xfrm>
            <a:prstGeom prst="line">
              <a:avLst/>
            </a:prstGeom>
            <a:ln w="9525">
              <a:solidFill>
                <a:schemeClr val="tx1">
                  <a:lumMod val="50000"/>
                  <a:lumOff val="50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Rectangle 23">
              <a:extLst>
                <a:ext uri="{FF2B5EF4-FFF2-40B4-BE49-F238E27FC236}">
                  <a16:creationId xmlns:a16="http://schemas.microsoft.com/office/drawing/2014/main" id="{92E26C27-E1F5-47DC-9F83-469D196C55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58764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6" name="Rectangle 25">
              <a:extLst>
                <a:ext uri="{FF2B5EF4-FFF2-40B4-BE49-F238E27FC236}">
                  <a16:creationId xmlns:a16="http://schemas.microsoft.com/office/drawing/2014/main" id="{95F944E7-2B4E-4AE2-B4DB-846FF8AE0B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0730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7" name="Isosceles Triangle 66">
              <a:extLst>
                <a:ext uri="{FF2B5EF4-FFF2-40B4-BE49-F238E27FC236}">
                  <a16:creationId xmlns:a16="http://schemas.microsoft.com/office/drawing/2014/main" id="{FF14952D-390F-46CC-B302-73DDD9C41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9621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8" name="Rectangle 27">
              <a:extLst>
                <a:ext uri="{FF2B5EF4-FFF2-40B4-BE49-F238E27FC236}">
                  <a16:creationId xmlns:a16="http://schemas.microsoft.com/office/drawing/2014/main" id="{867CDE55-B22A-40D0-882A-9452919EEC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11788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9" name="Isosceles Triangle 68">
              <a:extLst>
                <a:ext uri="{FF2B5EF4-FFF2-40B4-BE49-F238E27FC236}">
                  <a16:creationId xmlns:a16="http://schemas.microsoft.com/office/drawing/2014/main" id="{8C409231-C942-4808-B529-DAC32A7DB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448954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996C5F0F-6875-C39F-6C2A-C6DE0DA6C6FC}"/>
              </a:ext>
            </a:extLst>
          </p:cNvPr>
          <p:cNvSpPr txBox="1">
            <a:spLocks/>
          </p:cNvSpPr>
          <p:nvPr/>
        </p:nvSpPr>
        <p:spPr>
          <a:xfrm>
            <a:off x="1159077" y="1271191"/>
            <a:ext cx="4373063" cy="43071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spcAft>
                <a:spcPts val="600"/>
              </a:spcAft>
            </a:pPr>
            <a:r>
              <a:rPr lang="en-US" dirty="0"/>
              <a:t>2026 Financial Overview</a:t>
            </a:r>
          </a:p>
          <a:p>
            <a:pPr>
              <a:spcAft>
                <a:spcPts val="600"/>
              </a:spcAft>
            </a:pPr>
            <a:r>
              <a:rPr lang="en-US" dirty="0"/>
              <a:t>YTD</a:t>
            </a:r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69370F01-B8C9-4CE4-824C-92B2792E6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36497" y="-8468"/>
            <a:ext cx="5074930" cy="6866468"/>
          </a:xfrm>
          <a:custGeom>
            <a:avLst/>
            <a:gdLst>
              <a:gd name="connsiteX0" fmla="*/ 0 w 5074930"/>
              <a:gd name="connsiteY0" fmla="*/ 0 h 6858000"/>
              <a:gd name="connsiteX1" fmla="*/ 1249825 w 5074930"/>
              <a:gd name="connsiteY1" fmla="*/ 0 h 6858000"/>
              <a:gd name="connsiteX2" fmla="*/ 1249825 w 5074930"/>
              <a:gd name="connsiteY2" fmla="*/ 8457 h 6858000"/>
              <a:gd name="connsiteX3" fmla="*/ 5074930 w 5074930"/>
              <a:gd name="connsiteY3" fmla="*/ 8457 h 6858000"/>
              <a:gd name="connsiteX4" fmla="*/ 5074930 w 5074930"/>
              <a:gd name="connsiteY4" fmla="*/ 6858000 h 6858000"/>
              <a:gd name="connsiteX5" fmla="*/ 1249825 w 5074930"/>
              <a:gd name="connsiteY5" fmla="*/ 6858000 h 6858000"/>
              <a:gd name="connsiteX6" fmla="*/ 1109383 w 507493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74930" h="6858000">
                <a:moveTo>
                  <a:pt x="0" y="0"/>
                </a:moveTo>
                <a:lnTo>
                  <a:pt x="1249825" y="0"/>
                </a:lnTo>
                <a:lnTo>
                  <a:pt x="1249825" y="8457"/>
                </a:lnTo>
                <a:lnTo>
                  <a:pt x="5074930" y="8457"/>
                </a:lnTo>
                <a:lnTo>
                  <a:pt x="5074930" y="6858000"/>
                </a:lnTo>
                <a:lnTo>
                  <a:pt x="1249825" y="6858000"/>
                </a:lnTo>
                <a:lnTo>
                  <a:pt x="1109383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865" y="5980833"/>
            <a:ext cx="2110435" cy="78406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7510972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F720EB-0077-1776-23F6-F5291B3B6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>
            <a:extLst>
              <a:ext uri="{FF2B5EF4-FFF2-40B4-BE49-F238E27FC236}">
                <a16:creationId xmlns:a16="http://schemas.microsoft.com/office/drawing/2014/main" id="{0C7BB0C2-B8A6-DC80-DF19-756090FF6AA1}"/>
              </a:ext>
            </a:extLst>
          </p:cNvPr>
          <p:cNvSpPr txBox="1"/>
          <p:nvPr/>
        </p:nvSpPr>
        <p:spPr>
          <a:xfrm>
            <a:off x="-462455" y="342889"/>
            <a:ext cx="10268607" cy="52642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55000" lnSpcReduction="20000"/>
          </a:bodyPr>
          <a:lstStyle/>
          <a:p>
            <a:pPr marL="457200" indent="22860" algn="ctr">
              <a:spcBef>
                <a:spcPct val="0"/>
              </a:spcBef>
              <a:spcAft>
                <a:spcPts val="600"/>
              </a:spcAft>
            </a:pPr>
            <a:r>
              <a:rPr lang="en-US" sz="4000" b="1" spc="-5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YTD Financials' as of November 5, 2025 (Including Q4 Projections)</a:t>
            </a:r>
            <a:endParaRPr lang="en-US" sz="4000" b="1" kern="1200" dirty="0">
              <a:solidFill>
                <a:schemeClr val="accent1"/>
              </a:solidFill>
              <a:effectLst/>
              <a:latin typeface="+mj-lt"/>
              <a:ea typeface="+mj-ea"/>
              <a:cs typeface="+mj-cs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166CEB1-0AD8-712C-FB5A-163F5DF9196D}"/>
              </a:ext>
            </a:extLst>
          </p:cNvPr>
          <p:cNvSpPr txBox="1"/>
          <p:nvPr/>
        </p:nvSpPr>
        <p:spPr>
          <a:xfrm>
            <a:off x="534849" y="877670"/>
            <a:ext cx="8903441" cy="5637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>
              <a:lnSpc>
                <a:spcPct val="115000"/>
              </a:lnSpc>
              <a:spcBef>
                <a:spcPts val="1000"/>
              </a:spcBef>
              <a:buNone/>
            </a:pPr>
            <a:r>
              <a:rPr lang="en-US" sz="2000" b="1" dirty="0">
                <a:solidFill>
                  <a:srgbClr val="4F81BD"/>
                </a:solidFill>
                <a:effectLst/>
                <a:latin typeface="Calibri" panose="020F0502020204030204" pitchFamily="34" charset="0"/>
                <a:ea typeface="MS Gothic" panose="020B0609070205080204" pitchFamily="49" charset="-128"/>
                <a:cs typeface="Calibri" panose="020F0502020204030204" pitchFamily="34" charset="0"/>
              </a:rPr>
              <a:t>Executive Summary</a:t>
            </a:r>
          </a:p>
          <a:p>
            <a:pPr lvl="1"/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Current YTD Income: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2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Total Income: $131,529.98</a:t>
            </a:r>
          </a:p>
          <a:p>
            <a:pPr lvl="2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Other Income (Donations): $9,288.52</a:t>
            </a:r>
          </a:p>
          <a:p>
            <a:pPr lvl="1"/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Gross Income: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$140,818.50</a:t>
            </a:r>
          </a:p>
          <a:p>
            <a:pPr lvl="1"/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Projected Q4 Income: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 lvl="2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Cash Calendars: $12,000</a:t>
            </a:r>
          </a:p>
          <a:p>
            <a:pPr lvl="2"/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Cooperstown: $3,000</a:t>
            </a:r>
          </a:p>
          <a:p>
            <a:pPr lvl="1"/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Projected Year-End Total Income:</a:t>
            </a:r>
            <a:r>
              <a:rPr lang="en-US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>
                <a:latin typeface="Calibri" panose="020F0502020204030204" pitchFamily="34" charset="0"/>
                <a:cs typeface="Calibri" panose="020F0502020204030204" pitchFamily="34" charset="0"/>
              </a:rPr>
              <a:t>$155,818.50</a:t>
            </a:r>
            <a:endParaRPr lang="en-US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15000"/>
              </a:lnSpc>
              <a:spcBef>
                <a:spcPts val="1000"/>
              </a:spcBef>
            </a:pPr>
            <a:r>
              <a:rPr lang="en-US" sz="2000" b="1" dirty="0">
                <a:solidFill>
                  <a:srgbClr val="4F81BD"/>
                </a:solidFill>
                <a:latin typeface="Calibri" panose="020F0502020204030204" pitchFamily="34" charset="0"/>
                <a:ea typeface="MS Gothic" panose="020B0609070205080204" pitchFamily="49" charset="-128"/>
                <a:cs typeface="Calibri" panose="020F0502020204030204" pitchFamily="34" charset="0"/>
              </a:rPr>
              <a:t>Key Observations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Overall YTD Performance: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Donations kept net income positive despite operating deficit. 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Expense Drivers: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Tuition Assistance and Event Expenditures account for 93% of spending. 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Cash Position: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Healthy at $26,804, but margins remain tight. 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Trend: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Expenses slightly outpace core income; reliance on donations and Q4 fundraising is critical. </a:t>
            </a:r>
          </a:p>
          <a:p>
            <a:pPr marL="742950" lvl="1" indent="-285750" defTabSz="914400" eaLnBrk="0" fontAlgn="base" hangingPunct="0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Char char="•"/>
            </a:pPr>
            <a:r>
              <a:rPr lang="en-US" altLang="en-US" b="1" dirty="0">
                <a:latin typeface="Calibri" panose="020F0502020204030204" pitchFamily="34" charset="0"/>
                <a:cs typeface="Calibri" panose="020F0502020204030204" pitchFamily="34" charset="0"/>
              </a:rPr>
              <a:t>Projection Impact:</a:t>
            </a:r>
            <a:r>
              <a:rPr lang="en-US" altLang="en-US" dirty="0">
                <a:latin typeface="Calibri" panose="020F0502020204030204" pitchFamily="34" charset="0"/>
                <a:cs typeface="Calibri" panose="020F0502020204030204" pitchFamily="34" charset="0"/>
              </a:rPr>
              <a:t> Expected Q4 income significantly improves outlook, raising projected net income to over $20K.</a:t>
            </a:r>
          </a:p>
        </p:txBody>
      </p:sp>
    </p:spTree>
    <p:extLst>
      <p:ext uri="{BB962C8B-B14F-4D97-AF65-F5344CB8AC3E}">
        <p14:creationId xmlns:p14="http://schemas.microsoft.com/office/powerpoint/2010/main" val="36126809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7006C68-E0D1-556D-7D7C-68AFCD5B27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3" name="Rectangle 132">
            <a:extLst>
              <a:ext uri="{FF2B5EF4-FFF2-40B4-BE49-F238E27FC236}">
                <a16:creationId xmlns:a16="http://schemas.microsoft.com/office/drawing/2014/main" id="{087599C6-83FC-08B8-ADA9-1BB682AA0B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A6D33ADB-FBAB-1973-B3A9-791D2A2B2E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E197636B-359B-90BB-D608-B1BBAA747DB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7" name="Rectangle 23">
              <a:extLst>
                <a:ext uri="{FF2B5EF4-FFF2-40B4-BE49-F238E27FC236}">
                  <a16:creationId xmlns:a16="http://schemas.microsoft.com/office/drawing/2014/main" id="{27815155-81CF-418E-0D75-D1BAA43CA64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8" name="Rectangle 25">
              <a:extLst>
                <a:ext uri="{FF2B5EF4-FFF2-40B4-BE49-F238E27FC236}">
                  <a16:creationId xmlns:a16="http://schemas.microsoft.com/office/drawing/2014/main" id="{06930375-47F9-F05A-AA3E-EC883697B0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9" name="Isosceles Triangle 138">
              <a:extLst>
                <a:ext uri="{FF2B5EF4-FFF2-40B4-BE49-F238E27FC236}">
                  <a16:creationId xmlns:a16="http://schemas.microsoft.com/office/drawing/2014/main" id="{8D564527-C4FA-F9DA-BBD1-7AF0F0EA46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0" name="Rectangle 27">
              <a:extLst>
                <a:ext uri="{FF2B5EF4-FFF2-40B4-BE49-F238E27FC236}">
                  <a16:creationId xmlns:a16="http://schemas.microsoft.com/office/drawing/2014/main" id="{BB471F9C-FA12-427C-AA11-135B9132B4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1" name="Rectangle 28">
              <a:extLst>
                <a:ext uri="{FF2B5EF4-FFF2-40B4-BE49-F238E27FC236}">
                  <a16:creationId xmlns:a16="http://schemas.microsoft.com/office/drawing/2014/main" id="{D1B1033E-89D9-4F5F-4BF2-63AE6EC491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2" name="Rectangle 29">
              <a:extLst>
                <a:ext uri="{FF2B5EF4-FFF2-40B4-BE49-F238E27FC236}">
                  <a16:creationId xmlns:a16="http://schemas.microsoft.com/office/drawing/2014/main" id="{4D45AEE5-EDA5-B12D-16F3-92F2C630B8D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3" name="Isosceles Triangle 142">
              <a:extLst>
                <a:ext uri="{FF2B5EF4-FFF2-40B4-BE49-F238E27FC236}">
                  <a16:creationId xmlns:a16="http://schemas.microsoft.com/office/drawing/2014/main" id="{41C31DC9-FFBC-3824-D260-935D220E2A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4" name="Isosceles Triangle 143">
              <a:extLst>
                <a:ext uri="{FF2B5EF4-FFF2-40B4-BE49-F238E27FC236}">
                  <a16:creationId xmlns:a16="http://schemas.microsoft.com/office/drawing/2014/main" id="{B033B1F7-11E6-962A-7497-33D1BDCCB1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46" name="Rectangle 145">
            <a:extLst>
              <a:ext uri="{FF2B5EF4-FFF2-40B4-BE49-F238E27FC236}">
                <a16:creationId xmlns:a16="http://schemas.microsoft.com/office/drawing/2014/main" id="{0F6C61AC-75CF-6667-5DDE-E5099A7533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2222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A987FF-D784-259D-BE57-5E329866859B}"/>
              </a:ext>
            </a:extLst>
          </p:cNvPr>
          <p:cNvSpPr txBox="1"/>
          <p:nvPr/>
        </p:nvSpPr>
        <p:spPr>
          <a:xfrm>
            <a:off x="1638414" y="480060"/>
            <a:ext cx="1793275" cy="46661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25EEFE6-7D38-465C-57CE-C25F15C3B01C}"/>
              </a:ext>
            </a:extLst>
          </p:cNvPr>
          <p:cNvSpPr txBox="1"/>
          <p:nvPr/>
        </p:nvSpPr>
        <p:spPr>
          <a:xfrm>
            <a:off x="586440" y="575160"/>
            <a:ext cx="6108273" cy="1264150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/>
          <a:p>
            <a:pPr marL="457200" indent="22860">
              <a:spcBef>
                <a:spcPct val="0"/>
              </a:spcBef>
              <a:spcAft>
                <a:spcPts val="600"/>
              </a:spcAft>
            </a:pPr>
            <a:r>
              <a:rPr lang="en-US" sz="3600" b="1" spc="-5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2025 </a:t>
            </a:r>
          </a:p>
          <a:p>
            <a:pPr marL="457200" indent="22860">
              <a:spcBef>
                <a:spcPct val="0"/>
              </a:spcBef>
              <a:spcAft>
                <a:spcPts val="600"/>
              </a:spcAft>
            </a:pPr>
            <a:r>
              <a:rPr lang="en-US" sz="3600" b="1" spc="-5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YTD Financial Summary</a:t>
            </a:r>
            <a:endParaRPr lang="en-US" sz="3600" b="1" kern="1200" dirty="0">
              <a:solidFill>
                <a:schemeClr val="accent1"/>
              </a:solidFill>
              <a:effectLst/>
              <a:latin typeface="+mj-lt"/>
              <a:ea typeface="+mj-ea"/>
              <a:cs typeface="+mj-cs"/>
            </a:endParaRPr>
          </a:p>
        </p:txBody>
      </p:sp>
      <p:pic>
        <p:nvPicPr>
          <p:cNvPr id="2" name="Picture 1" descr="A graph of income and expenses&#10;&#10;AI-generated content may be incorrect.">
            <a:extLst>
              <a:ext uri="{FF2B5EF4-FFF2-40B4-BE49-F238E27FC236}">
                <a16:creationId xmlns:a16="http://schemas.microsoft.com/office/drawing/2014/main" id="{759A97FD-5287-025A-D7CC-1A5A36DA9B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535" y="1930856"/>
            <a:ext cx="9204359" cy="4306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08547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3" name="Rectangle 132">
            <a:extLst>
              <a:ext uri="{FF2B5EF4-FFF2-40B4-BE49-F238E27FC236}">
                <a16:creationId xmlns:a16="http://schemas.microsoft.com/office/drawing/2014/main" id="{21029ED5-F105-4DD2-99C8-1E442281797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2D621E68-BF28-4A1C-B1A2-4E55E139E7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BE8BBE4D-F0DF-49B9-B75A-99DAC53ACA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7" name="Rectangle 23">
              <a:extLst>
                <a:ext uri="{FF2B5EF4-FFF2-40B4-BE49-F238E27FC236}">
                  <a16:creationId xmlns:a16="http://schemas.microsoft.com/office/drawing/2014/main" id="{E0F07DDC-34A6-46A1-9DE9-2BBE2931A5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8" name="Rectangle 25">
              <a:extLst>
                <a:ext uri="{FF2B5EF4-FFF2-40B4-BE49-F238E27FC236}">
                  <a16:creationId xmlns:a16="http://schemas.microsoft.com/office/drawing/2014/main" id="{2CEB2BF9-B8DB-45B9-86EA-D197B5B1AE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9" name="Isosceles Triangle 138">
              <a:extLst>
                <a:ext uri="{FF2B5EF4-FFF2-40B4-BE49-F238E27FC236}">
                  <a16:creationId xmlns:a16="http://schemas.microsoft.com/office/drawing/2014/main" id="{08B5BB34-3801-4E70-A981-FE007635E1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0" name="Rectangle 27">
              <a:extLst>
                <a:ext uri="{FF2B5EF4-FFF2-40B4-BE49-F238E27FC236}">
                  <a16:creationId xmlns:a16="http://schemas.microsoft.com/office/drawing/2014/main" id="{38432A75-2CEB-463C-A8F2-ABB50A79F4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1" name="Rectangle 28">
              <a:extLst>
                <a:ext uri="{FF2B5EF4-FFF2-40B4-BE49-F238E27FC236}">
                  <a16:creationId xmlns:a16="http://schemas.microsoft.com/office/drawing/2014/main" id="{E7E850B8-C050-4597-8BEB-113FEC9A27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2" name="Rectangle 29">
              <a:extLst>
                <a:ext uri="{FF2B5EF4-FFF2-40B4-BE49-F238E27FC236}">
                  <a16:creationId xmlns:a16="http://schemas.microsoft.com/office/drawing/2014/main" id="{24ACC798-9CEC-4B6F-A8DD-F8E6FCCCF1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3" name="Isosceles Triangle 142">
              <a:extLst>
                <a:ext uri="{FF2B5EF4-FFF2-40B4-BE49-F238E27FC236}">
                  <a16:creationId xmlns:a16="http://schemas.microsoft.com/office/drawing/2014/main" id="{1D58A8C6-1294-4CD9-89BC-F1E981A524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4" name="Isosceles Triangle 143">
              <a:extLst>
                <a:ext uri="{FF2B5EF4-FFF2-40B4-BE49-F238E27FC236}">
                  <a16:creationId xmlns:a16="http://schemas.microsoft.com/office/drawing/2014/main" id="{F32F2ED6-6143-46C4-A641-72D42732B6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46" name="Rectangle 145">
            <a:extLst>
              <a:ext uri="{FF2B5EF4-FFF2-40B4-BE49-F238E27FC236}">
                <a16:creationId xmlns:a16="http://schemas.microsoft.com/office/drawing/2014/main" id="{5C9652B3-A450-4ED6-8FBF-F536BA60B4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2222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AC6D866B-0A1D-57CA-048C-880B4DC1DF0F}"/>
              </a:ext>
            </a:extLst>
          </p:cNvPr>
          <p:cNvSpPr txBox="1"/>
          <p:nvPr/>
        </p:nvSpPr>
        <p:spPr>
          <a:xfrm>
            <a:off x="1638414" y="480060"/>
            <a:ext cx="1793275" cy="46661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27D87E9-A20D-34A2-0740-EEBE62885397}"/>
              </a:ext>
            </a:extLst>
          </p:cNvPr>
          <p:cNvSpPr txBox="1"/>
          <p:nvPr/>
        </p:nvSpPr>
        <p:spPr>
          <a:xfrm>
            <a:off x="491643" y="480060"/>
            <a:ext cx="7073928" cy="130156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457200" indent="22860">
              <a:spcBef>
                <a:spcPct val="0"/>
              </a:spcBef>
              <a:spcAft>
                <a:spcPts val="600"/>
              </a:spcAft>
            </a:pPr>
            <a:r>
              <a:rPr lang="en-US" sz="3600" b="1" spc="-5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2025 </a:t>
            </a:r>
          </a:p>
          <a:p>
            <a:pPr marL="457200" indent="22860">
              <a:spcBef>
                <a:spcPct val="0"/>
              </a:spcBef>
              <a:spcAft>
                <a:spcPts val="600"/>
              </a:spcAft>
            </a:pPr>
            <a:r>
              <a:rPr lang="en-US" sz="3600" b="1" spc="-5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YTD Expense Breakdown</a:t>
            </a:r>
            <a:endParaRPr lang="en-US" sz="3600" b="1" kern="1200" dirty="0">
              <a:solidFill>
                <a:schemeClr val="accent1"/>
              </a:solidFill>
              <a:effectLst/>
              <a:latin typeface="+mj-lt"/>
              <a:ea typeface="+mj-ea"/>
              <a:cs typeface="+mj-cs"/>
            </a:endParaRPr>
          </a:p>
        </p:txBody>
      </p:sp>
      <p:pic>
        <p:nvPicPr>
          <p:cNvPr id="13" name="Picture 12" descr="A pie chart with numbers and a few percentages&#10;&#10;AI-generated content may be incorrect.">
            <a:extLst>
              <a:ext uri="{FF2B5EF4-FFF2-40B4-BE49-F238E27FC236}">
                <a16:creationId xmlns:a16="http://schemas.microsoft.com/office/drawing/2014/main" id="{7D9D9DB1-6561-DAA1-0991-26A55DCD3E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885" y="2261680"/>
            <a:ext cx="9744671" cy="3298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5373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E800168-A526-F214-5695-1974AB0AFF8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3" name="Rectangle 132">
            <a:extLst>
              <a:ext uri="{FF2B5EF4-FFF2-40B4-BE49-F238E27FC236}">
                <a16:creationId xmlns:a16="http://schemas.microsoft.com/office/drawing/2014/main" id="{44FBA370-6B24-D4AD-AEAD-F4CE6B2100C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5" name="Group 134">
            <a:extLst>
              <a:ext uri="{FF2B5EF4-FFF2-40B4-BE49-F238E27FC236}">
                <a16:creationId xmlns:a16="http://schemas.microsoft.com/office/drawing/2014/main" id="{CC8868A1-98A2-008B-F4CA-D5A6DBE60B8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36" name="Straight Connector 135">
              <a:extLst>
                <a:ext uri="{FF2B5EF4-FFF2-40B4-BE49-F238E27FC236}">
                  <a16:creationId xmlns:a16="http://schemas.microsoft.com/office/drawing/2014/main" id="{69BD092B-7D67-51CA-93D7-1FA7E72E18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7" name="Rectangle 23">
              <a:extLst>
                <a:ext uri="{FF2B5EF4-FFF2-40B4-BE49-F238E27FC236}">
                  <a16:creationId xmlns:a16="http://schemas.microsoft.com/office/drawing/2014/main" id="{11037236-77C2-A445-2EC5-9E4CC5AC16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8" name="Rectangle 25">
              <a:extLst>
                <a:ext uri="{FF2B5EF4-FFF2-40B4-BE49-F238E27FC236}">
                  <a16:creationId xmlns:a16="http://schemas.microsoft.com/office/drawing/2014/main" id="{5DA10162-49B4-5548-E5FB-2F621390A6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39" name="Isosceles Triangle 138">
              <a:extLst>
                <a:ext uri="{FF2B5EF4-FFF2-40B4-BE49-F238E27FC236}">
                  <a16:creationId xmlns:a16="http://schemas.microsoft.com/office/drawing/2014/main" id="{98F5B675-925A-8AF5-2D26-FF0A1A0D928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0" name="Rectangle 27">
              <a:extLst>
                <a:ext uri="{FF2B5EF4-FFF2-40B4-BE49-F238E27FC236}">
                  <a16:creationId xmlns:a16="http://schemas.microsoft.com/office/drawing/2014/main" id="{655C7D4C-40B1-688D-3995-FBADAC5D5D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1" name="Rectangle 28">
              <a:extLst>
                <a:ext uri="{FF2B5EF4-FFF2-40B4-BE49-F238E27FC236}">
                  <a16:creationId xmlns:a16="http://schemas.microsoft.com/office/drawing/2014/main" id="{EBCB025C-83AF-9E88-44F6-146F500D29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2" name="Rectangle 29">
              <a:extLst>
                <a:ext uri="{FF2B5EF4-FFF2-40B4-BE49-F238E27FC236}">
                  <a16:creationId xmlns:a16="http://schemas.microsoft.com/office/drawing/2014/main" id="{478AEA74-560D-585F-4F7D-5326EA5DD3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3" name="Isosceles Triangle 142">
              <a:extLst>
                <a:ext uri="{FF2B5EF4-FFF2-40B4-BE49-F238E27FC236}">
                  <a16:creationId xmlns:a16="http://schemas.microsoft.com/office/drawing/2014/main" id="{7DEB39CB-BE2F-C41B-C7F0-A71862B0CF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44" name="Isosceles Triangle 143">
              <a:extLst>
                <a:ext uri="{FF2B5EF4-FFF2-40B4-BE49-F238E27FC236}">
                  <a16:creationId xmlns:a16="http://schemas.microsoft.com/office/drawing/2014/main" id="{9D651416-EB63-BD3C-3AAB-254C625BDD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146" name="Rectangle 145">
            <a:extLst>
              <a:ext uri="{FF2B5EF4-FFF2-40B4-BE49-F238E27FC236}">
                <a16:creationId xmlns:a16="http://schemas.microsoft.com/office/drawing/2014/main" id="{C451C39A-813A-E462-4AC6-A80A3675B50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22225">
            <a:solidFill>
              <a:srgbClr val="FFFF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73C8F684-D15A-BCFE-3C32-40B6DA6385E8}"/>
              </a:ext>
            </a:extLst>
          </p:cNvPr>
          <p:cNvSpPr txBox="1"/>
          <p:nvPr/>
        </p:nvSpPr>
        <p:spPr>
          <a:xfrm>
            <a:off x="1638414" y="480060"/>
            <a:ext cx="1793275" cy="466613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3D9C724-1026-40A0-1509-A229E8D8AA2B}"/>
              </a:ext>
            </a:extLst>
          </p:cNvPr>
          <p:cNvSpPr txBox="1"/>
          <p:nvPr/>
        </p:nvSpPr>
        <p:spPr>
          <a:xfrm>
            <a:off x="491643" y="480060"/>
            <a:ext cx="7073928" cy="127516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457200" indent="22860">
              <a:spcBef>
                <a:spcPct val="0"/>
              </a:spcBef>
              <a:spcAft>
                <a:spcPts val="600"/>
              </a:spcAft>
            </a:pPr>
            <a:r>
              <a:rPr lang="en-US" sz="3600" b="1" spc="-5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2025 </a:t>
            </a:r>
          </a:p>
          <a:p>
            <a:pPr marL="457200" indent="22860">
              <a:spcBef>
                <a:spcPct val="0"/>
              </a:spcBef>
              <a:spcAft>
                <a:spcPts val="600"/>
              </a:spcAft>
            </a:pPr>
            <a:r>
              <a:rPr lang="en-US" sz="3600" b="1" spc="-5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Q4 Projected Income</a:t>
            </a:r>
            <a:endParaRPr lang="en-US" sz="3600" b="1" kern="1200" dirty="0">
              <a:solidFill>
                <a:schemeClr val="accent1"/>
              </a:solidFill>
              <a:effectLst/>
              <a:latin typeface="+mj-lt"/>
              <a:ea typeface="+mj-ea"/>
              <a:cs typeface="+mj-cs"/>
            </a:endParaRPr>
          </a:p>
        </p:txBody>
      </p:sp>
      <p:pic>
        <p:nvPicPr>
          <p:cNvPr id="2" name="Picture 1" descr="A graph with blue lines&#10;&#10;AI-generated content may be incorrect.">
            <a:extLst>
              <a:ext uri="{FF2B5EF4-FFF2-40B4-BE49-F238E27FC236}">
                <a16:creationId xmlns:a16="http://schemas.microsoft.com/office/drawing/2014/main" id="{33EDC37E-F208-F995-E801-41895339F7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1662" y="1923894"/>
            <a:ext cx="9182956" cy="42853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979215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60" name="Rectangle 59">
            <a:extLst>
              <a:ext uri="{FF2B5EF4-FFF2-40B4-BE49-F238E27FC236}">
                <a16:creationId xmlns:a16="http://schemas.microsoft.com/office/drawing/2014/main" id="{0ADFFC45-3DC9-4433-926F-043E879D9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2" name="Group 61">
            <a:extLst>
              <a:ext uri="{FF2B5EF4-FFF2-40B4-BE49-F238E27FC236}">
                <a16:creationId xmlns:a16="http://schemas.microsoft.com/office/drawing/2014/main" id="{B5F26A87-0610-435F-AA13-BD658385C9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67230" y="-8468"/>
            <a:ext cx="4763558" cy="6866467"/>
            <a:chOff x="67175" y="-8467"/>
            <a:chExt cx="4763558" cy="6866467"/>
          </a:xfrm>
        </p:grpSpPr>
        <p:cxnSp>
          <p:nvCxnSpPr>
            <p:cNvPr id="63" name="Straight Connector 62">
              <a:extLst>
                <a:ext uri="{FF2B5EF4-FFF2-40B4-BE49-F238E27FC236}">
                  <a16:creationId xmlns:a16="http://schemas.microsoft.com/office/drawing/2014/main" id="{E6321436-5AAD-4FB6-BB0D-316D4540E8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448300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>
              <a:extLst>
                <a:ext uri="{FF2B5EF4-FFF2-40B4-BE49-F238E27FC236}">
                  <a16:creationId xmlns:a16="http://schemas.microsoft.com/office/drawing/2014/main" id="{94B0BD33-3D46-4F43-947A-825DFEF610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7175" y="3681413"/>
              <a:ext cx="4763558" cy="3176587"/>
            </a:xfrm>
            <a:prstGeom prst="line">
              <a:avLst/>
            </a:prstGeom>
            <a:ln w="9525">
              <a:solidFill>
                <a:schemeClr val="tx1">
                  <a:lumMod val="50000"/>
                  <a:lumOff val="50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5" name="Rectangle 23">
              <a:extLst>
                <a:ext uri="{FF2B5EF4-FFF2-40B4-BE49-F238E27FC236}">
                  <a16:creationId xmlns:a16="http://schemas.microsoft.com/office/drawing/2014/main" id="{92E26C27-E1F5-47DC-9F83-469D196C55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58764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6" name="Rectangle 25">
              <a:extLst>
                <a:ext uri="{FF2B5EF4-FFF2-40B4-BE49-F238E27FC236}">
                  <a16:creationId xmlns:a16="http://schemas.microsoft.com/office/drawing/2014/main" id="{95F944E7-2B4E-4AE2-B4DB-846FF8AE0B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0730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7" name="Isosceles Triangle 66">
              <a:extLst>
                <a:ext uri="{FF2B5EF4-FFF2-40B4-BE49-F238E27FC236}">
                  <a16:creationId xmlns:a16="http://schemas.microsoft.com/office/drawing/2014/main" id="{FF14952D-390F-46CC-B302-73DDD9C41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9621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8" name="Rectangle 27">
              <a:extLst>
                <a:ext uri="{FF2B5EF4-FFF2-40B4-BE49-F238E27FC236}">
                  <a16:creationId xmlns:a16="http://schemas.microsoft.com/office/drawing/2014/main" id="{867CDE55-B22A-40D0-882A-9452919EEC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11788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69" name="Isosceles Triangle 68">
              <a:extLst>
                <a:ext uri="{FF2B5EF4-FFF2-40B4-BE49-F238E27FC236}">
                  <a16:creationId xmlns:a16="http://schemas.microsoft.com/office/drawing/2014/main" id="{8C409231-C942-4808-B529-DAC32A7DB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448954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3" name="Title 1">
            <a:extLst>
              <a:ext uri="{FF2B5EF4-FFF2-40B4-BE49-F238E27FC236}">
                <a16:creationId xmlns:a16="http://schemas.microsoft.com/office/drawing/2014/main" id="{996C5F0F-6875-C39F-6C2A-C6DE0DA6C6FC}"/>
              </a:ext>
            </a:extLst>
          </p:cNvPr>
          <p:cNvSpPr txBox="1">
            <a:spLocks/>
          </p:cNvSpPr>
          <p:nvPr/>
        </p:nvSpPr>
        <p:spPr>
          <a:xfrm>
            <a:off x="677335" y="1282701"/>
            <a:ext cx="5096060" cy="430714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 defTabSz="4572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spcAft>
                <a:spcPts val="600"/>
              </a:spcAft>
            </a:pPr>
            <a:r>
              <a:rPr lang="en-US" dirty="0"/>
              <a:t>2025-2026 Business Strategy </a:t>
            </a:r>
          </a:p>
        </p:txBody>
      </p:sp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69370F01-B8C9-4CE4-824C-92B2792E6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36497" y="-8468"/>
            <a:ext cx="5074930" cy="6866468"/>
          </a:xfrm>
          <a:custGeom>
            <a:avLst/>
            <a:gdLst>
              <a:gd name="connsiteX0" fmla="*/ 0 w 5074930"/>
              <a:gd name="connsiteY0" fmla="*/ 0 h 6858000"/>
              <a:gd name="connsiteX1" fmla="*/ 1249825 w 5074930"/>
              <a:gd name="connsiteY1" fmla="*/ 0 h 6858000"/>
              <a:gd name="connsiteX2" fmla="*/ 1249825 w 5074930"/>
              <a:gd name="connsiteY2" fmla="*/ 8457 h 6858000"/>
              <a:gd name="connsiteX3" fmla="*/ 5074930 w 5074930"/>
              <a:gd name="connsiteY3" fmla="*/ 8457 h 6858000"/>
              <a:gd name="connsiteX4" fmla="*/ 5074930 w 5074930"/>
              <a:gd name="connsiteY4" fmla="*/ 6858000 h 6858000"/>
              <a:gd name="connsiteX5" fmla="*/ 1249825 w 5074930"/>
              <a:gd name="connsiteY5" fmla="*/ 6858000 h 6858000"/>
              <a:gd name="connsiteX6" fmla="*/ 1109383 w 507493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74930" h="6858000">
                <a:moveTo>
                  <a:pt x="0" y="0"/>
                </a:moveTo>
                <a:lnTo>
                  <a:pt x="1249825" y="0"/>
                </a:lnTo>
                <a:lnTo>
                  <a:pt x="1249825" y="8457"/>
                </a:lnTo>
                <a:lnTo>
                  <a:pt x="5074930" y="8457"/>
                </a:lnTo>
                <a:lnTo>
                  <a:pt x="5074930" y="6858000"/>
                </a:lnTo>
                <a:lnTo>
                  <a:pt x="1249825" y="6858000"/>
                </a:lnTo>
                <a:lnTo>
                  <a:pt x="1109383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55" name="Google Shape;55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865" y="5980833"/>
            <a:ext cx="2110435" cy="7840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14"/>
          <p:cNvSpPr txBox="1">
            <a:spLocks noGrp="1"/>
          </p:cNvSpPr>
          <p:nvPr>
            <p:ph type="body" idx="1"/>
          </p:nvPr>
        </p:nvSpPr>
        <p:spPr>
          <a:xfrm>
            <a:off x="819806" y="1176643"/>
            <a:ext cx="8935654" cy="5476084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7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buFont typeface="Arial" panose="020B0604020202020204" pitchFamily="34" charset="0"/>
              <a:buChar char="•"/>
            </a:pPr>
            <a:r>
              <a:rPr lang="en-US" sz="1600" b="1" dirty="0"/>
              <a:t>Board Engagement &amp; Expansion</a:t>
            </a:r>
            <a:br>
              <a:rPr lang="en-US" sz="1600" dirty="0"/>
            </a:br>
            <a:r>
              <a:rPr lang="en-US" sz="1600" dirty="0"/>
              <a:t>Leverage current and incoming board members’ professional networks to build strategic partnerships and expand the Foundation’s reach.</a:t>
            </a:r>
            <a:endParaRPr lang="en-US" sz="1600" i="1" dirty="0"/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600" dirty="0"/>
              <a:t>Candidate: Chris Ryan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600" dirty="0"/>
              <a:t>Interviewing Maine Candidates </a:t>
            </a:r>
          </a:p>
          <a:p>
            <a:pPr marL="152396" indent="0">
              <a:buNone/>
            </a:pPr>
            <a:endParaRPr lang="en-US" sz="16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600" b="1" dirty="0"/>
              <a:t>Expand Fundraising Programs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600" dirty="0"/>
              <a:t>Launch recurring donor campaigns (monthly giving programs).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600" dirty="0"/>
              <a:t>Introduce corporate sponsorship packages for events and programs.</a:t>
            </a:r>
          </a:p>
          <a:p>
            <a:pPr marL="152396" indent="0">
              <a:buNone/>
            </a:pPr>
            <a:endParaRPr lang="en-US" sz="16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600" b="1" dirty="0"/>
              <a:t>Grants &amp; Partnerships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600" dirty="0"/>
              <a:t>Apply for sports development and youth education grants.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600" dirty="0"/>
              <a:t>Partner with local businesses for co-branded initiatives.</a:t>
            </a:r>
          </a:p>
          <a:p>
            <a:pPr>
              <a:buFont typeface="Arial" panose="020B0604020202020204" pitchFamily="34" charset="0"/>
              <a:buChar char="•"/>
            </a:pPr>
            <a:endParaRPr lang="en-US" sz="1600" b="1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600" b="1" dirty="0"/>
              <a:t>3 Fundraising Events</a:t>
            </a:r>
            <a:br>
              <a:rPr lang="en-US" sz="1600" dirty="0"/>
            </a:br>
            <a:r>
              <a:rPr lang="en-US" sz="1600" dirty="0"/>
              <a:t>Execute one major fundraising event per quarter with a revenue target of </a:t>
            </a:r>
            <a:r>
              <a:rPr lang="en-US" sz="1600" b="1" dirty="0"/>
              <a:t>$15,000 per event</a:t>
            </a:r>
            <a:r>
              <a:rPr lang="en-US" sz="1600" dirty="0"/>
              <a:t>.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600" dirty="0"/>
              <a:t>Comedy Night, April 10, 2026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600" dirty="0"/>
              <a:t>Golf Tournament, October 9, 2026</a:t>
            </a:r>
          </a:p>
          <a:p>
            <a:pPr lvl="1">
              <a:buFont typeface="Courier New" panose="02070309020205020404" pitchFamily="49" charset="0"/>
              <a:buChar char="o"/>
            </a:pPr>
            <a:r>
              <a:rPr lang="en-US" sz="1600" dirty="0"/>
              <a:t>Gala, 2027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02D0759-5BC1-FF72-C55A-4206BD869385}"/>
              </a:ext>
            </a:extLst>
          </p:cNvPr>
          <p:cNvSpPr txBox="1"/>
          <p:nvPr/>
        </p:nvSpPr>
        <p:spPr>
          <a:xfrm>
            <a:off x="416991" y="349268"/>
            <a:ext cx="7791587" cy="82737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 marL="457200" indent="22860" algn="ctr">
              <a:spcBef>
                <a:spcPct val="0"/>
              </a:spcBef>
              <a:spcAft>
                <a:spcPts val="600"/>
              </a:spcAft>
            </a:pPr>
            <a:r>
              <a:rPr lang="en-US" sz="4000" b="1" spc="-5" dirty="0">
                <a:solidFill>
                  <a:schemeClr val="accent1"/>
                </a:solidFill>
                <a:latin typeface="+mj-lt"/>
                <a:ea typeface="+mj-ea"/>
                <a:cs typeface="+mj-cs"/>
              </a:rPr>
              <a:t>2025-2026 Business Strategy</a:t>
            </a:r>
            <a:endParaRPr lang="en-US" sz="4000" b="1" kern="1200" dirty="0">
              <a:solidFill>
                <a:schemeClr val="accent1"/>
              </a:solidFill>
              <a:effectLst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98662470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igrationWizIdVersion0 xmlns="8916e7e1-dc44-4325-8905-4e6cf945914a" xsi:nil="true"/>
    <MigrationWizIdPermissions xmlns="8916e7e1-dc44-4325-8905-4e6cf945914a" xsi:nil="true"/>
    <MigrationWizIdVersion1 xmlns="8916e7e1-dc44-4325-8905-4e6cf945914a" xsi:nil="true"/>
    <MigrationWizId xmlns="8916e7e1-dc44-4325-8905-4e6cf945914a" xsi:nil="true"/>
    <MigrationWizIdPermissions1 xmlns="8916e7e1-dc44-4325-8905-4e6cf945914a" xsi:nil="true"/>
    <MigrationWizId1 xmlns="8916e7e1-dc44-4325-8905-4e6cf945914a" xsi:nil="true"/>
    <MigrationWizId0 xmlns="8916e7e1-dc44-4325-8905-4e6cf945914a" xsi:nil="true"/>
    <MigrationWizIdPermissions0 xmlns="8916e7e1-dc44-4325-8905-4e6cf945914a" xsi:nil="true"/>
    <MigrationWizIdVersion xmlns="8916e7e1-dc44-4325-8905-4e6cf945914a" xsi:nil="true"/>
    <_activity xmlns="8916e7e1-dc44-4325-8905-4e6cf945914a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28591016887944085840468760DA2FB" ma:contentTypeVersion="24" ma:contentTypeDescription="Create a new document." ma:contentTypeScope="" ma:versionID="82c807456e4e323b0d2d8c2ece75c4b2">
  <xsd:schema xmlns:xsd="http://www.w3.org/2001/XMLSchema" xmlns:xs="http://www.w3.org/2001/XMLSchema" xmlns:p="http://schemas.microsoft.com/office/2006/metadata/properties" xmlns:ns3="8916e7e1-dc44-4325-8905-4e6cf945914a" xmlns:ns4="259cb422-ae76-49ef-b29f-d7f78e0a2c91" targetNamespace="http://schemas.microsoft.com/office/2006/metadata/properties" ma:root="true" ma:fieldsID="5fe6569445e2dca79cc5ca6be9b71ff7" ns3:_="" ns4:_="">
    <xsd:import namespace="8916e7e1-dc44-4325-8905-4e6cf945914a"/>
    <xsd:import namespace="259cb422-ae76-49ef-b29f-d7f78e0a2c91"/>
    <xsd:element name="properties">
      <xsd:complexType>
        <xsd:sequence>
          <xsd:element name="documentManagement">
            <xsd:complexType>
              <xsd:all>
                <xsd:element ref="ns3:MigrationWizId" minOccurs="0"/>
                <xsd:element ref="ns3:MigrationWizIdPermissions" minOccurs="0"/>
                <xsd:element ref="ns3:MigrationWizIdVersion" minOccurs="0"/>
                <xsd:element ref="ns3:MigrationWizId0" minOccurs="0"/>
                <xsd:element ref="ns3:MigrationWizIdPermissions0" minOccurs="0"/>
                <xsd:element ref="ns3:MigrationWizIdVersion0" minOccurs="0"/>
                <xsd:element ref="ns3:MigrationWizId1" minOccurs="0"/>
                <xsd:element ref="ns3:MigrationWizIdPermissions1" minOccurs="0"/>
                <xsd:element ref="ns3:MigrationWizIdVersion1" minOccurs="0"/>
                <xsd:element ref="ns3:MediaServiceMetadata" minOccurs="0"/>
                <xsd:element ref="ns3:MediaServiceFastMetadata" minOccurs="0"/>
                <xsd:element ref="ns3:MediaServiceDateTaken" minOccurs="0"/>
                <xsd:element ref="ns3:MediaServiceAutoTags" minOccurs="0"/>
                <xsd:element ref="ns3:MediaLengthInSeconds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4:SharedWithUsers" minOccurs="0"/>
                <xsd:element ref="ns4:SharedWithDetails" minOccurs="0"/>
                <xsd:element ref="ns4:SharingHintHash" minOccurs="0"/>
                <xsd:element ref="ns3:MediaServiceAutoKeyPoints" minOccurs="0"/>
                <xsd:element ref="ns3:MediaServiceKeyPoints" minOccurs="0"/>
                <xsd:element ref="ns3:_activity" minOccurs="0"/>
                <xsd:element ref="ns3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916e7e1-dc44-4325-8905-4e6cf945914a" elementFormDefault="qualified">
    <xsd:import namespace="http://schemas.microsoft.com/office/2006/documentManagement/types"/>
    <xsd:import namespace="http://schemas.microsoft.com/office/infopath/2007/PartnerControls"/>
    <xsd:element name="MigrationWizId" ma:index="8" nillable="true" ma:displayName="MigrationWizId" ma:internalName="MigrationWizId">
      <xsd:simpleType>
        <xsd:restriction base="dms:Text"/>
      </xsd:simpleType>
    </xsd:element>
    <xsd:element name="MigrationWizIdPermissions" ma:index="9" nillable="true" ma:displayName="MigrationWizIdPermissions" ma:internalName="MigrationWizIdPermissions">
      <xsd:simpleType>
        <xsd:restriction base="dms:Text"/>
      </xsd:simpleType>
    </xsd:element>
    <xsd:element name="MigrationWizIdVersion" ma:index="10" nillable="true" ma:displayName="MigrationWizIdVersion" ma:internalName="MigrationWizIdVersion">
      <xsd:simpleType>
        <xsd:restriction base="dms:Text"/>
      </xsd:simpleType>
    </xsd:element>
    <xsd:element name="MigrationWizId0" ma:index="11" nillable="true" ma:displayName="MigrationWizId" ma:internalName="MigrationWizId0">
      <xsd:simpleType>
        <xsd:restriction base="dms:Text"/>
      </xsd:simpleType>
    </xsd:element>
    <xsd:element name="MigrationWizIdPermissions0" ma:index="12" nillable="true" ma:displayName="MigrationWizIdPermissions" ma:internalName="MigrationWizIdPermissions0">
      <xsd:simpleType>
        <xsd:restriction base="dms:Text"/>
      </xsd:simpleType>
    </xsd:element>
    <xsd:element name="MigrationWizIdVersion0" ma:index="13" nillable="true" ma:displayName="MigrationWizIdVersion" ma:internalName="MigrationWizIdVersion0">
      <xsd:simpleType>
        <xsd:restriction base="dms:Text"/>
      </xsd:simpleType>
    </xsd:element>
    <xsd:element name="MigrationWizId1" ma:index="14" nillable="true" ma:displayName="MigrationWizId" ma:internalName="MigrationWizId1">
      <xsd:simpleType>
        <xsd:restriction base="dms:Text"/>
      </xsd:simpleType>
    </xsd:element>
    <xsd:element name="MigrationWizIdPermissions1" ma:index="15" nillable="true" ma:displayName="MigrationWizIdPermissions" ma:internalName="MigrationWizIdPermissions1">
      <xsd:simpleType>
        <xsd:restriction base="dms:Text"/>
      </xsd:simpleType>
    </xsd:element>
    <xsd:element name="MigrationWizIdVersion1" ma:index="16" nillable="true" ma:displayName="MigrationWizIdVersion" ma:internalName="MigrationWizIdVersion1">
      <xsd:simpleType>
        <xsd:restriction base="dms:Text"/>
      </xsd:simpleType>
    </xsd:element>
    <xsd:element name="MediaServiceMetadata" ma:index="17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8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9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20" nillable="true" ma:displayName="Tags" ma:internalName="MediaServiceAutoTags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2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_activity" ma:index="30" nillable="true" ma:displayName="_activity" ma:hidden="true" ma:internalName="_activity">
      <xsd:simpleType>
        <xsd:restriction base="dms:Note"/>
      </xsd:simpleType>
    </xsd:element>
    <xsd:element name="MediaServiceLocation" ma:index="31" nillable="true" ma:displayName="Location" ma:indexed="true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9cb422-ae76-49ef-b29f-d7f78e0a2c91" elementFormDefault="qualified">
    <xsd:import namespace="http://schemas.microsoft.com/office/2006/documentManagement/types"/>
    <xsd:import namespace="http://schemas.microsoft.com/office/infopath/2007/PartnerControls"/>
    <xsd:element name="SharedWithUsers" ma:index="25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26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27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20E202A-3FAE-4588-8706-EAB7C967ABE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966EEFD-42A6-43BB-96CD-F8FE963E33D4}">
  <ds:schemaRefs>
    <ds:schemaRef ds:uri="http://purl.org/dc/dcmitype/"/>
    <ds:schemaRef ds:uri="http://schemas.microsoft.com/office/2006/metadata/properties"/>
    <ds:schemaRef ds:uri="http://schemas.microsoft.com/office/infopath/2007/PartnerControls"/>
    <ds:schemaRef ds:uri="http://www.w3.org/XML/1998/namespace"/>
    <ds:schemaRef ds:uri="http://schemas.openxmlformats.org/package/2006/metadata/core-properties"/>
    <ds:schemaRef ds:uri="http://schemas.microsoft.com/office/2006/documentManagement/types"/>
    <ds:schemaRef ds:uri="259cb422-ae76-49ef-b29f-d7f78e0a2c91"/>
    <ds:schemaRef ds:uri="8916e7e1-dc44-4325-8905-4e6cf945914a"/>
    <ds:schemaRef ds:uri="http://purl.org/dc/terms/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733F50E9-4069-49A0-8B33-2EF9931D1D1F}">
  <ds:schemaRefs>
    <ds:schemaRef ds:uri="259cb422-ae76-49ef-b29f-d7f78e0a2c91"/>
    <ds:schemaRef ds:uri="8916e7e1-dc44-4325-8905-4e6cf9459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0/xmlns/"/>
    <ds:schemaRef ds:uri="http://www.w3.org/2001/XMLSchema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3198</TotalTime>
  <Words>421</Words>
  <Application>Microsoft Macintosh PowerPoint</Application>
  <PresentationFormat>Widescreen</PresentationFormat>
  <Paragraphs>88</Paragraphs>
  <Slides>12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Courier New</vt:lpstr>
      <vt:lpstr>Trebuchet MS</vt:lpstr>
      <vt:lpstr>Wingdings 3</vt:lpstr>
      <vt:lpstr>Facet</vt:lpstr>
      <vt:lpstr>  Board Of Directors   Meeting: 2026 Q2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Thank you!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Prospects Athletics</dc:title>
  <dc:creator>Travis Horne</dc:creator>
  <cp:lastModifiedBy>Travis Horne</cp:lastModifiedBy>
  <cp:revision>73</cp:revision>
  <dcterms:created xsi:type="dcterms:W3CDTF">2021-08-07T12:21:10Z</dcterms:created>
  <dcterms:modified xsi:type="dcterms:W3CDTF">2026-07-09T11:19:36Z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0x010100628591016887944085840468760DA2FB</vt:lpwstr>
  </property>
</Properties>
</file>