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1"/>
  </p:sldMasterIdLst>
  <p:notesMasterIdLst>
    <p:notesMasterId r:id="rId25"/>
  </p:notesMasterIdLst>
  <p:sldIdLst>
    <p:sldId id="256" r:id="rId2"/>
    <p:sldId id="284" r:id="rId3"/>
    <p:sldId id="285" r:id="rId4"/>
    <p:sldId id="257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82" r:id="rId23"/>
    <p:sldId id="283" r:id="rId24"/>
  </p:sldIdLst>
  <p:sldSz cx="14630400" cy="8229600"/>
  <p:notesSz cx="8229600" cy="14630400"/>
  <p:embeddedFontLst>
    <p:embeddedFont>
      <p:font typeface="DM Sans Medium" pitchFamily="2" charset="0"/>
      <p:regular r:id="rId26"/>
      <p:italic r:id="rId27"/>
    </p:embeddedFont>
    <p:embeddedFont>
      <p:font typeface="Inter" panose="020B0604020202020204" charset="0"/>
      <p:regular r:id="rId28"/>
    </p:embeddedFont>
    <p:embeddedFont>
      <p:font typeface="Montserrat" panose="00000500000000000000" pitchFamily="2" charset="0"/>
      <p:regular r:id="rId29"/>
      <p:bold r:id="rId30"/>
      <p:italic r:id="rId31"/>
      <p:boldItalic r:id="rId32"/>
    </p:embeddedFont>
    <p:embeddedFont>
      <p:font typeface="Montserrat ExtraBold" panose="00000900000000000000" pitchFamily="2" charset="0"/>
      <p:bold r:id="rId33"/>
      <p:boldItalic r:id="rId34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C9FF5"/>
    <a:srgbClr val="2D31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093BDEB9-787A-0FC7-E1E0-C6C8DC90CF0D}" v="71" dt="2025-09-23T13:49:41.605"/>
    <p1510:client id="{1ACCA30D-C7B1-4B12-C7CB-89D98090FC22}" v="3" dt="2025-09-24T11:36:29.329"/>
    <p1510:client id="{42EE310B-0F17-DA8D-B93A-4C737C1BA0E7}" v="89" dt="2025-09-23T13:42:57.666"/>
    <p1510:client id="{95560935-6AB8-738B-7AF0-6E693B0C7F86}" v="189" dt="2025-09-23T20:38:16.907"/>
    <p1510:client id="{D0D16008-FC79-1BF3-256B-1A80B4CD37CB}" v="916" dt="2025-09-23T19:59:05.167"/>
    <p1510:client id="{FD4F24BF-412B-B124-69B4-D44E1CACE42E}" v="17" dt="2025-09-24T00:01:41.908"/>
    <p1510:client id="{FF66D67C-36EB-6348-BF91-C38F9F9F15F6}" v="291" dt="2025-09-24T13:08:30.54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slideViewPr>
    <p:cSldViewPr snapToGrid="0">
      <p:cViewPr>
        <p:scale>
          <a:sx n="1" d="2"/>
          <a:sy n="1" d="2"/>
        </p:scale>
        <p:origin x="0" y="0"/>
      </p:cViewPr>
      <p:guideLst/>
    </p:cSldViewPr>
  </p:slide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1.fntdata"/><Relationship Id="rId39" Type="http://schemas.microsoft.com/office/2015/10/relationships/revisionInfo" Target="revisionInfo.xml"/><Relationship Id="rId21" Type="http://schemas.openxmlformats.org/officeDocument/2006/relationships/slide" Target="slides/slide20.xml"/><Relationship Id="rId34" Type="http://schemas.openxmlformats.org/officeDocument/2006/relationships/font" Target="fonts/font9.fntdata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33" Type="http://schemas.openxmlformats.org/officeDocument/2006/relationships/font" Target="fonts/font8.fntdata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4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font" Target="fonts/font7.fntdata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font" Target="fonts/font3.fntdata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font" Target="fonts/font6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font" Target="fonts/font2.fntdata"/><Relationship Id="rId30" Type="http://schemas.openxmlformats.org/officeDocument/2006/relationships/font" Target="fonts/font5.fntdata"/><Relationship Id="rId35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565525" cy="733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4660900" y="0"/>
            <a:ext cx="3567113" cy="7334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EDF06F-D01C-4935-B2AF-46AFBDB874B8}" type="datetimeFigureOut">
              <a:t>06/02/2026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-273050" y="1828800"/>
            <a:ext cx="8775700" cy="49371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822325" y="7040563"/>
            <a:ext cx="6584950" cy="57610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13896975"/>
            <a:ext cx="3565525" cy="733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4660900" y="13896975"/>
            <a:ext cx="3567113" cy="7334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657E47A-F4FD-4C1C-A39D-75F1CFA0C183}" type="slidenum"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85649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2d2d274ad92_0_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3" name="Google Shape;63;g2d2d274ad92_0_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Google Shape;494;g2d2e1eac14f_3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95" name="Google Shape;495;g2d2e1eac14f_3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1" name="Google Shape;511;g2d2e1eac14f_3_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12" name="Google Shape;512;g2d2e1eac14f_3_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Google Shape;88;g2d2e1eac14f_3_1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9" name="Google Shape;89;g2d2e1eac14f_3_1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s://gamma.app/?utm_source=made-with-gamma" TargetMode="External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9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121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D3133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0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121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D3133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498720" y="712040"/>
            <a:ext cx="13632960" cy="9163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498720" y="1843960"/>
            <a:ext cx="13632960" cy="54662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731520" lvl="0" indent="-54864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1463040" lvl="1" indent="-508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2194560" lvl="2" indent="-508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2926080" lvl="3" indent="-508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3657600" lvl="4" indent="-508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4389120" lvl="5" indent="-508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5120640" lvl="6" indent="-508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5852160" lvl="7" indent="-508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6583680" lvl="8" indent="-508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13555933" y="7461147"/>
            <a:ext cx="877920" cy="629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23746958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498733" y="1191320"/>
            <a:ext cx="13632960" cy="3284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32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32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32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32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32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32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32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32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832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498720" y="4534600"/>
            <a:ext cx="13632960" cy="12681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8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8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8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8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8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8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8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8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448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13555933" y="7461147"/>
            <a:ext cx="877920" cy="6297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sz="16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t-BR"/>
              <a:pPr marL="0" lvl="0" indent="0" algn="r" rtl="0">
                <a:spcBef>
                  <a:spcPts val="0"/>
                </a:spcBef>
                <a:spcAft>
                  <a:spcPts val="0"/>
                </a:spcAft>
                <a:buNone/>
              </a:pPr>
              <a:t>‹nº›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1268730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1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121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D3133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2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121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D3133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3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121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D3133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4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121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D3133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5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121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D3133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6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121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D3133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7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121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D3133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 8 mas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111213"/>
          </a:solidFill>
          <a:ln/>
        </p:spPr>
      </p:sp>
      <p:sp>
        <p:nvSpPr>
          <p:cNvPr id="3" name="Shape 1"/>
          <p:cNvSpPr/>
          <p:nvPr/>
        </p:nvSpPr>
        <p:spPr>
          <a:xfrm>
            <a:off x="0" y="0"/>
            <a:ext cx="14630400" cy="8229600"/>
          </a:xfrm>
          <a:prstGeom prst="rect">
            <a:avLst/>
          </a:prstGeom>
          <a:solidFill>
            <a:srgbClr val="2D3133"/>
          </a:solidFill>
          <a:ln/>
        </p:spPr>
      </p:sp>
      <p:pic>
        <p:nvPicPr>
          <p:cNvPr id="4" name="Image 0" descr="preencoded.png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839215" y="7749540"/>
            <a:ext cx="1722605" cy="41148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9.xml"/><Relationship Id="rId5" Type="http://schemas.openxmlformats.org/officeDocument/2006/relationships/slide" Target="slide2.xml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23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Relationship Id="rId9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1.xml"/><Relationship Id="rId5" Type="http://schemas.openxmlformats.org/officeDocument/2006/relationships/slide" Target="slide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slide" Target="slide2.xml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Relationship Id="rId5" Type="http://schemas.openxmlformats.org/officeDocument/2006/relationships/slide" Target="slide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Relationship Id="rId6" Type="http://schemas.openxmlformats.org/officeDocument/2006/relationships/slide" Target="slide2.xml"/><Relationship Id="rId5" Type="http://schemas.openxmlformats.org/officeDocument/2006/relationships/image" Target="../media/image3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5" Type="http://schemas.openxmlformats.org/officeDocument/2006/relationships/slide" Target="slide2.xml"/><Relationship Id="rId4" Type="http://schemas.openxmlformats.org/officeDocument/2006/relationships/image" Target="../media/image3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5" Type="http://schemas.openxmlformats.org/officeDocument/2006/relationships/slide" Target="slide2.xml"/><Relationship Id="rId4" Type="http://schemas.openxmlformats.org/officeDocument/2006/relationships/image" Target="../media/image3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35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7.xml"/><Relationship Id="rId13" Type="http://schemas.openxmlformats.org/officeDocument/2006/relationships/slide" Target="slide12.xml"/><Relationship Id="rId18" Type="http://schemas.openxmlformats.org/officeDocument/2006/relationships/slide" Target="slide17.xml"/><Relationship Id="rId3" Type="http://schemas.openxmlformats.org/officeDocument/2006/relationships/image" Target="../media/image4.png"/><Relationship Id="rId21" Type="http://schemas.openxmlformats.org/officeDocument/2006/relationships/slide" Target="slide21.xml"/><Relationship Id="rId7" Type="http://schemas.openxmlformats.org/officeDocument/2006/relationships/slide" Target="slide6.xml"/><Relationship Id="rId12" Type="http://schemas.openxmlformats.org/officeDocument/2006/relationships/slide" Target="slide11.xml"/><Relationship Id="rId17" Type="http://schemas.openxmlformats.org/officeDocument/2006/relationships/slide" Target="slide16.xml"/><Relationship Id="rId2" Type="http://schemas.openxmlformats.org/officeDocument/2006/relationships/notesSlide" Target="../notesSlides/notesSlide2.xml"/><Relationship Id="rId16" Type="http://schemas.openxmlformats.org/officeDocument/2006/relationships/slide" Target="slide15.xml"/><Relationship Id="rId20" Type="http://schemas.openxmlformats.org/officeDocument/2006/relationships/slide" Target="slide20.xml"/><Relationship Id="rId1" Type="http://schemas.openxmlformats.org/officeDocument/2006/relationships/slideLayout" Target="../slideLayouts/slideLayout13.xml"/><Relationship Id="rId6" Type="http://schemas.openxmlformats.org/officeDocument/2006/relationships/slide" Target="slide5.xml"/><Relationship Id="rId11" Type="http://schemas.openxmlformats.org/officeDocument/2006/relationships/slide" Target="slide10.xml"/><Relationship Id="rId5" Type="http://schemas.openxmlformats.org/officeDocument/2006/relationships/slide" Target="slide4.xml"/><Relationship Id="rId15" Type="http://schemas.openxmlformats.org/officeDocument/2006/relationships/slide" Target="slide14.xml"/><Relationship Id="rId23" Type="http://schemas.openxmlformats.org/officeDocument/2006/relationships/slide" Target="slide23.xml"/><Relationship Id="rId10" Type="http://schemas.openxmlformats.org/officeDocument/2006/relationships/slide" Target="slide9.xml"/><Relationship Id="rId19" Type="http://schemas.openxmlformats.org/officeDocument/2006/relationships/slide" Target="slide18.xml"/><Relationship Id="rId4" Type="http://schemas.openxmlformats.org/officeDocument/2006/relationships/slide" Target="slide3.xml"/><Relationship Id="rId9" Type="http://schemas.openxmlformats.org/officeDocument/2006/relationships/slide" Target="slide8.xml"/><Relationship Id="rId14" Type="http://schemas.openxmlformats.org/officeDocument/2006/relationships/image" Target="../media/image3.png"/><Relationship Id="rId22" Type="http://schemas.openxmlformats.org/officeDocument/2006/relationships/slide" Target="slide2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7" Type="http://schemas.openxmlformats.org/officeDocument/2006/relationships/slide" Target="slide2.xml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3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10" Type="http://schemas.openxmlformats.org/officeDocument/2006/relationships/slide" Target="slide2.xml"/><Relationship Id="rId4" Type="http://schemas.openxmlformats.org/officeDocument/2006/relationships/image" Target="../media/image43.png"/><Relationship Id="rId9" Type="http://schemas.openxmlformats.org/officeDocument/2006/relationships/image" Target="../media/image3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.png"/><Relationship Id="rId5" Type="http://schemas.openxmlformats.org/officeDocument/2006/relationships/image" Target="../media/image46.png"/><Relationship Id="rId4" Type="http://schemas.openxmlformats.org/officeDocument/2006/relationships/slide" Target="slide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3.png"/><Relationship Id="rId3" Type="http://schemas.openxmlformats.org/officeDocument/2006/relationships/image" Target="../media/image49.png"/><Relationship Id="rId7" Type="http://schemas.openxmlformats.org/officeDocument/2006/relationships/image" Target="../media/image5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51.png"/><Relationship Id="rId5" Type="http://schemas.openxmlformats.org/officeDocument/2006/relationships/image" Target="../media/image50.png"/><Relationship Id="rId4" Type="http://schemas.openxmlformats.org/officeDocument/2006/relationships/hyperlink" Target="http://metodotelecom.com.br" TargetMode="External"/><Relationship Id="rId9" Type="http://schemas.openxmlformats.org/officeDocument/2006/relationships/slide" Target="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slide" Target="slide2.xml"/><Relationship Id="rId5" Type="http://schemas.openxmlformats.org/officeDocument/2006/relationships/image" Target="../media/image3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slide" Target="slide2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5" Type="http://schemas.openxmlformats.org/officeDocument/2006/relationships/slide" Target="slide2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5" Type="http://schemas.openxmlformats.org/officeDocument/2006/relationships/slide" Target="slide2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slide" Target="slide2.xml"/><Relationship Id="rId3" Type="http://schemas.openxmlformats.org/officeDocument/2006/relationships/image" Target="../media/image10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slide" Target="slid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slide" Target="slide2.xm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082482" y="3768953"/>
            <a:ext cx="7553269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O Futuro do Trabalho Híbrido</a:t>
            </a:r>
            <a:endParaRPr lang="en-US" sz="3900"/>
          </a:p>
        </p:txBody>
      </p:sp>
      <p:sp>
        <p:nvSpPr>
          <p:cNvPr id="4" name="Text 1"/>
          <p:cNvSpPr/>
          <p:nvPr/>
        </p:nvSpPr>
        <p:spPr>
          <a:xfrm>
            <a:off x="6082482" y="4390852"/>
            <a:ext cx="7556421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Inter"/>
                <a:ea typeface="Inter"/>
                <a:cs typeface="Inter" pitchFamily="34" charset="-120"/>
              </a:rPr>
              <a:t>Como as </a:t>
            </a:r>
            <a:r>
              <a:rPr lang="en-US" sz="1550" err="1">
                <a:solidFill>
                  <a:srgbClr val="D6D9D7"/>
                </a:solidFill>
                <a:latin typeface="Inter"/>
                <a:ea typeface="Inter"/>
                <a:cs typeface="Inter" pitchFamily="34" charset="-120"/>
              </a:rPr>
              <a:t>soluções</a:t>
            </a:r>
            <a:r>
              <a:rPr lang="en-US" sz="1550">
                <a:solidFill>
                  <a:srgbClr val="D6D9D7"/>
                </a:solidFill>
                <a:latin typeface="Inter"/>
                <a:ea typeface="Inter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/>
                <a:ea typeface="Inter"/>
                <a:cs typeface="Inter" pitchFamily="34" charset="-120"/>
              </a:rPr>
              <a:t>tecnológicas</a:t>
            </a:r>
            <a:r>
              <a:rPr lang="en-US" sz="1550">
                <a:solidFill>
                  <a:srgbClr val="D6D9D7"/>
                </a:solidFill>
                <a:latin typeface="Inter"/>
                <a:ea typeface="Inter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/>
                <a:ea typeface="Inter"/>
                <a:cs typeface="Inter" pitchFamily="34" charset="-120"/>
              </a:rPr>
              <a:t>estão</a:t>
            </a:r>
            <a:r>
              <a:rPr lang="en-US" sz="1550">
                <a:solidFill>
                  <a:srgbClr val="D6D9D7"/>
                </a:solidFill>
                <a:latin typeface="Inter"/>
                <a:ea typeface="Inter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/>
                <a:ea typeface="Inter"/>
                <a:cs typeface="Inter" pitchFamily="34" charset="-120"/>
              </a:rPr>
              <a:t>facilitando</a:t>
            </a:r>
            <a:r>
              <a:rPr lang="en-US" sz="1550">
                <a:solidFill>
                  <a:srgbClr val="D6D9D7"/>
                </a:solidFill>
                <a:latin typeface="Inter"/>
                <a:ea typeface="Inter"/>
                <a:cs typeface="Inter" pitchFamily="34" charset="-120"/>
              </a:rPr>
              <a:t> a </a:t>
            </a:r>
            <a:r>
              <a:rPr lang="en-US" sz="1550" err="1">
                <a:solidFill>
                  <a:srgbClr val="D6D9D7"/>
                </a:solidFill>
                <a:latin typeface="Inter"/>
                <a:ea typeface="Inter"/>
                <a:cs typeface="Inter" pitchFamily="34" charset="-120"/>
              </a:rPr>
              <a:t>colaboração</a:t>
            </a:r>
            <a:endParaRPr lang="en-US" sz="1550" err="1">
              <a:latin typeface="Inter"/>
              <a:ea typeface="Inter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8587FEA5-2E0F-6EF0-9047-2DE239BBC15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16" r="-1786" b="-1754"/>
          <a:stretch>
            <a:fillRect/>
          </a:stretch>
        </p:blipFill>
        <p:spPr>
          <a:xfrm>
            <a:off x="6082482" y="2522831"/>
            <a:ext cx="3055033" cy="782780"/>
          </a:xfrm>
          <a:prstGeom prst="rect">
            <a:avLst/>
          </a:prstGeom>
        </p:spPr>
      </p:pic>
      <p:sp>
        <p:nvSpPr>
          <p:cNvPr id="6" name="Retângulo 5">
            <a:extLst>
              <a:ext uri="{FF2B5EF4-FFF2-40B4-BE49-F238E27FC236}">
                <a16:creationId xmlns:a16="http://schemas.microsoft.com/office/drawing/2014/main" id="{20718385-BECC-7287-DD6A-A98DDFC010E4}"/>
              </a:ext>
            </a:extLst>
          </p:cNvPr>
          <p:cNvSpPr/>
          <p:nvPr/>
        </p:nvSpPr>
        <p:spPr>
          <a:xfrm>
            <a:off x="12771619" y="7659973"/>
            <a:ext cx="1828800" cy="524655"/>
          </a:xfrm>
          <a:prstGeom prst="rect">
            <a:avLst/>
          </a:prstGeom>
          <a:solidFill>
            <a:srgbClr val="2D31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7" name="CaixaDeTexto 6">
            <a:extLst>
              <a:ext uri="{FF2B5EF4-FFF2-40B4-BE49-F238E27FC236}">
                <a16:creationId xmlns:a16="http://schemas.microsoft.com/office/drawing/2014/main" id="{01349E48-1916-ACE8-F9E2-E645992DADA2}"/>
              </a:ext>
            </a:extLst>
          </p:cNvPr>
          <p:cNvSpPr txBox="1"/>
          <p:nvPr/>
        </p:nvSpPr>
        <p:spPr>
          <a:xfrm>
            <a:off x="1953247" y="6013876"/>
            <a:ext cx="1569309" cy="584775"/>
          </a:xfrm>
          <a:prstGeom prst="rect">
            <a:avLst/>
          </a:prstGeom>
          <a:solidFill>
            <a:srgbClr val="7030A0"/>
          </a:solidFill>
          <a:ln>
            <a:solidFill>
              <a:srgbClr val="7030A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pt-BR" sz="3200" err="1">
                <a:solidFill>
                  <a:schemeClr val="bg1"/>
                </a:solidFill>
                <a:latin typeface="Montserrat"/>
                <a:ea typeface="Calibri"/>
                <a:cs typeface="Calibri"/>
              </a:rPr>
              <a:t>eBook</a:t>
            </a:r>
            <a:endParaRPr lang="pt-BR" sz="3200">
              <a:solidFill>
                <a:schemeClr val="bg1"/>
              </a:solidFill>
              <a:latin typeface="Montserrat"/>
              <a:ea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403390"/>
            <a:ext cx="7322463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Vantagens para o Setor Privado</a:t>
            </a:r>
            <a:endParaRPr lang="en-US" sz="3900"/>
          </a:p>
        </p:txBody>
      </p:sp>
      <p:sp>
        <p:nvSpPr>
          <p:cNvPr id="4" name="Text 1"/>
          <p:cNvSpPr/>
          <p:nvPr/>
        </p:nvSpPr>
        <p:spPr>
          <a:xfrm>
            <a:off x="6280190" y="2420303"/>
            <a:ext cx="2353389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150"/>
              </a:lnSpc>
              <a:buNone/>
            </a:pPr>
            <a:r>
              <a:rPr lang="en-US" sz="515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40%</a:t>
            </a:r>
            <a:endParaRPr lang="en-US" sz="5150"/>
          </a:p>
        </p:txBody>
      </p:sp>
      <p:sp>
        <p:nvSpPr>
          <p:cNvPr id="5" name="Text 2"/>
          <p:cNvSpPr/>
          <p:nvPr/>
        </p:nvSpPr>
        <p:spPr>
          <a:xfrm>
            <a:off x="6280190" y="3323273"/>
            <a:ext cx="2353389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Redução de Custos</a:t>
            </a:r>
            <a:endParaRPr lang="en-US" sz="1950"/>
          </a:p>
        </p:txBody>
      </p:sp>
      <p:sp>
        <p:nvSpPr>
          <p:cNvPr id="6" name="Text 3"/>
          <p:cNvSpPr/>
          <p:nvPr/>
        </p:nvSpPr>
        <p:spPr>
          <a:xfrm>
            <a:off x="6280190" y="3752493"/>
            <a:ext cx="2353389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Economia em infraestrutura física e operacional</a:t>
            </a:r>
            <a:endParaRPr lang="en-US" sz="1550"/>
          </a:p>
        </p:txBody>
      </p:sp>
      <p:sp>
        <p:nvSpPr>
          <p:cNvPr id="7" name="Text 4"/>
          <p:cNvSpPr/>
          <p:nvPr/>
        </p:nvSpPr>
        <p:spPr>
          <a:xfrm>
            <a:off x="8881586" y="2420303"/>
            <a:ext cx="2353508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150"/>
              </a:lnSpc>
              <a:buNone/>
            </a:pPr>
            <a:r>
              <a:rPr lang="en-US" sz="515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3x</a:t>
            </a:r>
            <a:endParaRPr lang="en-US" sz="5150"/>
          </a:p>
        </p:txBody>
      </p:sp>
      <p:sp>
        <p:nvSpPr>
          <p:cNvPr id="8" name="Text 5"/>
          <p:cNvSpPr/>
          <p:nvPr/>
        </p:nvSpPr>
        <p:spPr>
          <a:xfrm>
            <a:off x="8881586" y="3323273"/>
            <a:ext cx="2353508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Expansão Geográfica</a:t>
            </a:r>
            <a:endParaRPr lang="en-US" sz="1950"/>
          </a:p>
        </p:txBody>
      </p:sp>
      <p:sp>
        <p:nvSpPr>
          <p:cNvPr id="9" name="Text 6"/>
          <p:cNvSpPr/>
          <p:nvPr/>
        </p:nvSpPr>
        <p:spPr>
          <a:xfrm>
            <a:off x="8881586" y="4062651"/>
            <a:ext cx="2353508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Maior alcance para captação de talentos</a:t>
            </a:r>
            <a:endParaRPr lang="en-US" sz="1550"/>
          </a:p>
        </p:txBody>
      </p:sp>
      <p:sp>
        <p:nvSpPr>
          <p:cNvPr id="10" name="Text 7"/>
          <p:cNvSpPr/>
          <p:nvPr/>
        </p:nvSpPr>
        <p:spPr>
          <a:xfrm>
            <a:off x="11483102" y="2420303"/>
            <a:ext cx="2353389" cy="65496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5150"/>
              </a:lnSpc>
              <a:buNone/>
            </a:pPr>
            <a:r>
              <a:rPr lang="en-US" sz="515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25%</a:t>
            </a:r>
            <a:endParaRPr lang="en-US" sz="5150"/>
          </a:p>
        </p:txBody>
      </p:sp>
      <p:sp>
        <p:nvSpPr>
          <p:cNvPr id="11" name="Text 8"/>
          <p:cNvSpPr/>
          <p:nvPr/>
        </p:nvSpPr>
        <p:spPr>
          <a:xfrm>
            <a:off x="11483102" y="3323273"/>
            <a:ext cx="2353389" cy="6203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400"/>
              </a:lnSpc>
              <a:buNone/>
            </a:pPr>
            <a:r>
              <a:rPr lang="en-US" sz="195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Aumento da Produtividade</a:t>
            </a:r>
            <a:endParaRPr lang="en-US" sz="1950"/>
          </a:p>
        </p:txBody>
      </p:sp>
      <p:sp>
        <p:nvSpPr>
          <p:cNvPr id="12" name="Text 9"/>
          <p:cNvSpPr/>
          <p:nvPr/>
        </p:nvSpPr>
        <p:spPr>
          <a:xfrm>
            <a:off x="11483102" y="4062651"/>
            <a:ext cx="2353389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ctr">
              <a:lnSpc>
                <a:spcPts val="250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Baseado em entregas reais, não horas trabalhadas</a:t>
            </a:r>
            <a:endParaRPr lang="en-US" sz="1550"/>
          </a:p>
        </p:txBody>
      </p:sp>
      <p:sp>
        <p:nvSpPr>
          <p:cNvPr id="13" name="Text 10"/>
          <p:cNvSpPr/>
          <p:nvPr/>
        </p:nvSpPr>
        <p:spPr>
          <a:xfrm>
            <a:off x="6280190" y="5418394"/>
            <a:ext cx="7556421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 empresas privadas encontram no híbrido um modelo altamente competitivo. Além de reduzir custos com escritórios, ganham a possibilidade de contratar talentos em qualquer lugar do país. Ferramentas digitais permitem medir produtividade com base em entregas reais, gerando insights valiosos para a gestão.</a:t>
            </a:r>
            <a:endParaRPr lang="en-US" sz="1550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E5E862FD-7E31-E6C0-05AD-A7CC0110419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3906" b="-2941"/>
          <a:stretch>
            <a:fillRect/>
          </a:stretch>
        </p:blipFill>
        <p:spPr>
          <a:xfrm>
            <a:off x="12822797" y="219729"/>
            <a:ext cx="1628492" cy="435431"/>
          </a:xfrm>
          <a:prstGeom prst="rect">
            <a:avLst/>
          </a:prstGeom>
        </p:spPr>
      </p:pic>
      <p:sp>
        <p:nvSpPr>
          <p:cNvPr id="17" name="Google Shape;72;p14">
            <a:extLst>
              <a:ext uri="{FF2B5EF4-FFF2-40B4-BE49-F238E27FC236}">
                <a16:creationId xmlns:a16="http://schemas.microsoft.com/office/drawing/2014/main" id="{225B388E-1900-89B5-8AB5-1C7714F21E84}"/>
              </a:ext>
            </a:extLst>
          </p:cNvPr>
          <p:cNvSpPr txBox="1"/>
          <p:nvPr/>
        </p:nvSpPr>
        <p:spPr>
          <a:xfrm>
            <a:off x="293200" y="283080"/>
            <a:ext cx="6893280" cy="521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pt-BR" sz="1250" b="1">
                <a:solidFill>
                  <a:schemeClr val="bg1"/>
                </a:solidFill>
                <a:latin typeface="Inter"/>
                <a:ea typeface="Montserrat"/>
                <a:cs typeface="Montserrat"/>
                <a:sym typeface="Montserrat"/>
              </a:rPr>
              <a:t>Ebook: O Futuro do Trabalho Híbrido</a:t>
            </a:r>
            <a:endParaRPr sz="1280" b="1">
              <a:solidFill>
                <a:schemeClr val="bg1"/>
              </a:solidFill>
              <a:latin typeface="Inter"/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F57BAC2E-C6B9-ED38-73C8-EAFF7DF8920B}"/>
              </a:ext>
            </a:extLst>
          </p:cNvPr>
          <p:cNvSpPr/>
          <p:nvPr/>
        </p:nvSpPr>
        <p:spPr>
          <a:xfrm>
            <a:off x="12771619" y="7659973"/>
            <a:ext cx="1828800" cy="524655"/>
          </a:xfrm>
          <a:prstGeom prst="rect">
            <a:avLst/>
          </a:prstGeom>
          <a:solidFill>
            <a:srgbClr val="2D31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Google Shape;72;p14">
            <a:extLst>
              <a:ext uri="{FF2B5EF4-FFF2-40B4-BE49-F238E27FC236}">
                <a16:creationId xmlns:a16="http://schemas.microsoft.com/office/drawing/2014/main" id="{D3F98499-0331-02D7-7F98-8F2DDA4C9FCF}"/>
              </a:ext>
            </a:extLst>
          </p:cNvPr>
          <p:cNvSpPr txBox="1"/>
          <p:nvPr/>
        </p:nvSpPr>
        <p:spPr>
          <a:xfrm>
            <a:off x="12044476" y="7709490"/>
            <a:ext cx="2580772" cy="521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pt-BR" sz="1250" b="1">
                <a:solidFill>
                  <a:schemeClr val="bg1"/>
                </a:solidFill>
                <a:latin typeface="Inter"/>
                <a:sym typeface="Montserrat"/>
              </a:rPr>
              <a:t>www.metodotelecom.com.br</a:t>
            </a:r>
            <a:endParaRPr sz="1280" b="1">
              <a:solidFill>
                <a:schemeClr val="bg1"/>
              </a:solidFill>
              <a:latin typeface="Inter"/>
            </a:endParaRPr>
          </a:p>
        </p:txBody>
      </p:sp>
      <p:sp>
        <p:nvSpPr>
          <p:cNvPr id="20" name="Google Shape;508;p39">
            <a:extLst>
              <a:ext uri="{FF2B5EF4-FFF2-40B4-BE49-F238E27FC236}">
                <a16:creationId xmlns:a16="http://schemas.microsoft.com/office/drawing/2014/main" id="{3D18F1B6-D496-96FC-22B0-77DF424405D2}"/>
              </a:ext>
            </a:extLst>
          </p:cNvPr>
          <p:cNvSpPr txBox="1"/>
          <p:nvPr/>
        </p:nvSpPr>
        <p:spPr>
          <a:xfrm>
            <a:off x="145090" y="7636337"/>
            <a:ext cx="1189440" cy="5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 u="sng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Índice</a:t>
            </a:r>
            <a:endParaRPr lang="pt-BR" sz="1900">
              <a:solidFill>
                <a:schemeClr val="bg1"/>
              </a:solidFill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566618" y="390406"/>
            <a:ext cx="5321737" cy="44255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en-US" sz="275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Transformação no Setor Público</a:t>
            </a:r>
            <a:endParaRPr lang="en-US" sz="2750"/>
          </a:p>
        </p:txBody>
      </p:sp>
      <p:sp>
        <p:nvSpPr>
          <p:cNvPr id="4" name="Shape 1"/>
          <p:cNvSpPr/>
          <p:nvPr/>
        </p:nvSpPr>
        <p:spPr>
          <a:xfrm>
            <a:off x="566618" y="1045369"/>
            <a:ext cx="8010763" cy="1382435"/>
          </a:xfrm>
          <a:prstGeom prst="roundRect">
            <a:avLst>
              <a:gd name="adj" fmla="val 1537"/>
            </a:avLst>
          </a:prstGeom>
          <a:solidFill>
            <a:srgbClr val="4C5052"/>
          </a:solidFill>
          <a:ln/>
        </p:spPr>
      </p:sp>
      <p:sp>
        <p:nvSpPr>
          <p:cNvPr id="5" name="Shape 2"/>
          <p:cNvSpPr/>
          <p:nvPr/>
        </p:nvSpPr>
        <p:spPr>
          <a:xfrm>
            <a:off x="708184" y="1186934"/>
            <a:ext cx="424934" cy="424934"/>
          </a:xfrm>
          <a:prstGeom prst="roundRect">
            <a:avLst>
              <a:gd name="adj" fmla="val 21516484"/>
            </a:avLst>
          </a:prstGeom>
          <a:solidFill>
            <a:srgbClr val="AC9EF5"/>
          </a:solidFill>
          <a:ln/>
        </p:spPr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984" y="1279922"/>
            <a:ext cx="191214" cy="238958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708184" y="1753433"/>
            <a:ext cx="1770698" cy="2212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b="1">
                <a:solidFill>
                  <a:srgbClr val="D6D9D7"/>
                </a:solidFill>
                <a:latin typeface="Inter"/>
                <a:ea typeface="Inter"/>
                <a:cs typeface="DM Sans Medium" pitchFamily="34" charset="-120"/>
              </a:rPr>
              <a:t>Atendimento Digital</a:t>
            </a:r>
            <a:endParaRPr lang="en-US" sz="1400" b="1">
              <a:latin typeface="Inter"/>
              <a:ea typeface="Inter"/>
            </a:endParaRPr>
          </a:p>
        </p:txBody>
      </p:sp>
      <p:sp>
        <p:nvSpPr>
          <p:cNvPr id="8" name="Text 4"/>
          <p:cNvSpPr/>
          <p:nvPr/>
        </p:nvSpPr>
        <p:spPr>
          <a:xfrm>
            <a:off x="708184" y="2059543"/>
            <a:ext cx="7727633" cy="226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>
                <a:solidFill>
                  <a:srgbClr val="D6D9D7"/>
                </a:solidFill>
                <a:latin typeface="Inter"/>
                <a:ea typeface="Inter"/>
                <a:cs typeface="Inter" pitchFamily="34" charset="-120"/>
              </a:rPr>
              <a:t>Serviços online acessíveis 24/7 para os cidadãos</a:t>
            </a:r>
            <a:endParaRPr lang="en-US" sz="1400">
              <a:latin typeface="Inter"/>
              <a:ea typeface="Inter"/>
            </a:endParaRPr>
          </a:p>
        </p:txBody>
      </p:sp>
      <p:sp>
        <p:nvSpPr>
          <p:cNvPr id="9" name="Shape 5"/>
          <p:cNvSpPr/>
          <p:nvPr/>
        </p:nvSpPr>
        <p:spPr>
          <a:xfrm>
            <a:off x="566618" y="2569369"/>
            <a:ext cx="8010763" cy="1382435"/>
          </a:xfrm>
          <a:prstGeom prst="roundRect">
            <a:avLst>
              <a:gd name="adj" fmla="val 1537"/>
            </a:avLst>
          </a:prstGeom>
          <a:solidFill>
            <a:srgbClr val="4C5052"/>
          </a:solidFill>
          <a:ln/>
        </p:spPr>
      </p:sp>
      <p:sp>
        <p:nvSpPr>
          <p:cNvPr id="10" name="Shape 6"/>
          <p:cNvSpPr/>
          <p:nvPr/>
        </p:nvSpPr>
        <p:spPr>
          <a:xfrm>
            <a:off x="708184" y="2710934"/>
            <a:ext cx="424934" cy="424934"/>
          </a:xfrm>
          <a:prstGeom prst="roundRect">
            <a:avLst>
              <a:gd name="adj" fmla="val 21516484"/>
            </a:avLst>
          </a:prstGeom>
          <a:solidFill>
            <a:srgbClr val="AC9EF5"/>
          </a:solidFill>
          <a:ln/>
        </p:spPr>
      </p:sp>
      <p:pic>
        <p:nvPicPr>
          <p:cNvPr id="11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4984" y="2803922"/>
            <a:ext cx="191214" cy="238958"/>
          </a:xfrm>
          <a:prstGeom prst="rect">
            <a:avLst/>
          </a:prstGeom>
        </p:spPr>
      </p:pic>
      <p:sp>
        <p:nvSpPr>
          <p:cNvPr id="12" name="Text 7"/>
          <p:cNvSpPr/>
          <p:nvPr/>
        </p:nvSpPr>
        <p:spPr>
          <a:xfrm>
            <a:off x="708184" y="3268103"/>
            <a:ext cx="2069277" cy="23054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b="1">
                <a:solidFill>
                  <a:srgbClr val="D6D9D7"/>
                </a:solidFill>
                <a:latin typeface="Inter"/>
                <a:ea typeface="Inter"/>
                <a:cs typeface="DM Sans Medium" pitchFamily="34" charset="-120"/>
              </a:rPr>
              <a:t>Resiliência em Crises</a:t>
            </a:r>
            <a:endParaRPr lang="en-US" sz="1400" b="1">
              <a:latin typeface="Inter"/>
              <a:ea typeface="Inter"/>
            </a:endParaRPr>
          </a:p>
        </p:txBody>
      </p:sp>
      <p:sp>
        <p:nvSpPr>
          <p:cNvPr id="13" name="Text 8"/>
          <p:cNvSpPr/>
          <p:nvPr/>
        </p:nvSpPr>
        <p:spPr>
          <a:xfrm>
            <a:off x="708184" y="3583543"/>
            <a:ext cx="7727633" cy="226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>
                <a:solidFill>
                  <a:srgbClr val="D6D9D7"/>
                </a:solidFill>
                <a:latin typeface="Inter"/>
                <a:ea typeface="Inter"/>
                <a:cs typeface="Inter" pitchFamily="34" charset="-120"/>
              </a:rPr>
              <a:t>Continuidade operacional em situações críticas</a:t>
            </a:r>
            <a:endParaRPr lang="en-US" sz="1400">
              <a:latin typeface="Inter"/>
              <a:ea typeface="Inter"/>
            </a:endParaRPr>
          </a:p>
        </p:txBody>
      </p:sp>
      <p:sp>
        <p:nvSpPr>
          <p:cNvPr id="14" name="Shape 9"/>
          <p:cNvSpPr/>
          <p:nvPr/>
        </p:nvSpPr>
        <p:spPr>
          <a:xfrm>
            <a:off x="566618" y="4093369"/>
            <a:ext cx="8010763" cy="1382435"/>
          </a:xfrm>
          <a:prstGeom prst="roundRect">
            <a:avLst>
              <a:gd name="adj" fmla="val 1537"/>
            </a:avLst>
          </a:prstGeom>
          <a:solidFill>
            <a:srgbClr val="4C5052"/>
          </a:solidFill>
          <a:ln/>
        </p:spPr>
      </p:sp>
      <p:sp>
        <p:nvSpPr>
          <p:cNvPr id="15" name="Shape 10"/>
          <p:cNvSpPr/>
          <p:nvPr/>
        </p:nvSpPr>
        <p:spPr>
          <a:xfrm>
            <a:off x="708184" y="4234934"/>
            <a:ext cx="424934" cy="424934"/>
          </a:xfrm>
          <a:prstGeom prst="roundRect">
            <a:avLst>
              <a:gd name="adj" fmla="val 21516484"/>
            </a:avLst>
          </a:prstGeom>
          <a:solidFill>
            <a:srgbClr val="AC9EF5"/>
          </a:solidFill>
          <a:ln/>
        </p:spPr>
      </p:sp>
      <p:pic>
        <p:nvPicPr>
          <p:cNvPr id="16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4984" y="4327922"/>
            <a:ext cx="191214" cy="238958"/>
          </a:xfrm>
          <a:prstGeom prst="rect">
            <a:avLst/>
          </a:prstGeom>
        </p:spPr>
      </p:pic>
      <p:sp>
        <p:nvSpPr>
          <p:cNvPr id="17" name="Text 11"/>
          <p:cNvSpPr/>
          <p:nvPr/>
        </p:nvSpPr>
        <p:spPr>
          <a:xfrm>
            <a:off x="708184" y="4801433"/>
            <a:ext cx="2060496" cy="22121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b="1">
                <a:solidFill>
                  <a:srgbClr val="D6D9D7"/>
                </a:solidFill>
                <a:latin typeface="Inter"/>
                <a:ea typeface="Inter"/>
                <a:cs typeface="DM Sans Medium" pitchFamily="34" charset="-120"/>
              </a:rPr>
              <a:t>Eficiência Administrativa</a:t>
            </a:r>
            <a:endParaRPr lang="en-US" sz="1400" b="1">
              <a:latin typeface="Inter"/>
              <a:ea typeface="Inter"/>
            </a:endParaRPr>
          </a:p>
        </p:txBody>
      </p:sp>
      <p:sp>
        <p:nvSpPr>
          <p:cNvPr id="18" name="Text 12"/>
          <p:cNvSpPr/>
          <p:nvPr/>
        </p:nvSpPr>
        <p:spPr>
          <a:xfrm>
            <a:off x="708184" y="5107543"/>
            <a:ext cx="7727633" cy="226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>
                <a:solidFill>
                  <a:srgbClr val="D6D9D7"/>
                </a:solidFill>
                <a:latin typeface="Inter"/>
                <a:ea typeface="Inter"/>
                <a:cs typeface="Inter" pitchFamily="34" charset="-120"/>
              </a:rPr>
              <a:t>Processos otimizados e redução de burocracias</a:t>
            </a:r>
            <a:endParaRPr lang="en-US" sz="1400">
              <a:latin typeface="Inter"/>
              <a:ea typeface="Inter"/>
            </a:endParaRPr>
          </a:p>
        </p:txBody>
      </p:sp>
      <p:sp>
        <p:nvSpPr>
          <p:cNvPr id="19" name="Shape 13"/>
          <p:cNvSpPr/>
          <p:nvPr/>
        </p:nvSpPr>
        <p:spPr>
          <a:xfrm>
            <a:off x="566618" y="5617369"/>
            <a:ext cx="8010763" cy="1382435"/>
          </a:xfrm>
          <a:prstGeom prst="roundRect">
            <a:avLst>
              <a:gd name="adj" fmla="val 1537"/>
            </a:avLst>
          </a:prstGeom>
          <a:solidFill>
            <a:srgbClr val="4C5052"/>
          </a:solidFill>
          <a:ln/>
        </p:spPr>
      </p:sp>
      <p:sp>
        <p:nvSpPr>
          <p:cNvPr id="20" name="Shape 14"/>
          <p:cNvSpPr/>
          <p:nvPr/>
        </p:nvSpPr>
        <p:spPr>
          <a:xfrm>
            <a:off x="708184" y="5758934"/>
            <a:ext cx="424934" cy="424934"/>
          </a:xfrm>
          <a:prstGeom prst="roundRect">
            <a:avLst>
              <a:gd name="adj" fmla="val 21516484"/>
            </a:avLst>
          </a:prstGeom>
          <a:solidFill>
            <a:srgbClr val="AC9EF5"/>
          </a:solidFill>
          <a:ln/>
        </p:spPr>
      </p:sp>
      <p:pic>
        <p:nvPicPr>
          <p:cNvPr id="21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24984" y="5851922"/>
            <a:ext cx="191214" cy="238958"/>
          </a:xfrm>
          <a:prstGeom prst="rect">
            <a:avLst/>
          </a:prstGeom>
        </p:spPr>
      </p:pic>
      <p:sp>
        <p:nvSpPr>
          <p:cNvPr id="22" name="Text 15"/>
          <p:cNvSpPr/>
          <p:nvPr/>
        </p:nvSpPr>
        <p:spPr>
          <a:xfrm>
            <a:off x="708184" y="6306772"/>
            <a:ext cx="2519318" cy="23987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00"/>
              </a:lnSpc>
              <a:buNone/>
            </a:pPr>
            <a:r>
              <a:rPr lang="en-US" sz="1400" b="1">
                <a:solidFill>
                  <a:srgbClr val="D6D9D7"/>
                </a:solidFill>
                <a:latin typeface="Inter"/>
                <a:ea typeface="Inter"/>
                <a:cs typeface="DM Sans Medium" pitchFamily="34" charset="-120"/>
              </a:rPr>
              <a:t>Transparência Reforçada</a:t>
            </a:r>
            <a:endParaRPr lang="en-US" sz="1400" b="1">
              <a:latin typeface="Inter"/>
              <a:ea typeface="Inter"/>
            </a:endParaRPr>
          </a:p>
        </p:txBody>
      </p:sp>
      <p:sp>
        <p:nvSpPr>
          <p:cNvPr id="23" name="Text 16"/>
          <p:cNvSpPr/>
          <p:nvPr/>
        </p:nvSpPr>
        <p:spPr>
          <a:xfrm>
            <a:off x="708184" y="6631543"/>
            <a:ext cx="7727633" cy="2266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400">
                <a:solidFill>
                  <a:srgbClr val="D6D9D7"/>
                </a:solidFill>
                <a:latin typeface="Inter"/>
                <a:ea typeface="Inter"/>
                <a:cs typeface="Inter" pitchFamily="34" charset="-120"/>
              </a:rPr>
              <a:t>Maior rastreabilidade e prestação de contas</a:t>
            </a:r>
            <a:endParaRPr lang="en-US" sz="1400">
              <a:latin typeface="Inter"/>
              <a:ea typeface="Inter"/>
            </a:endParaRPr>
          </a:p>
        </p:txBody>
      </p:sp>
      <p:sp>
        <p:nvSpPr>
          <p:cNvPr id="24" name="Text 17"/>
          <p:cNvSpPr/>
          <p:nvPr/>
        </p:nvSpPr>
        <p:spPr>
          <a:xfrm>
            <a:off x="566618" y="7038793"/>
            <a:ext cx="8010763" cy="68008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setor público também se beneficia significativamente. Secretarias que adotaram plataformas híbridas reduziram filas, agilizaram processos e aumentaram a transparência. Em situações críticas, como enchentes ou greves, o modelo permite continuidade dos serviços e suporte contínuo aos cidadãos.</a:t>
            </a:r>
            <a:endParaRPr lang="en-US" sz="1100"/>
          </a:p>
        </p:txBody>
      </p:sp>
      <p:pic>
        <p:nvPicPr>
          <p:cNvPr id="26" name="Imagem 25">
            <a:extLst>
              <a:ext uri="{FF2B5EF4-FFF2-40B4-BE49-F238E27FC236}">
                <a16:creationId xmlns:a16="http://schemas.microsoft.com/office/drawing/2014/main" id="{53120DF2-3B25-7890-1C07-801CFE1B4751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-3906" b="-2941"/>
          <a:stretch>
            <a:fillRect/>
          </a:stretch>
        </p:blipFill>
        <p:spPr>
          <a:xfrm>
            <a:off x="12822797" y="219729"/>
            <a:ext cx="1628492" cy="435431"/>
          </a:xfrm>
          <a:prstGeom prst="rect">
            <a:avLst/>
          </a:prstGeom>
        </p:spPr>
      </p:pic>
      <p:sp>
        <p:nvSpPr>
          <p:cNvPr id="27" name="Google Shape;72;p14">
            <a:extLst>
              <a:ext uri="{FF2B5EF4-FFF2-40B4-BE49-F238E27FC236}">
                <a16:creationId xmlns:a16="http://schemas.microsoft.com/office/drawing/2014/main" id="{3EE20C91-8F57-BCCB-B2C6-554553F45AD1}"/>
              </a:ext>
            </a:extLst>
          </p:cNvPr>
          <p:cNvSpPr txBox="1"/>
          <p:nvPr/>
        </p:nvSpPr>
        <p:spPr>
          <a:xfrm>
            <a:off x="12044476" y="7709490"/>
            <a:ext cx="2580772" cy="521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pt-BR" sz="1250" b="1">
                <a:solidFill>
                  <a:schemeClr val="bg1"/>
                </a:solidFill>
                <a:latin typeface="Inter"/>
                <a:sym typeface="Montserrat"/>
              </a:rPr>
              <a:t>www.metodotelecom.com.br</a:t>
            </a:r>
            <a:endParaRPr sz="1280" b="1">
              <a:solidFill>
                <a:schemeClr val="bg1"/>
              </a:solidFill>
              <a:latin typeface="Inter"/>
            </a:endParaRPr>
          </a:p>
        </p:txBody>
      </p:sp>
      <p:sp>
        <p:nvSpPr>
          <p:cNvPr id="29" name="Google Shape;508;p39">
            <a:extLst>
              <a:ext uri="{FF2B5EF4-FFF2-40B4-BE49-F238E27FC236}">
                <a16:creationId xmlns:a16="http://schemas.microsoft.com/office/drawing/2014/main" id="{85286BAF-9879-2091-507C-E593B0FCD057}"/>
              </a:ext>
            </a:extLst>
          </p:cNvPr>
          <p:cNvSpPr txBox="1"/>
          <p:nvPr/>
        </p:nvSpPr>
        <p:spPr>
          <a:xfrm>
            <a:off x="145090" y="7636337"/>
            <a:ext cx="1189440" cy="5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 u="sng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Índice</a:t>
            </a:r>
            <a:endParaRPr lang="pt-BR" sz="1900">
              <a:solidFill>
                <a:schemeClr val="bg1"/>
              </a:solidFill>
              <a:hlinkClick r:id="rId9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74356" y="850463"/>
            <a:ext cx="7543324" cy="6156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00"/>
              </a:lnSpc>
              <a:buNone/>
            </a:pPr>
            <a:r>
              <a:rPr lang="en-US" sz="385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Superando os Desafios Culturais</a:t>
            </a:r>
            <a:endParaRPr lang="en-US" sz="3850"/>
          </a:p>
        </p:txBody>
      </p:sp>
      <p:sp>
        <p:nvSpPr>
          <p:cNvPr id="4" name="Shape 1"/>
          <p:cNvSpPr/>
          <p:nvPr/>
        </p:nvSpPr>
        <p:spPr>
          <a:xfrm>
            <a:off x="6274356" y="1761649"/>
            <a:ext cx="3685580" cy="2441853"/>
          </a:xfrm>
          <a:prstGeom prst="roundRect">
            <a:avLst>
              <a:gd name="adj" fmla="val 1210"/>
            </a:avLst>
          </a:prstGeom>
          <a:solidFill>
            <a:srgbClr val="2D3133"/>
          </a:solidFill>
          <a:ln w="22860">
            <a:solidFill>
              <a:srgbClr val="65696B"/>
            </a:solidFill>
            <a:prstDash val="solid"/>
          </a:ln>
        </p:spPr>
      </p:sp>
      <p:sp>
        <p:nvSpPr>
          <p:cNvPr id="5" name="Text 2"/>
          <p:cNvSpPr/>
          <p:nvPr/>
        </p:nvSpPr>
        <p:spPr>
          <a:xfrm>
            <a:off x="6494145" y="1981438"/>
            <a:ext cx="2488644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>
                <a:solidFill>
                  <a:srgbClr val="D6D9D7"/>
                </a:solidFill>
                <a:latin typeface="Inter"/>
                <a:ea typeface="Inter"/>
                <a:cs typeface="DM Sans Medium" pitchFamily="34" charset="-120"/>
              </a:rPr>
              <a:t>Resistência Gerencial</a:t>
            </a:r>
            <a:endParaRPr lang="en-US" sz="1900" b="1">
              <a:latin typeface="Inter"/>
              <a:ea typeface="Inter"/>
            </a:endParaRPr>
          </a:p>
        </p:txBody>
      </p:sp>
      <p:sp>
        <p:nvSpPr>
          <p:cNvPr id="6" name="Text 3"/>
          <p:cNvSpPr/>
          <p:nvPr/>
        </p:nvSpPr>
        <p:spPr>
          <a:xfrm>
            <a:off x="6494145" y="2407325"/>
            <a:ext cx="3246001" cy="157638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Muitos líderes ainda veem o trabalho remoto como sinônimo de falta de controle. O desafio está em aprender a gerir por resultados.</a:t>
            </a:r>
            <a:endParaRPr lang="en-US" sz="1550"/>
          </a:p>
        </p:txBody>
      </p:sp>
      <p:sp>
        <p:nvSpPr>
          <p:cNvPr id="7" name="Shape 4"/>
          <p:cNvSpPr/>
          <p:nvPr/>
        </p:nvSpPr>
        <p:spPr>
          <a:xfrm>
            <a:off x="10156865" y="1761649"/>
            <a:ext cx="3685580" cy="2441853"/>
          </a:xfrm>
          <a:prstGeom prst="roundRect">
            <a:avLst>
              <a:gd name="adj" fmla="val 1210"/>
            </a:avLst>
          </a:prstGeom>
          <a:solidFill>
            <a:srgbClr val="2D3133"/>
          </a:solidFill>
          <a:ln w="22860">
            <a:solidFill>
              <a:srgbClr val="65696B"/>
            </a:solidFill>
            <a:prstDash val="solid"/>
          </a:ln>
        </p:spPr>
      </p:sp>
      <p:sp>
        <p:nvSpPr>
          <p:cNvPr id="8" name="Text 5"/>
          <p:cNvSpPr/>
          <p:nvPr/>
        </p:nvSpPr>
        <p:spPr>
          <a:xfrm>
            <a:off x="10376654" y="1981438"/>
            <a:ext cx="2544961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>
                <a:solidFill>
                  <a:srgbClr val="D6D9D7"/>
                </a:solidFill>
                <a:latin typeface="Inter"/>
                <a:ea typeface="Inter"/>
                <a:cs typeface="DM Sans Medium" pitchFamily="34" charset="-120"/>
              </a:rPr>
              <a:t>Engajamento Humano</a:t>
            </a:r>
            <a:endParaRPr lang="en-US" sz="1900" b="1">
              <a:latin typeface="Inter"/>
              <a:ea typeface="Inter"/>
            </a:endParaRPr>
          </a:p>
        </p:txBody>
      </p:sp>
      <p:sp>
        <p:nvSpPr>
          <p:cNvPr id="9" name="Text 6"/>
          <p:cNvSpPr/>
          <p:nvPr/>
        </p:nvSpPr>
        <p:spPr>
          <a:xfrm>
            <a:off x="10376654" y="2407325"/>
            <a:ext cx="3246001" cy="126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Sem rituais de integração adequados, colaboradores podem sentir isolamento, enfraquecendo a cultura organizacional.</a:t>
            </a:r>
            <a:endParaRPr lang="en-US" sz="1550"/>
          </a:p>
        </p:txBody>
      </p:sp>
      <p:sp>
        <p:nvSpPr>
          <p:cNvPr id="10" name="Shape 7"/>
          <p:cNvSpPr/>
          <p:nvPr/>
        </p:nvSpPr>
        <p:spPr>
          <a:xfrm>
            <a:off x="6274356" y="4400431"/>
            <a:ext cx="7568089" cy="1496020"/>
          </a:xfrm>
          <a:prstGeom prst="roundRect">
            <a:avLst>
              <a:gd name="adj" fmla="val 1975"/>
            </a:avLst>
          </a:prstGeom>
          <a:solidFill>
            <a:srgbClr val="2D3133"/>
          </a:solidFill>
          <a:ln w="22860">
            <a:solidFill>
              <a:srgbClr val="65696B"/>
            </a:solidFill>
            <a:prstDash val="solid"/>
          </a:ln>
        </p:spPr>
      </p:sp>
      <p:sp>
        <p:nvSpPr>
          <p:cNvPr id="11" name="Text 8"/>
          <p:cNvSpPr/>
          <p:nvPr/>
        </p:nvSpPr>
        <p:spPr>
          <a:xfrm>
            <a:off x="6494145" y="4620220"/>
            <a:ext cx="2766298" cy="30777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00" b="1">
                <a:solidFill>
                  <a:srgbClr val="D6D9D7"/>
                </a:solidFill>
                <a:latin typeface="Inter"/>
                <a:ea typeface="Inter"/>
                <a:cs typeface="DM Sans Medium" pitchFamily="34" charset="-120"/>
              </a:rPr>
              <a:t>Redefinição de Espaços</a:t>
            </a:r>
            <a:endParaRPr lang="en-US" sz="1900" b="1">
              <a:latin typeface="Inter"/>
              <a:ea typeface="Inter"/>
            </a:endParaRPr>
          </a:p>
        </p:txBody>
      </p:sp>
      <p:sp>
        <p:nvSpPr>
          <p:cNvPr id="12" name="Text 9"/>
          <p:cNvSpPr/>
          <p:nvPr/>
        </p:nvSpPr>
        <p:spPr>
          <a:xfrm>
            <a:off x="6494145" y="5046107"/>
            <a:ext cx="7128510" cy="6305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escritório precisa ser reimaginado como centro de colaboração, não apenas local de trabalho individual.</a:t>
            </a:r>
            <a:endParaRPr lang="en-US" sz="1550"/>
          </a:p>
        </p:txBody>
      </p:sp>
      <p:sp>
        <p:nvSpPr>
          <p:cNvPr id="13" name="Text 10"/>
          <p:cNvSpPr/>
          <p:nvPr/>
        </p:nvSpPr>
        <p:spPr>
          <a:xfrm>
            <a:off x="6274356" y="6118027"/>
            <a:ext cx="7568089" cy="126111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5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maior barreira não é tecnológica, mas cultural. O sucesso do modelo híbrido depende de transformar mentalidades, desenvolver novas competências de liderança e criar rituais que mantenham as equipes conectadas e engajadas, independentemente de onde estejam trabalhando.</a:t>
            </a:r>
            <a:endParaRPr lang="en-US" sz="1550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48ED6BE9-989C-6391-F565-C9E486AE2E8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3906" b="-2941"/>
          <a:stretch>
            <a:fillRect/>
          </a:stretch>
        </p:blipFill>
        <p:spPr>
          <a:xfrm>
            <a:off x="12822797" y="219729"/>
            <a:ext cx="1628492" cy="435431"/>
          </a:xfrm>
          <a:prstGeom prst="rect">
            <a:avLst/>
          </a:prstGeom>
        </p:spPr>
      </p:pic>
      <p:sp>
        <p:nvSpPr>
          <p:cNvPr id="17" name="Google Shape;72;p14">
            <a:extLst>
              <a:ext uri="{FF2B5EF4-FFF2-40B4-BE49-F238E27FC236}">
                <a16:creationId xmlns:a16="http://schemas.microsoft.com/office/drawing/2014/main" id="{1D21C4B6-8EC2-590F-D356-03A8DD120D6E}"/>
              </a:ext>
            </a:extLst>
          </p:cNvPr>
          <p:cNvSpPr txBox="1"/>
          <p:nvPr/>
        </p:nvSpPr>
        <p:spPr>
          <a:xfrm>
            <a:off x="293200" y="283080"/>
            <a:ext cx="6893280" cy="521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pt-BR" sz="1250" b="1">
                <a:solidFill>
                  <a:schemeClr val="bg1"/>
                </a:solidFill>
                <a:latin typeface="Inter"/>
                <a:ea typeface="Montserrat"/>
                <a:cs typeface="Montserrat"/>
                <a:sym typeface="Montserrat"/>
              </a:rPr>
              <a:t>Ebook: O Futuro do Trabalho Híbrido</a:t>
            </a:r>
            <a:endParaRPr sz="1280" b="1">
              <a:solidFill>
                <a:schemeClr val="bg1"/>
              </a:solidFill>
              <a:latin typeface="Inter"/>
            </a:endParaRPr>
          </a:p>
        </p:txBody>
      </p:sp>
      <p:sp>
        <p:nvSpPr>
          <p:cNvPr id="16" name="Retângulo 15">
            <a:extLst>
              <a:ext uri="{FF2B5EF4-FFF2-40B4-BE49-F238E27FC236}">
                <a16:creationId xmlns:a16="http://schemas.microsoft.com/office/drawing/2014/main" id="{8645D619-420C-34F9-0425-77CE5A9C0164}"/>
              </a:ext>
            </a:extLst>
          </p:cNvPr>
          <p:cNvSpPr/>
          <p:nvPr/>
        </p:nvSpPr>
        <p:spPr>
          <a:xfrm>
            <a:off x="12771619" y="7659973"/>
            <a:ext cx="1828800" cy="524655"/>
          </a:xfrm>
          <a:prstGeom prst="rect">
            <a:avLst/>
          </a:prstGeom>
          <a:solidFill>
            <a:srgbClr val="2D31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Google Shape;72;p14">
            <a:extLst>
              <a:ext uri="{FF2B5EF4-FFF2-40B4-BE49-F238E27FC236}">
                <a16:creationId xmlns:a16="http://schemas.microsoft.com/office/drawing/2014/main" id="{B2BEDA47-2185-743D-7C8C-1818AA9BE68E}"/>
              </a:ext>
            </a:extLst>
          </p:cNvPr>
          <p:cNvSpPr txBox="1"/>
          <p:nvPr/>
        </p:nvSpPr>
        <p:spPr>
          <a:xfrm>
            <a:off x="12044476" y="7709490"/>
            <a:ext cx="2580772" cy="521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pt-BR" sz="1250" b="1">
                <a:solidFill>
                  <a:schemeClr val="bg1"/>
                </a:solidFill>
                <a:latin typeface="Inter"/>
                <a:sym typeface="Montserrat"/>
              </a:rPr>
              <a:t>www.metodotelecom.com.br</a:t>
            </a:r>
            <a:endParaRPr sz="1280" b="1">
              <a:solidFill>
                <a:schemeClr val="bg1"/>
              </a:solidFill>
              <a:latin typeface="Inter"/>
            </a:endParaRPr>
          </a:p>
        </p:txBody>
      </p:sp>
      <p:sp>
        <p:nvSpPr>
          <p:cNvPr id="20" name="Google Shape;508;p39">
            <a:extLst>
              <a:ext uri="{FF2B5EF4-FFF2-40B4-BE49-F238E27FC236}">
                <a16:creationId xmlns:a16="http://schemas.microsoft.com/office/drawing/2014/main" id="{EFBDF6CE-F25C-91B2-95D5-85A6069C2CE8}"/>
              </a:ext>
            </a:extLst>
          </p:cNvPr>
          <p:cNvSpPr txBox="1"/>
          <p:nvPr/>
        </p:nvSpPr>
        <p:spPr>
          <a:xfrm>
            <a:off x="145090" y="7636337"/>
            <a:ext cx="1189440" cy="5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 u="sng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Índice</a:t>
            </a:r>
            <a:endParaRPr lang="pt-BR" sz="1900" dirty="0">
              <a:solidFill>
                <a:schemeClr val="bg1"/>
              </a:solidFill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31862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67596" y="527685"/>
            <a:ext cx="7608808" cy="11991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700"/>
              </a:lnSpc>
              <a:buNone/>
            </a:pPr>
            <a:r>
              <a:rPr lang="en-US" sz="375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Desafios Tecnológicos do Trabalho Híbrido</a:t>
            </a:r>
            <a:endParaRPr lang="en-US" sz="3750"/>
          </a:p>
        </p:txBody>
      </p:sp>
      <p:sp>
        <p:nvSpPr>
          <p:cNvPr id="4" name="Text 1"/>
          <p:cNvSpPr/>
          <p:nvPr/>
        </p:nvSpPr>
        <p:spPr>
          <a:xfrm>
            <a:off x="767596" y="2014657"/>
            <a:ext cx="7608808" cy="61412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implementação do trabalho híbrido enfrenta obstáculos significativos que precisam ser endereçados com estratégia e investimento direcionado.</a:t>
            </a:r>
            <a:endParaRPr lang="en-US" sz="1500"/>
          </a:p>
        </p:txBody>
      </p:sp>
      <p:sp>
        <p:nvSpPr>
          <p:cNvPr id="5" name="Shape 2"/>
          <p:cNvSpPr/>
          <p:nvPr/>
        </p:nvSpPr>
        <p:spPr>
          <a:xfrm>
            <a:off x="767596" y="2844641"/>
            <a:ext cx="3708440" cy="2947988"/>
          </a:xfrm>
          <a:prstGeom prst="roundRect">
            <a:avLst>
              <a:gd name="adj" fmla="val 976"/>
            </a:avLst>
          </a:prstGeom>
          <a:solidFill>
            <a:srgbClr val="4C5052"/>
          </a:solidFill>
          <a:ln/>
        </p:spPr>
      </p:sp>
      <p:sp>
        <p:nvSpPr>
          <p:cNvPr id="6" name="Text 3"/>
          <p:cNvSpPr/>
          <p:nvPr/>
        </p:nvSpPr>
        <p:spPr>
          <a:xfrm>
            <a:off x="959406" y="3036451"/>
            <a:ext cx="2398633" cy="2997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Desigualdade Digital</a:t>
            </a:r>
            <a:endParaRPr lang="en-US" sz="1850"/>
          </a:p>
        </p:txBody>
      </p:sp>
      <p:sp>
        <p:nvSpPr>
          <p:cNvPr id="7" name="Text 4"/>
          <p:cNvSpPr/>
          <p:nvPr/>
        </p:nvSpPr>
        <p:spPr>
          <a:xfrm>
            <a:off x="959406" y="3451384"/>
            <a:ext cx="3324820" cy="214943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infraestrutura de internet desigual ainda representa um problema crítico em regiões remotas do Brasil, prejudicando uma parcela significativa da força de trabalho e limitando as oportunidades de inclusão digital.</a:t>
            </a:r>
            <a:endParaRPr lang="en-US" sz="1500"/>
          </a:p>
        </p:txBody>
      </p:sp>
      <p:sp>
        <p:nvSpPr>
          <p:cNvPr id="8" name="Shape 5"/>
          <p:cNvSpPr/>
          <p:nvPr/>
        </p:nvSpPr>
        <p:spPr>
          <a:xfrm>
            <a:off x="4667845" y="2844641"/>
            <a:ext cx="3708559" cy="2947988"/>
          </a:xfrm>
          <a:prstGeom prst="roundRect">
            <a:avLst>
              <a:gd name="adj" fmla="val 976"/>
            </a:avLst>
          </a:prstGeom>
          <a:solidFill>
            <a:srgbClr val="4C5052"/>
          </a:solidFill>
          <a:ln/>
        </p:spPr>
      </p:sp>
      <p:sp>
        <p:nvSpPr>
          <p:cNvPr id="9" name="Text 6"/>
          <p:cNvSpPr/>
          <p:nvPr/>
        </p:nvSpPr>
        <p:spPr>
          <a:xfrm>
            <a:off x="4859655" y="3036451"/>
            <a:ext cx="2885956" cy="2997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Segurança da Informação</a:t>
            </a:r>
            <a:endParaRPr lang="en-US" sz="1850"/>
          </a:p>
        </p:txBody>
      </p:sp>
      <p:sp>
        <p:nvSpPr>
          <p:cNvPr id="10" name="Text 7"/>
          <p:cNvSpPr/>
          <p:nvPr/>
        </p:nvSpPr>
        <p:spPr>
          <a:xfrm>
            <a:off x="4859655" y="3451384"/>
            <a:ext cx="3324939" cy="1842373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descentralização do trabalho amplia exponencialmente os riscos de ataques cibernéticos, exigindo investimentos robustos em segurança digital e protocolos de proteção de dados corporativos.</a:t>
            </a:r>
            <a:endParaRPr lang="en-US" sz="1500"/>
          </a:p>
        </p:txBody>
      </p:sp>
      <p:sp>
        <p:nvSpPr>
          <p:cNvPr id="11" name="Shape 8"/>
          <p:cNvSpPr/>
          <p:nvPr/>
        </p:nvSpPr>
        <p:spPr>
          <a:xfrm>
            <a:off x="767596" y="5984438"/>
            <a:ext cx="7608808" cy="1719739"/>
          </a:xfrm>
          <a:prstGeom prst="roundRect">
            <a:avLst>
              <a:gd name="adj" fmla="val 1674"/>
            </a:avLst>
          </a:prstGeom>
          <a:solidFill>
            <a:srgbClr val="4C5052"/>
          </a:solidFill>
          <a:ln/>
        </p:spPr>
      </p:sp>
      <p:sp>
        <p:nvSpPr>
          <p:cNvPr id="12" name="Text 9"/>
          <p:cNvSpPr/>
          <p:nvPr/>
        </p:nvSpPr>
        <p:spPr>
          <a:xfrm>
            <a:off x="959406" y="6176248"/>
            <a:ext cx="2443758" cy="29979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85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Custos de Adaptação</a:t>
            </a:r>
            <a:endParaRPr lang="en-US" sz="1850"/>
          </a:p>
        </p:txBody>
      </p:sp>
      <p:sp>
        <p:nvSpPr>
          <p:cNvPr id="13" name="Text 10"/>
          <p:cNvSpPr/>
          <p:nvPr/>
        </p:nvSpPr>
        <p:spPr>
          <a:xfrm>
            <a:off x="959406" y="6591181"/>
            <a:ext cx="7225189" cy="921187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 investimentos iniciais podem parecer intimidadores, incluindo tecnologia, treinamento e infraestrutura, mas os retornos de médio e longo prazo demonstram compensação financeira significativa.</a:t>
            </a:r>
            <a:endParaRPr lang="en-US" sz="1500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32F3BE62-2170-135C-DCD0-9204D7CB9E1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3906" b="-2941"/>
          <a:stretch>
            <a:fillRect/>
          </a:stretch>
        </p:blipFill>
        <p:spPr>
          <a:xfrm>
            <a:off x="12822797" y="219729"/>
            <a:ext cx="1628492" cy="435431"/>
          </a:xfrm>
          <a:prstGeom prst="rect">
            <a:avLst/>
          </a:prstGeom>
        </p:spPr>
      </p:pic>
      <p:sp>
        <p:nvSpPr>
          <p:cNvPr id="16" name="Google Shape;72;p14">
            <a:extLst>
              <a:ext uri="{FF2B5EF4-FFF2-40B4-BE49-F238E27FC236}">
                <a16:creationId xmlns:a16="http://schemas.microsoft.com/office/drawing/2014/main" id="{0C7F8B41-D5EE-A63E-6005-AC06D9A87255}"/>
              </a:ext>
            </a:extLst>
          </p:cNvPr>
          <p:cNvSpPr txBox="1"/>
          <p:nvPr/>
        </p:nvSpPr>
        <p:spPr>
          <a:xfrm>
            <a:off x="12044476" y="7709490"/>
            <a:ext cx="2580772" cy="521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pt-BR" sz="1250" b="1">
                <a:solidFill>
                  <a:schemeClr val="bg1"/>
                </a:solidFill>
                <a:latin typeface="Inter"/>
                <a:sym typeface="Montserrat"/>
              </a:rPr>
              <a:t>www.metodotelecom.com.br</a:t>
            </a:r>
            <a:endParaRPr sz="1280" b="1">
              <a:solidFill>
                <a:schemeClr val="bg1"/>
              </a:solidFill>
              <a:latin typeface="Inter"/>
            </a:endParaRPr>
          </a:p>
        </p:txBody>
      </p:sp>
      <p:sp>
        <p:nvSpPr>
          <p:cNvPr id="18" name="Google Shape;508;p39">
            <a:extLst>
              <a:ext uri="{FF2B5EF4-FFF2-40B4-BE49-F238E27FC236}">
                <a16:creationId xmlns:a16="http://schemas.microsoft.com/office/drawing/2014/main" id="{01C5D181-17A6-DF90-60B9-3510A9D447A6}"/>
              </a:ext>
            </a:extLst>
          </p:cNvPr>
          <p:cNvSpPr txBox="1"/>
          <p:nvPr/>
        </p:nvSpPr>
        <p:spPr>
          <a:xfrm>
            <a:off x="145090" y="7636337"/>
            <a:ext cx="1189440" cy="5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 u="sng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Índice</a:t>
            </a:r>
            <a:endParaRPr lang="pt-BR" sz="1900">
              <a:solidFill>
                <a:schemeClr val="bg1"/>
              </a:solidFill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179014577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8070" y="514350"/>
            <a:ext cx="7118152" cy="58435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600"/>
              </a:lnSpc>
              <a:buNone/>
            </a:pPr>
            <a:r>
              <a:rPr lang="en-US" sz="365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Impacto da Desigualdade Digital</a:t>
            </a:r>
            <a:endParaRPr lang="en-US" sz="365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8070" y="1589603"/>
            <a:ext cx="6339007" cy="6339007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7550944" y="1566148"/>
            <a:ext cx="2805589" cy="35063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750"/>
              </a:lnSpc>
              <a:buNone/>
            </a:pPr>
            <a:r>
              <a:rPr lang="en-US" sz="220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Realidade Brasileira</a:t>
            </a:r>
            <a:endParaRPr lang="en-US" sz="2200"/>
          </a:p>
        </p:txBody>
      </p:sp>
      <p:sp>
        <p:nvSpPr>
          <p:cNvPr id="5" name="Text 2"/>
          <p:cNvSpPr/>
          <p:nvPr/>
        </p:nvSpPr>
        <p:spPr>
          <a:xfrm>
            <a:off x="7550944" y="2103715"/>
            <a:ext cx="6339007" cy="897612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Aproximadamente </a:t>
            </a:r>
            <a:r>
              <a:rPr lang="en-US" sz="1450" b="1">
                <a:solidFill>
                  <a:srgbClr val="AC9EF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30% dos trabalhadores brasileiros</a:t>
            </a:r>
            <a:r>
              <a:rPr lang="en-US" sz="14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ainda enfrentam limitações de conectividade, especialmente em regiões Norte e Nordeste.</a:t>
            </a:r>
            <a:endParaRPr lang="en-US" sz="1450"/>
          </a:p>
        </p:txBody>
      </p:sp>
      <p:sp>
        <p:nvSpPr>
          <p:cNvPr id="6" name="Text 3"/>
          <p:cNvSpPr/>
          <p:nvPr/>
        </p:nvSpPr>
        <p:spPr>
          <a:xfrm>
            <a:off x="7550944" y="3169563"/>
            <a:ext cx="6339007" cy="299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350"/>
              </a:lnSpc>
              <a:buSzPct val="100000"/>
              <a:buChar char="•"/>
            </a:pPr>
            <a:r>
              <a:rPr lang="en-US" sz="14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Velocidade de internet inadequada para videoconferências</a:t>
            </a:r>
            <a:endParaRPr lang="en-US" sz="1450"/>
          </a:p>
        </p:txBody>
      </p:sp>
      <p:sp>
        <p:nvSpPr>
          <p:cNvPr id="7" name="Text 4"/>
          <p:cNvSpPr/>
          <p:nvPr/>
        </p:nvSpPr>
        <p:spPr>
          <a:xfrm>
            <a:off x="7550944" y="3534132"/>
            <a:ext cx="6339007" cy="299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350"/>
              </a:lnSpc>
              <a:buSzPct val="100000"/>
              <a:buChar char="•"/>
            </a:pPr>
            <a:r>
              <a:rPr lang="en-US" sz="14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Instabilidade na conexão durante horários comerciais</a:t>
            </a:r>
            <a:endParaRPr lang="en-US" sz="1450"/>
          </a:p>
        </p:txBody>
      </p:sp>
      <p:sp>
        <p:nvSpPr>
          <p:cNvPr id="8" name="Text 5"/>
          <p:cNvSpPr/>
          <p:nvPr/>
        </p:nvSpPr>
        <p:spPr>
          <a:xfrm>
            <a:off x="7550944" y="3898702"/>
            <a:ext cx="6339007" cy="299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350"/>
              </a:lnSpc>
              <a:buSzPct val="100000"/>
              <a:buChar char="•"/>
            </a:pPr>
            <a:r>
              <a:rPr lang="en-US" sz="14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Custos elevados para planos de alta velocidade</a:t>
            </a:r>
            <a:endParaRPr lang="en-US" sz="1450"/>
          </a:p>
        </p:txBody>
      </p:sp>
      <p:sp>
        <p:nvSpPr>
          <p:cNvPr id="9" name="Text 6"/>
          <p:cNvSpPr/>
          <p:nvPr/>
        </p:nvSpPr>
        <p:spPr>
          <a:xfrm>
            <a:off x="7550944" y="4263271"/>
            <a:ext cx="6339007" cy="29920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350"/>
              </a:lnSpc>
              <a:buSzPct val="100000"/>
              <a:buChar char="•"/>
            </a:pPr>
            <a:r>
              <a:rPr lang="en-US" sz="14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Infraestrutura deficiente em áreas rurais</a:t>
            </a:r>
            <a:endParaRPr lang="en-US" sz="1450"/>
          </a:p>
        </p:txBody>
      </p:sp>
      <p:sp>
        <p:nvSpPr>
          <p:cNvPr id="10" name="Text 7"/>
          <p:cNvSpPr/>
          <p:nvPr/>
        </p:nvSpPr>
        <p:spPr>
          <a:xfrm>
            <a:off x="7550944" y="4730710"/>
            <a:ext cx="6339007" cy="59840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4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Esta realidade impacta diretamente a produtividade e a equidade no acesso às oportunidades de trabalho remoto.</a:t>
            </a:r>
            <a:endParaRPr lang="en-US" sz="1450"/>
          </a:p>
        </p:txBody>
      </p:sp>
      <p:pic>
        <p:nvPicPr>
          <p:cNvPr id="12" name="Imagem 11">
            <a:extLst>
              <a:ext uri="{FF2B5EF4-FFF2-40B4-BE49-F238E27FC236}">
                <a16:creationId xmlns:a16="http://schemas.microsoft.com/office/drawing/2014/main" id="{A959C52B-D99F-C39D-F13F-49478F5A228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3906" b="-2941"/>
          <a:stretch>
            <a:fillRect/>
          </a:stretch>
        </p:blipFill>
        <p:spPr>
          <a:xfrm>
            <a:off x="12822797" y="219729"/>
            <a:ext cx="1628492" cy="435431"/>
          </a:xfrm>
          <a:prstGeom prst="rect">
            <a:avLst/>
          </a:prstGeom>
        </p:spPr>
      </p:pic>
      <p:sp>
        <p:nvSpPr>
          <p:cNvPr id="13" name="Retângulo 12">
            <a:extLst>
              <a:ext uri="{FF2B5EF4-FFF2-40B4-BE49-F238E27FC236}">
                <a16:creationId xmlns:a16="http://schemas.microsoft.com/office/drawing/2014/main" id="{B023C760-439B-53C1-9F2D-6A4C6A6A7067}"/>
              </a:ext>
            </a:extLst>
          </p:cNvPr>
          <p:cNvSpPr/>
          <p:nvPr/>
        </p:nvSpPr>
        <p:spPr>
          <a:xfrm>
            <a:off x="12771619" y="7659973"/>
            <a:ext cx="1828800" cy="524655"/>
          </a:xfrm>
          <a:prstGeom prst="rect">
            <a:avLst/>
          </a:prstGeom>
          <a:solidFill>
            <a:srgbClr val="2D31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4" name="Google Shape;72;p14">
            <a:extLst>
              <a:ext uri="{FF2B5EF4-FFF2-40B4-BE49-F238E27FC236}">
                <a16:creationId xmlns:a16="http://schemas.microsoft.com/office/drawing/2014/main" id="{9331F831-9818-D887-BB88-322FA408E043}"/>
              </a:ext>
            </a:extLst>
          </p:cNvPr>
          <p:cNvSpPr txBox="1"/>
          <p:nvPr/>
        </p:nvSpPr>
        <p:spPr>
          <a:xfrm>
            <a:off x="12044476" y="7709490"/>
            <a:ext cx="2580772" cy="521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pt-BR" sz="1250" b="1">
                <a:solidFill>
                  <a:schemeClr val="bg1"/>
                </a:solidFill>
                <a:latin typeface="Inter"/>
                <a:sym typeface="Montserrat"/>
              </a:rPr>
              <a:t>www.metodotelecom.com.br</a:t>
            </a:r>
            <a:endParaRPr sz="1280" b="1">
              <a:solidFill>
                <a:schemeClr val="bg1"/>
              </a:solidFill>
              <a:latin typeface="Inter"/>
            </a:endParaRPr>
          </a:p>
        </p:txBody>
      </p:sp>
      <p:sp>
        <p:nvSpPr>
          <p:cNvPr id="16" name="Google Shape;508;p39">
            <a:extLst>
              <a:ext uri="{FF2B5EF4-FFF2-40B4-BE49-F238E27FC236}">
                <a16:creationId xmlns:a16="http://schemas.microsoft.com/office/drawing/2014/main" id="{1B927C24-5F5E-AE01-43F0-FE5D5CA43BDD}"/>
              </a:ext>
            </a:extLst>
          </p:cNvPr>
          <p:cNvSpPr txBox="1"/>
          <p:nvPr/>
        </p:nvSpPr>
        <p:spPr>
          <a:xfrm>
            <a:off x="145090" y="7636337"/>
            <a:ext cx="1189440" cy="5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 u="sng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Índice</a:t>
            </a:r>
            <a:endParaRPr lang="pt-BR" sz="1900" dirty="0">
              <a:solidFill>
                <a:schemeClr val="bg1"/>
              </a:solidFill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178345175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75216" y="533638"/>
            <a:ext cx="7593568" cy="121110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750"/>
              </a:lnSpc>
              <a:buNone/>
            </a:pPr>
            <a:r>
              <a:rPr lang="en-US" sz="380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Segurança Digital: Riscos e Vulnerabilidades</a:t>
            </a:r>
            <a:endParaRPr lang="en-US" sz="3800"/>
          </a:p>
        </p:txBody>
      </p:sp>
      <p:sp>
        <p:nvSpPr>
          <p:cNvPr id="4" name="Text 1"/>
          <p:cNvSpPr/>
          <p:nvPr/>
        </p:nvSpPr>
        <p:spPr>
          <a:xfrm>
            <a:off x="775216" y="2035373"/>
            <a:ext cx="7593568" cy="6200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expansão do trabalho remoto multiplicou os pontos de vulnerabilidade, criando novos desafios para a segurança corporativa.</a:t>
            </a:r>
            <a:endParaRPr lang="en-US" sz="1500"/>
          </a:p>
        </p:txBody>
      </p:sp>
      <p:pic>
        <p:nvPicPr>
          <p:cNvPr id="5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844" y="2843093"/>
            <a:ext cx="290632" cy="363379"/>
          </a:xfrm>
          <a:prstGeom prst="rect">
            <a:avLst/>
          </a:prstGeom>
        </p:spPr>
      </p:pic>
      <p:sp>
        <p:nvSpPr>
          <p:cNvPr id="6" name="Text 2"/>
          <p:cNvSpPr/>
          <p:nvPr/>
        </p:nvSpPr>
        <p:spPr>
          <a:xfrm>
            <a:off x="1404938" y="2873454"/>
            <a:ext cx="2889409" cy="302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Endpoints Desprotegidos</a:t>
            </a:r>
            <a:endParaRPr lang="en-US" sz="1900"/>
          </a:p>
        </p:txBody>
      </p:sp>
      <p:sp>
        <p:nvSpPr>
          <p:cNvPr id="7" name="Text 3"/>
          <p:cNvSpPr/>
          <p:nvPr/>
        </p:nvSpPr>
        <p:spPr>
          <a:xfrm>
            <a:off x="1404938" y="3292435"/>
            <a:ext cx="6963847" cy="9301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Dispositivos pessoais sem proteção adequada representam 67% dos incidentes de segurança em ambientes híbridos, segundo relatórios de cibersegurança de 2024.</a:t>
            </a:r>
            <a:endParaRPr lang="en-US" sz="1500"/>
          </a:p>
        </p:txBody>
      </p:sp>
      <p:pic>
        <p:nvPicPr>
          <p:cNvPr id="8" name="Image 2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844" y="4579739"/>
            <a:ext cx="290632" cy="363379"/>
          </a:xfrm>
          <a:prstGeom prst="rect">
            <a:avLst/>
          </a:prstGeom>
        </p:spPr>
      </p:pic>
      <p:sp>
        <p:nvSpPr>
          <p:cNvPr id="9" name="Text 4"/>
          <p:cNvSpPr/>
          <p:nvPr/>
        </p:nvSpPr>
        <p:spPr>
          <a:xfrm>
            <a:off x="1404938" y="4610100"/>
            <a:ext cx="3488531" cy="302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Redes Domésticas Vulneráveis</a:t>
            </a:r>
            <a:endParaRPr lang="en-US" sz="1900"/>
          </a:p>
        </p:txBody>
      </p:sp>
      <p:sp>
        <p:nvSpPr>
          <p:cNvPr id="10" name="Text 5"/>
          <p:cNvSpPr/>
          <p:nvPr/>
        </p:nvSpPr>
        <p:spPr>
          <a:xfrm>
            <a:off x="1404938" y="5029081"/>
            <a:ext cx="6963847" cy="9301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WiFi residencial frequentemente carece de configurações de segurança empresarial, criando brechas para interceptação de dados e ataques man-in-the-middle.</a:t>
            </a:r>
            <a:endParaRPr lang="en-US" sz="1500"/>
          </a:p>
        </p:txBody>
      </p:sp>
      <p:pic>
        <p:nvPicPr>
          <p:cNvPr id="11" name="Image 3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7844" y="6316385"/>
            <a:ext cx="290632" cy="363379"/>
          </a:xfrm>
          <a:prstGeom prst="rect">
            <a:avLst/>
          </a:prstGeom>
        </p:spPr>
      </p:pic>
      <p:sp>
        <p:nvSpPr>
          <p:cNvPr id="12" name="Text 6"/>
          <p:cNvSpPr/>
          <p:nvPr/>
        </p:nvSpPr>
        <p:spPr>
          <a:xfrm>
            <a:off x="1404938" y="6346746"/>
            <a:ext cx="3221712" cy="302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50"/>
              </a:lnSpc>
              <a:buNone/>
            </a:pPr>
            <a:r>
              <a:rPr lang="en-US" sz="190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Phishing e Engenharia Social</a:t>
            </a:r>
            <a:endParaRPr lang="en-US" sz="1900"/>
          </a:p>
        </p:txBody>
      </p:sp>
      <p:sp>
        <p:nvSpPr>
          <p:cNvPr id="13" name="Text 7"/>
          <p:cNvSpPr/>
          <p:nvPr/>
        </p:nvSpPr>
        <p:spPr>
          <a:xfrm>
            <a:off x="1404938" y="6765727"/>
            <a:ext cx="6963847" cy="930116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50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Trabalhadores remotos são 3x mais suscetíveis a ataques de phishing, especialmente quando isolados dos protocolos de verificação presenciais da empresa.</a:t>
            </a:r>
            <a:endParaRPr lang="en-US" sz="1500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15647113-E441-B5D5-A13F-96DC64926A4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-3906" b="-2941"/>
          <a:stretch>
            <a:fillRect/>
          </a:stretch>
        </p:blipFill>
        <p:spPr>
          <a:xfrm>
            <a:off x="12822797" y="219729"/>
            <a:ext cx="1628492" cy="435431"/>
          </a:xfrm>
          <a:prstGeom prst="rect">
            <a:avLst/>
          </a:prstGeom>
        </p:spPr>
      </p:pic>
      <p:sp>
        <p:nvSpPr>
          <p:cNvPr id="17" name="Google Shape;72;p14">
            <a:extLst>
              <a:ext uri="{FF2B5EF4-FFF2-40B4-BE49-F238E27FC236}">
                <a16:creationId xmlns:a16="http://schemas.microsoft.com/office/drawing/2014/main" id="{AAD5E133-5766-91DC-90AF-9D7D4878B952}"/>
              </a:ext>
            </a:extLst>
          </p:cNvPr>
          <p:cNvSpPr txBox="1"/>
          <p:nvPr/>
        </p:nvSpPr>
        <p:spPr>
          <a:xfrm>
            <a:off x="218249" y="133178"/>
            <a:ext cx="6893280" cy="521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pt-BR" sz="1250" b="1">
                <a:solidFill>
                  <a:schemeClr val="bg1"/>
                </a:solidFill>
                <a:latin typeface="Inter"/>
                <a:ea typeface="Montserrat"/>
                <a:cs typeface="Montserrat"/>
                <a:sym typeface="Montserrat"/>
              </a:rPr>
              <a:t>Ebook: O Futuro do Trabalho Híbrido</a:t>
            </a:r>
            <a:endParaRPr sz="1280" b="1">
              <a:solidFill>
                <a:schemeClr val="bg1"/>
              </a:solidFill>
              <a:latin typeface="Inter"/>
            </a:endParaRPr>
          </a:p>
        </p:txBody>
      </p:sp>
      <p:sp>
        <p:nvSpPr>
          <p:cNvPr id="16" name="Google Shape;72;p14">
            <a:extLst>
              <a:ext uri="{FF2B5EF4-FFF2-40B4-BE49-F238E27FC236}">
                <a16:creationId xmlns:a16="http://schemas.microsoft.com/office/drawing/2014/main" id="{5DA67C01-AABD-E0E6-BD48-DA1CA077731D}"/>
              </a:ext>
            </a:extLst>
          </p:cNvPr>
          <p:cNvSpPr txBox="1"/>
          <p:nvPr/>
        </p:nvSpPr>
        <p:spPr>
          <a:xfrm>
            <a:off x="12044476" y="7709490"/>
            <a:ext cx="2580772" cy="521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pt-BR" sz="1250" b="1">
                <a:solidFill>
                  <a:schemeClr val="bg1"/>
                </a:solidFill>
                <a:latin typeface="Inter"/>
                <a:sym typeface="Montserrat"/>
              </a:rPr>
              <a:t>www.metodotelecom.com.br</a:t>
            </a:r>
            <a:endParaRPr sz="1280" b="1">
              <a:solidFill>
                <a:schemeClr val="bg1"/>
              </a:solidFill>
              <a:latin typeface="Inter"/>
            </a:endParaRPr>
          </a:p>
        </p:txBody>
      </p:sp>
      <p:sp>
        <p:nvSpPr>
          <p:cNvPr id="19" name="Google Shape;508;p39">
            <a:extLst>
              <a:ext uri="{FF2B5EF4-FFF2-40B4-BE49-F238E27FC236}">
                <a16:creationId xmlns:a16="http://schemas.microsoft.com/office/drawing/2014/main" id="{F4B5AA5B-94D5-9D81-DC47-3681CE49D41F}"/>
              </a:ext>
            </a:extLst>
          </p:cNvPr>
          <p:cNvSpPr txBox="1"/>
          <p:nvPr/>
        </p:nvSpPr>
        <p:spPr>
          <a:xfrm>
            <a:off x="145090" y="7636337"/>
            <a:ext cx="1189440" cy="5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 u="sng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Índice</a:t>
            </a:r>
            <a:endParaRPr lang="pt-BR" sz="1900">
              <a:solidFill>
                <a:schemeClr val="bg1"/>
              </a:solidFill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321663596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66857" y="389692"/>
            <a:ext cx="5338762" cy="44291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3450"/>
              </a:lnSpc>
              <a:buNone/>
            </a:pPr>
            <a:r>
              <a:rPr lang="en-US" sz="275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Análise de Custos vs. Benefícios</a:t>
            </a:r>
            <a:endParaRPr lang="en-US" sz="275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1454" y="1085993"/>
            <a:ext cx="10828438" cy="5678870"/>
          </a:xfrm>
          <a:prstGeom prst="rect">
            <a:avLst/>
          </a:prstGeom>
        </p:spPr>
      </p:pic>
      <p:sp>
        <p:nvSpPr>
          <p:cNvPr id="4" name="Shape 1"/>
          <p:cNvSpPr/>
          <p:nvPr/>
        </p:nvSpPr>
        <p:spPr>
          <a:xfrm>
            <a:off x="6012219" y="7019695"/>
            <a:ext cx="141684" cy="141684"/>
          </a:xfrm>
          <a:prstGeom prst="roundRect">
            <a:avLst>
              <a:gd name="adj" fmla="val 12908"/>
            </a:avLst>
          </a:prstGeom>
          <a:solidFill>
            <a:srgbClr val="7862EF"/>
          </a:solidFill>
          <a:ln/>
        </p:spPr>
      </p:sp>
      <p:sp>
        <p:nvSpPr>
          <p:cNvPr id="5" name="Text 2"/>
          <p:cNvSpPr/>
          <p:nvPr/>
        </p:nvSpPr>
        <p:spPr>
          <a:xfrm>
            <a:off x="6214864" y="7019695"/>
            <a:ext cx="1278969" cy="1416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110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Investimento Inicial</a:t>
            </a:r>
            <a:endParaRPr lang="en-US" sz="1100"/>
          </a:p>
        </p:txBody>
      </p:sp>
      <p:sp>
        <p:nvSpPr>
          <p:cNvPr id="6" name="Shape 3"/>
          <p:cNvSpPr/>
          <p:nvPr/>
        </p:nvSpPr>
        <p:spPr>
          <a:xfrm>
            <a:off x="7646233" y="7019695"/>
            <a:ext cx="141684" cy="141684"/>
          </a:xfrm>
          <a:prstGeom prst="roundRect">
            <a:avLst>
              <a:gd name="adj" fmla="val 12908"/>
            </a:avLst>
          </a:prstGeom>
          <a:solidFill>
            <a:srgbClr val="B2A5F6"/>
          </a:solidFill>
          <a:ln/>
        </p:spPr>
      </p:sp>
      <p:sp>
        <p:nvSpPr>
          <p:cNvPr id="7" name="Text 4"/>
          <p:cNvSpPr/>
          <p:nvPr/>
        </p:nvSpPr>
        <p:spPr>
          <a:xfrm>
            <a:off x="7848877" y="7019695"/>
            <a:ext cx="1465540" cy="14168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1100"/>
              </a:lnSpc>
              <a:buNone/>
            </a:pPr>
            <a:r>
              <a:rPr lang="en-US" sz="110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Retorno em 24 meses</a:t>
            </a:r>
            <a:endParaRPr lang="en-US" sz="1100"/>
          </a:p>
        </p:txBody>
      </p:sp>
      <p:sp>
        <p:nvSpPr>
          <p:cNvPr id="8" name="Text 5"/>
          <p:cNvSpPr/>
          <p:nvPr/>
        </p:nvSpPr>
        <p:spPr>
          <a:xfrm>
            <a:off x="2421890" y="7292062"/>
            <a:ext cx="9779127" cy="16857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1750"/>
              </a:lnSpc>
              <a:buNone/>
            </a:pPr>
            <a:r>
              <a:rPr lang="en-US" sz="110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Os dados mostram que, apesar dos custos iniciais significativos, o ROI do trabalho híbrido se materializa em menos de dois anos, principalmente através da redução de custos operacionais, aumento da produtividade e redução do turnover.</a:t>
            </a:r>
            <a:endParaRPr lang="en-US" sz="1100"/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810441AC-B91A-4047-9DC7-2214E51BEDD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3906" b="-2941"/>
          <a:stretch>
            <a:fillRect/>
          </a:stretch>
        </p:blipFill>
        <p:spPr>
          <a:xfrm>
            <a:off x="12822797" y="219729"/>
            <a:ext cx="1628492" cy="435431"/>
          </a:xfrm>
          <a:prstGeom prst="rect">
            <a:avLst/>
          </a:prstGeom>
        </p:spPr>
      </p:pic>
      <p:sp>
        <p:nvSpPr>
          <p:cNvPr id="11" name="Retângulo 10">
            <a:extLst>
              <a:ext uri="{FF2B5EF4-FFF2-40B4-BE49-F238E27FC236}">
                <a16:creationId xmlns:a16="http://schemas.microsoft.com/office/drawing/2014/main" id="{7A6E2595-1E80-BB7C-A1FD-E3EC3FC27A07}"/>
              </a:ext>
            </a:extLst>
          </p:cNvPr>
          <p:cNvSpPr/>
          <p:nvPr/>
        </p:nvSpPr>
        <p:spPr>
          <a:xfrm>
            <a:off x="12771619" y="7659973"/>
            <a:ext cx="1828800" cy="524655"/>
          </a:xfrm>
          <a:prstGeom prst="rect">
            <a:avLst/>
          </a:prstGeom>
          <a:solidFill>
            <a:srgbClr val="2D31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2" name="Google Shape;72;p14">
            <a:extLst>
              <a:ext uri="{FF2B5EF4-FFF2-40B4-BE49-F238E27FC236}">
                <a16:creationId xmlns:a16="http://schemas.microsoft.com/office/drawing/2014/main" id="{4404CEAA-54CA-C198-7F78-80684DD3A23B}"/>
              </a:ext>
            </a:extLst>
          </p:cNvPr>
          <p:cNvSpPr txBox="1"/>
          <p:nvPr/>
        </p:nvSpPr>
        <p:spPr>
          <a:xfrm>
            <a:off x="12044476" y="7709490"/>
            <a:ext cx="2580772" cy="521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pt-BR" sz="1250" b="1">
                <a:solidFill>
                  <a:schemeClr val="bg1"/>
                </a:solidFill>
                <a:latin typeface="Inter"/>
                <a:sym typeface="Montserrat"/>
              </a:rPr>
              <a:t>www.metodotelecom.com.br</a:t>
            </a:r>
            <a:endParaRPr sz="1280" b="1">
              <a:solidFill>
                <a:schemeClr val="bg1"/>
              </a:solidFill>
              <a:latin typeface="Inter"/>
            </a:endParaRPr>
          </a:p>
        </p:txBody>
      </p:sp>
      <p:sp>
        <p:nvSpPr>
          <p:cNvPr id="14" name="Google Shape;508;p39">
            <a:extLst>
              <a:ext uri="{FF2B5EF4-FFF2-40B4-BE49-F238E27FC236}">
                <a16:creationId xmlns:a16="http://schemas.microsoft.com/office/drawing/2014/main" id="{D6F1632E-BD7E-93F2-4891-B27A26D1C57F}"/>
              </a:ext>
            </a:extLst>
          </p:cNvPr>
          <p:cNvSpPr txBox="1"/>
          <p:nvPr/>
        </p:nvSpPr>
        <p:spPr>
          <a:xfrm>
            <a:off x="145090" y="7636337"/>
            <a:ext cx="1189440" cy="5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 u="sng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Índice</a:t>
            </a:r>
            <a:endParaRPr lang="pt-BR" sz="1900">
              <a:solidFill>
                <a:schemeClr val="bg1"/>
              </a:solidFill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425276892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93790" y="611743"/>
            <a:ext cx="9899928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Boas Práticas para Adoção Bem-Sucedida</a:t>
            </a:r>
            <a:endParaRPr lang="en-US" sz="3900"/>
          </a:p>
        </p:txBody>
      </p:sp>
      <p:sp>
        <p:nvSpPr>
          <p:cNvPr id="3" name="Text 1"/>
          <p:cNvSpPr/>
          <p:nvPr/>
        </p:nvSpPr>
        <p:spPr>
          <a:xfrm>
            <a:off x="793790" y="1628656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transição para o modelo híbrido requer planejamento estratégico e implementação sistematizada. Empresas que seguem estas práticas aumentam em 85% suas chances de sucesso na transformação.</a:t>
            </a:r>
            <a:endParaRPr lang="en-US" sz="1550"/>
          </a:p>
        </p:txBody>
      </p:sp>
      <p:sp>
        <p:nvSpPr>
          <p:cNvPr id="4" name="Text 2"/>
          <p:cNvSpPr/>
          <p:nvPr/>
        </p:nvSpPr>
        <p:spPr>
          <a:xfrm>
            <a:off x="793790" y="2486978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DM Sans Light" pitchFamily="34" charset="0"/>
                <a:ea typeface="DM Sans Light" pitchFamily="34" charset="-122"/>
                <a:cs typeface="DM Sans Light" pitchFamily="34" charset="-120"/>
              </a:rPr>
              <a:t>01</a:t>
            </a:r>
            <a:endParaRPr lang="en-US" sz="1550"/>
          </a:p>
        </p:txBody>
      </p:sp>
      <p:sp>
        <p:nvSpPr>
          <p:cNvPr id="5" name="Shape 3"/>
          <p:cNvSpPr/>
          <p:nvPr/>
        </p:nvSpPr>
        <p:spPr>
          <a:xfrm>
            <a:off x="793790" y="2801303"/>
            <a:ext cx="4215289" cy="22860"/>
          </a:xfrm>
          <a:prstGeom prst="rect">
            <a:avLst/>
          </a:prstGeom>
          <a:solidFill>
            <a:srgbClr val="AC9EF5"/>
          </a:solidFill>
          <a:ln/>
        </p:spPr>
      </p:sp>
      <p:sp>
        <p:nvSpPr>
          <p:cNvPr id="6" name="Text 4"/>
          <p:cNvSpPr/>
          <p:nvPr/>
        </p:nvSpPr>
        <p:spPr>
          <a:xfrm>
            <a:off x="793790" y="2946202"/>
            <a:ext cx="3833932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Políticas Claras e Documentadas</a:t>
            </a:r>
            <a:endParaRPr lang="en-US" sz="1950"/>
          </a:p>
        </p:txBody>
      </p:sp>
      <p:sp>
        <p:nvSpPr>
          <p:cNvPr id="7" name="Text 5"/>
          <p:cNvSpPr/>
          <p:nvPr/>
        </p:nvSpPr>
        <p:spPr>
          <a:xfrm>
            <a:off x="793790" y="3375422"/>
            <a:ext cx="4215289" cy="19052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Estabeleça diretrizes específicas sobre horários, expectativas de disponibilidade, canais de comunicação preferidos e métricas de performance. Documente processos e disponibilize em plataforma acessível.</a:t>
            </a:r>
            <a:endParaRPr lang="en-US" sz="1550"/>
          </a:p>
        </p:txBody>
      </p:sp>
      <p:sp>
        <p:nvSpPr>
          <p:cNvPr id="8" name="Text 6"/>
          <p:cNvSpPr/>
          <p:nvPr/>
        </p:nvSpPr>
        <p:spPr>
          <a:xfrm>
            <a:off x="5207437" y="2486978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DM Sans Light" pitchFamily="34" charset="0"/>
                <a:ea typeface="DM Sans Light" pitchFamily="34" charset="-122"/>
                <a:cs typeface="DM Sans Light" pitchFamily="34" charset="-120"/>
              </a:rPr>
              <a:t>02</a:t>
            </a:r>
            <a:endParaRPr lang="en-US" sz="1550"/>
          </a:p>
        </p:txBody>
      </p:sp>
      <p:sp>
        <p:nvSpPr>
          <p:cNvPr id="9" name="Shape 7"/>
          <p:cNvSpPr/>
          <p:nvPr/>
        </p:nvSpPr>
        <p:spPr>
          <a:xfrm>
            <a:off x="5207437" y="2801303"/>
            <a:ext cx="4215408" cy="22860"/>
          </a:xfrm>
          <a:prstGeom prst="rect">
            <a:avLst/>
          </a:prstGeom>
          <a:solidFill>
            <a:srgbClr val="AC9EF5"/>
          </a:solidFill>
          <a:ln/>
        </p:spPr>
      </p:sp>
      <p:sp>
        <p:nvSpPr>
          <p:cNvPr id="10" name="Text 8"/>
          <p:cNvSpPr/>
          <p:nvPr/>
        </p:nvSpPr>
        <p:spPr>
          <a:xfrm>
            <a:off x="5207437" y="2946202"/>
            <a:ext cx="3075861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Capacitação de Liderança</a:t>
            </a:r>
            <a:endParaRPr lang="en-US" sz="1950"/>
          </a:p>
        </p:txBody>
      </p:sp>
      <p:sp>
        <p:nvSpPr>
          <p:cNvPr id="11" name="Text 9"/>
          <p:cNvSpPr/>
          <p:nvPr/>
        </p:nvSpPr>
        <p:spPr>
          <a:xfrm>
            <a:off x="5207437" y="3375422"/>
            <a:ext cx="4215408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Treine gestores em técnicas de gestão remota, incluindo comunicação assertiva, acompanhamento de resultados por objetivos e métodos de engajamento de equipes distribuídas.</a:t>
            </a:r>
            <a:endParaRPr lang="en-US" sz="1550"/>
          </a:p>
        </p:txBody>
      </p:sp>
      <p:sp>
        <p:nvSpPr>
          <p:cNvPr id="12" name="Text 10"/>
          <p:cNvSpPr/>
          <p:nvPr/>
        </p:nvSpPr>
        <p:spPr>
          <a:xfrm>
            <a:off x="9621203" y="2486978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DM Sans Light" pitchFamily="34" charset="0"/>
                <a:ea typeface="DM Sans Light" pitchFamily="34" charset="-122"/>
                <a:cs typeface="DM Sans Light" pitchFamily="34" charset="-120"/>
              </a:rPr>
              <a:t>03</a:t>
            </a:r>
            <a:endParaRPr lang="en-US" sz="1550"/>
          </a:p>
        </p:txBody>
      </p:sp>
      <p:sp>
        <p:nvSpPr>
          <p:cNvPr id="13" name="Shape 11"/>
          <p:cNvSpPr/>
          <p:nvPr/>
        </p:nvSpPr>
        <p:spPr>
          <a:xfrm>
            <a:off x="9621203" y="2801303"/>
            <a:ext cx="4215289" cy="22860"/>
          </a:xfrm>
          <a:prstGeom prst="rect">
            <a:avLst/>
          </a:prstGeom>
          <a:solidFill>
            <a:srgbClr val="AC9EF5"/>
          </a:solidFill>
          <a:ln/>
        </p:spPr>
      </p:sp>
      <p:sp>
        <p:nvSpPr>
          <p:cNvPr id="14" name="Text 12"/>
          <p:cNvSpPr/>
          <p:nvPr/>
        </p:nvSpPr>
        <p:spPr>
          <a:xfrm>
            <a:off x="9621203" y="2946202"/>
            <a:ext cx="2785467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Ferramentas Integradas</a:t>
            </a:r>
            <a:endParaRPr lang="en-US" sz="1950"/>
          </a:p>
        </p:txBody>
      </p:sp>
      <p:sp>
        <p:nvSpPr>
          <p:cNvPr id="15" name="Text 13"/>
          <p:cNvSpPr/>
          <p:nvPr/>
        </p:nvSpPr>
        <p:spPr>
          <a:xfrm>
            <a:off x="9621203" y="3375422"/>
            <a:ext cx="4215289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Implemente suítes de colaboração que unifiquem comunicação, gerenciamento de projetos e compartilhamento de arquivos, reduzindo a fragmentação e aumentando a eficiência operacional.</a:t>
            </a:r>
            <a:endParaRPr lang="en-US" sz="1550"/>
          </a:p>
        </p:txBody>
      </p:sp>
      <p:sp>
        <p:nvSpPr>
          <p:cNvPr id="16" name="Text 14"/>
          <p:cNvSpPr/>
          <p:nvPr/>
        </p:nvSpPr>
        <p:spPr>
          <a:xfrm>
            <a:off x="793790" y="5627846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DM Sans Light" pitchFamily="34" charset="0"/>
                <a:ea typeface="DM Sans Light" pitchFamily="34" charset="-122"/>
                <a:cs typeface="DM Sans Light" pitchFamily="34" charset="-120"/>
              </a:rPr>
              <a:t>04</a:t>
            </a:r>
            <a:endParaRPr lang="en-US" sz="1550"/>
          </a:p>
        </p:txBody>
      </p:sp>
      <p:sp>
        <p:nvSpPr>
          <p:cNvPr id="17" name="Shape 15"/>
          <p:cNvSpPr/>
          <p:nvPr/>
        </p:nvSpPr>
        <p:spPr>
          <a:xfrm>
            <a:off x="793790" y="5942171"/>
            <a:ext cx="6422112" cy="22860"/>
          </a:xfrm>
          <a:prstGeom prst="rect">
            <a:avLst/>
          </a:prstGeom>
          <a:solidFill>
            <a:srgbClr val="AC9EF5"/>
          </a:solidFill>
          <a:ln/>
        </p:spPr>
      </p:sp>
      <p:sp>
        <p:nvSpPr>
          <p:cNvPr id="18" name="Text 16"/>
          <p:cNvSpPr/>
          <p:nvPr/>
        </p:nvSpPr>
        <p:spPr>
          <a:xfrm>
            <a:off x="793790" y="6087070"/>
            <a:ext cx="2942392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Monitoramento Contínuo</a:t>
            </a:r>
            <a:endParaRPr lang="en-US" sz="1950"/>
          </a:p>
        </p:txBody>
      </p:sp>
      <p:sp>
        <p:nvSpPr>
          <p:cNvPr id="19" name="Text 17"/>
          <p:cNvSpPr/>
          <p:nvPr/>
        </p:nvSpPr>
        <p:spPr>
          <a:xfrm>
            <a:off x="793790" y="6516291"/>
            <a:ext cx="6422112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Estabeleça KPIs específicos como produtividade, engagement, satisfação dos funcionários e tempo de resposta. Use dashboards em tempo real para acompanhamento proativo.</a:t>
            </a:r>
            <a:endParaRPr lang="en-US" sz="1550"/>
          </a:p>
        </p:txBody>
      </p:sp>
      <p:sp>
        <p:nvSpPr>
          <p:cNvPr id="20" name="Text 18"/>
          <p:cNvSpPr/>
          <p:nvPr/>
        </p:nvSpPr>
        <p:spPr>
          <a:xfrm>
            <a:off x="7414260" y="5627846"/>
            <a:ext cx="198358" cy="2480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DM Sans Light" pitchFamily="34" charset="0"/>
                <a:ea typeface="DM Sans Light" pitchFamily="34" charset="-122"/>
                <a:cs typeface="DM Sans Light" pitchFamily="34" charset="-120"/>
              </a:rPr>
              <a:t>05</a:t>
            </a:r>
            <a:endParaRPr lang="en-US" sz="1550"/>
          </a:p>
        </p:txBody>
      </p:sp>
      <p:sp>
        <p:nvSpPr>
          <p:cNvPr id="21" name="Shape 19"/>
          <p:cNvSpPr/>
          <p:nvPr/>
        </p:nvSpPr>
        <p:spPr>
          <a:xfrm>
            <a:off x="7414260" y="5942171"/>
            <a:ext cx="6422231" cy="22860"/>
          </a:xfrm>
          <a:prstGeom prst="rect">
            <a:avLst/>
          </a:prstGeom>
          <a:solidFill>
            <a:srgbClr val="AC9EF5"/>
          </a:solidFill>
          <a:ln/>
        </p:spPr>
      </p:sp>
      <p:sp>
        <p:nvSpPr>
          <p:cNvPr id="22" name="Text 20"/>
          <p:cNvSpPr/>
          <p:nvPr/>
        </p:nvSpPr>
        <p:spPr>
          <a:xfrm>
            <a:off x="7414260" y="6087070"/>
            <a:ext cx="2926556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Momentos de Integração</a:t>
            </a:r>
            <a:endParaRPr lang="en-US" sz="1950"/>
          </a:p>
        </p:txBody>
      </p:sp>
      <p:sp>
        <p:nvSpPr>
          <p:cNvPr id="23" name="Text 21"/>
          <p:cNvSpPr/>
          <p:nvPr/>
        </p:nvSpPr>
        <p:spPr>
          <a:xfrm>
            <a:off x="7414260" y="6516291"/>
            <a:ext cx="642223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Programe encontros presenciais regulares, eventos de team building virtuais e rituais de reconhecimento para manter a cultura organizacional e o senso de pertencimento da equipe.</a:t>
            </a:r>
            <a:endParaRPr lang="en-US" sz="1550"/>
          </a:p>
        </p:txBody>
      </p:sp>
      <p:pic>
        <p:nvPicPr>
          <p:cNvPr id="25" name="Imagem 24">
            <a:extLst>
              <a:ext uri="{FF2B5EF4-FFF2-40B4-BE49-F238E27FC236}">
                <a16:creationId xmlns:a16="http://schemas.microsoft.com/office/drawing/2014/main" id="{A0F762F3-F043-BDC2-DE0B-A02BA2258F0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-3906" b="-2941"/>
          <a:stretch>
            <a:fillRect/>
          </a:stretch>
        </p:blipFill>
        <p:spPr>
          <a:xfrm>
            <a:off x="12822797" y="219729"/>
            <a:ext cx="1628492" cy="435431"/>
          </a:xfrm>
          <a:prstGeom prst="rect">
            <a:avLst/>
          </a:prstGeom>
        </p:spPr>
      </p:pic>
      <p:sp>
        <p:nvSpPr>
          <p:cNvPr id="26" name="Retângulo 25">
            <a:extLst>
              <a:ext uri="{FF2B5EF4-FFF2-40B4-BE49-F238E27FC236}">
                <a16:creationId xmlns:a16="http://schemas.microsoft.com/office/drawing/2014/main" id="{93BE29BB-967B-1C1F-AE27-E03D68735FB6}"/>
              </a:ext>
            </a:extLst>
          </p:cNvPr>
          <p:cNvSpPr/>
          <p:nvPr/>
        </p:nvSpPr>
        <p:spPr>
          <a:xfrm>
            <a:off x="12771619" y="7659973"/>
            <a:ext cx="1828800" cy="524655"/>
          </a:xfrm>
          <a:prstGeom prst="rect">
            <a:avLst/>
          </a:prstGeom>
          <a:solidFill>
            <a:srgbClr val="2D31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7" name="Google Shape;72;p14">
            <a:extLst>
              <a:ext uri="{FF2B5EF4-FFF2-40B4-BE49-F238E27FC236}">
                <a16:creationId xmlns:a16="http://schemas.microsoft.com/office/drawing/2014/main" id="{6510BBC2-4051-86A8-74B9-3D4F1D3F2824}"/>
              </a:ext>
            </a:extLst>
          </p:cNvPr>
          <p:cNvSpPr txBox="1"/>
          <p:nvPr/>
        </p:nvSpPr>
        <p:spPr>
          <a:xfrm>
            <a:off x="12044476" y="7709490"/>
            <a:ext cx="2580772" cy="521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pt-BR" sz="1250" b="1">
                <a:solidFill>
                  <a:schemeClr val="bg1"/>
                </a:solidFill>
                <a:latin typeface="Inter"/>
                <a:sym typeface="Montserrat"/>
              </a:rPr>
              <a:t>www.metodotelecom.com.br</a:t>
            </a:r>
            <a:endParaRPr sz="1280" b="1">
              <a:solidFill>
                <a:schemeClr val="bg1"/>
              </a:solidFill>
              <a:latin typeface="Inter"/>
            </a:endParaRPr>
          </a:p>
        </p:txBody>
      </p:sp>
      <p:sp>
        <p:nvSpPr>
          <p:cNvPr id="29" name="Google Shape;508;p39">
            <a:extLst>
              <a:ext uri="{FF2B5EF4-FFF2-40B4-BE49-F238E27FC236}">
                <a16:creationId xmlns:a16="http://schemas.microsoft.com/office/drawing/2014/main" id="{DCEAB716-DE54-B0FC-41CD-78A9FB812243}"/>
              </a:ext>
            </a:extLst>
          </p:cNvPr>
          <p:cNvSpPr txBox="1"/>
          <p:nvPr/>
        </p:nvSpPr>
        <p:spPr>
          <a:xfrm>
            <a:off x="145090" y="7636337"/>
            <a:ext cx="1189440" cy="5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 u="sng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Índice</a:t>
            </a:r>
            <a:endParaRPr lang="pt-BR" sz="1900">
              <a:solidFill>
                <a:schemeClr val="bg1"/>
              </a:solidFill>
              <a:hlinkClick r:id="rId4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9633707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1676519"/>
            <a:ext cx="7556421" cy="124015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Estratégias de Integração Cultural</a:t>
            </a:r>
            <a:endParaRPr lang="en-US" sz="3900"/>
          </a:p>
        </p:txBody>
      </p:sp>
      <p:sp>
        <p:nvSpPr>
          <p:cNvPr id="4" name="Text 1"/>
          <p:cNvSpPr/>
          <p:nvPr/>
        </p:nvSpPr>
        <p:spPr>
          <a:xfrm>
            <a:off x="793790" y="3412688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Desafio Cultural</a:t>
            </a:r>
            <a:endParaRPr lang="en-US" sz="2300"/>
          </a:p>
        </p:txBody>
      </p:sp>
      <p:sp>
        <p:nvSpPr>
          <p:cNvPr id="5" name="Text 2"/>
          <p:cNvSpPr/>
          <p:nvPr/>
        </p:nvSpPr>
        <p:spPr>
          <a:xfrm>
            <a:off x="793790" y="3983117"/>
            <a:ext cx="3536156" cy="19052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Manter a identidade organizacional em um ambiente distribuído requer intencionalidade e criatividade. </a:t>
            </a:r>
            <a:r>
              <a:rPr lang="en-US" sz="1550" b="1">
                <a:solidFill>
                  <a:srgbClr val="AC9EF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73% das empresas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relatam desafios na manutenção da cultura corporativa no modelo híbrido.</a:t>
            </a:r>
            <a:endParaRPr lang="en-US" sz="1550"/>
          </a:p>
        </p:txBody>
      </p:sp>
      <p:sp>
        <p:nvSpPr>
          <p:cNvPr id="6" name="Text 3"/>
          <p:cNvSpPr/>
          <p:nvPr/>
        </p:nvSpPr>
        <p:spPr>
          <a:xfrm>
            <a:off x="4821674" y="3412688"/>
            <a:ext cx="2977039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900"/>
              </a:lnSpc>
              <a:buNone/>
            </a:pPr>
            <a:r>
              <a:rPr lang="en-US" sz="230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Soluções Práticas</a:t>
            </a:r>
            <a:endParaRPr lang="en-US" sz="2300"/>
          </a:p>
        </p:txBody>
      </p:sp>
      <p:sp>
        <p:nvSpPr>
          <p:cNvPr id="7" name="Text 4"/>
          <p:cNvSpPr/>
          <p:nvPr/>
        </p:nvSpPr>
        <p:spPr>
          <a:xfrm>
            <a:off x="4821674" y="3983117"/>
            <a:ext cx="35361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Coffee breaks virtuais semanais</a:t>
            </a:r>
            <a:endParaRPr lang="en-US" sz="1550"/>
          </a:p>
        </p:txBody>
      </p:sp>
      <p:sp>
        <p:nvSpPr>
          <p:cNvPr id="8" name="Text 5"/>
          <p:cNvSpPr/>
          <p:nvPr/>
        </p:nvSpPr>
        <p:spPr>
          <a:xfrm>
            <a:off x="4821674" y="4370070"/>
            <a:ext cx="353615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Sessões de feedback 360° regulares</a:t>
            </a:r>
            <a:endParaRPr lang="en-US" sz="1550"/>
          </a:p>
        </p:txBody>
      </p:sp>
      <p:sp>
        <p:nvSpPr>
          <p:cNvPr id="9" name="Text 6"/>
          <p:cNvSpPr/>
          <p:nvPr/>
        </p:nvSpPr>
        <p:spPr>
          <a:xfrm>
            <a:off x="4821674" y="5074563"/>
            <a:ext cx="35361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Celebrações de conquistas online</a:t>
            </a:r>
            <a:endParaRPr lang="en-US" sz="1550"/>
          </a:p>
        </p:txBody>
      </p:sp>
      <p:sp>
        <p:nvSpPr>
          <p:cNvPr id="10" name="Text 7"/>
          <p:cNvSpPr/>
          <p:nvPr/>
        </p:nvSpPr>
        <p:spPr>
          <a:xfrm>
            <a:off x="4821674" y="5461516"/>
            <a:ext cx="353615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Mentoria cruzada entre equipes</a:t>
            </a:r>
            <a:endParaRPr lang="en-US" sz="1550"/>
          </a:p>
        </p:txBody>
      </p:sp>
      <p:sp>
        <p:nvSpPr>
          <p:cNvPr id="11" name="Text 8"/>
          <p:cNvSpPr/>
          <p:nvPr/>
        </p:nvSpPr>
        <p:spPr>
          <a:xfrm>
            <a:off x="4821674" y="5848469"/>
            <a:ext cx="3536156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342900" indent="-342900" algn="l">
              <a:lnSpc>
                <a:spcPts val="2500"/>
              </a:lnSpc>
              <a:buSzPct val="100000"/>
              <a:buChar char="•"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Workshops de desenvolvimento pessoal</a:t>
            </a:r>
            <a:endParaRPr lang="en-US" sz="1550"/>
          </a:p>
        </p:txBody>
      </p:sp>
      <p:pic>
        <p:nvPicPr>
          <p:cNvPr id="13" name="Imagem 12">
            <a:extLst>
              <a:ext uri="{FF2B5EF4-FFF2-40B4-BE49-F238E27FC236}">
                <a16:creationId xmlns:a16="http://schemas.microsoft.com/office/drawing/2014/main" id="{CE956D07-73C4-D307-B6C5-0782F130F7D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3906" b="-2941"/>
          <a:stretch>
            <a:fillRect/>
          </a:stretch>
        </p:blipFill>
        <p:spPr>
          <a:xfrm>
            <a:off x="12822797" y="219729"/>
            <a:ext cx="1628492" cy="435431"/>
          </a:xfrm>
          <a:prstGeom prst="rect">
            <a:avLst/>
          </a:prstGeom>
        </p:spPr>
      </p:pic>
      <p:sp>
        <p:nvSpPr>
          <p:cNvPr id="14" name="Google Shape;72;p14">
            <a:extLst>
              <a:ext uri="{FF2B5EF4-FFF2-40B4-BE49-F238E27FC236}">
                <a16:creationId xmlns:a16="http://schemas.microsoft.com/office/drawing/2014/main" id="{488A2988-1280-6A81-0D72-DC6F7A1C1B16}"/>
              </a:ext>
            </a:extLst>
          </p:cNvPr>
          <p:cNvSpPr txBox="1"/>
          <p:nvPr/>
        </p:nvSpPr>
        <p:spPr>
          <a:xfrm>
            <a:off x="12044476" y="7709490"/>
            <a:ext cx="2580772" cy="521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pt-BR" sz="1250" b="1">
                <a:solidFill>
                  <a:schemeClr val="bg1"/>
                </a:solidFill>
                <a:latin typeface="Inter"/>
                <a:sym typeface="Montserrat"/>
              </a:rPr>
              <a:t>www.metodotelecom.com.br</a:t>
            </a:r>
            <a:endParaRPr sz="1280" b="1">
              <a:solidFill>
                <a:schemeClr val="bg1"/>
              </a:solidFill>
              <a:latin typeface="Inter"/>
            </a:endParaRPr>
          </a:p>
        </p:txBody>
      </p:sp>
      <p:sp>
        <p:nvSpPr>
          <p:cNvPr id="16" name="Google Shape;508;p39">
            <a:extLst>
              <a:ext uri="{FF2B5EF4-FFF2-40B4-BE49-F238E27FC236}">
                <a16:creationId xmlns:a16="http://schemas.microsoft.com/office/drawing/2014/main" id="{891D5856-2A14-5D37-2C60-2772E55E7076}"/>
              </a:ext>
            </a:extLst>
          </p:cNvPr>
          <p:cNvSpPr txBox="1"/>
          <p:nvPr/>
        </p:nvSpPr>
        <p:spPr>
          <a:xfrm>
            <a:off x="145090" y="7636337"/>
            <a:ext cx="1189440" cy="5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 u="sng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Índice</a:t>
            </a:r>
            <a:endParaRPr lang="pt-BR" sz="1900">
              <a:solidFill>
                <a:schemeClr val="bg1"/>
              </a:solidFill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15494794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4363" y="1161574"/>
            <a:ext cx="12021528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Tecnologias Emergentes Moldando o Futuro</a:t>
            </a:r>
            <a:endParaRPr lang="en-US" sz="3900"/>
          </a:p>
        </p:txBody>
      </p:sp>
      <p:sp>
        <p:nvSpPr>
          <p:cNvPr id="3" name="Text 1"/>
          <p:cNvSpPr/>
          <p:nvPr/>
        </p:nvSpPr>
        <p:spPr>
          <a:xfrm>
            <a:off x="793790" y="2178487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futuro do trabalho híbrido será impulsionado por tecnologias disruptivas que estão redefinindo as possibilidades de colaboração e produtividade.</a:t>
            </a:r>
            <a:endParaRPr lang="en-US" sz="155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3036808"/>
            <a:ext cx="496133" cy="496133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1537930" y="3154561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Conectividade 5G</a:t>
            </a:r>
            <a:endParaRPr lang="en-US" sz="1950"/>
          </a:p>
        </p:txBody>
      </p:sp>
      <p:sp>
        <p:nvSpPr>
          <p:cNvPr id="6" name="Text 3"/>
          <p:cNvSpPr/>
          <p:nvPr/>
        </p:nvSpPr>
        <p:spPr>
          <a:xfrm>
            <a:off x="1537930" y="3583781"/>
            <a:ext cx="5653207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Ultra-baixa latência e velocidades de até 10 Gbps permitirão experiências de trabalho remoto indistinguíveis do presencial, incluindo transmissões de vídeo 4K e realidade aumentada em tempo real.</a:t>
            </a:r>
            <a:endParaRPr lang="en-US" sz="155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39144" y="3036808"/>
            <a:ext cx="496133" cy="496133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8183285" y="3154561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Inteligência Artificial</a:t>
            </a:r>
            <a:endParaRPr lang="en-US" sz="1950"/>
          </a:p>
        </p:txBody>
      </p:sp>
      <p:sp>
        <p:nvSpPr>
          <p:cNvPr id="9" name="Text 5"/>
          <p:cNvSpPr/>
          <p:nvPr/>
        </p:nvSpPr>
        <p:spPr>
          <a:xfrm>
            <a:off x="8183285" y="3583781"/>
            <a:ext cx="5653326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Assistentes virtuais inteligentes automatizarão tarefas repetitivas, fornecerão insights preditivos sobre produtividade e otimizarão cronogramas com base em padrões de trabalho individuais.</a:t>
            </a:r>
            <a:endParaRPr lang="en-US" sz="155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5250775"/>
            <a:ext cx="496133" cy="496133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1537930" y="5368528"/>
            <a:ext cx="360485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Realidade Aumentada e Virtual</a:t>
            </a:r>
            <a:endParaRPr lang="en-US" sz="1950"/>
          </a:p>
        </p:txBody>
      </p:sp>
      <p:sp>
        <p:nvSpPr>
          <p:cNvPr id="12" name="Text 7"/>
          <p:cNvSpPr/>
          <p:nvPr/>
        </p:nvSpPr>
        <p:spPr>
          <a:xfrm>
            <a:off x="1537930" y="5797748"/>
            <a:ext cx="5653207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Ambientes de trabalho imersivos permitirão reuniões tridimensionais, treinamentos práticos virtuais e colaboração espacial que revolucionarão a experiência do trabalho remoto.</a:t>
            </a:r>
            <a:endParaRPr lang="en-US" sz="155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439144" y="5250775"/>
            <a:ext cx="496133" cy="496133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8183285" y="5368528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Analytics Avançado</a:t>
            </a:r>
            <a:endParaRPr lang="en-US" sz="1950"/>
          </a:p>
        </p:txBody>
      </p:sp>
      <p:sp>
        <p:nvSpPr>
          <p:cNvPr id="15" name="Text 9"/>
          <p:cNvSpPr/>
          <p:nvPr/>
        </p:nvSpPr>
        <p:spPr>
          <a:xfrm>
            <a:off x="8183285" y="5797748"/>
            <a:ext cx="5653326" cy="127015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Análise de dados em tempo real sobre padrões de trabalho, bem-estar dos funcionários e eficiência operacional permitirá decisões baseadas em evidências e otimização contínua.</a:t>
            </a:r>
            <a:endParaRPr lang="en-US" sz="1550"/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044E8223-42DF-AB47-FFF3-5DBEC1EAA07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-3906" b="-2941"/>
          <a:stretch>
            <a:fillRect/>
          </a:stretch>
        </p:blipFill>
        <p:spPr>
          <a:xfrm>
            <a:off x="12822797" y="219729"/>
            <a:ext cx="1628492" cy="435431"/>
          </a:xfrm>
          <a:prstGeom prst="rect">
            <a:avLst/>
          </a:prstGeom>
        </p:spPr>
      </p:pic>
      <p:sp>
        <p:nvSpPr>
          <p:cNvPr id="18" name="Retângulo 17">
            <a:extLst>
              <a:ext uri="{FF2B5EF4-FFF2-40B4-BE49-F238E27FC236}">
                <a16:creationId xmlns:a16="http://schemas.microsoft.com/office/drawing/2014/main" id="{704819CF-C482-B0DF-6BB2-448309458EE5}"/>
              </a:ext>
            </a:extLst>
          </p:cNvPr>
          <p:cNvSpPr/>
          <p:nvPr/>
        </p:nvSpPr>
        <p:spPr>
          <a:xfrm>
            <a:off x="12771619" y="7659973"/>
            <a:ext cx="1828800" cy="524655"/>
          </a:xfrm>
          <a:prstGeom prst="rect">
            <a:avLst/>
          </a:prstGeom>
          <a:solidFill>
            <a:srgbClr val="2D31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Google Shape;72;p14">
            <a:extLst>
              <a:ext uri="{FF2B5EF4-FFF2-40B4-BE49-F238E27FC236}">
                <a16:creationId xmlns:a16="http://schemas.microsoft.com/office/drawing/2014/main" id="{CFDDF806-1C43-0D46-CDEF-83D0C0F403F6}"/>
              </a:ext>
            </a:extLst>
          </p:cNvPr>
          <p:cNvSpPr txBox="1"/>
          <p:nvPr/>
        </p:nvSpPr>
        <p:spPr>
          <a:xfrm>
            <a:off x="12044476" y="7709490"/>
            <a:ext cx="2580772" cy="521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pt-BR" sz="1250" b="1">
                <a:solidFill>
                  <a:schemeClr val="bg1"/>
                </a:solidFill>
                <a:latin typeface="Inter"/>
                <a:sym typeface="Montserrat"/>
              </a:rPr>
              <a:t>www.metodotelecom.com.br</a:t>
            </a:r>
            <a:endParaRPr sz="1280" b="1">
              <a:solidFill>
                <a:schemeClr val="bg1"/>
              </a:solidFill>
              <a:latin typeface="Inter"/>
            </a:endParaRPr>
          </a:p>
        </p:txBody>
      </p:sp>
      <p:sp>
        <p:nvSpPr>
          <p:cNvPr id="21" name="Google Shape;508;p39">
            <a:extLst>
              <a:ext uri="{FF2B5EF4-FFF2-40B4-BE49-F238E27FC236}">
                <a16:creationId xmlns:a16="http://schemas.microsoft.com/office/drawing/2014/main" id="{90C8D9C0-6DB1-6BA1-A5D4-32E28BEE00A9}"/>
              </a:ext>
            </a:extLst>
          </p:cNvPr>
          <p:cNvSpPr txBox="1"/>
          <p:nvPr/>
        </p:nvSpPr>
        <p:spPr>
          <a:xfrm>
            <a:off x="145090" y="7636337"/>
            <a:ext cx="1189440" cy="5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 u="sng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Índice</a:t>
            </a:r>
            <a:endParaRPr lang="pt-BR" sz="1900" dirty="0">
              <a:solidFill>
                <a:schemeClr val="bg1"/>
              </a:solidFill>
              <a:hlinkClick r:id="rId8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33717128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B0E57FCD-ED39-1190-44A5-055707F83325}"/>
              </a:ext>
            </a:extLst>
          </p:cNvPr>
          <p:cNvSpPr/>
          <p:nvPr/>
        </p:nvSpPr>
        <p:spPr>
          <a:xfrm>
            <a:off x="-13448" y="-26895"/>
            <a:ext cx="14657294" cy="8256494"/>
          </a:xfrm>
          <a:prstGeom prst="rect">
            <a:avLst/>
          </a:prstGeom>
          <a:solidFill>
            <a:srgbClr val="2D313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" name="Imagem 1" descr="preencoded.png">
            <a:extLst>
              <a:ext uri="{FF2B5EF4-FFF2-40B4-BE49-F238E27FC236}">
                <a16:creationId xmlns:a16="http://schemas.microsoft.com/office/drawing/2014/main" id="{7BE7386D-D4F3-0E85-960F-F4EB4A076A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68" name="Google Shape;68;p14"/>
          <p:cNvSpPr txBox="1"/>
          <p:nvPr/>
        </p:nvSpPr>
        <p:spPr>
          <a:xfrm>
            <a:off x="363000" y="867160"/>
            <a:ext cx="2401440" cy="985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900">
                <a:solidFill>
                  <a:srgbClr val="F7F7F8"/>
                </a:solidFill>
                <a:latin typeface="DM Sans Medium"/>
                <a:sym typeface="Montserrat ExtraBold"/>
              </a:rPr>
              <a:t>Índice</a:t>
            </a:r>
            <a:endParaRPr sz="3900">
              <a:solidFill>
                <a:srgbClr val="F7F7F8"/>
              </a:solidFill>
              <a:latin typeface="DM Sans Medium"/>
              <a:sym typeface="Montserrat ExtraBold"/>
            </a:endParaRPr>
          </a:p>
        </p:txBody>
      </p:sp>
      <p:sp>
        <p:nvSpPr>
          <p:cNvPr id="69" name="Google Shape;69;p14"/>
          <p:cNvSpPr txBox="1"/>
          <p:nvPr/>
        </p:nvSpPr>
        <p:spPr>
          <a:xfrm>
            <a:off x="355697" y="1669063"/>
            <a:ext cx="4532478" cy="72510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43840">
              <a:lnSpc>
                <a:spcPct val="115000"/>
              </a:lnSpc>
              <a:spcBef>
                <a:spcPts val="1600"/>
              </a:spcBef>
              <a:buClr>
                <a:srgbClr val="2A8A8E"/>
              </a:buClr>
              <a:buSzPts val="1200"/>
            </a:pPr>
            <a:r>
              <a:rPr lang="pt-BR" sz="1400" dirty="0">
                <a:solidFill>
                  <a:schemeClr val="bg1"/>
                </a:solidFill>
                <a:latin typeface="Montserrat"/>
                <a:ea typeface="Montserrat"/>
                <a:cs typeface="Montserrat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01. Objetivo deste </a:t>
            </a:r>
            <a:r>
              <a:rPr lang="pt-BR" sz="1400" dirty="0" err="1">
                <a:solidFill>
                  <a:schemeClr val="bg1"/>
                </a:solidFill>
                <a:latin typeface="Montserrat"/>
                <a:ea typeface="Montserrat"/>
                <a:cs typeface="Montserrat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eBook</a:t>
            </a:r>
            <a:endParaRPr lang="pt-BR" sz="1400" dirty="0" err="1">
              <a:solidFill>
                <a:schemeClr val="bg1"/>
              </a:solidFill>
              <a:latin typeface="Montserrat"/>
              <a:ea typeface="Montserrat"/>
              <a:cs typeface="Montserrat"/>
            </a:endParaRPr>
          </a:p>
          <a:p>
            <a:pPr marL="243840">
              <a:lnSpc>
                <a:spcPct val="114999"/>
              </a:lnSpc>
              <a:spcBef>
                <a:spcPts val="1600"/>
              </a:spcBef>
              <a:buSzPts val="1200"/>
            </a:pPr>
            <a:r>
              <a:rPr lang="pt-BR" sz="1400" dirty="0">
                <a:solidFill>
                  <a:schemeClr val="bg1"/>
                </a:solidFill>
                <a:latin typeface="Montserrat"/>
                <a:ea typeface="Montserrat"/>
                <a:cs typeface="Montserrat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02. Uma Nova era do Trabalho</a:t>
            </a:r>
          </a:p>
          <a:p>
            <a:pPr marL="243840">
              <a:lnSpc>
                <a:spcPct val="114999"/>
              </a:lnSpc>
              <a:spcBef>
                <a:spcPts val="1600"/>
              </a:spcBef>
              <a:buSzPts val="1200"/>
            </a:pPr>
            <a:r>
              <a:rPr lang="pt-BR" sz="1400" dirty="0">
                <a:solidFill>
                  <a:schemeClr val="bg1"/>
                </a:solidFill>
                <a:latin typeface="Montserrat"/>
                <a:ea typeface="Montserrat"/>
                <a:cs typeface="Montserrat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03. A Evolução do Trabalho Híbrido</a:t>
            </a:r>
          </a:p>
          <a:p>
            <a:pPr marL="243840">
              <a:lnSpc>
                <a:spcPct val="114999"/>
              </a:lnSpc>
              <a:spcBef>
                <a:spcPts val="1600"/>
              </a:spcBef>
              <a:buSzPts val="1200"/>
            </a:pPr>
            <a:r>
              <a:rPr lang="pt-BR" sz="1400" dirty="0">
                <a:solidFill>
                  <a:schemeClr val="bg1"/>
                </a:solidFill>
                <a:latin typeface="Montserrat"/>
                <a:ea typeface="Montserrat"/>
                <a:cs typeface="Montserrat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04. Redefinindo o Conceito de Trabalho</a:t>
            </a:r>
          </a:p>
          <a:p>
            <a:pPr marL="243840">
              <a:lnSpc>
                <a:spcPct val="114999"/>
              </a:lnSpc>
              <a:spcBef>
                <a:spcPts val="1600"/>
              </a:spcBef>
              <a:buSzPts val="1200"/>
            </a:pPr>
            <a:r>
              <a:rPr lang="pt-BR" sz="1400" dirty="0">
                <a:solidFill>
                  <a:schemeClr val="bg1"/>
                </a:solidFill>
                <a:latin typeface="Montserrat"/>
                <a:ea typeface="Montserrat"/>
                <a:cs typeface="Montserrat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05. Forças Transformadoras</a:t>
            </a:r>
          </a:p>
          <a:p>
            <a:pPr marL="243840">
              <a:lnSpc>
                <a:spcPct val="114999"/>
              </a:lnSpc>
              <a:spcBef>
                <a:spcPts val="1600"/>
              </a:spcBef>
              <a:buSzPts val="1200"/>
            </a:pPr>
            <a:r>
              <a:rPr lang="pt-BR" sz="1400" dirty="0">
                <a:solidFill>
                  <a:schemeClr val="bg1"/>
                </a:solidFill>
                <a:latin typeface="Montserrat"/>
                <a:ea typeface="Montserrat"/>
                <a:cs typeface="Montserrat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06. Tecnologias Essenciais</a:t>
            </a:r>
          </a:p>
          <a:p>
            <a:pPr marL="243840">
              <a:lnSpc>
                <a:spcPct val="114999"/>
              </a:lnSpc>
              <a:spcBef>
                <a:spcPts val="1600"/>
              </a:spcBef>
              <a:buSzPts val="1200"/>
            </a:pPr>
            <a:r>
              <a:rPr lang="pt-BR" sz="1400" dirty="0">
                <a:solidFill>
                  <a:schemeClr val="bg1"/>
                </a:solidFill>
                <a:latin typeface="Montserrat"/>
                <a:ea typeface="Montserrat"/>
                <a:cs typeface="Montserrat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07. </a:t>
            </a:r>
            <a:r>
              <a:rPr lang="pt-BR" sz="1400" dirty="0">
                <a:solidFill>
                  <a:schemeClr val="bg1"/>
                </a:solidFill>
                <a:latin typeface="Montserrat"/>
                <a:ea typeface="Montserrat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Infraestrutura: A Base de Tudo</a:t>
            </a:r>
          </a:p>
          <a:p>
            <a:pPr marL="243840">
              <a:lnSpc>
                <a:spcPct val="114999"/>
              </a:lnSpc>
              <a:spcBef>
                <a:spcPts val="1600"/>
              </a:spcBef>
              <a:buSzPts val="1200"/>
            </a:pPr>
            <a:r>
              <a:rPr lang="pt-BR" sz="1400" dirty="0">
                <a:solidFill>
                  <a:schemeClr val="bg1"/>
                </a:solidFill>
                <a:latin typeface="Montserrat"/>
                <a:ea typeface="Montserrat"/>
                <a:cs typeface="Montserrat"/>
                <a:hlinkClick r:id="rId1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08. </a:t>
            </a:r>
            <a:r>
              <a:rPr lang="pt-BR" sz="1400" dirty="0">
                <a:solidFill>
                  <a:schemeClr val="bg1"/>
                </a:solidFill>
                <a:latin typeface="Montserrat"/>
                <a:ea typeface="Montserrat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Vantagens para o Setor Privado</a:t>
            </a:r>
          </a:p>
          <a:p>
            <a:pPr marL="243840">
              <a:lnSpc>
                <a:spcPct val="114999"/>
              </a:lnSpc>
              <a:spcBef>
                <a:spcPts val="1600"/>
              </a:spcBef>
              <a:buSzPts val="1200"/>
            </a:pPr>
            <a:r>
              <a:rPr lang="pt-BR" sz="1400" dirty="0">
                <a:solidFill>
                  <a:schemeClr val="bg1"/>
                </a:solidFill>
                <a:latin typeface="Montserrat"/>
                <a:ea typeface="Montserrat"/>
                <a:cs typeface="Montserrat"/>
                <a:hlinkClick r:id="rId1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09. </a:t>
            </a:r>
            <a:r>
              <a:rPr lang="pt-BR" sz="1400" dirty="0">
                <a:solidFill>
                  <a:schemeClr val="bg1"/>
                </a:solidFill>
                <a:latin typeface="Montserrat"/>
                <a:ea typeface="Montserrat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Transformação no Setor Público</a:t>
            </a:r>
          </a:p>
          <a:p>
            <a:pPr marL="243840">
              <a:lnSpc>
                <a:spcPct val="114999"/>
              </a:lnSpc>
              <a:spcBef>
                <a:spcPts val="1600"/>
              </a:spcBef>
              <a:buSzPts val="1200"/>
            </a:pPr>
            <a:r>
              <a:rPr lang="pt-BR" sz="1400" dirty="0">
                <a:solidFill>
                  <a:schemeClr val="bg1"/>
                </a:solidFill>
                <a:latin typeface="Montserrat"/>
                <a:ea typeface="Montserrat"/>
                <a:cs typeface="Montserrat"/>
                <a:hlinkClick r:id="rId1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10. </a:t>
            </a:r>
            <a:r>
              <a:rPr lang="pt-BR" sz="1400" dirty="0">
                <a:solidFill>
                  <a:schemeClr val="bg1"/>
                </a:solidFill>
                <a:latin typeface="Montserrat"/>
                <a:ea typeface="Montserrat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Superando os Desafios Culturais</a:t>
            </a:r>
          </a:p>
          <a:p>
            <a:pPr marL="243840">
              <a:lnSpc>
                <a:spcPct val="115000"/>
              </a:lnSpc>
              <a:spcBef>
                <a:spcPts val="1600"/>
              </a:spcBef>
              <a:buClr>
                <a:srgbClr val="2A8A8E"/>
              </a:buClr>
              <a:buSzPts val="1200"/>
            </a:pPr>
            <a:r>
              <a:rPr lang="pt-BR" sz="1400" dirty="0">
                <a:solidFill>
                  <a:schemeClr val="bg1"/>
                </a:solidFill>
                <a:latin typeface="Montserrat"/>
                <a:ea typeface="Montserrat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11. Desafios Tecnológicos do Trabalho Híbrido</a:t>
            </a:r>
            <a:r>
              <a:rPr lang="pt-BR" sz="1400" dirty="0">
                <a:solidFill>
                  <a:schemeClr val="bg1"/>
                </a:solidFill>
                <a:latin typeface="Montserrat"/>
                <a:ea typeface="Montserrat"/>
              </a:rPr>
              <a:t> </a:t>
            </a:r>
            <a:endParaRPr lang="pt-BR" sz="1900" u="sng" dirty="0">
              <a:solidFill>
                <a:schemeClr val="bg1"/>
              </a:solidFill>
              <a:latin typeface="Montserrat"/>
              <a:ea typeface="Montserrat"/>
            </a:endParaRPr>
          </a:p>
        </p:txBody>
      </p:sp>
      <p:sp>
        <p:nvSpPr>
          <p:cNvPr id="4" name="Text 0">
            <a:extLst>
              <a:ext uri="{FF2B5EF4-FFF2-40B4-BE49-F238E27FC236}">
                <a16:creationId xmlns:a16="http://schemas.microsoft.com/office/drawing/2014/main" id="{B18068CE-D99A-38E7-8710-992AB18E7811}"/>
              </a:ext>
            </a:extLst>
          </p:cNvPr>
          <p:cNvSpPr/>
          <p:nvPr/>
        </p:nvSpPr>
        <p:spPr>
          <a:xfrm>
            <a:off x="521737" y="1046552"/>
            <a:ext cx="6111478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pt-BR" sz="3900">
                <a:solidFill>
                  <a:srgbClr val="F7F7F8"/>
                </a:solidFill>
                <a:latin typeface="DM Sans Medium"/>
              </a:rPr>
              <a:t>Índice</a:t>
            </a:r>
            <a:endParaRPr lang="pt-BR"/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84591CB-77CE-FD1F-3583-26A5282125E4}"/>
              </a:ext>
            </a:extLst>
          </p:cNvPr>
          <p:cNvPicPr>
            <a:picLocks noChangeAspect="1"/>
          </p:cNvPicPr>
          <p:nvPr/>
        </p:nvPicPr>
        <p:blipFill>
          <a:blip r:embed="rId14"/>
          <a:srcRect r="-3906" b="-2941"/>
          <a:stretch>
            <a:fillRect/>
          </a:stretch>
        </p:blipFill>
        <p:spPr>
          <a:xfrm>
            <a:off x="12822797" y="219729"/>
            <a:ext cx="1628492" cy="435431"/>
          </a:xfrm>
          <a:prstGeom prst="rect">
            <a:avLst/>
          </a:prstGeom>
        </p:spPr>
      </p:pic>
      <p:sp>
        <p:nvSpPr>
          <p:cNvPr id="6" name="Google Shape;72;p14">
            <a:extLst>
              <a:ext uri="{FF2B5EF4-FFF2-40B4-BE49-F238E27FC236}">
                <a16:creationId xmlns:a16="http://schemas.microsoft.com/office/drawing/2014/main" id="{722D597C-CDBD-0AA0-0AF0-8E3ED2F4C1CE}"/>
              </a:ext>
            </a:extLst>
          </p:cNvPr>
          <p:cNvSpPr txBox="1"/>
          <p:nvPr/>
        </p:nvSpPr>
        <p:spPr>
          <a:xfrm>
            <a:off x="293200" y="283080"/>
            <a:ext cx="6893280" cy="521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pt-BR" sz="1250" b="1">
                <a:solidFill>
                  <a:schemeClr val="bg1"/>
                </a:solidFill>
                <a:latin typeface="Inter"/>
                <a:ea typeface="Montserrat"/>
                <a:cs typeface="Montserrat"/>
                <a:sym typeface="Montserrat"/>
              </a:rPr>
              <a:t>eBook: O Futuro do Trabalho Híbrido</a:t>
            </a:r>
            <a:endParaRPr sz="1280" b="1">
              <a:solidFill>
                <a:schemeClr val="bg1"/>
              </a:solidFill>
              <a:latin typeface="Inter"/>
            </a:endParaRPr>
          </a:p>
        </p:txBody>
      </p:sp>
      <p:sp>
        <p:nvSpPr>
          <p:cNvPr id="8" name="Google Shape;72;p14">
            <a:extLst>
              <a:ext uri="{FF2B5EF4-FFF2-40B4-BE49-F238E27FC236}">
                <a16:creationId xmlns:a16="http://schemas.microsoft.com/office/drawing/2014/main" id="{BD24AFCC-4C82-9FC2-ECE8-FB38EE4C9665}"/>
              </a:ext>
            </a:extLst>
          </p:cNvPr>
          <p:cNvSpPr txBox="1"/>
          <p:nvPr/>
        </p:nvSpPr>
        <p:spPr>
          <a:xfrm>
            <a:off x="12044476" y="7709490"/>
            <a:ext cx="2580772" cy="521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pt-BR" sz="1250" b="1">
                <a:solidFill>
                  <a:schemeClr val="bg1"/>
                </a:solidFill>
                <a:latin typeface="Inter"/>
                <a:sym typeface="Montserrat"/>
              </a:rPr>
              <a:t>www.metodotelecom.com.br</a:t>
            </a:r>
            <a:endParaRPr sz="1280" b="1">
              <a:solidFill>
                <a:schemeClr val="bg1"/>
              </a:solidFill>
              <a:latin typeface="Inter"/>
            </a:endParaRPr>
          </a:p>
        </p:txBody>
      </p:sp>
      <p:sp>
        <p:nvSpPr>
          <p:cNvPr id="7" name="Google Shape;69;p14">
            <a:extLst>
              <a:ext uri="{FF2B5EF4-FFF2-40B4-BE49-F238E27FC236}">
                <a16:creationId xmlns:a16="http://schemas.microsoft.com/office/drawing/2014/main" id="{C19E960A-97B0-77F9-664D-AF33CCF3D3C2}"/>
              </a:ext>
            </a:extLst>
          </p:cNvPr>
          <p:cNvSpPr txBox="1"/>
          <p:nvPr/>
        </p:nvSpPr>
        <p:spPr>
          <a:xfrm>
            <a:off x="4606421" y="1669063"/>
            <a:ext cx="4532478" cy="36304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243840">
              <a:lnSpc>
                <a:spcPct val="114999"/>
              </a:lnSpc>
              <a:spcBef>
                <a:spcPts val="1600"/>
              </a:spcBef>
            </a:pPr>
            <a:r>
              <a:rPr lang="pt-BR" sz="1400" dirty="0">
                <a:solidFill>
                  <a:schemeClr val="bg1"/>
                </a:solidFill>
                <a:latin typeface="Montserrat"/>
                <a:hlinkClick r:id="rId1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12. </a:t>
            </a:r>
            <a:r>
              <a:rPr lang="pt-BR" sz="1400" dirty="0">
                <a:solidFill>
                  <a:schemeClr val="bg1"/>
                </a:solidFill>
                <a:latin typeface="Montserrat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Impacto da Desigualdade Digital</a:t>
            </a:r>
            <a:endParaRPr lang="en-US" sz="1400" dirty="0">
              <a:solidFill>
                <a:schemeClr val="bg1"/>
              </a:solidFill>
              <a:latin typeface="Montserrat"/>
              <a:hlinkClick r:id="" action="ppaction://noaction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  <a:p>
            <a:pPr marL="243840">
              <a:lnSpc>
                <a:spcPct val="114999"/>
              </a:lnSpc>
              <a:spcBef>
                <a:spcPts val="1600"/>
              </a:spcBef>
            </a:pPr>
            <a:r>
              <a:rPr lang="pt-BR" sz="1400" dirty="0">
                <a:solidFill>
                  <a:schemeClr val="bg1"/>
                </a:solidFill>
                <a:latin typeface="Montserrat"/>
                <a:hlinkClick r:id="rId1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13. Segurança Digital: Riscos e </a:t>
            </a:r>
            <a:r>
              <a:rPr lang="pt-BR" sz="1400" dirty="0">
                <a:solidFill>
                  <a:schemeClr val="bg1"/>
                </a:solidFill>
                <a:latin typeface="Montserrat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Vulnerabilidades</a:t>
            </a:r>
          </a:p>
          <a:p>
            <a:pPr marL="243840">
              <a:lnSpc>
                <a:spcPct val="114999"/>
              </a:lnSpc>
              <a:spcBef>
                <a:spcPts val="1600"/>
              </a:spcBef>
            </a:pPr>
            <a:r>
              <a:rPr lang="pt-BR" sz="1400" dirty="0">
                <a:solidFill>
                  <a:schemeClr val="bg1"/>
                </a:solidFill>
                <a:latin typeface="Montserrat"/>
                <a:ea typeface="Montserrat"/>
                <a:hlinkClick r:id="rId1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14. Análise de Custos vs. Benefícios</a:t>
            </a:r>
          </a:p>
          <a:p>
            <a:pPr marL="243840">
              <a:lnSpc>
                <a:spcPct val="114999"/>
              </a:lnSpc>
              <a:spcBef>
                <a:spcPts val="1600"/>
              </a:spcBef>
            </a:pPr>
            <a:r>
              <a:rPr lang="pt-BR" sz="1400" dirty="0">
                <a:solidFill>
                  <a:schemeClr val="bg1"/>
                </a:solidFill>
                <a:latin typeface="Montserrat"/>
                <a:ea typeface="Montserrat"/>
                <a:hlinkClick r:id="rId1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15. Boas Práticas para Adoção Bem-Sucedida</a:t>
            </a:r>
          </a:p>
          <a:p>
            <a:pPr marL="243840">
              <a:lnSpc>
                <a:spcPct val="114999"/>
              </a:lnSpc>
              <a:spcBef>
                <a:spcPts val="1600"/>
              </a:spcBef>
            </a:pPr>
            <a:r>
              <a:rPr lang="pt-BR" sz="1400" dirty="0">
                <a:solidFill>
                  <a:schemeClr val="bg1"/>
                </a:solidFill>
                <a:latin typeface="Montserrat"/>
                <a:ea typeface="Montserrat"/>
                <a:hlinkClick r:id="rId1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16. Estratégias de Integração Cultural</a:t>
            </a:r>
            <a:r>
              <a:rPr lang="pt-BR" sz="1400" dirty="0">
                <a:solidFill>
                  <a:schemeClr val="bg1"/>
                </a:solidFill>
                <a:latin typeface="Montserrat"/>
                <a:ea typeface="Montserrat"/>
              </a:rPr>
              <a:t> </a:t>
            </a:r>
          </a:p>
          <a:p>
            <a:pPr marL="243840">
              <a:lnSpc>
                <a:spcPct val="114999"/>
              </a:lnSpc>
            </a:pPr>
            <a:endParaRPr lang="pt-BR" sz="1400">
              <a:solidFill>
                <a:schemeClr val="bg1"/>
              </a:solidFill>
              <a:latin typeface="Montserrat"/>
            </a:endParaRPr>
          </a:p>
          <a:p>
            <a:pPr marL="243840">
              <a:lnSpc>
                <a:spcPct val="114999"/>
              </a:lnSpc>
            </a:pPr>
            <a:r>
              <a:rPr lang="pt-BR" sz="1400" dirty="0">
                <a:solidFill>
                  <a:schemeClr val="bg1"/>
                </a:solidFill>
                <a:latin typeface="Montserrat"/>
                <a:hlinkClick r:id="" action="ppaction://noaction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17. Tecnologias Emergentes Moldando o Futuro</a:t>
            </a:r>
          </a:p>
          <a:p>
            <a:pPr marL="243840">
              <a:lnSpc>
                <a:spcPct val="114999"/>
              </a:lnSpc>
              <a:spcBef>
                <a:spcPts val="1600"/>
              </a:spcBef>
            </a:pPr>
            <a:r>
              <a:rPr lang="pt-BR" sz="1400" dirty="0">
                <a:solidFill>
                  <a:schemeClr val="bg1"/>
                </a:solidFill>
                <a:latin typeface="Montserrat"/>
                <a:ea typeface="Montserrat"/>
                <a:hlinkClick r:id="rId2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18. O Futuro do Trabalho é Híbrido</a:t>
            </a:r>
            <a:r>
              <a:rPr lang="pt-BR" sz="1400" dirty="0">
                <a:solidFill>
                  <a:schemeClr val="bg1"/>
                </a:solidFill>
                <a:latin typeface="Montserrat"/>
                <a:ea typeface="Montserrat"/>
              </a:rPr>
              <a:t> </a:t>
            </a:r>
          </a:p>
          <a:p>
            <a:pPr marL="243840">
              <a:lnSpc>
                <a:spcPct val="114999"/>
              </a:lnSpc>
              <a:spcBef>
                <a:spcPts val="1600"/>
              </a:spcBef>
            </a:pPr>
            <a:r>
              <a:rPr lang="pt-BR" sz="1400" dirty="0">
                <a:solidFill>
                  <a:schemeClr val="bg1"/>
                </a:solidFill>
                <a:latin typeface="Montserrat"/>
                <a:ea typeface="Montserrat"/>
                <a:hlinkClick r:id="rId21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19. Quem Somos: Método Telecom</a:t>
            </a:r>
          </a:p>
          <a:p>
            <a:pPr marL="243840">
              <a:lnSpc>
                <a:spcPct val="114999"/>
              </a:lnSpc>
              <a:spcBef>
                <a:spcPts val="1600"/>
              </a:spcBef>
            </a:pPr>
            <a:r>
              <a:rPr lang="pt-BR" sz="1400" dirty="0">
                <a:solidFill>
                  <a:schemeClr val="bg1"/>
                </a:solidFill>
                <a:latin typeface="Montserrat"/>
                <a:ea typeface="Montserrat"/>
                <a:hlinkClick r:id="rId22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20. Fale com o Especialista</a:t>
            </a:r>
          </a:p>
          <a:p>
            <a:pPr marL="243840">
              <a:lnSpc>
                <a:spcPct val="114999"/>
              </a:lnSpc>
              <a:spcBef>
                <a:spcPts val="1600"/>
              </a:spcBef>
            </a:pPr>
            <a:r>
              <a:rPr lang="pt-BR" sz="1400" dirty="0">
                <a:solidFill>
                  <a:schemeClr val="bg1"/>
                </a:solidFill>
                <a:latin typeface="Montserrat"/>
                <a:ea typeface="Montserrat"/>
                <a:hlinkClick r:id="rId23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21. Contato</a:t>
            </a:r>
          </a:p>
          <a:p>
            <a:pPr marL="731520" indent="-487680">
              <a:lnSpc>
                <a:spcPct val="115000"/>
              </a:lnSpc>
              <a:spcBef>
                <a:spcPts val="1600"/>
              </a:spcBef>
              <a:buClr>
                <a:srgbClr val="2A8A8E"/>
              </a:buClr>
              <a:buSzPts val="1200"/>
              <a:buFont typeface="Montserrat"/>
              <a:buAutoNum type="arabicPeriod"/>
            </a:pPr>
            <a:endParaRPr lang="pt-BR" sz="1900" u="sng">
              <a:solidFill>
                <a:srgbClr val="2A8A8E"/>
              </a:solidFill>
              <a:latin typeface="Montserrat"/>
              <a:ea typeface="Montserrat"/>
              <a:cs typeface="Montserrat"/>
            </a:endParaRPr>
          </a:p>
        </p:txBody>
      </p:sp>
    </p:spTree>
    <p:extLst>
      <p:ext uri="{BB962C8B-B14F-4D97-AF65-F5344CB8AC3E}">
        <p14:creationId xmlns:p14="http://schemas.microsoft.com/office/powerpoint/2010/main" val="42059252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46565" y="434481"/>
            <a:ext cx="8519615" cy="64172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500"/>
              </a:lnSpc>
              <a:buNone/>
            </a:pPr>
            <a:r>
              <a:rPr lang="en-US" sz="360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O Futuro do Trabalho é Híbrido</a:t>
            </a:r>
            <a:endParaRPr lang="en-US" sz="3600"/>
          </a:p>
        </p:txBody>
      </p:sp>
      <p:sp>
        <p:nvSpPr>
          <p:cNvPr id="3" name="Text 1"/>
          <p:cNvSpPr/>
          <p:nvPr/>
        </p:nvSpPr>
        <p:spPr>
          <a:xfrm>
            <a:off x="732711" y="1351002"/>
            <a:ext cx="9160312" cy="114502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9000"/>
              </a:lnSpc>
              <a:buNone/>
            </a:pPr>
            <a:r>
              <a:rPr lang="en-US" sz="7200" dirty="0">
                <a:solidFill>
                  <a:srgbClr val="AC9FF5"/>
                </a:solidFill>
                <a:latin typeface="DM Sans Medium"/>
                <a:ea typeface="DM Sans Medium" pitchFamily="34" charset="-122"/>
                <a:cs typeface="DM Sans Medium" pitchFamily="34" charset="-120"/>
              </a:rPr>
              <a:t>Um </a:t>
            </a:r>
            <a:r>
              <a:rPr lang="en-US" sz="7200" dirty="0">
                <a:solidFill>
                  <a:srgbClr val="AC9EF5"/>
                </a:solidFill>
                <a:latin typeface="DM Sans Medium"/>
                <a:ea typeface="DM Sans Medium" pitchFamily="34" charset="-122"/>
                <a:cs typeface="DM Sans Medium" pitchFamily="34" charset="-120"/>
              </a:rPr>
              <a:t>Novo </a:t>
            </a:r>
            <a:r>
              <a:rPr lang="en-US" sz="7200" err="1">
                <a:solidFill>
                  <a:srgbClr val="AC9EF5"/>
                </a:solidFill>
                <a:latin typeface="DM Sans Medium"/>
                <a:ea typeface="DM Sans Medium" pitchFamily="34" charset="-122"/>
                <a:cs typeface="DM Sans Medium" pitchFamily="34" charset="-120"/>
              </a:rPr>
              <a:t>Paradigma</a:t>
            </a:r>
            <a:endParaRPr lang="en-US" sz="7200" err="1">
              <a:latin typeface="DM Sans Medium"/>
            </a:endParaRPr>
          </a:p>
        </p:txBody>
      </p:sp>
      <p:sp>
        <p:nvSpPr>
          <p:cNvPr id="4" name="Text 2"/>
          <p:cNvSpPr/>
          <p:nvPr/>
        </p:nvSpPr>
        <p:spPr>
          <a:xfrm>
            <a:off x="732711" y="2770823"/>
            <a:ext cx="13164979" cy="5862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trabalho híbrido não representa apenas uma adaptação temporária às circunstâncias, mas uma evolução permanente na forma como organizamos o trabalho e a vida profissional.</a:t>
            </a:r>
            <a:endParaRPr lang="en-US" sz="1400"/>
          </a:p>
        </p:txBody>
      </p:sp>
      <p:sp>
        <p:nvSpPr>
          <p:cNvPr id="5" name="Shape 3"/>
          <p:cNvSpPr/>
          <p:nvPr/>
        </p:nvSpPr>
        <p:spPr>
          <a:xfrm>
            <a:off x="732711" y="3563183"/>
            <a:ext cx="4266248" cy="3253740"/>
          </a:xfrm>
          <a:prstGeom prst="roundRect">
            <a:avLst>
              <a:gd name="adj" fmla="val 845"/>
            </a:avLst>
          </a:prstGeom>
          <a:solidFill>
            <a:srgbClr val="4C5052"/>
          </a:solidFill>
          <a:ln/>
        </p:spPr>
      </p:sp>
      <p:sp>
        <p:nvSpPr>
          <p:cNvPr id="6" name="Shape 4"/>
          <p:cNvSpPr/>
          <p:nvPr/>
        </p:nvSpPr>
        <p:spPr>
          <a:xfrm>
            <a:off x="915829" y="3746302"/>
            <a:ext cx="549593" cy="549593"/>
          </a:xfrm>
          <a:prstGeom prst="roundRect">
            <a:avLst>
              <a:gd name="adj" fmla="val 16636103"/>
            </a:avLst>
          </a:prstGeom>
          <a:solidFill>
            <a:srgbClr val="AC9EF5"/>
          </a:solidFill>
          <a:ln/>
        </p:spPr>
      </p:sp>
      <p:pic>
        <p:nvPicPr>
          <p:cNvPr id="7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66919" y="3866555"/>
            <a:ext cx="247293" cy="309086"/>
          </a:xfrm>
          <a:prstGeom prst="rect">
            <a:avLst/>
          </a:prstGeom>
        </p:spPr>
      </p:pic>
      <p:sp>
        <p:nvSpPr>
          <p:cNvPr id="8" name="Text 5"/>
          <p:cNvSpPr/>
          <p:nvPr/>
        </p:nvSpPr>
        <p:spPr>
          <a:xfrm>
            <a:off x="915829" y="4479012"/>
            <a:ext cx="3268147" cy="2861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Transformação Organizacional</a:t>
            </a:r>
            <a:endParaRPr lang="en-US" sz="1800"/>
          </a:p>
        </p:txBody>
      </p:sp>
      <p:sp>
        <p:nvSpPr>
          <p:cNvPr id="9" name="Text 6"/>
          <p:cNvSpPr/>
          <p:nvPr/>
        </p:nvSpPr>
        <p:spPr>
          <a:xfrm>
            <a:off x="915829" y="4875014"/>
            <a:ext cx="3900011" cy="1758791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Empresas privadas e órgãos públicos que abraçarem esta transformação agora estarão melhor posicionados para atrair talentos, aumentar a produtividade e responder rapidamente às mudanças do mercado.</a:t>
            </a:r>
            <a:endParaRPr lang="en-US" sz="1400"/>
          </a:p>
        </p:txBody>
      </p:sp>
      <p:sp>
        <p:nvSpPr>
          <p:cNvPr id="10" name="Shape 7"/>
          <p:cNvSpPr/>
          <p:nvPr/>
        </p:nvSpPr>
        <p:spPr>
          <a:xfrm>
            <a:off x="5182076" y="3563183"/>
            <a:ext cx="4266248" cy="3253740"/>
          </a:xfrm>
          <a:prstGeom prst="roundRect">
            <a:avLst>
              <a:gd name="adj" fmla="val 845"/>
            </a:avLst>
          </a:prstGeom>
          <a:solidFill>
            <a:srgbClr val="4C5052"/>
          </a:solidFill>
          <a:ln/>
        </p:spPr>
      </p:sp>
      <p:sp>
        <p:nvSpPr>
          <p:cNvPr id="11" name="Shape 8"/>
          <p:cNvSpPr/>
          <p:nvPr/>
        </p:nvSpPr>
        <p:spPr>
          <a:xfrm>
            <a:off x="5365194" y="3746302"/>
            <a:ext cx="549593" cy="549593"/>
          </a:xfrm>
          <a:prstGeom prst="roundRect">
            <a:avLst>
              <a:gd name="adj" fmla="val 16636103"/>
            </a:avLst>
          </a:prstGeom>
          <a:solidFill>
            <a:srgbClr val="AC9EF5"/>
          </a:solidFill>
          <a:ln/>
        </p:spPr>
      </p:sp>
      <p:pic>
        <p:nvPicPr>
          <p:cNvPr id="12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6285" y="3866555"/>
            <a:ext cx="247293" cy="309086"/>
          </a:xfrm>
          <a:prstGeom prst="rect">
            <a:avLst/>
          </a:prstGeom>
        </p:spPr>
      </p:pic>
      <p:sp>
        <p:nvSpPr>
          <p:cNvPr id="13" name="Text 9"/>
          <p:cNvSpPr/>
          <p:nvPr/>
        </p:nvSpPr>
        <p:spPr>
          <a:xfrm>
            <a:off x="5365194" y="4479012"/>
            <a:ext cx="2745224" cy="2861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Preparação para o Futuro</a:t>
            </a:r>
            <a:endParaRPr lang="en-US" sz="1800"/>
          </a:p>
        </p:txBody>
      </p:sp>
      <p:sp>
        <p:nvSpPr>
          <p:cNvPr id="14" name="Text 10"/>
          <p:cNvSpPr/>
          <p:nvPr/>
        </p:nvSpPr>
        <p:spPr>
          <a:xfrm>
            <a:off x="5365194" y="4875014"/>
            <a:ext cx="3900011" cy="1172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Investir em infraestrutura, capacitação e cultura híbrida hoje significa construir resiliência organizacional para os desafios e oportunidades das próximas décadas.</a:t>
            </a:r>
            <a:endParaRPr lang="en-US" sz="1400"/>
          </a:p>
        </p:txBody>
      </p:sp>
      <p:sp>
        <p:nvSpPr>
          <p:cNvPr id="15" name="Shape 11"/>
          <p:cNvSpPr/>
          <p:nvPr/>
        </p:nvSpPr>
        <p:spPr>
          <a:xfrm>
            <a:off x="9631442" y="3563183"/>
            <a:ext cx="4266248" cy="3253740"/>
          </a:xfrm>
          <a:prstGeom prst="roundRect">
            <a:avLst>
              <a:gd name="adj" fmla="val 845"/>
            </a:avLst>
          </a:prstGeom>
          <a:solidFill>
            <a:srgbClr val="4C5052"/>
          </a:solidFill>
          <a:ln/>
        </p:spPr>
      </p:sp>
      <p:sp>
        <p:nvSpPr>
          <p:cNvPr id="16" name="Shape 12"/>
          <p:cNvSpPr/>
          <p:nvPr/>
        </p:nvSpPr>
        <p:spPr>
          <a:xfrm>
            <a:off x="9814560" y="3746302"/>
            <a:ext cx="549593" cy="549593"/>
          </a:xfrm>
          <a:prstGeom prst="roundRect">
            <a:avLst>
              <a:gd name="adj" fmla="val 16636103"/>
            </a:avLst>
          </a:prstGeom>
          <a:solidFill>
            <a:srgbClr val="AC9EF5"/>
          </a:solidFill>
          <a:ln/>
        </p:spPr>
      </p:sp>
      <p:pic>
        <p:nvPicPr>
          <p:cNvPr id="1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965650" y="3866555"/>
            <a:ext cx="247293" cy="309086"/>
          </a:xfrm>
          <a:prstGeom prst="rect">
            <a:avLst/>
          </a:prstGeom>
        </p:spPr>
      </p:pic>
      <p:sp>
        <p:nvSpPr>
          <p:cNvPr id="18" name="Text 13"/>
          <p:cNvSpPr/>
          <p:nvPr/>
        </p:nvSpPr>
        <p:spPr>
          <a:xfrm>
            <a:off x="9814560" y="4479012"/>
            <a:ext cx="3584138" cy="286107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250"/>
              </a:lnSpc>
              <a:buNone/>
            </a:pPr>
            <a:r>
              <a:rPr lang="en-US" sz="180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Trabalho Conectado e Inteligente</a:t>
            </a:r>
            <a:endParaRPr lang="en-US" sz="1800"/>
          </a:p>
        </p:txBody>
      </p:sp>
      <p:sp>
        <p:nvSpPr>
          <p:cNvPr id="19" name="Text 14"/>
          <p:cNvSpPr/>
          <p:nvPr/>
        </p:nvSpPr>
        <p:spPr>
          <a:xfrm>
            <a:off x="9814560" y="4875014"/>
            <a:ext cx="3900011" cy="11725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Estamos testemunhando o nascimento de uma nova era profissional: o futuro será híbrido, tecnologicamente integrado e centrado na experiência humana otimizada.</a:t>
            </a:r>
            <a:endParaRPr lang="en-US" sz="1400"/>
          </a:p>
        </p:txBody>
      </p:sp>
      <p:sp>
        <p:nvSpPr>
          <p:cNvPr id="20" name="Text 15"/>
          <p:cNvSpPr/>
          <p:nvPr/>
        </p:nvSpPr>
        <p:spPr>
          <a:xfrm>
            <a:off x="1007507" y="7229118"/>
            <a:ext cx="12890183" cy="2931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300"/>
              </a:lnSpc>
              <a:buNone/>
            </a:pPr>
            <a:r>
              <a:rPr lang="en-US" sz="140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"O trabalho híbrido não é o futuro do trabalho – é o presente que devemos abraçar agora."</a:t>
            </a:r>
            <a:endParaRPr lang="en-US" sz="1400"/>
          </a:p>
        </p:txBody>
      </p:sp>
      <p:sp>
        <p:nvSpPr>
          <p:cNvPr id="21" name="Shape 16"/>
          <p:cNvSpPr/>
          <p:nvPr/>
        </p:nvSpPr>
        <p:spPr>
          <a:xfrm>
            <a:off x="732711" y="7023021"/>
            <a:ext cx="22860" cy="705326"/>
          </a:xfrm>
          <a:prstGeom prst="rect">
            <a:avLst/>
          </a:prstGeom>
          <a:solidFill>
            <a:srgbClr val="AC9EF5"/>
          </a:solidFill>
          <a:ln/>
        </p:spPr>
      </p:sp>
      <p:pic>
        <p:nvPicPr>
          <p:cNvPr id="23" name="Imagem 22">
            <a:extLst>
              <a:ext uri="{FF2B5EF4-FFF2-40B4-BE49-F238E27FC236}">
                <a16:creationId xmlns:a16="http://schemas.microsoft.com/office/drawing/2014/main" id="{13C51EDB-4F69-EF95-2704-0BEE50BEE41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-3906" b="-2941"/>
          <a:stretch>
            <a:fillRect/>
          </a:stretch>
        </p:blipFill>
        <p:spPr>
          <a:xfrm>
            <a:off x="12822797" y="219729"/>
            <a:ext cx="1628492" cy="435431"/>
          </a:xfrm>
          <a:prstGeom prst="rect">
            <a:avLst/>
          </a:prstGeom>
        </p:spPr>
      </p:pic>
      <p:sp>
        <p:nvSpPr>
          <p:cNvPr id="24" name="Retângulo 23">
            <a:extLst>
              <a:ext uri="{FF2B5EF4-FFF2-40B4-BE49-F238E27FC236}">
                <a16:creationId xmlns:a16="http://schemas.microsoft.com/office/drawing/2014/main" id="{18EBDE80-C9D9-5598-08AA-F8A37EC8CB5A}"/>
              </a:ext>
            </a:extLst>
          </p:cNvPr>
          <p:cNvSpPr/>
          <p:nvPr/>
        </p:nvSpPr>
        <p:spPr>
          <a:xfrm>
            <a:off x="12771619" y="7659973"/>
            <a:ext cx="1828800" cy="524655"/>
          </a:xfrm>
          <a:prstGeom prst="rect">
            <a:avLst/>
          </a:prstGeom>
          <a:solidFill>
            <a:srgbClr val="2D31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5" name="Google Shape;72;p14">
            <a:extLst>
              <a:ext uri="{FF2B5EF4-FFF2-40B4-BE49-F238E27FC236}">
                <a16:creationId xmlns:a16="http://schemas.microsoft.com/office/drawing/2014/main" id="{5B32817D-C6FB-A611-8EEC-CC40A2F3C3B1}"/>
              </a:ext>
            </a:extLst>
          </p:cNvPr>
          <p:cNvSpPr txBox="1"/>
          <p:nvPr/>
        </p:nvSpPr>
        <p:spPr>
          <a:xfrm>
            <a:off x="12044476" y="7709490"/>
            <a:ext cx="2580772" cy="521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pt-BR" sz="1250" b="1">
                <a:solidFill>
                  <a:schemeClr val="bg1"/>
                </a:solidFill>
                <a:latin typeface="Inter"/>
                <a:sym typeface="Montserrat"/>
              </a:rPr>
              <a:t>www.metodotelecom.com.br</a:t>
            </a:r>
            <a:endParaRPr sz="1280" b="1">
              <a:solidFill>
                <a:schemeClr val="bg1"/>
              </a:solidFill>
              <a:latin typeface="Inter"/>
            </a:endParaRPr>
          </a:p>
        </p:txBody>
      </p:sp>
      <p:sp>
        <p:nvSpPr>
          <p:cNvPr id="26" name="Google Shape;508;p39">
            <a:extLst>
              <a:ext uri="{FF2B5EF4-FFF2-40B4-BE49-F238E27FC236}">
                <a16:creationId xmlns:a16="http://schemas.microsoft.com/office/drawing/2014/main" id="{1446D096-21B4-B6B2-5F6C-BC2F562CB92F}"/>
              </a:ext>
            </a:extLst>
          </p:cNvPr>
          <p:cNvSpPr txBox="1"/>
          <p:nvPr/>
        </p:nvSpPr>
        <p:spPr>
          <a:xfrm>
            <a:off x="145090" y="7636337"/>
            <a:ext cx="1189440" cy="5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 u="sng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Índice</a:t>
            </a:r>
            <a:endParaRPr lang="pt-BR" sz="1900">
              <a:solidFill>
                <a:schemeClr val="bg1"/>
              </a:solidFill>
              <a:hlinkClick r:id="rId7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9307052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443" y="809030"/>
            <a:ext cx="10368320" cy="53554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200"/>
              </a:lnSpc>
              <a:buNone/>
            </a:pPr>
            <a:r>
              <a:rPr lang="en-US" sz="335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Método Telecom: Conectando o Futuro do Trabalho</a:t>
            </a:r>
            <a:endParaRPr lang="en-US" sz="3350"/>
          </a:p>
        </p:txBody>
      </p:sp>
      <p:sp>
        <p:nvSpPr>
          <p:cNvPr id="3" name="Text 1"/>
          <p:cNvSpPr/>
          <p:nvPr/>
        </p:nvSpPr>
        <p:spPr>
          <a:xfrm>
            <a:off x="685443" y="1687235"/>
            <a:ext cx="13259514" cy="548164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0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Na </a:t>
            </a:r>
            <a:r>
              <a:rPr lang="en-US" sz="1300" b="1">
                <a:solidFill>
                  <a:srgbClr val="AC9EF5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Método Telecom</a:t>
            </a:r>
            <a:r>
              <a:rPr lang="en-US" sz="130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acreditamos que cada conexão tem o poder de transformar negócios e aproximar pessoas. Por isso, desenvolvemos soluções inovadoras de comunicação e colaboração em nuvem que capacitam empresas privadas e órgãos públicos a alcançarem novos patamares de eficiência e produtividade.</a:t>
            </a:r>
            <a:endParaRPr lang="en-US" sz="1300"/>
          </a:p>
        </p:txBody>
      </p:sp>
      <p:pic>
        <p:nvPicPr>
          <p:cNvPr id="4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443" y="2428161"/>
            <a:ext cx="3154204" cy="1949410"/>
          </a:xfrm>
          <a:prstGeom prst="rect">
            <a:avLst/>
          </a:prstGeom>
        </p:spPr>
      </p:pic>
      <p:sp>
        <p:nvSpPr>
          <p:cNvPr id="5" name="Text 2"/>
          <p:cNvSpPr/>
          <p:nvPr/>
        </p:nvSpPr>
        <p:spPr>
          <a:xfrm>
            <a:off x="685443" y="4548902"/>
            <a:ext cx="2960251" cy="267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Voz em Nuvem e PABX Virtual</a:t>
            </a:r>
            <a:endParaRPr lang="en-US" sz="1650"/>
          </a:p>
        </p:txBody>
      </p:sp>
      <p:sp>
        <p:nvSpPr>
          <p:cNvPr id="6" name="Text 3"/>
          <p:cNvSpPr/>
          <p:nvPr/>
        </p:nvSpPr>
        <p:spPr>
          <a:xfrm>
            <a:off x="685443" y="4919305"/>
            <a:ext cx="3154204" cy="137040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0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Sistemas telefônicos inteligentes que se adaptam ao trabalho híbrido, oferecendo mobilidade total e recursos avançados de comunicação empresarial.</a:t>
            </a:r>
            <a:endParaRPr lang="en-US" sz="1300"/>
          </a:p>
        </p:txBody>
      </p:sp>
      <p:pic>
        <p:nvPicPr>
          <p:cNvPr id="7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53840" y="2428161"/>
            <a:ext cx="3154204" cy="194941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4053840" y="4548902"/>
            <a:ext cx="3154204" cy="535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Omnichannel e Contact Centers Digitais</a:t>
            </a:r>
            <a:endParaRPr lang="en-US" sz="1650"/>
          </a:p>
        </p:txBody>
      </p:sp>
      <p:sp>
        <p:nvSpPr>
          <p:cNvPr id="9" name="Text 5"/>
          <p:cNvSpPr/>
          <p:nvPr/>
        </p:nvSpPr>
        <p:spPr>
          <a:xfrm>
            <a:off x="4053840" y="5186958"/>
            <a:ext cx="3154204" cy="1096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0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Experiências integradas de atendimento que conectam clientes e colaboradores através de múltiplos canais de forma seamless e eficiente.</a:t>
            </a:r>
            <a:endParaRPr lang="en-US" sz="1300"/>
          </a:p>
        </p:txBody>
      </p:sp>
      <p:pic>
        <p:nvPicPr>
          <p:cNvPr id="10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22237" y="2428161"/>
            <a:ext cx="3154204" cy="1949410"/>
          </a:xfrm>
          <a:prstGeom prst="rect">
            <a:avLst/>
          </a:prstGeom>
        </p:spPr>
      </p:pic>
      <p:sp>
        <p:nvSpPr>
          <p:cNvPr id="11" name="Text 6"/>
          <p:cNvSpPr/>
          <p:nvPr/>
        </p:nvSpPr>
        <p:spPr>
          <a:xfrm>
            <a:off x="7422237" y="4548902"/>
            <a:ext cx="3154204" cy="535305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Integração com Microsoft Teams</a:t>
            </a:r>
            <a:endParaRPr lang="en-US" sz="1650"/>
          </a:p>
        </p:txBody>
      </p:sp>
      <p:sp>
        <p:nvSpPr>
          <p:cNvPr id="12" name="Text 7"/>
          <p:cNvSpPr/>
          <p:nvPr/>
        </p:nvSpPr>
        <p:spPr>
          <a:xfrm>
            <a:off x="7422237" y="5186958"/>
            <a:ext cx="3154204" cy="1096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0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Soluções nativas que potencializam o Teams, transformando-o no hub central de comunicação e colaboração da sua organização.</a:t>
            </a:r>
            <a:endParaRPr lang="en-US" sz="1300"/>
          </a:p>
        </p:txBody>
      </p:sp>
      <p:pic>
        <p:nvPicPr>
          <p:cNvPr id="13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790634" y="2428161"/>
            <a:ext cx="3154323" cy="1949410"/>
          </a:xfrm>
          <a:prstGeom prst="rect">
            <a:avLst/>
          </a:prstGeom>
        </p:spPr>
      </p:pic>
      <p:sp>
        <p:nvSpPr>
          <p:cNvPr id="14" name="Text 8"/>
          <p:cNvSpPr/>
          <p:nvPr/>
        </p:nvSpPr>
        <p:spPr>
          <a:xfrm>
            <a:off x="10790634" y="4548902"/>
            <a:ext cx="2781776" cy="2676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00"/>
              </a:lnSpc>
              <a:buNone/>
            </a:pPr>
            <a:r>
              <a:rPr lang="en-US" sz="165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Segurança e Conectividade</a:t>
            </a:r>
            <a:endParaRPr lang="en-US" sz="1650"/>
          </a:p>
        </p:txBody>
      </p:sp>
      <p:sp>
        <p:nvSpPr>
          <p:cNvPr id="15" name="Text 9"/>
          <p:cNvSpPr/>
          <p:nvPr/>
        </p:nvSpPr>
        <p:spPr>
          <a:xfrm>
            <a:off x="10790634" y="4919305"/>
            <a:ext cx="3154323" cy="109632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0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Infraestrutura robusta com protocolos de segurança enterprise-grade que garantem proteção total dos dados corporativos.</a:t>
            </a:r>
            <a:endParaRPr lang="en-US" sz="1300"/>
          </a:p>
        </p:txBody>
      </p:sp>
      <p:sp>
        <p:nvSpPr>
          <p:cNvPr id="16" name="Text 10"/>
          <p:cNvSpPr/>
          <p:nvPr/>
        </p:nvSpPr>
        <p:spPr>
          <a:xfrm>
            <a:off x="685443" y="6482477"/>
            <a:ext cx="13259514" cy="27408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150"/>
              </a:lnSpc>
              <a:buNone/>
            </a:pPr>
            <a:r>
              <a:rPr lang="en-US" sz="130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Nosso compromisso é oferecer confiabilidade, escalabilidade e inovação tecnológica para construir junto com você o futuro do trabalho híbrido no Brasil.</a:t>
            </a:r>
            <a:endParaRPr lang="en-US" sz="1300"/>
          </a:p>
        </p:txBody>
      </p:sp>
      <p:pic>
        <p:nvPicPr>
          <p:cNvPr id="17" name="Image 4" descr="preencoded.png">
            <a:hlinkClick r:id="" action="ppaction://noaction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5443" y="6949321"/>
            <a:ext cx="2424351" cy="471249"/>
          </a:xfrm>
          <a:prstGeom prst="rect">
            <a:avLst/>
          </a:prstGeom>
        </p:spPr>
      </p:pic>
      <p:pic>
        <p:nvPicPr>
          <p:cNvPr id="18" name="Image 5" descr="preencoded.png">
            <a:hlinkClick r:id="" action="ppaction://noaction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195399" y="6949321"/>
            <a:ext cx="2550676" cy="471249"/>
          </a:xfrm>
          <a:prstGeom prst="rect">
            <a:avLst/>
          </a:prstGeom>
        </p:spPr>
      </p:pic>
      <p:pic>
        <p:nvPicPr>
          <p:cNvPr id="20" name="Imagem 19">
            <a:extLst>
              <a:ext uri="{FF2B5EF4-FFF2-40B4-BE49-F238E27FC236}">
                <a16:creationId xmlns:a16="http://schemas.microsoft.com/office/drawing/2014/main" id="{FF77E7EA-49AF-A66B-C6DF-90429594C54D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-3906" b="-2941"/>
          <a:stretch>
            <a:fillRect/>
          </a:stretch>
        </p:blipFill>
        <p:spPr>
          <a:xfrm>
            <a:off x="12822797" y="219729"/>
            <a:ext cx="1628492" cy="435431"/>
          </a:xfrm>
          <a:prstGeom prst="rect">
            <a:avLst/>
          </a:prstGeom>
        </p:spPr>
      </p:pic>
      <p:sp>
        <p:nvSpPr>
          <p:cNvPr id="21" name="Retângulo 20">
            <a:extLst>
              <a:ext uri="{FF2B5EF4-FFF2-40B4-BE49-F238E27FC236}">
                <a16:creationId xmlns:a16="http://schemas.microsoft.com/office/drawing/2014/main" id="{AFE497C4-DA98-A9CB-A27B-4C236240E77C}"/>
              </a:ext>
            </a:extLst>
          </p:cNvPr>
          <p:cNvSpPr/>
          <p:nvPr/>
        </p:nvSpPr>
        <p:spPr>
          <a:xfrm>
            <a:off x="12771619" y="7673420"/>
            <a:ext cx="1828800" cy="524655"/>
          </a:xfrm>
          <a:prstGeom prst="rect">
            <a:avLst/>
          </a:prstGeom>
          <a:solidFill>
            <a:srgbClr val="2D31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Google Shape;72;p14">
            <a:extLst>
              <a:ext uri="{FF2B5EF4-FFF2-40B4-BE49-F238E27FC236}">
                <a16:creationId xmlns:a16="http://schemas.microsoft.com/office/drawing/2014/main" id="{6056A383-0192-2A2A-662D-55956D0ECF0E}"/>
              </a:ext>
            </a:extLst>
          </p:cNvPr>
          <p:cNvSpPr txBox="1"/>
          <p:nvPr/>
        </p:nvSpPr>
        <p:spPr>
          <a:xfrm>
            <a:off x="12044476" y="7709490"/>
            <a:ext cx="2580772" cy="521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pt-BR" sz="1250" b="1">
                <a:solidFill>
                  <a:schemeClr val="bg1"/>
                </a:solidFill>
                <a:latin typeface="Inter"/>
                <a:sym typeface="Montserrat"/>
              </a:rPr>
              <a:t>www.metodotelecom.com.br</a:t>
            </a:r>
            <a:endParaRPr sz="1280" b="1">
              <a:solidFill>
                <a:schemeClr val="bg1"/>
              </a:solidFill>
              <a:latin typeface="Inter"/>
            </a:endParaRPr>
          </a:p>
        </p:txBody>
      </p:sp>
      <p:sp>
        <p:nvSpPr>
          <p:cNvPr id="24" name="Google Shape;508;p39">
            <a:extLst>
              <a:ext uri="{FF2B5EF4-FFF2-40B4-BE49-F238E27FC236}">
                <a16:creationId xmlns:a16="http://schemas.microsoft.com/office/drawing/2014/main" id="{8C65845D-B4F8-FFDC-C2BF-D3BC6732413D}"/>
              </a:ext>
            </a:extLst>
          </p:cNvPr>
          <p:cNvSpPr txBox="1"/>
          <p:nvPr/>
        </p:nvSpPr>
        <p:spPr>
          <a:xfrm>
            <a:off x="145090" y="7636337"/>
            <a:ext cx="1189440" cy="5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 u="sng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  <a:hlinkClick r:id="rId10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Índice</a:t>
            </a:r>
            <a:endParaRPr sz="1900" dirty="0">
              <a:solidFill>
                <a:schemeClr val="bg1"/>
              </a:solidFill>
              <a:hlinkClick r:id="rId10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372604846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>
            <a:extLst>
              <a:ext uri="{FF2B5EF4-FFF2-40B4-BE49-F238E27FC236}">
                <a16:creationId xmlns:a16="http://schemas.microsoft.com/office/drawing/2014/main" id="{3A832F72-431F-38CC-551D-400F01F00A4C}"/>
              </a:ext>
            </a:extLst>
          </p:cNvPr>
          <p:cNvSpPr/>
          <p:nvPr/>
        </p:nvSpPr>
        <p:spPr>
          <a:xfrm>
            <a:off x="0" y="-80920"/>
            <a:ext cx="14844292" cy="8456285"/>
          </a:xfrm>
          <a:prstGeom prst="rect">
            <a:avLst/>
          </a:prstGeom>
          <a:solidFill>
            <a:srgbClr val="2D31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01" name="Google Shape;501;p39"/>
          <p:cNvSpPr txBox="1"/>
          <p:nvPr/>
        </p:nvSpPr>
        <p:spPr>
          <a:xfrm>
            <a:off x="408976" y="1065650"/>
            <a:ext cx="8620800" cy="36194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pt-BR" sz="7200">
                <a:solidFill>
                  <a:srgbClr val="AC9EF5"/>
                </a:solidFill>
                <a:latin typeface="DM Sans Medium"/>
                <a:sym typeface="Montserrat ExtraBold"/>
              </a:rPr>
              <a:t>Pronto para </a:t>
            </a:r>
            <a:endParaRPr lang="pt-BR">
              <a:sym typeface="Montserrat ExtraBold"/>
            </a:endParaRPr>
          </a:p>
          <a:p>
            <a:pPr algn="ctr"/>
            <a:r>
              <a:rPr lang="pt-BR" sz="7200">
                <a:solidFill>
                  <a:srgbClr val="AC9EF5"/>
                </a:solidFill>
                <a:latin typeface="DM Sans Medium"/>
                <a:sym typeface="Montserrat ExtraBold"/>
              </a:rPr>
              <a:t>o Futuro do </a:t>
            </a:r>
            <a:endParaRPr lang="pt-BR"/>
          </a:p>
          <a:p>
            <a:pPr algn="ctr"/>
            <a:r>
              <a:rPr lang="pt-BR" sz="7200">
                <a:solidFill>
                  <a:srgbClr val="AC9EF5"/>
                </a:solidFill>
                <a:latin typeface="DM Sans Medium"/>
                <a:sym typeface="Montserrat ExtraBold"/>
              </a:rPr>
              <a:t>Trabalho Híbrido?</a:t>
            </a:r>
            <a:endParaRPr lang="pt-BR" sz="7200">
              <a:solidFill>
                <a:srgbClr val="AC9EF5"/>
              </a:solidFill>
              <a:latin typeface="DM Sans Medium"/>
            </a:endParaRPr>
          </a:p>
        </p:txBody>
      </p:sp>
      <p:sp>
        <p:nvSpPr>
          <p:cNvPr id="504" name="Google Shape;504;p39"/>
          <p:cNvSpPr txBox="1"/>
          <p:nvPr/>
        </p:nvSpPr>
        <p:spPr>
          <a:xfrm>
            <a:off x="921501" y="4498804"/>
            <a:ext cx="7610073" cy="9879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pt-BR" sz="1500">
                <a:solidFill>
                  <a:srgbClr val="D6D9D7"/>
                </a:solidFill>
                <a:latin typeface="Montserrat"/>
                <a:ea typeface="Inter"/>
                <a:sym typeface="Montserrat"/>
              </a:rPr>
              <a:t>Com a expertise da Método Telecom em soluções de voz, colaboração e conectividade, sua jornada para o híbrido será mais segura, </a:t>
            </a:r>
            <a:endParaRPr lang="pt-BR" sz="1500">
              <a:latin typeface="Montserrat"/>
              <a:ea typeface="Inter"/>
              <a:sym typeface="Montserrat"/>
            </a:endParaRPr>
          </a:p>
          <a:p>
            <a:pPr algn="ctr"/>
            <a:r>
              <a:rPr lang="pt-BR" sz="1500">
                <a:solidFill>
                  <a:srgbClr val="D6D9D7"/>
                </a:solidFill>
                <a:latin typeface="Montserrat"/>
                <a:ea typeface="Inter"/>
                <a:sym typeface="Montserrat"/>
              </a:rPr>
              <a:t>escalável e inovadora.</a:t>
            </a:r>
            <a:endParaRPr lang="pt-BR" sz="1500">
              <a:latin typeface="Montserrat"/>
              <a:ea typeface="Inter"/>
            </a:endParaRPr>
          </a:p>
        </p:txBody>
      </p:sp>
      <p:pic>
        <p:nvPicPr>
          <p:cNvPr id="507" name="Google Shape;507;p39"/>
          <p:cNvPicPr preferRelativeResize="0"/>
          <p:nvPr/>
        </p:nvPicPr>
        <p:blipFill rotWithShape="1">
          <a:blip r:embed="rId3">
            <a:alphaModFix/>
          </a:blip>
          <a:srcRect l="38111" t="7106" r="15530"/>
          <a:stretch/>
        </p:blipFill>
        <p:spPr>
          <a:xfrm>
            <a:off x="8189865" y="597095"/>
            <a:ext cx="5717042" cy="7635669"/>
          </a:xfrm>
          <a:prstGeom prst="rect">
            <a:avLst/>
          </a:prstGeom>
          <a:noFill/>
          <a:ln>
            <a:noFill/>
          </a:ln>
          <a:effectLst>
            <a:outerShdw blurRad="385763" dist="104775" dir="9660000" algn="bl" rotWithShape="0">
              <a:srgbClr val="000000">
                <a:alpha val="23000"/>
              </a:srgbClr>
            </a:outerShdw>
          </a:effectLst>
        </p:spPr>
      </p:pic>
      <p:sp>
        <p:nvSpPr>
          <p:cNvPr id="508" name="Google Shape;508;p39"/>
          <p:cNvSpPr txBox="1"/>
          <p:nvPr/>
        </p:nvSpPr>
        <p:spPr>
          <a:xfrm>
            <a:off x="145090" y="7636337"/>
            <a:ext cx="1189440" cy="5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 u="sng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  <a:hlinkClick r:id="rId4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Índice</a:t>
            </a:r>
            <a:endParaRPr lang="pt-BR" sz="1900">
              <a:solidFill>
                <a:schemeClr val="bg1"/>
              </a:solidFill>
              <a:hlinkClick r:id="rId4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pic>
        <p:nvPicPr>
          <p:cNvPr id="4" name="Image 4" descr="preencoded.png">
            <a:hlinkClick r:id="" action="ppaction://noaction"/>
            <a:extLst>
              <a:ext uri="{FF2B5EF4-FFF2-40B4-BE49-F238E27FC236}">
                <a16:creationId xmlns:a16="http://schemas.microsoft.com/office/drawing/2014/main" id="{8EB3A6E9-5F90-5D9A-DCA3-F7ADBF4E7A8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335393" y="5721305"/>
            <a:ext cx="4767028" cy="939784"/>
          </a:xfrm>
          <a:prstGeom prst="rect">
            <a:avLst/>
          </a:prstGeom>
        </p:spPr>
      </p:pic>
      <p:pic>
        <p:nvPicPr>
          <p:cNvPr id="6" name="Imagem 5">
            <a:extLst>
              <a:ext uri="{FF2B5EF4-FFF2-40B4-BE49-F238E27FC236}">
                <a16:creationId xmlns:a16="http://schemas.microsoft.com/office/drawing/2014/main" id="{4FB33617-7249-E323-1BA7-13A118F98C8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-3906" b="-2941"/>
          <a:stretch>
            <a:fillRect/>
          </a:stretch>
        </p:blipFill>
        <p:spPr>
          <a:xfrm>
            <a:off x="12822797" y="219729"/>
            <a:ext cx="1628492" cy="435431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tângulo 2">
            <a:extLst>
              <a:ext uri="{FF2B5EF4-FFF2-40B4-BE49-F238E27FC236}">
                <a16:creationId xmlns:a16="http://schemas.microsoft.com/office/drawing/2014/main" id="{3D4B9B4E-5B0C-4002-66FD-86A15A06C8F7}"/>
              </a:ext>
            </a:extLst>
          </p:cNvPr>
          <p:cNvSpPr/>
          <p:nvPr/>
        </p:nvSpPr>
        <p:spPr>
          <a:xfrm>
            <a:off x="0" y="0"/>
            <a:ext cx="14646584" cy="8221507"/>
          </a:xfrm>
          <a:prstGeom prst="rect">
            <a:avLst/>
          </a:prstGeom>
          <a:solidFill>
            <a:srgbClr val="2D31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15" name="Google Shape;515;p40"/>
          <p:cNvSpPr txBox="1"/>
          <p:nvPr/>
        </p:nvSpPr>
        <p:spPr>
          <a:xfrm>
            <a:off x="1751515" y="1856675"/>
            <a:ext cx="11458211" cy="16496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pt-BR" sz="4400">
                <a:solidFill>
                  <a:srgbClr val="AC9EF5"/>
                </a:solidFill>
                <a:latin typeface="DM Sans Medium"/>
                <a:sym typeface="Poppins Light"/>
              </a:rPr>
              <a:t>Conectamos você ao futuro </a:t>
            </a:r>
            <a:br>
              <a:rPr lang="pt-BR" sz="4400">
                <a:solidFill>
                  <a:srgbClr val="AC9EF5"/>
                </a:solidFill>
                <a:latin typeface="DM Sans Medium"/>
                <a:sym typeface="Poppins Light"/>
              </a:rPr>
            </a:br>
            <a:r>
              <a:rPr lang="pt-BR" sz="4400">
                <a:solidFill>
                  <a:srgbClr val="AC9EF5"/>
                </a:solidFill>
                <a:latin typeface="DM Sans Medium"/>
                <a:sym typeface="Poppins Light"/>
              </a:rPr>
              <a:t>da comunicação. </a:t>
            </a:r>
            <a:endParaRPr sz="4400">
              <a:solidFill>
                <a:srgbClr val="AC9EF5"/>
              </a:solidFill>
              <a:latin typeface="DM Sans Medium"/>
              <a:sym typeface="Montserrat ExtraBold"/>
            </a:endParaRPr>
          </a:p>
        </p:txBody>
      </p:sp>
      <p:sp>
        <p:nvSpPr>
          <p:cNvPr id="516" name="Google Shape;516;p40"/>
          <p:cNvSpPr txBox="1"/>
          <p:nvPr/>
        </p:nvSpPr>
        <p:spPr>
          <a:xfrm>
            <a:off x="4473840" y="5749689"/>
            <a:ext cx="5682720" cy="88656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pt-BR" sz="1920" b="1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0800 010 1100</a:t>
            </a:r>
            <a:endParaRPr sz="176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20">
                <a:solidFill>
                  <a:schemeClr val="lt1"/>
                </a:solidFill>
                <a:latin typeface="Montserrat"/>
                <a:ea typeface="Montserrat"/>
                <a:cs typeface="Montserrat"/>
                <a:sym typeface="Montserrat"/>
              </a:rPr>
              <a:t>atendimento@metodotelecom.com.br</a:t>
            </a:r>
            <a:endParaRPr sz="1920" b="1">
              <a:solidFill>
                <a:schemeClr val="lt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pic>
        <p:nvPicPr>
          <p:cNvPr id="517" name="Google Shape;517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737253" y="6980680"/>
            <a:ext cx="3156779" cy="684363"/>
          </a:xfrm>
          <a:prstGeom prst="rect">
            <a:avLst/>
          </a:prstGeom>
          <a:noFill/>
          <a:ln>
            <a:noFill/>
          </a:ln>
        </p:spPr>
      </p:pic>
      <p:pic>
        <p:nvPicPr>
          <p:cNvPr id="518" name="Google Shape;518;p40">
            <a:hlinkClick r:id="rId4"/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6635469" y="3506048"/>
            <a:ext cx="1358005" cy="1332486"/>
          </a:xfrm>
          <a:prstGeom prst="rect">
            <a:avLst/>
          </a:prstGeom>
          <a:noFill/>
          <a:ln>
            <a:noFill/>
          </a:ln>
        </p:spPr>
      </p:pic>
      <p:sp>
        <p:nvSpPr>
          <p:cNvPr id="519" name="Google Shape;519;p40"/>
          <p:cNvSpPr txBox="1"/>
          <p:nvPr/>
        </p:nvSpPr>
        <p:spPr>
          <a:xfrm>
            <a:off x="5374550" y="5066881"/>
            <a:ext cx="4041600" cy="5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>
                <a:solidFill>
                  <a:srgbClr val="AC9FF5"/>
                </a:solidFill>
                <a:latin typeface="Montserrat"/>
                <a:ea typeface="Montserrat"/>
                <a:cs typeface="Montserrat"/>
                <a:sym typeface="Montserrat"/>
              </a:rPr>
              <a:t>www.metodotelecom.com.br</a:t>
            </a:r>
            <a:endParaRPr lang="pt-BR" sz="1900">
              <a:solidFill>
                <a:srgbClr val="AC9FF5"/>
              </a:solidFill>
              <a:latin typeface="Montserrat"/>
              <a:ea typeface="Montserrat"/>
              <a:cs typeface="Montserrat"/>
            </a:endParaRPr>
          </a:p>
        </p:txBody>
      </p:sp>
      <p:pic>
        <p:nvPicPr>
          <p:cNvPr id="521" name="Google Shape;521;p40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330059" y="709016"/>
            <a:ext cx="4058366" cy="10344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24" name="Google Shape;524;p40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 rot="18900075" flipH="1">
            <a:off x="8091829" y="4562943"/>
            <a:ext cx="664298" cy="664298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Imagem 3" descr="Forma, Círculo&#10;&#10;O conteúdo gerado por IA pode estar incorreto.">
            <a:extLst>
              <a:ext uri="{FF2B5EF4-FFF2-40B4-BE49-F238E27FC236}">
                <a16:creationId xmlns:a16="http://schemas.microsoft.com/office/drawing/2014/main" id="{67A55322-9C12-DA02-FE72-B6B2CACC4797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1366795" y="3779023"/>
            <a:ext cx="5954221" cy="5963746"/>
          </a:xfrm>
          <a:prstGeom prst="rect">
            <a:avLst/>
          </a:prstGeom>
          <a:ln>
            <a:noFill/>
          </a:ln>
        </p:spPr>
      </p:pic>
      <p:pic>
        <p:nvPicPr>
          <p:cNvPr id="5" name="Imagem 4" descr="Forma, Círculo&#10;&#10;O conteúdo gerado por IA pode estar incorreto.">
            <a:extLst>
              <a:ext uri="{FF2B5EF4-FFF2-40B4-BE49-F238E27FC236}">
                <a16:creationId xmlns:a16="http://schemas.microsoft.com/office/drawing/2014/main" id="{950FB3AE-C323-0A64-53D7-D0461852A7C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289148" y="-1343235"/>
            <a:ext cx="4449103" cy="4458628"/>
          </a:xfrm>
          <a:prstGeom prst="rect">
            <a:avLst/>
          </a:prstGeom>
          <a:ln>
            <a:noFill/>
          </a:ln>
        </p:spPr>
      </p:pic>
      <p:sp>
        <p:nvSpPr>
          <p:cNvPr id="8" name="Google Shape;508;p39">
            <a:extLst>
              <a:ext uri="{FF2B5EF4-FFF2-40B4-BE49-F238E27FC236}">
                <a16:creationId xmlns:a16="http://schemas.microsoft.com/office/drawing/2014/main" id="{7C5AED50-D3D3-404D-5480-5B8FC95418C8}"/>
              </a:ext>
            </a:extLst>
          </p:cNvPr>
          <p:cNvSpPr txBox="1"/>
          <p:nvPr/>
        </p:nvSpPr>
        <p:spPr>
          <a:xfrm>
            <a:off x="145090" y="7636337"/>
            <a:ext cx="1189440" cy="5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 u="sng" dirty="0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Índice</a:t>
            </a:r>
            <a:endParaRPr sz="1900" dirty="0">
              <a:solidFill>
                <a:schemeClr val="bg1"/>
              </a:solidFill>
              <a:hlinkClick r:id="rId9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>
            <a:extLst>
              <a:ext uri="{FF2B5EF4-FFF2-40B4-BE49-F238E27FC236}">
                <a16:creationId xmlns:a16="http://schemas.microsoft.com/office/drawing/2014/main" id="{8F668493-2AD9-43C0-17E0-7313030B7960}"/>
              </a:ext>
            </a:extLst>
          </p:cNvPr>
          <p:cNvSpPr/>
          <p:nvPr/>
        </p:nvSpPr>
        <p:spPr>
          <a:xfrm>
            <a:off x="-121023" y="-16184"/>
            <a:ext cx="14748685" cy="8436659"/>
          </a:xfrm>
          <a:prstGeom prst="rect">
            <a:avLst/>
          </a:prstGeom>
          <a:solidFill>
            <a:srgbClr val="2D3133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92" name="Google Shape;92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556281" y="301441"/>
            <a:ext cx="1725080" cy="439720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6"/>
          <p:cNvSpPr txBox="1"/>
          <p:nvPr/>
        </p:nvSpPr>
        <p:spPr>
          <a:xfrm>
            <a:off x="363000" y="867160"/>
            <a:ext cx="8607840" cy="98560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pt-BR" sz="3900">
                <a:solidFill>
                  <a:srgbClr val="F7F7F8"/>
                </a:solidFill>
                <a:latin typeface="Inter"/>
                <a:ea typeface="Inter"/>
                <a:cs typeface="+mn-cs"/>
                <a:sym typeface="Montserrat ExtraBold"/>
              </a:rPr>
              <a:t>Objetivo deste</a:t>
            </a:r>
            <a:r>
              <a:rPr lang="pt-BR" sz="3350">
                <a:solidFill>
                  <a:srgbClr val="E8E8E8"/>
                </a:solidFill>
                <a:latin typeface="Inter"/>
                <a:ea typeface="Inter"/>
                <a:cs typeface="Montserrat ExtraBold"/>
                <a:sym typeface="Montserrat ExtraBold"/>
              </a:rPr>
              <a:t> </a:t>
            </a:r>
            <a:r>
              <a:rPr lang="pt-BR" sz="3900" b="1">
                <a:solidFill>
                  <a:srgbClr val="F7F7F8"/>
                </a:solidFill>
                <a:latin typeface="Inter"/>
                <a:ea typeface="Inter"/>
                <a:cs typeface="+mn-cs"/>
                <a:sym typeface="Montserrat ExtraBold"/>
              </a:rPr>
              <a:t>eBook</a:t>
            </a:r>
            <a:endParaRPr lang="pt-BR" sz="3900" b="1">
              <a:solidFill>
                <a:srgbClr val="F7F7F8"/>
              </a:solidFill>
              <a:latin typeface="Inter"/>
              <a:ea typeface="Inter"/>
              <a:cs typeface="+mn-cs"/>
            </a:endParaRPr>
          </a:p>
        </p:txBody>
      </p:sp>
      <p:sp>
        <p:nvSpPr>
          <p:cNvPr id="95" name="Google Shape;95;p16"/>
          <p:cNvSpPr txBox="1"/>
          <p:nvPr/>
        </p:nvSpPr>
        <p:spPr>
          <a:xfrm>
            <a:off x="417480" y="1849086"/>
            <a:ext cx="7951200" cy="6063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2500"/>
              </a:lnSpc>
            </a:pPr>
            <a:r>
              <a:rPr lang="pt-BR" sz="1500">
                <a:solidFill>
                  <a:srgbClr val="D6D9D7"/>
                </a:solidFill>
                <a:latin typeface="Inter"/>
                <a:ea typeface="Inter"/>
                <a:sym typeface="Montserrat"/>
              </a:rPr>
              <a:t>Bem-vindo ao nosso </a:t>
            </a:r>
            <a:r>
              <a:rPr lang="pt-BR" sz="1500" err="1">
                <a:solidFill>
                  <a:srgbClr val="D6D9D7"/>
                </a:solidFill>
                <a:latin typeface="Inter"/>
                <a:ea typeface="Inter"/>
                <a:sym typeface="Montserrat"/>
              </a:rPr>
              <a:t>eBook</a:t>
            </a:r>
            <a:r>
              <a:rPr lang="pt-BR" sz="1500">
                <a:solidFill>
                  <a:srgbClr val="D6D9D7"/>
                </a:solidFill>
                <a:latin typeface="Inter"/>
                <a:ea typeface="Inter"/>
                <a:sym typeface="Montserrat"/>
              </a:rPr>
              <a:t>, que tem como objetivo </a:t>
            </a:r>
            <a:r>
              <a:rPr lang="pt-BR" sz="1500" b="1">
                <a:solidFill>
                  <a:srgbClr val="D6D9D7"/>
                </a:solidFill>
                <a:latin typeface="Inter"/>
                <a:ea typeface="Inter"/>
                <a:sym typeface="Montserrat"/>
              </a:rPr>
              <a:t>explorar o futuro do trabalho híbrido </a:t>
            </a:r>
            <a:r>
              <a:rPr lang="pt-BR" sz="1500">
                <a:solidFill>
                  <a:srgbClr val="D6D9D7"/>
                </a:solidFill>
                <a:latin typeface="Inter"/>
                <a:ea typeface="Inter"/>
                <a:sym typeface="Montserrat"/>
              </a:rPr>
              <a:t>e mostrar como as soluções tecnológicas estão transformando a forma como empresas privadas e órgãos públicos colaboram.</a:t>
            </a:r>
            <a:endParaRPr lang="pt-BR" sz="1500">
              <a:latin typeface="Inter"/>
              <a:ea typeface="Inter"/>
            </a:endParaRPr>
          </a:p>
          <a:p>
            <a:endParaRPr lang="pt-BR" sz="1500">
              <a:solidFill>
                <a:srgbClr val="D6D9D7"/>
              </a:solidFill>
              <a:latin typeface="Inter"/>
              <a:ea typeface="Inter"/>
            </a:endParaRPr>
          </a:p>
          <a:p>
            <a:r>
              <a:rPr lang="pt-BR" sz="1500">
                <a:solidFill>
                  <a:srgbClr val="D6D9D7"/>
                </a:solidFill>
                <a:latin typeface="Inter"/>
                <a:ea typeface="Inter"/>
                <a:sym typeface="Montserrat"/>
              </a:rPr>
              <a:t>Neste guia, você vai compreender o que significa </a:t>
            </a:r>
            <a:r>
              <a:rPr lang="pt-BR" sz="1500" b="1">
                <a:solidFill>
                  <a:srgbClr val="D6D9D7"/>
                </a:solidFill>
                <a:latin typeface="Inter"/>
                <a:ea typeface="Inter"/>
                <a:sym typeface="Montserrat"/>
              </a:rPr>
              <a:t>adotar um modelo híbrido de verdade,</a:t>
            </a:r>
            <a:r>
              <a:rPr lang="pt-BR" sz="1500">
                <a:solidFill>
                  <a:srgbClr val="D6D9D7"/>
                </a:solidFill>
                <a:latin typeface="Inter"/>
                <a:ea typeface="Inter"/>
                <a:sym typeface="Montserrat"/>
              </a:rPr>
              <a:t> quais tecnologias são essenciais para sustentá-lo, os principais benefícios e desafios da sua implementação e como preparar sua organização para essa realidade. Ao longo da leitura, desmistificaremos conceitos, traremos exemplos práticos e </a:t>
            </a:r>
            <a:r>
              <a:rPr lang="pt-BR" sz="1500" b="1">
                <a:solidFill>
                  <a:srgbClr val="D6D9D7"/>
                </a:solidFill>
                <a:latin typeface="Inter"/>
                <a:ea typeface="Inter"/>
                <a:sym typeface="Montserrat"/>
              </a:rPr>
              <a:t>apontaremos tendências</a:t>
            </a:r>
            <a:r>
              <a:rPr lang="pt-BR" sz="1500">
                <a:solidFill>
                  <a:srgbClr val="D6D9D7"/>
                </a:solidFill>
                <a:latin typeface="Inter"/>
                <a:ea typeface="Inter"/>
                <a:sym typeface="Montserrat"/>
              </a:rPr>
              <a:t> que já estão moldando o mercado de trabalho.</a:t>
            </a:r>
            <a:endParaRPr lang="pt-BR" sz="1500">
              <a:latin typeface="Inter"/>
              <a:ea typeface="Inter"/>
            </a:endParaRPr>
          </a:p>
          <a:p>
            <a:endParaRPr lang="pt-BR" sz="1500">
              <a:solidFill>
                <a:srgbClr val="D6D9D7"/>
              </a:solidFill>
              <a:latin typeface="Inter"/>
              <a:ea typeface="Inter"/>
            </a:endParaRPr>
          </a:p>
          <a:p>
            <a:r>
              <a:rPr lang="pt-BR" sz="1500">
                <a:solidFill>
                  <a:srgbClr val="D6D9D7"/>
                </a:solidFill>
                <a:latin typeface="Inter"/>
                <a:ea typeface="Inter"/>
                <a:sym typeface="Montserrat"/>
              </a:rPr>
              <a:t>Seja você gestor de uma pequena, média ou grande empresa, ou mesmo responsável em um órgão público, </a:t>
            </a:r>
            <a:r>
              <a:rPr lang="pt-BR" sz="1500" b="1">
                <a:solidFill>
                  <a:srgbClr val="D6D9D7"/>
                </a:solidFill>
                <a:latin typeface="Inter"/>
                <a:ea typeface="Inter"/>
                <a:sym typeface="Montserrat"/>
              </a:rPr>
              <a:t>este </a:t>
            </a:r>
            <a:r>
              <a:rPr lang="pt-BR" sz="1500" b="1" err="1">
                <a:solidFill>
                  <a:srgbClr val="D6D9D7"/>
                </a:solidFill>
                <a:latin typeface="Inter"/>
                <a:ea typeface="Inter"/>
                <a:sym typeface="Montserrat"/>
              </a:rPr>
              <a:t>eBook</a:t>
            </a:r>
            <a:r>
              <a:rPr lang="pt-BR" sz="1500" b="1">
                <a:solidFill>
                  <a:srgbClr val="D6D9D7"/>
                </a:solidFill>
                <a:latin typeface="Inter"/>
                <a:ea typeface="Inter"/>
                <a:sym typeface="Montserrat"/>
              </a:rPr>
              <a:t> fornecerá insights valiosos para ajudá-lo a tomar decisões estratégicas</a:t>
            </a:r>
            <a:r>
              <a:rPr lang="pt-BR" sz="1500">
                <a:solidFill>
                  <a:srgbClr val="D6D9D7"/>
                </a:solidFill>
                <a:latin typeface="Inter"/>
                <a:ea typeface="Inter"/>
                <a:sym typeface="Montserrat"/>
              </a:rPr>
              <a:t>. Descubra como o trabalho híbrido pode reduzir custos, ampliar a eficiência, atrair talentos e gerar mais valor para a sociedade.</a:t>
            </a:r>
            <a:endParaRPr lang="pt-BR" sz="1500">
              <a:latin typeface="Inter"/>
              <a:ea typeface="Inter"/>
            </a:endParaRPr>
          </a:p>
          <a:p>
            <a:endParaRPr lang="pt-BR" sz="1500">
              <a:solidFill>
                <a:srgbClr val="D6D9D7"/>
              </a:solidFill>
              <a:latin typeface="Inter"/>
              <a:ea typeface="Inter"/>
            </a:endParaRPr>
          </a:p>
          <a:p>
            <a:r>
              <a:rPr lang="pt-BR" sz="1500">
                <a:solidFill>
                  <a:srgbClr val="D6D9D7"/>
                </a:solidFill>
                <a:latin typeface="Inter"/>
                <a:ea typeface="Inter"/>
                <a:sym typeface="Montserrat"/>
              </a:rPr>
              <a:t>Com a expertise da Método Telecom em soluções de voz, colaboração e conectividade, sua jornada para o híbrido será mais segura, escalável e inovadora.</a:t>
            </a:r>
            <a:endParaRPr lang="pt-BR" sz="1500">
              <a:latin typeface="Inter"/>
              <a:ea typeface="Inter"/>
            </a:endParaRPr>
          </a:p>
          <a:p>
            <a:endParaRPr lang="pt-BR" sz="1500">
              <a:solidFill>
                <a:srgbClr val="D6D9D7"/>
              </a:solidFill>
              <a:latin typeface="Inter"/>
              <a:ea typeface="Inter"/>
            </a:endParaRPr>
          </a:p>
          <a:p>
            <a:r>
              <a:rPr lang="pt-BR" sz="1500" b="1">
                <a:solidFill>
                  <a:srgbClr val="D6D9D7"/>
                </a:solidFill>
                <a:latin typeface="Inter"/>
                <a:ea typeface="Inter"/>
                <a:sym typeface="Montserrat"/>
              </a:rPr>
              <a:t>Boa leitura!</a:t>
            </a:r>
            <a:endParaRPr lang="pt-BR" sz="1500" b="1">
              <a:latin typeface="Inter"/>
              <a:ea typeface="Inter"/>
            </a:endParaRPr>
          </a:p>
          <a:p>
            <a:pPr lvl="0">
              <a:lnSpc>
                <a:spcPts val="2500"/>
              </a:lnSpc>
              <a:spcBef>
                <a:spcPts val="0"/>
              </a:spcBef>
              <a:spcAft>
                <a:spcPts val="0"/>
              </a:spcAft>
            </a:pPr>
            <a:endParaRPr lang="pt-BR" sz="1550">
              <a:solidFill>
                <a:srgbClr val="D6D9D7"/>
              </a:solidFill>
              <a:latin typeface="Inter"/>
              <a:ea typeface="Inter"/>
            </a:endParaRPr>
          </a:p>
        </p:txBody>
      </p:sp>
      <p:sp>
        <p:nvSpPr>
          <p:cNvPr id="100" name="Google Shape;100;p16"/>
          <p:cNvSpPr txBox="1"/>
          <p:nvPr/>
        </p:nvSpPr>
        <p:spPr>
          <a:xfrm>
            <a:off x="13440960" y="7549840"/>
            <a:ext cx="1189440" cy="5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20" u="sng">
                <a:solidFill>
                  <a:schemeClr val="hlink"/>
                </a:solidFill>
                <a:latin typeface="Montserrat"/>
                <a:ea typeface="Montserrat"/>
                <a:cs typeface="Montserrat"/>
                <a:sym typeface="Montserrat"/>
                <a:hlinkClick r:id="" action="ppaction://noaction"/>
              </a:rPr>
              <a:t>Índice</a:t>
            </a:r>
            <a:endParaRPr sz="2880">
              <a:solidFill>
                <a:schemeClr val="dk2"/>
              </a:solidFill>
            </a:endParaRPr>
          </a:p>
        </p:txBody>
      </p:sp>
      <p:pic>
        <p:nvPicPr>
          <p:cNvPr id="3" name="Imagem 2" descr="preencoded.png">
            <a:extLst>
              <a:ext uri="{FF2B5EF4-FFF2-40B4-BE49-F238E27FC236}">
                <a16:creationId xmlns:a16="http://schemas.microsoft.com/office/drawing/2014/main" id="{BFB638CE-749C-8F0C-2496-5DA7F6B5260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144000" y="-12357"/>
            <a:ext cx="5486400" cy="8229600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576108AF-E121-586E-4229-10A630593997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-3906" b="-2941"/>
          <a:stretch>
            <a:fillRect/>
          </a:stretch>
        </p:blipFill>
        <p:spPr>
          <a:xfrm>
            <a:off x="12822797" y="219729"/>
            <a:ext cx="1628492" cy="435431"/>
          </a:xfrm>
          <a:prstGeom prst="rect">
            <a:avLst/>
          </a:prstGeom>
        </p:spPr>
      </p:pic>
      <p:sp>
        <p:nvSpPr>
          <p:cNvPr id="6" name="Google Shape;72;p14">
            <a:extLst>
              <a:ext uri="{FF2B5EF4-FFF2-40B4-BE49-F238E27FC236}">
                <a16:creationId xmlns:a16="http://schemas.microsoft.com/office/drawing/2014/main" id="{E8F2AF0B-B6A7-5BCA-20BF-456CD63796A4}"/>
              </a:ext>
            </a:extLst>
          </p:cNvPr>
          <p:cNvSpPr txBox="1"/>
          <p:nvPr/>
        </p:nvSpPr>
        <p:spPr>
          <a:xfrm>
            <a:off x="293200" y="283080"/>
            <a:ext cx="6893280" cy="521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pt-BR" sz="1250" b="1">
                <a:solidFill>
                  <a:schemeClr val="bg1"/>
                </a:solidFill>
                <a:latin typeface="Inter"/>
                <a:ea typeface="Montserrat"/>
                <a:cs typeface="Montserrat"/>
                <a:sym typeface="Montserrat"/>
              </a:rPr>
              <a:t>Ebook: O Futuro do Trabalho Híbrido</a:t>
            </a:r>
            <a:endParaRPr sz="1280" b="1">
              <a:solidFill>
                <a:schemeClr val="bg1"/>
              </a:solidFill>
              <a:latin typeface="Inter"/>
            </a:endParaRPr>
          </a:p>
        </p:txBody>
      </p:sp>
      <p:sp>
        <p:nvSpPr>
          <p:cNvPr id="8" name="Google Shape;72;p14">
            <a:extLst>
              <a:ext uri="{FF2B5EF4-FFF2-40B4-BE49-F238E27FC236}">
                <a16:creationId xmlns:a16="http://schemas.microsoft.com/office/drawing/2014/main" id="{069423D5-C65A-5EAB-370D-37ECF97615D4}"/>
              </a:ext>
            </a:extLst>
          </p:cNvPr>
          <p:cNvSpPr txBox="1"/>
          <p:nvPr/>
        </p:nvSpPr>
        <p:spPr>
          <a:xfrm>
            <a:off x="12044476" y="7709490"/>
            <a:ext cx="2580772" cy="521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pt-BR" sz="1250" b="1">
                <a:solidFill>
                  <a:schemeClr val="bg1"/>
                </a:solidFill>
                <a:latin typeface="Inter"/>
                <a:sym typeface="Montserrat"/>
              </a:rPr>
              <a:t>www.metodotelecom.com.br</a:t>
            </a:r>
            <a:endParaRPr sz="1280" b="1">
              <a:solidFill>
                <a:schemeClr val="bg1"/>
              </a:solidFill>
              <a:latin typeface="Inter"/>
            </a:endParaRPr>
          </a:p>
        </p:txBody>
      </p:sp>
      <p:sp>
        <p:nvSpPr>
          <p:cNvPr id="9" name="Google Shape;508;p39">
            <a:extLst>
              <a:ext uri="{FF2B5EF4-FFF2-40B4-BE49-F238E27FC236}">
                <a16:creationId xmlns:a16="http://schemas.microsoft.com/office/drawing/2014/main" id="{F56C9787-4C3B-EA68-17A0-77CA6F4202AD}"/>
              </a:ext>
            </a:extLst>
          </p:cNvPr>
          <p:cNvSpPr txBox="1"/>
          <p:nvPr/>
        </p:nvSpPr>
        <p:spPr>
          <a:xfrm>
            <a:off x="145090" y="7636337"/>
            <a:ext cx="1189440" cy="5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 u="sng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  <a:hlinkClick r:id="rId6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Índice</a:t>
            </a:r>
            <a:endParaRPr lang="pt-BR" sz="1900">
              <a:solidFill>
                <a:schemeClr val="bg1"/>
              </a:solidFill>
              <a:hlinkClick r:id="rId6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  <p:extLst>
      <p:ext uri="{BB962C8B-B14F-4D97-AF65-F5344CB8AC3E}">
        <p14:creationId xmlns:p14="http://schemas.microsoft.com/office/powerpoint/2010/main" val="147506027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6280190" y="1031438"/>
            <a:ext cx="7356078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Uma Nova Era do </a:t>
            </a:r>
            <a:r>
              <a:rPr lang="en-US" sz="3900" err="1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Trabalho</a:t>
            </a:r>
            <a:endParaRPr lang="en-US" sz="3900" err="1"/>
          </a:p>
        </p:txBody>
      </p:sp>
      <p:sp>
        <p:nvSpPr>
          <p:cNvPr id="4" name="Shape 1"/>
          <p:cNvSpPr/>
          <p:nvPr/>
        </p:nvSpPr>
        <p:spPr>
          <a:xfrm>
            <a:off x="6280190" y="1949172"/>
            <a:ext cx="3679031" cy="1778556"/>
          </a:xfrm>
          <a:prstGeom prst="roundRect">
            <a:avLst>
              <a:gd name="adj" fmla="val 1674"/>
            </a:avLst>
          </a:prstGeom>
          <a:solidFill>
            <a:srgbClr val="4C5052"/>
          </a:solidFill>
          <a:ln/>
        </p:spPr>
      </p:sp>
      <p:sp>
        <p:nvSpPr>
          <p:cNvPr id="5" name="Text 2"/>
          <p:cNvSpPr/>
          <p:nvPr/>
        </p:nvSpPr>
        <p:spPr>
          <a:xfrm>
            <a:off x="6478548" y="214753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err="1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Consolidação</a:t>
            </a:r>
            <a:endParaRPr lang="en-US" sz="1950" b="1" err="1"/>
          </a:p>
        </p:txBody>
      </p:sp>
      <p:sp>
        <p:nvSpPr>
          <p:cNvPr id="6" name="Text 3"/>
          <p:cNvSpPr/>
          <p:nvPr/>
        </p:nvSpPr>
        <p:spPr>
          <a:xfrm>
            <a:off x="6478548" y="2576751"/>
            <a:ext cx="3282315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trabalho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híbrido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se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consolidou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como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modelo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de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gestão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estratégica</a:t>
            </a:r>
            <a:endParaRPr lang="en-US" sz="1550" err="1"/>
          </a:p>
        </p:txBody>
      </p:sp>
      <p:sp>
        <p:nvSpPr>
          <p:cNvPr id="7" name="Shape 4"/>
          <p:cNvSpPr/>
          <p:nvPr/>
        </p:nvSpPr>
        <p:spPr>
          <a:xfrm>
            <a:off x="10157579" y="1949172"/>
            <a:ext cx="3679031" cy="1778556"/>
          </a:xfrm>
          <a:prstGeom prst="roundRect">
            <a:avLst>
              <a:gd name="adj" fmla="val 1674"/>
            </a:avLst>
          </a:prstGeom>
          <a:solidFill>
            <a:srgbClr val="4C5052"/>
          </a:solidFill>
          <a:ln/>
        </p:spPr>
      </p:sp>
      <p:sp>
        <p:nvSpPr>
          <p:cNvPr id="8" name="Text 5"/>
          <p:cNvSpPr/>
          <p:nvPr/>
        </p:nvSpPr>
        <p:spPr>
          <a:xfrm>
            <a:off x="10355937" y="214753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err="1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Resultados</a:t>
            </a:r>
            <a:endParaRPr lang="en-US" sz="1950" b="1" err="1"/>
          </a:p>
        </p:txBody>
      </p:sp>
      <p:sp>
        <p:nvSpPr>
          <p:cNvPr id="9" name="Text 6"/>
          <p:cNvSpPr/>
          <p:nvPr/>
        </p:nvSpPr>
        <p:spPr>
          <a:xfrm>
            <a:off x="10355937" y="2576751"/>
            <a:ext cx="3282315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Empresas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governos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já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colhem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benefícios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concretos</a:t>
            </a:r>
            <a:endParaRPr lang="en-US" sz="1550" err="1"/>
          </a:p>
        </p:txBody>
      </p:sp>
      <p:sp>
        <p:nvSpPr>
          <p:cNvPr id="10" name="Shape 7"/>
          <p:cNvSpPr/>
          <p:nvPr/>
        </p:nvSpPr>
        <p:spPr>
          <a:xfrm>
            <a:off x="6280190" y="3926086"/>
            <a:ext cx="7556421" cy="1143476"/>
          </a:xfrm>
          <a:prstGeom prst="roundRect">
            <a:avLst>
              <a:gd name="adj" fmla="val 2604"/>
            </a:avLst>
          </a:prstGeom>
          <a:solidFill>
            <a:srgbClr val="4C5052"/>
          </a:solidFill>
          <a:ln/>
        </p:spPr>
      </p:sp>
      <p:sp>
        <p:nvSpPr>
          <p:cNvPr id="11" name="Text 8"/>
          <p:cNvSpPr/>
          <p:nvPr/>
        </p:nvSpPr>
        <p:spPr>
          <a:xfrm>
            <a:off x="6478548" y="4124444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 b="1" err="1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Transformação</a:t>
            </a:r>
            <a:endParaRPr lang="en-US" sz="1950" b="1" err="1"/>
          </a:p>
        </p:txBody>
      </p:sp>
      <p:sp>
        <p:nvSpPr>
          <p:cNvPr id="12" name="Text 9"/>
          <p:cNvSpPr/>
          <p:nvPr/>
        </p:nvSpPr>
        <p:spPr>
          <a:xfrm>
            <a:off x="6478548" y="4553664"/>
            <a:ext cx="715970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Tecnologia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como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base da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revolução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organizacional</a:t>
            </a:r>
            <a:endParaRPr lang="en-US" sz="1550" err="1"/>
          </a:p>
        </p:txBody>
      </p:sp>
      <p:sp>
        <p:nvSpPr>
          <p:cNvPr id="13" name="Text 10"/>
          <p:cNvSpPr/>
          <p:nvPr/>
        </p:nvSpPr>
        <p:spPr>
          <a:xfrm>
            <a:off x="6280190" y="5292804"/>
            <a:ext cx="7556421" cy="190523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modelo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híbrido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deixou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de ser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exceção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passou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representar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um novo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paradigma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para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organizações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privadas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públicas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O que antes era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considerado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uma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adaptação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emergencial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hoje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se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mostra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como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um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caminho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estratégico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de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eficiência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produtividade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flexibilidade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O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grande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desafio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não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está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apenas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equilibrar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presencial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remoto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mas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utilizar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tecnologia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como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fator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central de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integração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colaboração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550"/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46F325F7-9020-CF6C-7B10-C8AA8C14E15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3906" b="-2941"/>
          <a:stretch>
            <a:fillRect/>
          </a:stretch>
        </p:blipFill>
        <p:spPr>
          <a:xfrm>
            <a:off x="12822797" y="219729"/>
            <a:ext cx="1628492" cy="435431"/>
          </a:xfrm>
          <a:prstGeom prst="rect">
            <a:avLst/>
          </a:prstGeom>
        </p:spPr>
      </p:pic>
      <p:sp>
        <p:nvSpPr>
          <p:cNvPr id="18" name="Google Shape;72;p14">
            <a:extLst>
              <a:ext uri="{FF2B5EF4-FFF2-40B4-BE49-F238E27FC236}">
                <a16:creationId xmlns:a16="http://schemas.microsoft.com/office/drawing/2014/main" id="{BC82BEC9-A7AC-E5EC-801D-544709F02739}"/>
              </a:ext>
            </a:extLst>
          </p:cNvPr>
          <p:cNvSpPr txBox="1"/>
          <p:nvPr/>
        </p:nvSpPr>
        <p:spPr>
          <a:xfrm>
            <a:off x="293200" y="283080"/>
            <a:ext cx="6893280" cy="521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pt-BR" sz="1250" b="1">
                <a:solidFill>
                  <a:schemeClr val="bg1"/>
                </a:solidFill>
                <a:latin typeface="Inter"/>
                <a:ea typeface="Montserrat"/>
                <a:cs typeface="Montserrat"/>
                <a:sym typeface="Montserrat"/>
              </a:rPr>
              <a:t>Ebook: O Futuro do Trabalho Híbrido</a:t>
            </a:r>
            <a:endParaRPr sz="1280" b="1">
              <a:solidFill>
                <a:schemeClr val="bg1"/>
              </a:solidFill>
              <a:latin typeface="Inter"/>
            </a:endParaRPr>
          </a:p>
        </p:txBody>
      </p:sp>
      <p:sp>
        <p:nvSpPr>
          <p:cNvPr id="15" name="Retângulo 14">
            <a:extLst>
              <a:ext uri="{FF2B5EF4-FFF2-40B4-BE49-F238E27FC236}">
                <a16:creationId xmlns:a16="http://schemas.microsoft.com/office/drawing/2014/main" id="{63E73C0D-AB4D-A696-EBDB-B2FA37E428C3}"/>
              </a:ext>
            </a:extLst>
          </p:cNvPr>
          <p:cNvSpPr/>
          <p:nvPr/>
        </p:nvSpPr>
        <p:spPr>
          <a:xfrm>
            <a:off x="12771619" y="7659973"/>
            <a:ext cx="1828800" cy="524655"/>
          </a:xfrm>
          <a:prstGeom prst="rect">
            <a:avLst/>
          </a:prstGeom>
          <a:solidFill>
            <a:srgbClr val="2D31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6" name="Google Shape;72;p14">
            <a:extLst>
              <a:ext uri="{FF2B5EF4-FFF2-40B4-BE49-F238E27FC236}">
                <a16:creationId xmlns:a16="http://schemas.microsoft.com/office/drawing/2014/main" id="{073D7DC5-B6BA-6769-334F-2F0B4040716C}"/>
              </a:ext>
            </a:extLst>
          </p:cNvPr>
          <p:cNvSpPr txBox="1"/>
          <p:nvPr/>
        </p:nvSpPr>
        <p:spPr>
          <a:xfrm>
            <a:off x="12044476" y="7709490"/>
            <a:ext cx="2580772" cy="521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pt-BR" sz="1250" b="1">
                <a:solidFill>
                  <a:schemeClr val="bg1"/>
                </a:solidFill>
                <a:latin typeface="Inter"/>
                <a:sym typeface="Montserrat"/>
              </a:rPr>
              <a:t>www.metodotelecom.com.br</a:t>
            </a:r>
            <a:endParaRPr sz="1280" b="1">
              <a:solidFill>
                <a:schemeClr val="bg1"/>
              </a:solidFill>
              <a:latin typeface="Inter"/>
            </a:endParaRPr>
          </a:p>
        </p:txBody>
      </p:sp>
      <p:sp>
        <p:nvSpPr>
          <p:cNvPr id="20" name="Google Shape;508;p39">
            <a:extLst>
              <a:ext uri="{FF2B5EF4-FFF2-40B4-BE49-F238E27FC236}">
                <a16:creationId xmlns:a16="http://schemas.microsoft.com/office/drawing/2014/main" id="{9F23F3C7-A339-DD3A-34B9-485A0280AF38}"/>
              </a:ext>
            </a:extLst>
          </p:cNvPr>
          <p:cNvSpPr txBox="1"/>
          <p:nvPr/>
        </p:nvSpPr>
        <p:spPr>
          <a:xfrm>
            <a:off x="145090" y="7636337"/>
            <a:ext cx="1189440" cy="5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 u="sng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Índice</a:t>
            </a:r>
            <a:endParaRPr lang="pt-BR" sz="1900">
              <a:solidFill>
                <a:schemeClr val="bg1"/>
              </a:solidFill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42990" y="1131094"/>
            <a:ext cx="8404939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A </a:t>
            </a:r>
            <a:r>
              <a:rPr lang="en-US" sz="3900" err="1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Evolução</a:t>
            </a:r>
            <a:r>
              <a:rPr lang="en-US" sz="390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do </a:t>
            </a:r>
            <a:r>
              <a:rPr lang="en-US" sz="3900" err="1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Trabalho</a:t>
            </a:r>
            <a:r>
              <a:rPr lang="en-US" sz="390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 Híbrido</a:t>
            </a:r>
            <a:endParaRPr lang="en-US" sz="3900"/>
          </a:p>
        </p:txBody>
      </p:sp>
      <p:sp>
        <p:nvSpPr>
          <p:cNvPr id="4" name="Shape 1"/>
          <p:cNvSpPr/>
          <p:nvPr/>
        </p:nvSpPr>
        <p:spPr>
          <a:xfrm>
            <a:off x="1017032" y="2048827"/>
            <a:ext cx="22860" cy="3238619"/>
          </a:xfrm>
          <a:prstGeom prst="roundRect">
            <a:avLst>
              <a:gd name="adj" fmla="val 130232"/>
            </a:avLst>
          </a:prstGeom>
          <a:solidFill>
            <a:srgbClr val="65696B"/>
          </a:solidFill>
          <a:ln/>
        </p:spPr>
      </p:sp>
      <p:sp>
        <p:nvSpPr>
          <p:cNvPr id="5" name="Shape 2"/>
          <p:cNvSpPr/>
          <p:nvPr/>
        </p:nvSpPr>
        <p:spPr>
          <a:xfrm>
            <a:off x="1217414" y="2260640"/>
            <a:ext cx="595313" cy="22860"/>
          </a:xfrm>
          <a:prstGeom prst="roundRect">
            <a:avLst>
              <a:gd name="adj" fmla="val 130232"/>
            </a:avLst>
          </a:prstGeom>
          <a:solidFill>
            <a:srgbClr val="65696B"/>
          </a:solidFill>
          <a:ln/>
        </p:spPr>
      </p:sp>
      <p:sp>
        <p:nvSpPr>
          <p:cNvPr id="6" name="Shape 3"/>
          <p:cNvSpPr/>
          <p:nvPr/>
        </p:nvSpPr>
        <p:spPr>
          <a:xfrm>
            <a:off x="793790" y="2048827"/>
            <a:ext cx="446484" cy="446484"/>
          </a:xfrm>
          <a:prstGeom prst="roundRect">
            <a:avLst>
              <a:gd name="adj" fmla="val 6668"/>
            </a:avLst>
          </a:prstGeom>
          <a:solidFill>
            <a:srgbClr val="4C5052"/>
          </a:solidFill>
          <a:ln/>
        </p:spPr>
      </p:sp>
      <p:sp>
        <p:nvSpPr>
          <p:cNvPr id="7" name="Text 4"/>
          <p:cNvSpPr/>
          <p:nvPr/>
        </p:nvSpPr>
        <p:spPr>
          <a:xfrm>
            <a:off x="868204" y="2086035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1</a:t>
            </a:r>
            <a:endParaRPr lang="en-US" sz="2300"/>
          </a:p>
        </p:txBody>
      </p:sp>
      <p:sp>
        <p:nvSpPr>
          <p:cNvPr id="8" name="Text 5"/>
          <p:cNvSpPr/>
          <p:nvPr/>
        </p:nvSpPr>
        <p:spPr>
          <a:xfrm>
            <a:off x="2009418" y="2117050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Pré-pandemia</a:t>
            </a:r>
            <a:endParaRPr lang="en-US" sz="1950"/>
          </a:p>
        </p:txBody>
      </p:sp>
      <p:sp>
        <p:nvSpPr>
          <p:cNvPr id="9" name="Text 6"/>
          <p:cNvSpPr/>
          <p:nvPr/>
        </p:nvSpPr>
        <p:spPr>
          <a:xfrm>
            <a:off x="2009418" y="2546271"/>
            <a:ext cx="6340793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Modelo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presencial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dominante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com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resistência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ao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trabalho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remoto</a:t>
            </a:r>
            <a:endParaRPr lang="en-US" sz="1550" err="1"/>
          </a:p>
        </p:txBody>
      </p:sp>
      <p:sp>
        <p:nvSpPr>
          <p:cNvPr id="10" name="Shape 7"/>
          <p:cNvSpPr/>
          <p:nvPr/>
        </p:nvSpPr>
        <p:spPr>
          <a:xfrm>
            <a:off x="1217414" y="3472458"/>
            <a:ext cx="595313" cy="22860"/>
          </a:xfrm>
          <a:prstGeom prst="roundRect">
            <a:avLst>
              <a:gd name="adj" fmla="val 130232"/>
            </a:avLst>
          </a:prstGeom>
          <a:solidFill>
            <a:srgbClr val="65696B"/>
          </a:solidFill>
          <a:ln/>
        </p:spPr>
      </p:sp>
      <p:sp>
        <p:nvSpPr>
          <p:cNvPr id="11" name="Shape 8"/>
          <p:cNvSpPr/>
          <p:nvPr/>
        </p:nvSpPr>
        <p:spPr>
          <a:xfrm>
            <a:off x="793790" y="3260646"/>
            <a:ext cx="446484" cy="446484"/>
          </a:xfrm>
          <a:prstGeom prst="roundRect">
            <a:avLst>
              <a:gd name="adj" fmla="val 6668"/>
            </a:avLst>
          </a:prstGeom>
          <a:solidFill>
            <a:srgbClr val="4C5052"/>
          </a:solidFill>
          <a:ln/>
        </p:spPr>
      </p:sp>
      <p:sp>
        <p:nvSpPr>
          <p:cNvPr id="12" name="Text 9"/>
          <p:cNvSpPr/>
          <p:nvPr/>
        </p:nvSpPr>
        <p:spPr>
          <a:xfrm>
            <a:off x="868204" y="3297853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2</a:t>
            </a:r>
            <a:endParaRPr lang="en-US" sz="2300"/>
          </a:p>
        </p:txBody>
      </p:sp>
      <p:sp>
        <p:nvSpPr>
          <p:cNvPr id="13" name="Text 10"/>
          <p:cNvSpPr/>
          <p:nvPr/>
        </p:nvSpPr>
        <p:spPr>
          <a:xfrm>
            <a:off x="2009418" y="3328868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Pandemia</a:t>
            </a:r>
            <a:endParaRPr lang="en-US" sz="1950"/>
          </a:p>
        </p:txBody>
      </p:sp>
      <p:sp>
        <p:nvSpPr>
          <p:cNvPr id="14" name="Text 11"/>
          <p:cNvSpPr/>
          <p:nvPr/>
        </p:nvSpPr>
        <p:spPr>
          <a:xfrm>
            <a:off x="2009418" y="3758089"/>
            <a:ext cx="6340793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Digitalização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forçada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adaptação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emergencial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massa</a:t>
            </a:r>
            <a:endParaRPr lang="en-US" sz="1550" err="1"/>
          </a:p>
        </p:txBody>
      </p:sp>
      <p:sp>
        <p:nvSpPr>
          <p:cNvPr id="15" name="Shape 12"/>
          <p:cNvSpPr/>
          <p:nvPr/>
        </p:nvSpPr>
        <p:spPr>
          <a:xfrm>
            <a:off x="1217414" y="4684276"/>
            <a:ext cx="595313" cy="22860"/>
          </a:xfrm>
          <a:prstGeom prst="roundRect">
            <a:avLst>
              <a:gd name="adj" fmla="val 130232"/>
            </a:avLst>
          </a:prstGeom>
          <a:solidFill>
            <a:srgbClr val="65696B"/>
          </a:solidFill>
          <a:ln/>
        </p:spPr>
      </p:sp>
      <p:sp>
        <p:nvSpPr>
          <p:cNvPr id="16" name="Shape 13"/>
          <p:cNvSpPr/>
          <p:nvPr/>
        </p:nvSpPr>
        <p:spPr>
          <a:xfrm>
            <a:off x="793790" y="4472464"/>
            <a:ext cx="446484" cy="446484"/>
          </a:xfrm>
          <a:prstGeom prst="roundRect">
            <a:avLst>
              <a:gd name="adj" fmla="val 6668"/>
            </a:avLst>
          </a:prstGeom>
          <a:solidFill>
            <a:srgbClr val="4C5052"/>
          </a:solidFill>
          <a:ln/>
        </p:spPr>
      </p:sp>
      <p:sp>
        <p:nvSpPr>
          <p:cNvPr id="17" name="Text 14"/>
          <p:cNvSpPr/>
          <p:nvPr/>
        </p:nvSpPr>
        <p:spPr>
          <a:xfrm>
            <a:off x="868204" y="4509671"/>
            <a:ext cx="297656" cy="37207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2300"/>
              </a:lnSpc>
              <a:buNone/>
            </a:pPr>
            <a:r>
              <a:rPr lang="en-US" sz="230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3</a:t>
            </a:r>
            <a:endParaRPr lang="en-US" sz="2300"/>
          </a:p>
        </p:txBody>
      </p:sp>
      <p:sp>
        <p:nvSpPr>
          <p:cNvPr id="18" name="Text 15"/>
          <p:cNvSpPr/>
          <p:nvPr/>
        </p:nvSpPr>
        <p:spPr>
          <a:xfrm>
            <a:off x="2009418" y="454068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Pós-pandemia</a:t>
            </a:r>
            <a:endParaRPr lang="en-US" sz="1950"/>
          </a:p>
        </p:txBody>
      </p:sp>
      <p:sp>
        <p:nvSpPr>
          <p:cNvPr id="19" name="Text 16"/>
          <p:cNvSpPr/>
          <p:nvPr/>
        </p:nvSpPr>
        <p:spPr>
          <a:xfrm>
            <a:off x="2009418" y="4969907"/>
            <a:ext cx="6340793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Consolidação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do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híbrido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como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prática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estratégica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estabelecida</a:t>
            </a:r>
            <a:endParaRPr lang="en-US" sz="1550" err="1"/>
          </a:p>
        </p:txBody>
      </p:sp>
      <p:sp>
        <p:nvSpPr>
          <p:cNvPr id="20" name="Text 17"/>
          <p:cNvSpPr/>
          <p:nvPr/>
        </p:nvSpPr>
        <p:spPr>
          <a:xfrm>
            <a:off x="793790" y="5510689"/>
            <a:ext cx="7556421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história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recente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mostra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como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trabalho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híbrido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evoluiu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rapidamente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Se antes da pandemia a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maioria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dos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gestores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valorizava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o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controle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presencial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a crise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sanitária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acelerou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a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transformação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digital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em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escala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inédita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Hoje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, a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combinação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entre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remoto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presencial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deixou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de ser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tendência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e se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tornou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prática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 </a:t>
            </a:r>
            <a:r>
              <a:rPr lang="en-US" sz="1550" err="1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consolidada</a:t>
            </a: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550"/>
          </a:p>
        </p:txBody>
      </p:sp>
      <p:pic>
        <p:nvPicPr>
          <p:cNvPr id="22" name="Imagem 21">
            <a:extLst>
              <a:ext uri="{FF2B5EF4-FFF2-40B4-BE49-F238E27FC236}">
                <a16:creationId xmlns:a16="http://schemas.microsoft.com/office/drawing/2014/main" id="{C9E907B0-D00C-3F4F-D527-1A947B8D118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3906" b="-2941"/>
          <a:stretch>
            <a:fillRect/>
          </a:stretch>
        </p:blipFill>
        <p:spPr>
          <a:xfrm>
            <a:off x="12822797" y="219729"/>
            <a:ext cx="1628492" cy="435431"/>
          </a:xfrm>
          <a:prstGeom prst="rect">
            <a:avLst/>
          </a:prstGeom>
        </p:spPr>
      </p:pic>
      <p:sp>
        <p:nvSpPr>
          <p:cNvPr id="24" name="Google Shape;72;p14">
            <a:extLst>
              <a:ext uri="{FF2B5EF4-FFF2-40B4-BE49-F238E27FC236}">
                <a16:creationId xmlns:a16="http://schemas.microsoft.com/office/drawing/2014/main" id="{42847DF1-F155-DFE6-DAED-2374E168C462}"/>
              </a:ext>
            </a:extLst>
          </p:cNvPr>
          <p:cNvSpPr txBox="1"/>
          <p:nvPr/>
        </p:nvSpPr>
        <p:spPr>
          <a:xfrm>
            <a:off x="293200" y="283080"/>
            <a:ext cx="6893280" cy="521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pt-BR" sz="1250" b="1">
                <a:solidFill>
                  <a:schemeClr val="bg1"/>
                </a:solidFill>
                <a:latin typeface="Inter"/>
                <a:ea typeface="Montserrat"/>
                <a:cs typeface="Montserrat"/>
                <a:sym typeface="Montserrat"/>
              </a:rPr>
              <a:t>Ebook: O Futuro do Trabalho Híbrido</a:t>
            </a:r>
            <a:endParaRPr sz="1280" b="1">
              <a:solidFill>
                <a:schemeClr val="bg1"/>
              </a:solidFill>
              <a:latin typeface="Inter"/>
            </a:endParaRPr>
          </a:p>
        </p:txBody>
      </p:sp>
      <p:sp>
        <p:nvSpPr>
          <p:cNvPr id="23" name="Google Shape;72;p14">
            <a:extLst>
              <a:ext uri="{FF2B5EF4-FFF2-40B4-BE49-F238E27FC236}">
                <a16:creationId xmlns:a16="http://schemas.microsoft.com/office/drawing/2014/main" id="{4CB3FFBF-C120-32CD-A661-91184D3DEFD1}"/>
              </a:ext>
            </a:extLst>
          </p:cNvPr>
          <p:cNvSpPr txBox="1"/>
          <p:nvPr/>
        </p:nvSpPr>
        <p:spPr>
          <a:xfrm>
            <a:off x="12044476" y="7709490"/>
            <a:ext cx="2580772" cy="521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pt-BR" sz="1250" b="1">
                <a:solidFill>
                  <a:schemeClr val="bg1"/>
                </a:solidFill>
                <a:latin typeface="Inter"/>
                <a:sym typeface="Montserrat"/>
              </a:rPr>
              <a:t>www.metodotelecom.com.br</a:t>
            </a:r>
            <a:endParaRPr sz="1280" b="1">
              <a:solidFill>
                <a:schemeClr val="bg1"/>
              </a:solidFill>
              <a:latin typeface="Inter"/>
            </a:endParaRPr>
          </a:p>
        </p:txBody>
      </p:sp>
      <p:sp>
        <p:nvSpPr>
          <p:cNvPr id="26" name="Google Shape;508;p39">
            <a:extLst>
              <a:ext uri="{FF2B5EF4-FFF2-40B4-BE49-F238E27FC236}">
                <a16:creationId xmlns:a16="http://schemas.microsoft.com/office/drawing/2014/main" id="{27BA37C8-A466-6A1C-2A97-D525185069DA}"/>
              </a:ext>
            </a:extLst>
          </p:cNvPr>
          <p:cNvSpPr txBox="1"/>
          <p:nvPr/>
        </p:nvSpPr>
        <p:spPr>
          <a:xfrm>
            <a:off x="145090" y="7636337"/>
            <a:ext cx="1189440" cy="5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 u="sng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Índice</a:t>
            </a:r>
            <a:endParaRPr lang="pt-BR" sz="1900">
              <a:solidFill>
                <a:schemeClr val="bg1"/>
              </a:solidFill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rcRect r="102" b="-606"/>
          <a:stretch>
            <a:fillRect/>
          </a:stretch>
        </p:blipFill>
        <p:spPr>
          <a:xfrm>
            <a:off x="0" y="824459"/>
            <a:ext cx="14615404" cy="2495941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807644" y="3555087"/>
            <a:ext cx="11782999" cy="56466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Redefinindo o Conceito de Trabalho</a:t>
            </a:r>
            <a:endParaRPr lang="en-US" sz="3900"/>
          </a:p>
        </p:txBody>
      </p:sp>
      <p:sp>
        <p:nvSpPr>
          <p:cNvPr id="4" name="Shape 1"/>
          <p:cNvSpPr/>
          <p:nvPr/>
        </p:nvSpPr>
        <p:spPr>
          <a:xfrm>
            <a:off x="793790" y="4472821"/>
            <a:ext cx="4215289" cy="1824276"/>
          </a:xfrm>
          <a:prstGeom prst="roundRect">
            <a:avLst>
              <a:gd name="adj" fmla="val 6015"/>
            </a:avLst>
          </a:prstGeom>
          <a:solidFill>
            <a:srgbClr val="2D3133"/>
          </a:solidFill>
          <a:ln w="22860">
            <a:solidFill>
              <a:srgbClr val="65696B"/>
            </a:solidFill>
            <a:prstDash val="solid"/>
          </a:ln>
        </p:spPr>
      </p:sp>
      <p:sp>
        <p:nvSpPr>
          <p:cNvPr id="5" name="Shape 2"/>
          <p:cNvSpPr/>
          <p:nvPr/>
        </p:nvSpPr>
        <p:spPr>
          <a:xfrm>
            <a:off x="770930" y="4472821"/>
            <a:ext cx="91440" cy="1824276"/>
          </a:xfrm>
          <a:prstGeom prst="roundRect">
            <a:avLst>
              <a:gd name="adj" fmla="val 32558"/>
            </a:avLst>
          </a:prstGeom>
          <a:solidFill>
            <a:srgbClr val="AC9EF5"/>
          </a:solidFill>
          <a:ln/>
        </p:spPr>
      </p:sp>
      <p:sp>
        <p:nvSpPr>
          <p:cNvPr id="6" name="Text 3"/>
          <p:cNvSpPr/>
          <p:nvPr/>
        </p:nvSpPr>
        <p:spPr>
          <a:xfrm>
            <a:off x="1083588" y="469403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Gestão Estratégica</a:t>
            </a:r>
            <a:endParaRPr lang="en-US" sz="1950"/>
          </a:p>
        </p:txBody>
      </p:sp>
      <p:sp>
        <p:nvSpPr>
          <p:cNvPr id="7" name="Text 4"/>
          <p:cNvSpPr/>
          <p:nvPr/>
        </p:nvSpPr>
        <p:spPr>
          <a:xfrm>
            <a:off x="1083588" y="5123259"/>
            <a:ext cx="3704273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Mais que home office: é uma nova forma de organizar o trabalho com foco em resultados e flexibilidade</a:t>
            </a:r>
            <a:endParaRPr lang="en-US" sz="1550"/>
          </a:p>
        </p:txBody>
      </p:sp>
      <p:sp>
        <p:nvSpPr>
          <p:cNvPr id="8" name="Shape 5"/>
          <p:cNvSpPr/>
          <p:nvPr/>
        </p:nvSpPr>
        <p:spPr>
          <a:xfrm>
            <a:off x="5207437" y="4472821"/>
            <a:ext cx="4215408" cy="1824276"/>
          </a:xfrm>
          <a:prstGeom prst="roundRect">
            <a:avLst>
              <a:gd name="adj" fmla="val 6015"/>
            </a:avLst>
          </a:prstGeom>
          <a:solidFill>
            <a:srgbClr val="2D3133"/>
          </a:solidFill>
          <a:ln w="22860">
            <a:solidFill>
              <a:srgbClr val="65696B"/>
            </a:solidFill>
            <a:prstDash val="solid"/>
          </a:ln>
        </p:spPr>
      </p:sp>
      <p:sp>
        <p:nvSpPr>
          <p:cNvPr id="9" name="Shape 6"/>
          <p:cNvSpPr/>
          <p:nvPr/>
        </p:nvSpPr>
        <p:spPr>
          <a:xfrm>
            <a:off x="5184577" y="4472821"/>
            <a:ext cx="91440" cy="1824276"/>
          </a:xfrm>
          <a:prstGeom prst="roundRect">
            <a:avLst>
              <a:gd name="adj" fmla="val 32558"/>
            </a:avLst>
          </a:prstGeom>
          <a:solidFill>
            <a:srgbClr val="AC9EF5"/>
          </a:solidFill>
          <a:ln/>
        </p:spPr>
      </p:sp>
      <p:sp>
        <p:nvSpPr>
          <p:cNvPr id="10" name="Text 7"/>
          <p:cNvSpPr/>
          <p:nvPr/>
        </p:nvSpPr>
        <p:spPr>
          <a:xfrm>
            <a:off x="5497235" y="469403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Foco em Entregas</a:t>
            </a:r>
            <a:endParaRPr lang="en-US" sz="1950"/>
          </a:p>
        </p:txBody>
      </p:sp>
      <p:sp>
        <p:nvSpPr>
          <p:cNvPr id="11" name="Text 8"/>
          <p:cNvSpPr/>
          <p:nvPr/>
        </p:nvSpPr>
        <p:spPr>
          <a:xfrm>
            <a:off x="5497235" y="5123259"/>
            <a:ext cx="3704392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Valorização de resultados concretos ao invés de horas trabalhadas ou presença física</a:t>
            </a:r>
            <a:endParaRPr lang="en-US" sz="1550"/>
          </a:p>
        </p:txBody>
      </p:sp>
      <p:sp>
        <p:nvSpPr>
          <p:cNvPr id="12" name="Shape 9"/>
          <p:cNvSpPr/>
          <p:nvPr/>
        </p:nvSpPr>
        <p:spPr>
          <a:xfrm>
            <a:off x="9621203" y="4472821"/>
            <a:ext cx="4215289" cy="1824276"/>
          </a:xfrm>
          <a:prstGeom prst="roundRect">
            <a:avLst>
              <a:gd name="adj" fmla="val 6015"/>
            </a:avLst>
          </a:prstGeom>
          <a:solidFill>
            <a:srgbClr val="2D3133"/>
          </a:solidFill>
          <a:ln w="22860">
            <a:solidFill>
              <a:srgbClr val="65696B"/>
            </a:solidFill>
            <a:prstDash val="solid"/>
          </a:ln>
        </p:spPr>
      </p:sp>
      <p:sp>
        <p:nvSpPr>
          <p:cNvPr id="13" name="Shape 10"/>
          <p:cNvSpPr/>
          <p:nvPr/>
        </p:nvSpPr>
        <p:spPr>
          <a:xfrm>
            <a:off x="9598343" y="4472821"/>
            <a:ext cx="91440" cy="1824276"/>
          </a:xfrm>
          <a:prstGeom prst="roundRect">
            <a:avLst>
              <a:gd name="adj" fmla="val 32558"/>
            </a:avLst>
          </a:prstGeom>
          <a:solidFill>
            <a:srgbClr val="AC9EF5"/>
          </a:solidFill>
          <a:ln/>
        </p:spPr>
      </p:sp>
      <p:sp>
        <p:nvSpPr>
          <p:cNvPr id="14" name="Text 11"/>
          <p:cNvSpPr/>
          <p:nvPr/>
        </p:nvSpPr>
        <p:spPr>
          <a:xfrm>
            <a:off x="9911001" y="4694039"/>
            <a:ext cx="267902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Espaços Reimaginados</a:t>
            </a:r>
            <a:endParaRPr lang="en-US" sz="1950"/>
          </a:p>
        </p:txBody>
      </p:sp>
      <p:sp>
        <p:nvSpPr>
          <p:cNvPr id="15" name="Text 12"/>
          <p:cNvSpPr/>
          <p:nvPr/>
        </p:nvSpPr>
        <p:spPr>
          <a:xfrm>
            <a:off x="9911001" y="5123259"/>
            <a:ext cx="3704273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Reconfiguração dos escritórios como centros de colaboração, inovação e cultura organizacional</a:t>
            </a:r>
            <a:endParaRPr lang="en-US" sz="1550"/>
          </a:p>
        </p:txBody>
      </p:sp>
      <p:sp>
        <p:nvSpPr>
          <p:cNvPr id="16" name="Text 13"/>
          <p:cNvSpPr/>
          <p:nvPr/>
        </p:nvSpPr>
        <p:spPr>
          <a:xfrm>
            <a:off x="793790" y="6520339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 trabalho híbrido é um modelo organizacional que equilibra flexibilidade e presença física. Ele exige repensar o papel do escritório como espaço de colaboração, troca de ideias e cultura organizacional, criando ambientes mais autônomos, produtivos e centrados nas pessoas.</a:t>
            </a:r>
            <a:endParaRPr lang="en-US" sz="1550"/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EF7FAB95-56D7-6D39-40F3-05ECFD8B4C1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-3906" b="-2941"/>
          <a:stretch>
            <a:fillRect/>
          </a:stretch>
        </p:blipFill>
        <p:spPr>
          <a:xfrm>
            <a:off x="12822797" y="219729"/>
            <a:ext cx="1628492" cy="435431"/>
          </a:xfrm>
          <a:prstGeom prst="rect">
            <a:avLst/>
          </a:prstGeom>
        </p:spPr>
      </p:pic>
      <p:sp>
        <p:nvSpPr>
          <p:cNvPr id="20" name="Google Shape;72;p14">
            <a:extLst>
              <a:ext uri="{FF2B5EF4-FFF2-40B4-BE49-F238E27FC236}">
                <a16:creationId xmlns:a16="http://schemas.microsoft.com/office/drawing/2014/main" id="{A9166751-D047-35EE-CD50-F36F6B5D51FE}"/>
              </a:ext>
            </a:extLst>
          </p:cNvPr>
          <p:cNvSpPr txBox="1"/>
          <p:nvPr/>
        </p:nvSpPr>
        <p:spPr>
          <a:xfrm>
            <a:off x="293200" y="283080"/>
            <a:ext cx="6893280" cy="521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pt-BR" sz="1250" b="1">
                <a:solidFill>
                  <a:schemeClr val="bg1"/>
                </a:solidFill>
                <a:latin typeface="Inter"/>
                <a:ea typeface="Montserrat"/>
                <a:cs typeface="Montserrat"/>
                <a:sym typeface="Montserrat"/>
              </a:rPr>
              <a:t>Ebook: O Futuro do Trabalho Híbrido</a:t>
            </a:r>
            <a:endParaRPr sz="1280" b="1">
              <a:solidFill>
                <a:schemeClr val="bg1"/>
              </a:solidFill>
              <a:latin typeface="Inter"/>
            </a:endParaRPr>
          </a:p>
        </p:txBody>
      </p:sp>
      <p:sp>
        <p:nvSpPr>
          <p:cNvPr id="23" name="Google Shape;508;p39">
            <a:extLst>
              <a:ext uri="{FF2B5EF4-FFF2-40B4-BE49-F238E27FC236}">
                <a16:creationId xmlns:a16="http://schemas.microsoft.com/office/drawing/2014/main" id="{04CBE5F4-B621-CE6B-56DB-F87DE501E967}"/>
              </a:ext>
            </a:extLst>
          </p:cNvPr>
          <p:cNvSpPr txBox="1"/>
          <p:nvPr/>
        </p:nvSpPr>
        <p:spPr>
          <a:xfrm>
            <a:off x="145090" y="7636337"/>
            <a:ext cx="1189440" cy="5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 u="sng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  <a:hlinkClick r:id="rId5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Índice</a:t>
            </a:r>
            <a:endParaRPr lang="pt-BR" sz="1900">
              <a:solidFill>
                <a:schemeClr val="bg1"/>
              </a:solidFill>
              <a:hlinkClick r:id="rId5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  <p:sp>
        <p:nvSpPr>
          <p:cNvPr id="22" name="Retângulo 21">
            <a:extLst>
              <a:ext uri="{FF2B5EF4-FFF2-40B4-BE49-F238E27FC236}">
                <a16:creationId xmlns:a16="http://schemas.microsoft.com/office/drawing/2014/main" id="{0C7916DC-5DF8-4B8C-106F-BFE3E6FD93C0}"/>
              </a:ext>
            </a:extLst>
          </p:cNvPr>
          <p:cNvSpPr/>
          <p:nvPr/>
        </p:nvSpPr>
        <p:spPr>
          <a:xfrm>
            <a:off x="12771619" y="7659973"/>
            <a:ext cx="1828800" cy="524655"/>
          </a:xfrm>
          <a:prstGeom prst="rect">
            <a:avLst/>
          </a:prstGeom>
          <a:solidFill>
            <a:srgbClr val="2D31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Google Shape;72;p14">
            <a:extLst>
              <a:ext uri="{FF2B5EF4-FFF2-40B4-BE49-F238E27FC236}">
                <a16:creationId xmlns:a16="http://schemas.microsoft.com/office/drawing/2014/main" id="{0B837202-09BF-81A4-FF30-4C4A0F1CAFF0}"/>
              </a:ext>
            </a:extLst>
          </p:cNvPr>
          <p:cNvSpPr txBox="1"/>
          <p:nvPr/>
        </p:nvSpPr>
        <p:spPr>
          <a:xfrm>
            <a:off x="12044476" y="7709490"/>
            <a:ext cx="2580772" cy="521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pt-BR" sz="1250" b="1">
                <a:solidFill>
                  <a:schemeClr val="bg1"/>
                </a:solidFill>
                <a:latin typeface="Inter"/>
                <a:sym typeface="Montserrat"/>
              </a:rPr>
              <a:t>www.metodotelecom.com.br</a:t>
            </a:r>
            <a:endParaRPr sz="1280" b="1">
              <a:solidFill>
                <a:schemeClr val="bg1"/>
              </a:solidFill>
              <a:latin typeface="Inter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44000" y="0"/>
            <a:ext cx="5486400" cy="82296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793790" y="964287"/>
            <a:ext cx="5658922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Forças Transformadoras</a:t>
            </a:r>
            <a:endParaRPr lang="en-US" sz="3900"/>
          </a:p>
        </p:txBody>
      </p:sp>
      <p:pic>
        <p:nvPicPr>
          <p:cNvPr id="4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93790" y="1882021"/>
            <a:ext cx="992267" cy="1190744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984415" y="2052670"/>
            <a:ext cx="3793688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Digitalização Acelerada</a:t>
            </a:r>
            <a:endParaRPr lang="en-US" sz="1950"/>
          </a:p>
        </p:txBody>
      </p:sp>
      <p:sp>
        <p:nvSpPr>
          <p:cNvPr id="6" name="Text 2"/>
          <p:cNvSpPr/>
          <p:nvPr/>
        </p:nvSpPr>
        <p:spPr>
          <a:xfrm>
            <a:off x="1984415" y="2509599"/>
            <a:ext cx="636579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Tecnologias emergentes habilitando novos modelos de trabalho</a:t>
            </a:r>
            <a:endParaRPr lang="en-US" sz="1550"/>
          </a:p>
        </p:txBody>
      </p:sp>
      <p:pic>
        <p:nvPicPr>
          <p:cNvPr id="7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3790" y="3072765"/>
            <a:ext cx="992267" cy="1190744"/>
          </a:xfrm>
          <a:prstGeom prst="rect">
            <a:avLst/>
          </a:prstGeom>
        </p:spPr>
      </p:pic>
      <p:sp>
        <p:nvSpPr>
          <p:cNvPr id="8" name="Text 3"/>
          <p:cNvSpPr/>
          <p:nvPr/>
        </p:nvSpPr>
        <p:spPr>
          <a:xfrm>
            <a:off x="1984415" y="3271123"/>
            <a:ext cx="4473870" cy="3240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Expectativas dos Colaboradores</a:t>
            </a:r>
            <a:endParaRPr lang="en-US" sz="1950"/>
          </a:p>
        </p:txBody>
      </p:sp>
      <p:sp>
        <p:nvSpPr>
          <p:cNvPr id="9" name="Text 4"/>
          <p:cNvSpPr/>
          <p:nvPr/>
        </p:nvSpPr>
        <p:spPr>
          <a:xfrm>
            <a:off x="1984415" y="3700343"/>
            <a:ext cx="636579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Novas gerações priorizando qualidade de vida e flexibilidade</a:t>
            </a:r>
            <a:endParaRPr lang="en-US" sz="1550"/>
          </a:p>
        </p:txBody>
      </p:sp>
      <p:pic>
        <p:nvPicPr>
          <p:cNvPr id="10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790" y="4263509"/>
            <a:ext cx="992267" cy="1190744"/>
          </a:xfrm>
          <a:prstGeom prst="rect">
            <a:avLst/>
          </a:prstGeom>
        </p:spPr>
      </p:pic>
      <p:sp>
        <p:nvSpPr>
          <p:cNvPr id="11" name="Text 5"/>
          <p:cNvSpPr/>
          <p:nvPr/>
        </p:nvSpPr>
        <p:spPr>
          <a:xfrm>
            <a:off x="1984415" y="4461867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Busca por Eficiência</a:t>
            </a:r>
            <a:endParaRPr lang="en-US" sz="1950"/>
          </a:p>
        </p:txBody>
      </p:sp>
      <p:sp>
        <p:nvSpPr>
          <p:cNvPr id="12" name="Text 6"/>
          <p:cNvSpPr/>
          <p:nvPr/>
        </p:nvSpPr>
        <p:spPr>
          <a:xfrm>
            <a:off x="1984415" y="4891088"/>
            <a:ext cx="6365796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Necessidade de reduzir custos mantendo alta competitividade</a:t>
            </a:r>
            <a:endParaRPr lang="en-US" sz="1550"/>
          </a:p>
        </p:txBody>
      </p:sp>
      <p:sp>
        <p:nvSpPr>
          <p:cNvPr id="13" name="Text 7"/>
          <p:cNvSpPr/>
          <p:nvPr/>
        </p:nvSpPr>
        <p:spPr>
          <a:xfrm>
            <a:off x="793790" y="5677495"/>
            <a:ext cx="7556421" cy="1587698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Três forças estruturais conduzem essa transição: o avanço da digitalização, a mudança no perfil das novas gerações e a necessidade de otimização operacional. Órgãos públicos também perceberam ganhos significativos: prefeituras que digitalizaram processos conseguiram reduzir filas e aumentar a satisfação do cidadão.</a:t>
            </a:r>
            <a:endParaRPr lang="en-US" sz="1550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E994D069-5C53-C071-B026-66FE58D117F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r="-3906" b="-2941"/>
          <a:stretch>
            <a:fillRect/>
          </a:stretch>
        </p:blipFill>
        <p:spPr>
          <a:xfrm>
            <a:off x="12822797" y="219729"/>
            <a:ext cx="1628492" cy="435431"/>
          </a:xfrm>
          <a:prstGeom prst="rect">
            <a:avLst/>
          </a:prstGeom>
        </p:spPr>
      </p:pic>
      <p:sp>
        <p:nvSpPr>
          <p:cNvPr id="17" name="Google Shape;72;p14">
            <a:extLst>
              <a:ext uri="{FF2B5EF4-FFF2-40B4-BE49-F238E27FC236}">
                <a16:creationId xmlns:a16="http://schemas.microsoft.com/office/drawing/2014/main" id="{83F18887-9E3A-B403-9E6B-458834433A5D}"/>
              </a:ext>
            </a:extLst>
          </p:cNvPr>
          <p:cNvSpPr txBox="1"/>
          <p:nvPr/>
        </p:nvSpPr>
        <p:spPr>
          <a:xfrm>
            <a:off x="293200" y="283080"/>
            <a:ext cx="6893280" cy="521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pt-BR" sz="1250" b="1">
                <a:solidFill>
                  <a:schemeClr val="bg1"/>
                </a:solidFill>
                <a:latin typeface="Inter"/>
                <a:ea typeface="Montserrat"/>
                <a:cs typeface="Montserrat"/>
                <a:sym typeface="Montserrat"/>
              </a:rPr>
              <a:t>Ebook: O Futuro do Trabalho Híbrido</a:t>
            </a:r>
            <a:endParaRPr sz="1280" b="1">
              <a:solidFill>
                <a:schemeClr val="bg1"/>
              </a:solidFill>
              <a:latin typeface="Inter"/>
            </a:endParaRPr>
          </a:p>
        </p:txBody>
      </p:sp>
      <p:sp>
        <p:nvSpPr>
          <p:cNvPr id="16" name="Google Shape;72;p14">
            <a:extLst>
              <a:ext uri="{FF2B5EF4-FFF2-40B4-BE49-F238E27FC236}">
                <a16:creationId xmlns:a16="http://schemas.microsoft.com/office/drawing/2014/main" id="{0B1A9B29-C42A-E1F8-592A-47F1557509D6}"/>
              </a:ext>
            </a:extLst>
          </p:cNvPr>
          <p:cNvSpPr txBox="1"/>
          <p:nvPr/>
        </p:nvSpPr>
        <p:spPr>
          <a:xfrm>
            <a:off x="12044476" y="7709490"/>
            <a:ext cx="2580772" cy="521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pt-BR" sz="1250" b="1">
                <a:solidFill>
                  <a:schemeClr val="bg1"/>
                </a:solidFill>
                <a:latin typeface="Inter"/>
                <a:sym typeface="Montserrat"/>
              </a:rPr>
              <a:t>www.metodotelecom.com.br</a:t>
            </a:r>
            <a:endParaRPr sz="1280" b="1">
              <a:solidFill>
                <a:schemeClr val="bg1"/>
              </a:solidFill>
              <a:latin typeface="Inter"/>
            </a:endParaRPr>
          </a:p>
        </p:txBody>
      </p:sp>
      <p:sp>
        <p:nvSpPr>
          <p:cNvPr id="19" name="Google Shape;508;p39">
            <a:extLst>
              <a:ext uri="{FF2B5EF4-FFF2-40B4-BE49-F238E27FC236}">
                <a16:creationId xmlns:a16="http://schemas.microsoft.com/office/drawing/2014/main" id="{36C0E626-E78F-489F-0FA3-741BD20C2705}"/>
              </a:ext>
            </a:extLst>
          </p:cNvPr>
          <p:cNvSpPr txBox="1"/>
          <p:nvPr/>
        </p:nvSpPr>
        <p:spPr>
          <a:xfrm>
            <a:off x="145090" y="7636337"/>
            <a:ext cx="1189440" cy="5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 u="sng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  <a:hlinkClick r:id="rId8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Índice</a:t>
            </a:r>
            <a:endParaRPr lang="pt-BR" sz="1900">
              <a:solidFill>
                <a:schemeClr val="bg1"/>
              </a:solidFill>
              <a:hlinkClick r:id="rId8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738372" y="1747004"/>
            <a:ext cx="7218662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Tecnologias Essenciais</a:t>
            </a:r>
            <a:endParaRPr lang="en-US" sz="390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3790" y="2763917"/>
            <a:ext cx="595313" cy="595313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1637109" y="293131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Voz em Nuvem</a:t>
            </a:r>
            <a:endParaRPr lang="en-US" sz="1950"/>
          </a:p>
        </p:txBody>
      </p:sp>
      <p:sp>
        <p:nvSpPr>
          <p:cNvPr id="5" name="Text 2"/>
          <p:cNvSpPr/>
          <p:nvPr/>
        </p:nvSpPr>
        <p:spPr>
          <a:xfrm>
            <a:off x="1637109" y="3360539"/>
            <a:ext cx="3338870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PABX Virtual garantindo comunicação contínua e flexível</a:t>
            </a:r>
            <a:endParaRPr lang="en-US" sz="1550"/>
          </a:p>
        </p:txBody>
      </p:sp>
      <p:pic>
        <p:nvPicPr>
          <p:cNvPr id="6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23986" y="2763917"/>
            <a:ext cx="595313" cy="595313"/>
          </a:xfrm>
          <a:prstGeom prst="rect">
            <a:avLst/>
          </a:prstGeom>
        </p:spPr>
      </p:pic>
      <p:sp>
        <p:nvSpPr>
          <p:cNvPr id="7" name="Text 3"/>
          <p:cNvSpPr/>
          <p:nvPr/>
        </p:nvSpPr>
        <p:spPr>
          <a:xfrm>
            <a:off x="6067306" y="293131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Videoconferência</a:t>
            </a:r>
            <a:endParaRPr lang="en-US" sz="1950"/>
          </a:p>
        </p:txBody>
      </p:sp>
      <p:sp>
        <p:nvSpPr>
          <p:cNvPr id="8" name="Text 4"/>
          <p:cNvSpPr/>
          <p:nvPr/>
        </p:nvSpPr>
        <p:spPr>
          <a:xfrm>
            <a:off x="6067306" y="3360539"/>
            <a:ext cx="3338989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Plataformas robustas para colaboração em tempo real</a:t>
            </a:r>
            <a:endParaRPr lang="en-US" sz="1550"/>
          </a:p>
        </p:txBody>
      </p:sp>
      <p:pic>
        <p:nvPicPr>
          <p:cNvPr id="9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654302" y="2763917"/>
            <a:ext cx="595313" cy="595313"/>
          </a:xfrm>
          <a:prstGeom prst="rect">
            <a:avLst/>
          </a:prstGeom>
        </p:spPr>
      </p:pic>
      <p:sp>
        <p:nvSpPr>
          <p:cNvPr id="10" name="Text 5"/>
          <p:cNvSpPr/>
          <p:nvPr/>
        </p:nvSpPr>
        <p:spPr>
          <a:xfrm>
            <a:off x="10497622" y="2931319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Omnichannel</a:t>
            </a:r>
            <a:endParaRPr lang="en-US" sz="1950"/>
          </a:p>
        </p:txBody>
      </p:sp>
      <p:sp>
        <p:nvSpPr>
          <p:cNvPr id="11" name="Text 6"/>
          <p:cNvSpPr/>
          <p:nvPr/>
        </p:nvSpPr>
        <p:spPr>
          <a:xfrm>
            <a:off x="10497622" y="3360539"/>
            <a:ext cx="3338989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Contact centers integrados para atendimento multicanal</a:t>
            </a:r>
            <a:endParaRPr lang="en-US" sz="1550"/>
          </a:p>
        </p:txBody>
      </p:sp>
      <p:pic>
        <p:nvPicPr>
          <p:cNvPr id="12" name="Image 3" descr="preencoded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3790" y="4392454"/>
            <a:ext cx="595313" cy="595313"/>
          </a:xfrm>
          <a:prstGeom prst="rect">
            <a:avLst/>
          </a:prstGeom>
        </p:spPr>
      </p:pic>
      <p:sp>
        <p:nvSpPr>
          <p:cNvPr id="13" name="Text 7"/>
          <p:cNvSpPr/>
          <p:nvPr/>
        </p:nvSpPr>
        <p:spPr>
          <a:xfrm>
            <a:off x="1637109" y="4559856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Gestão de Projetos</a:t>
            </a:r>
            <a:endParaRPr lang="en-US" sz="1950"/>
          </a:p>
        </p:txBody>
      </p:sp>
      <p:sp>
        <p:nvSpPr>
          <p:cNvPr id="14" name="Text 8"/>
          <p:cNvSpPr/>
          <p:nvPr/>
        </p:nvSpPr>
        <p:spPr>
          <a:xfrm>
            <a:off x="1637109" y="4989076"/>
            <a:ext cx="3338870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Ferramentas para coordenação e acompanhamento de equipes</a:t>
            </a:r>
            <a:endParaRPr lang="en-US" sz="1550"/>
          </a:p>
        </p:txBody>
      </p:sp>
      <p:pic>
        <p:nvPicPr>
          <p:cNvPr id="15" name="Image 4" descr="preencoded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23986" y="4392454"/>
            <a:ext cx="595313" cy="595313"/>
          </a:xfrm>
          <a:prstGeom prst="rect">
            <a:avLst/>
          </a:prstGeom>
        </p:spPr>
      </p:pic>
      <p:sp>
        <p:nvSpPr>
          <p:cNvPr id="16" name="Text 9"/>
          <p:cNvSpPr/>
          <p:nvPr/>
        </p:nvSpPr>
        <p:spPr>
          <a:xfrm>
            <a:off x="6067306" y="4559856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Segurança Digital</a:t>
            </a:r>
            <a:endParaRPr lang="en-US" sz="1950"/>
          </a:p>
        </p:txBody>
      </p:sp>
      <p:sp>
        <p:nvSpPr>
          <p:cNvPr id="17" name="Text 10"/>
          <p:cNvSpPr/>
          <p:nvPr/>
        </p:nvSpPr>
        <p:spPr>
          <a:xfrm>
            <a:off x="6067306" y="4989076"/>
            <a:ext cx="3338989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Proteção robusta para ambientes descentralizados</a:t>
            </a:r>
            <a:endParaRPr lang="en-US" sz="1550"/>
          </a:p>
        </p:txBody>
      </p:sp>
      <p:sp>
        <p:nvSpPr>
          <p:cNvPr id="18" name="Text 11"/>
          <p:cNvSpPr/>
          <p:nvPr/>
        </p:nvSpPr>
        <p:spPr>
          <a:xfrm>
            <a:off x="793790" y="6119247"/>
            <a:ext cx="13042821" cy="63507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Sem tecnologia, o modelo híbrido não existe. Investir em soluções robustas garante continuidade, confiabilidade e segurança para operações distribuídas.</a:t>
            </a:r>
            <a:endParaRPr lang="en-US" sz="1550"/>
          </a:p>
        </p:txBody>
      </p:sp>
      <p:pic>
        <p:nvPicPr>
          <p:cNvPr id="20" name="Imagem 19">
            <a:extLst>
              <a:ext uri="{FF2B5EF4-FFF2-40B4-BE49-F238E27FC236}">
                <a16:creationId xmlns:a16="http://schemas.microsoft.com/office/drawing/2014/main" id="{9A90668A-FD88-6B4B-6F77-9EB925729D3F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r="-3906" b="-2941"/>
          <a:stretch>
            <a:fillRect/>
          </a:stretch>
        </p:blipFill>
        <p:spPr>
          <a:xfrm>
            <a:off x="12822797" y="219729"/>
            <a:ext cx="1628492" cy="435431"/>
          </a:xfrm>
          <a:prstGeom prst="rect">
            <a:avLst/>
          </a:prstGeom>
        </p:spPr>
      </p:pic>
      <p:sp>
        <p:nvSpPr>
          <p:cNvPr id="22" name="Google Shape;72;p14">
            <a:extLst>
              <a:ext uri="{FF2B5EF4-FFF2-40B4-BE49-F238E27FC236}">
                <a16:creationId xmlns:a16="http://schemas.microsoft.com/office/drawing/2014/main" id="{2C32AE73-1AD2-5866-FB5A-8E9CDF014E46}"/>
              </a:ext>
            </a:extLst>
          </p:cNvPr>
          <p:cNvSpPr txBox="1"/>
          <p:nvPr/>
        </p:nvSpPr>
        <p:spPr>
          <a:xfrm>
            <a:off x="293200" y="283080"/>
            <a:ext cx="6893280" cy="521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pt-BR" sz="1250" b="1">
                <a:solidFill>
                  <a:schemeClr val="bg1"/>
                </a:solidFill>
                <a:latin typeface="Inter"/>
                <a:ea typeface="Montserrat"/>
                <a:cs typeface="Montserrat"/>
                <a:sym typeface="Montserrat"/>
              </a:rPr>
              <a:t>Ebook: O Futuro do Trabalho Híbrido</a:t>
            </a:r>
            <a:endParaRPr sz="1280" b="1">
              <a:solidFill>
                <a:schemeClr val="bg1"/>
              </a:solidFill>
              <a:latin typeface="Inter"/>
            </a:endParaRPr>
          </a:p>
        </p:txBody>
      </p:sp>
      <p:sp>
        <p:nvSpPr>
          <p:cNvPr id="21" name="Retângulo 20">
            <a:extLst>
              <a:ext uri="{FF2B5EF4-FFF2-40B4-BE49-F238E27FC236}">
                <a16:creationId xmlns:a16="http://schemas.microsoft.com/office/drawing/2014/main" id="{A9A3373C-29D5-BC73-0CF1-E99032E536C2}"/>
              </a:ext>
            </a:extLst>
          </p:cNvPr>
          <p:cNvSpPr/>
          <p:nvPr/>
        </p:nvSpPr>
        <p:spPr>
          <a:xfrm>
            <a:off x="12771619" y="7659973"/>
            <a:ext cx="1828800" cy="524655"/>
          </a:xfrm>
          <a:prstGeom prst="rect">
            <a:avLst/>
          </a:prstGeom>
          <a:solidFill>
            <a:srgbClr val="2D31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3" name="Google Shape;72;p14">
            <a:extLst>
              <a:ext uri="{FF2B5EF4-FFF2-40B4-BE49-F238E27FC236}">
                <a16:creationId xmlns:a16="http://schemas.microsoft.com/office/drawing/2014/main" id="{93D77431-3F3D-52C6-394F-158EA0C28A0D}"/>
              </a:ext>
            </a:extLst>
          </p:cNvPr>
          <p:cNvSpPr txBox="1"/>
          <p:nvPr/>
        </p:nvSpPr>
        <p:spPr>
          <a:xfrm>
            <a:off x="12044476" y="7709490"/>
            <a:ext cx="2580772" cy="521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pt-BR" sz="1250" b="1">
                <a:solidFill>
                  <a:schemeClr val="bg1"/>
                </a:solidFill>
                <a:latin typeface="Inter"/>
                <a:sym typeface="Montserrat"/>
              </a:rPr>
              <a:t>www.metodotelecom.com.br</a:t>
            </a:r>
            <a:endParaRPr sz="1280" b="1">
              <a:solidFill>
                <a:schemeClr val="bg1"/>
              </a:solidFill>
              <a:latin typeface="Inter"/>
            </a:endParaRPr>
          </a:p>
        </p:txBody>
      </p:sp>
      <p:sp>
        <p:nvSpPr>
          <p:cNvPr id="25" name="Google Shape;508;p39">
            <a:extLst>
              <a:ext uri="{FF2B5EF4-FFF2-40B4-BE49-F238E27FC236}">
                <a16:creationId xmlns:a16="http://schemas.microsoft.com/office/drawing/2014/main" id="{85BD27BA-7392-3C0B-5F84-0CFEA5710B74}"/>
              </a:ext>
            </a:extLst>
          </p:cNvPr>
          <p:cNvSpPr txBox="1"/>
          <p:nvPr/>
        </p:nvSpPr>
        <p:spPr>
          <a:xfrm>
            <a:off x="145090" y="7636337"/>
            <a:ext cx="1189440" cy="5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 u="sng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  <a:hlinkClick r:id="rId9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Índice</a:t>
            </a:r>
            <a:endParaRPr lang="pt-BR" sz="1900">
              <a:solidFill>
                <a:schemeClr val="bg1"/>
              </a:solidFill>
              <a:hlinkClick r:id="rId9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820684" y="1253609"/>
            <a:ext cx="9053666" cy="62007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4850"/>
              </a:lnSpc>
              <a:buNone/>
            </a:pPr>
            <a:r>
              <a:rPr lang="en-US" sz="3900">
                <a:solidFill>
                  <a:srgbClr val="F7F7F8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Infraestrutura: A Base de Tudo</a:t>
            </a:r>
            <a:endParaRPr lang="en-US" sz="3900"/>
          </a:p>
        </p:txBody>
      </p:sp>
      <p:pic>
        <p:nvPicPr>
          <p:cNvPr id="3" name="Image 0" descr="preencod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78348" y="2270522"/>
            <a:ext cx="2152055" cy="1143476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3914775" y="2809518"/>
            <a:ext cx="279083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00"/>
              </a:lnSpc>
              <a:buNone/>
            </a:pPr>
            <a:r>
              <a:rPr lang="en-US" sz="215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1</a:t>
            </a:r>
            <a:endParaRPr lang="en-US" sz="2150"/>
          </a:p>
        </p:txBody>
      </p:sp>
      <p:sp>
        <p:nvSpPr>
          <p:cNvPr id="5" name="Text 2"/>
          <p:cNvSpPr/>
          <p:nvPr/>
        </p:nvSpPr>
        <p:spPr>
          <a:xfrm>
            <a:off x="5328761" y="2468880"/>
            <a:ext cx="2346603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5G</a:t>
            </a:r>
            <a:endParaRPr lang="en-US" sz="1950"/>
          </a:p>
        </p:txBody>
      </p:sp>
      <p:sp>
        <p:nvSpPr>
          <p:cNvPr id="6" name="Text 3"/>
          <p:cNvSpPr/>
          <p:nvPr/>
        </p:nvSpPr>
        <p:spPr>
          <a:xfrm>
            <a:off x="5328761" y="2898100"/>
            <a:ext cx="2346603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Revolução da mobilidade</a:t>
            </a:r>
            <a:endParaRPr lang="en-US" sz="1550"/>
          </a:p>
        </p:txBody>
      </p:sp>
      <p:sp>
        <p:nvSpPr>
          <p:cNvPr id="7" name="Shape 4"/>
          <p:cNvSpPr/>
          <p:nvPr/>
        </p:nvSpPr>
        <p:spPr>
          <a:xfrm>
            <a:off x="5179933" y="3429238"/>
            <a:ext cx="8607147" cy="11430"/>
          </a:xfrm>
          <a:prstGeom prst="roundRect">
            <a:avLst>
              <a:gd name="adj" fmla="val 260465"/>
            </a:avLst>
          </a:prstGeom>
          <a:solidFill>
            <a:srgbClr val="65696B"/>
          </a:solidFill>
          <a:ln/>
        </p:spPr>
      </p:sp>
      <p:pic>
        <p:nvPicPr>
          <p:cNvPr id="8" name="Image 1" descr="preencoded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02381" y="3463528"/>
            <a:ext cx="4304109" cy="1143476"/>
          </a:xfrm>
          <a:prstGeom prst="rect">
            <a:avLst/>
          </a:prstGeom>
        </p:spPr>
      </p:pic>
      <p:sp>
        <p:nvSpPr>
          <p:cNvPr id="9" name="Text 5"/>
          <p:cNvSpPr/>
          <p:nvPr/>
        </p:nvSpPr>
        <p:spPr>
          <a:xfrm>
            <a:off x="3914775" y="3860840"/>
            <a:ext cx="279083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00"/>
              </a:lnSpc>
              <a:buNone/>
            </a:pPr>
            <a:r>
              <a:rPr lang="en-US" sz="215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2</a:t>
            </a:r>
            <a:endParaRPr lang="en-US" sz="2150"/>
          </a:p>
        </p:txBody>
      </p:sp>
      <p:sp>
        <p:nvSpPr>
          <p:cNvPr id="10" name="Text 6"/>
          <p:cNvSpPr/>
          <p:nvPr/>
        </p:nvSpPr>
        <p:spPr>
          <a:xfrm>
            <a:off x="6404848" y="3661886"/>
            <a:ext cx="2480905" cy="31015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Cloud Computing</a:t>
            </a:r>
            <a:endParaRPr lang="en-US" sz="1950"/>
          </a:p>
        </p:txBody>
      </p:sp>
      <p:sp>
        <p:nvSpPr>
          <p:cNvPr id="11" name="Text 7"/>
          <p:cNvSpPr/>
          <p:nvPr/>
        </p:nvSpPr>
        <p:spPr>
          <a:xfrm>
            <a:off x="6404848" y="4091107"/>
            <a:ext cx="2697242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Escalabilidade e flexibilidade</a:t>
            </a:r>
            <a:endParaRPr lang="en-US" sz="1550"/>
          </a:p>
        </p:txBody>
      </p:sp>
      <p:sp>
        <p:nvSpPr>
          <p:cNvPr id="12" name="Shape 8"/>
          <p:cNvSpPr/>
          <p:nvPr/>
        </p:nvSpPr>
        <p:spPr>
          <a:xfrm>
            <a:off x="6256020" y="4622244"/>
            <a:ext cx="7531060" cy="11430"/>
          </a:xfrm>
          <a:prstGeom prst="roundRect">
            <a:avLst>
              <a:gd name="adj" fmla="val 260465"/>
            </a:avLst>
          </a:prstGeom>
          <a:solidFill>
            <a:srgbClr val="65696B"/>
          </a:solidFill>
          <a:ln/>
        </p:spPr>
      </p:sp>
      <p:pic>
        <p:nvPicPr>
          <p:cNvPr id="13" name="Image 2" descr="preencoded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6294" y="4656534"/>
            <a:ext cx="6456164" cy="1143476"/>
          </a:xfrm>
          <a:prstGeom prst="rect">
            <a:avLst/>
          </a:prstGeom>
        </p:spPr>
      </p:pic>
      <p:sp>
        <p:nvSpPr>
          <p:cNvPr id="14" name="Text 9"/>
          <p:cNvSpPr/>
          <p:nvPr/>
        </p:nvSpPr>
        <p:spPr>
          <a:xfrm>
            <a:off x="3914775" y="5053846"/>
            <a:ext cx="279083" cy="34885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ctr">
              <a:lnSpc>
                <a:spcPts val="3500"/>
              </a:lnSpc>
              <a:buNone/>
            </a:pPr>
            <a:r>
              <a:rPr lang="en-US" sz="215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3</a:t>
            </a:r>
            <a:endParaRPr lang="en-US" sz="2150"/>
          </a:p>
        </p:txBody>
      </p:sp>
      <p:sp>
        <p:nvSpPr>
          <p:cNvPr id="15" name="Text 10"/>
          <p:cNvSpPr/>
          <p:nvPr/>
        </p:nvSpPr>
        <p:spPr>
          <a:xfrm>
            <a:off x="7480816" y="4854893"/>
            <a:ext cx="4205764" cy="3236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400"/>
              </a:lnSpc>
              <a:buNone/>
            </a:pPr>
            <a:r>
              <a:rPr lang="en-US" sz="1950">
                <a:solidFill>
                  <a:srgbClr val="D6D9D7"/>
                </a:solidFill>
                <a:latin typeface="DM Sans Medium" pitchFamily="34" charset="0"/>
                <a:ea typeface="DM Sans Medium" pitchFamily="34" charset="-122"/>
                <a:cs typeface="DM Sans Medium" pitchFamily="34" charset="-120"/>
              </a:rPr>
              <a:t>Conectividade Estável</a:t>
            </a:r>
            <a:endParaRPr lang="en-US" sz="1950"/>
          </a:p>
        </p:txBody>
      </p:sp>
      <p:sp>
        <p:nvSpPr>
          <p:cNvPr id="16" name="Text 11"/>
          <p:cNvSpPr/>
          <p:nvPr/>
        </p:nvSpPr>
        <p:spPr>
          <a:xfrm>
            <a:off x="7480816" y="5284113"/>
            <a:ext cx="2605564" cy="31754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Rede robusta e redundante</a:t>
            </a:r>
            <a:endParaRPr lang="en-US" sz="1550"/>
          </a:p>
        </p:txBody>
      </p:sp>
      <p:sp>
        <p:nvSpPr>
          <p:cNvPr id="17" name="Text 12"/>
          <p:cNvSpPr/>
          <p:nvPr/>
        </p:nvSpPr>
        <p:spPr>
          <a:xfrm>
            <a:off x="793790" y="6023253"/>
            <a:ext cx="13042821" cy="952619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marL="0" indent="0" algn="l">
              <a:lnSpc>
                <a:spcPts val="2500"/>
              </a:lnSpc>
              <a:buNone/>
            </a:pPr>
            <a:r>
              <a:rPr lang="en-US" sz="1550">
                <a:solidFill>
                  <a:srgbClr val="D6D9D7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conectividade é a espinha dorsal do trabalho híbrido. Sem internet estável, qualquer modelo falha. Soluções em nuvem oferecem escalabilidade, enquanto o 5G promete revolucionar a mobilidade corporativa. Um dia de instabilidade de rede pode custar não apenas produtividade, mas também reputação e confiança em serviços essenciais.</a:t>
            </a:r>
            <a:endParaRPr lang="en-US" sz="1550"/>
          </a:p>
        </p:txBody>
      </p:sp>
      <p:pic>
        <p:nvPicPr>
          <p:cNvPr id="19" name="Imagem 18">
            <a:extLst>
              <a:ext uri="{FF2B5EF4-FFF2-40B4-BE49-F238E27FC236}">
                <a16:creationId xmlns:a16="http://schemas.microsoft.com/office/drawing/2014/main" id="{96706A58-4371-9631-CA34-D8C3E0B93C9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r="-3906" b="-2941"/>
          <a:stretch>
            <a:fillRect/>
          </a:stretch>
        </p:blipFill>
        <p:spPr>
          <a:xfrm>
            <a:off x="12822797" y="219729"/>
            <a:ext cx="1628492" cy="435431"/>
          </a:xfrm>
          <a:prstGeom prst="rect">
            <a:avLst/>
          </a:prstGeom>
        </p:spPr>
      </p:pic>
      <p:sp>
        <p:nvSpPr>
          <p:cNvPr id="21" name="Google Shape;72;p14">
            <a:extLst>
              <a:ext uri="{FF2B5EF4-FFF2-40B4-BE49-F238E27FC236}">
                <a16:creationId xmlns:a16="http://schemas.microsoft.com/office/drawing/2014/main" id="{7527884C-B41D-8ADD-9C62-D8219EDE6904}"/>
              </a:ext>
            </a:extLst>
          </p:cNvPr>
          <p:cNvSpPr txBox="1"/>
          <p:nvPr/>
        </p:nvSpPr>
        <p:spPr>
          <a:xfrm>
            <a:off x="293200" y="283080"/>
            <a:ext cx="6893280" cy="521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pt-BR" sz="1250" b="1">
                <a:solidFill>
                  <a:schemeClr val="bg1"/>
                </a:solidFill>
                <a:latin typeface="Inter"/>
                <a:ea typeface="Montserrat"/>
                <a:cs typeface="Montserrat"/>
                <a:sym typeface="Montserrat"/>
              </a:rPr>
              <a:t>Ebook: O Futuro do Trabalho Híbrido</a:t>
            </a:r>
            <a:endParaRPr sz="1280" b="1">
              <a:solidFill>
                <a:schemeClr val="bg1"/>
              </a:solidFill>
              <a:latin typeface="Inter"/>
            </a:endParaRPr>
          </a:p>
        </p:txBody>
      </p:sp>
      <p:sp>
        <p:nvSpPr>
          <p:cNvPr id="20" name="Retângulo 19">
            <a:extLst>
              <a:ext uri="{FF2B5EF4-FFF2-40B4-BE49-F238E27FC236}">
                <a16:creationId xmlns:a16="http://schemas.microsoft.com/office/drawing/2014/main" id="{E62DD6F6-A7D9-6386-DC35-730B13E6A80A}"/>
              </a:ext>
            </a:extLst>
          </p:cNvPr>
          <p:cNvSpPr/>
          <p:nvPr/>
        </p:nvSpPr>
        <p:spPr>
          <a:xfrm>
            <a:off x="12771619" y="7659973"/>
            <a:ext cx="1828800" cy="524655"/>
          </a:xfrm>
          <a:prstGeom prst="rect">
            <a:avLst/>
          </a:prstGeom>
          <a:solidFill>
            <a:srgbClr val="2D31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2" name="Google Shape;72;p14">
            <a:extLst>
              <a:ext uri="{FF2B5EF4-FFF2-40B4-BE49-F238E27FC236}">
                <a16:creationId xmlns:a16="http://schemas.microsoft.com/office/drawing/2014/main" id="{5D39C85E-320A-72A9-C661-DDBA16589908}"/>
              </a:ext>
            </a:extLst>
          </p:cNvPr>
          <p:cNvSpPr txBox="1"/>
          <p:nvPr/>
        </p:nvSpPr>
        <p:spPr>
          <a:xfrm>
            <a:off x="12044476" y="7709490"/>
            <a:ext cx="2580772" cy="521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 lang="pt-BR"/>
            </a:defPPr>
            <a:lvl1pPr marL="0" marR="0" lvl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457200" marR="0" lvl="1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914400" marR="0" lvl="2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371600" marR="0" lvl="3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1828800" marR="0" lvl="4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286000" marR="0" lvl="5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2743200" marR="0" lvl="6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200400" marR="0" lvl="7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3657600" marR="0" lvl="8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kern="1200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115000"/>
              </a:lnSpc>
            </a:pPr>
            <a:r>
              <a:rPr lang="pt-BR" sz="1250" b="1">
                <a:solidFill>
                  <a:schemeClr val="bg1"/>
                </a:solidFill>
                <a:latin typeface="Inter"/>
                <a:sym typeface="Montserrat"/>
              </a:rPr>
              <a:t>www.metodotelecom.com.br</a:t>
            </a:r>
            <a:endParaRPr sz="1280" b="1">
              <a:solidFill>
                <a:schemeClr val="bg1"/>
              </a:solidFill>
              <a:latin typeface="Inter"/>
            </a:endParaRPr>
          </a:p>
        </p:txBody>
      </p:sp>
      <p:sp>
        <p:nvSpPr>
          <p:cNvPr id="24" name="Google Shape;508;p39">
            <a:extLst>
              <a:ext uri="{FF2B5EF4-FFF2-40B4-BE49-F238E27FC236}">
                <a16:creationId xmlns:a16="http://schemas.microsoft.com/office/drawing/2014/main" id="{8EE18123-C653-1C95-F63E-90441B2E99F8}"/>
              </a:ext>
            </a:extLst>
          </p:cNvPr>
          <p:cNvSpPr txBox="1"/>
          <p:nvPr/>
        </p:nvSpPr>
        <p:spPr>
          <a:xfrm>
            <a:off x="145090" y="7636337"/>
            <a:ext cx="1189440" cy="5908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46280" tIns="146280" rIns="146280" bIns="146280" anchor="t" anchorCtr="0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224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pt-BR" sz="1900" u="sng">
                <a:solidFill>
                  <a:schemeClr val="bg1"/>
                </a:solidFill>
                <a:latin typeface="Montserrat"/>
                <a:ea typeface="Montserrat"/>
                <a:cs typeface="Montserrat"/>
                <a:sym typeface="Montserrat"/>
                <a:hlinkClick r:id="rId7" action="ppaction://hlinksldjump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Índice</a:t>
            </a:r>
            <a:endParaRPr lang="pt-BR" sz="1900">
              <a:solidFill>
                <a:schemeClr val="bg1"/>
              </a:solidFill>
              <a:hlinkClick r:id="rId7" action="ppaction://hlinksldjump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PresentationFormat>Personalizar</PresentationFormat>
  <Slides>23</Slides>
  <Notes>23</Notes>
  <HiddenSlides>0</HiddenSlide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23</vt:i4>
      </vt:variant>
    </vt:vector>
  </HeadingPairs>
  <TitlesOfParts>
    <vt:vector size="24" baseType="lpstr"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revision>29</cp:revision>
  <dcterms:created xsi:type="dcterms:W3CDTF">2025-09-22T22:48:09Z</dcterms:created>
  <dcterms:modified xsi:type="dcterms:W3CDTF">2026-02-06T11:45:33Z</dcterms:modified>
</cp:coreProperties>
</file>