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8" r:id="rId3"/>
    <p:sldId id="259" r:id="rId4"/>
    <p:sldId id="282" r:id="rId5"/>
    <p:sldId id="283" r:id="rId6"/>
    <p:sldId id="285" r:id="rId7"/>
    <p:sldId id="293" r:id="rId8"/>
    <p:sldId id="294" r:id="rId9"/>
    <p:sldId id="295" r:id="rId10"/>
    <p:sldId id="296" r:id="rId11"/>
    <p:sldId id="299" r:id="rId12"/>
    <p:sldId id="298" r:id="rId13"/>
    <p:sldId id="300" r:id="rId14"/>
    <p:sldId id="301" r:id="rId15"/>
    <p:sldId id="297" r:id="rId16"/>
    <p:sldId id="276" r:id="rId17"/>
    <p:sldId id="277" r:id="rId18"/>
    <p:sldId id="278" r:id="rId19"/>
    <p:sldId id="279" r:id="rId20"/>
    <p:sldId id="280" r:id="rId21"/>
    <p:sldId id="302" r:id="rId22"/>
    <p:sldId id="303" r:id="rId23"/>
    <p:sldId id="304" r:id="rId24"/>
    <p:sldId id="305" r:id="rId25"/>
    <p:sldId id="306" r:id="rId26"/>
    <p:sldId id="307" r:id="rId27"/>
    <p:sldId id="308" r:id="rId28"/>
    <p:sldId id="309" r:id="rId29"/>
    <p:sldId id="310" r:id="rId30"/>
    <p:sldId id="311" r:id="rId31"/>
    <p:sldId id="312" r:id="rId32"/>
    <p:sldId id="313" r:id="rId33"/>
    <p:sldId id="292" r:id="rId34"/>
    <p:sldId id="314" r:id="rId35"/>
    <p:sldId id="315" r:id="rId36"/>
    <p:sldId id="316" r:id="rId37"/>
    <p:sldId id="317" r:id="rId38"/>
    <p:sldId id="318" r:id="rId39"/>
    <p:sldId id="319" r:id="rId40"/>
    <p:sldId id="320" r:id="rId41"/>
    <p:sldId id="321" r:id="rId42"/>
    <p:sldId id="322" r:id="rId43"/>
    <p:sldId id="323" r:id="rId44"/>
    <p:sldId id="324" r:id="rId45"/>
    <p:sldId id="325" r:id="rId46"/>
    <p:sldId id="326" r:id="rId47"/>
    <p:sldId id="327" r:id="rId48"/>
    <p:sldId id="328" r:id="rId49"/>
    <p:sldId id="329" r:id="rId50"/>
    <p:sldId id="330" r:id="rId51"/>
    <p:sldId id="333" r:id="rId52"/>
    <p:sldId id="331" r:id="rId53"/>
    <p:sldId id="332" r:id="rId5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B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22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16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22F66-727D-4150-ADA5-49CF3A0F6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9829800" cy="2387600"/>
          </a:xfrm>
        </p:spPr>
        <p:txBody>
          <a:bodyPr anchor="b">
            <a:normAutofit/>
          </a:bodyPr>
          <a:lstStyle>
            <a:lvl1pPr algn="l"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D9A1FE-C39F-4D7C-B93D-F8C203A1D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9829800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08AAC-7D41-4304-8D59-EF34B232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136525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9549D6DC-E1CB-4874-BF52-C3407230D20E}" type="datetime1">
              <a:rPr lang="en-US" smtClean="0"/>
              <a:t>6/1/22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4D078-DE22-4F23-8B48-21FB1415C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4C1F5-608B-4335-9F2A-17F63D5FA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465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9F2C5-A3FC-44EF-BA15-CEC83C83D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5040D3-67DB-455C-AD79-49E185DB6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2B07A-258E-42DD-9A68-2C76F7D54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01D81-C4B9-4A87-89A7-22E29E6C9200}" type="datetime1">
              <a:rPr lang="en-US" smtClean="0"/>
              <a:t>6/1/22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1E9BC-3BB8-40CD-9294-59A2E59E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3979D-5589-4770-9D29-046F2B50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803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6693CD-CB65-4F37-A6DA-F300B93C14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731520"/>
            <a:ext cx="2628900" cy="53780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48D117-7AE6-4831-9867-5145F64A0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731520"/>
            <a:ext cx="7734300" cy="53780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88CF8-397F-485E-8081-AFA4DADD4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07718-69F7-427E-95A3-C1246AF46913}" type="datetime1">
              <a:rPr lang="en-US" smtClean="0"/>
              <a:t>6/1/22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E4773-4660-4F21-83CF-1A449395B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59537-EB47-40FA-893E-785D6FE00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723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7B4A7-C566-48F4-B4B8-3A5E7B6C5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B93F5-BC8B-452C-ACE2-C7E01D1B8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A49B3-A57D-46C5-8462-0C52509F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3E51-B7F7-4C24-B8E3-5471755DC0E0}" type="datetime1">
              <a:rPr lang="en-US" smtClean="0"/>
              <a:t>6/1/22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8C810-EAF4-4D86-84DD-2E574122D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7E738-8574-490B-974B-9AD3B2AAE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469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9764E-4B3D-4B6A-A210-B50E4F60E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0AEC2-B6E6-4C09-A16F-5E2A1C9A0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37CAB-B545-4E42-BB5A-F1DAA9335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1A59F-D956-4598-A3C1-AE72A5387751}" type="datetime1">
              <a:rPr lang="en-US" smtClean="0"/>
              <a:t>6/1/22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720B-7E58-43F4-9659-ADB2403A5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5F53F-2FA5-4B5C-A151-F07BBC00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153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473D3-0F03-4BF4-831F-34E80BAC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09409-59F2-486F-A6D0-FAEE8FFF25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195847"/>
            <a:ext cx="5181600" cy="3981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87241-B390-47A6-8070-C3D4652F8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95847"/>
            <a:ext cx="5181600" cy="3981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0B360-2ACA-4B93-9439-591B6D3FB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BBD69-7BD3-4731-8064-242619E92CBE}" type="datetime1">
              <a:rPr lang="en-US" smtClean="0"/>
              <a:t>6/1/22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A73E2-CF78-404C-A86F-E70A284AE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8F42A-11E1-42A0-8ECF-A5BBA3B8C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053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ECA31-EE14-41DD-9914-DA7138220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3152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22AB6-1657-4AE2-8607-2C77A25D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149131"/>
            <a:ext cx="5157787" cy="693696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A6DC0-D4D5-4164-A3FD-6BB5CBB2B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10625"/>
            <a:ext cx="5157787" cy="310056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9B35F8-95F3-43D1-8917-5836BAA904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149131"/>
            <a:ext cx="5183188" cy="693696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B639E7-F4A3-4ADE-B290-0A4F9761B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10625"/>
            <a:ext cx="5183188" cy="310056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6F296B-429F-4DFC-ABC3-0A078EA99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D77D9-239F-488B-9358-023C46BC7084}" type="datetime1">
              <a:rPr lang="en-US" smtClean="0"/>
              <a:t>6/1/22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7103B9-D521-4910-AC15-F12F25CB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73A6D9-123D-492C-B5CE-294EF255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120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92A22-4B4D-4F58-9783-A0469DA4D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152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EE610-5457-4E8C-B568-B8D560773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61C24-7140-4FDE-92F3-654C6E2D3C1C}" type="datetime1">
              <a:rPr lang="en-US" smtClean="0"/>
              <a:t>6/1/22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BA57BB-288A-4A30-A4EC-FF0537BC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14C89-B968-4A85-A035-E2997A5F8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469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7A339C-4093-4B40-8C90-52F005CA9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D6ACF-ECB9-4B5F-A429-08B8AC75E8EF}" type="datetime1">
              <a:rPr lang="en-US" smtClean="0"/>
              <a:t>6/1/22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A33F04-8E0A-4165-930C-527D781A7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2F57B-BEB6-4973-A362-38F638E0D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265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FAC90-C2CA-44DD-8EF8-20BDD6724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31520"/>
            <a:ext cx="3932237" cy="2346326"/>
          </a:xfrm>
        </p:spPr>
        <p:txBody>
          <a:bodyPr anchor="b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915FB-D5F4-4CAD-AE70-3644E8180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731521"/>
            <a:ext cx="6172200" cy="512953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374DA3-3BAC-4045-825F-B3C27B897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429000"/>
            <a:ext cx="3932237" cy="24399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A0D65-0423-4E45-947A-E08C8569F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429B-EE2A-486A-BDB9-0C848B4FAFDD}" type="datetime1">
              <a:rPr lang="en-US" smtClean="0"/>
              <a:t>6/1/22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6FBD0-E49F-4DE6-9264-CEDB9BAA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16B246-A768-4B2D-96C6-9F4178526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400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CB0C8-915E-4BF2-976E-B8D7EDC59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31520"/>
            <a:ext cx="3932237" cy="2341564"/>
          </a:xfrm>
        </p:spPr>
        <p:txBody>
          <a:bodyPr anchor="b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0714E6-8E50-4B50-A2E0-F9D20155E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87257"/>
            <a:ext cx="6172200" cy="517379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D67A6C-5CA5-4EF0-B1C4-ED85FF255A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429000"/>
            <a:ext cx="3932237" cy="243998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76474-31D4-4567-B4EC-B6AF24488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5FE4A-CB8D-40AB-BFFC-AAF37EA071CB}" type="datetime1">
              <a:rPr lang="en-US" smtClean="0"/>
              <a:t>6/1/22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02DE0-33F5-4372-8EB5-F5746D344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5C2EF-849D-4B2C-8ED6-D2655365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772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293296F-4C3A-4530-98F5-F83646ACE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89" y="0"/>
            <a:ext cx="12192000" cy="685799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914D2BD-3C47-433D-81FE-DC6C3959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2" y="-1"/>
            <a:ext cx="12192000" cy="6857996"/>
            <a:chOff x="572" y="-1"/>
            <a:chExt cx="12192000" cy="6857996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3DD55E4-EA4F-4874-8B5B-6E0EAF4BBFC4}"/>
                </a:ext>
              </a:extLst>
            </p:cNvPr>
            <p:cNvCxnSpPr>
              <a:cxnSpLocks/>
            </p:cNvCxnSpPr>
            <p:nvPr/>
          </p:nvCxnSpPr>
          <p:spPr>
            <a:xfrm>
              <a:off x="1667" y="6276706"/>
              <a:ext cx="12189811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2950BAF-7673-4138-AEA2-DE7D368CC357}"/>
                </a:ext>
              </a:extLst>
            </p:cNvPr>
            <p:cNvCxnSpPr>
              <a:cxnSpLocks/>
            </p:cNvCxnSpPr>
            <p:nvPr/>
          </p:nvCxnSpPr>
          <p:spPr>
            <a:xfrm>
              <a:off x="572" y="580876"/>
              <a:ext cx="12192000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6BE3E2B5-EA1C-415A-941A-843C7EA148E1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8134324" y="3428956"/>
              <a:ext cx="6857912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87FA3A6-E398-4576-B6B8-3328028D84B2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-2794261" y="3428956"/>
              <a:ext cx="6857912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Graphic 33">
              <a:extLst>
                <a:ext uri="{FF2B5EF4-FFF2-40B4-BE49-F238E27FC236}">
                  <a16:creationId xmlns:a16="http://schemas.microsoft.com/office/drawing/2014/main" id="{EFB597D7-65E0-476A-B9EB-3AA6ED33884C}"/>
                </a:ext>
              </a:extLst>
            </p:cNvPr>
            <p:cNvSpPr/>
            <p:nvPr/>
          </p:nvSpPr>
          <p:spPr>
            <a:xfrm>
              <a:off x="4277016" y="-1"/>
              <a:ext cx="3637968" cy="580875"/>
            </a:xfrm>
            <a:custGeom>
              <a:avLst/>
              <a:gdLst>
                <a:gd name="connsiteX0" fmla="*/ 0 w 2679858"/>
                <a:gd name="connsiteY0" fmla="*/ 4953 h 434911"/>
                <a:gd name="connsiteX1" fmla="*/ 1336548 w 2679858"/>
                <a:gd name="connsiteY1" fmla="*/ 434912 h 434911"/>
                <a:gd name="connsiteX2" fmla="*/ 2679859 w 2679858"/>
                <a:gd name="connsiteY2" fmla="*/ 0 h 434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79858" h="434911">
                  <a:moveTo>
                    <a:pt x="0" y="4953"/>
                  </a:moveTo>
                  <a:cubicBezTo>
                    <a:pt x="370427" y="274606"/>
                    <a:pt x="833723" y="434912"/>
                    <a:pt x="1336548" y="434912"/>
                  </a:cubicBezTo>
                  <a:cubicBezTo>
                    <a:pt x="1842326" y="434912"/>
                    <a:pt x="2308289" y="272701"/>
                    <a:pt x="2679859" y="0"/>
                  </a:cubicBezTo>
                </a:path>
              </a:pathLst>
            </a:custGeom>
            <a:noFill/>
            <a:ln w="12700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Graphic 33">
              <a:extLst>
                <a:ext uri="{FF2B5EF4-FFF2-40B4-BE49-F238E27FC236}">
                  <a16:creationId xmlns:a16="http://schemas.microsoft.com/office/drawing/2014/main" id="{11AA060A-BE0E-4687-8F9E-0E2955D9796D}"/>
                </a:ext>
              </a:extLst>
            </p:cNvPr>
            <p:cNvSpPr/>
            <p:nvPr/>
          </p:nvSpPr>
          <p:spPr>
            <a:xfrm rot="10800000">
              <a:off x="4305089" y="6276705"/>
              <a:ext cx="3581824" cy="581290"/>
            </a:xfrm>
            <a:custGeom>
              <a:avLst/>
              <a:gdLst>
                <a:gd name="connsiteX0" fmla="*/ 0 w 2679858"/>
                <a:gd name="connsiteY0" fmla="*/ 4953 h 434911"/>
                <a:gd name="connsiteX1" fmla="*/ 1336548 w 2679858"/>
                <a:gd name="connsiteY1" fmla="*/ 434912 h 434911"/>
                <a:gd name="connsiteX2" fmla="*/ 2679859 w 2679858"/>
                <a:gd name="connsiteY2" fmla="*/ 0 h 434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79858" h="434911">
                  <a:moveTo>
                    <a:pt x="0" y="4953"/>
                  </a:moveTo>
                  <a:cubicBezTo>
                    <a:pt x="370427" y="274606"/>
                    <a:pt x="833723" y="434912"/>
                    <a:pt x="1336548" y="434912"/>
                  </a:cubicBezTo>
                  <a:cubicBezTo>
                    <a:pt x="1842326" y="434912"/>
                    <a:pt x="2308289" y="272701"/>
                    <a:pt x="2679859" y="0"/>
                  </a:cubicBezTo>
                </a:path>
              </a:pathLst>
            </a:custGeom>
            <a:noFill/>
            <a:ln w="12700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78318D-FE3E-41D7-9A8C-2065A2C46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732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06718-79E7-4159-A003-F86FE7B3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89408"/>
            <a:ext cx="10515600" cy="38217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F99FF-FFE2-431D-A0C8-A46C21712A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365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15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C0517C94-3B1E-4991-BED3-41F8B0158A00}" type="datetime1">
              <a:rPr lang="en-US" smtClean="0"/>
              <a:t>6/1/22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3547E-668D-4191-847C-7424F75496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34506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15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B6E6E-8527-4F63-A0C7-84CD44A2B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3467" y="3246434"/>
            <a:ext cx="628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cap="all" spc="15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273BAE12-D270-459D-897B-6833652BB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558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kingcounty.gov/depts/health/covid-19/testing/at-home.aspx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kingcounty.gov/depts/health/covid-19/vaccine/distribution.aspx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kingcounty.gov/depts/health/covid-19/testing/faq.aspx#travel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kingcounty.gov/depts/health/covid-19/testing/at-home.aspx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kingcounty.gov/depts/health/covid-19/testing/faq.aspx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kingcounty.gov/depts/health/covid-19/care/test-next-steps.aspx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tel:2064773977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kingcounty.gov/depts/community-human-services/COVID/shelter-response.aspx" TargetMode="Externa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s://kingcounty.gov/depts/health/covid-19/care/test-next-steps.aspx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tel:2064773977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kingcounty.gov/depts/community-human-services/COVID/shelter-response.aspx" TargetMode="Externa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kingcounty.gov/depts/health/covid-19/care/quarantine.aspx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dc.gov/coronavirus/2019-ncov/travelers/index.html" TargetMode="Externa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kingcounty.gov/depts/health/covid-19/testing.aspx#sites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kingcounty.gov/depts/health/covid-19/testing/at-home.aspx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cc02.safelinks.protection.outlook.com/?url=https%3A%2F%2Fwww.sayyescovidhometest.org%2F&amp;data=04%7C01%7CFrances.Limtiaco%40DOH.WA.GOV%7C79abc2380749419482d908d9dc653135%7C11d0e217264e400a8ba057dcc127d72d%7C0%7C0%7C637783149576936440%7CUnknown%7CTWFpbGZsb3d8eyJWIjoiMC4wLjAwMDAiLCJQIjoiV2luMzIiLCJBTiI6Ik1haWwiLCJXVCI6Mn0%3D%7C3000&amp;sdata=VRO6%2FfsguTPZo9Xy1a3fnEN0cOtSkJvp3DcmdLIkfs0%3D&amp;reserved=0" TargetMode="External"/><Relationship Id="rId4" Type="http://schemas.openxmlformats.org/officeDocument/2006/relationships/hyperlink" Target="http://www.covidtests.gov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kingcounty.gov/depts/health/covid-19/testing.aspx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6E374D54-1B44-FD47-B167-B3690D38A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6125" y="0"/>
            <a:ext cx="12656500" cy="6858000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BE454DD9-5EB0-FF4F-ACED-EF08FBE0B750}"/>
              </a:ext>
            </a:extLst>
          </p:cNvPr>
          <p:cNvSpPr/>
          <p:nvPr/>
        </p:nvSpPr>
        <p:spPr>
          <a:xfrm>
            <a:off x="3210140" y="2938674"/>
            <a:ext cx="5824723" cy="45944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z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32D38E-FC49-4D48-9F33-7BB7A34B7EAC}"/>
              </a:ext>
            </a:extLst>
          </p:cNvPr>
          <p:cNvSpPr txBox="1"/>
          <p:nvPr/>
        </p:nvSpPr>
        <p:spPr>
          <a:xfrm>
            <a:off x="3445212" y="3915417"/>
            <a:ext cx="530157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COVID-19 </a:t>
            </a:r>
          </a:p>
          <a:p>
            <a:pPr algn="ctr"/>
            <a:r>
              <a:rPr lang="en-US" sz="4400" b="1" dirty="0" err="1"/>
              <a:t>Zaah</a:t>
            </a:r>
            <a:r>
              <a:rPr lang="en-US" sz="4400" b="1" dirty="0"/>
              <a:t> </a:t>
            </a:r>
            <a:r>
              <a:rPr lang="en-US" sz="4400" b="1" dirty="0" err="1"/>
              <a:t>Baengc</a:t>
            </a:r>
            <a:r>
              <a:rPr lang="en-US" sz="4400" b="1" dirty="0"/>
              <a:t> </a:t>
            </a:r>
          </a:p>
          <a:p>
            <a:pPr algn="ctr"/>
            <a:r>
              <a:rPr lang="en-US" sz="4400" b="1" dirty="0" err="1"/>
              <a:t>Nyei</a:t>
            </a:r>
            <a:r>
              <a:rPr lang="en-US" sz="4400" b="1" dirty="0"/>
              <a:t> </a:t>
            </a:r>
            <a:r>
              <a:rPr lang="en-US" sz="4400" b="1" dirty="0" err="1"/>
              <a:t>Jauv-Louc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89525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B40D940F-7FC0-9543-8278-362BD15FC1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180F6C9-37DE-794A-9BF3-B9343523497C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6A092E8-292E-0CE4-C85A-E3319CBB151F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48D1CC4-B91D-EBBB-2219-F2642F2207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747" y="484774"/>
            <a:ext cx="8995945" cy="5551714"/>
          </a:xfrm>
        </p:spPr>
        <p:txBody>
          <a:bodyPr>
            <a:no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75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Se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gorngv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meih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duqv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zipv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zaah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baengc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yiem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meih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ndie-sai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nyei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dorngx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siqc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jeiv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zaah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baengc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nyei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dorngx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a’fai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domh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ndie-dorngh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nor,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ninh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mbuo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haih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longc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deix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qaqv-leic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taux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tengx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meih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nyei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jauv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Zaah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baengc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nyei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ja’sic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se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maiv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zuqc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cuotv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zinh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oc.  </a:t>
            </a:r>
          </a:p>
          <a:p>
            <a:pPr marL="342900" marR="0" lvl="0" indent="-342900">
              <a:spcBef>
                <a:spcPts val="0"/>
              </a:spcBef>
              <a:spcAft>
                <a:spcPts val="75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Se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gorngv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meih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oix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duqv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zipv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zaah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hiuv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nyei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jauv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siepv-siepv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nyei nor,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meih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ganh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oix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zuqc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cuotv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zinh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aqv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. </a:t>
            </a:r>
          </a:p>
          <a:p>
            <a:pPr marL="342900" marR="0" lvl="0" indent="-342900">
              <a:spcBef>
                <a:spcPts val="0"/>
              </a:spcBef>
              <a:spcAft>
                <a:spcPts val="75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Se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gorngv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meih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ganh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mingh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maaiz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zaah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baengc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nyei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ja’sic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yiem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ndie-poux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nor,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ja’zinh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se yiem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deix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wuov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norm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poux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dingc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jaax-zinh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se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maiv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nangc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fih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hnangv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. </a:t>
            </a:r>
          </a:p>
          <a:p>
            <a:pPr marL="342900" marR="0" lvl="0" indent="-342900">
              <a:spcBef>
                <a:spcPts val="0"/>
              </a:spcBef>
              <a:spcAft>
                <a:spcPts val="75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Naaiv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deix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ja’sic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se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mbenc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ziangx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yiem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ziex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norm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ndie-poux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maaic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nyanc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hopv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nyei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hei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maaic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ga’naaiv-longc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nyei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hei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caux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“online”.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Oix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duqv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zipv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siepv-siepv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zaah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cuotv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daaih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nyei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jauv-louc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yiem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zaah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baengc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nyei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dorngx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nor,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jaax-zinh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se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jaaix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nyei. </a:t>
            </a:r>
          </a:p>
          <a:p>
            <a:pPr marL="342900" marR="0" lvl="0" indent="-342900">
              <a:spcBef>
                <a:spcPts val="0"/>
              </a:spcBef>
              <a:spcAft>
                <a:spcPts val="750"/>
              </a:spcAft>
              <a:buFont typeface="Symbol" panose="05050102010706020507" pitchFamily="18" charset="2"/>
              <a:buChar char=""/>
            </a:pP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Meih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haih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doqc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mangc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taux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zaah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ganh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nyei </a:t>
            </a:r>
            <a:r>
              <a:rPr lang="en-US" sz="20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jauv-louc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yiem naaiv – “</a:t>
            </a:r>
            <a:r>
              <a:rPr lang="en-US" sz="2000" u="none" strike="noStrike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self-testing</a:t>
            </a:r>
            <a:r>
              <a:rPr lang="en-US" sz="20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2880842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42C40331-C96A-C347-9AA2-8E8D1017DA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5A2003A-4EBA-E34A-B85D-5FDAF1C1A18E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1F4EB6C-D336-1722-EC2B-18BE620FB869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B63E001D-27B0-566E-EDFF-52C9C0818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419" y="606491"/>
            <a:ext cx="10515600" cy="676987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4. Yie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Qiemx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Zuqc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Dunx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Hnoi-Nyieqc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nyei Fai? 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E95CC7E3-15A1-B358-2760-B3AE83C1B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852" y="1508962"/>
            <a:ext cx="8904137" cy="4142692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Hungh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jaa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kuinx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camv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faaux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mbuox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yiem “online”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ndaangc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ninh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mbuo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mingh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baqv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. </a:t>
            </a:r>
          </a:p>
          <a:p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Meih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haih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lorz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mangc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taux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mbenc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daaih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zaah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baengc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nyei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dorngx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dauh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caux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ziangh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hoc yiem naaiv. </a:t>
            </a:r>
          </a:p>
          <a:p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Meih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haih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faaux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mbuox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zaah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baengc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yiem koi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mangc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dunx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hnoi-nyieqc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yiem online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fai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janx-waac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gorngv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, </a:t>
            </a:r>
            <a:r>
              <a:rPr lang="en-US" sz="28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u="none" strike="noStrike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kingcounty.gov/vaccine</a:t>
            </a:r>
            <a:r>
              <a:rPr lang="en-US" sz="28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nyei link oc. </a:t>
            </a:r>
          </a:p>
        </p:txBody>
      </p:sp>
    </p:spTree>
    <p:extLst>
      <p:ext uri="{BB962C8B-B14F-4D97-AF65-F5344CB8AC3E}">
        <p14:creationId xmlns:p14="http://schemas.microsoft.com/office/powerpoint/2010/main" val="4284034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95FA0E9E-96CF-CB46-AFF1-710CCC6411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18C61CE-B9D2-A940-AB64-9ED11D17166E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4204DE7-9541-B14F-8AE0-8F34F724EC9B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159B0B5-53D1-0885-8FD2-A2C22FF00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419" y="483146"/>
            <a:ext cx="8669356" cy="1151616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5.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Haaix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zanc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caux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hnangv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haaix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nor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yie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haih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hiuv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duqv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taux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zaah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daaih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nyei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jauv-louc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? 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A193A446-862C-F05A-4354-A55FE0471E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419" y="1694775"/>
            <a:ext cx="8941004" cy="3874831"/>
          </a:xfrm>
        </p:spPr>
        <p:txBody>
          <a:bodyPr>
            <a:normAutofit/>
          </a:bodyPr>
          <a:lstStyle/>
          <a:p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Haaix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zanc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meih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duqv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zaah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liuz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baengc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ninh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mbuo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oix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mbuox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meih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taux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hnangv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haaix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nor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bieqc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“online”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mingh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zaah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mangc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taux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zaah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daaih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nyei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jauv-louc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Zaah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daaih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nyei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jauv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haih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duqv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mbenc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ziangx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yiem 72 norm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ziangh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hoc. </a:t>
            </a:r>
          </a:p>
          <a:p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Se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gorngv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meih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qiemx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zuqc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zaah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baengc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weic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cuotv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guoqv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nor,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zaah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baengc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nyei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dorngx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maiv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haih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laengz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waac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gorngv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meih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haih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duqv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zipv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zaah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daaih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nyei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jauv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yiem 72 norm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ziangh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hoc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a’fai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zaah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daaih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nyei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jauv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puix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duqv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zuqc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norm-norm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guoqv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zaangc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qiemx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zuqc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nyei sou-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gorn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83317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2A8F312B-EC9A-6449-8E8D-14C6A34A85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7BD30B1-E516-B74D-A573-F52FAA7447EB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5D2C4AB-3137-B54F-B4A0-D385753C6FFC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9C209E0A-82D1-C28F-5C3F-37863D3CD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852" y="674743"/>
            <a:ext cx="8904137" cy="5093167"/>
          </a:xfrm>
        </p:spPr>
        <p:txBody>
          <a:bodyPr>
            <a:noAutofit/>
          </a:bodyPr>
          <a:lstStyle/>
          <a:p>
            <a:r>
              <a:rPr lang="en-US" sz="2400" dirty="0" err="1">
                <a:solidFill>
                  <a:schemeClr val="tx1"/>
                </a:solidFill>
              </a:rPr>
              <a:t>Haaix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zanc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zaah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liuz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yaac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duqv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fungx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zaah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daaih</a:t>
            </a:r>
            <a:r>
              <a:rPr lang="en-US" sz="2400" dirty="0">
                <a:solidFill>
                  <a:schemeClr val="tx1"/>
                </a:solidFill>
              </a:rPr>
              <a:t> nyei </a:t>
            </a:r>
            <a:r>
              <a:rPr lang="en-US" sz="2400" dirty="0" err="1">
                <a:solidFill>
                  <a:schemeClr val="tx1"/>
                </a:solidFill>
              </a:rPr>
              <a:t>ga’naaiv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bieqc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zaah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dimv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baengc</a:t>
            </a:r>
            <a:r>
              <a:rPr lang="en-US" sz="2400" dirty="0">
                <a:solidFill>
                  <a:schemeClr val="tx1"/>
                </a:solidFill>
              </a:rPr>
              <a:t> nyei </a:t>
            </a:r>
            <a:r>
              <a:rPr lang="en-US" sz="2400" dirty="0" err="1">
                <a:solidFill>
                  <a:schemeClr val="tx1"/>
                </a:solidFill>
              </a:rPr>
              <a:t>dorngx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mi’aqc</a:t>
            </a:r>
            <a:r>
              <a:rPr lang="en-US" sz="2400" dirty="0">
                <a:solidFill>
                  <a:schemeClr val="tx1"/>
                </a:solidFill>
              </a:rPr>
              <a:t> nor, King County </a:t>
            </a:r>
            <a:r>
              <a:rPr lang="en-US" sz="2400" dirty="0" err="1">
                <a:solidFill>
                  <a:schemeClr val="tx1"/>
                </a:solidFill>
              </a:rPr>
              <a:t>maiv</a:t>
            </a:r>
            <a:r>
              <a:rPr lang="en-US" sz="2400" dirty="0">
                <a:solidFill>
                  <a:schemeClr val="tx1"/>
                </a:solidFill>
              </a:rPr>
              <a:t> haih </a:t>
            </a:r>
            <a:r>
              <a:rPr lang="en-US" sz="2400" dirty="0" err="1">
                <a:solidFill>
                  <a:schemeClr val="tx1"/>
                </a:solidFill>
              </a:rPr>
              <a:t>gunv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taux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ziangh</a:t>
            </a:r>
            <a:r>
              <a:rPr lang="en-US" sz="2400" dirty="0">
                <a:solidFill>
                  <a:schemeClr val="tx1"/>
                </a:solidFill>
              </a:rPr>
              <a:t> hoc nyei </a:t>
            </a:r>
            <a:r>
              <a:rPr lang="en-US" sz="2400" dirty="0" err="1">
                <a:solidFill>
                  <a:schemeClr val="tx1"/>
                </a:solidFill>
              </a:rPr>
              <a:t>jauv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aqv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</a:p>
          <a:p>
            <a:r>
              <a:rPr lang="en-US" sz="2400" dirty="0">
                <a:solidFill>
                  <a:schemeClr val="tx1"/>
                </a:solidFill>
              </a:rPr>
              <a:t>Hungh </a:t>
            </a:r>
            <a:r>
              <a:rPr lang="en-US" sz="2400" dirty="0" err="1">
                <a:solidFill>
                  <a:schemeClr val="tx1"/>
                </a:solidFill>
              </a:rPr>
              <a:t>jaa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kuinx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zuov</a:t>
            </a:r>
            <a:r>
              <a:rPr lang="en-US" sz="2400" dirty="0">
                <a:solidFill>
                  <a:schemeClr val="tx1"/>
                </a:solidFill>
              </a:rPr>
              <a:t> 24 norm </a:t>
            </a:r>
            <a:r>
              <a:rPr lang="en-US" sz="2400" dirty="0" err="1">
                <a:solidFill>
                  <a:schemeClr val="tx1"/>
                </a:solidFill>
              </a:rPr>
              <a:t>ziangh</a:t>
            </a:r>
            <a:r>
              <a:rPr lang="en-US" sz="2400" dirty="0">
                <a:solidFill>
                  <a:schemeClr val="tx1"/>
                </a:solidFill>
              </a:rPr>
              <a:t> hoc </a:t>
            </a:r>
            <a:r>
              <a:rPr lang="en-US" sz="2400" dirty="0" err="1">
                <a:solidFill>
                  <a:schemeClr val="tx1"/>
                </a:solidFill>
              </a:rPr>
              <a:t>liuz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jiex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gorn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mingh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zaah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mangc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aqv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Yietc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zungv</a:t>
            </a:r>
            <a:r>
              <a:rPr lang="en-US" sz="2400" dirty="0">
                <a:solidFill>
                  <a:schemeClr val="tx1"/>
                </a:solidFill>
              </a:rPr>
              <a:t> King County </a:t>
            </a:r>
            <a:r>
              <a:rPr lang="en-US" sz="2400" dirty="0" err="1">
                <a:solidFill>
                  <a:schemeClr val="tx1"/>
                </a:solidFill>
              </a:rPr>
              <a:t>zaah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baengc</a:t>
            </a:r>
            <a:r>
              <a:rPr lang="en-US" sz="2400" dirty="0">
                <a:solidFill>
                  <a:schemeClr val="tx1"/>
                </a:solidFill>
              </a:rPr>
              <a:t> nyei </a:t>
            </a:r>
            <a:r>
              <a:rPr lang="en-US" sz="2400" dirty="0" err="1">
                <a:solidFill>
                  <a:schemeClr val="tx1"/>
                </a:solidFill>
              </a:rPr>
              <a:t>dorngx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mbenc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ziangx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zaah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daaih</a:t>
            </a:r>
            <a:r>
              <a:rPr lang="en-US" sz="2400" dirty="0">
                <a:solidFill>
                  <a:schemeClr val="tx1"/>
                </a:solidFill>
              </a:rPr>
              <a:t> nyei </a:t>
            </a:r>
            <a:r>
              <a:rPr lang="en-US" sz="2400" dirty="0" err="1">
                <a:solidFill>
                  <a:schemeClr val="tx1"/>
                </a:solidFill>
              </a:rPr>
              <a:t>jauv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liuz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mbenc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daaih</a:t>
            </a:r>
            <a:r>
              <a:rPr lang="en-US" sz="2400" dirty="0">
                <a:solidFill>
                  <a:schemeClr val="tx1"/>
                </a:solidFill>
              </a:rPr>
              <a:t> an </a:t>
            </a:r>
            <a:r>
              <a:rPr lang="en-US" sz="2400" dirty="0" err="1">
                <a:solidFill>
                  <a:schemeClr val="tx1"/>
                </a:solidFill>
              </a:rPr>
              <a:t>jienv</a:t>
            </a:r>
            <a:r>
              <a:rPr lang="en-US" sz="2400" dirty="0">
                <a:solidFill>
                  <a:schemeClr val="tx1"/>
                </a:solidFill>
              </a:rPr>
              <a:t> “online” bun </a:t>
            </a:r>
            <a:r>
              <a:rPr lang="en-US" sz="2400" dirty="0" err="1">
                <a:solidFill>
                  <a:schemeClr val="tx1"/>
                </a:solidFill>
              </a:rPr>
              <a:t>mienh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bieqc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mingh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lorz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mangc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</a:p>
          <a:p>
            <a:r>
              <a:rPr lang="en-US" sz="2400" dirty="0">
                <a:solidFill>
                  <a:schemeClr val="tx1"/>
                </a:solidFill>
              </a:rPr>
              <a:t>Se </a:t>
            </a:r>
            <a:r>
              <a:rPr lang="en-US" sz="2400" dirty="0" err="1">
                <a:solidFill>
                  <a:schemeClr val="tx1"/>
                </a:solidFill>
              </a:rPr>
              <a:t>gorngv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qiemx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zuqc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zaah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baengc</a:t>
            </a:r>
            <a:r>
              <a:rPr lang="en-US" sz="2400" dirty="0">
                <a:solidFill>
                  <a:schemeClr val="tx1"/>
                </a:solidFill>
              </a:rPr>
              <a:t> nyei </a:t>
            </a:r>
            <a:r>
              <a:rPr lang="en-US" sz="2400" dirty="0" err="1">
                <a:solidFill>
                  <a:schemeClr val="tx1"/>
                </a:solidFill>
              </a:rPr>
              <a:t>jauv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siepv-siepv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weic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cuotv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guoqv</a:t>
            </a:r>
            <a:r>
              <a:rPr lang="en-US" sz="2400" dirty="0">
                <a:solidFill>
                  <a:schemeClr val="tx1"/>
                </a:solidFill>
              </a:rPr>
              <a:t> nyei </a:t>
            </a:r>
            <a:r>
              <a:rPr lang="en-US" sz="2400" dirty="0" err="1">
                <a:solidFill>
                  <a:schemeClr val="tx1"/>
                </a:solidFill>
              </a:rPr>
              <a:t>jauv</a:t>
            </a:r>
            <a:r>
              <a:rPr lang="en-US" sz="2400" dirty="0">
                <a:solidFill>
                  <a:schemeClr val="tx1"/>
                </a:solidFill>
              </a:rPr>
              <a:t> nor, </a:t>
            </a:r>
            <a:r>
              <a:rPr lang="en-US" sz="2400" dirty="0" err="1">
                <a:solidFill>
                  <a:schemeClr val="tx1"/>
                </a:solidFill>
              </a:rPr>
              <a:t>meih</a:t>
            </a:r>
            <a:r>
              <a:rPr lang="en-US" sz="2400" dirty="0">
                <a:solidFill>
                  <a:schemeClr val="tx1"/>
                </a:solidFill>
              </a:rPr>
              <a:t> haih </a:t>
            </a:r>
            <a:r>
              <a:rPr lang="en-US" sz="2400" dirty="0" err="1">
                <a:solidFill>
                  <a:schemeClr val="tx1"/>
                </a:solidFill>
              </a:rPr>
              <a:t>doqc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mangc</a:t>
            </a:r>
            <a:r>
              <a:rPr lang="en-US" sz="2400" dirty="0">
                <a:solidFill>
                  <a:schemeClr val="tx1"/>
                </a:solidFill>
              </a:rPr>
              <a:t> yiem 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400" u="none" strike="noStrike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travel-related questions</a:t>
            </a:r>
            <a:r>
              <a:rPr lang="en-US" sz="2400" u="none" strike="noStrike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>
                <a:solidFill>
                  <a:schemeClr val="tx1"/>
                </a:solidFill>
              </a:rPr>
              <a:t>nyei </a:t>
            </a:r>
            <a:r>
              <a:rPr lang="en-US" sz="2400" dirty="0" err="1">
                <a:solidFill>
                  <a:schemeClr val="tx1"/>
                </a:solidFill>
              </a:rPr>
              <a:t>waac-naaic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caux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waac-dau</a:t>
            </a:r>
            <a:r>
              <a:rPr lang="en-US" sz="2400" dirty="0">
                <a:solidFill>
                  <a:schemeClr val="tx1"/>
                </a:solidFill>
              </a:rPr>
              <a:t> yiem </a:t>
            </a:r>
            <a:r>
              <a:rPr lang="en-US" sz="2400" dirty="0" err="1">
                <a:solidFill>
                  <a:schemeClr val="tx1"/>
                </a:solidFill>
              </a:rPr>
              <a:t>mbenc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daaih</a:t>
            </a:r>
            <a:r>
              <a:rPr lang="en-US" sz="2400" dirty="0">
                <a:solidFill>
                  <a:schemeClr val="tx1"/>
                </a:solidFill>
              </a:rPr>
              <a:t> naaiv. </a:t>
            </a:r>
          </a:p>
          <a:p>
            <a:endParaRPr lang="en-US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557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0FD840DA-BB5F-6147-AB88-5AD5B6D2C9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72C379A-9261-AE47-BAAB-40431E15DC63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B439A2C-2F73-7747-A30A-5484EAB2172E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DC6CA950-C23A-444C-8CA1-E950E2A6F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419" y="238279"/>
            <a:ext cx="9181468" cy="1017088"/>
          </a:xfrm>
        </p:spPr>
        <p:txBody>
          <a:bodyPr>
            <a:noAutofit/>
          </a:bodyPr>
          <a:lstStyle/>
          <a:p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6. Yie haih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mingh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haaix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zaah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COVID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baengc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se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gorngv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yie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maiv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maaih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yietc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nyungc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baengc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yiem sin nor? 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AF4B9565-D0A1-45AE-28C7-5EA21957A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419" y="1321469"/>
            <a:ext cx="8904137" cy="4648917"/>
          </a:xfrm>
        </p:spPr>
        <p:txBody>
          <a:bodyPr>
            <a:normAutofit/>
          </a:bodyPr>
          <a:lstStyle/>
          <a:p>
            <a:r>
              <a:rPr lang="en-US" sz="2400" dirty="0" err="1">
                <a:solidFill>
                  <a:schemeClr val="tx1"/>
                </a:solidFill>
              </a:rPr>
              <a:t>Meih</a:t>
            </a:r>
            <a:r>
              <a:rPr lang="en-US" sz="2400" dirty="0">
                <a:solidFill>
                  <a:schemeClr val="tx1"/>
                </a:solidFill>
              </a:rPr>
              <a:t> haih </a:t>
            </a:r>
            <a:r>
              <a:rPr lang="en-US" sz="2400" dirty="0" err="1">
                <a:solidFill>
                  <a:schemeClr val="tx1"/>
                </a:solidFill>
              </a:rPr>
              <a:t>mingh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haaix</a:t>
            </a:r>
            <a:r>
              <a:rPr lang="en-US" sz="2400" dirty="0">
                <a:solidFill>
                  <a:schemeClr val="tx1"/>
                </a:solidFill>
              </a:rPr>
              <a:t> norm King County </a:t>
            </a:r>
            <a:r>
              <a:rPr lang="en-US" sz="2400" dirty="0" err="1">
                <a:solidFill>
                  <a:schemeClr val="tx1"/>
                </a:solidFill>
              </a:rPr>
              <a:t>zaah</a:t>
            </a:r>
            <a:r>
              <a:rPr lang="en-US" sz="2400" dirty="0">
                <a:solidFill>
                  <a:schemeClr val="tx1"/>
                </a:solidFill>
              </a:rPr>
              <a:t> COVID-19 nyei </a:t>
            </a:r>
            <a:r>
              <a:rPr lang="en-US" sz="2400" dirty="0" err="1">
                <a:solidFill>
                  <a:schemeClr val="tx1"/>
                </a:solidFill>
              </a:rPr>
              <a:t>dorngx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yaac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duqv</a:t>
            </a:r>
            <a:r>
              <a:rPr lang="en-US" sz="2400" dirty="0">
                <a:solidFill>
                  <a:schemeClr val="tx1"/>
                </a:solidFill>
              </a:rPr>
              <a:t> nyei, </a:t>
            </a:r>
            <a:r>
              <a:rPr lang="en-US" sz="2400" dirty="0" err="1">
                <a:solidFill>
                  <a:schemeClr val="tx1"/>
                </a:solidFill>
              </a:rPr>
              <a:t>maiv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gunv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maiv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maaih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yietc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nyungc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baengc</a:t>
            </a:r>
            <a:r>
              <a:rPr lang="en-US" sz="2400" dirty="0">
                <a:solidFill>
                  <a:schemeClr val="tx1"/>
                </a:solidFill>
              </a:rPr>
              <a:t> yiem sin. </a:t>
            </a:r>
            <a:r>
              <a:rPr lang="en-US" sz="2400" dirty="0" err="1">
                <a:solidFill>
                  <a:schemeClr val="tx1"/>
                </a:solidFill>
              </a:rPr>
              <a:t>Meih</a:t>
            </a:r>
            <a:r>
              <a:rPr lang="en-US" sz="2400" dirty="0">
                <a:solidFill>
                  <a:schemeClr val="tx1"/>
                </a:solidFill>
              </a:rPr>
              <a:t> haih </a:t>
            </a:r>
            <a:r>
              <a:rPr lang="en-US" sz="2400" dirty="0" err="1">
                <a:solidFill>
                  <a:schemeClr val="tx1"/>
                </a:solidFill>
              </a:rPr>
              <a:t>bieqc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mingh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lorz</a:t>
            </a:r>
            <a:r>
              <a:rPr lang="en-US" sz="2400" dirty="0">
                <a:solidFill>
                  <a:schemeClr val="tx1"/>
                </a:solidFill>
              </a:rPr>
              <a:t> naaiv </a:t>
            </a:r>
            <a:r>
              <a:rPr lang="en-US" sz="2400" dirty="0" err="1">
                <a:solidFill>
                  <a:schemeClr val="tx1"/>
                </a:solidFill>
              </a:rPr>
              <a:t>deix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dorngx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dauh</a:t>
            </a:r>
            <a:r>
              <a:rPr lang="en-US" sz="2400" dirty="0">
                <a:solidFill>
                  <a:schemeClr val="tx1"/>
                </a:solidFill>
              </a:rPr>
              <a:t> yiem </a:t>
            </a:r>
            <a:r>
              <a:rPr lang="en-US" sz="2400" dirty="0" err="1">
                <a:solidFill>
                  <a:schemeClr val="tx1"/>
                </a:solidFill>
              </a:rPr>
              <a:t>mbenc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daaih</a:t>
            </a:r>
            <a:r>
              <a:rPr lang="en-US" sz="2400" dirty="0">
                <a:solidFill>
                  <a:schemeClr val="tx1"/>
                </a:solidFill>
              </a:rPr>
              <a:t> naaiv. </a:t>
            </a:r>
          </a:p>
          <a:p>
            <a:r>
              <a:rPr lang="en-US" sz="2400" dirty="0" err="1">
                <a:solidFill>
                  <a:schemeClr val="tx1"/>
                </a:solidFill>
              </a:rPr>
              <a:t>Dongh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butv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jienv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baengc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caux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jiepv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qiemx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tengx</a:t>
            </a:r>
            <a:r>
              <a:rPr lang="en-US" sz="2400" dirty="0">
                <a:solidFill>
                  <a:schemeClr val="tx1"/>
                </a:solidFill>
              </a:rPr>
              <a:t> nyei </a:t>
            </a:r>
            <a:r>
              <a:rPr lang="en-US" sz="2400" dirty="0" err="1">
                <a:solidFill>
                  <a:schemeClr val="tx1"/>
                </a:solidFill>
              </a:rPr>
              <a:t>mienh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duqv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zipv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zaah</a:t>
            </a:r>
            <a:r>
              <a:rPr lang="en-US" sz="2400" dirty="0">
                <a:solidFill>
                  <a:schemeClr val="tx1"/>
                </a:solidFill>
              </a:rPr>
              <a:t> COVID-19 nyei </a:t>
            </a:r>
            <a:r>
              <a:rPr lang="en-US" sz="2400" dirty="0" err="1">
                <a:solidFill>
                  <a:schemeClr val="tx1"/>
                </a:solidFill>
              </a:rPr>
              <a:t>baengc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ndaangc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Ja’ndaangc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dingc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ziangx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ziangh</a:t>
            </a:r>
            <a:r>
              <a:rPr lang="en-US" sz="2400" dirty="0">
                <a:solidFill>
                  <a:schemeClr val="tx1"/>
                </a:solidFill>
              </a:rPr>
              <a:t> hoc </a:t>
            </a:r>
            <a:r>
              <a:rPr lang="en-US" sz="2400" dirty="0" err="1">
                <a:solidFill>
                  <a:schemeClr val="tx1"/>
                </a:solidFill>
              </a:rPr>
              <a:t>caux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hnoi-nyieqc</a:t>
            </a:r>
            <a:r>
              <a:rPr lang="en-US" sz="2400" dirty="0">
                <a:solidFill>
                  <a:schemeClr val="tx1"/>
                </a:solidFill>
              </a:rPr>
              <a:t> se </a:t>
            </a:r>
            <a:r>
              <a:rPr lang="en-US" sz="2400" dirty="0" err="1">
                <a:solidFill>
                  <a:schemeClr val="tx1"/>
                </a:solidFill>
              </a:rPr>
              <a:t>gauh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longx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Qiemx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zuqc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longc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ziangh</a:t>
            </a:r>
            <a:r>
              <a:rPr lang="en-US" sz="2400" dirty="0">
                <a:solidFill>
                  <a:schemeClr val="tx1"/>
                </a:solidFill>
              </a:rPr>
              <a:t> hoc </a:t>
            </a:r>
            <a:r>
              <a:rPr lang="en-US" sz="2400" dirty="0" err="1">
                <a:solidFill>
                  <a:schemeClr val="tx1"/>
                </a:solidFill>
              </a:rPr>
              <a:t>lauh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taux</a:t>
            </a:r>
            <a:r>
              <a:rPr lang="en-US" sz="2400" dirty="0">
                <a:solidFill>
                  <a:schemeClr val="tx1"/>
                </a:solidFill>
              </a:rPr>
              <a:t> 72 norm </a:t>
            </a:r>
            <a:r>
              <a:rPr lang="en-US" sz="2400" dirty="0" err="1">
                <a:solidFill>
                  <a:schemeClr val="tx1"/>
                </a:solidFill>
              </a:rPr>
              <a:t>ziangh</a:t>
            </a:r>
            <a:r>
              <a:rPr lang="en-US" sz="2400" dirty="0">
                <a:solidFill>
                  <a:schemeClr val="tx1"/>
                </a:solidFill>
              </a:rPr>
              <a:t> hoc </a:t>
            </a:r>
            <a:r>
              <a:rPr lang="en-US" sz="2400" dirty="0" err="1">
                <a:solidFill>
                  <a:schemeClr val="tx1"/>
                </a:solidFill>
              </a:rPr>
              <a:t>cingx</a:t>
            </a:r>
            <a:r>
              <a:rPr lang="en-US" sz="2400" dirty="0">
                <a:solidFill>
                  <a:schemeClr val="tx1"/>
                </a:solidFill>
              </a:rPr>
              <a:t> haih </a:t>
            </a:r>
            <a:r>
              <a:rPr lang="en-US" sz="2400" dirty="0" err="1">
                <a:solidFill>
                  <a:schemeClr val="tx1"/>
                </a:solidFill>
              </a:rPr>
              <a:t>hiuv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duqv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zaah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daaih</a:t>
            </a:r>
            <a:r>
              <a:rPr lang="en-US" sz="2400" dirty="0">
                <a:solidFill>
                  <a:schemeClr val="tx1"/>
                </a:solidFill>
              </a:rPr>
              <a:t> nyei </a:t>
            </a:r>
            <a:r>
              <a:rPr lang="en-US" sz="2400" dirty="0" err="1">
                <a:solidFill>
                  <a:schemeClr val="tx1"/>
                </a:solidFill>
              </a:rPr>
              <a:t>jauv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caux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ninh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mbuo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yaac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maiv</a:t>
            </a:r>
            <a:r>
              <a:rPr lang="en-US" sz="2400" dirty="0">
                <a:solidFill>
                  <a:schemeClr val="tx1"/>
                </a:solidFill>
              </a:rPr>
              <a:t> haih </a:t>
            </a:r>
            <a:r>
              <a:rPr lang="en-US" sz="2400" dirty="0" err="1">
                <a:solidFill>
                  <a:schemeClr val="tx1"/>
                </a:solidFill>
              </a:rPr>
              <a:t>laengz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waac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gorngv</a:t>
            </a:r>
            <a:r>
              <a:rPr lang="en-US" sz="2400" dirty="0">
                <a:solidFill>
                  <a:schemeClr val="tx1"/>
                </a:solidFill>
              </a:rPr>
              <a:t> haih </a:t>
            </a:r>
            <a:r>
              <a:rPr lang="en-US" sz="2400" dirty="0" err="1">
                <a:solidFill>
                  <a:schemeClr val="tx1"/>
                </a:solidFill>
              </a:rPr>
              <a:t>mbenc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duqv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doix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ziangh</a:t>
            </a:r>
            <a:r>
              <a:rPr lang="en-US" sz="2400" dirty="0">
                <a:solidFill>
                  <a:schemeClr val="tx1"/>
                </a:solidFill>
              </a:rPr>
              <a:t> hoc. </a:t>
            </a:r>
          </a:p>
          <a:p>
            <a:endParaRPr lang="en-US" sz="28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549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54C855E2-7CD1-844C-A9DF-8E67692922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5DF3CCA-2B0E-D741-80DC-6361D31C8E5C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49239A0-F5F1-3B44-9CA3-09B9FC55FDBC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2FF86FD-B3FD-03A3-A63D-C8978D13A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419" y="479346"/>
            <a:ext cx="8904137" cy="5432689"/>
          </a:xfrm>
        </p:spPr>
        <p:txBody>
          <a:bodyPr>
            <a:normAutofit fontScale="85000" lnSpcReduction="20000"/>
          </a:bodyPr>
          <a:lstStyle/>
          <a:p>
            <a:pPr marL="0" marR="0" lvl="0" indent="0">
              <a:spcBef>
                <a:spcPts val="0"/>
              </a:spcBef>
              <a:spcAft>
                <a:spcPts val="750"/>
              </a:spcAft>
              <a:buNone/>
            </a:pPr>
            <a:r>
              <a:rPr lang="en-US" sz="2800" b="1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Ganh</a:t>
            </a:r>
            <a:r>
              <a:rPr lang="en-US" sz="2800" b="1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nyungc</a:t>
            </a:r>
            <a:r>
              <a:rPr lang="en-US" sz="2800" b="1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zaah</a:t>
            </a:r>
            <a:r>
              <a:rPr lang="en-US" sz="2800" b="1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baengc</a:t>
            </a:r>
            <a:r>
              <a:rPr lang="en-US" sz="2800" b="1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nyei </a:t>
            </a:r>
            <a:r>
              <a:rPr lang="en-US" sz="2800" b="1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za’eix</a:t>
            </a:r>
            <a:r>
              <a:rPr lang="en-US" sz="2800" b="1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: </a:t>
            </a:r>
            <a:endParaRPr lang="en-US" sz="2400" b="1" dirty="0">
              <a:solidFill>
                <a:schemeClr val="tx1"/>
              </a:solidFill>
              <a:effectLst/>
              <a:latin typeface="Avenir Next" panose="020B0503020202020204" pitchFamily="34" charset="0"/>
              <a:ea typeface="Times New Roman" panose="02020603050405020304" pitchFamily="18" charset="0"/>
            </a:endParaRPr>
          </a:p>
          <a:p>
            <a:pPr marL="457200" marR="0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</a:pP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Se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gorngv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meih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qiemx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zuqc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zaah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baengc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weic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lengc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jeiv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nyei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jauv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beiv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hnangv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cuotv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guoqv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a’fai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ganh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nyungc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maiv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zeiz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jiepv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sih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nyei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jauv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nor,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siepv-siepv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zaah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ganh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nyei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ja’sic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heuc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“</a:t>
            </a:r>
            <a:r>
              <a:rPr lang="en-US" sz="2600" u="none" strike="noStrike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self-test kits</a:t>
            </a:r>
            <a:r>
              <a:rPr lang="en-US" sz="2600" u="none" strike="noStrike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”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 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yaac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maaih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bun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meih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maaiz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yiem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ndie-poux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hei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a’fai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“online”,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a’fai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meih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haih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mingh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lorz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dongh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mbenc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daaih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weic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jiepv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sih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tengx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mienh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nyei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dorngx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yaac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duqv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nyei. </a:t>
            </a:r>
          </a:p>
          <a:p>
            <a:pPr marL="457200" marR="0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</a:pPr>
            <a:endParaRPr lang="en-US" sz="2600" dirty="0">
              <a:solidFill>
                <a:schemeClr val="tx1"/>
              </a:solidFill>
              <a:effectLst/>
              <a:latin typeface="Avenir Next" panose="020B0503020202020204" pitchFamily="34" charset="0"/>
              <a:ea typeface="Times New Roman" panose="02020603050405020304" pitchFamily="18" charset="0"/>
            </a:endParaRPr>
          </a:p>
          <a:p>
            <a:pPr marL="457200" marR="0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</a:pP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Meih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haih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bieqc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mingh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lorz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naaiv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deix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dorngx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dauh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yiem naaiv “</a:t>
            </a:r>
            <a:r>
              <a:rPr lang="en-US" sz="2600" u="none" strike="noStrike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list of rapid testing facilities here (FAQ #3)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”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mingh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zaah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mangc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taux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meih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qiemx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zuqc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nyei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jauv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gorn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zaangc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a’fai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meih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oix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mingh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nyei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deic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-bung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taux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ninh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mbuo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oix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meih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hnangv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haaix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nor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mbenc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meih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nyei sou-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gorn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daaih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puix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duqv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zuqc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ninh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mbuo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qiemx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zuqc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nyei. </a:t>
            </a:r>
          </a:p>
        </p:txBody>
      </p:sp>
    </p:spTree>
    <p:extLst>
      <p:ext uri="{BB962C8B-B14F-4D97-AF65-F5344CB8AC3E}">
        <p14:creationId xmlns:p14="http://schemas.microsoft.com/office/powerpoint/2010/main" val="406973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8C045225-554E-DF4F-913D-5EBF9290F9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EFB1FDB-9A1E-9744-9C10-2F4D8D0FD121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D485713-0017-A943-BD61-3D3C20C35FC9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3C6846D-5E50-0ADC-4E4E-7DF3620FC6BA}"/>
              </a:ext>
            </a:extLst>
          </p:cNvPr>
          <p:cNvSpPr txBox="1"/>
          <p:nvPr/>
        </p:nvSpPr>
        <p:spPr>
          <a:xfrm>
            <a:off x="603419" y="912145"/>
            <a:ext cx="8904137" cy="21031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>
              <a:spcBef>
                <a:spcPts val="0"/>
              </a:spcBef>
              <a:spcAft>
                <a:spcPts val="750"/>
              </a:spcAft>
              <a:buNone/>
            </a:pPr>
            <a:r>
              <a:rPr lang="en-US" sz="2400" b="1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Ganh</a:t>
            </a:r>
            <a:r>
              <a:rPr lang="en-US" sz="2400" b="1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nyungc</a:t>
            </a:r>
            <a:r>
              <a:rPr lang="en-US" sz="2400" b="1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zaah</a:t>
            </a:r>
            <a:r>
              <a:rPr lang="en-US" sz="2400" b="1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baengc</a:t>
            </a:r>
            <a:r>
              <a:rPr lang="en-US" sz="2400" b="1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nyei</a:t>
            </a:r>
            <a:r>
              <a:rPr lang="en-US" sz="2400" b="1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za’eix</a:t>
            </a:r>
            <a:r>
              <a:rPr lang="en-US" sz="2400" b="1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: </a:t>
            </a:r>
          </a:p>
          <a:p>
            <a:pPr marL="342900" marR="0" lvl="0" indent="-342900">
              <a:lnSpc>
                <a:spcPts val="3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Hungh</a:t>
            </a:r>
            <a:r>
              <a:rPr lang="en-US" sz="2400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jaa</a:t>
            </a:r>
            <a:r>
              <a:rPr lang="en-US" sz="2400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kuinx</a:t>
            </a:r>
            <a:r>
              <a:rPr lang="en-US" sz="2400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mienh</a:t>
            </a:r>
            <a:r>
              <a:rPr lang="en-US" sz="2400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camv</a:t>
            </a:r>
            <a:r>
              <a:rPr lang="en-US" sz="2400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gaanv</a:t>
            </a:r>
            <a:r>
              <a:rPr lang="en-US" sz="2400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jienv</a:t>
            </a:r>
            <a:r>
              <a:rPr lang="en-US" sz="2400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mingh</a:t>
            </a:r>
            <a:r>
              <a:rPr lang="en-US" sz="2400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zaah</a:t>
            </a:r>
            <a:r>
              <a:rPr lang="en-US" sz="2400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ganh</a:t>
            </a:r>
            <a:r>
              <a:rPr lang="en-US" sz="2400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se </a:t>
            </a:r>
            <a:r>
              <a:rPr lang="en-US" sz="2400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gorngv</a:t>
            </a:r>
            <a:r>
              <a:rPr lang="en-US" sz="2400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meih</a:t>
            </a:r>
            <a:r>
              <a:rPr lang="en-US" sz="2400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butv</a:t>
            </a:r>
            <a:r>
              <a:rPr lang="en-US" sz="2400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cuotv</a:t>
            </a:r>
            <a:r>
              <a:rPr lang="en-US" sz="2400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haaix</a:t>
            </a:r>
            <a:r>
              <a:rPr lang="en-US" sz="2400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nyungc</a:t>
            </a:r>
            <a:r>
              <a:rPr lang="en-US" sz="2400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COVID-19 </a:t>
            </a:r>
            <a:r>
              <a:rPr lang="en-US" sz="2400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nyei</a:t>
            </a:r>
            <a:r>
              <a:rPr lang="en-US" sz="2400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baengc</a:t>
            </a:r>
            <a:r>
              <a:rPr lang="en-US" sz="2400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maiv</a:t>
            </a:r>
            <a:r>
              <a:rPr lang="en-US" sz="2400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gunv</a:t>
            </a:r>
            <a:r>
              <a:rPr lang="en-US" sz="2400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meih</a:t>
            </a:r>
            <a:r>
              <a:rPr lang="en-US" sz="2400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duqv</a:t>
            </a:r>
            <a:r>
              <a:rPr lang="en-US" sz="2400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baqv</a:t>
            </a:r>
            <a:r>
              <a:rPr lang="en-US" sz="2400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nzoih</a:t>
            </a:r>
            <a:r>
              <a:rPr lang="en-US" sz="2400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a’fai</a:t>
            </a:r>
            <a:r>
              <a:rPr lang="en-US" sz="2400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maiv</a:t>
            </a:r>
            <a:r>
              <a:rPr lang="en-US" sz="2400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gaengh</a:t>
            </a:r>
            <a:r>
              <a:rPr lang="en-US" sz="2400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baqv</a:t>
            </a:r>
            <a:r>
              <a:rPr lang="en-US" sz="2400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ndie-nqaeqv</a:t>
            </a:r>
            <a:r>
              <a:rPr lang="en-US" sz="2400" dirty="0">
                <a:effectLst/>
                <a:latin typeface="Avenir Next" panose="020B0503020202020204" pitchFamily="34" charset="0"/>
                <a:ea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770085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1BC7AD97-46D1-804A-9518-A3C54F9767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5223C02-5C9D-994D-9F9C-669EA3CF1C59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E60A710-1388-994A-909D-B90452F9184E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BBA3866-7B14-C33E-8D27-01F6F045F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419" y="677952"/>
            <a:ext cx="8904137" cy="946342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7. Yie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qiemx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zuqc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dorh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haaix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nyungc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mingh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yiem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yie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dingc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daaih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zaah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baengc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nyei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hnoi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? 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0DF4EBC-524F-E31C-C073-69BAFE1F9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419" y="1886771"/>
            <a:ext cx="8904137" cy="3941558"/>
          </a:xfrm>
        </p:spPr>
        <p:txBody>
          <a:bodyPr>
            <a:normAutofit/>
          </a:bodyPr>
          <a:lstStyle/>
          <a:p>
            <a:r>
              <a:rPr lang="en-US" sz="2400" dirty="0" err="1">
                <a:solidFill>
                  <a:schemeClr val="tx1"/>
                </a:solidFill>
              </a:rPr>
              <a:t>Dorh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sengh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baengc</a:t>
            </a:r>
            <a:r>
              <a:rPr lang="en-US" sz="2400" dirty="0">
                <a:solidFill>
                  <a:schemeClr val="tx1"/>
                </a:solidFill>
              </a:rPr>
              <a:t> nyei sou-</a:t>
            </a:r>
            <a:r>
              <a:rPr lang="en-US" sz="2400" dirty="0" err="1">
                <a:solidFill>
                  <a:schemeClr val="tx1"/>
                </a:solidFill>
              </a:rPr>
              <a:t>daan</a:t>
            </a:r>
            <a:r>
              <a:rPr lang="en-US" sz="2400" dirty="0">
                <a:solidFill>
                  <a:schemeClr val="tx1"/>
                </a:solidFill>
              </a:rPr>
              <a:t>, se </a:t>
            </a:r>
            <a:r>
              <a:rPr lang="en-US" sz="2400" dirty="0" err="1">
                <a:solidFill>
                  <a:schemeClr val="tx1"/>
                </a:solidFill>
              </a:rPr>
              <a:t>gorngv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maaih</a:t>
            </a:r>
            <a:r>
              <a:rPr lang="en-US" sz="2400" dirty="0">
                <a:solidFill>
                  <a:schemeClr val="tx1"/>
                </a:solidFill>
              </a:rPr>
              <a:t> nyei nor. </a:t>
            </a:r>
          </a:p>
          <a:p>
            <a:r>
              <a:rPr lang="en-US" sz="2400" dirty="0">
                <a:solidFill>
                  <a:schemeClr val="tx1"/>
                </a:solidFill>
              </a:rPr>
              <a:t>Se </a:t>
            </a:r>
            <a:r>
              <a:rPr lang="en-US" sz="2400" dirty="0" err="1">
                <a:solidFill>
                  <a:schemeClr val="tx1"/>
                </a:solidFill>
              </a:rPr>
              <a:t>gorngv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maaih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sengh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baengc</a:t>
            </a:r>
            <a:r>
              <a:rPr lang="en-US" sz="2400" dirty="0">
                <a:solidFill>
                  <a:schemeClr val="tx1"/>
                </a:solidFill>
              </a:rPr>
              <a:t> nyei </a:t>
            </a:r>
            <a:r>
              <a:rPr lang="en-US" sz="2400" dirty="0" err="1">
                <a:solidFill>
                  <a:schemeClr val="tx1"/>
                </a:solidFill>
              </a:rPr>
              <a:t>daan</a:t>
            </a:r>
            <a:r>
              <a:rPr lang="en-US" sz="2400" dirty="0">
                <a:solidFill>
                  <a:schemeClr val="tx1"/>
                </a:solidFill>
              </a:rPr>
              <a:t> nor, </a:t>
            </a:r>
            <a:r>
              <a:rPr lang="en-US" sz="2400" dirty="0" err="1">
                <a:solidFill>
                  <a:schemeClr val="tx1"/>
                </a:solidFill>
              </a:rPr>
              <a:t>zorqv</a:t>
            </a:r>
            <a:r>
              <a:rPr lang="en-US" sz="2400" dirty="0">
                <a:solidFill>
                  <a:schemeClr val="tx1"/>
                </a:solidFill>
              </a:rPr>
              <a:t> bun </a:t>
            </a:r>
            <a:r>
              <a:rPr lang="en-US" sz="2400" dirty="0" err="1">
                <a:solidFill>
                  <a:schemeClr val="tx1"/>
                </a:solidFill>
              </a:rPr>
              <a:t>zaah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baengc</a:t>
            </a:r>
            <a:r>
              <a:rPr lang="en-US" sz="2400" dirty="0">
                <a:solidFill>
                  <a:schemeClr val="tx1"/>
                </a:solidFill>
              </a:rPr>
              <a:t> nyei gong-</a:t>
            </a:r>
            <a:r>
              <a:rPr lang="en-US" sz="2400" dirty="0" err="1">
                <a:solidFill>
                  <a:schemeClr val="tx1"/>
                </a:solidFill>
              </a:rPr>
              <a:t>mienh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liuz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ninh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mbuo</a:t>
            </a:r>
            <a:r>
              <a:rPr lang="en-US" sz="2400" dirty="0">
                <a:solidFill>
                  <a:schemeClr val="tx1"/>
                </a:solidFill>
              </a:rPr>
              <a:t> haih </a:t>
            </a:r>
            <a:r>
              <a:rPr lang="en-US" sz="2400" dirty="0" err="1">
                <a:solidFill>
                  <a:schemeClr val="tx1"/>
                </a:solidFill>
              </a:rPr>
              <a:t>fungx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ndie-zinh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mingh</a:t>
            </a:r>
            <a:r>
              <a:rPr lang="en-US" sz="2400" dirty="0">
                <a:solidFill>
                  <a:schemeClr val="tx1"/>
                </a:solidFill>
              </a:rPr>
              <a:t> bun </a:t>
            </a:r>
            <a:r>
              <a:rPr lang="en-US" sz="2400" dirty="0" err="1">
                <a:solidFill>
                  <a:schemeClr val="tx1"/>
                </a:solidFill>
              </a:rPr>
              <a:t>gorn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zaangc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Meih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ganh</a:t>
            </a:r>
            <a:r>
              <a:rPr lang="en-US" sz="2400" dirty="0">
                <a:solidFill>
                  <a:schemeClr val="tx1"/>
                </a:solidFill>
              </a:rPr>
              <a:t> se </a:t>
            </a:r>
            <a:r>
              <a:rPr lang="en-US" sz="2400" dirty="0" err="1">
                <a:solidFill>
                  <a:schemeClr val="tx1"/>
                </a:solidFill>
              </a:rPr>
              <a:t>maiv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zuqc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cuotv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nyaanh</a:t>
            </a:r>
            <a:r>
              <a:rPr lang="en-US" sz="2400" dirty="0">
                <a:solidFill>
                  <a:schemeClr val="tx1"/>
                </a:solidFill>
              </a:rPr>
              <a:t> oc. </a:t>
            </a:r>
          </a:p>
          <a:p>
            <a:r>
              <a:rPr lang="en-US" sz="2400" dirty="0" err="1">
                <a:solidFill>
                  <a:schemeClr val="tx1"/>
                </a:solidFill>
              </a:rPr>
              <a:t>Meih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maiv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qiemx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zuqc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maaih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sengh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baengc</a:t>
            </a:r>
            <a:r>
              <a:rPr lang="en-US" sz="2400" dirty="0">
                <a:solidFill>
                  <a:schemeClr val="tx1"/>
                </a:solidFill>
              </a:rPr>
              <a:t> nyei </a:t>
            </a:r>
            <a:r>
              <a:rPr lang="en-US" sz="2400" dirty="0" err="1">
                <a:solidFill>
                  <a:schemeClr val="tx1"/>
                </a:solidFill>
              </a:rPr>
              <a:t>daan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a’fai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ndie-sai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nqoi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nzuih</a:t>
            </a:r>
            <a:r>
              <a:rPr lang="en-US" sz="2400" dirty="0">
                <a:solidFill>
                  <a:schemeClr val="tx1"/>
                </a:solidFill>
              </a:rPr>
              <a:t> nyei sou-</a:t>
            </a:r>
            <a:r>
              <a:rPr lang="en-US" sz="2400" dirty="0" err="1">
                <a:solidFill>
                  <a:schemeClr val="tx1"/>
                </a:solidFill>
              </a:rPr>
              <a:t>gorn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weic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duqv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zipv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zaah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baengc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7890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D3A90B1D-A166-1445-9095-BE022092A3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BF52B87-E088-0E42-8D04-3D17D20AA346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ED49BB7-DE6F-CD46-912E-0708C1E1B6E1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13B18AE-465F-DA99-C027-06C4A2EC8E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419" y="636956"/>
            <a:ext cx="8904137" cy="5086888"/>
          </a:xfrm>
        </p:spPr>
        <p:txBody>
          <a:bodyPr>
            <a:noAutofit/>
          </a:bodyPr>
          <a:lstStyle/>
          <a:p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Dorh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jienv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buang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horpc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nzuih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caux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mba’zorng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. Norm-norm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zaah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caux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zorc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baengc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nyei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dorngx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hatc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dauh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dauh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oix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zuqc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dangh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jienv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buang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nzuih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caux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mba’zorng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yiem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gu’nyuoz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caux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ga’nyiec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ndie-dorngh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maiv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gunv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baqv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nzoih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a’fai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maiv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gaengh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baqv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ndie-nqaeqv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nyei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.  </a:t>
            </a:r>
          </a:p>
          <a:p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Zaah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COVID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baengc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nyei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za’eix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zungv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mbenc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ziangx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daaih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bun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laanh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laanh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maiv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gunv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maaih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haaix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nyungc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bieqc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deic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-bung nyei sou-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gorn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yaac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maiv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qiemx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zuqc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maaih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“ID”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mbatv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. </a:t>
            </a:r>
          </a:p>
          <a:p>
            <a:endParaRPr lang="en-US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02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A9BE94ED-2939-364F-A2D8-03EA670E3F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B32418B-FF20-D74E-B8B9-D9E7B5F637E2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014DB01-013D-2849-AE44-CAC46DD8F356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8E06183-B854-8000-CCDA-A5041F96C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420" y="618278"/>
            <a:ext cx="8874212" cy="722824"/>
          </a:xfrm>
          <a:solidFill>
            <a:schemeClr val="accent6">
              <a:lumMod val="7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3200" b="1" dirty="0" err="1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Da’yietv</a:t>
            </a:r>
            <a:r>
              <a:rPr lang="en-US" sz="3200" b="1" dirty="0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Kang: </a:t>
            </a:r>
            <a:r>
              <a:rPr lang="en-US" sz="3200" b="1" dirty="0" err="1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Haaix</a:t>
            </a:r>
            <a:r>
              <a:rPr lang="en-US" sz="3200" b="1" dirty="0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Zanc</a:t>
            </a:r>
            <a:r>
              <a:rPr lang="en-US" sz="3200" b="1" dirty="0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Horpe</a:t>
            </a:r>
            <a:r>
              <a:rPr lang="en-US" sz="3200" b="1" dirty="0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Zuqc</a:t>
            </a:r>
            <a:r>
              <a:rPr lang="en-US" sz="3200" b="1" dirty="0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Zaah</a:t>
            </a:r>
            <a:r>
              <a:rPr lang="en-US" sz="3200" b="1" dirty="0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Baengc</a:t>
            </a:r>
            <a:r>
              <a:rPr lang="en-US" sz="3200" b="1" dirty="0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?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387F36D4-A05A-059F-CF12-C9AE03C67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419" y="1682533"/>
            <a:ext cx="8904137" cy="4824413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Maaih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camv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nyei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hiuv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duqv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dingc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ninh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mbuo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haaix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zanc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horpc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taux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COVID-19 nyei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</a:p>
          <a:p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Se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mbuo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ba’laqc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nziouv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haic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nor,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nzunc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baav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gaengh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butv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sin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liuz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</a:p>
          <a:p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Se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mbuo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zuov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ba’laqc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lauh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haic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nor, naaiv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yaac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haih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zoux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hoic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mbuo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17952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D51E2-2697-4E7E-BCF8-B7AF22CD5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202" y="572478"/>
            <a:ext cx="7779026" cy="760750"/>
          </a:xfrm>
        </p:spPr>
        <p:txBody>
          <a:bodyPr>
            <a:noAutofit/>
          </a:bodyPr>
          <a:lstStyle/>
          <a:p>
            <a:r>
              <a:rPr lang="en-US" sz="3200" b="1" dirty="0" err="1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Jiex</a:t>
            </a:r>
            <a:r>
              <a:rPr lang="en-US" sz="32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Gorn</a:t>
            </a:r>
            <a:r>
              <a:rPr lang="en-US" sz="32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Waac</a:t>
            </a:r>
            <a:endParaRPr lang="en-US" sz="32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2318E-7A31-41A6-984C-DE6DCB8C5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202" y="1460235"/>
            <a:ext cx="9207847" cy="43882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err="1">
                <a:solidFill>
                  <a:schemeClr val="tx1"/>
                </a:solidFill>
              </a:rPr>
              <a:t>Yiem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Ziepc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Nyeic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Hlaax</a:t>
            </a:r>
            <a:r>
              <a:rPr lang="en-US" sz="2000" dirty="0">
                <a:solidFill>
                  <a:schemeClr val="tx1"/>
                </a:solidFill>
              </a:rPr>
              <a:t>, 2019 </a:t>
            </a:r>
            <a:r>
              <a:rPr lang="en-US" sz="2000" dirty="0" err="1">
                <a:solidFill>
                  <a:schemeClr val="tx1"/>
                </a:solidFill>
              </a:rPr>
              <a:t>daaih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taux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zanc</a:t>
            </a:r>
            <a:r>
              <a:rPr lang="en-US" sz="2000" dirty="0">
                <a:solidFill>
                  <a:schemeClr val="tx1"/>
                </a:solidFill>
              </a:rPr>
              <a:t>, COVID-19 </a:t>
            </a:r>
            <a:r>
              <a:rPr lang="en-US" sz="2000" dirty="0" err="1">
                <a:solidFill>
                  <a:schemeClr val="tx1"/>
                </a:solidFill>
              </a:rPr>
              <a:t>nyei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baengc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butv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buangv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lungh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ndiev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nzengc</a:t>
            </a:r>
            <a:r>
              <a:rPr lang="en-US" sz="2000" dirty="0">
                <a:solidFill>
                  <a:schemeClr val="tx1"/>
                </a:solidFill>
              </a:rPr>
              <a:t>. COVID-19 </a:t>
            </a:r>
            <a:r>
              <a:rPr lang="en-US" sz="2000" dirty="0" err="1">
                <a:solidFill>
                  <a:schemeClr val="tx1"/>
                </a:solidFill>
              </a:rPr>
              <a:t>nyei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baengc-gorn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yaac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butv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hiaangx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caux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butv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benx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camv-caax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fai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camv-nquaah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baengc</a:t>
            </a:r>
            <a:r>
              <a:rPr lang="en-US" sz="2000" dirty="0">
                <a:solidFill>
                  <a:schemeClr val="tx1"/>
                </a:solidFill>
              </a:rPr>
              <a:t> (variants) – alpha, mu, delta, </a:t>
            </a:r>
            <a:r>
              <a:rPr lang="en-US" sz="2000" dirty="0" err="1">
                <a:solidFill>
                  <a:schemeClr val="tx1"/>
                </a:solidFill>
              </a:rPr>
              <a:t>caux</a:t>
            </a:r>
            <a:r>
              <a:rPr lang="en-US" sz="2000" dirty="0">
                <a:solidFill>
                  <a:schemeClr val="tx1"/>
                </a:solidFill>
              </a:rPr>
              <a:t> omicron. </a:t>
            </a:r>
          </a:p>
          <a:p>
            <a:r>
              <a:rPr lang="en-US" sz="2000" dirty="0" err="1">
                <a:solidFill>
                  <a:schemeClr val="tx1"/>
                </a:solidFill>
              </a:rPr>
              <a:t>Naaiv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deix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baengc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maaih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nyungc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baav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butv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gauh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siepv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jiex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mienh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gauh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hungh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heic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caux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maaih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deix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yaac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gauh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ciouv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Haaix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dauh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zipv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zuqc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daaih</a:t>
            </a:r>
            <a:r>
              <a:rPr lang="en-US" sz="2000" dirty="0">
                <a:solidFill>
                  <a:schemeClr val="tx1"/>
                </a:solidFill>
              </a:rPr>
              <a:t> nor </a:t>
            </a:r>
            <a:r>
              <a:rPr lang="en-US" sz="2000" dirty="0" err="1">
                <a:solidFill>
                  <a:schemeClr val="tx1"/>
                </a:solidFill>
              </a:rPr>
              <a:t>yaac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butv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duqv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kouv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haic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Maaih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laanh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baav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zorc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maiv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hingh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zungv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ndortv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maengc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mi’aqc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</a:p>
          <a:p>
            <a:r>
              <a:rPr lang="en-US" sz="2000" dirty="0" err="1">
                <a:solidFill>
                  <a:schemeClr val="tx1"/>
                </a:solidFill>
              </a:rPr>
              <a:t>Weic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maaih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camv-yiemc</a:t>
            </a:r>
            <a:r>
              <a:rPr lang="en-US" sz="2000" dirty="0">
                <a:solidFill>
                  <a:schemeClr val="tx1"/>
                </a:solidFill>
              </a:rPr>
              <a:t> COVID-19 </a:t>
            </a:r>
            <a:r>
              <a:rPr lang="en-US" sz="2000" dirty="0" err="1">
                <a:solidFill>
                  <a:schemeClr val="tx1"/>
                </a:solidFill>
              </a:rPr>
              <a:t>nyei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baengc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butv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camv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jienv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daaih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ih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zanc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hungh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jaa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cingx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daaih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mbenc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cuotv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zaah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baengc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nyei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ja’sic</a:t>
            </a:r>
            <a:r>
              <a:rPr lang="en-US" sz="2000" dirty="0">
                <a:solidFill>
                  <a:schemeClr val="tx1"/>
                </a:solidFill>
              </a:rPr>
              <a:t> bun </a:t>
            </a:r>
            <a:r>
              <a:rPr lang="en-US" sz="2000" dirty="0" err="1">
                <a:solidFill>
                  <a:schemeClr val="tx1"/>
                </a:solidFill>
              </a:rPr>
              <a:t>mbuo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baeqc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fingx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mienh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longc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Mbuo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haih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mingh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zaah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yiem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zaah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baengc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nyei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dorngx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fai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yiem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biauv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yaac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duqv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nyei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622036-47DF-8E4C-A576-800D0EC6380C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3C2A392-D3AF-644F-8552-CD4DA4C1F673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832D5ECC-1A4F-AE41-AEDD-67B88386D0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456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52364DDA-9192-A042-B971-2DD3D3411F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1C5AF8A-D0D4-5B4A-B3EA-9929E06D36C3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F1565EF-1F4D-C84B-8F5A-5A2DDE1C1A07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76BE77BC-0317-B5EA-4923-8955060E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419" y="701135"/>
            <a:ext cx="9080408" cy="505576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1. Yie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Haaix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Zanc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Horpc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Zuqc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Zaah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COVID-19 nyei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Baengc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? </a:t>
            </a:r>
          </a:p>
          <a:p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Dauh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dauh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butv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COVID-19 nyei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horpc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gunv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duqv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baqv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nzoih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a’fai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gaengh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baqv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ndie-nqaeqv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</a:p>
          <a:p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horpc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se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buangh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haaix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dauh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butv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COVID-19 nyei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(yiem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fatv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6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zaux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caux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lauh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taux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15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buon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a’fai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gauh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lauh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yiem 24 norm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ziangh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hoc nyei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dorngx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): </a:t>
            </a:r>
          </a:p>
          <a:p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Se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baqv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gaux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ndie-nqaqv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mi’aqv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nor,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yiem 3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gu’nyuoz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dongh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duqv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buangh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liuz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naaiv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laanh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30655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F2855064-439D-3A49-8673-A72305D001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7A6759C-043D-2F4C-BA6A-C72F4C2C4F82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A4FED0-D82A-6345-B119-765A88D2CCAC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6B59908-3D5D-938B-E24E-75AE2E9FB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418" y="581498"/>
            <a:ext cx="8904137" cy="5314094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buClr>
                <a:srgbClr val="515151"/>
              </a:buClr>
              <a:buSzPct val="115000"/>
            </a:pP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Se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butv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yiem 14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gu’nyuoz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nqa’haav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buangh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liuz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wuov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laanh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nor,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oix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yiem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lengh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camv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liuz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aengx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nzunc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taux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COVID-19 nyei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</a:p>
          <a:p>
            <a:pPr>
              <a:lnSpc>
                <a:spcPct val="115000"/>
              </a:lnSpc>
              <a:spcBef>
                <a:spcPts val="0"/>
              </a:spcBef>
              <a:buClr>
                <a:srgbClr val="515151"/>
              </a:buClr>
              <a:buSzPct val="115000"/>
            </a:pP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Se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gaengh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baqv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ndie-nqaeqv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nor,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gaanv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aqv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</a:p>
          <a:p>
            <a:pPr>
              <a:lnSpc>
                <a:spcPct val="115000"/>
              </a:lnSpc>
              <a:spcBef>
                <a:spcPts val="0"/>
              </a:spcBef>
              <a:buClr>
                <a:srgbClr val="515151"/>
              </a:buClr>
              <a:buSzPct val="115000"/>
            </a:pP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Se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daaih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maaih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nor,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borqv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yiem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lengh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camv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liuz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aengx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yiem 5-7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nqa’haav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buangh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liuz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wuov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laanh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a’fai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gaanv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se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maaih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haaix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nyungc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COVID-19 nyei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benx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yiem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lengh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dauh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nyei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qangx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4060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11157583-692F-AC44-99DB-787A9B59A7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E06B027-38B7-524C-9F65-469FFA6954D8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EAB5622-6147-1E40-AE66-09296497D0C1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25B19DB-DE36-582D-42A8-9006EE7A4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419" y="484403"/>
            <a:ext cx="9070128" cy="877078"/>
          </a:xfrm>
        </p:spPr>
        <p:txBody>
          <a:bodyPr>
            <a:noAutofit/>
          </a:bodyPr>
          <a:lstStyle/>
          <a:p>
            <a:pPr marL="228600" marR="0" lvl="0" indent="-228600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en-US" sz="30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2. Hnangv </a:t>
            </a:r>
            <a:r>
              <a:rPr kumimoji="0" lang="en-US" sz="30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haaix</a:t>
            </a:r>
            <a:r>
              <a:rPr kumimoji="0" lang="en-US" sz="30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nor </a:t>
            </a:r>
            <a:r>
              <a:rPr kumimoji="0" lang="en-US" sz="30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zoux</a:t>
            </a:r>
            <a:r>
              <a:rPr kumimoji="0" lang="en-US" sz="30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se </a:t>
            </a:r>
            <a:r>
              <a:rPr kumimoji="0" lang="en-US" sz="30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gorngv</a:t>
            </a:r>
            <a:r>
              <a:rPr kumimoji="0" lang="en-US" sz="30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30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yie</a:t>
            </a:r>
            <a:r>
              <a:rPr kumimoji="0" lang="en-US" sz="30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30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duqv</a:t>
            </a:r>
            <a:r>
              <a:rPr kumimoji="0" lang="en-US" sz="30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30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mingh</a:t>
            </a:r>
            <a:r>
              <a:rPr kumimoji="0" lang="en-US" sz="30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30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buangh</a:t>
            </a:r>
            <a:r>
              <a:rPr kumimoji="0" lang="en-US" sz="30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30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zuqc</a:t>
            </a:r>
            <a:r>
              <a:rPr kumimoji="0" lang="en-US" sz="30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30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butv</a:t>
            </a:r>
            <a:r>
              <a:rPr kumimoji="0" lang="en-US" sz="30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30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jienv</a:t>
            </a:r>
            <a:r>
              <a:rPr kumimoji="0" lang="en-US" sz="30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COVID-19 </a:t>
            </a:r>
            <a:r>
              <a:rPr kumimoji="0" lang="en-US" sz="30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nyei</a:t>
            </a:r>
            <a:r>
              <a:rPr kumimoji="0" lang="en-US" sz="30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30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mienh</a:t>
            </a:r>
            <a:r>
              <a:rPr kumimoji="0" lang="en-US" sz="30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30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mi’aqc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?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6CD099BE-79C4-E09F-BFD4-D8C9550AE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419" y="1555632"/>
            <a:ext cx="9070128" cy="4359669"/>
          </a:xfrm>
        </p:spPr>
        <p:txBody>
          <a:bodyPr>
            <a:noAutofit/>
          </a:bodyPr>
          <a:lstStyle/>
          <a:p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Yie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duqv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zaah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cuotv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daaih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maaih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COVID-19 nyei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baengc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mi’aqc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a’fai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yie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butv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jienv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nyungc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baav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baengc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yiem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yie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duqv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mingh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buangh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liuz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ganh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dauh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butv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jienv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baengc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nyei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mienh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mi’aqc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. (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Oix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zuqc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mingh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zaah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aqv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!)</a:t>
            </a:r>
          </a:p>
          <a:p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Haaix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dauh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zaah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cuotv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daaih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butv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jienv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COVID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baengc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aqv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nor,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oix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zuqc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gaanv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jienv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yiem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lengh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mienh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camv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ndongc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haaix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zoqc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yaac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5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hnoi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.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Daauh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hnoi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se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benx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dongh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meih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jiex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gorn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butv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cuotv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COVID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baengc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a’fai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dongh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meih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zaah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cuotv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daaih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benx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zipv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zuqc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baengc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nyei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hnoi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. Hnangv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naaic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nor,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meih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oix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zuqc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yiem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lengh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mienh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camv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10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hnoi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se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gauh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longx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weic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zuqc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meih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nyei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baengc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haih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jiex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ganh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dauh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yiem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butv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liuz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5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hnoi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nyei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dorngx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(naaiv se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maiv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seix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dongc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jiex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gorn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wuov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deix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 4 </a:t>
            </a:r>
            <a:r>
              <a:rPr lang="en-US" sz="2100" dirty="0" err="1">
                <a:solidFill>
                  <a:schemeClr val="bg2">
                    <a:lumMod val="10000"/>
                  </a:schemeClr>
                </a:solidFill>
              </a:rPr>
              <a:t>hnoi</a:t>
            </a:r>
            <a:r>
              <a:rPr lang="en-US" sz="2100" dirty="0">
                <a:solidFill>
                  <a:schemeClr val="bg2">
                    <a:lumMod val="10000"/>
                  </a:schemeClr>
                </a:solidFill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367423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183D28EF-EB6D-244E-9BD1-6F78948A3E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01DA29B-4C9B-024F-8770-2AB248D84102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93EFF7-CF47-3C4C-8BA5-65BF4DFA2746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A2B04E4-8AA6-E8FE-89D4-8BC339E5A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419" y="746449"/>
            <a:ext cx="8904137" cy="4766819"/>
          </a:xfrm>
        </p:spPr>
        <p:txBody>
          <a:bodyPr>
            <a:noAutofit/>
          </a:bodyPr>
          <a:lstStyle/>
          <a:p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Jiex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liuz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5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se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maaih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aqv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yaac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longx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faaux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aqv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nor,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haih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duqv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biauv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ga’nyiec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maengx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aqv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Dungx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biauv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se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corc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butv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juangv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nyei.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ndongc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haaix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zungv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oix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dangh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longx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zietc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nyei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buang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hmien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ndie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yiem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camv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nyei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dorngx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buangv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5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(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yietc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zungv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se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oix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buangv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10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). </a:t>
            </a:r>
          </a:p>
          <a:p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Se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butv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gauh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lauh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5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nor,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oix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borqv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yiem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lengh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camv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taux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nyei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longx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nzengc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caux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butv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juangv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aqv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</a:p>
          <a:p>
            <a:endParaRPr lang="en-US" sz="2400" dirty="0">
              <a:solidFill>
                <a:schemeClr val="bg2">
                  <a:lumMod val="10000"/>
                </a:schemeClr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286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9F403ECE-51CB-5647-92E2-D1D7939267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5998587-B259-3F4F-B403-A125156C7A32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988DD1A-F68B-1E4A-84E5-E7BEA40C84D4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C48F7D6-F938-7144-641B-CE6F3BD7F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418" y="288512"/>
            <a:ext cx="9181467" cy="1097591"/>
          </a:xfrm>
        </p:spPr>
        <p:txBody>
          <a:bodyPr>
            <a:noAutofit/>
          </a:bodyPr>
          <a:lstStyle/>
          <a:p>
            <a:r>
              <a:rPr lang="en-US" sz="2600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3. Hnangv </a:t>
            </a:r>
            <a:r>
              <a:rPr lang="en-US" sz="2600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haaix</a:t>
            </a:r>
            <a:r>
              <a:rPr lang="en-US" sz="2600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nor </a:t>
            </a:r>
            <a:r>
              <a:rPr lang="en-US" sz="2600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zoux</a:t>
            </a:r>
            <a:r>
              <a:rPr lang="en-US" sz="2600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, se </a:t>
            </a:r>
            <a:r>
              <a:rPr lang="en-US" sz="2600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gorngv</a:t>
            </a:r>
            <a:r>
              <a:rPr lang="en-US" sz="2600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600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yie</a:t>
            </a:r>
            <a:r>
              <a:rPr lang="en-US" sz="2600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600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zipv</a:t>
            </a:r>
            <a:r>
              <a:rPr lang="en-US" sz="2600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600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zuqc</a:t>
            </a:r>
            <a:r>
              <a:rPr lang="en-US" sz="2600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COVID-19 </a:t>
            </a:r>
            <a:r>
              <a:rPr lang="en-US" sz="2600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baengc</a:t>
            </a:r>
            <a:r>
              <a:rPr lang="en-US" sz="2600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.  </a:t>
            </a:r>
            <a:br>
              <a:rPr lang="en-US" sz="2600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</a:br>
            <a:r>
              <a:rPr lang="en-US" sz="2600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  </a:t>
            </a:r>
            <a:r>
              <a:rPr lang="en-US" sz="2600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yaac</a:t>
            </a:r>
            <a:r>
              <a:rPr lang="en-US" sz="2600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600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longx</a:t>
            </a:r>
            <a:r>
              <a:rPr lang="en-US" sz="2600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600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daaih</a:t>
            </a:r>
            <a:r>
              <a:rPr lang="en-US" sz="2600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600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duqv</a:t>
            </a:r>
            <a:r>
              <a:rPr lang="en-US" sz="2600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90 </a:t>
            </a:r>
            <a:r>
              <a:rPr lang="en-US" sz="2600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hnoi</a:t>
            </a:r>
            <a:r>
              <a:rPr lang="en-US" sz="2600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600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liuz</a:t>
            </a:r>
            <a:r>
              <a:rPr lang="en-US" sz="2600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600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aengx</a:t>
            </a:r>
            <a:r>
              <a:rPr lang="en-US" sz="2600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600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zipv</a:t>
            </a:r>
            <a:r>
              <a:rPr lang="en-US" sz="2600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600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zuqc</a:t>
            </a:r>
            <a:r>
              <a:rPr lang="en-US" sz="2600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600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mi’aqc</a:t>
            </a:r>
            <a:r>
              <a:rPr lang="en-US" sz="2600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?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7710D2A-C85F-BFD6-72BA-5AD25B3B31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419" y="1464437"/>
            <a:ext cx="9181468" cy="44937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Se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MAIV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baqv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gaux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ndie-nqaeqv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caux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ndie-jaa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nor: </a:t>
            </a:r>
          </a:p>
          <a:p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oix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yiem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lengh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camv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5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liuz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yiem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da’hmz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wuov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Za’gengh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longc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nyei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yiem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da’hmz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wuov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se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benx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duqv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nor. </a:t>
            </a:r>
          </a:p>
          <a:p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Se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daaih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maaih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a’fai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maaih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yiem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jiex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wuov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deix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5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nor,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haih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biauv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duqv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aqv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oix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aengx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longx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caux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zietc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nyei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buang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hmien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ndie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yiem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buangh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camv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nyei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ziangh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hoc 5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(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yietc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zungv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se10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1097489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DC73E0F2-939E-EF45-874F-CD80B129B8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D0F0837-9CF0-6840-BE3B-4D91B46309DD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67C5A62-2BF3-B14F-9FCE-D76DFF920B90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5FB5B4A-F7E1-0893-675F-C60C58568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419" y="671803"/>
            <a:ext cx="8904137" cy="5339383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Se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gorngv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meih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maiv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maaih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dorngx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yiem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lengh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camv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nor,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meih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oix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zuqc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dangh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jienv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longx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caux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zietc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nyei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buang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hmien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yiem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buangh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camv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nyei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ziangh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hoc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buangv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10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hnoi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nqa’haav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meih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duqv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buangh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liuz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butv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jienv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COVID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baengc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nyei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.</a:t>
            </a:r>
          </a:p>
          <a:p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Cuotv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liuz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naaic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meih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yaac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oix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zuqc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yiem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lengh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camv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simv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maaih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camv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nyei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dorngx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caux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leih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go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buonh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sin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mau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nyei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taux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COVID-19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baengc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weic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tengx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ninh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mbuo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simv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baegc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749175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351394C4-ABBC-6A45-B387-7619588ACE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2C91289-B25F-B146-A8CC-D916892B7DCC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C5B711A-9A67-0347-8606-9AE33DC884CB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08FA06C-2B04-AD5F-5DB5-4CAF927F0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419" y="408754"/>
            <a:ext cx="8991675" cy="758060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Se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gorngv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meih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duqv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baqv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nzoih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ndie-nqaeqv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caux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ndie-jaa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mi’aqc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nor: 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FFAF45F6-25D9-6D24-AE21-BE3447515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419" y="1244902"/>
            <a:ext cx="8904137" cy="4704207"/>
          </a:xfrm>
        </p:spPr>
        <p:txBody>
          <a:bodyPr>
            <a:noAutofit/>
          </a:bodyPr>
          <a:lstStyle/>
          <a:p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maaih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yiem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lengh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dauh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</a:p>
          <a:p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Dangh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buang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hmien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wuonv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zietc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caux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puix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duqv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horpc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nyei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ndie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yiem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buangh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camv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nyei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ziangh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hoc yiem 10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dongh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duqv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nitv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fatv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butv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COVID-19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nyei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</a:p>
          <a:p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Se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benx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duqv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nor,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yiem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da’hmz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wuov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</a:p>
          <a:p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oix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ging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hnyouv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taux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buonh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sin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Se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butv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haaix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nyungc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nor,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liemh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zeih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gaanv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yiem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lengh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camv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liuz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duqv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daaih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maaih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3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3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991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76CFF2E0-8555-8846-A284-F8132FF2E6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334C2B1-4C43-9744-B70E-1BC1BE20248D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FD26447-CF7B-174F-8CFF-9A2DB9626B41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DF535F-DD9A-F9AA-74CC-617901DF19A9}"/>
              </a:ext>
            </a:extLst>
          </p:cNvPr>
          <p:cNvSpPr txBox="1"/>
          <p:nvPr/>
        </p:nvSpPr>
        <p:spPr>
          <a:xfrm>
            <a:off x="603419" y="594911"/>
            <a:ext cx="89041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4.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Hnangv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haaix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nor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zoux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, se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gorngv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yie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juangc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biauv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yiem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caux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butv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jienv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COVID-19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baengc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nyei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mienh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DEE202-0712-7730-8593-FD59C2F3BC1B}"/>
              </a:ext>
            </a:extLst>
          </p:cNvPr>
          <p:cNvSpPr txBox="1"/>
          <p:nvPr/>
        </p:nvSpPr>
        <p:spPr>
          <a:xfrm>
            <a:off x="603419" y="1771907"/>
            <a:ext cx="8748962" cy="3744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Simv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wuov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laanh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mienh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caux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ninh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yiem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nyei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qongx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buangv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10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hnoi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funx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yiem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dongh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ninh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jiex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gorn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butv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cuotv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baengc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wuov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norm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hnoi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daaih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.</a:t>
            </a: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Haaix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zanc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buangh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zuqc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doic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yiem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wuov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norm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qongx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nor,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oix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zuqc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gaanv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jienv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buangh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dangh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hnangv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leih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go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doic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6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zaux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caux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lomh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nzoih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dangh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jienv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buang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hmien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ndie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.</a:t>
            </a: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Nziaaux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buoz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maqc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</a:rPr>
              <a:t>nyei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491705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579D04BB-FE5C-414A-8E3F-FB79B5F190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2150FC2-60BC-454A-BCD4-D9A5EC6A2661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F6337EE-79C1-7542-9BA8-5DD429EA881A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E0809F8-96A4-64FF-8CC6-3ECCF69C7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419" y="705866"/>
            <a:ext cx="8904137" cy="5162100"/>
          </a:xfrm>
        </p:spPr>
        <p:txBody>
          <a:bodyPr>
            <a:normAutofit/>
          </a:bodyPr>
          <a:lstStyle/>
          <a:p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taux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COVID-19 nyei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Se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daaih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maaih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mi’aqc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nor,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ei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naaiv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deix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yietv-nyeic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zoux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bieqc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doqc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mangc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- 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  <a:hlinkClick r:id="rId3"/>
              </a:rPr>
              <a:t>“</a:t>
            </a:r>
            <a:r>
              <a:rPr lang="en-US" sz="2800" u="none" strike="noStrike" dirty="0">
                <a:solidFill>
                  <a:srgbClr val="3C7893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kingcounty.gov/</a:t>
            </a:r>
            <a:r>
              <a:rPr lang="en-US" sz="2800" u="none" strike="noStrike" dirty="0" err="1">
                <a:solidFill>
                  <a:srgbClr val="3C7893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nextsteps</a:t>
            </a:r>
            <a:r>
              <a:rPr lang="en-US" sz="2800" dirty="0">
                <a:solidFill>
                  <a:srgbClr val="23221F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  <a:endParaRPr lang="en-US" sz="2800" dirty="0">
              <a:solidFill>
                <a:schemeClr val="bg2">
                  <a:lumMod val="10000"/>
                </a:schemeClr>
              </a:solidFill>
              <a:latin typeface="Avenir Next" panose="020B0503020202020204" pitchFamily="34" charset="0"/>
            </a:endParaRPr>
          </a:p>
          <a:p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Ging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hnyouv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taux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Se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butv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haaix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nyungc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nor,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gaanv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yiem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lengh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camv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liuz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aqv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</a:p>
          <a:p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Ei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yiem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lengh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camv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nyei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yietv-nyeic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zoux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“Yie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buangh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(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nitv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fatv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butv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COVID-19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nyei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)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mi’aqc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</a:p>
          <a:p>
            <a:pPr marL="0" indent="0">
              <a:buNone/>
            </a:pPr>
            <a:endParaRPr lang="en-US" sz="28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8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29754178-B569-8A45-9FDF-6E745C6B82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0C3E39D-FE07-5943-9C6A-E49F0E4B79C3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85BCFB9-E574-A24C-BC9A-6B264E29DA1B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28C3805-9672-781A-3D4A-45DB0E6F6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419" y="468152"/>
            <a:ext cx="8904137" cy="1183029"/>
          </a:xfrm>
        </p:spPr>
        <p:txBody>
          <a:bodyPr>
            <a:noAutofit/>
          </a:bodyPr>
          <a:lstStyle/>
          <a:p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5.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Oix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zuqc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hnangv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haaix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nor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zoux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, se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gorngv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yie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zaah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cuotv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daaih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zipv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zuqc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baengc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mi’aqc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dongh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yie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yiem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lengh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mienh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camv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nyei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ziangh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hoc?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1CB1FAE-CA9D-BC4C-B088-BC5F6D9C56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419" y="1932112"/>
            <a:ext cx="9102441" cy="39839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Se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gorngv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meih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zaah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cuotv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daaih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maaih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jienv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COVID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baengc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dongh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meih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yiem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lengh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mienh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camv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nyei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ziangh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hoc nor,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meih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oix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zuqc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aengx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jiex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gorn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nzunc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taux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yiem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lengh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ganh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dauh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nyei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yietv-nyeic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aqv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: </a:t>
            </a:r>
          </a:p>
          <a:p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Yiem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lengh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5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hnoi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. (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Daauh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hnoi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se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benx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dongh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meih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butv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cuotv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baengc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nyei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hnoi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a’fai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benx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dongh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meih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zipv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zaah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cuotv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daaih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maaih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baengc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nyei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hnoi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). </a:t>
            </a:r>
          </a:p>
          <a:p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Nqa’haav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5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hnoi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liuz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, se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gorngv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meih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maiv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maaih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baengc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a’fai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baengc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longx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nzengc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aqv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meih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haih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cuotv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biauv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duqv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aqv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.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Maiv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dungx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cuotv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biauv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se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gorngv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meih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corc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butv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jienv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juangv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nyei.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Aengx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borqv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dangh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jienv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longx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caux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zietc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nyei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buang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hmien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ndie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haaix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zanc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yiem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mienh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camv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nyei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mbu’ndongx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buangv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5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hnoi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, (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yietc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zungv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se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benx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10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hnoi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1533017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D46E4-17AA-4B96-92F5-76E97DCD1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420" y="618278"/>
            <a:ext cx="8874212" cy="722824"/>
          </a:xfrm>
          <a:solidFill>
            <a:schemeClr val="accent6">
              <a:lumMod val="7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3600" b="1" dirty="0" err="1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Da’yietv</a:t>
            </a:r>
            <a:r>
              <a:rPr lang="en-US" sz="3600" b="1" dirty="0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Kang: </a:t>
            </a:r>
            <a:r>
              <a:rPr lang="en-US" sz="3600" b="1" dirty="0" err="1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Zaah</a:t>
            </a:r>
            <a:r>
              <a:rPr lang="en-US" sz="3600" b="1" dirty="0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COVID-19 </a:t>
            </a:r>
            <a:r>
              <a:rPr lang="en-US" sz="3600" b="1" dirty="0" err="1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nyei</a:t>
            </a:r>
            <a:r>
              <a:rPr lang="en-US" sz="3600" b="1" dirty="0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Baengc</a:t>
            </a:r>
            <a:endParaRPr lang="en-US" sz="36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77AE0-EF25-43F7-94C2-180F610EBE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420" y="1577100"/>
            <a:ext cx="8793968" cy="39912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1.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Haaix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dauh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horpc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zuqc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zipv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Zaah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COVID-19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nyei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Baengc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?</a:t>
            </a:r>
          </a:p>
          <a:p>
            <a:r>
              <a:rPr lang="en-US" sz="2400" dirty="0" err="1">
                <a:solidFill>
                  <a:schemeClr val="tx1"/>
                </a:solidFill>
              </a:rPr>
              <a:t>Dongh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butv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cuotv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a’fai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benx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jienv</a:t>
            </a:r>
            <a:r>
              <a:rPr lang="en-US" sz="2400" dirty="0">
                <a:solidFill>
                  <a:schemeClr val="tx1"/>
                </a:solidFill>
              </a:rPr>
              <a:t> COVID-19 </a:t>
            </a:r>
            <a:r>
              <a:rPr lang="en-US" sz="2400" dirty="0" err="1">
                <a:solidFill>
                  <a:schemeClr val="tx1"/>
                </a:solidFill>
              </a:rPr>
              <a:t>nyei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baengc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wuov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deix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mienh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horpc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zuqc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gaanv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jienv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zaah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ganh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siepv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aqv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maiv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gunv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baqv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liuz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a’fai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maiv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gaengh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baqv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ndie-nqaeqv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r>
              <a:rPr lang="en-US" sz="2400" dirty="0" err="1">
                <a:solidFill>
                  <a:schemeClr val="tx1"/>
                </a:solidFill>
              </a:rPr>
              <a:t>Meih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horpc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zuqc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mingh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zaah</a:t>
            </a:r>
            <a:r>
              <a:rPr lang="en-US" sz="2400" dirty="0">
                <a:solidFill>
                  <a:schemeClr val="tx1"/>
                </a:solidFill>
              </a:rPr>
              <a:t> se </a:t>
            </a:r>
            <a:r>
              <a:rPr lang="en-US" sz="2400" dirty="0" err="1">
                <a:solidFill>
                  <a:schemeClr val="tx1"/>
                </a:solidFill>
              </a:rPr>
              <a:t>gorngv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duqv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mingh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nitv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fatv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liuz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haaix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dauh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butv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jienv</a:t>
            </a:r>
            <a:r>
              <a:rPr lang="en-US" sz="2400" dirty="0">
                <a:solidFill>
                  <a:schemeClr val="tx1"/>
                </a:solidFill>
              </a:rPr>
              <a:t> COVID-19 </a:t>
            </a:r>
            <a:r>
              <a:rPr lang="en-US" sz="2400" dirty="0" err="1">
                <a:solidFill>
                  <a:schemeClr val="tx1"/>
                </a:solidFill>
              </a:rPr>
              <a:t>baengc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nyei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mienh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yiem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fatv</a:t>
            </a:r>
            <a:r>
              <a:rPr lang="en-US" sz="2400" dirty="0">
                <a:solidFill>
                  <a:schemeClr val="tx1"/>
                </a:solidFill>
              </a:rPr>
              <a:t> 6 </a:t>
            </a:r>
            <a:r>
              <a:rPr lang="en-US" sz="2400" dirty="0" err="1">
                <a:solidFill>
                  <a:schemeClr val="tx1"/>
                </a:solidFill>
              </a:rPr>
              <a:t>zaux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nyei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dorngx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caux</a:t>
            </a:r>
            <a:r>
              <a:rPr lang="en-US" sz="2400" dirty="0">
                <a:solidFill>
                  <a:schemeClr val="tx1"/>
                </a:solidFill>
              </a:rPr>
              <a:t> 15 </a:t>
            </a:r>
            <a:r>
              <a:rPr lang="en-US" sz="2400" dirty="0" err="1">
                <a:solidFill>
                  <a:schemeClr val="tx1"/>
                </a:solidFill>
              </a:rPr>
              <a:t>buon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a’fai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gauh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lauh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yiem</a:t>
            </a:r>
            <a:r>
              <a:rPr lang="en-US" sz="2400" dirty="0">
                <a:solidFill>
                  <a:schemeClr val="tx1"/>
                </a:solidFill>
              </a:rPr>
              <a:t> 24 norm </a:t>
            </a:r>
            <a:r>
              <a:rPr lang="en-US" sz="2400" dirty="0" err="1">
                <a:solidFill>
                  <a:schemeClr val="tx1"/>
                </a:solidFill>
              </a:rPr>
              <a:t>ziangh</a:t>
            </a:r>
            <a:r>
              <a:rPr lang="en-US" sz="2400" dirty="0">
                <a:solidFill>
                  <a:schemeClr val="tx1"/>
                </a:solidFill>
              </a:rPr>
              <a:t> hoc </a:t>
            </a:r>
            <a:r>
              <a:rPr lang="en-US" sz="2400" dirty="0" err="1">
                <a:solidFill>
                  <a:schemeClr val="tx1"/>
                </a:solidFill>
              </a:rPr>
              <a:t>gu’nyuoz</a:t>
            </a:r>
            <a:r>
              <a:rPr lang="en-US" sz="2400" dirty="0">
                <a:solidFill>
                  <a:schemeClr val="tx1"/>
                </a:solidFill>
              </a:rPr>
              <a:t>): </a:t>
            </a:r>
          </a:p>
          <a:p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33A042D6-0DF3-6540-97CB-A8EB9A4153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7478406-87F4-E248-874D-FB3C2F61DAE3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29DC5E-E4C6-3A4A-88C9-C0096501464B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3133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656B22B1-EA5A-4146-9327-AE2156A991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A0E194B-8642-2640-B66B-17EF2875272D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F1863AA-A6B0-9046-95A0-40B121FF9215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3D211DC-1F9E-32EA-1E8A-950FD190E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135" y="569167"/>
            <a:ext cx="8911711" cy="56615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qiemx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tengx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lorz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dorngx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bun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yiem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lengh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camv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</a:p>
          <a:p>
            <a:pPr marL="0" indent="0">
              <a:buNone/>
            </a:pP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Zorqv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yiem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lengh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camv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nyei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maaih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mbenc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ziangx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daaih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longx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nyei,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mbungh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sic,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nzengc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nyei,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caux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kuv-yiem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nyei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dorngx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bun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taux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qiemx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nyei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– 2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: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1)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maaih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dorngx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gaux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bun yiem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lengh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hmuangv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doic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yiem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nyei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biauv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 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2)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maaih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biauv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maaih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dorngx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yiem nyei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Naaiv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nyungc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dorngx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se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nyaanh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caux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yiem nyei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dorngx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yaac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box bun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hungh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jaa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a’fai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nyei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Zaangc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hiuv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69187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99DD578D-91AA-8746-98C7-E45A49DB42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9B93043-DD1A-4348-B930-39E81BA0B7D2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94DAFA-D842-BF4B-9D78-55E91B3B754B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75BA28-B111-0C31-F5CC-C064FE554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135" y="574980"/>
            <a:ext cx="8506932" cy="587877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Se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duqv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baqv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nzoih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ndie-nqaeqv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caux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ndie-jaa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mi’aqc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nor: 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A24D459-EE8D-04EA-2532-C34159E43981}"/>
              </a:ext>
            </a:extLst>
          </p:cNvPr>
          <p:cNvSpPr txBox="1">
            <a:spLocks/>
          </p:cNvSpPr>
          <p:nvPr/>
        </p:nvSpPr>
        <p:spPr>
          <a:xfrm>
            <a:off x="681135" y="1351142"/>
            <a:ext cx="9103752" cy="449388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i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maaih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lengh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dauh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buang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hmien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wuonv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zietc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caux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puix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duqv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horpc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ndie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buangh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camv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ziangh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hoc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10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duqv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nitv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fatv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butv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COVID-19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Se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benx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duqv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nor,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da’hmz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wuov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oix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ging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hnyouv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taux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buonh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sin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Se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butv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haaix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nyungc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nor,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liemh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zeic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gaanv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lengh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camv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liuz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duqv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daaih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maaih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22426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5DD887D8-6730-DC40-9CC9-17FE01FC51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6D917E8-7AE0-CD46-9486-EF4CF4DF906B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537847-50D8-8141-87A5-F23ACD2621A5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29FB3CA-2BAA-EC4A-3268-A864AB384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419" y="761499"/>
            <a:ext cx="8904137" cy="509663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750"/>
              </a:spcAft>
            </a:pP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Meih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haih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duqv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zipv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tengx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yiem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meih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heuc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mingh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lorz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King County COVID-19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Gorn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Zaangc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yiem </a:t>
            </a:r>
            <a:r>
              <a:rPr lang="en-US" sz="2400" u="sng" dirty="0">
                <a:solidFill>
                  <a:srgbClr val="3C7893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206-477-3977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ziangh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hoc se 8 norm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lungh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ndorm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mingh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taux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 norm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lungh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muonz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zanc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hnoi-hnoi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tengx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meih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zaah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mangc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gaax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ganh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yiem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lengh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nyei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jauv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horpc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bun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meih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nyei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fai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0"/>
              </a:spcBef>
              <a:spcAft>
                <a:spcPts val="750"/>
              </a:spcAft>
            </a:pP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Ninh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mbuo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yaac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maaih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mienh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tengx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faan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waac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bun nyei. </a:t>
            </a:r>
            <a:endParaRPr lang="en-US" sz="2400" dirty="0">
              <a:latin typeface="Avenir Next" panose="020B05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750"/>
              </a:spcAft>
            </a:pP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Meih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haih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bieqc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mingh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doqc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mangc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taux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naaiv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deix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jauv-louc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yiem naaiv:</a:t>
            </a:r>
            <a:r>
              <a:rPr lang="en-US" sz="2400" dirty="0"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>
                <a:solidFill>
                  <a:srgbClr val="3C7893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Learn more about King County Isolation and Quarantine support services here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0"/>
              </a:spcBef>
              <a:spcAft>
                <a:spcPts val="750"/>
              </a:spcAft>
            </a:pP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Ih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hnoi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mbuo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gorngv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nyei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jauv-louc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dorng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aqv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Bieqc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wuov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norm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hlaax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mbuo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ganh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aengx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buangh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jiex</a:t>
            </a:r>
            <a:r>
              <a:rPr lang="en-US" sz="240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oc. </a:t>
            </a:r>
            <a:endParaRPr lang="en-US" sz="2400" dirty="0">
              <a:latin typeface="Avenir Next" panose="020B05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904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A82DD016-1F90-474A-8AF2-E28C93519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254AA03-2D4B-584D-8EF3-72F1E0D9A512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C771163-5408-644A-A763-22E5F5D7CE18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84F6CDE-2B48-D888-C5AD-65798E13A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420" y="618278"/>
            <a:ext cx="8874212" cy="722824"/>
          </a:xfrm>
          <a:solidFill>
            <a:schemeClr val="accent6">
              <a:lumMod val="7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3200" b="1" dirty="0" err="1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Da’Faam</a:t>
            </a:r>
            <a:r>
              <a:rPr lang="en-US" sz="3200" b="1" dirty="0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Kang: </a:t>
            </a:r>
            <a:r>
              <a:rPr lang="en-US" sz="3200" b="1" dirty="0" err="1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Mbenc</a:t>
            </a:r>
            <a:r>
              <a:rPr lang="en-US" sz="3200" b="1" dirty="0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Ziangx</a:t>
            </a:r>
            <a:r>
              <a:rPr lang="en-US" sz="3200" b="1" dirty="0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nyei</a:t>
            </a:r>
            <a:r>
              <a:rPr lang="en-US" sz="3200" b="1" dirty="0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Ndie-nqaeqv</a:t>
            </a:r>
            <a:endParaRPr lang="en-US" sz="32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82F9C18-72EE-DF63-C217-9AE2840CA0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419" y="1613391"/>
            <a:ext cx="9102442" cy="442309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1. Yie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Haaix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Zanc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Horpc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Zuqc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Zaah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COVID-19 nyei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Baengc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? </a:t>
            </a:r>
          </a:p>
          <a:p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Dauh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dauh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butv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cuotv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COVID-19 nyei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baengc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horpc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zuqc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zaah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ganh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maiv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gunv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duqv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baqv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nzoih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a’fai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maiv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gaengh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baqv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ndie-nqaeqv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. </a:t>
            </a:r>
          </a:p>
          <a:p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Meih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horpc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zuqc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zaah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ganh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se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gorngv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meih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mingh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buangh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zuqc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haaix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dauh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butv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jienv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COVID-19 nyei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baengc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(yiem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fatv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6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zaux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caux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lauh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taux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15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buon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a’fai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gauh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lauh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yiem 24 norm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ziangh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hoc nyei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dorngx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): </a:t>
            </a:r>
          </a:p>
          <a:p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Se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gorngv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meih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baqv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gaux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ndie-nqaqv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mi’aqv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nor,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mingh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zaah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ganh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yiem 3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hnoi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gu’nyuoz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dongh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meih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duqv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mingh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buangh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liuz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naaiv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laanh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mienh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46655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E51BC4B2-FA0C-3F4D-A4F2-D1A9251907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F3D0887-9167-8C4C-B0DE-45BF4917870F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8C018B3-6161-E14A-963E-3BB5600F8EE5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06371A6-84A7-044A-0144-53CB76BB47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257" y="458777"/>
            <a:ext cx="8902166" cy="5398432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>
                <a:srgbClr val="515151"/>
              </a:buClr>
              <a:buSzPct val="115000"/>
            </a:pP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Se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gorngv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butv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cuotv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baengc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yiem 14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hnoi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gu’nyuoz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nqa’haav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meih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buangh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liuz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wuov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laanh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mienh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nor,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ganh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oix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zuqc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yiem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lengh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mienh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camv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liuz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aengx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zaah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nzunc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ganh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taux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COVID-19 nyei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baengc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. 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>
                <a:srgbClr val="515151"/>
              </a:buClr>
              <a:buSzPct val="115000"/>
            </a:pP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Se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gorngv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meih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maiv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gaengh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baqv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ndie-nqaeqv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nor,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gaanv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jienv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mingh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zaah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ganh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aqv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. 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>
                <a:srgbClr val="515151"/>
              </a:buClr>
              <a:buSzPct val="115000"/>
            </a:pP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Se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gorngv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zaah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daaih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maiv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maaih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baengc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nor,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borqv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jienv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yiem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lengh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mienh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camv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liuz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aengx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mingh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zaah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ganh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yiem 5-7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hnoi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nqa’haav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buangh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liuz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wuov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laanh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mienh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a’fai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gaanv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jienv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mingh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zaah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ganh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se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gorngv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maaih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haaix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nyungc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COVID-19 nyei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baengc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benx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cuotv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dongh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meih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yiem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jienv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lengh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ganh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dauh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nyei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</a:rPr>
              <a:t>qangx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92045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text&#10;&#10;Description automatically generated">
            <a:extLst>
              <a:ext uri="{FF2B5EF4-FFF2-40B4-BE49-F238E27FC236}">
                <a16:creationId xmlns:a16="http://schemas.microsoft.com/office/drawing/2014/main" id="{D8E45C7C-F4C2-3645-995C-803A5AF833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A34DDA-948D-E940-AA0C-1BC2E9B31EE1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336B1F2-2D88-074E-9167-2089A12A9A19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0BDE636A-EE11-0B78-E658-8CA0C772A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614" y="407285"/>
            <a:ext cx="9226273" cy="877078"/>
          </a:xfrm>
        </p:spPr>
        <p:txBody>
          <a:bodyPr>
            <a:noAutofit/>
          </a:bodyPr>
          <a:lstStyle/>
          <a:p>
            <a:pPr marL="228600" marR="0" lvl="0" indent="-228600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en-US" sz="30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2. Hnangv </a:t>
            </a:r>
            <a:r>
              <a:rPr kumimoji="0" lang="en-US" sz="30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haaix</a:t>
            </a:r>
            <a:r>
              <a:rPr kumimoji="0" lang="en-US" sz="30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nor </a:t>
            </a:r>
            <a:r>
              <a:rPr kumimoji="0" lang="en-US" sz="30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zoux</a:t>
            </a:r>
            <a:r>
              <a:rPr kumimoji="0" lang="en-US" sz="30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se </a:t>
            </a:r>
            <a:r>
              <a:rPr kumimoji="0" lang="en-US" sz="30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gorngv</a:t>
            </a:r>
            <a:r>
              <a:rPr kumimoji="0" lang="en-US" sz="30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30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yie</a:t>
            </a:r>
            <a:r>
              <a:rPr kumimoji="0" lang="en-US" sz="30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30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duqv</a:t>
            </a:r>
            <a:r>
              <a:rPr kumimoji="0" lang="en-US" sz="30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30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mingh</a:t>
            </a:r>
            <a:r>
              <a:rPr kumimoji="0" lang="en-US" sz="30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30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buangh</a:t>
            </a:r>
            <a:r>
              <a:rPr kumimoji="0" lang="en-US" sz="30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30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zuqc</a:t>
            </a:r>
            <a:r>
              <a:rPr kumimoji="0" lang="en-US" sz="30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30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butv</a:t>
            </a:r>
            <a:r>
              <a:rPr kumimoji="0" lang="en-US" sz="30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30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jienv</a:t>
            </a:r>
            <a:r>
              <a:rPr kumimoji="0" lang="en-US" sz="30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COVID-19 </a:t>
            </a:r>
            <a:r>
              <a:rPr kumimoji="0" lang="en-US" sz="30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nyei</a:t>
            </a:r>
            <a:r>
              <a:rPr kumimoji="0" lang="en-US" sz="30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30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mienh</a:t>
            </a:r>
            <a:r>
              <a:rPr kumimoji="0" lang="en-US" sz="30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30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mi’aqc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?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EB9A55C9-6129-B722-B599-92C7A43EFEB5}"/>
              </a:ext>
            </a:extLst>
          </p:cNvPr>
          <p:cNvSpPr txBox="1">
            <a:spLocks/>
          </p:cNvSpPr>
          <p:nvPr/>
        </p:nvSpPr>
        <p:spPr>
          <a:xfrm>
            <a:off x="558614" y="1399461"/>
            <a:ext cx="9226273" cy="463702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i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duqv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daaih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maaih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COVID-19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mi’aqc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a’fai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butv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nyungc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baav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duqv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buangh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liuz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dauh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butv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mi’aqc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(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Oix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aqv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!)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Haaix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dauh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daaih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butv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COVID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aqv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nor,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oix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gaanv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lengh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camv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ndongc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haaix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zoqc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yaac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5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Daauh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se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benx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dongh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jiex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butv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COVID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a’fai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dongh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daaih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benx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zipv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Hnangv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naaic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nor,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oix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lengh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camv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10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se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gauh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longx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weic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haih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jiex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dauh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butv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liuz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5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dorngx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(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naaiv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se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seix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dongc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jiex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wuov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deix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4 </a:t>
            </a:r>
            <a:r>
              <a:rPr lang="en-US" sz="22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2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3778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text&#10;&#10;Description automatically generated">
            <a:extLst>
              <a:ext uri="{FF2B5EF4-FFF2-40B4-BE49-F238E27FC236}">
                <a16:creationId xmlns:a16="http://schemas.microsoft.com/office/drawing/2014/main" id="{D8E45C7C-F4C2-3645-995C-803A5AF833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A34DDA-948D-E940-AA0C-1BC2E9B31EE1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336B1F2-2D88-074E-9167-2089A12A9A19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496794-F432-170C-7BA9-4145575512F8}"/>
              </a:ext>
            </a:extLst>
          </p:cNvPr>
          <p:cNvSpPr txBox="1">
            <a:spLocks/>
          </p:cNvSpPr>
          <p:nvPr/>
        </p:nvSpPr>
        <p:spPr>
          <a:xfrm>
            <a:off x="603419" y="658314"/>
            <a:ext cx="8904137" cy="526473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i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Jiex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liuz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5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se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maaih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aqv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yaac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longx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faaux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aqv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nor,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haih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duqv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biauv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ga’nyiec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maengx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aqv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Dungx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biauv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se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corc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butv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juangv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ndongc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haaix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zungv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oix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dangh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longx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zietc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buang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hmien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ndie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camv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dorngx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buangv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5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(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yietc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zungv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se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oix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buangv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10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).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Se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butv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gauh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lauh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5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nor,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oix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borqv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lengh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camv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taux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longx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nzengc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caux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butv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juangv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aqv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02253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text&#10;&#10;Description automatically generated">
            <a:extLst>
              <a:ext uri="{FF2B5EF4-FFF2-40B4-BE49-F238E27FC236}">
                <a16:creationId xmlns:a16="http://schemas.microsoft.com/office/drawing/2014/main" id="{D8E45C7C-F4C2-3645-995C-803A5AF833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A34DDA-948D-E940-AA0C-1BC2E9B31EE1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336B1F2-2D88-074E-9167-2089A12A9A19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0BDE636A-EE11-0B78-E658-8CA0C772A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614" y="407285"/>
            <a:ext cx="9226273" cy="877078"/>
          </a:xfrm>
        </p:spPr>
        <p:txBody>
          <a:bodyPr>
            <a:noAutofit/>
          </a:bodyPr>
          <a:lstStyle/>
          <a:p>
            <a:pPr marL="228600" marR="0" lvl="0" indent="-228600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en-US" sz="26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3. Hnangv </a:t>
            </a:r>
            <a:r>
              <a:rPr kumimoji="0" lang="en-US" sz="26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haaix</a:t>
            </a:r>
            <a:r>
              <a:rPr kumimoji="0" lang="en-US" sz="26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nor </a:t>
            </a:r>
            <a:r>
              <a:rPr kumimoji="0" lang="en-US" sz="26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zoux</a:t>
            </a:r>
            <a:r>
              <a:rPr kumimoji="0" lang="en-US" sz="26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, se </a:t>
            </a:r>
            <a:r>
              <a:rPr kumimoji="0" lang="en-US" sz="26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gorngv</a:t>
            </a:r>
            <a:r>
              <a:rPr kumimoji="0" lang="en-US" sz="26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26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yie</a:t>
            </a:r>
            <a:r>
              <a:rPr kumimoji="0" lang="en-US" sz="26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26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zipv</a:t>
            </a:r>
            <a:r>
              <a:rPr kumimoji="0" lang="en-US" sz="26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26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zuqc</a:t>
            </a:r>
            <a:r>
              <a:rPr kumimoji="0" lang="en-US" sz="26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COVID-19 </a:t>
            </a:r>
            <a:r>
              <a:rPr kumimoji="0" lang="en-US" sz="26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baengc</a:t>
            </a:r>
            <a:r>
              <a:rPr kumimoji="0" lang="en-US" sz="26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26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yaac</a:t>
            </a:r>
            <a:r>
              <a:rPr kumimoji="0" lang="en-US" sz="26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26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longx</a:t>
            </a:r>
            <a:r>
              <a:rPr kumimoji="0" lang="en-US" sz="26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26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daaih</a:t>
            </a:r>
            <a:r>
              <a:rPr kumimoji="0" lang="en-US" sz="26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26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duqv</a:t>
            </a:r>
            <a:r>
              <a:rPr kumimoji="0" lang="en-US" sz="26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90 </a:t>
            </a:r>
            <a:r>
              <a:rPr kumimoji="0" lang="en-US" sz="26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hnoi</a:t>
            </a:r>
            <a:r>
              <a:rPr kumimoji="0" lang="en-US" sz="26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26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liuz</a:t>
            </a:r>
            <a:r>
              <a:rPr kumimoji="0" lang="en-US" sz="26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26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aengx</a:t>
            </a:r>
            <a:r>
              <a:rPr kumimoji="0" lang="en-US" sz="26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26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zipv</a:t>
            </a:r>
            <a:r>
              <a:rPr kumimoji="0" lang="en-US" sz="26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26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zuqc</a:t>
            </a:r>
            <a:r>
              <a:rPr kumimoji="0" lang="en-US" sz="26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kumimoji="0" lang="en-US" sz="2600" b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mi’aqc</a:t>
            </a:r>
            <a:r>
              <a:rPr lang="en-US" sz="26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?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EF6E8AC-3D75-3A39-24EF-50D47177EC24}"/>
              </a:ext>
            </a:extLst>
          </p:cNvPr>
          <p:cNvSpPr txBox="1">
            <a:spLocks/>
          </p:cNvSpPr>
          <p:nvPr/>
        </p:nvSpPr>
        <p:spPr>
          <a:xfrm>
            <a:off x="603420" y="1404391"/>
            <a:ext cx="9138918" cy="448963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i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Se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MAIV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baqv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gaux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ndie-nqaeqv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caux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ndie-jaa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oix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lengh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camv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5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liuz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da’hmz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wuov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Za’gengh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longc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da’hmz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wuov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se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benx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duqv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Se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daaih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maaih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a’fai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maaih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jiex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wuov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deix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5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nor,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haih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biauv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duqv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aqv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oix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aengx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longx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caux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zietc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buang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hmien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ndie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buangh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camv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ziangh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hoc 5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(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yietc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zungv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se10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1656214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text&#10;&#10;Description automatically generated">
            <a:extLst>
              <a:ext uri="{FF2B5EF4-FFF2-40B4-BE49-F238E27FC236}">
                <a16:creationId xmlns:a16="http://schemas.microsoft.com/office/drawing/2014/main" id="{D8E45C7C-F4C2-3645-995C-803A5AF833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A34DDA-948D-E940-AA0C-1BC2E9B31EE1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336B1F2-2D88-074E-9167-2089A12A9A19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E849DB1-68BA-FBC8-E201-2E7650AE3DD9}"/>
              </a:ext>
            </a:extLst>
          </p:cNvPr>
          <p:cNvSpPr txBox="1">
            <a:spLocks/>
          </p:cNvSpPr>
          <p:nvPr/>
        </p:nvSpPr>
        <p:spPr>
          <a:xfrm>
            <a:off x="603419" y="715871"/>
            <a:ext cx="8663673" cy="5090019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i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Se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gorngv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meih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maiv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maaih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dorngx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yiem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lengh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camv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nor,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meih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oix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zuqc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dangh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jienv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longx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caux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zietc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buang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hmien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yiem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buangh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camv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ziangh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hoc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buangv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10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hnoi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nqa’haav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meih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duqv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buangh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liuz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butv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jienv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COVID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baengc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Cuotv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liuz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naaic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,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meih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yaac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oix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zuqc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yiem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lengh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camv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,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simv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maaih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camv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dorngx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,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caux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leih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go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buonh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sin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mau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taux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COVID-19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baengc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,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weic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tengx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ninh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mbuo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simv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306228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text&#10;&#10;Description automatically generated">
            <a:extLst>
              <a:ext uri="{FF2B5EF4-FFF2-40B4-BE49-F238E27FC236}">
                <a16:creationId xmlns:a16="http://schemas.microsoft.com/office/drawing/2014/main" id="{D8E45C7C-F4C2-3645-995C-803A5AF833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A34DDA-948D-E940-AA0C-1BC2E9B31EE1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336B1F2-2D88-074E-9167-2089A12A9A19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22DA503-3C09-8668-C04B-5E50AC7FE62F}"/>
              </a:ext>
            </a:extLst>
          </p:cNvPr>
          <p:cNvSpPr txBox="1">
            <a:spLocks/>
          </p:cNvSpPr>
          <p:nvPr/>
        </p:nvSpPr>
        <p:spPr>
          <a:xfrm>
            <a:off x="603419" y="1240971"/>
            <a:ext cx="8904137" cy="477021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i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maaih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lengh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dauh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buang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hmien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wuonv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zietc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caux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puix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duqv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horpc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ndie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buangh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camv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ziangh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hoc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10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duqv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nitv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fatv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butv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COVID-19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Se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benx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duqv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nor,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da’hmz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wuov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oix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ging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hnyouv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taux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buonh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sin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Se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butv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haaix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nyungc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nor,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liemh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zeih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gaanv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lengh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camv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liuz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duqv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daaih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maaih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66C28E4-318B-F873-E012-71E7AA4C1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419" y="394899"/>
            <a:ext cx="8826421" cy="73319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Se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duqv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baqv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nzoih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ndie-nqaeqv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caux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ndie-jaa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mi’aqc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nor: </a:t>
            </a:r>
          </a:p>
        </p:txBody>
      </p:sp>
    </p:spTree>
    <p:extLst>
      <p:ext uri="{BB962C8B-B14F-4D97-AF65-F5344CB8AC3E}">
        <p14:creationId xmlns:p14="http://schemas.microsoft.com/office/powerpoint/2010/main" val="2975210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AD11DF5F-AB33-3B4D-BC23-C97ECF273B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E946EDD-BF1B-F749-89A1-C8B92555531A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CF4B77-5E8A-9744-869F-9D4285257429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61A956A4-2C01-28EC-239D-413925854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210" y="423570"/>
            <a:ext cx="9158417" cy="5404353"/>
          </a:xfrm>
        </p:spPr>
        <p:txBody>
          <a:bodyPr>
            <a:normAutofit fontScale="92500"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Se </a:t>
            </a:r>
            <a:r>
              <a:rPr lang="en-US" sz="2400" dirty="0" err="1">
                <a:solidFill>
                  <a:schemeClr val="tx1"/>
                </a:solidFill>
              </a:rPr>
              <a:t>gorngv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baqv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gaux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ndie-nqaqv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mi’aqv</a:t>
            </a:r>
            <a:r>
              <a:rPr lang="en-US" sz="2400" dirty="0">
                <a:solidFill>
                  <a:schemeClr val="tx1"/>
                </a:solidFill>
              </a:rPr>
              <a:t> nor, </a:t>
            </a:r>
            <a:r>
              <a:rPr lang="en-US" sz="2400" dirty="0" err="1">
                <a:solidFill>
                  <a:schemeClr val="tx1"/>
                </a:solidFill>
              </a:rPr>
              <a:t>mingh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zaah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ganh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yiem</a:t>
            </a:r>
            <a:r>
              <a:rPr lang="en-US" sz="2400" dirty="0">
                <a:solidFill>
                  <a:schemeClr val="tx1"/>
                </a:solidFill>
              </a:rPr>
              <a:t> 3 </a:t>
            </a:r>
            <a:r>
              <a:rPr lang="en-US" sz="2400" dirty="0" err="1">
                <a:solidFill>
                  <a:schemeClr val="tx1"/>
                </a:solidFill>
              </a:rPr>
              <a:t>hnoi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gu’nguaaic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maengx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yiem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duqv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mingh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buangh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liuz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naaiv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laanh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mienh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</a:p>
          <a:p>
            <a:r>
              <a:rPr lang="en-US" sz="2400" dirty="0">
                <a:solidFill>
                  <a:schemeClr val="tx1"/>
                </a:solidFill>
              </a:rPr>
              <a:t>Se </a:t>
            </a:r>
            <a:r>
              <a:rPr lang="en-US" sz="2400" dirty="0" err="1">
                <a:solidFill>
                  <a:schemeClr val="tx1"/>
                </a:solidFill>
              </a:rPr>
              <a:t>gorngv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butv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cuotv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baengc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yiem</a:t>
            </a:r>
            <a:r>
              <a:rPr lang="en-US" sz="2400" dirty="0">
                <a:solidFill>
                  <a:schemeClr val="tx1"/>
                </a:solidFill>
              </a:rPr>
              <a:t> 14 </a:t>
            </a:r>
            <a:r>
              <a:rPr lang="en-US" sz="2400" dirty="0" err="1">
                <a:solidFill>
                  <a:schemeClr val="tx1"/>
                </a:solidFill>
              </a:rPr>
              <a:t>hnoi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gu’nyuoz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nqa’haav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buangh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liuz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wuov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laanh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mienh</a:t>
            </a:r>
            <a:r>
              <a:rPr lang="en-US" sz="2400" dirty="0">
                <a:solidFill>
                  <a:schemeClr val="tx1"/>
                </a:solidFill>
              </a:rPr>
              <a:t> nor, </a:t>
            </a:r>
            <a:r>
              <a:rPr lang="en-US" sz="2400" dirty="0" err="1">
                <a:solidFill>
                  <a:schemeClr val="tx1"/>
                </a:solidFill>
              </a:rPr>
              <a:t>ganh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oix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zuqc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yiem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lengh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mienh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camv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liuz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aengx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zaah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nzunc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taux</a:t>
            </a:r>
            <a:r>
              <a:rPr lang="en-US" sz="2400" dirty="0">
                <a:solidFill>
                  <a:schemeClr val="tx1"/>
                </a:solidFill>
              </a:rPr>
              <a:t> COVID-19 </a:t>
            </a:r>
            <a:r>
              <a:rPr lang="en-US" sz="2400" dirty="0" err="1">
                <a:solidFill>
                  <a:schemeClr val="tx1"/>
                </a:solidFill>
              </a:rPr>
              <a:t>nyei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baengc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</a:p>
          <a:p>
            <a:r>
              <a:rPr lang="en-US" sz="2400" dirty="0">
                <a:solidFill>
                  <a:schemeClr val="tx1"/>
                </a:solidFill>
              </a:rPr>
              <a:t>Se </a:t>
            </a:r>
            <a:r>
              <a:rPr lang="en-US" sz="2400" dirty="0" err="1">
                <a:solidFill>
                  <a:schemeClr val="tx1"/>
                </a:solidFill>
              </a:rPr>
              <a:t>gorngv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maiv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gaengh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baqv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ndie-nqaeqv</a:t>
            </a:r>
            <a:r>
              <a:rPr lang="en-US" sz="2400" dirty="0">
                <a:solidFill>
                  <a:schemeClr val="tx1"/>
                </a:solidFill>
              </a:rPr>
              <a:t> nor, </a:t>
            </a:r>
            <a:r>
              <a:rPr lang="en-US" sz="2400" dirty="0" err="1">
                <a:solidFill>
                  <a:schemeClr val="tx1"/>
                </a:solidFill>
              </a:rPr>
              <a:t>gaanv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jienv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mingh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zaah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ganh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siepv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aqv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</a:p>
          <a:p>
            <a:r>
              <a:rPr lang="en-US" sz="2400" dirty="0">
                <a:solidFill>
                  <a:schemeClr val="tx1"/>
                </a:solidFill>
              </a:rPr>
              <a:t>Se </a:t>
            </a:r>
            <a:r>
              <a:rPr lang="en-US" sz="2400" dirty="0" err="1">
                <a:solidFill>
                  <a:schemeClr val="tx1"/>
                </a:solidFill>
              </a:rPr>
              <a:t>gorngv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zaah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daaih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maiv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maaih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baengc</a:t>
            </a:r>
            <a:r>
              <a:rPr lang="en-US" sz="2400" dirty="0">
                <a:solidFill>
                  <a:schemeClr val="tx1"/>
                </a:solidFill>
              </a:rPr>
              <a:t> nor, </a:t>
            </a:r>
            <a:r>
              <a:rPr lang="en-US" sz="2400" dirty="0" err="1">
                <a:solidFill>
                  <a:schemeClr val="tx1"/>
                </a:solidFill>
              </a:rPr>
              <a:t>borqv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jienv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yiem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lengh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mienh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camv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liuz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aengx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mingh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zaah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ganh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yiem</a:t>
            </a:r>
            <a:r>
              <a:rPr lang="en-US" sz="2400" dirty="0">
                <a:solidFill>
                  <a:schemeClr val="tx1"/>
                </a:solidFill>
              </a:rPr>
              <a:t> 5-7 </a:t>
            </a:r>
            <a:r>
              <a:rPr lang="en-US" sz="2400" dirty="0" err="1">
                <a:solidFill>
                  <a:schemeClr val="tx1"/>
                </a:solidFill>
              </a:rPr>
              <a:t>hnoi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nqa’haav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buangh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liuz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wuov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laanh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mienh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a’fai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gaanv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jienv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mingh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zaah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ganh</a:t>
            </a:r>
            <a:r>
              <a:rPr lang="en-US" sz="2400" dirty="0">
                <a:solidFill>
                  <a:schemeClr val="tx1"/>
                </a:solidFill>
              </a:rPr>
              <a:t> se </a:t>
            </a:r>
            <a:r>
              <a:rPr lang="en-US" sz="2400" dirty="0" err="1">
                <a:solidFill>
                  <a:schemeClr val="tx1"/>
                </a:solidFill>
              </a:rPr>
              <a:t>gorngv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maaih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haaix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nyungc</a:t>
            </a:r>
            <a:r>
              <a:rPr lang="en-US" sz="2400" dirty="0">
                <a:solidFill>
                  <a:schemeClr val="tx1"/>
                </a:solidFill>
              </a:rPr>
              <a:t> COVID-19 </a:t>
            </a:r>
            <a:r>
              <a:rPr lang="en-US" sz="2400" dirty="0" err="1">
                <a:solidFill>
                  <a:schemeClr val="tx1"/>
                </a:solidFill>
              </a:rPr>
              <a:t>nyei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baengc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benx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cuotv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dongh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yiem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jienv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lengh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ganh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dauh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nyei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qangx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600" dirty="0">
              <a:solidFill>
                <a:schemeClr val="tx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07343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text&#10;&#10;Description automatically generated">
            <a:extLst>
              <a:ext uri="{FF2B5EF4-FFF2-40B4-BE49-F238E27FC236}">
                <a16:creationId xmlns:a16="http://schemas.microsoft.com/office/drawing/2014/main" id="{D8E45C7C-F4C2-3645-995C-803A5AF833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A34DDA-948D-E940-AA0C-1BC2E9B31EE1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336B1F2-2D88-074E-9167-2089A12A9A19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0BDE636A-EE11-0B78-E658-8CA0C772A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614" y="462370"/>
            <a:ext cx="9226273" cy="877078"/>
          </a:xfrm>
        </p:spPr>
        <p:txBody>
          <a:bodyPr>
            <a:noAutofit/>
          </a:bodyPr>
          <a:lstStyle/>
          <a:p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4.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Hnangv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haaix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nor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zoux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, se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gorngv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yie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juangc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biauv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   </a:t>
            </a:r>
            <a:b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</a:b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 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yiem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caux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butv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jienv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COVID-19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baengc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nyei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mienh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? </a:t>
            </a:r>
            <a:endParaRPr lang="en-US" sz="3000" b="1" dirty="0">
              <a:solidFill>
                <a:schemeClr val="accent6">
                  <a:lumMod val="50000"/>
                </a:schemeClr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240790E-6E32-028A-FAE0-EC2F34739C4E}"/>
              </a:ext>
            </a:extLst>
          </p:cNvPr>
          <p:cNvSpPr txBox="1"/>
          <p:nvPr/>
        </p:nvSpPr>
        <p:spPr>
          <a:xfrm>
            <a:off x="603419" y="1758112"/>
            <a:ext cx="8904137" cy="3744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Simv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wuov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laanh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caux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ninh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qongx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buangv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10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funx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dongh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ninh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butv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wuov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norm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daaih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</a:t>
            </a:r>
          </a:p>
          <a:p>
            <a:pPr marL="457200" indent="-4572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Haaix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zanc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buangh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doic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wuov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norm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qongx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nor,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oix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gaanv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buangh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dangh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hnangv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leih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go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doic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6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zaux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caux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lomh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nzoih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dangh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buang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hmien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ndie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</a:t>
            </a:r>
          </a:p>
          <a:p>
            <a:pPr marL="457200" indent="-4572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Nziaaux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buoz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maqc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8375546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text&#10;&#10;Description automatically generated">
            <a:extLst>
              <a:ext uri="{FF2B5EF4-FFF2-40B4-BE49-F238E27FC236}">
                <a16:creationId xmlns:a16="http://schemas.microsoft.com/office/drawing/2014/main" id="{D8E45C7C-F4C2-3645-995C-803A5AF833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A34DDA-948D-E940-AA0C-1BC2E9B31EE1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336B1F2-2D88-074E-9167-2089A12A9A19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596D79A-FCDE-CB98-E62E-C027A895680B}"/>
              </a:ext>
            </a:extLst>
          </p:cNvPr>
          <p:cNvSpPr txBox="1">
            <a:spLocks/>
          </p:cNvSpPr>
          <p:nvPr/>
        </p:nvSpPr>
        <p:spPr>
          <a:xfrm>
            <a:off x="603420" y="849087"/>
            <a:ext cx="9181468" cy="476951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i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•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taux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COVID-19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Se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daaih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maaih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mi’aqc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nor,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ei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naaiv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deix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yietv-nyeic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zoux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bieqc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doqc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mangc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- 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  <a:hlinkClick r:id="rId3"/>
              </a:rPr>
              <a:t>“</a:t>
            </a:r>
            <a:r>
              <a:rPr lang="en-US" sz="2600" i="0" dirty="0">
                <a:solidFill>
                  <a:srgbClr val="3C7893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kingcounty.gov/nextsteps</a:t>
            </a:r>
            <a:r>
              <a:rPr lang="en-US" sz="26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  <a:endParaRPr lang="en-US" sz="2600" i="0" dirty="0">
              <a:solidFill>
                <a:schemeClr val="bg2">
                  <a:lumMod val="10000"/>
                </a:schemeClr>
              </a:solidFill>
              <a:latin typeface="Avenir Next" panose="020B0503020202020204" pitchFamily="34" charset="0"/>
            </a:endParaRPr>
          </a:p>
          <a:p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•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Ging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hnyouv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taux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Se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butv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haaix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nyungc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nor,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gaanv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lengh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camv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liuz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aqv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</a:p>
          <a:p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•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Ei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lengh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camv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yietv-nyeic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zoux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“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buangh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(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nitv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fatv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butv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COVID-19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) </a:t>
            </a:r>
            <a:r>
              <a:rPr lang="en-US" sz="26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mi’aqc</a:t>
            </a:r>
            <a:r>
              <a:rPr lang="en-US" sz="26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68546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text&#10;&#10;Description automatically generated">
            <a:extLst>
              <a:ext uri="{FF2B5EF4-FFF2-40B4-BE49-F238E27FC236}">
                <a16:creationId xmlns:a16="http://schemas.microsoft.com/office/drawing/2014/main" id="{D8E45C7C-F4C2-3645-995C-803A5AF833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A34DDA-948D-E940-AA0C-1BC2E9B31EE1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336B1F2-2D88-074E-9167-2089A12A9A19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0BDE636A-EE11-0B78-E658-8CA0C772A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614" y="407285"/>
            <a:ext cx="9226273" cy="1454566"/>
          </a:xfrm>
        </p:spPr>
        <p:txBody>
          <a:bodyPr>
            <a:noAutofit/>
          </a:bodyPr>
          <a:lstStyle/>
          <a:p>
            <a:pPr marL="228600" lvl="0" indent="-228600">
              <a:spcBef>
                <a:spcPts val="1000"/>
              </a:spcBef>
              <a:defRPr/>
            </a:pP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5.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Oix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zuqc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hnangv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haaix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nor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zoux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, se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gorngv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yie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zaah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cuotv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daaih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zipv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zuqc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baengc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mi’aqc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dongh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yie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yiem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lengh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mienh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camv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nyei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ziangh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hoc?</a:t>
            </a:r>
            <a:endParaRPr lang="en-US" sz="3000" b="1" dirty="0">
              <a:solidFill>
                <a:schemeClr val="accent6">
                  <a:lumMod val="50000"/>
                </a:schemeClr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FF1AA2E-DF83-F06E-0726-ADBA2DDDF725}"/>
              </a:ext>
            </a:extLst>
          </p:cNvPr>
          <p:cNvSpPr txBox="1">
            <a:spLocks/>
          </p:cNvSpPr>
          <p:nvPr/>
        </p:nvSpPr>
        <p:spPr>
          <a:xfrm>
            <a:off x="603419" y="1921864"/>
            <a:ext cx="9181468" cy="405461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i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Se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daaih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maaih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COVID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dongh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lengh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camv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ziangh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hoc nor,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oix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aengx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jiex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nzunc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taux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lengh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dauh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yietv-nyeic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aqv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lengh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5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(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Daauh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se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benx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dongh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butv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a’fai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benx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dongh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zipv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daaih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maaih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Nqa’haav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5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liuz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se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maaih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a’fai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longx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nzengc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aqv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haih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biauv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duqv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aqv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dungx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biauv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se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corc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butv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juangv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Aengx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borqv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dangh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longx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caux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zietc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buang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hmien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ndie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haaix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zanc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camv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mbu’ndongx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buangv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5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(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yietc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zungv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se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benx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10 </a:t>
            </a:r>
            <a:r>
              <a:rPr lang="en-US" sz="24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4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3210334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text&#10;&#10;Description automatically generated">
            <a:extLst>
              <a:ext uri="{FF2B5EF4-FFF2-40B4-BE49-F238E27FC236}">
                <a16:creationId xmlns:a16="http://schemas.microsoft.com/office/drawing/2014/main" id="{D8E45C7C-F4C2-3645-995C-803A5AF833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A34DDA-948D-E940-AA0C-1BC2E9B31EE1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336B1F2-2D88-074E-9167-2089A12A9A19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0BDE636A-EE11-0B78-E658-8CA0C772A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614" y="407285"/>
            <a:ext cx="9226273" cy="877078"/>
          </a:xfrm>
        </p:spPr>
        <p:txBody>
          <a:bodyPr>
            <a:noAutofit/>
          </a:bodyPr>
          <a:lstStyle/>
          <a:p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Yie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qiemx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zuqc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mienh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tengx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lorz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dorngx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bun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yie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yiem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lengh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mienh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camv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3EDA52-E028-9919-A8FE-D684EA7087A6}"/>
              </a:ext>
            </a:extLst>
          </p:cNvPr>
          <p:cNvSpPr txBox="1"/>
          <p:nvPr/>
        </p:nvSpPr>
        <p:spPr>
          <a:xfrm>
            <a:off x="603419" y="1487275"/>
            <a:ext cx="890413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Zorqv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lengh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camv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maaih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mbenc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ziangx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daaih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longx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mbungh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sic,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nzengc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caux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kuv-yiem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dorngx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bun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taux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qiemx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– 2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yiemc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:</a:t>
            </a:r>
          </a:p>
          <a:p>
            <a:pPr>
              <a:spcAft>
                <a:spcPts val="800"/>
              </a:spcAft>
            </a:pP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1)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maaih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dorngx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gaux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bun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lengh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hmuangv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doic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biauv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 </a:t>
            </a:r>
          </a:p>
          <a:p>
            <a:pPr>
              <a:spcAft>
                <a:spcPts val="800"/>
              </a:spcAft>
            </a:pP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2)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maaih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biauv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maaih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dorngx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</a:p>
          <a:p>
            <a:pPr>
              <a:spcAft>
                <a:spcPts val="800"/>
              </a:spcAft>
            </a:pP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Naaiv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nyungc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dorngx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se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nyaanh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caux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dorngx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yaac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box bun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hungh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jaa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a’fai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Zaangc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hiuv</a:t>
            </a: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2794212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text&#10;&#10;Description automatically generated">
            <a:extLst>
              <a:ext uri="{FF2B5EF4-FFF2-40B4-BE49-F238E27FC236}">
                <a16:creationId xmlns:a16="http://schemas.microsoft.com/office/drawing/2014/main" id="{D8E45C7C-F4C2-3645-995C-803A5AF833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A34DDA-948D-E940-AA0C-1BC2E9B31EE1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336B1F2-2D88-074E-9167-2089A12A9A19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4E0AC59C-AE6E-2BAF-2E57-C20898D40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419" y="438967"/>
            <a:ext cx="8826421" cy="73319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Se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duqv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baqv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nzoih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ndie-nqaeqv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caux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ndie-jaa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mi’aqc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nor: 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7750D96-FB91-8338-2E72-28AAEC666B80}"/>
              </a:ext>
            </a:extLst>
          </p:cNvPr>
          <p:cNvSpPr txBox="1">
            <a:spLocks/>
          </p:cNvSpPr>
          <p:nvPr/>
        </p:nvSpPr>
        <p:spPr>
          <a:xfrm>
            <a:off x="604016" y="1263006"/>
            <a:ext cx="9355231" cy="450983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i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maaih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lengh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dauh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buang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hmien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wuonv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zietc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caux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puix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duqv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horpc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ndie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buangh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camv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ziangh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hoc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10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dongh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duqv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nitv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fatv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butv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COVID-19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Se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benx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duqv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nor,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da’hmz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wuov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hnoi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oix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zuqc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ging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hnyouv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taux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buonh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sin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Se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gorngv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butv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haaix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nyungc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nor,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liemh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zeic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gaanv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jienv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yiem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lengh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mienh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camv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,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cuotv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liuz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meih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duqv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zaah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ganh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daaih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maiv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maaih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baengc</a:t>
            </a:r>
            <a:r>
              <a:rPr lang="en-US" sz="2800" i="0" dirty="0">
                <a:solidFill>
                  <a:schemeClr val="bg2">
                    <a:lumMod val="10000"/>
                  </a:schemeClr>
                </a:solidFill>
                <a:latin typeface="Avenir Next" panose="020B0503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65709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text&#10;&#10;Description automatically generated">
            <a:extLst>
              <a:ext uri="{FF2B5EF4-FFF2-40B4-BE49-F238E27FC236}">
                <a16:creationId xmlns:a16="http://schemas.microsoft.com/office/drawing/2014/main" id="{D8E45C7C-F4C2-3645-995C-803A5AF833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A34DDA-948D-E940-AA0C-1BC2E9B31EE1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336B1F2-2D88-074E-9167-2089A12A9A19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19CAB6C-E270-A634-DDED-06A16AB35FD0}"/>
              </a:ext>
            </a:extLst>
          </p:cNvPr>
          <p:cNvSpPr txBox="1">
            <a:spLocks/>
          </p:cNvSpPr>
          <p:nvPr/>
        </p:nvSpPr>
        <p:spPr>
          <a:xfrm>
            <a:off x="603419" y="699797"/>
            <a:ext cx="8981853" cy="496896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i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Meih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haih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duqv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zipv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tengx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yiem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meih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heuc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mingh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lorz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King County COVID-19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Gorn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Zaangc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yiem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u="sng" dirty="0">
                <a:solidFill>
                  <a:srgbClr val="3C7893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206-477-3977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ziangh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hoc se 8 norm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lungh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ndorm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mingh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taux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 norm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lungh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muonz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zanc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hnoi-hnoi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tengx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meih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zaah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mangc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gaax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ganh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yiem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lengh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nyei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jauv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horpc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bun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meih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nyei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fai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Ninh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mbuo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yaac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maaih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mienh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tengx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faan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waac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bun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nyei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i="0" dirty="0">
              <a:latin typeface="Avenir Next" panose="020B05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Meih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haih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bieqc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mingh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doqc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mangc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taux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naaiv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deix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jauv-louc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yiem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naaiv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i="0" dirty="0"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u="sng" dirty="0">
                <a:solidFill>
                  <a:srgbClr val="3C7893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Learn more about King County Isolation and Quarantine support services here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Ih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hnoi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mbuo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gorngv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nyei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jauv-louc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dorng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aqv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Bieqc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wuov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norm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hlaax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mbuo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ganh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aengx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buangh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jiex</a:t>
            </a:r>
            <a:r>
              <a:rPr lang="en-US" sz="2400" i="0" dirty="0">
                <a:solidFill>
                  <a:srgbClr val="23221F"/>
                </a:solidFill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oc. </a:t>
            </a:r>
            <a:endParaRPr lang="en-US" sz="2400" i="0" dirty="0">
              <a:latin typeface="Avenir Next" panose="020B05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198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text&#10;&#10;Description automatically generated">
            <a:extLst>
              <a:ext uri="{FF2B5EF4-FFF2-40B4-BE49-F238E27FC236}">
                <a16:creationId xmlns:a16="http://schemas.microsoft.com/office/drawing/2014/main" id="{D8E45C7C-F4C2-3645-995C-803A5AF833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A34DDA-948D-E940-AA0C-1BC2E9B31EE1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336B1F2-2D88-074E-9167-2089A12A9A19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00D63AF-4F1F-C449-DB20-03D0518AC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420" y="618278"/>
            <a:ext cx="8904136" cy="722824"/>
          </a:xfrm>
          <a:solidFill>
            <a:schemeClr val="accent6">
              <a:lumMod val="7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2800" b="1" spc="-150" dirty="0" err="1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Da’Faam</a:t>
            </a:r>
            <a:r>
              <a:rPr lang="en-US" sz="2800" b="1" spc="-150" dirty="0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Kang: </a:t>
            </a:r>
            <a:r>
              <a:rPr lang="en-US" sz="2800" b="1" spc="-150" dirty="0" err="1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Baqv</a:t>
            </a:r>
            <a:r>
              <a:rPr lang="en-US" sz="2800" b="1" spc="-150" dirty="0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spc="-150" dirty="0" err="1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Ndie-Nqaeqv</a:t>
            </a:r>
            <a:r>
              <a:rPr lang="en-US" sz="2800" b="1" spc="-150" dirty="0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Bun 5-11 </a:t>
            </a:r>
            <a:r>
              <a:rPr lang="en-US" sz="2800" b="1" spc="-150" dirty="0" err="1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Hnyangx</a:t>
            </a:r>
            <a:r>
              <a:rPr lang="en-US" sz="2800" b="1" spc="-150" dirty="0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spc="-150" dirty="0" err="1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nyei</a:t>
            </a:r>
            <a:r>
              <a:rPr lang="en-US" sz="2800" b="1" spc="-150" dirty="0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spc="-150" dirty="0" err="1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Fu’jueiv</a:t>
            </a:r>
            <a:endParaRPr lang="en-US" sz="2800" b="1" spc="-150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7796900-2788-5626-C39E-0FC858E9A8B9}"/>
              </a:ext>
            </a:extLst>
          </p:cNvPr>
          <p:cNvSpPr txBox="1">
            <a:spLocks/>
          </p:cNvSpPr>
          <p:nvPr/>
        </p:nvSpPr>
        <p:spPr>
          <a:xfrm>
            <a:off x="603419" y="1586428"/>
            <a:ext cx="8904137" cy="421946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i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COVID-19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ndie-nqaeqv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jiex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daaih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ziangh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hoc se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kungx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mbenc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daaih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baqv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domh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hnangv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, mv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baac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ih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zanc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yaac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duqv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mbenc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daaih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weic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camv-baan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ei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ninh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mbuo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hnyangx-jeiv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.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Yiem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naaiv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kang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taan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cuotv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jauv-louc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se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gorngv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taux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5-11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hnyangx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wuov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deix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hnangv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.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Gauh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lunx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5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hnyangx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maiv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gaengh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duqv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hungh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jaa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nqoi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nzuih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bun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baeqv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.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Dongh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mbenc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daaih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ndie-nqaeqv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yaac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maiv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zeiz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nyungc-nyungc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haih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longc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bun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baqv</a:t>
            </a:r>
            <a:r>
              <a:rPr lang="en-US" sz="2400" i="0" dirty="0">
                <a:solidFill>
                  <a:schemeClr val="tx1"/>
                </a:solidFill>
                <a:latin typeface="Avenir Next" panose="020B0503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47969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text&#10;&#10;Description automatically generated">
            <a:extLst>
              <a:ext uri="{FF2B5EF4-FFF2-40B4-BE49-F238E27FC236}">
                <a16:creationId xmlns:a16="http://schemas.microsoft.com/office/drawing/2014/main" id="{D8E45C7C-F4C2-3645-995C-803A5AF833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A34DDA-948D-E940-AA0C-1BC2E9B31EE1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336B1F2-2D88-074E-9167-2089A12A9A19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0BDE636A-EE11-0B78-E658-8CA0C772A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419" y="661665"/>
            <a:ext cx="9226273" cy="877078"/>
          </a:xfrm>
        </p:spPr>
        <p:txBody>
          <a:bodyPr>
            <a:noAutofit/>
          </a:bodyPr>
          <a:lstStyle/>
          <a:p>
            <a:pPr marL="228600" lvl="0" indent="-228600">
              <a:lnSpc>
                <a:spcPct val="110000"/>
              </a:lnSpc>
              <a:spcBef>
                <a:spcPts val="1000"/>
              </a:spcBef>
              <a:defRPr/>
            </a:pP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1.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Weic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haaix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diuc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yie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oix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zuqc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dorh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yie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nyei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fu’jueiv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mingh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baqv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ndie-nqaeqv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? </a:t>
            </a:r>
            <a:endParaRPr lang="en-US" sz="3000" b="1" dirty="0">
              <a:solidFill>
                <a:schemeClr val="accent6">
                  <a:lumMod val="50000"/>
                </a:schemeClr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87EDB1A-763D-2712-5EFC-1D2ADB6F5030}"/>
              </a:ext>
            </a:extLst>
          </p:cNvPr>
          <p:cNvSpPr txBox="1">
            <a:spLocks/>
          </p:cNvSpPr>
          <p:nvPr/>
        </p:nvSpPr>
        <p:spPr>
          <a:xfrm>
            <a:off x="562778" y="1685584"/>
            <a:ext cx="9032914" cy="408107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i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Gauh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camv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benx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cuotv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COVID-19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baengc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bun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taux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se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maiv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hniev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. Mv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baac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nzunc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baav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, COVID-19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baengc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haih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zoux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bun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dauh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baav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oix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zuqc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mingh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bueix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yiem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domh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ndie-dorngh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.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Maaih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laanh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baav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haih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ndortv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maengc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COVID-19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zanc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benx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yietc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nyungc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baengc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zoux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bun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5-11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hnyangx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haih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ndortv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maengc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caux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naaiv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deix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jauv-louc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yaac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jaa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camv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jienv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faaux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.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yaac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haih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benx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cuotv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baengc-ngaaiz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a’fai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lauh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ndaauv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baengc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heuc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, “long-COVID.”</a:t>
            </a:r>
          </a:p>
        </p:txBody>
      </p:sp>
    </p:spTree>
    <p:extLst>
      <p:ext uri="{BB962C8B-B14F-4D97-AF65-F5344CB8AC3E}">
        <p14:creationId xmlns:p14="http://schemas.microsoft.com/office/powerpoint/2010/main" val="3116999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text&#10;&#10;Description automatically generated">
            <a:extLst>
              <a:ext uri="{FF2B5EF4-FFF2-40B4-BE49-F238E27FC236}">
                <a16:creationId xmlns:a16="http://schemas.microsoft.com/office/drawing/2014/main" id="{D8E45C7C-F4C2-3645-995C-803A5AF833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A34DDA-948D-E940-AA0C-1BC2E9B31EE1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336B1F2-2D88-074E-9167-2089A12A9A19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8976ED0-60BA-9F6E-F981-62B81886C178}"/>
              </a:ext>
            </a:extLst>
          </p:cNvPr>
          <p:cNvSpPr txBox="1">
            <a:spLocks/>
          </p:cNvSpPr>
          <p:nvPr/>
        </p:nvSpPr>
        <p:spPr>
          <a:xfrm>
            <a:off x="633432" y="604925"/>
            <a:ext cx="8946687" cy="52630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i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zipv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daaih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baengc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yaac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jiex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ganh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dauh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,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maiv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gunv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ninh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mbuo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ganh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maiv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butv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hniev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.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Naaiv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se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benx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yietc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nyungc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guaax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hnyouv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sic bun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taux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haih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mingh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nitv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fatv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maaih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baengc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camv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,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gox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,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hnangv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ninh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mbuo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ong-gux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caux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dorh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,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dongh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maaih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jienv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baengc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camv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Haaix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zanc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baqv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liuz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ndie-nqaeqv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nor,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naaiv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yaac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tengx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duqv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yietc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zungv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horngc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zaangc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fai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laangz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zaangc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Haaix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zanc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maaih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duqv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baqv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ndie-nqaeqv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camv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faaux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nor,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zoux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bun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naaiv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deix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hieh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baengc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maiv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haih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hiaangx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jiangv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caux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tengx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dangv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duqv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maiv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bun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siang-baengc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butv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cuotv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hoic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46200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text&#10;&#10;Description automatically generated">
            <a:extLst>
              <a:ext uri="{FF2B5EF4-FFF2-40B4-BE49-F238E27FC236}">
                <a16:creationId xmlns:a16="http://schemas.microsoft.com/office/drawing/2014/main" id="{D8E45C7C-F4C2-3645-995C-803A5AF833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A34DDA-948D-E940-AA0C-1BC2E9B31EE1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336B1F2-2D88-074E-9167-2089A12A9A19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0BDE636A-EE11-0B78-E658-8CA0C772A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614" y="484404"/>
            <a:ext cx="9226273" cy="877078"/>
          </a:xfrm>
        </p:spPr>
        <p:txBody>
          <a:bodyPr>
            <a:noAutofit/>
          </a:bodyPr>
          <a:lstStyle/>
          <a:p>
            <a:pPr marL="228600" lvl="0" indent="-228600">
              <a:lnSpc>
                <a:spcPct val="110000"/>
              </a:lnSpc>
              <a:spcBef>
                <a:spcPts val="1000"/>
              </a:spcBef>
              <a:defRPr/>
            </a:pP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2.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Hnangv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haaix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nor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zaah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taux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fu’jueiv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nyei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ndie-nqaeqv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horpc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caux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tengx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duqv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nyei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jauv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?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C6A2F77-D280-DA95-C89C-8B10B5D4F47E}"/>
              </a:ext>
            </a:extLst>
          </p:cNvPr>
          <p:cNvSpPr txBox="1">
            <a:spLocks/>
          </p:cNvSpPr>
          <p:nvPr/>
        </p:nvSpPr>
        <p:spPr>
          <a:xfrm>
            <a:off x="603419" y="1565747"/>
            <a:ext cx="8904137" cy="408329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i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Zaah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se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maaih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gauh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camv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3,000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dauh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5-11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hnyangx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,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weic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zaah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dimv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taux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maiv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zoux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hoic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mv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baac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tengx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duqv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ndongc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haaix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camv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jauv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bun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taux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“Pfizer”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ndie-nqaeqv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Zaah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dimv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jauv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bun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taux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caux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domh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hnangv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,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COVID-19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ndie-nqaeqv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tengx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duqv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90%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ndie-sai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zaah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daaih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haih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butv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cuotv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nyungc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baav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zorqv-guaix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baengc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,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nyungc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zeiv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se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buoz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nyuix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caux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mau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, mv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baac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zaah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cuotv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daaih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maiv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maaih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yietc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dauh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buangh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zuqc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hniev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baengc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05799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3D2E2009-3A2D-4848-A665-32048F3F6A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12928DB-604B-A247-AAB8-BCC5B682A132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53EAF79-5746-E240-B08B-C4B00A7D5FDF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7650BBC-AB55-81DF-45C4-154C287C8ACD}"/>
              </a:ext>
            </a:extLst>
          </p:cNvPr>
          <p:cNvSpPr txBox="1">
            <a:spLocks/>
          </p:cNvSpPr>
          <p:nvPr/>
        </p:nvSpPr>
        <p:spPr>
          <a:xfrm>
            <a:off x="644611" y="575970"/>
            <a:ext cx="8904136" cy="54043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err="1">
                <a:solidFill>
                  <a:schemeClr val="tx1"/>
                </a:solidFill>
              </a:rPr>
              <a:t>Meih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haih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doqc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mangc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taux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ganh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zuqc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yiem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lengh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nyei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yietv-nyeic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yiem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naaiv</a:t>
            </a:r>
            <a:r>
              <a:rPr lang="en-US" sz="2800" dirty="0">
                <a:solidFill>
                  <a:schemeClr val="tx1"/>
                </a:solidFill>
              </a:rPr>
              <a:t>: 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Isolation and Quarantine guidance here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  <a:endParaRPr lang="en-US" sz="2800" dirty="0">
              <a:solidFill>
                <a:schemeClr val="tx1"/>
              </a:solidFill>
            </a:endParaRPr>
          </a:p>
          <a:p>
            <a:r>
              <a:rPr lang="en-US" sz="2800" dirty="0" err="1">
                <a:solidFill>
                  <a:schemeClr val="tx1"/>
                </a:solidFill>
              </a:rPr>
              <a:t>Weic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zaah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ganh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nyei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yietv-nyeic</a:t>
            </a:r>
            <a:r>
              <a:rPr lang="en-US" sz="2800" dirty="0">
                <a:solidFill>
                  <a:schemeClr val="tx1"/>
                </a:solidFill>
              </a:rPr>
              <a:t> bun </a:t>
            </a:r>
            <a:r>
              <a:rPr lang="en-US" sz="2800" dirty="0" err="1">
                <a:solidFill>
                  <a:schemeClr val="tx1"/>
                </a:solidFill>
              </a:rPr>
              <a:t>taux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buonh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deic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caux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cuotv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guoqv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nyei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jauv-louc</a:t>
            </a:r>
            <a:r>
              <a:rPr lang="en-US" sz="2800" dirty="0">
                <a:solidFill>
                  <a:schemeClr val="tx1"/>
                </a:solidFill>
              </a:rPr>
              <a:t> nor, </a:t>
            </a:r>
            <a:r>
              <a:rPr lang="en-US" sz="2800" dirty="0" err="1">
                <a:solidFill>
                  <a:schemeClr val="tx1"/>
                </a:solidFill>
              </a:rPr>
              <a:t>bieqc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mingh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mangc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yiem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Travel page on CDC's website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76869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text&#10;&#10;Description automatically generated">
            <a:extLst>
              <a:ext uri="{FF2B5EF4-FFF2-40B4-BE49-F238E27FC236}">
                <a16:creationId xmlns:a16="http://schemas.microsoft.com/office/drawing/2014/main" id="{D8E45C7C-F4C2-3645-995C-803A5AF833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A34DDA-948D-E940-AA0C-1BC2E9B31EE1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336B1F2-2D88-074E-9167-2089A12A9A19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DA09F97-F161-5BB2-5EDA-2A4AEB7DCA5A}"/>
              </a:ext>
            </a:extLst>
          </p:cNvPr>
          <p:cNvSpPr txBox="1">
            <a:spLocks/>
          </p:cNvSpPr>
          <p:nvPr/>
        </p:nvSpPr>
        <p:spPr>
          <a:xfrm>
            <a:off x="603420" y="618278"/>
            <a:ext cx="9311761" cy="524968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i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Hnangv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naaic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,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zaah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baengc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ndie-sai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caux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fin-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saeng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dingc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daaih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gorngv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tengx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duqv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jauv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se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gauh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zic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jiex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dongh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benx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cuotv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deix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baav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zorqv-guaix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baengc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bun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taux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5-11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hnyangx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Hnangv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ganh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nyungc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COVID-19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ndie-nqaeqv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nor,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ndie-nqaeqv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yaac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benx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borqv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zaah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dimv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mangc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muonc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yiem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Meiv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Guoqv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douh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zong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.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Yiem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duqv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zipv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nqoi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nzuih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baqv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ndie-nqaeqv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bun 5-11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hnyangx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,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maaih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ziex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ziux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duqv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baqv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liuz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ndie-nqaeqv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aqv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,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caux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maiv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gaengh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duqv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maaih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haaix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dauh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benx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cuotv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hniev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baengc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92564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text&#10;&#10;Description automatically generated">
            <a:extLst>
              <a:ext uri="{FF2B5EF4-FFF2-40B4-BE49-F238E27FC236}">
                <a16:creationId xmlns:a16="http://schemas.microsoft.com/office/drawing/2014/main" id="{D8E45C7C-F4C2-3645-995C-803A5AF833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A34DDA-948D-E940-AA0C-1BC2E9B31EE1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336B1F2-2D88-074E-9167-2089A12A9A19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0BDE636A-EE11-0B78-E658-8CA0C772A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614" y="550506"/>
            <a:ext cx="9226273" cy="877078"/>
          </a:xfrm>
        </p:spPr>
        <p:txBody>
          <a:bodyPr>
            <a:noAutofit/>
          </a:bodyPr>
          <a:lstStyle/>
          <a:p>
            <a:pPr marL="228600" lvl="0" indent="-228600">
              <a:lnSpc>
                <a:spcPct val="110000"/>
              </a:lnSpc>
              <a:spcBef>
                <a:spcPts val="1000"/>
              </a:spcBef>
              <a:defRPr/>
            </a:pP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4.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Fu’jueiv-lunx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nyei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ndie-nqaeqv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caux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12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hnyangx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gu’nguaaic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maengx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nyei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fu’jueiv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fih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hnangv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nyei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fai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?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013B593-7757-A465-5CEF-7EBFC9F568A8}"/>
              </a:ext>
            </a:extLst>
          </p:cNvPr>
          <p:cNvSpPr txBox="1">
            <a:spLocks/>
          </p:cNvSpPr>
          <p:nvPr/>
        </p:nvSpPr>
        <p:spPr>
          <a:xfrm>
            <a:off x="603419" y="1630498"/>
            <a:ext cx="8779819" cy="402599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i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Maiv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hnangv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. “Pfizer”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ndie-nqaeqv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bun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se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benx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lengc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jeiv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mbenc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daaih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kungx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weic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naaiv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baan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hnangv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“Pfizer-BioNTech”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ndie-nqaeqv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mbenc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daaih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bun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domh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caux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fu’jueiv-caan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se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maiv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haih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longc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weic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5-11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hnyangx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fu’jueiv-lunx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5-11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hnyangx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baqv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se 1/3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gouv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dongh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fu’jueiv-caan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caux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domh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baqv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14940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text&#10;&#10;Description automatically generated">
            <a:extLst>
              <a:ext uri="{FF2B5EF4-FFF2-40B4-BE49-F238E27FC236}">
                <a16:creationId xmlns:a16="http://schemas.microsoft.com/office/drawing/2014/main" id="{D8E45C7C-F4C2-3645-995C-803A5AF833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A34DDA-948D-E940-AA0C-1BC2E9B31EE1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336B1F2-2D88-074E-9167-2089A12A9A19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B610B82-0B48-9348-100D-758C5967CA82}"/>
              </a:ext>
            </a:extLst>
          </p:cNvPr>
          <p:cNvSpPr txBox="1">
            <a:spLocks/>
          </p:cNvSpPr>
          <p:nvPr/>
        </p:nvSpPr>
        <p:spPr>
          <a:xfrm>
            <a:off x="603419" y="528810"/>
            <a:ext cx="8904137" cy="31789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i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soux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mouc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bun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fu’jueiv-lunx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se 10 micrograms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hnangv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, mv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baac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fu’jueiv-caan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caux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domh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se 30 micrograms.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Ndie-sai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caux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ndie-sai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muic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oix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longc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ndie-nqaeqv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dongh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mbiuv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jienv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benx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yangh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gox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ndie-nqaaix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baqv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lunx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hnangv</a:t>
            </a:r>
            <a:r>
              <a:rPr lang="en-US" sz="2800" i="0" dirty="0">
                <a:solidFill>
                  <a:schemeClr val="tx1"/>
                </a:solidFill>
                <a:latin typeface="Avenir Next" panose="020B0503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67615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text&#10;&#10;Description automatically generated">
            <a:extLst>
              <a:ext uri="{FF2B5EF4-FFF2-40B4-BE49-F238E27FC236}">
                <a16:creationId xmlns:a16="http://schemas.microsoft.com/office/drawing/2014/main" id="{D8E45C7C-F4C2-3645-995C-803A5AF833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A34DDA-948D-E940-AA0C-1BC2E9B31EE1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336B1F2-2D88-074E-9167-2089A12A9A19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0BDE636A-EE11-0B78-E658-8CA0C772A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614" y="473388"/>
            <a:ext cx="9356567" cy="1618022"/>
          </a:xfrm>
        </p:spPr>
        <p:txBody>
          <a:bodyPr>
            <a:noAutofit/>
          </a:bodyPr>
          <a:lstStyle/>
          <a:p>
            <a:pPr marL="228600" lvl="0" indent="-228600">
              <a:lnSpc>
                <a:spcPct val="110000"/>
              </a:lnSpc>
              <a:spcBef>
                <a:spcPts val="1000"/>
              </a:spcBef>
              <a:defRPr/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5.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Fu’jueiv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horpc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zuqc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baqv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haaix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nyungc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ndie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se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gorngv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ninh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mbuo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baqv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daauh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sim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nyei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ziangh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hoc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maiv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gaengh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buangv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12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hnyangx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,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liuz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buangv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12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hnyangx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ndaangc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da’nyeic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-sim nor?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EA2BB80-1E04-4EF4-4FBE-8C7D76B2C5B1}"/>
              </a:ext>
            </a:extLst>
          </p:cNvPr>
          <p:cNvSpPr txBox="1">
            <a:spLocks/>
          </p:cNvSpPr>
          <p:nvPr/>
        </p:nvSpPr>
        <p:spPr>
          <a:xfrm>
            <a:off x="603419" y="2038120"/>
            <a:ext cx="9014306" cy="34151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i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Maiv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hnangv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ganh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nyungc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ndie-baqv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, COVID-19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ndie-nqaeqv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se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kungx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baqv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ei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hnyangx-jeiv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hnangv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,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maiv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zeiz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ei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hniev-soux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Se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gorngv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baqv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se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yiem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jienv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11-12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hnyangx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gu’nyuoz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nor,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daauh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sim se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benx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lunx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,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liuz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da’nyeic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sim se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benx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fu’jueiv-caan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caux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domh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aqv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Se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gorngv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,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fu’jueiv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baqv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gaux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“Pfizer COVID-19”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ndie-nqaeqv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yiem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jienv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5-11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hnyangx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nor,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ninh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mbuo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maiv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qiemx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zuqc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aengx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baqv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ganh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sim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dongh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ninh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mbuo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buangv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12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ziangh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 hoc </a:t>
            </a:r>
            <a:r>
              <a:rPr lang="en-US" sz="2200" i="0" dirty="0" err="1">
                <a:solidFill>
                  <a:schemeClr val="tx1"/>
                </a:solidFill>
                <a:latin typeface="Avenir Next" panose="020B0503020202020204" pitchFamily="34" charset="0"/>
              </a:rPr>
              <a:t>aqv</a:t>
            </a:r>
            <a:r>
              <a:rPr lang="en-US" sz="2200" i="0" dirty="0">
                <a:solidFill>
                  <a:schemeClr val="tx1"/>
                </a:solidFill>
                <a:latin typeface="Avenir Next" panose="020B0503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55616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0E43CC50-5953-C04B-A15A-577FCE8744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52DCC01-CB09-C744-AFAF-2551E1A7AB7F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7C41FB0-AE9C-0242-AEC4-F01AA4544C7F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A8793AC-E47E-8557-1B77-B3E4CB56E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419" y="606491"/>
            <a:ext cx="8904137" cy="676987"/>
          </a:xfrm>
        </p:spPr>
        <p:txBody>
          <a:bodyPr>
            <a:noAutofit/>
          </a:bodyPr>
          <a:lstStyle/>
          <a:p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2. Yie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mingh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haaix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lorz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zaah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ganh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nyei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ja’sic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? 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9E2C491-F8EA-0BA2-ABB3-4D3E25C19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419" y="1255949"/>
            <a:ext cx="8904137" cy="46489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King County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maaih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camv-nyungc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za’eix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tengx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duqv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zipv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zaah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ganh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taux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 COVID-19 nyei </a:t>
            </a:r>
            <a:r>
              <a:rPr lang="en-US" sz="280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baengc</a:t>
            </a:r>
            <a:r>
              <a:rPr lang="en-US" sz="2800" dirty="0">
                <a:solidFill>
                  <a:schemeClr val="tx1"/>
                </a:solidFill>
                <a:latin typeface="Avenir Next" panose="020B0503020202020204" pitchFamily="34" charset="0"/>
              </a:rPr>
              <a:t>: 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tx1"/>
                </a:solidFill>
                <a:latin typeface="Avenir Next" panose="020B0503020202020204" pitchFamily="34" charset="0"/>
              </a:rPr>
              <a:t>1. </a:t>
            </a:r>
            <a:r>
              <a:rPr lang="en-US" sz="2400" b="1" dirty="0" err="1">
                <a:solidFill>
                  <a:schemeClr val="tx1"/>
                </a:solidFill>
                <a:latin typeface="Avenir Next" panose="020B0503020202020204" pitchFamily="34" charset="0"/>
              </a:rPr>
              <a:t>Da’yietv</a:t>
            </a:r>
            <a:r>
              <a:rPr lang="en-US" sz="2400" b="1" dirty="0">
                <a:solidFill>
                  <a:schemeClr val="tx1"/>
                </a:solidFill>
                <a:latin typeface="Avenir Next" panose="020B0503020202020204" pitchFamily="34" charset="0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Avenir Next" panose="020B0503020202020204" pitchFamily="34" charset="0"/>
              </a:rPr>
              <a:t>jiex</a:t>
            </a:r>
            <a:r>
              <a:rPr lang="en-US" sz="2400" b="1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venir Next" panose="020B0503020202020204" pitchFamily="34" charset="0"/>
              </a:rPr>
              <a:t>gorn</a:t>
            </a:r>
            <a:r>
              <a:rPr lang="en-US" sz="2400" b="1" dirty="0">
                <a:solidFill>
                  <a:schemeClr val="tx1"/>
                </a:solidFill>
                <a:latin typeface="Avenir Next" panose="020B0503020202020204" pitchFamily="34" charset="0"/>
              </a:rPr>
              <a:t> yiem </a:t>
            </a:r>
            <a:r>
              <a:rPr lang="en-US" sz="2400" b="1" dirty="0" err="1">
                <a:solidFill>
                  <a:schemeClr val="tx1"/>
                </a:solidFill>
                <a:latin typeface="Avenir Next" panose="020B0503020202020204" pitchFamily="34" charset="0"/>
              </a:rPr>
              <a:t>meih</a:t>
            </a:r>
            <a:r>
              <a:rPr lang="en-US" sz="2400" b="1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venir Next" panose="020B0503020202020204" pitchFamily="34" charset="0"/>
              </a:rPr>
              <a:t>zaah</a:t>
            </a:r>
            <a:r>
              <a:rPr lang="en-US" sz="2400" b="1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venir Next" panose="020B0503020202020204" pitchFamily="34" charset="0"/>
              </a:rPr>
              <a:t>baengc</a:t>
            </a:r>
            <a:r>
              <a:rPr lang="en-US" sz="2400" b="1" dirty="0">
                <a:solidFill>
                  <a:schemeClr val="tx1"/>
                </a:solidFill>
                <a:latin typeface="Avenir Next" panose="020B0503020202020204" pitchFamily="34" charset="0"/>
              </a:rPr>
              <a:t> nyei </a:t>
            </a:r>
            <a:r>
              <a:rPr lang="en-US" sz="2400" b="1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ndie-sai</a:t>
            </a:r>
            <a:r>
              <a:rPr lang="en-US" sz="2400" b="1" dirty="0">
                <a:solidFill>
                  <a:schemeClr val="tx1"/>
                </a:solidFill>
                <a:latin typeface="Avenir Next" panose="020B0503020202020204" pitchFamily="34" charset="0"/>
              </a:rPr>
              <a:t>.</a:t>
            </a:r>
            <a:r>
              <a:rPr lang="en-US" sz="2800" b="1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</a:p>
          <a:p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Se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gorngv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meih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maaih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beu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sengh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baengc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daan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nor,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dunx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hnoi-nyieqc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mingh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buangh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meih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nyei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ndie-sai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tengx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zaah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. </a:t>
            </a:r>
          </a:p>
          <a:p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Se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gorngv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meih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butv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jienv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baengc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aqv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a’fai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duqv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mingh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buangh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liuz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maaih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baengc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nyei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nor,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meih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zaah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baengc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nyei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mienh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oix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zuqc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zoux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ei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hungh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jaa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paaiv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nyei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leiz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zaah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meih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venir Next" panose="020B0503020202020204" pitchFamily="34" charset="0"/>
              </a:rPr>
              <a:t>aqv</a:t>
            </a:r>
            <a:r>
              <a:rPr lang="en-US" sz="2400" dirty="0">
                <a:solidFill>
                  <a:schemeClr val="tx1"/>
                </a:solidFill>
                <a:latin typeface="Avenir Next" panose="020B0503020202020204" pitchFamily="34" charset="0"/>
              </a:rPr>
              <a:t>. </a:t>
            </a:r>
          </a:p>
          <a:p>
            <a:endParaRPr lang="en-US" sz="28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011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450A376E-9259-E843-AB6A-9FA3C91735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8C9D3DC-D18A-D74E-B86B-E2A47E2B0349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DFCAB89-B4D6-674F-B45B-8BB9E7D081EB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D993AC4-1179-09D5-A0D6-042AB651B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419" y="673363"/>
            <a:ext cx="8904137" cy="50967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tx1"/>
                </a:solidFill>
                <a:latin typeface="Avenir Next" panose="020B0503020202020204" pitchFamily="34" charset="0"/>
              </a:rPr>
              <a:t>2. </a:t>
            </a:r>
            <a:r>
              <a:rPr lang="en-US" sz="2800" b="1" dirty="0" err="1">
                <a:solidFill>
                  <a:schemeClr val="tx1"/>
                </a:solidFill>
                <a:latin typeface="Avenir Next" panose="020B0503020202020204" pitchFamily="34" charset="0"/>
              </a:rPr>
              <a:t>Da’nyeic</a:t>
            </a:r>
            <a:r>
              <a:rPr lang="en-US" sz="2800" b="1" dirty="0">
                <a:solidFill>
                  <a:schemeClr val="tx1"/>
                </a:solidFill>
                <a:latin typeface="Avenir Next" panose="020B0503020202020204" pitchFamily="34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Avenir Next" panose="020B0503020202020204" pitchFamily="34" charset="0"/>
              </a:rPr>
              <a:t>maaih</a:t>
            </a:r>
            <a:r>
              <a:rPr lang="en-US" sz="2800" b="1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venir Next" panose="020B0503020202020204" pitchFamily="34" charset="0"/>
              </a:rPr>
              <a:t>maiv</a:t>
            </a:r>
            <a:r>
              <a:rPr lang="en-US" sz="2800" b="1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venir Next" panose="020B0503020202020204" pitchFamily="34" charset="0"/>
              </a:rPr>
              <a:t>zuqc</a:t>
            </a:r>
            <a:r>
              <a:rPr lang="en-US" sz="2800" b="1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venir Next" panose="020B0503020202020204" pitchFamily="34" charset="0"/>
              </a:rPr>
              <a:t>cuotv</a:t>
            </a:r>
            <a:r>
              <a:rPr lang="en-US" sz="2800" b="1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venir Next" panose="020B0503020202020204" pitchFamily="34" charset="0"/>
              </a:rPr>
              <a:t>nyaanh</a:t>
            </a:r>
            <a:r>
              <a:rPr lang="en-US" sz="2800" b="1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venir Next" panose="020B0503020202020204" pitchFamily="34" charset="0"/>
              </a:rPr>
              <a:t>zaah</a:t>
            </a:r>
            <a:r>
              <a:rPr lang="en-US" sz="2800" b="1" dirty="0">
                <a:solidFill>
                  <a:schemeClr val="tx1"/>
                </a:solidFill>
                <a:latin typeface="Avenir Next" panose="020B0503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venir Next" panose="020B0503020202020204" pitchFamily="34" charset="0"/>
              </a:rPr>
              <a:t>baengc</a:t>
            </a:r>
            <a:r>
              <a:rPr lang="en-US" sz="2800" b="1" dirty="0">
                <a:solidFill>
                  <a:schemeClr val="tx1"/>
                </a:solidFill>
                <a:latin typeface="Avenir Next" panose="020B0503020202020204" pitchFamily="34" charset="0"/>
              </a:rPr>
              <a:t> nyei </a:t>
            </a:r>
            <a:r>
              <a:rPr lang="en-US" sz="2800" b="1" dirty="0" err="1">
                <a:solidFill>
                  <a:schemeClr val="tx1"/>
                </a:solidFill>
                <a:latin typeface="Avenir Next" panose="020B0503020202020204" pitchFamily="34" charset="0"/>
              </a:rPr>
              <a:t>dorngx</a:t>
            </a:r>
            <a:r>
              <a:rPr lang="en-US" sz="2800" b="1" dirty="0">
                <a:solidFill>
                  <a:schemeClr val="tx1"/>
                </a:solidFill>
                <a:latin typeface="Avenir Next" panose="020B0503020202020204" pitchFamily="34" charset="0"/>
              </a:rPr>
              <a:t> yiem King County </a:t>
            </a:r>
            <a:r>
              <a:rPr lang="en-US" sz="2800" b="1" dirty="0" err="1">
                <a:solidFill>
                  <a:schemeClr val="tx1"/>
                </a:solidFill>
                <a:latin typeface="Avenir Next" panose="020B0503020202020204" pitchFamily="34" charset="0"/>
              </a:rPr>
              <a:t>nyei</a:t>
            </a:r>
            <a:endParaRPr lang="en-US" sz="2800" b="1" dirty="0">
              <a:solidFill>
                <a:schemeClr val="tx1"/>
              </a:solidFill>
              <a:latin typeface="Avenir Next" panose="020B0503020202020204" pitchFamily="34" charset="0"/>
            </a:endParaRPr>
          </a:p>
          <a:p>
            <a:pPr marL="0" indent="0">
              <a:buNone/>
            </a:pPr>
            <a:r>
              <a:rPr lang="en-US" sz="2800" dirty="0" err="1">
                <a:solidFill>
                  <a:schemeClr val="tx1"/>
                </a:solidFill>
              </a:rPr>
              <a:t>Naaiv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deix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dorngx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dauh</a:t>
            </a:r>
            <a:r>
              <a:rPr lang="en-US" sz="2800" dirty="0">
                <a:solidFill>
                  <a:schemeClr val="tx1"/>
                </a:solidFill>
              </a:rPr>
              <a:t> se koi </a:t>
            </a:r>
            <a:r>
              <a:rPr lang="en-US" sz="2800" dirty="0" err="1">
                <a:solidFill>
                  <a:schemeClr val="tx1"/>
                </a:solidFill>
              </a:rPr>
              <a:t>daaih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weic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yietc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zungv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baeqc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fingx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mienh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caux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maiv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zuqc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cuotv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nyaanh</a:t>
            </a:r>
            <a:r>
              <a:rPr lang="en-US" sz="2800" dirty="0">
                <a:solidFill>
                  <a:schemeClr val="tx1"/>
                </a:solidFill>
              </a:rPr>
              <a:t>, yiem 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2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 COVID-19 testing</a:t>
            </a:r>
            <a:r>
              <a:rPr lang="en-US" sz="2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800" dirty="0" err="1">
                <a:solidFill>
                  <a:schemeClr val="tx1"/>
                </a:solidFill>
              </a:rPr>
              <a:t>maiv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gunv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meih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benx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maaih</a:t>
            </a:r>
            <a:r>
              <a:rPr lang="en-US" sz="2800" dirty="0">
                <a:solidFill>
                  <a:schemeClr val="tx1"/>
                </a:solidFill>
              </a:rPr>
              <a:t> sou-</a:t>
            </a:r>
            <a:r>
              <a:rPr lang="en-US" sz="2800" dirty="0" err="1">
                <a:solidFill>
                  <a:schemeClr val="tx1"/>
                </a:solidFill>
              </a:rPr>
              <a:t>gorn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fai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maiv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maaih</a:t>
            </a:r>
            <a:r>
              <a:rPr lang="en-US" sz="2800" dirty="0">
                <a:solidFill>
                  <a:schemeClr val="tx1"/>
                </a:solidFill>
              </a:rPr>
              <a:t> sou-</a:t>
            </a:r>
            <a:r>
              <a:rPr lang="en-US" sz="2800" dirty="0" err="1">
                <a:solidFill>
                  <a:schemeClr val="tx1"/>
                </a:solidFill>
              </a:rPr>
              <a:t>gorn</a:t>
            </a:r>
            <a:r>
              <a:rPr lang="en-US" sz="2800" dirty="0">
                <a:solidFill>
                  <a:schemeClr val="tx1"/>
                </a:solidFill>
              </a:rPr>
              <a:t> nyei </a:t>
            </a:r>
            <a:r>
              <a:rPr lang="en-US" sz="2800" dirty="0" err="1">
                <a:solidFill>
                  <a:schemeClr val="tx1"/>
                </a:solidFill>
              </a:rPr>
              <a:t>mienh</a:t>
            </a:r>
            <a:r>
              <a:rPr lang="en-US" sz="2800" dirty="0">
                <a:solidFill>
                  <a:schemeClr val="tx1"/>
                </a:solidFill>
              </a:rPr>
              <a:t>. </a:t>
            </a:r>
          </a:p>
          <a:p>
            <a:r>
              <a:rPr lang="en-US" sz="2800" dirty="0" err="1">
                <a:solidFill>
                  <a:schemeClr val="tx1"/>
                </a:solidFill>
              </a:rPr>
              <a:t>Ja’ndaangc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dingc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ziangx</a:t>
            </a:r>
            <a:r>
              <a:rPr lang="en-US" sz="2800" dirty="0">
                <a:solidFill>
                  <a:schemeClr val="tx1"/>
                </a:solidFill>
              </a:rPr>
              <a:t> nyei </a:t>
            </a:r>
            <a:r>
              <a:rPr lang="en-US" sz="2800" dirty="0" err="1">
                <a:solidFill>
                  <a:schemeClr val="tx1"/>
                </a:solidFill>
              </a:rPr>
              <a:t>hnoi-nyieqc</a:t>
            </a:r>
            <a:r>
              <a:rPr lang="en-US" sz="2800" dirty="0">
                <a:solidFill>
                  <a:schemeClr val="tx1"/>
                </a:solidFill>
              </a:rPr>
              <a:t> se </a:t>
            </a:r>
            <a:r>
              <a:rPr lang="en-US" sz="2800" dirty="0" err="1">
                <a:solidFill>
                  <a:schemeClr val="tx1"/>
                </a:solidFill>
              </a:rPr>
              <a:t>gauh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longx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weic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tengx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simv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cuotv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oix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zuqc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zuov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lauh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a’fai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oix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zuqc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aengx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daauh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nqaang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daaih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ganh</a:t>
            </a:r>
            <a:r>
              <a:rPr lang="en-US" sz="2800" dirty="0">
                <a:solidFill>
                  <a:schemeClr val="tx1"/>
                </a:solidFill>
              </a:rPr>
              <a:t> norm </a:t>
            </a:r>
            <a:r>
              <a:rPr lang="en-US" sz="2800" dirty="0" err="1">
                <a:solidFill>
                  <a:schemeClr val="tx1"/>
                </a:solidFill>
              </a:rPr>
              <a:t>hnoi</a:t>
            </a:r>
            <a:r>
              <a:rPr lang="en-US" sz="2800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44901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6C55BAF0-A917-544C-8805-A41E6016AF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4A1B631-7DD0-0D43-AB44-37FEF09BFFFB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EF7E28-594F-3642-8F78-399C8523B582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6AC0886-15F8-3106-2712-33E2B29313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29" y="610889"/>
            <a:ext cx="9034713" cy="5485612"/>
          </a:xfrm>
        </p:spPr>
        <p:txBody>
          <a:bodyPr>
            <a:no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Zaah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ganh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nyei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za’eix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caux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maaih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mbuox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heuc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yiem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biauv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a’fai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siepv-siepv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nyei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zaah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yaac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duqv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mbenc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ziangx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bun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mienh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maaiz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daaih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zaah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ganh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liuz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haih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hiuv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duqv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maaih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baengc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fai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maiv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maaih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yiem 15-30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buon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nyei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dorngx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Meih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haih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bieqc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mienh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doqc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mangc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yiem “</a:t>
            </a:r>
            <a:r>
              <a:rPr lang="en-US" sz="2600" u="sng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See self-test options here</a:t>
            </a:r>
            <a:r>
              <a:rPr lang="en-US" sz="2600" u="sng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Meih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haih tov yiem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biauv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zaah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ganh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dongh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maiv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zuqc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cuotv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nyaanh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nyei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ja’sic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yiem naaiv: </a:t>
            </a:r>
            <a:r>
              <a:rPr lang="en-US" sz="2600" u="sng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www.covidtests.gov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​; </a:t>
            </a:r>
            <a:r>
              <a:rPr lang="en-US" sz="2600" dirty="0" err="1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caux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u="sng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Home - Say Yes!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sz="2600" u="sng" dirty="0">
              <a:solidFill>
                <a:schemeClr val="tx1"/>
              </a:solidFill>
              <a:latin typeface="Avenir Next" panose="020B050302020202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sz="2600" u="sng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 Covid Test (sayyescovidhometest.org)</a:t>
            </a:r>
            <a:r>
              <a:rPr lang="en-US" sz="2600" dirty="0">
                <a:solidFill>
                  <a:schemeClr val="tx1"/>
                </a:solidFill>
                <a:effectLst/>
                <a:latin typeface="Avenir Next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10065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8ADDE5D8-B55C-CA4A-A43A-F0C1F2D6D5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887" y="0"/>
            <a:ext cx="2407113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3D9411C-69BD-5D4E-83D7-DF5A22544696}"/>
              </a:ext>
            </a:extLst>
          </p:cNvPr>
          <p:cNvSpPr txBox="1"/>
          <p:nvPr/>
        </p:nvSpPr>
        <p:spPr>
          <a:xfrm>
            <a:off x="518129" y="6096501"/>
            <a:ext cx="874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This project was made possible by cooperative efforts from </a:t>
            </a:r>
            <a:r>
              <a:rPr lang="en-US" sz="1400" i="1" dirty="0" err="1"/>
              <a:t>Thungc</a:t>
            </a:r>
            <a:r>
              <a:rPr lang="en-US" sz="1400" i="1" dirty="0"/>
              <a:t> Enterprises LLC, Pacific Mien Language Services, </a:t>
            </a:r>
            <a:r>
              <a:rPr lang="en-US" sz="1400" i="1" dirty="0" err="1"/>
              <a:t>Desautel</a:t>
            </a:r>
            <a:r>
              <a:rPr lang="en-US" sz="1400" i="1" dirty="0"/>
              <a:t> Hedge (DH), and Washington State Department of Health (DOH).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BA94FD-E6B6-F94F-8370-F0837786C31D}"/>
              </a:ext>
            </a:extLst>
          </p:cNvPr>
          <p:cNvSpPr/>
          <p:nvPr/>
        </p:nvSpPr>
        <p:spPr>
          <a:xfrm>
            <a:off x="603419" y="6036488"/>
            <a:ext cx="8904137" cy="600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E36A97A-137A-1F28-3968-8671EF033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419" y="573440"/>
            <a:ext cx="8768508" cy="676987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3.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Zaah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baengc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nyei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ja’sic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se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mba’ziex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? 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6750ECB-8EA9-6F31-C5EF-4699B6F626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419" y="1250427"/>
            <a:ext cx="8904137" cy="4630255"/>
          </a:xfrm>
        </p:spPr>
        <p:txBody>
          <a:bodyPr>
            <a:normAutofit fontScale="92500"/>
          </a:bodyPr>
          <a:lstStyle/>
          <a:p>
            <a:pPr marR="0" lvl="0">
              <a:spcBef>
                <a:spcPts val="0"/>
              </a:spcBef>
              <a:spcAft>
                <a:spcPts val="750"/>
              </a:spcAft>
            </a:pP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Zaah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baengc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nyei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ja’sic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se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maiv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zuqc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maaiz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da’faanh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mingh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zorqv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yiem King County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caux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Seattle nyei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dorngx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dauh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bieqc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mingh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mangc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yiem naaiv – “</a:t>
            </a:r>
            <a:r>
              <a:rPr lang="en-US" sz="2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COVID-19 testing page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.” </a:t>
            </a:r>
          </a:p>
          <a:p>
            <a:pPr marR="0" lvl="0">
              <a:spcBef>
                <a:spcPts val="0"/>
              </a:spcBef>
              <a:spcAft>
                <a:spcPts val="75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gorngv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meih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maaih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ganh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siqc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jeiv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nyei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beu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sengh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baengc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daan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beiv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hnangv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“Medicare,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a’fai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Medicaid” nor, 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gunv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dorh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jienv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meih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nyei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beu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sengh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daan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daaih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liuz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bun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ndie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meih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nyei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gorn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ganh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fungx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zaeqv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mingh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lorz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meih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nyei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gorn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zaangc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R="0" lvl="0">
              <a:spcBef>
                <a:spcPts val="0"/>
              </a:spcBef>
              <a:spcAft>
                <a:spcPts val="750"/>
              </a:spcAft>
            </a:pP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Meih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maiv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qiemx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zuqc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maaih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beu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sengh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baengc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nyei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daan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a’fai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maaih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ndie-sai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nqoi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nzuih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sou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cingx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haih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duqv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zaah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baengc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oc. </a:t>
            </a:r>
          </a:p>
          <a:p>
            <a:endParaRPr lang="en-US" sz="28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469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uiExpand="1" build="p"/>
    </p:bldLst>
  </p:timing>
</p:sld>
</file>

<file path=ppt/theme/theme1.xml><?xml version="1.0" encoding="utf-8"?>
<a:theme xmlns:a="http://schemas.openxmlformats.org/drawingml/2006/main" name="ArchVTI">
  <a:themeElements>
    <a:clrScheme name="Custom 1">
      <a:dk1>
        <a:srgbClr val="000000"/>
      </a:dk1>
      <a:lt1>
        <a:srgbClr val="FFFFFF"/>
      </a:lt1>
      <a:dk2>
        <a:srgbClr val="1B2B30"/>
      </a:dk2>
      <a:lt2>
        <a:srgbClr val="F1F3F0"/>
      </a:lt2>
      <a:accent1>
        <a:srgbClr val="D129E7"/>
      </a:accent1>
      <a:accent2>
        <a:srgbClr val="7620D6"/>
      </a:accent2>
      <a:accent3>
        <a:srgbClr val="3329E7"/>
      </a:accent3>
      <a:accent4>
        <a:srgbClr val="175CD5"/>
      </a:accent4>
      <a:accent5>
        <a:srgbClr val="27BAE3"/>
      </a:accent5>
      <a:accent6>
        <a:srgbClr val="15C2A0"/>
      </a:accent6>
      <a:hlink>
        <a:srgbClr val="409D34"/>
      </a:hlink>
      <a:folHlink>
        <a:srgbClr val="7F7F7F"/>
      </a:folHlink>
    </a:clrScheme>
    <a:fontScheme name="Custom 16">
      <a:majorFont>
        <a:latin typeface="Footlight MT Ligh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chVTI" id="{23FE938F-4DF0-4C94-8546-C2AC6D26660D}" vid="{62E62DA1-385F-4EE3-8841-58A87FAE206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1194</TotalTime>
  <Words>7213</Words>
  <Application>Microsoft Macintosh PowerPoint</Application>
  <PresentationFormat>Widescreen</PresentationFormat>
  <Paragraphs>246</Paragraphs>
  <Slides>53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4" baseType="lpstr">
      <vt:lpstr>Arial</vt:lpstr>
      <vt:lpstr>Avenir Next</vt:lpstr>
      <vt:lpstr>Avenir Next LT Pro</vt:lpstr>
      <vt:lpstr>Calibri</vt:lpstr>
      <vt:lpstr>Footlight MT Light</vt:lpstr>
      <vt:lpstr>Helvetica Neue</vt:lpstr>
      <vt:lpstr>HELVETICA NEUE CONDENSED</vt:lpstr>
      <vt:lpstr>HELVETICA NEUE CONDENSED</vt:lpstr>
      <vt:lpstr>Symbol</vt:lpstr>
      <vt:lpstr>Times New Roman</vt:lpstr>
      <vt:lpstr>ArchVTI</vt:lpstr>
      <vt:lpstr>PowerPoint Presentation</vt:lpstr>
      <vt:lpstr>Jiex Gorn Waac</vt:lpstr>
      <vt:lpstr>Da’yietv Kang: Zaah COVID-19 nyei Baengc</vt:lpstr>
      <vt:lpstr>PowerPoint Presentation</vt:lpstr>
      <vt:lpstr>PowerPoint Presentation</vt:lpstr>
      <vt:lpstr>2. Yie mingh haaix lorz zaah ganh nyei ja’sic? </vt:lpstr>
      <vt:lpstr>PowerPoint Presentation</vt:lpstr>
      <vt:lpstr>PowerPoint Presentation</vt:lpstr>
      <vt:lpstr>3. Zaah baengc nyei ja’sic se mba’ziex? </vt:lpstr>
      <vt:lpstr>PowerPoint Presentation</vt:lpstr>
      <vt:lpstr>4. Yie Qiemx Zuqc Dunx Hnoi-Nyieqc nyei Fai? </vt:lpstr>
      <vt:lpstr>5. Haaix zanc caux hnangv haaix nor yie haih hiuv duqv taux zaah daaih nyei jauv-louc? </vt:lpstr>
      <vt:lpstr>PowerPoint Presentation</vt:lpstr>
      <vt:lpstr>6. Yie haih mingh haaix zaah COVID baengc se gorngv yie maiv maaih yietc nyungc baengc yiem sin nor? </vt:lpstr>
      <vt:lpstr>PowerPoint Presentation</vt:lpstr>
      <vt:lpstr>PowerPoint Presentation</vt:lpstr>
      <vt:lpstr>7. Yie qiemx zuqc dorh haaix nyungc mingh yiem yie dingc daaih zaah baengc nyei hnoi? </vt:lpstr>
      <vt:lpstr>PowerPoint Presentation</vt:lpstr>
      <vt:lpstr>Da’yietv Kang: Haaix Zanc Horpe Zuqc Zaah Baengc?</vt:lpstr>
      <vt:lpstr>PowerPoint Presentation</vt:lpstr>
      <vt:lpstr>PowerPoint Presentation</vt:lpstr>
      <vt:lpstr>2. Hnangv haaix nor zoux se gorngv yie duqv mingh buangh zuqc butv jienv COVID-19 nyei mienh mi’aqc?</vt:lpstr>
      <vt:lpstr>PowerPoint Presentation</vt:lpstr>
      <vt:lpstr>3. Hnangv haaix nor zoux, se gorngv yie zipv zuqc COVID-19 baengc.      yaac longx daaih duqv 90 hnoi liuz aengx zipv zuqc mi’aqc?</vt:lpstr>
      <vt:lpstr>PowerPoint Presentation</vt:lpstr>
      <vt:lpstr>Se gorngv meih duqv baqv nzoih ndie-nqaeqv caux ndie-jaa mi’aqc nor: </vt:lpstr>
      <vt:lpstr>PowerPoint Presentation</vt:lpstr>
      <vt:lpstr>PowerPoint Presentation</vt:lpstr>
      <vt:lpstr>5. Oix zuqc hnangv haaix nor zoux, se gorngv yie zaah cuotv daaih zipv zuqc baengc mi’aqc dongh yie yiem lengh mienh camv nyei ziangh hoc?</vt:lpstr>
      <vt:lpstr>PowerPoint Presentation</vt:lpstr>
      <vt:lpstr>Se gorngv meih duqv baqv nzoih ndie-nqaeqv caux ndie-jaa mi’aqc nor: </vt:lpstr>
      <vt:lpstr>PowerPoint Presentation</vt:lpstr>
      <vt:lpstr>Da’Faam Kang: Mbenc Ziangx nyei Ndie-nqaeqv</vt:lpstr>
      <vt:lpstr>PowerPoint Presentation</vt:lpstr>
      <vt:lpstr>2. Hnangv haaix nor zoux se gorngv yie duqv mingh buangh zuqc butv jienv COVID-19 nyei mienh mi’aqc?</vt:lpstr>
      <vt:lpstr>PowerPoint Presentation</vt:lpstr>
      <vt:lpstr>3. Hnangv haaix nor zoux, se gorngv yie zipv zuqc COVID-19 baengc yaac longx daaih duqv 90 hnoi liuz aengx zipv zuqc mi’aqc?</vt:lpstr>
      <vt:lpstr>PowerPoint Presentation</vt:lpstr>
      <vt:lpstr>Se gorngv meih duqv baqv nzoih ndie-nqaeqv caux ndie-jaa mi’aqc nor: </vt:lpstr>
      <vt:lpstr>4. Hnangv haaix nor zoux, se gorngv yie juangc biauv         yiem caux butv jienv COVID-19 baengc nyei mienh? </vt:lpstr>
      <vt:lpstr>PowerPoint Presentation</vt:lpstr>
      <vt:lpstr>5. Oix zuqc hnangv haaix nor zoux, se gorngv yie zaah cuotv daaih zipv zuqc baengc mi’aqc dongh yie yiem lengh mienh camv nyei ziangh hoc?</vt:lpstr>
      <vt:lpstr>Yie qiemx zuqc mienh tengx lorz dorngx bun yie yiem lengh mienh camv. </vt:lpstr>
      <vt:lpstr>Se gorngv meih duqv baqv nzoih ndie-nqaeqv caux ndie-jaa mi’aqc nor: </vt:lpstr>
      <vt:lpstr>PowerPoint Presentation</vt:lpstr>
      <vt:lpstr>Da’Faam Kang: Baqv Ndie-Nqaeqv Bun 5-11 Hnyangx nyei Fu’jueiv</vt:lpstr>
      <vt:lpstr>1. Weic haaix diuc yie oix zuqc dorh yie nyei fu’jueiv mingh baqv ndie-nqaeqv? </vt:lpstr>
      <vt:lpstr>PowerPoint Presentation</vt:lpstr>
      <vt:lpstr>2. Hnangv haaix nor zaah taux fu’jueiv nyei ndie-nqaeqv horpc caux tengx duqv nyei jauv? </vt:lpstr>
      <vt:lpstr>PowerPoint Presentation</vt:lpstr>
      <vt:lpstr>4. Fu’jueiv-lunx nyei ndie-nqaeqv caux 12 hnyangx gu’nguaaic maengx nyei fu’jueiv fih hnangv nyei fai? </vt:lpstr>
      <vt:lpstr>PowerPoint Presentation</vt:lpstr>
      <vt:lpstr>5. Fu’jueiv horpc zuqc baqv haaix nyungc ndie se gorngv ninh mbuo baqv daauh sim nyei ziangh hoc maiv gaengh buangv 12 hnyangx, liuz buangv 12 hnyangx ndaangc da’nyeic-sim nor?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 Hieh Baengc</dc:title>
  <dc:creator>Youdsinh Chao</dc:creator>
  <cp:lastModifiedBy>David Kelliher</cp:lastModifiedBy>
  <cp:revision>307</cp:revision>
  <dcterms:created xsi:type="dcterms:W3CDTF">2021-07-02T21:55:45Z</dcterms:created>
  <dcterms:modified xsi:type="dcterms:W3CDTF">2022-06-02T05:18:30Z</dcterms:modified>
</cp:coreProperties>
</file>