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e34b5a6dd345b3" /><Relationship Type="http://schemas.openxmlformats.org/officeDocument/2006/relationships/extended-properties" Target="/docProps/app.xml" Id="R980dce7cbdfa4648" /><Relationship Type="http://schemas.openxmlformats.org/officeDocument/2006/relationships/officeDocument" Target="/ppt/presentation.xml" Id="Rc79fd4a7d082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d61e178a324517"/>
  </p:sldMasterIdLst>
  <p:notesMasterIdLst>
    <p:notesMasterId xmlns:r="http://schemas.openxmlformats.org/officeDocument/2006/relationships" r:id="Rca9e4f0e34194ab8"/>
  </p:notesMasterIdLst>
  <p:sldIdLst>
    <p:sldId xmlns:r="http://schemas.openxmlformats.org/officeDocument/2006/relationships" id="256" r:id="Ra1c05090a9794b3b"/>
    <p:sldId xmlns:r="http://schemas.openxmlformats.org/officeDocument/2006/relationships" id="257" r:id="Rfeae1665b20443ea"/>
    <p:sldId xmlns:r="http://schemas.openxmlformats.org/officeDocument/2006/relationships" id="258" r:id="Rce57fd1c73e64580"/>
    <p:sldId xmlns:r="http://schemas.openxmlformats.org/officeDocument/2006/relationships" id="259" r:id="Ra2800ea3672a45ca"/>
    <p:sldId xmlns:r="http://schemas.openxmlformats.org/officeDocument/2006/relationships" id="260" r:id="R8fb5574fa52c4ac2"/>
    <p:sldId xmlns:r="http://schemas.openxmlformats.org/officeDocument/2006/relationships" id="261" r:id="Rf7495c174e4747ad"/>
    <p:sldId xmlns:r="http://schemas.openxmlformats.org/officeDocument/2006/relationships" id="262" r:id="R7ce28907cf6042bd"/>
    <p:sldId xmlns:r="http://schemas.openxmlformats.org/officeDocument/2006/relationships" id="263" r:id="Rca01b9f733104fc3"/>
    <p:sldId xmlns:r="http://schemas.openxmlformats.org/officeDocument/2006/relationships" id="264" r:id="Rb1eac81aae4141bc"/>
    <p:sldId xmlns:r="http://schemas.openxmlformats.org/officeDocument/2006/relationships" id="265" r:id="R2c2cd3487dde4b1a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9f6ed3ba97d41b9" /><Relationship Type="http://schemas.openxmlformats.org/officeDocument/2006/relationships/slideMaster" Target="/ppt/slideMasters/slideMaster1.xml" Id="R1cd61e178a324517" /><Relationship Type="http://schemas.openxmlformats.org/officeDocument/2006/relationships/notesMaster" Target="/ppt/notesMasters/notesMaster1.xml" Id="Rca9e4f0e34194ab8" /><Relationship Type="http://schemas.openxmlformats.org/officeDocument/2006/relationships/presProps" Target="/ppt/presProps.xml" Id="R1b590637af30452f" /><Relationship Type="http://schemas.openxmlformats.org/officeDocument/2006/relationships/tableStyles" Target="/ppt/tableStyles.xml" Id="R02a920f944d44061" /><Relationship Type="http://schemas.openxmlformats.org/officeDocument/2006/relationships/slide" Target="/ppt/slides/slide1.xml" Id="Ra1c05090a9794b3b" /><Relationship Type="http://schemas.openxmlformats.org/officeDocument/2006/relationships/slide" Target="/ppt/slides/slide2.xml" Id="Rfeae1665b20443ea" /><Relationship Type="http://schemas.openxmlformats.org/officeDocument/2006/relationships/slide" Target="/ppt/slides/slide3.xml" Id="Rce57fd1c73e64580" /><Relationship Type="http://schemas.openxmlformats.org/officeDocument/2006/relationships/slide" Target="/ppt/slides/slide4.xml" Id="Ra2800ea3672a45ca" /><Relationship Type="http://schemas.openxmlformats.org/officeDocument/2006/relationships/slide" Target="/ppt/slides/slide5.xml" Id="R8fb5574fa52c4ac2" /><Relationship Type="http://schemas.openxmlformats.org/officeDocument/2006/relationships/slide" Target="/ppt/slides/slide6.xml" Id="Rf7495c174e4747ad" /><Relationship Type="http://schemas.openxmlformats.org/officeDocument/2006/relationships/slide" Target="/ppt/slides/slide7.xml" Id="R7ce28907cf6042bd" /><Relationship Type="http://schemas.openxmlformats.org/officeDocument/2006/relationships/slide" Target="/ppt/slides/slide8.xml" Id="Rca01b9f733104fc3" /><Relationship Type="http://schemas.openxmlformats.org/officeDocument/2006/relationships/slide" Target="/ppt/slides/slide9.xml" Id="Rb1eac81aae4141bc" /><Relationship Type="http://schemas.openxmlformats.org/officeDocument/2006/relationships/slide" Target="/ppt/slides/slide10.xml" Id="R2c2cd3487dde4b1a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d570c6e296e473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f4a87a0d3d348f5" /><Relationship Type="http://schemas.openxmlformats.org/officeDocument/2006/relationships/notesMaster" Target="/ppt/notesMasters/notesMaster1.xml" Id="R4cfcd40c369f472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1fe6ce049484ade" /><Relationship Type="http://schemas.openxmlformats.org/officeDocument/2006/relationships/notesMaster" Target="/ppt/notesMasters/notesMaster1.xml" Id="Ra329035889964b7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3e777bc62294041" /><Relationship Type="http://schemas.openxmlformats.org/officeDocument/2006/relationships/notesMaster" Target="/ppt/notesMasters/notesMaster1.xml" Id="Rf2ba2d3d87e94b5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9c87072e9e84bf9" /><Relationship Type="http://schemas.openxmlformats.org/officeDocument/2006/relationships/notesMaster" Target="/ppt/notesMasters/notesMaster1.xml" Id="R6e4fbb6226b44df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930991d1df044375" /><Relationship Type="http://schemas.openxmlformats.org/officeDocument/2006/relationships/notesMaster" Target="/ppt/notesMasters/notesMaster1.xml" Id="R4e37b62fda3844f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4151d69daa47b3" /><Relationship Type="http://schemas.openxmlformats.org/officeDocument/2006/relationships/notesMaster" Target="/ppt/notesMasters/notesMaster1.xml" Id="R1af8c86725e749b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726003dcd95463d" /><Relationship Type="http://schemas.openxmlformats.org/officeDocument/2006/relationships/notesMaster" Target="/ppt/notesMasters/notesMaster1.xml" Id="Rd7cda199e765473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cf71f65ca794ef1" /><Relationship Type="http://schemas.openxmlformats.org/officeDocument/2006/relationships/notesMaster" Target="/ppt/notesMasters/notesMaster1.xml" Id="Rc4225211a7404127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f061cdfbe2c4433" /><Relationship Type="http://schemas.openxmlformats.org/officeDocument/2006/relationships/notesMaster" Target="/ppt/notesMasters/notesMaster1.xml" Id="Re01ff7b160b24d4c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3924f892c1140a3" /><Relationship Type="http://schemas.openxmlformats.org/officeDocument/2006/relationships/notesMaster" Target="/ppt/notesMasters/notesMaster1.xml" Id="Raa8e763490db4ae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4f7f9c2144dc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fbed586ac454013" /><Relationship Type="http://schemas.openxmlformats.org/officeDocument/2006/relationships/slideLayout" Target="/ppt/slideLayouts/slideLayout1.xml" Id="R3054d7de30674e9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4d7de30674e9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b1f0f0533414d" /><Relationship Type="http://schemas.openxmlformats.org/officeDocument/2006/relationships/image" Target="/ppt/media/image.png" Id="R820fa9566eec4519" /><Relationship Type="http://schemas.openxmlformats.org/officeDocument/2006/relationships/notesSlide" Target="/ppt/notesSlides/notesSlide1.xml" Id="R8e759b990483445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c3559d8ea40a1" /><Relationship Type="http://schemas.openxmlformats.org/officeDocument/2006/relationships/notesSlide" Target="/ppt/notesSlides/notesSlide10.xml" Id="R4bd4cf38c9394d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e9d27e5a24f48" /><Relationship Type="http://schemas.openxmlformats.org/officeDocument/2006/relationships/notesSlide" Target="/ppt/notesSlides/notesSlide2.xml" Id="R9b6e1833770149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9f82dfe7a4eaa" /><Relationship Type="http://schemas.openxmlformats.org/officeDocument/2006/relationships/notesSlide" Target="/ppt/notesSlides/notesSlide3.xml" Id="R23844c4334af44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c28e5053b446c" /><Relationship Type="http://schemas.openxmlformats.org/officeDocument/2006/relationships/notesSlide" Target="/ppt/notesSlides/notesSlide4.xml" Id="Rbe6b9c1d35fb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8b1b95e9840d9" /><Relationship Type="http://schemas.openxmlformats.org/officeDocument/2006/relationships/image" Target="/ppt/media/image2.png" Id="R03925671093c4570" /><Relationship Type="http://schemas.openxmlformats.org/officeDocument/2006/relationships/notesSlide" Target="/ppt/notesSlides/notesSlide5.xml" Id="Rc718c5a049fa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502586d4425c" /><Relationship Type="http://schemas.openxmlformats.org/officeDocument/2006/relationships/notesSlide" Target="/ppt/notesSlides/notesSlide6.xml" Id="Rd5c30981b3894b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f968a896044bf" /><Relationship Type="http://schemas.openxmlformats.org/officeDocument/2006/relationships/notesSlide" Target="/ppt/notesSlides/notesSlide7.xml" Id="R4b0a9835d5fe49a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eacda1dbb4793" /><Relationship Type="http://schemas.openxmlformats.org/officeDocument/2006/relationships/notesSlide" Target="/ppt/notesSlides/notesSlide8.xml" Id="Rc6d3fa3e9c9347d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1f9f3319945ce" /><Relationship Type="http://schemas.openxmlformats.org/officeDocument/2006/relationships/notesSlide" Target="/ppt/notesSlides/notesSlide9.xml" Id="Ra0adf5a52c864b3d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0fa9566eec4519"/>
          <a:srcRect xmlns:a="http://schemas.openxmlformats.org/drawingml/2006/main" l="15208" t="0" r="1520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0"/>
            <a:ext cx="63627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15BDAB-F5C4-4795-A8DF-94AD3E62E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0" y="0"/>
            <a:ext cx="6191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AF091A-CE0C-473E-B3F5-399E45CD5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715000" y="0"/>
            <a:ext cx="66675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209C60C-0B5D-44F0-B005-85244E271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571500"/>
            <a:ext cx="5143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8D153E-8580-4440-8A02-4A7778B7A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723900"/>
            <a:ext cx="4572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>
                <a:solidFill>
                  <a:srgbClr val="FF6B1A"/>
                </a:solidFill>
              </a:defRPr>
            </a:pPr>
            <a:r>
              <a:rPr sz="1050" b="1">
                <a:solidFill>
                  <a:srgbClr val="FF6B1A"/>
                </a:solidFill>
              </a:rPr>
              <a:t>STALWART SAFETY • RESOURCE CENTRE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AC098DD-4B86-4C05-9030-BB018416D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4762500" cy="1581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88000"/>
              </a:lnSpc>
              <a:buNone/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PPE and</a:t>
            </a:r>
          </a:p>
          <a:p xmlns:a="http://schemas.openxmlformats.org/drawingml/2006/main">
            <a:pPr algn="l">
              <a:lnSpc>
                <a:spcPct val="88000"/>
              </a:lnSpc>
              <a:buNone/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Heat Stress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7C40247-D765-488E-B415-48FE71E0F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381375"/>
            <a:ext cx="44767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D3DDE5"/>
                </a:solidFill>
              </a:defRPr>
            </a:pPr>
            <a:r>
              <a:rPr sz="1875" b="0">
                <a:solidFill>
                  <a:srgbClr val="D3DDE5"/>
                </a:solidFill>
              </a:rPr>
              <a:t>How to maintain protection in hot working conditions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D776A0-7C6B-4763-851C-ACB72C8A9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876800"/>
            <a:ext cx="4152900" cy="857250"/>
          </a:xfrm>
          <a:prstGeom xmlns:a="http://schemas.openxmlformats.org/drawingml/2006/main" prst="roundRect">
            <a:avLst>
              <a:gd name="adj" fmla="val 13333"/>
            </a:avLst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C352729-98F4-464E-98A6-D9DE711F4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8200" y="5086350"/>
            <a:ext cx="3695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0000"/>
              </a:lnSpc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Protection and heat controls must work together.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A5D4951-8BA8-49AA-A605-95C9CFC25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1912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0">
                <a:solidFill>
                  <a:srgbClr val="97A9B6"/>
                </a:solidFill>
              </a:defRPr>
            </a:pPr>
            <a:r>
              <a:rPr sz="975" b="0">
                <a:solidFill>
                  <a:srgbClr val="97A9B6"/>
                </a:solidFill>
              </a:rPr>
              <a:t>Hot-weather workplace safety guide</a:t>
            </a:r>
          </a:p>
        </p:txBody>
      </p:sp>
    </p:spTree>
    <p:extLst>
      <p:ext uri="{BB962C8B-B14F-4D97-AF65-F5344CB8AC3E}">
        <p14:creationId xmlns:p14="http://schemas.microsoft.com/office/powerpoint/2010/main" val="116611990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0112081-0A14-4F64-9604-6F0F16565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552450"/>
            <a:ext cx="5334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CE70B4-AD8E-456E-9D1D-C54B4D15C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714375"/>
            <a:ext cx="476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050" b="1">
                <a:solidFill>
                  <a:srgbClr val="FF6B1A"/>
                </a:solidFill>
              </a:defRPr>
            </a:pPr>
            <a:r>
              <a:rPr sz="1050" b="1">
                <a:solidFill>
                  <a:srgbClr val="FF6B1A"/>
                </a:solidFill>
              </a:rPr>
              <a:t>STALWART SAFETY • RESOURCE CENTRE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2E3436-119F-4450-A2FF-E71F7BBA0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381125"/>
            <a:ext cx="63817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2000"/>
              </a:lnSpc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Build protection</a:t>
            </a:r>
          </a:p>
          <a:p xmlns:a="http://schemas.openxmlformats.org/drawingml/2006/main">
            <a:pPr algn="l">
              <a:lnSpc>
                <a:spcPct val="92000"/>
              </a:lnSpc>
              <a:buNone/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around the real work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13D00C-D7C6-491D-A75E-682D0DFE5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3048000"/>
            <a:ext cx="6096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>
                <a:solidFill>
                  <a:srgbClr val="D0DBE3"/>
                </a:solidFill>
              </a:defRPr>
            </a:pPr>
            <a:r>
              <a:rPr sz="1800" b="0">
                <a:solidFill>
                  <a:srgbClr val="D0DBE3"/>
                </a:solidFill>
              </a:rPr>
              <a:t>Bring Stalwart Safety your task, hazards, conditions and performance requirements.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C6569D-5CCC-47CC-A6B8-0ECA79F7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576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6812D5-0255-4EF6-8F3F-D494BF70E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38200" y="4238625"/>
            <a:ext cx="449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2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Explore industrial work gloves and</a:t>
            </a:r>
          </a:p>
          <a:p xmlns:a="http://schemas.openxmlformats.org/drawingml/2006/main">
            <a:pPr algn="ctr">
              <a:lnSpc>
                <a:spcPct val="102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high-visibility safety products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E16170-0317-4306-BA4F-BFF3FBA8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5124450"/>
            <a:ext cx="4953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FF6B1A"/>
                </a:solidFill>
              </a:defRPr>
            </a:pPr>
            <a:r>
              <a:rPr sz="1800" b="1">
                <a:solidFill>
                  <a:srgbClr val="FF6B1A"/>
                </a:solidFill>
              </a:rPr>
              <a:t>stalwartsafety.com/shop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989D0E-82E0-466A-8205-7A8451AAB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77100" y="1190625"/>
            <a:ext cx="4095750" cy="3924300"/>
          </a:xfrm>
          <a:prstGeom xmlns:a="http://schemas.openxmlformats.org/drawingml/2006/main" prst="roundRect">
            <a:avLst>
              <a:gd name="adj" fmla="val 4369"/>
            </a:avLst>
          </a:prstGeom>
          <a:solidFill xmlns:a="http://schemas.openxmlformats.org/drawingml/2006/main">
            <a:srgbClr val="102D44"/>
          </a:solidFill>
          <a:ln xmlns:a="http://schemas.openxmlformats.org/drawingml/2006/main" w="9525">
            <a:solidFill>
              <a:srgbClr val="2B4960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4B5718-8C0D-437D-A64D-40316AE08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00950" y="1552575"/>
            <a:ext cx="3429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A stronger conversation starts with: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EB0B74-34F1-48A0-9BB7-3EFD55398E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39050" y="24003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67231BD-D1F9-4E8B-B892-BC5C5974F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29550" y="23241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The task being performed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EE7D25-4A20-4B7C-84B6-1F05578F1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39050" y="28956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D82D78-9514-40FC-A9B3-29B116CA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29550" y="28194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The hazards present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750E948-6D65-4952-A755-70B40059A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39050" y="33909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ED01D5-FCDE-4819-9E63-0167E6801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29550" y="33147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The working conditions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826FB3-F8A4-494C-A4F6-93F129570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39050" y="38862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5695F4-F953-4A04-91AB-03B789EC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29550" y="38100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Required ratings and coverage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0A33485-D67F-4CB8-B85C-3A28F3C9D1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39050" y="4381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B2845F3-ADDC-41E0-8C62-15D2B5DF8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29550" y="4305300"/>
            <a:ext cx="304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425" b="0">
                <a:solidFill>
                  <a:srgbClr val="FFFFFF"/>
                </a:solidFill>
              </a:defRPr>
            </a:pPr>
            <a:r>
              <a:rPr sz="1425" b="0">
                <a:solidFill>
                  <a:srgbClr val="FFFFFF"/>
                </a:solidFill>
              </a:rPr>
              <a:t>Fit, grip and dexterity needs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CF5F64-EC49-4746-9C74-91BC675B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00950" y="476250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1">
                <a:solidFill>
                  <a:srgbClr val="FF6B1A"/>
                </a:solidFill>
              </a:defRPr>
            </a:pPr>
            <a:r>
              <a:rPr sz="1275" b="1">
                <a:solidFill>
                  <a:srgbClr val="FF6B1A"/>
                </a:solidFill>
              </a:rPr>
              <a:t>Contact Stalwart Safety.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1470264-F34B-44C9-B40B-C9504F584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0388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900" b="0">
                <a:solidFill>
                  <a:srgbClr val="91A4B2"/>
                </a:solidFill>
              </a:defRPr>
            </a:pPr>
            <a:r>
              <a:rPr sz="900" b="0">
                <a:solidFill>
                  <a:srgbClr val="91A4B2"/>
                </a:solidFill>
              </a:rPr>
              <a:t>This guide provides general information and does not replace a formal workplace hazard assessment, applicable legislation, employer procedures or manufacturer instructions.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958A7C9-DF0C-4A4D-B3A6-EDCEE638A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220450" y="6543675"/>
            <a:ext cx="3619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0851269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8AC0E74-103A-48FD-8D4B-95CBD9257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THE CORE CHALLENGE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2A4A24-186B-4F73-B260-F0E1C60E0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1012B0-99A6-4121-AB1E-D284D4F81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Heat does not cancel the hazards that require PPE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C8FBB8E-0615-4BB0-891E-A9B4B3439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A safe plan manages thermal strain and task hazards at the same time.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60F810-8CDF-430A-8166-BBEC7EC13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2324100"/>
            <a:ext cx="2476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200" b="1">
                <a:solidFill>
                  <a:srgbClr val="FF6B1A"/>
                </a:solidFill>
              </a:defRPr>
            </a:pPr>
            <a:r>
              <a:rPr sz="4200" b="1">
                <a:solidFill>
                  <a:srgbClr val="FF6B1A"/>
                </a:solidFill>
              </a:rPr>
              <a:t>HEAT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0F51C67-E54A-466D-8C48-230403081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00400" y="2343150"/>
            <a:ext cx="76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50" b="1">
                <a:solidFill>
                  <a:srgbClr val="506273"/>
                </a:solidFill>
              </a:defRPr>
            </a:pPr>
            <a:r>
              <a:rPr sz="4050" b="1">
                <a:solidFill>
                  <a:srgbClr val="506273"/>
                </a:solidFill>
              </a:rPr>
              <a:t>+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DF1D8F-7560-46D6-8022-DC000E3F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981450" y="2324100"/>
            <a:ext cx="24765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200" b="1">
                <a:solidFill>
                  <a:srgbClr val="071A2B"/>
                </a:solidFill>
              </a:defRPr>
            </a:pPr>
            <a:r>
              <a:rPr sz="4200" b="1">
                <a:solidFill>
                  <a:srgbClr val="071A2B"/>
                </a:solidFill>
              </a:rPr>
              <a:t>PPE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7E72FA-E121-41EE-A93A-603C0EC2D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77000" y="2343150"/>
            <a:ext cx="76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050" b="1">
                <a:solidFill>
                  <a:srgbClr val="506273"/>
                </a:solidFill>
              </a:defRPr>
            </a:pPr>
            <a:r>
              <a:rPr sz="4050" b="1">
                <a:solidFill>
                  <a:srgbClr val="506273"/>
                </a:solidFill>
              </a:rPr>
              <a:t>+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81D260-8E3E-4B02-B37B-F01243529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96150" y="2324100"/>
            <a:ext cx="3143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4200" b="1">
                <a:solidFill>
                  <a:srgbClr val="071A2B"/>
                </a:solidFill>
              </a:defRPr>
            </a:pPr>
            <a:r>
              <a:rPr sz="4200" b="1">
                <a:solidFill>
                  <a:srgbClr val="071A2B"/>
                </a:solidFill>
              </a:rPr>
              <a:t>TASK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98F33C-DD37-4EF3-B0E6-EF1BD9E16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668000" y="2343150"/>
            <a:ext cx="66675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69443F-6BE9-4375-AFC7-BF98B7ECF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382250" y="2619375"/>
            <a:ext cx="1143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050" b="1">
                <a:solidFill>
                  <a:srgbClr val="FF6B1A"/>
                </a:solidFill>
              </a:defRPr>
            </a:pPr>
            <a:r>
              <a:rPr sz="1050" b="1">
                <a:solidFill>
                  <a:srgbClr val="FF6B1A"/>
                </a:solidFill>
              </a:rPr>
              <a:t>ONE SYSTEM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BABEF0B-2FFF-45DD-B806-EC2D70A8C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5800" y="3476625"/>
            <a:ext cx="5048250" cy="171450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528CBD-FF2A-42B1-AC92-22325D215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37338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14283A"/>
                </a:solidFill>
              </a:defRPr>
            </a:pPr>
            <a:r>
              <a:rPr sz="1800" b="1">
                <a:solidFill>
                  <a:srgbClr val="14283A"/>
                </a:solidFill>
              </a:rPr>
              <a:t>Heat load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361E18-5281-439D-BA2C-02EBDCC27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4248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E333F12-13CE-4486-BA66-865DA0DC9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4171950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14283A"/>
                </a:solidFill>
              </a:defRPr>
            </a:pPr>
            <a:r>
              <a:rPr sz="1275" b="0">
                <a:solidFill>
                  <a:srgbClr val="14283A"/>
                </a:solidFill>
              </a:rPr>
              <a:t>Temperature, humidity and radiant heat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263CC8-5DD3-4951-8659-6AB178AF9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46767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89FEB6-880F-491E-9BCD-1B3EBBB7E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43000" y="4600575"/>
            <a:ext cx="4000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14283A"/>
                </a:solidFill>
              </a:defRPr>
            </a:pPr>
            <a:r>
              <a:rPr sz="1275" b="0">
                <a:solidFill>
                  <a:srgbClr val="14283A"/>
                </a:solidFill>
              </a:rPr>
              <a:t>Physical effort and time exposed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7F9CA3-0C5A-4717-A30E-6667984491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38850" y="3476625"/>
            <a:ext cx="5238750" cy="171450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136C5D-A1CE-46C5-A201-C2A9DFA2D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3733800"/>
            <a:ext cx="2095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800" b="1">
                <a:solidFill>
                  <a:srgbClr val="14283A"/>
                </a:solidFill>
              </a:defRPr>
            </a:pPr>
            <a:r>
              <a:rPr sz="1800" b="1">
                <a:solidFill>
                  <a:srgbClr val="14283A"/>
                </a:solidFill>
              </a:rPr>
              <a:t>Task hazards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F749B19-06C9-4049-8CB4-C36972A5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4248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08A5FB-BC97-4624-9F40-01B92F1B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4171950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14283A"/>
                </a:solidFill>
              </a:defRPr>
            </a:pPr>
            <a:r>
              <a:rPr sz="1275" b="0">
                <a:solidFill>
                  <a:srgbClr val="14283A"/>
                </a:solidFill>
              </a:rPr>
              <a:t>Cuts, burns, impact and contamination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4CB139-2E77-4EF9-9260-668B2C71A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305550" y="4676775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118461D-4BAE-4FCF-99BC-1855DD166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96050" y="4600575"/>
            <a:ext cx="4286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75" b="0">
                <a:solidFill>
                  <a:srgbClr val="14283A"/>
                </a:solidFill>
              </a:defRPr>
            </a:pPr>
            <a:r>
              <a:rPr sz="1275" b="0">
                <a:solidFill>
                  <a:srgbClr val="14283A"/>
                </a:solidFill>
              </a:rPr>
              <a:t>Traffic, mobile equipment and visibility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2E4E0EA-55EC-4415-8553-47F3FEC5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057400" y="5562600"/>
            <a:ext cx="8077200" cy="53340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071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D16A2CD-B811-4F28-B5D1-09C9C45D6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286000" y="5695950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Manage both—never one at the expense of the other.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BE9AA22-5F32-4FB3-9007-45F6B4AD7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BB657A3-6204-43CB-A13F-4DAA40046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Guidance basis: CCOHS — Heat Stress and Working in Hot Environments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D011B10-3F5A-4018-98FF-2EE761AC3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40886679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DB8A792-6303-41BD-979D-14A40A60C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WHY PPE CHANGES HEAT EXPOSURE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C48E113-A368-4666-BFCD-4D3D74702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409C70D-CCB5-4FA8-B019-735017BF4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PPE can slow the body's main cooling pathways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3BFA74-7E87-4528-AFD2-50D12DDE2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C6D2DB"/>
                </a:solidFill>
              </a:defRPr>
            </a:pPr>
            <a:r>
              <a:rPr sz="1350" b="0">
                <a:solidFill>
                  <a:srgbClr val="C6D2DB"/>
                </a:solidFill>
              </a:rPr>
              <a:t>The body releases heat and evaporates sweat; heavy, layered or impermeable PPE can interfere with both.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931CA5-2CF9-49A9-8F96-2628A35177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2428875"/>
            <a:ext cx="1581150" cy="1581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1EB6FE-0853-44E6-B3D2-8D3AE0E03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2819400"/>
            <a:ext cx="1581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90000"/>
              </a:lnSpc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BODY</a:t>
            </a:r>
          </a:p>
          <a:p xmlns:a="http://schemas.openxmlformats.org/drawingml/2006/main">
            <a:pPr algn="ctr">
              <a:lnSpc>
                <a:spcPct val="90000"/>
              </a:lnSpc>
              <a:buNone/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HEAT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26D50B-7365-498E-B0E5-BAC5067D8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381250" y="320040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0788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D76FF18-CBAE-431C-8294-4A6A36A0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62300" y="2400300"/>
            <a:ext cx="2476500" cy="163830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6CFB0E3-9423-43F6-AF9D-02CF40924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0900" y="261937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PPE may…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1973C6C-2499-48A3-8BC5-A0B4F43A4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0900" y="3105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FB29B4-6C5E-48C4-B954-31EAFE16E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81400" y="30289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Trap warmth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EE9B9FC-29F1-4153-8143-FACAF0D13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0900" y="34480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78437E1-17DF-47C8-B0BE-48100BDB7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81400" y="3371850"/>
            <a:ext cx="1619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Limit airflow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3930072-F7CA-4099-8019-C367C0F31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390900" y="3790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305D4CC-EE06-4155-AEA3-F05D24BA3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581400" y="371475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Slow evaporation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8EF20B8-2DA7-4924-842C-61B1DB9A3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695950" y="3200400"/>
            <a:ext cx="762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60788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45A869-6CAE-4EF5-AA16-EBCE3BCD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77000" y="2400300"/>
            <a:ext cx="4800600" cy="1638300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102A3F"/>
          </a:solidFill>
          <a:ln xmlns:a="http://schemas.openxmlformats.org/drawingml/2006/main" w="9525">
            <a:solidFill>
              <a:srgbClr val="315169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60B5A38-D1A7-4168-B59F-F29A52911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43700" y="2619375"/>
            <a:ext cx="400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Heat burden rises with…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583683-9951-4E0C-A02D-0A7AB5FFE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743700" y="3076575"/>
            <a:ext cx="4000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20000"/>
              </a:lnSpc>
              <a:buNone/>
              <a:defRPr sz="1650" b="0">
                <a:solidFill>
                  <a:srgbClr val="D7E1E8"/>
                </a:solidFill>
              </a:defRPr>
            </a:pPr>
            <a:r>
              <a:rPr sz="1650" b="0">
                <a:solidFill>
                  <a:srgbClr val="D7E1E8"/>
                </a:solidFill>
              </a:rPr>
              <a:t>Weight • layers • coverage</a:t>
            </a:r>
          </a:p>
          <a:p xmlns:a="http://schemas.openxmlformats.org/drawingml/2006/main">
            <a:pPr algn="l">
              <a:lnSpc>
                <a:spcPct val="120000"/>
              </a:lnSpc>
              <a:buNone/>
              <a:defRPr sz="1650" b="0">
                <a:solidFill>
                  <a:srgbClr val="D7E1E8"/>
                </a:solidFill>
              </a:defRPr>
            </a:pPr>
            <a:r>
              <a:rPr sz="1650" b="0">
                <a:solidFill>
                  <a:srgbClr val="D7E1E8"/>
                </a:solidFill>
              </a:rPr>
              <a:t>Breathability • task demand • environment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7FB50D-09AE-4114-BDDB-C3A1C5A8C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4648200"/>
            <a:ext cx="105156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132F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A0AF71-2CF6-4954-A293-8A03B549E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28700" y="4848225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FF6B1A"/>
                </a:solidFill>
              </a:defRPr>
            </a:pPr>
            <a:r>
              <a:rPr sz="1425" b="1">
                <a:solidFill>
                  <a:srgbClr val="FF6B1A"/>
                </a:solidFill>
              </a:rPr>
              <a:t>Planning implication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95B39C-A85E-4688-8992-2278CEF3F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143250" y="4819650"/>
            <a:ext cx="7810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Account for the added burden when setting work-rest schedules, monitoring conditions and training workers.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757226B-D682-4E4A-85D9-9E7F61E7E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AC6BC94-2917-41CE-9CDB-51362A528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Source: ccohs.ca/oshanswers/phys_agents/heat/heat_control.html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8311C92-4465-41B2-BEE1-0F25B0E9F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43362931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A107D3B-8FC6-46B6-8569-6B08E331F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SELECTION LOGIC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11C8C8C-1691-4DA2-817B-88D93ADE1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B00776-1D30-4C88-82D8-51BE4ECF31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Start with the hazard assessment—not comfort alone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571208-EC6D-4C27-912B-7C71497B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Choose required protection first, then reduce unnecessary heat burden through product and job design.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D62A35-1607-461E-903B-FAF4D7147F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2324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328B4E-E90E-43FE-83CD-54B58BC5D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23717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76DA4F4-3B85-400F-8956-D02194D46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2305050"/>
            <a:ext cx="423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1">
                <a:solidFill>
                  <a:srgbClr val="14283A"/>
                </a:solidFill>
              </a:defRPr>
            </a:pPr>
            <a:r>
              <a:rPr sz="1500" b="1">
                <a:solidFill>
                  <a:srgbClr val="14283A"/>
                </a:solidFill>
              </a:rPr>
              <a:t>Identify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653D4D-F008-4D85-9A25-5804859DB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2619375"/>
            <a:ext cx="4238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>
                <a:solidFill>
                  <a:srgbClr val="506273"/>
                </a:solidFill>
              </a:defRPr>
            </a:pPr>
            <a:r>
              <a:rPr sz="1200" b="0">
                <a:solidFill>
                  <a:srgbClr val="506273"/>
                </a:solidFill>
              </a:rPr>
              <a:t>Map the task, environment and immediate hazards.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F095D8F-A123-4CC1-B8DB-A9D7EF39E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2324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C185A1-BC5E-4A1D-9DB4-DAD3723DD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23717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9A27AF-39EB-461F-8362-C52CF16A6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00850" y="2305050"/>
            <a:ext cx="423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1">
                <a:solidFill>
                  <a:srgbClr val="14283A"/>
                </a:solidFill>
              </a:defRPr>
            </a:pPr>
            <a:r>
              <a:rPr sz="1500" b="1">
                <a:solidFill>
                  <a:srgbClr val="14283A"/>
                </a:solidFill>
              </a:rPr>
              <a:t>Specify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0574331-5941-4D8D-B674-69476F0C7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00850" y="2619375"/>
            <a:ext cx="4238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>
                <a:solidFill>
                  <a:srgbClr val="506273"/>
                </a:solidFill>
              </a:defRPr>
            </a:pPr>
            <a:r>
              <a:rPr sz="1200" b="0">
                <a:solidFill>
                  <a:srgbClr val="506273"/>
                </a:solidFill>
              </a:rPr>
              <a:t>Define required protection, coverage and standards.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918C6F-61BC-4468-848A-DBB51CA0F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6004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DE3423-8D11-4162-802F-D4621A3B9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64807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8E2984-BB62-44F9-8F0E-7C2E80BB7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3581400"/>
            <a:ext cx="423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1">
                <a:solidFill>
                  <a:srgbClr val="14283A"/>
                </a:solidFill>
              </a:defRPr>
            </a:pPr>
            <a:r>
              <a:rPr sz="1500" b="1">
                <a:solidFill>
                  <a:srgbClr val="14283A"/>
                </a:solidFill>
              </a:rPr>
              <a:t>Select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BB3B87-A3A4-4D2B-811E-304D171CD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314450" y="3895725"/>
            <a:ext cx="4238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>
                <a:solidFill>
                  <a:srgbClr val="506273"/>
                </a:solidFill>
              </a:defRPr>
            </a:pPr>
            <a:r>
              <a:rPr sz="1200" b="0">
                <a:solidFill>
                  <a:srgbClr val="506273"/>
                </a:solidFill>
              </a:rPr>
              <a:t>Compare compliant options for weight, fit and breathability.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ABA434-509E-48AC-9802-44D5D39D3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360045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0FBDEF-26C3-4665-BDD4-3DD5F2D69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29350" y="364807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D676C32-8073-49DD-9F2A-3905DBA1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00850" y="3581400"/>
            <a:ext cx="423862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500" b="1">
                <a:solidFill>
                  <a:srgbClr val="14283A"/>
                </a:solidFill>
              </a:defRPr>
            </a:pPr>
            <a:r>
              <a:rPr sz="1500" b="1">
                <a:solidFill>
                  <a:srgbClr val="14283A"/>
                </a:solidFill>
              </a:rPr>
              <a:t>Control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F886F34-9B84-45DA-977F-F14974EBE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800850" y="3895725"/>
            <a:ext cx="4238625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200" b="0">
                <a:solidFill>
                  <a:srgbClr val="506273"/>
                </a:solidFill>
              </a:defRPr>
            </a:pPr>
            <a:r>
              <a:rPr sz="1200" b="0">
                <a:solidFill>
                  <a:srgbClr val="506273"/>
                </a:solidFill>
              </a:rPr>
              <a:t>Adjust exposure time, ventilation, recovery and scheduling.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839D79-9600-42F4-ABB2-EC1F68D60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5095875"/>
            <a:ext cx="102870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071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EF4E1F9-DEBD-4BD3-B6B8-13481E13F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8250" y="5248275"/>
            <a:ext cx="9715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The safest choice meets the hazard requirement within a complete heat-control plan.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A98E1D-D290-4C3A-9215-56514C9CD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6866552-B31C-4907-856D-1E28561D7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General information only; follow applicable requirements and manufacturer instructions.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7E64361-FC92-4B62-A3F6-FDC1A9828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7570253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B817BC0-AF29-4D29-B6FA-65047B0CE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HAND PROTECTION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9AAFB43-B2E2-4A9D-8A22-C2579F1D2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F59795-F40E-4930-88B3-463FE41D7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Hot-weather gloves must still match the hand hazard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6E5C6B1-9C14-498A-B795-6E8A6326B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Sweat can change fit, grip and comfort—but it does not remove the need for verified protection.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3925671093c4570"/>
          <a:srcRect xmlns:a="http://schemas.openxmlformats.org/drawingml/2006/main" l="12069" t="0" r="1206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96100" y="2152650"/>
            <a:ext cx="4686300" cy="3476625"/>
          </a:xfrm>
          <a:prstGeom xmlns:a="http://schemas.openxmlformats.org/drawingml/2006/main" prst="roundRect">
            <a:avLst>
              <a:gd name="adj" fmla="val 4384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B80E3C-50B0-4866-8980-AEDCD3868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23431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DC3DE5-8D6A-401F-9D23-3DC4F456D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2266950"/>
            <a:ext cx="5524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Required cut, abrasion, puncture, impact or thermal resistance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3EF1FA9-3974-4F00-BA2E-1BB70946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29718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B43E1E-74A5-4429-BE7A-489ECF101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2895600"/>
            <a:ext cx="552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Grip performance in wet or sweaty conditions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22E91B-4D48-48DB-BF2D-D1B77328E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4671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C10545-94DF-49BE-B2A0-94844AF4A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3390900"/>
            <a:ext cx="552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Fit and dexterity after extended wear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3DBB76-5EAF-465E-952E-E942B5B53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39624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AD91204-4F8E-44C5-A00E-3662F4304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3886200"/>
            <a:ext cx="552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Liner, coating, cuff style and area of coverage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4DF4FE-2418-4127-BF26-58F9B13BB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44577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61500DE-012C-4F2B-AF61-696E7A222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4381500"/>
            <a:ext cx="552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350" b="0">
                <a:solidFill>
                  <a:srgbClr val="14283A"/>
                </a:solidFill>
              </a:defRPr>
            </a:pPr>
            <a:r>
              <a:rPr sz="1350" b="0">
                <a:solidFill>
                  <a:srgbClr val="14283A"/>
                </a:solidFill>
              </a:rPr>
              <a:t>Change-out and inspection practices during the shift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282F9F-EBD2-4ABB-B16B-561C795CC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42950" y="5048250"/>
            <a:ext cx="5715000" cy="762000"/>
          </a:xfrm>
          <a:prstGeom xmlns:a="http://schemas.openxmlformats.org/drawingml/2006/main" prst="roundRect">
            <a:avLst>
              <a:gd name="adj" fmla="val 15000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ED77C7-44FF-4719-BB9D-EAECF54CF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51816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1">
                <a:solidFill>
                  <a:srgbClr val="FF6B1A"/>
                </a:solidFill>
              </a:defRPr>
            </a:pPr>
            <a:r>
              <a:rPr sz="1350" b="1">
                <a:solidFill>
                  <a:srgbClr val="FF6B1A"/>
                </a:solidFill>
              </a:rPr>
              <a:t>Important distinction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46CB30-2710-42AB-A50D-F66B3987B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52500" y="5429250"/>
            <a:ext cx="514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275" b="0">
                <a:solidFill>
                  <a:srgbClr val="14283A"/>
                </a:solidFill>
              </a:defRPr>
            </a:pPr>
            <a:r>
              <a:rPr sz="1275" b="0">
                <a:solidFill>
                  <a:srgbClr val="14283A"/>
                </a:solidFill>
              </a:rPr>
              <a:t>“Hot weather” does not mean “rated for contact heat.”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047A5C-734D-4711-9B8E-0F9D13F35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0BDD8D-28A6-436B-9442-54CCAD82F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Selection must reflect the heat type, temperature, contact duration and task.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F0E2BA2-3EE6-4A80-933C-62DAE7988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605508722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90DCF9-FE88-4D8F-8AE2-273DB2894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HIGH-VISIBILITY APPAREL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DFEF863-DFD0-4BF5-8E04-26A267A7F0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4B1B31-5FB1-408A-9E12-2B1515922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Visibility cannot be traded for comfort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B7763E-6F76-45F6-BD67-10A814B62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Workers near traffic, vehicles or mobile equipment must remain visible when temperatures rise.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6DB0963-E7E5-4B47-B531-DD6DDF9B4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333625"/>
            <a:ext cx="107823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FE5F19-8F22-4F2C-BAA7-9610D2CF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686050"/>
            <a:ext cx="107823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C95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8BD1E1-8DC4-4881-80F8-9467D9374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2952750"/>
            <a:ext cx="107823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DE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2F7ED9E-95E7-4917-AEB2-6F2BD7C59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14400" y="2419350"/>
            <a:ext cx="103632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2250" b="1">
                <a:solidFill>
                  <a:srgbClr val="071A2B"/>
                </a:solidFill>
              </a:defRPr>
            </a:pPr>
            <a:r>
              <a:rPr sz="2250" b="1">
                <a:solidFill>
                  <a:srgbClr val="071A2B"/>
                </a:solidFill>
              </a:rPr>
              <a:t>KEEP THE REQUIRED PERFORMANCE CLASS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24BD822-67D5-4363-9D22-66227F4AD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3800475"/>
            <a:ext cx="519112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20C47-9C23-417D-B71B-DFF65810B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395287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439644-192F-433F-B7F8-AD10DD20B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47800" y="3914775"/>
            <a:ext cx="4276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Select for the season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B84EE1-9414-4EEE-A495-D193510FA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47800" y="4181475"/>
            <a:ext cx="42767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Consider fit and layering without reducing required coverage.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8D9EF1-7255-4B72-B97E-E0D7D9A00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96025" y="3800475"/>
            <a:ext cx="519112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35E588-97A3-4F4F-90BD-D5882AB25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67475" y="395287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8BE83E-9E1D-4DAA-A57C-4F06F701F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38975" y="3914775"/>
            <a:ext cx="4276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Wear it as designed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46FAD6-381C-49BB-AEF9-C0FF6E09B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38975" y="4181475"/>
            <a:ext cx="42767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Keep the garment fastened, visible and free from unapproved alterations.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46A832-EA89-435A-B7AB-91485292D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4850" y="4752975"/>
            <a:ext cx="519112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2D65675-2B84-43D9-85D0-31CA11C92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490537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22A008-6501-4D1F-A58F-3B365E511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47800" y="4867275"/>
            <a:ext cx="4276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Inspect condition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EFA55FE-8AC0-4598-ACEF-A48699E540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447800" y="5133975"/>
            <a:ext cx="42767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Replace dirty, faded, damaged or heavily worn garments as required.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ACE7B19-E93C-45CF-A662-F3A5E8798D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296025" y="4752975"/>
            <a:ext cx="519112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3CE82E-1507-41FC-B9E9-DC21F0A6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67475" y="490537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0DC6701-2DD2-4A0F-AD09-C32E5321A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38975" y="4867275"/>
            <a:ext cx="4276725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Protect the signal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4B8B54B-662D-4CE8-8417-82D3C7B22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038975" y="5133975"/>
            <a:ext cx="4276725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Rolling, covering or altering apparel can reduce its effectiveness.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1B536C-76F4-45E1-AA81-FBFC6D642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91B1EC-7801-4E6F-969E-65E0B6AA9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Verify the class and edition required by the workplace and jurisdiction.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578950B-BD11-4BB4-BA8D-5877C9C7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96906717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85F95C2-54DB-48FE-9763-E269C204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BEYOND PRODUCT SELECTION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BD279C1-056F-46E3-9DFD-9A39F44BB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D8E746-55CD-4142-8623-27C6D30BB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PPE is only one layer of heat-stress prevention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A3C6F8A-C694-458E-A3C8-177127947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Reduce exposure through the whole work system; do not rely on PPE selection alone.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8ACEF2-08CF-4122-B314-B092752AE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2181225"/>
            <a:ext cx="10668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A20312-ED95-44F5-A3E9-5E70765BE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233362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9390A3-94D1-46C9-8F9E-BB07DC9C9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2295525"/>
            <a:ext cx="975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Engineering controls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3F3F3F-0A58-4553-89E3-B0B837A20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2562225"/>
            <a:ext cx="975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Improve ventilation or air movement and shield workers from radiant heat.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1B4B6F-E779-4D89-B3DD-983ECDCE0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3048000"/>
            <a:ext cx="10668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34BDF7-1305-450F-A17E-1998C8A92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3200400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F62386-C10C-4291-9951-C5E8A6F8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3162300"/>
            <a:ext cx="975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Work design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D8B4A5-76FA-4074-9490-C71A641F8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3429000"/>
            <a:ext cx="975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Schedule strenuous tasks in cooler periods, rotate work and set appropriate recovery time.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AD2FD8B-B973-47A2-9F03-C6563B83A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3914775"/>
            <a:ext cx="10668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F6F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130229-30EA-4E59-8583-68528ED18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4067175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30F3C6F-8684-4374-8D8D-B582D98E9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4029075"/>
            <a:ext cx="975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Recovery resources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DC04A7C-7F73-4588-91D2-37511B465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4295775"/>
            <a:ext cx="975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Provide cool water and shaded or air-conditioned recovery areas.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11F005F-DE13-4A3C-BE3B-ED53E964A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62000" y="4781550"/>
            <a:ext cx="10668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BEFBB3D-2392-4EEE-97C1-6D93A07B4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33450" y="4933950"/>
            <a:ext cx="476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950" b="1">
                <a:solidFill>
                  <a:srgbClr val="FF6B1A"/>
                </a:solidFill>
              </a:defRPr>
            </a:pPr>
            <a:r>
              <a:rPr sz="1950" b="1">
                <a:solidFill>
                  <a:srgbClr val="FF6B1A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3B5DCDF-9D41-41F9-90D1-FC7856B2BD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4895850"/>
            <a:ext cx="97536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425" b="1">
                <a:solidFill>
                  <a:srgbClr val="14283A"/>
                </a:solidFill>
              </a:defRPr>
            </a:pPr>
            <a:r>
              <a:rPr sz="1425" b="1">
                <a:solidFill>
                  <a:srgbClr val="14283A"/>
                </a:solidFill>
              </a:rPr>
              <a:t>People systems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E11CF8D-116A-4A7D-A28E-8AE7672FD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04950" y="5162550"/>
            <a:ext cx="97536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0">
                <a:solidFill>
                  <a:srgbClr val="506273"/>
                </a:solidFill>
              </a:defRPr>
            </a:pPr>
            <a:r>
              <a:rPr sz="1125" b="0">
                <a:solidFill>
                  <a:srgbClr val="506273"/>
                </a:solidFill>
              </a:rPr>
              <a:t>Use acclimatization, buddy checks, training, monitoring and emergency planning.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C7BF5C-D35C-4AAC-AD6B-6D830759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2895600" y="5810250"/>
            <a:ext cx="6400800" cy="419100"/>
          </a:xfrm>
          <a:prstGeom xmlns:a="http://schemas.openxmlformats.org/drawingml/2006/main" prst="roundRect">
            <a:avLst>
              <a:gd name="adj" fmla="val 22727"/>
            </a:avLst>
          </a:prstGeom>
          <a:solidFill xmlns:a="http://schemas.openxmlformats.org/drawingml/2006/main">
            <a:srgbClr val="071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6697D2-BCE4-40C3-978D-3454E2587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067050" y="5895975"/>
            <a:ext cx="6057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PPE supports the plan—it does not replace the plan.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C4E8EDF-C37F-4E06-B3BF-750D36A79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22229D1-1E1E-43CA-B28B-45BA1C8A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Source: CCOHS — Control Measures for Working in Hot Environments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D99CC8-510E-4A66-8286-54E54EDDE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75121214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A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58B09F3-FC7E-461A-A2B3-3A1FA883B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WORKER RESPONSE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054388A-A4C3-4F85-B010-9503B301D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6A00325-4F47-4D47-B9B2-5DF9E5E03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Recognize warning signs before the situation escalates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94BDE8-D69D-4E4C-910E-1BC64B015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C6D2DB"/>
                </a:solidFill>
              </a:defRPr>
            </a:pPr>
            <a:r>
              <a:rPr sz="1350" b="0">
                <a:solidFill>
                  <a:srgbClr val="C6D2DB"/>
                </a:solidFill>
              </a:rPr>
              <a:t>Encourage immediate reporting and make emergency actions clear before hot work begins.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6D9C77-CB65-4FFC-AE22-D7FD4D91F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23900" y="2228850"/>
            <a:ext cx="5124450" cy="31242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FEBF6E-ECA4-4657-9913-E3F2B34D5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09650" y="2476500"/>
            <a:ext cx="438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1">
                <a:solidFill>
                  <a:srgbClr val="FF6B1A"/>
                </a:solidFill>
              </a:defRPr>
            </a:pPr>
            <a:r>
              <a:rPr sz="1125" b="1">
                <a:solidFill>
                  <a:srgbClr val="FF6B1A"/>
                </a:solidFill>
              </a:rPr>
              <a:t>REPORT IMMEDIATELY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E36D42-3996-4AB8-AA5A-28ED1C292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09650" y="2838450"/>
            <a:ext cx="4286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14283A"/>
                </a:solidFill>
              </a:defRPr>
            </a:pPr>
            <a:r>
              <a:rPr sz="2025" b="1">
                <a:solidFill>
                  <a:srgbClr val="14283A"/>
                </a:solidFill>
              </a:rPr>
              <a:t>Early warning signs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E6AEDAA-6AF3-4579-9DF4-60CE56CAF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34671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D26AAD-4BAB-4B43-8D4A-D7107A0E7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8250" y="339090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14283A"/>
                </a:solidFill>
              </a:defRPr>
            </a:pPr>
            <a:r>
              <a:rPr sz="1500" b="0">
                <a:solidFill>
                  <a:srgbClr val="14283A"/>
                </a:solidFill>
              </a:rPr>
              <a:t>Headache or dizziness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468B7C7-E1E6-4747-9258-4FAF436DF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39243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B61E9AB-FFE1-4302-86B8-5DAC5E529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8250" y="384810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14283A"/>
                </a:solidFill>
              </a:defRPr>
            </a:pPr>
            <a:r>
              <a:rPr sz="1500" b="0">
                <a:solidFill>
                  <a:srgbClr val="14283A"/>
                </a:solidFill>
              </a:rPr>
              <a:t>Nausea or muscle cramps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20EDADC-411B-4C51-B568-EB2A19AC7A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43815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8EC0BF-D762-48E8-A5F4-5828D857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8250" y="4305300"/>
            <a:ext cx="3905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14283A"/>
                </a:solidFill>
              </a:defRPr>
            </a:pPr>
            <a:r>
              <a:rPr sz="1500" b="0">
                <a:solidFill>
                  <a:srgbClr val="14283A"/>
                </a:solidFill>
              </a:rPr>
              <a:t>Unusual fatigue or weakness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E11D496-6994-49D8-B097-AF7445F7B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47750" y="483870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FCC87B-CC69-4CCC-86C8-7475EA9B4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238250" y="4762500"/>
            <a:ext cx="3905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5000"/>
              </a:lnSpc>
              <a:buNone/>
              <a:defRPr sz="1500" b="0">
                <a:solidFill>
                  <a:srgbClr val="14283A"/>
                </a:solidFill>
              </a:defRPr>
            </a:pPr>
            <a:r>
              <a:rPr sz="1500" b="0">
                <a:solidFill>
                  <a:srgbClr val="14283A"/>
                </a:solidFill>
              </a:rPr>
              <a:t>Symptoms that worsen or do not resolve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9FF6AEB-9897-4CA4-B58D-BB14953EC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153150" y="2228850"/>
            <a:ext cx="5314950" cy="312420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CED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302099F-5DF7-4E38-A4C3-7AE21789B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2476500"/>
            <a:ext cx="4381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125" b="1">
                <a:solidFill>
                  <a:srgbClr val="C43D31"/>
                </a:solidFill>
              </a:defRPr>
            </a:pPr>
            <a:r>
              <a:rPr sz="1125" b="1">
                <a:solidFill>
                  <a:srgbClr val="C43D31"/>
                </a:solidFill>
              </a:rPr>
              <a:t>EMERGENCY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4DE48C-4E06-45BE-832D-0C79EB9F8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2838450"/>
            <a:ext cx="4381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2025" b="1">
                <a:solidFill>
                  <a:srgbClr val="14283A"/>
                </a:solidFill>
              </a:defRPr>
            </a:pPr>
            <a:r>
              <a:rPr sz="2025" b="1">
                <a:solidFill>
                  <a:srgbClr val="14283A"/>
                </a:solidFill>
              </a:rPr>
              <a:t>Possible heat stroke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83A5F0-F6ED-4A49-B20D-9DB09EDD8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3409950"/>
            <a:ext cx="45339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725" b="1">
                <a:solidFill>
                  <a:srgbClr val="C43D31"/>
                </a:solidFill>
              </a:defRPr>
            </a:pPr>
            <a:r>
              <a:rPr sz="1725" b="1">
                <a:solidFill>
                  <a:srgbClr val="C43D31"/>
                </a:solidFill>
              </a:rPr>
              <a:t>Confusion, collapse, loss of consciousness or other severe symptoms require prompt emergency assistance.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75B0F47-CB93-4209-81EC-5007C197E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457950" y="4648200"/>
            <a:ext cx="4476750" cy="47625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C43D3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CC923B2-E8F3-4E39-9E10-12584EE2B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610350" y="4752975"/>
            <a:ext cx="4171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Heat stroke is a medical emergency.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DD1094-CF7D-4BA5-AC04-21DE4FC37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ECB1E0-886B-45AB-B988-548FB3AE9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Follow the workplace emergency plan and seek medical help when required.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5126ADC-2E22-4463-B23C-C42F1EA8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966284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5675138-4725-4CE4-890D-2E094A034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400050"/>
            <a:ext cx="4953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975" b="1">
                <a:solidFill>
                  <a:srgbClr val="FF6B1A"/>
                </a:solidFill>
              </a:defRPr>
            </a:pPr>
            <a:r>
              <a:rPr sz="975" b="1">
                <a:solidFill>
                  <a:srgbClr val="FF6B1A"/>
                </a:solidFill>
              </a:rPr>
              <a:t>PRACTICAL APPLICATION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58C655A-D164-462B-97BC-B072D07C3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95325"/>
            <a:ext cx="4381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9C87BFA-0B2D-442E-8AFD-6AB6C3702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895350"/>
            <a:ext cx="10953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95000"/>
              </a:lnSpc>
              <a:buNone/>
              <a:defRPr sz="2850" b="1">
                <a:solidFill>
                  <a:srgbClr val="14283A"/>
                </a:solidFill>
              </a:defRPr>
            </a:pPr>
            <a:r>
              <a:rPr sz="2850" b="1">
                <a:solidFill>
                  <a:srgbClr val="14283A"/>
                </a:solidFill>
              </a:rPr>
              <a:t>Turn the guidance into a workplace review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7BB17B-EC40-4D3A-B0C0-FF641D49D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1504950"/>
            <a:ext cx="10668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Evaluate required PPE during representative work—not only in a catalogue or meeting room.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E9BA222-B920-4BE6-81CD-9DFD7A8AE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1336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0AF730-B726-4248-9FF5-40458E216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1907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4181B1D-0194-4B10-97C2-46C949CC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43050" y="21145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Map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376AD9-AE53-4323-B5DA-DF8B34DAA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38500" y="2114550"/>
            <a:ext cx="771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List PPE, task demands and environmental conditions.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32350A3-F8EE-4157-B7E3-F4BADCF68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76325" y="2600325"/>
            <a:ext cx="28575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4407805-5C20-455C-88F1-9119BFF25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8765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E2BDE77-C55B-4FD4-B05C-DF573329E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29337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256A249-0B8F-4397-B15A-46423F22B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43050" y="28575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Observe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D64FD2E-784C-4E8E-BAA5-DB9A61087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38500" y="2857500"/>
            <a:ext cx="771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Watch how fit, grip, visibility and comfort change over time.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83C6681-8256-4544-B8BB-340325FFE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76325" y="3343275"/>
            <a:ext cx="28575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747CF3-C4DF-41F1-A3E4-2784038F8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36195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661136-C45C-42D2-B0A6-7510C8F37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36766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B60311D-84E1-4F69-8C15-2DBCC5335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43050" y="36004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Listen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3BB88D-8D8C-4371-BFF8-E256D16B5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38500" y="3600450"/>
            <a:ext cx="771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Ask workers where heat burden or usability creates problems.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D9A3659-A634-4B37-8F47-5712A327C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76325" y="4086225"/>
            <a:ext cx="28575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D14D9A2-9A31-4D6E-A204-D1441CD19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436245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FF6B1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183D12-0597-4A95-82B2-FBB613FD2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44196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9C8755B-4A10-42A6-9A37-5FD4AF049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43050" y="43434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Adjust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995FD9-79B4-4409-A704-A70768111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38500" y="4343400"/>
            <a:ext cx="771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Improve scheduling, recovery, ventilation and change-out plans.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8AF9580-08C1-470A-B075-9D804016F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076325" y="4829175"/>
            <a:ext cx="28575" cy="247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279F9B-CF41-4000-BCB7-F319677D5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5105400"/>
            <a:ext cx="438150" cy="4381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71A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676004-0E3A-48A6-8851-EE0CA464A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876300" y="51625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E135E79-F18A-4EBC-93E1-54EF6EA48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543050" y="50863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650" b="1">
                <a:solidFill>
                  <a:srgbClr val="14283A"/>
                </a:solidFill>
              </a:defRPr>
            </a:pPr>
            <a:r>
              <a:rPr sz="1650" b="1">
                <a:solidFill>
                  <a:srgbClr val="14283A"/>
                </a:solidFill>
              </a:rPr>
              <a:t>Review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48F5B4F-DA6D-49B9-B939-157CEA952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3238500" y="5086350"/>
            <a:ext cx="7715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1350" b="0">
                <a:solidFill>
                  <a:srgbClr val="506273"/>
                </a:solidFill>
              </a:defRPr>
            </a:pPr>
            <a:r>
              <a:rPr sz="1350" b="0">
                <a:solidFill>
                  <a:srgbClr val="506273"/>
                </a:solidFill>
              </a:rPr>
              <a:t>Inspect outcomes and repeat as conditions or tasks change.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F9E719A-BB39-472D-8FED-7DCCF4D51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781050" y="5905500"/>
            <a:ext cx="10629900" cy="40005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FFF1E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C092EF2-1F6B-4EB1-9C7B-EC8BCC4D2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990600" y="5981700"/>
            <a:ext cx="10210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lnSpc>
                <a:spcPct val="106000"/>
              </a:lnSpc>
              <a:buNone/>
              <a:defRPr sz="1350" b="1">
                <a:solidFill>
                  <a:srgbClr val="14283A"/>
                </a:solidFill>
              </a:defRPr>
            </a:pPr>
            <a:r>
              <a:rPr sz="1350" b="1">
                <a:solidFill>
                  <a:srgbClr val="14283A"/>
                </a:solidFill>
              </a:rPr>
              <a:t>Review again when the task, equipment, PPE, weather or workforce changes.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D2DD0D-1D5C-4B63-AF32-D6DC781F2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4960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4E9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D12456F-997B-4D3A-A436-5EFD5F105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609600" y="6562725"/>
            <a:ext cx="98107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buNone/>
              <a:defRPr sz="750" b="0">
                <a:solidFill>
                  <a:srgbClr val="7B8994"/>
                </a:solidFill>
              </a:defRPr>
            </a:pPr>
            <a:r>
              <a:rPr sz="750" b="0">
                <a:solidFill>
                  <a:srgbClr val="7B8994"/>
                </a:solidFill>
              </a:rPr>
              <a:t>Worker feedback supports—rather than replaces—formal hazard assessment.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31B28E2-3D64-4A3C-B0B3-1F07B188D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11191875" y="6543675"/>
            <a:ext cx="381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lnSpc>
                <a:spcPct val="106000"/>
              </a:lnSpc>
              <a:buNone/>
              <a:defRPr sz="825" b="1">
                <a:solidFill>
                  <a:srgbClr val="FF6B1A"/>
                </a:solidFill>
              </a:defRPr>
            </a:pPr>
            <a:r>
              <a:rPr sz="825" b="1">
                <a:solidFill>
                  <a:srgbClr val="FF6B1A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73563509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2026-07-22T19:16:04.6540000Z</dcterms:created>
  <dcterms:modified xsi:type="dcterms:W3CDTF">2026-07-22T19:16:04.6540000Z</dcterms:modified>
</coreProperties>
</file>