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3d1bd22fd44b48" /><Relationship Type="http://schemas.openxmlformats.org/officeDocument/2006/relationships/extended-properties" Target="/docProps/app.xml" Id="R44567256462b4f73" /><Relationship Type="http://schemas.openxmlformats.org/officeDocument/2006/relationships/officeDocument" Target="/ppt/presentation.xml" Id="R926e611c699d4c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78e23fe16640c9"/>
  </p:sldMasterIdLst>
  <p:notesMasterIdLst>
    <p:notesMasterId xmlns:r="http://schemas.openxmlformats.org/officeDocument/2006/relationships" r:id="Rbb1bb43f92664246"/>
  </p:notesMasterIdLst>
  <p:sldIdLst>
    <p:sldId xmlns:r="http://schemas.openxmlformats.org/officeDocument/2006/relationships" id="256" r:id="Reb9e4f754db14f49"/>
    <p:sldId xmlns:r="http://schemas.openxmlformats.org/officeDocument/2006/relationships" id="257" r:id="Ra5dc7446ad394ac9"/>
    <p:sldId xmlns:r="http://schemas.openxmlformats.org/officeDocument/2006/relationships" id="258" r:id="R735e5217f4f6499d"/>
    <p:sldId xmlns:r="http://schemas.openxmlformats.org/officeDocument/2006/relationships" id="259" r:id="R39c25043f16c4de1"/>
    <p:sldId xmlns:r="http://schemas.openxmlformats.org/officeDocument/2006/relationships" id="260" r:id="R3386e1b9f44d45b5"/>
    <p:sldId xmlns:r="http://schemas.openxmlformats.org/officeDocument/2006/relationships" id="261" r:id="R1202cd20e7e74939"/>
    <p:sldId xmlns:r="http://schemas.openxmlformats.org/officeDocument/2006/relationships" id="262" r:id="Rb29b81e29d2c4bb8"/>
    <p:sldId xmlns:r="http://schemas.openxmlformats.org/officeDocument/2006/relationships" id="263" r:id="R260ec02ec52240ee"/>
    <p:sldId xmlns:r="http://schemas.openxmlformats.org/officeDocument/2006/relationships" id="264" r:id="R20a1eff9b9b342c0"/>
    <p:sldId xmlns:r="http://schemas.openxmlformats.org/officeDocument/2006/relationships" id="265" r:id="R1080226e8caf414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482ce5900b49d9" /><Relationship Type="http://schemas.openxmlformats.org/officeDocument/2006/relationships/slideMaster" Target="/ppt/slideMasters/slideMaster1.xml" Id="Re978e23fe16640c9" /><Relationship Type="http://schemas.openxmlformats.org/officeDocument/2006/relationships/notesMaster" Target="/ppt/notesMasters/notesMaster1.xml" Id="Rbb1bb43f92664246" /><Relationship Type="http://schemas.openxmlformats.org/officeDocument/2006/relationships/presProps" Target="/ppt/presProps.xml" Id="Re9ec18ed7b824db7" /><Relationship Type="http://schemas.openxmlformats.org/officeDocument/2006/relationships/tableStyles" Target="/ppt/tableStyles.xml" Id="R6ab065b0ff394dc4" /><Relationship Type="http://schemas.openxmlformats.org/officeDocument/2006/relationships/slide" Target="/ppt/slides/slide1.xml" Id="Reb9e4f754db14f49" /><Relationship Type="http://schemas.openxmlformats.org/officeDocument/2006/relationships/slide" Target="/ppt/slides/slide2.xml" Id="Ra5dc7446ad394ac9" /><Relationship Type="http://schemas.openxmlformats.org/officeDocument/2006/relationships/slide" Target="/ppt/slides/slide3.xml" Id="R735e5217f4f6499d" /><Relationship Type="http://schemas.openxmlformats.org/officeDocument/2006/relationships/slide" Target="/ppt/slides/slide4.xml" Id="R39c25043f16c4de1" /><Relationship Type="http://schemas.openxmlformats.org/officeDocument/2006/relationships/slide" Target="/ppt/slides/slide5.xml" Id="R3386e1b9f44d45b5" /><Relationship Type="http://schemas.openxmlformats.org/officeDocument/2006/relationships/slide" Target="/ppt/slides/slide6.xml" Id="R1202cd20e7e74939" /><Relationship Type="http://schemas.openxmlformats.org/officeDocument/2006/relationships/slide" Target="/ppt/slides/slide7.xml" Id="Rb29b81e29d2c4bb8" /><Relationship Type="http://schemas.openxmlformats.org/officeDocument/2006/relationships/slide" Target="/ppt/slides/slide8.xml" Id="R260ec02ec52240ee" /><Relationship Type="http://schemas.openxmlformats.org/officeDocument/2006/relationships/slide" Target="/ppt/slides/slide9.xml" Id="R20a1eff9b9b342c0" /><Relationship Type="http://schemas.openxmlformats.org/officeDocument/2006/relationships/slide" Target="/ppt/slides/slide10.xml" Id="R1080226e8caf414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6857a395594c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3cc51d17e244f91" /><Relationship Type="http://schemas.openxmlformats.org/officeDocument/2006/relationships/notesMaster" Target="/ppt/notesMasters/notesMaster1.xml" Id="R2edfbd2295fa43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16ba9fefef4eab" /><Relationship Type="http://schemas.openxmlformats.org/officeDocument/2006/relationships/notesMaster" Target="/ppt/notesMasters/notesMaster1.xml" Id="Rcabc40e5bab5426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7861a7f9ef4cea" /><Relationship Type="http://schemas.openxmlformats.org/officeDocument/2006/relationships/notesMaster" Target="/ppt/notesMasters/notesMaster1.xml" Id="Rb621cb39cbf148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35fc071783445a" /><Relationship Type="http://schemas.openxmlformats.org/officeDocument/2006/relationships/notesMaster" Target="/ppt/notesMasters/notesMaster1.xml" Id="R246ca9d9a4ec49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94e94bf5f847d1" /><Relationship Type="http://schemas.openxmlformats.org/officeDocument/2006/relationships/notesMaster" Target="/ppt/notesMasters/notesMaster1.xml" Id="Re2ecde261b7148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507442aeae34dd9" /><Relationship Type="http://schemas.openxmlformats.org/officeDocument/2006/relationships/notesMaster" Target="/ppt/notesMasters/notesMaster1.xml" Id="R0edd8b914ce54d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d34cc723fe24fb9" /><Relationship Type="http://schemas.openxmlformats.org/officeDocument/2006/relationships/notesMaster" Target="/ppt/notesMasters/notesMaster1.xml" Id="Rac6215320b73425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410fc24f344ab0" /><Relationship Type="http://schemas.openxmlformats.org/officeDocument/2006/relationships/notesMaster" Target="/ppt/notesMasters/notesMaster1.xml" Id="R6dd6a3d0746641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e2432bc6e24cc8" /><Relationship Type="http://schemas.openxmlformats.org/officeDocument/2006/relationships/notesMaster" Target="/ppt/notesMasters/notesMaster1.xml" Id="R4752915f1ef9485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4d73eabc2e482d" /><Relationship Type="http://schemas.openxmlformats.org/officeDocument/2006/relationships/notesMaster" Target="/ppt/notesMasters/notesMaster1.xml" Id="R8be0abf9f0aa451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by explaining that PPE can become a secondary source of exposure after the task ends.</a:t>
            </a:r>
          </a:p>
          <a:p xmlns:a="http://schemas.openxmlformats.org/drawingml/2006/main">
            <a:r>
              <a:t>Use this deck as a practical conversation guide; product-specific and contaminant-specific procedures still govern.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Project-generated Stalwart blog thumbnail, August 2026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protection decision does not end when the glove or garment is removed.</a:t>
            </a:r>
          </a:p>
          <a:p xmlns:a="http://schemas.openxmlformats.org/drawingml/2006/main">
            <a:r>
              <a:t>Ask the audience where exposed PPE goes immediately after the task; that answer often reveals the uncontrolled pathway.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- https://www.cdc.gov/niosh/reproductive-health/about/take-home.html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Emphasize that visible dirt is only one signal; the contaminant and exposure history matter more than appearance.</a:t>
            </a:r>
          </a:p>
          <a:p xmlns:a="http://schemas.openxmlformats.org/drawingml/2006/main">
            <a:r>
              <a:t>Cleaning personnel may need their own controls and PPE because decontamination can create a new exposure task.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Walk left to right and ask which stage the current workplace procedure is designed to stop.</a:t>
            </a:r>
          </a:p>
          <a:p xmlns:a="http://schemas.openxmlformats.org/drawingml/2006/main">
            <a:r>
              <a:t>The preferred control is prevention: keep hazardous residue from entering personal vehicles or homes.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https://www.cdc.gov/niosh/reproductive-health/about/take-home.html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Avoid offering a single washing formula; the correct method depends on the contaminant, PPE and manufacturer instructions.</a:t>
            </a:r>
          </a:p>
          <a:p xmlns:a="http://schemas.openxmlformats.org/drawingml/2006/main">
            <a:r>
              <a:t>Lead, asbestos and other hazardous materials may require specialist services and controls.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six steps as an audit: if one stage has no owner, location or decision rule, the process is incomplete.</a:t>
            </a:r>
          </a:p>
          <a:p xmlns:a="http://schemas.openxmlformats.org/drawingml/2006/main">
            <a:r>
              <a:t>Cleaning is only one stage; removal, zoning, transport and inspection are equally important.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layout can be physical or procedural, but workers must know exactly where used PPE goes.</a:t>
            </a:r>
          </a:p>
          <a:p xmlns:a="http://schemas.openxmlformats.org/drawingml/2006/main">
            <a:r>
              <a:t>Closed containment and restricted handling can stop residue from moving into common spaces.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Inspection should cover contamination, damage, deterioration, fit and the manufacturer's service-life criteria.</a:t>
            </a:r>
          </a:p>
          <a:p xmlns:a="http://schemas.openxmlformats.org/drawingml/2006/main">
            <a:r>
              <a:t>Examples of removal signs include tears, cracking, thinning, stiffness, damaged seams or retained hazardous material.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Move the conversation beyond unit price to the full lifecycle: use, cleaning, storage, replacement and disposal.</a:t>
            </a:r>
          </a:p>
          <a:p xmlns:a="http://schemas.openxmlformats.org/drawingml/2006/main">
            <a:r>
              <a:t>Stalwart can support hazard-based glove selection; the employer retains responsibility for the workplace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https://www.stalwartsafety.com/how-to-choose-the-right-work-gloves-for-every-workplace-hazard</a:t>
            </a:r>
          </a:p>
          <a:p xmlns:a="http://schemas.openxmlformats.org/drawingml/2006/main">
            <a:r>
              <a:t>- https://www.stalwartsafety.com/shop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inviting the audience to bring a real task and hazard profile to Stalwart for a more useful product conversation.</a:t>
            </a:r>
          </a:p>
          <a:p xmlns:a="http://schemas.openxmlformats.org/drawingml/2006/main">
            <a:r>
              <a:t>Reinforce that selection guidance supports—but does not replace—the employer's exposure-control and PPE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https://www.stalwartsafety.com/shop</a:t>
            </a:r>
          </a:p>
          <a:p xmlns:a="http://schemas.openxmlformats.org/drawingml/2006/main">
            <a:r>
              <a:t>- https://www.stalwartsafety.com/how-to-choose-the-right-work-gloves-for-every-workplace-hazard</a:t>
            </a:r>
          </a:p>
          <a:p xmlns:a="http://schemas.openxmlformats.org/drawingml/2006/main">
            <a:r>
              <a:t>- https://www.ccohs.ca/oshanswers/prevention/ppe/personal-protective-equipment-contamination-and-decontamination.html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ea032da9f14c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e5e18f20f9e46a0" /><Relationship Type="http://schemas.openxmlformats.org/officeDocument/2006/relationships/slideLayout" Target="/ppt/slideLayouts/slideLayout1.xml" Id="Re6b2ff8baa4d4e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b2ff8baa4d4e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1c45d012ee45d4" /><Relationship Type="http://schemas.openxmlformats.org/officeDocument/2006/relationships/image" Target="/ppt/media/image.png" Id="R3075b389b9cd48ca" /><Relationship Type="http://schemas.openxmlformats.org/officeDocument/2006/relationships/notesSlide" Target="/ppt/notesSlides/notesSlide1.xml" Id="R419674d7309145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68b2cceea46f3" /><Relationship Type="http://schemas.openxmlformats.org/officeDocument/2006/relationships/notesSlide" Target="/ppt/notesSlides/notesSlide2.xml" Id="R7de1167b17724e1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fd6c6d7d9947a2" /><Relationship Type="http://schemas.openxmlformats.org/officeDocument/2006/relationships/notesSlide" Target="/ppt/notesSlides/notesSlide3.xml" Id="Raf29c0f67a974a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8dd232c5ca4d62" /><Relationship Type="http://schemas.openxmlformats.org/officeDocument/2006/relationships/notesSlide" Target="/ppt/notesSlides/notesSlide4.xml" Id="Rbe42f793ebae48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03ccf697d4684" /><Relationship Type="http://schemas.openxmlformats.org/officeDocument/2006/relationships/notesSlide" Target="/ppt/notesSlides/notesSlide5.xml" Id="R7e02f462e43449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69efe2bdf74313" /><Relationship Type="http://schemas.openxmlformats.org/officeDocument/2006/relationships/notesSlide" Target="/ppt/notesSlides/notesSlide6.xml" Id="R057847268ebb4d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8f9ba68c36468a" /><Relationship Type="http://schemas.openxmlformats.org/officeDocument/2006/relationships/notesSlide" Target="/ppt/notesSlides/notesSlide7.xml" Id="Reba459949b5244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cfc3b8c53d4422" /><Relationship Type="http://schemas.openxmlformats.org/officeDocument/2006/relationships/notesSlide" Target="/ppt/notesSlides/notesSlide8.xml" Id="Rd769dce059394f0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25cb85871f4f1a" /><Relationship Type="http://schemas.openxmlformats.org/officeDocument/2006/relationships/image" Target="/ppt/media/image2.png" Id="R0d23936e0cc7432d" /><Relationship Type="http://schemas.openxmlformats.org/officeDocument/2006/relationships/notesSlide" Target="/ppt/notesSlides/notesSlide9.xml" Id="R68b3a94819834b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441f2b74664ee2" /><Relationship Type="http://schemas.openxmlformats.org/officeDocument/2006/relationships/notesSlide" Target="/ppt/notesSlides/notesSlide10.xml" Id="Rbbc73985249b466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5b389b9cd48ca"/>
          <a:srcRect xmlns:a="http://schemas.openxmlformats.org/drawingml/2006/main" l="15208" t="0" r="152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29300" y="0"/>
            <a:ext cx="6362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354C5-3A56-416D-8E69-CC758FEDD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FEF0F3-12B7-41E9-8052-4210D86B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15000" y="0"/>
            <a:ext cx="66675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66B2B1-F753-4F02-B461-EB3968D66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571500"/>
            <a:ext cx="514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F93F6-6EB1-415C-B12E-F8ED1DBEC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723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>
                <a:solidFill>
                  <a:srgbClr val="FF6B1A"/>
                </a:solidFill>
              </a:defRPr>
            </a:pPr>
            <a:r>
              <a:rPr sz="1050" b="1">
                <a:solidFill>
                  <a:srgbClr val="FF6B1A"/>
                </a:solidFill>
              </a:rPr>
              <a:t>STALWART SAFETY • RESOURCE CENTRE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F97B34-9957-47DC-95B0-41495B6A7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371600"/>
            <a:ext cx="4953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1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Contaminated PPE</a:t>
            </a:r>
          </a:p>
          <a:p xmlns:a="http://schemas.openxmlformats.org/drawingml/2006/main">
            <a:pPr algn="l">
              <a:lnSpc>
                <a:spcPct val="91000"/>
              </a:lnSpc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Can Carry Hazards Home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65199-A47A-4890-9427-80CE8507A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3524250"/>
            <a:ext cx="4476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D3DDE5"/>
                </a:solidFill>
              </a:defRPr>
            </a:pPr>
            <a:r>
              <a:rPr sz="1800" b="0">
                <a:solidFill>
                  <a:srgbClr val="D3DDE5"/>
                </a:solidFill>
              </a:rPr>
              <a:t>Cleaning, storage and disposal practices that help contain exposure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B8027-AC98-4DD0-A3D8-1FD3C0225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953000"/>
            <a:ext cx="434340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4211D0-11DF-4058-B7A5-5546FEB0F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" y="5124450"/>
            <a:ext cx="3886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Protection is not complete until the contamination is controlled.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5718E6-68B8-4ADD-9168-19206E48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1912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0">
                <a:solidFill>
                  <a:srgbClr val="97A9B6"/>
                </a:solidFill>
              </a:defRPr>
            </a:pPr>
            <a:r>
              <a:rPr sz="975" b="0">
                <a:solidFill>
                  <a:srgbClr val="97A9B6"/>
                </a:solidFill>
              </a:rPr>
              <a:t>PPE lifecycle and take-home exposure guide</a:t>
            </a:r>
          </a:p>
        </p:txBody>
      </p:sp>
    </p:spTree>
    <p:extLst>
      <p:ext uri="{BB962C8B-B14F-4D97-AF65-F5344CB8AC3E}">
        <p14:creationId xmlns:p14="http://schemas.microsoft.com/office/powerpoint/2010/main" val="14245804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B5DC8A7-D2A9-41D0-B56A-F2932F2DD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THE CORE CHALLENGE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A9AC4-83BC-4BB8-8D37-51738930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EDE24A-7837-4565-A02A-1DE066898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The hazard may remain after the work is finished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9BE14-FC25-4DD1-8151-CB5587E7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Once exposed, PPE can become part of the pathway that carries contamination beyond the task.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295AA5-2A8D-4248-9917-CBD44DE3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" y="2362200"/>
            <a:ext cx="2476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900" b="1">
                <a:solidFill>
                  <a:srgbClr val="FF6B1A"/>
                </a:solidFill>
              </a:defRPr>
            </a:pPr>
            <a:r>
              <a:rPr sz="3900" b="1">
                <a:solidFill>
                  <a:srgbClr val="FF6B1A"/>
                </a:solidFill>
              </a:rPr>
              <a:t>HAZARD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12378-C980-46B8-AC68-5FEE99249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19450" y="2381250"/>
            <a:ext cx="723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600" b="1">
                <a:solidFill>
                  <a:srgbClr val="506273"/>
                </a:solidFill>
              </a:defRPr>
            </a:pPr>
            <a:r>
              <a:rPr sz="3600" b="1">
                <a:solidFill>
                  <a:srgbClr val="506273"/>
                </a:solidFill>
              </a:rPr>
              <a:t>+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F062E0-FE10-4630-BDED-89C8DC00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00500" y="2362200"/>
            <a:ext cx="228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900" b="1">
                <a:solidFill>
                  <a:srgbClr val="071A2B"/>
                </a:solidFill>
              </a:defRPr>
            </a:pPr>
            <a:r>
              <a:rPr sz="3900" b="1">
                <a:solidFill>
                  <a:srgbClr val="071A2B"/>
                </a:solidFill>
              </a:rPr>
              <a:t>PPE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57582-85FE-416F-853E-3B8EED01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62700" y="2381250"/>
            <a:ext cx="723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600" b="1">
                <a:solidFill>
                  <a:srgbClr val="506273"/>
                </a:solidFill>
              </a:defRPr>
            </a:pPr>
            <a:r>
              <a:rPr sz="3600" b="1">
                <a:solidFill>
                  <a:srgbClr val="506273"/>
                </a:solidFill>
              </a:rPr>
              <a:t>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368A35-E664-4569-8C43-571633EA1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05650" y="2362200"/>
            <a:ext cx="4381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3150" b="1">
                <a:solidFill>
                  <a:srgbClr val="071A2B"/>
                </a:solidFill>
              </a:defRPr>
            </a:pPr>
            <a:r>
              <a:rPr sz="3150" b="1">
                <a:solidFill>
                  <a:srgbClr val="071A2B"/>
                </a:solidFill>
              </a:rPr>
              <a:t>EXPOSURE PATHWAY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0DC46-ED67-4B7D-87A9-53924CB0D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3429000"/>
            <a:ext cx="4933950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298DAC-2ABD-42B0-945D-E4AF17B1C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36957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14283A"/>
                </a:solidFill>
              </a:defRPr>
            </a:pPr>
            <a:r>
              <a:rPr sz="1800" b="1">
                <a:solidFill>
                  <a:srgbClr val="14283A"/>
                </a:solidFill>
              </a:rPr>
              <a:t>What may remain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38F43-0778-42A8-9229-1043AD8FB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4238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917131-B1F1-483C-94F6-093EA984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4162425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Dust, soot, oils and chemical residue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0BC271-E4FF-41B0-876D-1FA7EADAF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90600" y="4667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56E2DE-0F7F-4B1B-A1CD-66516629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45910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Biological material or process contamination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B43697-975C-45E9-A6EF-0D9AB9C1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62650" y="3429000"/>
            <a:ext cx="5505450" cy="1752600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B4477F-38C5-4510-9ACA-8A074D22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29350" y="3695700"/>
            <a:ext cx="247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14283A"/>
                </a:solidFill>
              </a:defRPr>
            </a:pPr>
            <a:r>
              <a:rPr sz="1800" b="1">
                <a:solidFill>
                  <a:srgbClr val="14283A"/>
                </a:solidFill>
              </a:rPr>
              <a:t>Where it may travel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260813-7D43-4E57-BB28-25749C26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29350" y="4238625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75BD15-09DB-409D-8960-3810FE75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19850" y="4162425"/>
            <a:ext cx="438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Skin, clothing, lockers and clean work areas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1C52AB-8A2C-42C1-8E6B-BF108ED6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29350" y="4667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BCFA84-AF77-48BD-92C0-450BD78E0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19850" y="45910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Vehicles, household laundry and home surfaces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F266A7-3B0D-4CE5-B257-15C5DFC07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95500" y="5581650"/>
            <a:ext cx="8001000" cy="514350"/>
          </a:xfrm>
          <a:prstGeom xmlns:a="http://schemas.openxmlformats.org/drawingml/2006/main" prst="roundRect">
            <a:avLst>
              <a:gd name="adj" fmla="val 18519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0D9479-7471-4727-8E2E-3F6F0B77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05050" y="5705475"/>
            <a:ext cx="75819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Treat contamination control as part of the PPE lifecycle—not an afterthought.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880855-1612-44C6-9816-B17818DB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8245C3B-7858-440C-8079-2169DC9FF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Guidance basis: CCOHS PPE contamination and decontamination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4E092E-6752-4ECE-87D0-7F5E5C90B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505358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7D95CF-8CB3-4449-9D76-B01026245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HOW CONTAMINATION HAPPENS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A345E6-2E7A-4E86-BDB8-696D44279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58D3A-851F-412E-92CB-D0551192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PPE can spread hazards even when the residue is hard to see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0793F5-08A1-4F22-B8D6-8B7F7F811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C6D2DB"/>
                </a:solidFill>
              </a:defRPr>
            </a:pPr>
            <a:r>
              <a:rPr sz="1350" b="0">
                <a:solidFill>
                  <a:srgbClr val="C6D2DB"/>
                </a:solidFill>
              </a:rPr>
              <a:t>Exposure may occur during use, removal, handling, transportation, cleaning or storage.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2D0C9F-41AF-44ED-B955-5FED453B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2209800"/>
            <a:ext cx="509587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34B3AB-A341-4791-9286-EE10C5332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236220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20A663-94B3-4189-9A0A-0A74A21A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85900" y="2324100"/>
            <a:ext cx="41814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Direct contact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48AFD8-CEE9-4D03-B259-1BEB2D9EB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85900" y="2590800"/>
            <a:ext cx="4181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A glove, garment or boot contacts a hazardous substance.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B3220B-F38B-4F2B-A601-F66751E49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53175" y="2209800"/>
            <a:ext cx="509587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9320A3-7909-44DA-BAF5-8B3830C9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24625" y="236220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FB057-E486-4E5C-8748-2D4E8BBDB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96125" y="2324100"/>
            <a:ext cx="41814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Removal and handling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EB43E-DD3A-4BCC-B010-C14C9A91E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96125" y="2590800"/>
            <a:ext cx="4181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Contaminants transfer to hands, clothing or nearby surfaces.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F701C9-43B2-4495-8555-F15686720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3181350"/>
            <a:ext cx="509587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66D9CA-C519-4683-B614-F38A014B7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14400" y="333375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F2D57-123F-4C69-A214-57BED3002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85900" y="3295650"/>
            <a:ext cx="41814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Cross-contamination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8C59E-0059-4B99-9563-17441342C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85900" y="3562350"/>
            <a:ext cx="4181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Used PPE enters clean zones, vehicles, offices or storage.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400D5-D7D2-4839-B7EC-ECF3B6EE9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353175" y="3181350"/>
            <a:ext cx="509587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366E2B-3E5A-4DD2-B80C-2A3F139E6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24625" y="333375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F9BB51-1AF0-40FE-8919-AC904002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96125" y="3295650"/>
            <a:ext cx="41814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Cleaning exposure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3808CA-1536-4F82-B213-35C075C40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96125" y="3562350"/>
            <a:ext cx="41814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The person cleaning PPE encounters residue, splash, dust or vapour.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BB8ADC-5F76-4FC9-B98E-8ECA1B9A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4362450"/>
            <a:ext cx="10706100" cy="1162050"/>
          </a:xfrm>
          <a:prstGeom xmlns:a="http://schemas.openxmlformats.org/drawingml/2006/main" prst="roundRect">
            <a:avLst>
              <a:gd name="adj" fmla="val 11475"/>
            </a:avLst>
          </a:prstGeom>
          <a:solidFill xmlns:a="http://schemas.openxmlformats.org/drawingml/2006/main">
            <a:srgbClr val="102A3F"/>
          </a:solidFill>
          <a:ln xmlns:a="http://schemas.openxmlformats.org/drawingml/2006/main" w="9525">
            <a:solidFill>
              <a:srgbClr val="315169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58D95E-09C9-40F3-88C9-571B7A83A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4610100"/>
            <a:ext cx="590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FF6B1A"/>
                </a:solidFill>
              </a:defRPr>
            </a:pPr>
            <a:r>
              <a:rPr sz="1875" b="1">
                <a:solidFill>
                  <a:srgbClr val="FF6B1A"/>
                </a:solidFill>
              </a:rPr>
              <a:t>Appearance is not proof of safety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49BAB4-357A-4A9A-A7C0-2294D2E85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5048250"/>
            <a:ext cx="9886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Some contaminants can remain invisible, transfer during contact or continue to release vapours through off-gassing.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A88CC9A-46C3-4DB5-A789-19B61A9A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E3CC198-B62A-4B3E-91A1-9F5221B94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Source: CCOHS — Personal Protective Equipment: Contamination and Decontamination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649245F-6D63-44FE-92A0-1230D2C2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8573178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C930859-36EE-445D-8F75-B4A259288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TAKE-HOME EXPOSURE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7E0D8C-338F-46B8-B6D3-EF35DAB32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5618AE-2597-4089-B66E-131F51932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Stop the take-home exposure pathway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5A69B-587F-49C4-B960-9A94A694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Containment at the workplace breaks the chain before vehicles, laundry and family spaces become involved.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448DE4-A4F4-4B16-A7EC-7D4D2F45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724150" y="3162300"/>
            <a:ext cx="7429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C42EBD-25AF-43EE-B04B-86CAA88B7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57850" y="3162300"/>
            <a:ext cx="7429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96EA4-FDF6-49AB-8F6A-7605567AF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591550" y="3162300"/>
            <a:ext cx="742950" cy="4000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83B216-004E-4787-A7D9-C9B4A5C9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2514600"/>
            <a:ext cx="2190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68DBC-4D4E-467A-AADB-AE81CAE3D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24000" y="27241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47C260-424F-4BB1-B21D-6D8E37A0C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524000" y="2857500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F75E9-B789-4762-BA97-925A0476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3486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WORK AREA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7C5665-19CC-41C3-AC20-A9A09BC4C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3800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Hazard contacts PPE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CD1EAF-CE7C-4A4B-BE17-0FEA7A92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676650" y="2514600"/>
            <a:ext cx="2190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36E873-94EB-49E7-946D-12AEE61F0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57700" y="27241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47DB3F-728D-4673-9ADB-C58FF97A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57700" y="2857500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CF1F9A-8DFD-4617-A520-AA4A70564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867150" y="3486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VEHICLE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5808F9-7159-45ED-8B55-68F9DF95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867150" y="3800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Residue reaches seats or controls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5C4BF5-A8F0-4949-954E-0FB405FB7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10350" y="2514600"/>
            <a:ext cx="2190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ED2D9D-0E46-41FF-A761-71162C109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91400" y="27241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905097-B31F-4B9F-A738-8B2A25AC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91400" y="2857500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FB733-D74B-461D-9098-1A488224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00850" y="3486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LAUNDRY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C6B656-DD30-4422-A944-0C206710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800850" y="3800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Contaminants spread during handling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AF7E88-1A54-49D2-A243-066382CE5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44050" y="2514600"/>
            <a:ext cx="2190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FC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745BA6-71DB-45C3-8681-6E99F20C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25100" y="2724150"/>
            <a:ext cx="628650" cy="6286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3D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A4E41A-C4CA-4EE0-A7BC-A4C4897BA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325100" y="2857500"/>
            <a:ext cx="6286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B65CCA-7635-4285-8E31-E3A7CD0F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34550" y="34861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HOME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92AFAD-ADC4-4FD2-AA2D-EC83BB932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34550" y="3800475"/>
            <a:ext cx="180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Family surfaces and people are exposed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2F2E41-8707-4263-8897-6FD576A2E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19250" y="4895850"/>
            <a:ext cx="89535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9FF36F8-F323-4933-9019-C3189F9DA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85950" y="509587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500" b="1">
                <a:solidFill>
                  <a:srgbClr val="FF6B1A"/>
                </a:solidFill>
              </a:defRPr>
            </a:pPr>
            <a:r>
              <a:rPr sz="1500" b="1">
                <a:solidFill>
                  <a:srgbClr val="FF6B1A"/>
                </a:solidFill>
              </a:rPr>
              <a:t>Best control point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7308A06-3102-4B58-BE8F-1326EA149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81450" y="5038725"/>
            <a:ext cx="62103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Keep contaminated PPE contained, managed and decontaminated before it leaves the workplace.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41FFFB9-4055-4BB9-9A94-EF211795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B681C26-DADA-4F11-B0E7-715BB7DC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Take-home exposure can affect workers, family members and pets.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2E80F1A-A5E9-486F-AD4E-9BFD52145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198985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6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67239DF-81DE-40A4-97B7-41CE88DC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CLEANING DECISIONS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00E73-BF68-4486-9EF0-820064D5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F21DB-DC98-4AE4-9543-2163BA82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Home laundering is not a universal decontamination method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C4D95-4374-41A8-9A39-C11F4372B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The wrong process may spread contamination or damage the protective equipment.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E7FFE-85F4-4CDB-8287-7A1A217C9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2209800"/>
            <a:ext cx="5143500" cy="2990850"/>
          </a:xfrm>
          <a:prstGeom xmlns:a="http://schemas.openxmlformats.org/drawingml/2006/main" prst="roundRect">
            <a:avLst>
              <a:gd name="adj" fmla="val 509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009234-0360-447F-B173-1279DE45E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2495550"/>
            <a:ext cx="400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14283A"/>
                </a:solidFill>
              </a:defRPr>
            </a:pPr>
            <a:r>
              <a:rPr sz="2025" b="1">
                <a:solidFill>
                  <a:srgbClr val="14283A"/>
                </a:solidFill>
              </a:rPr>
              <a:t>Before cleaning, confirm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9392B-5CC5-4976-ABB2-5AB296EBD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3124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29CF0D-7E07-48CC-9B9F-950BC80F1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0480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The substance and exposure involved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F19E0-3286-4386-B242-BC0D189DB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3600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2830F4-7041-4BD5-A859-B562DEB05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5242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PPE material and construction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B41521-FC19-47A4-8DB8-B9BF926D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40767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F2BE53-B778-4721-8FF9-8211D3E7F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00050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Manufacturer care and decontamination instructions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A1073F-43F1-4A53-AA9F-50FF3048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4667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BECC95-DDD0-4CE6-9428-A2DACDD7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5910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Whether specialist facilities or services are required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971A5-B966-4D5F-AB99-3961A314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29350" y="2209800"/>
            <a:ext cx="5238750" cy="2990850"/>
          </a:xfrm>
          <a:prstGeom xmlns:a="http://schemas.openxmlformats.org/drawingml/2006/main" prst="roundRect">
            <a:avLst>
              <a:gd name="adj" fmla="val 5096"/>
            </a:avLst>
          </a:prstGeom>
          <a:solidFill xmlns:a="http://schemas.openxmlformats.org/drawingml/2006/main">
            <a:srgbClr val="FC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668EC2-859F-4D0E-9203-F043969C3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2495550"/>
            <a:ext cx="428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2025" b="1">
                <a:solidFill>
                  <a:srgbClr val="C43D31"/>
                </a:solidFill>
              </a:defRPr>
            </a:pPr>
            <a:r>
              <a:rPr sz="2025" b="1">
                <a:solidFill>
                  <a:srgbClr val="C43D31"/>
                </a:solidFill>
              </a:rPr>
              <a:t>A poor cleaning choice can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8AB3BA-19F8-4F82-964D-EDC1C2174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31242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3D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4C1FEA-7FE7-4844-89B5-444A5C9F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05600" y="30480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Move residue into water, air or nearby surfaces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34D1CF-4895-435C-8A7A-56BB96C1C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3600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3D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AC19EA-ED21-4363-B11C-5BED1D303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05600" y="352425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Expose the person doing the cleaning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D96065-44CE-4401-BC15-ED47EAEC5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40767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3D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E4EE4C-DE15-4E44-B57A-8599D84B6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05600" y="400050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Degrade coatings, fibres, seams or reflectivity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E0009D-454E-4E93-B9A0-80B5CF7A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515100" y="46672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43D3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C2B614-D7FE-45A3-86B4-9C65BDFC4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05600" y="4591050"/>
            <a:ext cx="4095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Create contaminated wastewater, filters or waste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491BBC-A9A5-47DC-AC7A-82788D556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5572125"/>
            <a:ext cx="88773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237ACF-C5CC-4D52-90F2-45998ADE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85950" y="5695950"/>
            <a:ext cx="8420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If safe and effective cleaning cannot be confirmed, do not improvise a laundering method.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1DF52B-195E-41B1-BB55-4EA45428B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D9883D9-2145-47EB-82BA-A06F572D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Certain hazards may require professional decontamination or disposal.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CA849DB-3AB2-425B-817A-E39A2A467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430834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DDAF68D-1CFB-401F-90CD-9A68BB11B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WORKPLACE PROCESS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BC837C-011C-4972-A9E6-862BD59CD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10A07-B30A-4C60-B9C9-EBE8FFA9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Use six steps to control contaminated PPE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836DA8-EE75-4BA2-AA8D-9DF8E60A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Document who handles used PPE, where it goes and how the return-to-service decision is made.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8F0096-ED4F-4DCB-B526-D474D237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2171700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005638-88A3-48B0-A7AE-57B3639B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232410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F25C69-C296-4469-8C85-08B78B5CB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2286000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Identify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84516E-55BD-4D2E-BB3B-0E145F90F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2552700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Confirm the contaminant, task and exposure history.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00918F-7AC4-427B-9C9B-942A8C09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76975" y="2171700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6EC79-6B80-4A22-A2A2-F4B62663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232410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D6F2B3-2089-4636-A8BB-1D38A16A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2286000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Remove safely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0AE892-AC19-4456-A6CD-01455A326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2552700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Prevent transfer to skin, clothing and nearby surfaces.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172B6B-0680-4BB4-82B6-3A4F3A8CE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3133725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A5FEF-1D6B-4D58-92D9-56BFEC687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3286125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DDFF6A-B5F8-498F-A7E4-1FA30A2D7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3248025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Separate zones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7AA6C9-99E0-4055-982F-BCB8E21D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3514725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Keep dirty handling and clean storage physically distinct.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CA3E84-16A9-4FCE-BE5C-8F30E6782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76975" y="3133725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E3FD3C-7F73-424D-98F6-9E7E1198E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3286125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D39C6E-7429-4B50-8DC1-3FFAE59FF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3248025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Contain transport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31CDB7-D8FA-498E-92C2-5D373BFDB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3514725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Bag, seal and label equipment when the procedure requires it.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F4FBD5-3AA2-4DC7-8E59-15B6C5E5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4095750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4ADBEA-ACD7-40EF-B550-BFD3A75FD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5350" y="424815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A8C37E-B3F1-49DC-A8E7-00FCBE6ED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4210050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Protect the cleaner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48F351-7ABC-42F8-8A42-E57EC8FA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466850" y="4476750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Control splash, dust, vapour and contact during decontamination.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E1A8DD-567F-4CE9-9AE2-8449E0A7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276975" y="4095750"/>
            <a:ext cx="5191125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9C0CE9-0075-45EF-B9A0-1C07A2AF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48425" y="424815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06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A86D5B-051A-4440-9C0B-04A1FAB2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4210050"/>
            <a:ext cx="42767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425" b="1">
                <a:solidFill>
                  <a:srgbClr val="14283A"/>
                </a:solidFill>
              </a:defRPr>
            </a:pPr>
            <a:r>
              <a:rPr sz="1425" b="1">
                <a:solidFill>
                  <a:srgbClr val="14283A"/>
                </a:solidFill>
              </a:rPr>
              <a:t>Inspect and decide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092CC6-E290-447C-83D8-63A78E99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019925" y="4476750"/>
            <a:ext cx="427672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125" b="0">
                <a:solidFill>
                  <a:srgbClr val="506273"/>
                </a:solidFill>
              </a:defRPr>
            </a:pPr>
            <a:r>
              <a:rPr sz="1125" b="0">
                <a:solidFill>
                  <a:srgbClr val="506273"/>
                </a:solidFill>
              </a:rPr>
              <a:t>Return only clean, undamaged and serviceable PPE.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45F727F-164F-4585-953C-50494448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33550" y="5429250"/>
            <a:ext cx="8724900" cy="62865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EE9AE03-92B2-4842-9973-478477E9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962150" y="5591175"/>
            <a:ext cx="8267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The procedure should be trainable, repeatable and specific to the hazard.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D077C51-2BFB-42E5-8AA2-C96676D1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1F5DC19-2DC4-493E-9A92-961C702A1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Support the process with training, records and clear responsibilities.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E8C71FA-6C34-4C78-A8AA-40AC88FD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868584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308F882-0C72-4547-B272-9F7588C8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CONTAINMENT BY DESIGN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CE4C8-07AA-48A0-B51F-5267C0ACB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304EEA-E3C4-418C-B831-5A6F6659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Separate dirty and clean zones by design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CE90A-75E1-451B-A084-E47D1149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C6D2DB"/>
                </a:solidFill>
              </a:defRPr>
            </a:pPr>
            <a:r>
              <a:rPr sz="1350" b="0">
                <a:solidFill>
                  <a:srgbClr val="C6D2DB"/>
                </a:solidFill>
              </a:rPr>
              <a:t>A simple physical flow helps people place used PPE correctly without relying on memory.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424B2-7FCC-4C65-9436-CF7EE7B08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" y="2266950"/>
            <a:ext cx="3276600" cy="274320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173246"/>
          </a:solidFill>
          <a:ln xmlns:a="http://schemas.openxmlformats.org/drawingml/2006/main" w="9525">
            <a:solidFill>
              <a:srgbClr val="355166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8A2FC-7E4B-4B2C-82DB-595C1631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2552700"/>
            <a:ext cx="26860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950" b="1">
                <a:solidFill>
                  <a:srgbClr val="FF6B1A"/>
                </a:solidFill>
              </a:defRPr>
            </a:pPr>
            <a:r>
              <a:rPr sz="1950" b="1">
                <a:solidFill>
                  <a:srgbClr val="FF6B1A"/>
                </a:solidFill>
              </a:rPr>
              <a:t>DIRTY ZONE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2BECDC-5FCE-4C15-AFDA-FC64171C4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32385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4F828B-4075-4702-B9AD-5DF8356F3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1623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Controlled removal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9901D9-3519-4D3D-B525-D0E51BFB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37147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0D4CD5-0F02-4A23-A10C-F3131AE2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63855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Closed containers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B1AE3-89EF-4571-B2FF-F240B638A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9650" y="4191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E74B9-6114-414C-9C15-1A6DC9D8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1148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Authorized handling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2AEE03-69CB-4F36-8264-C26C3F57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29100" y="3333750"/>
            <a:ext cx="89535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EE7E47-EB0A-4CD6-BF97-09A6EB2CF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53050" y="2266950"/>
            <a:ext cx="2362200" cy="2743200"/>
          </a:xfrm>
          <a:prstGeom xmlns:a="http://schemas.openxmlformats.org/drawingml/2006/main" prst="roundRect">
            <a:avLst>
              <a:gd name="adj" fmla="val 645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53FDF3-19C1-42C7-917F-8844FBF89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19750" y="2552700"/>
            <a:ext cx="1828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950" b="1">
                <a:solidFill>
                  <a:srgbClr val="14283A"/>
                </a:solidFill>
              </a:defRPr>
            </a:pPr>
            <a:r>
              <a:rPr sz="1950" b="1">
                <a:solidFill>
                  <a:srgbClr val="14283A"/>
                </a:solidFill>
              </a:rPr>
              <a:t>CONTROL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241ECA-4908-4C1D-B54A-31E0A450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657850" y="3219450"/>
            <a:ext cx="17526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071A2B"/>
                </a:solidFill>
              </a:defRPr>
            </a:pPr>
            <a:r>
              <a:rPr sz="1650" b="1">
                <a:solidFill>
                  <a:srgbClr val="071A2B"/>
                </a:solidFill>
              </a:rPr>
              <a:t>Decontaminate, inspect and document the decision.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057264-EBCE-4F8A-AD2C-65B10777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943850" y="3333750"/>
            <a:ext cx="895350" cy="5524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B3E451-2BCF-4E0A-B189-382F0947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67800" y="2266950"/>
            <a:ext cx="2400300" cy="274320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323B54-DEA5-41ED-B8F0-BAD95EB91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2552700"/>
            <a:ext cx="1866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950" b="1">
                <a:solidFill>
                  <a:srgbClr val="24845C"/>
                </a:solidFill>
              </a:defRPr>
            </a:pPr>
            <a:r>
              <a:rPr sz="1950" b="1">
                <a:solidFill>
                  <a:srgbClr val="24845C"/>
                </a:solidFill>
              </a:rPr>
              <a:t>CLEAN ZONE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3B2131-FA6C-4808-86C1-DF0675ADB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32385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44203C-1174-4B3C-9B64-A909F9AD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25000" y="3162300"/>
            <a:ext cx="1600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Verified clean PPE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26B28-300A-4E99-BE64-D684EA8F6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37147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ECE31D-C7F9-4B5F-8A91-02F64D03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25000" y="3638550"/>
            <a:ext cx="1600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Protected storage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859EBB-7C65-473C-8EB9-AAE3F461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0" y="41910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555BA0-7F8D-4243-BF32-BA17F50CD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25000" y="4114800"/>
            <a:ext cx="1600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14283A"/>
                </a:solidFill>
              </a:defRPr>
            </a:pPr>
            <a:r>
              <a:rPr sz="1350" b="0">
                <a:solidFill>
                  <a:srgbClr val="14283A"/>
                </a:solidFill>
              </a:rPr>
              <a:t>Ready for issue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39EA68-EE91-4443-A656-36722C40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657350" y="5429250"/>
            <a:ext cx="8877300" cy="552450"/>
          </a:xfrm>
          <a:prstGeom xmlns:a="http://schemas.openxmlformats.org/drawingml/2006/main" prst="roundRect">
            <a:avLst>
              <a:gd name="adj" fmla="val 17241"/>
            </a:avLst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268BDC-81FD-4462-BD44-AB6AFC7C9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866900" y="5562600"/>
            <a:ext cx="8458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Keep used equipment out of personal vehicles, lunchrooms, offices and clean storage.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0E2EB35-0840-42AE-AD64-75025A67E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815CAF-5BC8-4506-8810-8C917DB55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Containment and separation reduce cross-contamination.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32C1123-55C4-4265-A64A-223C37DE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430386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D562F1-AA85-452F-8806-579093C0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RETURN-TO-SERVICE DECISION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470FD3-F06B-44A1-8E7D-70A79062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C42245-154F-48F7-A686-5964489FF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Cleaning is not complete until the PPE passes inspection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DAA7D0-EAEA-426E-ABFE-F857267D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A clean-looking item may still be unsuitable if its fit, material or protective performance is compromised.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395F42-446A-4CD7-B9FC-358B9017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762625" y="2781300"/>
            <a:ext cx="666750" cy="495300"/>
          </a:xfrm>
          <a:prstGeom xmlns:a="http://schemas.openxmlformats.org/drawingml/2006/main" prst="down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37A7D-B80E-425D-9DAB-CE23C6D69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0800000">
            <a:off x="4114800" y="4171950"/>
            <a:ext cx="80010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9573C-67C9-49F8-AB7C-EC6BA03D2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77100" y="4171950"/>
            <a:ext cx="800100" cy="4572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7AAC9-5E5B-4FF8-B392-D35758E9E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171950" y="2095500"/>
            <a:ext cx="38481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9786E4-1171-449B-99EB-6A3C93757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400550" y="2286000"/>
            <a:ext cx="3390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After decontamination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9DF0E1-82F7-4120-AB2A-07E154F7A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14900" y="3295650"/>
            <a:ext cx="2362200" cy="16002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FFF1E8"/>
          </a:solidFill>
          <a:ln xmlns:a="http://schemas.openxmlformats.org/drawingml/2006/main" w="19050">
            <a:solidFill>
              <a:srgbClr val="FF6B1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4AF4E4-1FEA-44AA-ABB7-82E3EC2CE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19700" y="3743325"/>
            <a:ext cx="17526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98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CLEAN, UNDAMAGED</a:t>
            </a:r>
          </a:p>
          <a:p xmlns:a="http://schemas.openxmlformats.org/drawingml/2006/main">
            <a:pPr algn="ctr">
              <a:lnSpc>
                <a:spcPct val="98000"/>
              </a:lnSpc>
              <a:buNone/>
              <a:defRPr sz="1500" b="1">
                <a:solidFill>
                  <a:srgbClr val="14283A"/>
                </a:solidFill>
              </a:defRPr>
            </a:pPr>
            <a:r>
              <a:rPr sz="1500" b="1">
                <a:solidFill>
                  <a:srgbClr val="14283A"/>
                </a:solidFill>
              </a:rPr>
              <a:t>AND SERVICEABLE?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4B5952-34B9-49B9-9152-2327C518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3714750"/>
            <a:ext cx="3143250" cy="1428750"/>
          </a:xfrm>
          <a:prstGeom xmlns:a="http://schemas.openxmlformats.org/drawingml/2006/main" prst="roundRect">
            <a:avLst>
              <a:gd name="adj" fmla="val 9333"/>
            </a:avLst>
          </a:prstGeom>
          <a:solidFill xmlns:a="http://schemas.openxmlformats.org/drawingml/2006/main">
            <a:srgbClr val="FCED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23C479-6A59-4A9B-A52E-9DCCF52CC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39814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C43D31"/>
                </a:solidFill>
              </a:defRPr>
            </a:pPr>
            <a:r>
              <a:rPr sz="1875" b="1">
                <a:solidFill>
                  <a:srgbClr val="C43D31"/>
                </a:solidFill>
              </a:rPr>
              <a:t>NO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532326-9090-494B-8408-52F971BB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200150" y="43434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4283A"/>
                </a:solidFill>
              </a:defRPr>
            </a:pPr>
            <a:r>
              <a:rPr sz="1350" b="1">
                <a:solidFill>
                  <a:srgbClr val="14283A"/>
                </a:solidFill>
              </a:rPr>
              <a:t>Remove from service. Follow the approved replacement and disposal procedure.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F7BB6D-58FB-42BD-9A6D-36723A9F2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77200" y="3714750"/>
            <a:ext cx="3143250" cy="1428750"/>
          </a:xfrm>
          <a:prstGeom xmlns:a="http://schemas.openxmlformats.org/drawingml/2006/main" prst="roundRect">
            <a:avLst>
              <a:gd name="adj" fmla="val 9333"/>
            </a:avLst>
          </a:prstGeom>
          <a:solidFill xmlns:a="http://schemas.openxmlformats.org/drawingml/2006/main">
            <a:srgbClr val="E9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BC4E1D-C192-4C49-A8C0-58CFBB184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05800" y="398145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75" b="1">
                <a:solidFill>
                  <a:srgbClr val="24845C"/>
                </a:solidFill>
              </a:defRPr>
            </a:pPr>
            <a:r>
              <a:rPr sz="1875" b="1">
                <a:solidFill>
                  <a:srgbClr val="24845C"/>
                </a:solidFill>
              </a:rPr>
              <a:t>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E8E49-9680-456C-A7FD-C2431B52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05800" y="4343400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4283A"/>
                </a:solidFill>
              </a:defRPr>
            </a:pPr>
            <a:r>
              <a:rPr sz="1350" b="1">
                <a:solidFill>
                  <a:srgbClr val="14283A"/>
                </a:solidFill>
              </a:rPr>
              <a:t>Return to protected storage and record the inspection.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B14502-838E-498F-83F5-2247BF22D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057400" y="5467350"/>
            <a:ext cx="8077200" cy="590550"/>
          </a:xfrm>
          <a:prstGeom xmlns:a="http://schemas.openxmlformats.org/drawingml/2006/main" prst="roundRect">
            <a:avLst>
              <a:gd name="adj" fmla="val 17742"/>
            </a:avLst>
          </a:prstGeom>
          <a:solidFill xmlns:a="http://schemas.openxmlformats.org/drawingml/2006/main">
            <a:srgbClr val="071A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A50516-34CA-4B16-A4F2-E41EA8EE5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286000" y="5619750"/>
            <a:ext cx="762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6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When safe reuse cannot be confirmed, replacement is the safer decision.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80DE99-0405-48CB-9DB0-9556DBFAE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5D438A-1ED4-42DC-BFB5-0829B8EB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Check manufacturer criteria, service life, fit and material condition.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BF8765-1568-453E-8849-D5DE5E6F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53749758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678ADC-A386-4F1A-BA71-26549D5AC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0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975" b="1">
                <a:solidFill>
                  <a:srgbClr val="FF6B1A"/>
                </a:solidFill>
              </a:defRPr>
            </a:pPr>
            <a:r>
              <a:rPr sz="975" b="1">
                <a:solidFill>
                  <a:srgbClr val="FF6B1A"/>
                </a:solidFill>
              </a:rPr>
              <a:t>SELECTION AND LIFECYCLE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A3A72B-4611-4DC9-B40D-9AB20962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95325"/>
            <a:ext cx="4381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BEC5E1-260D-4ACA-B3AE-7A93406E4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895350"/>
            <a:ext cx="1095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>
                <a:solidFill>
                  <a:srgbClr val="14283A"/>
                </a:solidFill>
              </a:defRPr>
            </a:pPr>
            <a:r>
              <a:rPr sz="2850" b="1">
                <a:solidFill>
                  <a:srgbClr val="14283A"/>
                </a:solidFill>
              </a:rPr>
              <a:t>Choose PPE with maintenance and disposal in mind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CC448F-34DF-48CE-82BB-3B792E8C8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504950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0">
                <a:solidFill>
                  <a:srgbClr val="506273"/>
                </a:solidFill>
              </a:defRPr>
            </a:pPr>
            <a:r>
              <a:rPr sz="1350" b="0">
                <a:solidFill>
                  <a:srgbClr val="506273"/>
                </a:solidFill>
              </a:rPr>
              <a:t>The best-value product must protect the task and remain manageable through its intended service life.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23936e0cc7432d"/>
          <a:srcRect xmlns:a="http://schemas.openxmlformats.org/drawingml/2006/main" l="11557" t="0" r="1155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00850" y="2152650"/>
            <a:ext cx="4762500" cy="3486150"/>
          </a:xfrm>
          <a:prstGeom xmlns:a="http://schemas.openxmlformats.org/drawingml/2006/main" prst="roundRect">
            <a:avLst>
              <a:gd name="adj" fmla="val 4372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60DC76-3AA9-4EED-8635-C75B28B95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23241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9610C7-A922-41A6-A6BD-F0EE91542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22479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Match the glove or garment to the actual hazard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045F7E-F21A-465B-8CF5-791A7A07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28575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6B98B-22BB-436D-BB26-3E3FD784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27813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Confirm whether the product is disposable or reusable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47932F-7D73-49BD-B4BD-BDC547D9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33909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1E745A-2240-4946-8B6B-D729ACAE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33147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Review approved cleaning and decontamination methods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4E80FE-599D-4AC8-B616-0277E88FD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39243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24F105-9739-496B-80A6-F0E27CCB6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38481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Plan inspection, storage, change-out and replacement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64B8B-A8CA-409B-AA29-21BAA66F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445770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EA06FE-9989-424D-8265-80B7E83F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33450" y="4381500"/>
            <a:ext cx="533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14283A"/>
                </a:solidFill>
              </a:defRPr>
            </a:pPr>
            <a:r>
              <a:rPr sz="1425" b="0">
                <a:solidFill>
                  <a:srgbClr val="14283A"/>
                </a:solidFill>
              </a:rPr>
              <a:t>Consider contamination control in total product cost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61BE0-9F9D-47FA-A273-DACCA5CFA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42950" y="4953000"/>
            <a:ext cx="5524500" cy="1066800"/>
          </a:xfrm>
          <a:prstGeom xmlns:a="http://schemas.openxmlformats.org/drawingml/2006/main" prst="roundRect">
            <a:avLst>
              <a:gd name="adj" fmla="val 10714"/>
            </a:avLst>
          </a:prstGeom>
          <a:solidFill xmlns:a="http://schemas.openxmlformats.org/drawingml/2006/main">
            <a:srgbClr val="FFF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7BE4BD-B091-401B-8EA2-9EBC2C640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5124450"/>
            <a:ext cx="2667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350" b="1">
                <a:solidFill>
                  <a:srgbClr val="FF6B1A"/>
                </a:solidFill>
              </a:defRPr>
            </a:pPr>
            <a:r>
              <a:rPr sz="1350" b="1">
                <a:solidFill>
                  <a:srgbClr val="FF6B1A"/>
                </a:solidFill>
              </a:rPr>
              <a:t>Better purchasing question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25AB6E-C86E-45EE-AF89-07093A34E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71550" y="5448300"/>
            <a:ext cx="49149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350" b="1">
                <a:solidFill>
                  <a:srgbClr val="14283A"/>
                </a:solidFill>
              </a:defRPr>
            </a:pPr>
            <a:r>
              <a:rPr sz="1350" b="1">
                <a:solidFill>
                  <a:srgbClr val="14283A"/>
                </a:solidFill>
              </a:rPr>
              <a:t>Can this PPE be managed safely from first use to final disposal?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3F2107-C780-4790-BD41-79FAA4DB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4960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4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50150E-2054-41C7-ADAD-8CCEA0AD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6562725"/>
            <a:ext cx="9810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750" b="0">
                <a:solidFill>
                  <a:srgbClr val="7B8994"/>
                </a:solidFill>
              </a:defRPr>
            </a:pPr>
            <a:r>
              <a:rPr sz="750" b="0">
                <a:solidFill>
                  <a:srgbClr val="7B8994"/>
                </a:solidFill>
              </a:rPr>
              <a:t>Selection should account for protection, fit, care and expected exposure.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0F7C11-7023-4278-9744-D8BDC5F0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91875" y="6543675"/>
            <a:ext cx="381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7788327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3952ED-74A6-4037-A0CC-B03DCBD81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552450"/>
            <a:ext cx="533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6DCC86-C3D3-4E10-A211-4C8144136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714375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050" b="1">
                <a:solidFill>
                  <a:srgbClr val="FF6B1A"/>
                </a:solidFill>
              </a:defRPr>
            </a:pPr>
            <a:r>
              <a:rPr sz="1050" b="1">
                <a:solidFill>
                  <a:srgbClr val="FF6B1A"/>
                </a:solidFill>
              </a:rPr>
              <a:t>STALWART SAFETY • RESOURCE CENTRE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73D915-574D-48BC-A3F6-F6F84EA6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1352550"/>
            <a:ext cx="6191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Build contamination control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3675" b="1">
                <a:solidFill>
                  <a:srgbClr val="FFFFFF"/>
                </a:solidFill>
              </a:defRPr>
            </a:pPr>
            <a:r>
              <a:rPr sz="3675" b="1">
                <a:solidFill>
                  <a:srgbClr val="FFFFFF"/>
                </a:solidFill>
              </a:rPr>
              <a:t>into every PPE decision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692AB-AE61-47E1-981B-ADF891EAE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3048000"/>
            <a:ext cx="6096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0">
                <a:solidFill>
                  <a:srgbClr val="D0DBE3"/>
                </a:solidFill>
              </a:defRPr>
            </a:pPr>
            <a:r>
              <a:rPr sz="1800" b="0">
                <a:solidFill>
                  <a:srgbClr val="D0DBE3"/>
                </a:solidFill>
              </a:rPr>
              <a:t>Bring Stalwart Safety the task, hazards, exposure conditions and performance requirements.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364573-E639-4C11-BAB8-477A802C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4057650"/>
            <a:ext cx="4953000" cy="800100"/>
          </a:xfrm>
          <a:prstGeom xmlns:a="http://schemas.openxmlformats.org/drawingml/2006/main" prst="roundRect">
            <a:avLst>
              <a:gd name="adj" fmla="val 14286"/>
            </a:avLst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5B15E-2CCD-4159-9A13-A7F04682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8200" y="4238625"/>
            <a:ext cx="4495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lnSpc>
                <a:spcPct val="102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Explore industrial work gloves and</a:t>
            </a:r>
          </a:p>
          <a:p xmlns:a="http://schemas.openxmlformats.org/drawingml/2006/main">
            <a:pPr algn="ctr">
              <a:lnSpc>
                <a:spcPct val="102000"/>
              </a:lnSpc>
              <a:buNone/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workplace PPE solutions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8505C7-B304-4BCB-845F-3682523E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51244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800" b="1">
                <a:solidFill>
                  <a:srgbClr val="FF6B1A"/>
                </a:solidFill>
              </a:defRPr>
            </a:pPr>
            <a:r>
              <a:rPr sz="1800" b="1">
                <a:solidFill>
                  <a:srgbClr val="FF6B1A"/>
                </a:solidFill>
              </a:rPr>
              <a:t>stalwartsafety.com/shop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D64F5B-B706-4473-A502-9C7A4358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00900" y="1123950"/>
            <a:ext cx="4171950" cy="4038600"/>
          </a:xfrm>
          <a:prstGeom xmlns:a="http://schemas.openxmlformats.org/drawingml/2006/main" prst="roundRect">
            <a:avLst>
              <a:gd name="adj" fmla="val 4245"/>
            </a:avLst>
          </a:prstGeom>
          <a:solidFill xmlns:a="http://schemas.openxmlformats.org/drawingml/2006/main">
            <a:srgbClr val="102A3F"/>
          </a:solidFill>
          <a:ln xmlns:a="http://schemas.openxmlformats.org/drawingml/2006/main" w="9525">
            <a:solidFill>
              <a:srgbClr val="2B4960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90BC94-FACE-4949-8B20-730AD3D2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4750" y="1466850"/>
            <a:ext cx="3524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Start the conversation with: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779AFA-4FF4-499D-AE14-1EC81AB5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62850" y="22288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254B87-6517-488F-9E8C-92E0C315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53350" y="2152650"/>
            <a:ext cx="310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The contaminant and exposure route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0E68FD-F27A-425A-92E3-BC784847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62850" y="27241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11617-BA1F-452C-B635-B518A184A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53350" y="2647950"/>
            <a:ext cx="310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The PPE material and intended use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3A131D-A86D-49EE-873B-3D94668F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62850" y="32194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A53717-19D6-4373-B527-68BE83FC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53350" y="3143250"/>
            <a:ext cx="310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Required ratings, fit and coverage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7A1DD-2B32-4D66-9B12-0118F9F73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62850" y="37147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ABD479-6958-4C5B-B0B9-A772F9D09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53350" y="3638550"/>
            <a:ext cx="310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Cleaning and reuse expectations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5F708-3B23-4987-BBD1-32170F9D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62850" y="4210050"/>
            <a:ext cx="85725" cy="85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B1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585A16-E1B5-45C9-8BA5-3ADD83589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53350" y="4133850"/>
            <a:ext cx="3105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Storage, inspection and disposal plans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04CA4-FE04-46FF-8431-D9A401F1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524750" y="4705350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06000"/>
              </a:lnSpc>
              <a:buNone/>
              <a:defRPr sz="1275" b="1">
                <a:solidFill>
                  <a:srgbClr val="FF6B1A"/>
                </a:solidFill>
              </a:defRPr>
            </a:pPr>
            <a:r>
              <a:rPr sz="1275" b="1">
                <a:solidFill>
                  <a:srgbClr val="FF6B1A"/>
                </a:solidFill>
              </a:rPr>
              <a:t>Contact Stalwart Safety.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F1B763-FB71-4700-9CA7-29D1F5A00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9600" y="5962650"/>
            <a:ext cx="10668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91A4B2"/>
                </a:solidFill>
              </a:defRPr>
            </a:pPr>
            <a:r>
              <a:rPr sz="900" b="0">
                <a:solidFill>
                  <a:srgbClr val="91A4B2"/>
                </a:solidFill>
              </a:rPr>
              <a:t>This guide provides general information and does not replace a formal hazard assessment, applicable legislation, employer procedures, safety data sheets or manufacturer instructions.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373EEC-E7DD-461C-87E6-8A1D4821F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220450" y="6543675"/>
            <a:ext cx="361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lnSpc>
                <a:spcPct val="106000"/>
              </a:lnSpc>
              <a:buNone/>
              <a:defRPr sz="825" b="1">
                <a:solidFill>
                  <a:srgbClr val="FF6B1A"/>
                </a:solidFill>
              </a:defRPr>
            </a:pPr>
            <a:r>
              <a:rPr sz="825" b="1">
                <a:solidFill>
                  <a:srgbClr val="FF6B1A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341880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2026-08-17T19:43:06.7290000Z</dcterms:created>
  <dcterms:modified xsi:type="dcterms:W3CDTF">2026-08-17T19:43:06.7290000Z</dcterms:modified>
</coreProperties>
</file>