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b2330e930847dc" /><Relationship Type="http://schemas.openxmlformats.org/officeDocument/2006/relationships/extended-properties" Target="/docProps/app.xml" Id="Rf72e5536ee46458a" /><Relationship Type="http://schemas.openxmlformats.org/officeDocument/2006/relationships/officeDocument" Target="/ppt/presentation.xml" Id="R10a9dbb6e9f0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876fbac3a40a5"/>
  </p:sldMasterIdLst>
  <p:notesMasterIdLst>
    <p:notesMasterId xmlns:r="http://schemas.openxmlformats.org/officeDocument/2006/relationships" r:id="R0d4e6998837f4a89"/>
  </p:notesMasterIdLst>
  <p:sldIdLst>
    <p:sldId xmlns:r="http://schemas.openxmlformats.org/officeDocument/2006/relationships" id="256" r:id="R91defa1907eb4584"/>
    <p:sldId xmlns:r="http://schemas.openxmlformats.org/officeDocument/2006/relationships" id="257" r:id="Rf958ab8a67394ea7"/>
    <p:sldId xmlns:r="http://schemas.openxmlformats.org/officeDocument/2006/relationships" id="258" r:id="Rad0ab6a26d944502"/>
    <p:sldId xmlns:r="http://schemas.openxmlformats.org/officeDocument/2006/relationships" id="259" r:id="Reb94a6ab4bf34b43"/>
    <p:sldId xmlns:r="http://schemas.openxmlformats.org/officeDocument/2006/relationships" id="260" r:id="R952de16208fb45e1"/>
    <p:sldId xmlns:r="http://schemas.openxmlformats.org/officeDocument/2006/relationships" id="261" r:id="R2920b0429d8e4bee"/>
    <p:sldId xmlns:r="http://schemas.openxmlformats.org/officeDocument/2006/relationships" id="262" r:id="R5a8a592ff0b947b0"/>
    <p:sldId xmlns:r="http://schemas.openxmlformats.org/officeDocument/2006/relationships" id="263" r:id="R8c3827ddc9a64c81"/>
    <p:sldId xmlns:r="http://schemas.openxmlformats.org/officeDocument/2006/relationships" id="264" r:id="R7cb4e2f775184b2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60d8f2c0de438e" /><Relationship Type="http://schemas.openxmlformats.org/officeDocument/2006/relationships/slideMaster" Target="/ppt/slideMasters/slideMaster1.xml" Id="R3d7876fbac3a40a5" /><Relationship Type="http://schemas.openxmlformats.org/officeDocument/2006/relationships/notesMaster" Target="/ppt/notesMasters/notesMaster1.xml" Id="R0d4e6998837f4a89" /><Relationship Type="http://schemas.openxmlformats.org/officeDocument/2006/relationships/presProps" Target="/ppt/presProps.xml" Id="Rc4a01d3bf4074577" /><Relationship Type="http://schemas.openxmlformats.org/officeDocument/2006/relationships/tableStyles" Target="/ppt/tableStyles.xml" Id="R711b718368b1446a" /><Relationship Type="http://schemas.openxmlformats.org/officeDocument/2006/relationships/slide" Target="/ppt/slides/slide1.xml" Id="R91defa1907eb4584" /><Relationship Type="http://schemas.openxmlformats.org/officeDocument/2006/relationships/slide" Target="/ppt/slides/slide2.xml" Id="Rf958ab8a67394ea7" /><Relationship Type="http://schemas.openxmlformats.org/officeDocument/2006/relationships/slide" Target="/ppt/slides/slide3.xml" Id="Rad0ab6a26d944502" /><Relationship Type="http://schemas.openxmlformats.org/officeDocument/2006/relationships/slide" Target="/ppt/slides/slide4.xml" Id="Reb94a6ab4bf34b43" /><Relationship Type="http://schemas.openxmlformats.org/officeDocument/2006/relationships/slide" Target="/ppt/slides/slide5.xml" Id="R952de16208fb45e1" /><Relationship Type="http://schemas.openxmlformats.org/officeDocument/2006/relationships/slide" Target="/ppt/slides/slide6.xml" Id="R2920b0429d8e4bee" /><Relationship Type="http://schemas.openxmlformats.org/officeDocument/2006/relationships/slide" Target="/ppt/slides/slide7.xml" Id="R5a8a592ff0b947b0" /><Relationship Type="http://schemas.openxmlformats.org/officeDocument/2006/relationships/slide" Target="/ppt/slides/slide8.xml" Id="R8c3827ddc9a64c81" /><Relationship Type="http://schemas.openxmlformats.org/officeDocument/2006/relationships/slide" Target="/ppt/slides/slide9.xml" Id="R7cb4e2f775184b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0ca88fb78aa444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9e364a434d4622" /><Relationship Type="http://schemas.openxmlformats.org/officeDocument/2006/relationships/notesMaster" Target="/ppt/notesMasters/notesMaster1.xml" Id="R5c9518d090bf45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b8758dcfbb1444c" /><Relationship Type="http://schemas.openxmlformats.org/officeDocument/2006/relationships/notesMaster" Target="/ppt/notesMasters/notesMaster1.xml" Id="Rda2b084a11c0401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467e2a204804dc4" /><Relationship Type="http://schemas.openxmlformats.org/officeDocument/2006/relationships/notesMaster" Target="/ppt/notesMasters/notesMaster1.xml" Id="R6dc75a40d6244a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2e1f21b32f4042" /><Relationship Type="http://schemas.openxmlformats.org/officeDocument/2006/relationships/notesMaster" Target="/ppt/notesMasters/notesMaster1.xml" Id="Ra2c14ce6efb6424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d68fa2e4b44426" /><Relationship Type="http://schemas.openxmlformats.org/officeDocument/2006/relationships/notesMaster" Target="/ppt/notesMasters/notesMaster1.xml" Id="R41ad46d5873e437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6290e441a6c41bd" /><Relationship Type="http://schemas.openxmlformats.org/officeDocument/2006/relationships/notesMaster" Target="/ppt/notesMasters/notesMaster1.xml" Id="R2fdc4ebb9cb1436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43766e2a8764b87" /><Relationship Type="http://schemas.openxmlformats.org/officeDocument/2006/relationships/notesMaster" Target="/ppt/notesMasters/notesMaster1.xml" Id="R8449045acca34c4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f24a0e9b7024381" /><Relationship Type="http://schemas.openxmlformats.org/officeDocument/2006/relationships/notesMaster" Target="/ppt/notesMasters/notesMaster1.xml" Id="R68b215e87ebf4b2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08331662b9c43a9" /><Relationship Type="http://schemas.openxmlformats.org/officeDocument/2006/relationships/notesMaster" Target="/ppt/notesMasters/notesMaster1.xml" Id="Rb6f8051b2e074b5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661eff19d484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023efebafc4f4c" /><Relationship Type="http://schemas.openxmlformats.org/officeDocument/2006/relationships/slideLayout" Target="/ppt/slideLayouts/slideLayout1.xml" Id="Rf2ae17b675bf4b6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e17b675bf4b6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9084f44147e8" /><Relationship Type="http://schemas.openxmlformats.org/officeDocument/2006/relationships/image" Target="/ppt/media/image.png" Id="R77e466fac3c5445b" /><Relationship Type="http://schemas.openxmlformats.org/officeDocument/2006/relationships/notesSlide" Target="/ppt/notesSlides/notesSlide1.xml" Id="Rc744b1673e32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0f28c6964206" /><Relationship Type="http://schemas.openxmlformats.org/officeDocument/2006/relationships/notesSlide" Target="/ppt/notesSlides/notesSlide2.xml" Id="Rae8b5412dce3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9d038de84d20" /><Relationship Type="http://schemas.openxmlformats.org/officeDocument/2006/relationships/notesSlide" Target="/ppt/notesSlides/notesSlide3.xml" Id="R27a39fc6b604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73860bce44f8" /><Relationship Type="http://schemas.openxmlformats.org/officeDocument/2006/relationships/notesSlide" Target="/ppt/notesSlides/notesSlide4.xml" Id="Rc7c6f9107f04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68b9d8cf47a6" /><Relationship Type="http://schemas.openxmlformats.org/officeDocument/2006/relationships/notesSlide" Target="/ppt/notesSlides/notesSlide5.xml" Id="Racc615abbc38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fdc6290c484e" /><Relationship Type="http://schemas.openxmlformats.org/officeDocument/2006/relationships/notesSlide" Target="/ppt/notesSlides/notesSlide6.xml" Id="Rc4e5c141c0ba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fee16e2e40b1" /><Relationship Type="http://schemas.openxmlformats.org/officeDocument/2006/relationships/notesSlide" Target="/ppt/notesSlides/notesSlide7.xml" Id="R6ec1fae7b86a4b9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0d53ffa24e77" /><Relationship Type="http://schemas.openxmlformats.org/officeDocument/2006/relationships/notesSlide" Target="/ppt/notesSlides/notesSlide8.xml" Id="Rc4cb793e034944a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2a4ea65d46c1" /><Relationship Type="http://schemas.openxmlformats.org/officeDocument/2006/relationships/notesSlide" Target="/ppt/notesSlides/notesSlide9.xml" Id="R857aaade057a46c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e466fac3c5445b"/>
          <a:srcRect xmlns:a="http://schemas.openxmlformats.org/drawingml/2006/main" l="21078" t="0" r="210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0" y="0"/>
            <a:ext cx="7048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left-panel">
            <a:extLst xmlns:a="http://schemas.openxmlformats.org/drawingml/2006/main">
              <a:ext uri="{FF2B5EF4-FFF2-40B4-BE49-F238E27FC236}">
                <a16:creationId xmlns:a16="http://schemas.microsoft.com/office/drawing/2014/main" id="{82917E3E-A8B7-4C68-93D3-92E2AE110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57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orange-rule">
            <a:extLst xmlns:a="http://schemas.openxmlformats.org/drawingml/2006/main">
              <a:ext uri="{FF2B5EF4-FFF2-40B4-BE49-F238E27FC236}">
                <a16:creationId xmlns:a16="http://schemas.microsoft.com/office/drawing/2014/main" id="{AEAF36C8-40F5-428F-B293-8D2D0E6B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38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source-label">
            <a:extLst xmlns:a="http://schemas.openxmlformats.org/drawingml/2006/main">
              <a:ext uri="{FF2B5EF4-FFF2-40B4-BE49-F238E27FC236}">
                <a16:creationId xmlns:a16="http://schemas.microsoft.com/office/drawing/2014/main" id="{75B6A24B-9EAF-4028-A728-F24169D40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STALWART SAFETY  •  RESOURCE CENTRE</a:t>
            </a:r>
          </a:p>
        </p:txBody>
      </p:sp>
      <p:sp>
        <p:nvSpPr>
          <p:cNvPr id="5" name="deck-title">
            <a:extLst xmlns:a="http://schemas.openxmlformats.org/drawingml/2006/main">
              <a:ext uri="{FF2B5EF4-FFF2-40B4-BE49-F238E27FC236}">
                <a16:creationId xmlns:a16="http://schemas.microsoft.com/office/drawing/2014/main" id="{B1BD2A5C-ABAD-44FB-B6AF-4DF9D83EF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4572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5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ANSI/ISEA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105-2024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Explained</a:t>
            </a:r>
          </a:p>
        </p:txBody>
      </p:sp>
      <p:sp>
        <p:nvSpPr>
          <p:cNvPr id="6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EE2BD217-072F-4CC2-BE1A-AC2D926B3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>
                <a:solidFill>
                  <a:srgbClr val="D4DEE7"/>
                </a:solidFill>
                <a:latin typeface="Aptos"/>
                <a:ea typeface="Aptos"/>
                <a:cs typeface="Aptos"/>
              </a:defRPr>
            </a:pPr>
            <a:r>
              <a:rPr sz="2100" b="0">
                <a:solidFill>
                  <a:srgbClr val="D4DEE7"/>
                </a:solidFill>
                <a:latin typeface="Aptos"/>
                <a:ea typeface="Aptos"/>
                <a:cs typeface="Aptos"/>
              </a:rPr>
              <a:t>A practical guide to the new safety glove performance label</a:t>
            </a:r>
          </a:p>
        </p:txBody>
      </p:sp>
      <p:sp>
        <p:nvSpPr>
          <p:cNvPr id="7" name="deck-footer">
            <a:extLst xmlns:a="http://schemas.openxmlformats.org/drawingml/2006/main">
              <a:ext uri="{FF2B5EF4-FFF2-40B4-BE49-F238E27FC236}">
                <a16:creationId xmlns:a16="http://schemas.microsoft.com/office/drawing/2014/main" id="{AA89ED2B-7955-48E4-830D-8E92222C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>
                <a:solidFill>
                  <a:srgbClr val="AAB2B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AAB2BA"/>
                </a:solidFill>
                <a:latin typeface="Aptos"/>
                <a:ea typeface="Aptos"/>
                <a:cs typeface="Aptos"/>
              </a:rPr>
              <a:t>Hand and arm protection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8230412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2AC830A7-64A5-4396-B952-BA6A062D0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WHY THE UPDATE MATTERS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8CEFA9-12C5-4C13-A02C-5F8D7CB8C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Similar gloves can perform very differently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41935C3B-F4EE-4631-A548-0BB797282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3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Clearer markings help buyers compare tested protection without decoding a different label system for every manufacturer.</a:t>
            </a:r>
          </a:p>
        </p:txBody>
      </p:sp>
      <p:sp>
        <p:nvSpPr>
          <p:cNvPr id="4" name="left-glove-field">
            <a:extLst xmlns:a="http://schemas.openxmlformats.org/drawingml/2006/main">
              <a:ext uri="{FF2B5EF4-FFF2-40B4-BE49-F238E27FC236}">
                <a16:creationId xmlns:a16="http://schemas.microsoft.com/office/drawing/2014/main" id="{4969FE8E-92EA-4B20-8698-A326CD9D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33718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eft-big">
            <a:extLst xmlns:a="http://schemas.openxmlformats.org/drawingml/2006/main">
              <a:ext uri="{FF2B5EF4-FFF2-40B4-BE49-F238E27FC236}">
                <a16:creationId xmlns:a16="http://schemas.microsoft.com/office/drawing/2014/main" id="{BE086916-8440-458A-8E2A-283C8F4D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81300"/>
            <a:ext cx="266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1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61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A4</a:t>
            </a:r>
          </a:p>
        </p:txBody>
      </p:sp>
      <p:sp>
        <p:nvSpPr>
          <p:cNvPr id="6" name="left-caption">
            <a:extLst xmlns:a="http://schemas.openxmlformats.org/drawingml/2006/main">
              <a:ext uri="{FF2B5EF4-FFF2-40B4-BE49-F238E27FC236}">
                <a16:creationId xmlns:a16="http://schemas.microsoft.com/office/drawing/2014/main" id="{BB039CAD-40B7-49F2-A2F4-1A3C7D5C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38600"/>
            <a:ext cx="2514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cut rating answers one question—not every question about protection.</a:t>
            </a:r>
          </a:p>
        </p:txBody>
      </p:sp>
      <p:sp>
        <p:nvSpPr>
          <p:cNvPr id="7" name="comparison-title">
            <a:extLst xmlns:a="http://schemas.openxmlformats.org/drawingml/2006/main">
              <a:ext uri="{FF2B5EF4-FFF2-40B4-BE49-F238E27FC236}">
                <a16:creationId xmlns:a16="http://schemas.microsoft.com/office/drawing/2014/main" id="{E0B4DFEA-A9D7-4490-88F0-2D7678A2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7650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The selection challenge</a:t>
            </a:r>
          </a:p>
        </p:txBody>
      </p:sp>
      <p:sp>
        <p:nvSpPr>
          <p:cNvPr id="8" name="selection-bullets">
            <a:extLst xmlns:a="http://schemas.openxmlformats.org/drawingml/2006/main">
              <a:ext uri="{FF2B5EF4-FFF2-40B4-BE49-F238E27FC236}">
                <a16:creationId xmlns:a16="http://schemas.microsoft.com/office/drawing/2014/main" id="{A1E4D8EA-3D90-493B-9EA2-60E00F048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48000"/>
            <a:ext cx="61912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Different symbols and layouts can slow product comparison.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Cut, abrasion and puncture performance are separate properties.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The right glove still depends on the actual task and workplace hazards.</a:t>
            </a:r>
          </a:p>
        </p:txBody>
      </p:sp>
      <p:sp>
        <p:nvSpPr>
          <p:cNvPr id="9" name="takeaway-band">
            <a:extLst xmlns:a="http://schemas.openxmlformats.org/drawingml/2006/main">
              <a:ext uri="{FF2B5EF4-FFF2-40B4-BE49-F238E27FC236}">
                <a16:creationId xmlns:a16="http://schemas.microsoft.com/office/drawing/2014/main" id="{7749CD40-445D-4034-89A1-66B46F3B5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143500"/>
            <a:ext cx="6191250" cy="43815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akeaway-text">
            <a:extLst xmlns:a="http://schemas.openxmlformats.org/drawingml/2006/main">
              <a:ext uri="{FF2B5EF4-FFF2-40B4-BE49-F238E27FC236}">
                <a16:creationId xmlns:a16="http://schemas.microsoft.com/office/drawing/2014/main" id="{D146E120-96E7-44D8-8BFC-E2C2F38EB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248275"/>
            <a:ext cx="581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update improves clarity—not automatic product selection.</a:t>
            </a:r>
          </a:p>
        </p:txBody>
      </p:sp>
      <p:sp>
        <p:nvSpPr>
          <p:cNvPr id="11" name="footer-line-2">
            <a:extLst xmlns:a="http://schemas.openxmlformats.org/drawingml/2006/main">
              <a:ext uri="{FF2B5EF4-FFF2-40B4-BE49-F238E27FC236}">
                <a16:creationId xmlns:a16="http://schemas.microsoft.com/office/drawing/2014/main" id="{9EE8060B-CC10-4926-9662-E38CBB9A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12" name="source-2">
            <a:extLst xmlns:a="http://schemas.openxmlformats.org/drawingml/2006/main">
              <a:ext uri="{FF2B5EF4-FFF2-40B4-BE49-F238E27FC236}">
                <a16:creationId xmlns:a16="http://schemas.microsoft.com/office/drawing/2014/main" id="{C2AA3039-8F17-4B76-B1DA-CF436E6E0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International Safety Equipment Association, ANSI/ISEA 105-2024 announcement</a:t>
            </a:r>
          </a:p>
        </p:txBody>
      </p:sp>
      <p:sp>
        <p:nvSpPr>
          <p:cNvPr id="13" name="page-2">
            <a:extLst xmlns:a="http://schemas.openxmlformats.org/drawingml/2006/main">
              <a:ext uri="{FF2B5EF4-FFF2-40B4-BE49-F238E27FC236}">
                <a16:creationId xmlns:a16="http://schemas.microsoft.com/office/drawing/2014/main" id="{AA9566AD-B75F-4C84-A036-203CDE95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3710344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AFA31C15-76D6-4247-8C9E-C223D2CA9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THE FOUNDATION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1F336D-6F60-4EB8-BD90-CFF0A365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677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The standard classifies performance—it does not choose the glove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C919242-C21B-43AA-8548-5E3C36664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4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ANSI/ISEA 105 gives manufacturers and users a common language for tested hand and arm protection.</a:t>
            </a:r>
          </a:p>
        </p:txBody>
      </p:sp>
      <p:sp>
        <p:nvSpPr>
          <p:cNvPr id="4" name="vertical-rule">
            <a:extLst xmlns:a="http://schemas.openxmlformats.org/drawingml/2006/main">
              <a:ext uri="{FF2B5EF4-FFF2-40B4-BE49-F238E27FC236}">
                <a16:creationId xmlns:a16="http://schemas.microsoft.com/office/drawing/2014/main" id="{AF9577E8-745C-4EA2-BB9C-56670FBA9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57450"/>
            <a:ext cx="0" cy="3105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36C21"/>
            </a:solidFill>
            <a:prstDash val="solid"/>
          </a:ln>
        </p:spPr>
      </p:sp>
      <p:sp>
        <p:nvSpPr>
          <p:cNvPr id="5" name="standard-number">
            <a:extLst xmlns:a="http://schemas.openxmlformats.org/drawingml/2006/main">
              <a:ext uri="{FF2B5EF4-FFF2-40B4-BE49-F238E27FC236}">
                <a16:creationId xmlns:a16="http://schemas.microsoft.com/office/drawing/2014/main" id="{32E18242-2FFD-454A-AFCA-B7AC376F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238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72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72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105</a:t>
            </a:r>
          </a:p>
        </p:txBody>
      </p:sp>
      <p:sp>
        <p:nvSpPr>
          <p:cNvPr id="6" name="standard-label">
            <a:extLst xmlns:a="http://schemas.openxmlformats.org/drawingml/2006/main">
              <a:ext uri="{FF2B5EF4-FFF2-40B4-BE49-F238E27FC236}">
                <a16:creationId xmlns:a16="http://schemas.microsoft.com/office/drawing/2014/main" id="{87B70392-ABBA-4630-81F0-9160E48D1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2381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North American voluntary consensus standard</a:t>
            </a:r>
          </a:p>
        </p:txBody>
      </p:sp>
      <p:sp>
        <p:nvSpPr>
          <p:cNvPr id="7" name="standard-note">
            <a:extLst xmlns:a="http://schemas.openxmlformats.org/drawingml/2006/main">
              <a:ext uri="{FF2B5EF4-FFF2-40B4-BE49-F238E27FC236}">
                <a16:creationId xmlns:a16="http://schemas.microsoft.com/office/drawing/2014/main" id="{4C8A4583-CB41-4FB2-B651-6D8DC4188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339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37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Used to communicate how gloves and sleeves perform under controlled testing.</a:t>
            </a:r>
          </a:p>
        </p:txBody>
      </p:sp>
      <p:sp>
        <p:nvSpPr>
          <p:cNvPr id="8" name="covers-title">
            <a:extLst xmlns:a="http://schemas.openxmlformats.org/drawingml/2006/main">
              <a:ext uri="{FF2B5EF4-FFF2-40B4-BE49-F238E27FC236}">
                <a16:creationId xmlns:a16="http://schemas.microsoft.com/office/drawing/2014/main" id="{EC6ADDD6-DF62-4376-86BC-3299484E4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495550"/>
            <a:ext cx="609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3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It can classify properties such as:</a:t>
            </a:r>
          </a:p>
        </p:txBody>
      </p:sp>
      <p:sp>
        <p:nvSpPr>
          <p:cNvPr id="9" name="covers-list">
            <a:extLst xmlns:a="http://schemas.openxmlformats.org/drawingml/2006/main">
              <a:ext uri="{FF2B5EF4-FFF2-40B4-BE49-F238E27FC236}">
                <a16:creationId xmlns:a16="http://schemas.microsoft.com/office/drawing/2014/main" id="{2431BD4A-8B44-464D-B27B-7673CD65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048000"/>
            <a:ext cx="5905500" cy="2152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Cut, abrasion and puncture resistance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Heat, flame and cold performance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Chemical permeation and degradation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80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Protection for both hands and arms</a:t>
            </a:r>
          </a:p>
        </p:txBody>
      </p:sp>
      <p:sp>
        <p:nvSpPr>
          <p:cNvPr id="10" name="does-not-title">
            <a:extLst xmlns:a="http://schemas.openxmlformats.org/drawingml/2006/main">
              <a:ext uri="{FF2B5EF4-FFF2-40B4-BE49-F238E27FC236}">
                <a16:creationId xmlns:a16="http://schemas.microsoft.com/office/drawing/2014/main" id="{4DF4E3FF-7F4A-4A4B-9499-978FDA1DE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95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3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What it does not do</a:t>
            </a:r>
          </a:p>
        </p:txBody>
      </p:sp>
      <p:sp>
        <p:nvSpPr>
          <p:cNvPr id="11" name="does-not-field">
            <a:extLst xmlns:a="http://schemas.openxmlformats.org/drawingml/2006/main">
              <a:ext uri="{FF2B5EF4-FFF2-40B4-BE49-F238E27FC236}">
                <a16:creationId xmlns:a16="http://schemas.microsoft.com/office/drawing/2014/main" id="{B0428B5C-CD58-4C55-9910-955CBC544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90850"/>
            <a:ext cx="2857500" cy="2209800"/>
          </a:xfrm>
          <a:prstGeom xmlns:a="http://schemas.openxmlformats.org/drawingml/2006/main" prst="roundRect">
            <a:avLst>
              <a:gd name="adj" fmla="val 7759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oes-not-copy">
            <a:extLst xmlns:a="http://schemas.openxmlformats.org/drawingml/2006/main">
              <a:ext uri="{FF2B5EF4-FFF2-40B4-BE49-F238E27FC236}">
                <a16:creationId xmlns:a16="http://schemas.microsoft.com/office/drawing/2014/main" id="{38C24356-454D-4574-8774-C4649A07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295650"/>
            <a:ext cx="2286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98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It does not replace a workplace hazard assessment or guarantee that the highest rating is the best choice for every task.</a:t>
            </a:r>
          </a:p>
        </p:txBody>
      </p:sp>
      <p:sp>
        <p:nvSpPr>
          <p:cNvPr id="13" name="footer-line-3">
            <a:extLst xmlns:a="http://schemas.openxmlformats.org/drawingml/2006/main">
              <a:ext uri="{FF2B5EF4-FFF2-40B4-BE49-F238E27FC236}">
                <a16:creationId xmlns:a16="http://schemas.microsoft.com/office/drawing/2014/main" id="{88D1150D-8B1B-474D-8C16-B89D96B2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14" name="source-3">
            <a:extLst xmlns:a="http://schemas.openxmlformats.org/drawingml/2006/main">
              <a:ext uri="{FF2B5EF4-FFF2-40B4-BE49-F238E27FC236}">
                <a16:creationId xmlns:a16="http://schemas.microsoft.com/office/drawing/2014/main" id="{5196489C-4849-4955-9787-89DDFBA42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ANSI overview of ANSI/ISEA 105-2024 Hand and Arm Protection Classification</a:t>
            </a:r>
          </a:p>
        </p:txBody>
      </p:sp>
      <p:sp>
        <p:nvSpPr>
          <p:cNvPr id="15" name="page-3">
            <a:extLst xmlns:a="http://schemas.openxmlformats.org/drawingml/2006/main">
              <a:ext uri="{FF2B5EF4-FFF2-40B4-BE49-F238E27FC236}">
                <a16:creationId xmlns:a16="http://schemas.microsoft.com/office/drawing/2014/main" id="{C57970B3-DE61-44D4-A68F-E30C46AF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711218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FBC20906-3BD3-4783-B85C-80CBB489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THE 2024 EDITION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2154B7-881A-4F2D-962F-1E7B1FCD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major change is how ratings are shown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BD16535B-81B1-45BA-A78B-240C00DB4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13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D3DCE5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D3DCE5"/>
                </a:solidFill>
                <a:latin typeface="Aptos"/>
                <a:ea typeface="Aptos"/>
                <a:cs typeface="Aptos"/>
              </a:rPr>
              <a:t>The established mechanical rating scales remain; the new marking makes them more consistent and recognizable.</a:t>
            </a:r>
          </a:p>
        </p:txBody>
      </p:sp>
      <p:sp>
        <p:nvSpPr>
          <p:cNvPr id="4" name="change-num-0">
            <a:extLst xmlns:a="http://schemas.openxmlformats.org/drawingml/2006/main">
              <a:ext uri="{FF2B5EF4-FFF2-40B4-BE49-F238E27FC236}">
                <a16:creationId xmlns:a16="http://schemas.microsoft.com/office/drawing/2014/main" id="{B13D5914-2003-49CC-9409-0860CDFC8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85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change-rule-0">
            <a:extLst xmlns:a="http://schemas.openxmlformats.org/drawingml/2006/main">
              <a:ext uri="{FF2B5EF4-FFF2-40B4-BE49-F238E27FC236}">
                <a16:creationId xmlns:a16="http://schemas.microsoft.com/office/drawing/2014/main" id="{1C96A7A2-693B-493B-AC92-607DEF7EA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2781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7627A"/>
            </a:solidFill>
            <a:prstDash val="solid"/>
          </a:ln>
        </p:spPr>
      </p:sp>
      <p:sp>
        <p:nvSpPr>
          <p:cNvPr id="6" name="change-head-0">
            <a:extLst xmlns:a="http://schemas.openxmlformats.org/drawingml/2006/main">
              <a:ext uri="{FF2B5EF4-FFF2-40B4-BE49-F238E27FC236}">
                <a16:creationId xmlns:a16="http://schemas.microsoft.com/office/drawing/2014/main" id="{4719BAB9-5B55-4AEF-B20B-D586729D0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One pentagon</a:t>
            </a:r>
          </a:p>
        </p:txBody>
      </p:sp>
      <p:sp>
        <p:nvSpPr>
          <p:cNvPr id="7" name="change-body-0">
            <a:extLst xmlns:a="http://schemas.openxmlformats.org/drawingml/2006/main">
              <a:ext uri="{FF2B5EF4-FFF2-40B4-BE49-F238E27FC236}">
                <a16:creationId xmlns:a16="http://schemas.microsoft.com/office/drawing/2014/main" id="{080CFC6D-BFA4-4C06-84FF-48BEE99E7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28575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>
                <a:solidFill>
                  <a:srgbClr val="D5DEE7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5DEE7"/>
                </a:solidFill>
                <a:latin typeface="Aptos"/>
                <a:ea typeface="Aptos"/>
                <a:cs typeface="Aptos"/>
              </a:rPr>
              <a:t>Cut, abrasion and puncture ratings now share one standardized visual location.</a:t>
            </a:r>
          </a:p>
        </p:txBody>
      </p:sp>
      <p:sp>
        <p:nvSpPr>
          <p:cNvPr id="8" name="change-num-1">
            <a:extLst xmlns:a="http://schemas.openxmlformats.org/drawingml/2006/main">
              <a:ext uri="{FF2B5EF4-FFF2-40B4-BE49-F238E27FC236}">
                <a16:creationId xmlns:a16="http://schemas.microsoft.com/office/drawing/2014/main" id="{56394410-2300-4F0D-AA60-FABCD9773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667000"/>
            <a:ext cx="85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9" name="change-rule-1">
            <a:extLst xmlns:a="http://schemas.openxmlformats.org/drawingml/2006/main">
              <a:ext uri="{FF2B5EF4-FFF2-40B4-BE49-F238E27FC236}">
                <a16:creationId xmlns:a16="http://schemas.microsoft.com/office/drawing/2014/main" id="{1D5D45F2-6E53-46C6-A887-46AB2A6E1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295650"/>
            <a:ext cx="2781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7627A"/>
            </a:solidFill>
            <a:prstDash val="solid"/>
          </a:ln>
        </p:spPr>
      </p:sp>
      <p:sp>
        <p:nvSpPr>
          <p:cNvPr id="10" name="change-head-1">
            <a:extLst xmlns:a="http://schemas.openxmlformats.org/drawingml/2006/main">
              <a:ext uri="{FF2B5EF4-FFF2-40B4-BE49-F238E27FC236}">
                <a16:creationId xmlns:a16="http://schemas.microsoft.com/office/drawing/2014/main" id="{3E1AB270-0B18-4AFF-9DAB-4194C9283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5433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Broader scope</a:t>
            </a:r>
          </a:p>
        </p:txBody>
      </p:sp>
      <p:sp>
        <p:nvSpPr>
          <p:cNvPr id="11" name="change-body-1">
            <a:extLst xmlns:a="http://schemas.openxmlformats.org/drawingml/2006/main">
              <a:ext uri="{FF2B5EF4-FFF2-40B4-BE49-F238E27FC236}">
                <a16:creationId xmlns:a16="http://schemas.microsoft.com/office/drawing/2014/main" id="{DC84A744-BA22-4CFC-B59F-3A1B5D80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095750"/>
            <a:ext cx="28575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>
                <a:solidFill>
                  <a:srgbClr val="D5DEE7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5DEE7"/>
                </a:solidFill>
                <a:latin typeface="Aptos"/>
                <a:ea typeface="Aptos"/>
                <a:cs typeface="Aptos"/>
              </a:rPr>
              <a:t>The title and scope more clearly encompass protective sleeves and arm protection.</a:t>
            </a:r>
          </a:p>
        </p:txBody>
      </p:sp>
      <p:sp>
        <p:nvSpPr>
          <p:cNvPr id="12" name="change-num-2">
            <a:extLst xmlns:a="http://schemas.openxmlformats.org/drawingml/2006/main">
              <a:ext uri="{FF2B5EF4-FFF2-40B4-BE49-F238E27FC236}">
                <a16:creationId xmlns:a16="http://schemas.microsoft.com/office/drawing/2014/main" id="{5B8BA485-3F36-4EF5-9242-26A1D261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667000"/>
            <a:ext cx="85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change-rule-2">
            <a:extLst xmlns:a="http://schemas.openxmlformats.org/drawingml/2006/main">
              <a:ext uri="{FF2B5EF4-FFF2-40B4-BE49-F238E27FC236}">
                <a16:creationId xmlns:a16="http://schemas.microsoft.com/office/drawing/2014/main" id="{DDE09E76-D92A-40FD-BF9E-C692D29D4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95650"/>
            <a:ext cx="2781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7627A"/>
            </a:solidFill>
            <a:prstDash val="solid"/>
          </a:ln>
        </p:spPr>
      </p:sp>
      <p:sp>
        <p:nvSpPr>
          <p:cNvPr id="14" name="change-head-2">
            <a:extLst xmlns:a="http://schemas.openxmlformats.org/drawingml/2006/main">
              <a:ext uri="{FF2B5EF4-FFF2-40B4-BE49-F238E27FC236}">
                <a16:creationId xmlns:a16="http://schemas.microsoft.com/office/drawing/2014/main" id="{E4955B37-C35E-4157-B79E-2FC309069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5433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Clearer conformity</a:t>
            </a:r>
          </a:p>
        </p:txBody>
      </p:sp>
      <p:sp>
        <p:nvSpPr>
          <p:cNvPr id="15" name="change-body-2">
            <a:extLst xmlns:a="http://schemas.openxmlformats.org/drawingml/2006/main">
              <a:ext uri="{FF2B5EF4-FFF2-40B4-BE49-F238E27FC236}">
                <a16:creationId xmlns:a16="http://schemas.microsoft.com/office/drawing/2014/main" id="{FF41AA08-58D2-41A4-9948-F0C3E90B5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095750"/>
            <a:ext cx="28575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>
                <a:solidFill>
                  <a:srgbClr val="D5DEE7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5DEE7"/>
                </a:solidFill>
                <a:latin typeface="Aptos"/>
                <a:ea typeface="Aptos"/>
                <a:cs typeface="Aptos"/>
              </a:rPr>
              <a:t>The edition adds clearer language around demonstrating conformity to claimed classifications.</a:t>
            </a:r>
          </a:p>
        </p:txBody>
      </p:sp>
      <p:sp>
        <p:nvSpPr>
          <p:cNvPr id="16" name="clarity-band">
            <a:extLst xmlns:a="http://schemas.openxmlformats.org/drawingml/2006/main">
              <a:ext uri="{FF2B5EF4-FFF2-40B4-BE49-F238E27FC236}">
                <a16:creationId xmlns:a16="http://schemas.microsoft.com/office/drawing/2014/main" id="{894875E1-8863-429A-95CF-4C988018D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4584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larity-text">
            <a:extLst xmlns:a="http://schemas.openxmlformats.org/drawingml/2006/main">
              <a:ext uri="{FF2B5EF4-FFF2-40B4-BE49-F238E27FC236}">
                <a16:creationId xmlns:a16="http://schemas.microsoft.com/office/drawing/2014/main" id="{6897BE75-92D1-4EFB-80D1-EDB190162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753100"/>
            <a:ext cx="988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purpose: faster recognition, more consistent comparison and clearer communication.</a:t>
            </a:r>
          </a:p>
        </p:txBody>
      </p:sp>
      <p:sp>
        <p:nvSpPr>
          <p:cNvPr id="18" name="footer-line-4">
            <a:extLst xmlns:a="http://schemas.openxmlformats.org/drawingml/2006/main">
              <a:ext uri="{FF2B5EF4-FFF2-40B4-BE49-F238E27FC236}">
                <a16:creationId xmlns:a16="http://schemas.microsoft.com/office/drawing/2014/main" id="{44D5E44C-A038-48D4-AB0B-FA170237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19" name="source-4">
            <a:extLst xmlns:a="http://schemas.openxmlformats.org/drawingml/2006/main">
              <a:ext uri="{FF2B5EF4-FFF2-40B4-BE49-F238E27FC236}">
                <a16:creationId xmlns:a16="http://schemas.microsoft.com/office/drawing/2014/main" id="{C7EB2921-AB6B-4581-B293-36174AF5F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International Safety Equipment Association; ANSI/ISEA 105-2024 summary</a:t>
            </a:r>
          </a:p>
        </p:txBody>
      </p:sp>
      <p:sp>
        <p:nvSpPr>
          <p:cNvPr id="20" name="page-4">
            <a:extLst xmlns:a="http://schemas.openxmlformats.org/drawingml/2006/main">
              <a:ext uri="{FF2B5EF4-FFF2-40B4-BE49-F238E27FC236}">
                <a16:creationId xmlns:a16="http://schemas.microsoft.com/office/drawing/2014/main" id="{5E1AA7F2-6B9D-4416-9843-56E882EEA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412231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694AA7B5-7D88-4ACF-BDE3-58DD3C36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READING THE MARKING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EC727D-A159-49E8-98BF-E568D809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3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Three positions communicate three mechanical ratings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BB29F812-1DAC-4171-ABB2-EC8C4A7DF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6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Each value belongs to a specific performance property. Do not treat the three numbers as interchangeable.</a:t>
            </a:r>
          </a:p>
        </p:txBody>
      </p:sp>
      <p:sp>
        <p:nvSpPr>
          <p:cNvPr id="4" name="cut-connector">
            <a:extLst xmlns:a="http://schemas.openxmlformats.org/drawingml/2006/main">
              <a:ext uri="{FF2B5EF4-FFF2-40B4-BE49-F238E27FC236}">
                <a16:creationId xmlns:a16="http://schemas.microsoft.com/office/drawing/2014/main" id="{034E603E-641B-4E09-9B28-E9440AFCE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781300"/>
            <a:ext cx="2667000" cy="-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36C21"/>
            </a:solidFill>
            <a:prstDash val="solid"/>
          </a:ln>
        </p:spPr>
      </p:sp>
      <p:sp>
        <p:nvSpPr>
          <p:cNvPr id="5" name="abrasion-connector">
            <a:extLst xmlns:a="http://schemas.openxmlformats.org/drawingml/2006/main">
              <a:ext uri="{FF2B5EF4-FFF2-40B4-BE49-F238E27FC236}">
                <a16:creationId xmlns:a16="http://schemas.microsoft.com/office/drawing/2014/main" id="{192116DB-5A91-4191-906F-E8A39FF2B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210050"/>
            <a:ext cx="331470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36C21"/>
            </a:solidFill>
            <a:prstDash val="solid"/>
          </a:ln>
        </p:spPr>
      </p:sp>
      <p:sp>
        <p:nvSpPr>
          <p:cNvPr id="6" name="puncture-connector">
            <a:extLst xmlns:a="http://schemas.openxmlformats.org/drawingml/2006/main">
              <a:ext uri="{FF2B5EF4-FFF2-40B4-BE49-F238E27FC236}">
                <a16:creationId xmlns:a16="http://schemas.microsoft.com/office/drawing/2014/main" id="{4268507B-FB92-400D-8FEE-3E3EE9015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210050"/>
            <a:ext cx="2000250" cy="1314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36C21"/>
            </a:solidFill>
            <a:prstDash val="solid"/>
          </a:ln>
        </p:spPr>
      </p:sp>
      <p:sp>
        <p:nvSpPr>
          <p:cNvPr id="7" name="rating-pentagon">
            <a:extLst xmlns:a="http://schemas.openxmlformats.org/drawingml/2006/main">
              <a:ext uri="{FF2B5EF4-FFF2-40B4-BE49-F238E27FC236}">
                <a16:creationId xmlns:a16="http://schemas.microsoft.com/office/drawing/2014/main" id="{1D1DB1E3-392C-4D7D-B4C2-06FAC51A3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19350"/>
            <a:ext cx="4095750" cy="3333750"/>
          </a:xfrm>
          <a:prstGeom xmlns:a="http://schemas.openxmlformats.org/drawingml/2006/main" prst="pentagon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76200">
            <a:solidFill>
              <a:srgbClr val="F36C21"/>
            </a:solidFill>
            <a:prstDash val="solid"/>
          </a:ln>
        </p:spPr>
      </p:sp>
      <p:sp>
        <p:nvSpPr>
          <p:cNvPr id="8" name="cut-value">
            <a:extLst xmlns:a="http://schemas.openxmlformats.org/drawingml/2006/main">
              <a:ext uri="{FF2B5EF4-FFF2-40B4-BE49-F238E27FC236}">
                <a16:creationId xmlns:a16="http://schemas.microsoft.com/office/drawing/2014/main" id="{E3A75212-2BAD-46EB-917E-6AED1B8A9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297180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A1–A9</a:t>
            </a:r>
          </a:p>
        </p:txBody>
      </p:sp>
      <p:sp>
        <p:nvSpPr>
          <p:cNvPr id="9" name="abrasion-value">
            <a:extLst xmlns:a="http://schemas.openxmlformats.org/drawingml/2006/main">
              <a:ext uri="{FF2B5EF4-FFF2-40B4-BE49-F238E27FC236}">
                <a16:creationId xmlns:a16="http://schemas.microsoft.com/office/drawing/2014/main" id="{2DE72338-BEC1-4A9F-A6C6-B04C9E106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21005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0–6</a:t>
            </a:r>
          </a:p>
        </p:txBody>
      </p:sp>
      <p:sp>
        <p:nvSpPr>
          <p:cNvPr id="10" name="puncture-value">
            <a:extLst xmlns:a="http://schemas.openxmlformats.org/drawingml/2006/main">
              <a:ext uri="{FF2B5EF4-FFF2-40B4-BE49-F238E27FC236}">
                <a16:creationId xmlns:a16="http://schemas.microsoft.com/office/drawing/2014/main" id="{69A81B3D-07F4-4A87-99AD-1D894EDFA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21005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0–5</a:t>
            </a:r>
          </a:p>
        </p:txBody>
      </p:sp>
      <p:sp>
        <p:nvSpPr>
          <p:cNvPr id="11" name="cut-callout">
            <a:extLst xmlns:a="http://schemas.openxmlformats.org/drawingml/2006/main">
              <a:ext uri="{FF2B5EF4-FFF2-40B4-BE49-F238E27FC236}">
                <a16:creationId xmlns:a16="http://schemas.microsoft.com/office/drawing/2014/main" id="{C491F64F-CF94-4A29-889F-8A004F41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622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CUT RESISTANCE</a:t>
            </a:r>
          </a:p>
        </p:txBody>
      </p:sp>
      <p:sp>
        <p:nvSpPr>
          <p:cNvPr id="12" name="cut-desc">
            <a:extLst xmlns:a="http://schemas.openxmlformats.org/drawingml/2006/main">
              <a:ext uri="{FF2B5EF4-FFF2-40B4-BE49-F238E27FC236}">
                <a16:creationId xmlns:a16="http://schemas.microsoft.com/office/drawing/2014/main" id="{CB35832A-E7FF-406E-A0A2-C5665577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241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Top position • A1 through A9</a:t>
            </a:r>
          </a:p>
        </p:txBody>
      </p:sp>
      <p:sp>
        <p:nvSpPr>
          <p:cNvPr id="13" name="abrasion-callout">
            <a:extLst xmlns:a="http://schemas.openxmlformats.org/drawingml/2006/main">
              <a:ext uri="{FF2B5EF4-FFF2-40B4-BE49-F238E27FC236}">
                <a16:creationId xmlns:a16="http://schemas.microsoft.com/office/drawing/2014/main" id="{7DFC9AB2-5549-4EBF-B922-2E2D18ED0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81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ABRASION RESISTANCE</a:t>
            </a:r>
          </a:p>
        </p:txBody>
      </p:sp>
      <p:sp>
        <p:nvSpPr>
          <p:cNvPr id="14" name="abrasion-desc">
            <a:extLst xmlns:a="http://schemas.openxmlformats.org/drawingml/2006/main">
              <a:ext uri="{FF2B5EF4-FFF2-40B4-BE49-F238E27FC236}">
                <a16:creationId xmlns:a16="http://schemas.microsoft.com/office/drawing/2014/main" id="{81942151-4DA2-4DE1-BA78-C11CB69DF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434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Left position • Levels 0 through 6</a:t>
            </a:r>
          </a:p>
        </p:txBody>
      </p:sp>
      <p:sp>
        <p:nvSpPr>
          <p:cNvPr id="15" name="puncture-callout">
            <a:extLst xmlns:a="http://schemas.openxmlformats.org/drawingml/2006/main">
              <a:ext uri="{FF2B5EF4-FFF2-40B4-BE49-F238E27FC236}">
                <a16:creationId xmlns:a16="http://schemas.microsoft.com/office/drawing/2014/main" id="{145F82EE-D9A5-4373-B3BF-4742AA1F1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435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PUNCTURE RESISTANCE</a:t>
            </a:r>
          </a:p>
        </p:txBody>
      </p:sp>
      <p:sp>
        <p:nvSpPr>
          <p:cNvPr id="16" name="puncture-desc">
            <a:extLst xmlns:a="http://schemas.openxmlformats.org/drawingml/2006/main">
              <a:ext uri="{FF2B5EF4-FFF2-40B4-BE49-F238E27FC236}">
                <a16:creationId xmlns:a16="http://schemas.microsoft.com/office/drawing/2014/main" id="{B967658A-4FAE-44CA-B7E4-AA4B45C7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50545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Right position • Levels 0 through 5</a:t>
            </a:r>
          </a:p>
        </p:txBody>
      </p:sp>
      <p:sp>
        <p:nvSpPr>
          <p:cNvPr id="17" name="x-note">
            <a:extLst xmlns:a="http://schemas.openxmlformats.org/drawingml/2006/main">
              <a:ext uri="{FF2B5EF4-FFF2-40B4-BE49-F238E27FC236}">
                <a16:creationId xmlns:a16="http://schemas.microsoft.com/office/drawing/2014/main" id="{3F26BEC4-12C0-40A1-BE23-2D583679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19450"/>
            <a:ext cx="4762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x-note-text">
            <a:extLst xmlns:a="http://schemas.openxmlformats.org/drawingml/2006/main">
              <a:ext uri="{FF2B5EF4-FFF2-40B4-BE49-F238E27FC236}">
                <a16:creationId xmlns:a16="http://schemas.microsoft.com/office/drawing/2014/main" id="{913E82C6-F055-42CD-9B1A-0639C6F1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333750"/>
            <a:ext cx="438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C2732"/>
                </a:solidFill>
                <a:latin typeface="Aptos"/>
                <a:ea typeface="Aptos"/>
                <a:cs typeface="Aptos"/>
              </a:rPr>
              <a:t>X = not tested or not applicable; it is not a zero rating.</a:t>
            </a:r>
          </a:p>
        </p:txBody>
      </p:sp>
      <p:sp>
        <p:nvSpPr>
          <p:cNvPr id="19" name="footer-line-5">
            <a:extLst xmlns:a="http://schemas.openxmlformats.org/drawingml/2006/main">
              <a:ext uri="{FF2B5EF4-FFF2-40B4-BE49-F238E27FC236}">
                <a16:creationId xmlns:a16="http://schemas.microsoft.com/office/drawing/2014/main" id="{859A7B2F-9F1D-45C8-ABDB-2BB4D855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20" name="source-5">
            <a:extLst xmlns:a="http://schemas.openxmlformats.org/drawingml/2006/main">
              <a:ext uri="{FF2B5EF4-FFF2-40B4-BE49-F238E27FC236}">
                <a16:creationId xmlns:a16="http://schemas.microsoft.com/office/drawing/2014/main" id="{51D08343-4FAC-48B1-BECB-1CAB3017F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ANSI/ISEA 105-2024 marking positions; ISEA and ANSI summaries</a:t>
            </a:r>
          </a:p>
        </p:txBody>
      </p:sp>
      <p:sp>
        <p:nvSpPr>
          <p:cNvPr id="21" name="page-5">
            <a:extLst xmlns:a="http://schemas.openxmlformats.org/drawingml/2006/main">
              <a:ext uri="{FF2B5EF4-FFF2-40B4-BE49-F238E27FC236}">
                <a16:creationId xmlns:a16="http://schemas.microsoft.com/office/drawing/2014/main" id="{D18C3BD1-5758-498E-8960-F744DF25D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805892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675AA849-2CF6-4380-B49E-E0793B41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INTERPRETING THE SCALES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020FB3-152D-481A-8C81-E8B1F368B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659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A higher number means greater tested resistance—not universal superiority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072CB777-5EC9-4F1E-B7B0-6DD88DCB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Protection should be matched to the hazard while balancing fit, dexterity, grip, coverage and task demands.</a:t>
            </a:r>
          </a:p>
        </p:txBody>
      </p:sp>
      <p:sp>
        <p:nvSpPr>
          <p:cNvPr id="4" name="rating-bar-0">
            <a:extLst xmlns:a="http://schemas.openxmlformats.org/drawingml/2006/main">
              <a:ext uri="{FF2B5EF4-FFF2-40B4-BE49-F238E27FC236}">
                <a16:creationId xmlns:a16="http://schemas.microsoft.com/office/drawing/2014/main" id="{3687105C-78A9-4E08-9E3B-CDEA453D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28194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ating-label-0">
            <a:extLst xmlns:a="http://schemas.openxmlformats.org/drawingml/2006/main">
              <a:ext uri="{FF2B5EF4-FFF2-40B4-BE49-F238E27FC236}">
                <a16:creationId xmlns:a16="http://schemas.microsoft.com/office/drawing/2014/main" id="{1B7EC796-1D84-414B-82FE-ED2F339A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CUT</a:t>
            </a:r>
          </a:p>
        </p:txBody>
      </p:sp>
      <p:sp>
        <p:nvSpPr>
          <p:cNvPr id="6" name="rating-range-0">
            <a:extLst xmlns:a="http://schemas.openxmlformats.org/drawingml/2006/main">
              <a:ext uri="{FF2B5EF4-FFF2-40B4-BE49-F238E27FC236}">
                <a16:creationId xmlns:a16="http://schemas.microsoft.com/office/drawing/2014/main" id="{7AFCE937-A156-4B6A-825C-219B2F42D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3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A1–A9</a:t>
            </a:r>
          </a:p>
        </p:txBody>
      </p:sp>
      <p:sp>
        <p:nvSpPr>
          <p:cNvPr id="7" name="rating-copy-0">
            <a:extLst xmlns:a="http://schemas.openxmlformats.org/drawingml/2006/main">
              <a:ext uri="{FF2B5EF4-FFF2-40B4-BE49-F238E27FC236}">
                <a16:creationId xmlns:a16="http://schemas.microsoft.com/office/drawing/2014/main" id="{C5FDDA2C-1BB2-41B0-8E31-38A96673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28194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65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Reflects the cutting force resisted during standardized testing.</a:t>
            </a:r>
          </a:p>
        </p:txBody>
      </p:sp>
      <p:sp>
        <p:nvSpPr>
          <p:cNvPr id="8" name="rating-bar-1">
            <a:extLst xmlns:a="http://schemas.openxmlformats.org/drawingml/2006/main">
              <a:ext uri="{FF2B5EF4-FFF2-40B4-BE49-F238E27FC236}">
                <a16:creationId xmlns:a16="http://schemas.microsoft.com/office/drawing/2014/main" id="{1A76A042-F4FA-4697-8727-4F081710D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438400"/>
            <a:ext cx="28194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ating-label-1">
            <a:extLst xmlns:a="http://schemas.openxmlformats.org/drawingml/2006/main">
              <a:ext uri="{FF2B5EF4-FFF2-40B4-BE49-F238E27FC236}">
                <a16:creationId xmlns:a16="http://schemas.microsoft.com/office/drawing/2014/main" id="{898E572A-C39F-42CB-84E9-3ECA55F1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8003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ABRASION</a:t>
            </a:r>
          </a:p>
        </p:txBody>
      </p:sp>
      <p:sp>
        <p:nvSpPr>
          <p:cNvPr id="10" name="rating-range-1">
            <a:extLst xmlns:a="http://schemas.openxmlformats.org/drawingml/2006/main">
              <a:ext uri="{FF2B5EF4-FFF2-40B4-BE49-F238E27FC236}">
                <a16:creationId xmlns:a16="http://schemas.microsoft.com/office/drawing/2014/main" id="{A4662F18-229E-4EA3-B126-F5A005F4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432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3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0–6</a:t>
            </a:r>
          </a:p>
        </p:txBody>
      </p:sp>
      <p:sp>
        <p:nvSpPr>
          <p:cNvPr id="11" name="rating-copy-1">
            <a:extLst xmlns:a="http://schemas.openxmlformats.org/drawingml/2006/main">
              <a:ext uri="{FF2B5EF4-FFF2-40B4-BE49-F238E27FC236}">
                <a16:creationId xmlns:a16="http://schemas.microsoft.com/office/drawing/2014/main" id="{7301CC74-9DBA-4FE5-BD48-A20C4BCAA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095750"/>
            <a:ext cx="28194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65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Reflects resistance to repeated surface wear and material breakdown.</a:t>
            </a:r>
          </a:p>
        </p:txBody>
      </p:sp>
      <p:sp>
        <p:nvSpPr>
          <p:cNvPr id="12" name="rating-bar-2">
            <a:extLst xmlns:a="http://schemas.openxmlformats.org/drawingml/2006/main">
              <a:ext uri="{FF2B5EF4-FFF2-40B4-BE49-F238E27FC236}">
                <a16:creationId xmlns:a16="http://schemas.microsoft.com/office/drawing/2014/main" id="{A534AA7D-E76E-4D51-8C23-1EBA2D1F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438400"/>
            <a:ext cx="28194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ating-label-2">
            <a:extLst xmlns:a="http://schemas.openxmlformats.org/drawingml/2006/main">
              <a:ext uri="{FF2B5EF4-FFF2-40B4-BE49-F238E27FC236}">
                <a16:creationId xmlns:a16="http://schemas.microsoft.com/office/drawing/2014/main" id="{5E99285A-7AE4-4FC4-9212-E89F659E2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8003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PUNCTURE</a:t>
            </a:r>
          </a:p>
        </p:txBody>
      </p:sp>
      <p:sp>
        <p:nvSpPr>
          <p:cNvPr id="14" name="rating-range-2">
            <a:extLst xmlns:a="http://schemas.openxmlformats.org/drawingml/2006/main">
              <a:ext uri="{FF2B5EF4-FFF2-40B4-BE49-F238E27FC236}">
                <a16:creationId xmlns:a16="http://schemas.microsoft.com/office/drawing/2014/main" id="{ECB1B51F-D757-4BC6-B5D1-793CE0AE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1432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3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0–5</a:t>
            </a:r>
          </a:p>
        </p:txBody>
      </p:sp>
      <p:sp>
        <p:nvSpPr>
          <p:cNvPr id="15" name="rating-copy-2">
            <a:extLst xmlns:a="http://schemas.openxmlformats.org/drawingml/2006/main">
              <a:ext uri="{FF2B5EF4-FFF2-40B4-BE49-F238E27FC236}">
                <a16:creationId xmlns:a16="http://schemas.microsoft.com/office/drawing/2014/main" id="{FEBCA9E4-4D33-4291-8780-2B67C082B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095750"/>
            <a:ext cx="28194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650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Reflects penetration resistance using a standard probe—not a hypodermic needle.</a:t>
            </a:r>
          </a:p>
        </p:txBody>
      </p:sp>
      <p:sp>
        <p:nvSpPr>
          <p:cNvPr id="16" name="rating-sep-1">
            <a:extLst xmlns:a="http://schemas.openxmlformats.org/drawingml/2006/main">
              <a:ext uri="{FF2B5EF4-FFF2-40B4-BE49-F238E27FC236}">
                <a16:creationId xmlns:a16="http://schemas.microsoft.com/office/drawing/2014/main" id="{14B50555-1C3D-4A21-9493-068CEAC41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628900"/>
            <a:ext cx="0" cy="2724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EE3"/>
            </a:solidFill>
            <a:prstDash val="solid"/>
          </a:ln>
        </p:spPr>
      </p:sp>
      <p:sp>
        <p:nvSpPr>
          <p:cNvPr id="17" name="rating-sep-2">
            <a:extLst xmlns:a="http://schemas.openxmlformats.org/drawingml/2006/main">
              <a:ext uri="{FF2B5EF4-FFF2-40B4-BE49-F238E27FC236}">
                <a16:creationId xmlns:a16="http://schemas.microsoft.com/office/drawing/2014/main" id="{3D4F8775-2E0B-4A47-A253-2ED21A0C9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628900"/>
            <a:ext cx="0" cy="2724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EE3"/>
            </a:solidFill>
            <a:prstDash val="solid"/>
          </a:ln>
        </p:spPr>
      </p:sp>
      <p:sp>
        <p:nvSpPr>
          <p:cNvPr id="18" name="needle-note">
            <a:extLst xmlns:a="http://schemas.openxmlformats.org/drawingml/2006/main">
              <a:ext uri="{FF2B5EF4-FFF2-40B4-BE49-F238E27FC236}">
                <a16:creationId xmlns:a16="http://schemas.microsoft.com/office/drawing/2014/main" id="{31CFFAFA-A16D-46A1-A6BA-72E979D18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9867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needle-note-text">
            <a:extLst xmlns:a="http://schemas.openxmlformats.org/drawingml/2006/main">
              <a:ext uri="{FF2B5EF4-FFF2-40B4-BE49-F238E27FC236}">
                <a16:creationId xmlns:a16="http://schemas.microsoft.com/office/drawing/2014/main" id="{043FF04F-223F-4150-ABDD-BE266BA3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753100"/>
            <a:ext cx="929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2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Needlestick resistance is a separate property. Standard puncture performance should never be assumed to cover needle hazards.</a:t>
            </a:r>
          </a:p>
        </p:txBody>
      </p:sp>
      <p:sp>
        <p:nvSpPr>
          <p:cNvPr id="20" name="footer-line-6">
            <a:extLst xmlns:a="http://schemas.openxmlformats.org/drawingml/2006/main">
              <a:ext uri="{FF2B5EF4-FFF2-40B4-BE49-F238E27FC236}">
                <a16:creationId xmlns:a16="http://schemas.microsoft.com/office/drawing/2014/main" id="{FC90E1B1-B6BF-401D-92C6-ACD1BAB82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21" name="source-6">
            <a:extLst xmlns:a="http://schemas.openxmlformats.org/drawingml/2006/main">
              <a:ext uri="{FF2B5EF4-FFF2-40B4-BE49-F238E27FC236}">
                <a16:creationId xmlns:a16="http://schemas.microsoft.com/office/drawing/2014/main" id="{E58E599A-8291-4A4E-91D7-8998E8357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ANSI overview of ANSI/ISEA 105-2024 classifications</a:t>
            </a:r>
          </a:p>
        </p:txBody>
      </p:sp>
      <p:sp>
        <p:nvSpPr>
          <p:cNvPr id="22" name="page-6">
            <a:extLst xmlns:a="http://schemas.openxmlformats.org/drawingml/2006/main">
              <a:ext uri="{FF2B5EF4-FFF2-40B4-BE49-F238E27FC236}">
                <a16:creationId xmlns:a16="http://schemas.microsoft.com/office/drawing/2014/main" id="{CE0F3BBC-EBC0-4011-8EC4-F782150A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174621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7598D2F8-5A9D-4F1A-BE6B-34541694F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BEYOND THE PENTAGON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F39E2A-B6FD-4881-99DA-525C71BB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678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The label improves comparison, but the task still decides the glove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8F08D381-1666-4EE9-A82F-EBFA786B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Mechanical ratings are only part of a complete selection process.</a:t>
            </a:r>
          </a:p>
        </p:txBody>
      </p:sp>
      <p:sp>
        <p:nvSpPr>
          <p:cNvPr id="4" name="one-label">
            <a:extLst xmlns:a="http://schemas.openxmlformats.org/drawingml/2006/main">
              <a:ext uri="{FF2B5EF4-FFF2-40B4-BE49-F238E27FC236}">
                <a16:creationId xmlns:a16="http://schemas.microsoft.com/office/drawing/2014/main" id="{B006DD5A-8352-499B-9612-7748C2894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31623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one-label-number">
            <a:extLst xmlns:a="http://schemas.openxmlformats.org/drawingml/2006/main">
              <a:ext uri="{FF2B5EF4-FFF2-40B4-BE49-F238E27FC236}">
                <a16:creationId xmlns:a16="http://schemas.microsoft.com/office/drawing/2014/main" id="{ACC4A955-3807-48C9-AC67-5BCE10DD5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47950"/>
            <a:ext cx="2286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8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6" name="one-label-head">
            <a:extLst xmlns:a="http://schemas.openxmlformats.org/drawingml/2006/main">
              <a:ext uri="{FF2B5EF4-FFF2-40B4-BE49-F238E27FC236}">
                <a16:creationId xmlns:a16="http://schemas.microsoft.com/office/drawing/2014/main" id="{BF7BB87A-6567-479C-975C-8EFA35D58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0525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standardized label</a:t>
            </a:r>
          </a:p>
        </p:txBody>
      </p:sp>
      <p:sp>
        <p:nvSpPr>
          <p:cNvPr id="7" name="one-label-copy">
            <a:extLst xmlns:a="http://schemas.openxmlformats.org/drawingml/2006/main">
              <a:ext uri="{FF2B5EF4-FFF2-40B4-BE49-F238E27FC236}">
                <a16:creationId xmlns:a16="http://schemas.microsoft.com/office/drawing/2014/main" id="{E34CC36A-1AB5-4FA2-9F6B-31068643F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38650"/>
            <a:ext cx="24003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useful comparison tool—not the whole hazard assessment.</a:t>
            </a:r>
          </a:p>
        </p:txBody>
      </p:sp>
      <p:sp>
        <p:nvSpPr>
          <p:cNvPr id="8" name="consider-title">
            <a:extLst xmlns:a="http://schemas.openxmlformats.org/drawingml/2006/main">
              <a:ext uri="{FF2B5EF4-FFF2-40B4-BE49-F238E27FC236}">
                <a16:creationId xmlns:a16="http://schemas.microsoft.com/office/drawing/2014/main" id="{E0C8505E-4BE2-4C31-9280-34B5EA122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457450"/>
            <a:ext cx="552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Also consider:</a:t>
            </a:r>
          </a:p>
        </p:txBody>
      </p:sp>
      <p:sp>
        <p:nvSpPr>
          <p:cNvPr id="9" name="consider-list-left">
            <a:extLst xmlns:a="http://schemas.openxmlformats.org/drawingml/2006/main">
              <a:ext uri="{FF2B5EF4-FFF2-40B4-BE49-F238E27FC236}">
                <a16:creationId xmlns:a16="http://schemas.microsoft.com/office/drawing/2014/main" id="{0078B6DB-F7B6-4B8D-9626-A9627774C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48000"/>
            <a:ext cx="3238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Dry, wet or oily grip conditions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Impact and metacarpal hazards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Heat, cold and flame exposure</a:t>
            </a:r>
          </a:p>
        </p:txBody>
      </p:sp>
      <p:sp>
        <p:nvSpPr>
          <p:cNvPr id="10" name="consider-list-right">
            <a:extLst xmlns:a="http://schemas.openxmlformats.org/drawingml/2006/main">
              <a:ext uri="{FF2B5EF4-FFF2-40B4-BE49-F238E27FC236}">
                <a16:creationId xmlns:a16="http://schemas.microsoft.com/office/drawing/2014/main" id="{322A4A55-E7B5-488D-B088-9813F613E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048000"/>
            <a:ext cx="3238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Fit, comfort and dexterity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Coating, liner and cuff design</a:t>
            </a:r>
          </a:p>
          <a:p xmlns:a="http://schemas.openxmlformats.org/drawingml/2006/main">
            <a:pPr marL="26" indent="-14" algn="l">
              <a:lnSpc>
                <a:spcPct val="112000"/>
              </a:lnSpc>
              <a:spcAft>
                <a:spcPts val="10"/>
              </a:spcAft>
              <a:buNone/>
              <a:defRPr sz="172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Chemical compatibility and duration</a:t>
            </a:r>
          </a:p>
        </p:txBody>
      </p:sp>
      <p:sp>
        <p:nvSpPr>
          <p:cNvPr id="11" name="hierarchy-note">
            <a:extLst xmlns:a="http://schemas.openxmlformats.org/drawingml/2006/main">
              <a:ext uri="{FF2B5EF4-FFF2-40B4-BE49-F238E27FC236}">
                <a16:creationId xmlns:a16="http://schemas.microsoft.com/office/drawing/2014/main" id="{214A668A-09A3-46B4-9C09-A1BB360DD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5181600"/>
            <a:ext cx="666750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hierarchy-note-text">
            <a:extLst xmlns:a="http://schemas.openxmlformats.org/drawingml/2006/main">
              <a:ext uri="{FF2B5EF4-FFF2-40B4-BE49-F238E27FC236}">
                <a16:creationId xmlns:a16="http://schemas.microsoft.com/office/drawing/2014/main" id="{0CB87A69-137B-429C-8DB4-01C6C77C8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5286375"/>
            <a:ext cx="624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PPE supports—not replaces—engineering and administrative controls.</a:t>
            </a:r>
          </a:p>
        </p:txBody>
      </p:sp>
      <p:sp>
        <p:nvSpPr>
          <p:cNvPr id="13" name="footer-line-7">
            <a:extLst xmlns:a="http://schemas.openxmlformats.org/drawingml/2006/main">
              <a:ext uri="{FF2B5EF4-FFF2-40B4-BE49-F238E27FC236}">
                <a16:creationId xmlns:a16="http://schemas.microsoft.com/office/drawing/2014/main" id="{E48C4F55-D94C-4338-9267-24791ECF5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14" name="source-7">
            <a:extLst xmlns:a="http://schemas.openxmlformats.org/drawingml/2006/main">
              <a:ext uri="{FF2B5EF4-FFF2-40B4-BE49-F238E27FC236}">
                <a16:creationId xmlns:a16="http://schemas.microsoft.com/office/drawing/2014/main" id="{1FC544EE-AC3D-4627-AFAD-A7AF7420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Reference: Canadian Centre for Occupational Health and Safety, glove selection and PPE program guidance</a:t>
            </a:r>
          </a:p>
        </p:txBody>
      </p:sp>
      <p:sp>
        <p:nvSpPr>
          <p:cNvPr id="15" name="page-7">
            <a:extLst xmlns:a="http://schemas.openxmlformats.org/drawingml/2006/main">
              <a:ext uri="{FF2B5EF4-FFF2-40B4-BE49-F238E27FC236}">
                <a16:creationId xmlns:a16="http://schemas.microsoft.com/office/drawing/2014/main" id="{B3B71D94-A716-4C37-9FD7-0318A5CD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849428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88E3316F-2D70-4043-8231-5F7254FE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EXISTING INVENTORY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83F24E-75F5-4F1A-918A-374F651A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Older markings are not automatic failures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E03FF263-00DF-465B-9015-61C000714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3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D3DCE5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D3DCE5"/>
                </a:solidFill>
                <a:latin typeface="Aptos"/>
                <a:ea typeface="Aptos"/>
                <a:cs typeface="Aptos"/>
              </a:rPr>
              <a:t>Products tested or labelled under earlier editions may remain in circulation while organizations transition to the updated format.</a:t>
            </a:r>
          </a:p>
        </p:txBody>
      </p:sp>
      <p:sp>
        <p:nvSpPr>
          <p:cNvPr id="4" name="not-equal">
            <a:extLst xmlns:a="http://schemas.openxmlformats.org/drawingml/2006/main">
              <a:ext uri="{FF2B5EF4-FFF2-40B4-BE49-F238E27FC236}">
                <a16:creationId xmlns:a16="http://schemas.microsoft.com/office/drawing/2014/main" id="{36B98225-4187-44C2-B7D7-7163D7EC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1809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84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84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≠</a:t>
            </a:r>
          </a:p>
        </p:txBody>
      </p:sp>
      <p:sp>
        <p:nvSpPr>
          <p:cNvPr id="5" name="not-equal-copy">
            <a:extLst xmlns:a="http://schemas.openxmlformats.org/drawingml/2006/main">
              <a:ext uri="{FF2B5EF4-FFF2-40B4-BE49-F238E27FC236}">
                <a16:creationId xmlns:a16="http://schemas.microsoft.com/office/drawing/2014/main" id="{EC994B18-FDEB-45EB-AA5A-67D31988D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285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No new pentagon does not automatically mean no protection.</a:t>
            </a:r>
          </a:p>
        </p:txBody>
      </p:sp>
      <p:sp>
        <p:nvSpPr>
          <p:cNvPr id="6" name="old-divider">
            <a:extLst xmlns:a="http://schemas.openxmlformats.org/drawingml/2006/main">
              <a:ext uri="{FF2B5EF4-FFF2-40B4-BE49-F238E27FC236}">
                <a16:creationId xmlns:a16="http://schemas.microsoft.com/office/drawing/2014/main" id="{23012B35-EBF6-468E-971C-D00CA52DC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514600"/>
            <a:ext cx="0" cy="3028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7627A"/>
            </a:solidFill>
            <a:prstDash val="solid"/>
          </a:ln>
        </p:spPr>
      </p:sp>
      <p:sp>
        <p:nvSpPr>
          <p:cNvPr id="7" name="verify-title">
            <a:extLst xmlns:a="http://schemas.openxmlformats.org/drawingml/2006/main">
              <a:ext uri="{FF2B5EF4-FFF2-40B4-BE49-F238E27FC236}">
                <a16:creationId xmlns:a16="http://schemas.microsoft.com/office/drawing/2014/main" id="{59772EBA-6A96-40B5-8021-EBD6E8A75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3365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Verify before selection</a:t>
            </a:r>
          </a:p>
        </p:txBody>
      </p:sp>
      <p:sp>
        <p:nvSpPr>
          <p:cNvPr id="8" name="verify-num-0">
            <a:extLst xmlns:a="http://schemas.openxmlformats.org/drawingml/2006/main">
              <a:ext uri="{FF2B5EF4-FFF2-40B4-BE49-F238E27FC236}">
                <a16:creationId xmlns:a16="http://schemas.microsoft.com/office/drawing/2014/main" id="{E3F4FB2D-68CD-4F99-91EC-7CCB7C9F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813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verify-step-0">
            <a:extLst xmlns:a="http://schemas.openxmlformats.org/drawingml/2006/main">
              <a:ext uri="{FF2B5EF4-FFF2-40B4-BE49-F238E27FC236}">
                <a16:creationId xmlns:a16="http://schemas.microsoft.com/office/drawing/2014/main" id="{8DBAE03B-0E52-4990-809C-900FAACA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623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E0E7E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0E7EE"/>
                </a:solidFill>
                <a:latin typeface="Aptos"/>
                <a:ea typeface="Aptos"/>
                <a:cs typeface="Aptos"/>
              </a:rPr>
              <a:t>Confirm which edition of the standard was used.</a:t>
            </a:r>
          </a:p>
        </p:txBody>
      </p:sp>
      <p:sp>
        <p:nvSpPr>
          <p:cNvPr id="10" name="verify-num-1">
            <a:extLst xmlns:a="http://schemas.openxmlformats.org/drawingml/2006/main">
              <a:ext uri="{FF2B5EF4-FFF2-40B4-BE49-F238E27FC236}">
                <a16:creationId xmlns:a16="http://schemas.microsoft.com/office/drawing/2014/main" id="{8AD7E439-5C70-4EED-B703-C7F30D44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verify-step-1">
            <a:extLst xmlns:a="http://schemas.openxmlformats.org/drawingml/2006/main">
              <a:ext uri="{FF2B5EF4-FFF2-40B4-BE49-F238E27FC236}">
                <a16:creationId xmlns:a16="http://schemas.microsoft.com/office/drawing/2014/main" id="{759BC56B-E9D3-434F-8150-A7173A5B7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7719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E0E7E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0E7EE"/>
                </a:solidFill>
                <a:latin typeface="Aptos"/>
                <a:ea typeface="Aptos"/>
                <a:cs typeface="Aptos"/>
              </a:rPr>
              <a:t>Review the manufacturer’s current technical data.</a:t>
            </a:r>
          </a:p>
        </p:txBody>
      </p:sp>
      <p:sp>
        <p:nvSpPr>
          <p:cNvPr id="12" name="verify-num-2">
            <a:extLst xmlns:a="http://schemas.openxmlformats.org/drawingml/2006/main">
              <a:ext uri="{FF2B5EF4-FFF2-40B4-BE49-F238E27FC236}">
                <a16:creationId xmlns:a16="http://schemas.microsoft.com/office/drawing/2014/main" id="{ED6F2F26-BD6C-4F56-BB90-122321A79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005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verify-step-2">
            <a:extLst xmlns:a="http://schemas.openxmlformats.org/drawingml/2006/main">
              <a:ext uri="{FF2B5EF4-FFF2-40B4-BE49-F238E27FC236}">
                <a16:creationId xmlns:a16="http://schemas.microsoft.com/office/drawing/2014/main" id="{C57EED0D-2A3D-4B4C-88A1-E88A6C105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3815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E0E7E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0E7EE"/>
                </a:solidFill>
                <a:latin typeface="Aptos"/>
                <a:ea typeface="Aptos"/>
                <a:cs typeface="Aptos"/>
              </a:rPr>
              <a:t>Match documented ratings to the workplace requirement.</a:t>
            </a:r>
          </a:p>
        </p:txBody>
      </p:sp>
      <p:sp>
        <p:nvSpPr>
          <p:cNvPr id="14" name="verify-num-3">
            <a:extLst xmlns:a="http://schemas.openxmlformats.org/drawingml/2006/main">
              <a:ext uri="{FF2B5EF4-FFF2-40B4-BE49-F238E27FC236}">
                <a16:creationId xmlns:a16="http://schemas.microsoft.com/office/drawing/2014/main" id="{ACB74B29-9E63-493D-A364-EDDDF826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0101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verify-step-3">
            <a:extLst xmlns:a="http://schemas.openxmlformats.org/drawingml/2006/main">
              <a:ext uri="{FF2B5EF4-FFF2-40B4-BE49-F238E27FC236}">
                <a16:creationId xmlns:a16="http://schemas.microsoft.com/office/drawing/2014/main" id="{A7286482-8281-4C4B-88C6-F4614DB66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9911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E0E7E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0E7EE"/>
                </a:solidFill>
                <a:latin typeface="Aptos"/>
                <a:ea typeface="Aptos"/>
                <a:cs typeface="Aptos"/>
              </a:rPr>
              <a:t>Ask the supplier when markings or test data are unclear.</a:t>
            </a:r>
          </a:p>
        </p:txBody>
      </p:sp>
      <p:sp>
        <p:nvSpPr>
          <p:cNvPr id="16" name="verify-band">
            <a:extLst xmlns:a="http://schemas.openxmlformats.org/drawingml/2006/main">
              <a:ext uri="{FF2B5EF4-FFF2-40B4-BE49-F238E27FC236}">
                <a16:creationId xmlns:a16="http://schemas.microsoft.com/office/drawing/2014/main" id="{5664815A-94A8-43E8-BD84-2A6E6481C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619750"/>
            <a:ext cx="61912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verify-band-text">
            <a:extLst xmlns:a="http://schemas.openxmlformats.org/drawingml/2006/main">
              <a:ext uri="{FF2B5EF4-FFF2-40B4-BE49-F238E27FC236}">
                <a16:creationId xmlns:a16="http://schemas.microsoft.com/office/drawing/2014/main" id="{FBCC7B7F-D003-4D8A-A72B-32F11DC25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753100"/>
            <a:ext cx="571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If documentation is uncertain, pause and confirm.</a:t>
            </a:r>
          </a:p>
        </p:txBody>
      </p:sp>
      <p:sp>
        <p:nvSpPr>
          <p:cNvPr id="18" name="footer-line-8">
            <a:extLst xmlns:a="http://schemas.openxmlformats.org/drawingml/2006/main">
              <a:ext uri="{FF2B5EF4-FFF2-40B4-BE49-F238E27FC236}">
                <a16:creationId xmlns:a16="http://schemas.microsoft.com/office/drawing/2014/main" id="{61A1BF32-1200-4F2C-9164-896B0F41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EE3"/>
            </a:solidFill>
            <a:prstDash val="solid"/>
          </a:ln>
        </p:spPr>
      </p:sp>
      <p:sp>
        <p:nvSpPr>
          <p:cNvPr id="19" name="source-8">
            <a:extLst xmlns:a="http://schemas.openxmlformats.org/drawingml/2006/main">
              <a:ext uri="{FF2B5EF4-FFF2-40B4-BE49-F238E27FC236}">
                <a16:creationId xmlns:a16="http://schemas.microsoft.com/office/drawing/2014/main" id="{8E36CD85-35E1-4604-B38D-574B5B7B8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Source: ISEA guidance on the ANSI/ISEA 105-2024 label transition</a:t>
            </a:r>
          </a:p>
        </p:txBody>
      </p:sp>
      <p:sp>
        <p:nvSpPr>
          <p:cNvPr id="20" name="page-8">
            <a:extLst xmlns:a="http://schemas.openxmlformats.org/drawingml/2006/main">
              <a:ext uri="{FF2B5EF4-FFF2-40B4-BE49-F238E27FC236}">
                <a16:creationId xmlns:a16="http://schemas.microsoft.com/office/drawing/2014/main" id="{CBA74ED5-253B-4350-B715-60118793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9211411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C3912413-64A3-47A1-8030-CA746FA3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PUTTING THE STANDARD TO WORK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F10187-0A8D-4B98-A08C-6DBF64D7B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75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Start with the hazard—not the number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E7D5D2BD-DE6F-49AB-8FC3-1377F73CC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1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66717C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6717C"/>
                </a:solidFill>
                <a:latin typeface="Aptos"/>
                <a:ea typeface="Aptos"/>
                <a:cs typeface="Aptos"/>
              </a:rPr>
              <a:t>Use the updated marking to compare eligible products after the workplace requirements are understood.</a:t>
            </a:r>
          </a:p>
        </p:txBody>
      </p:sp>
      <p:sp>
        <p:nvSpPr>
          <p:cNvPr id="4" name="step-number-bg-0">
            <a:extLst xmlns:a="http://schemas.openxmlformats.org/drawingml/2006/main">
              <a:ext uri="{FF2B5EF4-FFF2-40B4-BE49-F238E27FC236}">
                <a16:creationId xmlns:a16="http://schemas.microsoft.com/office/drawing/2014/main" id="{8DAFB327-AA11-4E64-BBF9-69034286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tep-number-0">
            <a:extLst xmlns:a="http://schemas.openxmlformats.org/drawingml/2006/main">
              <a:ext uri="{FF2B5EF4-FFF2-40B4-BE49-F238E27FC236}">
                <a16:creationId xmlns:a16="http://schemas.microsoft.com/office/drawing/2014/main" id="{DE9BEF6E-FE11-4D7C-BCA5-75F78247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6" name="step-head-0">
            <a:extLst xmlns:a="http://schemas.openxmlformats.org/drawingml/2006/main">
              <a:ext uri="{FF2B5EF4-FFF2-40B4-BE49-F238E27FC236}">
                <a16:creationId xmlns:a16="http://schemas.microsoft.com/office/drawing/2014/main" id="{ABCC6859-4491-4B4A-BDF1-757078DA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7" name="step-copy-0">
            <a:extLst xmlns:a="http://schemas.openxmlformats.org/drawingml/2006/main">
              <a:ext uri="{FF2B5EF4-FFF2-40B4-BE49-F238E27FC236}">
                <a16:creationId xmlns:a16="http://schemas.microsoft.com/office/drawing/2014/main" id="{1BDD078C-E849-4142-A1FA-061F5B573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809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Identify the task and credible hazards.</a:t>
            </a:r>
          </a:p>
        </p:txBody>
      </p:sp>
      <p:sp>
        <p:nvSpPr>
          <p:cNvPr id="8" name="step-number-bg-1">
            <a:extLst xmlns:a="http://schemas.openxmlformats.org/drawingml/2006/main">
              <a:ext uri="{FF2B5EF4-FFF2-40B4-BE49-F238E27FC236}">
                <a16:creationId xmlns:a16="http://schemas.microsoft.com/office/drawing/2014/main" id="{BD30C654-6E5A-4F0B-A7D3-BE4F86257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5146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-number-1">
            <a:extLst xmlns:a="http://schemas.openxmlformats.org/drawingml/2006/main">
              <a:ext uri="{FF2B5EF4-FFF2-40B4-BE49-F238E27FC236}">
                <a16:creationId xmlns:a16="http://schemas.microsoft.com/office/drawing/2014/main" id="{B92ECF56-1295-4DFD-9BDD-900F5D23B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6098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0" name="step-head-1">
            <a:extLst xmlns:a="http://schemas.openxmlformats.org/drawingml/2006/main">
              <a:ext uri="{FF2B5EF4-FFF2-40B4-BE49-F238E27FC236}">
                <a16:creationId xmlns:a16="http://schemas.microsoft.com/office/drawing/2014/main" id="{0125FA52-34C9-46D3-BA68-1288B8C9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SPECIFY</a:t>
            </a:r>
          </a:p>
        </p:txBody>
      </p:sp>
      <p:sp>
        <p:nvSpPr>
          <p:cNvPr id="11" name="step-copy-1">
            <a:extLst xmlns:a="http://schemas.openxmlformats.org/drawingml/2006/main">
              <a:ext uri="{FF2B5EF4-FFF2-40B4-BE49-F238E27FC236}">
                <a16:creationId xmlns:a16="http://schemas.microsoft.com/office/drawing/2014/main" id="{E3E65DA5-8552-4377-ACAC-D6838A229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600450"/>
            <a:ext cx="1809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Set the protection levels actually required.</a:t>
            </a:r>
          </a:p>
        </p:txBody>
      </p:sp>
      <p:sp>
        <p:nvSpPr>
          <p:cNvPr id="12" name="step-number-bg-2">
            <a:extLst xmlns:a="http://schemas.openxmlformats.org/drawingml/2006/main">
              <a:ext uri="{FF2B5EF4-FFF2-40B4-BE49-F238E27FC236}">
                <a16:creationId xmlns:a16="http://schemas.microsoft.com/office/drawing/2014/main" id="{415D696C-8DB9-43A6-8425-78CC6C88C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5146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ep-number-2">
            <a:extLst xmlns:a="http://schemas.openxmlformats.org/drawingml/2006/main">
              <a:ext uri="{FF2B5EF4-FFF2-40B4-BE49-F238E27FC236}">
                <a16:creationId xmlns:a16="http://schemas.microsoft.com/office/drawing/2014/main" id="{91144AC4-9A11-455D-B426-FFF14E4B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098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step-head-2">
            <a:extLst xmlns:a="http://schemas.openxmlformats.org/drawingml/2006/main">
              <a:ext uri="{FF2B5EF4-FFF2-40B4-BE49-F238E27FC236}">
                <a16:creationId xmlns:a16="http://schemas.microsoft.com/office/drawing/2014/main" id="{A1B0BE1E-2560-4501-9DB0-4FE7A397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COMPARE</a:t>
            </a:r>
          </a:p>
        </p:txBody>
      </p:sp>
      <p:sp>
        <p:nvSpPr>
          <p:cNvPr id="15" name="step-copy-2">
            <a:extLst xmlns:a="http://schemas.openxmlformats.org/drawingml/2006/main">
              <a:ext uri="{FF2B5EF4-FFF2-40B4-BE49-F238E27FC236}">
                <a16:creationId xmlns:a16="http://schemas.microsoft.com/office/drawing/2014/main" id="{E3BACC5C-0752-46EE-8F47-31A9EBF5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00450"/>
            <a:ext cx="1809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Read the cut, abrasion and puncture positions.</a:t>
            </a:r>
          </a:p>
        </p:txBody>
      </p:sp>
      <p:sp>
        <p:nvSpPr>
          <p:cNvPr id="16" name="step-number-bg-3">
            <a:extLst xmlns:a="http://schemas.openxmlformats.org/drawingml/2006/main">
              <a:ext uri="{FF2B5EF4-FFF2-40B4-BE49-F238E27FC236}">
                <a16:creationId xmlns:a16="http://schemas.microsoft.com/office/drawing/2014/main" id="{607C16A1-CB3B-4828-B855-E1613265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146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6C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tep-number-3">
            <a:extLst xmlns:a="http://schemas.openxmlformats.org/drawingml/2006/main">
              <a:ext uri="{FF2B5EF4-FFF2-40B4-BE49-F238E27FC236}">
                <a16:creationId xmlns:a16="http://schemas.microsoft.com/office/drawing/2014/main" id="{0896D1D9-7199-4624-8A85-205C1E992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098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step-head-3">
            <a:extLst xmlns:a="http://schemas.openxmlformats.org/drawingml/2006/main">
              <a:ext uri="{FF2B5EF4-FFF2-40B4-BE49-F238E27FC236}">
                <a16:creationId xmlns:a16="http://schemas.microsoft.com/office/drawing/2014/main" id="{14E710E0-9C25-4BE0-AE5A-3CF5EB792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EVALUATE</a:t>
            </a:r>
          </a:p>
        </p:txBody>
      </p:sp>
      <p:sp>
        <p:nvSpPr>
          <p:cNvPr id="19" name="step-copy-3">
            <a:extLst xmlns:a="http://schemas.openxmlformats.org/drawingml/2006/main">
              <a:ext uri="{FF2B5EF4-FFF2-40B4-BE49-F238E27FC236}">
                <a16:creationId xmlns:a16="http://schemas.microsoft.com/office/drawing/2014/main" id="{F5701893-FB2E-4C6A-B7A6-310B6F23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600450"/>
            <a:ext cx="1809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Check fit, grip, dexterity and environment.</a:t>
            </a:r>
          </a:p>
        </p:txBody>
      </p:sp>
      <p:sp>
        <p:nvSpPr>
          <p:cNvPr id="20" name="step-number-bg-4">
            <a:extLst xmlns:a="http://schemas.openxmlformats.org/drawingml/2006/main">
              <a:ext uri="{FF2B5EF4-FFF2-40B4-BE49-F238E27FC236}">
                <a16:creationId xmlns:a16="http://schemas.microsoft.com/office/drawing/2014/main" id="{5ED2588D-6FB2-43E4-AE8B-7597A746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5146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tep-number-4">
            <a:extLst xmlns:a="http://schemas.openxmlformats.org/drawingml/2006/main">
              <a:ext uri="{FF2B5EF4-FFF2-40B4-BE49-F238E27FC236}">
                <a16:creationId xmlns:a16="http://schemas.microsoft.com/office/drawing/2014/main" id="{DCB76256-0F96-4FE1-9616-3EF5CBA66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098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2" name="step-head-4">
            <a:extLst xmlns:a="http://schemas.openxmlformats.org/drawingml/2006/main">
              <a:ext uri="{FF2B5EF4-FFF2-40B4-BE49-F238E27FC236}">
                <a16:creationId xmlns:a16="http://schemas.microsoft.com/office/drawing/2014/main" id="{59E35012-C8D1-444D-A1FB-8AE005093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CONFIRM</a:t>
            </a:r>
          </a:p>
        </p:txBody>
      </p:sp>
      <p:sp>
        <p:nvSpPr>
          <p:cNvPr id="23" name="step-copy-4">
            <a:extLst xmlns:a="http://schemas.openxmlformats.org/drawingml/2006/main">
              <a:ext uri="{FF2B5EF4-FFF2-40B4-BE49-F238E27FC236}">
                <a16:creationId xmlns:a16="http://schemas.microsoft.com/office/drawing/2014/main" id="{0BE711EE-8A89-4964-86CB-192C28387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600450"/>
            <a:ext cx="1809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>
                <a:solidFill>
                  <a:srgbClr val="1C273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C2732"/>
                </a:solidFill>
                <a:latin typeface="Aptos"/>
                <a:ea typeface="Aptos"/>
                <a:cs typeface="Aptos"/>
              </a:rPr>
              <a:t>Review documentation or ask a specialist.</a:t>
            </a:r>
          </a:p>
        </p:txBody>
      </p:sp>
      <p:sp>
        <p:nvSpPr>
          <p:cNvPr id="24" name="cta-field">
            <a:extLst xmlns:a="http://schemas.openxmlformats.org/drawingml/2006/main">
              <a:ext uri="{FF2B5EF4-FFF2-40B4-BE49-F238E27FC236}">
                <a16:creationId xmlns:a16="http://schemas.microsoft.com/office/drawing/2014/main" id="{017B5A61-DBF4-4C1A-A763-B567E46B1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43940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ta-title">
            <a:extLst xmlns:a="http://schemas.openxmlformats.org/drawingml/2006/main">
              <a:ext uri="{FF2B5EF4-FFF2-40B4-BE49-F238E27FC236}">
                <a16:creationId xmlns:a16="http://schemas.microsoft.com/office/drawing/2014/main" id="{B55E578D-43BF-4DCD-8199-2B6BBA1CA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816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 help matching protection to the task?</a:t>
            </a:r>
          </a:p>
        </p:txBody>
      </p:sp>
      <p:sp>
        <p:nvSpPr>
          <p:cNvPr id="26" name="cta-copy">
            <a:extLst xmlns:a="http://schemas.openxmlformats.org/drawingml/2006/main">
              <a:ext uri="{FF2B5EF4-FFF2-40B4-BE49-F238E27FC236}">
                <a16:creationId xmlns:a16="http://schemas.microsoft.com/office/drawing/2014/main" id="{5C88C30C-B45F-44D7-BEC1-6F014E79A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1975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8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D5DEE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D5DEE7"/>
                </a:solidFill>
                <a:latin typeface="Aptos"/>
                <a:ea typeface="Aptos"/>
                <a:cs typeface="Aptos"/>
              </a:rPr>
              <a:t>Explore Stalwart Safety’s industrial glove and sleeve catalogue or contact our team for product-selection guidance.</a:t>
            </a:r>
          </a:p>
        </p:txBody>
      </p:sp>
      <p:sp>
        <p:nvSpPr>
          <p:cNvPr id="27" name="cta-contact">
            <a:extLst xmlns:a="http://schemas.openxmlformats.org/drawingml/2006/main">
              <a:ext uri="{FF2B5EF4-FFF2-40B4-BE49-F238E27FC236}">
                <a16:creationId xmlns:a16="http://schemas.microsoft.com/office/drawing/2014/main" id="{80FF80BF-8AC6-46DB-B892-70363CD8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800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82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5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stalwartsafety.com  •  844-945-5050</a:t>
            </a:r>
          </a:p>
        </p:txBody>
      </p:sp>
      <p:sp>
        <p:nvSpPr>
          <p:cNvPr id="28" name="footer-line-9">
            <a:extLst xmlns:a="http://schemas.openxmlformats.org/drawingml/2006/main">
              <a:ext uri="{FF2B5EF4-FFF2-40B4-BE49-F238E27FC236}">
                <a16:creationId xmlns:a16="http://schemas.microsoft.com/office/drawing/2014/main" id="{A3705304-AD23-4727-B0CF-BA7151550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36C21"/>
            </a:solidFill>
            <a:prstDash val="solid"/>
          </a:ln>
        </p:spPr>
      </p:sp>
      <p:sp>
        <p:nvSpPr>
          <p:cNvPr id="29" name="brand-9">
            <a:extLst xmlns:a="http://schemas.openxmlformats.org/drawingml/2006/main">
              <a:ext uri="{FF2B5EF4-FFF2-40B4-BE49-F238E27FC236}">
                <a16:creationId xmlns:a16="http://schemas.microsoft.com/office/drawing/2014/main" id="{0BDB2840-9917-4B53-867D-220AA68C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AAB2B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AB2BA"/>
                </a:solidFill>
                <a:latin typeface="Aptos"/>
                <a:ea typeface="Aptos"/>
                <a:cs typeface="Aptos"/>
              </a:rPr>
              <a:t>STALWART SAFETY  •  RESOURCE CENTRE</a:t>
            </a:r>
          </a:p>
        </p:txBody>
      </p:sp>
      <p:sp>
        <p:nvSpPr>
          <p:cNvPr id="30" name="page-9">
            <a:extLst xmlns:a="http://schemas.openxmlformats.org/drawingml/2006/main">
              <a:ext uri="{FF2B5EF4-FFF2-40B4-BE49-F238E27FC236}">
                <a16:creationId xmlns:a16="http://schemas.microsoft.com/office/drawing/2014/main" id="{BB0C8CB0-F23F-4957-B096-609C75F7E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4960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>
                <a:solidFill>
                  <a:srgbClr val="F36C21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36C21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551663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2026-07-16T16:52:42.0290000Z</dcterms:created>
  <dcterms:modified xsi:type="dcterms:W3CDTF">2026-07-16T16:52:42.0290000Z</dcterms:modified>
</coreProperties>
</file>