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20"/>
  </p:notesMasterIdLst>
  <p:sldIdLst>
    <p:sldId id="256" r:id="rId2"/>
    <p:sldId id="279" r:id="rId3"/>
    <p:sldId id="278" r:id="rId4"/>
    <p:sldId id="259" r:id="rId5"/>
    <p:sldId id="271" r:id="rId6"/>
    <p:sldId id="269" r:id="rId7"/>
    <p:sldId id="272" r:id="rId8"/>
    <p:sldId id="270" r:id="rId9"/>
    <p:sldId id="275" r:id="rId10"/>
    <p:sldId id="276" r:id="rId11"/>
    <p:sldId id="268" r:id="rId12"/>
    <p:sldId id="264" r:id="rId13"/>
    <p:sldId id="265" r:id="rId14"/>
    <p:sldId id="257" r:id="rId15"/>
    <p:sldId id="277" r:id="rId16"/>
    <p:sldId id="258" r:id="rId17"/>
    <p:sldId id="274" r:id="rId18"/>
    <p:sldId id="260" r:id="rId19"/>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707" autoAdjust="0"/>
  </p:normalViewPr>
  <p:slideViewPr>
    <p:cSldViewPr>
      <p:cViewPr varScale="1">
        <p:scale>
          <a:sx n="50" d="100"/>
          <a:sy n="50" d="100"/>
        </p:scale>
        <p:origin x="1267" y="38"/>
      </p:cViewPr>
      <p:guideLst>
        <p:guide orient="horz" pos="2160"/>
        <p:guide pos="2880"/>
      </p:guideLst>
    </p:cSldViewPr>
  </p:slideViewPr>
  <p:outlineViewPr>
    <p:cViewPr>
      <p:scale>
        <a:sx n="33" d="100"/>
        <a:sy n="33" d="100"/>
      </p:scale>
      <p:origin x="0" y="769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A78CC9-18ED-48F9-88D9-2CA85B4FF03C}" type="datetimeFigureOut">
              <a:rPr lang="es-ES" smtClean="0"/>
              <a:pPr/>
              <a:t>27/10/2022</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B023CE-8FE3-4629-9039-9554C56177ED}" type="slidenum">
              <a:rPr lang="es-ES" smtClean="0"/>
              <a:pPr/>
              <a:t>‹Nº›</a:t>
            </a:fld>
            <a:endParaRPr lang="es-ES"/>
          </a:p>
        </p:txBody>
      </p:sp>
    </p:spTree>
    <p:extLst>
      <p:ext uri="{BB962C8B-B14F-4D97-AF65-F5344CB8AC3E}">
        <p14:creationId xmlns:p14="http://schemas.microsoft.com/office/powerpoint/2010/main" val="3380419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38B023CE-8FE3-4629-9039-9554C56177ED}" type="slidenum">
              <a:rPr lang="es-ES" smtClean="0"/>
              <a:pPr/>
              <a:t>14</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8 Título"/>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66E8D43E-E304-44C4-B059-7CC976D93C84}" type="datetimeFigureOut">
              <a:rPr lang="es-ES" smtClean="0"/>
              <a:pPr/>
              <a:t>27/10/2022</a:t>
            </a:fld>
            <a:endParaRPr lang="es-ES"/>
          </a:p>
        </p:txBody>
      </p:sp>
      <p:sp>
        <p:nvSpPr>
          <p:cNvPr id="19" name="18 Marcador de pie de página"/>
          <p:cNvSpPr>
            <a:spLocks noGrp="1"/>
          </p:cNvSpPr>
          <p:nvPr>
            <p:ph type="ftr" sz="quarter" idx="11"/>
          </p:nvPr>
        </p:nvSpPr>
        <p:spPr/>
        <p:txBody>
          <a:bodyPr/>
          <a:lstStyle/>
          <a:p>
            <a:endParaRPr lang="es-ES"/>
          </a:p>
        </p:txBody>
      </p:sp>
      <p:sp>
        <p:nvSpPr>
          <p:cNvPr id="27" name="26 Marcador de número de diapositiva"/>
          <p:cNvSpPr>
            <a:spLocks noGrp="1"/>
          </p:cNvSpPr>
          <p:nvPr>
            <p:ph type="sldNum" sz="quarter" idx="12"/>
          </p:nvPr>
        </p:nvSpPr>
        <p:spPr/>
        <p:txBody>
          <a:bodyPr/>
          <a:lstStyle/>
          <a:p>
            <a:fld id="{9439BD0A-8E0D-463D-8A41-097D54FDB1A7}"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66E8D43E-E304-44C4-B059-7CC976D93C84}" type="datetimeFigureOut">
              <a:rPr lang="es-ES" smtClean="0"/>
              <a:pPr/>
              <a:t>27/10/2022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439BD0A-8E0D-463D-8A41-097D54FDB1A7}"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914401"/>
            <a:ext cx="2057400" cy="5211763"/>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914401"/>
            <a:ext cx="6019800" cy="5211763"/>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66E8D43E-E304-44C4-B059-7CC976D93C84}" type="datetimeFigureOut">
              <a:rPr lang="es-ES" smtClean="0"/>
              <a:pPr/>
              <a:t>27/10/2022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439BD0A-8E0D-463D-8A41-097D54FDB1A7}"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66E8D43E-E304-44C4-B059-7CC976D93C84}" type="datetimeFigureOut">
              <a:rPr lang="es-ES" smtClean="0"/>
              <a:pPr/>
              <a:t>27/10/2022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439BD0A-8E0D-463D-8A41-097D54FDB1A7}"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66E8D43E-E304-44C4-B059-7CC976D93C84}" type="datetimeFigureOut">
              <a:rPr lang="es-ES" smtClean="0"/>
              <a:pPr/>
              <a:t>27/10/2022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439BD0A-8E0D-463D-8A41-097D54FDB1A7}"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66E8D43E-E304-44C4-B059-7CC976D93C84}" type="datetimeFigureOut">
              <a:rPr lang="es-ES" smtClean="0"/>
              <a:pPr/>
              <a:t>27/10/2022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9439BD0A-8E0D-463D-8A41-097D54FDB1A7}"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tIns="45720" anchor="b"/>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66E8D43E-E304-44C4-B059-7CC976D93C84}" type="datetimeFigureOut">
              <a:rPr lang="es-ES" smtClean="0"/>
              <a:pPr/>
              <a:t>27/10/2022</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9439BD0A-8E0D-463D-8A41-097D54FDB1A7}"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66E8D43E-E304-44C4-B059-7CC976D93C84}" type="datetimeFigureOut">
              <a:rPr lang="es-ES" smtClean="0"/>
              <a:pPr/>
              <a:t>27/10/2022</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9439BD0A-8E0D-463D-8A41-097D54FDB1A7}"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66E8D43E-E304-44C4-B059-7CC976D93C84}" type="datetimeFigureOut">
              <a:rPr lang="es-ES" smtClean="0"/>
              <a:pPr/>
              <a:t>27/10/2022</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9439BD0A-8E0D-463D-8A41-097D54FDB1A7}"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66E8D43E-E304-44C4-B059-7CC976D93C84}" type="datetimeFigureOut">
              <a:rPr lang="es-ES" smtClean="0"/>
              <a:pPr/>
              <a:t>27/10/2022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9439BD0A-8E0D-463D-8A41-097D54FDB1A7}"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Recortar y redondear rectángulo de esquina sencilla"/>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Triángulo rectángulo"/>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Título"/>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66E8D43E-E304-44C4-B059-7CC976D93C84}" type="datetimeFigureOut">
              <a:rPr lang="es-ES" smtClean="0"/>
              <a:pPr/>
              <a:t>27/10/2022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a:xfrm>
            <a:off x="8077200" y="6356350"/>
            <a:ext cx="609600" cy="365125"/>
          </a:xfrm>
        </p:spPr>
        <p:txBody>
          <a:bodyPr/>
          <a:lstStyle/>
          <a:p>
            <a:fld id="{9439BD0A-8E0D-463D-8A41-097D54FDB1A7}" type="slidenum">
              <a:rPr lang="es-ES" smtClean="0"/>
              <a:pPr/>
              <a:t>‹Nº›</a:t>
            </a:fld>
            <a:endParaRPr lang="es-ES"/>
          </a:p>
        </p:txBody>
      </p:sp>
      <p:sp>
        <p:nvSpPr>
          <p:cNvPr id="3" name="2 Marcador de posición de imagen"/>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smtClean="0"/>
              <a:t>Haga clic en el icono para agregar una imagen</a:t>
            </a:r>
            <a:endParaRPr kumimoji="0" lang="en-US" dirty="0"/>
          </a:p>
        </p:txBody>
      </p:sp>
      <p:sp>
        <p:nvSpPr>
          <p:cNvPr id="10" name="9 Forma libre"/>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Forma libre"/>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Forma libre"/>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Forma libre"/>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Marcador de título"/>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6E8D43E-E304-44C4-B059-7CC976D93C84}" type="datetimeFigureOut">
              <a:rPr lang="es-ES" smtClean="0"/>
              <a:pPr/>
              <a:t>27/10/2022</a:t>
            </a:fld>
            <a:endParaRPr lang="es-ES"/>
          </a:p>
        </p:txBody>
      </p:sp>
      <p:sp>
        <p:nvSpPr>
          <p:cNvPr id="22" name="21 Marcador de pie de página"/>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ES"/>
          </a:p>
        </p:txBody>
      </p:sp>
      <p:sp>
        <p:nvSpPr>
          <p:cNvPr id="18" name="17 Marcador de número de diapositiva"/>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439BD0A-8E0D-463D-8A41-097D54FDB1A7}" type="slidenum">
              <a:rPr lang="es-ES" smtClean="0"/>
              <a:pPr/>
              <a:t>‹Nº›</a:t>
            </a:fld>
            <a:endParaRPr lang="es-ES"/>
          </a:p>
        </p:txBody>
      </p:sp>
      <p:grpSp>
        <p:nvGrpSpPr>
          <p:cNvPr id="2" name="1 Grupo"/>
          <p:cNvGrpSpPr/>
          <p:nvPr/>
        </p:nvGrpSpPr>
        <p:grpSpPr>
          <a:xfrm>
            <a:off x="-19017" y="202408"/>
            <a:ext cx="9180548" cy="649224"/>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idx="4294967295"/>
          </p:nvPr>
        </p:nvSpPr>
        <p:spPr>
          <a:xfrm>
            <a:off x="0" y="2130425"/>
            <a:ext cx="7772400" cy="1470025"/>
          </a:xfrm>
        </p:spPr>
        <p:txBody>
          <a:bodyPr>
            <a:normAutofit fontScale="90000"/>
          </a:bodyPr>
          <a:lstStyle/>
          <a:p>
            <a:pPr algn="ctr"/>
            <a:r>
              <a:rPr lang="es-ES" dirty="0" smtClean="0"/>
              <a:t>LOS LAZOS INVISIBLES DEL AFECTO</a:t>
            </a:r>
            <a:endParaRPr lang="es-E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571604" y="1000108"/>
            <a:ext cx="6072214" cy="6463308"/>
          </a:xfrm>
          <a:prstGeom prst="rect">
            <a:avLst/>
          </a:prstGeom>
        </p:spPr>
        <p:txBody>
          <a:bodyPr wrap="square">
            <a:spAutoFit/>
          </a:bodyPr>
          <a:lstStyle/>
          <a:p>
            <a:pPr lvl="0" algn="just">
              <a:buClr>
                <a:schemeClr val="tx2">
                  <a:lumMod val="60000"/>
                  <a:lumOff val="40000"/>
                </a:schemeClr>
              </a:buClr>
              <a:buFont typeface="Wingdings" pitchFamily="2" charset="2"/>
              <a:buChar char="Ø"/>
            </a:pPr>
            <a:r>
              <a:rPr lang="es-ES" b="1" dirty="0" smtClean="0">
                <a:latin typeface="+mj-lt"/>
              </a:rPr>
              <a:t>El vínculo afectivo ambivalente </a:t>
            </a:r>
            <a:r>
              <a:rPr lang="es-ES" dirty="0" smtClean="0"/>
              <a:t>(15%) muestra un niño muy poco dado a la exploración mientras su madre está presente. Se angustia bastante cuando se ausenta e incluso cuando regresa sigue siendo difícil de consolar.</a:t>
            </a:r>
          </a:p>
          <a:p>
            <a:pPr lvl="0" algn="just">
              <a:buFont typeface="Wingdings" pitchFamily="2" charset="2"/>
              <a:buChar char="Ø"/>
            </a:pPr>
            <a:endParaRPr lang="es-ES" dirty="0" smtClean="0"/>
          </a:p>
          <a:p>
            <a:pPr lvl="0" algn="just">
              <a:buFont typeface="Wingdings" pitchFamily="2" charset="2"/>
              <a:buChar char="Ø"/>
            </a:pPr>
            <a:endParaRPr lang="es-ES" b="1" dirty="0" smtClean="0">
              <a:latin typeface="+mj-lt"/>
            </a:endParaRPr>
          </a:p>
          <a:p>
            <a:pPr algn="just">
              <a:buClr>
                <a:schemeClr val="tx2">
                  <a:lumMod val="60000"/>
                  <a:lumOff val="40000"/>
                </a:schemeClr>
              </a:buClr>
              <a:buFont typeface="Wingdings" pitchFamily="2" charset="2"/>
              <a:buChar char="Ø"/>
            </a:pPr>
            <a:r>
              <a:rPr lang="es-ES" b="1" dirty="0" smtClean="0">
                <a:latin typeface="+mj-lt"/>
                <a:cs typeface="Times New Roman" pitchFamily="18" charset="0"/>
              </a:rPr>
              <a:t>El vínculo afectivo desorganizado (5%) </a:t>
            </a:r>
            <a:r>
              <a:rPr lang="es-ES" dirty="0" smtClean="0">
                <a:latin typeface="Times New Roman" pitchFamily="18" charset="0"/>
                <a:cs typeface="Times New Roman" pitchFamily="18" charset="0"/>
              </a:rPr>
              <a:t>describe la situación de aquellos bebes que no han podido elaborar estrategias de comportamiento que les permitan tranquilizarse y explorar. Cuando la madre está presente no la logra utilizar como fuente de tranquilidad y cuando regresa, a veces se aproxima a ella con la cabeza vuelta  hacia otro lado, o llega incluso a morderla o a pegarle.</a:t>
            </a:r>
          </a:p>
          <a:p>
            <a:pPr lvl="0" algn="just">
              <a:buFont typeface="Wingdings" pitchFamily="2" charset="2"/>
              <a:buChar char="Ø"/>
            </a:pPr>
            <a:endParaRPr lang="es-ES" dirty="0" smtClean="0"/>
          </a:p>
          <a:p>
            <a:pPr lvl="0" algn="just">
              <a:buFont typeface="Wingdings" pitchFamily="2" charset="2"/>
              <a:buChar char="Ø"/>
            </a:pPr>
            <a:endParaRPr lang="es-ES" dirty="0" smtClean="0"/>
          </a:p>
          <a:p>
            <a:pPr lvl="0" algn="just">
              <a:buFont typeface="Wingdings" pitchFamily="2" charset="2"/>
              <a:buChar char="Ø"/>
            </a:pPr>
            <a:endParaRPr lang="es-ES" dirty="0" smtClean="0"/>
          </a:p>
          <a:p>
            <a:pPr lvl="0" algn="just">
              <a:buFont typeface="Wingdings" pitchFamily="2" charset="2"/>
              <a:buChar char="Ø"/>
            </a:pPr>
            <a:endParaRPr lang="es-ES" dirty="0" smtClean="0"/>
          </a:p>
          <a:p>
            <a:pPr lvl="0"/>
            <a:endParaRPr lang="es-ES" dirty="0" smtClean="0"/>
          </a:p>
          <a:p>
            <a:pPr lvl="0">
              <a:buFont typeface="Wingdings" pitchFamily="2" charset="2"/>
              <a:buChar char="Ø"/>
            </a:pPr>
            <a:endParaRPr lang="es-ES" dirty="0" smtClean="0"/>
          </a:p>
          <a:p>
            <a:pPr lvl="0">
              <a:buFont typeface="Wingdings" pitchFamily="2" charset="2"/>
              <a:buChar char="Ø"/>
            </a:pPr>
            <a:endParaRPr lang="es-ES" dirty="0" smtClean="0"/>
          </a:p>
          <a:p>
            <a:pPr lvl="0">
              <a:buFont typeface="Wingdings" pitchFamily="2" charset="2"/>
              <a:buChar char="Ø"/>
            </a:pPr>
            <a:endParaRPr lang="es-ES" dirty="0" smtClean="0"/>
          </a:p>
          <a:p>
            <a:pPr lvl="0">
              <a:buFont typeface="Wingdings" pitchFamily="2" charset="2"/>
              <a:buChar char="Ø"/>
            </a:pPr>
            <a:endParaRPr lang="es-ES" dirty="0" smtClean="0"/>
          </a:p>
          <a:p>
            <a:pPr lvl="0">
              <a:buFont typeface="Wingdings" pitchFamily="2" charset="2"/>
              <a:buChar char="Ø"/>
            </a:pPr>
            <a:endParaRPr lang="es-E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0" y="1600200"/>
            <a:ext cx="8229600" cy="4525963"/>
          </a:xfrm>
        </p:spPr>
        <p:txBody>
          <a:bodyPr>
            <a:normAutofit/>
          </a:bodyPr>
          <a:lstStyle/>
          <a:p>
            <a:pPr lvl="0">
              <a:buFont typeface="Wingdings" pitchFamily="2" charset="2"/>
              <a:buChar char="Ø"/>
            </a:pPr>
            <a:endParaRPr lang="es-ES" sz="1600" dirty="0" smtClean="0">
              <a:latin typeface="Times New Roman" pitchFamily="18" charset="0"/>
              <a:cs typeface="Times New Roman" pitchFamily="18" charset="0"/>
            </a:endParaRPr>
          </a:p>
          <a:p>
            <a:pPr algn="just">
              <a:buFont typeface="Wingdings" pitchFamily="2" charset="2"/>
              <a:buChar char="Ø"/>
            </a:pPr>
            <a:r>
              <a:rPr lang="es-ES" sz="1600" dirty="0" smtClean="0">
                <a:latin typeface="Times New Roman" pitchFamily="18" charset="0"/>
                <a:cs typeface="Times New Roman" pitchFamily="18" charset="0"/>
              </a:rPr>
              <a:t> Para todos los vínculos expone que hay un pronóstico bueno en términos de resiliencia ya que estos no son inmodificables y varían en contacto con su entorno cultural y social. No obstante, </a:t>
            </a:r>
            <a:r>
              <a:rPr lang="es-ES" sz="1600" b="1" dirty="0" smtClean="0">
                <a:latin typeface="Times New Roman" pitchFamily="18" charset="0"/>
                <a:cs typeface="Times New Roman" pitchFamily="18" charset="0"/>
              </a:rPr>
              <a:t>los de vínculo protector </a:t>
            </a:r>
            <a:r>
              <a:rPr lang="es-ES" sz="1600" dirty="0" smtClean="0">
                <a:latin typeface="Times New Roman" pitchFamily="18" charset="0"/>
                <a:cs typeface="Times New Roman" pitchFamily="18" charset="0"/>
              </a:rPr>
              <a:t>tendrán un pronóstico de desarrollo mejor y una mejor resiliencia, ya que, en caso de desgracia, habrá adquirido comportamiento de seducción capaz de enternecer a los adultos y transformarlos en base de seguridad.</a:t>
            </a:r>
          </a:p>
          <a:p>
            <a:pPr algn="just">
              <a:buFont typeface="Wingdings" pitchFamily="2" charset="2"/>
              <a:buChar char="Ø"/>
            </a:pPr>
            <a:endParaRPr lang="es-ES" sz="1600" dirty="0" smtClean="0">
              <a:latin typeface="Times New Roman" pitchFamily="18" charset="0"/>
              <a:cs typeface="Times New Roman" pitchFamily="18" charset="0"/>
            </a:endParaRPr>
          </a:p>
          <a:p>
            <a:pPr algn="just">
              <a:buFont typeface="Wingdings" pitchFamily="2" charset="2"/>
              <a:buChar char="Ø"/>
            </a:pPr>
            <a:r>
              <a:rPr lang="es-ES" sz="1600" dirty="0" smtClean="0">
                <a:latin typeface="Times New Roman" pitchFamily="18" charset="0"/>
                <a:cs typeface="Times New Roman" pitchFamily="18" charset="0"/>
              </a:rPr>
              <a:t> Los niños con vínculo </a:t>
            </a:r>
            <a:r>
              <a:rPr lang="es-ES" sz="1600" b="1" dirty="0" smtClean="0">
                <a:latin typeface="Times New Roman" pitchFamily="18" charset="0"/>
                <a:cs typeface="Times New Roman" pitchFamily="18" charset="0"/>
              </a:rPr>
              <a:t>afectivo de evitación  </a:t>
            </a:r>
            <a:r>
              <a:rPr lang="es-ES" sz="1600" dirty="0" smtClean="0">
                <a:latin typeface="Times New Roman" pitchFamily="18" charset="0"/>
                <a:cs typeface="Times New Roman" pitchFamily="18" charset="0"/>
              </a:rPr>
              <a:t>mantienen a distancia a los responsables que estarían dispuestos a ocuparse de ellos. Y los de vínculos afectivos de los tipos </a:t>
            </a:r>
            <a:r>
              <a:rPr lang="es-ES" sz="1600" b="1" dirty="0" smtClean="0">
                <a:latin typeface="Times New Roman" pitchFamily="18" charset="0"/>
                <a:cs typeface="Times New Roman" pitchFamily="18" charset="0"/>
              </a:rPr>
              <a:t>ambivalente  y</a:t>
            </a:r>
            <a:r>
              <a:rPr lang="es-ES" sz="1600" dirty="0" smtClean="0">
                <a:latin typeface="Times New Roman" pitchFamily="18" charset="0"/>
                <a:cs typeface="Times New Roman" pitchFamily="18" charset="0"/>
              </a:rPr>
              <a:t> </a:t>
            </a:r>
            <a:r>
              <a:rPr lang="es-ES" sz="1600" b="1" dirty="0" smtClean="0">
                <a:latin typeface="Times New Roman" pitchFamily="18" charset="0"/>
                <a:cs typeface="Times New Roman" pitchFamily="18" charset="0"/>
              </a:rPr>
              <a:t>desorganizado</a:t>
            </a:r>
            <a:r>
              <a:rPr lang="es-ES" sz="1600" dirty="0" smtClean="0">
                <a:latin typeface="Times New Roman" pitchFamily="18" charset="0"/>
                <a:cs typeface="Times New Roman" pitchFamily="18" charset="0"/>
              </a:rPr>
              <a:t>, pueden tener un pronóstico malo, debido a que se tornan difíciles para los adultos. Sin embargo, basta con la presencia del padre, la hermana mayor, una tía, un compañero del colegio, un sacerdote, un monitor deportivo, </a:t>
            </a:r>
            <a:r>
              <a:rPr lang="es-ES" sz="1600" b="1" dirty="0" smtClean="0">
                <a:latin typeface="Times New Roman" pitchFamily="18" charset="0"/>
                <a:cs typeface="Times New Roman" pitchFamily="18" charset="0"/>
              </a:rPr>
              <a:t>un docente</a:t>
            </a:r>
            <a:r>
              <a:rPr lang="es-ES" sz="1600" dirty="0" smtClean="0">
                <a:latin typeface="Times New Roman" pitchFamily="18" charset="0"/>
                <a:cs typeface="Times New Roman" pitchFamily="18" charset="0"/>
              </a:rPr>
              <a:t>, que propongan al niño un nuevo vínculo al cual aferrarse y modificar esa primera  experiencia.</a:t>
            </a:r>
          </a:p>
          <a:p>
            <a:pPr algn="just">
              <a:buFont typeface="Wingdings" pitchFamily="2" charset="2"/>
              <a:buChar char="Ø"/>
            </a:pPr>
            <a:endParaRPr lang="es-ES" dirty="0" smtClean="0"/>
          </a:p>
          <a:p>
            <a:pPr>
              <a:buFont typeface="Wingdings" pitchFamily="2" charset="2"/>
              <a:buChar char="Ø"/>
            </a:pPr>
            <a:endParaRPr lang="es-ES" dirty="0" smtClean="0"/>
          </a:p>
          <a:p>
            <a:endParaRPr lang="es-ES"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La familia y el colegio</a:t>
            </a:r>
            <a:endParaRPr lang="es-ES" dirty="0"/>
          </a:p>
        </p:txBody>
      </p:sp>
      <p:sp>
        <p:nvSpPr>
          <p:cNvPr id="3" name="2 Marcador de contenido"/>
          <p:cNvSpPr>
            <a:spLocks noGrp="1"/>
          </p:cNvSpPr>
          <p:nvPr>
            <p:ph idx="1"/>
          </p:nvPr>
        </p:nvSpPr>
        <p:spPr/>
        <p:txBody>
          <a:bodyPr>
            <a:normAutofit/>
          </a:bodyPr>
          <a:lstStyle/>
          <a:p>
            <a:pPr>
              <a:buFont typeface="Wingdings" pitchFamily="2" charset="2"/>
              <a:buChar char="Ø"/>
            </a:pPr>
            <a:r>
              <a:rPr lang="es-ES" sz="1600" dirty="0" smtClean="0">
                <a:latin typeface="Times New Roman" pitchFamily="18" charset="0"/>
                <a:cs typeface="Times New Roman" pitchFamily="18" charset="0"/>
              </a:rPr>
              <a:t>Cyrulnik, en su libro “EL MURMULLO DE LOS FANTASMAS” nos permite reflexionar acerca de la imposibilidad de aislar el colegio de la familia. </a:t>
            </a:r>
            <a:r>
              <a:rPr lang="es-ES" sz="1600" b="1" dirty="0" smtClean="0">
                <a:latin typeface="Times New Roman" pitchFamily="18" charset="0"/>
                <a:cs typeface="Times New Roman" pitchFamily="18" charset="0"/>
              </a:rPr>
              <a:t>Los niños con vínculo afectivo protector se integran con mayor éxito al colegio y el éxito o el fracaso en el colegio modifica el ambiente de la casa y la orientación de la trayectoria social</a:t>
            </a:r>
            <a:r>
              <a:rPr lang="es-ES" sz="1600" dirty="0" smtClean="0">
                <a:latin typeface="Times New Roman" pitchFamily="18" charset="0"/>
                <a:cs typeface="Times New Roman" pitchFamily="18" charset="0"/>
              </a:rPr>
              <a:t>. Tanto niñas como niños buscan en el colegio relacionarse con los demás y crear vínculos afectivos, las niñas enfatizan su deseo de satisfacer a los padres y contactarse con la maestra, los niños manifiestan que lo más importante es compartir con sus compañeros.</a:t>
            </a:r>
          </a:p>
          <a:p>
            <a:pPr>
              <a:buFont typeface="Wingdings" pitchFamily="2" charset="2"/>
              <a:buChar char="Ø"/>
            </a:pPr>
            <a:endParaRPr lang="es-ES" sz="1600" dirty="0" smtClean="0">
              <a:latin typeface="Times New Roman" pitchFamily="18" charset="0"/>
              <a:cs typeface="Times New Roman" pitchFamily="18" charset="0"/>
            </a:endParaRPr>
          </a:p>
          <a:p>
            <a:pPr>
              <a:buFont typeface="Wingdings" pitchFamily="2" charset="2"/>
              <a:buChar char="Ø"/>
            </a:pPr>
            <a:r>
              <a:rPr lang="es-ES" sz="1600" dirty="0" smtClean="0">
                <a:latin typeface="Times New Roman" pitchFamily="18" charset="0"/>
                <a:cs typeface="Times New Roman" pitchFamily="18" charset="0"/>
              </a:rPr>
              <a:t>De otro lado, la forma como niñas y niños reaccionan ante el fracaso escolar es diferente: las niñas lo manejan haciéndose los bebés, para conseguir que se ocupen de ellas, </a:t>
            </a:r>
            <a:r>
              <a:rPr lang="es-ES" sz="1600" b="1" dirty="0" smtClean="0">
                <a:latin typeface="Times New Roman" pitchFamily="18" charset="0"/>
                <a:cs typeface="Times New Roman" pitchFamily="18" charset="0"/>
              </a:rPr>
              <a:t>mientras que los chicos, tienden a reparar su estima  mediante conductas antisociales o actos agresivos</a:t>
            </a:r>
            <a:r>
              <a:rPr lang="es-ES" sz="1600" dirty="0" smtClean="0">
                <a:latin typeface="Times New Roman" pitchFamily="18" charset="0"/>
                <a:cs typeface="Times New Roman" pitchFamily="18" charset="0"/>
              </a:rPr>
              <a:t>. A pesar de esto, los compañeros, el barrio, e incluso la personalidad del docente, pueden modificar  las trayectorias familiares y sociales de estos   estudiantes.</a:t>
            </a:r>
          </a:p>
          <a:p>
            <a:pPr>
              <a:buNone/>
            </a:pPr>
            <a:r>
              <a:rPr lang="es-ES" dirty="0" smtClean="0"/>
              <a:t> </a:t>
            </a:r>
          </a:p>
          <a:p>
            <a:endParaRPr lang="es-E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1200" b="1" dirty="0" smtClean="0">
                <a:latin typeface="Times New Roman" pitchFamily="18" charset="0"/>
                <a:cs typeface="Times New Roman" pitchFamily="18" charset="0"/>
              </a:rPr>
              <a:t>¿</a:t>
            </a:r>
            <a:r>
              <a:rPr lang="es-ES" sz="2000" b="1" dirty="0" smtClean="0">
                <a:latin typeface="Times New Roman" pitchFamily="18" charset="0"/>
                <a:cs typeface="Times New Roman" pitchFamily="18" charset="0"/>
              </a:rPr>
              <a:t>Qué transmiten las parejas o las familias que resisten la desesperación cultural y /o las privaciones del entorno?</a:t>
            </a:r>
            <a:r>
              <a:rPr lang="es-ES" sz="2000" dirty="0" smtClean="0">
                <a:latin typeface="Times New Roman" pitchFamily="18" charset="0"/>
                <a:cs typeface="Times New Roman" pitchFamily="18" charset="0"/>
              </a:rPr>
              <a:t/>
            </a:r>
            <a:br>
              <a:rPr lang="es-ES" sz="2000" dirty="0" smtClean="0">
                <a:latin typeface="Times New Roman" pitchFamily="18" charset="0"/>
                <a:cs typeface="Times New Roman" pitchFamily="18" charset="0"/>
              </a:rPr>
            </a:br>
            <a:endParaRPr lang="es-ES" sz="2000" dirty="0">
              <a:latin typeface="Times New Roman" pitchFamily="18" charset="0"/>
              <a:cs typeface="Times New Roman" pitchFamily="18" charset="0"/>
            </a:endParaRPr>
          </a:p>
        </p:txBody>
      </p:sp>
      <p:sp>
        <p:nvSpPr>
          <p:cNvPr id="3" name="2 Marcador de contenido"/>
          <p:cNvSpPr>
            <a:spLocks noGrp="1"/>
          </p:cNvSpPr>
          <p:nvPr>
            <p:ph idx="1"/>
          </p:nvPr>
        </p:nvSpPr>
        <p:spPr/>
        <p:txBody>
          <a:bodyPr>
            <a:normAutofit/>
          </a:bodyPr>
          <a:lstStyle/>
          <a:p>
            <a:pPr>
              <a:buNone/>
            </a:pPr>
            <a:r>
              <a:rPr lang="es-ES" sz="1200" dirty="0" smtClean="0">
                <a:latin typeface="Times New Roman" pitchFamily="18" charset="0"/>
                <a:cs typeface="Times New Roman" pitchFamily="18" charset="0"/>
              </a:rPr>
              <a:t>        </a:t>
            </a:r>
            <a:r>
              <a:rPr lang="es-ES" sz="1600" dirty="0" smtClean="0">
                <a:latin typeface="Times New Roman" pitchFamily="18" charset="0"/>
                <a:cs typeface="Times New Roman" pitchFamily="18" charset="0"/>
              </a:rPr>
              <a:t>Cyrulnik, en EL MURMULLO DE LOS FANTASMAS, muestra como pueden encontrarse en contextos de gran miseria, niños con alto rendimiento en el colegio, que llegan a obtener un diploma para salir adelante, en   familias estructuradas donde:</a:t>
            </a:r>
          </a:p>
          <a:p>
            <a:pPr>
              <a:buNone/>
            </a:pPr>
            <a:endParaRPr lang="es-ES" sz="1600" dirty="0" smtClean="0">
              <a:latin typeface="Times New Roman" pitchFamily="18" charset="0"/>
              <a:cs typeface="Times New Roman" pitchFamily="18" charset="0"/>
            </a:endParaRPr>
          </a:p>
          <a:p>
            <a:pPr lvl="0">
              <a:buFont typeface="Wingdings" pitchFamily="2" charset="2"/>
              <a:buChar char="Ø"/>
            </a:pPr>
            <a:r>
              <a:rPr lang="es-ES" sz="1600" dirty="0" smtClean="0">
                <a:latin typeface="Times New Roman" pitchFamily="18" charset="0"/>
                <a:cs typeface="Times New Roman" pitchFamily="18" charset="0"/>
              </a:rPr>
              <a:t> Los gestos de afecto, las prácticas domésticas, los rituales religiosos o laicos, y    los roles parentales son claros.</a:t>
            </a:r>
          </a:p>
          <a:p>
            <a:pPr lvl="0">
              <a:buFont typeface="Wingdings" pitchFamily="2" charset="2"/>
              <a:buChar char="Ø"/>
            </a:pPr>
            <a:r>
              <a:rPr lang="es-ES" sz="1600" dirty="0" smtClean="0">
                <a:latin typeface="Times New Roman" pitchFamily="18" charset="0"/>
                <a:cs typeface="Times New Roman" pitchFamily="18" charset="0"/>
              </a:rPr>
              <a:t> Se charla mucho, las personas se tocan con las palabras y con los gestos, se comparte el cuidado del hogar, se reza, se       cuentan relatos para dar sentido a lo que les ocurre, </a:t>
            </a:r>
          </a:p>
          <a:p>
            <a:pPr lvl="0">
              <a:buFont typeface="Wingdings" pitchFamily="2" charset="2"/>
              <a:buChar char="Ø"/>
            </a:pPr>
            <a:r>
              <a:rPr lang="es-ES" sz="1600" dirty="0" smtClean="0">
                <a:latin typeface="Times New Roman" pitchFamily="18" charset="0"/>
                <a:cs typeface="Times New Roman" pitchFamily="18" charset="0"/>
              </a:rPr>
              <a:t>   Los padres asociados tienen roles diferenciados.   Cada uno de los integrantes se adapta a los demás con el fin de realizar un proyecto común.</a:t>
            </a:r>
          </a:p>
          <a:p>
            <a:pPr lvl="0">
              <a:buFont typeface="Wingdings" pitchFamily="2" charset="2"/>
              <a:buChar char="Ø"/>
            </a:pPr>
            <a:r>
              <a:rPr lang="es-ES" sz="1600" dirty="0" smtClean="0">
                <a:latin typeface="Times New Roman" pitchFamily="18" charset="0"/>
                <a:cs typeface="Times New Roman" pitchFamily="18" charset="0"/>
              </a:rPr>
              <a:t>    Se organizan en torno al dar, se da trabajo,  tiempo,  afecto y  regalos, e incluso los niños participan de las labores    domésticas o a veces ganan un poco de dinero que aportan a la familia.</a:t>
            </a:r>
          </a:p>
          <a:p>
            <a:pPr lvl="0">
              <a:buFont typeface="Wingdings" pitchFamily="2" charset="2"/>
              <a:buChar char="Ø"/>
            </a:pPr>
            <a:r>
              <a:rPr lang="es-ES" sz="1600" dirty="0" smtClean="0">
                <a:latin typeface="Times New Roman" pitchFamily="18" charset="0"/>
                <a:cs typeface="Times New Roman" pitchFamily="18" charset="0"/>
              </a:rPr>
              <a:t>    Ven en el éxito escolar, el poder mágico para reparar la situación traumática de los padres</a:t>
            </a:r>
          </a:p>
          <a:p>
            <a:pPr>
              <a:buNone/>
            </a:pPr>
            <a:endParaRPr lang="es-E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CARACTERISTICAS DE LAS FAMILIAS BIEN TRATANTES </a:t>
            </a:r>
            <a:endParaRPr lang="es-ES" dirty="0"/>
          </a:p>
        </p:txBody>
      </p:sp>
      <p:sp>
        <p:nvSpPr>
          <p:cNvPr id="3" name="2 Marcador de contenido"/>
          <p:cNvSpPr>
            <a:spLocks noGrp="1"/>
          </p:cNvSpPr>
          <p:nvPr>
            <p:ph idx="1"/>
          </p:nvPr>
        </p:nvSpPr>
        <p:spPr/>
        <p:txBody>
          <a:bodyPr>
            <a:normAutofit fontScale="25000" lnSpcReduction="20000"/>
          </a:bodyPr>
          <a:lstStyle/>
          <a:p>
            <a:pPr lvl="1" algn="just">
              <a:buFont typeface="Wingdings" pitchFamily="2" charset="2"/>
              <a:buChar char="v"/>
            </a:pPr>
            <a:r>
              <a:rPr lang="es-ES" sz="6400" dirty="0" smtClean="0">
                <a:latin typeface="Times New Roman" pitchFamily="18" charset="0"/>
                <a:cs typeface="Times New Roman" pitchFamily="18" charset="0"/>
              </a:rPr>
              <a:t>Tomado del libro “LOS BUENOS TRATOS A LA INFANCIA”, autores  </a:t>
            </a:r>
            <a:r>
              <a:rPr lang="es-ES" sz="6400" dirty="0">
                <a:latin typeface="Times New Roman" pitchFamily="18" charset="0"/>
                <a:cs typeface="Times New Roman" pitchFamily="18" charset="0"/>
              </a:rPr>
              <a:t>Barady y </a:t>
            </a:r>
            <a:r>
              <a:rPr lang="es-ES" sz="6400" dirty="0" smtClean="0">
                <a:latin typeface="Times New Roman" pitchFamily="18" charset="0"/>
                <a:cs typeface="Times New Roman" pitchFamily="18" charset="0"/>
              </a:rPr>
              <a:t>Dantagnan:</a:t>
            </a:r>
          </a:p>
          <a:p>
            <a:pPr lvl="1">
              <a:buFont typeface="Wingdings" pitchFamily="2" charset="2"/>
              <a:buChar char="v"/>
            </a:pPr>
            <a:endParaRPr lang="es-ES" sz="6400" dirty="0" smtClean="0">
              <a:latin typeface="Times New Roman" pitchFamily="18" charset="0"/>
              <a:cs typeface="Times New Roman" pitchFamily="18" charset="0"/>
            </a:endParaRPr>
          </a:p>
          <a:p>
            <a:pPr lvl="0" algn="just">
              <a:buFont typeface="Wingdings" pitchFamily="2" charset="2"/>
              <a:buChar char="q"/>
            </a:pPr>
            <a:r>
              <a:rPr lang="es-ES" sz="6400" dirty="0" smtClean="0">
                <a:latin typeface="Times New Roman" pitchFamily="18" charset="0"/>
                <a:cs typeface="Times New Roman" pitchFamily="18" charset="0"/>
              </a:rPr>
              <a:t> </a:t>
            </a:r>
            <a:r>
              <a:rPr lang="es-ES" sz="6400" dirty="0">
                <a:latin typeface="Times New Roman" pitchFamily="18" charset="0"/>
                <a:cs typeface="Times New Roman" pitchFamily="18" charset="0"/>
              </a:rPr>
              <a:t>Las relaciones adulto-niños son siempre personalizadas, afectivas y respetuosas. En ellas se reconocen los derechos y deberes de los padres y de los hijos, manteniendo siempre que la responsabilidad de los cuidados, la educación y la protección es de los adultos</a:t>
            </a:r>
            <a:r>
              <a:rPr lang="es-ES" sz="6400" dirty="0" smtClean="0">
                <a:latin typeface="Times New Roman" pitchFamily="18" charset="0"/>
                <a:cs typeface="Times New Roman" pitchFamily="18" charset="0"/>
              </a:rPr>
              <a:t>.</a:t>
            </a:r>
          </a:p>
          <a:p>
            <a:pPr lvl="0">
              <a:buFont typeface="Wingdings" pitchFamily="2" charset="2"/>
              <a:buChar char="q"/>
            </a:pPr>
            <a:endParaRPr lang="es-ES" sz="6400" dirty="0">
              <a:latin typeface="Times New Roman" pitchFamily="18" charset="0"/>
              <a:cs typeface="Times New Roman" pitchFamily="18" charset="0"/>
            </a:endParaRPr>
          </a:p>
          <a:p>
            <a:pPr lvl="0">
              <a:buFont typeface="Wingdings" pitchFamily="2" charset="2"/>
              <a:buChar char="q"/>
            </a:pPr>
            <a:r>
              <a:rPr lang="es-ES" sz="6400" dirty="0">
                <a:latin typeface="Times New Roman" pitchFamily="18" charset="0"/>
                <a:cs typeface="Times New Roman" pitchFamily="18" charset="0"/>
              </a:rPr>
              <a:t>  Las representaciones de los niños y niñas corresponden a imágenes positivas de ellos, de tal manera que sus atributos y logros despierten admiración, gratificación y placer a los adultos</a:t>
            </a:r>
            <a:r>
              <a:rPr lang="es-ES" sz="6400" dirty="0" smtClean="0">
                <a:latin typeface="Times New Roman" pitchFamily="18" charset="0"/>
                <a:cs typeface="Times New Roman" pitchFamily="18" charset="0"/>
              </a:rPr>
              <a:t>.</a:t>
            </a:r>
          </a:p>
          <a:p>
            <a:pPr lvl="0">
              <a:buNone/>
            </a:pPr>
            <a:endParaRPr lang="es-ES" sz="6400" dirty="0">
              <a:latin typeface="Times New Roman" pitchFamily="18" charset="0"/>
              <a:cs typeface="Times New Roman" pitchFamily="18" charset="0"/>
            </a:endParaRPr>
          </a:p>
          <a:p>
            <a:pPr lvl="0" algn="just">
              <a:buFont typeface="Wingdings" pitchFamily="2" charset="2"/>
              <a:buChar char="q"/>
            </a:pPr>
            <a:r>
              <a:rPr lang="es-ES" sz="6400" dirty="0">
                <a:latin typeface="Times New Roman" pitchFamily="18" charset="0"/>
                <a:cs typeface="Times New Roman" pitchFamily="18" charset="0"/>
              </a:rPr>
              <a:t> Las expectativas de las conductas de los niños y niñas son constructivas, es decir, se confía en sus posibilidades y se espera que se comporten adecuadamente. Si esto no ocurre, se analizan las transgresiones, considerando los contextos y las circunstancias donde ellas ocurrieron.</a:t>
            </a:r>
          </a:p>
          <a:p>
            <a:pPr lvl="0">
              <a:buNone/>
            </a:pPr>
            <a:endParaRPr lang="es-ES" sz="6400" dirty="0">
              <a:latin typeface="Times New Roman" pitchFamily="18" charset="0"/>
              <a:cs typeface="Times New Roman" pitchFamily="18" charset="0"/>
            </a:endParaRPr>
          </a:p>
          <a:p>
            <a:pPr lvl="0">
              <a:buFont typeface="Wingdings" pitchFamily="2" charset="2"/>
              <a:buChar char="q"/>
            </a:pPr>
            <a:endParaRPr lang="es-ES" sz="6400" dirty="0" smtClean="0">
              <a:latin typeface="Times New Roman" pitchFamily="18" charset="0"/>
              <a:cs typeface="Times New Roman" pitchFamily="18" charset="0"/>
            </a:endParaRPr>
          </a:p>
          <a:p>
            <a:pPr lvl="0">
              <a:buFont typeface="Wingdings" pitchFamily="2" charset="2"/>
              <a:buChar char="q"/>
            </a:pPr>
            <a:endParaRPr lang="es-ES" dirty="0"/>
          </a:p>
          <a:p>
            <a:pPr lvl="0">
              <a:buFont typeface="Wingdings" pitchFamily="2" charset="2"/>
              <a:buChar char="q"/>
            </a:pPr>
            <a:endParaRPr lang="es-ES" dirty="0" smtClean="0"/>
          </a:p>
          <a:p>
            <a:pPr lvl="0">
              <a:buFont typeface="Wingdings" pitchFamily="2" charset="2"/>
              <a:buChar char="q"/>
            </a:pPr>
            <a:endParaRPr lang="es-ES" dirty="0"/>
          </a:p>
          <a:p>
            <a:pPr lvl="0">
              <a:buFont typeface="Wingdings" pitchFamily="2" charset="2"/>
              <a:buChar char="q"/>
            </a:pPr>
            <a:endParaRPr lang="es-ES" dirty="0" smtClean="0"/>
          </a:p>
          <a:p>
            <a:pPr lvl="0">
              <a:buFont typeface="Wingdings" pitchFamily="2" charset="2"/>
              <a:buChar char="q"/>
            </a:pPr>
            <a:endParaRPr lang="es-ES" dirty="0"/>
          </a:p>
          <a:p>
            <a:pPr lvl="0">
              <a:buFont typeface="Wingdings" pitchFamily="2" charset="2"/>
              <a:buChar char="q"/>
            </a:pPr>
            <a:endParaRPr lang="es-ES" dirty="0" smtClean="0"/>
          </a:p>
          <a:p>
            <a:pPr lvl="0">
              <a:buFont typeface="Wingdings" pitchFamily="2" charset="2"/>
              <a:buChar char="q"/>
            </a:pPr>
            <a:endParaRPr lang="es-ES" dirty="0"/>
          </a:p>
          <a:p>
            <a:pPr lvl="0">
              <a:buFont typeface="Wingdings" pitchFamily="2" charset="2"/>
              <a:buChar char="q"/>
            </a:pPr>
            <a:endParaRPr lang="es-ES" dirty="0" smtClean="0"/>
          </a:p>
          <a:p>
            <a:pPr lvl="0">
              <a:buFont typeface="Wingdings" pitchFamily="2" charset="2"/>
              <a:buChar char="q"/>
            </a:pPr>
            <a:endParaRPr lang="es-ES" dirty="0"/>
          </a:p>
          <a:p>
            <a:pPr>
              <a:buNone/>
            </a:pPr>
            <a:r>
              <a:rPr lang="es-ES" dirty="0"/>
              <a:t> </a:t>
            </a:r>
          </a:p>
          <a:p>
            <a:endParaRPr lang="es-E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0" y="1935163"/>
            <a:ext cx="8229600" cy="4389437"/>
          </a:xfrm>
        </p:spPr>
        <p:txBody>
          <a:bodyPr>
            <a:normAutofit lnSpcReduction="10000"/>
          </a:bodyPr>
          <a:lstStyle/>
          <a:p>
            <a:pPr lvl="0" algn="just">
              <a:buFont typeface="Wingdings" pitchFamily="2" charset="2"/>
              <a:buChar char="q"/>
            </a:pPr>
            <a:r>
              <a:rPr lang="es-ES" sz="1600" dirty="0" smtClean="0">
                <a:latin typeface="Times New Roman" pitchFamily="18" charset="0"/>
                <a:cs typeface="Times New Roman" pitchFamily="18" charset="0"/>
              </a:rPr>
              <a:t>Se aceptan y se respetan las diferencias entre los niños, incluyendo sobre todo la diversidad de género, edad y singularidades ligadas a minusvalías u otros problemas. En el caso de sistemas institucionales, se respeta y valora la diversidad étnica y cultural</a:t>
            </a:r>
            <a:r>
              <a:rPr lang="es-ES" sz="2800" dirty="0" smtClean="0">
                <a:latin typeface="Times New Roman" pitchFamily="18" charset="0"/>
                <a:cs typeface="Times New Roman" pitchFamily="18" charset="0"/>
              </a:rPr>
              <a:t>.</a:t>
            </a:r>
          </a:p>
          <a:p>
            <a:pPr lvl="0">
              <a:buNone/>
            </a:pPr>
            <a:endParaRPr lang="es-ES" sz="2800" dirty="0" smtClean="0">
              <a:latin typeface="Times New Roman" pitchFamily="18" charset="0"/>
              <a:cs typeface="Times New Roman" pitchFamily="18" charset="0"/>
            </a:endParaRPr>
          </a:p>
          <a:p>
            <a:pPr lvl="0" algn="just">
              <a:buFont typeface="Wingdings" pitchFamily="2" charset="2"/>
              <a:buChar char="q"/>
            </a:pPr>
            <a:r>
              <a:rPr lang="es-ES" sz="1600" dirty="0" smtClean="0">
                <a:latin typeface="Times New Roman" pitchFamily="18" charset="0"/>
                <a:cs typeface="Times New Roman" pitchFamily="18" charset="0"/>
              </a:rPr>
              <a:t>El intercambio comunicacional es una característica relevante: las conversaciones se organizan espontáneamente y permiten abordar todos los aspectos</a:t>
            </a:r>
          </a:p>
          <a:p>
            <a:pPr lvl="0" algn="just">
              <a:buFont typeface="Wingdings" pitchFamily="2" charset="2"/>
              <a:buChar char="q"/>
            </a:pPr>
            <a:endParaRPr lang="es-ES" sz="1600" dirty="0" smtClean="0">
              <a:latin typeface="Times New Roman" pitchFamily="18" charset="0"/>
              <a:cs typeface="Times New Roman" pitchFamily="18" charset="0"/>
            </a:endParaRPr>
          </a:p>
          <a:p>
            <a:pPr lvl="0">
              <a:buFont typeface="Wingdings" pitchFamily="2" charset="2"/>
              <a:buChar char="q"/>
            </a:pPr>
            <a:r>
              <a:rPr lang="es-ES" sz="1600" dirty="0" smtClean="0">
                <a:latin typeface="Times New Roman" pitchFamily="18" charset="0"/>
                <a:cs typeface="Times New Roman" pitchFamily="18" charset="0"/>
              </a:rPr>
              <a:t>El control de los comportamientos se ejerce a través de intervenciones inductivas consistentes. Cuando las sanciones son necesarias, éstas son respetuosas, claras y razonables.</a:t>
            </a:r>
          </a:p>
          <a:p>
            <a:pPr lvl="0">
              <a:buNone/>
            </a:pPr>
            <a:endParaRPr lang="es-ES" sz="1600" dirty="0" smtClean="0">
              <a:latin typeface="Times New Roman" pitchFamily="18" charset="0"/>
              <a:cs typeface="Times New Roman" pitchFamily="18" charset="0"/>
            </a:endParaRPr>
          </a:p>
          <a:p>
            <a:pPr lvl="0">
              <a:buFont typeface="Wingdings" pitchFamily="2" charset="2"/>
              <a:buChar char="q"/>
            </a:pPr>
            <a:r>
              <a:rPr lang="es-ES" sz="1600" dirty="0" smtClean="0">
                <a:latin typeface="Times New Roman" pitchFamily="18" charset="0"/>
                <a:cs typeface="Times New Roman" pitchFamily="18" charset="0"/>
              </a:rPr>
              <a:t>Por último, el ejercicio de la función educativa con las características descritas se ejerce en un sistema familiar o institucional </a:t>
            </a:r>
            <a:r>
              <a:rPr lang="es-ES" sz="1600" dirty="0" err="1" smtClean="0">
                <a:latin typeface="Times New Roman" pitchFamily="18" charset="0"/>
                <a:cs typeface="Times New Roman" pitchFamily="18" charset="0"/>
              </a:rPr>
              <a:t>nutridor</a:t>
            </a:r>
            <a:r>
              <a:rPr lang="es-ES" sz="1600" dirty="0" smtClean="0">
                <a:latin typeface="Times New Roman" pitchFamily="18" charset="0"/>
                <a:cs typeface="Times New Roman" pitchFamily="18" charset="0"/>
              </a:rPr>
              <a:t> donde existe </a:t>
            </a:r>
            <a:r>
              <a:rPr lang="es-ES" sz="1600" b="1" dirty="0" smtClean="0">
                <a:latin typeface="Times New Roman" pitchFamily="18" charset="0"/>
                <a:cs typeface="Times New Roman" pitchFamily="18" charset="0"/>
              </a:rPr>
              <a:t>una jerarquía clara y explícita</a:t>
            </a:r>
            <a:r>
              <a:rPr lang="es-ES" sz="1600" dirty="0" smtClean="0">
                <a:latin typeface="Times New Roman" pitchFamily="18" charset="0"/>
                <a:cs typeface="Times New Roman" pitchFamily="18" charset="0"/>
              </a:rPr>
              <a:t>. En este contexto, las normas, reglas y leyes que modulan los comportamientos son enseñadas en un marco de relaciones afectuosas que son permanentemente recordadas y reforzadas a través de conversaciones cotidianas y significativas.</a:t>
            </a:r>
          </a:p>
          <a:p>
            <a:pPr lvl="0" algn="just">
              <a:buFont typeface="Wingdings" pitchFamily="2" charset="2"/>
              <a:buChar char="q"/>
            </a:pPr>
            <a:endParaRPr lang="es-ES" sz="1600" dirty="0" smtClean="0">
              <a:latin typeface="Times New Roman" pitchFamily="18" charset="0"/>
              <a:cs typeface="Times New Roman" pitchFamily="18" charset="0"/>
            </a:endParaRPr>
          </a:p>
          <a:p>
            <a:endParaRPr lang="es-ES" sz="16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Factores de resiliencia</a:t>
            </a:r>
            <a:endParaRPr lang="es-ES" dirty="0"/>
          </a:p>
        </p:txBody>
      </p:sp>
      <p:sp>
        <p:nvSpPr>
          <p:cNvPr id="3" name="2 Marcador de contenido"/>
          <p:cNvSpPr>
            <a:spLocks noGrp="1"/>
          </p:cNvSpPr>
          <p:nvPr>
            <p:ph idx="1"/>
          </p:nvPr>
        </p:nvSpPr>
        <p:spPr/>
        <p:txBody>
          <a:bodyPr>
            <a:normAutofit/>
          </a:bodyPr>
          <a:lstStyle/>
          <a:p>
            <a:pPr lvl="1">
              <a:buFont typeface="Wingdings" pitchFamily="2" charset="2"/>
              <a:buChar char="v"/>
            </a:pPr>
            <a:r>
              <a:rPr lang="es-ES" sz="1600" dirty="0" smtClean="0">
                <a:latin typeface="Times New Roman" pitchFamily="18" charset="0"/>
                <a:cs typeface="Times New Roman" pitchFamily="18" charset="0"/>
              </a:rPr>
              <a:t>Barady y Dantagnan, señalan que los niños y niñas con  vínculo seguro, protector o </a:t>
            </a:r>
            <a:r>
              <a:rPr lang="es-ES" sz="1600" dirty="0" err="1" smtClean="0">
                <a:latin typeface="Times New Roman" pitchFamily="18" charset="0"/>
                <a:cs typeface="Times New Roman" pitchFamily="18" charset="0"/>
              </a:rPr>
              <a:t>bientratante</a:t>
            </a:r>
            <a:r>
              <a:rPr lang="es-ES" sz="1600" dirty="0">
                <a:latin typeface="Times New Roman" pitchFamily="18" charset="0"/>
                <a:cs typeface="Times New Roman" pitchFamily="18" charset="0"/>
              </a:rPr>
              <a:t> </a:t>
            </a:r>
            <a:r>
              <a:rPr lang="es-ES" sz="1600" dirty="0" smtClean="0">
                <a:latin typeface="Times New Roman" pitchFamily="18" charset="0"/>
                <a:cs typeface="Times New Roman" pitchFamily="18" charset="0"/>
              </a:rPr>
              <a:t>desarrollan los siguientes factores de resiliencia:</a:t>
            </a:r>
            <a:r>
              <a:rPr lang="es-ES" sz="1600" dirty="0">
                <a:latin typeface="Times New Roman" pitchFamily="18" charset="0"/>
                <a:cs typeface="Times New Roman" pitchFamily="18" charset="0"/>
              </a:rPr>
              <a:t> </a:t>
            </a:r>
            <a:endParaRPr lang="es-ES" sz="1600" dirty="0" smtClean="0">
              <a:latin typeface="Times New Roman" pitchFamily="18" charset="0"/>
              <a:cs typeface="Times New Roman" pitchFamily="18" charset="0"/>
            </a:endParaRPr>
          </a:p>
          <a:p>
            <a:pPr>
              <a:buFont typeface="Wingdings" pitchFamily="2" charset="2"/>
              <a:buChar char="v"/>
            </a:pPr>
            <a:endParaRPr lang="es-ES" sz="1600" dirty="0">
              <a:latin typeface="Times New Roman" pitchFamily="18" charset="0"/>
              <a:cs typeface="Times New Roman" pitchFamily="18" charset="0"/>
            </a:endParaRPr>
          </a:p>
          <a:p>
            <a:pPr lvl="0">
              <a:buFont typeface="Wingdings" pitchFamily="2" charset="2"/>
              <a:buChar char="§"/>
            </a:pPr>
            <a:r>
              <a:rPr lang="es-ES" sz="1600" dirty="0">
                <a:latin typeface="Times New Roman" pitchFamily="18" charset="0"/>
                <a:cs typeface="Times New Roman" pitchFamily="18" charset="0"/>
              </a:rPr>
              <a:t>Un acercamiento activo, evocador hacia el problema a resolver, permitiéndoles negociar una serie de experiencias emocionalmente arriesgadas</a:t>
            </a:r>
          </a:p>
          <a:p>
            <a:pPr lvl="0">
              <a:buFont typeface="Wingdings" pitchFamily="2" charset="2"/>
              <a:buChar char="§"/>
            </a:pPr>
            <a:r>
              <a:rPr lang="es-ES" sz="1600" dirty="0">
                <a:latin typeface="Times New Roman" pitchFamily="18" charset="0"/>
                <a:cs typeface="Times New Roman" pitchFamily="18" charset="0"/>
              </a:rPr>
              <a:t>Una habilidad en la infancia para ganar la atención positiva de los otros</a:t>
            </a:r>
          </a:p>
          <a:p>
            <a:pPr lvl="0">
              <a:buFont typeface="Wingdings" pitchFamily="2" charset="2"/>
              <a:buChar char="§"/>
            </a:pPr>
            <a:r>
              <a:rPr lang="es-ES" sz="1600" dirty="0">
                <a:latin typeface="Times New Roman" pitchFamily="18" charset="0"/>
                <a:cs typeface="Times New Roman" pitchFamily="18" charset="0"/>
              </a:rPr>
              <a:t>Una visión optimista de sus experiencias</a:t>
            </a:r>
          </a:p>
          <a:p>
            <a:pPr lvl="0">
              <a:buFont typeface="Wingdings" pitchFamily="2" charset="2"/>
              <a:buChar char="§"/>
            </a:pPr>
            <a:r>
              <a:rPr lang="es-ES" sz="1600" dirty="0">
                <a:latin typeface="Times New Roman" pitchFamily="18" charset="0"/>
                <a:cs typeface="Times New Roman" pitchFamily="18" charset="0"/>
              </a:rPr>
              <a:t>Una habilidad de mantener una visión positiva de una vida significativa</a:t>
            </a:r>
          </a:p>
          <a:p>
            <a:pPr lvl="0">
              <a:buFont typeface="Wingdings" pitchFamily="2" charset="2"/>
              <a:buChar char="§"/>
            </a:pPr>
            <a:r>
              <a:rPr lang="es-ES" sz="1600" dirty="0" smtClean="0">
                <a:latin typeface="Times New Roman" pitchFamily="18" charset="0"/>
                <a:cs typeface="Times New Roman" pitchFamily="18" charset="0"/>
              </a:rPr>
              <a:t>Una </a:t>
            </a:r>
            <a:r>
              <a:rPr lang="es-ES" sz="1600" dirty="0">
                <a:latin typeface="Times New Roman" pitchFamily="18" charset="0"/>
                <a:cs typeface="Times New Roman" pitchFamily="18" charset="0"/>
              </a:rPr>
              <a:t>habilidad de estar alerta y autónomo</a:t>
            </a:r>
          </a:p>
          <a:p>
            <a:pPr lvl="0">
              <a:buFont typeface="Wingdings" pitchFamily="2" charset="2"/>
              <a:buChar char="§"/>
            </a:pPr>
            <a:r>
              <a:rPr lang="es-ES" sz="1600" dirty="0" smtClean="0">
                <a:latin typeface="Times New Roman" pitchFamily="18" charset="0"/>
                <a:cs typeface="Times New Roman" pitchFamily="18" charset="0"/>
              </a:rPr>
              <a:t>Una </a:t>
            </a:r>
            <a:r>
              <a:rPr lang="es-ES" sz="1600" dirty="0">
                <a:latin typeface="Times New Roman" pitchFamily="18" charset="0"/>
                <a:cs typeface="Times New Roman" pitchFamily="18" charset="0"/>
              </a:rPr>
              <a:t>tendencia a buscar nuevas experiencias</a:t>
            </a:r>
          </a:p>
          <a:p>
            <a:pPr lvl="0">
              <a:buFont typeface="Wingdings" pitchFamily="2" charset="2"/>
              <a:buChar char="§"/>
            </a:pPr>
            <a:r>
              <a:rPr lang="es-ES" sz="1600" dirty="0">
                <a:latin typeface="Times New Roman" pitchFamily="18" charset="0"/>
                <a:cs typeface="Times New Roman" pitchFamily="18" charset="0"/>
              </a:rPr>
              <a:t>Una perspectiva proactiva</a:t>
            </a:r>
          </a:p>
          <a:p>
            <a:pPr>
              <a:buNone/>
            </a:pPr>
            <a:r>
              <a:rPr lang="es-ES" sz="1600" dirty="0">
                <a:latin typeface="Times New Roman" pitchFamily="18" charset="0"/>
                <a:cs typeface="Times New Roman" pitchFamily="18" charset="0"/>
              </a:rPr>
              <a:t> </a:t>
            </a:r>
          </a:p>
          <a:p>
            <a:pPr>
              <a:buFont typeface="Wingdings" pitchFamily="2" charset="2"/>
              <a:buChar char="§"/>
            </a:pPr>
            <a:endParaRPr lang="es-ES" sz="12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0" y="1935163"/>
            <a:ext cx="8229600" cy="4389437"/>
          </a:xfrm>
        </p:spPr>
        <p:txBody>
          <a:bodyPr>
            <a:normAutofit/>
          </a:bodyPr>
          <a:lstStyle/>
          <a:p>
            <a:pPr algn="just">
              <a:buNone/>
            </a:pPr>
            <a:r>
              <a:rPr lang="es-ES" sz="1600" dirty="0" smtClean="0">
                <a:latin typeface="Times New Roman" pitchFamily="18" charset="0"/>
                <a:cs typeface="Times New Roman" pitchFamily="18" charset="0"/>
              </a:rPr>
              <a:t> Estos autores registran que un porcentaje significativamente más alto de niños </a:t>
            </a:r>
            <a:r>
              <a:rPr lang="es-ES" sz="1600" dirty="0" err="1" smtClean="0">
                <a:latin typeface="Times New Roman" pitchFamily="18" charset="0"/>
                <a:cs typeface="Times New Roman" pitchFamily="18" charset="0"/>
              </a:rPr>
              <a:t>resilientes</a:t>
            </a:r>
            <a:r>
              <a:rPr lang="es-ES" sz="1600" dirty="0" smtClean="0">
                <a:latin typeface="Times New Roman" pitchFamily="18" charset="0"/>
                <a:cs typeface="Times New Roman" pitchFamily="18" charset="0"/>
              </a:rPr>
              <a:t> sea el primogénito, quienes son descritos por sus madres como infantes activos y amables. En la personalidad de estos niños sobresalen características como la autoestima, la confianza, el optimismo y un sentido de esperanza; también la autonomía y el sentido de independencia. </a:t>
            </a:r>
            <a:r>
              <a:rPr lang="es-ES" sz="1600" dirty="0" err="1" smtClean="0">
                <a:latin typeface="Times New Roman" pitchFamily="18" charset="0"/>
                <a:cs typeface="Times New Roman" pitchFamily="18" charset="0"/>
              </a:rPr>
              <a:t>Guédeney</a:t>
            </a:r>
            <a:r>
              <a:rPr lang="es-ES" sz="1600" dirty="0" smtClean="0">
                <a:latin typeface="Times New Roman" pitchFamily="18" charset="0"/>
                <a:cs typeface="Times New Roman" pitchFamily="18" charset="0"/>
              </a:rPr>
              <a:t> (1998), citado por </a:t>
            </a:r>
            <a:r>
              <a:rPr lang="es-ES" sz="1600" dirty="0" err="1" smtClean="0">
                <a:latin typeface="Times New Roman" pitchFamily="18" charset="0"/>
                <a:cs typeface="Times New Roman" pitchFamily="18" charset="0"/>
              </a:rPr>
              <a:t>Barady</a:t>
            </a:r>
            <a:r>
              <a:rPr lang="es-ES" sz="1600" dirty="0" smtClean="0">
                <a:latin typeface="Times New Roman" pitchFamily="18" charset="0"/>
                <a:cs typeface="Times New Roman" pitchFamily="18" charset="0"/>
              </a:rPr>
              <a:t> y </a:t>
            </a:r>
            <a:r>
              <a:rPr lang="es-ES" sz="1600" dirty="0" err="1" smtClean="0">
                <a:latin typeface="Times New Roman" pitchFamily="18" charset="0"/>
                <a:cs typeface="Times New Roman" pitchFamily="18" charset="0"/>
              </a:rPr>
              <a:t>Dantagnan</a:t>
            </a:r>
            <a:r>
              <a:rPr lang="es-ES" sz="1600" dirty="0" smtClean="0">
                <a:latin typeface="Times New Roman" pitchFamily="18" charset="0"/>
                <a:cs typeface="Times New Roman" pitchFamily="18" charset="0"/>
              </a:rPr>
              <a:t>, destacan los siguientes factores de resiliencia:</a:t>
            </a:r>
          </a:p>
          <a:p>
            <a:pPr lvl="0">
              <a:buFont typeface="Wingdings" pitchFamily="2" charset="2"/>
              <a:buChar char="§"/>
            </a:pPr>
            <a:r>
              <a:rPr lang="es-ES" sz="1600" dirty="0" smtClean="0">
                <a:latin typeface="Times New Roman" pitchFamily="18" charset="0"/>
                <a:cs typeface="Times New Roman" pitchFamily="18" charset="0"/>
              </a:rPr>
              <a:t>Una actitud parental competente</a:t>
            </a:r>
          </a:p>
          <a:p>
            <a:pPr lvl="0">
              <a:buFont typeface="Wingdings" pitchFamily="2" charset="2"/>
              <a:buChar char="§"/>
            </a:pPr>
            <a:r>
              <a:rPr lang="es-ES" sz="1600" dirty="0" smtClean="0">
                <a:latin typeface="Times New Roman" pitchFamily="18" charset="0"/>
                <a:cs typeface="Times New Roman" pitchFamily="18" charset="0"/>
              </a:rPr>
              <a:t>Una buena relación parental con alguno de los padres</a:t>
            </a:r>
          </a:p>
          <a:p>
            <a:pPr lvl="0">
              <a:buFont typeface="Wingdings" pitchFamily="2" charset="2"/>
              <a:buChar char="§"/>
            </a:pPr>
            <a:r>
              <a:rPr lang="es-ES" sz="1600" dirty="0" smtClean="0">
                <a:latin typeface="Times New Roman" pitchFamily="18" charset="0"/>
                <a:cs typeface="Times New Roman" pitchFamily="18" charset="0"/>
              </a:rPr>
              <a:t>El apoyo del entorno</a:t>
            </a:r>
          </a:p>
          <a:p>
            <a:pPr lvl="0">
              <a:buFont typeface="Wingdings" pitchFamily="2" charset="2"/>
              <a:buChar char="§"/>
            </a:pPr>
            <a:r>
              <a:rPr lang="es-ES" sz="1600" dirty="0" smtClean="0">
                <a:latin typeface="Times New Roman" pitchFamily="18" charset="0"/>
                <a:cs typeface="Times New Roman" pitchFamily="18" charset="0"/>
              </a:rPr>
              <a:t>Una buena red de relaciones informales que no estén ligadas a obligaciones sociales o profesionales</a:t>
            </a:r>
          </a:p>
          <a:p>
            <a:endParaRPr lang="es-E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BIBLIOGRAFIA</a:t>
            </a:r>
            <a:endParaRPr lang="es-ES" dirty="0"/>
          </a:p>
        </p:txBody>
      </p:sp>
      <p:sp>
        <p:nvSpPr>
          <p:cNvPr id="3" name="2 Marcador de contenido"/>
          <p:cNvSpPr>
            <a:spLocks noGrp="1"/>
          </p:cNvSpPr>
          <p:nvPr>
            <p:ph idx="1"/>
          </p:nvPr>
        </p:nvSpPr>
        <p:spPr/>
        <p:txBody>
          <a:bodyPr>
            <a:normAutofit/>
          </a:bodyPr>
          <a:lstStyle/>
          <a:p>
            <a:pPr>
              <a:buFont typeface="Wingdings" pitchFamily="2" charset="2"/>
              <a:buChar char="Ø"/>
            </a:pPr>
            <a:r>
              <a:rPr lang="es-ES" sz="1600" dirty="0" smtClean="0">
                <a:latin typeface="Times New Roman" pitchFamily="18" charset="0"/>
                <a:cs typeface="Times New Roman" pitchFamily="18" charset="0"/>
              </a:rPr>
              <a:t>Cyrulnik Boris, Los patitos feos. </a:t>
            </a:r>
            <a:r>
              <a:rPr lang="es-ES" sz="1600" dirty="0" err="1" smtClean="0">
                <a:latin typeface="Times New Roman" pitchFamily="18" charset="0"/>
                <a:cs typeface="Times New Roman" pitchFamily="18" charset="0"/>
              </a:rPr>
              <a:t>Gedisa</a:t>
            </a:r>
            <a:r>
              <a:rPr lang="es-ES" sz="1600" dirty="0" smtClean="0">
                <a:latin typeface="Times New Roman" pitchFamily="18" charset="0"/>
                <a:cs typeface="Times New Roman" pitchFamily="18" charset="0"/>
              </a:rPr>
              <a:t>,  2006, </a:t>
            </a:r>
            <a:r>
              <a:rPr lang="es-ES" sz="1600" dirty="0" err="1" smtClean="0">
                <a:latin typeface="Times New Roman" pitchFamily="18" charset="0"/>
                <a:cs typeface="Times New Roman" pitchFamily="18" charset="0"/>
              </a:rPr>
              <a:t>pag</a:t>
            </a:r>
            <a:r>
              <a:rPr lang="es-ES" sz="1600" dirty="0" smtClean="0">
                <a:latin typeface="Times New Roman" pitchFamily="18" charset="0"/>
                <a:cs typeface="Times New Roman" pitchFamily="18" charset="0"/>
              </a:rPr>
              <a:t>. 49-66</a:t>
            </a:r>
          </a:p>
          <a:p>
            <a:pPr>
              <a:buFont typeface="Wingdings" pitchFamily="2" charset="2"/>
              <a:buChar char="Ø"/>
            </a:pPr>
            <a:r>
              <a:rPr lang="es-ES" sz="1600" dirty="0" smtClean="0">
                <a:latin typeface="Times New Roman" pitchFamily="18" charset="0"/>
                <a:cs typeface="Times New Roman" pitchFamily="18" charset="0"/>
              </a:rPr>
              <a:t>Padilla, Rafael, Matón –matoneado.                            </a:t>
            </a:r>
          </a:p>
          <a:p>
            <a:pPr>
              <a:buFont typeface="Wingdings" pitchFamily="2" charset="2"/>
              <a:buChar char="Ø"/>
            </a:pPr>
            <a:r>
              <a:rPr lang="es-ES" sz="1600" dirty="0" smtClean="0">
                <a:latin typeface="Times New Roman" pitchFamily="18" charset="0"/>
                <a:cs typeface="Times New Roman" pitchFamily="18" charset="0"/>
              </a:rPr>
              <a:t>Cyrulnik, Boris, Los patitos feos. </a:t>
            </a:r>
            <a:r>
              <a:rPr lang="es-ES" sz="1600" dirty="0" err="1" smtClean="0">
                <a:latin typeface="Times New Roman" pitchFamily="18" charset="0"/>
                <a:cs typeface="Times New Roman" pitchFamily="18" charset="0"/>
              </a:rPr>
              <a:t>Gedisa</a:t>
            </a:r>
            <a:r>
              <a:rPr lang="es-ES" sz="1600" dirty="0" smtClean="0">
                <a:latin typeface="Times New Roman" pitchFamily="18" charset="0"/>
                <a:cs typeface="Times New Roman" pitchFamily="18" charset="0"/>
              </a:rPr>
              <a:t>, 2006, </a:t>
            </a:r>
            <a:r>
              <a:rPr lang="es-ES" sz="1600" dirty="0" err="1" smtClean="0">
                <a:latin typeface="Times New Roman" pitchFamily="18" charset="0"/>
                <a:cs typeface="Times New Roman" pitchFamily="18" charset="0"/>
              </a:rPr>
              <a:t>pag</a:t>
            </a:r>
            <a:r>
              <a:rPr lang="es-ES" sz="1600" dirty="0" smtClean="0">
                <a:latin typeface="Times New Roman" pitchFamily="18" charset="0"/>
                <a:cs typeface="Times New Roman" pitchFamily="18" charset="0"/>
              </a:rPr>
              <a:t> 69-71</a:t>
            </a:r>
          </a:p>
          <a:p>
            <a:pPr>
              <a:buFont typeface="Wingdings" pitchFamily="2" charset="2"/>
              <a:buChar char="Ø"/>
            </a:pPr>
            <a:r>
              <a:rPr lang="es-ES" sz="1600" dirty="0" smtClean="0">
                <a:latin typeface="Times New Roman" pitchFamily="18" charset="0"/>
                <a:cs typeface="Times New Roman" pitchFamily="18" charset="0"/>
              </a:rPr>
              <a:t>Cyrulnik, Boris, El murmullo de los fantasmas. </a:t>
            </a:r>
            <a:r>
              <a:rPr lang="es-ES" sz="1600" dirty="0" err="1" smtClean="0">
                <a:latin typeface="Times New Roman" pitchFamily="18" charset="0"/>
                <a:cs typeface="Times New Roman" pitchFamily="18" charset="0"/>
              </a:rPr>
              <a:t>Gedisa</a:t>
            </a:r>
            <a:r>
              <a:rPr lang="es-ES" sz="1600" dirty="0" smtClean="0">
                <a:latin typeface="Times New Roman" pitchFamily="18" charset="0"/>
                <a:cs typeface="Times New Roman" pitchFamily="18" charset="0"/>
              </a:rPr>
              <a:t>, 2003, </a:t>
            </a:r>
            <a:r>
              <a:rPr lang="es-ES" sz="1600" dirty="0" err="1" smtClean="0">
                <a:latin typeface="Times New Roman" pitchFamily="18" charset="0"/>
                <a:cs typeface="Times New Roman" pitchFamily="18" charset="0"/>
              </a:rPr>
              <a:t>pag</a:t>
            </a:r>
            <a:r>
              <a:rPr lang="es-ES" sz="1600" dirty="0" smtClean="0">
                <a:latin typeface="Times New Roman" pitchFamily="18" charset="0"/>
                <a:cs typeface="Times New Roman" pitchFamily="18" charset="0"/>
              </a:rPr>
              <a:t>. 84-104</a:t>
            </a:r>
          </a:p>
          <a:p>
            <a:pPr>
              <a:buFont typeface="Wingdings" pitchFamily="2" charset="2"/>
              <a:buChar char="Ø"/>
            </a:pPr>
            <a:r>
              <a:rPr lang="es-ES" sz="1600" dirty="0" err="1" smtClean="0">
                <a:latin typeface="Times New Roman" pitchFamily="18" charset="0"/>
                <a:cs typeface="Times New Roman" pitchFamily="18" charset="0"/>
              </a:rPr>
              <a:t>Barudy</a:t>
            </a:r>
            <a:r>
              <a:rPr lang="es-ES" sz="1600" dirty="0" smtClean="0">
                <a:latin typeface="Times New Roman" pitchFamily="18" charset="0"/>
                <a:cs typeface="Times New Roman" pitchFamily="18" charset="0"/>
              </a:rPr>
              <a:t>, J y </a:t>
            </a:r>
            <a:r>
              <a:rPr lang="es-ES" sz="1600" dirty="0" err="1" smtClean="0">
                <a:latin typeface="Times New Roman" pitchFamily="18" charset="0"/>
                <a:cs typeface="Times New Roman" pitchFamily="18" charset="0"/>
              </a:rPr>
              <a:t>Dantagnan</a:t>
            </a:r>
            <a:r>
              <a:rPr lang="es-ES" sz="1600" dirty="0" smtClean="0">
                <a:latin typeface="Times New Roman" pitchFamily="18" charset="0"/>
                <a:cs typeface="Times New Roman" pitchFamily="18" charset="0"/>
              </a:rPr>
              <a:t>, M. Los buenos tratos a la infancia. </a:t>
            </a:r>
            <a:r>
              <a:rPr lang="es-ES" sz="1600" dirty="0" err="1" smtClean="0">
                <a:latin typeface="Times New Roman" pitchFamily="18" charset="0"/>
                <a:cs typeface="Times New Roman" pitchFamily="18" charset="0"/>
              </a:rPr>
              <a:t>Gedisa</a:t>
            </a:r>
            <a:r>
              <a:rPr lang="es-ES" sz="1600" dirty="0" smtClean="0">
                <a:latin typeface="Times New Roman" pitchFamily="18" charset="0"/>
                <a:cs typeface="Times New Roman" pitchFamily="18" charset="0"/>
              </a:rPr>
              <a:t>, 2005, </a:t>
            </a:r>
            <a:r>
              <a:rPr lang="es-ES" sz="1600" dirty="0" err="1" smtClean="0">
                <a:latin typeface="Times New Roman" pitchFamily="18" charset="0"/>
                <a:cs typeface="Times New Roman" pitchFamily="18" charset="0"/>
              </a:rPr>
              <a:t>pag</a:t>
            </a:r>
            <a:r>
              <a:rPr lang="es-ES" sz="1600" dirty="0" smtClean="0">
                <a:latin typeface="Times New Roman" pitchFamily="18" charset="0"/>
                <a:cs typeface="Times New Roman" pitchFamily="18" charset="0"/>
              </a:rPr>
              <a:t>. 58, 59 y 99</a:t>
            </a:r>
            <a:endParaRPr lang="es-ES" sz="16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58" y="2428868"/>
            <a:ext cx="8405842" cy="918418"/>
          </a:xfrm>
        </p:spPr>
        <p:txBody>
          <a:bodyPr>
            <a:normAutofit fontScale="90000"/>
          </a:bodyPr>
          <a:lstStyle/>
          <a:p>
            <a:pPr algn="ct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ELABORADO POR:</a:t>
            </a:r>
            <a:br>
              <a:rPr lang="es-ES" dirty="0" smtClean="0"/>
            </a:br>
            <a:r>
              <a:rPr lang="es-ES" dirty="0" smtClean="0"/>
              <a:t> YOLANDA MORENO  BEJARANO</a:t>
            </a:r>
            <a:endParaRPr lang="es-E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071538" y="1071546"/>
            <a:ext cx="4572000" cy="1323439"/>
          </a:xfrm>
          <a:prstGeom prst="rect">
            <a:avLst/>
          </a:prstGeom>
        </p:spPr>
        <p:txBody>
          <a:bodyPr>
            <a:spAutoFit/>
          </a:bodyPr>
          <a:lstStyle/>
          <a:p>
            <a:r>
              <a:rPr lang="es-ES" sz="1600" dirty="0" smtClean="0">
                <a:latin typeface="Times New Roman" pitchFamily="18" charset="0"/>
                <a:cs typeface="Times New Roman" pitchFamily="18" charset="0"/>
              </a:rPr>
              <a:t>. </a:t>
            </a:r>
          </a:p>
          <a:p>
            <a:endParaRPr lang="es-ES" sz="1600" dirty="0" smtClean="0">
              <a:latin typeface="Times New Roman" pitchFamily="18" charset="0"/>
              <a:cs typeface="Times New Roman" pitchFamily="18" charset="0"/>
            </a:endParaRPr>
          </a:p>
          <a:p>
            <a:endParaRPr lang="es-ES" sz="1600" dirty="0" smtClean="0">
              <a:latin typeface="Times New Roman" pitchFamily="18" charset="0"/>
              <a:cs typeface="Times New Roman" pitchFamily="18" charset="0"/>
            </a:endParaRPr>
          </a:p>
          <a:p>
            <a:endParaRPr lang="es-ES" sz="1600" dirty="0" smtClean="0">
              <a:latin typeface="Times New Roman" pitchFamily="18" charset="0"/>
              <a:cs typeface="Times New Roman" pitchFamily="18" charset="0"/>
            </a:endParaRPr>
          </a:p>
          <a:p>
            <a:endParaRPr lang="es-ES" sz="1600" dirty="0">
              <a:latin typeface="Times New Roman" pitchFamily="18" charset="0"/>
              <a:cs typeface="Times New Roman" pitchFamily="18" charset="0"/>
            </a:endParaRPr>
          </a:p>
        </p:txBody>
      </p:sp>
      <p:sp>
        <p:nvSpPr>
          <p:cNvPr id="6" name="5 Marcador de contenido"/>
          <p:cNvSpPr>
            <a:spLocks noGrp="1"/>
          </p:cNvSpPr>
          <p:nvPr>
            <p:ph idx="4294967295"/>
          </p:nvPr>
        </p:nvSpPr>
        <p:spPr>
          <a:xfrm>
            <a:off x="0" y="1500175"/>
            <a:ext cx="8643966" cy="4824426"/>
          </a:xfrm>
        </p:spPr>
        <p:txBody>
          <a:bodyPr>
            <a:normAutofit/>
          </a:bodyPr>
          <a:lstStyle/>
          <a:p>
            <a:pPr algn="just">
              <a:buNone/>
            </a:pPr>
            <a:r>
              <a:rPr lang="es-ES" sz="1600" dirty="0" smtClean="0">
                <a:latin typeface="Times New Roman" pitchFamily="18" charset="0"/>
                <a:cs typeface="Times New Roman" pitchFamily="18" charset="0"/>
              </a:rPr>
              <a:t>     </a:t>
            </a:r>
          </a:p>
          <a:p>
            <a:pPr algn="just">
              <a:buNone/>
            </a:pPr>
            <a:endParaRPr lang="es-ES" sz="1600" dirty="0" smtClean="0">
              <a:latin typeface="Times New Roman" pitchFamily="18" charset="0"/>
              <a:cs typeface="Times New Roman" pitchFamily="18" charset="0"/>
            </a:endParaRPr>
          </a:p>
          <a:p>
            <a:pPr algn="just">
              <a:buNone/>
            </a:pPr>
            <a:endParaRPr lang="es-ES" sz="1600" dirty="0" smtClean="0">
              <a:latin typeface="Times New Roman" pitchFamily="18" charset="0"/>
              <a:cs typeface="Times New Roman" pitchFamily="18" charset="0"/>
            </a:endParaRPr>
          </a:p>
          <a:p>
            <a:pPr algn="just">
              <a:buNone/>
            </a:pPr>
            <a:r>
              <a:rPr lang="es-ES" sz="1600" dirty="0" smtClean="0">
                <a:latin typeface="Times New Roman" pitchFamily="18" charset="0"/>
                <a:cs typeface="Times New Roman" pitchFamily="18" charset="0"/>
              </a:rPr>
              <a:t> Con este trabajo pretendo demostrar la importancia de la vida afectiva del ser humano en su proceso de humanización, de identificación como persona y en su capacidad para reconstruirse ante situaciones dolorosas. También quiero resaltar la importancia del entorno familiar, social, cultural (la escuela) como pilares de </a:t>
            </a:r>
            <a:r>
              <a:rPr lang="es-ES" sz="1600" dirty="0" err="1" smtClean="0">
                <a:latin typeface="Times New Roman" pitchFamily="18" charset="0"/>
                <a:cs typeface="Times New Roman" pitchFamily="18" charset="0"/>
              </a:rPr>
              <a:t>resiliencia</a:t>
            </a:r>
            <a:r>
              <a:rPr lang="es-ES" sz="1600" dirty="0" smtClean="0">
                <a:latin typeface="Times New Roman" pitchFamily="18" charset="0"/>
                <a:cs typeface="Times New Roman" pitchFamily="18" charset="0"/>
              </a:rPr>
              <a:t>, y mostrar a los y a las docentes su valor más allá de lo académico, como seres humanos que brindan sostén emocional, creando nuevos vínculos y reescribiendo así la historia de sus estudiantes. </a:t>
            </a:r>
          </a:p>
          <a:p>
            <a:endParaRPr lang="es-ES" dirty="0" smtClean="0"/>
          </a:p>
          <a:p>
            <a:pPr>
              <a:buNone/>
            </a:pPr>
            <a:endParaRPr lang="es-E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La triada madre-padre-hijo</a:t>
            </a:r>
            <a:endParaRPr lang="es-ES" dirty="0"/>
          </a:p>
        </p:txBody>
      </p:sp>
      <p:sp>
        <p:nvSpPr>
          <p:cNvPr id="3" name="2 Marcador de contenido"/>
          <p:cNvSpPr>
            <a:spLocks noGrp="1"/>
          </p:cNvSpPr>
          <p:nvPr>
            <p:ph idx="1"/>
          </p:nvPr>
        </p:nvSpPr>
        <p:spPr>
          <a:xfrm>
            <a:off x="571472" y="1857364"/>
            <a:ext cx="8229600" cy="4525963"/>
          </a:xfrm>
        </p:spPr>
        <p:txBody>
          <a:bodyPr>
            <a:noAutofit/>
          </a:bodyPr>
          <a:lstStyle/>
          <a:p>
            <a:pPr>
              <a:buFont typeface="Wingdings" pitchFamily="2" charset="2"/>
              <a:buChar char="Ø"/>
            </a:pPr>
            <a:r>
              <a:rPr lang="es-ES" sz="1600" dirty="0" smtClean="0">
                <a:latin typeface="Times New Roman" pitchFamily="18" charset="0"/>
                <a:cs typeface="Times New Roman" pitchFamily="18" charset="0"/>
              </a:rPr>
              <a:t>          El nacimiento de un ser humano se da mucho antes de nacer, cuando sus padres lo imaginan, lo desean, lo planean,       además  el   embrión reacciona a los estímulos del medio y con esto participa en su desarrollo. Hoy se reconoce la vida intrauterina y su interacción con las fantasías de los padres.</a:t>
            </a:r>
          </a:p>
          <a:p>
            <a:pPr>
              <a:buFont typeface="Wingdings" pitchFamily="2" charset="2"/>
              <a:buChar char="Ø"/>
            </a:pPr>
            <a:endParaRPr lang="es-ES" sz="1600" dirty="0" smtClean="0">
              <a:latin typeface="Times New Roman" pitchFamily="18" charset="0"/>
              <a:cs typeface="Times New Roman" pitchFamily="18" charset="0"/>
            </a:endParaRPr>
          </a:p>
          <a:p>
            <a:pPr>
              <a:buFont typeface="Wingdings" pitchFamily="2" charset="2"/>
              <a:buChar char="Ø"/>
            </a:pPr>
            <a:r>
              <a:rPr lang="es-ES" sz="1600" dirty="0" smtClean="0">
                <a:latin typeface="Times New Roman" pitchFamily="18" charset="0"/>
                <a:cs typeface="Times New Roman" pitchFamily="18" charset="0"/>
              </a:rPr>
              <a:t>          Todo niño nace en un entorno familiar particular y establece un vínculo primero con la madre y luego hacia el sexto mes con el padre. </a:t>
            </a:r>
          </a:p>
          <a:p>
            <a:pPr>
              <a:buFont typeface="Wingdings" pitchFamily="2" charset="2"/>
              <a:buChar char="Ø"/>
            </a:pPr>
            <a:endParaRPr lang="es-ES" sz="1600" dirty="0" smtClean="0">
              <a:latin typeface="Times New Roman" pitchFamily="18" charset="0"/>
              <a:cs typeface="Times New Roman" pitchFamily="18" charset="0"/>
            </a:endParaRPr>
          </a:p>
          <a:p>
            <a:pPr>
              <a:buFont typeface="Wingdings" pitchFamily="2" charset="2"/>
              <a:buChar char="Ø"/>
            </a:pPr>
            <a:r>
              <a:rPr lang="es-ES" sz="1600" dirty="0" smtClean="0">
                <a:latin typeface="Times New Roman" pitchFamily="18" charset="0"/>
                <a:cs typeface="Times New Roman" pitchFamily="18" charset="0"/>
              </a:rPr>
              <a:t>Durante la primera semana el bebé sonríe pero su sonrisa es puramente biológica, hacia la segunda semana, la sonrisa se socializa y sonríe ante el rostro materno, balbucea, patalea.</a:t>
            </a:r>
          </a:p>
          <a:p>
            <a:pPr>
              <a:buFont typeface="Wingdings" pitchFamily="2" charset="2"/>
              <a:buChar char="Ø"/>
            </a:pPr>
            <a:endParaRPr lang="es-ES" sz="1600" dirty="0" smtClean="0">
              <a:latin typeface="Times New Roman" pitchFamily="18" charset="0"/>
              <a:cs typeface="Times New Roman" pitchFamily="18" charset="0"/>
            </a:endParaRPr>
          </a:p>
          <a:p>
            <a:pPr algn="just">
              <a:buFont typeface="Wingdings" pitchFamily="2" charset="2"/>
              <a:buChar char="Ø"/>
            </a:pPr>
            <a:r>
              <a:rPr lang="es-ES" sz="1600" dirty="0" smtClean="0">
                <a:latin typeface="Times New Roman" pitchFamily="18" charset="0"/>
                <a:cs typeface="Times New Roman" pitchFamily="18" charset="0"/>
              </a:rPr>
              <a:t>Los  lazos afectivos se construyen  lentamente, desde antes de nacer, cuando mamá y papá imaginan o ensueñan cómo va a ser su bebé, que sexo va a tener, a quién o a quienes se va a parecer, este primer vínculo provee al individuo de herramientas para iniciar la vida, para vivirla, para enfrentarla ya sea con miel o como sucede en algunos casos con hiel, dependiendo a su vez, de la alegría que los padres sientan con la llegada de otro miembro de la familia. </a:t>
            </a:r>
          </a:p>
          <a:p>
            <a:pPr>
              <a:buFont typeface="Wingdings" pitchFamily="2" charset="2"/>
              <a:buChar char="Ø"/>
            </a:pPr>
            <a:endParaRPr lang="es-ES" sz="1600" dirty="0" smtClean="0">
              <a:latin typeface="Times New Roman" pitchFamily="18" charset="0"/>
              <a:cs typeface="Times New Roman" pitchFamily="18" charset="0"/>
            </a:endParaRPr>
          </a:p>
          <a:p>
            <a:pPr>
              <a:buFont typeface="Wingdings" pitchFamily="2" charset="2"/>
              <a:buChar char="Ø"/>
            </a:pPr>
            <a:endParaRPr lang="es-ES" sz="1600"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0" y="1935163"/>
            <a:ext cx="8229600" cy="4389437"/>
          </a:xfrm>
        </p:spPr>
        <p:txBody>
          <a:bodyPr>
            <a:normAutofit fontScale="92500" lnSpcReduction="20000"/>
          </a:bodyPr>
          <a:lstStyle/>
          <a:p>
            <a:pPr algn="just">
              <a:buFont typeface="Wingdings" pitchFamily="2" charset="2"/>
              <a:buChar char="Ø"/>
            </a:pPr>
            <a:r>
              <a:rPr lang="es-ES" sz="1700" dirty="0" smtClean="0">
                <a:latin typeface="Times New Roman" pitchFamily="18" charset="0"/>
                <a:cs typeface="Times New Roman" pitchFamily="18" charset="0"/>
              </a:rPr>
              <a:t>Las personas que han recibido amor, logran formar un yo más fuerte, e incluyen en sus vidas  dulzura,  positivismo, y experiencias gratificantes que en un futuro medirán también el grado de resiliencia, es decir, la capacidad de resistir el sufrimiento y de recuperarse ante una determinada calamidad o desgracia, como lo describe BORIS CYRULNIK autor de los PATITOS FEOS. </a:t>
            </a:r>
          </a:p>
          <a:p>
            <a:endParaRPr lang="es-ES" sz="1700" dirty="0" smtClean="0">
              <a:latin typeface="Times New Roman" pitchFamily="18" charset="0"/>
              <a:cs typeface="Times New Roman" pitchFamily="18" charset="0"/>
            </a:endParaRPr>
          </a:p>
          <a:p>
            <a:pPr algn="just">
              <a:buFont typeface="Wingdings" pitchFamily="2" charset="2"/>
              <a:buChar char="Ø"/>
            </a:pPr>
            <a:r>
              <a:rPr lang="es-ES" sz="1700" dirty="0" smtClean="0">
                <a:latin typeface="Times New Roman" pitchFamily="18" charset="0"/>
                <a:cs typeface="Times New Roman" pitchFamily="18" charset="0"/>
              </a:rPr>
              <a:t>Cuidar al bebé ya nacido  es una de las tareas más arduas que se enfrentan como padres aunque es una función en primer lugar de  la madre, esta relación madre- hijo, no está libre de conflictos, requiere múltiples acomodaciones de uno y de otro, en busca de equilibrio, de comunicación armónica, mamá con su vista, su voz, su cuerpo, todo su ser, brinda alimento y seguridad e introduce al niño en el mundo de lo humano, teñido en esta fase de deseos y necesidades.</a:t>
            </a:r>
          </a:p>
          <a:p>
            <a:pPr>
              <a:buFont typeface="Wingdings" pitchFamily="2" charset="2"/>
              <a:buChar char="Ø"/>
            </a:pPr>
            <a:endParaRPr lang="es-ES" sz="1700" dirty="0" smtClean="0">
              <a:latin typeface="Times New Roman" pitchFamily="18" charset="0"/>
              <a:cs typeface="Times New Roman" pitchFamily="18" charset="0"/>
            </a:endParaRPr>
          </a:p>
          <a:p>
            <a:pPr>
              <a:buFont typeface="Wingdings" pitchFamily="2" charset="2"/>
              <a:buChar char="Ø"/>
            </a:pPr>
            <a:r>
              <a:rPr lang="es-ES" sz="1700" dirty="0" smtClean="0">
                <a:latin typeface="Times New Roman" pitchFamily="18" charset="0"/>
                <a:cs typeface="Times New Roman" pitchFamily="18" charset="0"/>
              </a:rPr>
              <a:t>  El éxito en  estos cuidados depende de que papá permita esa relación, que rodee a la madre de seguridad, estímulo, admiración para que ella encuentre valiosa su función creadora y pueda brindar no sólo alimento físico sino alimento emocional,  porque siempre cuenta más el calor, el amor con el que se brinda el alimento que  la comida como tal.</a:t>
            </a:r>
          </a:p>
          <a:p>
            <a:pPr>
              <a:buFont typeface="Wingdings" pitchFamily="2" charset="2"/>
              <a:buChar char="Ø"/>
            </a:pPr>
            <a:endParaRPr lang="es-ES" sz="1600" dirty="0" smtClean="0">
              <a:latin typeface="Times New Roman" pitchFamily="18" charset="0"/>
              <a:cs typeface="Times New Roman" pitchFamily="18" charset="0"/>
            </a:endParaRPr>
          </a:p>
          <a:p>
            <a:pPr>
              <a:buNone/>
            </a:pPr>
            <a:r>
              <a:rPr lang="es-ES" sz="1600" dirty="0" smtClean="0">
                <a:latin typeface="Times New Roman" pitchFamily="18" charset="0"/>
                <a:cs typeface="Times New Roman" pitchFamily="18" charset="0"/>
              </a:rPr>
              <a:t> </a:t>
            </a:r>
            <a:endParaRPr lang="es-ES" sz="16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0" y="1357313"/>
            <a:ext cx="8229600" cy="4525962"/>
          </a:xfrm>
        </p:spPr>
        <p:txBody>
          <a:bodyPr>
            <a:normAutofit fontScale="92500" lnSpcReduction="20000"/>
          </a:bodyPr>
          <a:lstStyle/>
          <a:p>
            <a:pPr>
              <a:buFont typeface="Wingdings" pitchFamily="2" charset="2"/>
              <a:buChar char="Ø"/>
            </a:pPr>
            <a:endParaRPr lang="es-ES" sz="3400" dirty="0" smtClean="0">
              <a:latin typeface="Times New Roman" pitchFamily="18" charset="0"/>
              <a:cs typeface="Times New Roman" pitchFamily="18" charset="0"/>
            </a:endParaRPr>
          </a:p>
          <a:p>
            <a:pPr algn="just">
              <a:buFont typeface="Wingdings" pitchFamily="2" charset="2"/>
              <a:buChar char="Ø"/>
            </a:pPr>
            <a:r>
              <a:rPr lang="es-ES" sz="3400" dirty="0" smtClean="0">
                <a:latin typeface="Times New Roman" pitchFamily="18" charset="0"/>
                <a:cs typeface="Times New Roman" pitchFamily="18" charset="0"/>
              </a:rPr>
              <a:t> </a:t>
            </a:r>
            <a:r>
              <a:rPr lang="es-ES" sz="1900" dirty="0" smtClean="0">
                <a:latin typeface="Times New Roman" pitchFamily="18" charset="0"/>
                <a:cs typeface="Times New Roman" pitchFamily="18" charset="0"/>
              </a:rPr>
              <a:t>Papá se hace cargo de acompañar y sostener, desempeños   vitales para el desarrollo normal del niño, por tanto, examinar los sentimientos hacia la paternidad permitirá comprender si se ubica como alguien que ha sido excluido, se siente vital y proyectado en el nuevo ser o frustrado en sus proyectos  Estos sentimientos teñirán de sombra o colmarán de luz la relación de la madre y el padre con el hijo,  quien recibirá gratificación, frustración, culpa o rechazo, lo que marcará su forma de relacionarse con las cosas y con las personas en el futuro.</a:t>
            </a:r>
          </a:p>
          <a:p>
            <a:pPr>
              <a:buFont typeface="Wingdings" pitchFamily="2" charset="2"/>
              <a:buChar char="Ø"/>
            </a:pPr>
            <a:endParaRPr lang="es-ES" sz="1900" dirty="0" smtClean="0">
              <a:latin typeface="Times New Roman" pitchFamily="18" charset="0"/>
              <a:cs typeface="Times New Roman" pitchFamily="18" charset="0"/>
            </a:endParaRPr>
          </a:p>
          <a:p>
            <a:pPr algn="just">
              <a:buFont typeface="Wingdings" pitchFamily="2" charset="2"/>
              <a:buChar char="Ø"/>
            </a:pPr>
            <a:r>
              <a:rPr lang="es-ES" sz="1900" dirty="0" smtClean="0">
                <a:latin typeface="Times New Roman" pitchFamily="18" charset="0"/>
                <a:cs typeface="Times New Roman" pitchFamily="18" charset="0"/>
              </a:rPr>
              <a:t>El padre emerge porque la madre lo nombra, lo designa y cuando nace el hijo, socialmente es reconocido como tal.</a:t>
            </a:r>
          </a:p>
          <a:p>
            <a:pPr>
              <a:buNone/>
            </a:pPr>
            <a:endParaRPr lang="es-ES" sz="1900" dirty="0" smtClean="0">
              <a:latin typeface="Times New Roman" pitchFamily="18" charset="0"/>
              <a:cs typeface="Times New Roman" pitchFamily="18" charset="0"/>
            </a:endParaRPr>
          </a:p>
          <a:p>
            <a:pPr>
              <a:buFont typeface="Wingdings" pitchFamily="2" charset="2"/>
              <a:buChar char="Ø"/>
            </a:pPr>
            <a:r>
              <a:rPr lang="es-ES" sz="1900" dirty="0" smtClean="0">
                <a:latin typeface="Times New Roman" pitchFamily="18" charset="0"/>
                <a:cs typeface="Times New Roman" pitchFamily="18" charset="0"/>
              </a:rPr>
              <a:t>Algunos autores ubican el ingreso del padre en la relación madre-hijo como ese otro, ese tercero que existía aún antes de la llegada del niño, dueño también del amor de mamá,  es el competidor ineludible para romper ese estrecho vínculo  y conducirlo gradualmente hacia la realidad, papá separa, lleva al niño y a la niña hacia su propia mismidad, su unicidad, permite que nazca en  la independencia. </a:t>
            </a:r>
          </a:p>
          <a:p>
            <a:endParaRPr lang="es-E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928662" y="928670"/>
            <a:ext cx="7000924" cy="4555093"/>
          </a:xfrm>
          <a:prstGeom prst="rect">
            <a:avLst/>
          </a:prstGeom>
        </p:spPr>
        <p:txBody>
          <a:bodyPr wrap="square">
            <a:spAutoFit/>
          </a:bodyPr>
          <a:lstStyle/>
          <a:p>
            <a:endParaRPr lang="es-ES" sz="1600" dirty="0" smtClean="0">
              <a:latin typeface="Times New Roman" pitchFamily="18" charset="0"/>
              <a:cs typeface="Times New Roman" pitchFamily="18" charset="0"/>
            </a:endParaRPr>
          </a:p>
          <a:p>
            <a:pPr algn="just">
              <a:buFont typeface="Wingdings" pitchFamily="2" charset="2"/>
              <a:buChar char="Ø"/>
            </a:pPr>
            <a:r>
              <a:rPr lang="es-ES" sz="1600" dirty="0" smtClean="0">
                <a:latin typeface="Times New Roman" pitchFamily="18" charset="0"/>
                <a:cs typeface="Times New Roman" pitchFamily="18" charset="0"/>
              </a:rPr>
              <a:t> Cuando esta ruptura por diferentes acontecimientos no se da, el niño o la niña puede quedar sumido  (a) en la dependencia, enfrentar intensos temores internos, unido a mamá, infantil eternamente o en ocasiones invertir los roles y el infante de 3 o 5 años, sentirse obligado a proteger a mamá de la soledad o del abandono, máxime cuando mamá lo acuesta con ella, lo vuelve su confidente o lo fuerza a asumir  un papel  que no le corresponde (niño </a:t>
            </a:r>
            <a:r>
              <a:rPr lang="es-ES" sz="1600" dirty="0" err="1" smtClean="0">
                <a:latin typeface="Times New Roman" pitchFamily="18" charset="0"/>
                <a:cs typeface="Times New Roman" pitchFamily="18" charset="0"/>
              </a:rPr>
              <a:t>adultista</a:t>
            </a:r>
            <a:r>
              <a:rPr lang="es-ES" sz="1600" dirty="0" smtClean="0">
                <a:latin typeface="Times New Roman" pitchFamily="18" charset="0"/>
                <a:cs typeface="Times New Roman" pitchFamily="18" charset="0"/>
              </a:rPr>
              <a:t>).</a:t>
            </a:r>
          </a:p>
          <a:p>
            <a:pPr>
              <a:buFont typeface="Wingdings" pitchFamily="2" charset="2"/>
              <a:buChar char="Ø"/>
            </a:pPr>
            <a:endParaRPr lang="es-ES" sz="1600" dirty="0" smtClean="0">
              <a:latin typeface="Times New Roman" pitchFamily="18" charset="0"/>
              <a:cs typeface="Times New Roman" pitchFamily="18" charset="0"/>
            </a:endParaRPr>
          </a:p>
          <a:p>
            <a:pPr algn="just">
              <a:buFont typeface="Wingdings" pitchFamily="2" charset="2"/>
              <a:buChar char="Ø"/>
            </a:pPr>
            <a:r>
              <a:rPr lang="es-ES" sz="1600" dirty="0" smtClean="0">
                <a:latin typeface="Times New Roman" pitchFamily="18" charset="0"/>
                <a:cs typeface="Times New Roman" pitchFamily="18" charset="0"/>
              </a:rPr>
              <a:t>Papá es también  quien enseña a relacionarse con o sin violencia,  el Dr. Padilla, en el libro Matón – Matoneado, enfatiza que el niño que no cuenta con una figura paterna estable, amorosa, que le reconozca con emoción desde el inicio de la vida puede convertirse en matón, por identificación con un padre que usa la violencia como forma de solucionar conflictos, en lugar del símbolo o la palabra, o con un padre ausente, a quien odia y a quien inconscientemente siente que ha dañado.  Así papá abre las puertas a comportamientos regulados, pacíficos, razonados, o por el contrario, a conductas cargadas de agresión o de ira. </a:t>
            </a:r>
          </a:p>
          <a:p>
            <a:pPr>
              <a:buFont typeface="Wingdings" pitchFamily="2" charset="2"/>
              <a:buChar char="Ø"/>
            </a:pPr>
            <a:endParaRPr lang="es-ES" sz="1600" dirty="0" smtClean="0">
              <a:latin typeface="Times New Roman" pitchFamily="18" charset="0"/>
              <a:cs typeface="Times New Roman" pitchFamily="18" charset="0"/>
            </a:endParaRPr>
          </a:p>
          <a:p>
            <a:endParaRPr lang="es-E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0" y="928688"/>
            <a:ext cx="8229600" cy="4525962"/>
          </a:xfrm>
        </p:spPr>
        <p:txBody>
          <a:bodyPr>
            <a:normAutofit fontScale="25000" lnSpcReduction="20000"/>
          </a:bodyPr>
          <a:lstStyle/>
          <a:p>
            <a:pPr>
              <a:buFont typeface="Wingdings" pitchFamily="2" charset="2"/>
              <a:buChar char="Ø"/>
            </a:pPr>
            <a:endParaRPr lang="es-ES" dirty="0" smtClean="0">
              <a:latin typeface="Times New Roman" pitchFamily="18" charset="0"/>
              <a:cs typeface="Times New Roman" pitchFamily="18" charset="0"/>
            </a:endParaRPr>
          </a:p>
          <a:p>
            <a:pPr algn="just">
              <a:buFont typeface="Wingdings" pitchFamily="2" charset="2"/>
              <a:buChar char="Ø"/>
            </a:pPr>
            <a:r>
              <a:rPr lang="es-ES" sz="6400" dirty="0" smtClean="0">
                <a:latin typeface="Times New Roman" pitchFamily="18" charset="0"/>
                <a:cs typeface="Times New Roman" pitchFamily="18" charset="0"/>
              </a:rPr>
              <a:t>Un padre ausente o presente-ausente,  puede sumir en el caos conductual, en la anomia, ya que es él en primera instancia quien se presenta como límite con su sola cercanía afectiva ante la madre.  Desde luego no basta con que el padre esté, es necesario que asuma el rol, se instale en la mente del niño y de la niña como tal, diversos temores  o dificultades en su propia historia pueden obstaculizar que se conjuguen el amor y la disciplina en los grados necesarios para brindar  un auténtico equilibrio mental a ese niño o a esa niña.</a:t>
            </a:r>
          </a:p>
          <a:p>
            <a:pPr>
              <a:buFont typeface="Wingdings" pitchFamily="2" charset="2"/>
              <a:buChar char="Ø"/>
            </a:pPr>
            <a:endParaRPr lang="es-ES" sz="6400" dirty="0" smtClean="0">
              <a:latin typeface="Times New Roman" pitchFamily="18" charset="0"/>
              <a:cs typeface="Times New Roman" pitchFamily="18" charset="0"/>
            </a:endParaRPr>
          </a:p>
          <a:p>
            <a:pPr algn="just">
              <a:buFont typeface="Wingdings" pitchFamily="2" charset="2"/>
              <a:buChar char="Ø"/>
            </a:pPr>
            <a:r>
              <a:rPr lang="es-ES" sz="6400" dirty="0" smtClean="0">
                <a:latin typeface="Times New Roman" pitchFamily="18" charset="0"/>
                <a:cs typeface="Times New Roman" pitchFamily="18" charset="0"/>
              </a:rPr>
              <a:t> De igual forma, estos lazos que vienen desarrollándose con cada padre en forma paralela, influenciados por cómo se aman o se desaman los padres como pareja, de estas complejas interacciones el niño irá elaborando patrones para contactarse con cada uno de sus padres, se identificará como perteneciente a uno u otro sexo,  se sentirá aceptado o se hará rechazar en un grupo, golpeará o permitirá ser golpeado, verificando una y otra vez en la realidad si ha sido amado suficientemente o no.  </a:t>
            </a:r>
          </a:p>
          <a:p>
            <a:pPr algn="just">
              <a:buFont typeface="Wingdings" pitchFamily="2" charset="2"/>
              <a:buChar char="Ø"/>
            </a:pPr>
            <a:endParaRPr lang="es-ES" sz="6400" dirty="0" smtClean="0">
              <a:latin typeface="Times New Roman" pitchFamily="18" charset="0"/>
              <a:cs typeface="Times New Roman" pitchFamily="18" charset="0"/>
            </a:endParaRPr>
          </a:p>
          <a:p>
            <a:pPr algn="just">
              <a:buFont typeface="Wingdings" pitchFamily="2" charset="2"/>
              <a:buChar char="Ø"/>
            </a:pPr>
            <a:r>
              <a:rPr lang="es-ES" sz="6400" dirty="0" smtClean="0">
                <a:latin typeface="Times New Roman" pitchFamily="18" charset="0"/>
                <a:cs typeface="Times New Roman" pitchFamily="18" charset="0"/>
              </a:rPr>
              <a:t>Cyrulnik, retoma  el estudio de los vínculos realizado por Mary Ainsworth que permite identificar cuatro tipos de vínculos en niños con edades entre los 12 y 18 meses, en la “situación extraña”, y los relaciona con la posibilidad de resiliencia, así:</a:t>
            </a:r>
          </a:p>
          <a:p>
            <a:pPr>
              <a:buNone/>
            </a:pPr>
            <a:r>
              <a:rPr lang="es-ES" sz="6400" dirty="0" smtClean="0">
                <a:latin typeface="Times New Roman" pitchFamily="18" charset="0"/>
                <a:cs typeface="Times New Roman" pitchFamily="18" charset="0"/>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28596" y="1357298"/>
            <a:ext cx="7215206" cy="6093976"/>
          </a:xfrm>
          <a:prstGeom prst="rect">
            <a:avLst/>
          </a:prstGeom>
        </p:spPr>
        <p:txBody>
          <a:bodyPr wrap="square">
            <a:spAutoFit/>
          </a:bodyPr>
          <a:lstStyle/>
          <a:p>
            <a:pPr lvl="0">
              <a:buClr>
                <a:schemeClr val="accent1">
                  <a:lumMod val="60000"/>
                  <a:lumOff val="40000"/>
                </a:schemeClr>
              </a:buClr>
              <a:buFont typeface="Wingdings" pitchFamily="2" charset="2"/>
              <a:buChar char="Ø"/>
            </a:pPr>
            <a:r>
              <a:rPr lang="es-ES" sz="1600" b="1" dirty="0" smtClean="0">
                <a:latin typeface="+mj-lt"/>
                <a:cs typeface="Times New Roman" pitchFamily="18" charset="0"/>
              </a:rPr>
              <a:t>El vínculo protector</a:t>
            </a:r>
            <a:r>
              <a:rPr lang="es-ES" sz="1600" dirty="0" smtClean="0">
                <a:latin typeface="Times New Roman" pitchFamily="18" charset="0"/>
                <a:cs typeface="Times New Roman" pitchFamily="18" charset="0"/>
              </a:rPr>
              <a:t>, el más frecuente (65%), es el que muestra un niño que, al obtener seguridad gracias a la presencia de una persona con la que está familiarizado, no duda en alejarse de su madre para explorar su pequeño mundo y volver después a su lado para compartir el entusiasmo de sus descubrimientos. Cuando la madre se ausenta puede explorar, descubrir el entorno. Cuando la madre regresa, se aproxima hacia ella para intercambiar algunos contactos y sonrisas, mostrándole el resultado de sus exploraciones.</a:t>
            </a:r>
          </a:p>
          <a:p>
            <a:pPr lvl="0">
              <a:buFont typeface="Wingdings" pitchFamily="2" charset="2"/>
              <a:buChar char="Ø"/>
            </a:pPr>
            <a:endParaRPr lang="es-ES" dirty="0" smtClean="0"/>
          </a:p>
          <a:p>
            <a:pPr>
              <a:buClr>
                <a:schemeClr val="tx2">
                  <a:lumMod val="60000"/>
                  <a:lumOff val="40000"/>
                </a:schemeClr>
              </a:buClr>
              <a:buFont typeface="Wingdings" pitchFamily="2" charset="2"/>
              <a:buChar char="Ø"/>
            </a:pPr>
            <a:r>
              <a:rPr lang="es-ES" sz="1600" b="1" dirty="0" smtClean="0">
                <a:latin typeface="Calibri" pitchFamily="34" charset="0"/>
                <a:cs typeface="Calibri" pitchFamily="34" charset="0"/>
              </a:rPr>
              <a:t>El vínculo de evitación </a:t>
            </a:r>
            <a:r>
              <a:rPr lang="es-ES" sz="1600" dirty="0" smtClean="0">
                <a:latin typeface="Times New Roman" pitchFamily="18" charset="0"/>
                <a:cs typeface="Times New Roman" pitchFamily="18" charset="0"/>
              </a:rPr>
              <a:t>(20%) revela otra forma de manejar la relación afectiva. En presencia de la madre el niño juega y explora pero no comparte. Cuando la madre se ausenta, su desamparo es difícil de consolar. Y cuando vuelve, no corre hacia ella para obtener seguridad.</a:t>
            </a:r>
          </a:p>
          <a:p>
            <a:pPr lvl="0">
              <a:buFont typeface="Wingdings" pitchFamily="2" charset="2"/>
              <a:buChar char="Ø"/>
            </a:pPr>
            <a:endParaRPr lang="es-ES" dirty="0" smtClean="0"/>
          </a:p>
          <a:p>
            <a:pPr lvl="0"/>
            <a:endParaRPr lang="es-ES" dirty="0" smtClean="0"/>
          </a:p>
          <a:p>
            <a:pPr lvl="0"/>
            <a:endParaRPr lang="es-ES" dirty="0" smtClean="0"/>
          </a:p>
          <a:p>
            <a:pPr lvl="0"/>
            <a:endParaRPr lang="es-ES" dirty="0" smtClean="0"/>
          </a:p>
          <a:p>
            <a:pPr lvl="0"/>
            <a:endParaRPr lang="es-ES" dirty="0" smtClean="0"/>
          </a:p>
          <a:p>
            <a:pPr lvl="0"/>
            <a:endParaRPr lang="es-ES" dirty="0" smtClean="0"/>
          </a:p>
          <a:p>
            <a:pPr lvl="0"/>
            <a:endParaRPr lang="es-ES" dirty="0" smtClean="0"/>
          </a:p>
          <a:p>
            <a:pPr lvl="0"/>
            <a:endParaRPr lang="es-ES" dirty="0" smtClean="0"/>
          </a:p>
          <a:p>
            <a:pPr lvl="0"/>
            <a:endParaRPr lang="es-ES" dirty="0" smtClean="0"/>
          </a:p>
          <a:p>
            <a:pPr lvl="0"/>
            <a:endParaRPr lang="es-ES" dirty="0" smtClean="0"/>
          </a:p>
          <a:p>
            <a:pPr lvl="0"/>
            <a:endParaRPr lang="es-ES" sz="1600"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300</TotalTime>
  <Words>2259</Words>
  <Application>Microsoft Office PowerPoint</Application>
  <PresentationFormat>Presentación en pantalla (4:3)</PresentationFormat>
  <Paragraphs>133</Paragraphs>
  <Slides>18</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18</vt:i4>
      </vt:variant>
    </vt:vector>
  </HeadingPairs>
  <TitlesOfParts>
    <vt:vector size="24" baseType="lpstr">
      <vt:lpstr>Calibri</vt:lpstr>
      <vt:lpstr>Constantia</vt:lpstr>
      <vt:lpstr>Times New Roman</vt:lpstr>
      <vt:lpstr>Wingdings</vt:lpstr>
      <vt:lpstr>Wingdings 2</vt:lpstr>
      <vt:lpstr>Flujo</vt:lpstr>
      <vt:lpstr>LOS LAZOS INVISIBLES DEL AFECTO</vt:lpstr>
      <vt:lpstr>    ELABORADO POR:  YOLANDA MORENO  BEJARANO</vt:lpstr>
      <vt:lpstr>Presentación de PowerPoint</vt:lpstr>
      <vt:lpstr>La triada madre-padre-hijo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La familia y el colegio</vt:lpstr>
      <vt:lpstr>¿Qué transmiten las parejas o las familias que resisten la desesperación cultural y /o las privaciones del entorno? </vt:lpstr>
      <vt:lpstr>CARACTERISTICAS DE LAS FAMILIAS BIEN TRATANTES </vt:lpstr>
      <vt:lpstr>Presentación de PowerPoint</vt:lpstr>
      <vt:lpstr>Factores de resiliencia</vt:lpstr>
      <vt:lpstr>Presentación de PowerPoint</vt:lpstr>
      <vt:lpstr>BIBLIOGRAFIA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LOS LAZOS INVISIBLES DEL AFECTO</dc:title>
  <dc:creator>Yolanda</dc:creator>
  <cp:lastModifiedBy>Usuario de Windows</cp:lastModifiedBy>
  <cp:revision>34</cp:revision>
  <dcterms:created xsi:type="dcterms:W3CDTF">2011-04-26T18:20:50Z</dcterms:created>
  <dcterms:modified xsi:type="dcterms:W3CDTF">2022-10-27T14:52:20Z</dcterms:modified>
</cp:coreProperties>
</file>