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Override2.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Lst>
  <p:notesMasterIdLst>
    <p:notesMasterId r:id="rId36"/>
  </p:notesMasterIdLst>
  <p:handoutMasterIdLst>
    <p:handoutMasterId r:id="rId37"/>
  </p:handoutMasterIdLst>
  <p:sldIdLst>
    <p:sldId id="466" r:id="rId6"/>
    <p:sldId id="309" r:id="rId7"/>
    <p:sldId id="2475" r:id="rId8"/>
    <p:sldId id="391" r:id="rId9"/>
    <p:sldId id="2472" r:id="rId10"/>
    <p:sldId id="2474" r:id="rId11"/>
    <p:sldId id="2147479733" r:id="rId12"/>
    <p:sldId id="410" r:id="rId13"/>
    <p:sldId id="2476" r:id="rId14"/>
    <p:sldId id="2478" r:id="rId15"/>
    <p:sldId id="533" r:id="rId16"/>
    <p:sldId id="535" r:id="rId17"/>
    <p:sldId id="2147479731" r:id="rId18"/>
    <p:sldId id="536" r:id="rId19"/>
    <p:sldId id="2477" r:id="rId20"/>
    <p:sldId id="539" r:id="rId21"/>
    <p:sldId id="2471" r:id="rId22"/>
    <p:sldId id="2147479732" r:id="rId23"/>
    <p:sldId id="2147479737" r:id="rId24"/>
    <p:sldId id="545" r:id="rId25"/>
    <p:sldId id="540" r:id="rId26"/>
    <p:sldId id="2147479734" r:id="rId27"/>
    <p:sldId id="2147479735" r:id="rId28"/>
    <p:sldId id="541" r:id="rId29"/>
    <p:sldId id="2147479668" r:id="rId30"/>
    <p:sldId id="2147479736" r:id="rId31"/>
    <p:sldId id="2147479677" r:id="rId32"/>
    <p:sldId id="2147479730" r:id="rId33"/>
    <p:sldId id="505" r:id="rId34"/>
    <p:sldId id="4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28953-1FA3-4461-A70E-A6D3D0BBF3EE}" v="1" dt="2025-12-02T12:41:53.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47" y="72"/>
      </p:cViewPr>
      <p:guideLst/>
    </p:cSldViewPr>
  </p:slideViewPr>
  <p:notesTextViewPr>
    <p:cViewPr>
      <p:scale>
        <a:sx n="1" d="1"/>
        <a:sy n="1" d="1"/>
      </p:scale>
      <p:origin x="0" y="0"/>
    </p:cViewPr>
  </p:notesTextViewPr>
  <p:sorterViewPr>
    <p:cViewPr>
      <p:scale>
        <a:sx n="90" d="100"/>
        <a:sy n="90" d="100"/>
      </p:scale>
      <p:origin x="0" y="-7876"/>
    </p:cViewPr>
  </p:sorter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950"/>
              </a:lnSpc>
              <a:spcBef>
                <a:spcPts val="0"/>
              </a:spcBef>
              <a:spcAft>
                <a:spcPts val="900"/>
              </a:spcAft>
            </a:pPr>
            <a:r>
              <a:rPr lang="de-CH" dirty="0"/>
              <a:t>Combinations required</a:t>
            </a:r>
          </a:p>
          <a:p>
            <a:pPr>
              <a:lnSpc>
                <a:spcPts val="1950"/>
              </a:lnSpc>
              <a:spcBef>
                <a:spcPts val="0"/>
              </a:spcBef>
              <a:spcAft>
                <a:spcPts val="900"/>
              </a:spcAft>
            </a:pPr>
            <a:r>
              <a:rPr lang="de-CH" dirty="0"/>
              <a:t>Get the right dose of both compounds</a:t>
            </a:r>
          </a:p>
          <a:p>
            <a:pPr>
              <a:lnSpc>
                <a:spcPts val="1950"/>
              </a:lnSpc>
              <a:spcBef>
                <a:spcPts val="0"/>
              </a:spcBef>
              <a:spcAft>
                <a:spcPts val="900"/>
              </a:spcAft>
            </a:pPr>
            <a:r>
              <a:rPr lang="de-CH" dirty="0"/>
              <a:t>Large monotherapy study in clinically infected patients  are not advisable</a:t>
            </a:r>
          </a:p>
          <a:p>
            <a:pPr>
              <a:lnSpc>
                <a:spcPts val="1950"/>
              </a:lnSpc>
              <a:spcBef>
                <a:spcPts val="0"/>
              </a:spcBef>
              <a:spcAft>
                <a:spcPts val="900"/>
              </a:spcAft>
            </a:pPr>
            <a:r>
              <a:rPr lang="de-CH" dirty="0"/>
              <a:t>MIC studies are necessary but very difficult to implement in the field</a:t>
            </a:r>
          </a:p>
          <a:p>
            <a:pPr>
              <a:lnSpc>
                <a:spcPts val="1950"/>
              </a:lnSpc>
              <a:spcBef>
                <a:spcPts val="0"/>
              </a:spcBef>
              <a:spcAft>
                <a:spcPts val="900"/>
              </a:spcAft>
            </a:pPr>
            <a:r>
              <a:rPr lang="de-CH" dirty="0"/>
              <a:t>How to utilise the challenge studies data</a:t>
            </a:r>
          </a:p>
          <a:p>
            <a:pPr>
              <a:lnSpc>
                <a:spcPts val="1950"/>
              </a:lnSpc>
              <a:spcBef>
                <a:spcPts val="0"/>
              </a:spcBef>
              <a:spcAft>
                <a:spcPts val="900"/>
              </a:spcAft>
            </a:pPr>
            <a:r>
              <a:rPr lang="de-CH" dirty="0"/>
              <a:t>Extrapolate to doses in patients with higher baseline parasitemia</a:t>
            </a:r>
          </a:p>
          <a:p>
            <a:endParaRPr lang="en-US" dirty="0"/>
          </a:p>
        </p:txBody>
      </p:sp>
      <p:sp>
        <p:nvSpPr>
          <p:cNvPr id="4" name="Slide Number Placeholder 3"/>
          <p:cNvSpPr>
            <a:spLocks noGrp="1"/>
          </p:cNvSpPr>
          <p:nvPr>
            <p:ph type="sldNum" sz="quarter" idx="10"/>
          </p:nvPr>
        </p:nvSpPr>
        <p:spPr/>
        <p:txBody>
          <a:bodyPr/>
          <a:lstStyle/>
          <a:p>
            <a:fld id="{54615657-E551-4257-B42F-BD331423C764}" type="slidenum">
              <a:rPr lang="en-US" smtClean="0"/>
              <a:t>8</a:t>
            </a:fld>
            <a:endParaRPr lang="en-US"/>
          </a:p>
        </p:txBody>
      </p:sp>
    </p:spTree>
    <p:extLst>
      <p:ext uri="{BB962C8B-B14F-4D97-AF65-F5344CB8AC3E}">
        <p14:creationId xmlns:p14="http://schemas.microsoft.com/office/powerpoint/2010/main" val="426649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Blood-stage CHMI was originally developed in Australia at the Queensland Institute of Medical Research, using cryopreserved stocks of erythrocytes from two </a:t>
            </a:r>
            <a:r>
              <a:rPr lang="en-US" dirty="0" err="1"/>
              <a:t>parasitemic</a:t>
            </a:r>
            <a:r>
              <a:rPr lang="en-US" dirty="0"/>
              <a:t> donors who were deliberately infected with P. falciparum 3D7 via mosquito bite (65). This material has now been administered intravenously to 300 volunteers in numerous studies with diverse endpoints.</a:t>
            </a:r>
          </a:p>
          <a:p>
            <a:endParaRPr lang="en-US" dirty="0"/>
          </a:p>
        </p:txBody>
      </p:sp>
      <p:sp>
        <p:nvSpPr>
          <p:cNvPr id="4" name="Slide Number Placeholder 3"/>
          <p:cNvSpPr>
            <a:spLocks noGrp="1"/>
          </p:cNvSpPr>
          <p:nvPr>
            <p:ph type="sldNum" sz="quarter" idx="10"/>
          </p:nvPr>
        </p:nvSpPr>
        <p:spPr/>
        <p:txBody>
          <a:bodyPr/>
          <a:lstStyle/>
          <a:p>
            <a:fld id="{54615657-E551-4257-B42F-BD331423C764}" type="slidenum">
              <a:rPr lang="en-US" smtClean="0"/>
              <a:t>24</a:t>
            </a:fld>
            <a:endParaRPr lang="en-US"/>
          </a:p>
        </p:txBody>
      </p:sp>
    </p:spTree>
    <p:extLst>
      <p:ext uri="{BB962C8B-B14F-4D97-AF65-F5344CB8AC3E}">
        <p14:creationId xmlns:p14="http://schemas.microsoft.com/office/powerpoint/2010/main" val="188108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83C8-2584-4282-E7D9-62A180799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A4DEE-22A8-F995-758B-66B40BCCAFC0}"/>
              </a:ext>
            </a:extLst>
          </p:cNvPr>
          <p:cNvSpPr>
            <a:spLocks noGrp="1" noRot="1" noChangeAspect="1"/>
          </p:cNvSpPr>
          <p:nvPr>
            <p:ph type="sldImg"/>
          </p:nvPr>
        </p:nvSpPr>
        <p:spPr>
          <a:xfrm>
            <a:off x="417513" y="1239838"/>
            <a:ext cx="5954712" cy="3351212"/>
          </a:xfrm>
        </p:spPr>
      </p:sp>
      <p:sp>
        <p:nvSpPr>
          <p:cNvPr id="3" name="Notes Placeholder 2">
            <a:extLst>
              <a:ext uri="{FF2B5EF4-FFF2-40B4-BE49-F238E27FC236}">
                <a16:creationId xmlns:a16="http://schemas.microsoft.com/office/drawing/2014/main" id="{585FE409-C4DC-08BD-8225-297C6DD3E4D5}"/>
              </a:ext>
            </a:extLst>
          </p:cNvPr>
          <p:cNvSpPr>
            <a:spLocks noGrp="1"/>
          </p:cNvSpPr>
          <p:nvPr>
            <p:ph type="body" idx="1"/>
          </p:nvPr>
        </p:nvSpPr>
        <p:spPr/>
        <p:txBody>
          <a:bodyPr/>
          <a:lstStyle/>
          <a:p>
            <a:r>
              <a:rPr lang="fr-CH" dirty="0"/>
              <a:t>Key messages:</a:t>
            </a:r>
          </a:p>
          <a:p>
            <a:pPr marL="171450" indent="-171450">
              <a:buFont typeface="Arial" panose="020B0604020202020204" pitchFamily="34" charset="0"/>
              <a:buChar char="•"/>
            </a:pPr>
            <a:r>
              <a:rPr lang="fr-CH" dirty="0" err="1"/>
              <a:t>Two</a:t>
            </a:r>
            <a:r>
              <a:rPr lang="fr-CH" dirty="0"/>
              <a:t> key </a:t>
            </a:r>
            <a:r>
              <a:rPr lang="fr-CH" dirty="0" err="1"/>
              <a:t>criteria</a:t>
            </a:r>
            <a:r>
              <a:rPr lang="fr-CH" dirty="0"/>
              <a:t> </a:t>
            </a:r>
            <a:r>
              <a:rPr lang="fr-CH" dirty="0" err="1"/>
              <a:t>that</a:t>
            </a:r>
            <a:r>
              <a:rPr lang="fr-CH" dirty="0"/>
              <a:t> </a:t>
            </a:r>
            <a:r>
              <a:rPr lang="fr-CH" dirty="0" err="1"/>
              <a:t>determine</a:t>
            </a:r>
            <a:r>
              <a:rPr lang="fr-CH" dirty="0"/>
              <a:t> the </a:t>
            </a:r>
            <a:r>
              <a:rPr lang="fr-CH" dirty="0" err="1"/>
              <a:t>acceptability</a:t>
            </a:r>
            <a:r>
              <a:rPr lang="fr-CH" dirty="0"/>
              <a:t> of a candidate or not are </a:t>
            </a:r>
            <a:r>
              <a:rPr lang="fr-CH" dirty="0" err="1"/>
              <a:t>whether</a:t>
            </a:r>
            <a:r>
              <a:rPr lang="fr-CH" dirty="0"/>
              <a:t> it has acceptable </a:t>
            </a:r>
            <a:r>
              <a:rPr lang="fr-CH" dirty="0" err="1"/>
              <a:t>safety</a:t>
            </a:r>
            <a:r>
              <a:rPr lang="fr-CH" dirty="0"/>
              <a:t> and </a:t>
            </a:r>
            <a:r>
              <a:rPr lang="fr-CH" dirty="0" err="1"/>
              <a:t>whether</a:t>
            </a:r>
            <a:r>
              <a:rPr lang="fr-CH" dirty="0"/>
              <a:t> the </a:t>
            </a:r>
            <a:r>
              <a:rPr lang="fr-CH" dirty="0" err="1"/>
              <a:t>estimated</a:t>
            </a:r>
            <a:r>
              <a:rPr lang="fr-CH" dirty="0"/>
              <a:t> dose in </a:t>
            </a:r>
            <a:r>
              <a:rPr lang="fr-CH" dirty="0" err="1"/>
              <a:t>humans</a:t>
            </a:r>
            <a:r>
              <a:rPr lang="fr-CH" dirty="0"/>
              <a:t> (</a:t>
            </a:r>
            <a:r>
              <a:rPr lang="fr-CH" dirty="0" err="1"/>
              <a:t>which</a:t>
            </a:r>
            <a:r>
              <a:rPr lang="fr-CH" dirty="0"/>
              <a:t> </a:t>
            </a:r>
            <a:r>
              <a:rPr lang="fr-CH" dirty="0" err="1"/>
              <a:t>is</a:t>
            </a:r>
            <a:r>
              <a:rPr lang="fr-CH" dirty="0"/>
              <a:t> </a:t>
            </a:r>
            <a:r>
              <a:rPr lang="fr-CH" dirty="0" err="1"/>
              <a:t>very</a:t>
            </a:r>
            <a:r>
              <a:rPr lang="fr-CH" dirty="0"/>
              <a:t> </a:t>
            </a:r>
            <a:r>
              <a:rPr lang="fr-CH" dirty="0" err="1"/>
              <a:t>approximate</a:t>
            </a:r>
            <a:r>
              <a:rPr lang="fr-CH" dirty="0"/>
              <a:t>) </a:t>
            </a:r>
            <a:r>
              <a:rPr lang="fr-CH" dirty="0" err="1"/>
              <a:t>is</a:t>
            </a:r>
            <a:r>
              <a:rPr lang="fr-CH" dirty="0"/>
              <a:t> in the right range</a:t>
            </a:r>
          </a:p>
          <a:p>
            <a:pPr marL="171450" indent="-171450">
              <a:buFont typeface="Arial" panose="020B0604020202020204" pitchFamily="34" charset="0"/>
              <a:buChar char="•"/>
            </a:pPr>
            <a:r>
              <a:rPr lang="fr-CH" dirty="0"/>
              <a:t>The </a:t>
            </a:r>
            <a:r>
              <a:rPr lang="fr-CH" dirty="0" err="1"/>
              <a:t>estimated</a:t>
            </a:r>
            <a:r>
              <a:rPr lang="fr-CH" dirty="0"/>
              <a:t> dose for </a:t>
            </a:r>
            <a:r>
              <a:rPr lang="fr-CH" dirty="0" err="1"/>
              <a:t>blood</a:t>
            </a:r>
            <a:r>
              <a:rPr lang="fr-CH" dirty="0"/>
              <a:t> stage </a:t>
            </a:r>
            <a:r>
              <a:rPr lang="fr-CH" dirty="0" err="1"/>
              <a:t>comes</a:t>
            </a:r>
            <a:r>
              <a:rPr lang="fr-CH" dirty="0"/>
              <a:t> </a:t>
            </a:r>
            <a:r>
              <a:rPr lang="fr-CH" dirty="0" err="1"/>
              <a:t>from</a:t>
            </a:r>
            <a:r>
              <a:rPr lang="fr-CH" dirty="0"/>
              <a:t> </a:t>
            </a:r>
            <a:r>
              <a:rPr lang="fr-CH" dirty="0" err="1"/>
              <a:t>using</a:t>
            </a:r>
            <a:r>
              <a:rPr lang="fr-CH" dirty="0"/>
              <a:t> a model in </a:t>
            </a:r>
            <a:r>
              <a:rPr lang="fr-CH" dirty="0" err="1"/>
              <a:t>which</a:t>
            </a:r>
            <a:r>
              <a:rPr lang="fr-CH" dirty="0"/>
              <a:t> the mouse </a:t>
            </a:r>
            <a:r>
              <a:rPr lang="fr-CH" dirty="0" err="1"/>
              <a:t>is</a:t>
            </a:r>
            <a:r>
              <a:rPr lang="fr-CH" dirty="0"/>
              <a:t> </a:t>
            </a:r>
            <a:r>
              <a:rPr lang="fr-CH" dirty="0" err="1"/>
              <a:t>injected</a:t>
            </a:r>
            <a:r>
              <a:rPr lang="fr-CH" dirty="0"/>
              <a:t> </a:t>
            </a:r>
            <a:r>
              <a:rPr lang="fr-CH" dirty="0" err="1"/>
              <a:t>with</a:t>
            </a:r>
            <a:r>
              <a:rPr lang="fr-CH" dirty="0"/>
              <a:t> </a:t>
            </a:r>
            <a:r>
              <a:rPr lang="fr-CH" dirty="0" err="1"/>
              <a:t>human</a:t>
            </a:r>
            <a:r>
              <a:rPr lang="fr-CH" dirty="0"/>
              <a:t> </a:t>
            </a:r>
            <a:r>
              <a:rPr lang="fr-CH" dirty="0" err="1"/>
              <a:t>blood</a:t>
            </a:r>
            <a:r>
              <a:rPr lang="fr-CH" dirty="0"/>
              <a:t> and </a:t>
            </a:r>
            <a:r>
              <a:rPr lang="fr-CH" dirty="0" err="1"/>
              <a:t>P.falciparum</a:t>
            </a:r>
            <a:r>
              <a:rPr lang="fr-CH" dirty="0"/>
              <a:t>, </a:t>
            </a:r>
            <a:r>
              <a:rPr lang="fr-CH" dirty="0" err="1"/>
              <a:t>followed</a:t>
            </a:r>
            <a:r>
              <a:rPr lang="fr-CH" dirty="0"/>
              <a:t> by </a:t>
            </a:r>
            <a:r>
              <a:rPr lang="fr-CH" dirty="0" err="1"/>
              <a:t>drug</a:t>
            </a:r>
            <a:r>
              <a:rPr lang="fr-CH" dirty="0"/>
              <a:t> a </a:t>
            </a:r>
            <a:r>
              <a:rPr lang="fr-CH" dirty="0" err="1"/>
              <a:t>different</a:t>
            </a:r>
            <a:r>
              <a:rPr lang="fr-CH" dirty="0"/>
              <a:t> doses.  </a:t>
            </a:r>
            <a:r>
              <a:rPr lang="fr-CH" dirty="0" err="1"/>
              <a:t>We</a:t>
            </a:r>
            <a:r>
              <a:rPr lang="fr-CH" dirty="0"/>
              <a:t> </a:t>
            </a:r>
            <a:r>
              <a:rPr lang="fr-CH" dirty="0" err="1"/>
              <a:t>then</a:t>
            </a:r>
            <a:r>
              <a:rPr lang="fr-CH" dirty="0"/>
              <a:t> </a:t>
            </a:r>
            <a:r>
              <a:rPr lang="fr-CH" dirty="0" err="1"/>
              <a:t>measure</a:t>
            </a:r>
            <a:r>
              <a:rPr lang="fr-CH" dirty="0"/>
              <a:t> concentration over time (PK) and </a:t>
            </a:r>
            <a:r>
              <a:rPr lang="fr-CH" dirty="0" err="1"/>
              <a:t>parasitemia</a:t>
            </a:r>
            <a:r>
              <a:rPr lang="fr-CH" dirty="0"/>
              <a:t> over time (PD) in the mouse </a:t>
            </a:r>
            <a:r>
              <a:rPr lang="fr-CH" dirty="0" err="1"/>
              <a:t>which</a:t>
            </a:r>
            <a:r>
              <a:rPr lang="fr-CH" dirty="0"/>
              <a:t> </a:t>
            </a:r>
            <a:r>
              <a:rPr lang="fr-CH" dirty="0" err="1"/>
              <a:t>Nathalie’s</a:t>
            </a:r>
            <a:r>
              <a:rPr lang="fr-CH" dirty="0"/>
              <a:t> team use, in </a:t>
            </a:r>
            <a:r>
              <a:rPr lang="fr-CH" dirty="0" err="1"/>
              <a:t>conjunction</a:t>
            </a:r>
            <a:r>
              <a:rPr lang="fr-CH" dirty="0"/>
              <a:t> </a:t>
            </a:r>
            <a:r>
              <a:rPr lang="fr-CH" dirty="0" err="1"/>
              <a:t>with</a:t>
            </a:r>
            <a:r>
              <a:rPr lang="fr-CH" dirty="0"/>
              <a:t> a </a:t>
            </a:r>
            <a:r>
              <a:rPr lang="fr-CH" dirty="0" err="1"/>
              <a:t>human</a:t>
            </a:r>
            <a:r>
              <a:rPr lang="fr-CH" dirty="0"/>
              <a:t> PK </a:t>
            </a:r>
            <a:r>
              <a:rPr lang="fr-CH" dirty="0" err="1"/>
              <a:t>prediction</a:t>
            </a:r>
            <a:r>
              <a:rPr lang="fr-CH" dirty="0"/>
              <a:t> to </a:t>
            </a:r>
            <a:r>
              <a:rPr lang="fr-CH" dirty="0" err="1"/>
              <a:t>predict</a:t>
            </a:r>
            <a:r>
              <a:rPr lang="fr-CH" dirty="0"/>
              <a:t> a single </a:t>
            </a:r>
            <a:r>
              <a:rPr lang="fr-CH" dirty="0" err="1"/>
              <a:t>human</a:t>
            </a:r>
            <a:r>
              <a:rPr lang="fr-CH" dirty="0"/>
              <a:t> dose</a:t>
            </a:r>
          </a:p>
          <a:p>
            <a:pPr marL="171450" indent="-171450">
              <a:buFont typeface="Arial" panose="020B0604020202020204" pitchFamily="34" charset="0"/>
              <a:buChar char="•"/>
            </a:pPr>
            <a:r>
              <a:rPr lang="fr-CH" dirty="0"/>
              <a:t>Once ESAC and MMV have </a:t>
            </a:r>
            <a:r>
              <a:rPr lang="fr-CH" dirty="0" err="1"/>
              <a:t>approved</a:t>
            </a:r>
            <a:r>
              <a:rPr lang="fr-CH" dirty="0"/>
              <a:t> a candidate </a:t>
            </a:r>
            <a:r>
              <a:rPr lang="fr-CH" dirty="0" err="1"/>
              <a:t>then</a:t>
            </a:r>
            <a:r>
              <a:rPr lang="fr-CH" dirty="0"/>
              <a:t> the </a:t>
            </a:r>
            <a:r>
              <a:rPr lang="fr-CH" dirty="0" err="1"/>
              <a:t>project</a:t>
            </a:r>
            <a:r>
              <a:rPr lang="fr-CH" dirty="0"/>
              <a:t> moves </a:t>
            </a:r>
            <a:r>
              <a:rPr lang="fr-CH" dirty="0" err="1"/>
              <a:t>from</a:t>
            </a:r>
            <a:r>
              <a:rPr lang="fr-CH" dirty="0"/>
              <a:t> a Discovery to a </a:t>
            </a:r>
            <a:r>
              <a:rPr lang="fr-CH" dirty="0" err="1"/>
              <a:t>Translational</a:t>
            </a:r>
            <a:r>
              <a:rPr lang="fr-CH" dirty="0"/>
              <a:t> </a:t>
            </a:r>
            <a:r>
              <a:rPr lang="fr-CH" dirty="0" err="1"/>
              <a:t>project</a:t>
            </a:r>
            <a:r>
              <a:rPr lang="fr-CH" dirty="0"/>
              <a:t> </a:t>
            </a:r>
            <a:r>
              <a:rPr lang="fr-CH" dirty="0" err="1"/>
              <a:t>director</a:t>
            </a:r>
            <a:endParaRPr lang="en-US" dirty="0"/>
          </a:p>
        </p:txBody>
      </p:sp>
      <p:sp>
        <p:nvSpPr>
          <p:cNvPr id="4" name="Slide Number Placeholder 3">
            <a:extLst>
              <a:ext uri="{FF2B5EF4-FFF2-40B4-BE49-F238E27FC236}">
                <a16:creationId xmlns:a16="http://schemas.microsoft.com/office/drawing/2014/main" id="{F81E30C7-8888-3A8B-00A8-629995DB3D15}"/>
              </a:ext>
            </a:extLst>
          </p:cNvPr>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6351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data (real or fake/in silico…</a:t>
            </a:r>
            <a:r>
              <a:rPr lang="en-US" err="1"/>
              <a:t>eg</a:t>
            </a:r>
            <a:r>
              <a:rPr lang="en-US"/>
              <a:t> </a:t>
            </a:r>
            <a:r>
              <a:rPr lang="en-US" err="1"/>
              <a:t>MMVFree</a:t>
            </a:r>
            <a:r>
              <a:rPr lang="en-US"/>
              <a:t>) triggers the modelling work: </a:t>
            </a:r>
          </a:p>
          <a:p>
            <a:pPr marL="628650" lvl="1" indent="-171450">
              <a:buFont typeface="Arial" panose="020B0604020202020204" pitchFamily="34" charset="0"/>
              <a:buChar char="•"/>
            </a:pPr>
            <a:r>
              <a:rPr lang="en-US"/>
              <a:t>  when few data, need to make assumptions</a:t>
            </a:r>
            <a:endParaRPr lang="fr-CH"/>
          </a:p>
          <a:p>
            <a:endParaRPr lang="fr-CH"/>
          </a:p>
        </p:txBody>
      </p:sp>
      <p:sp>
        <p:nvSpPr>
          <p:cNvPr id="4" name="Slide Number Placeholder 3"/>
          <p:cNvSpPr>
            <a:spLocks noGrp="1"/>
          </p:cNvSpPr>
          <p:nvPr>
            <p:ph type="sldNum" sz="quarter" idx="5"/>
          </p:nvPr>
        </p:nvSpPr>
        <p:spPr/>
        <p:txBody>
          <a:bodyPr/>
          <a:lstStyle/>
          <a:p>
            <a:fld id="{E321E819-6949-9E47-A6B1-3B4A7A67C35F}" type="slidenum">
              <a:rPr lang="en-US" smtClean="0"/>
              <a:t>28</a:t>
            </a:fld>
            <a:endParaRPr lang="en-US"/>
          </a:p>
        </p:txBody>
      </p:sp>
    </p:spTree>
    <p:extLst>
      <p:ext uri="{BB962C8B-B14F-4D97-AF65-F5344CB8AC3E}">
        <p14:creationId xmlns:p14="http://schemas.microsoft.com/office/powerpoint/2010/main" val="121421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A34A8-5A8F-4D9E-DDB9-50BA146FF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CCE8A-5CCE-070D-8254-77CB280FB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25229-E690-8267-80C2-3484764FA4AB}"/>
              </a:ext>
            </a:extLst>
          </p:cNvPr>
          <p:cNvSpPr>
            <a:spLocks noGrp="1"/>
          </p:cNvSpPr>
          <p:nvPr>
            <p:ph type="body" idx="1"/>
          </p:nvPr>
        </p:nvSpPr>
        <p:spPr/>
        <p:txBody>
          <a:bodyPr/>
          <a:lstStyle/>
          <a:p>
            <a:pPr>
              <a:lnSpc>
                <a:spcPts val="1950"/>
              </a:lnSpc>
              <a:spcBef>
                <a:spcPts val="0"/>
              </a:spcBef>
              <a:spcAft>
                <a:spcPts val="900"/>
              </a:spcAft>
            </a:pPr>
            <a:r>
              <a:rPr lang="de-CH" dirty="0"/>
              <a:t>Combinations required</a:t>
            </a:r>
          </a:p>
          <a:p>
            <a:pPr>
              <a:lnSpc>
                <a:spcPts val="1950"/>
              </a:lnSpc>
              <a:spcBef>
                <a:spcPts val="0"/>
              </a:spcBef>
              <a:spcAft>
                <a:spcPts val="900"/>
              </a:spcAft>
            </a:pPr>
            <a:r>
              <a:rPr lang="de-CH" dirty="0"/>
              <a:t>Get the right dose of both compounds</a:t>
            </a:r>
          </a:p>
          <a:p>
            <a:pPr>
              <a:lnSpc>
                <a:spcPts val="1950"/>
              </a:lnSpc>
              <a:spcBef>
                <a:spcPts val="0"/>
              </a:spcBef>
              <a:spcAft>
                <a:spcPts val="900"/>
              </a:spcAft>
            </a:pPr>
            <a:r>
              <a:rPr lang="de-CH" dirty="0"/>
              <a:t>Large monotherapy study in clinically infected patients  are not advisable</a:t>
            </a:r>
          </a:p>
          <a:p>
            <a:pPr>
              <a:lnSpc>
                <a:spcPts val="1950"/>
              </a:lnSpc>
              <a:spcBef>
                <a:spcPts val="0"/>
              </a:spcBef>
              <a:spcAft>
                <a:spcPts val="900"/>
              </a:spcAft>
            </a:pPr>
            <a:r>
              <a:rPr lang="de-CH" dirty="0"/>
              <a:t>MIC studies are necessary but very difficult to implement in the field</a:t>
            </a:r>
          </a:p>
          <a:p>
            <a:pPr>
              <a:lnSpc>
                <a:spcPts val="1950"/>
              </a:lnSpc>
              <a:spcBef>
                <a:spcPts val="0"/>
              </a:spcBef>
              <a:spcAft>
                <a:spcPts val="900"/>
              </a:spcAft>
            </a:pPr>
            <a:r>
              <a:rPr lang="de-CH" dirty="0"/>
              <a:t>How to utilise the challenge studies data</a:t>
            </a:r>
          </a:p>
          <a:p>
            <a:pPr>
              <a:lnSpc>
                <a:spcPts val="1950"/>
              </a:lnSpc>
              <a:spcBef>
                <a:spcPts val="0"/>
              </a:spcBef>
              <a:spcAft>
                <a:spcPts val="900"/>
              </a:spcAft>
            </a:pPr>
            <a:r>
              <a:rPr lang="de-CH" dirty="0"/>
              <a:t>Extrapolate to doses in patients with higher baseline parasitemia</a:t>
            </a:r>
          </a:p>
          <a:p>
            <a:endParaRPr lang="en-US" dirty="0"/>
          </a:p>
        </p:txBody>
      </p:sp>
      <p:sp>
        <p:nvSpPr>
          <p:cNvPr id="4" name="Slide Number Placeholder 3">
            <a:extLst>
              <a:ext uri="{FF2B5EF4-FFF2-40B4-BE49-F238E27FC236}">
                <a16:creationId xmlns:a16="http://schemas.microsoft.com/office/drawing/2014/main" id="{86211E4F-B24E-4940-C01B-FE7E11B3BFAD}"/>
              </a:ext>
            </a:extLst>
          </p:cNvPr>
          <p:cNvSpPr>
            <a:spLocks noGrp="1"/>
          </p:cNvSpPr>
          <p:nvPr>
            <p:ph type="sldNum" sz="quarter" idx="10"/>
          </p:nvPr>
        </p:nvSpPr>
        <p:spPr/>
        <p:txBody>
          <a:bodyPr/>
          <a:lstStyle/>
          <a:p>
            <a:fld id="{54615657-E551-4257-B42F-BD331423C764}" type="slidenum">
              <a:rPr lang="en-US" smtClean="0"/>
              <a:t>9</a:t>
            </a:fld>
            <a:endParaRPr lang="en-US"/>
          </a:p>
        </p:txBody>
      </p:sp>
    </p:spTree>
    <p:extLst>
      <p:ext uri="{BB962C8B-B14F-4D97-AF65-F5344CB8AC3E}">
        <p14:creationId xmlns:p14="http://schemas.microsoft.com/office/powerpoint/2010/main" val="202796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6B2-87B4-43B5-8166-009DEDB77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02737-C695-3186-B58F-AD885631C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0EEF8-92C0-0817-C6CB-6751D0D1FC25}"/>
              </a:ext>
            </a:extLst>
          </p:cNvPr>
          <p:cNvSpPr>
            <a:spLocks noGrp="1"/>
          </p:cNvSpPr>
          <p:nvPr>
            <p:ph type="body" idx="1"/>
          </p:nvPr>
        </p:nvSpPr>
        <p:spPr/>
        <p:txBody>
          <a:bodyPr/>
          <a:lstStyle/>
          <a:p>
            <a:pPr>
              <a:lnSpc>
                <a:spcPts val="1950"/>
              </a:lnSpc>
              <a:spcBef>
                <a:spcPts val="0"/>
              </a:spcBef>
              <a:spcAft>
                <a:spcPts val="900"/>
              </a:spcAft>
            </a:pPr>
            <a:r>
              <a:rPr lang="de-CH" dirty="0"/>
              <a:t>Combinations required</a:t>
            </a:r>
          </a:p>
          <a:p>
            <a:pPr>
              <a:lnSpc>
                <a:spcPts val="1950"/>
              </a:lnSpc>
              <a:spcBef>
                <a:spcPts val="0"/>
              </a:spcBef>
              <a:spcAft>
                <a:spcPts val="900"/>
              </a:spcAft>
            </a:pPr>
            <a:r>
              <a:rPr lang="de-CH" dirty="0"/>
              <a:t>Get the right dose of both compounds</a:t>
            </a:r>
          </a:p>
          <a:p>
            <a:pPr>
              <a:lnSpc>
                <a:spcPts val="1950"/>
              </a:lnSpc>
              <a:spcBef>
                <a:spcPts val="0"/>
              </a:spcBef>
              <a:spcAft>
                <a:spcPts val="900"/>
              </a:spcAft>
            </a:pPr>
            <a:r>
              <a:rPr lang="de-CH" dirty="0"/>
              <a:t>Large monotherapy study in clinically infected patients  are not advisable</a:t>
            </a:r>
          </a:p>
          <a:p>
            <a:pPr>
              <a:lnSpc>
                <a:spcPts val="1950"/>
              </a:lnSpc>
              <a:spcBef>
                <a:spcPts val="0"/>
              </a:spcBef>
              <a:spcAft>
                <a:spcPts val="900"/>
              </a:spcAft>
            </a:pPr>
            <a:r>
              <a:rPr lang="de-CH" dirty="0"/>
              <a:t>MIC studies are necessary but very difficult to implement in the field</a:t>
            </a:r>
          </a:p>
          <a:p>
            <a:pPr>
              <a:lnSpc>
                <a:spcPts val="1950"/>
              </a:lnSpc>
              <a:spcBef>
                <a:spcPts val="0"/>
              </a:spcBef>
              <a:spcAft>
                <a:spcPts val="900"/>
              </a:spcAft>
            </a:pPr>
            <a:r>
              <a:rPr lang="de-CH" dirty="0"/>
              <a:t>How to utilise the challenge studies data</a:t>
            </a:r>
          </a:p>
          <a:p>
            <a:pPr>
              <a:lnSpc>
                <a:spcPts val="1950"/>
              </a:lnSpc>
              <a:spcBef>
                <a:spcPts val="0"/>
              </a:spcBef>
              <a:spcAft>
                <a:spcPts val="900"/>
              </a:spcAft>
            </a:pPr>
            <a:r>
              <a:rPr lang="de-CH" dirty="0"/>
              <a:t>Extrapolate to doses in patients with higher baseline parasitemia</a:t>
            </a:r>
          </a:p>
          <a:p>
            <a:endParaRPr lang="en-US" dirty="0"/>
          </a:p>
        </p:txBody>
      </p:sp>
      <p:sp>
        <p:nvSpPr>
          <p:cNvPr id="4" name="Slide Number Placeholder 3">
            <a:extLst>
              <a:ext uri="{FF2B5EF4-FFF2-40B4-BE49-F238E27FC236}">
                <a16:creationId xmlns:a16="http://schemas.microsoft.com/office/drawing/2014/main" id="{F32AA1B1-2F93-4025-EA56-8F01770374A8}"/>
              </a:ext>
            </a:extLst>
          </p:cNvPr>
          <p:cNvSpPr>
            <a:spLocks noGrp="1"/>
          </p:cNvSpPr>
          <p:nvPr>
            <p:ph type="sldNum" sz="quarter" idx="10"/>
          </p:nvPr>
        </p:nvSpPr>
        <p:spPr/>
        <p:txBody>
          <a:bodyPr/>
          <a:lstStyle/>
          <a:p>
            <a:fld id="{54615657-E551-4257-B42F-BD331423C764}" type="slidenum">
              <a:rPr lang="en-US" smtClean="0"/>
              <a:t>10</a:t>
            </a:fld>
            <a:endParaRPr lang="en-US"/>
          </a:p>
        </p:txBody>
      </p:sp>
    </p:spTree>
    <p:extLst>
      <p:ext uri="{BB962C8B-B14F-4D97-AF65-F5344CB8AC3E}">
        <p14:creationId xmlns:p14="http://schemas.microsoft.com/office/powerpoint/2010/main" val="199137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EA4C-7062-0ADC-6DEA-0DA21130A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43066-910A-740A-3471-7A2BA43D1F66}"/>
              </a:ext>
            </a:extLst>
          </p:cNvPr>
          <p:cNvSpPr>
            <a:spLocks noGrp="1" noRot="1" noChangeAspect="1"/>
          </p:cNvSpPr>
          <p:nvPr>
            <p:ph type="sldImg"/>
          </p:nvPr>
        </p:nvSpPr>
        <p:spPr>
          <a:xfrm>
            <a:off x="417513" y="1239838"/>
            <a:ext cx="5954712" cy="3351212"/>
          </a:xfrm>
        </p:spPr>
      </p:sp>
      <p:sp>
        <p:nvSpPr>
          <p:cNvPr id="3" name="Notes Placeholder 2">
            <a:extLst>
              <a:ext uri="{FF2B5EF4-FFF2-40B4-BE49-F238E27FC236}">
                <a16:creationId xmlns:a16="http://schemas.microsoft.com/office/drawing/2014/main" id="{6FA3DEFD-7C98-CB4F-F6F0-79A7F1DF7D97}"/>
              </a:ext>
            </a:extLst>
          </p:cNvPr>
          <p:cNvSpPr>
            <a:spLocks noGrp="1"/>
          </p:cNvSpPr>
          <p:nvPr>
            <p:ph type="body" idx="1"/>
          </p:nvPr>
        </p:nvSpPr>
        <p:spPr/>
        <p:txBody>
          <a:bodyPr/>
          <a:lstStyle/>
          <a:p>
            <a:r>
              <a:rPr lang="fr-CH" dirty="0"/>
              <a:t>Key messages:</a:t>
            </a:r>
          </a:p>
          <a:p>
            <a:pPr marL="171450" indent="-171450">
              <a:buFont typeface="Arial" panose="020B0604020202020204" pitchFamily="34" charset="0"/>
              <a:buChar char="•"/>
            </a:pPr>
            <a:r>
              <a:rPr lang="fr-CH" dirty="0" err="1"/>
              <a:t>Two</a:t>
            </a:r>
            <a:r>
              <a:rPr lang="fr-CH" dirty="0"/>
              <a:t> key </a:t>
            </a:r>
            <a:r>
              <a:rPr lang="fr-CH" dirty="0" err="1"/>
              <a:t>criteria</a:t>
            </a:r>
            <a:r>
              <a:rPr lang="fr-CH" dirty="0"/>
              <a:t> </a:t>
            </a:r>
            <a:r>
              <a:rPr lang="fr-CH" dirty="0" err="1"/>
              <a:t>that</a:t>
            </a:r>
            <a:r>
              <a:rPr lang="fr-CH" dirty="0"/>
              <a:t> </a:t>
            </a:r>
            <a:r>
              <a:rPr lang="fr-CH" dirty="0" err="1"/>
              <a:t>determine</a:t>
            </a:r>
            <a:r>
              <a:rPr lang="fr-CH" dirty="0"/>
              <a:t> the </a:t>
            </a:r>
            <a:r>
              <a:rPr lang="fr-CH" dirty="0" err="1"/>
              <a:t>acceptability</a:t>
            </a:r>
            <a:r>
              <a:rPr lang="fr-CH" dirty="0"/>
              <a:t> of a candidate or not are </a:t>
            </a:r>
            <a:r>
              <a:rPr lang="fr-CH" dirty="0" err="1"/>
              <a:t>whether</a:t>
            </a:r>
            <a:r>
              <a:rPr lang="fr-CH" dirty="0"/>
              <a:t> it has acceptable </a:t>
            </a:r>
            <a:r>
              <a:rPr lang="fr-CH" dirty="0" err="1"/>
              <a:t>safety</a:t>
            </a:r>
            <a:r>
              <a:rPr lang="fr-CH" dirty="0"/>
              <a:t> and </a:t>
            </a:r>
            <a:r>
              <a:rPr lang="fr-CH" dirty="0" err="1"/>
              <a:t>whether</a:t>
            </a:r>
            <a:r>
              <a:rPr lang="fr-CH" dirty="0"/>
              <a:t> the </a:t>
            </a:r>
            <a:r>
              <a:rPr lang="fr-CH" dirty="0" err="1"/>
              <a:t>estimated</a:t>
            </a:r>
            <a:r>
              <a:rPr lang="fr-CH" dirty="0"/>
              <a:t> dose in </a:t>
            </a:r>
            <a:r>
              <a:rPr lang="fr-CH" dirty="0" err="1"/>
              <a:t>humans</a:t>
            </a:r>
            <a:r>
              <a:rPr lang="fr-CH" dirty="0"/>
              <a:t> (</a:t>
            </a:r>
            <a:r>
              <a:rPr lang="fr-CH" dirty="0" err="1"/>
              <a:t>which</a:t>
            </a:r>
            <a:r>
              <a:rPr lang="fr-CH" dirty="0"/>
              <a:t> </a:t>
            </a:r>
            <a:r>
              <a:rPr lang="fr-CH" dirty="0" err="1"/>
              <a:t>is</a:t>
            </a:r>
            <a:r>
              <a:rPr lang="fr-CH" dirty="0"/>
              <a:t> </a:t>
            </a:r>
            <a:r>
              <a:rPr lang="fr-CH" dirty="0" err="1"/>
              <a:t>very</a:t>
            </a:r>
            <a:r>
              <a:rPr lang="fr-CH" dirty="0"/>
              <a:t> </a:t>
            </a:r>
            <a:r>
              <a:rPr lang="fr-CH" dirty="0" err="1"/>
              <a:t>approximate</a:t>
            </a:r>
            <a:r>
              <a:rPr lang="fr-CH" dirty="0"/>
              <a:t>) </a:t>
            </a:r>
            <a:r>
              <a:rPr lang="fr-CH" dirty="0" err="1"/>
              <a:t>is</a:t>
            </a:r>
            <a:r>
              <a:rPr lang="fr-CH" dirty="0"/>
              <a:t> in the right range</a:t>
            </a:r>
          </a:p>
          <a:p>
            <a:pPr marL="171450" indent="-171450">
              <a:buFont typeface="Arial" panose="020B0604020202020204" pitchFamily="34" charset="0"/>
              <a:buChar char="•"/>
            </a:pPr>
            <a:r>
              <a:rPr lang="fr-CH" dirty="0"/>
              <a:t>The </a:t>
            </a:r>
            <a:r>
              <a:rPr lang="fr-CH" dirty="0" err="1"/>
              <a:t>estimated</a:t>
            </a:r>
            <a:r>
              <a:rPr lang="fr-CH" dirty="0"/>
              <a:t> dose for </a:t>
            </a:r>
            <a:r>
              <a:rPr lang="fr-CH" dirty="0" err="1"/>
              <a:t>blood</a:t>
            </a:r>
            <a:r>
              <a:rPr lang="fr-CH" dirty="0"/>
              <a:t> stage </a:t>
            </a:r>
            <a:r>
              <a:rPr lang="fr-CH" dirty="0" err="1"/>
              <a:t>comes</a:t>
            </a:r>
            <a:r>
              <a:rPr lang="fr-CH" dirty="0"/>
              <a:t> </a:t>
            </a:r>
            <a:r>
              <a:rPr lang="fr-CH" dirty="0" err="1"/>
              <a:t>from</a:t>
            </a:r>
            <a:r>
              <a:rPr lang="fr-CH" dirty="0"/>
              <a:t> </a:t>
            </a:r>
            <a:r>
              <a:rPr lang="fr-CH" dirty="0" err="1"/>
              <a:t>using</a:t>
            </a:r>
            <a:r>
              <a:rPr lang="fr-CH" dirty="0"/>
              <a:t> a model in </a:t>
            </a:r>
            <a:r>
              <a:rPr lang="fr-CH" dirty="0" err="1"/>
              <a:t>which</a:t>
            </a:r>
            <a:r>
              <a:rPr lang="fr-CH" dirty="0"/>
              <a:t> the mouse </a:t>
            </a:r>
            <a:r>
              <a:rPr lang="fr-CH" dirty="0" err="1"/>
              <a:t>is</a:t>
            </a:r>
            <a:r>
              <a:rPr lang="fr-CH" dirty="0"/>
              <a:t> </a:t>
            </a:r>
            <a:r>
              <a:rPr lang="fr-CH" dirty="0" err="1"/>
              <a:t>injected</a:t>
            </a:r>
            <a:r>
              <a:rPr lang="fr-CH" dirty="0"/>
              <a:t> </a:t>
            </a:r>
            <a:r>
              <a:rPr lang="fr-CH" dirty="0" err="1"/>
              <a:t>with</a:t>
            </a:r>
            <a:r>
              <a:rPr lang="fr-CH" dirty="0"/>
              <a:t> </a:t>
            </a:r>
            <a:r>
              <a:rPr lang="fr-CH" dirty="0" err="1"/>
              <a:t>human</a:t>
            </a:r>
            <a:r>
              <a:rPr lang="fr-CH" dirty="0"/>
              <a:t> </a:t>
            </a:r>
            <a:r>
              <a:rPr lang="fr-CH" dirty="0" err="1"/>
              <a:t>blood</a:t>
            </a:r>
            <a:r>
              <a:rPr lang="fr-CH" dirty="0"/>
              <a:t> and </a:t>
            </a:r>
            <a:r>
              <a:rPr lang="fr-CH" dirty="0" err="1"/>
              <a:t>P.falciparum</a:t>
            </a:r>
            <a:r>
              <a:rPr lang="fr-CH" dirty="0"/>
              <a:t>, </a:t>
            </a:r>
            <a:r>
              <a:rPr lang="fr-CH" dirty="0" err="1"/>
              <a:t>followed</a:t>
            </a:r>
            <a:r>
              <a:rPr lang="fr-CH" dirty="0"/>
              <a:t> by </a:t>
            </a:r>
            <a:r>
              <a:rPr lang="fr-CH" dirty="0" err="1"/>
              <a:t>drug</a:t>
            </a:r>
            <a:r>
              <a:rPr lang="fr-CH" dirty="0"/>
              <a:t> a </a:t>
            </a:r>
            <a:r>
              <a:rPr lang="fr-CH" dirty="0" err="1"/>
              <a:t>different</a:t>
            </a:r>
            <a:r>
              <a:rPr lang="fr-CH" dirty="0"/>
              <a:t> doses.  </a:t>
            </a:r>
            <a:r>
              <a:rPr lang="fr-CH" dirty="0" err="1"/>
              <a:t>We</a:t>
            </a:r>
            <a:r>
              <a:rPr lang="fr-CH" dirty="0"/>
              <a:t> </a:t>
            </a:r>
            <a:r>
              <a:rPr lang="fr-CH" dirty="0" err="1"/>
              <a:t>then</a:t>
            </a:r>
            <a:r>
              <a:rPr lang="fr-CH" dirty="0"/>
              <a:t> </a:t>
            </a:r>
            <a:r>
              <a:rPr lang="fr-CH" dirty="0" err="1"/>
              <a:t>measure</a:t>
            </a:r>
            <a:r>
              <a:rPr lang="fr-CH" dirty="0"/>
              <a:t> concentration over time (PK) and </a:t>
            </a:r>
            <a:r>
              <a:rPr lang="fr-CH" dirty="0" err="1"/>
              <a:t>parasitemia</a:t>
            </a:r>
            <a:r>
              <a:rPr lang="fr-CH" dirty="0"/>
              <a:t> over time (PD) in the mouse </a:t>
            </a:r>
            <a:r>
              <a:rPr lang="fr-CH" dirty="0" err="1"/>
              <a:t>which</a:t>
            </a:r>
            <a:r>
              <a:rPr lang="fr-CH" dirty="0"/>
              <a:t> </a:t>
            </a:r>
            <a:r>
              <a:rPr lang="fr-CH" dirty="0" err="1"/>
              <a:t>Nathalie’s</a:t>
            </a:r>
            <a:r>
              <a:rPr lang="fr-CH" dirty="0"/>
              <a:t> team use, in </a:t>
            </a:r>
            <a:r>
              <a:rPr lang="fr-CH" dirty="0" err="1"/>
              <a:t>conjunction</a:t>
            </a:r>
            <a:r>
              <a:rPr lang="fr-CH" dirty="0"/>
              <a:t> </a:t>
            </a:r>
            <a:r>
              <a:rPr lang="fr-CH" dirty="0" err="1"/>
              <a:t>with</a:t>
            </a:r>
            <a:r>
              <a:rPr lang="fr-CH" dirty="0"/>
              <a:t> a </a:t>
            </a:r>
            <a:r>
              <a:rPr lang="fr-CH" dirty="0" err="1"/>
              <a:t>human</a:t>
            </a:r>
            <a:r>
              <a:rPr lang="fr-CH" dirty="0"/>
              <a:t> PK </a:t>
            </a:r>
            <a:r>
              <a:rPr lang="fr-CH" dirty="0" err="1"/>
              <a:t>prediction</a:t>
            </a:r>
            <a:r>
              <a:rPr lang="fr-CH" dirty="0"/>
              <a:t> to </a:t>
            </a:r>
            <a:r>
              <a:rPr lang="fr-CH" dirty="0" err="1"/>
              <a:t>predict</a:t>
            </a:r>
            <a:r>
              <a:rPr lang="fr-CH" dirty="0"/>
              <a:t> a single </a:t>
            </a:r>
            <a:r>
              <a:rPr lang="fr-CH" dirty="0" err="1"/>
              <a:t>human</a:t>
            </a:r>
            <a:r>
              <a:rPr lang="fr-CH" dirty="0"/>
              <a:t> dose</a:t>
            </a:r>
          </a:p>
          <a:p>
            <a:pPr marL="171450" indent="-171450">
              <a:buFont typeface="Arial" panose="020B0604020202020204" pitchFamily="34" charset="0"/>
              <a:buChar char="•"/>
            </a:pPr>
            <a:r>
              <a:rPr lang="fr-CH" dirty="0"/>
              <a:t>Once ESAC and MMV have </a:t>
            </a:r>
            <a:r>
              <a:rPr lang="fr-CH" dirty="0" err="1"/>
              <a:t>approved</a:t>
            </a:r>
            <a:r>
              <a:rPr lang="fr-CH" dirty="0"/>
              <a:t> a candidate </a:t>
            </a:r>
            <a:r>
              <a:rPr lang="fr-CH" dirty="0" err="1"/>
              <a:t>then</a:t>
            </a:r>
            <a:r>
              <a:rPr lang="fr-CH" dirty="0"/>
              <a:t> the </a:t>
            </a:r>
            <a:r>
              <a:rPr lang="fr-CH" dirty="0" err="1"/>
              <a:t>project</a:t>
            </a:r>
            <a:r>
              <a:rPr lang="fr-CH" dirty="0"/>
              <a:t> moves </a:t>
            </a:r>
            <a:r>
              <a:rPr lang="fr-CH" dirty="0" err="1"/>
              <a:t>from</a:t>
            </a:r>
            <a:r>
              <a:rPr lang="fr-CH" dirty="0"/>
              <a:t> a Discovery to a </a:t>
            </a:r>
            <a:r>
              <a:rPr lang="fr-CH" dirty="0" err="1"/>
              <a:t>Translational</a:t>
            </a:r>
            <a:r>
              <a:rPr lang="fr-CH" dirty="0"/>
              <a:t> </a:t>
            </a:r>
            <a:r>
              <a:rPr lang="fr-CH" dirty="0" err="1"/>
              <a:t>project</a:t>
            </a:r>
            <a:r>
              <a:rPr lang="fr-CH" dirty="0"/>
              <a:t> </a:t>
            </a:r>
            <a:r>
              <a:rPr lang="fr-CH" dirty="0" err="1"/>
              <a:t>director</a:t>
            </a:r>
            <a:endParaRPr lang="en-US" dirty="0"/>
          </a:p>
        </p:txBody>
      </p:sp>
      <p:sp>
        <p:nvSpPr>
          <p:cNvPr id="4" name="Slide Number Placeholder 3">
            <a:extLst>
              <a:ext uri="{FF2B5EF4-FFF2-40B4-BE49-F238E27FC236}">
                <a16:creationId xmlns:a16="http://schemas.microsoft.com/office/drawing/2014/main" id="{EC166D45-F0FC-FFF7-DCD1-F210365DCFD4}"/>
              </a:ext>
            </a:extLst>
          </p:cNvPr>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25472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239838"/>
            <a:ext cx="5954712" cy="3351212"/>
          </a:xfrm>
        </p:spPr>
      </p:sp>
      <p:sp>
        <p:nvSpPr>
          <p:cNvPr id="3" name="Notes Placeholder 2"/>
          <p:cNvSpPr>
            <a:spLocks noGrp="1"/>
          </p:cNvSpPr>
          <p:nvPr>
            <p:ph type="body" idx="1"/>
          </p:nvPr>
        </p:nvSpPr>
        <p:spPr/>
        <p:txBody>
          <a:bodyPr/>
          <a:lstStyle/>
          <a:p>
            <a:r>
              <a:rPr lang="fr-CH" dirty="0"/>
              <a:t>Key messages:</a:t>
            </a:r>
          </a:p>
          <a:p>
            <a:pPr marL="171450" indent="-171450">
              <a:buFont typeface="Arial" panose="020B0604020202020204" pitchFamily="34" charset="0"/>
              <a:buChar char="•"/>
            </a:pPr>
            <a:r>
              <a:rPr lang="fr-CH" dirty="0" err="1"/>
              <a:t>Two</a:t>
            </a:r>
            <a:r>
              <a:rPr lang="fr-CH" dirty="0"/>
              <a:t> key </a:t>
            </a:r>
            <a:r>
              <a:rPr lang="fr-CH" dirty="0" err="1"/>
              <a:t>criteria</a:t>
            </a:r>
            <a:r>
              <a:rPr lang="fr-CH" dirty="0"/>
              <a:t> </a:t>
            </a:r>
            <a:r>
              <a:rPr lang="fr-CH" dirty="0" err="1"/>
              <a:t>that</a:t>
            </a:r>
            <a:r>
              <a:rPr lang="fr-CH" dirty="0"/>
              <a:t> </a:t>
            </a:r>
            <a:r>
              <a:rPr lang="fr-CH" dirty="0" err="1"/>
              <a:t>determine</a:t>
            </a:r>
            <a:r>
              <a:rPr lang="fr-CH" dirty="0"/>
              <a:t> the </a:t>
            </a:r>
            <a:r>
              <a:rPr lang="fr-CH" dirty="0" err="1"/>
              <a:t>acceptability</a:t>
            </a:r>
            <a:r>
              <a:rPr lang="fr-CH" dirty="0"/>
              <a:t> of a candidate or not are </a:t>
            </a:r>
            <a:r>
              <a:rPr lang="fr-CH" dirty="0" err="1"/>
              <a:t>whether</a:t>
            </a:r>
            <a:r>
              <a:rPr lang="fr-CH" dirty="0"/>
              <a:t> it has acceptable </a:t>
            </a:r>
            <a:r>
              <a:rPr lang="fr-CH" dirty="0" err="1"/>
              <a:t>safety</a:t>
            </a:r>
            <a:r>
              <a:rPr lang="fr-CH" dirty="0"/>
              <a:t> and </a:t>
            </a:r>
            <a:r>
              <a:rPr lang="fr-CH" dirty="0" err="1"/>
              <a:t>whether</a:t>
            </a:r>
            <a:r>
              <a:rPr lang="fr-CH" dirty="0"/>
              <a:t> the </a:t>
            </a:r>
            <a:r>
              <a:rPr lang="fr-CH" dirty="0" err="1"/>
              <a:t>estimated</a:t>
            </a:r>
            <a:r>
              <a:rPr lang="fr-CH" dirty="0"/>
              <a:t> dose in </a:t>
            </a:r>
            <a:r>
              <a:rPr lang="fr-CH" dirty="0" err="1"/>
              <a:t>humans</a:t>
            </a:r>
            <a:r>
              <a:rPr lang="fr-CH" dirty="0"/>
              <a:t> (</a:t>
            </a:r>
            <a:r>
              <a:rPr lang="fr-CH" dirty="0" err="1"/>
              <a:t>which</a:t>
            </a:r>
            <a:r>
              <a:rPr lang="fr-CH" dirty="0"/>
              <a:t> </a:t>
            </a:r>
            <a:r>
              <a:rPr lang="fr-CH" dirty="0" err="1"/>
              <a:t>is</a:t>
            </a:r>
            <a:r>
              <a:rPr lang="fr-CH" dirty="0"/>
              <a:t> </a:t>
            </a:r>
            <a:r>
              <a:rPr lang="fr-CH" dirty="0" err="1"/>
              <a:t>very</a:t>
            </a:r>
            <a:r>
              <a:rPr lang="fr-CH" dirty="0"/>
              <a:t> </a:t>
            </a:r>
            <a:r>
              <a:rPr lang="fr-CH" dirty="0" err="1"/>
              <a:t>approximate</a:t>
            </a:r>
            <a:r>
              <a:rPr lang="fr-CH" dirty="0"/>
              <a:t>) </a:t>
            </a:r>
            <a:r>
              <a:rPr lang="fr-CH" dirty="0" err="1"/>
              <a:t>is</a:t>
            </a:r>
            <a:r>
              <a:rPr lang="fr-CH" dirty="0"/>
              <a:t> in the right range</a:t>
            </a:r>
          </a:p>
          <a:p>
            <a:pPr marL="171450" indent="-171450">
              <a:buFont typeface="Arial" panose="020B0604020202020204" pitchFamily="34" charset="0"/>
              <a:buChar char="•"/>
            </a:pPr>
            <a:r>
              <a:rPr lang="fr-CH" dirty="0"/>
              <a:t>The </a:t>
            </a:r>
            <a:r>
              <a:rPr lang="fr-CH" dirty="0" err="1"/>
              <a:t>estimated</a:t>
            </a:r>
            <a:r>
              <a:rPr lang="fr-CH" dirty="0"/>
              <a:t> dose for </a:t>
            </a:r>
            <a:r>
              <a:rPr lang="fr-CH" dirty="0" err="1"/>
              <a:t>blood</a:t>
            </a:r>
            <a:r>
              <a:rPr lang="fr-CH" dirty="0"/>
              <a:t> stage </a:t>
            </a:r>
            <a:r>
              <a:rPr lang="fr-CH" dirty="0" err="1"/>
              <a:t>comes</a:t>
            </a:r>
            <a:r>
              <a:rPr lang="fr-CH" dirty="0"/>
              <a:t> </a:t>
            </a:r>
            <a:r>
              <a:rPr lang="fr-CH" dirty="0" err="1"/>
              <a:t>from</a:t>
            </a:r>
            <a:r>
              <a:rPr lang="fr-CH" dirty="0"/>
              <a:t> </a:t>
            </a:r>
            <a:r>
              <a:rPr lang="fr-CH" dirty="0" err="1"/>
              <a:t>using</a:t>
            </a:r>
            <a:r>
              <a:rPr lang="fr-CH" dirty="0"/>
              <a:t> a model in </a:t>
            </a:r>
            <a:r>
              <a:rPr lang="fr-CH" dirty="0" err="1"/>
              <a:t>which</a:t>
            </a:r>
            <a:r>
              <a:rPr lang="fr-CH" dirty="0"/>
              <a:t> the mouse </a:t>
            </a:r>
            <a:r>
              <a:rPr lang="fr-CH" dirty="0" err="1"/>
              <a:t>is</a:t>
            </a:r>
            <a:r>
              <a:rPr lang="fr-CH" dirty="0"/>
              <a:t> </a:t>
            </a:r>
            <a:r>
              <a:rPr lang="fr-CH" dirty="0" err="1"/>
              <a:t>injected</a:t>
            </a:r>
            <a:r>
              <a:rPr lang="fr-CH" dirty="0"/>
              <a:t> </a:t>
            </a:r>
            <a:r>
              <a:rPr lang="fr-CH" dirty="0" err="1"/>
              <a:t>with</a:t>
            </a:r>
            <a:r>
              <a:rPr lang="fr-CH" dirty="0"/>
              <a:t> </a:t>
            </a:r>
            <a:r>
              <a:rPr lang="fr-CH" dirty="0" err="1"/>
              <a:t>human</a:t>
            </a:r>
            <a:r>
              <a:rPr lang="fr-CH" dirty="0"/>
              <a:t> </a:t>
            </a:r>
            <a:r>
              <a:rPr lang="fr-CH" dirty="0" err="1"/>
              <a:t>blood</a:t>
            </a:r>
            <a:r>
              <a:rPr lang="fr-CH" dirty="0"/>
              <a:t> and </a:t>
            </a:r>
            <a:r>
              <a:rPr lang="fr-CH" dirty="0" err="1"/>
              <a:t>P.falciparum</a:t>
            </a:r>
            <a:r>
              <a:rPr lang="fr-CH" dirty="0"/>
              <a:t>, </a:t>
            </a:r>
            <a:r>
              <a:rPr lang="fr-CH" dirty="0" err="1"/>
              <a:t>followed</a:t>
            </a:r>
            <a:r>
              <a:rPr lang="fr-CH" dirty="0"/>
              <a:t> by </a:t>
            </a:r>
            <a:r>
              <a:rPr lang="fr-CH" dirty="0" err="1"/>
              <a:t>drug</a:t>
            </a:r>
            <a:r>
              <a:rPr lang="fr-CH" dirty="0"/>
              <a:t> a </a:t>
            </a:r>
            <a:r>
              <a:rPr lang="fr-CH" dirty="0" err="1"/>
              <a:t>different</a:t>
            </a:r>
            <a:r>
              <a:rPr lang="fr-CH" dirty="0"/>
              <a:t> doses.  </a:t>
            </a:r>
            <a:r>
              <a:rPr lang="fr-CH" dirty="0" err="1"/>
              <a:t>We</a:t>
            </a:r>
            <a:r>
              <a:rPr lang="fr-CH" dirty="0"/>
              <a:t> </a:t>
            </a:r>
            <a:r>
              <a:rPr lang="fr-CH" dirty="0" err="1"/>
              <a:t>then</a:t>
            </a:r>
            <a:r>
              <a:rPr lang="fr-CH" dirty="0"/>
              <a:t> </a:t>
            </a:r>
            <a:r>
              <a:rPr lang="fr-CH" dirty="0" err="1"/>
              <a:t>measure</a:t>
            </a:r>
            <a:r>
              <a:rPr lang="fr-CH" dirty="0"/>
              <a:t> concentration over time (PK) and </a:t>
            </a:r>
            <a:r>
              <a:rPr lang="fr-CH" dirty="0" err="1"/>
              <a:t>parasitemia</a:t>
            </a:r>
            <a:r>
              <a:rPr lang="fr-CH" dirty="0"/>
              <a:t> over time (PD) in the mouse </a:t>
            </a:r>
            <a:r>
              <a:rPr lang="fr-CH" dirty="0" err="1"/>
              <a:t>which</a:t>
            </a:r>
            <a:r>
              <a:rPr lang="fr-CH" dirty="0"/>
              <a:t> </a:t>
            </a:r>
            <a:r>
              <a:rPr lang="fr-CH" dirty="0" err="1"/>
              <a:t>Nathalie’s</a:t>
            </a:r>
            <a:r>
              <a:rPr lang="fr-CH" dirty="0"/>
              <a:t> team use, in </a:t>
            </a:r>
            <a:r>
              <a:rPr lang="fr-CH" dirty="0" err="1"/>
              <a:t>conjunction</a:t>
            </a:r>
            <a:r>
              <a:rPr lang="fr-CH" dirty="0"/>
              <a:t> </a:t>
            </a:r>
            <a:r>
              <a:rPr lang="fr-CH" dirty="0" err="1"/>
              <a:t>with</a:t>
            </a:r>
            <a:r>
              <a:rPr lang="fr-CH" dirty="0"/>
              <a:t> a </a:t>
            </a:r>
            <a:r>
              <a:rPr lang="fr-CH" dirty="0" err="1"/>
              <a:t>human</a:t>
            </a:r>
            <a:r>
              <a:rPr lang="fr-CH" dirty="0"/>
              <a:t> PK </a:t>
            </a:r>
            <a:r>
              <a:rPr lang="fr-CH" dirty="0" err="1"/>
              <a:t>prediction</a:t>
            </a:r>
            <a:r>
              <a:rPr lang="fr-CH" dirty="0"/>
              <a:t> to </a:t>
            </a:r>
            <a:r>
              <a:rPr lang="fr-CH" dirty="0" err="1"/>
              <a:t>predict</a:t>
            </a:r>
            <a:r>
              <a:rPr lang="fr-CH" dirty="0"/>
              <a:t> a single </a:t>
            </a:r>
            <a:r>
              <a:rPr lang="fr-CH" dirty="0" err="1"/>
              <a:t>human</a:t>
            </a:r>
            <a:r>
              <a:rPr lang="fr-CH" dirty="0"/>
              <a:t> dose</a:t>
            </a:r>
          </a:p>
          <a:p>
            <a:pPr marL="171450" indent="-171450">
              <a:buFont typeface="Arial" panose="020B0604020202020204" pitchFamily="34" charset="0"/>
              <a:buChar char="•"/>
            </a:pPr>
            <a:r>
              <a:rPr lang="fr-CH" dirty="0"/>
              <a:t>Once ESAC and MMV have </a:t>
            </a:r>
            <a:r>
              <a:rPr lang="fr-CH" dirty="0" err="1"/>
              <a:t>approved</a:t>
            </a:r>
            <a:r>
              <a:rPr lang="fr-CH" dirty="0"/>
              <a:t> a candidate </a:t>
            </a:r>
            <a:r>
              <a:rPr lang="fr-CH" dirty="0" err="1"/>
              <a:t>then</a:t>
            </a:r>
            <a:r>
              <a:rPr lang="fr-CH" dirty="0"/>
              <a:t> the </a:t>
            </a:r>
            <a:r>
              <a:rPr lang="fr-CH" dirty="0" err="1"/>
              <a:t>project</a:t>
            </a:r>
            <a:r>
              <a:rPr lang="fr-CH" dirty="0"/>
              <a:t> moves </a:t>
            </a:r>
            <a:r>
              <a:rPr lang="fr-CH" dirty="0" err="1"/>
              <a:t>from</a:t>
            </a:r>
            <a:r>
              <a:rPr lang="fr-CH" dirty="0"/>
              <a:t> a Discovery to a </a:t>
            </a:r>
            <a:r>
              <a:rPr lang="fr-CH" dirty="0" err="1"/>
              <a:t>Translational</a:t>
            </a:r>
            <a:r>
              <a:rPr lang="fr-CH" dirty="0"/>
              <a:t> </a:t>
            </a:r>
            <a:r>
              <a:rPr lang="fr-CH" dirty="0" err="1"/>
              <a:t>project</a:t>
            </a:r>
            <a:r>
              <a:rPr lang="fr-CH" dirty="0"/>
              <a:t> </a:t>
            </a:r>
            <a:r>
              <a:rPr lang="fr-CH" dirty="0" err="1"/>
              <a:t>director</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15794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0191-6263-945A-CED2-36E5871B5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19E2F-FB95-093C-1198-D10783E30FD5}"/>
              </a:ext>
            </a:extLst>
          </p:cNvPr>
          <p:cNvSpPr>
            <a:spLocks noGrp="1" noRot="1" noChangeAspect="1"/>
          </p:cNvSpPr>
          <p:nvPr>
            <p:ph type="sldImg"/>
          </p:nvPr>
        </p:nvSpPr>
        <p:spPr>
          <a:xfrm>
            <a:off x="417513" y="1239838"/>
            <a:ext cx="5954712" cy="3351212"/>
          </a:xfrm>
        </p:spPr>
      </p:sp>
      <p:sp>
        <p:nvSpPr>
          <p:cNvPr id="3" name="Notes Placeholder 2">
            <a:extLst>
              <a:ext uri="{FF2B5EF4-FFF2-40B4-BE49-F238E27FC236}">
                <a16:creationId xmlns:a16="http://schemas.microsoft.com/office/drawing/2014/main" id="{2AEC84ED-9FA6-D9B6-6D27-468604609055}"/>
              </a:ext>
            </a:extLst>
          </p:cNvPr>
          <p:cNvSpPr>
            <a:spLocks noGrp="1"/>
          </p:cNvSpPr>
          <p:nvPr>
            <p:ph type="body" idx="1"/>
          </p:nvPr>
        </p:nvSpPr>
        <p:spPr/>
        <p:txBody>
          <a:bodyPr/>
          <a:lstStyle/>
          <a:p>
            <a:r>
              <a:rPr lang="fr-CH" dirty="0"/>
              <a:t>Key messages:</a:t>
            </a:r>
          </a:p>
          <a:p>
            <a:pPr marL="171450" indent="-171450">
              <a:buFont typeface="Arial" panose="020B0604020202020204" pitchFamily="34" charset="0"/>
              <a:buChar char="•"/>
            </a:pPr>
            <a:r>
              <a:rPr lang="fr-CH" dirty="0" err="1"/>
              <a:t>Two</a:t>
            </a:r>
            <a:r>
              <a:rPr lang="fr-CH" dirty="0"/>
              <a:t> key </a:t>
            </a:r>
            <a:r>
              <a:rPr lang="fr-CH" dirty="0" err="1"/>
              <a:t>criteria</a:t>
            </a:r>
            <a:r>
              <a:rPr lang="fr-CH" dirty="0"/>
              <a:t> </a:t>
            </a:r>
            <a:r>
              <a:rPr lang="fr-CH" dirty="0" err="1"/>
              <a:t>that</a:t>
            </a:r>
            <a:r>
              <a:rPr lang="fr-CH" dirty="0"/>
              <a:t> </a:t>
            </a:r>
            <a:r>
              <a:rPr lang="fr-CH" dirty="0" err="1"/>
              <a:t>determine</a:t>
            </a:r>
            <a:r>
              <a:rPr lang="fr-CH" dirty="0"/>
              <a:t> the </a:t>
            </a:r>
            <a:r>
              <a:rPr lang="fr-CH" dirty="0" err="1"/>
              <a:t>acceptability</a:t>
            </a:r>
            <a:r>
              <a:rPr lang="fr-CH" dirty="0"/>
              <a:t> of a candidate or not are </a:t>
            </a:r>
            <a:r>
              <a:rPr lang="fr-CH" dirty="0" err="1"/>
              <a:t>whether</a:t>
            </a:r>
            <a:r>
              <a:rPr lang="fr-CH" dirty="0"/>
              <a:t> it has acceptable </a:t>
            </a:r>
            <a:r>
              <a:rPr lang="fr-CH" dirty="0" err="1"/>
              <a:t>safety</a:t>
            </a:r>
            <a:r>
              <a:rPr lang="fr-CH" dirty="0"/>
              <a:t> and </a:t>
            </a:r>
            <a:r>
              <a:rPr lang="fr-CH" dirty="0" err="1"/>
              <a:t>whether</a:t>
            </a:r>
            <a:r>
              <a:rPr lang="fr-CH" dirty="0"/>
              <a:t> the </a:t>
            </a:r>
            <a:r>
              <a:rPr lang="fr-CH" dirty="0" err="1"/>
              <a:t>estimated</a:t>
            </a:r>
            <a:r>
              <a:rPr lang="fr-CH" dirty="0"/>
              <a:t> dose in </a:t>
            </a:r>
            <a:r>
              <a:rPr lang="fr-CH" dirty="0" err="1"/>
              <a:t>humans</a:t>
            </a:r>
            <a:r>
              <a:rPr lang="fr-CH" dirty="0"/>
              <a:t> (</a:t>
            </a:r>
            <a:r>
              <a:rPr lang="fr-CH" dirty="0" err="1"/>
              <a:t>which</a:t>
            </a:r>
            <a:r>
              <a:rPr lang="fr-CH" dirty="0"/>
              <a:t> </a:t>
            </a:r>
            <a:r>
              <a:rPr lang="fr-CH" dirty="0" err="1"/>
              <a:t>is</a:t>
            </a:r>
            <a:r>
              <a:rPr lang="fr-CH" dirty="0"/>
              <a:t> </a:t>
            </a:r>
            <a:r>
              <a:rPr lang="fr-CH" dirty="0" err="1"/>
              <a:t>very</a:t>
            </a:r>
            <a:r>
              <a:rPr lang="fr-CH" dirty="0"/>
              <a:t> </a:t>
            </a:r>
            <a:r>
              <a:rPr lang="fr-CH" dirty="0" err="1"/>
              <a:t>approximate</a:t>
            </a:r>
            <a:r>
              <a:rPr lang="fr-CH" dirty="0"/>
              <a:t>) </a:t>
            </a:r>
            <a:r>
              <a:rPr lang="fr-CH" dirty="0" err="1"/>
              <a:t>is</a:t>
            </a:r>
            <a:r>
              <a:rPr lang="fr-CH" dirty="0"/>
              <a:t> in the right range</a:t>
            </a:r>
          </a:p>
          <a:p>
            <a:pPr marL="171450" indent="-171450">
              <a:buFont typeface="Arial" panose="020B0604020202020204" pitchFamily="34" charset="0"/>
              <a:buChar char="•"/>
            </a:pPr>
            <a:r>
              <a:rPr lang="fr-CH" dirty="0"/>
              <a:t>The </a:t>
            </a:r>
            <a:r>
              <a:rPr lang="fr-CH" dirty="0" err="1"/>
              <a:t>estimated</a:t>
            </a:r>
            <a:r>
              <a:rPr lang="fr-CH" dirty="0"/>
              <a:t> dose for </a:t>
            </a:r>
            <a:r>
              <a:rPr lang="fr-CH" dirty="0" err="1"/>
              <a:t>blood</a:t>
            </a:r>
            <a:r>
              <a:rPr lang="fr-CH" dirty="0"/>
              <a:t> stage </a:t>
            </a:r>
            <a:r>
              <a:rPr lang="fr-CH" dirty="0" err="1"/>
              <a:t>comes</a:t>
            </a:r>
            <a:r>
              <a:rPr lang="fr-CH" dirty="0"/>
              <a:t> </a:t>
            </a:r>
            <a:r>
              <a:rPr lang="fr-CH" dirty="0" err="1"/>
              <a:t>from</a:t>
            </a:r>
            <a:r>
              <a:rPr lang="fr-CH" dirty="0"/>
              <a:t> </a:t>
            </a:r>
            <a:r>
              <a:rPr lang="fr-CH" dirty="0" err="1"/>
              <a:t>using</a:t>
            </a:r>
            <a:r>
              <a:rPr lang="fr-CH" dirty="0"/>
              <a:t> a model in </a:t>
            </a:r>
            <a:r>
              <a:rPr lang="fr-CH" dirty="0" err="1"/>
              <a:t>which</a:t>
            </a:r>
            <a:r>
              <a:rPr lang="fr-CH" dirty="0"/>
              <a:t> the mouse </a:t>
            </a:r>
            <a:r>
              <a:rPr lang="fr-CH" dirty="0" err="1"/>
              <a:t>is</a:t>
            </a:r>
            <a:r>
              <a:rPr lang="fr-CH" dirty="0"/>
              <a:t> </a:t>
            </a:r>
            <a:r>
              <a:rPr lang="fr-CH" dirty="0" err="1"/>
              <a:t>injected</a:t>
            </a:r>
            <a:r>
              <a:rPr lang="fr-CH" dirty="0"/>
              <a:t> </a:t>
            </a:r>
            <a:r>
              <a:rPr lang="fr-CH" dirty="0" err="1"/>
              <a:t>with</a:t>
            </a:r>
            <a:r>
              <a:rPr lang="fr-CH" dirty="0"/>
              <a:t> </a:t>
            </a:r>
            <a:r>
              <a:rPr lang="fr-CH" dirty="0" err="1"/>
              <a:t>human</a:t>
            </a:r>
            <a:r>
              <a:rPr lang="fr-CH" dirty="0"/>
              <a:t> </a:t>
            </a:r>
            <a:r>
              <a:rPr lang="fr-CH" dirty="0" err="1"/>
              <a:t>blood</a:t>
            </a:r>
            <a:r>
              <a:rPr lang="fr-CH" dirty="0"/>
              <a:t> and </a:t>
            </a:r>
            <a:r>
              <a:rPr lang="fr-CH" dirty="0" err="1"/>
              <a:t>P.falciparum</a:t>
            </a:r>
            <a:r>
              <a:rPr lang="fr-CH" dirty="0"/>
              <a:t>, </a:t>
            </a:r>
            <a:r>
              <a:rPr lang="fr-CH" dirty="0" err="1"/>
              <a:t>followed</a:t>
            </a:r>
            <a:r>
              <a:rPr lang="fr-CH" dirty="0"/>
              <a:t> by </a:t>
            </a:r>
            <a:r>
              <a:rPr lang="fr-CH" dirty="0" err="1"/>
              <a:t>drug</a:t>
            </a:r>
            <a:r>
              <a:rPr lang="fr-CH" dirty="0"/>
              <a:t> a </a:t>
            </a:r>
            <a:r>
              <a:rPr lang="fr-CH" dirty="0" err="1"/>
              <a:t>different</a:t>
            </a:r>
            <a:r>
              <a:rPr lang="fr-CH" dirty="0"/>
              <a:t> doses.  </a:t>
            </a:r>
            <a:r>
              <a:rPr lang="fr-CH" dirty="0" err="1"/>
              <a:t>We</a:t>
            </a:r>
            <a:r>
              <a:rPr lang="fr-CH" dirty="0"/>
              <a:t> </a:t>
            </a:r>
            <a:r>
              <a:rPr lang="fr-CH" dirty="0" err="1"/>
              <a:t>then</a:t>
            </a:r>
            <a:r>
              <a:rPr lang="fr-CH" dirty="0"/>
              <a:t> </a:t>
            </a:r>
            <a:r>
              <a:rPr lang="fr-CH" dirty="0" err="1"/>
              <a:t>measure</a:t>
            </a:r>
            <a:r>
              <a:rPr lang="fr-CH" dirty="0"/>
              <a:t> concentration over time (PK) and </a:t>
            </a:r>
            <a:r>
              <a:rPr lang="fr-CH" dirty="0" err="1"/>
              <a:t>parasitemia</a:t>
            </a:r>
            <a:r>
              <a:rPr lang="fr-CH" dirty="0"/>
              <a:t> over time (PD) in the mouse </a:t>
            </a:r>
            <a:r>
              <a:rPr lang="fr-CH" dirty="0" err="1"/>
              <a:t>which</a:t>
            </a:r>
            <a:r>
              <a:rPr lang="fr-CH" dirty="0"/>
              <a:t> </a:t>
            </a:r>
            <a:r>
              <a:rPr lang="fr-CH" dirty="0" err="1"/>
              <a:t>Nathalie’s</a:t>
            </a:r>
            <a:r>
              <a:rPr lang="fr-CH" dirty="0"/>
              <a:t> team use, in </a:t>
            </a:r>
            <a:r>
              <a:rPr lang="fr-CH" dirty="0" err="1"/>
              <a:t>conjunction</a:t>
            </a:r>
            <a:r>
              <a:rPr lang="fr-CH" dirty="0"/>
              <a:t> </a:t>
            </a:r>
            <a:r>
              <a:rPr lang="fr-CH" dirty="0" err="1"/>
              <a:t>with</a:t>
            </a:r>
            <a:r>
              <a:rPr lang="fr-CH" dirty="0"/>
              <a:t> a </a:t>
            </a:r>
            <a:r>
              <a:rPr lang="fr-CH" dirty="0" err="1"/>
              <a:t>human</a:t>
            </a:r>
            <a:r>
              <a:rPr lang="fr-CH" dirty="0"/>
              <a:t> PK </a:t>
            </a:r>
            <a:r>
              <a:rPr lang="fr-CH" dirty="0" err="1"/>
              <a:t>prediction</a:t>
            </a:r>
            <a:r>
              <a:rPr lang="fr-CH" dirty="0"/>
              <a:t> to </a:t>
            </a:r>
            <a:r>
              <a:rPr lang="fr-CH" dirty="0" err="1"/>
              <a:t>predict</a:t>
            </a:r>
            <a:r>
              <a:rPr lang="fr-CH" dirty="0"/>
              <a:t> a single </a:t>
            </a:r>
            <a:r>
              <a:rPr lang="fr-CH" dirty="0" err="1"/>
              <a:t>human</a:t>
            </a:r>
            <a:r>
              <a:rPr lang="fr-CH" dirty="0"/>
              <a:t> dose</a:t>
            </a:r>
          </a:p>
          <a:p>
            <a:pPr marL="171450" indent="-171450">
              <a:buFont typeface="Arial" panose="020B0604020202020204" pitchFamily="34" charset="0"/>
              <a:buChar char="•"/>
            </a:pPr>
            <a:r>
              <a:rPr lang="fr-CH" dirty="0"/>
              <a:t>Once ESAC and MMV have </a:t>
            </a:r>
            <a:r>
              <a:rPr lang="fr-CH" dirty="0" err="1"/>
              <a:t>approved</a:t>
            </a:r>
            <a:r>
              <a:rPr lang="fr-CH" dirty="0"/>
              <a:t> a candidate </a:t>
            </a:r>
            <a:r>
              <a:rPr lang="fr-CH" dirty="0" err="1"/>
              <a:t>then</a:t>
            </a:r>
            <a:r>
              <a:rPr lang="fr-CH" dirty="0"/>
              <a:t> the </a:t>
            </a:r>
            <a:r>
              <a:rPr lang="fr-CH" dirty="0" err="1"/>
              <a:t>project</a:t>
            </a:r>
            <a:r>
              <a:rPr lang="fr-CH" dirty="0"/>
              <a:t> moves </a:t>
            </a:r>
            <a:r>
              <a:rPr lang="fr-CH" dirty="0" err="1"/>
              <a:t>from</a:t>
            </a:r>
            <a:r>
              <a:rPr lang="fr-CH" dirty="0"/>
              <a:t> a Discovery to a </a:t>
            </a:r>
            <a:r>
              <a:rPr lang="fr-CH" dirty="0" err="1"/>
              <a:t>Translational</a:t>
            </a:r>
            <a:r>
              <a:rPr lang="fr-CH" dirty="0"/>
              <a:t> </a:t>
            </a:r>
            <a:r>
              <a:rPr lang="fr-CH" dirty="0" err="1"/>
              <a:t>project</a:t>
            </a:r>
            <a:r>
              <a:rPr lang="fr-CH" dirty="0"/>
              <a:t> </a:t>
            </a:r>
            <a:r>
              <a:rPr lang="fr-CH" dirty="0" err="1"/>
              <a:t>director</a:t>
            </a:r>
            <a:endParaRPr lang="en-US" dirty="0"/>
          </a:p>
        </p:txBody>
      </p:sp>
      <p:sp>
        <p:nvSpPr>
          <p:cNvPr id="4" name="Slide Number Placeholder 3">
            <a:extLst>
              <a:ext uri="{FF2B5EF4-FFF2-40B4-BE49-F238E27FC236}">
                <a16:creationId xmlns:a16="http://schemas.microsoft.com/office/drawing/2014/main" id="{3F48FCD4-327C-96F8-51A5-304AA047E1ED}"/>
              </a:ext>
            </a:extLst>
          </p:cNvPr>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45092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C2D9E5-2289-40C8-A2DC-71849E761998}" type="slidenum">
              <a:rPr lang="fr-FR" altLang="en-US">
                <a:latin typeface="Arial" panose="020B0604020202020204" pitchFamily="34" charset="0"/>
              </a:rPr>
              <a:pPr>
                <a:spcBef>
                  <a:spcPct val="0"/>
                </a:spcBef>
              </a:pPr>
              <a:t>20</a:t>
            </a:fld>
            <a:endParaRPr lang="fr-FR" altLang="en-US">
              <a:latin typeface="Arial" panose="020B0604020202020204" pitchFamily="34" charset="0"/>
            </a:endParaRPr>
          </a:p>
        </p:txBody>
      </p:sp>
      <p:sp>
        <p:nvSpPr>
          <p:cNvPr id="563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fr-FR" altLang="en-US">
                <a:latin typeface="Arial" panose="020B0604020202020204" pitchFamily="34" charset="0"/>
              </a:rPr>
              <a:t>MMV_STRICTLY CONFIDENTIAL</a:t>
            </a:r>
          </a:p>
        </p:txBody>
      </p:sp>
    </p:spTree>
    <p:extLst>
      <p:ext uri="{BB962C8B-B14F-4D97-AF65-F5344CB8AC3E}">
        <p14:creationId xmlns:p14="http://schemas.microsoft.com/office/powerpoint/2010/main" val="121661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CB79-2C25-33B5-C824-F8E57BCB5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EED23-0A36-401A-06B0-E869CC1CD419}"/>
              </a:ext>
            </a:extLst>
          </p:cNvPr>
          <p:cNvSpPr>
            <a:spLocks noGrp="1" noRot="1" noChangeAspect="1"/>
          </p:cNvSpPr>
          <p:nvPr>
            <p:ph type="sldImg"/>
          </p:nvPr>
        </p:nvSpPr>
        <p:spPr>
          <a:xfrm>
            <a:off x="417513" y="1239838"/>
            <a:ext cx="5954712" cy="3351212"/>
          </a:xfrm>
        </p:spPr>
      </p:sp>
      <p:sp>
        <p:nvSpPr>
          <p:cNvPr id="3" name="Notes Placeholder 2">
            <a:extLst>
              <a:ext uri="{FF2B5EF4-FFF2-40B4-BE49-F238E27FC236}">
                <a16:creationId xmlns:a16="http://schemas.microsoft.com/office/drawing/2014/main" id="{5D898592-9810-AC38-8890-AA22D168580B}"/>
              </a:ext>
            </a:extLst>
          </p:cNvPr>
          <p:cNvSpPr>
            <a:spLocks noGrp="1"/>
          </p:cNvSpPr>
          <p:nvPr>
            <p:ph type="body" idx="1"/>
          </p:nvPr>
        </p:nvSpPr>
        <p:spPr/>
        <p:txBody>
          <a:bodyPr/>
          <a:lstStyle/>
          <a:p>
            <a:r>
              <a:rPr lang="fr-CH" dirty="0"/>
              <a:t>Key messages:</a:t>
            </a:r>
          </a:p>
          <a:p>
            <a:pPr marL="171450" indent="-171450">
              <a:buFont typeface="Arial" panose="020B0604020202020204" pitchFamily="34" charset="0"/>
              <a:buChar char="•"/>
            </a:pPr>
            <a:r>
              <a:rPr lang="fr-CH" dirty="0" err="1"/>
              <a:t>Two</a:t>
            </a:r>
            <a:r>
              <a:rPr lang="fr-CH" dirty="0"/>
              <a:t> key </a:t>
            </a:r>
            <a:r>
              <a:rPr lang="fr-CH" dirty="0" err="1"/>
              <a:t>criteria</a:t>
            </a:r>
            <a:r>
              <a:rPr lang="fr-CH" dirty="0"/>
              <a:t> </a:t>
            </a:r>
            <a:r>
              <a:rPr lang="fr-CH" dirty="0" err="1"/>
              <a:t>that</a:t>
            </a:r>
            <a:r>
              <a:rPr lang="fr-CH" dirty="0"/>
              <a:t> </a:t>
            </a:r>
            <a:r>
              <a:rPr lang="fr-CH" dirty="0" err="1"/>
              <a:t>determine</a:t>
            </a:r>
            <a:r>
              <a:rPr lang="fr-CH" dirty="0"/>
              <a:t> the </a:t>
            </a:r>
            <a:r>
              <a:rPr lang="fr-CH" dirty="0" err="1"/>
              <a:t>acceptability</a:t>
            </a:r>
            <a:r>
              <a:rPr lang="fr-CH" dirty="0"/>
              <a:t> of a candidate or not are </a:t>
            </a:r>
            <a:r>
              <a:rPr lang="fr-CH" dirty="0" err="1"/>
              <a:t>whether</a:t>
            </a:r>
            <a:r>
              <a:rPr lang="fr-CH" dirty="0"/>
              <a:t> it has acceptable </a:t>
            </a:r>
            <a:r>
              <a:rPr lang="fr-CH" dirty="0" err="1"/>
              <a:t>safety</a:t>
            </a:r>
            <a:r>
              <a:rPr lang="fr-CH" dirty="0"/>
              <a:t> and </a:t>
            </a:r>
            <a:r>
              <a:rPr lang="fr-CH" dirty="0" err="1"/>
              <a:t>whether</a:t>
            </a:r>
            <a:r>
              <a:rPr lang="fr-CH" dirty="0"/>
              <a:t> the </a:t>
            </a:r>
            <a:r>
              <a:rPr lang="fr-CH" dirty="0" err="1"/>
              <a:t>estimated</a:t>
            </a:r>
            <a:r>
              <a:rPr lang="fr-CH" dirty="0"/>
              <a:t> dose in </a:t>
            </a:r>
            <a:r>
              <a:rPr lang="fr-CH" dirty="0" err="1"/>
              <a:t>humans</a:t>
            </a:r>
            <a:r>
              <a:rPr lang="fr-CH" dirty="0"/>
              <a:t> (</a:t>
            </a:r>
            <a:r>
              <a:rPr lang="fr-CH" dirty="0" err="1"/>
              <a:t>which</a:t>
            </a:r>
            <a:r>
              <a:rPr lang="fr-CH" dirty="0"/>
              <a:t> </a:t>
            </a:r>
            <a:r>
              <a:rPr lang="fr-CH" dirty="0" err="1"/>
              <a:t>is</a:t>
            </a:r>
            <a:r>
              <a:rPr lang="fr-CH" dirty="0"/>
              <a:t> </a:t>
            </a:r>
            <a:r>
              <a:rPr lang="fr-CH" dirty="0" err="1"/>
              <a:t>very</a:t>
            </a:r>
            <a:r>
              <a:rPr lang="fr-CH" dirty="0"/>
              <a:t> </a:t>
            </a:r>
            <a:r>
              <a:rPr lang="fr-CH" dirty="0" err="1"/>
              <a:t>approximate</a:t>
            </a:r>
            <a:r>
              <a:rPr lang="fr-CH" dirty="0"/>
              <a:t>) </a:t>
            </a:r>
            <a:r>
              <a:rPr lang="fr-CH" dirty="0" err="1"/>
              <a:t>is</a:t>
            </a:r>
            <a:r>
              <a:rPr lang="fr-CH" dirty="0"/>
              <a:t> in the right range</a:t>
            </a:r>
          </a:p>
          <a:p>
            <a:pPr marL="171450" indent="-171450">
              <a:buFont typeface="Arial" panose="020B0604020202020204" pitchFamily="34" charset="0"/>
              <a:buChar char="•"/>
            </a:pPr>
            <a:r>
              <a:rPr lang="fr-CH" dirty="0"/>
              <a:t>The </a:t>
            </a:r>
            <a:r>
              <a:rPr lang="fr-CH" dirty="0" err="1"/>
              <a:t>estimated</a:t>
            </a:r>
            <a:r>
              <a:rPr lang="fr-CH" dirty="0"/>
              <a:t> dose for </a:t>
            </a:r>
            <a:r>
              <a:rPr lang="fr-CH" dirty="0" err="1"/>
              <a:t>blood</a:t>
            </a:r>
            <a:r>
              <a:rPr lang="fr-CH" dirty="0"/>
              <a:t> stage </a:t>
            </a:r>
            <a:r>
              <a:rPr lang="fr-CH" dirty="0" err="1"/>
              <a:t>comes</a:t>
            </a:r>
            <a:r>
              <a:rPr lang="fr-CH" dirty="0"/>
              <a:t> </a:t>
            </a:r>
            <a:r>
              <a:rPr lang="fr-CH" dirty="0" err="1"/>
              <a:t>from</a:t>
            </a:r>
            <a:r>
              <a:rPr lang="fr-CH" dirty="0"/>
              <a:t> </a:t>
            </a:r>
            <a:r>
              <a:rPr lang="fr-CH" dirty="0" err="1"/>
              <a:t>using</a:t>
            </a:r>
            <a:r>
              <a:rPr lang="fr-CH" dirty="0"/>
              <a:t> a model in </a:t>
            </a:r>
            <a:r>
              <a:rPr lang="fr-CH" dirty="0" err="1"/>
              <a:t>which</a:t>
            </a:r>
            <a:r>
              <a:rPr lang="fr-CH" dirty="0"/>
              <a:t> the mouse </a:t>
            </a:r>
            <a:r>
              <a:rPr lang="fr-CH" dirty="0" err="1"/>
              <a:t>is</a:t>
            </a:r>
            <a:r>
              <a:rPr lang="fr-CH" dirty="0"/>
              <a:t> </a:t>
            </a:r>
            <a:r>
              <a:rPr lang="fr-CH" dirty="0" err="1"/>
              <a:t>injected</a:t>
            </a:r>
            <a:r>
              <a:rPr lang="fr-CH" dirty="0"/>
              <a:t> </a:t>
            </a:r>
            <a:r>
              <a:rPr lang="fr-CH" dirty="0" err="1"/>
              <a:t>with</a:t>
            </a:r>
            <a:r>
              <a:rPr lang="fr-CH" dirty="0"/>
              <a:t> </a:t>
            </a:r>
            <a:r>
              <a:rPr lang="fr-CH" dirty="0" err="1"/>
              <a:t>human</a:t>
            </a:r>
            <a:r>
              <a:rPr lang="fr-CH" dirty="0"/>
              <a:t> </a:t>
            </a:r>
            <a:r>
              <a:rPr lang="fr-CH" dirty="0" err="1"/>
              <a:t>blood</a:t>
            </a:r>
            <a:r>
              <a:rPr lang="fr-CH" dirty="0"/>
              <a:t> and </a:t>
            </a:r>
            <a:r>
              <a:rPr lang="fr-CH" dirty="0" err="1"/>
              <a:t>P.falciparum</a:t>
            </a:r>
            <a:r>
              <a:rPr lang="fr-CH" dirty="0"/>
              <a:t>, </a:t>
            </a:r>
            <a:r>
              <a:rPr lang="fr-CH" dirty="0" err="1"/>
              <a:t>followed</a:t>
            </a:r>
            <a:r>
              <a:rPr lang="fr-CH" dirty="0"/>
              <a:t> by </a:t>
            </a:r>
            <a:r>
              <a:rPr lang="fr-CH" dirty="0" err="1"/>
              <a:t>drug</a:t>
            </a:r>
            <a:r>
              <a:rPr lang="fr-CH" dirty="0"/>
              <a:t> a </a:t>
            </a:r>
            <a:r>
              <a:rPr lang="fr-CH" dirty="0" err="1"/>
              <a:t>different</a:t>
            </a:r>
            <a:r>
              <a:rPr lang="fr-CH" dirty="0"/>
              <a:t> doses.  </a:t>
            </a:r>
            <a:r>
              <a:rPr lang="fr-CH" dirty="0" err="1"/>
              <a:t>We</a:t>
            </a:r>
            <a:r>
              <a:rPr lang="fr-CH" dirty="0"/>
              <a:t> </a:t>
            </a:r>
            <a:r>
              <a:rPr lang="fr-CH" dirty="0" err="1"/>
              <a:t>then</a:t>
            </a:r>
            <a:r>
              <a:rPr lang="fr-CH" dirty="0"/>
              <a:t> </a:t>
            </a:r>
            <a:r>
              <a:rPr lang="fr-CH" dirty="0" err="1"/>
              <a:t>measure</a:t>
            </a:r>
            <a:r>
              <a:rPr lang="fr-CH" dirty="0"/>
              <a:t> concentration over time (PK) and </a:t>
            </a:r>
            <a:r>
              <a:rPr lang="fr-CH" dirty="0" err="1"/>
              <a:t>parasitemia</a:t>
            </a:r>
            <a:r>
              <a:rPr lang="fr-CH" dirty="0"/>
              <a:t> over time (PD) in the mouse </a:t>
            </a:r>
            <a:r>
              <a:rPr lang="fr-CH" dirty="0" err="1"/>
              <a:t>which</a:t>
            </a:r>
            <a:r>
              <a:rPr lang="fr-CH" dirty="0"/>
              <a:t> </a:t>
            </a:r>
            <a:r>
              <a:rPr lang="fr-CH" dirty="0" err="1"/>
              <a:t>Nathalie’s</a:t>
            </a:r>
            <a:r>
              <a:rPr lang="fr-CH" dirty="0"/>
              <a:t> team use, in </a:t>
            </a:r>
            <a:r>
              <a:rPr lang="fr-CH" dirty="0" err="1"/>
              <a:t>conjunction</a:t>
            </a:r>
            <a:r>
              <a:rPr lang="fr-CH" dirty="0"/>
              <a:t> </a:t>
            </a:r>
            <a:r>
              <a:rPr lang="fr-CH" dirty="0" err="1"/>
              <a:t>with</a:t>
            </a:r>
            <a:r>
              <a:rPr lang="fr-CH" dirty="0"/>
              <a:t> a </a:t>
            </a:r>
            <a:r>
              <a:rPr lang="fr-CH" dirty="0" err="1"/>
              <a:t>human</a:t>
            </a:r>
            <a:r>
              <a:rPr lang="fr-CH" dirty="0"/>
              <a:t> PK </a:t>
            </a:r>
            <a:r>
              <a:rPr lang="fr-CH" dirty="0" err="1"/>
              <a:t>prediction</a:t>
            </a:r>
            <a:r>
              <a:rPr lang="fr-CH" dirty="0"/>
              <a:t> to </a:t>
            </a:r>
            <a:r>
              <a:rPr lang="fr-CH" dirty="0" err="1"/>
              <a:t>predict</a:t>
            </a:r>
            <a:r>
              <a:rPr lang="fr-CH" dirty="0"/>
              <a:t> a single </a:t>
            </a:r>
            <a:r>
              <a:rPr lang="fr-CH" dirty="0" err="1"/>
              <a:t>human</a:t>
            </a:r>
            <a:r>
              <a:rPr lang="fr-CH" dirty="0"/>
              <a:t> dose</a:t>
            </a:r>
          </a:p>
          <a:p>
            <a:pPr marL="171450" indent="-171450">
              <a:buFont typeface="Arial" panose="020B0604020202020204" pitchFamily="34" charset="0"/>
              <a:buChar char="•"/>
            </a:pPr>
            <a:r>
              <a:rPr lang="fr-CH" dirty="0"/>
              <a:t>Once ESAC and MMV have </a:t>
            </a:r>
            <a:r>
              <a:rPr lang="fr-CH" dirty="0" err="1"/>
              <a:t>approved</a:t>
            </a:r>
            <a:r>
              <a:rPr lang="fr-CH" dirty="0"/>
              <a:t> a candidate </a:t>
            </a:r>
            <a:r>
              <a:rPr lang="fr-CH" dirty="0" err="1"/>
              <a:t>then</a:t>
            </a:r>
            <a:r>
              <a:rPr lang="fr-CH" dirty="0"/>
              <a:t> the </a:t>
            </a:r>
            <a:r>
              <a:rPr lang="fr-CH" dirty="0" err="1"/>
              <a:t>project</a:t>
            </a:r>
            <a:r>
              <a:rPr lang="fr-CH" dirty="0"/>
              <a:t> moves </a:t>
            </a:r>
            <a:r>
              <a:rPr lang="fr-CH" dirty="0" err="1"/>
              <a:t>from</a:t>
            </a:r>
            <a:r>
              <a:rPr lang="fr-CH" dirty="0"/>
              <a:t> a Discovery to a </a:t>
            </a:r>
            <a:r>
              <a:rPr lang="fr-CH" dirty="0" err="1"/>
              <a:t>Translational</a:t>
            </a:r>
            <a:r>
              <a:rPr lang="fr-CH" dirty="0"/>
              <a:t> </a:t>
            </a:r>
            <a:r>
              <a:rPr lang="fr-CH" dirty="0" err="1"/>
              <a:t>project</a:t>
            </a:r>
            <a:r>
              <a:rPr lang="fr-CH" dirty="0"/>
              <a:t> </a:t>
            </a:r>
            <a:r>
              <a:rPr lang="fr-CH" dirty="0" err="1"/>
              <a:t>director</a:t>
            </a:r>
            <a:endParaRPr lang="en-US" dirty="0"/>
          </a:p>
        </p:txBody>
      </p:sp>
      <p:sp>
        <p:nvSpPr>
          <p:cNvPr id="4" name="Slide Number Placeholder 3">
            <a:extLst>
              <a:ext uri="{FF2B5EF4-FFF2-40B4-BE49-F238E27FC236}">
                <a16:creationId xmlns:a16="http://schemas.microsoft.com/office/drawing/2014/main" id="{FDDEE2A0-2B91-6045-BF2E-CCF8B4A2984A}"/>
              </a:ext>
            </a:extLst>
          </p:cNvPr>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90946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7D20-E62D-4BBB-325B-EB352A7AB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C7551-4D91-B3C9-EDC5-9E1CEB8F5C77}"/>
              </a:ext>
            </a:extLst>
          </p:cNvPr>
          <p:cNvSpPr>
            <a:spLocks noGrp="1" noRot="1" noChangeAspect="1"/>
          </p:cNvSpPr>
          <p:nvPr>
            <p:ph type="sldImg"/>
          </p:nvPr>
        </p:nvSpPr>
        <p:spPr>
          <a:xfrm>
            <a:off x="417513" y="1239838"/>
            <a:ext cx="5954712" cy="3351212"/>
          </a:xfrm>
        </p:spPr>
      </p:sp>
      <p:sp>
        <p:nvSpPr>
          <p:cNvPr id="3" name="Notes Placeholder 2">
            <a:extLst>
              <a:ext uri="{FF2B5EF4-FFF2-40B4-BE49-F238E27FC236}">
                <a16:creationId xmlns:a16="http://schemas.microsoft.com/office/drawing/2014/main" id="{F17C3ED7-1A13-8CF9-02F6-5B770664D88A}"/>
              </a:ext>
            </a:extLst>
          </p:cNvPr>
          <p:cNvSpPr>
            <a:spLocks noGrp="1"/>
          </p:cNvSpPr>
          <p:nvPr>
            <p:ph type="body" idx="1"/>
          </p:nvPr>
        </p:nvSpPr>
        <p:spPr/>
        <p:txBody>
          <a:bodyPr/>
          <a:lstStyle/>
          <a:p>
            <a:r>
              <a:rPr lang="fr-CH" dirty="0"/>
              <a:t>Key messages:</a:t>
            </a:r>
          </a:p>
          <a:p>
            <a:pPr marL="171450" indent="-171450">
              <a:buFont typeface="Arial" panose="020B0604020202020204" pitchFamily="34" charset="0"/>
              <a:buChar char="•"/>
            </a:pPr>
            <a:r>
              <a:rPr lang="fr-CH" dirty="0" err="1"/>
              <a:t>Two</a:t>
            </a:r>
            <a:r>
              <a:rPr lang="fr-CH" dirty="0"/>
              <a:t> key </a:t>
            </a:r>
            <a:r>
              <a:rPr lang="fr-CH" dirty="0" err="1"/>
              <a:t>criteria</a:t>
            </a:r>
            <a:r>
              <a:rPr lang="fr-CH" dirty="0"/>
              <a:t> </a:t>
            </a:r>
            <a:r>
              <a:rPr lang="fr-CH" dirty="0" err="1"/>
              <a:t>that</a:t>
            </a:r>
            <a:r>
              <a:rPr lang="fr-CH" dirty="0"/>
              <a:t> </a:t>
            </a:r>
            <a:r>
              <a:rPr lang="fr-CH" dirty="0" err="1"/>
              <a:t>determine</a:t>
            </a:r>
            <a:r>
              <a:rPr lang="fr-CH" dirty="0"/>
              <a:t> the </a:t>
            </a:r>
            <a:r>
              <a:rPr lang="fr-CH" dirty="0" err="1"/>
              <a:t>acceptability</a:t>
            </a:r>
            <a:r>
              <a:rPr lang="fr-CH" dirty="0"/>
              <a:t> of a candidate or not are </a:t>
            </a:r>
            <a:r>
              <a:rPr lang="fr-CH" dirty="0" err="1"/>
              <a:t>whether</a:t>
            </a:r>
            <a:r>
              <a:rPr lang="fr-CH" dirty="0"/>
              <a:t> it has acceptable </a:t>
            </a:r>
            <a:r>
              <a:rPr lang="fr-CH" dirty="0" err="1"/>
              <a:t>safety</a:t>
            </a:r>
            <a:r>
              <a:rPr lang="fr-CH" dirty="0"/>
              <a:t> and </a:t>
            </a:r>
            <a:r>
              <a:rPr lang="fr-CH" dirty="0" err="1"/>
              <a:t>whether</a:t>
            </a:r>
            <a:r>
              <a:rPr lang="fr-CH" dirty="0"/>
              <a:t> the </a:t>
            </a:r>
            <a:r>
              <a:rPr lang="fr-CH" dirty="0" err="1"/>
              <a:t>estimated</a:t>
            </a:r>
            <a:r>
              <a:rPr lang="fr-CH" dirty="0"/>
              <a:t> dose in </a:t>
            </a:r>
            <a:r>
              <a:rPr lang="fr-CH" dirty="0" err="1"/>
              <a:t>humans</a:t>
            </a:r>
            <a:r>
              <a:rPr lang="fr-CH" dirty="0"/>
              <a:t> (</a:t>
            </a:r>
            <a:r>
              <a:rPr lang="fr-CH" dirty="0" err="1"/>
              <a:t>which</a:t>
            </a:r>
            <a:r>
              <a:rPr lang="fr-CH" dirty="0"/>
              <a:t> </a:t>
            </a:r>
            <a:r>
              <a:rPr lang="fr-CH" dirty="0" err="1"/>
              <a:t>is</a:t>
            </a:r>
            <a:r>
              <a:rPr lang="fr-CH" dirty="0"/>
              <a:t> </a:t>
            </a:r>
            <a:r>
              <a:rPr lang="fr-CH" dirty="0" err="1"/>
              <a:t>very</a:t>
            </a:r>
            <a:r>
              <a:rPr lang="fr-CH" dirty="0"/>
              <a:t> </a:t>
            </a:r>
            <a:r>
              <a:rPr lang="fr-CH" dirty="0" err="1"/>
              <a:t>approximate</a:t>
            </a:r>
            <a:r>
              <a:rPr lang="fr-CH" dirty="0"/>
              <a:t>) </a:t>
            </a:r>
            <a:r>
              <a:rPr lang="fr-CH" dirty="0" err="1"/>
              <a:t>is</a:t>
            </a:r>
            <a:r>
              <a:rPr lang="fr-CH" dirty="0"/>
              <a:t> in the right range</a:t>
            </a:r>
          </a:p>
          <a:p>
            <a:pPr marL="171450" indent="-171450">
              <a:buFont typeface="Arial" panose="020B0604020202020204" pitchFamily="34" charset="0"/>
              <a:buChar char="•"/>
            </a:pPr>
            <a:r>
              <a:rPr lang="fr-CH" dirty="0"/>
              <a:t>The </a:t>
            </a:r>
            <a:r>
              <a:rPr lang="fr-CH" dirty="0" err="1"/>
              <a:t>estimated</a:t>
            </a:r>
            <a:r>
              <a:rPr lang="fr-CH" dirty="0"/>
              <a:t> dose for </a:t>
            </a:r>
            <a:r>
              <a:rPr lang="fr-CH" dirty="0" err="1"/>
              <a:t>blood</a:t>
            </a:r>
            <a:r>
              <a:rPr lang="fr-CH" dirty="0"/>
              <a:t> stage </a:t>
            </a:r>
            <a:r>
              <a:rPr lang="fr-CH" dirty="0" err="1"/>
              <a:t>comes</a:t>
            </a:r>
            <a:r>
              <a:rPr lang="fr-CH" dirty="0"/>
              <a:t> </a:t>
            </a:r>
            <a:r>
              <a:rPr lang="fr-CH" dirty="0" err="1"/>
              <a:t>from</a:t>
            </a:r>
            <a:r>
              <a:rPr lang="fr-CH" dirty="0"/>
              <a:t> </a:t>
            </a:r>
            <a:r>
              <a:rPr lang="fr-CH" dirty="0" err="1"/>
              <a:t>using</a:t>
            </a:r>
            <a:r>
              <a:rPr lang="fr-CH" dirty="0"/>
              <a:t> a model in </a:t>
            </a:r>
            <a:r>
              <a:rPr lang="fr-CH" dirty="0" err="1"/>
              <a:t>which</a:t>
            </a:r>
            <a:r>
              <a:rPr lang="fr-CH" dirty="0"/>
              <a:t> the mouse </a:t>
            </a:r>
            <a:r>
              <a:rPr lang="fr-CH" dirty="0" err="1"/>
              <a:t>is</a:t>
            </a:r>
            <a:r>
              <a:rPr lang="fr-CH" dirty="0"/>
              <a:t> </a:t>
            </a:r>
            <a:r>
              <a:rPr lang="fr-CH" dirty="0" err="1"/>
              <a:t>injected</a:t>
            </a:r>
            <a:r>
              <a:rPr lang="fr-CH" dirty="0"/>
              <a:t> </a:t>
            </a:r>
            <a:r>
              <a:rPr lang="fr-CH" dirty="0" err="1"/>
              <a:t>with</a:t>
            </a:r>
            <a:r>
              <a:rPr lang="fr-CH" dirty="0"/>
              <a:t> </a:t>
            </a:r>
            <a:r>
              <a:rPr lang="fr-CH" dirty="0" err="1"/>
              <a:t>human</a:t>
            </a:r>
            <a:r>
              <a:rPr lang="fr-CH" dirty="0"/>
              <a:t> </a:t>
            </a:r>
            <a:r>
              <a:rPr lang="fr-CH" dirty="0" err="1"/>
              <a:t>blood</a:t>
            </a:r>
            <a:r>
              <a:rPr lang="fr-CH" dirty="0"/>
              <a:t> and </a:t>
            </a:r>
            <a:r>
              <a:rPr lang="fr-CH" dirty="0" err="1"/>
              <a:t>P.falciparum</a:t>
            </a:r>
            <a:r>
              <a:rPr lang="fr-CH" dirty="0"/>
              <a:t>, </a:t>
            </a:r>
            <a:r>
              <a:rPr lang="fr-CH" dirty="0" err="1"/>
              <a:t>followed</a:t>
            </a:r>
            <a:r>
              <a:rPr lang="fr-CH" dirty="0"/>
              <a:t> by </a:t>
            </a:r>
            <a:r>
              <a:rPr lang="fr-CH" dirty="0" err="1"/>
              <a:t>drug</a:t>
            </a:r>
            <a:r>
              <a:rPr lang="fr-CH" dirty="0"/>
              <a:t> a </a:t>
            </a:r>
            <a:r>
              <a:rPr lang="fr-CH" dirty="0" err="1"/>
              <a:t>different</a:t>
            </a:r>
            <a:r>
              <a:rPr lang="fr-CH" dirty="0"/>
              <a:t> doses.  </a:t>
            </a:r>
            <a:r>
              <a:rPr lang="fr-CH" dirty="0" err="1"/>
              <a:t>We</a:t>
            </a:r>
            <a:r>
              <a:rPr lang="fr-CH" dirty="0"/>
              <a:t> </a:t>
            </a:r>
            <a:r>
              <a:rPr lang="fr-CH" dirty="0" err="1"/>
              <a:t>then</a:t>
            </a:r>
            <a:r>
              <a:rPr lang="fr-CH" dirty="0"/>
              <a:t> </a:t>
            </a:r>
            <a:r>
              <a:rPr lang="fr-CH" dirty="0" err="1"/>
              <a:t>measure</a:t>
            </a:r>
            <a:r>
              <a:rPr lang="fr-CH" dirty="0"/>
              <a:t> concentration over time (PK) and </a:t>
            </a:r>
            <a:r>
              <a:rPr lang="fr-CH" dirty="0" err="1"/>
              <a:t>parasitemia</a:t>
            </a:r>
            <a:r>
              <a:rPr lang="fr-CH" dirty="0"/>
              <a:t> over time (PD) in the mouse </a:t>
            </a:r>
            <a:r>
              <a:rPr lang="fr-CH" dirty="0" err="1"/>
              <a:t>which</a:t>
            </a:r>
            <a:r>
              <a:rPr lang="fr-CH" dirty="0"/>
              <a:t> </a:t>
            </a:r>
            <a:r>
              <a:rPr lang="fr-CH" dirty="0" err="1"/>
              <a:t>Nathalie’s</a:t>
            </a:r>
            <a:r>
              <a:rPr lang="fr-CH" dirty="0"/>
              <a:t> team use, in </a:t>
            </a:r>
            <a:r>
              <a:rPr lang="fr-CH" dirty="0" err="1"/>
              <a:t>conjunction</a:t>
            </a:r>
            <a:r>
              <a:rPr lang="fr-CH" dirty="0"/>
              <a:t> </a:t>
            </a:r>
            <a:r>
              <a:rPr lang="fr-CH" dirty="0" err="1"/>
              <a:t>with</a:t>
            </a:r>
            <a:r>
              <a:rPr lang="fr-CH" dirty="0"/>
              <a:t> a </a:t>
            </a:r>
            <a:r>
              <a:rPr lang="fr-CH" dirty="0" err="1"/>
              <a:t>human</a:t>
            </a:r>
            <a:r>
              <a:rPr lang="fr-CH" dirty="0"/>
              <a:t> PK </a:t>
            </a:r>
            <a:r>
              <a:rPr lang="fr-CH" dirty="0" err="1"/>
              <a:t>prediction</a:t>
            </a:r>
            <a:r>
              <a:rPr lang="fr-CH" dirty="0"/>
              <a:t> to </a:t>
            </a:r>
            <a:r>
              <a:rPr lang="fr-CH" dirty="0" err="1"/>
              <a:t>predict</a:t>
            </a:r>
            <a:r>
              <a:rPr lang="fr-CH" dirty="0"/>
              <a:t> a single </a:t>
            </a:r>
            <a:r>
              <a:rPr lang="fr-CH" dirty="0" err="1"/>
              <a:t>human</a:t>
            </a:r>
            <a:r>
              <a:rPr lang="fr-CH" dirty="0"/>
              <a:t> dose</a:t>
            </a:r>
          </a:p>
          <a:p>
            <a:pPr marL="171450" indent="-171450">
              <a:buFont typeface="Arial" panose="020B0604020202020204" pitchFamily="34" charset="0"/>
              <a:buChar char="•"/>
            </a:pPr>
            <a:r>
              <a:rPr lang="fr-CH" dirty="0"/>
              <a:t>Once ESAC and MMV have </a:t>
            </a:r>
            <a:r>
              <a:rPr lang="fr-CH" dirty="0" err="1"/>
              <a:t>approved</a:t>
            </a:r>
            <a:r>
              <a:rPr lang="fr-CH" dirty="0"/>
              <a:t> a candidate </a:t>
            </a:r>
            <a:r>
              <a:rPr lang="fr-CH" dirty="0" err="1"/>
              <a:t>then</a:t>
            </a:r>
            <a:r>
              <a:rPr lang="fr-CH" dirty="0"/>
              <a:t> the </a:t>
            </a:r>
            <a:r>
              <a:rPr lang="fr-CH" dirty="0" err="1"/>
              <a:t>project</a:t>
            </a:r>
            <a:r>
              <a:rPr lang="fr-CH" dirty="0"/>
              <a:t> moves </a:t>
            </a:r>
            <a:r>
              <a:rPr lang="fr-CH" dirty="0" err="1"/>
              <a:t>from</a:t>
            </a:r>
            <a:r>
              <a:rPr lang="fr-CH" dirty="0"/>
              <a:t> a Discovery to a </a:t>
            </a:r>
            <a:r>
              <a:rPr lang="fr-CH" dirty="0" err="1"/>
              <a:t>Translational</a:t>
            </a:r>
            <a:r>
              <a:rPr lang="fr-CH" dirty="0"/>
              <a:t> </a:t>
            </a:r>
            <a:r>
              <a:rPr lang="fr-CH" dirty="0" err="1"/>
              <a:t>project</a:t>
            </a:r>
            <a:r>
              <a:rPr lang="fr-CH" dirty="0"/>
              <a:t> </a:t>
            </a:r>
            <a:r>
              <a:rPr lang="fr-CH" dirty="0" err="1"/>
              <a:t>director</a:t>
            </a:r>
            <a:endParaRPr lang="en-US" dirty="0"/>
          </a:p>
        </p:txBody>
      </p:sp>
      <p:sp>
        <p:nvSpPr>
          <p:cNvPr id="4" name="Slide Number Placeholder 3">
            <a:extLst>
              <a:ext uri="{FF2B5EF4-FFF2-40B4-BE49-F238E27FC236}">
                <a16:creationId xmlns:a16="http://schemas.microsoft.com/office/drawing/2014/main" id="{4D89ED7D-6301-47B3-3A62-1A50F4504B9D}"/>
              </a:ext>
            </a:extLst>
          </p:cNvPr>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1542046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8" name="Picture 7">
            <a:extLst>
              <a:ext uri="{FF2B5EF4-FFF2-40B4-BE49-F238E27FC236}">
                <a16:creationId xmlns:a16="http://schemas.microsoft.com/office/drawing/2014/main" id="{AB94C6C1-9B51-FE71-D970-0E9E00B0EC51}"/>
              </a:ext>
            </a:extLst>
          </p:cNvPr>
          <p:cNvPicPr>
            <a:picLocks noChangeAspect="1"/>
          </p:cNvPicPr>
          <p:nvPr userDrawn="1"/>
        </p:nvPicPr>
        <p:blipFill>
          <a:blip r:embed="rId8"/>
          <a:stretch>
            <a:fillRect/>
          </a:stretch>
        </p:blipFill>
        <p:spPr>
          <a:xfrm>
            <a:off x="5656497" y="5676614"/>
            <a:ext cx="2381250" cy="609600"/>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MMV CONFIDENTIAL</a:t>
            </a:r>
            <a:endParaRPr lang="en-GB" dirty="0"/>
          </a:p>
        </p:txBody>
      </p:sp>
    </p:spTree>
    <p:extLst>
      <p:ext uri="{BB962C8B-B14F-4D97-AF65-F5344CB8AC3E}">
        <p14:creationId xmlns:p14="http://schemas.microsoft.com/office/powerpoint/2010/main" val="3087128289"/>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674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3646999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221828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5" name="Picture 4">
            <a:extLst>
              <a:ext uri="{FF2B5EF4-FFF2-40B4-BE49-F238E27FC236}">
                <a16:creationId xmlns:a16="http://schemas.microsoft.com/office/drawing/2014/main" id="{656C1197-A5ED-7649-67F1-F114C8A3F60A}"/>
              </a:ext>
            </a:extLst>
          </p:cNvPr>
          <p:cNvPicPr>
            <a:picLocks noChangeAspect="1"/>
          </p:cNvPicPr>
          <p:nvPr userDrawn="1"/>
        </p:nvPicPr>
        <p:blipFill>
          <a:blip r:embed="rId7"/>
          <a:stretch>
            <a:fillRect/>
          </a:stretch>
        </p:blipFill>
        <p:spPr>
          <a:xfrm>
            <a:off x="5520632" y="5691669"/>
            <a:ext cx="2381250" cy="609600"/>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6">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3527736151"/>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1.jp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3.xml"/><Relationship Id="rId7" Type="http://schemas.openxmlformats.org/officeDocument/2006/relationships/image" Target="../media/image26.jp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emf"/><Relationship Id="rId5" Type="http://schemas.openxmlformats.org/officeDocument/2006/relationships/oleObject" Target="../embeddings/oleObject4.bin"/><Relationship Id="rId10" Type="http://schemas.openxmlformats.org/officeDocument/2006/relationships/image" Target="../media/image29.jpg"/><Relationship Id="rId4" Type="http://schemas.openxmlformats.org/officeDocument/2006/relationships/image" Target="../media/image25.jpg"/><Relationship Id="rId9"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0.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hemeOverride" Target="../theme/themeOverride2.xml"/><Relationship Id="rId6" Type="http://schemas.openxmlformats.org/officeDocument/2006/relationships/image" Target="../media/image11.emf"/><Relationship Id="rId5" Type="http://schemas.openxmlformats.org/officeDocument/2006/relationships/oleObject" Target="../embeddings/oleObject1.bin"/><Relationship Id="rId10" Type="http://schemas.openxmlformats.org/officeDocument/2006/relationships/image" Target="../media/image15.png"/><Relationship Id="rId4" Type="http://schemas.openxmlformats.org/officeDocument/2006/relationships/slideLayout" Target="../slideLayouts/slideLayout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doi.org/10.3389/fsysb.2022.901159" TargetMode="Externa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8.jpeg"/><Relationship Id="rId5" Type="http://schemas.openxmlformats.org/officeDocument/2006/relationships/image" Target="../media/image1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3231614"/>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0" i="0" dirty="0">
                <a:solidFill>
                  <a:srgbClr val="242424"/>
                </a:solidFill>
                <a:latin typeface="Arial"/>
                <a:ea typeface="Arial"/>
                <a:cs typeface="Arial"/>
                <a:sym typeface="Arial"/>
              </a:rPr>
              <a:t>Translation from preclinical to clinical and building an integrated product development plan</a:t>
            </a: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Cristina Donini, PharmD, PhD</a:t>
            </a:r>
          </a:p>
          <a:p>
            <a:pPr marL="0" marR="0" lvl="0" indent="0" algn="ctr" rtl="0">
              <a:spcBef>
                <a:spcPts val="0"/>
              </a:spcBef>
              <a:spcAft>
                <a:spcPts val="0"/>
              </a:spcAft>
              <a:buNone/>
            </a:pPr>
            <a:r>
              <a:rPr lang="en-US" sz="2000" b="0" i="0" dirty="0">
                <a:solidFill>
                  <a:srgbClr val="242424"/>
                </a:solidFill>
                <a:latin typeface="Arial"/>
                <a:ea typeface="Arial"/>
                <a:cs typeface="Arial"/>
                <a:sym typeface="Arial"/>
              </a:rPr>
              <a:t>Medicines for Malaria Venture</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20379-F4BF-60CA-4157-7510FDDD4529}"/>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C7878454-DD5D-E133-94F0-B052E3B48D08}"/>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1" name="Object 20" hidden="1">
                        <a:extLst>
                          <a:ext uri="{FF2B5EF4-FFF2-40B4-BE49-F238E27FC236}">
                            <a16:creationId xmlns:a16="http://schemas.microsoft.com/office/drawing/2014/main" id="{C7878454-DD5D-E133-94F0-B052E3B48D0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2">
            <a:extLst>
              <a:ext uri="{FF2B5EF4-FFF2-40B4-BE49-F238E27FC236}">
                <a16:creationId xmlns:a16="http://schemas.microsoft.com/office/drawing/2014/main" id="{C3FDF747-3822-D364-D0E5-FB778274F078}"/>
              </a:ext>
            </a:extLst>
          </p:cNvPr>
          <p:cNvSpPr txBox="1">
            <a:spLocks/>
          </p:cNvSpPr>
          <p:nvPr/>
        </p:nvSpPr>
        <p:spPr>
          <a:xfrm>
            <a:off x="609600" y="68627"/>
            <a:ext cx="10972800" cy="1143000"/>
          </a:xfrm>
          <a:prstGeom prst="rect">
            <a:avLst/>
          </a:prstGeom>
          <a:ln w="12700">
            <a:miter lim="400000"/>
          </a:ln>
        </p:spPr>
        <p:txBody>
          <a:bodyPr vert="horz" lIns="60959" tIns="60960" rIns="60959"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5333" dirty="0">
              <a:ea typeface="ＭＳ Ｐゴシック" pitchFamily="34" charset="-128"/>
              <a:cs typeface="Courier New" panose="02070309020205020404" pitchFamily="49" charset="0"/>
            </a:endParaRPr>
          </a:p>
        </p:txBody>
      </p:sp>
      <p:sp>
        <p:nvSpPr>
          <p:cNvPr id="3" name="Title 2">
            <a:extLst>
              <a:ext uri="{FF2B5EF4-FFF2-40B4-BE49-F238E27FC236}">
                <a16:creationId xmlns:a16="http://schemas.microsoft.com/office/drawing/2014/main" id="{92D21710-0D63-E085-E5E7-30D7DB701895}"/>
              </a:ext>
            </a:extLst>
          </p:cNvPr>
          <p:cNvSpPr>
            <a:spLocks noGrp="1"/>
          </p:cNvSpPr>
          <p:nvPr>
            <p:ph type="title"/>
          </p:nvPr>
        </p:nvSpPr>
        <p:spPr>
          <a:xfrm>
            <a:off x="838200" y="365125"/>
            <a:ext cx="8490527" cy="645069"/>
          </a:xfrm>
        </p:spPr>
        <p:txBody>
          <a:bodyPr>
            <a:normAutofit/>
          </a:bodyPr>
          <a:lstStyle/>
          <a:p>
            <a:r>
              <a:rPr lang="en-GB" dirty="0">
                <a:ea typeface="ＭＳ Ｐゴシック" pitchFamily="34" charset="-128"/>
                <a:cs typeface="Courier New" panose="02070309020205020404" pitchFamily="49" charset="0"/>
              </a:rPr>
              <a:t>Translational gap: the “valley of death”</a:t>
            </a:r>
            <a:endParaRPr lang="en-CH" dirty="0"/>
          </a:p>
        </p:txBody>
      </p:sp>
      <p:pic>
        <p:nvPicPr>
          <p:cNvPr id="16" name="Picture 15">
            <a:extLst>
              <a:ext uri="{FF2B5EF4-FFF2-40B4-BE49-F238E27FC236}">
                <a16:creationId xmlns:a16="http://schemas.microsoft.com/office/drawing/2014/main" id="{7EA4A541-DF30-9525-EE12-02590BD5F810}"/>
              </a:ext>
            </a:extLst>
          </p:cNvPr>
          <p:cNvPicPr>
            <a:picLocks noChangeAspect="1"/>
          </p:cNvPicPr>
          <p:nvPr/>
        </p:nvPicPr>
        <p:blipFill>
          <a:blip r:embed="rId6"/>
          <a:stretch>
            <a:fillRect/>
          </a:stretch>
        </p:blipFill>
        <p:spPr>
          <a:xfrm>
            <a:off x="209488" y="1211627"/>
            <a:ext cx="8129600" cy="4572900"/>
          </a:xfrm>
          <a:prstGeom prst="rect">
            <a:avLst/>
          </a:prstGeom>
        </p:spPr>
      </p:pic>
      <p:pic>
        <p:nvPicPr>
          <p:cNvPr id="16386" name="Picture 2" descr="Figure 6">
            <a:extLst>
              <a:ext uri="{FF2B5EF4-FFF2-40B4-BE49-F238E27FC236}">
                <a16:creationId xmlns:a16="http://schemas.microsoft.com/office/drawing/2014/main" id="{6C3FED10-EC89-D18E-B474-5D944728D0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109486"/>
            <a:ext cx="10294899" cy="477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902E61-0340-45F2-B15B-91F56CB9AB74}"/>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9F902E61-0340-45F2-B15B-91F56CB9AB74}"/>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B398010-BAA6-4C19-97BF-B7991702ED1D}"/>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3" name="Slide Number Placeholder 2">
            <a:extLst>
              <a:ext uri="{FF2B5EF4-FFF2-40B4-BE49-F238E27FC236}">
                <a16:creationId xmlns:a16="http://schemas.microsoft.com/office/drawing/2014/main" id="{15CD3D58-32FA-467E-B677-346068B65212}"/>
              </a:ext>
            </a:extLst>
          </p:cNvPr>
          <p:cNvSpPr>
            <a:spLocks noGrp="1"/>
          </p:cNvSpPr>
          <p:nvPr>
            <p:ph type="sldNum" sz="quarter" idx="4294967295"/>
          </p:nvPr>
        </p:nvSpPr>
        <p:spPr>
          <a:xfrm>
            <a:off x="0" y="6356350"/>
            <a:ext cx="2743200" cy="365125"/>
          </a:xfrm>
        </p:spPr>
        <p:txBody>
          <a:bodyPr/>
          <a:lstStyle/>
          <a:p>
            <a:pPr>
              <a:defRPr/>
            </a:pPr>
            <a:fld id="{CAA9BBDF-AC2C-4243-9643-044F2E98218B}" type="slidenum">
              <a:rPr lang="fr-FR" altLang="en-US" smtClean="0"/>
              <a:pPr>
                <a:defRPr/>
              </a:pPr>
              <a:t>11</a:t>
            </a:fld>
            <a:endParaRPr lang="fr-FR" altLang="en-US" dirty="0"/>
          </a:p>
        </p:txBody>
      </p:sp>
      <p:grpSp>
        <p:nvGrpSpPr>
          <p:cNvPr id="23" name="Group 22">
            <a:extLst>
              <a:ext uri="{FF2B5EF4-FFF2-40B4-BE49-F238E27FC236}">
                <a16:creationId xmlns:a16="http://schemas.microsoft.com/office/drawing/2014/main" id="{A106F521-4CF3-1259-7C82-E559ADF002DF}"/>
              </a:ext>
            </a:extLst>
          </p:cNvPr>
          <p:cNvGrpSpPr/>
          <p:nvPr/>
        </p:nvGrpSpPr>
        <p:grpSpPr>
          <a:xfrm>
            <a:off x="965200" y="1185907"/>
            <a:ext cx="10261600" cy="4406819"/>
            <a:chOff x="965200" y="1286540"/>
            <a:chExt cx="10261600" cy="4486186"/>
          </a:xfrm>
        </p:grpSpPr>
        <p:grpSp>
          <p:nvGrpSpPr>
            <p:cNvPr id="17" name="Group 16">
              <a:extLst>
                <a:ext uri="{FF2B5EF4-FFF2-40B4-BE49-F238E27FC236}">
                  <a16:creationId xmlns:a16="http://schemas.microsoft.com/office/drawing/2014/main" id="{D2EC39DE-F70C-473A-ACBC-4EB18AB79920}"/>
                </a:ext>
              </a:extLst>
            </p:cNvPr>
            <p:cNvGrpSpPr/>
            <p:nvPr/>
          </p:nvGrpSpPr>
          <p:grpSpPr>
            <a:xfrm>
              <a:off x="965200" y="1286540"/>
              <a:ext cx="10261600" cy="4486186"/>
              <a:chOff x="76200" y="2203303"/>
              <a:chExt cx="8915400" cy="3697294"/>
            </a:xfrm>
          </p:grpSpPr>
          <p:pic>
            <p:nvPicPr>
              <p:cNvPr id="10" name="Picture 9">
                <a:extLst>
                  <a:ext uri="{FF2B5EF4-FFF2-40B4-BE49-F238E27FC236}">
                    <a16:creationId xmlns:a16="http://schemas.microsoft.com/office/drawing/2014/main" id="{1771CB73-8736-4D8E-803A-8CDD5F3E6F05}"/>
                  </a:ext>
                </a:extLst>
              </p:cNvPr>
              <p:cNvPicPr>
                <a:picLocks noChangeAspect="1"/>
              </p:cNvPicPr>
              <p:nvPr/>
            </p:nvPicPr>
            <p:blipFill>
              <a:blip r:embed="rId6"/>
              <a:srcRect t="22287"/>
              <a:stretch/>
            </p:blipFill>
            <p:spPr>
              <a:xfrm>
                <a:off x="76200" y="2203303"/>
                <a:ext cx="8915400" cy="3697294"/>
              </a:xfrm>
              <a:prstGeom prst="rect">
                <a:avLst/>
              </a:prstGeom>
            </p:spPr>
          </p:pic>
          <p:cxnSp>
            <p:nvCxnSpPr>
              <p:cNvPr id="16" name="Straight Arrow Connector 15">
                <a:extLst>
                  <a:ext uri="{FF2B5EF4-FFF2-40B4-BE49-F238E27FC236}">
                    <a16:creationId xmlns:a16="http://schemas.microsoft.com/office/drawing/2014/main" id="{1E9FDE7B-0DA4-46F7-B656-5FBB3E133BE5}"/>
                  </a:ext>
                </a:extLst>
              </p:cNvPr>
              <p:cNvCxnSpPr>
                <a:cxnSpLocks/>
              </p:cNvCxnSpPr>
              <p:nvPr/>
            </p:nvCxnSpPr>
            <p:spPr>
              <a:xfrm>
                <a:off x="7467600" y="4152900"/>
                <a:ext cx="838200" cy="1181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8" name="Rectangle: Rounded Corners 17">
              <a:extLst>
                <a:ext uri="{FF2B5EF4-FFF2-40B4-BE49-F238E27FC236}">
                  <a16:creationId xmlns:a16="http://schemas.microsoft.com/office/drawing/2014/main" id="{6A7254AC-62E9-4CD3-BFBE-1C8709AE54CC}"/>
                </a:ext>
              </a:extLst>
            </p:cNvPr>
            <p:cNvSpPr/>
            <p:nvPr/>
          </p:nvSpPr>
          <p:spPr>
            <a:xfrm>
              <a:off x="5388932" y="3429000"/>
              <a:ext cx="2286486" cy="3763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t>Entry </a:t>
              </a:r>
              <a:r>
                <a:rPr lang="fr-CH" dirty="0" err="1"/>
                <a:t>into</a:t>
              </a:r>
              <a:r>
                <a:rPr lang="fr-CH" dirty="0"/>
                <a:t> </a:t>
              </a:r>
              <a:r>
                <a:rPr lang="fr-CH" dirty="0" err="1"/>
                <a:t>human</a:t>
              </a:r>
              <a:r>
                <a:rPr lang="fr-CH" dirty="0"/>
                <a:t> </a:t>
              </a:r>
              <a:endParaRPr lang="en-US" dirty="0"/>
            </a:p>
          </p:txBody>
        </p:sp>
      </p:grpSp>
      <p:sp>
        <p:nvSpPr>
          <p:cNvPr id="24" name="Title 1">
            <a:extLst>
              <a:ext uri="{FF2B5EF4-FFF2-40B4-BE49-F238E27FC236}">
                <a16:creationId xmlns:a16="http://schemas.microsoft.com/office/drawing/2014/main" id="{39E08783-62B5-5FE2-F1CF-7DC76B3BEEF1}"/>
              </a:ext>
            </a:extLst>
          </p:cNvPr>
          <p:cNvSpPr>
            <a:spLocks noGrp="1"/>
          </p:cNvSpPr>
          <p:nvPr>
            <p:ph type="title"/>
          </p:nvPr>
        </p:nvSpPr>
        <p:spPr>
          <a:xfrm>
            <a:off x="838200" y="365125"/>
            <a:ext cx="9677400" cy="645069"/>
          </a:xfrm>
        </p:spPr>
        <p:txBody>
          <a:bodyPr>
            <a:normAutofit fontScale="90000"/>
          </a:bodyPr>
          <a:lstStyle/>
          <a:p>
            <a:r>
              <a:rPr lang="fr-CH" dirty="0"/>
              <a:t>Bridging the gap </a:t>
            </a:r>
            <a:r>
              <a:rPr lang="fr-CH" dirty="0" err="1"/>
              <a:t>between</a:t>
            </a:r>
            <a:r>
              <a:rPr lang="fr-CH" dirty="0"/>
              <a:t> </a:t>
            </a:r>
            <a:r>
              <a:rPr lang="fr-CH" dirty="0" err="1"/>
              <a:t>preclinical</a:t>
            </a:r>
            <a:r>
              <a:rPr lang="fr-CH" dirty="0"/>
              <a:t> and </a:t>
            </a:r>
            <a:r>
              <a:rPr lang="fr-CH" dirty="0" err="1"/>
              <a:t>clinical</a:t>
            </a:r>
            <a:r>
              <a:rPr lang="fr-CH" dirty="0"/>
              <a:t> </a:t>
            </a:r>
            <a:endParaRPr lang="en-GB" dirty="0"/>
          </a:p>
        </p:txBody>
      </p:sp>
      <p:sp>
        <p:nvSpPr>
          <p:cNvPr id="25" name="TextBox 24">
            <a:extLst>
              <a:ext uri="{FF2B5EF4-FFF2-40B4-BE49-F238E27FC236}">
                <a16:creationId xmlns:a16="http://schemas.microsoft.com/office/drawing/2014/main" id="{EC672FFB-62EF-5AE9-E798-6968516D2D1B}"/>
              </a:ext>
            </a:extLst>
          </p:cNvPr>
          <p:cNvSpPr txBox="1"/>
          <p:nvPr/>
        </p:nvSpPr>
        <p:spPr>
          <a:xfrm>
            <a:off x="965200" y="5615582"/>
            <a:ext cx="3925777" cy="923330"/>
          </a:xfrm>
          <a:prstGeom prst="rect">
            <a:avLst/>
          </a:prstGeom>
          <a:noFill/>
        </p:spPr>
        <p:txBody>
          <a:bodyPr wrap="square" rtlCol="0">
            <a:spAutoFit/>
          </a:bodyPr>
          <a:lstStyle/>
          <a:p>
            <a:r>
              <a:rPr lang="en-US" dirty="0"/>
              <a:t>Preclinical development:</a:t>
            </a:r>
          </a:p>
          <a:p>
            <a:r>
              <a:rPr lang="en-US" dirty="0"/>
              <a:t>Demonstrate proof of concept and ensure safety before human trials.</a:t>
            </a:r>
            <a:endParaRPr lang="en-CH" dirty="0"/>
          </a:p>
        </p:txBody>
      </p:sp>
      <p:sp>
        <p:nvSpPr>
          <p:cNvPr id="26" name="TextBox 25">
            <a:extLst>
              <a:ext uri="{FF2B5EF4-FFF2-40B4-BE49-F238E27FC236}">
                <a16:creationId xmlns:a16="http://schemas.microsoft.com/office/drawing/2014/main" id="{F512D725-874B-40F0-9FD4-782531902330}"/>
              </a:ext>
            </a:extLst>
          </p:cNvPr>
          <p:cNvSpPr txBox="1"/>
          <p:nvPr/>
        </p:nvSpPr>
        <p:spPr>
          <a:xfrm>
            <a:off x="7284504" y="5608494"/>
            <a:ext cx="3925777" cy="923330"/>
          </a:xfrm>
          <a:prstGeom prst="rect">
            <a:avLst/>
          </a:prstGeom>
          <a:noFill/>
        </p:spPr>
        <p:txBody>
          <a:bodyPr wrap="square" rtlCol="0">
            <a:spAutoFit/>
          </a:bodyPr>
          <a:lstStyle/>
          <a:p>
            <a:r>
              <a:rPr lang="en-US" dirty="0"/>
              <a:t>Clinical development:</a:t>
            </a:r>
          </a:p>
          <a:p>
            <a:r>
              <a:rPr lang="en-US" dirty="0"/>
              <a:t>Assess safety, tolerability, PK, and later efficacy in Ph2 and Ph3</a:t>
            </a:r>
            <a:endParaRPr lang="en-CH" dirty="0"/>
          </a:p>
        </p:txBody>
      </p:sp>
    </p:spTree>
    <p:extLst>
      <p:ext uri="{BB962C8B-B14F-4D97-AF65-F5344CB8AC3E}">
        <p14:creationId xmlns:p14="http://schemas.microsoft.com/office/powerpoint/2010/main" val="20738724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639351-062D-47A5-9E4E-DCF80B571EB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63639351-062D-47A5-9E4E-DCF80B571EB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7A8D320-DA25-4F93-9FE9-96EEDEDC5C3D}"/>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id="{5708A0D4-957D-49AD-B785-4B7FF735BE03}"/>
              </a:ext>
            </a:extLst>
          </p:cNvPr>
          <p:cNvSpPr>
            <a:spLocks noGrp="1"/>
          </p:cNvSpPr>
          <p:nvPr>
            <p:ph type="title"/>
          </p:nvPr>
        </p:nvSpPr>
        <p:spPr/>
        <p:txBody>
          <a:bodyPr>
            <a:normAutofit/>
          </a:bodyPr>
          <a:lstStyle/>
          <a:p>
            <a:r>
              <a:rPr lang="fr-CH" dirty="0" err="1"/>
              <a:t>Preclinical</a:t>
            </a:r>
            <a:r>
              <a:rPr lang="fr-CH" dirty="0"/>
              <a:t> </a:t>
            </a:r>
            <a:r>
              <a:rPr lang="fr-CH" dirty="0" err="1"/>
              <a:t>development</a:t>
            </a:r>
            <a:endParaRPr lang="en-GB" dirty="0"/>
          </a:p>
        </p:txBody>
      </p:sp>
      <p:sp>
        <p:nvSpPr>
          <p:cNvPr id="24" name="Rectangle 4">
            <a:extLst>
              <a:ext uri="{FF2B5EF4-FFF2-40B4-BE49-F238E27FC236}">
                <a16:creationId xmlns:a16="http://schemas.microsoft.com/office/drawing/2014/main" id="{E8DFDE7F-F0AB-2166-1825-6128DE9A6871}"/>
              </a:ext>
            </a:extLst>
          </p:cNvPr>
          <p:cNvSpPr>
            <a:spLocks noGrp="1" noChangeArrowheads="1"/>
          </p:cNvSpPr>
          <p:nvPr>
            <p:ph idx="1"/>
          </p:nvPr>
        </p:nvSpPr>
        <p:spPr bwMode="auto">
          <a:xfrm>
            <a:off x="2058605" y="4889307"/>
            <a:ext cx="83153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CH" altLang="en-CH" b="1" i="0" u="none" strike="noStrike" cap="none" normalizeH="0" baseline="0" dirty="0">
                <a:ln>
                  <a:noFill/>
                </a:ln>
                <a:solidFill>
                  <a:schemeClr val="tx1"/>
                </a:solidFill>
                <a:effectLst/>
                <a:latin typeface="Arial" panose="020B0604020202020204" pitchFamily="34" charset="0"/>
              </a:rPr>
              <a:t>Go/No-Go Decision Criteria:</a:t>
            </a:r>
            <a:r>
              <a:rPr kumimoji="0" lang="en-CH" altLang="en-CH" b="0" i="0" u="none" strike="noStrike" cap="none" normalizeH="0" baseline="0" dirty="0">
                <a:ln>
                  <a:noFill/>
                </a:ln>
                <a:solidFill>
                  <a:schemeClr val="tx1"/>
                </a:solidFill>
                <a:effectLst/>
                <a:latin typeface="Arial" panose="020B0604020202020204" pitchFamily="34" charset="0"/>
              </a:rPr>
              <a:t> therapeutic window, toxicity thresholds</a:t>
            </a:r>
            <a:r>
              <a:rPr kumimoji="0" lang="en-US" altLang="en-CH" b="0" i="0" u="none" strike="noStrike" cap="none" normalizeH="0" baseline="0" dirty="0">
                <a:ln>
                  <a:noFill/>
                </a:ln>
                <a:solidFill>
                  <a:schemeClr val="tx1"/>
                </a:solidFill>
                <a:effectLst/>
                <a:latin typeface="Arial" panose="020B0604020202020204" pitchFamily="34" charset="0"/>
              </a:rPr>
              <a:t>, meet TPP</a:t>
            </a:r>
            <a:endParaRPr kumimoji="0" lang="en-CH" altLang="en-CH"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49DD1DF5-F488-4E5B-AADE-565F2AA1D21D}"/>
              </a:ext>
            </a:extLst>
          </p:cNvPr>
          <p:cNvSpPr>
            <a:spLocks noGrp="1"/>
          </p:cNvSpPr>
          <p:nvPr>
            <p:ph type="sldNum" sz="quarter" idx="4294967295"/>
          </p:nvPr>
        </p:nvSpPr>
        <p:spPr>
          <a:xfrm>
            <a:off x="0" y="6356350"/>
            <a:ext cx="2743200" cy="365125"/>
          </a:xfrm>
        </p:spPr>
        <p:txBody>
          <a:bodyPr/>
          <a:lstStyle/>
          <a:p>
            <a:pPr>
              <a:defRPr/>
            </a:pPr>
            <a:fld id="{CAA9BBDF-AC2C-4243-9643-044F2E98218B}" type="slidenum">
              <a:rPr lang="fr-FR" altLang="en-US" smtClean="0"/>
              <a:pPr>
                <a:defRPr/>
              </a:pPr>
              <a:t>12</a:t>
            </a:fld>
            <a:endParaRPr lang="fr-FR" altLang="en-US" dirty="0"/>
          </a:p>
        </p:txBody>
      </p:sp>
      <p:sp>
        <p:nvSpPr>
          <p:cNvPr id="30" name="TextBox 29">
            <a:extLst>
              <a:ext uri="{FF2B5EF4-FFF2-40B4-BE49-F238E27FC236}">
                <a16:creationId xmlns:a16="http://schemas.microsoft.com/office/drawing/2014/main" id="{3EA4D890-4116-8CEC-4C61-34FBDA488004}"/>
              </a:ext>
            </a:extLst>
          </p:cNvPr>
          <p:cNvSpPr txBox="1"/>
          <p:nvPr/>
        </p:nvSpPr>
        <p:spPr>
          <a:xfrm>
            <a:off x="428039" y="1473158"/>
            <a:ext cx="11748836" cy="1054051"/>
          </a:xfrm>
          <a:prstGeom prst="rect">
            <a:avLst/>
          </a:prstGeom>
        </p:spPr>
        <p:txBody>
          <a:bodyPr vert="horz" lIns="91440" tIns="45720" rIns="91440" bIns="45720" rtlCol="0">
            <a:normAutofit/>
          </a:bodyPr>
          <a:lstStyle>
            <a:defPPr>
              <a:defRPr lang="en-US"/>
            </a:defPPr>
            <a:lvl1pPr indent="0">
              <a:lnSpc>
                <a:spcPct val="90000"/>
              </a:lnSpc>
              <a:spcBef>
                <a:spcPts val="1000"/>
              </a:spcBef>
              <a:buFont typeface="Arial" panose="020B0604020202020204" pitchFamily="34" charset="0"/>
              <a:buNone/>
              <a:defRPr sz="28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Goal: gather data that supports the </a:t>
            </a:r>
            <a:r>
              <a:rPr lang="en-US" dirty="0"/>
              <a:t>safety and potential effectiveness</a:t>
            </a:r>
            <a:r>
              <a:rPr lang="en-US" b="0" dirty="0"/>
              <a:t> of the drug before testing it in humans.</a:t>
            </a:r>
            <a:endParaRPr lang="en-CH" b="0" dirty="0"/>
          </a:p>
        </p:txBody>
      </p:sp>
      <p:sp>
        <p:nvSpPr>
          <p:cNvPr id="32" name="TextBox 31">
            <a:extLst>
              <a:ext uri="{FF2B5EF4-FFF2-40B4-BE49-F238E27FC236}">
                <a16:creationId xmlns:a16="http://schemas.microsoft.com/office/drawing/2014/main" id="{51D8A4E5-B920-02F6-52C7-96AC30F80FA3}"/>
              </a:ext>
            </a:extLst>
          </p:cNvPr>
          <p:cNvSpPr txBox="1"/>
          <p:nvPr/>
        </p:nvSpPr>
        <p:spPr>
          <a:xfrm>
            <a:off x="466856" y="2527209"/>
            <a:ext cx="10694936" cy="1949859"/>
          </a:xfrm>
          <a:prstGeom prst="rect">
            <a:avLst/>
          </a:prstGeom>
        </p:spPr>
        <p:txBody>
          <a:bodyPr vert="horz" lIns="91440" tIns="45720" rIns="91440" bIns="45720" rtlCol="0">
            <a:normAutofit lnSpcReduction="10000"/>
          </a:bodyPr>
          <a:lstStyle>
            <a:defPPr>
              <a:defRPr lang="en-US"/>
            </a:defPPr>
            <a:lvl1pPr marL="228600" indent="-228600">
              <a:lnSpc>
                <a:spcPct val="90000"/>
              </a:lnSpc>
              <a:spcBef>
                <a:spcPts val="1000"/>
              </a:spcBef>
              <a:buFont typeface="Arial" panose="020B0604020202020204" pitchFamily="34" charset="0"/>
              <a:buChar char="•"/>
              <a:defRPr sz="2800" b="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CH" altLang="en-CH" b="1" dirty="0"/>
              <a:t>Key Studies:</a:t>
            </a:r>
          </a:p>
          <a:p>
            <a:r>
              <a:rPr lang="en-CH" altLang="en-CH" dirty="0"/>
              <a:t>Pharmacokinetics (PK) and pharmacodynamics (PD)</a:t>
            </a:r>
          </a:p>
          <a:p>
            <a:r>
              <a:rPr lang="en-CH" altLang="en-CH" dirty="0"/>
              <a:t>Toxicology studies (acute, sub-chronic, chronic)</a:t>
            </a:r>
          </a:p>
          <a:p>
            <a:r>
              <a:rPr lang="en-CH" altLang="en-CH" i="1" dirty="0"/>
              <a:t>In vitro </a:t>
            </a:r>
            <a:r>
              <a:rPr lang="en-CH" altLang="en-CH" dirty="0"/>
              <a:t>and </a:t>
            </a:r>
            <a:r>
              <a:rPr lang="en-CH" altLang="en-CH" i="1" dirty="0"/>
              <a:t>in vivo </a:t>
            </a:r>
            <a:r>
              <a:rPr lang="en-CH" altLang="en-CH" dirty="0"/>
              <a:t>models</a:t>
            </a:r>
          </a:p>
        </p:txBody>
      </p:sp>
    </p:spTree>
    <p:extLst>
      <p:ext uri="{BB962C8B-B14F-4D97-AF65-F5344CB8AC3E}">
        <p14:creationId xmlns:p14="http://schemas.microsoft.com/office/powerpoint/2010/main" val="14561863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DEFD-CBD9-A8F0-ADCA-21B3D282EC2E}"/>
            </a:ext>
          </a:extLst>
        </p:cNvPr>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4A4AEE51-4D67-E00C-1198-FCF79CDF78FE}"/>
              </a:ext>
            </a:extLst>
          </p:cNvPr>
          <p:cNvGraphicFramePr>
            <a:graphicFrameLocks noChangeAspect="1"/>
          </p:cNvGraphicFramePr>
          <p:nvPr>
            <p:custDataLst>
              <p:tags r:id="rId1"/>
            </p:custDataLst>
          </p:nvPr>
        </p:nvGraphicFramePr>
        <p:xfrm>
          <a:off x="2668218" y="858468"/>
          <a:ext cx="1214" cy="1214"/>
        </p:xfrm>
        <a:graphic>
          <a:graphicData uri="http://schemas.openxmlformats.org/presentationml/2006/ole">
            <mc:AlternateContent xmlns:mc="http://schemas.openxmlformats.org/markup-compatibility/2006">
              <mc:Choice xmlns:v="urn:schemas-microsoft-com:vml" Requires="v">
                <p:oleObj name="think-cell Slide" r:id="rId5" imgW="524" imgH="526" progId="TCLayout.ActiveDocument.1">
                  <p:embed/>
                </p:oleObj>
              </mc:Choice>
              <mc:Fallback>
                <p:oleObj name="think-cell Slide" r:id="rId5" imgW="524" imgH="526" progId="TCLayout.ActiveDocument.1">
                  <p:embed/>
                  <p:pic>
                    <p:nvPicPr>
                      <p:cNvPr id="36" name="Object 35" hidden="1">
                        <a:extLst>
                          <a:ext uri="{FF2B5EF4-FFF2-40B4-BE49-F238E27FC236}">
                            <a16:creationId xmlns:a16="http://schemas.microsoft.com/office/drawing/2014/main" id="{4A4AEE51-4D67-E00C-1198-FCF79CDF78FE}"/>
                          </a:ext>
                        </a:extLst>
                      </p:cNvPr>
                      <p:cNvPicPr/>
                      <p:nvPr/>
                    </p:nvPicPr>
                    <p:blipFill>
                      <a:blip r:embed="rId6"/>
                      <a:stretch>
                        <a:fillRect/>
                      </a:stretch>
                    </p:blipFill>
                    <p:spPr>
                      <a:xfrm>
                        <a:off x="2668218" y="858468"/>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A5191D4-1E2B-0FED-E399-DA2EB9B7A78C}"/>
              </a:ext>
            </a:extLst>
          </p:cNvPr>
          <p:cNvSpPr/>
          <p:nvPr>
            <p:custDataLst>
              <p:tags r:id="rId2"/>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700"/>
              </a:lnSpc>
            </a:pPr>
            <a:endParaRPr lang="en-US" sz="2500" b="1" dirty="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14" name="Title 13">
            <a:extLst>
              <a:ext uri="{FF2B5EF4-FFF2-40B4-BE49-F238E27FC236}">
                <a16:creationId xmlns:a16="http://schemas.microsoft.com/office/drawing/2014/main" id="{EB367799-656F-1366-E361-A0392834B3FA}"/>
              </a:ext>
            </a:extLst>
          </p:cNvPr>
          <p:cNvSpPr>
            <a:spLocks noGrp="1"/>
          </p:cNvSpPr>
          <p:nvPr>
            <p:ph type="title"/>
          </p:nvPr>
        </p:nvSpPr>
        <p:spPr/>
        <p:txBody>
          <a:bodyPr/>
          <a:lstStyle/>
          <a:p>
            <a:r>
              <a:rPr lang="en-US" dirty="0"/>
              <a:t>Building the bridge</a:t>
            </a:r>
            <a:endParaRPr lang="en-CH" dirty="0"/>
          </a:p>
        </p:txBody>
      </p:sp>
      <p:sp>
        <p:nvSpPr>
          <p:cNvPr id="5" name="Text Placeholder 4">
            <a:extLst>
              <a:ext uri="{FF2B5EF4-FFF2-40B4-BE49-F238E27FC236}">
                <a16:creationId xmlns:a16="http://schemas.microsoft.com/office/drawing/2014/main" id="{8F2B38E9-A5AE-8CCF-D04D-109A93A3D15E}"/>
              </a:ext>
            </a:extLst>
          </p:cNvPr>
          <p:cNvSpPr>
            <a:spLocks noGrp="1"/>
          </p:cNvSpPr>
          <p:nvPr>
            <p:ph type="body" idx="4294967295"/>
          </p:nvPr>
        </p:nvSpPr>
        <p:spPr>
          <a:xfrm>
            <a:off x="800036" y="1344933"/>
            <a:ext cx="5157788" cy="823913"/>
          </a:xfrm>
        </p:spPr>
        <p:txBody>
          <a:bodyPr>
            <a:normAutofit lnSpcReduction="10000"/>
          </a:bodyPr>
          <a:lstStyle/>
          <a:p>
            <a:r>
              <a:rPr lang="en-US" dirty="0"/>
              <a:t>Animal model to assess the pharmacodynamics (PD)</a:t>
            </a:r>
            <a:endParaRPr lang="en-CH" dirty="0"/>
          </a:p>
        </p:txBody>
      </p:sp>
      <p:sp>
        <p:nvSpPr>
          <p:cNvPr id="10" name="Text Placeholder 9">
            <a:extLst>
              <a:ext uri="{FF2B5EF4-FFF2-40B4-BE49-F238E27FC236}">
                <a16:creationId xmlns:a16="http://schemas.microsoft.com/office/drawing/2014/main" id="{8C333883-E1C8-FA20-9C95-DB4766FE6647}"/>
              </a:ext>
            </a:extLst>
          </p:cNvPr>
          <p:cNvSpPr>
            <a:spLocks noGrp="1"/>
          </p:cNvSpPr>
          <p:nvPr>
            <p:ph type="body" sz="quarter" idx="4294967295"/>
          </p:nvPr>
        </p:nvSpPr>
        <p:spPr>
          <a:xfrm>
            <a:off x="7008813" y="1381125"/>
            <a:ext cx="5183187" cy="823913"/>
          </a:xfrm>
        </p:spPr>
        <p:txBody>
          <a:bodyPr>
            <a:normAutofit lnSpcReduction="10000"/>
          </a:bodyPr>
          <a:lstStyle/>
          <a:p>
            <a:r>
              <a:rPr lang="en-US" dirty="0"/>
              <a:t>Dose response in animal to assess pharmacokinetics (PK)</a:t>
            </a:r>
            <a:endParaRPr lang="en-CH" dirty="0"/>
          </a:p>
        </p:txBody>
      </p:sp>
      <p:pic>
        <p:nvPicPr>
          <p:cNvPr id="47" name="Image 3">
            <a:extLst>
              <a:ext uri="{FF2B5EF4-FFF2-40B4-BE49-F238E27FC236}">
                <a16:creationId xmlns:a16="http://schemas.microsoft.com/office/drawing/2014/main" id="{646D8903-1684-1BA6-833E-75BBB8EB4BC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93048" y="2503585"/>
            <a:ext cx="5321000" cy="3705191"/>
          </a:xfrm>
          <a:prstGeom prst="rect">
            <a:avLst/>
          </a:prstGeom>
          <a:noFill/>
          <a:ln>
            <a:noFill/>
          </a:ln>
        </p:spPr>
      </p:pic>
      <p:pic>
        <p:nvPicPr>
          <p:cNvPr id="4" name="Picture 3">
            <a:extLst>
              <a:ext uri="{FF2B5EF4-FFF2-40B4-BE49-F238E27FC236}">
                <a16:creationId xmlns:a16="http://schemas.microsoft.com/office/drawing/2014/main" id="{AB7C513A-E4C6-E04E-9352-6FF475D6145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036" y="2503585"/>
            <a:ext cx="5228989" cy="3604607"/>
          </a:xfrm>
          <a:prstGeom prst="rect">
            <a:avLst/>
          </a:prstGeom>
          <a:noFill/>
        </p:spPr>
      </p:pic>
    </p:spTree>
    <p:extLst>
      <p:ext uri="{BB962C8B-B14F-4D97-AF65-F5344CB8AC3E}">
        <p14:creationId xmlns:p14="http://schemas.microsoft.com/office/powerpoint/2010/main" val="10408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639351-062D-47A5-9E4E-DCF80B571EB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63639351-062D-47A5-9E4E-DCF80B571EB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7A8D320-DA25-4F93-9FE9-96EEDEDC5C3D}"/>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9" name="Content Placeholder 8">
            <a:extLst>
              <a:ext uri="{FF2B5EF4-FFF2-40B4-BE49-F238E27FC236}">
                <a16:creationId xmlns:a16="http://schemas.microsoft.com/office/drawing/2014/main" id="{7D2C06FC-819B-6C01-3234-A9DF968C3F5F}"/>
              </a:ext>
            </a:extLst>
          </p:cNvPr>
          <p:cNvSpPr>
            <a:spLocks noGrp="1"/>
          </p:cNvSpPr>
          <p:nvPr>
            <p:ph idx="1"/>
          </p:nvPr>
        </p:nvSpPr>
        <p:spPr>
          <a:xfrm>
            <a:off x="838200" y="1179359"/>
            <a:ext cx="4898540" cy="5313516"/>
          </a:xfrm>
        </p:spPr>
        <p:txBody>
          <a:bodyPr vert="horz" lIns="91440" tIns="45720" rIns="91440" bIns="45720" rtlCol="0">
            <a:noAutofit/>
          </a:bodyPr>
          <a:lstStyle/>
          <a:p>
            <a:r>
              <a:rPr lang="fr-CH" sz="2000" dirty="0"/>
              <a:t>GLP </a:t>
            </a:r>
            <a:r>
              <a:rPr lang="fr-CH" sz="2000" dirty="0" err="1"/>
              <a:t>toxicity</a:t>
            </a:r>
            <a:r>
              <a:rPr lang="fr-CH" sz="2000" dirty="0"/>
              <a:t> </a:t>
            </a:r>
            <a:r>
              <a:rPr lang="fr-CH" sz="2000" dirty="0" err="1"/>
              <a:t>studies</a:t>
            </a:r>
            <a:r>
              <a:rPr lang="fr-CH" sz="2000" dirty="0"/>
              <a:t> to </a:t>
            </a:r>
            <a:r>
              <a:rPr lang="fr-CH" sz="2000" b="1" dirty="0" err="1"/>
              <a:t>assess</a:t>
            </a:r>
            <a:r>
              <a:rPr lang="fr-CH" sz="2000" b="1" dirty="0"/>
              <a:t> the </a:t>
            </a:r>
            <a:r>
              <a:rPr lang="fr-CH" sz="2000" b="1" dirty="0" err="1"/>
              <a:t>safety</a:t>
            </a:r>
            <a:r>
              <a:rPr lang="fr-CH" sz="2000" b="1" dirty="0"/>
              <a:t> profile of the </a:t>
            </a:r>
            <a:r>
              <a:rPr lang="fr-CH" sz="2000" b="1" dirty="0" err="1"/>
              <a:t>molecule</a:t>
            </a:r>
            <a:endParaRPr lang="fr-CH" sz="2000" b="1" dirty="0"/>
          </a:p>
          <a:p>
            <a:r>
              <a:rPr lang="fr-CH" sz="2000" dirty="0" err="1"/>
              <a:t>Studies</a:t>
            </a:r>
            <a:r>
              <a:rPr lang="fr-CH" sz="2000" dirty="0"/>
              <a:t> in </a:t>
            </a:r>
            <a:r>
              <a:rPr lang="fr-CH" sz="2000" dirty="0" err="1"/>
              <a:t>rodents</a:t>
            </a:r>
            <a:r>
              <a:rPr lang="fr-CH" sz="2000" dirty="0"/>
              <a:t> and non </a:t>
            </a:r>
            <a:r>
              <a:rPr lang="fr-CH" sz="2000" dirty="0" err="1"/>
              <a:t>rodents</a:t>
            </a:r>
            <a:endParaRPr lang="fr-CH" sz="2000" dirty="0"/>
          </a:p>
          <a:p>
            <a:r>
              <a:rPr lang="fr-CH" sz="2000" b="1" dirty="0" err="1"/>
              <a:t>Regulatory</a:t>
            </a:r>
            <a:r>
              <a:rPr lang="fr-CH" sz="2000" b="1" dirty="0"/>
              <a:t> guidelines </a:t>
            </a:r>
            <a:r>
              <a:rPr lang="fr-CH" sz="2000" dirty="0"/>
              <a:t>to </a:t>
            </a:r>
            <a:r>
              <a:rPr lang="fr-CH" sz="2000" dirty="0" err="1"/>
              <a:t>be</a:t>
            </a:r>
            <a:r>
              <a:rPr lang="fr-CH" sz="2000" dirty="0"/>
              <a:t> </a:t>
            </a:r>
            <a:r>
              <a:rPr lang="fr-CH" sz="2000" dirty="0" err="1"/>
              <a:t>followed</a:t>
            </a:r>
            <a:r>
              <a:rPr lang="fr-CH" sz="2000" dirty="0"/>
              <a:t> (ICH M3 (R2), FDA/EMA)</a:t>
            </a:r>
          </a:p>
          <a:p>
            <a:r>
              <a:rPr lang="fr-CH" sz="2000" b="1" dirty="0"/>
              <a:t>Important </a:t>
            </a:r>
            <a:r>
              <a:rPr lang="fr-CH" sz="2000" b="1" dirty="0" err="1"/>
              <a:t>considerations</a:t>
            </a:r>
            <a:r>
              <a:rPr lang="fr-CH" sz="2000" b="1" dirty="0"/>
              <a:t> </a:t>
            </a:r>
            <a:r>
              <a:rPr lang="fr-CH" sz="2000" b="1" dirty="0" err="1"/>
              <a:t>when</a:t>
            </a:r>
            <a:r>
              <a:rPr lang="fr-CH" sz="2000" b="1" dirty="0"/>
              <a:t> </a:t>
            </a:r>
            <a:r>
              <a:rPr lang="fr-CH" sz="2000" b="1" dirty="0" err="1"/>
              <a:t>designing</a:t>
            </a:r>
            <a:r>
              <a:rPr lang="fr-CH" sz="2000" b="1" dirty="0"/>
              <a:t> a GLP </a:t>
            </a:r>
            <a:r>
              <a:rPr lang="fr-CH" sz="2000" b="1" dirty="0" err="1"/>
              <a:t>tox</a:t>
            </a:r>
            <a:r>
              <a:rPr lang="fr-CH" sz="2000" b="1" dirty="0"/>
              <a:t> package </a:t>
            </a:r>
            <a:r>
              <a:rPr lang="fr-CH" sz="2000" b="1" dirty="0" err="1"/>
              <a:t>before</a:t>
            </a:r>
            <a:r>
              <a:rPr lang="fr-CH" sz="2000" b="1" dirty="0"/>
              <a:t> FIH:</a:t>
            </a:r>
          </a:p>
          <a:p>
            <a:pPr lvl="1"/>
            <a:r>
              <a:rPr lang="fr-CH" sz="1600" dirty="0" err="1"/>
              <a:t>What</a:t>
            </a:r>
            <a:r>
              <a:rPr lang="fr-CH" sz="1600" dirty="0"/>
              <a:t> </a:t>
            </a:r>
            <a:r>
              <a:rPr lang="fr-CH" sz="1600" dirty="0" err="1"/>
              <a:t>is</a:t>
            </a:r>
            <a:r>
              <a:rPr lang="fr-CH" sz="1600" dirty="0"/>
              <a:t> </a:t>
            </a:r>
            <a:r>
              <a:rPr lang="fr-CH" sz="1600" dirty="0" err="1"/>
              <a:t>your</a:t>
            </a:r>
            <a:r>
              <a:rPr lang="fr-CH" sz="1600" dirty="0"/>
              <a:t> </a:t>
            </a:r>
            <a:r>
              <a:rPr lang="fr-CH" sz="1600" dirty="0" err="1"/>
              <a:t>intended</a:t>
            </a:r>
            <a:r>
              <a:rPr lang="fr-CH" sz="1600" dirty="0"/>
              <a:t> indication? </a:t>
            </a:r>
            <a:r>
              <a:rPr lang="fr-CH" sz="1600" dirty="0" err="1"/>
              <a:t>Disease</a:t>
            </a:r>
            <a:r>
              <a:rPr lang="fr-CH" sz="1600" dirty="0"/>
              <a:t>? </a:t>
            </a:r>
            <a:r>
              <a:rPr lang="fr-CH" sz="1600" dirty="0" err="1"/>
              <a:t>Treatment</a:t>
            </a:r>
            <a:r>
              <a:rPr lang="fr-CH" sz="1600" dirty="0"/>
              <a:t>? Prevention? </a:t>
            </a:r>
          </a:p>
          <a:p>
            <a:pPr lvl="1"/>
            <a:r>
              <a:rPr lang="fr-CH" sz="1600" dirty="0" err="1"/>
              <a:t>What</a:t>
            </a:r>
            <a:r>
              <a:rPr lang="fr-CH" sz="1600" dirty="0"/>
              <a:t> </a:t>
            </a:r>
            <a:r>
              <a:rPr lang="fr-CH" sz="1600" dirty="0" err="1"/>
              <a:t>is</a:t>
            </a:r>
            <a:r>
              <a:rPr lang="fr-CH" sz="1600" dirty="0"/>
              <a:t> the </a:t>
            </a:r>
            <a:r>
              <a:rPr lang="fr-CH" sz="1600" dirty="0" err="1"/>
              <a:t>intended</a:t>
            </a:r>
            <a:r>
              <a:rPr lang="fr-CH" sz="1600" dirty="0"/>
              <a:t> </a:t>
            </a:r>
            <a:r>
              <a:rPr lang="fr-CH" sz="1600" dirty="0" err="1"/>
              <a:t>clinical</a:t>
            </a:r>
            <a:r>
              <a:rPr lang="fr-CH" sz="1600" dirty="0"/>
              <a:t> duration? Acute (single dose), </a:t>
            </a:r>
            <a:r>
              <a:rPr lang="fr-CH" sz="1600" dirty="0" err="1"/>
              <a:t>sub.chronic</a:t>
            </a:r>
            <a:r>
              <a:rPr lang="fr-CH" sz="1600" dirty="0"/>
              <a:t>, </a:t>
            </a:r>
            <a:r>
              <a:rPr lang="fr-CH" sz="1600" dirty="0" err="1"/>
              <a:t>chronic</a:t>
            </a:r>
            <a:endParaRPr lang="fr-CH" sz="1600" dirty="0"/>
          </a:p>
          <a:p>
            <a:pPr lvl="1"/>
            <a:r>
              <a:rPr lang="en-US" sz="1600" dirty="0"/>
              <a:t>What is the route of Administration( Match the intended clinical administration route oral, IV, im, </a:t>
            </a:r>
            <a:r>
              <a:rPr lang="en-US" sz="1600" dirty="0" err="1"/>
              <a:t>sc</a:t>
            </a:r>
            <a:r>
              <a:rPr lang="en-US" sz="1600" dirty="0"/>
              <a:t>, etc.)</a:t>
            </a:r>
            <a:endParaRPr lang="fr-CH" sz="1600" dirty="0"/>
          </a:p>
          <a:p>
            <a:endParaRPr lang="en-CH" sz="2000" b="1" dirty="0"/>
          </a:p>
        </p:txBody>
      </p:sp>
      <p:sp>
        <p:nvSpPr>
          <p:cNvPr id="3" name="Slide Number Placeholder 2">
            <a:extLst>
              <a:ext uri="{FF2B5EF4-FFF2-40B4-BE49-F238E27FC236}">
                <a16:creationId xmlns:a16="http://schemas.microsoft.com/office/drawing/2014/main" id="{49DD1DF5-F488-4E5B-AADE-565F2AA1D21D}"/>
              </a:ext>
            </a:extLst>
          </p:cNvPr>
          <p:cNvSpPr>
            <a:spLocks noGrp="1"/>
          </p:cNvSpPr>
          <p:nvPr>
            <p:ph type="sldNum" sz="quarter" idx="4294967295"/>
          </p:nvPr>
        </p:nvSpPr>
        <p:spPr>
          <a:xfrm>
            <a:off x="0" y="6356350"/>
            <a:ext cx="2743200" cy="365125"/>
          </a:xfrm>
        </p:spPr>
        <p:txBody>
          <a:bodyPr/>
          <a:lstStyle/>
          <a:p>
            <a:pPr>
              <a:defRPr/>
            </a:pPr>
            <a:fld id="{CAA9BBDF-AC2C-4243-9643-044F2E98218B}" type="slidenum">
              <a:rPr lang="fr-FR" altLang="en-US" smtClean="0"/>
              <a:pPr>
                <a:defRPr/>
              </a:pPr>
              <a:t>14</a:t>
            </a:fld>
            <a:endParaRPr lang="fr-FR" altLang="en-US" dirty="0"/>
          </a:p>
        </p:txBody>
      </p:sp>
      <p:sp>
        <p:nvSpPr>
          <p:cNvPr id="13" name="Title 13">
            <a:extLst>
              <a:ext uri="{FF2B5EF4-FFF2-40B4-BE49-F238E27FC236}">
                <a16:creationId xmlns:a16="http://schemas.microsoft.com/office/drawing/2014/main" id="{CFC5F6B3-2EA7-88D2-AD39-51995BA14E2E}"/>
              </a:ext>
            </a:extLst>
          </p:cNvPr>
          <p:cNvSpPr>
            <a:spLocks noGrp="1"/>
          </p:cNvSpPr>
          <p:nvPr>
            <p:ph type="title"/>
          </p:nvPr>
        </p:nvSpPr>
        <p:spPr>
          <a:xfrm>
            <a:off x="838200" y="365125"/>
            <a:ext cx="6827635" cy="645069"/>
          </a:xfrm>
        </p:spPr>
        <p:txBody>
          <a:bodyPr/>
          <a:lstStyle/>
          <a:p>
            <a:r>
              <a:rPr lang="en-US" dirty="0"/>
              <a:t>Building the bridge</a:t>
            </a:r>
            <a:endParaRPr lang="en-CH" dirty="0"/>
          </a:p>
        </p:txBody>
      </p:sp>
      <p:sp>
        <p:nvSpPr>
          <p:cNvPr id="17" name="TextBox 16">
            <a:extLst>
              <a:ext uri="{FF2B5EF4-FFF2-40B4-BE49-F238E27FC236}">
                <a16:creationId xmlns:a16="http://schemas.microsoft.com/office/drawing/2014/main" id="{32BA865E-4B42-7D95-55E6-71FA0A736E9F}"/>
              </a:ext>
            </a:extLst>
          </p:cNvPr>
          <p:cNvSpPr txBox="1"/>
          <p:nvPr/>
        </p:nvSpPr>
        <p:spPr>
          <a:xfrm>
            <a:off x="6672834" y="1051283"/>
            <a:ext cx="5186934" cy="5305067"/>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B0604020202020204" pitchFamily="34" charset="0"/>
              <a:buChar char="•"/>
              <a:defRPr sz="2800" b="1">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Safety Endpoints</a:t>
            </a:r>
          </a:p>
          <a:p>
            <a:r>
              <a:rPr lang="en-US" sz="2000" b="0" dirty="0" err="1"/>
              <a:t>Toxicokinetics</a:t>
            </a:r>
            <a:r>
              <a:rPr lang="en-US" sz="2000" b="0" dirty="0"/>
              <a:t>: Assess systemic exposure and bioavailability.</a:t>
            </a:r>
          </a:p>
          <a:p>
            <a:r>
              <a:rPr lang="en-US" sz="2000" b="0" dirty="0"/>
              <a:t>Clinical Observations: Behavioral changes (CNS), body weight, and clinical signs.</a:t>
            </a:r>
          </a:p>
          <a:p>
            <a:r>
              <a:rPr lang="en-US" sz="2000" b="0" dirty="0"/>
              <a:t>Hematology and Clinical Chemistry: Assess organ functions.</a:t>
            </a:r>
          </a:p>
          <a:p>
            <a:r>
              <a:rPr lang="en-US" sz="2000" b="0" dirty="0"/>
              <a:t>Histopathology: Evaluate tissue changes post-mortem.</a:t>
            </a:r>
          </a:p>
          <a:p>
            <a:r>
              <a:rPr lang="en-US" sz="2000" b="0" dirty="0"/>
              <a:t>Safety Pharmacology: Address cardiovascular, respiratory, and CNS risks if not covered in tox studies.</a:t>
            </a:r>
          </a:p>
          <a:p>
            <a:r>
              <a:rPr lang="en-US" sz="2000" b="0" dirty="0"/>
              <a:t>Developmental toxicity: assess potential use in pregnancy</a:t>
            </a:r>
          </a:p>
          <a:p>
            <a:r>
              <a:rPr lang="en-US" sz="2000" b="0" dirty="0"/>
              <a:t>Carcinogenicity studies for chronic indications</a:t>
            </a:r>
          </a:p>
        </p:txBody>
      </p:sp>
    </p:spTree>
    <p:extLst>
      <p:ext uri="{BB962C8B-B14F-4D97-AF65-F5344CB8AC3E}">
        <p14:creationId xmlns:p14="http://schemas.microsoft.com/office/powerpoint/2010/main" val="2040565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80213-F780-2BCB-B592-6A4A6675F4E2}"/>
            </a:ext>
          </a:extLst>
        </p:cNvPr>
        <p:cNvGrpSpPr/>
        <p:nvPr/>
      </p:nvGrpSpPr>
      <p:grpSpPr>
        <a:xfrm>
          <a:off x="0" y="0"/>
          <a:ext cx="0" cy="0"/>
          <a:chOff x="0" y="0"/>
          <a:chExt cx="0" cy="0"/>
        </a:xfrm>
      </p:grpSpPr>
      <p:pic>
        <p:nvPicPr>
          <p:cNvPr id="12" name="Picture 11" descr="A silhouette of a person&#10;&#10;Description automatically generated">
            <a:extLst>
              <a:ext uri="{FF2B5EF4-FFF2-40B4-BE49-F238E27FC236}">
                <a16:creationId xmlns:a16="http://schemas.microsoft.com/office/drawing/2014/main" id="{2ECA94EC-3E17-CD99-9798-A38E583B5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402" y="1445987"/>
            <a:ext cx="4359516" cy="4359516"/>
          </a:xfrm>
          <a:prstGeom prst="rect">
            <a:avLst/>
          </a:prstGeom>
        </p:spPr>
      </p:pic>
      <p:cxnSp>
        <p:nvCxnSpPr>
          <p:cNvPr id="23" name="Straight Arrow Connector 22">
            <a:extLst>
              <a:ext uri="{FF2B5EF4-FFF2-40B4-BE49-F238E27FC236}">
                <a16:creationId xmlns:a16="http://schemas.microsoft.com/office/drawing/2014/main" id="{527AEBF7-84AD-6DA1-D660-3BF18C708E04}"/>
              </a:ext>
            </a:extLst>
          </p:cNvPr>
          <p:cNvCxnSpPr/>
          <p:nvPr/>
        </p:nvCxnSpPr>
        <p:spPr>
          <a:xfrm>
            <a:off x="6153944" y="2743200"/>
            <a:ext cx="9326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4" name="Object 3" hidden="1">
            <a:extLst>
              <a:ext uri="{FF2B5EF4-FFF2-40B4-BE49-F238E27FC236}">
                <a16:creationId xmlns:a16="http://schemas.microsoft.com/office/drawing/2014/main" id="{D6FB6369-6244-FC17-CE83-9BB85171997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D6FB6369-6244-FC17-CE83-9BB851719975}"/>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039926F-7F5C-F9E9-1C0E-77FB46908C33}"/>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id="{612302A0-4A9B-5723-DF3D-4F5E7AD01E3B}"/>
              </a:ext>
            </a:extLst>
          </p:cNvPr>
          <p:cNvSpPr>
            <a:spLocks noGrp="1"/>
          </p:cNvSpPr>
          <p:nvPr>
            <p:ph type="title"/>
          </p:nvPr>
        </p:nvSpPr>
        <p:spPr/>
        <p:txBody>
          <a:bodyPr>
            <a:normAutofit fontScale="90000"/>
          </a:bodyPr>
          <a:lstStyle/>
          <a:p>
            <a:r>
              <a:rPr lang="fr-CH" dirty="0"/>
              <a:t>Translation: </a:t>
            </a:r>
            <a:r>
              <a:rPr lang="fr-CH" dirty="0" err="1"/>
              <a:t>predicting</a:t>
            </a:r>
            <a:r>
              <a:rPr lang="fr-CH" dirty="0"/>
              <a:t> the </a:t>
            </a:r>
            <a:r>
              <a:rPr lang="fr-CH" dirty="0" err="1"/>
              <a:t>human</a:t>
            </a:r>
            <a:endParaRPr lang="en-GB" dirty="0"/>
          </a:p>
        </p:txBody>
      </p:sp>
      <p:sp>
        <p:nvSpPr>
          <p:cNvPr id="3" name="Slide Number Placeholder 2">
            <a:extLst>
              <a:ext uri="{FF2B5EF4-FFF2-40B4-BE49-F238E27FC236}">
                <a16:creationId xmlns:a16="http://schemas.microsoft.com/office/drawing/2014/main" id="{323140B4-1F41-2947-0EAC-012FF68D93F8}"/>
              </a:ext>
            </a:extLst>
          </p:cNvPr>
          <p:cNvSpPr>
            <a:spLocks noGrp="1"/>
          </p:cNvSpPr>
          <p:nvPr>
            <p:ph type="sldNum" sz="quarter" idx="4294967295"/>
          </p:nvPr>
        </p:nvSpPr>
        <p:spPr>
          <a:xfrm>
            <a:off x="0" y="6356350"/>
            <a:ext cx="2743200" cy="365125"/>
          </a:xfrm>
        </p:spPr>
        <p:txBody>
          <a:bodyPr/>
          <a:lstStyle/>
          <a:p>
            <a:pPr>
              <a:defRPr/>
            </a:pPr>
            <a:fld id="{CAA9BBDF-AC2C-4243-9643-044F2E98218B}" type="slidenum">
              <a:rPr lang="fr-FR" altLang="en-US" smtClean="0"/>
              <a:pPr>
                <a:defRPr/>
              </a:pPr>
              <a:t>15</a:t>
            </a:fld>
            <a:endParaRPr lang="fr-FR" altLang="en-US" dirty="0"/>
          </a:p>
        </p:txBody>
      </p:sp>
      <p:pic>
        <p:nvPicPr>
          <p:cNvPr id="11" name="Picture 10">
            <a:extLst>
              <a:ext uri="{FF2B5EF4-FFF2-40B4-BE49-F238E27FC236}">
                <a16:creationId xmlns:a16="http://schemas.microsoft.com/office/drawing/2014/main" id="{E3E6F123-52FD-F9A7-AE6E-7628301688EF}"/>
              </a:ext>
            </a:extLst>
          </p:cNvPr>
          <p:cNvPicPr>
            <a:picLocks noChangeAspect="1"/>
          </p:cNvPicPr>
          <p:nvPr/>
        </p:nvPicPr>
        <p:blipFill>
          <a:blip r:embed="rId7"/>
          <a:stretch>
            <a:fillRect/>
          </a:stretch>
        </p:blipFill>
        <p:spPr>
          <a:xfrm>
            <a:off x="1982093" y="1135091"/>
            <a:ext cx="2134350" cy="1199233"/>
          </a:xfrm>
          <a:prstGeom prst="rect">
            <a:avLst/>
          </a:prstGeom>
        </p:spPr>
      </p:pic>
      <p:pic>
        <p:nvPicPr>
          <p:cNvPr id="13" name="Picture 12">
            <a:extLst>
              <a:ext uri="{FF2B5EF4-FFF2-40B4-BE49-F238E27FC236}">
                <a16:creationId xmlns:a16="http://schemas.microsoft.com/office/drawing/2014/main" id="{E7261946-CA73-8C40-7E1C-4FDA862E6E23}"/>
              </a:ext>
            </a:extLst>
          </p:cNvPr>
          <p:cNvPicPr>
            <a:picLocks noChangeAspect="1"/>
          </p:cNvPicPr>
          <p:nvPr/>
        </p:nvPicPr>
        <p:blipFill>
          <a:blip r:embed="rId8"/>
          <a:stretch>
            <a:fillRect/>
          </a:stretch>
        </p:blipFill>
        <p:spPr>
          <a:xfrm>
            <a:off x="1636442" y="2237989"/>
            <a:ext cx="2332136" cy="1314273"/>
          </a:xfrm>
          <a:prstGeom prst="rect">
            <a:avLst/>
          </a:prstGeom>
        </p:spPr>
      </p:pic>
      <p:pic>
        <p:nvPicPr>
          <p:cNvPr id="15" name="Picture 14">
            <a:extLst>
              <a:ext uri="{FF2B5EF4-FFF2-40B4-BE49-F238E27FC236}">
                <a16:creationId xmlns:a16="http://schemas.microsoft.com/office/drawing/2014/main" id="{EB5F62AB-3A59-C189-EDBD-156DB1729006}"/>
              </a:ext>
            </a:extLst>
          </p:cNvPr>
          <p:cNvPicPr>
            <a:picLocks noChangeAspect="1"/>
          </p:cNvPicPr>
          <p:nvPr/>
        </p:nvPicPr>
        <p:blipFill>
          <a:blip r:embed="rId9"/>
          <a:stretch>
            <a:fillRect/>
          </a:stretch>
        </p:blipFill>
        <p:spPr>
          <a:xfrm>
            <a:off x="1826941" y="3290112"/>
            <a:ext cx="2141637" cy="1347037"/>
          </a:xfrm>
          <a:prstGeom prst="rect">
            <a:avLst/>
          </a:prstGeom>
        </p:spPr>
      </p:pic>
      <p:pic>
        <p:nvPicPr>
          <p:cNvPr id="17" name="Picture 16">
            <a:extLst>
              <a:ext uri="{FF2B5EF4-FFF2-40B4-BE49-F238E27FC236}">
                <a16:creationId xmlns:a16="http://schemas.microsoft.com/office/drawing/2014/main" id="{8C4BA07A-8A02-D453-D016-3684A6F72DDD}"/>
              </a:ext>
            </a:extLst>
          </p:cNvPr>
          <p:cNvPicPr>
            <a:picLocks noChangeAspect="1"/>
          </p:cNvPicPr>
          <p:nvPr/>
        </p:nvPicPr>
        <p:blipFill>
          <a:blip r:embed="rId10"/>
          <a:stretch>
            <a:fillRect/>
          </a:stretch>
        </p:blipFill>
        <p:spPr>
          <a:xfrm>
            <a:off x="2383606" y="4726149"/>
            <a:ext cx="984404" cy="1319305"/>
          </a:xfrm>
          <a:prstGeom prst="rect">
            <a:avLst/>
          </a:prstGeom>
        </p:spPr>
      </p:pic>
      <p:cxnSp>
        <p:nvCxnSpPr>
          <p:cNvPr id="21" name="Straight Arrow Connector 20">
            <a:extLst>
              <a:ext uri="{FF2B5EF4-FFF2-40B4-BE49-F238E27FC236}">
                <a16:creationId xmlns:a16="http://schemas.microsoft.com/office/drawing/2014/main" id="{CB2FC00B-667B-09C5-EB98-C8A9EFD3E28C}"/>
              </a:ext>
            </a:extLst>
          </p:cNvPr>
          <p:cNvCxnSpPr>
            <a:cxnSpLocks/>
          </p:cNvCxnSpPr>
          <p:nvPr/>
        </p:nvCxnSpPr>
        <p:spPr>
          <a:xfrm flipV="1">
            <a:off x="6153944" y="1484932"/>
            <a:ext cx="932656" cy="8772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48CFBD7-F6C8-A703-FCEE-1E7F06E105F2}"/>
              </a:ext>
            </a:extLst>
          </p:cNvPr>
          <p:cNvCxnSpPr/>
          <p:nvPr/>
        </p:nvCxnSpPr>
        <p:spPr>
          <a:xfrm>
            <a:off x="6153944" y="3429000"/>
            <a:ext cx="856456"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6C3AD87-FAB3-19AE-C5D9-5D8697516B8A}"/>
              </a:ext>
            </a:extLst>
          </p:cNvPr>
          <p:cNvSpPr txBox="1"/>
          <p:nvPr/>
        </p:nvSpPr>
        <p:spPr>
          <a:xfrm>
            <a:off x="7086600" y="1106565"/>
            <a:ext cx="4669552" cy="461665"/>
          </a:xfrm>
          <a:prstGeom prst="rect">
            <a:avLst/>
          </a:prstGeom>
          <a:solidFill>
            <a:schemeClr val="bg1"/>
          </a:solidFill>
        </p:spPr>
        <p:txBody>
          <a:bodyPr wrap="square" rtlCol="0">
            <a:spAutoFit/>
          </a:bodyPr>
          <a:lstStyle/>
          <a:p>
            <a:r>
              <a:rPr lang="fr-CH" sz="2400" dirty="0" err="1"/>
              <a:t>Predicted</a:t>
            </a:r>
            <a:r>
              <a:rPr lang="fr-CH" sz="2400" dirty="0"/>
              <a:t> Human </a:t>
            </a:r>
            <a:r>
              <a:rPr lang="fr-CH" sz="2400" dirty="0" err="1"/>
              <a:t>efficacious</a:t>
            </a:r>
            <a:r>
              <a:rPr lang="fr-CH" sz="2400" dirty="0"/>
              <a:t> dose</a:t>
            </a:r>
            <a:endParaRPr lang="en-US" sz="2400" dirty="0"/>
          </a:p>
        </p:txBody>
      </p:sp>
      <p:sp>
        <p:nvSpPr>
          <p:cNvPr id="27" name="TextBox 26">
            <a:extLst>
              <a:ext uri="{FF2B5EF4-FFF2-40B4-BE49-F238E27FC236}">
                <a16:creationId xmlns:a16="http://schemas.microsoft.com/office/drawing/2014/main" id="{C1621483-CD3C-E4AC-F7CF-52C71980094A}"/>
              </a:ext>
            </a:extLst>
          </p:cNvPr>
          <p:cNvSpPr txBox="1"/>
          <p:nvPr/>
        </p:nvSpPr>
        <p:spPr>
          <a:xfrm>
            <a:off x="7086601" y="2438401"/>
            <a:ext cx="4425695" cy="461665"/>
          </a:xfrm>
          <a:prstGeom prst="rect">
            <a:avLst/>
          </a:prstGeom>
          <a:solidFill>
            <a:schemeClr val="bg1"/>
          </a:solidFill>
        </p:spPr>
        <p:txBody>
          <a:bodyPr wrap="square" rtlCol="0">
            <a:spAutoFit/>
          </a:bodyPr>
          <a:lstStyle>
            <a:defPPr>
              <a:defRPr lang="en-US"/>
            </a:defPPr>
            <a:lvl1pPr>
              <a:defRPr sz="2400"/>
            </a:lvl1pPr>
          </a:lstStyle>
          <a:p>
            <a:r>
              <a:rPr lang="fr-CH" dirty="0"/>
              <a:t>Human PK </a:t>
            </a:r>
            <a:r>
              <a:rPr lang="fr-CH" dirty="0" err="1"/>
              <a:t>parameters</a:t>
            </a:r>
            <a:endParaRPr lang="en-US" dirty="0"/>
          </a:p>
        </p:txBody>
      </p:sp>
      <p:sp>
        <p:nvSpPr>
          <p:cNvPr id="28" name="TextBox 27">
            <a:extLst>
              <a:ext uri="{FF2B5EF4-FFF2-40B4-BE49-F238E27FC236}">
                <a16:creationId xmlns:a16="http://schemas.microsoft.com/office/drawing/2014/main" id="{EA92B6B3-A156-13A5-D583-32C090384044}"/>
              </a:ext>
            </a:extLst>
          </p:cNvPr>
          <p:cNvSpPr txBox="1"/>
          <p:nvPr/>
        </p:nvSpPr>
        <p:spPr>
          <a:xfrm>
            <a:off x="7086600" y="3800645"/>
            <a:ext cx="3779519" cy="461665"/>
          </a:xfrm>
          <a:prstGeom prst="rect">
            <a:avLst/>
          </a:prstGeom>
          <a:solidFill>
            <a:schemeClr val="bg1"/>
          </a:solidFill>
        </p:spPr>
        <p:txBody>
          <a:bodyPr wrap="square" rtlCol="0">
            <a:spAutoFit/>
          </a:bodyPr>
          <a:lstStyle>
            <a:defPPr>
              <a:defRPr lang="en-US"/>
            </a:defPPr>
            <a:lvl1pPr>
              <a:defRPr sz="2400"/>
            </a:lvl1pPr>
          </a:lstStyle>
          <a:p>
            <a:r>
              <a:rPr lang="fr-CH" dirty="0"/>
              <a:t>Human </a:t>
            </a:r>
            <a:r>
              <a:rPr lang="fr-CH" dirty="0" err="1"/>
              <a:t>safety</a:t>
            </a:r>
            <a:r>
              <a:rPr lang="fr-CH" dirty="0"/>
              <a:t> </a:t>
            </a:r>
            <a:r>
              <a:rPr lang="fr-CH" dirty="0" err="1"/>
              <a:t>margins</a:t>
            </a:r>
            <a:endParaRPr lang="en-US" dirty="0"/>
          </a:p>
        </p:txBody>
      </p:sp>
      <p:grpSp>
        <p:nvGrpSpPr>
          <p:cNvPr id="6" name="Group 5">
            <a:extLst>
              <a:ext uri="{FF2B5EF4-FFF2-40B4-BE49-F238E27FC236}">
                <a16:creationId xmlns:a16="http://schemas.microsoft.com/office/drawing/2014/main" id="{6D9A2817-B071-12C5-A3E4-04AC971DD94A}"/>
              </a:ext>
            </a:extLst>
          </p:cNvPr>
          <p:cNvGrpSpPr/>
          <p:nvPr/>
        </p:nvGrpSpPr>
        <p:grpSpPr>
          <a:xfrm>
            <a:off x="4825034" y="1905000"/>
            <a:ext cx="1328911" cy="2357310"/>
            <a:chOff x="709376" y="3376741"/>
            <a:chExt cx="1328911" cy="2357310"/>
          </a:xfrm>
        </p:grpSpPr>
        <p:sp>
          <p:nvSpPr>
            <p:cNvPr id="7" name="Rectangle 21">
              <a:extLst>
                <a:ext uri="{FF2B5EF4-FFF2-40B4-BE49-F238E27FC236}">
                  <a16:creationId xmlns:a16="http://schemas.microsoft.com/office/drawing/2014/main" id="{A448C055-2578-04DC-767B-D6AB0002662B}"/>
                </a:ext>
              </a:extLst>
            </p:cNvPr>
            <p:cNvSpPr>
              <a:spLocks noChangeArrowheads="1"/>
            </p:cNvSpPr>
            <p:nvPr/>
          </p:nvSpPr>
          <p:spPr bwMode="auto">
            <a:xfrm>
              <a:off x="709376" y="3376741"/>
              <a:ext cx="1328911" cy="2357310"/>
            </a:xfrm>
            <a:prstGeom prst="rect">
              <a:avLst/>
            </a:prstGeom>
            <a:gradFill rotWithShape="0">
              <a:gsLst>
                <a:gs pos="0">
                  <a:schemeClr val="accent1"/>
                </a:gs>
                <a:gs pos="50000">
                  <a:srgbClr val="FFFFFF"/>
                </a:gs>
                <a:gs pos="100000">
                  <a:schemeClr val="accent1"/>
                </a:gs>
              </a:gsLst>
              <a:lin ang="0" scaled="1"/>
            </a:gradFill>
            <a:ln>
              <a:noFill/>
            </a:ln>
            <a:effectLst/>
          </p:spPr>
          <p:txBody>
            <a:bodyPr wrap="none" lIns="0" tIns="0" rIns="0" bIns="0" anchor="ctr">
              <a:noAutofit/>
            </a:bodyPr>
            <a:lstStyle/>
            <a:p>
              <a:pPr algn="ctr" fontAlgn="base">
                <a:spcBef>
                  <a:spcPct val="0"/>
                </a:spcBef>
                <a:spcAft>
                  <a:spcPct val="0"/>
                </a:spcAft>
                <a:defRPr/>
              </a:pPr>
              <a:endParaRPr lang="en-US" sz="1500" b="1" dirty="0">
                <a:solidFill>
                  <a:srgbClr val="000000"/>
                </a:solidFill>
                <a:latin typeface="Arial"/>
              </a:endParaRPr>
            </a:p>
          </p:txBody>
        </p:sp>
        <p:sp>
          <p:nvSpPr>
            <p:cNvPr id="8" name="TextBox 7">
              <a:extLst>
                <a:ext uri="{FF2B5EF4-FFF2-40B4-BE49-F238E27FC236}">
                  <a16:creationId xmlns:a16="http://schemas.microsoft.com/office/drawing/2014/main" id="{4CEFA172-E8F2-F9ED-14F2-381818707588}"/>
                </a:ext>
              </a:extLst>
            </p:cNvPr>
            <p:cNvSpPr txBox="1">
              <a:spLocks/>
            </p:cNvSpPr>
            <p:nvPr/>
          </p:nvSpPr>
          <p:spPr>
            <a:xfrm>
              <a:off x="792211" y="3438919"/>
              <a:ext cx="113130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100000"/>
                </a:spcBef>
                <a:spcAft>
                  <a:spcPct val="0"/>
                </a:spcAft>
                <a:buClr>
                  <a:srgbClr val="650360"/>
                </a:buClr>
                <a:defRPr/>
              </a:pPr>
              <a:r>
                <a:rPr lang="en-US" sz="1100" b="1" dirty="0">
                  <a:solidFill>
                    <a:srgbClr val="650360"/>
                  </a:solidFill>
                  <a:latin typeface="Arial"/>
                </a:rPr>
                <a:t>Modelling &amp; simulation</a:t>
              </a:r>
              <a:endParaRPr lang="de-CH" sz="1100" dirty="0">
                <a:solidFill>
                  <a:srgbClr val="650360"/>
                </a:solidFill>
                <a:latin typeface="Arial"/>
              </a:endParaRPr>
            </a:p>
          </p:txBody>
        </p:sp>
        <p:sp>
          <p:nvSpPr>
            <p:cNvPr id="9" name="TextBox 8">
              <a:extLst>
                <a:ext uri="{FF2B5EF4-FFF2-40B4-BE49-F238E27FC236}">
                  <a16:creationId xmlns:a16="http://schemas.microsoft.com/office/drawing/2014/main" id="{97997CF7-20A2-EE69-1F6F-85C737E04D0F}"/>
                </a:ext>
              </a:extLst>
            </p:cNvPr>
            <p:cNvSpPr txBox="1">
              <a:spLocks/>
            </p:cNvSpPr>
            <p:nvPr/>
          </p:nvSpPr>
          <p:spPr>
            <a:xfrm>
              <a:off x="793550" y="3992864"/>
              <a:ext cx="1128335" cy="16927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algn="ctr" fontAlgn="base">
                <a:spcBef>
                  <a:spcPct val="5000"/>
                </a:spcBef>
                <a:spcAft>
                  <a:spcPct val="0"/>
                </a:spcAft>
                <a:buClr>
                  <a:srgbClr val="650360"/>
                </a:buClr>
                <a:buNone/>
                <a:defRPr/>
              </a:pPr>
              <a:r>
                <a:rPr lang="en-US" sz="1100" b="1" dirty="0">
                  <a:solidFill>
                    <a:srgbClr val="650360"/>
                  </a:solidFill>
                  <a:latin typeface="Arial"/>
                </a:rPr>
                <a:t>Innovative quantitative tools and modelling methods </a:t>
              </a:r>
              <a:r>
                <a:rPr lang="en-US" sz="1100" dirty="0">
                  <a:solidFill>
                    <a:srgbClr val="000000"/>
                  </a:solidFill>
                  <a:latin typeface="Arial"/>
                </a:rPr>
                <a:t>to inform dosing, combo choice, etc. (e.g., advanced PK/PD models)</a:t>
              </a:r>
            </a:p>
          </p:txBody>
        </p:sp>
      </p:grpSp>
    </p:spTree>
    <p:extLst>
      <p:ext uri="{BB962C8B-B14F-4D97-AF65-F5344CB8AC3E}">
        <p14:creationId xmlns:p14="http://schemas.microsoft.com/office/powerpoint/2010/main" val="30121337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639351-062D-47A5-9E4E-DCF80B571EB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63639351-062D-47A5-9E4E-DCF80B571EB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7A8D320-DA25-4F93-9FE9-96EEDEDC5C3D}"/>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id="{5708A0D4-957D-49AD-B785-4B7FF735BE03}"/>
              </a:ext>
            </a:extLst>
          </p:cNvPr>
          <p:cNvSpPr>
            <a:spLocks noGrp="1"/>
          </p:cNvSpPr>
          <p:nvPr>
            <p:ph type="title"/>
          </p:nvPr>
        </p:nvSpPr>
        <p:spPr/>
        <p:txBody>
          <a:bodyPr/>
          <a:lstStyle/>
          <a:p>
            <a:r>
              <a:rPr lang="fr-CH" dirty="0" err="1"/>
              <a:t>Safety</a:t>
            </a:r>
            <a:r>
              <a:rPr lang="fr-CH" dirty="0"/>
              <a:t> </a:t>
            </a:r>
            <a:r>
              <a:rPr lang="fr-CH" dirty="0" err="1"/>
              <a:t>margins</a:t>
            </a:r>
            <a:r>
              <a:rPr lang="fr-CH" dirty="0"/>
              <a:t> </a:t>
            </a:r>
            <a:r>
              <a:rPr lang="fr-CH" dirty="0" err="1"/>
              <a:t>calculation</a:t>
            </a:r>
            <a:endParaRPr lang="en-GB" dirty="0"/>
          </a:p>
        </p:txBody>
      </p:sp>
      <p:sp>
        <p:nvSpPr>
          <p:cNvPr id="3" name="Slide Number Placeholder 2">
            <a:extLst>
              <a:ext uri="{FF2B5EF4-FFF2-40B4-BE49-F238E27FC236}">
                <a16:creationId xmlns:a16="http://schemas.microsoft.com/office/drawing/2014/main" id="{49DD1DF5-F488-4E5B-AADE-565F2AA1D21D}"/>
              </a:ext>
            </a:extLst>
          </p:cNvPr>
          <p:cNvSpPr>
            <a:spLocks noGrp="1"/>
          </p:cNvSpPr>
          <p:nvPr>
            <p:ph type="sldNum" sz="quarter" idx="4294967295"/>
          </p:nvPr>
        </p:nvSpPr>
        <p:spPr>
          <a:xfrm>
            <a:off x="0" y="6356350"/>
            <a:ext cx="2743200" cy="365125"/>
          </a:xfrm>
        </p:spPr>
        <p:txBody>
          <a:bodyPr/>
          <a:lstStyle/>
          <a:p>
            <a:pPr>
              <a:defRPr/>
            </a:pPr>
            <a:fld id="{CAA9BBDF-AC2C-4243-9643-044F2E98218B}" type="slidenum">
              <a:rPr lang="fr-FR" altLang="en-US" smtClean="0"/>
              <a:pPr>
                <a:defRPr/>
              </a:pPr>
              <a:t>16</a:t>
            </a:fld>
            <a:endParaRPr lang="fr-FR" altLang="en-US" dirty="0"/>
          </a:p>
        </p:txBody>
      </p:sp>
      <p:sp>
        <p:nvSpPr>
          <p:cNvPr id="55" name="Slide Number Placeholder 3">
            <a:extLst>
              <a:ext uri="{FF2B5EF4-FFF2-40B4-BE49-F238E27FC236}">
                <a16:creationId xmlns:a16="http://schemas.microsoft.com/office/drawing/2014/main" id="{9CAD3B0B-1909-4E7A-99CB-06E1EF3C0AE7}"/>
              </a:ext>
            </a:extLst>
          </p:cNvPr>
          <p:cNvSpPr txBox="1">
            <a:spLocks/>
          </p:cNvSpPr>
          <p:nvPr/>
        </p:nvSpPr>
        <p:spPr bwMode="auto">
          <a:xfrm>
            <a:off x="1600200" y="589915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l" defTabSz="457200" rtl="0" eaLnBrk="0" fontAlgn="base" hangingPunct="0">
              <a:spcBef>
                <a:spcPct val="20000"/>
              </a:spcBef>
              <a:spcAft>
                <a:spcPct val="0"/>
              </a:spcAft>
              <a:buClr>
                <a:srgbClr val="A7005F"/>
              </a:buClr>
              <a:buSzPct val="120000"/>
              <a:buFont typeface="Arial" panose="020B0604020202020204" pitchFamily="34" charset="0"/>
              <a:buChar char="•"/>
              <a:defRPr sz="2400" b="1"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Clr>
                <a:srgbClr val="E91D3E"/>
              </a:buClr>
              <a:buSzPct val="120000"/>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defTabSz="457200" rtl="0" eaLnBrk="0" fontAlgn="base" hangingPunct="0">
              <a:spcBef>
                <a:spcPct val="20000"/>
              </a:spcBef>
              <a:spcAft>
                <a:spcPct val="0"/>
              </a:spcAft>
              <a:buClr>
                <a:srgbClr val="FFB5FE"/>
              </a:buClr>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defTabSz="457200" rtl="0" eaLnBrk="0" fontAlgn="base" hangingPunct="0">
              <a:spcBef>
                <a:spcPct val="20000"/>
              </a:spcBef>
              <a:spcAft>
                <a:spcPct val="0"/>
              </a:spcAft>
              <a:buSzPct val="70000"/>
              <a:defRPr sz="1600" b="1"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defTabSz="457200" rtl="0" eaLnBrk="0" fontAlgn="base" hangingPunct="0">
              <a:spcBef>
                <a:spcPct val="20000"/>
              </a:spcBef>
              <a:spcAft>
                <a:spcPct val="0"/>
              </a:spcAft>
              <a:defRPr sz="1600" kern="12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0" fontAlgn="base" latinLnBrk="0" hangingPunct="0">
              <a:spcBef>
                <a:spcPct val="20000"/>
              </a:spcBef>
              <a:spcAft>
                <a:spcPct val="0"/>
              </a:spcAft>
              <a:defRPr sz="1600" kern="12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algn="l" defTabSz="457200" rtl="0" eaLnBrk="0" fontAlgn="base" latinLnBrk="0" hangingPunct="0">
              <a:spcBef>
                <a:spcPct val="20000"/>
              </a:spcBef>
              <a:spcAft>
                <a:spcPct val="0"/>
              </a:spcAft>
              <a:defRPr sz="1600" kern="12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algn="l" defTabSz="457200" rtl="0" eaLnBrk="0" fontAlgn="base" latinLnBrk="0" hangingPunct="0">
              <a:spcBef>
                <a:spcPct val="20000"/>
              </a:spcBef>
              <a:spcAft>
                <a:spcPct val="0"/>
              </a:spcAft>
              <a:defRPr sz="1600" kern="12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algn="l" defTabSz="457200" rtl="0" eaLnBrk="0" fontAlgn="base" latinLnBrk="0" hangingPunct="0">
              <a:spcBef>
                <a:spcPct val="20000"/>
              </a:spcBef>
              <a:spcAft>
                <a:spcPct val="0"/>
              </a:spcAft>
              <a:defRPr sz="1600" kern="12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FontTx/>
              <a:buNone/>
            </a:pPr>
            <a:fld id="{D00520D2-82F8-48ED-AFE5-9D389CE82A68}" type="slidenum">
              <a:rPr lang="fr-FR" altLang="en-US" sz="1200" b="0">
                <a:solidFill>
                  <a:srgbClr val="7F7F7F"/>
                </a:solidFill>
              </a:rPr>
              <a:pPr eaLnBrk="1" hangingPunct="1">
                <a:spcBef>
                  <a:spcPct val="0"/>
                </a:spcBef>
                <a:buClrTx/>
                <a:buSzTx/>
                <a:buFontTx/>
                <a:buNone/>
              </a:pPr>
              <a:t>16</a:t>
            </a:fld>
            <a:endParaRPr lang="fr-FR" altLang="en-US" sz="1200" b="0">
              <a:solidFill>
                <a:srgbClr val="7F7F7F"/>
              </a:solidFill>
            </a:endParaRPr>
          </a:p>
        </p:txBody>
      </p:sp>
      <p:grpSp>
        <p:nvGrpSpPr>
          <p:cNvPr id="56" name="Group 4">
            <a:extLst>
              <a:ext uri="{FF2B5EF4-FFF2-40B4-BE49-F238E27FC236}">
                <a16:creationId xmlns:a16="http://schemas.microsoft.com/office/drawing/2014/main" id="{91AC05E6-39F3-4346-89AF-051BBC634362}"/>
              </a:ext>
            </a:extLst>
          </p:cNvPr>
          <p:cNvGrpSpPr>
            <a:grpSpLocks noChangeAspect="1"/>
          </p:cNvGrpSpPr>
          <p:nvPr/>
        </p:nvGrpSpPr>
        <p:grpSpPr bwMode="auto">
          <a:xfrm>
            <a:off x="1614488" y="1951038"/>
            <a:ext cx="8667750" cy="4157663"/>
            <a:chOff x="17" y="1331"/>
            <a:chExt cx="5460" cy="2619"/>
          </a:xfrm>
        </p:grpSpPr>
        <p:sp>
          <p:nvSpPr>
            <p:cNvPr id="57" name="AutoShape 3">
              <a:extLst>
                <a:ext uri="{FF2B5EF4-FFF2-40B4-BE49-F238E27FC236}">
                  <a16:creationId xmlns:a16="http://schemas.microsoft.com/office/drawing/2014/main" id="{765FE14B-C8D6-4F62-AA5E-BA69E94C71DF}"/>
                </a:ext>
              </a:extLst>
            </p:cNvPr>
            <p:cNvSpPr>
              <a:spLocks noChangeAspect="1" noChangeArrowheads="1" noTextEdit="1"/>
            </p:cNvSpPr>
            <p:nvPr/>
          </p:nvSpPr>
          <p:spPr bwMode="auto">
            <a:xfrm>
              <a:off x="612" y="3127"/>
              <a:ext cx="4664"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Freeform 5">
              <a:extLst>
                <a:ext uri="{FF2B5EF4-FFF2-40B4-BE49-F238E27FC236}">
                  <a16:creationId xmlns:a16="http://schemas.microsoft.com/office/drawing/2014/main" id="{EEB97175-AD1C-4E23-977E-B6ECA00033BA}"/>
                </a:ext>
              </a:extLst>
            </p:cNvPr>
            <p:cNvSpPr>
              <a:spLocks/>
            </p:cNvSpPr>
            <p:nvPr/>
          </p:nvSpPr>
          <p:spPr bwMode="auto">
            <a:xfrm>
              <a:off x="17" y="1331"/>
              <a:ext cx="5460" cy="2619"/>
            </a:xfrm>
            <a:custGeom>
              <a:avLst/>
              <a:gdLst>
                <a:gd name="T0" fmla="*/ 0 w 6613"/>
                <a:gd name="T1" fmla="*/ 329 h 3163"/>
                <a:gd name="T2" fmla="*/ 0 w 6613"/>
                <a:gd name="T3" fmla="*/ 329 h 3163"/>
                <a:gd name="T4" fmla="*/ 663 w 6613"/>
                <a:gd name="T5" fmla="*/ 329 h 3163"/>
                <a:gd name="T6" fmla="*/ 663 w 6613"/>
                <a:gd name="T7" fmla="*/ 0 h 3163"/>
                <a:gd name="T8" fmla="*/ 0 w 6613"/>
                <a:gd name="T9" fmla="*/ 0 h 3163"/>
                <a:gd name="T10" fmla="*/ 0 w 6613"/>
                <a:gd name="T11" fmla="*/ 329 h 3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3" h="3163">
                  <a:moveTo>
                    <a:pt x="0" y="3163"/>
                  </a:moveTo>
                  <a:lnTo>
                    <a:pt x="0" y="3163"/>
                  </a:lnTo>
                  <a:lnTo>
                    <a:pt x="6613" y="3163"/>
                  </a:lnTo>
                  <a:lnTo>
                    <a:pt x="6613" y="0"/>
                  </a:lnTo>
                  <a:lnTo>
                    <a:pt x="0" y="0"/>
                  </a:lnTo>
                  <a:lnTo>
                    <a:pt x="0" y="3163"/>
                  </a:lnTo>
                  <a:close/>
                </a:path>
              </a:pathLst>
            </a:custGeom>
            <a:solidFill>
              <a:srgbClr val="FFFFFF"/>
            </a:solidFill>
            <a:ln w="0">
              <a:solidFill>
                <a:srgbClr val="000000"/>
              </a:solidFill>
              <a:prstDash val="solid"/>
              <a:round/>
              <a:headEnd/>
              <a:tailEnd/>
            </a:ln>
          </p:spPr>
          <p:txBody>
            <a:bodyPr/>
            <a:lstStyle/>
            <a:p>
              <a:endParaRPr lang="en-US"/>
            </a:p>
          </p:txBody>
        </p:sp>
        <p:sp>
          <p:nvSpPr>
            <p:cNvPr id="59" name="Freeform 6">
              <a:extLst>
                <a:ext uri="{FF2B5EF4-FFF2-40B4-BE49-F238E27FC236}">
                  <a16:creationId xmlns:a16="http://schemas.microsoft.com/office/drawing/2014/main" id="{15693F03-CEB0-4CD7-B9FA-23E437FAC459}"/>
                </a:ext>
              </a:extLst>
            </p:cNvPr>
            <p:cNvSpPr>
              <a:spLocks/>
            </p:cNvSpPr>
            <p:nvPr/>
          </p:nvSpPr>
          <p:spPr bwMode="auto">
            <a:xfrm>
              <a:off x="17" y="3182"/>
              <a:ext cx="5068" cy="32"/>
            </a:xfrm>
            <a:custGeom>
              <a:avLst/>
              <a:gdLst>
                <a:gd name="T0" fmla="*/ 0 w 5169"/>
                <a:gd name="T1" fmla="*/ 0 h 32"/>
                <a:gd name="T2" fmla="*/ 0 w 5169"/>
                <a:gd name="T3" fmla="*/ 0 h 32"/>
                <a:gd name="T4" fmla="*/ 2052 w 5169"/>
                <a:gd name="T5" fmla="*/ 0 h 32"/>
                <a:gd name="T6" fmla="*/ 0 60000 65536"/>
                <a:gd name="T7" fmla="*/ 0 60000 65536"/>
                <a:gd name="T8" fmla="*/ 0 60000 65536"/>
              </a:gdLst>
              <a:ahLst/>
              <a:cxnLst>
                <a:cxn ang="T6">
                  <a:pos x="T0" y="T1"/>
                </a:cxn>
                <a:cxn ang="T7">
                  <a:pos x="T2" y="T3"/>
                </a:cxn>
                <a:cxn ang="T8">
                  <a:pos x="T4" y="T5"/>
                </a:cxn>
              </a:cxnLst>
              <a:rect l="0" t="0" r="r" b="b"/>
              <a:pathLst>
                <a:path w="5169" h="32">
                  <a:moveTo>
                    <a:pt x="0" y="0"/>
                  </a:moveTo>
                  <a:lnTo>
                    <a:pt x="0" y="0"/>
                  </a:lnTo>
                  <a:lnTo>
                    <a:pt x="5169" y="0"/>
                  </a:lnTo>
                </a:path>
              </a:pathLst>
            </a:custGeom>
            <a:noFill/>
            <a:ln w="365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7">
              <a:extLst>
                <a:ext uri="{FF2B5EF4-FFF2-40B4-BE49-F238E27FC236}">
                  <a16:creationId xmlns:a16="http://schemas.microsoft.com/office/drawing/2014/main" id="{2BC1D393-1F84-4032-850E-3144315F2BB9}"/>
                </a:ext>
              </a:extLst>
            </p:cNvPr>
            <p:cNvSpPr>
              <a:spLocks/>
            </p:cNvSpPr>
            <p:nvPr/>
          </p:nvSpPr>
          <p:spPr bwMode="auto">
            <a:xfrm>
              <a:off x="817" y="3191"/>
              <a:ext cx="0" cy="51"/>
            </a:xfrm>
            <a:custGeom>
              <a:avLst/>
              <a:gdLst>
                <a:gd name="T0" fmla="*/ 0 h 61"/>
                <a:gd name="T1" fmla="*/ 0 h 61"/>
                <a:gd name="T2" fmla="*/ 8 h 61"/>
                <a:gd name="T3" fmla="*/ 0 60000 65536"/>
                <a:gd name="T4" fmla="*/ 0 60000 65536"/>
                <a:gd name="T5" fmla="*/ 0 60000 65536"/>
              </a:gdLst>
              <a:ahLst/>
              <a:cxnLst>
                <a:cxn ang="T3">
                  <a:pos x="0" y="T0"/>
                </a:cxn>
                <a:cxn ang="T4">
                  <a:pos x="0" y="T1"/>
                </a:cxn>
                <a:cxn ang="T5">
                  <a:pos x="0" y="T2"/>
                </a:cxn>
              </a:cxnLst>
              <a:rect l="0" t="0" r="r" b="b"/>
              <a:pathLst>
                <a:path h="61">
                  <a:moveTo>
                    <a:pt x="0" y="0"/>
                  </a:moveTo>
                  <a:lnTo>
                    <a:pt x="0" y="0"/>
                  </a:lnTo>
                  <a:lnTo>
                    <a:pt x="0" y="61"/>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8">
              <a:extLst>
                <a:ext uri="{FF2B5EF4-FFF2-40B4-BE49-F238E27FC236}">
                  <a16:creationId xmlns:a16="http://schemas.microsoft.com/office/drawing/2014/main" id="{CE0C36BD-2668-4B3C-9805-981CFAFDE329}"/>
                </a:ext>
              </a:extLst>
            </p:cNvPr>
            <p:cNvSpPr>
              <a:spLocks/>
            </p:cNvSpPr>
            <p:nvPr/>
          </p:nvSpPr>
          <p:spPr bwMode="auto">
            <a:xfrm>
              <a:off x="1884" y="3191"/>
              <a:ext cx="0" cy="51"/>
            </a:xfrm>
            <a:custGeom>
              <a:avLst/>
              <a:gdLst>
                <a:gd name="T0" fmla="*/ 0 h 61"/>
                <a:gd name="T1" fmla="*/ 0 h 61"/>
                <a:gd name="T2" fmla="*/ 8 h 61"/>
                <a:gd name="T3" fmla="*/ 0 60000 65536"/>
                <a:gd name="T4" fmla="*/ 0 60000 65536"/>
                <a:gd name="T5" fmla="*/ 0 60000 65536"/>
              </a:gdLst>
              <a:ahLst/>
              <a:cxnLst>
                <a:cxn ang="T3">
                  <a:pos x="0" y="T0"/>
                </a:cxn>
                <a:cxn ang="T4">
                  <a:pos x="0" y="T1"/>
                </a:cxn>
                <a:cxn ang="T5">
                  <a:pos x="0" y="T2"/>
                </a:cxn>
              </a:cxnLst>
              <a:rect l="0" t="0" r="r" b="b"/>
              <a:pathLst>
                <a:path h="61">
                  <a:moveTo>
                    <a:pt x="0" y="0"/>
                  </a:moveTo>
                  <a:lnTo>
                    <a:pt x="0" y="0"/>
                  </a:lnTo>
                  <a:lnTo>
                    <a:pt x="0" y="61"/>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9">
              <a:extLst>
                <a:ext uri="{FF2B5EF4-FFF2-40B4-BE49-F238E27FC236}">
                  <a16:creationId xmlns:a16="http://schemas.microsoft.com/office/drawing/2014/main" id="{CD40E8D9-E006-4C3F-A1F4-263FC5EFE343}"/>
                </a:ext>
              </a:extLst>
            </p:cNvPr>
            <p:cNvSpPr>
              <a:spLocks/>
            </p:cNvSpPr>
            <p:nvPr/>
          </p:nvSpPr>
          <p:spPr bwMode="auto">
            <a:xfrm>
              <a:off x="2952" y="3191"/>
              <a:ext cx="0" cy="51"/>
            </a:xfrm>
            <a:custGeom>
              <a:avLst/>
              <a:gdLst>
                <a:gd name="T0" fmla="*/ 0 h 61"/>
                <a:gd name="T1" fmla="*/ 0 h 61"/>
                <a:gd name="T2" fmla="*/ 8 h 61"/>
                <a:gd name="T3" fmla="*/ 0 60000 65536"/>
                <a:gd name="T4" fmla="*/ 0 60000 65536"/>
                <a:gd name="T5" fmla="*/ 0 60000 65536"/>
              </a:gdLst>
              <a:ahLst/>
              <a:cxnLst>
                <a:cxn ang="T3">
                  <a:pos x="0" y="T0"/>
                </a:cxn>
                <a:cxn ang="T4">
                  <a:pos x="0" y="T1"/>
                </a:cxn>
                <a:cxn ang="T5">
                  <a:pos x="0" y="T2"/>
                </a:cxn>
              </a:cxnLst>
              <a:rect l="0" t="0" r="r" b="b"/>
              <a:pathLst>
                <a:path h="61">
                  <a:moveTo>
                    <a:pt x="0" y="0"/>
                  </a:moveTo>
                  <a:lnTo>
                    <a:pt x="0" y="0"/>
                  </a:lnTo>
                  <a:lnTo>
                    <a:pt x="0" y="61"/>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10">
              <a:extLst>
                <a:ext uri="{FF2B5EF4-FFF2-40B4-BE49-F238E27FC236}">
                  <a16:creationId xmlns:a16="http://schemas.microsoft.com/office/drawing/2014/main" id="{D5C8D43C-470D-417E-AF49-DACACAC57EE3}"/>
                </a:ext>
              </a:extLst>
            </p:cNvPr>
            <p:cNvSpPr>
              <a:spLocks/>
            </p:cNvSpPr>
            <p:nvPr/>
          </p:nvSpPr>
          <p:spPr bwMode="auto">
            <a:xfrm>
              <a:off x="4018" y="3191"/>
              <a:ext cx="0" cy="51"/>
            </a:xfrm>
            <a:custGeom>
              <a:avLst/>
              <a:gdLst>
                <a:gd name="T0" fmla="*/ 0 h 61"/>
                <a:gd name="T1" fmla="*/ 0 h 61"/>
                <a:gd name="T2" fmla="*/ 8 h 61"/>
                <a:gd name="T3" fmla="*/ 0 60000 65536"/>
                <a:gd name="T4" fmla="*/ 0 60000 65536"/>
                <a:gd name="T5" fmla="*/ 0 60000 65536"/>
              </a:gdLst>
              <a:ahLst/>
              <a:cxnLst>
                <a:cxn ang="T3">
                  <a:pos x="0" y="T0"/>
                </a:cxn>
                <a:cxn ang="T4">
                  <a:pos x="0" y="T1"/>
                </a:cxn>
                <a:cxn ang="T5">
                  <a:pos x="0" y="T2"/>
                </a:cxn>
              </a:cxnLst>
              <a:rect l="0" t="0" r="r" b="b"/>
              <a:pathLst>
                <a:path h="61">
                  <a:moveTo>
                    <a:pt x="0" y="0"/>
                  </a:moveTo>
                  <a:lnTo>
                    <a:pt x="0" y="0"/>
                  </a:lnTo>
                  <a:lnTo>
                    <a:pt x="0" y="61"/>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11">
              <a:extLst>
                <a:ext uri="{FF2B5EF4-FFF2-40B4-BE49-F238E27FC236}">
                  <a16:creationId xmlns:a16="http://schemas.microsoft.com/office/drawing/2014/main" id="{AFD29630-DC2B-4235-A189-BB10D57390BF}"/>
                </a:ext>
              </a:extLst>
            </p:cNvPr>
            <p:cNvSpPr>
              <a:spLocks/>
            </p:cNvSpPr>
            <p:nvPr/>
          </p:nvSpPr>
          <p:spPr bwMode="auto">
            <a:xfrm>
              <a:off x="5085" y="3191"/>
              <a:ext cx="0" cy="51"/>
            </a:xfrm>
            <a:custGeom>
              <a:avLst/>
              <a:gdLst>
                <a:gd name="T0" fmla="*/ 0 h 61"/>
                <a:gd name="T1" fmla="*/ 0 h 61"/>
                <a:gd name="T2" fmla="*/ 8 h 61"/>
                <a:gd name="T3" fmla="*/ 0 60000 65536"/>
                <a:gd name="T4" fmla="*/ 0 60000 65536"/>
                <a:gd name="T5" fmla="*/ 0 60000 65536"/>
              </a:gdLst>
              <a:ahLst/>
              <a:cxnLst>
                <a:cxn ang="T3">
                  <a:pos x="0" y="T0"/>
                </a:cxn>
                <a:cxn ang="T4">
                  <a:pos x="0" y="T1"/>
                </a:cxn>
                <a:cxn ang="T5">
                  <a:pos x="0" y="T2"/>
                </a:cxn>
              </a:cxnLst>
              <a:rect l="0" t="0" r="r" b="b"/>
              <a:pathLst>
                <a:path h="61">
                  <a:moveTo>
                    <a:pt x="0" y="0"/>
                  </a:moveTo>
                  <a:lnTo>
                    <a:pt x="0" y="0"/>
                  </a:lnTo>
                  <a:lnTo>
                    <a:pt x="0" y="61"/>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12">
              <a:extLst>
                <a:ext uri="{FF2B5EF4-FFF2-40B4-BE49-F238E27FC236}">
                  <a16:creationId xmlns:a16="http://schemas.microsoft.com/office/drawing/2014/main" id="{A3278BF1-D189-4388-A5D9-B13153945965}"/>
                </a:ext>
              </a:extLst>
            </p:cNvPr>
            <p:cNvSpPr>
              <a:spLocks/>
            </p:cNvSpPr>
            <p:nvPr/>
          </p:nvSpPr>
          <p:spPr bwMode="auto">
            <a:xfrm>
              <a:off x="1138"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13">
              <a:extLst>
                <a:ext uri="{FF2B5EF4-FFF2-40B4-BE49-F238E27FC236}">
                  <a16:creationId xmlns:a16="http://schemas.microsoft.com/office/drawing/2014/main" id="{50E89131-DBE6-4385-8E1E-F681398CF00E}"/>
                </a:ext>
              </a:extLst>
            </p:cNvPr>
            <p:cNvSpPr>
              <a:spLocks/>
            </p:cNvSpPr>
            <p:nvPr/>
          </p:nvSpPr>
          <p:spPr bwMode="auto">
            <a:xfrm>
              <a:off x="1327"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14">
              <a:extLst>
                <a:ext uri="{FF2B5EF4-FFF2-40B4-BE49-F238E27FC236}">
                  <a16:creationId xmlns:a16="http://schemas.microsoft.com/office/drawing/2014/main" id="{C604E04E-4304-4741-A22C-2CFCD25F7A75}"/>
                </a:ext>
              </a:extLst>
            </p:cNvPr>
            <p:cNvSpPr>
              <a:spLocks/>
            </p:cNvSpPr>
            <p:nvPr/>
          </p:nvSpPr>
          <p:spPr bwMode="auto">
            <a:xfrm>
              <a:off x="1460"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15">
              <a:extLst>
                <a:ext uri="{FF2B5EF4-FFF2-40B4-BE49-F238E27FC236}">
                  <a16:creationId xmlns:a16="http://schemas.microsoft.com/office/drawing/2014/main" id="{DE1D275D-16CF-4AFA-A4B1-D972DA5552D5}"/>
                </a:ext>
              </a:extLst>
            </p:cNvPr>
            <p:cNvSpPr>
              <a:spLocks/>
            </p:cNvSpPr>
            <p:nvPr/>
          </p:nvSpPr>
          <p:spPr bwMode="auto">
            <a:xfrm>
              <a:off x="1564"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16">
              <a:extLst>
                <a:ext uri="{FF2B5EF4-FFF2-40B4-BE49-F238E27FC236}">
                  <a16:creationId xmlns:a16="http://schemas.microsoft.com/office/drawing/2014/main" id="{96BAB1FB-EDD2-4BA4-8B0B-5D1A4F52BDB6}"/>
                </a:ext>
              </a:extLst>
            </p:cNvPr>
            <p:cNvSpPr>
              <a:spLocks/>
            </p:cNvSpPr>
            <p:nvPr/>
          </p:nvSpPr>
          <p:spPr bwMode="auto">
            <a:xfrm>
              <a:off x="1648"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17">
              <a:extLst>
                <a:ext uri="{FF2B5EF4-FFF2-40B4-BE49-F238E27FC236}">
                  <a16:creationId xmlns:a16="http://schemas.microsoft.com/office/drawing/2014/main" id="{1AA7C750-7F37-4CD9-9470-515E957A4675}"/>
                </a:ext>
              </a:extLst>
            </p:cNvPr>
            <p:cNvSpPr>
              <a:spLocks/>
            </p:cNvSpPr>
            <p:nvPr/>
          </p:nvSpPr>
          <p:spPr bwMode="auto">
            <a:xfrm>
              <a:off x="1719"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8">
              <a:extLst>
                <a:ext uri="{FF2B5EF4-FFF2-40B4-BE49-F238E27FC236}">
                  <a16:creationId xmlns:a16="http://schemas.microsoft.com/office/drawing/2014/main" id="{C86EFC57-B88D-446F-9A21-2440C37A4A2A}"/>
                </a:ext>
              </a:extLst>
            </p:cNvPr>
            <p:cNvSpPr>
              <a:spLocks/>
            </p:cNvSpPr>
            <p:nvPr/>
          </p:nvSpPr>
          <p:spPr bwMode="auto">
            <a:xfrm>
              <a:off x="1781"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9">
              <a:extLst>
                <a:ext uri="{FF2B5EF4-FFF2-40B4-BE49-F238E27FC236}">
                  <a16:creationId xmlns:a16="http://schemas.microsoft.com/office/drawing/2014/main" id="{F5CC96E2-9627-4134-B16B-6D34D1EA4F33}"/>
                </a:ext>
              </a:extLst>
            </p:cNvPr>
            <p:cNvSpPr>
              <a:spLocks/>
            </p:cNvSpPr>
            <p:nvPr/>
          </p:nvSpPr>
          <p:spPr bwMode="auto">
            <a:xfrm>
              <a:off x="1835"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20">
              <a:extLst>
                <a:ext uri="{FF2B5EF4-FFF2-40B4-BE49-F238E27FC236}">
                  <a16:creationId xmlns:a16="http://schemas.microsoft.com/office/drawing/2014/main" id="{F3E2D8C1-92C8-4CC6-A2CA-F814DF9C989C}"/>
                </a:ext>
              </a:extLst>
            </p:cNvPr>
            <p:cNvSpPr>
              <a:spLocks/>
            </p:cNvSpPr>
            <p:nvPr/>
          </p:nvSpPr>
          <p:spPr bwMode="auto">
            <a:xfrm>
              <a:off x="2205"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21">
              <a:extLst>
                <a:ext uri="{FF2B5EF4-FFF2-40B4-BE49-F238E27FC236}">
                  <a16:creationId xmlns:a16="http://schemas.microsoft.com/office/drawing/2014/main" id="{ED61D2AA-AEA6-4BC2-A575-9EE631CD5924}"/>
                </a:ext>
              </a:extLst>
            </p:cNvPr>
            <p:cNvSpPr>
              <a:spLocks/>
            </p:cNvSpPr>
            <p:nvPr/>
          </p:nvSpPr>
          <p:spPr bwMode="auto">
            <a:xfrm>
              <a:off x="2393"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22">
              <a:extLst>
                <a:ext uri="{FF2B5EF4-FFF2-40B4-BE49-F238E27FC236}">
                  <a16:creationId xmlns:a16="http://schemas.microsoft.com/office/drawing/2014/main" id="{AE3E1569-5C54-4A9C-A857-C4C933EB2E1D}"/>
                </a:ext>
              </a:extLst>
            </p:cNvPr>
            <p:cNvSpPr>
              <a:spLocks/>
            </p:cNvSpPr>
            <p:nvPr/>
          </p:nvSpPr>
          <p:spPr bwMode="auto">
            <a:xfrm>
              <a:off x="2526"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23">
              <a:extLst>
                <a:ext uri="{FF2B5EF4-FFF2-40B4-BE49-F238E27FC236}">
                  <a16:creationId xmlns:a16="http://schemas.microsoft.com/office/drawing/2014/main" id="{FD3031FE-2D42-41C6-9D9C-8030983DF91B}"/>
                </a:ext>
              </a:extLst>
            </p:cNvPr>
            <p:cNvSpPr>
              <a:spLocks/>
            </p:cNvSpPr>
            <p:nvPr/>
          </p:nvSpPr>
          <p:spPr bwMode="auto">
            <a:xfrm>
              <a:off x="2630"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24">
              <a:extLst>
                <a:ext uri="{FF2B5EF4-FFF2-40B4-BE49-F238E27FC236}">
                  <a16:creationId xmlns:a16="http://schemas.microsoft.com/office/drawing/2014/main" id="{FDB29706-56D9-453D-813A-97A7E832AA78}"/>
                </a:ext>
              </a:extLst>
            </p:cNvPr>
            <p:cNvSpPr>
              <a:spLocks/>
            </p:cNvSpPr>
            <p:nvPr/>
          </p:nvSpPr>
          <p:spPr bwMode="auto">
            <a:xfrm>
              <a:off x="2715"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25">
              <a:extLst>
                <a:ext uri="{FF2B5EF4-FFF2-40B4-BE49-F238E27FC236}">
                  <a16:creationId xmlns:a16="http://schemas.microsoft.com/office/drawing/2014/main" id="{801EC37F-3951-4949-B076-A28EB90F6CC4}"/>
                </a:ext>
              </a:extLst>
            </p:cNvPr>
            <p:cNvSpPr>
              <a:spLocks/>
            </p:cNvSpPr>
            <p:nvPr/>
          </p:nvSpPr>
          <p:spPr bwMode="auto">
            <a:xfrm>
              <a:off x="2786"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26">
              <a:extLst>
                <a:ext uri="{FF2B5EF4-FFF2-40B4-BE49-F238E27FC236}">
                  <a16:creationId xmlns:a16="http://schemas.microsoft.com/office/drawing/2014/main" id="{14EDA419-C4B5-4463-8920-ED99DA7805F2}"/>
                </a:ext>
              </a:extLst>
            </p:cNvPr>
            <p:cNvSpPr>
              <a:spLocks/>
            </p:cNvSpPr>
            <p:nvPr/>
          </p:nvSpPr>
          <p:spPr bwMode="auto">
            <a:xfrm>
              <a:off x="2847"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27">
              <a:extLst>
                <a:ext uri="{FF2B5EF4-FFF2-40B4-BE49-F238E27FC236}">
                  <a16:creationId xmlns:a16="http://schemas.microsoft.com/office/drawing/2014/main" id="{88F3F4AB-A759-4ACA-915E-16DD158D9F77}"/>
                </a:ext>
              </a:extLst>
            </p:cNvPr>
            <p:cNvSpPr>
              <a:spLocks/>
            </p:cNvSpPr>
            <p:nvPr/>
          </p:nvSpPr>
          <p:spPr bwMode="auto">
            <a:xfrm>
              <a:off x="2903"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28">
              <a:extLst>
                <a:ext uri="{FF2B5EF4-FFF2-40B4-BE49-F238E27FC236}">
                  <a16:creationId xmlns:a16="http://schemas.microsoft.com/office/drawing/2014/main" id="{BD0802C8-4131-4D49-8192-D39631BD0959}"/>
                </a:ext>
              </a:extLst>
            </p:cNvPr>
            <p:cNvSpPr>
              <a:spLocks/>
            </p:cNvSpPr>
            <p:nvPr/>
          </p:nvSpPr>
          <p:spPr bwMode="auto">
            <a:xfrm>
              <a:off x="3273"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29">
              <a:extLst>
                <a:ext uri="{FF2B5EF4-FFF2-40B4-BE49-F238E27FC236}">
                  <a16:creationId xmlns:a16="http://schemas.microsoft.com/office/drawing/2014/main" id="{74EA269C-8950-46F0-BBE5-AEAD0F66176D}"/>
                </a:ext>
              </a:extLst>
            </p:cNvPr>
            <p:cNvSpPr>
              <a:spLocks/>
            </p:cNvSpPr>
            <p:nvPr/>
          </p:nvSpPr>
          <p:spPr bwMode="auto">
            <a:xfrm>
              <a:off x="3460"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30">
              <a:extLst>
                <a:ext uri="{FF2B5EF4-FFF2-40B4-BE49-F238E27FC236}">
                  <a16:creationId xmlns:a16="http://schemas.microsoft.com/office/drawing/2014/main" id="{C0277312-95A1-40D9-9C89-BD21D6896B98}"/>
                </a:ext>
              </a:extLst>
            </p:cNvPr>
            <p:cNvSpPr>
              <a:spLocks/>
            </p:cNvSpPr>
            <p:nvPr/>
          </p:nvSpPr>
          <p:spPr bwMode="auto">
            <a:xfrm>
              <a:off x="3594"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31">
              <a:extLst>
                <a:ext uri="{FF2B5EF4-FFF2-40B4-BE49-F238E27FC236}">
                  <a16:creationId xmlns:a16="http://schemas.microsoft.com/office/drawing/2014/main" id="{D1A136E6-B579-4C39-971F-5C21AF92CFD7}"/>
                </a:ext>
              </a:extLst>
            </p:cNvPr>
            <p:cNvSpPr>
              <a:spLocks/>
            </p:cNvSpPr>
            <p:nvPr/>
          </p:nvSpPr>
          <p:spPr bwMode="auto">
            <a:xfrm>
              <a:off x="3697"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32">
              <a:extLst>
                <a:ext uri="{FF2B5EF4-FFF2-40B4-BE49-F238E27FC236}">
                  <a16:creationId xmlns:a16="http://schemas.microsoft.com/office/drawing/2014/main" id="{B20498A7-6792-411A-ACA1-89D579514CE6}"/>
                </a:ext>
              </a:extLst>
            </p:cNvPr>
            <p:cNvSpPr>
              <a:spLocks/>
            </p:cNvSpPr>
            <p:nvPr/>
          </p:nvSpPr>
          <p:spPr bwMode="auto">
            <a:xfrm>
              <a:off x="3781"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33">
              <a:extLst>
                <a:ext uri="{FF2B5EF4-FFF2-40B4-BE49-F238E27FC236}">
                  <a16:creationId xmlns:a16="http://schemas.microsoft.com/office/drawing/2014/main" id="{8B5DE873-5DD0-4B0A-8ADF-CCAE4C18AC36}"/>
                </a:ext>
              </a:extLst>
            </p:cNvPr>
            <p:cNvSpPr>
              <a:spLocks/>
            </p:cNvSpPr>
            <p:nvPr/>
          </p:nvSpPr>
          <p:spPr bwMode="auto">
            <a:xfrm>
              <a:off x="3853"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34">
              <a:extLst>
                <a:ext uri="{FF2B5EF4-FFF2-40B4-BE49-F238E27FC236}">
                  <a16:creationId xmlns:a16="http://schemas.microsoft.com/office/drawing/2014/main" id="{BA2DB21D-6376-4533-BF58-DD18827CCE4C}"/>
                </a:ext>
              </a:extLst>
            </p:cNvPr>
            <p:cNvSpPr>
              <a:spLocks/>
            </p:cNvSpPr>
            <p:nvPr/>
          </p:nvSpPr>
          <p:spPr bwMode="auto">
            <a:xfrm>
              <a:off x="3915"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35">
              <a:extLst>
                <a:ext uri="{FF2B5EF4-FFF2-40B4-BE49-F238E27FC236}">
                  <a16:creationId xmlns:a16="http://schemas.microsoft.com/office/drawing/2014/main" id="{73DDE15C-BD86-4A39-AB20-8EFE245B5702}"/>
                </a:ext>
              </a:extLst>
            </p:cNvPr>
            <p:cNvSpPr>
              <a:spLocks/>
            </p:cNvSpPr>
            <p:nvPr/>
          </p:nvSpPr>
          <p:spPr bwMode="auto">
            <a:xfrm>
              <a:off x="3970"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36">
              <a:extLst>
                <a:ext uri="{FF2B5EF4-FFF2-40B4-BE49-F238E27FC236}">
                  <a16:creationId xmlns:a16="http://schemas.microsoft.com/office/drawing/2014/main" id="{5C85E102-B02E-4A00-9748-3D3F66DC61FF}"/>
                </a:ext>
              </a:extLst>
            </p:cNvPr>
            <p:cNvSpPr>
              <a:spLocks/>
            </p:cNvSpPr>
            <p:nvPr/>
          </p:nvSpPr>
          <p:spPr bwMode="auto">
            <a:xfrm>
              <a:off x="4339"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37">
              <a:extLst>
                <a:ext uri="{FF2B5EF4-FFF2-40B4-BE49-F238E27FC236}">
                  <a16:creationId xmlns:a16="http://schemas.microsoft.com/office/drawing/2014/main" id="{D5964D16-E04B-4F33-B5A9-3D39CBC1D0E1}"/>
                </a:ext>
              </a:extLst>
            </p:cNvPr>
            <p:cNvSpPr>
              <a:spLocks/>
            </p:cNvSpPr>
            <p:nvPr/>
          </p:nvSpPr>
          <p:spPr bwMode="auto">
            <a:xfrm>
              <a:off x="4527"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38">
              <a:extLst>
                <a:ext uri="{FF2B5EF4-FFF2-40B4-BE49-F238E27FC236}">
                  <a16:creationId xmlns:a16="http://schemas.microsoft.com/office/drawing/2014/main" id="{B06CF7FB-CB8D-452F-A326-B065ACD3FAB5}"/>
                </a:ext>
              </a:extLst>
            </p:cNvPr>
            <p:cNvSpPr>
              <a:spLocks/>
            </p:cNvSpPr>
            <p:nvPr/>
          </p:nvSpPr>
          <p:spPr bwMode="auto">
            <a:xfrm>
              <a:off x="4661"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39">
              <a:extLst>
                <a:ext uri="{FF2B5EF4-FFF2-40B4-BE49-F238E27FC236}">
                  <a16:creationId xmlns:a16="http://schemas.microsoft.com/office/drawing/2014/main" id="{EF2FC9F4-C19F-48DF-83CE-2446733BADD4}"/>
                </a:ext>
              </a:extLst>
            </p:cNvPr>
            <p:cNvSpPr>
              <a:spLocks/>
            </p:cNvSpPr>
            <p:nvPr/>
          </p:nvSpPr>
          <p:spPr bwMode="auto">
            <a:xfrm>
              <a:off x="4764"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0">
              <a:extLst>
                <a:ext uri="{FF2B5EF4-FFF2-40B4-BE49-F238E27FC236}">
                  <a16:creationId xmlns:a16="http://schemas.microsoft.com/office/drawing/2014/main" id="{37B7453F-266E-4510-AC00-1A1692F3023E}"/>
                </a:ext>
              </a:extLst>
            </p:cNvPr>
            <p:cNvSpPr>
              <a:spLocks/>
            </p:cNvSpPr>
            <p:nvPr/>
          </p:nvSpPr>
          <p:spPr bwMode="auto">
            <a:xfrm>
              <a:off x="4848"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
              <a:extLst>
                <a:ext uri="{FF2B5EF4-FFF2-40B4-BE49-F238E27FC236}">
                  <a16:creationId xmlns:a16="http://schemas.microsoft.com/office/drawing/2014/main" id="{094919D7-9D82-4382-8837-BC2B4F29BFB4}"/>
                </a:ext>
              </a:extLst>
            </p:cNvPr>
            <p:cNvSpPr>
              <a:spLocks/>
            </p:cNvSpPr>
            <p:nvPr/>
          </p:nvSpPr>
          <p:spPr bwMode="auto">
            <a:xfrm>
              <a:off x="4920"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2">
              <a:extLst>
                <a:ext uri="{FF2B5EF4-FFF2-40B4-BE49-F238E27FC236}">
                  <a16:creationId xmlns:a16="http://schemas.microsoft.com/office/drawing/2014/main" id="{85F9167B-7DB9-407B-BBE5-3D16FEB0C8FB}"/>
                </a:ext>
              </a:extLst>
            </p:cNvPr>
            <p:cNvSpPr>
              <a:spLocks/>
            </p:cNvSpPr>
            <p:nvPr/>
          </p:nvSpPr>
          <p:spPr bwMode="auto">
            <a:xfrm>
              <a:off x="4982"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3">
              <a:extLst>
                <a:ext uri="{FF2B5EF4-FFF2-40B4-BE49-F238E27FC236}">
                  <a16:creationId xmlns:a16="http://schemas.microsoft.com/office/drawing/2014/main" id="{9870C87F-8534-44C4-879B-9803451BAE0A}"/>
                </a:ext>
              </a:extLst>
            </p:cNvPr>
            <p:cNvSpPr>
              <a:spLocks/>
            </p:cNvSpPr>
            <p:nvPr/>
          </p:nvSpPr>
          <p:spPr bwMode="auto">
            <a:xfrm>
              <a:off x="5036" y="3191"/>
              <a:ext cx="0" cy="32"/>
            </a:xfrm>
            <a:custGeom>
              <a:avLst/>
              <a:gdLst>
                <a:gd name="T0" fmla="*/ 0 h 38"/>
                <a:gd name="T1" fmla="*/ 0 h 38"/>
                <a:gd name="T2" fmla="*/ 5 h 38"/>
                <a:gd name="T3" fmla="*/ 0 60000 65536"/>
                <a:gd name="T4" fmla="*/ 0 60000 65536"/>
                <a:gd name="T5" fmla="*/ 0 60000 65536"/>
              </a:gdLst>
              <a:ahLst/>
              <a:cxnLst>
                <a:cxn ang="T3">
                  <a:pos x="0" y="T0"/>
                </a:cxn>
                <a:cxn ang="T4">
                  <a:pos x="0" y="T1"/>
                </a:cxn>
                <a:cxn ang="T5">
                  <a:pos x="0" y="T2"/>
                </a:cxn>
              </a:cxnLst>
              <a:rect l="0" t="0" r="r" b="b"/>
              <a:pathLst>
                <a:path h="38">
                  <a:moveTo>
                    <a:pt x="0" y="0"/>
                  </a:moveTo>
                  <a:lnTo>
                    <a:pt x="0" y="0"/>
                  </a:lnTo>
                  <a:lnTo>
                    <a:pt x="0" y="38"/>
                  </a:lnTo>
                </a:path>
              </a:pathLst>
            </a:custGeom>
            <a:noFill/>
            <a:ln w="365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Rectangle 44">
              <a:extLst>
                <a:ext uri="{FF2B5EF4-FFF2-40B4-BE49-F238E27FC236}">
                  <a16:creationId xmlns:a16="http://schemas.microsoft.com/office/drawing/2014/main" id="{3AE0A433-76BB-4F6E-BBEC-6846B832B028}"/>
                </a:ext>
              </a:extLst>
            </p:cNvPr>
            <p:cNvSpPr>
              <a:spLocks noChangeArrowheads="1"/>
            </p:cNvSpPr>
            <p:nvPr/>
          </p:nvSpPr>
          <p:spPr bwMode="auto">
            <a:xfrm>
              <a:off x="669" y="3253"/>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r>
                <a:rPr lang="en-US" altLang="en-US" sz="1500">
                  <a:solidFill>
                    <a:srgbClr val="000000"/>
                  </a:solidFill>
                  <a:latin typeface="Arial Bold" panose="020B0704020202020204" pitchFamily="34" charset="0"/>
                </a:rPr>
                <a:t>1</a:t>
              </a:r>
              <a:endParaRPr lang="en-US" altLang="en-US" sz="1800" b="0"/>
            </a:p>
          </p:txBody>
        </p:sp>
        <p:sp>
          <p:nvSpPr>
            <p:cNvPr id="98" name="Rectangle 45">
              <a:extLst>
                <a:ext uri="{FF2B5EF4-FFF2-40B4-BE49-F238E27FC236}">
                  <a16:creationId xmlns:a16="http://schemas.microsoft.com/office/drawing/2014/main" id="{B385BA5E-F682-4A95-8FFC-F4C2A8882768}"/>
                </a:ext>
              </a:extLst>
            </p:cNvPr>
            <p:cNvSpPr>
              <a:spLocks noChangeArrowheads="1"/>
            </p:cNvSpPr>
            <p:nvPr/>
          </p:nvSpPr>
          <p:spPr bwMode="auto">
            <a:xfrm>
              <a:off x="1769" y="3253"/>
              <a:ext cx="1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r>
                <a:rPr lang="en-US" altLang="en-US" sz="1500">
                  <a:solidFill>
                    <a:srgbClr val="000000"/>
                  </a:solidFill>
                  <a:latin typeface="Arial Bold" panose="020B0704020202020204" pitchFamily="34" charset="0"/>
                </a:rPr>
                <a:t>10</a:t>
              </a:r>
              <a:endParaRPr lang="en-US" altLang="en-US" sz="1800" b="0"/>
            </a:p>
          </p:txBody>
        </p:sp>
        <p:sp>
          <p:nvSpPr>
            <p:cNvPr id="99" name="Rectangle 46">
              <a:extLst>
                <a:ext uri="{FF2B5EF4-FFF2-40B4-BE49-F238E27FC236}">
                  <a16:creationId xmlns:a16="http://schemas.microsoft.com/office/drawing/2014/main" id="{7A98A6B1-ED5B-484E-BBC1-2DF5A5B87321}"/>
                </a:ext>
              </a:extLst>
            </p:cNvPr>
            <p:cNvSpPr>
              <a:spLocks noChangeArrowheads="1"/>
            </p:cNvSpPr>
            <p:nvPr/>
          </p:nvSpPr>
          <p:spPr bwMode="auto">
            <a:xfrm>
              <a:off x="2869" y="3253"/>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r>
                <a:rPr lang="en-US" altLang="en-US" sz="1500">
                  <a:solidFill>
                    <a:srgbClr val="000000"/>
                  </a:solidFill>
                  <a:latin typeface="Arial Bold" panose="020B0704020202020204" pitchFamily="34" charset="0"/>
                </a:rPr>
                <a:t>100</a:t>
              </a:r>
              <a:endParaRPr lang="en-US" altLang="en-US" sz="1800" b="0"/>
            </a:p>
          </p:txBody>
        </p:sp>
        <p:sp>
          <p:nvSpPr>
            <p:cNvPr id="100" name="Rectangle 47">
              <a:extLst>
                <a:ext uri="{FF2B5EF4-FFF2-40B4-BE49-F238E27FC236}">
                  <a16:creationId xmlns:a16="http://schemas.microsoft.com/office/drawing/2014/main" id="{35E53D72-F6F6-4F98-BBA5-39C699DB128D}"/>
                </a:ext>
              </a:extLst>
            </p:cNvPr>
            <p:cNvSpPr>
              <a:spLocks noChangeArrowheads="1"/>
            </p:cNvSpPr>
            <p:nvPr/>
          </p:nvSpPr>
          <p:spPr bwMode="auto">
            <a:xfrm>
              <a:off x="3985" y="3253"/>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r>
                <a:rPr lang="en-US" altLang="en-US" sz="1500">
                  <a:solidFill>
                    <a:srgbClr val="000000"/>
                  </a:solidFill>
                  <a:latin typeface="Arial Bold" panose="020B0704020202020204" pitchFamily="34" charset="0"/>
                </a:rPr>
                <a:t>1000</a:t>
              </a:r>
              <a:endParaRPr lang="en-US" altLang="en-US" sz="1800" b="0"/>
            </a:p>
          </p:txBody>
        </p:sp>
        <p:sp>
          <p:nvSpPr>
            <p:cNvPr id="101" name="Rectangle 48">
              <a:extLst>
                <a:ext uri="{FF2B5EF4-FFF2-40B4-BE49-F238E27FC236}">
                  <a16:creationId xmlns:a16="http://schemas.microsoft.com/office/drawing/2014/main" id="{F4B3C551-020D-4AC2-80DD-E1ADDD2B608F}"/>
                </a:ext>
              </a:extLst>
            </p:cNvPr>
            <p:cNvSpPr>
              <a:spLocks noChangeArrowheads="1"/>
            </p:cNvSpPr>
            <p:nvPr/>
          </p:nvSpPr>
          <p:spPr bwMode="auto">
            <a:xfrm>
              <a:off x="5020" y="3253"/>
              <a:ext cx="33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r>
                <a:rPr lang="en-US" altLang="en-US" sz="1500">
                  <a:solidFill>
                    <a:srgbClr val="000000"/>
                  </a:solidFill>
                  <a:latin typeface="Arial Bold" panose="020B0704020202020204" pitchFamily="34" charset="0"/>
                </a:rPr>
                <a:t>10000</a:t>
              </a:r>
              <a:endParaRPr lang="en-US" altLang="en-US" sz="1800" b="0"/>
            </a:p>
          </p:txBody>
        </p:sp>
        <p:sp>
          <p:nvSpPr>
            <p:cNvPr id="102" name="Rectangle 49">
              <a:extLst>
                <a:ext uri="{FF2B5EF4-FFF2-40B4-BE49-F238E27FC236}">
                  <a16:creationId xmlns:a16="http://schemas.microsoft.com/office/drawing/2014/main" id="{C23A02C2-D5E0-4E74-9EF5-95DE0F0C9940}"/>
                </a:ext>
              </a:extLst>
            </p:cNvPr>
            <p:cNvSpPr>
              <a:spLocks noChangeArrowheads="1"/>
            </p:cNvSpPr>
            <p:nvPr/>
          </p:nvSpPr>
          <p:spPr bwMode="auto">
            <a:xfrm>
              <a:off x="2514" y="34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endParaRPr lang="en-US" altLang="en-US" sz="1800" b="0"/>
            </a:p>
          </p:txBody>
        </p:sp>
        <p:sp>
          <p:nvSpPr>
            <p:cNvPr id="103" name="Rectangle 55">
              <a:extLst>
                <a:ext uri="{FF2B5EF4-FFF2-40B4-BE49-F238E27FC236}">
                  <a16:creationId xmlns:a16="http://schemas.microsoft.com/office/drawing/2014/main" id="{5E52A87E-C3D8-44B1-9A0C-4FAF32C449FE}"/>
                </a:ext>
              </a:extLst>
            </p:cNvPr>
            <p:cNvSpPr>
              <a:spLocks noChangeArrowheads="1"/>
            </p:cNvSpPr>
            <p:nvPr/>
          </p:nvSpPr>
          <p:spPr bwMode="auto">
            <a:xfrm>
              <a:off x="3028" y="3457"/>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None/>
              </a:pPr>
              <a:r>
                <a:rPr lang="en-US" altLang="en-US" sz="1700">
                  <a:solidFill>
                    <a:srgbClr val="000000"/>
                  </a:solidFill>
                  <a:latin typeface="Arial Bold" panose="020B0704020202020204" pitchFamily="34" charset="0"/>
                </a:rPr>
                <a:t> </a:t>
              </a:r>
              <a:endParaRPr lang="en-US" altLang="en-US" sz="1800" b="0"/>
            </a:p>
          </p:txBody>
        </p:sp>
      </p:grpSp>
      <p:sp>
        <p:nvSpPr>
          <p:cNvPr id="104" name="TextBox 28672">
            <a:extLst>
              <a:ext uri="{FF2B5EF4-FFF2-40B4-BE49-F238E27FC236}">
                <a16:creationId xmlns:a16="http://schemas.microsoft.com/office/drawing/2014/main" id="{14170136-EB7C-4187-B336-9D5B763B0F6E}"/>
              </a:ext>
            </a:extLst>
          </p:cNvPr>
          <p:cNvSpPr txBox="1">
            <a:spLocks noChangeArrowheads="1"/>
          </p:cNvSpPr>
          <p:nvPr/>
        </p:nvSpPr>
        <p:spPr bwMode="auto">
          <a:xfrm>
            <a:off x="4141789" y="5399087"/>
            <a:ext cx="456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buFontTx/>
              <a:buNone/>
            </a:pPr>
            <a:r>
              <a:rPr lang="en-US" altLang="en-US" sz="1800" dirty="0"/>
              <a:t>Cumulative AUC µ</a:t>
            </a:r>
            <a:r>
              <a:rPr lang="en-US" altLang="en-US" sz="1800" dirty="0" err="1"/>
              <a:t>g.h</a:t>
            </a:r>
            <a:r>
              <a:rPr lang="en-US" altLang="en-US" sz="1800" dirty="0"/>
              <a:t>/ml MMV390048</a:t>
            </a:r>
          </a:p>
        </p:txBody>
      </p:sp>
      <p:cxnSp>
        <p:nvCxnSpPr>
          <p:cNvPr id="105" name="Straight Arrow Connector 11">
            <a:extLst>
              <a:ext uri="{FF2B5EF4-FFF2-40B4-BE49-F238E27FC236}">
                <a16:creationId xmlns:a16="http://schemas.microsoft.com/office/drawing/2014/main" id="{8BF6621F-70EA-4D3F-B8F0-37EC43DCB930}"/>
              </a:ext>
            </a:extLst>
          </p:cNvPr>
          <p:cNvCxnSpPr>
            <a:cxnSpLocks noChangeShapeType="1"/>
          </p:cNvCxnSpPr>
          <p:nvPr/>
        </p:nvCxnSpPr>
        <p:spPr bwMode="auto">
          <a:xfrm>
            <a:off x="5232401" y="1963738"/>
            <a:ext cx="17463" cy="2925763"/>
          </a:xfrm>
          <a:prstGeom prst="straightConnector1">
            <a:avLst/>
          </a:prstGeom>
          <a:noFill/>
          <a:ln w="25400">
            <a:solidFill>
              <a:srgbClr val="130BB5"/>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6" name="TextBox 13">
            <a:extLst>
              <a:ext uri="{FF2B5EF4-FFF2-40B4-BE49-F238E27FC236}">
                <a16:creationId xmlns:a16="http://schemas.microsoft.com/office/drawing/2014/main" id="{6730BB2E-4EBD-431E-B600-148169E41B98}"/>
              </a:ext>
            </a:extLst>
          </p:cNvPr>
          <p:cNvSpPr txBox="1">
            <a:spLocks noChangeArrowheads="1"/>
          </p:cNvSpPr>
          <p:nvPr/>
        </p:nvSpPr>
        <p:spPr bwMode="auto">
          <a:xfrm>
            <a:off x="3079751" y="2308226"/>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r>
              <a:rPr lang="en-US" altLang="en-US" sz="1400">
                <a:solidFill>
                  <a:srgbClr val="130BB5"/>
                </a:solidFill>
                <a:latin typeface="Calibri" panose="020F0502020204030204" pitchFamily="34" charset="0"/>
              </a:rPr>
              <a:t>Predicted human efficacious dose</a:t>
            </a:r>
          </a:p>
          <a:p>
            <a:pPr algn="ctr" eaLnBrk="1" hangingPunct="1">
              <a:spcBef>
                <a:spcPct val="0"/>
              </a:spcBef>
              <a:buClrTx/>
              <a:buSzTx/>
              <a:buFontTx/>
              <a:buNone/>
            </a:pPr>
            <a:r>
              <a:rPr lang="en-US" altLang="en-US" sz="1400">
                <a:solidFill>
                  <a:srgbClr val="130BB5"/>
                </a:solidFill>
                <a:latin typeface="Calibri" panose="020F0502020204030204" pitchFamily="34" charset="0"/>
              </a:rPr>
              <a:t>(80 mg = 25.6 µg.h/ml)</a:t>
            </a:r>
          </a:p>
        </p:txBody>
      </p:sp>
      <p:cxnSp>
        <p:nvCxnSpPr>
          <p:cNvPr id="107" name="Straight Arrow Connector 14">
            <a:extLst>
              <a:ext uri="{FF2B5EF4-FFF2-40B4-BE49-F238E27FC236}">
                <a16:creationId xmlns:a16="http://schemas.microsoft.com/office/drawing/2014/main" id="{97429CC9-3BAD-46B4-AD5E-CE817DBFF291}"/>
              </a:ext>
            </a:extLst>
          </p:cNvPr>
          <p:cNvCxnSpPr>
            <a:cxnSpLocks noChangeShapeType="1"/>
          </p:cNvCxnSpPr>
          <p:nvPr/>
        </p:nvCxnSpPr>
        <p:spPr bwMode="auto">
          <a:xfrm>
            <a:off x="8220075" y="1963738"/>
            <a:ext cx="0" cy="2925763"/>
          </a:xfrm>
          <a:prstGeom prst="straightConnector1">
            <a:avLst/>
          </a:prstGeom>
          <a:noFill/>
          <a:ln w="25400">
            <a:solidFill>
              <a:srgbClr val="130BB5"/>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1" name="Straight Arrow Connector 11">
            <a:extLst>
              <a:ext uri="{FF2B5EF4-FFF2-40B4-BE49-F238E27FC236}">
                <a16:creationId xmlns:a16="http://schemas.microsoft.com/office/drawing/2014/main" id="{D8E1590D-0BA7-426A-84EB-E9C88622B528}"/>
              </a:ext>
            </a:extLst>
          </p:cNvPr>
          <p:cNvCxnSpPr>
            <a:cxnSpLocks noChangeShapeType="1"/>
          </p:cNvCxnSpPr>
          <p:nvPr/>
        </p:nvCxnSpPr>
        <p:spPr bwMode="auto">
          <a:xfrm>
            <a:off x="3149600" y="1963738"/>
            <a:ext cx="0" cy="2925763"/>
          </a:xfrm>
          <a:prstGeom prst="straightConnector1">
            <a:avLst/>
          </a:prstGeom>
          <a:noFill/>
          <a:ln w="25400">
            <a:solidFill>
              <a:srgbClr val="130BB5"/>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2" name="TextBox 13">
            <a:extLst>
              <a:ext uri="{FF2B5EF4-FFF2-40B4-BE49-F238E27FC236}">
                <a16:creationId xmlns:a16="http://schemas.microsoft.com/office/drawing/2014/main" id="{92F2AF64-0577-4E77-A663-94CBCEDD9FD0}"/>
              </a:ext>
            </a:extLst>
          </p:cNvPr>
          <p:cNvSpPr txBox="1">
            <a:spLocks noChangeArrowheads="1"/>
          </p:cNvSpPr>
          <p:nvPr/>
        </p:nvSpPr>
        <p:spPr bwMode="auto">
          <a:xfrm>
            <a:off x="1522413" y="2046288"/>
            <a:ext cx="169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r>
              <a:rPr lang="en-US" altLang="en-US" sz="1400" dirty="0">
                <a:solidFill>
                  <a:srgbClr val="130BB5"/>
                </a:solidFill>
                <a:latin typeface="Calibri" panose="020F0502020204030204" pitchFamily="34" charset="0"/>
              </a:rPr>
              <a:t>Starting dose</a:t>
            </a:r>
          </a:p>
          <a:p>
            <a:pPr algn="ctr" eaLnBrk="1" hangingPunct="1">
              <a:spcBef>
                <a:spcPct val="0"/>
              </a:spcBef>
              <a:buClrTx/>
              <a:buSzTx/>
              <a:buFontTx/>
              <a:buNone/>
            </a:pPr>
            <a:r>
              <a:rPr lang="en-US" altLang="en-US" sz="1400" dirty="0">
                <a:solidFill>
                  <a:srgbClr val="130BB5"/>
                </a:solidFill>
                <a:latin typeface="Calibri" panose="020F0502020204030204" pitchFamily="34" charset="0"/>
              </a:rPr>
              <a:t>(5 mg = 1.6 µ</a:t>
            </a:r>
            <a:r>
              <a:rPr lang="en-US" altLang="en-US" sz="1400" dirty="0" err="1">
                <a:solidFill>
                  <a:srgbClr val="130BB5"/>
                </a:solidFill>
                <a:latin typeface="Calibri" panose="020F0502020204030204" pitchFamily="34" charset="0"/>
              </a:rPr>
              <a:t>g.h</a:t>
            </a:r>
            <a:r>
              <a:rPr lang="en-US" altLang="en-US" sz="1400" dirty="0">
                <a:solidFill>
                  <a:srgbClr val="130BB5"/>
                </a:solidFill>
                <a:latin typeface="Calibri" panose="020F0502020204030204" pitchFamily="34" charset="0"/>
              </a:rPr>
              <a:t>/ml)</a:t>
            </a:r>
          </a:p>
        </p:txBody>
      </p:sp>
      <p:sp>
        <p:nvSpPr>
          <p:cNvPr id="113" name="TextBox 15">
            <a:extLst>
              <a:ext uri="{FF2B5EF4-FFF2-40B4-BE49-F238E27FC236}">
                <a16:creationId xmlns:a16="http://schemas.microsoft.com/office/drawing/2014/main" id="{AA0AD735-49D6-48AB-B5C0-DA85621052B7}"/>
              </a:ext>
            </a:extLst>
          </p:cNvPr>
          <p:cNvSpPr txBox="1">
            <a:spLocks noChangeArrowheads="1"/>
          </p:cNvSpPr>
          <p:nvPr/>
        </p:nvSpPr>
        <p:spPr bwMode="auto">
          <a:xfrm>
            <a:off x="6450861" y="1998662"/>
            <a:ext cx="2385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r>
              <a:rPr lang="en-US" altLang="en-US" sz="1400" dirty="0">
                <a:solidFill>
                  <a:srgbClr val="130BB5"/>
                </a:solidFill>
                <a:latin typeface="Calibri" panose="020F0502020204030204" pitchFamily="34" charset="0"/>
              </a:rPr>
              <a:t>NOAEL most sensitive species</a:t>
            </a:r>
          </a:p>
          <a:p>
            <a:pPr algn="ctr" eaLnBrk="1" hangingPunct="1">
              <a:spcBef>
                <a:spcPct val="0"/>
              </a:spcBef>
              <a:buClrTx/>
              <a:buSzTx/>
              <a:buFontTx/>
              <a:buNone/>
            </a:pPr>
            <a:r>
              <a:rPr lang="en-US" altLang="en-US" sz="1400" dirty="0">
                <a:solidFill>
                  <a:srgbClr val="130BB5"/>
                </a:solidFill>
                <a:latin typeface="Calibri" panose="020F0502020204030204" pitchFamily="34" charset="0"/>
              </a:rPr>
              <a:t>(</a:t>
            </a:r>
            <a:r>
              <a:rPr lang="en-US" altLang="en-US" sz="1400" dirty="0" err="1">
                <a:solidFill>
                  <a:srgbClr val="130BB5"/>
                </a:solidFill>
                <a:latin typeface="Calibri" panose="020F0502020204030204" pitchFamily="34" charset="0"/>
              </a:rPr>
              <a:t>xxxx</a:t>
            </a:r>
            <a:r>
              <a:rPr lang="en-US" altLang="en-US" sz="1400" dirty="0">
                <a:solidFill>
                  <a:srgbClr val="130BB5"/>
                </a:solidFill>
                <a:latin typeface="Calibri" panose="020F0502020204030204" pitchFamily="34" charset="0"/>
              </a:rPr>
              <a:t> µ</a:t>
            </a:r>
            <a:r>
              <a:rPr lang="en-US" altLang="en-US" sz="1400" dirty="0" err="1">
                <a:solidFill>
                  <a:srgbClr val="130BB5"/>
                </a:solidFill>
                <a:latin typeface="Calibri" panose="020F0502020204030204" pitchFamily="34" charset="0"/>
              </a:rPr>
              <a:t>g.h</a:t>
            </a:r>
            <a:r>
              <a:rPr lang="en-US" altLang="en-US" sz="1400" dirty="0">
                <a:solidFill>
                  <a:srgbClr val="130BB5"/>
                </a:solidFill>
                <a:latin typeface="Calibri" panose="020F0502020204030204" pitchFamily="34" charset="0"/>
              </a:rPr>
              <a:t>/ml)</a:t>
            </a:r>
          </a:p>
        </p:txBody>
      </p:sp>
      <p:cxnSp>
        <p:nvCxnSpPr>
          <p:cNvPr id="114" name="Straight Arrow Connector 113">
            <a:extLst>
              <a:ext uri="{FF2B5EF4-FFF2-40B4-BE49-F238E27FC236}">
                <a16:creationId xmlns:a16="http://schemas.microsoft.com/office/drawing/2014/main" id="{32EF01B5-16AF-48B8-9EB3-89C44CFCD82E}"/>
              </a:ext>
            </a:extLst>
          </p:cNvPr>
          <p:cNvCxnSpPr/>
          <p:nvPr/>
        </p:nvCxnSpPr>
        <p:spPr>
          <a:xfrm>
            <a:off x="2870200" y="2198688"/>
            <a:ext cx="260350" cy="53975"/>
          </a:xfrm>
          <a:prstGeom prst="straightConnector1">
            <a:avLst/>
          </a:prstGeom>
          <a:ln>
            <a:solidFill>
              <a:srgbClr val="130BB5"/>
            </a:solidFill>
            <a:tailEnd type="arrow"/>
          </a:ln>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72432EF7-B407-49F6-8CB2-31422D91A39C}"/>
              </a:ext>
            </a:extLst>
          </p:cNvPr>
          <p:cNvSpPr/>
          <p:nvPr/>
        </p:nvSpPr>
        <p:spPr>
          <a:xfrm>
            <a:off x="5087938" y="1963738"/>
            <a:ext cx="298450" cy="2925763"/>
          </a:xfrm>
          <a:prstGeom prst="rect">
            <a:avLst/>
          </a:prstGeom>
          <a:gradFill flip="none" rotWithShape="1">
            <a:gsLst>
              <a:gs pos="0">
                <a:schemeClr val="accent1">
                  <a:tint val="100000"/>
                  <a:shade val="100000"/>
                  <a:satMod val="130000"/>
                  <a:alpha val="20000"/>
                </a:schemeClr>
              </a:gs>
              <a:gs pos="100000">
                <a:schemeClr val="accent1">
                  <a:tint val="50000"/>
                  <a:shade val="100000"/>
                  <a:satMod val="350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6" name="Straight Arrow Connector 115">
            <a:extLst>
              <a:ext uri="{FF2B5EF4-FFF2-40B4-BE49-F238E27FC236}">
                <a16:creationId xmlns:a16="http://schemas.microsoft.com/office/drawing/2014/main" id="{1D479255-9C2E-4FA4-818E-861372686D74}"/>
              </a:ext>
            </a:extLst>
          </p:cNvPr>
          <p:cNvCxnSpPr/>
          <p:nvPr/>
        </p:nvCxnSpPr>
        <p:spPr>
          <a:xfrm>
            <a:off x="4764089" y="2678113"/>
            <a:ext cx="477837" cy="150813"/>
          </a:xfrm>
          <a:prstGeom prst="straightConnector1">
            <a:avLst/>
          </a:prstGeom>
          <a:ln>
            <a:solidFill>
              <a:srgbClr val="130BB5"/>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1BD8AE32-2780-43A7-BCC0-4012EA904692}"/>
              </a:ext>
            </a:extLst>
          </p:cNvPr>
          <p:cNvCxnSpPr/>
          <p:nvPr/>
        </p:nvCxnSpPr>
        <p:spPr>
          <a:xfrm>
            <a:off x="5240339" y="3044825"/>
            <a:ext cx="2979737" cy="0"/>
          </a:xfrm>
          <a:prstGeom prst="line">
            <a:avLst/>
          </a:prstGeom>
          <a:ln>
            <a:headEnd type="stealth"/>
            <a:tailEnd type="stealth"/>
          </a:ln>
        </p:spPr>
        <p:style>
          <a:lnRef idx="2">
            <a:schemeClr val="accent1"/>
          </a:lnRef>
          <a:fillRef idx="0">
            <a:schemeClr val="accent1"/>
          </a:fillRef>
          <a:effectRef idx="1">
            <a:schemeClr val="accent1"/>
          </a:effectRef>
          <a:fontRef idx="minor">
            <a:schemeClr val="tx1"/>
          </a:fontRef>
        </p:style>
      </p:cxnSp>
      <p:sp>
        <p:nvSpPr>
          <p:cNvPr id="120" name="TextBox 13">
            <a:extLst>
              <a:ext uri="{FF2B5EF4-FFF2-40B4-BE49-F238E27FC236}">
                <a16:creationId xmlns:a16="http://schemas.microsoft.com/office/drawing/2014/main" id="{6420BF90-6309-48BE-8E6D-DB9CED4ECACE}"/>
              </a:ext>
            </a:extLst>
          </p:cNvPr>
          <p:cNvSpPr txBox="1">
            <a:spLocks noChangeArrowheads="1"/>
          </p:cNvSpPr>
          <p:nvPr/>
        </p:nvSpPr>
        <p:spPr bwMode="auto">
          <a:xfrm>
            <a:off x="6308726" y="2746376"/>
            <a:ext cx="1101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r>
              <a:rPr lang="en-US" altLang="en-US" sz="1400" dirty="0">
                <a:latin typeface="Calibri" panose="020F0502020204030204" pitchFamily="34" charset="0"/>
              </a:rPr>
              <a:t>xx fold OK</a:t>
            </a:r>
          </a:p>
        </p:txBody>
      </p:sp>
      <p:cxnSp>
        <p:nvCxnSpPr>
          <p:cNvPr id="123" name="Straight Arrow Connector 14">
            <a:extLst>
              <a:ext uri="{FF2B5EF4-FFF2-40B4-BE49-F238E27FC236}">
                <a16:creationId xmlns:a16="http://schemas.microsoft.com/office/drawing/2014/main" id="{0EF2B980-AB04-469A-B4A8-0CB9D48783B8}"/>
              </a:ext>
            </a:extLst>
          </p:cNvPr>
          <p:cNvCxnSpPr>
            <a:cxnSpLocks noChangeShapeType="1"/>
          </p:cNvCxnSpPr>
          <p:nvPr/>
        </p:nvCxnSpPr>
        <p:spPr bwMode="auto">
          <a:xfrm>
            <a:off x="5486400" y="1981201"/>
            <a:ext cx="0" cy="292576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4" name="TextBox 15">
            <a:extLst>
              <a:ext uri="{FF2B5EF4-FFF2-40B4-BE49-F238E27FC236}">
                <a16:creationId xmlns:a16="http://schemas.microsoft.com/office/drawing/2014/main" id="{1B40EE2B-802E-4FE7-BA7D-EF47535FCEF7}"/>
              </a:ext>
            </a:extLst>
          </p:cNvPr>
          <p:cNvSpPr txBox="1">
            <a:spLocks noChangeArrowheads="1"/>
          </p:cNvSpPr>
          <p:nvPr/>
        </p:nvSpPr>
        <p:spPr bwMode="auto">
          <a:xfrm>
            <a:off x="4298996" y="1463332"/>
            <a:ext cx="2385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SzPct val="70000"/>
              <a:defRPr sz="16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r>
              <a:rPr lang="en-US" altLang="en-US" sz="1400" dirty="0">
                <a:solidFill>
                  <a:srgbClr val="FF0000"/>
                </a:solidFill>
                <a:latin typeface="Calibri" panose="020F0502020204030204" pitchFamily="34" charset="0"/>
              </a:rPr>
              <a:t>NOAEL most sensitive species</a:t>
            </a:r>
          </a:p>
          <a:p>
            <a:pPr algn="ctr" eaLnBrk="1" hangingPunct="1">
              <a:spcBef>
                <a:spcPct val="0"/>
              </a:spcBef>
              <a:buClrTx/>
              <a:buSzTx/>
              <a:buFontTx/>
              <a:buNone/>
            </a:pPr>
            <a:r>
              <a:rPr lang="en-US" altLang="en-US" sz="1400" dirty="0">
                <a:solidFill>
                  <a:srgbClr val="FF0000"/>
                </a:solidFill>
                <a:latin typeface="Calibri" panose="020F0502020204030204" pitchFamily="34" charset="0"/>
              </a:rPr>
              <a:t>(xx µ</a:t>
            </a:r>
            <a:r>
              <a:rPr lang="en-US" altLang="en-US" sz="1400" dirty="0" err="1">
                <a:solidFill>
                  <a:srgbClr val="FF0000"/>
                </a:solidFill>
                <a:latin typeface="Calibri" panose="020F0502020204030204" pitchFamily="34" charset="0"/>
              </a:rPr>
              <a:t>g.h</a:t>
            </a:r>
            <a:r>
              <a:rPr lang="en-US" altLang="en-US" sz="1400" dirty="0">
                <a:solidFill>
                  <a:srgbClr val="FF0000"/>
                </a:solidFill>
                <a:latin typeface="Calibri" panose="020F0502020204030204" pitchFamily="34" charset="0"/>
              </a:rPr>
              <a:t>/ml)</a:t>
            </a:r>
          </a:p>
        </p:txBody>
      </p:sp>
    </p:spTree>
    <p:extLst>
      <p:ext uri="{BB962C8B-B14F-4D97-AF65-F5344CB8AC3E}">
        <p14:creationId xmlns:p14="http://schemas.microsoft.com/office/powerpoint/2010/main" val="11535728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ppt_x"/>
                                          </p:val>
                                        </p:tav>
                                        <p:tav tm="100000">
                                          <p:val>
                                            <p:strVal val="#ppt_x"/>
                                          </p:val>
                                        </p:tav>
                                      </p:tavLst>
                                    </p:anim>
                                    <p:anim calcmode="lin" valueType="num">
                                      <p:cBhvr additive="base">
                                        <p:cTn id="1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par>
                                <p:cTn id="18" presetID="10" presetClass="entr" presetSubtype="0" fill="hold"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fade">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par>
                                <p:cTn id="26" presetID="10" presetClass="entr" presetSubtype="0" fill="hold"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0" grpId="0"/>
      <p:bldP spid="1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p:cNvGraphicFramePr>
            <a:graphicFrameLocks noChangeAspect="1"/>
          </p:cNvGraphicFramePr>
          <p:nvPr>
            <p:custDataLst>
              <p:tags r:id="rId1"/>
            </p:custDataLst>
          </p:nvPr>
        </p:nvGraphicFramePr>
        <p:xfrm>
          <a:off x="2668218" y="858468"/>
          <a:ext cx="1214" cy="1214"/>
        </p:xfrm>
        <a:graphic>
          <a:graphicData uri="http://schemas.openxmlformats.org/presentationml/2006/ole">
            <mc:AlternateContent xmlns:mc="http://schemas.openxmlformats.org/markup-compatibility/2006">
              <mc:Choice xmlns:v="urn:schemas-microsoft-com:vml" Requires="v">
                <p:oleObj name="think-cell Slide" r:id="rId5" imgW="524" imgH="526" progId="TCLayout.ActiveDocument.1">
                  <p:embed/>
                </p:oleObj>
              </mc:Choice>
              <mc:Fallback>
                <p:oleObj name="think-cell Slide" r:id="rId5" imgW="524" imgH="526" progId="TCLayout.ActiveDocument.1">
                  <p:embed/>
                  <p:pic>
                    <p:nvPicPr>
                      <p:cNvPr id="36" name="Object 35" hidden="1"/>
                      <p:cNvPicPr/>
                      <p:nvPr/>
                    </p:nvPicPr>
                    <p:blipFill>
                      <a:blip r:embed="rId6"/>
                      <a:stretch>
                        <a:fillRect/>
                      </a:stretch>
                    </p:blipFill>
                    <p:spPr>
                      <a:xfrm>
                        <a:off x="2668218" y="858468"/>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A62FBFE-2655-411E-AD4F-AE4D023AA60B}"/>
              </a:ext>
            </a:extLst>
          </p:cNvPr>
          <p:cNvSpPr/>
          <p:nvPr>
            <p:custDataLst>
              <p:tags r:id="rId2"/>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700"/>
              </a:lnSpc>
            </a:pPr>
            <a:endParaRPr lang="en-US" sz="2500" b="1" dirty="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p:cNvSpPr>
            <a:spLocks noGrp="1"/>
          </p:cNvSpPr>
          <p:nvPr>
            <p:ph type="title"/>
          </p:nvPr>
        </p:nvSpPr>
        <p:spPr>
          <a:xfrm>
            <a:off x="838200" y="365125"/>
            <a:ext cx="10335322" cy="645069"/>
          </a:xfrm>
        </p:spPr>
        <p:txBody>
          <a:bodyPr>
            <a:normAutofit/>
          </a:bodyPr>
          <a:lstStyle/>
          <a:p>
            <a:r>
              <a:rPr lang="en-US" dirty="0"/>
              <a:t>Go/No go criteria to entry into humans</a:t>
            </a:r>
          </a:p>
        </p:txBody>
      </p:sp>
      <p:grpSp>
        <p:nvGrpSpPr>
          <p:cNvPr id="40" name="Group 39"/>
          <p:cNvGrpSpPr/>
          <p:nvPr/>
        </p:nvGrpSpPr>
        <p:grpSpPr>
          <a:xfrm>
            <a:off x="838200" y="1000603"/>
            <a:ext cx="8658237" cy="1479787"/>
            <a:chOff x="-975402" y="964522"/>
            <a:chExt cx="11181582" cy="2150298"/>
          </a:xfrm>
        </p:grpSpPr>
        <p:grpSp>
          <p:nvGrpSpPr>
            <p:cNvPr id="91" name="Group 90"/>
            <p:cNvGrpSpPr/>
            <p:nvPr/>
          </p:nvGrpSpPr>
          <p:grpSpPr>
            <a:xfrm>
              <a:off x="-975402" y="964522"/>
              <a:ext cx="11181582" cy="2150298"/>
              <a:chOff x="1008830" y="753964"/>
              <a:chExt cx="11181582" cy="2150298"/>
            </a:xfrm>
          </p:grpSpPr>
          <p:cxnSp>
            <p:nvCxnSpPr>
              <p:cNvPr id="117" name="Straight Connector 116"/>
              <p:cNvCxnSpPr>
                <a:cxnSpLocks/>
              </p:cNvCxnSpPr>
              <p:nvPr/>
            </p:nvCxnSpPr>
            <p:spPr>
              <a:xfrm flipV="1">
                <a:off x="2797032" y="1167283"/>
                <a:ext cx="8838979" cy="6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spect="1" noChangeArrowheads="1"/>
              </p:cNvSpPr>
              <p:nvPr/>
            </p:nvSpPr>
            <p:spPr bwMode="auto">
              <a:xfrm>
                <a:off x="5942837" y="1283093"/>
                <a:ext cx="6247575" cy="1055649"/>
              </a:xfrm>
              <a:prstGeom prst="homePlate">
                <a:avLst>
                  <a:gd name="adj" fmla="val 84501"/>
                </a:avLst>
              </a:prstGeom>
              <a:solidFill>
                <a:srgbClr val="F286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endParaRPr lang="en-AU" altLang="en-US" sz="1800">
                  <a:solidFill>
                    <a:srgbClr val="000000"/>
                  </a:solidFill>
                </a:endParaRPr>
              </a:p>
            </p:txBody>
          </p:sp>
          <p:sp>
            <p:nvSpPr>
              <p:cNvPr id="94" name="Rectangle 93"/>
              <p:cNvSpPr>
                <a:spLocks noChangeAspect="1" noChangeArrowheads="1"/>
              </p:cNvSpPr>
              <p:nvPr/>
            </p:nvSpPr>
            <p:spPr bwMode="auto">
              <a:xfrm>
                <a:off x="10253363" y="1426261"/>
                <a:ext cx="1493820" cy="63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r>
                  <a:rPr lang="en-US" altLang="en-US" sz="1800" b="1" dirty="0">
                    <a:solidFill>
                      <a:srgbClr val="FFFFFF"/>
                    </a:solidFill>
                    <a:latin typeface="+mn-lt"/>
                  </a:rPr>
                  <a:t>FIH</a:t>
                </a:r>
              </a:p>
            </p:txBody>
          </p:sp>
          <p:sp>
            <p:nvSpPr>
              <p:cNvPr id="95" name="AutoShape 6"/>
              <p:cNvSpPr>
                <a:spLocks noChangeAspect="1" noChangeArrowheads="1"/>
              </p:cNvSpPr>
              <p:nvPr/>
            </p:nvSpPr>
            <p:spPr bwMode="auto">
              <a:xfrm>
                <a:off x="2797031" y="1284280"/>
                <a:ext cx="7379855" cy="1055649"/>
              </a:xfrm>
              <a:prstGeom prst="homePlate">
                <a:avLst>
                  <a:gd name="adj" fmla="val 70860"/>
                </a:avLst>
              </a:prstGeom>
              <a:solidFill>
                <a:srgbClr val="EB4B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endParaRPr lang="en-AU" altLang="en-US" sz="1800">
                  <a:solidFill>
                    <a:srgbClr val="000000"/>
                  </a:solidFill>
                </a:endParaRPr>
              </a:p>
            </p:txBody>
          </p:sp>
          <p:sp>
            <p:nvSpPr>
              <p:cNvPr id="96" name="Rectangle 95"/>
              <p:cNvSpPr>
                <a:spLocks noChangeAspect="1" noChangeArrowheads="1"/>
              </p:cNvSpPr>
              <p:nvPr/>
            </p:nvSpPr>
            <p:spPr bwMode="auto">
              <a:xfrm>
                <a:off x="4788326" y="1510714"/>
                <a:ext cx="3706812" cy="11410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r>
                  <a:rPr lang="en-US" altLang="en-US" sz="1800" b="1" dirty="0">
                    <a:solidFill>
                      <a:srgbClr val="FFFFFF"/>
                    </a:solidFill>
                    <a:latin typeface="+mj-lt"/>
                  </a:rPr>
                  <a:t>Preclinical Development</a:t>
                </a:r>
              </a:p>
            </p:txBody>
          </p:sp>
          <p:sp>
            <p:nvSpPr>
              <p:cNvPr id="102" name="Rectangle 101"/>
              <p:cNvSpPr>
                <a:spLocks noChangeAspect="1" noChangeArrowheads="1"/>
              </p:cNvSpPr>
              <p:nvPr/>
            </p:nvSpPr>
            <p:spPr bwMode="auto">
              <a:xfrm>
                <a:off x="1008830" y="1577200"/>
                <a:ext cx="2439987" cy="63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r>
                  <a:rPr lang="en-US" altLang="en-US" sz="1800" dirty="0">
                    <a:solidFill>
                      <a:srgbClr val="FFFFFF"/>
                    </a:solidFill>
                    <a:latin typeface="+mj-lt"/>
                  </a:rPr>
                  <a:t>Screening</a:t>
                </a:r>
              </a:p>
            </p:txBody>
          </p:sp>
          <p:sp>
            <p:nvSpPr>
              <p:cNvPr id="107" name="Rectangle 106"/>
              <p:cNvSpPr>
                <a:spLocks noChangeArrowheads="1"/>
              </p:cNvSpPr>
              <p:nvPr/>
            </p:nvSpPr>
            <p:spPr bwMode="auto">
              <a:xfrm>
                <a:off x="1384911" y="2228630"/>
                <a:ext cx="3706812" cy="6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defTabSz="685800">
                  <a:defRPr/>
                </a:pPr>
                <a:r>
                  <a:rPr lang="en-US" altLang="en-US" sz="1800" dirty="0">
                    <a:solidFill>
                      <a:srgbClr val="000000"/>
                    </a:solidFill>
                    <a:latin typeface="+mj-lt"/>
                  </a:rPr>
                  <a:t>Candidate selection</a:t>
                </a:r>
              </a:p>
            </p:txBody>
          </p:sp>
          <p:sp>
            <p:nvSpPr>
              <p:cNvPr id="110" name="TextBox 109"/>
              <p:cNvSpPr txBox="1">
                <a:spLocks/>
              </p:cNvSpPr>
              <p:nvPr/>
            </p:nvSpPr>
            <p:spPr>
              <a:xfrm>
                <a:off x="5091723" y="753964"/>
                <a:ext cx="2301087" cy="5067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650360"/>
                  </a:buClr>
                </a:pPr>
                <a:r>
                  <a:rPr lang="en-US" b="1" dirty="0">
                    <a:solidFill>
                      <a:srgbClr val="650360"/>
                    </a:solidFill>
                    <a:ea typeface="ＭＳ Ｐゴシック" charset="0"/>
                  </a:rPr>
                  <a:t>Translational</a:t>
                </a:r>
              </a:p>
            </p:txBody>
          </p:sp>
        </p:grpSp>
        <p:sp>
          <p:nvSpPr>
            <p:cNvPr id="118" name="Line 31"/>
            <p:cNvSpPr>
              <a:spLocks noChangeShapeType="1"/>
            </p:cNvSpPr>
            <p:nvPr/>
          </p:nvSpPr>
          <p:spPr bwMode="auto">
            <a:xfrm>
              <a:off x="8183919" y="1028017"/>
              <a:ext cx="0" cy="1571735"/>
            </a:xfrm>
            <a:prstGeom prst="line">
              <a:avLst/>
            </a:prstGeom>
            <a:noFill/>
            <a:ln w="9525">
              <a:solidFill>
                <a:sysClr val="windowText" lastClr="000000"/>
              </a:solidFill>
              <a:prstDash val="lgDash"/>
              <a:round/>
              <a:headEnd/>
              <a:tailEnd/>
            </a:ln>
            <a:extLst>
              <a:ext uri="{909E8E84-426E-40DD-AFC4-6F175D3DCCD1}">
                <a14:hiddenFill xmlns:a14="http://schemas.microsoft.com/office/drawing/2010/main">
                  <a:noFill/>
                </a14:hiddenFill>
              </a:ext>
            </a:extLst>
          </p:spPr>
          <p:txBody>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endParaRPr lang="en-US" sz="1800">
                <a:solidFill>
                  <a:sysClr val="windowText" lastClr="000000"/>
                </a:solidFill>
              </a:endParaRPr>
            </a:p>
          </p:txBody>
        </p:sp>
      </p:grpSp>
      <p:sp>
        <p:nvSpPr>
          <p:cNvPr id="44" name="TextBox 43"/>
          <p:cNvSpPr txBox="1"/>
          <p:nvPr/>
        </p:nvSpPr>
        <p:spPr>
          <a:xfrm>
            <a:off x="838200" y="3429000"/>
            <a:ext cx="9235642" cy="569690"/>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None/>
            </a:pPr>
            <a:r>
              <a:rPr lang="fr-CH" sz="3200" dirty="0"/>
              <a:t>THINK ABOUT YOUR TPP</a:t>
            </a:r>
          </a:p>
          <a:p>
            <a:pPr algn="ctr"/>
            <a:endParaRPr lang="fr-CH" dirty="0"/>
          </a:p>
        </p:txBody>
      </p:sp>
    </p:spTree>
    <p:extLst>
      <p:ext uri="{BB962C8B-B14F-4D97-AF65-F5344CB8AC3E}">
        <p14:creationId xmlns:p14="http://schemas.microsoft.com/office/powerpoint/2010/main" val="37529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022B-331D-1326-5AEF-5EAE265A6B01}"/>
            </a:ext>
          </a:extLst>
        </p:cNvPr>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64FEBAC4-7FEF-13AD-9326-31AB51359CE9}"/>
              </a:ext>
            </a:extLst>
          </p:cNvPr>
          <p:cNvGraphicFramePr>
            <a:graphicFrameLocks noChangeAspect="1"/>
          </p:cNvGraphicFramePr>
          <p:nvPr>
            <p:custDataLst>
              <p:tags r:id="rId1"/>
            </p:custDataLst>
          </p:nvPr>
        </p:nvGraphicFramePr>
        <p:xfrm>
          <a:off x="2668218" y="858468"/>
          <a:ext cx="1214" cy="1214"/>
        </p:xfrm>
        <a:graphic>
          <a:graphicData uri="http://schemas.openxmlformats.org/presentationml/2006/ole">
            <mc:AlternateContent xmlns:mc="http://schemas.openxmlformats.org/markup-compatibility/2006">
              <mc:Choice xmlns:v="urn:schemas-microsoft-com:vml" Requires="v">
                <p:oleObj name="think-cell Slide" r:id="rId5" imgW="524" imgH="526" progId="TCLayout.ActiveDocument.1">
                  <p:embed/>
                </p:oleObj>
              </mc:Choice>
              <mc:Fallback>
                <p:oleObj name="think-cell Slide" r:id="rId5" imgW="524" imgH="526" progId="TCLayout.ActiveDocument.1">
                  <p:embed/>
                  <p:pic>
                    <p:nvPicPr>
                      <p:cNvPr id="36" name="Object 35" hidden="1">
                        <a:extLst>
                          <a:ext uri="{FF2B5EF4-FFF2-40B4-BE49-F238E27FC236}">
                            <a16:creationId xmlns:a16="http://schemas.microsoft.com/office/drawing/2014/main" id="{64FEBAC4-7FEF-13AD-9326-31AB51359CE9}"/>
                          </a:ext>
                        </a:extLst>
                      </p:cNvPr>
                      <p:cNvPicPr/>
                      <p:nvPr/>
                    </p:nvPicPr>
                    <p:blipFill>
                      <a:blip r:embed="rId6"/>
                      <a:stretch>
                        <a:fillRect/>
                      </a:stretch>
                    </p:blipFill>
                    <p:spPr>
                      <a:xfrm>
                        <a:off x="2668218" y="858468"/>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3C72DA-BF12-65F6-6FB4-55AB9514ECC1}"/>
              </a:ext>
            </a:extLst>
          </p:cNvPr>
          <p:cNvSpPr/>
          <p:nvPr>
            <p:custDataLst>
              <p:tags r:id="rId2"/>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700"/>
              </a:lnSpc>
            </a:pPr>
            <a:endParaRPr lang="en-US" sz="2500" b="1" dirty="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a:extLst>
              <a:ext uri="{FF2B5EF4-FFF2-40B4-BE49-F238E27FC236}">
                <a16:creationId xmlns:a16="http://schemas.microsoft.com/office/drawing/2014/main" id="{1636C17C-31C8-AEA9-E68A-D2315E2474FA}"/>
              </a:ext>
            </a:extLst>
          </p:cNvPr>
          <p:cNvSpPr>
            <a:spLocks noGrp="1"/>
          </p:cNvSpPr>
          <p:nvPr>
            <p:ph type="title"/>
          </p:nvPr>
        </p:nvSpPr>
        <p:spPr>
          <a:xfrm>
            <a:off x="838200" y="365125"/>
            <a:ext cx="10335322" cy="645069"/>
          </a:xfrm>
        </p:spPr>
        <p:txBody>
          <a:bodyPr>
            <a:normAutofit/>
          </a:bodyPr>
          <a:lstStyle/>
          <a:p>
            <a:r>
              <a:rPr lang="en-US" dirty="0"/>
              <a:t>Go/No go criteria to entry into humans</a:t>
            </a:r>
          </a:p>
        </p:txBody>
      </p:sp>
      <p:grpSp>
        <p:nvGrpSpPr>
          <p:cNvPr id="40" name="Group 39">
            <a:extLst>
              <a:ext uri="{FF2B5EF4-FFF2-40B4-BE49-F238E27FC236}">
                <a16:creationId xmlns:a16="http://schemas.microsoft.com/office/drawing/2014/main" id="{3BD01EA6-BA36-25F5-A9E6-88C511DCD4D6}"/>
              </a:ext>
            </a:extLst>
          </p:cNvPr>
          <p:cNvGrpSpPr/>
          <p:nvPr/>
        </p:nvGrpSpPr>
        <p:grpSpPr>
          <a:xfrm>
            <a:off x="838200" y="1000603"/>
            <a:ext cx="8658237" cy="1479787"/>
            <a:chOff x="-975402" y="964522"/>
            <a:chExt cx="11181582" cy="2150298"/>
          </a:xfrm>
        </p:grpSpPr>
        <p:grpSp>
          <p:nvGrpSpPr>
            <p:cNvPr id="91" name="Group 90">
              <a:extLst>
                <a:ext uri="{FF2B5EF4-FFF2-40B4-BE49-F238E27FC236}">
                  <a16:creationId xmlns:a16="http://schemas.microsoft.com/office/drawing/2014/main" id="{C8E8D4A6-359F-EC79-8D8F-4794DC702810}"/>
                </a:ext>
              </a:extLst>
            </p:cNvPr>
            <p:cNvGrpSpPr/>
            <p:nvPr/>
          </p:nvGrpSpPr>
          <p:grpSpPr>
            <a:xfrm>
              <a:off x="-975402" y="964522"/>
              <a:ext cx="11181582" cy="2150298"/>
              <a:chOff x="1008830" y="753964"/>
              <a:chExt cx="11181582" cy="2150298"/>
            </a:xfrm>
          </p:grpSpPr>
          <p:cxnSp>
            <p:nvCxnSpPr>
              <p:cNvPr id="117" name="Straight Connector 116">
                <a:extLst>
                  <a:ext uri="{FF2B5EF4-FFF2-40B4-BE49-F238E27FC236}">
                    <a16:creationId xmlns:a16="http://schemas.microsoft.com/office/drawing/2014/main" id="{C586E130-45C7-D7DE-EF72-90674DB1065C}"/>
                  </a:ext>
                </a:extLst>
              </p:cNvPr>
              <p:cNvCxnSpPr>
                <a:cxnSpLocks/>
              </p:cNvCxnSpPr>
              <p:nvPr/>
            </p:nvCxnSpPr>
            <p:spPr>
              <a:xfrm flipV="1">
                <a:off x="2797032" y="1167283"/>
                <a:ext cx="8838979" cy="6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3" name="AutoShape 4">
                <a:extLst>
                  <a:ext uri="{FF2B5EF4-FFF2-40B4-BE49-F238E27FC236}">
                    <a16:creationId xmlns:a16="http://schemas.microsoft.com/office/drawing/2014/main" id="{ED3E7A75-F025-EA34-E79E-87A4F30E303F}"/>
                  </a:ext>
                </a:extLst>
              </p:cNvPr>
              <p:cNvSpPr>
                <a:spLocks noChangeAspect="1" noChangeArrowheads="1"/>
              </p:cNvSpPr>
              <p:nvPr/>
            </p:nvSpPr>
            <p:spPr bwMode="auto">
              <a:xfrm>
                <a:off x="5942837" y="1283093"/>
                <a:ext cx="6247575" cy="1055649"/>
              </a:xfrm>
              <a:prstGeom prst="homePlate">
                <a:avLst>
                  <a:gd name="adj" fmla="val 84501"/>
                </a:avLst>
              </a:prstGeom>
              <a:solidFill>
                <a:srgbClr val="F286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endParaRPr lang="en-AU" altLang="en-US" sz="1800">
                  <a:solidFill>
                    <a:srgbClr val="000000"/>
                  </a:solidFill>
                </a:endParaRPr>
              </a:p>
            </p:txBody>
          </p:sp>
          <p:sp>
            <p:nvSpPr>
              <p:cNvPr id="94" name="Rectangle 93">
                <a:extLst>
                  <a:ext uri="{FF2B5EF4-FFF2-40B4-BE49-F238E27FC236}">
                    <a16:creationId xmlns:a16="http://schemas.microsoft.com/office/drawing/2014/main" id="{B0987EED-0648-D2F3-82C3-C69A877B38E3}"/>
                  </a:ext>
                </a:extLst>
              </p:cNvPr>
              <p:cNvSpPr>
                <a:spLocks noChangeAspect="1" noChangeArrowheads="1"/>
              </p:cNvSpPr>
              <p:nvPr/>
            </p:nvSpPr>
            <p:spPr bwMode="auto">
              <a:xfrm>
                <a:off x="10253363" y="1426261"/>
                <a:ext cx="1493820" cy="63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r>
                  <a:rPr lang="en-US" altLang="en-US" sz="1800" b="1" dirty="0">
                    <a:solidFill>
                      <a:srgbClr val="FFFFFF"/>
                    </a:solidFill>
                    <a:latin typeface="+mn-lt"/>
                  </a:rPr>
                  <a:t>FIH</a:t>
                </a:r>
              </a:p>
            </p:txBody>
          </p:sp>
          <p:sp>
            <p:nvSpPr>
              <p:cNvPr id="95" name="AutoShape 6">
                <a:extLst>
                  <a:ext uri="{FF2B5EF4-FFF2-40B4-BE49-F238E27FC236}">
                    <a16:creationId xmlns:a16="http://schemas.microsoft.com/office/drawing/2014/main" id="{7956A83B-81AB-5800-FE0F-5ADF71F23704}"/>
                  </a:ext>
                </a:extLst>
              </p:cNvPr>
              <p:cNvSpPr>
                <a:spLocks noChangeAspect="1" noChangeArrowheads="1"/>
              </p:cNvSpPr>
              <p:nvPr/>
            </p:nvSpPr>
            <p:spPr bwMode="auto">
              <a:xfrm>
                <a:off x="2797031" y="1284280"/>
                <a:ext cx="7379855" cy="1055649"/>
              </a:xfrm>
              <a:prstGeom prst="homePlate">
                <a:avLst>
                  <a:gd name="adj" fmla="val 70860"/>
                </a:avLst>
              </a:prstGeom>
              <a:solidFill>
                <a:srgbClr val="EB4B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endParaRPr lang="en-AU" altLang="en-US" sz="1800">
                  <a:solidFill>
                    <a:srgbClr val="000000"/>
                  </a:solidFill>
                </a:endParaRPr>
              </a:p>
            </p:txBody>
          </p:sp>
          <p:sp>
            <p:nvSpPr>
              <p:cNvPr id="96" name="Rectangle 95">
                <a:extLst>
                  <a:ext uri="{FF2B5EF4-FFF2-40B4-BE49-F238E27FC236}">
                    <a16:creationId xmlns:a16="http://schemas.microsoft.com/office/drawing/2014/main" id="{B6AE8C7A-0A79-8340-B79A-034DE10A30CB}"/>
                  </a:ext>
                </a:extLst>
              </p:cNvPr>
              <p:cNvSpPr>
                <a:spLocks noChangeAspect="1" noChangeArrowheads="1"/>
              </p:cNvSpPr>
              <p:nvPr/>
            </p:nvSpPr>
            <p:spPr bwMode="auto">
              <a:xfrm>
                <a:off x="4788326" y="1510714"/>
                <a:ext cx="3706812" cy="11410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r>
                  <a:rPr lang="en-US" altLang="en-US" sz="1800" b="1" dirty="0">
                    <a:solidFill>
                      <a:srgbClr val="FFFFFF"/>
                    </a:solidFill>
                    <a:latin typeface="+mj-lt"/>
                  </a:rPr>
                  <a:t>Preclinical Development</a:t>
                </a:r>
              </a:p>
            </p:txBody>
          </p:sp>
          <p:sp>
            <p:nvSpPr>
              <p:cNvPr id="102" name="Rectangle 101">
                <a:extLst>
                  <a:ext uri="{FF2B5EF4-FFF2-40B4-BE49-F238E27FC236}">
                    <a16:creationId xmlns:a16="http://schemas.microsoft.com/office/drawing/2014/main" id="{F851AE11-7234-C3B5-498B-AE6A343DEFD5}"/>
                  </a:ext>
                </a:extLst>
              </p:cNvPr>
              <p:cNvSpPr>
                <a:spLocks noChangeAspect="1" noChangeArrowheads="1"/>
              </p:cNvSpPr>
              <p:nvPr/>
            </p:nvSpPr>
            <p:spPr bwMode="auto">
              <a:xfrm>
                <a:off x="1008830" y="1577200"/>
                <a:ext cx="2439987" cy="63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r>
                  <a:rPr lang="en-US" altLang="en-US" sz="1800" dirty="0">
                    <a:solidFill>
                      <a:srgbClr val="FFFFFF"/>
                    </a:solidFill>
                    <a:latin typeface="+mj-lt"/>
                  </a:rPr>
                  <a:t>Screening</a:t>
                </a:r>
              </a:p>
            </p:txBody>
          </p:sp>
          <p:sp>
            <p:nvSpPr>
              <p:cNvPr id="107" name="Rectangle 106">
                <a:extLst>
                  <a:ext uri="{FF2B5EF4-FFF2-40B4-BE49-F238E27FC236}">
                    <a16:creationId xmlns:a16="http://schemas.microsoft.com/office/drawing/2014/main" id="{DCBB51E6-8D18-569B-BCDB-5092046F9A8D}"/>
                  </a:ext>
                </a:extLst>
              </p:cNvPr>
              <p:cNvSpPr>
                <a:spLocks noChangeArrowheads="1"/>
              </p:cNvSpPr>
              <p:nvPr/>
            </p:nvSpPr>
            <p:spPr bwMode="auto">
              <a:xfrm>
                <a:off x="1384911" y="2228630"/>
                <a:ext cx="3706812" cy="6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defTabSz="685800">
                  <a:defRPr/>
                </a:pPr>
                <a:r>
                  <a:rPr lang="en-US" altLang="en-US" sz="1800" dirty="0">
                    <a:solidFill>
                      <a:srgbClr val="000000"/>
                    </a:solidFill>
                    <a:latin typeface="+mj-lt"/>
                  </a:rPr>
                  <a:t>Candidate selection</a:t>
                </a:r>
              </a:p>
            </p:txBody>
          </p:sp>
          <p:sp>
            <p:nvSpPr>
              <p:cNvPr id="110" name="TextBox 109">
                <a:extLst>
                  <a:ext uri="{FF2B5EF4-FFF2-40B4-BE49-F238E27FC236}">
                    <a16:creationId xmlns:a16="http://schemas.microsoft.com/office/drawing/2014/main" id="{2CB59F81-9AFC-4270-BAF2-3B07C381F9B4}"/>
                  </a:ext>
                </a:extLst>
              </p:cNvPr>
              <p:cNvSpPr txBox="1">
                <a:spLocks/>
              </p:cNvSpPr>
              <p:nvPr/>
            </p:nvSpPr>
            <p:spPr>
              <a:xfrm>
                <a:off x="5091723" y="753964"/>
                <a:ext cx="2301087" cy="5067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650360"/>
                  </a:buClr>
                </a:pPr>
                <a:r>
                  <a:rPr lang="en-US" b="1" dirty="0">
                    <a:solidFill>
                      <a:srgbClr val="650360"/>
                    </a:solidFill>
                    <a:ea typeface="ＭＳ Ｐゴシック" charset="0"/>
                  </a:rPr>
                  <a:t>Translational</a:t>
                </a:r>
              </a:p>
            </p:txBody>
          </p:sp>
        </p:grpSp>
        <p:sp>
          <p:nvSpPr>
            <p:cNvPr id="118" name="Line 31">
              <a:extLst>
                <a:ext uri="{FF2B5EF4-FFF2-40B4-BE49-F238E27FC236}">
                  <a16:creationId xmlns:a16="http://schemas.microsoft.com/office/drawing/2014/main" id="{416F86F5-DCD3-F045-5033-63866278AB9C}"/>
                </a:ext>
              </a:extLst>
            </p:cNvPr>
            <p:cNvSpPr>
              <a:spLocks noChangeShapeType="1"/>
            </p:cNvSpPr>
            <p:nvPr/>
          </p:nvSpPr>
          <p:spPr bwMode="auto">
            <a:xfrm>
              <a:off x="8183919" y="1028017"/>
              <a:ext cx="0" cy="1571735"/>
            </a:xfrm>
            <a:prstGeom prst="line">
              <a:avLst/>
            </a:prstGeom>
            <a:noFill/>
            <a:ln w="9525">
              <a:solidFill>
                <a:sysClr val="windowText" lastClr="000000"/>
              </a:solidFill>
              <a:prstDash val="lgDash"/>
              <a:round/>
              <a:headEnd/>
              <a:tailEnd/>
            </a:ln>
            <a:extLst>
              <a:ext uri="{909E8E84-426E-40DD-AFC4-6F175D3DCCD1}">
                <a14:hiddenFill xmlns:a14="http://schemas.microsoft.com/office/drawing/2010/main">
                  <a:noFill/>
                </a14:hiddenFill>
              </a:ext>
            </a:extLst>
          </p:spPr>
          <p:txBody>
            <a:bodyPr/>
            <a:lstStyle>
              <a:defPPr>
                <a:defRPr lang="fr-FR"/>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defTabSz="685800">
                <a:defRPr/>
              </a:pPr>
              <a:endParaRPr lang="en-US" sz="1800">
                <a:solidFill>
                  <a:sysClr val="windowText" lastClr="000000"/>
                </a:solidFill>
              </a:endParaRPr>
            </a:p>
          </p:txBody>
        </p:sp>
      </p:grpSp>
      <p:sp>
        <p:nvSpPr>
          <p:cNvPr id="44" name="TextBox 43">
            <a:extLst>
              <a:ext uri="{FF2B5EF4-FFF2-40B4-BE49-F238E27FC236}">
                <a16:creationId xmlns:a16="http://schemas.microsoft.com/office/drawing/2014/main" id="{636AD450-03E4-FFA5-3B9F-07034C25A7C9}"/>
              </a:ext>
            </a:extLst>
          </p:cNvPr>
          <p:cNvSpPr txBox="1"/>
          <p:nvPr/>
        </p:nvSpPr>
        <p:spPr>
          <a:xfrm>
            <a:off x="1072099" y="2564305"/>
            <a:ext cx="9507508" cy="1595001"/>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CH" dirty="0"/>
          </a:p>
          <a:p>
            <a:r>
              <a:rPr lang="fr-CH" dirty="0"/>
              <a:t>Is the </a:t>
            </a:r>
            <a:r>
              <a:rPr lang="fr-CH" dirty="0" err="1"/>
              <a:t>predicted</a:t>
            </a:r>
            <a:r>
              <a:rPr lang="fr-CH" dirty="0"/>
              <a:t> </a:t>
            </a:r>
            <a:r>
              <a:rPr lang="fr-CH" dirty="0" err="1"/>
              <a:t>human</a:t>
            </a:r>
            <a:r>
              <a:rPr lang="fr-CH" dirty="0"/>
              <a:t> </a:t>
            </a:r>
            <a:r>
              <a:rPr lang="fr-CH" dirty="0" err="1"/>
              <a:t>efficacious</a:t>
            </a:r>
            <a:r>
              <a:rPr lang="fr-CH" dirty="0"/>
              <a:t> dose in line </a:t>
            </a:r>
            <a:r>
              <a:rPr lang="fr-CH" dirty="0" err="1"/>
              <a:t>with</a:t>
            </a:r>
            <a:r>
              <a:rPr lang="fr-CH" dirty="0"/>
              <a:t> TPP?</a:t>
            </a:r>
          </a:p>
          <a:p>
            <a:r>
              <a:rPr lang="fr-CH" dirty="0"/>
              <a:t>Are the </a:t>
            </a:r>
            <a:r>
              <a:rPr lang="fr-CH" dirty="0" err="1"/>
              <a:t>safety</a:t>
            </a:r>
            <a:r>
              <a:rPr lang="fr-CH" dirty="0"/>
              <a:t> </a:t>
            </a:r>
            <a:r>
              <a:rPr lang="fr-CH" dirty="0" err="1"/>
              <a:t>margins</a:t>
            </a:r>
            <a:r>
              <a:rPr lang="fr-CH" dirty="0"/>
              <a:t> acceptable?</a:t>
            </a:r>
          </a:p>
          <a:p>
            <a:r>
              <a:rPr lang="fr-CH" dirty="0" err="1"/>
              <a:t>What</a:t>
            </a:r>
            <a:r>
              <a:rPr lang="fr-CH" dirty="0"/>
              <a:t> </a:t>
            </a:r>
            <a:r>
              <a:rPr lang="fr-CH" dirty="0" err="1"/>
              <a:t>is</a:t>
            </a:r>
            <a:r>
              <a:rPr lang="fr-CH" dirty="0"/>
              <a:t> the </a:t>
            </a:r>
            <a:r>
              <a:rPr lang="fr-CH" dirty="0" err="1"/>
              <a:t>tox</a:t>
            </a:r>
            <a:r>
              <a:rPr lang="fr-CH" dirty="0"/>
              <a:t> profile? Target </a:t>
            </a:r>
            <a:r>
              <a:rPr lang="fr-CH" dirty="0" err="1"/>
              <a:t>organs</a:t>
            </a:r>
            <a:r>
              <a:rPr lang="fr-CH" dirty="0"/>
              <a:t>, </a:t>
            </a:r>
            <a:r>
              <a:rPr lang="fr-CH" dirty="0" err="1"/>
              <a:t>monitorable</a:t>
            </a:r>
            <a:r>
              <a:rPr lang="fr-CH" dirty="0"/>
              <a:t>, </a:t>
            </a:r>
            <a:r>
              <a:rPr lang="fr-CH" dirty="0" err="1"/>
              <a:t>reversible</a:t>
            </a:r>
          </a:p>
          <a:p>
            <a:pPr marL="0" indent="0">
              <a:buNone/>
            </a:pPr>
            <a:endParaRPr lang="fr-CH" dirty="0"/>
          </a:p>
        </p:txBody>
      </p:sp>
      <p:sp>
        <p:nvSpPr>
          <p:cNvPr id="7" name="TextBox 6">
            <a:extLst>
              <a:ext uri="{FF2B5EF4-FFF2-40B4-BE49-F238E27FC236}">
                <a16:creationId xmlns:a16="http://schemas.microsoft.com/office/drawing/2014/main" id="{68B582A6-B90D-73B0-79EE-7CB19076D514}"/>
              </a:ext>
            </a:extLst>
          </p:cNvPr>
          <p:cNvSpPr txBox="1"/>
          <p:nvPr/>
        </p:nvSpPr>
        <p:spPr>
          <a:xfrm>
            <a:off x="7327556" y="4250543"/>
            <a:ext cx="2949328" cy="1384995"/>
          </a:xfrm>
          <a:prstGeom prst="rect">
            <a:avLst/>
          </a:prstGeom>
          <a:noFill/>
        </p:spPr>
        <p:txBody>
          <a:bodyPr wrap="square">
            <a:spAutoFit/>
          </a:bodyPr>
          <a:lstStyle/>
          <a:p>
            <a:r>
              <a:rPr lang="fr-CH" sz="1200" dirty="0" err="1"/>
              <a:t>Other</a:t>
            </a:r>
            <a:r>
              <a:rPr lang="fr-CH" sz="1200" dirty="0"/>
              <a:t> </a:t>
            </a:r>
            <a:r>
              <a:rPr lang="fr-CH" sz="1200" dirty="0" err="1"/>
              <a:t>considerations</a:t>
            </a:r>
            <a:r>
              <a:rPr lang="fr-CH" sz="1200" dirty="0"/>
              <a:t> </a:t>
            </a:r>
            <a:r>
              <a:rPr lang="fr-CH" sz="1200" dirty="0" err="1"/>
              <a:t>which</a:t>
            </a:r>
            <a:r>
              <a:rPr lang="fr-CH" sz="1200" dirty="0"/>
              <a:t> </a:t>
            </a:r>
            <a:r>
              <a:rPr lang="fr-CH" sz="1200" dirty="0" err="1"/>
              <a:t>won’t</a:t>
            </a:r>
            <a:r>
              <a:rPr lang="fr-CH" sz="1200" dirty="0"/>
              <a:t> affect entry </a:t>
            </a:r>
            <a:r>
              <a:rPr lang="fr-CH" sz="1200" dirty="0" err="1"/>
              <a:t>into</a:t>
            </a:r>
            <a:r>
              <a:rPr lang="fr-CH" sz="1200" dirty="0"/>
              <a:t> </a:t>
            </a:r>
            <a:r>
              <a:rPr lang="fr-CH" sz="1200" dirty="0" err="1"/>
              <a:t>human</a:t>
            </a:r>
            <a:r>
              <a:rPr lang="fr-CH" sz="1200" dirty="0"/>
              <a:t> but </a:t>
            </a:r>
            <a:r>
              <a:rPr lang="fr-CH" sz="1200" dirty="0" err="1"/>
              <a:t>should</a:t>
            </a:r>
            <a:r>
              <a:rPr lang="fr-CH" sz="1200" dirty="0"/>
              <a:t> </a:t>
            </a:r>
            <a:r>
              <a:rPr lang="fr-CH" sz="1200" dirty="0" err="1"/>
              <a:t>be</a:t>
            </a:r>
            <a:r>
              <a:rPr lang="fr-CH" sz="1200" dirty="0"/>
              <a:t> </a:t>
            </a:r>
            <a:r>
              <a:rPr lang="fr-CH" sz="1200" dirty="0" err="1"/>
              <a:t>assess</a:t>
            </a:r>
            <a:r>
              <a:rPr lang="fr-CH" sz="1200" dirty="0"/>
              <a:t> :</a:t>
            </a:r>
          </a:p>
          <a:p>
            <a:pPr marL="171450" indent="-171450">
              <a:buFontTx/>
              <a:buChar char="-"/>
            </a:pPr>
            <a:r>
              <a:rPr lang="fr-CH" sz="1200" dirty="0"/>
              <a:t>Drug </a:t>
            </a:r>
            <a:r>
              <a:rPr lang="fr-CH" sz="1200" dirty="0" err="1"/>
              <a:t>sustance</a:t>
            </a:r>
            <a:r>
              <a:rPr lang="fr-CH" sz="1200" dirty="0"/>
              <a:t> (</a:t>
            </a:r>
            <a:r>
              <a:rPr lang="fr-CH" sz="1200" dirty="0" err="1"/>
              <a:t>ease</a:t>
            </a:r>
            <a:r>
              <a:rPr lang="fr-CH" sz="1200" dirty="0"/>
              <a:t> of production, </a:t>
            </a:r>
            <a:r>
              <a:rPr lang="fr-CH" sz="1200" dirty="0" err="1"/>
              <a:t>cost</a:t>
            </a:r>
            <a:r>
              <a:rPr lang="fr-CH" sz="1200" dirty="0"/>
              <a:t> of </a:t>
            </a:r>
            <a:r>
              <a:rPr lang="fr-CH" sz="1200" dirty="0" err="1"/>
              <a:t>goods</a:t>
            </a:r>
            <a:r>
              <a:rPr lang="fr-CH" sz="1200" dirty="0"/>
              <a:t>, </a:t>
            </a:r>
            <a:r>
              <a:rPr lang="fr-CH" sz="1200" dirty="0" err="1"/>
              <a:t>stability</a:t>
            </a:r>
            <a:r>
              <a:rPr lang="fr-CH" sz="1200" dirty="0"/>
              <a:t>, etc..)</a:t>
            </a:r>
          </a:p>
          <a:p>
            <a:pPr marL="171450" indent="-171450">
              <a:buFontTx/>
              <a:buChar char="-"/>
            </a:pPr>
            <a:r>
              <a:rPr lang="fr-CH" sz="1200" dirty="0"/>
              <a:t>Drug </a:t>
            </a:r>
            <a:r>
              <a:rPr lang="fr-CH" sz="1200" dirty="0" err="1"/>
              <a:t>product</a:t>
            </a:r>
            <a:r>
              <a:rPr lang="fr-CH" sz="1200" dirty="0"/>
              <a:t> (</a:t>
            </a:r>
            <a:r>
              <a:rPr lang="fr-CH" sz="1200" dirty="0" err="1"/>
              <a:t>powder</a:t>
            </a:r>
            <a:r>
              <a:rPr lang="fr-CH" sz="1200" dirty="0"/>
              <a:t> in </a:t>
            </a:r>
            <a:r>
              <a:rPr lang="fr-CH" sz="1200" dirty="0" err="1"/>
              <a:t>bottle</a:t>
            </a:r>
            <a:r>
              <a:rPr lang="fr-CH" sz="1200" dirty="0"/>
              <a:t>, </a:t>
            </a:r>
            <a:r>
              <a:rPr lang="fr-CH" sz="1200" dirty="0" err="1"/>
              <a:t>tablet</a:t>
            </a:r>
            <a:r>
              <a:rPr lang="fr-CH" sz="1200" dirty="0"/>
              <a:t>, </a:t>
            </a:r>
            <a:r>
              <a:rPr lang="fr-CH" sz="1200" dirty="0" err="1"/>
              <a:t>child</a:t>
            </a:r>
            <a:r>
              <a:rPr lang="fr-CH" sz="1200" dirty="0"/>
              <a:t> </a:t>
            </a:r>
            <a:r>
              <a:rPr lang="fr-CH" sz="1200" dirty="0" err="1"/>
              <a:t>friendly</a:t>
            </a:r>
            <a:r>
              <a:rPr lang="fr-CH" sz="1200" dirty="0"/>
              <a:t> formulation, </a:t>
            </a:r>
            <a:r>
              <a:rPr lang="fr-CH" sz="1200" dirty="0" err="1"/>
              <a:t>stability</a:t>
            </a:r>
            <a:r>
              <a:rPr lang="fr-CH" sz="1200" dirty="0"/>
              <a:t>, </a:t>
            </a:r>
            <a:r>
              <a:rPr lang="fr-CH" sz="1200" dirty="0" err="1"/>
              <a:t>cost</a:t>
            </a:r>
            <a:r>
              <a:rPr lang="fr-CH" sz="1200" dirty="0"/>
              <a:t> of </a:t>
            </a:r>
            <a:r>
              <a:rPr lang="fr-CH" sz="1200" dirty="0" err="1"/>
              <a:t>goods</a:t>
            </a:r>
            <a:r>
              <a:rPr lang="fr-CH" sz="1200" dirty="0"/>
              <a:t>, etc…)</a:t>
            </a:r>
          </a:p>
        </p:txBody>
      </p:sp>
      <p:sp>
        <p:nvSpPr>
          <p:cNvPr id="8" name="Arrow: Down 7">
            <a:extLst>
              <a:ext uri="{FF2B5EF4-FFF2-40B4-BE49-F238E27FC236}">
                <a16:creationId xmlns:a16="http://schemas.microsoft.com/office/drawing/2014/main" id="{017D4F57-00AE-7117-08B8-89FCD60567DA}"/>
              </a:ext>
            </a:extLst>
          </p:cNvPr>
          <p:cNvSpPr/>
          <p:nvPr/>
        </p:nvSpPr>
        <p:spPr>
          <a:xfrm>
            <a:off x="4658751" y="4250543"/>
            <a:ext cx="1225296" cy="13441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itle 1">
            <a:extLst>
              <a:ext uri="{FF2B5EF4-FFF2-40B4-BE49-F238E27FC236}">
                <a16:creationId xmlns:a16="http://schemas.microsoft.com/office/drawing/2014/main" id="{0668A5A5-3AF3-621A-30A0-82DE00F9CD4D}"/>
              </a:ext>
            </a:extLst>
          </p:cNvPr>
          <p:cNvSpPr txBox="1">
            <a:spLocks/>
          </p:cNvSpPr>
          <p:nvPr/>
        </p:nvSpPr>
        <p:spPr>
          <a:xfrm>
            <a:off x="3107722" y="5713417"/>
            <a:ext cx="4327353" cy="645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r>
              <a:rPr lang="en-US" dirty="0" err="1"/>
              <a:t>FiH</a:t>
            </a:r>
            <a:r>
              <a:rPr lang="en-US" dirty="0"/>
              <a:t>: First in Human</a:t>
            </a:r>
          </a:p>
        </p:txBody>
      </p:sp>
    </p:spTree>
    <p:extLst>
      <p:ext uri="{BB962C8B-B14F-4D97-AF65-F5344CB8AC3E}">
        <p14:creationId xmlns:p14="http://schemas.microsoft.com/office/powerpoint/2010/main" val="223318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 grpId="0"/>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3A63-2F0D-2F66-463A-D7C484146A30}"/>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6AF72-865D-57C6-6988-5F89654812F8}"/>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526AF72-865D-57C6-6988-5F89654812F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56DC0E9-C09D-9983-7773-6C2617C2C3CC}"/>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Calibri" panose="020F0502020204030204" pitchFamily="34" charset="0"/>
              <a:ea typeface="+mj-ea"/>
              <a:cs typeface="Courier New" panose="02070309020205020404" pitchFamily="49" charset="0"/>
              <a:sym typeface="Calibri" panose="020F0502020204030204" pitchFamily="34" charset="0"/>
            </a:endParaRPr>
          </a:p>
        </p:txBody>
      </p:sp>
      <p:pic>
        <p:nvPicPr>
          <p:cNvPr id="7" name="Picture 6">
            <a:extLst>
              <a:ext uri="{FF2B5EF4-FFF2-40B4-BE49-F238E27FC236}">
                <a16:creationId xmlns:a16="http://schemas.microsoft.com/office/drawing/2014/main" id="{55F9261E-B386-3C0F-AF65-544F2901702D}"/>
              </a:ext>
            </a:extLst>
          </p:cNvPr>
          <p:cNvPicPr>
            <a:picLocks noChangeAspect="1"/>
          </p:cNvPicPr>
          <p:nvPr/>
        </p:nvPicPr>
        <p:blipFill>
          <a:blip r:embed="rId6"/>
          <a:stretch>
            <a:fillRect/>
          </a:stretch>
        </p:blipFill>
        <p:spPr>
          <a:xfrm>
            <a:off x="1219200" y="892548"/>
            <a:ext cx="9132787" cy="5901186"/>
          </a:xfrm>
          <a:prstGeom prst="rect">
            <a:avLst/>
          </a:prstGeom>
        </p:spPr>
      </p:pic>
      <p:sp>
        <p:nvSpPr>
          <p:cNvPr id="6" name="Title 5">
            <a:extLst>
              <a:ext uri="{FF2B5EF4-FFF2-40B4-BE49-F238E27FC236}">
                <a16:creationId xmlns:a16="http://schemas.microsoft.com/office/drawing/2014/main" id="{134A95F1-BCE2-D54F-42E2-2A91E14A71BE}"/>
              </a:ext>
            </a:extLst>
          </p:cNvPr>
          <p:cNvSpPr>
            <a:spLocks noGrp="1"/>
          </p:cNvSpPr>
          <p:nvPr>
            <p:ph type="title"/>
          </p:nvPr>
        </p:nvSpPr>
        <p:spPr/>
        <p:txBody>
          <a:bodyPr/>
          <a:lstStyle/>
          <a:p>
            <a:r>
              <a:rPr lang="en-US" dirty="0"/>
              <a:t>IPDP update</a:t>
            </a:r>
            <a:endParaRPr lang="en-CH" dirty="0"/>
          </a:p>
        </p:txBody>
      </p:sp>
      <p:sp>
        <p:nvSpPr>
          <p:cNvPr id="8" name="Oval 7">
            <a:extLst>
              <a:ext uri="{FF2B5EF4-FFF2-40B4-BE49-F238E27FC236}">
                <a16:creationId xmlns:a16="http://schemas.microsoft.com/office/drawing/2014/main" id="{BFED5D4B-0CA1-9C97-AAF8-15FAFC6475A5}"/>
              </a:ext>
            </a:extLst>
          </p:cNvPr>
          <p:cNvSpPr/>
          <p:nvPr/>
        </p:nvSpPr>
        <p:spPr>
          <a:xfrm>
            <a:off x="3183869" y="1270450"/>
            <a:ext cx="1068148" cy="1011504"/>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77018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F9BB4E4-DD68-4280-B3D5-4F34229075CF}"/>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FF9BB4E4-DD68-4280-B3D5-4F34229075CF}"/>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7682516-F1DA-4B0C-96B8-D6DF6DF5ED66}"/>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pic>
        <p:nvPicPr>
          <p:cNvPr id="235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926" y="1268413"/>
            <a:ext cx="880427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a:spLocks noGrp="1"/>
          </p:cNvSpPr>
          <p:nvPr>
            <p:ph type="title"/>
          </p:nvPr>
        </p:nvSpPr>
        <p:spPr>
          <a:xfrm>
            <a:off x="838200" y="365125"/>
            <a:ext cx="8406384" cy="645069"/>
          </a:xfrm>
        </p:spPr>
        <p:txBody>
          <a:bodyPr>
            <a:normAutofit fontScale="90000"/>
          </a:bodyPr>
          <a:lstStyle/>
          <a:p>
            <a:r>
              <a:rPr lang="fr-CH" altLang="en-US" dirty="0" err="1">
                <a:latin typeface="Arial" panose="020B0604020202020204" pitchFamily="34" charset="0"/>
                <a:ea typeface="ＭＳ Ｐゴシック" panose="020B0600070205080204" pitchFamily="34" charset="-128"/>
              </a:rPr>
              <a:t>What</a:t>
            </a:r>
            <a:r>
              <a:rPr lang="fr-CH" altLang="en-US" dirty="0">
                <a:latin typeface="Arial" panose="020B0604020202020204" pitchFamily="34" charset="0"/>
                <a:ea typeface="ＭＳ Ｐゴシック" panose="020B0600070205080204" pitchFamily="34" charset="-128"/>
              </a:rPr>
              <a:t> </a:t>
            </a:r>
            <a:r>
              <a:rPr lang="fr-CH" altLang="en-US" dirty="0" err="1">
                <a:latin typeface="Arial" panose="020B0604020202020204" pitchFamily="34" charset="0"/>
                <a:ea typeface="ＭＳ Ｐゴシック" panose="020B0600070205080204" pitchFamily="34" charset="-128"/>
              </a:rPr>
              <a:t>does</a:t>
            </a:r>
            <a:r>
              <a:rPr lang="fr-CH" altLang="en-US" dirty="0">
                <a:latin typeface="Arial" panose="020B0604020202020204" pitchFamily="34" charset="0"/>
                <a:ea typeface="ＭＳ Ｐゴシック" panose="020B0600070205080204" pitchFamily="34" charset="-128"/>
              </a:rPr>
              <a:t> a PK </a:t>
            </a:r>
            <a:r>
              <a:rPr lang="fr-CH" altLang="en-US" dirty="0" err="1">
                <a:latin typeface="Arial" panose="020B0604020202020204" pitchFamily="34" charset="0"/>
                <a:ea typeface="ＭＳ Ｐゴシック" panose="020B0600070205080204" pitchFamily="34" charset="-128"/>
              </a:rPr>
              <a:t>curve</a:t>
            </a:r>
            <a:r>
              <a:rPr lang="fr-CH" altLang="en-US" dirty="0">
                <a:latin typeface="Arial" panose="020B0604020202020204" pitchFamily="34" charset="0"/>
                <a:ea typeface="ＭＳ Ｐゴシック" panose="020B0600070205080204" pitchFamily="34" charset="-128"/>
              </a:rPr>
              <a:t> in </a:t>
            </a:r>
            <a:r>
              <a:rPr lang="fr-CH" altLang="en-US" dirty="0" err="1">
                <a:latin typeface="Arial" panose="020B0604020202020204" pitchFamily="34" charset="0"/>
                <a:ea typeface="ＭＳ Ｐゴシック" panose="020B0600070205080204" pitchFamily="34" charset="-128"/>
              </a:rPr>
              <a:t>human</a:t>
            </a:r>
            <a:r>
              <a:rPr lang="fr-CH" altLang="en-US" dirty="0">
                <a:latin typeface="Arial" panose="020B0604020202020204" pitchFamily="34" charset="0"/>
                <a:ea typeface="ＭＳ Ｐゴシック" panose="020B0600070205080204" pitchFamily="34" charset="-128"/>
              </a:rPr>
              <a:t> look like?</a:t>
            </a:r>
            <a:endParaRPr lang="en-US" altLang="en-US" dirty="0">
              <a:latin typeface="Arial" panose="020B0604020202020204" pitchFamily="34" charset="0"/>
              <a:ea typeface="ＭＳ Ｐゴシック" panose="020B0600070205080204" pitchFamily="34" charset="-128"/>
            </a:endParaRPr>
          </a:p>
        </p:txBody>
      </p:sp>
      <p:sp>
        <p:nvSpPr>
          <p:cNvPr id="23557" name="Slide Number Placeholder 1"/>
          <p:cNvSpPr>
            <a:spLocks noGrp="1"/>
          </p:cNvSpPr>
          <p:nvPr>
            <p:ph type="sldNum" sz="quarter" idx="4294967295"/>
          </p:nvPr>
        </p:nvSpPr>
        <p:spPr bwMode="auto">
          <a:xfrm>
            <a:off x="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7005F"/>
              </a:buClr>
              <a:buSzPct val="120000"/>
              <a:buFont typeface="Arial" panose="020B0604020202020204" pitchFamily="34" charset="0"/>
              <a:buChar char="•"/>
              <a:defRPr sz="2400" b="1">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E91D3E"/>
              </a:buClr>
              <a:buSzPct val="12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FFB5FE"/>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70000"/>
              <a:defRPr sz="16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defRPr sz="16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defRPr sz="16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defRPr sz="16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defRPr sz="16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defRPr sz="16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SzTx/>
              <a:buFontTx/>
              <a:buNone/>
            </a:pPr>
            <a:fld id="{FC72303C-08A3-4DBF-A8DD-9F782623CFBE}" type="slidenum">
              <a:rPr lang="fr-FR" altLang="en-US" sz="1200" b="0">
                <a:solidFill>
                  <a:srgbClr val="7F7F7F"/>
                </a:solidFill>
              </a:rPr>
              <a:pPr>
                <a:spcBef>
                  <a:spcPct val="0"/>
                </a:spcBef>
                <a:buClrTx/>
                <a:buSzTx/>
                <a:buFontTx/>
                <a:buNone/>
              </a:pPr>
              <a:t>20</a:t>
            </a:fld>
            <a:endParaRPr lang="fr-FR" altLang="en-US" sz="1200" b="0">
              <a:solidFill>
                <a:srgbClr val="7F7F7F"/>
              </a:solidFill>
            </a:endParaRPr>
          </a:p>
        </p:txBody>
      </p:sp>
      <p:cxnSp>
        <p:nvCxnSpPr>
          <p:cNvPr id="7" name="Straight Connector 6">
            <a:extLst>
              <a:ext uri="{FF2B5EF4-FFF2-40B4-BE49-F238E27FC236}">
                <a16:creationId xmlns:a16="http://schemas.microsoft.com/office/drawing/2014/main" id="{3E80B75F-76AA-C60E-B99C-58098ECC8FDC}"/>
              </a:ext>
            </a:extLst>
          </p:cNvPr>
          <p:cNvCxnSpPr/>
          <p:nvPr/>
        </p:nvCxnSpPr>
        <p:spPr>
          <a:xfrm>
            <a:off x="2002536" y="3785616"/>
            <a:ext cx="8951976" cy="9144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723D21-4BCF-7520-CE31-2380C765E20F}"/>
              </a:ext>
            </a:extLst>
          </p:cNvPr>
          <p:cNvSpPr txBox="1"/>
          <p:nvPr/>
        </p:nvSpPr>
        <p:spPr>
          <a:xfrm>
            <a:off x="8439912" y="3067163"/>
            <a:ext cx="3044952" cy="646331"/>
          </a:xfrm>
          <a:prstGeom prst="rect">
            <a:avLst/>
          </a:prstGeom>
          <a:noFill/>
        </p:spPr>
        <p:txBody>
          <a:bodyPr wrap="square" rtlCol="0">
            <a:spAutoFit/>
          </a:bodyPr>
          <a:lstStyle/>
          <a:p>
            <a:r>
              <a:rPr lang="en-US" dirty="0"/>
              <a:t>Minimum pharmacologically active concentration</a:t>
            </a:r>
            <a:endParaRPr lang="en-CH" dirty="0"/>
          </a:p>
        </p:txBody>
      </p:sp>
    </p:spTree>
    <p:extLst>
      <p:ext uri="{BB962C8B-B14F-4D97-AF65-F5344CB8AC3E}">
        <p14:creationId xmlns:p14="http://schemas.microsoft.com/office/powerpoint/2010/main" val="4280289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639351-062D-47A5-9E4E-DCF80B571EB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63639351-062D-47A5-9E4E-DCF80B571EB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7A8D320-DA25-4F93-9FE9-96EEDEDC5C3D}"/>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id="{5708A0D4-957D-49AD-B785-4B7FF735BE03}"/>
              </a:ext>
            </a:extLst>
          </p:cNvPr>
          <p:cNvSpPr>
            <a:spLocks noGrp="1"/>
          </p:cNvSpPr>
          <p:nvPr>
            <p:ph type="title"/>
          </p:nvPr>
        </p:nvSpPr>
        <p:spPr>
          <a:xfrm>
            <a:off x="838200" y="365125"/>
            <a:ext cx="10674096" cy="645069"/>
          </a:xfrm>
        </p:spPr>
        <p:txBody>
          <a:bodyPr>
            <a:normAutofit fontScale="90000"/>
          </a:bodyPr>
          <a:lstStyle/>
          <a:p>
            <a:r>
              <a:rPr lang="fr-CH" dirty="0"/>
              <a:t>First stress test on translation </a:t>
            </a:r>
            <a:r>
              <a:rPr lang="fr-CH" dirty="0" err="1"/>
              <a:t>is</a:t>
            </a:r>
            <a:r>
              <a:rPr lang="fr-CH" dirty="0"/>
              <a:t> First in Human Trial (</a:t>
            </a:r>
            <a:r>
              <a:rPr lang="fr-CH" dirty="0" err="1"/>
              <a:t>FiH</a:t>
            </a:r>
            <a:r>
              <a:rPr lang="fr-CH" dirty="0"/>
              <a:t>)</a:t>
            </a:r>
            <a:endParaRPr lang="en-GB" dirty="0"/>
          </a:p>
        </p:txBody>
      </p:sp>
      <p:sp>
        <p:nvSpPr>
          <p:cNvPr id="8" name="Content Placeholder 7">
            <a:extLst>
              <a:ext uri="{FF2B5EF4-FFF2-40B4-BE49-F238E27FC236}">
                <a16:creationId xmlns:a16="http://schemas.microsoft.com/office/drawing/2014/main" id="{7EFE504F-F310-E9D7-CEF7-DDA6E02B9A64}"/>
              </a:ext>
            </a:extLst>
          </p:cNvPr>
          <p:cNvSpPr>
            <a:spLocks noGrp="1"/>
          </p:cNvSpPr>
          <p:nvPr>
            <p:ph idx="1"/>
          </p:nvPr>
        </p:nvSpPr>
        <p:spPr>
          <a:xfrm>
            <a:off x="460046" y="1275370"/>
            <a:ext cx="11430404" cy="4983889"/>
          </a:xfrm>
        </p:spPr>
        <p:txBody>
          <a:bodyPr/>
          <a:lstStyle/>
          <a:p>
            <a:r>
              <a:rPr lang="fr-CH" b="1" dirty="0" err="1"/>
              <a:t>Safety</a:t>
            </a:r>
            <a:r>
              <a:rPr lang="fr-CH" dirty="0"/>
              <a:t> in </a:t>
            </a:r>
            <a:r>
              <a:rPr lang="fr-CH" dirty="0" err="1"/>
              <a:t>human</a:t>
            </a:r>
            <a:r>
              <a:rPr lang="fr-CH" dirty="0"/>
              <a:t> </a:t>
            </a:r>
            <a:r>
              <a:rPr lang="fr-CH" dirty="0" err="1"/>
              <a:t>is</a:t>
            </a:r>
            <a:r>
              <a:rPr lang="fr-CH" dirty="0"/>
              <a:t> the </a:t>
            </a:r>
            <a:r>
              <a:rPr lang="fr-CH" dirty="0" err="1"/>
              <a:t>primary</a:t>
            </a:r>
            <a:r>
              <a:rPr lang="fr-CH" dirty="0"/>
              <a:t> objective (</a:t>
            </a:r>
            <a:r>
              <a:rPr lang="fr-CH" dirty="0" err="1"/>
              <a:t>was</a:t>
            </a:r>
            <a:r>
              <a:rPr lang="fr-CH" dirty="0"/>
              <a:t> </a:t>
            </a:r>
            <a:r>
              <a:rPr lang="fr-CH" dirty="0" err="1"/>
              <a:t>preclinical</a:t>
            </a:r>
            <a:r>
              <a:rPr lang="fr-CH" dirty="0"/>
              <a:t> </a:t>
            </a:r>
            <a:r>
              <a:rPr lang="fr-CH" dirty="0" err="1"/>
              <a:t>toxicity</a:t>
            </a:r>
            <a:r>
              <a:rPr lang="fr-CH" dirty="0"/>
              <a:t> </a:t>
            </a:r>
            <a:r>
              <a:rPr lang="fr-CH" dirty="0" err="1"/>
              <a:t>predictive</a:t>
            </a:r>
            <a:r>
              <a:rPr lang="fr-CH" dirty="0"/>
              <a:t> of </a:t>
            </a:r>
            <a:r>
              <a:rPr lang="fr-CH" dirty="0" err="1"/>
              <a:t>human</a:t>
            </a:r>
            <a:r>
              <a:rPr lang="fr-CH" dirty="0"/>
              <a:t> </a:t>
            </a:r>
            <a:r>
              <a:rPr lang="fr-CH" dirty="0" err="1"/>
              <a:t>safety</a:t>
            </a:r>
            <a:r>
              <a:rPr lang="fr-CH" dirty="0"/>
              <a:t>?</a:t>
            </a:r>
          </a:p>
          <a:p>
            <a:r>
              <a:rPr lang="fr-CH" dirty="0" err="1"/>
              <a:t>Pharmacokinetic</a:t>
            </a:r>
            <a:r>
              <a:rPr lang="fr-CH" dirty="0"/>
              <a:t> </a:t>
            </a:r>
            <a:r>
              <a:rPr lang="fr-CH" dirty="0" err="1"/>
              <a:t>needs</a:t>
            </a:r>
            <a:r>
              <a:rPr lang="fr-CH" dirty="0"/>
              <a:t> to </a:t>
            </a:r>
            <a:r>
              <a:rPr lang="fr-CH" dirty="0" err="1"/>
              <a:t>be</a:t>
            </a:r>
            <a:r>
              <a:rPr lang="fr-CH" dirty="0"/>
              <a:t> </a:t>
            </a:r>
            <a:r>
              <a:rPr lang="fr-CH" dirty="0" err="1"/>
              <a:t>confirmed</a:t>
            </a:r>
            <a:endParaRPr lang="en-CH" dirty="0"/>
          </a:p>
        </p:txBody>
      </p:sp>
      <p:sp>
        <p:nvSpPr>
          <p:cNvPr id="3" name="Slide Number Placeholder 2">
            <a:extLst>
              <a:ext uri="{FF2B5EF4-FFF2-40B4-BE49-F238E27FC236}">
                <a16:creationId xmlns:a16="http://schemas.microsoft.com/office/drawing/2014/main" id="{49DD1DF5-F488-4E5B-AADE-565F2AA1D21D}"/>
              </a:ext>
            </a:extLst>
          </p:cNvPr>
          <p:cNvSpPr>
            <a:spLocks noGrp="1"/>
          </p:cNvSpPr>
          <p:nvPr>
            <p:ph type="sldNum" sz="quarter" idx="4294967295"/>
          </p:nvPr>
        </p:nvSpPr>
        <p:spPr>
          <a:xfrm>
            <a:off x="0" y="6356350"/>
            <a:ext cx="2743200" cy="365125"/>
          </a:xfrm>
        </p:spPr>
        <p:txBody>
          <a:bodyPr/>
          <a:lstStyle/>
          <a:p>
            <a:pPr>
              <a:defRPr/>
            </a:pPr>
            <a:fld id="{CAA9BBDF-AC2C-4243-9643-044F2E98218B}" type="slidenum">
              <a:rPr lang="fr-FR" altLang="en-US" smtClean="0"/>
              <a:pPr>
                <a:defRPr/>
              </a:pPr>
              <a:t>21</a:t>
            </a:fld>
            <a:endParaRPr lang="fr-FR" altLang="en-US" dirty="0"/>
          </a:p>
        </p:txBody>
      </p:sp>
      <p:graphicFrame>
        <p:nvGraphicFramePr>
          <p:cNvPr id="6" name="Table 5">
            <a:extLst>
              <a:ext uri="{FF2B5EF4-FFF2-40B4-BE49-F238E27FC236}">
                <a16:creationId xmlns:a16="http://schemas.microsoft.com/office/drawing/2014/main" id="{C143C739-6E92-436C-9150-B0ED6CEBEF48}"/>
              </a:ext>
            </a:extLst>
          </p:cNvPr>
          <p:cNvGraphicFramePr>
            <a:graphicFrameLocks noGrp="1"/>
          </p:cNvGraphicFramePr>
          <p:nvPr>
            <p:extLst>
              <p:ext uri="{D42A27DB-BD31-4B8C-83A1-F6EECF244321}">
                <p14:modId xmlns:p14="http://schemas.microsoft.com/office/powerpoint/2010/main" val="2592049175"/>
              </p:ext>
            </p:extLst>
          </p:nvPr>
        </p:nvGraphicFramePr>
        <p:xfrm>
          <a:off x="1005904" y="2822322"/>
          <a:ext cx="9262808" cy="3436937"/>
        </p:xfrm>
        <a:graphic>
          <a:graphicData uri="http://schemas.openxmlformats.org/drawingml/2006/table">
            <a:tbl>
              <a:tblPr firstRow="1" bandRow="1">
                <a:tableStyleId>{5C22544A-7EE6-4342-B048-85BDC9FD1C3A}</a:tableStyleId>
              </a:tblPr>
              <a:tblGrid>
                <a:gridCol w="1173338">
                  <a:extLst>
                    <a:ext uri="{9D8B030D-6E8A-4147-A177-3AD203B41FA5}">
                      <a16:colId xmlns:a16="http://schemas.microsoft.com/office/drawing/2014/main" val="20000"/>
                    </a:ext>
                  </a:extLst>
                </a:gridCol>
                <a:gridCol w="1173338">
                  <a:extLst>
                    <a:ext uri="{9D8B030D-6E8A-4147-A177-3AD203B41FA5}">
                      <a16:colId xmlns:a16="http://schemas.microsoft.com/office/drawing/2014/main" val="20001"/>
                    </a:ext>
                  </a:extLst>
                </a:gridCol>
                <a:gridCol w="1173338">
                  <a:extLst>
                    <a:ext uri="{9D8B030D-6E8A-4147-A177-3AD203B41FA5}">
                      <a16:colId xmlns:a16="http://schemas.microsoft.com/office/drawing/2014/main" val="4017009107"/>
                    </a:ext>
                  </a:extLst>
                </a:gridCol>
                <a:gridCol w="1173338">
                  <a:extLst>
                    <a:ext uri="{9D8B030D-6E8A-4147-A177-3AD203B41FA5}">
                      <a16:colId xmlns:a16="http://schemas.microsoft.com/office/drawing/2014/main" val="20002"/>
                    </a:ext>
                  </a:extLst>
                </a:gridCol>
                <a:gridCol w="1173338">
                  <a:extLst>
                    <a:ext uri="{9D8B030D-6E8A-4147-A177-3AD203B41FA5}">
                      <a16:colId xmlns:a16="http://schemas.microsoft.com/office/drawing/2014/main" val="1343449568"/>
                    </a:ext>
                  </a:extLst>
                </a:gridCol>
                <a:gridCol w="1173338">
                  <a:extLst>
                    <a:ext uri="{9D8B030D-6E8A-4147-A177-3AD203B41FA5}">
                      <a16:colId xmlns:a16="http://schemas.microsoft.com/office/drawing/2014/main" val="20003"/>
                    </a:ext>
                  </a:extLst>
                </a:gridCol>
                <a:gridCol w="1173338">
                  <a:extLst>
                    <a:ext uri="{9D8B030D-6E8A-4147-A177-3AD203B41FA5}">
                      <a16:colId xmlns:a16="http://schemas.microsoft.com/office/drawing/2014/main" val="20004"/>
                    </a:ext>
                  </a:extLst>
                </a:gridCol>
                <a:gridCol w="1049442">
                  <a:extLst>
                    <a:ext uri="{9D8B030D-6E8A-4147-A177-3AD203B41FA5}">
                      <a16:colId xmlns:a16="http://schemas.microsoft.com/office/drawing/2014/main" val="20005"/>
                    </a:ext>
                  </a:extLst>
                </a:gridCol>
              </a:tblGrid>
              <a:tr h="579028">
                <a:tc>
                  <a:txBody>
                    <a:bodyPr/>
                    <a:lstStyle/>
                    <a:p>
                      <a:r>
                        <a:rPr lang="en-US" sz="1600" dirty="0"/>
                        <a:t>Cohort</a:t>
                      </a:r>
                    </a:p>
                  </a:txBody>
                  <a:tcPr marL="91429" marR="91429" marT="45674" marB="45674">
                    <a:solidFill>
                      <a:srgbClr val="AF0064"/>
                    </a:solidFill>
                  </a:tcPr>
                </a:tc>
                <a:tc>
                  <a:txBody>
                    <a:bodyPr/>
                    <a:lstStyle/>
                    <a:p>
                      <a:r>
                        <a:rPr lang="en-US" sz="1600" dirty="0"/>
                        <a:t>Dose</a:t>
                      </a:r>
                    </a:p>
                    <a:p>
                      <a:r>
                        <a:rPr lang="en-US" sz="1600" dirty="0"/>
                        <a:t>(mg)</a:t>
                      </a:r>
                    </a:p>
                  </a:txBody>
                  <a:tcPr marL="91429" marR="91429" marT="45674" marB="45674">
                    <a:solidFill>
                      <a:srgbClr val="AF0064"/>
                    </a:solidFill>
                  </a:tcPr>
                </a:tc>
                <a:tc>
                  <a:txBody>
                    <a:bodyPr/>
                    <a:lstStyle/>
                    <a:p>
                      <a:r>
                        <a:rPr lang="en-US" sz="1600" dirty="0"/>
                        <a:t>Predicted </a:t>
                      </a:r>
                      <a:r>
                        <a:rPr lang="en-US" sz="1600" dirty="0" err="1"/>
                        <a:t>Cmax</a:t>
                      </a:r>
                      <a:endParaRPr lang="en-US" sz="1600" dirty="0"/>
                    </a:p>
                  </a:txBody>
                  <a:tcPr marL="91429" marR="91429" marT="45674" marB="45674">
                    <a:solidFill>
                      <a:srgbClr val="AF0064"/>
                    </a:solidFill>
                  </a:tcPr>
                </a:tc>
                <a:tc>
                  <a:txBody>
                    <a:bodyPr/>
                    <a:lstStyle/>
                    <a:p>
                      <a:r>
                        <a:rPr lang="en-US" sz="1600" dirty="0" err="1"/>
                        <a:t>C</a:t>
                      </a:r>
                      <a:r>
                        <a:rPr lang="en-US" sz="1600" baseline="-25000" dirty="0" err="1"/>
                        <a:t>max</a:t>
                      </a:r>
                      <a:endParaRPr lang="en-US" sz="1600" baseline="-25000" dirty="0"/>
                    </a:p>
                    <a:p>
                      <a:r>
                        <a:rPr lang="en-US" sz="1600" dirty="0"/>
                        <a:t>(</a:t>
                      </a:r>
                      <a:r>
                        <a:rPr lang="en-US" sz="1600" dirty="0">
                          <a:sym typeface="Symbol"/>
                        </a:rPr>
                        <a:t>g/ml)</a:t>
                      </a:r>
                      <a:endParaRPr lang="en-US" sz="1600" dirty="0"/>
                    </a:p>
                  </a:txBody>
                  <a:tcPr marL="91429" marR="91429" marT="45674" marB="45674">
                    <a:solidFill>
                      <a:srgbClr val="AF0064"/>
                    </a:solidFill>
                  </a:tcPr>
                </a:tc>
                <a:tc>
                  <a:txBody>
                    <a:bodyPr/>
                    <a:lstStyle/>
                    <a:p>
                      <a:r>
                        <a:rPr lang="en-US" sz="1600" dirty="0"/>
                        <a:t>Predicted AUC</a:t>
                      </a:r>
                    </a:p>
                  </a:txBody>
                  <a:tcPr marL="91429" marR="91429" marT="45674" marB="45674">
                    <a:solidFill>
                      <a:srgbClr val="AF0064"/>
                    </a:solidFill>
                  </a:tcPr>
                </a:tc>
                <a:tc>
                  <a:txBody>
                    <a:bodyPr/>
                    <a:lstStyle/>
                    <a:p>
                      <a:r>
                        <a:rPr lang="en-US" sz="1600" dirty="0"/>
                        <a:t>AUC</a:t>
                      </a:r>
                      <a:r>
                        <a:rPr lang="en-US" sz="1600" baseline="-25000" dirty="0"/>
                        <a:t>0-inf </a:t>
                      </a:r>
                      <a:r>
                        <a:rPr lang="en-US" sz="1600" dirty="0"/>
                        <a:t>(</a:t>
                      </a:r>
                      <a:r>
                        <a:rPr lang="en-US" sz="1600" dirty="0">
                          <a:sym typeface="Symbol"/>
                        </a:rPr>
                        <a:t></a:t>
                      </a:r>
                      <a:r>
                        <a:rPr lang="en-US" sz="1600" dirty="0" err="1">
                          <a:sym typeface="Symbol"/>
                        </a:rPr>
                        <a:t>g.h</a:t>
                      </a:r>
                      <a:r>
                        <a:rPr lang="en-US" sz="1600" dirty="0">
                          <a:sym typeface="Symbol"/>
                        </a:rPr>
                        <a:t>/ml)</a:t>
                      </a:r>
                      <a:endParaRPr lang="en-US" sz="1600" dirty="0"/>
                    </a:p>
                  </a:txBody>
                  <a:tcPr marL="91429" marR="91429" marT="45674" marB="45674">
                    <a:solidFill>
                      <a:srgbClr val="AF0064"/>
                    </a:solidFill>
                  </a:tcPr>
                </a:tc>
                <a:tc>
                  <a:txBody>
                    <a:bodyPr/>
                    <a:lstStyle/>
                    <a:p>
                      <a:r>
                        <a:rPr lang="en-US" sz="1600" dirty="0" err="1"/>
                        <a:t>C</a:t>
                      </a:r>
                      <a:r>
                        <a:rPr lang="en-US" sz="1600" baseline="-25000" dirty="0" err="1"/>
                        <a:t>max</a:t>
                      </a:r>
                      <a:r>
                        <a:rPr lang="en-US" sz="1600" dirty="0"/>
                        <a:t> </a:t>
                      </a:r>
                    </a:p>
                    <a:p>
                      <a:r>
                        <a:rPr lang="en-US" sz="1600" dirty="0"/>
                        <a:t>Margin</a:t>
                      </a:r>
                    </a:p>
                  </a:txBody>
                  <a:tcPr marL="91429" marR="91429" marT="45674" marB="45674">
                    <a:solidFill>
                      <a:srgbClr val="AF0064"/>
                    </a:solidFill>
                  </a:tcPr>
                </a:tc>
                <a:tc>
                  <a:txBody>
                    <a:bodyPr/>
                    <a:lstStyle/>
                    <a:p>
                      <a:r>
                        <a:rPr lang="en-US" sz="1600" dirty="0">
                          <a:solidFill>
                            <a:schemeClr val="bg1"/>
                          </a:solidFill>
                        </a:rPr>
                        <a:t>AUC</a:t>
                      </a:r>
                      <a:r>
                        <a:rPr lang="en-US" sz="1600" baseline="-25000" dirty="0">
                          <a:solidFill>
                            <a:schemeClr val="bg1"/>
                          </a:solidFill>
                        </a:rPr>
                        <a:t>0-inf </a:t>
                      </a:r>
                    </a:p>
                    <a:p>
                      <a:r>
                        <a:rPr lang="en-US" sz="1600" baseline="0" dirty="0">
                          <a:solidFill>
                            <a:schemeClr val="bg1"/>
                          </a:solidFill>
                        </a:rPr>
                        <a:t>Margin</a:t>
                      </a:r>
                    </a:p>
                  </a:txBody>
                  <a:tcPr marL="91429" marR="91429" marT="45674" marB="45674">
                    <a:solidFill>
                      <a:srgbClr val="AF0064"/>
                    </a:solidFill>
                  </a:tcPr>
                </a:tc>
                <a:extLst>
                  <a:ext uri="{0D108BD9-81ED-4DB2-BD59-A6C34878D82A}">
                    <a16:rowId xmlns:a16="http://schemas.microsoft.com/office/drawing/2014/main" val="10000"/>
                  </a:ext>
                </a:extLst>
              </a:tr>
              <a:tr h="335188">
                <a:tc>
                  <a:txBody>
                    <a:bodyPr/>
                    <a:lstStyle/>
                    <a:p>
                      <a:r>
                        <a:rPr lang="en-US" sz="1600" b="1" dirty="0"/>
                        <a:t>A1 (fasted)</a:t>
                      </a:r>
                    </a:p>
                  </a:txBody>
                  <a:tcPr marL="91429" marR="91429" marT="45674" marB="45674"/>
                </a:tc>
                <a:tc>
                  <a:txBody>
                    <a:bodyPr/>
                    <a:lstStyle/>
                    <a:p>
                      <a:pPr algn="ctr"/>
                      <a:r>
                        <a:rPr lang="en-US" sz="1600" b="1" dirty="0"/>
                        <a:t>5</a:t>
                      </a:r>
                    </a:p>
                  </a:txBody>
                  <a:tcPr marL="91429" marR="91429" marT="45674" marB="45674"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0.021</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1.60</a:t>
                      </a:r>
                    </a:p>
                  </a:txBody>
                  <a:tcPr marL="12698" marR="12698" marT="12696" marB="0" anchor="ctr"/>
                </a:tc>
                <a:tc>
                  <a:txBody>
                    <a:bodyPr/>
                    <a:lstStyle/>
                    <a:p>
                      <a:pPr algn="ctr" fontAlgn="b"/>
                      <a:r>
                        <a:rPr lang="en-US" sz="1600" b="1" i="0" u="none" strike="noStrike">
                          <a:solidFill>
                            <a:srgbClr val="000000"/>
                          </a:solidFill>
                          <a:effectLst/>
                          <a:latin typeface="Calibri"/>
                        </a:rPr>
                        <a:t>345</a:t>
                      </a:r>
                    </a:p>
                  </a:txBody>
                  <a:tcPr marL="12698" marR="12698" marT="12696" marB="0" anchor="ctr"/>
                </a:tc>
                <a:tc>
                  <a:txBody>
                    <a:bodyPr/>
                    <a:lstStyle/>
                    <a:p>
                      <a:pPr algn="ctr" fontAlgn="b"/>
                      <a:r>
                        <a:rPr lang="en-US" sz="1600" b="1" i="0" u="none" strike="noStrike" dirty="0">
                          <a:solidFill>
                            <a:srgbClr val="000000"/>
                          </a:solidFill>
                          <a:effectLst/>
                          <a:latin typeface="Calibri"/>
                        </a:rPr>
                        <a:t>94.9</a:t>
                      </a:r>
                    </a:p>
                  </a:txBody>
                  <a:tcPr marL="12698" marR="12698" marT="12696" marB="0" anchor="ctr"/>
                </a:tc>
                <a:extLst>
                  <a:ext uri="{0D108BD9-81ED-4DB2-BD59-A6C34878D82A}">
                    <a16:rowId xmlns:a16="http://schemas.microsoft.com/office/drawing/2014/main" val="10001"/>
                  </a:ext>
                </a:extLst>
              </a:tr>
              <a:tr h="335188">
                <a:tc>
                  <a:txBody>
                    <a:bodyPr/>
                    <a:lstStyle/>
                    <a:p>
                      <a:r>
                        <a:rPr lang="en-US" sz="1600" b="1" dirty="0"/>
                        <a:t>A2 (fasted)</a:t>
                      </a:r>
                    </a:p>
                  </a:txBody>
                  <a:tcPr marL="91429" marR="91429" marT="45674" marB="45674"/>
                </a:tc>
                <a:tc>
                  <a:txBody>
                    <a:bodyPr/>
                    <a:lstStyle/>
                    <a:p>
                      <a:pPr algn="ctr"/>
                      <a:r>
                        <a:rPr lang="en-US" sz="1600" b="1" dirty="0"/>
                        <a:t>20</a:t>
                      </a:r>
                    </a:p>
                  </a:txBody>
                  <a:tcPr marL="91429" marR="91429" marT="45674" marB="45674"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0.085</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a:solidFill>
                            <a:srgbClr val="000000"/>
                          </a:solidFill>
                          <a:effectLst/>
                          <a:latin typeface="Calibri"/>
                        </a:rPr>
                        <a:t>6.41</a:t>
                      </a:r>
                    </a:p>
                  </a:txBody>
                  <a:tcPr marL="12698" marR="12698" marT="12696" marB="0" anchor="ctr"/>
                </a:tc>
                <a:tc>
                  <a:txBody>
                    <a:bodyPr/>
                    <a:lstStyle/>
                    <a:p>
                      <a:pPr algn="ctr" fontAlgn="b"/>
                      <a:r>
                        <a:rPr lang="en-US" sz="1600" b="1" i="0" u="none" strike="noStrike">
                          <a:solidFill>
                            <a:srgbClr val="000000"/>
                          </a:solidFill>
                          <a:effectLst/>
                          <a:latin typeface="Calibri"/>
                        </a:rPr>
                        <a:t>86.2</a:t>
                      </a:r>
                    </a:p>
                  </a:txBody>
                  <a:tcPr marL="12698" marR="12698" marT="12696" marB="0" anchor="ctr"/>
                </a:tc>
                <a:tc>
                  <a:txBody>
                    <a:bodyPr/>
                    <a:lstStyle/>
                    <a:p>
                      <a:pPr algn="ctr" fontAlgn="b"/>
                      <a:r>
                        <a:rPr lang="en-US" sz="1600" b="1" i="0" u="none" strike="noStrike" dirty="0">
                          <a:solidFill>
                            <a:srgbClr val="000000"/>
                          </a:solidFill>
                          <a:effectLst/>
                          <a:latin typeface="Calibri"/>
                        </a:rPr>
                        <a:t>23.7</a:t>
                      </a:r>
                    </a:p>
                  </a:txBody>
                  <a:tcPr marL="12698" marR="12698" marT="12696" marB="0" anchor="ctr"/>
                </a:tc>
                <a:extLst>
                  <a:ext uri="{0D108BD9-81ED-4DB2-BD59-A6C34878D82A}">
                    <a16:rowId xmlns:a16="http://schemas.microsoft.com/office/drawing/2014/main" val="10002"/>
                  </a:ext>
                </a:extLst>
              </a:tr>
              <a:tr h="3351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A3 (fasted)</a:t>
                      </a:r>
                    </a:p>
                  </a:txBody>
                  <a:tcPr marL="91429" marR="91429" marT="45674" marB="45674"/>
                </a:tc>
                <a:tc>
                  <a:txBody>
                    <a:bodyPr/>
                    <a:lstStyle/>
                    <a:p>
                      <a:pPr algn="ctr"/>
                      <a:r>
                        <a:rPr lang="en-US" sz="1600" b="1" dirty="0"/>
                        <a:t>60</a:t>
                      </a:r>
                    </a:p>
                  </a:txBody>
                  <a:tcPr marL="91429" marR="91429" marT="45674" marB="45674" anchor="ctr"/>
                </a:tc>
                <a:tc>
                  <a:txBody>
                    <a:bodyPr/>
                    <a:lstStyle/>
                    <a:p>
                      <a:pPr algn="ctr" fontAlgn="b"/>
                      <a:endParaRPr lang="en-US" sz="1600" b="1" i="0" u="none" strike="noStrike">
                        <a:solidFill>
                          <a:srgbClr val="000000"/>
                        </a:solidFill>
                        <a:effectLst/>
                        <a:latin typeface="Calibri"/>
                      </a:endParaRPr>
                    </a:p>
                  </a:txBody>
                  <a:tcPr marL="12698" marR="12698" marT="12696" marB="0" anchor="ctr"/>
                </a:tc>
                <a:tc>
                  <a:txBody>
                    <a:bodyPr/>
                    <a:lstStyle/>
                    <a:p>
                      <a:pPr algn="ctr" fontAlgn="b"/>
                      <a:r>
                        <a:rPr lang="en-US" sz="1600" b="1" i="0" u="none" strike="noStrike">
                          <a:solidFill>
                            <a:srgbClr val="000000"/>
                          </a:solidFill>
                          <a:effectLst/>
                          <a:latin typeface="Calibri"/>
                        </a:rPr>
                        <a:t>0.254</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19.22</a:t>
                      </a:r>
                    </a:p>
                  </a:txBody>
                  <a:tcPr marL="12698" marR="12698" marT="12696" marB="0" anchor="ctr"/>
                </a:tc>
                <a:tc>
                  <a:txBody>
                    <a:bodyPr/>
                    <a:lstStyle/>
                    <a:p>
                      <a:pPr algn="ctr" fontAlgn="b"/>
                      <a:r>
                        <a:rPr lang="en-US" sz="1600" b="1" i="0" u="none" strike="noStrike">
                          <a:solidFill>
                            <a:srgbClr val="000000"/>
                          </a:solidFill>
                          <a:effectLst/>
                          <a:latin typeface="Calibri"/>
                        </a:rPr>
                        <a:t>28.7</a:t>
                      </a:r>
                    </a:p>
                  </a:txBody>
                  <a:tcPr marL="12698" marR="12698" marT="12696" marB="0" anchor="ctr"/>
                </a:tc>
                <a:tc>
                  <a:txBody>
                    <a:bodyPr/>
                    <a:lstStyle/>
                    <a:p>
                      <a:pPr algn="ctr" fontAlgn="b"/>
                      <a:r>
                        <a:rPr lang="en-US" sz="1600" b="1" i="0" u="none" strike="noStrike" dirty="0">
                          <a:solidFill>
                            <a:srgbClr val="000000"/>
                          </a:solidFill>
                          <a:effectLst/>
                          <a:latin typeface="Calibri"/>
                        </a:rPr>
                        <a:t>7.91</a:t>
                      </a:r>
                    </a:p>
                  </a:txBody>
                  <a:tcPr marL="12698" marR="12698" marT="12696" marB="0" anchor="ctr"/>
                </a:tc>
                <a:extLst>
                  <a:ext uri="{0D108BD9-81ED-4DB2-BD59-A6C34878D82A}">
                    <a16:rowId xmlns:a16="http://schemas.microsoft.com/office/drawing/2014/main" val="10003"/>
                  </a:ext>
                </a:extLst>
              </a:tr>
              <a:tr h="3704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A4 (fasted)</a:t>
                      </a:r>
                    </a:p>
                  </a:txBody>
                  <a:tcPr marL="91429" marR="91429" marT="45674" marB="45674"/>
                </a:tc>
                <a:tc>
                  <a:txBody>
                    <a:bodyPr/>
                    <a:lstStyle/>
                    <a:p>
                      <a:pPr algn="ctr"/>
                      <a:r>
                        <a:rPr lang="en-US" sz="1600" b="1" dirty="0"/>
                        <a:t>120</a:t>
                      </a:r>
                    </a:p>
                  </a:txBody>
                  <a:tcPr marL="91429" marR="91429" marT="45674" marB="45674"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0.508</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38.44</a:t>
                      </a:r>
                    </a:p>
                  </a:txBody>
                  <a:tcPr marL="12698" marR="12698" marT="12696" marB="0" anchor="ctr"/>
                </a:tc>
                <a:tc>
                  <a:txBody>
                    <a:bodyPr/>
                    <a:lstStyle/>
                    <a:p>
                      <a:pPr algn="ctr" fontAlgn="b"/>
                      <a:r>
                        <a:rPr lang="en-US" sz="1600" b="1" i="0" u="none" strike="noStrike" dirty="0">
                          <a:solidFill>
                            <a:srgbClr val="000000"/>
                          </a:solidFill>
                          <a:effectLst/>
                          <a:latin typeface="Calibri"/>
                        </a:rPr>
                        <a:t>14.4</a:t>
                      </a:r>
                    </a:p>
                  </a:txBody>
                  <a:tcPr marL="12698" marR="12698" marT="12696" marB="0" anchor="ctr"/>
                </a:tc>
                <a:tc>
                  <a:txBody>
                    <a:bodyPr/>
                    <a:lstStyle/>
                    <a:p>
                      <a:pPr algn="ctr" fontAlgn="b"/>
                      <a:r>
                        <a:rPr lang="en-US" sz="1600" b="1" i="0" u="none" strike="noStrike" dirty="0">
                          <a:solidFill>
                            <a:srgbClr val="000000"/>
                          </a:solidFill>
                          <a:effectLst/>
                          <a:latin typeface="Calibri"/>
                        </a:rPr>
                        <a:t>3.95</a:t>
                      </a:r>
                    </a:p>
                  </a:txBody>
                  <a:tcPr marL="12698" marR="12698" marT="12696" marB="0" anchor="ctr"/>
                </a:tc>
                <a:extLst>
                  <a:ext uri="{0D108BD9-81ED-4DB2-BD59-A6C34878D82A}">
                    <a16:rowId xmlns:a16="http://schemas.microsoft.com/office/drawing/2014/main" val="10004"/>
                  </a:ext>
                </a:extLst>
              </a:tr>
              <a:tr h="3704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A5 (fasted)</a:t>
                      </a:r>
                    </a:p>
                  </a:txBody>
                  <a:tcPr marL="91429" marR="91429" marT="45674" marB="45674"/>
                </a:tc>
                <a:tc>
                  <a:txBody>
                    <a:bodyPr/>
                    <a:lstStyle/>
                    <a:p>
                      <a:pPr algn="ctr"/>
                      <a:r>
                        <a:rPr lang="en-US" sz="1600" b="1" dirty="0"/>
                        <a:t>220</a:t>
                      </a:r>
                    </a:p>
                  </a:txBody>
                  <a:tcPr marL="91429" marR="91429" marT="45674" marB="45674"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0.932</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70.46</a:t>
                      </a:r>
                    </a:p>
                  </a:txBody>
                  <a:tcPr marL="12698" marR="12698" marT="12696" marB="0" anchor="ctr"/>
                </a:tc>
                <a:tc>
                  <a:txBody>
                    <a:bodyPr/>
                    <a:lstStyle/>
                    <a:p>
                      <a:pPr algn="ctr" fontAlgn="b"/>
                      <a:r>
                        <a:rPr lang="en-US" sz="1600" b="1" i="0" u="none" strike="noStrike">
                          <a:solidFill>
                            <a:srgbClr val="000000"/>
                          </a:solidFill>
                          <a:effectLst/>
                          <a:latin typeface="Calibri"/>
                        </a:rPr>
                        <a:t>7.83</a:t>
                      </a:r>
                    </a:p>
                  </a:txBody>
                  <a:tcPr marL="12698" marR="12698" marT="12696" marB="0" anchor="ctr"/>
                </a:tc>
                <a:tc>
                  <a:txBody>
                    <a:bodyPr/>
                    <a:lstStyle/>
                    <a:p>
                      <a:pPr algn="ctr" fontAlgn="b"/>
                      <a:r>
                        <a:rPr lang="en-US" sz="1600" b="1" i="0" u="none" strike="noStrike" dirty="0">
                          <a:solidFill>
                            <a:srgbClr val="000000"/>
                          </a:solidFill>
                          <a:effectLst/>
                          <a:latin typeface="Calibri"/>
                        </a:rPr>
                        <a:t>2.16</a:t>
                      </a:r>
                    </a:p>
                  </a:txBody>
                  <a:tcPr marL="12698" marR="12698" marT="12696" marB="0" anchor="ctr"/>
                </a:tc>
                <a:extLst>
                  <a:ext uri="{0D108BD9-81ED-4DB2-BD59-A6C34878D82A}">
                    <a16:rowId xmlns:a16="http://schemas.microsoft.com/office/drawing/2014/main" val="10005"/>
                  </a:ext>
                </a:extLst>
              </a:tr>
              <a:tr h="3704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A6 (fasted)</a:t>
                      </a:r>
                    </a:p>
                  </a:txBody>
                  <a:tcPr marL="91429" marR="91429" marT="45674" marB="45674"/>
                </a:tc>
                <a:tc>
                  <a:txBody>
                    <a:bodyPr/>
                    <a:lstStyle/>
                    <a:p>
                      <a:pPr algn="ctr"/>
                      <a:r>
                        <a:rPr lang="en-US" sz="1600" b="1" dirty="0"/>
                        <a:t>340</a:t>
                      </a:r>
                    </a:p>
                  </a:txBody>
                  <a:tcPr marL="91429" marR="91429" marT="45674" marB="45674"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1.440</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108.9</a:t>
                      </a:r>
                    </a:p>
                  </a:txBody>
                  <a:tcPr marL="12698" marR="12698" marT="12696" marB="0" anchor="ctr"/>
                </a:tc>
                <a:tc>
                  <a:txBody>
                    <a:bodyPr/>
                    <a:lstStyle/>
                    <a:p>
                      <a:pPr algn="ctr" fontAlgn="b"/>
                      <a:r>
                        <a:rPr lang="en-US" sz="1600" b="1" i="0" u="none" strike="noStrike">
                          <a:solidFill>
                            <a:srgbClr val="000000"/>
                          </a:solidFill>
                          <a:effectLst/>
                          <a:latin typeface="Calibri"/>
                        </a:rPr>
                        <a:t>5.07</a:t>
                      </a:r>
                    </a:p>
                  </a:txBody>
                  <a:tcPr marL="12698" marR="12698" marT="12696" marB="0" anchor="ctr"/>
                </a:tc>
                <a:tc>
                  <a:txBody>
                    <a:bodyPr/>
                    <a:lstStyle/>
                    <a:p>
                      <a:pPr algn="ctr" fontAlgn="b"/>
                      <a:r>
                        <a:rPr lang="en-US" sz="1600" b="1" i="0" u="none" strike="noStrike" dirty="0">
                          <a:solidFill>
                            <a:srgbClr val="000000"/>
                          </a:solidFill>
                          <a:effectLst/>
                          <a:latin typeface="Calibri"/>
                        </a:rPr>
                        <a:t>1.40</a:t>
                      </a:r>
                    </a:p>
                  </a:txBody>
                  <a:tcPr marL="12698" marR="12698" marT="12696" marB="0" anchor="ctr"/>
                </a:tc>
                <a:extLst>
                  <a:ext uri="{0D108BD9-81ED-4DB2-BD59-A6C34878D82A}">
                    <a16:rowId xmlns:a16="http://schemas.microsoft.com/office/drawing/2014/main" val="10006"/>
                  </a:ext>
                </a:extLst>
              </a:tr>
              <a:tr h="3704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A7 (fasted)</a:t>
                      </a:r>
                    </a:p>
                  </a:txBody>
                  <a:tcPr marL="91429" marR="91429" marT="45674" marB="45674"/>
                </a:tc>
                <a:tc>
                  <a:txBody>
                    <a:bodyPr/>
                    <a:lstStyle/>
                    <a:p>
                      <a:pPr algn="ctr"/>
                      <a:r>
                        <a:rPr lang="en-US" sz="1600" b="1" dirty="0"/>
                        <a:t>500</a:t>
                      </a:r>
                    </a:p>
                  </a:txBody>
                  <a:tcPr marL="91429" marR="91429" marT="45674" marB="45674"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2.118</a:t>
                      </a:r>
                    </a:p>
                  </a:txBody>
                  <a:tcPr marL="12698" marR="12698" marT="12696" marB="0" anchor="ctr"/>
                </a:tc>
                <a:tc>
                  <a:txBody>
                    <a:bodyPr/>
                    <a:lstStyle/>
                    <a:p>
                      <a:pPr algn="ctr" fontAlgn="b"/>
                      <a:endParaRPr lang="en-US" sz="1600" b="1" i="0" u="none" strike="noStrike" dirty="0">
                        <a:solidFill>
                          <a:srgbClr val="000000"/>
                        </a:solidFill>
                        <a:effectLst/>
                        <a:latin typeface="Calibri"/>
                      </a:endParaRPr>
                    </a:p>
                  </a:txBody>
                  <a:tcPr marL="12698" marR="12698" marT="12696" marB="0" anchor="ctr"/>
                </a:tc>
                <a:tc>
                  <a:txBody>
                    <a:bodyPr/>
                    <a:lstStyle/>
                    <a:p>
                      <a:pPr algn="ctr" fontAlgn="b"/>
                      <a:r>
                        <a:rPr lang="en-US" sz="1600" b="1" i="0" u="none" strike="noStrike" dirty="0">
                          <a:solidFill>
                            <a:srgbClr val="000000"/>
                          </a:solidFill>
                          <a:effectLst/>
                          <a:latin typeface="Calibri"/>
                        </a:rPr>
                        <a:t>159.8</a:t>
                      </a:r>
                    </a:p>
                  </a:txBody>
                  <a:tcPr marL="12698" marR="12698" marT="12696" marB="0" anchor="ctr"/>
                </a:tc>
                <a:tc>
                  <a:txBody>
                    <a:bodyPr/>
                    <a:lstStyle/>
                    <a:p>
                      <a:pPr algn="ctr" fontAlgn="b"/>
                      <a:r>
                        <a:rPr lang="en-US" sz="1600" b="1" i="0" u="none" strike="noStrike" dirty="0">
                          <a:solidFill>
                            <a:srgbClr val="000000"/>
                          </a:solidFill>
                          <a:effectLst/>
                          <a:latin typeface="Calibri"/>
                        </a:rPr>
                        <a:t>3.45</a:t>
                      </a:r>
                    </a:p>
                  </a:txBody>
                  <a:tcPr marL="12698" marR="12698" marT="12696" marB="0" anchor="ctr"/>
                </a:tc>
                <a:tc>
                  <a:txBody>
                    <a:bodyPr/>
                    <a:lstStyle/>
                    <a:p>
                      <a:pPr algn="ctr" fontAlgn="b"/>
                      <a:r>
                        <a:rPr lang="en-US" sz="1600" b="1" i="0" u="none" strike="noStrike" dirty="0">
                          <a:solidFill>
                            <a:srgbClr val="000000"/>
                          </a:solidFill>
                          <a:effectLst/>
                          <a:latin typeface="Calibri"/>
                        </a:rPr>
                        <a:t>0.95</a:t>
                      </a:r>
                    </a:p>
                  </a:txBody>
                  <a:tcPr marL="12698" marR="12698" marT="12696" marB="0" anchor="ctr"/>
                </a:tc>
                <a:extLst>
                  <a:ext uri="{0D108BD9-81ED-4DB2-BD59-A6C34878D82A}">
                    <a16:rowId xmlns:a16="http://schemas.microsoft.com/office/drawing/2014/main" val="10007"/>
                  </a:ext>
                </a:extLst>
              </a:tr>
              <a:tr h="3704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A8 (fed)</a:t>
                      </a:r>
                    </a:p>
                  </a:txBody>
                  <a:tcPr marL="91429" marR="91429" marT="45674" marB="45674"/>
                </a:tc>
                <a:tc>
                  <a:txBody>
                    <a:bodyPr/>
                    <a:lstStyle/>
                    <a:p>
                      <a:pPr algn="ctr"/>
                      <a:r>
                        <a:rPr lang="en-US" sz="1600" b="1" dirty="0"/>
                        <a:t>TBD</a:t>
                      </a:r>
                    </a:p>
                  </a:txBody>
                  <a:tcPr marL="91429" marR="91429" marT="45674" marB="45674" anchor="ctr"/>
                </a:tc>
                <a:tc>
                  <a:txBody>
                    <a:bodyPr/>
                    <a:lstStyle/>
                    <a:p>
                      <a:pPr algn="ctr"/>
                      <a:endParaRPr lang="en-US" sz="1600" b="1" dirty="0"/>
                    </a:p>
                  </a:txBody>
                  <a:tcPr marL="91429" marR="91429" marT="45674" marB="45674" anchor="ctr"/>
                </a:tc>
                <a:tc>
                  <a:txBody>
                    <a:bodyPr/>
                    <a:lstStyle/>
                    <a:p>
                      <a:pPr algn="ctr"/>
                      <a:r>
                        <a:rPr lang="en-US" sz="1600" b="1" dirty="0"/>
                        <a:t>-</a:t>
                      </a:r>
                    </a:p>
                  </a:txBody>
                  <a:tcPr marL="91429" marR="91429" marT="45674" marB="45674" anchor="ctr"/>
                </a:tc>
                <a:tc>
                  <a:txBody>
                    <a:bodyPr/>
                    <a:lstStyle/>
                    <a:p>
                      <a:pPr algn="ctr"/>
                      <a:endParaRPr lang="en-US" sz="1600" b="1" dirty="0"/>
                    </a:p>
                  </a:txBody>
                  <a:tcPr marL="91429" marR="91429" marT="45674" marB="45674" anchor="ctr"/>
                </a:tc>
                <a:tc>
                  <a:txBody>
                    <a:bodyPr/>
                    <a:lstStyle/>
                    <a:p>
                      <a:pPr algn="ctr"/>
                      <a:r>
                        <a:rPr lang="en-US" sz="1600" b="1" dirty="0"/>
                        <a:t>-</a:t>
                      </a:r>
                    </a:p>
                  </a:txBody>
                  <a:tcPr marL="91429" marR="91429" marT="45674" marB="45674" anchor="ctr"/>
                </a:tc>
                <a:tc>
                  <a:txBody>
                    <a:bodyPr/>
                    <a:lstStyle/>
                    <a:p>
                      <a:pPr algn="ctr"/>
                      <a:r>
                        <a:rPr lang="en-US" sz="1600" b="1" dirty="0"/>
                        <a:t>-</a:t>
                      </a:r>
                    </a:p>
                  </a:txBody>
                  <a:tcPr marL="91429" marR="91429" marT="45674" marB="45674" anchor="ctr"/>
                </a:tc>
                <a:tc>
                  <a:txBody>
                    <a:bodyPr/>
                    <a:lstStyle/>
                    <a:p>
                      <a:pPr algn="ctr"/>
                      <a:r>
                        <a:rPr lang="en-US" sz="1600" b="1" dirty="0"/>
                        <a:t>-</a:t>
                      </a:r>
                    </a:p>
                  </a:txBody>
                  <a:tcPr marL="91429" marR="91429" marT="45674" marB="45674"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216128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3B8FE-BB52-2159-5F19-43B6B51B1472}"/>
            </a:ext>
          </a:extLst>
        </p:cNvPr>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3053F1AB-6A8D-D8CF-FB08-D78D1849FE92}"/>
              </a:ext>
            </a:extLst>
          </p:cNvPr>
          <p:cNvGraphicFramePr>
            <a:graphicFrameLocks noChangeAspect="1"/>
          </p:cNvGraphicFramePr>
          <p:nvPr>
            <p:custDataLst>
              <p:tags r:id="rId1"/>
            </p:custDataLst>
          </p:nvPr>
        </p:nvGraphicFramePr>
        <p:xfrm>
          <a:off x="2668218" y="858468"/>
          <a:ext cx="1214" cy="1214"/>
        </p:xfrm>
        <a:graphic>
          <a:graphicData uri="http://schemas.openxmlformats.org/presentationml/2006/ole">
            <mc:AlternateContent xmlns:mc="http://schemas.openxmlformats.org/markup-compatibility/2006">
              <mc:Choice xmlns:v="urn:schemas-microsoft-com:vml" Requires="v">
                <p:oleObj name="think-cell Slide" r:id="rId5" imgW="524" imgH="526" progId="TCLayout.ActiveDocument.1">
                  <p:embed/>
                </p:oleObj>
              </mc:Choice>
              <mc:Fallback>
                <p:oleObj name="think-cell Slide" r:id="rId5" imgW="524" imgH="526" progId="TCLayout.ActiveDocument.1">
                  <p:embed/>
                  <p:pic>
                    <p:nvPicPr>
                      <p:cNvPr id="36" name="Object 35" hidden="1">
                        <a:extLst>
                          <a:ext uri="{FF2B5EF4-FFF2-40B4-BE49-F238E27FC236}">
                            <a16:creationId xmlns:a16="http://schemas.microsoft.com/office/drawing/2014/main" id="{3053F1AB-6A8D-D8CF-FB08-D78D1849FE92}"/>
                          </a:ext>
                        </a:extLst>
                      </p:cNvPr>
                      <p:cNvPicPr/>
                      <p:nvPr/>
                    </p:nvPicPr>
                    <p:blipFill>
                      <a:blip r:embed="rId6"/>
                      <a:stretch>
                        <a:fillRect/>
                      </a:stretch>
                    </p:blipFill>
                    <p:spPr>
                      <a:xfrm>
                        <a:off x="2668218" y="858468"/>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8663385-5C2E-8340-8423-2216CA2DAEA5}"/>
              </a:ext>
            </a:extLst>
          </p:cNvPr>
          <p:cNvSpPr/>
          <p:nvPr>
            <p:custDataLst>
              <p:tags r:id="rId2"/>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700"/>
              </a:lnSpc>
            </a:pPr>
            <a:endParaRPr lang="en-US" sz="2500" b="1" dirty="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a:extLst>
              <a:ext uri="{FF2B5EF4-FFF2-40B4-BE49-F238E27FC236}">
                <a16:creationId xmlns:a16="http://schemas.microsoft.com/office/drawing/2014/main" id="{19A3DDC1-8C67-A5BE-1736-2E1A51F0D7E5}"/>
              </a:ext>
            </a:extLst>
          </p:cNvPr>
          <p:cNvSpPr>
            <a:spLocks noGrp="1"/>
          </p:cNvSpPr>
          <p:nvPr>
            <p:ph type="title"/>
          </p:nvPr>
        </p:nvSpPr>
        <p:spPr>
          <a:xfrm>
            <a:off x="838200" y="365125"/>
            <a:ext cx="10335322" cy="645069"/>
          </a:xfrm>
        </p:spPr>
        <p:txBody>
          <a:bodyPr>
            <a:normAutofit/>
          </a:bodyPr>
          <a:lstStyle/>
          <a:p>
            <a:r>
              <a:rPr lang="en-US" dirty="0"/>
              <a:t>Go/No go criteria to next clinical phase</a:t>
            </a:r>
          </a:p>
        </p:txBody>
      </p:sp>
      <p:sp>
        <p:nvSpPr>
          <p:cNvPr id="44" name="TextBox 43">
            <a:extLst>
              <a:ext uri="{FF2B5EF4-FFF2-40B4-BE49-F238E27FC236}">
                <a16:creationId xmlns:a16="http://schemas.microsoft.com/office/drawing/2014/main" id="{EAFC821A-DF04-75FD-2570-E618CDED229B}"/>
              </a:ext>
            </a:extLst>
          </p:cNvPr>
          <p:cNvSpPr txBox="1"/>
          <p:nvPr/>
        </p:nvSpPr>
        <p:spPr>
          <a:xfrm>
            <a:off x="838200" y="1128697"/>
            <a:ext cx="9507508" cy="1852247"/>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CH" dirty="0"/>
          </a:p>
          <a:p>
            <a:r>
              <a:rPr lang="fr-CH" dirty="0"/>
              <a:t>Is the PK in line </a:t>
            </a:r>
            <a:r>
              <a:rPr lang="fr-CH" dirty="0" err="1"/>
              <a:t>with</a:t>
            </a:r>
            <a:r>
              <a:rPr lang="fr-CH" dirty="0"/>
              <a:t> </a:t>
            </a:r>
            <a:r>
              <a:rPr lang="fr-CH" dirty="0" err="1"/>
              <a:t>predicted</a:t>
            </a:r>
            <a:r>
              <a:rPr lang="fr-CH" dirty="0"/>
              <a:t> PK? </a:t>
            </a:r>
            <a:r>
              <a:rPr lang="fr-CH" dirty="0" err="1"/>
              <a:t>Think</a:t>
            </a:r>
            <a:r>
              <a:rPr lang="fr-CH" dirty="0"/>
              <a:t> if </a:t>
            </a:r>
            <a:r>
              <a:rPr lang="fr-CH" dirty="0" err="1"/>
              <a:t>you</a:t>
            </a:r>
            <a:r>
              <a:rPr lang="fr-CH" dirty="0"/>
              <a:t> </a:t>
            </a:r>
            <a:r>
              <a:rPr lang="fr-CH" dirty="0" err="1"/>
              <a:t>need</a:t>
            </a:r>
            <a:r>
              <a:rPr lang="fr-CH" dirty="0"/>
              <a:t> to change formulation, and go back to </a:t>
            </a:r>
            <a:r>
              <a:rPr lang="fr-CH" dirty="0" err="1"/>
              <a:t>your</a:t>
            </a:r>
            <a:r>
              <a:rPr lang="fr-CH" dirty="0"/>
              <a:t> TPP?</a:t>
            </a:r>
          </a:p>
          <a:p>
            <a:r>
              <a:rPr lang="fr-CH" dirty="0"/>
              <a:t>Is </a:t>
            </a:r>
            <a:r>
              <a:rPr lang="fr-CH" dirty="0" err="1"/>
              <a:t>safety</a:t>
            </a:r>
            <a:r>
              <a:rPr lang="fr-CH" dirty="0"/>
              <a:t> and </a:t>
            </a:r>
            <a:r>
              <a:rPr lang="fr-CH" dirty="0" err="1"/>
              <a:t>tolerability</a:t>
            </a:r>
            <a:r>
              <a:rPr lang="fr-CH" dirty="0"/>
              <a:t> acceptable? </a:t>
            </a:r>
            <a:r>
              <a:rPr lang="fr-CH" dirty="0" err="1"/>
              <a:t>Think</a:t>
            </a:r>
            <a:r>
              <a:rPr lang="fr-CH" dirty="0"/>
              <a:t> about </a:t>
            </a:r>
            <a:r>
              <a:rPr lang="fr-CH" dirty="0" err="1"/>
              <a:t>your</a:t>
            </a:r>
            <a:r>
              <a:rPr lang="fr-CH" dirty="0"/>
              <a:t> indication, go back to </a:t>
            </a:r>
            <a:r>
              <a:rPr lang="fr-CH" dirty="0" err="1"/>
              <a:t>your</a:t>
            </a:r>
            <a:r>
              <a:rPr lang="fr-CH" dirty="0"/>
              <a:t> TPP</a:t>
            </a:r>
          </a:p>
          <a:p>
            <a:endParaRPr lang="fr-CH" dirty="0"/>
          </a:p>
        </p:txBody>
      </p:sp>
      <p:sp>
        <p:nvSpPr>
          <p:cNvPr id="6" name="Arrow: Down 5">
            <a:extLst>
              <a:ext uri="{FF2B5EF4-FFF2-40B4-BE49-F238E27FC236}">
                <a16:creationId xmlns:a16="http://schemas.microsoft.com/office/drawing/2014/main" id="{B7A5333B-2790-28DC-C43C-43C6B50A8D15}"/>
              </a:ext>
            </a:extLst>
          </p:cNvPr>
          <p:cNvSpPr/>
          <p:nvPr/>
        </p:nvSpPr>
        <p:spPr>
          <a:xfrm>
            <a:off x="4727448" y="3328416"/>
            <a:ext cx="1225296" cy="13441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itle 1">
            <a:extLst>
              <a:ext uri="{FF2B5EF4-FFF2-40B4-BE49-F238E27FC236}">
                <a16:creationId xmlns:a16="http://schemas.microsoft.com/office/drawing/2014/main" id="{4305EB31-6D01-22B2-B042-84A748153105}"/>
              </a:ext>
            </a:extLst>
          </p:cNvPr>
          <p:cNvSpPr txBox="1">
            <a:spLocks/>
          </p:cNvSpPr>
          <p:nvPr/>
        </p:nvSpPr>
        <p:spPr>
          <a:xfrm>
            <a:off x="928339" y="4806061"/>
            <a:ext cx="10335322" cy="64506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r>
              <a:rPr lang="en-US" dirty="0"/>
              <a:t>POC: Proof of Concept (either challenge model or patient exploratory)</a:t>
            </a:r>
          </a:p>
        </p:txBody>
      </p:sp>
    </p:spTree>
    <p:extLst>
      <p:ext uri="{BB962C8B-B14F-4D97-AF65-F5344CB8AC3E}">
        <p14:creationId xmlns:p14="http://schemas.microsoft.com/office/powerpoint/2010/main" val="356380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AE816-6EE0-3A19-395F-8115C3E2B15D}"/>
            </a:ext>
          </a:extLst>
        </p:cNvPr>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328BE805-2960-5677-7066-A0ED248379C3}"/>
              </a:ext>
            </a:extLst>
          </p:cNvPr>
          <p:cNvGraphicFramePr>
            <a:graphicFrameLocks noChangeAspect="1"/>
          </p:cNvGraphicFramePr>
          <p:nvPr>
            <p:custDataLst>
              <p:tags r:id="rId1"/>
            </p:custDataLst>
          </p:nvPr>
        </p:nvGraphicFramePr>
        <p:xfrm>
          <a:off x="2668218" y="858468"/>
          <a:ext cx="1214" cy="1214"/>
        </p:xfrm>
        <a:graphic>
          <a:graphicData uri="http://schemas.openxmlformats.org/presentationml/2006/ole">
            <mc:AlternateContent xmlns:mc="http://schemas.openxmlformats.org/markup-compatibility/2006">
              <mc:Choice xmlns:v="urn:schemas-microsoft-com:vml" Requires="v">
                <p:oleObj name="think-cell Slide" r:id="rId5" imgW="524" imgH="526" progId="TCLayout.ActiveDocument.1">
                  <p:embed/>
                </p:oleObj>
              </mc:Choice>
              <mc:Fallback>
                <p:oleObj name="think-cell Slide" r:id="rId5" imgW="524" imgH="526" progId="TCLayout.ActiveDocument.1">
                  <p:embed/>
                  <p:pic>
                    <p:nvPicPr>
                      <p:cNvPr id="36" name="Object 35" hidden="1">
                        <a:extLst>
                          <a:ext uri="{FF2B5EF4-FFF2-40B4-BE49-F238E27FC236}">
                            <a16:creationId xmlns:a16="http://schemas.microsoft.com/office/drawing/2014/main" id="{328BE805-2960-5677-7066-A0ED248379C3}"/>
                          </a:ext>
                        </a:extLst>
                      </p:cNvPr>
                      <p:cNvPicPr/>
                      <p:nvPr/>
                    </p:nvPicPr>
                    <p:blipFill>
                      <a:blip r:embed="rId6"/>
                      <a:stretch>
                        <a:fillRect/>
                      </a:stretch>
                    </p:blipFill>
                    <p:spPr>
                      <a:xfrm>
                        <a:off x="2668218" y="858468"/>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5B2E9A-DAC4-C0CC-65A9-EEE8D40E7D57}"/>
              </a:ext>
            </a:extLst>
          </p:cNvPr>
          <p:cNvSpPr/>
          <p:nvPr>
            <p:custDataLst>
              <p:tags r:id="rId2"/>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700"/>
              </a:lnSpc>
            </a:pPr>
            <a:endParaRPr lang="en-US" sz="2500" b="1" dirty="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a:extLst>
              <a:ext uri="{FF2B5EF4-FFF2-40B4-BE49-F238E27FC236}">
                <a16:creationId xmlns:a16="http://schemas.microsoft.com/office/drawing/2014/main" id="{FF44A90C-6597-9815-E821-BE4EA4A8486F}"/>
              </a:ext>
            </a:extLst>
          </p:cNvPr>
          <p:cNvSpPr>
            <a:spLocks noGrp="1"/>
          </p:cNvSpPr>
          <p:nvPr>
            <p:ph type="title"/>
          </p:nvPr>
        </p:nvSpPr>
        <p:spPr>
          <a:xfrm>
            <a:off x="838200" y="365125"/>
            <a:ext cx="10335322" cy="645069"/>
          </a:xfrm>
        </p:spPr>
        <p:txBody>
          <a:bodyPr>
            <a:normAutofit/>
          </a:bodyPr>
          <a:lstStyle/>
          <a:p>
            <a:r>
              <a:rPr lang="en-US" dirty="0"/>
              <a:t>Human Proof of Concept (PoC)</a:t>
            </a:r>
          </a:p>
        </p:txBody>
      </p:sp>
      <p:sp>
        <p:nvSpPr>
          <p:cNvPr id="44" name="TextBox 43">
            <a:extLst>
              <a:ext uri="{FF2B5EF4-FFF2-40B4-BE49-F238E27FC236}">
                <a16:creationId xmlns:a16="http://schemas.microsoft.com/office/drawing/2014/main" id="{1CFF21AD-E2EF-0BA1-BBA5-AE4F48D6255C}"/>
              </a:ext>
            </a:extLst>
          </p:cNvPr>
          <p:cNvSpPr txBox="1"/>
          <p:nvPr/>
        </p:nvSpPr>
        <p:spPr>
          <a:xfrm>
            <a:off x="838200" y="1128697"/>
            <a:ext cx="10125456" cy="1852247"/>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CH" b="0" dirty="0"/>
          </a:p>
          <a:p>
            <a:pPr marL="0" indent="0">
              <a:buNone/>
            </a:pPr>
            <a:r>
              <a:rPr lang="en-US" b="0" dirty="0"/>
              <a:t>Refers to an early-stage clinical study designed to </a:t>
            </a:r>
            <a:r>
              <a:rPr lang="en-US" dirty="0"/>
              <a:t>determine</a:t>
            </a:r>
            <a:r>
              <a:rPr lang="en-US" b="0" dirty="0"/>
              <a:t> whether a drug or therapeutic intervention demonstrates </a:t>
            </a:r>
            <a:r>
              <a:rPr lang="en-US" dirty="0"/>
              <a:t>initial evidence </a:t>
            </a:r>
            <a:r>
              <a:rPr lang="en-US" b="0" dirty="0"/>
              <a:t>of biological activity and </a:t>
            </a:r>
            <a:r>
              <a:rPr lang="en-US" dirty="0"/>
              <a:t>clinical efficacy </a:t>
            </a:r>
            <a:r>
              <a:rPr lang="en-US" b="0" dirty="0"/>
              <a:t>in humans. The goal is to confirm that the drug has the potential to achieve its intended effect in the target patient population or healthy volunteers.</a:t>
            </a:r>
            <a:endParaRPr lang="fr-CH" b="0" dirty="0"/>
          </a:p>
        </p:txBody>
      </p:sp>
      <p:sp>
        <p:nvSpPr>
          <p:cNvPr id="7" name="TextBox 6">
            <a:extLst>
              <a:ext uri="{FF2B5EF4-FFF2-40B4-BE49-F238E27FC236}">
                <a16:creationId xmlns:a16="http://schemas.microsoft.com/office/drawing/2014/main" id="{47E4BD74-0203-0BCE-6603-5337393DF13B}"/>
              </a:ext>
            </a:extLst>
          </p:cNvPr>
          <p:cNvSpPr txBox="1"/>
          <p:nvPr/>
        </p:nvSpPr>
        <p:spPr>
          <a:xfrm>
            <a:off x="838200" y="2866980"/>
            <a:ext cx="9293352" cy="2655995"/>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000" b="0">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Key Objectives:</a:t>
            </a:r>
          </a:p>
          <a:p>
            <a:r>
              <a:rPr lang="en-US" b="1" dirty="0"/>
              <a:t>Efficacy</a:t>
            </a:r>
            <a:r>
              <a:rPr lang="en-US" dirty="0"/>
              <a:t>: Evaluate whether the drug shows meaningful biological or therapeutic activity.</a:t>
            </a:r>
          </a:p>
          <a:p>
            <a:r>
              <a:rPr lang="en-US" b="1" dirty="0"/>
              <a:t>Safety</a:t>
            </a:r>
            <a:r>
              <a:rPr lang="en-US" dirty="0"/>
              <a:t>: Assess the drug's safety and tolerability in a limited population.</a:t>
            </a:r>
          </a:p>
          <a:p>
            <a:r>
              <a:rPr lang="en-US" dirty="0"/>
              <a:t>Pharmacokinetics (PK) and Pharmacodynamics (PD): Understand how the drug behaves in the body and its mechanism of action.</a:t>
            </a:r>
          </a:p>
          <a:p>
            <a:r>
              <a:rPr lang="en-US" b="1" dirty="0"/>
              <a:t>Dose Optimization</a:t>
            </a:r>
            <a:r>
              <a:rPr lang="en-US" dirty="0"/>
              <a:t>: Identify dose ranges for further clinical development.</a:t>
            </a:r>
          </a:p>
        </p:txBody>
      </p:sp>
    </p:spTree>
    <p:extLst>
      <p:ext uri="{BB962C8B-B14F-4D97-AF65-F5344CB8AC3E}">
        <p14:creationId xmlns:p14="http://schemas.microsoft.com/office/powerpoint/2010/main" val="34778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5382" y="2571751"/>
            <a:ext cx="4021238" cy="321054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40388" y="3058751"/>
            <a:ext cx="800100" cy="102390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40389" y="2176526"/>
            <a:ext cx="1231616" cy="88468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95601" y="2686019"/>
            <a:ext cx="1231616" cy="884682"/>
          </a:xfrm>
          <a:prstGeom prst="rect">
            <a:avLst/>
          </a:prstGeom>
        </p:spPr>
      </p:pic>
      <p:sp>
        <p:nvSpPr>
          <p:cNvPr id="17" name="TextBox 16">
            <a:extLst>
              <a:ext uri="{FF2B5EF4-FFF2-40B4-BE49-F238E27FC236}">
                <a16:creationId xmlns:a16="http://schemas.microsoft.com/office/drawing/2014/main" id="{A33744D1-A97F-9949-8AFF-C27202FF690F}"/>
              </a:ext>
            </a:extLst>
          </p:cNvPr>
          <p:cNvSpPr txBox="1"/>
          <p:nvPr/>
        </p:nvSpPr>
        <p:spPr>
          <a:xfrm>
            <a:off x="8950440" y="2062920"/>
            <a:ext cx="1680396" cy="784830"/>
          </a:xfrm>
          <a:prstGeom prst="rect">
            <a:avLst/>
          </a:prstGeom>
          <a:noFill/>
        </p:spPr>
        <p:txBody>
          <a:bodyPr wrap="none" rtlCol="0">
            <a:spAutoFit/>
          </a:bodyPr>
          <a:lstStyle/>
          <a:p>
            <a:pPr algn="ctr"/>
            <a:r>
              <a:rPr lang="fr-CH" sz="2100" b="1" dirty="0"/>
              <a:t>SPZ-VIS</a:t>
            </a:r>
            <a:endParaRPr lang="en-US" sz="2100" b="1" dirty="0"/>
          </a:p>
          <a:p>
            <a:pPr algn="ctr"/>
            <a:r>
              <a:rPr lang="en-US" sz="1200" dirty="0"/>
              <a:t>Cryopreserved</a:t>
            </a:r>
          </a:p>
          <a:p>
            <a:pPr algn="ctr"/>
            <a:r>
              <a:rPr lang="en-US" sz="1200" dirty="0"/>
              <a:t>SPZ (3200) from </a:t>
            </a:r>
            <a:r>
              <a:rPr lang="en-US" sz="1200" dirty="0" err="1"/>
              <a:t>Sanaria</a:t>
            </a:r>
            <a:endParaRPr lang="en-US" sz="1200" dirty="0"/>
          </a:p>
        </p:txBody>
      </p:sp>
      <p:sp>
        <p:nvSpPr>
          <p:cNvPr id="18" name="TextBox 17">
            <a:extLst>
              <a:ext uri="{FF2B5EF4-FFF2-40B4-BE49-F238E27FC236}">
                <a16:creationId xmlns:a16="http://schemas.microsoft.com/office/drawing/2014/main" id="{61CEE955-9DB9-2141-B9D5-A7B4D2417AA6}"/>
              </a:ext>
            </a:extLst>
          </p:cNvPr>
          <p:cNvSpPr txBox="1"/>
          <p:nvPr/>
        </p:nvSpPr>
        <p:spPr>
          <a:xfrm>
            <a:off x="1996432" y="2167220"/>
            <a:ext cx="1567416" cy="600164"/>
          </a:xfrm>
          <a:prstGeom prst="rect">
            <a:avLst/>
          </a:prstGeom>
          <a:noFill/>
        </p:spPr>
        <p:txBody>
          <a:bodyPr wrap="none" rtlCol="0">
            <a:spAutoFit/>
          </a:bodyPr>
          <a:lstStyle/>
          <a:p>
            <a:pPr algn="ctr"/>
            <a:r>
              <a:rPr lang="fr-CH" sz="2100" b="1" dirty="0"/>
              <a:t>IBSM</a:t>
            </a:r>
          </a:p>
          <a:p>
            <a:pPr algn="ctr"/>
            <a:r>
              <a:rPr lang="en-US" sz="1200" dirty="0"/>
              <a:t>2800 </a:t>
            </a:r>
            <a:r>
              <a:rPr lang="en-US" sz="1200" i="1" dirty="0" err="1"/>
              <a:t>Pf</a:t>
            </a:r>
            <a:r>
              <a:rPr lang="en-US" sz="1200" dirty="0"/>
              <a:t> infected </a:t>
            </a:r>
            <a:r>
              <a:rPr lang="en-US" sz="1200" dirty="0" err="1"/>
              <a:t>hRBC</a:t>
            </a:r>
            <a:endParaRPr lang="en-US" sz="1200" dirty="0"/>
          </a:p>
        </p:txBody>
      </p:sp>
      <p:sp>
        <p:nvSpPr>
          <p:cNvPr id="19" name="TextBox 18">
            <a:extLst>
              <a:ext uri="{FF2B5EF4-FFF2-40B4-BE49-F238E27FC236}">
                <a16:creationId xmlns:a16="http://schemas.microsoft.com/office/drawing/2014/main" id="{A33744D1-A97F-9949-8AFF-C27202FF690F}"/>
              </a:ext>
            </a:extLst>
          </p:cNvPr>
          <p:cNvSpPr txBox="1"/>
          <p:nvPr/>
        </p:nvSpPr>
        <p:spPr>
          <a:xfrm>
            <a:off x="8858903" y="3633113"/>
            <a:ext cx="1074397" cy="784830"/>
          </a:xfrm>
          <a:prstGeom prst="rect">
            <a:avLst/>
          </a:prstGeom>
          <a:noFill/>
        </p:spPr>
        <p:txBody>
          <a:bodyPr wrap="none" rtlCol="0">
            <a:spAutoFit/>
          </a:bodyPr>
          <a:lstStyle/>
          <a:p>
            <a:pPr algn="ctr"/>
            <a:r>
              <a:rPr lang="fr-CH" sz="2100" b="1" dirty="0"/>
              <a:t>SPZ-VIS</a:t>
            </a:r>
            <a:endParaRPr lang="en-US" sz="2100" b="1" dirty="0"/>
          </a:p>
          <a:p>
            <a:pPr algn="ctr"/>
            <a:r>
              <a:rPr lang="en-US" sz="1200" dirty="0"/>
              <a:t>Mosquito-bite</a:t>
            </a:r>
          </a:p>
          <a:p>
            <a:pPr algn="ctr"/>
            <a:r>
              <a:rPr lang="fr-CH" sz="1200" dirty="0"/>
              <a:t>(~</a:t>
            </a:r>
            <a:r>
              <a:rPr lang="en-US" sz="1200" dirty="0"/>
              <a:t>100 SPZ)</a:t>
            </a:r>
          </a:p>
        </p:txBody>
      </p:sp>
      <p:sp>
        <p:nvSpPr>
          <p:cNvPr id="20" name="Title 1">
            <a:extLst>
              <a:ext uri="{FF2B5EF4-FFF2-40B4-BE49-F238E27FC236}">
                <a16:creationId xmlns:a16="http://schemas.microsoft.com/office/drawing/2014/main" id="{02FCEC9A-8CD4-470C-BD50-5D7B6CCBE0C8}"/>
              </a:ext>
            </a:extLst>
          </p:cNvPr>
          <p:cNvSpPr txBox="1">
            <a:spLocks/>
          </p:cNvSpPr>
          <p:nvPr/>
        </p:nvSpPr>
        <p:spPr>
          <a:xfrm>
            <a:off x="3431922" y="1092204"/>
            <a:ext cx="5412784" cy="703262"/>
          </a:xfrm>
          <a:prstGeom prst="rect">
            <a:avLst/>
          </a:prstGeom>
        </p:spPr>
        <p:txBody>
          <a:bodyPr/>
          <a:lstStyle>
            <a:lvl1pPr algn="l" defTabSz="457200" rtl="0" eaLnBrk="0" fontAlgn="base" hangingPunct="0">
              <a:spcBef>
                <a:spcPct val="0"/>
              </a:spcBef>
              <a:spcAft>
                <a:spcPct val="0"/>
              </a:spcAft>
              <a:defRPr sz="2400" kern="1200">
                <a:solidFill>
                  <a:srgbClr val="FFFFFF"/>
                </a:solidFill>
                <a:latin typeface="Arial"/>
                <a:ea typeface="ＭＳ Ｐゴシック" panose="020B0600070205080204" pitchFamily="34" charset="-128"/>
                <a:cs typeface="ＭＳ Ｐゴシック" pitchFamily="-110" charset="-128"/>
              </a:defRPr>
            </a:lvl1pPr>
            <a:lvl2pPr algn="l" defTabSz="457200" rtl="0" eaLnBrk="0" fontAlgn="base" hangingPunct="0">
              <a:spcBef>
                <a:spcPct val="0"/>
              </a:spcBef>
              <a:spcAft>
                <a:spcPct val="0"/>
              </a:spcAft>
              <a:defRPr sz="2400">
                <a:solidFill>
                  <a:srgbClr val="FFFFFF"/>
                </a:solidFill>
                <a:latin typeface="Arial" charset="0"/>
                <a:ea typeface="ＭＳ Ｐゴシック" panose="020B0600070205080204" pitchFamily="34" charset="-128"/>
                <a:cs typeface="ＭＳ Ｐゴシック" pitchFamily="-110" charset="-128"/>
              </a:defRPr>
            </a:lvl2pPr>
            <a:lvl3pPr algn="l" defTabSz="457200" rtl="0" eaLnBrk="0" fontAlgn="base" hangingPunct="0">
              <a:spcBef>
                <a:spcPct val="0"/>
              </a:spcBef>
              <a:spcAft>
                <a:spcPct val="0"/>
              </a:spcAft>
              <a:defRPr sz="2400">
                <a:solidFill>
                  <a:srgbClr val="FFFFFF"/>
                </a:solidFill>
                <a:latin typeface="Arial" charset="0"/>
                <a:ea typeface="ＭＳ Ｐゴシック" panose="020B0600070205080204" pitchFamily="34" charset="-128"/>
                <a:cs typeface="ＭＳ Ｐゴシック" pitchFamily="-110" charset="-128"/>
              </a:defRPr>
            </a:lvl3pPr>
            <a:lvl4pPr algn="l" defTabSz="457200" rtl="0" eaLnBrk="0" fontAlgn="base" hangingPunct="0">
              <a:spcBef>
                <a:spcPct val="0"/>
              </a:spcBef>
              <a:spcAft>
                <a:spcPct val="0"/>
              </a:spcAft>
              <a:defRPr sz="2400">
                <a:solidFill>
                  <a:srgbClr val="FFFFFF"/>
                </a:solidFill>
                <a:latin typeface="Arial" charset="0"/>
                <a:ea typeface="ＭＳ Ｐゴシック" panose="020B0600070205080204" pitchFamily="34" charset="-128"/>
                <a:cs typeface="ＭＳ Ｐゴシック" pitchFamily="-110" charset="-128"/>
              </a:defRPr>
            </a:lvl4pPr>
            <a:lvl5pPr algn="l" defTabSz="457200" rtl="0" eaLnBrk="0" fontAlgn="base" hangingPunct="0">
              <a:spcBef>
                <a:spcPct val="0"/>
              </a:spcBef>
              <a:spcAft>
                <a:spcPct val="0"/>
              </a:spcAft>
              <a:defRPr sz="2400">
                <a:solidFill>
                  <a:srgbClr val="FFFFFF"/>
                </a:solidFill>
                <a:latin typeface="Arial" charset="0"/>
                <a:ea typeface="ＭＳ Ｐゴシック" panose="020B0600070205080204" pitchFamily="34" charset="-128"/>
                <a:cs typeface="ＭＳ Ｐゴシック" pitchFamily="-110" charset="-128"/>
              </a:defRPr>
            </a:lvl5pPr>
            <a:lvl6pPr marL="457200" algn="l" defTabSz="457200" rtl="0" eaLnBrk="1" fontAlgn="base" hangingPunct="1">
              <a:spcBef>
                <a:spcPct val="0"/>
              </a:spcBef>
              <a:spcAft>
                <a:spcPct val="0"/>
              </a:spcAft>
              <a:defRPr sz="2800" b="1">
                <a:solidFill>
                  <a:srgbClr val="FFFFFF"/>
                </a:solidFill>
                <a:latin typeface="Arial" charset="0"/>
                <a:ea typeface="ＭＳ Ｐゴシック" charset="-128"/>
              </a:defRPr>
            </a:lvl6pPr>
            <a:lvl7pPr marL="914400" algn="l" defTabSz="457200" rtl="0" eaLnBrk="1" fontAlgn="base" hangingPunct="1">
              <a:spcBef>
                <a:spcPct val="0"/>
              </a:spcBef>
              <a:spcAft>
                <a:spcPct val="0"/>
              </a:spcAft>
              <a:defRPr sz="2800" b="1">
                <a:solidFill>
                  <a:srgbClr val="FFFFFF"/>
                </a:solidFill>
                <a:latin typeface="Arial" charset="0"/>
                <a:ea typeface="ＭＳ Ｐゴシック" charset="-128"/>
              </a:defRPr>
            </a:lvl7pPr>
            <a:lvl8pPr marL="1371600" algn="l" defTabSz="457200" rtl="0" eaLnBrk="1" fontAlgn="base" hangingPunct="1">
              <a:spcBef>
                <a:spcPct val="0"/>
              </a:spcBef>
              <a:spcAft>
                <a:spcPct val="0"/>
              </a:spcAft>
              <a:defRPr sz="2800" b="1">
                <a:solidFill>
                  <a:srgbClr val="FFFFFF"/>
                </a:solidFill>
                <a:latin typeface="Arial" charset="0"/>
                <a:ea typeface="ＭＳ Ｐゴシック" charset="-128"/>
              </a:defRPr>
            </a:lvl8pPr>
            <a:lvl9pPr marL="1828800" algn="l" defTabSz="457200" rtl="0" eaLnBrk="1" fontAlgn="base" hangingPunct="1">
              <a:spcBef>
                <a:spcPct val="0"/>
              </a:spcBef>
              <a:spcAft>
                <a:spcPct val="0"/>
              </a:spcAft>
              <a:defRPr sz="2800" b="1">
                <a:solidFill>
                  <a:srgbClr val="FFFFFF"/>
                </a:solidFill>
                <a:latin typeface="Arial" charset="0"/>
                <a:ea typeface="ＭＳ Ｐゴシック" charset="-128"/>
              </a:defRPr>
            </a:lvl9pPr>
          </a:lstStyle>
          <a:p>
            <a:pPr algn="ctr"/>
            <a:r>
              <a:rPr lang="fr-CH" b="1" dirty="0" err="1">
                <a:solidFill>
                  <a:schemeClr val="tx1"/>
                </a:solidFill>
              </a:rPr>
              <a:t>Efficacy</a:t>
            </a:r>
            <a:r>
              <a:rPr lang="fr-CH" dirty="0">
                <a:solidFill>
                  <a:schemeClr val="tx1"/>
                </a:solidFill>
              </a:rPr>
              <a:t> </a:t>
            </a:r>
            <a:r>
              <a:rPr lang="fr-CH" dirty="0" err="1">
                <a:solidFill>
                  <a:schemeClr val="tx1"/>
                </a:solidFill>
              </a:rPr>
              <a:t>is</a:t>
            </a:r>
            <a:r>
              <a:rPr lang="fr-CH" dirty="0">
                <a:solidFill>
                  <a:schemeClr val="tx1"/>
                </a:solidFill>
              </a:rPr>
              <a:t> the </a:t>
            </a:r>
            <a:r>
              <a:rPr lang="fr-CH" dirty="0" err="1">
                <a:solidFill>
                  <a:schemeClr val="tx1"/>
                </a:solidFill>
              </a:rPr>
              <a:t>primary</a:t>
            </a:r>
            <a:r>
              <a:rPr lang="fr-CH" dirty="0">
                <a:solidFill>
                  <a:schemeClr val="tx1"/>
                </a:solidFill>
              </a:rPr>
              <a:t> objective</a:t>
            </a:r>
          </a:p>
          <a:p>
            <a:pPr algn="ctr"/>
            <a:r>
              <a:rPr lang="fr-CH" sz="2000" i="1" dirty="0">
                <a:solidFill>
                  <a:schemeClr val="tx1"/>
                </a:solidFill>
              </a:rPr>
              <a:t>And </a:t>
            </a:r>
            <a:r>
              <a:rPr lang="fr-CH" sz="2000" i="1" dirty="0" err="1">
                <a:solidFill>
                  <a:schemeClr val="tx1"/>
                </a:solidFill>
              </a:rPr>
              <a:t>safety</a:t>
            </a:r>
            <a:endParaRPr lang="en-GB" sz="2000" i="1" dirty="0">
              <a:solidFill>
                <a:schemeClr val="tx1"/>
              </a:solidFill>
            </a:endParaRPr>
          </a:p>
        </p:txBody>
      </p:sp>
      <p:sp>
        <p:nvSpPr>
          <p:cNvPr id="6" name="Title 5">
            <a:extLst>
              <a:ext uri="{FF2B5EF4-FFF2-40B4-BE49-F238E27FC236}">
                <a16:creationId xmlns:a16="http://schemas.microsoft.com/office/drawing/2014/main" id="{1F6B65A5-5C83-20E8-D0DA-720B86671129}"/>
              </a:ext>
            </a:extLst>
          </p:cNvPr>
          <p:cNvSpPr>
            <a:spLocks noGrp="1"/>
          </p:cNvSpPr>
          <p:nvPr>
            <p:ph type="title"/>
          </p:nvPr>
        </p:nvSpPr>
        <p:spPr/>
        <p:txBody>
          <a:bodyPr>
            <a:normAutofit/>
          </a:bodyPr>
          <a:lstStyle/>
          <a:p>
            <a:r>
              <a:rPr lang="en-US" dirty="0"/>
              <a:t>Volunteer Infection Studies (VIS)</a:t>
            </a:r>
            <a:endParaRPr lang="en-CH" dirty="0"/>
          </a:p>
        </p:txBody>
      </p:sp>
    </p:spTree>
    <p:extLst>
      <p:ext uri="{BB962C8B-B14F-4D97-AF65-F5344CB8AC3E}">
        <p14:creationId xmlns:p14="http://schemas.microsoft.com/office/powerpoint/2010/main" val="81579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840F2FFE-8F15-55A6-687A-FF18021B9B22}"/>
              </a:ext>
            </a:extLst>
          </p:cNvPr>
          <p:cNvCxnSpPr/>
          <p:nvPr/>
        </p:nvCxnSpPr>
        <p:spPr>
          <a:xfrm>
            <a:off x="598949" y="1559164"/>
            <a:ext cx="0" cy="310134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0F6DA804-6548-0FCF-308A-21B7FFCC8EEE}"/>
              </a:ext>
            </a:extLst>
          </p:cNvPr>
          <p:cNvCxnSpPr>
            <a:cxnSpLocks/>
          </p:cNvCxnSpPr>
          <p:nvPr/>
        </p:nvCxnSpPr>
        <p:spPr>
          <a:xfrm flipH="1">
            <a:off x="598949" y="4660504"/>
            <a:ext cx="3093720" cy="0"/>
          </a:xfrm>
          <a:prstGeom prst="line">
            <a:avLst/>
          </a:prstGeom>
        </p:spPr>
        <p:style>
          <a:lnRef idx="2">
            <a:schemeClr val="dk1"/>
          </a:lnRef>
          <a:fillRef idx="0">
            <a:schemeClr val="dk1"/>
          </a:fillRef>
          <a:effectRef idx="1">
            <a:schemeClr val="dk1"/>
          </a:effectRef>
          <a:fontRef idx="minor">
            <a:schemeClr val="tx1"/>
          </a:fontRef>
        </p:style>
      </p:cxnSp>
      <p:sp>
        <p:nvSpPr>
          <p:cNvPr id="42" name="TextBox 41">
            <a:extLst>
              <a:ext uri="{FF2B5EF4-FFF2-40B4-BE49-F238E27FC236}">
                <a16:creationId xmlns:a16="http://schemas.microsoft.com/office/drawing/2014/main" id="{C7FC0630-EB41-BF2C-E2EE-3ADFFAFDD9D4}"/>
              </a:ext>
            </a:extLst>
          </p:cNvPr>
          <p:cNvSpPr txBox="1"/>
          <p:nvPr/>
        </p:nvSpPr>
        <p:spPr>
          <a:xfrm>
            <a:off x="1632874" y="4744324"/>
            <a:ext cx="744114" cy="369332"/>
          </a:xfrm>
          <a:prstGeom prst="rect">
            <a:avLst/>
          </a:prstGeom>
          <a:noFill/>
        </p:spPr>
        <p:txBody>
          <a:bodyPr wrap="none" rtlCol="0">
            <a:spAutoFit/>
          </a:bodyPr>
          <a:lstStyle/>
          <a:p>
            <a:r>
              <a:rPr lang="en-US" b="1" dirty="0"/>
              <a:t>Time </a:t>
            </a:r>
            <a:endParaRPr lang="fr-CH" b="1" dirty="0"/>
          </a:p>
        </p:txBody>
      </p:sp>
      <p:sp>
        <p:nvSpPr>
          <p:cNvPr id="43" name="TextBox 42">
            <a:extLst>
              <a:ext uri="{FF2B5EF4-FFF2-40B4-BE49-F238E27FC236}">
                <a16:creationId xmlns:a16="http://schemas.microsoft.com/office/drawing/2014/main" id="{F520AFB2-E30D-334C-79ED-2FB9A42964BC}"/>
              </a:ext>
            </a:extLst>
          </p:cNvPr>
          <p:cNvSpPr txBox="1"/>
          <p:nvPr/>
        </p:nvSpPr>
        <p:spPr>
          <a:xfrm>
            <a:off x="550442" y="1453459"/>
            <a:ext cx="1667907" cy="646331"/>
          </a:xfrm>
          <a:prstGeom prst="rect">
            <a:avLst/>
          </a:prstGeom>
          <a:noFill/>
        </p:spPr>
        <p:txBody>
          <a:bodyPr wrap="square" rtlCol="0">
            <a:spAutoFit/>
          </a:bodyPr>
          <a:lstStyle/>
          <a:p>
            <a:pPr algn="ctr"/>
            <a:r>
              <a:rPr lang="en-US" b="1" dirty="0">
                <a:solidFill>
                  <a:srgbClr val="FF0000"/>
                </a:solidFill>
              </a:rPr>
              <a:t>Parasite number</a:t>
            </a:r>
            <a:endParaRPr lang="fr-CH" b="1" dirty="0">
              <a:solidFill>
                <a:srgbClr val="FF0000"/>
              </a:solidFill>
            </a:endParaRPr>
          </a:p>
        </p:txBody>
      </p:sp>
      <p:sp>
        <p:nvSpPr>
          <p:cNvPr id="44" name="Freeform: Shape 43">
            <a:extLst>
              <a:ext uri="{FF2B5EF4-FFF2-40B4-BE49-F238E27FC236}">
                <a16:creationId xmlns:a16="http://schemas.microsoft.com/office/drawing/2014/main" id="{0B191BFA-7123-05B5-3D83-381A139631B4}"/>
              </a:ext>
            </a:extLst>
          </p:cNvPr>
          <p:cNvSpPr/>
          <p:nvPr/>
        </p:nvSpPr>
        <p:spPr>
          <a:xfrm>
            <a:off x="598948" y="2098102"/>
            <a:ext cx="2419350" cy="1552729"/>
          </a:xfrm>
          <a:custGeom>
            <a:avLst/>
            <a:gdLst>
              <a:gd name="connsiteX0" fmla="*/ 0 w 2419350"/>
              <a:gd name="connsiteY0" fmla="*/ 0 h 1552729"/>
              <a:gd name="connsiteX1" fmla="*/ 1057275 w 2419350"/>
              <a:gd name="connsiteY1" fmla="*/ 1552575 h 1552729"/>
              <a:gd name="connsiteX2" fmla="*/ 2419350 w 2419350"/>
              <a:gd name="connsiteY2" fmla="*/ 104775 h 1552729"/>
              <a:gd name="connsiteX3" fmla="*/ 2419350 w 2419350"/>
              <a:gd name="connsiteY3" fmla="*/ 104775 h 1552729"/>
            </a:gdLst>
            <a:ahLst/>
            <a:cxnLst>
              <a:cxn ang="0">
                <a:pos x="connsiteX0" y="connsiteY0"/>
              </a:cxn>
              <a:cxn ang="0">
                <a:pos x="connsiteX1" y="connsiteY1"/>
              </a:cxn>
              <a:cxn ang="0">
                <a:pos x="connsiteX2" y="connsiteY2"/>
              </a:cxn>
              <a:cxn ang="0">
                <a:pos x="connsiteX3" y="connsiteY3"/>
              </a:cxn>
            </a:cxnLst>
            <a:rect l="l" t="t" r="r" b="b"/>
            <a:pathLst>
              <a:path w="2419350" h="1552729">
                <a:moveTo>
                  <a:pt x="0" y="0"/>
                </a:moveTo>
                <a:cubicBezTo>
                  <a:pt x="327025" y="767556"/>
                  <a:pt x="654050" y="1535113"/>
                  <a:pt x="1057275" y="1552575"/>
                </a:cubicBezTo>
                <a:cubicBezTo>
                  <a:pt x="1460500" y="1570037"/>
                  <a:pt x="2419350" y="104775"/>
                  <a:pt x="2419350" y="104775"/>
                </a:cubicBezTo>
                <a:lnTo>
                  <a:pt x="2419350" y="104775"/>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endParaRPr lang="fr-CH" dirty="0"/>
          </a:p>
        </p:txBody>
      </p:sp>
      <p:sp>
        <p:nvSpPr>
          <p:cNvPr id="45" name="TextBox 44">
            <a:extLst>
              <a:ext uri="{FF2B5EF4-FFF2-40B4-BE49-F238E27FC236}">
                <a16:creationId xmlns:a16="http://schemas.microsoft.com/office/drawing/2014/main" id="{CD013952-EDA9-3339-3A39-7D2D0B5AF472}"/>
              </a:ext>
            </a:extLst>
          </p:cNvPr>
          <p:cNvSpPr txBox="1"/>
          <p:nvPr/>
        </p:nvSpPr>
        <p:spPr>
          <a:xfrm>
            <a:off x="2133289" y="1469334"/>
            <a:ext cx="1860694" cy="646331"/>
          </a:xfrm>
          <a:prstGeom prst="rect">
            <a:avLst/>
          </a:prstGeom>
          <a:noFill/>
        </p:spPr>
        <p:txBody>
          <a:bodyPr wrap="square" rtlCol="0">
            <a:spAutoFit/>
          </a:bodyPr>
          <a:lstStyle/>
          <a:p>
            <a:pPr algn="ctr"/>
            <a:r>
              <a:rPr lang="en-US" b="1" dirty="0">
                <a:solidFill>
                  <a:schemeClr val="accent6"/>
                </a:solidFill>
              </a:rPr>
              <a:t>Drug Concentration</a:t>
            </a:r>
            <a:endParaRPr lang="fr-CH" b="1" dirty="0">
              <a:solidFill>
                <a:schemeClr val="accent6"/>
              </a:solidFill>
            </a:endParaRPr>
          </a:p>
        </p:txBody>
      </p:sp>
      <p:sp>
        <p:nvSpPr>
          <p:cNvPr id="46" name="Freeform: Shape 45">
            <a:extLst>
              <a:ext uri="{FF2B5EF4-FFF2-40B4-BE49-F238E27FC236}">
                <a16:creationId xmlns:a16="http://schemas.microsoft.com/office/drawing/2014/main" id="{BDBC63E3-918A-F401-6AAE-1090BC88F77C}"/>
              </a:ext>
            </a:extLst>
          </p:cNvPr>
          <p:cNvSpPr/>
          <p:nvPr/>
        </p:nvSpPr>
        <p:spPr>
          <a:xfrm>
            <a:off x="598949" y="2184004"/>
            <a:ext cx="3093269" cy="2143664"/>
          </a:xfrm>
          <a:custGeom>
            <a:avLst/>
            <a:gdLst>
              <a:gd name="connsiteX0" fmla="*/ 0 w 3154680"/>
              <a:gd name="connsiteY0" fmla="*/ 1237164 h 2479224"/>
              <a:gd name="connsiteX1" fmla="*/ 723900 w 3154680"/>
              <a:gd name="connsiteY1" fmla="*/ 10344 h 2479224"/>
              <a:gd name="connsiteX2" fmla="*/ 2331720 w 3154680"/>
              <a:gd name="connsiteY2" fmla="*/ 1846764 h 2479224"/>
              <a:gd name="connsiteX3" fmla="*/ 3154680 w 3154680"/>
              <a:gd name="connsiteY3" fmla="*/ 2479224 h 2479224"/>
            </a:gdLst>
            <a:ahLst/>
            <a:cxnLst>
              <a:cxn ang="0">
                <a:pos x="connsiteX0" y="connsiteY0"/>
              </a:cxn>
              <a:cxn ang="0">
                <a:pos x="connsiteX1" y="connsiteY1"/>
              </a:cxn>
              <a:cxn ang="0">
                <a:pos x="connsiteX2" y="connsiteY2"/>
              </a:cxn>
              <a:cxn ang="0">
                <a:pos x="connsiteX3" y="connsiteY3"/>
              </a:cxn>
            </a:cxnLst>
            <a:rect l="l" t="t" r="r" b="b"/>
            <a:pathLst>
              <a:path w="3154680" h="2479224">
                <a:moveTo>
                  <a:pt x="0" y="1237164"/>
                </a:moveTo>
                <a:cubicBezTo>
                  <a:pt x="167640" y="572954"/>
                  <a:pt x="335280" y="-91256"/>
                  <a:pt x="723900" y="10344"/>
                </a:cubicBezTo>
                <a:cubicBezTo>
                  <a:pt x="1112520" y="111944"/>
                  <a:pt x="1926590" y="1435284"/>
                  <a:pt x="2331720" y="1846764"/>
                </a:cubicBezTo>
                <a:cubicBezTo>
                  <a:pt x="2736850" y="2258244"/>
                  <a:pt x="2945765" y="2368734"/>
                  <a:pt x="3154680" y="2479224"/>
                </a:cubicBezTo>
              </a:path>
            </a:pathLst>
          </a:custGeom>
          <a:ln w="38100">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CH"/>
          </a:p>
        </p:txBody>
      </p:sp>
      <p:sp>
        <p:nvSpPr>
          <p:cNvPr id="7" name="Title 6">
            <a:extLst>
              <a:ext uri="{FF2B5EF4-FFF2-40B4-BE49-F238E27FC236}">
                <a16:creationId xmlns:a16="http://schemas.microsoft.com/office/drawing/2014/main" id="{D1215FC5-BE47-330C-9A90-7D75E1139598}"/>
              </a:ext>
            </a:extLst>
          </p:cNvPr>
          <p:cNvSpPr>
            <a:spLocks noGrp="1"/>
          </p:cNvSpPr>
          <p:nvPr>
            <p:ph type="title"/>
          </p:nvPr>
        </p:nvSpPr>
        <p:spPr>
          <a:xfrm>
            <a:off x="838200" y="365125"/>
            <a:ext cx="10927080" cy="645069"/>
          </a:xfrm>
        </p:spPr>
        <p:txBody>
          <a:bodyPr>
            <a:normAutofit fontScale="90000"/>
          </a:bodyPr>
          <a:lstStyle/>
          <a:p>
            <a:r>
              <a:rPr lang="en-US" sz="3600" dirty="0"/>
              <a:t>Using </a:t>
            </a:r>
            <a:r>
              <a:rPr lang="en-US" sz="3600" dirty="0" err="1"/>
              <a:t>pharmacometric</a:t>
            </a:r>
            <a:r>
              <a:rPr lang="en-US" sz="3600" dirty="0"/>
              <a:t> modelling: Combining PK and PD</a:t>
            </a:r>
            <a:endParaRPr lang="en-CH" dirty="0"/>
          </a:p>
        </p:txBody>
      </p:sp>
      <p:pic>
        <p:nvPicPr>
          <p:cNvPr id="15" name="Picture 14">
            <a:extLst>
              <a:ext uri="{FF2B5EF4-FFF2-40B4-BE49-F238E27FC236}">
                <a16:creationId xmlns:a16="http://schemas.microsoft.com/office/drawing/2014/main" id="{405F3204-DE10-4EA8-7DB6-0265654584FE}"/>
              </a:ext>
            </a:extLst>
          </p:cNvPr>
          <p:cNvPicPr>
            <a:picLocks noChangeAspect="1"/>
          </p:cNvPicPr>
          <p:nvPr/>
        </p:nvPicPr>
        <p:blipFill>
          <a:blip r:embed="rId2"/>
          <a:srcRect r="12362" b="6328"/>
          <a:stretch/>
        </p:blipFill>
        <p:spPr>
          <a:xfrm>
            <a:off x="5203888" y="1167838"/>
            <a:ext cx="6366493" cy="3827668"/>
          </a:xfrm>
          <a:prstGeom prst="rect">
            <a:avLst/>
          </a:prstGeom>
        </p:spPr>
      </p:pic>
      <p:sp>
        <p:nvSpPr>
          <p:cNvPr id="22" name="TextBox 21">
            <a:extLst>
              <a:ext uri="{FF2B5EF4-FFF2-40B4-BE49-F238E27FC236}">
                <a16:creationId xmlns:a16="http://schemas.microsoft.com/office/drawing/2014/main" id="{A10A68E8-EC7C-BFD2-703E-A65518621D0D}"/>
              </a:ext>
            </a:extLst>
          </p:cNvPr>
          <p:cNvSpPr txBox="1"/>
          <p:nvPr/>
        </p:nvSpPr>
        <p:spPr>
          <a:xfrm>
            <a:off x="2888857" y="5462124"/>
            <a:ext cx="4879497" cy="646331"/>
          </a:xfrm>
          <a:prstGeom prst="rect">
            <a:avLst/>
          </a:prstGeom>
          <a:noFill/>
        </p:spPr>
        <p:txBody>
          <a:bodyPr wrap="square" rtlCol="0">
            <a:spAutoFit/>
          </a:bodyPr>
          <a:lstStyle/>
          <a:p>
            <a:pPr algn="ctr"/>
            <a:r>
              <a:rPr lang="en-US" dirty="0"/>
              <a:t>Combining PK and PD from human studies  recalculate human efficacious dose to meet TPP</a:t>
            </a:r>
            <a:endParaRPr lang="en-CH" dirty="0"/>
          </a:p>
        </p:txBody>
      </p:sp>
    </p:spTree>
    <p:extLst>
      <p:ext uri="{BB962C8B-B14F-4D97-AF65-F5344CB8AC3E}">
        <p14:creationId xmlns:p14="http://schemas.microsoft.com/office/powerpoint/2010/main" val="3967769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p:bldP spid="46"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FE0AE-604F-DC2B-CD0D-31865FE29A8A}"/>
            </a:ext>
          </a:extLst>
        </p:cNvPr>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BAE5C513-ABCF-E1A3-4477-B445AB4302D6}"/>
              </a:ext>
            </a:extLst>
          </p:cNvPr>
          <p:cNvGraphicFramePr>
            <a:graphicFrameLocks noChangeAspect="1"/>
          </p:cNvGraphicFramePr>
          <p:nvPr>
            <p:custDataLst>
              <p:tags r:id="rId1"/>
            </p:custDataLst>
          </p:nvPr>
        </p:nvGraphicFramePr>
        <p:xfrm>
          <a:off x="2668218" y="858468"/>
          <a:ext cx="1214" cy="1214"/>
        </p:xfrm>
        <a:graphic>
          <a:graphicData uri="http://schemas.openxmlformats.org/presentationml/2006/ole">
            <mc:AlternateContent xmlns:mc="http://schemas.openxmlformats.org/markup-compatibility/2006">
              <mc:Choice xmlns:v="urn:schemas-microsoft-com:vml" Requires="v">
                <p:oleObj name="think-cell Slide" r:id="rId5" imgW="524" imgH="526" progId="TCLayout.ActiveDocument.1">
                  <p:embed/>
                </p:oleObj>
              </mc:Choice>
              <mc:Fallback>
                <p:oleObj name="think-cell Slide" r:id="rId5" imgW="524" imgH="526" progId="TCLayout.ActiveDocument.1">
                  <p:embed/>
                  <p:pic>
                    <p:nvPicPr>
                      <p:cNvPr id="36" name="Object 35" hidden="1">
                        <a:extLst>
                          <a:ext uri="{FF2B5EF4-FFF2-40B4-BE49-F238E27FC236}">
                            <a16:creationId xmlns:a16="http://schemas.microsoft.com/office/drawing/2014/main" id="{BAE5C513-ABCF-E1A3-4477-B445AB4302D6}"/>
                          </a:ext>
                        </a:extLst>
                      </p:cNvPr>
                      <p:cNvPicPr/>
                      <p:nvPr/>
                    </p:nvPicPr>
                    <p:blipFill>
                      <a:blip r:embed="rId6"/>
                      <a:stretch>
                        <a:fillRect/>
                      </a:stretch>
                    </p:blipFill>
                    <p:spPr>
                      <a:xfrm>
                        <a:off x="2668218" y="858468"/>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8934BBE-8483-EE47-010A-F4F909012F3B}"/>
              </a:ext>
            </a:extLst>
          </p:cNvPr>
          <p:cNvSpPr/>
          <p:nvPr>
            <p:custDataLst>
              <p:tags r:id="rId2"/>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700"/>
              </a:lnSpc>
            </a:pPr>
            <a:endParaRPr lang="en-US" sz="2500" b="1" dirty="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a:extLst>
              <a:ext uri="{FF2B5EF4-FFF2-40B4-BE49-F238E27FC236}">
                <a16:creationId xmlns:a16="http://schemas.microsoft.com/office/drawing/2014/main" id="{76463907-317F-103C-FD5E-5BA471409650}"/>
              </a:ext>
            </a:extLst>
          </p:cNvPr>
          <p:cNvSpPr>
            <a:spLocks noGrp="1"/>
          </p:cNvSpPr>
          <p:nvPr>
            <p:ph type="title"/>
          </p:nvPr>
        </p:nvSpPr>
        <p:spPr>
          <a:xfrm>
            <a:off x="838200" y="365125"/>
            <a:ext cx="10335322" cy="645069"/>
          </a:xfrm>
        </p:spPr>
        <p:txBody>
          <a:bodyPr>
            <a:normAutofit/>
          </a:bodyPr>
          <a:lstStyle/>
          <a:p>
            <a:r>
              <a:rPr lang="en-US" dirty="0"/>
              <a:t>Go/No go criteria to next clinical phase</a:t>
            </a:r>
          </a:p>
        </p:txBody>
      </p:sp>
      <p:sp>
        <p:nvSpPr>
          <p:cNvPr id="44" name="TextBox 43">
            <a:extLst>
              <a:ext uri="{FF2B5EF4-FFF2-40B4-BE49-F238E27FC236}">
                <a16:creationId xmlns:a16="http://schemas.microsoft.com/office/drawing/2014/main" id="{8F66BAB5-6B77-34B8-906A-814284772F59}"/>
              </a:ext>
            </a:extLst>
          </p:cNvPr>
          <p:cNvSpPr txBox="1"/>
          <p:nvPr/>
        </p:nvSpPr>
        <p:spPr>
          <a:xfrm>
            <a:off x="838200" y="1128697"/>
            <a:ext cx="9507508" cy="1852247"/>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lvl="1"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CH" dirty="0"/>
          </a:p>
          <a:p>
            <a:r>
              <a:rPr lang="fr-CH" dirty="0"/>
              <a:t>Is the </a:t>
            </a:r>
            <a:r>
              <a:rPr lang="fr-CH" dirty="0" err="1"/>
              <a:t>efficacy</a:t>
            </a:r>
            <a:r>
              <a:rPr lang="fr-CH" dirty="0"/>
              <a:t> in line </a:t>
            </a:r>
            <a:r>
              <a:rPr lang="fr-CH" dirty="0" err="1"/>
              <a:t>with</a:t>
            </a:r>
            <a:r>
              <a:rPr lang="fr-CH" dirty="0"/>
              <a:t> the one </a:t>
            </a:r>
            <a:r>
              <a:rPr lang="fr-CH" dirty="0" err="1"/>
              <a:t>expected</a:t>
            </a:r>
            <a:r>
              <a:rPr lang="fr-CH" dirty="0"/>
              <a:t> </a:t>
            </a:r>
            <a:r>
              <a:rPr lang="fr-CH" dirty="0" err="1"/>
              <a:t>from</a:t>
            </a:r>
            <a:r>
              <a:rPr lang="fr-CH" dirty="0"/>
              <a:t> </a:t>
            </a:r>
            <a:r>
              <a:rPr lang="fr-CH" dirty="0" err="1"/>
              <a:t>preclinical</a:t>
            </a:r>
            <a:r>
              <a:rPr lang="fr-CH" dirty="0"/>
              <a:t> data? Do </a:t>
            </a:r>
            <a:r>
              <a:rPr lang="fr-CH" dirty="0" err="1"/>
              <a:t>you</a:t>
            </a:r>
            <a:r>
              <a:rPr lang="fr-CH" dirty="0"/>
              <a:t> </a:t>
            </a:r>
            <a:r>
              <a:rPr lang="fr-CH" dirty="0" err="1"/>
              <a:t>meet</a:t>
            </a:r>
            <a:r>
              <a:rPr lang="fr-CH" dirty="0"/>
              <a:t> the TPP </a:t>
            </a:r>
            <a:r>
              <a:rPr lang="fr-CH" dirty="0" err="1"/>
              <a:t>criteria</a:t>
            </a:r>
            <a:r>
              <a:rPr lang="fr-CH" dirty="0"/>
              <a:t>?</a:t>
            </a:r>
          </a:p>
          <a:p>
            <a:r>
              <a:rPr lang="fr-CH" dirty="0" err="1"/>
              <a:t>What</a:t>
            </a:r>
            <a:r>
              <a:rPr lang="fr-CH" dirty="0"/>
              <a:t> </a:t>
            </a:r>
            <a:r>
              <a:rPr lang="fr-CH" dirty="0" err="1"/>
              <a:t>is</a:t>
            </a:r>
            <a:r>
              <a:rPr lang="fr-CH" dirty="0"/>
              <a:t> the </a:t>
            </a:r>
            <a:r>
              <a:rPr lang="fr-CH" dirty="0" err="1"/>
              <a:t>Probability</a:t>
            </a:r>
            <a:r>
              <a:rPr lang="fr-CH" dirty="0"/>
              <a:t> of </a:t>
            </a:r>
            <a:r>
              <a:rPr lang="fr-CH" dirty="0" err="1"/>
              <a:t>Success</a:t>
            </a:r>
            <a:r>
              <a:rPr lang="fr-CH" dirty="0"/>
              <a:t> (</a:t>
            </a:r>
            <a:r>
              <a:rPr lang="fr-CH" dirty="0" err="1"/>
              <a:t>PoS</a:t>
            </a:r>
            <a:r>
              <a:rPr lang="fr-CH" dirty="0"/>
              <a:t>) of </a:t>
            </a:r>
            <a:r>
              <a:rPr lang="fr-CH" dirty="0" err="1"/>
              <a:t>reach</a:t>
            </a:r>
            <a:r>
              <a:rPr lang="fr-CH" dirty="0"/>
              <a:t> </a:t>
            </a:r>
            <a:r>
              <a:rPr lang="fr-CH" dirty="0" err="1"/>
              <a:t>your</a:t>
            </a:r>
            <a:r>
              <a:rPr lang="fr-CH" dirty="0"/>
              <a:t> </a:t>
            </a:r>
            <a:r>
              <a:rPr lang="fr-CH" dirty="0" err="1"/>
              <a:t>efficacy</a:t>
            </a:r>
            <a:r>
              <a:rPr lang="fr-CH" dirty="0"/>
              <a:t> goal in the </a:t>
            </a:r>
            <a:r>
              <a:rPr lang="fr-CH" dirty="0" err="1"/>
              <a:t>next</a:t>
            </a:r>
            <a:r>
              <a:rPr lang="fr-CH" dirty="0"/>
              <a:t> </a:t>
            </a:r>
            <a:r>
              <a:rPr lang="fr-CH" dirty="0" err="1"/>
              <a:t>clinical</a:t>
            </a:r>
            <a:r>
              <a:rPr lang="fr-CH" dirty="0"/>
              <a:t> phase? (PKPD modeling)</a:t>
            </a:r>
          </a:p>
          <a:p>
            <a:r>
              <a:rPr lang="fr-CH" dirty="0"/>
              <a:t>Is </a:t>
            </a:r>
            <a:r>
              <a:rPr lang="fr-CH" dirty="0" err="1"/>
              <a:t>safety</a:t>
            </a:r>
            <a:r>
              <a:rPr lang="fr-CH" dirty="0"/>
              <a:t> and </a:t>
            </a:r>
            <a:r>
              <a:rPr lang="fr-CH" dirty="0" err="1"/>
              <a:t>tolerability</a:t>
            </a:r>
            <a:r>
              <a:rPr lang="fr-CH" dirty="0"/>
              <a:t> acceptable in </a:t>
            </a:r>
            <a:r>
              <a:rPr lang="fr-CH" dirty="0" err="1"/>
              <a:t>your</a:t>
            </a:r>
            <a:r>
              <a:rPr lang="fr-CH" dirty="0"/>
              <a:t> patient population? </a:t>
            </a:r>
            <a:r>
              <a:rPr lang="fr-CH" dirty="0" err="1"/>
              <a:t>Think</a:t>
            </a:r>
            <a:r>
              <a:rPr lang="fr-CH" dirty="0"/>
              <a:t> about </a:t>
            </a:r>
            <a:r>
              <a:rPr lang="fr-CH" dirty="0" err="1"/>
              <a:t>your</a:t>
            </a:r>
            <a:r>
              <a:rPr lang="fr-CH" dirty="0"/>
              <a:t> indication, go back to </a:t>
            </a:r>
            <a:r>
              <a:rPr lang="fr-CH" dirty="0" err="1"/>
              <a:t>your</a:t>
            </a:r>
            <a:r>
              <a:rPr lang="fr-CH" dirty="0"/>
              <a:t> TPP</a:t>
            </a:r>
          </a:p>
          <a:p>
            <a:endParaRPr lang="fr-CH" dirty="0"/>
          </a:p>
        </p:txBody>
      </p:sp>
      <p:sp>
        <p:nvSpPr>
          <p:cNvPr id="6" name="Arrow: Down 5">
            <a:extLst>
              <a:ext uri="{FF2B5EF4-FFF2-40B4-BE49-F238E27FC236}">
                <a16:creationId xmlns:a16="http://schemas.microsoft.com/office/drawing/2014/main" id="{8F9939A7-275E-55FA-245E-1193AF404C85}"/>
              </a:ext>
            </a:extLst>
          </p:cNvPr>
          <p:cNvSpPr/>
          <p:nvPr/>
        </p:nvSpPr>
        <p:spPr>
          <a:xfrm>
            <a:off x="4870704" y="3666744"/>
            <a:ext cx="1225296" cy="13441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itle 1">
            <a:extLst>
              <a:ext uri="{FF2B5EF4-FFF2-40B4-BE49-F238E27FC236}">
                <a16:creationId xmlns:a16="http://schemas.microsoft.com/office/drawing/2014/main" id="{36EFFAF4-A53A-46C4-A70A-7E08E0DFDA02}"/>
              </a:ext>
            </a:extLst>
          </p:cNvPr>
          <p:cNvSpPr txBox="1">
            <a:spLocks/>
          </p:cNvSpPr>
          <p:nvPr/>
        </p:nvSpPr>
        <p:spPr>
          <a:xfrm>
            <a:off x="1048512" y="5157386"/>
            <a:ext cx="10335322" cy="64506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r>
              <a:rPr lang="en-US" dirty="0"/>
              <a:t>Patient confirmatory study (Ph2b/Ph3 – bigger sample size)</a:t>
            </a:r>
          </a:p>
        </p:txBody>
      </p:sp>
    </p:spTree>
    <p:extLst>
      <p:ext uri="{BB962C8B-B14F-4D97-AF65-F5344CB8AC3E}">
        <p14:creationId xmlns:p14="http://schemas.microsoft.com/office/powerpoint/2010/main" val="17788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Circular 11">
            <a:extLst>
              <a:ext uri="{FF2B5EF4-FFF2-40B4-BE49-F238E27FC236}">
                <a16:creationId xmlns:a16="http://schemas.microsoft.com/office/drawing/2014/main" id="{870FC945-2351-64B5-BA69-FE8731056D64}"/>
              </a:ext>
            </a:extLst>
          </p:cNvPr>
          <p:cNvSpPr/>
          <p:nvPr/>
        </p:nvSpPr>
        <p:spPr>
          <a:xfrm>
            <a:off x="4882984" y="291041"/>
            <a:ext cx="2954544" cy="2954993"/>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17" name="Freeform: Shape 16">
            <a:extLst>
              <a:ext uri="{FF2B5EF4-FFF2-40B4-BE49-F238E27FC236}">
                <a16:creationId xmlns:a16="http://schemas.microsoft.com/office/drawing/2014/main" id="{F98C5BE6-547F-03AC-7642-83378620405F}"/>
              </a:ext>
            </a:extLst>
          </p:cNvPr>
          <p:cNvSpPr/>
          <p:nvPr/>
        </p:nvSpPr>
        <p:spPr>
          <a:xfrm>
            <a:off x="5536036" y="1357883"/>
            <a:ext cx="1641783" cy="820695"/>
          </a:xfrm>
          <a:custGeom>
            <a:avLst/>
            <a:gdLst>
              <a:gd name="connsiteX0" fmla="*/ 0 w 1641783"/>
              <a:gd name="connsiteY0" fmla="*/ 0 h 820695"/>
              <a:gd name="connsiteX1" fmla="*/ 1641783 w 1641783"/>
              <a:gd name="connsiteY1" fmla="*/ 0 h 820695"/>
              <a:gd name="connsiteX2" fmla="*/ 1641783 w 1641783"/>
              <a:gd name="connsiteY2" fmla="*/ 820695 h 820695"/>
              <a:gd name="connsiteX3" fmla="*/ 0 w 1641783"/>
              <a:gd name="connsiteY3" fmla="*/ 820695 h 820695"/>
              <a:gd name="connsiteX4" fmla="*/ 0 w 1641783"/>
              <a:gd name="connsiteY4" fmla="*/ 0 h 82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83" h="820695">
                <a:moveTo>
                  <a:pt x="0" y="0"/>
                </a:moveTo>
                <a:lnTo>
                  <a:pt x="1641783" y="0"/>
                </a:lnTo>
                <a:lnTo>
                  <a:pt x="1641783" y="820695"/>
                </a:lnTo>
                <a:lnTo>
                  <a:pt x="0" y="820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Collect data (drug concentration, efficacy data) following compound administration</a:t>
            </a:r>
            <a:endParaRPr lang="fr-CH" sz="1400" kern="1200" dirty="0"/>
          </a:p>
        </p:txBody>
      </p:sp>
      <p:sp>
        <p:nvSpPr>
          <p:cNvPr id="23" name="Shape 22">
            <a:extLst>
              <a:ext uri="{FF2B5EF4-FFF2-40B4-BE49-F238E27FC236}">
                <a16:creationId xmlns:a16="http://schemas.microsoft.com/office/drawing/2014/main" id="{720AF97F-CAAA-BE45-0720-6DF18A4F4B6D}"/>
              </a:ext>
            </a:extLst>
          </p:cNvPr>
          <p:cNvSpPr/>
          <p:nvPr/>
        </p:nvSpPr>
        <p:spPr>
          <a:xfrm>
            <a:off x="4062370" y="1988904"/>
            <a:ext cx="2954544" cy="2954993"/>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26" name="Freeform: Shape 25">
            <a:extLst>
              <a:ext uri="{FF2B5EF4-FFF2-40B4-BE49-F238E27FC236}">
                <a16:creationId xmlns:a16="http://schemas.microsoft.com/office/drawing/2014/main" id="{6315F7E1-AEAB-E5A1-3D90-98E95984E955}"/>
              </a:ext>
            </a:extLst>
          </p:cNvPr>
          <p:cNvSpPr/>
          <p:nvPr/>
        </p:nvSpPr>
        <p:spPr>
          <a:xfrm>
            <a:off x="4718751" y="3065567"/>
            <a:ext cx="1641783" cy="820695"/>
          </a:xfrm>
          <a:custGeom>
            <a:avLst/>
            <a:gdLst>
              <a:gd name="connsiteX0" fmla="*/ 0 w 1641783"/>
              <a:gd name="connsiteY0" fmla="*/ 0 h 820695"/>
              <a:gd name="connsiteX1" fmla="*/ 1641783 w 1641783"/>
              <a:gd name="connsiteY1" fmla="*/ 0 h 820695"/>
              <a:gd name="connsiteX2" fmla="*/ 1641783 w 1641783"/>
              <a:gd name="connsiteY2" fmla="*/ 820695 h 820695"/>
              <a:gd name="connsiteX3" fmla="*/ 0 w 1641783"/>
              <a:gd name="connsiteY3" fmla="*/ 820695 h 820695"/>
              <a:gd name="connsiteX4" fmla="*/ 0 w 1641783"/>
              <a:gd name="connsiteY4" fmla="*/ 0 h 82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83" h="820695">
                <a:moveTo>
                  <a:pt x="0" y="0"/>
                </a:moveTo>
                <a:lnTo>
                  <a:pt x="1641783" y="0"/>
                </a:lnTo>
                <a:lnTo>
                  <a:pt x="1641783" y="820695"/>
                </a:lnTo>
                <a:lnTo>
                  <a:pt x="0" y="820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Build/re-evaluate a mathematical model of PK/PD</a:t>
            </a:r>
            <a:endParaRPr lang="fr-CH" sz="1400" kern="1200"/>
          </a:p>
        </p:txBody>
      </p:sp>
      <p:sp>
        <p:nvSpPr>
          <p:cNvPr id="28" name="Block Arc 27">
            <a:extLst>
              <a:ext uri="{FF2B5EF4-FFF2-40B4-BE49-F238E27FC236}">
                <a16:creationId xmlns:a16="http://schemas.microsoft.com/office/drawing/2014/main" id="{F9EB28A8-D3B9-D1C1-63B8-88095E77683C}"/>
              </a:ext>
            </a:extLst>
          </p:cNvPr>
          <p:cNvSpPr/>
          <p:nvPr/>
        </p:nvSpPr>
        <p:spPr>
          <a:xfrm>
            <a:off x="5093270" y="3889946"/>
            <a:ext cx="2538411" cy="2539428"/>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29" name="Freeform: Shape 28">
            <a:extLst>
              <a:ext uri="{FF2B5EF4-FFF2-40B4-BE49-F238E27FC236}">
                <a16:creationId xmlns:a16="http://schemas.microsoft.com/office/drawing/2014/main" id="{0074CBF0-370F-53B8-DC86-440144CC9139}"/>
              </a:ext>
            </a:extLst>
          </p:cNvPr>
          <p:cNvSpPr/>
          <p:nvPr/>
        </p:nvSpPr>
        <p:spPr>
          <a:xfrm>
            <a:off x="5539920" y="4775707"/>
            <a:ext cx="1641783" cy="820695"/>
          </a:xfrm>
          <a:custGeom>
            <a:avLst/>
            <a:gdLst>
              <a:gd name="connsiteX0" fmla="*/ 0 w 1641783"/>
              <a:gd name="connsiteY0" fmla="*/ 0 h 820695"/>
              <a:gd name="connsiteX1" fmla="*/ 1641783 w 1641783"/>
              <a:gd name="connsiteY1" fmla="*/ 0 h 820695"/>
              <a:gd name="connsiteX2" fmla="*/ 1641783 w 1641783"/>
              <a:gd name="connsiteY2" fmla="*/ 820695 h 820695"/>
              <a:gd name="connsiteX3" fmla="*/ 0 w 1641783"/>
              <a:gd name="connsiteY3" fmla="*/ 820695 h 820695"/>
              <a:gd name="connsiteX4" fmla="*/ 0 w 1641783"/>
              <a:gd name="connsiteY4" fmla="*/ 0 h 82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83" h="820695">
                <a:moveTo>
                  <a:pt x="0" y="0"/>
                </a:moveTo>
                <a:lnTo>
                  <a:pt x="1641783" y="0"/>
                </a:lnTo>
                <a:lnTo>
                  <a:pt x="1641783" y="820695"/>
                </a:lnTo>
                <a:lnTo>
                  <a:pt x="0" y="820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Make predictions for scenarios where we have no data</a:t>
            </a:r>
            <a:endParaRPr lang="fr-CH" sz="1500" kern="1200" dirty="0"/>
          </a:p>
        </p:txBody>
      </p:sp>
      <p:sp>
        <p:nvSpPr>
          <p:cNvPr id="7" name="Arrow: U-Turn 6">
            <a:extLst>
              <a:ext uri="{FF2B5EF4-FFF2-40B4-BE49-F238E27FC236}">
                <a16:creationId xmlns:a16="http://schemas.microsoft.com/office/drawing/2014/main" id="{9AD1A5C1-9BF8-4E2D-9D25-15C32BEC7672}"/>
              </a:ext>
            </a:extLst>
          </p:cNvPr>
          <p:cNvSpPr/>
          <p:nvPr/>
        </p:nvSpPr>
        <p:spPr>
          <a:xfrm rot="16200000">
            <a:off x="2026180" y="2393421"/>
            <a:ext cx="4720166" cy="1628773"/>
          </a:xfrm>
          <a:prstGeom prst="uturnArrow">
            <a:avLst/>
          </a:prstGeom>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cxnSp>
        <p:nvCxnSpPr>
          <p:cNvPr id="9" name="Straight Connector 8">
            <a:extLst>
              <a:ext uri="{FF2B5EF4-FFF2-40B4-BE49-F238E27FC236}">
                <a16:creationId xmlns:a16="http://schemas.microsoft.com/office/drawing/2014/main" id="{4206B3FF-74D8-433A-CB0A-981D5A928F82}"/>
              </a:ext>
            </a:extLst>
          </p:cNvPr>
          <p:cNvCxnSpPr/>
          <p:nvPr/>
        </p:nvCxnSpPr>
        <p:spPr>
          <a:xfrm flipH="1">
            <a:off x="7305675" y="695324"/>
            <a:ext cx="838200" cy="3048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21222FCB-9AD6-9DF3-D89C-5E849BB71B96}"/>
              </a:ext>
            </a:extLst>
          </p:cNvPr>
          <p:cNvCxnSpPr>
            <a:cxnSpLocks/>
          </p:cNvCxnSpPr>
          <p:nvPr/>
        </p:nvCxnSpPr>
        <p:spPr>
          <a:xfrm flipH="1">
            <a:off x="7610475" y="1589073"/>
            <a:ext cx="5334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54C2CE76-59A8-29C7-787F-FD1BA4487E62}"/>
              </a:ext>
            </a:extLst>
          </p:cNvPr>
          <p:cNvSpPr txBox="1"/>
          <p:nvPr/>
        </p:nvSpPr>
        <p:spPr>
          <a:xfrm>
            <a:off x="8330205" y="5041939"/>
            <a:ext cx="2130391" cy="369332"/>
          </a:xfrm>
          <a:prstGeom prst="rect">
            <a:avLst/>
          </a:prstGeom>
          <a:noFill/>
        </p:spPr>
        <p:txBody>
          <a:bodyPr wrap="none" rtlCol="0">
            <a:spAutoFit/>
          </a:bodyPr>
          <a:lstStyle/>
          <a:p>
            <a:r>
              <a:rPr lang="en-US" dirty="0"/>
              <a:t>Pre-clinical species</a:t>
            </a:r>
            <a:endParaRPr lang="fr-CH" dirty="0"/>
          </a:p>
        </p:txBody>
      </p:sp>
      <p:cxnSp>
        <p:nvCxnSpPr>
          <p:cNvPr id="14" name="Straight Connector 13">
            <a:extLst>
              <a:ext uri="{FF2B5EF4-FFF2-40B4-BE49-F238E27FC236}">
                <a16:creationId xmlns:a16="http://schemas.microsoft.com/office/drawing/2014/main" id="{1D7A6847-23E9-8B56-91AC-8583D0F731B7}"/>
              </a:ext>
            </a:extLst>
          </p:cNvPr>
          <p:cNvCxnSpPr>
            <a:cxnSpLocks/>
          </p:cNvCxnSpPr>
          <p:nvPr/>
        </p:nvCxnSpPr>
        <p:spPr>
          <a:xfrm flipH="1">
            <a:off x="7581900" y="2103423"/>
            <a:ext cx="5334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9A51033D-ED8A-64DA-F71A-8C85BD3A9151}"/>
              </a:ext>
            </a:extLst>
          </p:cNvPr>
          <p:cNvSpPr txBox="1"/>
          <p:nvPr/>
        </p:nvSpPr>
        <p:spPr>
          <a:xfrm>
            <a:off x="8152833" y="1404407"/>
            <a:ext cx="2801536" cy="369332"/>
          </a:xfrm>
          <a:prstGeom prst="rect">
            <a:avLst/>
          </a:prstGeom>
          <a:noFill/>
        </p:spPr>
        <p:txBody>
          <a:bodyPr wrap="none" rtlCol="0">
            <a:spAutoFit/>
          </a:bodyPr>
          <a:lstStyle/>
          <a:p>
            <a:r>
              <a:rPr lang="en-US" dirty="0"/>
              <a:t>Healthy human volunteers</a:t>
            </a:r>
            <a:endParaRPr lang="fr-CH" dirty="0"/>
          </a:p>
        </p:txBody>
      </p:sp>
      <p:cxnSp>
        <p:nvCxnSpPr>
          <p:cNvPr id="16" name="Straight Connector 15">
            <a:extLst>
              <a:ext uri="{FF2B5EF4-FFF2-40B4-BE49-F238E27FC236}">
                <a16:creationId xmlns:a16="http://schemas.microsoft.com/office/drawing/2014/main" id="{316FD891-FFD2-5936-219C-38B85E130823}"/>
              </a:ext>
            </a:extLst>
          </p:cNvPr>
          <p:cNvCxnSpPr>
            <a:cxnSpLocks/>
          </p:cNvCxnSpPr>
          <p:nvPr/>
        </p:nvCxnSpPr>
        <p:spPr>
          <a:xfrm flipH="1" flipV="1">
            <a:off x="7343775" y="2484423"/>
            <a:ext cx="695325" cy="306402"/>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4B25D026-F438-D3DC-A9B8-E5670563F1FD}"/>
              </a:ext>
            </a:extLst>
          </p:cNvPr>
          <p:cNvSpPr txBox="1"/>
          <p:nvPr/>
        </p:nvSpPr>
        <p:spPr>
          <a:xfrm>
            <a:off x="8220074" y="2637624"/>
            <a:ext cx="1406475" cy="369332"/>
          </a:xfrm>
          <a:prstGeom prst="rect">
            <a:avLst/>
          </a:prstGeom>
          <a:noFill/>
        </p:spPr>
        <p:txBody>
          <a:bodyPr wrap="none" rtlCol="0">
            <a:spAutoFit/>
          </a:bodyPr>
          <a:lstStyle/>
          <a:p>
            <a:r>
              <a:rPr lang="en-US" dirty="0"/>
              <a:t>Patients data</a:t>
            </a:r>
            <a:endParaRPr lang="fr-CH" dirty="0"/>
          </a:p>
        </p:txBody>
      </p:sp>
      <p:cxnSp>
        <p:nvCxnSpPr>
          <p:cNvPr id="20" name="Straight Connector 19">
            <a:extLst>
              <a:ext uri="{FF2B5EF4-FFF2-40B4-BE49-F238E27FC236}">
                <a16:creationId xmlns:a16="http://schemas.microsoft.com/office/drawing/2014/main" id="{B038BB42-5CA3-0DF7-7FD6-B39DB03C2F73}"/>
              </a:ext>
            </a:extLst>
          </p:cNvPr>
          <p:cNvCxnSpPr/>
          <p:nvPr/>
        </p:nvCxnSpPr>
        <p:spPr>
          <a:xfrm flipH="1">
            <a:off x="7541565" y="4457700"/>
            <a:ext cx="838200" cy="304800"/>
          </a:xfrm>
          <a:prstGeom prst="line">
            <a:avLst/>
          </a:prstGeom>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7EAAB9D6-DB0C-5806-571B-CC6425869035}"/>
              </a:ext>
            </a:extLst>
          </p:cNvPr>
          <p:cNvSpPr txBox="1"/>
          <p:nvPr/>
        </p:nvSpPr>
        <p:spPr>
          <a:xfrm>
            <a:off x="8220074" y="478392"/>
            <a:ext cx="1694503" cy="369332"/>
          </a:xfrm>
          <a:prstGeom prst="rect">
            <a:avLst/>
          </a:prstGeom>
          <a:noFill/>
        </p:spPr>
        <p:txBody>
          <a:bodyPr wrap="none" rtlCol="0">
            <a:spAutoFit/>
          </a:bodyPr>
          <a:lstStyle/>
          <a:p>
            <a:r>
              <a:rPr lang="en-US" dirty="0"/>
              <a:t>Efficacious Dose</a:t>
            </a:r>
            <a:endParaRPr lang="fr-CH" dirty="0"/>
          </a:p>
        </p:txBody>
      </p:sp>
      <p:cxnSp>
        <p:nvCxnSpPr>
          <p:cNvPr id="22" name="Straight Connector 21">
            <a:extLst>
              <a:ext uri="{FF2B5EF4-FFF2-40B4-BE49-F238E27FC236}">
                <a16:creationId xmlns:a16="http://schemas.microsoft.com/office/drawing/2014/main" id="{680A1FF8-7934-85E6-B8F7-BDE352F9D0FE}"/>
              </a:ext>
            </a:extLst>
          </p:cNvPr>
          <p:cNvCxnSpPr>
            <a:cxnSpLocks/>
          </p:cNvCxnSpPr>
          <p:nvPr/>
        </p:nvCxnSpPr>
        <p:spPr>
          <a:xfrm flipH="1">
            <a:off x="7610475" y="5268927"/>
            <a:ext cx="719730" cy="13758"/>
          </a:xfrm>
          <a:prstGeom prst="line">
            <a:avLst/>
          </a:prstGeom>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F93C6B96-126E-CFD3-2C44-14B81C85914C}"/>
              </a:ext>
            </a:extLst>
          </p:cNvPr>
          <p:cNvSpPr txBox="1"/>
          <p:nvPr/>
        </p:nvSpPr>
        <p:spPr>
          <a:xfrm>
            <a:off x="1552575" y="2859821"/>
            <a:ext cx="1933575" cy="1200329"/>
          </a:xfrm>
          <a:prstGeom prst="rect">
            <a:avLst/>
          </a:prstGeom>
          <a:noFill/>
        </p:spPr>
        <p:txBody>
          <a:bodyPr wrap="square" rtlCol="0">
            <a:spAutoFit/>
          </a:bodyPr>
          <a:lstStyle/>
          <a:p>
            <a:pPr algn="ctr"/>
            <a:r>
              <a:rPr lang="en-GB"/>
              <a:t>Take decisions, design next experiment or clinical trial </a:t>
            </a:r>
          </a:p>
        </p:txBody>
      </p:sp>
      <p:sp>
        <p:nvSpPr>
          <p:cNvPr id="3" name="Slide Number Placeholder 3">
            <a:extLst>
              <a:ext uri="{FF2B5EF4-FFF2-40B4-BE49-F238E27FC236}">
                <a16:creationId xmlns:a16="http://schemas.microsoft.com/office/drawing/2014/main" id="{C0F90D34-9F4C-B1F8-FCB5-64AF9BE5740F}"/>
              </a:ext>
            </a:extLst>
          </p:cNvPr>
          <p:cNvSpPr txBox="1">
            <a:spLocks/>
          </p:cNvSpPr>
          <p:nvPr/>
        </p:nvSpPr>
        <p:spPr>
          <a:xfrm>
            <a:off x="101600" y="6427789"/>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9FC8174-B9F1-420E-A0F2-CE659A9CC968}" type="slidenum">
              <a:rPr lang="fr-FR" altLang="en-US" smtClean="0"/>
              <a:pPr>
                <a:defRPr/>
              </a:pPr>
              <a:t>27</a:t>
            </a:fld>
            <a:endParaRPr lang="fr-FR" altLang="en-US" dirty="0"/>
          </a:p>
        </p:txBody>
      </p:sp>
      <p:sp>
        <p:nvSpPr>
          <p:cNvPr id="5" name="TextBox 4">
            <a:extLst>
              <a:ext uri="{FF2B5EF4-FFF2-40B4-BE49-F238E27FC236}">
                <a16:creationId xmlns:a16="http://schemas.microsoft.com/office/drawing/2014/main" id="{C029D803-2EDD-2347-78D3-6FD06DE3D630}"/>
              </a:ext>
            </a:extLst>
          </p:cNvPr>
          <p:cNvSpPr txBox="1"/>
          <p:nvPr/>
        </p:nvSpPr>
        <p:spPr>
          <a:xfrm>
            <a:off x="8421333" y="4240768"/>
            <a:ext cx="1577548" cy="369332"/>
          </a:xfrm>
          <a:prstGeom prst="rect">
            <a:avLst/>
          </a:prstGeom>
          <a:noFill/>
        </p:spPr>
        <p:txBody>
          <a:bodyPr wrap="none" rtlCol="0">
            <a:spAutoFit/>
          </a:bodyPr>
          <a:lstStyle/>
          <a:p>
            <a:r>
              <a:rPr lang="en-US" i="1" dirty="0"/>
              <a:t>In vitro assays</a:t>
            </a:r>
            <a:endParaRPr lang="fr-CH" dirty="0"/>
          </a:p>
        </p:txBody>
      </p:sp>
      <p:sp>
        <p:nvSpPr>
          <p:cNvPr id="6" name="TextBox 5">
            <a:extLst>
              <a:ext uri="{FF2B5EF4-FFF2-40B4-BE49-F238E27FC236}">
                <a16:creationId xmlns:a16="http://schemas.microsoft.com/office/drawing/2014/main" id="{3FB594AF-845F-5A3A-8CAE-7B1A58942ECC}"/>
              </a:ext>
            </a:extLst>
          </p:cNvPr>
          <p:cNvSpPr txBox="1"/>
          <p:nvPr/>
        </p:nvSpPr>
        <p:spPr>
          <a:xfrm>
            <a:off x="8138471" y="1928824"/>
            <a:ext cx="3307187" cy="369332"/>
          </a:xfrm>
          <a:prstGeom prst="rect">
            <a:avLst/>
          </a:prstGeom>
          <a:noFill/>
        </p:spPr>
        <p:txBody>
          <a:bodyPr wrap="none" rtlCol="0">
            <a:spAutoFit/>
          </a:bodyPr>
          <a:lstStyle/>
          <a:p>
            <a:r>
              <a:rPr lang="en-US" dirty="0" err="1"/>
              <a:t>PoS</a:t>
            </a:r>
            <a:r>
              <a:rPr lang="en-US" dirty="0"/>
              <a:t> in different target population</a:t>
            </a:r>
            <a:endParaRPr lang="fr-CH" dirty="0"/>
          </a:p>
        </p:txBody>
      </p:sp>
      <p:sp>
        <p:nvSpPr>
          <p:cNvPr id="30" name="TextBox 29">
            <a:extLst>
              <a:ext uri="{FF2B5EF4-FFF2-40B4-BE49-F238E27FC236}">
                <a16:creationId xmlns:a16="http://schemas.microsoft.com/office/drawing/2014/main" id="{22A5F304-C51A-EA22-6B9B-B86DC1CA8302}"/>
              </a:ext>
            </a:extLst>
          </p:cNvPr>
          <p:cNvSpPr txBox="1"/>
          <p:nvPr/>
        </p:nvSpPr>
        <p:spPr>
          <a:xfrm>
            <a:off x="8379765" y="5733032"/>
            <a:ext cx="2295115" cy="369332"/>
          </a:xfrm>
          <a:prstGeom prst="rect">
            <a:avLst/>
          </a:prstGeom>
          <a:noFill/>
        </p:spPr>
        <p:txBody>
          <a:bodyPr wrap="none" rtlCol="0">
            <a:spAutoFit/>
          </a:bodyPr>
          <a:lstStyle/>
          <a:p>
            <a:r>
              <a:rPr lang="en-US" dirty="0"/>
              <a:t>Predicted human dose</a:t>
            </a:r>
            <a:endParaRPr lang="fr-CH" dirty="0"/>
          </a:p>
        </p:txBody>
      </p:sp>
      <p:cxnSp>
        <p:nvCxnSpPr>
          <p:cNvPr id="31" name="Straight Connector 30">
            <a:extLst>
              <a:ext uri="{FF2B5EF4-FFF2-40B4-BE49-F238E27FC236}">
                <a16:creationId xmlns:a16="http://schemas.microsoft.com/office/drawing/2014/main" id="{ADD29EBD-B2FE-F141-97EA-BFD86163B83F}"/>
              </a:ext>
            </a:extLst>
          </p:cNvPr>
          <p:cNvCxnSpPr>
            <a:cxnSpLocks/>
            <a:stCxn id="30" idx="1"/>
          </p:cNvCxnSpPr>
          <p:nvPr/>
        </p:nvCxnSpPr>
        <p:spPr>
          <a:xfrm flipH="1" flipV="1">
            <a:off x="7529512" y="5569180"/>
            <a:ext cx="850253" cy="34851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369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23" grpId="0" animBg="1"/>
      <p:bldP spid="26" grpId="0"/>
      <p:bldP spid="28" grpId="0" animBg="1"/>
      <p:bldP spid="29" grpId="0"/>
      <p:bldP spid="7" grpId="0" animBg="1"/>
      <p:bldP spid="13" grpId="0"/>
      <p:bldP spid="15" grpId="0"/>
      <p:bldP spid="18" grpId="0"/>
      <p:bldP spid="21" grpId="0"/>
      <p:bldP spid="2" grpId="0"/>
      <p:bldP spid="5" grpId="0"/>
      <p:bldP spid="6"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 name="Arrow: Down 2138">
            <a:extLst>
              <a:ext uri="{FF2B5EF4-FFF2-40B4-BE49-F238E27FC236}">
                <a16:creationId xmlns:a16="http://schemas.microsoft.com/office/drawing/2014/main" id="{E0088A72-9274-6165-653E-8AE1E298993F}"/>
              </a:ext>
            </a:extLst>
          </p:cNvPr>
          <p:cNvSpPr/>
          <p:nvPr/>
        </p:nvSpPr>
        <p:spPr>
          <a:xfrm>
            <a:off x="0" y="1262416"/>
            <a:ext cx="1739028" cy="5323169"/>
          </a:xfrm>
          <a:prstGeom prst="down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784BA5-EC45-6C9B-ACF7-D7CF69ADEA94}"/>
              </a:ext>
            </a:extLst>
          </p:cNvPr>
          <p:cNvSpPr/>
          <p:nvPr/>
        </p:nvSpPr>
        <p:spPr>
          <a:xfrm>
            <a:off x="7667832" y="135413"/>
            <a:ext cx="1617366" cy="276999"/>
          </a:xfrm>
          <a:prstGeom prst="rect">
            <a:avLst/>
          </a:prstGeom>
        </p:spPr>
        <p:txBody>
          <a:bodyPr wrap="none">
            <a:spAutoFit/>
          </a:bodyPr>
          <a:lstStyle/>
          <a:p>
            <a:pPr algn="ctr" defTabSz="457167">
              <a:defRPr/>
            </a:pPr>
            <a:r>
              <a:rPr lang="en-US" sz="1200">
                <a:solidFill>
                  <a:srgbClr val="000000"/>
                </a:solidFill>
                <a:ea typeface="ＭＳ Ｐゴシック" charset="0"/>
                <a:cs typeface="Arial"/>
              </a:rPr>
              <a:t>Product development</a:t>
            </a:r>
          </a:p>
        </p:txBody>
      </p:sp>
      <p:sp>
        <p:nvSpPr>
          <p:cNvPr id="7" name="Rectangle 6">
            <a:extLst>
              <a:ext uri="{FF2B5EF4-FFF2-40B4-BE49-F238E27FC236}">
                <a16:creationId xmlns:a16="http://schemas.microsoft.com/office/drawing/2014/main" id="{BA8C8D96-EF51-2D25-D064-0628C86B1976}"/>
              </a:ext>
            </a:extLst>
          </p:cNvPr>
          <p:cNvSpPr/>
          <p:nvPr/>
        </p:nvSpPr>
        <p:spPr>
          <a:xfrm>
            <a:off x="9105242" y="495889"/>
            <a:ext cx="2361565" cy="231089"/>
          </a:xfrm>
          <a:prstGeom prst="rect">
            <a:avLst/>
          </a:prstGeom>
        </p:spPr>
        <p:txBody>
          <a:bodyPr wrap="square" anchor="ctr" anchorCtr="0">
            <a:spAutoFit/>
          </a:bodyPr>
          <a:lstStyle/>
          <a:p>
            <a:pPr algn="ctr" defTabSz="457167">
              <a:lnSpc>
                <a:spcPts val="1000"/>
              </a:lnSpc>
              <a:defRPr/>
            </a:pPr>
            <a:r>
              <a:rPr lang="en-US" sz="1200" u="sng">
                <a:solidFill>
                  <a:srgbClr val="000000"/>
                </a:solidFill>
                <a:ea typeface="ＭＳ Ｐゴシック" charset="0"/>
                <a:cs typeface="Arial"/>
              </a:rPr>
              <a:t>Patient confirmatory</a:t>
            </a:r>
          </a:p>
        </p:txBody>
      </p:sp>
      <p:sp>
        <p:nvSpPr>
          <p:cNvPr id="8" name="Rectangle 7">
            <a:extLst>
              <a:ext uri="{FF2B5EF4-FFF2-40B4-BE49-F238E27FC236}">
                <a16:creationId xmlns:a16="http://schemas.microsoft.com/office/drawing/2014/main" id="{D4A67DA2-1B9C-E717-8BBD-9D8850284768}"/>
              </a:ext>
            </a:extLst>
          </p:cNvPr>
          <p:cNvSpPr/>
          <p:nvPr/>
        </p:nvSpPr>
        <p:spPr>
          <a:xfrm>
            <a:off x="2288684" y="513221"/>
            <a:ext cx="930103" cy="231089"/>
          </a:xfrm>
          <a:prstGeom prst="rect">
            <a:avLst/>
          </a:prstGeom>
        </p:spPr>
        <p:txBody>
          <a:bodyPr wrap="square" anchor="ctr" anchorCtr="0">
            <a:spAutoFit/>
          </a:bodyPr>
          <a:lstStyle/>
          <a:p>
            <a:pPr algn="ctr" defTabSz="457167">
              <a:lnSpc>
                <a:spcPts val="1000"/>
              </a:lnSpc>
              <a:defRPr/>
            </a:pPr>
            <a:r>
              <a:rPr lang="en-US" sz="1200" u="sng">
                <a:solidFill>
                  <a:srgbClr val="000000"/>
                </a:solidFill>
                <a:ea typeface="ＭＳ Ｐゴシック" charset="0"/>
                <a:cs typeface="Arial"/>
              </a:rPr>
              <a:t>Preclinical</a:t>
            </a:r>
          </a:p>
        </p:txBody>
      </p:sp>
      <p:sp>
        <p:nvSpPr>
          <p:cNvPr id="9" name="Rectangle 8">
            <a:extLst>
              <a:ext uri="{FF2B5EF4-FFF2-40B4-BE49-F238E27FC236}">
                <a16:creationId xmlns:a16="http://schemas.microsoft.com/office/drawing/2014/main" id="{24061471-FC12-B983-13A9-ACDAF30D7821}"/>
              </a:ext>
            </a:extLst>
          </p:cNvPr>
          <p:cNvSpPr/>
          <p:nvPr/>
        </p:nvSpPr>
        <p:spPr>
          <a:xfrm>
            <a:off x="3456363" y="535215"/>
            <a:ext cx="1673590" cy="231089"/>
          </a:xfrm>
          <a:prstGeom prst="rect">
            <a:avLst/>
          </a:prstGeom>
        </p:spPr>
        <p:txBody>
          <a:bodyPr wrap="square" anchor="ctr" anchorCtr="0">
            <a:spAutoFit/>
          </a:bodyPr>
          <a:lstStyle/>
          <a:p>
            <a:pPr algn="ctr" defTabSz="457167">
              <a:lnSpc>
                <a:spcPts val="1000"/>
              </a:lnSpc>
              <a:defRPr/>
            </a:pPr>
            <a:r>
              <a:rPr lang="en-US" sz="1200" u="sng">
                <a:solidFill>
                  <a:srgbClr val="000000"/>
                </a:solidFill>
                <a:ea typeface="ＭＳ Ｐゴシック" charset="0"/>
                <a:cs typeface="Arial"/>
              </a:rPr>
              <a:t>Human volunteers</a:t>
            </a:r>
          </a:p>
        </p:txBody>
      </p:sp>
      <p:sp>
        <p:nvSpPr>
          <p:cNvPr id="10" name="Rectangle 9">
            <a:extLst>
              <a:ext uri="{FF2B5EF4-FFF2-40B4-BE49-F238E27FC236}">
                <a16:creationId xmlns:a16="http://schemas.microsoft.com/office/drawing/2014/main" id="{826BD8E9-1EA9-5EE2-D9AD-29AAE2D02861}"/>
              </a:ext>
            </a:extLst>
          </p:cNvPr>
          <p:cNvSpPr/>
          <p:nvPr/>
        </p:nvSpPr>
        <p:spPr>
          <a:xfrm>
            <a:off x="7112149" y="504566"/>
            <a:ext cx="1861712" cy="231089"/>
          </a:xfrm>
          <a:prstGeom prst="rect">
            <a:avLst/>
          </a:prstGeom>
        </p:spPr>
        <p:txBody>
          <a:bodyPr wrap="square" anchor="ctr" anchorCtr="0">
            <a:spAutoFit/>
          </a:bodyPr>
          <a:lstStyle/>
          <a:p>
            <a:pPr algn="ctr" defTabSz="457167">
              <a:lnSpc>
                <a:spcPts val="1000"/>
              </a:lnSpc>
              <a:defRPr/>
            </a:pPr>
            <a:r>
              <a:rPr lang="en-US" sz="1200" u="sng">
                <a:solidFill>
                  <a:srgbClr val="000000"/>
                </a:solidFill>
                <a:ea typeface="ＭＳ Ｐゴシック" charset="0"/>
                <a:cs typeface="Arial"/>
              </a:rPr>
              <a:t>Patient exploratory</a:t>
            </a:r>
          </a:p>
        </p:txBody>
      </p:sp>
      <p:sp>
        <p:nvSpPr>
          <p:cNvPr id="11" name="Rectangle 10">
            <a:extLst>
              <a:ext uri="{FF2B5EF4-FFF2-40B4-BE49-F238E27FC236}">
                <a16:creationId xmlns:a16="http://schemas.microsoft.com/office/drawing/2014/main" id="{4C20A226-84CE-EFD3-BE17-9BAEE21DC25E}"/>
              </a:ext>
            </a:extLst>
          </p:cNvPr>
          <p:cNvSpPr/>
          <p:nvPr/>
        </p:nvSpPr>
        <p:spPr>
          <a:xfrm>
            <a:off x="3505101" y="144448"/>
            <a:ext cx="1440202" cy="276999"/>
          </a:xfrm>
          <a:prstGeom prst="rect">
            <a:avLst/>
          </a:prstGeom>
        </p:spPr>
        <p:txBody>
          <a:bodyPr wrap="none">
            <a:spAutoFit/>
          </a:bodyPr>
          <a:lstStyle/>
          <a:p>
            <a:pPr algn="ctr" defTabSz="457167">
              <a:defRPr/>
            </a:pPr>
            <a:r>
              <a:rPr lang="en-US" sz="1200">
                <a:solidFill>
                  <a:srgbClr val="000000"/>
                </a:solidFill>
                <a:ea typeface="ＭＳ Ｐゴシック" charset="0"/>
                <a:cs typeface="Arial"/>
              </a:rPr>
              <a:t>Early Development</a:t>
            </a:r>
          </a:p>
        </p:txBody>
      </p:sp>
      <p:cxnSp>
        <p:nvCxnSpPr>
          <p:cNvPr id="14" name="Straight Connector 13">
            <a:extLst>
              <a:ext uri="{FF2B5EF4-FFF2-40B4-BE49-F238E27FC236}">
                <a16:creationId xmlns:a16="http://schemas.microsoft.com/office/drawing/2014/main" id="{B823447F-48C6-FB4A-02E9-8FC462DC8384}"/>
              </a:ext>
            </a:extLst>
          </p:cNvPr>
          <p:cNvCxnSpPr/>
          <p:nvPr/>
        </p:nvCxnSpPr>
        <p:spPr>
          <a:xfrm>
            <a:off x="1543808" y="1016217"/>
            <a:ext cx="0" cy="5569368"/>
          </a:xfrm>
          <a:prstGeom prst="line">
            <a:avLst/>
          </a:prstGeom>
          <a:ln w="5715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C270849-C1FB-00C5-8774-135851107952}"/>
              </a:ext>
            </a:extLst>
          </p:cNvPr>
          <p:cNvCxnSpPr>
            <a:cxnSpLocks/>
          </p:cNvCxnSpPr>
          <p:nvPr/>
        </p:nvCxnSpPr>
        <p:spPr>
          <a:xfrm flipH="1">
            <a:off x="1543808" y="1031076"/>
            <a:ext cx="9525000" cy="0"/>
          </a:xfrm>
          <a:prstGeom prst="line">
            <a:avLst/>
          </a:prstGeom>
          <a:ln w="5715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674FE64-8E8F-DB31-70D4-847E5CC115CA}"/>
              </a:ext>
            </a:extLst>
          </p:cNvPr>
          <p:cNvCxnSpPr>
            <a:cxnSpLocks/>
          </p:cNvCxnSpPr>
          <p:nvPr/>
        </p:nvCxnSpPr>
        <p:spPr>
          <a:xfrm flipH="1">
            <a:off x="1543808" y="2383626"/>
            <a:ext cx="9525000" cy="0"/>
          </a:xfrm>
          <a:prstGeom prst="line">
            <a:avLst/>
          </a:prstGeom>
          <a:ln w="5715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79E8BBF-3EB5-3A95-0129-683738A525AC}"/>
              </a:ext>
            </a:extLst>
          </p:cNvPr>
          <p:cNvCxnSpPr>
            <a:cxnSpLocks/>
          </p:cNvCxnSpPr>
          <p:nvPr/>
        </p:nvCxnSpPr>
        <p:spPr>
          <a:xfrm flipH="1">
            <a:off x="1543808" y="3800901"/>
            <a:ext cx="9525000" cy="0"/>
          </a:xfrm>
          <a:prstGeom prst="line">
            <a:avLst/>
          </a:prstGeom>
          <a:ln w="5715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116B9C9-1406-F958-D040-1ED1F5B5FAF9}"/>
              </a:ext>
            </a:extLst>
          </p:cNvPr>
          <p:cNvCxnSpPr>
            <a:cxnSpLocks/>
          </p:cNvCxnSpPr>
          <p:nvPr/>
        </p:nvCxnSpPr>
        <p:spPr>
          <a:xfrm flipH="1">
            <a:off x="1543808" y="5134401"/>
            <a:ext cx="9525000" cy="0"/>
          </a:xfrm>
          <a:prstGeom prst="line">
            <a:avLst/>
          </a:prstGeom>
          <a:ln w="5715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0536E67-C842-61D2-6EF6-59BED17EAB6F}"/>
              </a:ext>
            </a:extLst>
          </p:cNvPr>
          <p:cNvSpPr txBox="1"/>
          <p:nvPr/>
        </p:nvSpPr>
        <p:spPr>
          <a:xfrm>
            <a:off x="474460" y="1556385"/>
            <a:ext cx="736420" cy="400110"/>
          </a:xfrm>
          <a:prstGeom prst="rect">
            <a:avLst/>
          </a:prstGeom>
          <a:noFill/>
        </p:spPr>
        <p:txBody>
          <a:bodyPr wrap="none" rtlCol="0">
            <a:spAutoFit/>
          </a:bodyPr>
          <a:lstStyle/>
          <a:p>
            <a:r>
              <a:rPr lang="en-US" sz="2000" b="1"/>
              <a:t>Data</a:t>
            </a:r>
            <a:endParaRPr lang="fr-CH" sz="2000" b="1"/>
          </a:p>
        </p:txBody>
      </p:sp>
      <p:sp>
        <p:nvSpPr>
          <p:cNvPr id="22" name="TextBox 21">
            <a:extLst>
              <a:ext uri="{FF2B5EF4-FFF2-40B4-BE49-F238E27FC236}">
                <a16:creationId xmlns:a16="http://schemas.microsoft.com/office/drawing/2014/main" id="{55F1334C-B220-B8A9-354F-36B1D1CFEB62}"/>
              </a:ext>
            </a:extLst>
          </p:cNvPr>
          <p:cNvSpPr txBox="1"/>
          <p:nvPr/>
        </p:nvSpPr>
        <p:spPr>
          <a:xfrm>
            <a:off x="380388" y="2832425"/>
            <a:ext cx="910827" cy="400110"/>
          </a:xfrm>
          <a:prstGeom prst="rect">
            <a:avLst/>
          </a:prstGeom>
          <a:noFill/>
        </p:spPr>
        <p:txBody>
          <a:bodyPr wrap="none" rtlCol="0">
            <a:spAutoFit/>
          </a:bodyPr>
          <a:lstStyle/>
          <a:p>
            <a:r>
              <a:rPr lang="en-US" sz="2000" b="1"/>
              <a:t>Model</a:t>
            </a:r>
            <a:endParaRPr lang="fr-CH" sz="2000" b="1"/>
          </a:p>
        </p:txBody>
      </p:sp>
      <p:sp>
        <p:nvSpPr>
          <p:cNvPr id="23" name="TextBox 22">
            <a:extLst>
              <a:ext uri="{FF2B5EF4-FFF2-40B4-BE49-F238E27FC236}">
                <a16:creationId xmlns:a16="http://schemas.microsoft.com/office/drawing/2014/main" id="{F6A45A41-4E1B-9CAA-505F-84C9480C160B}"/>
              </a:ext>
            </a:extLst>
          </p:cNvPr>
          <p:cNvSpPr txBox="1"/>
          <p:nvPr/>
        </p:nvSpPr>
        <p:spPr>
          <a:xfrm>
            <a:off x="222189" y="5686520"/>
            <a:ext cx="1294650" cy="400110"/>
          </a:xfrm>
          <a:prstGeom prst="rect">
            <a:avLst/>
          </a:prstGeom>
          <a:noFill/>
        </p:spPr>
        <p:txBody>
          <a:bodyPr wrap="none" rtlCol="0">
            <a:spAutoFit/>
          </a:bodyPr>
          <a:lstStyle/>
          <a:p>
            <a:r>
              <a:rPr lang="en-US" sz="2000" b="1" dirty="0"/>
              <a:t>Next step</a:t>
            </a:r>
            <a:endParaRPr lang="fr-CH" sz="2000" b="1" dirty="0"/>
          </a:p>
        </p:txBody>
      </p:sp>
      <p:sp>
        <p:nvSpPr>
          <p:cNvPr id="24" name="TextBox 23">
            <a:extLst>
              <a:ext uri="{FF2B5EF4-FFF2-40B4-BE49-F238E27FC236}">
                <a16:creationId xmlns:a16="http://schemas.microsoft.com/office/drawing/2014/main" id="{C68F8CD4-53E0-C12A-2278-FDE071037268}"/>
              </a:ext>
            </a:extLst>
          </p:cNvPr>
          <p:cNvSpPr txBox="1"/>
          <p:nvPr/>
        </p:nvSpPr>
        <p:spPr>
          <a:xfrm>
            <a:off x="326808" y="4284518"/>
            <a:ext cx="1217000" cy="400110"/>
          </a:xfrm>
          <a:prstGeom prst="rect">
            <a:avLst/>
          </a:prstGeom>
          <a:noFill/>
        </p:spPr>
        <p:txBody>
          <a:bodyPr wrap="none" rtlCol="0">
            <a:spAutoFit/>
          </a:bodyPr>
          <a:lstStyle/>
          <a:p>
            <a:r>
              <a:rPr lang="en-US" sz="2000" b="1" dirty="0"/>
              <a:t>Decision</a:t>
            </a:r>
            <a:endParaRPr lang="fr-CH" sz="2000" b="1" dirty="0"/>
          </a:p>
        </p:txBody>
      </p:sp>
      <p:sp>
        <p:nvSpPr>
          <p:cNvPr id="25" name="TextBox 24">
            <a:extLst>
              <a:ext uri="{FF2B5EF4-FFF2-40B4-BE49-F238E27FC236}">
                <a16:creationId xmlns:a16="http://schemas.microsoft.com/office/drawing/2014/main" id="{D711BE13-D90E-E27B-6772-D151597D0F9F}"/>
              </a:ext>
            </a:extLst>
          </p:cNvPr>
          <p:cNvSpPr txBox="1"/>
          <p:nvPr/>
        </p:nvSpPr>
        <p:spPr>
          <a:xfrm>
            <a:off x="5577253" y="470535"/>
            <a:ext cx="1276311" cy="461665"/>
          </a:xfrm>
          <a:prstGeom prst="rect">
            <a:avLst/>
          </a:prstGeom>
          <a:noFill/>
        </p:spPr>
        <p:txBody>
          <a:bodyPr wrap="none" rtlCol="0">
            <a:spAutoFit/>
          </a:bodyPr>
          <a:lstStyle/>
          <a:p>
            <a:pPr algn="ctr"/>
            <a:r>
              <a:rPr lang="en-US" sz="1200" u="sng"/>
              <a:t>Development of </a:t>
            </a:r>
          </a:p>
          <a:p>
            <a:pPr algn="ctr"/>
            <a:r>
              <a:rPr lang="en-US" sz="1200" u="sng"/>
              <a:t>combinations</a:t>
            </a:r>
            <a:endParaRPr lang="fr-CH" sz="1200" u="sng"/>
          </a:p>
        </p:txBody>
      </p:sp>
      <p:pic>
        <p:nvPicPr>
          <p:cNvPr id="26" name="Picture 2" descr="Laboratory Rats | Charles River">
            <a:extLst>
              <a:ext uri="{FF2B5EF4-FFF2-40B4-BE49-F238E27FC236}">
                <a16:creationId xmlns:a16="http://schemas.microsoft.com/office/drawing/2014/main" id="{0376492A-EA7C-BC16-3FE6-18E628915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062" y="1277981"/>
            <a:ext cx="781484" cy="55680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83,300+ Clip Art Human Body Stock Illustrations, Royalty-Free Vector  Graphics &amp; Clip Art - iStock | Clip art people">
            <a:extLst>
              <a:ext uri="{FF2B5EF4-FFF2-40B4-BE49-F238E27FC236}">
                <a16:creationId xmlns:a16="http://schemas.microsoft.com/office/drawing/2014/main" id="{B1AF91F4-493B-805A-5981-7EEF140CA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775" y="1160069"/>
            <a:ext cx="808796" cy="8087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timicrobial Synergy Study – Checkerboard Testing - Emery Pharma">
            <a:extLst>
              <a:ext uri="{FF2B5EF4-FFF2-40B4-BE49-F238E27FC236}">
                <a16:creationId xmlns:a16="http://schemas.microsoft.com/office/drawing/2014/main" id="{71EE81D3-A6E4-32CE-97F2-C3F81B7C5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042" y="1491018"/>
            <a:ext cx="1276310" cy="717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pulation Vector Art, Icons, and Graphics for Free Download">
            <a:extLst>
              <a:ext uri="{FF2B5EF4-FFF2-40B4-BE49-F238E27FC236}">
                <a16:creationId xmlns:a16="http://schemas.microsoft.com/office/drawing/2014/main" id="{6B703C64-9D66-15CB-63D8-D6317749C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9374" y="1147382"/>
            <a:ext cx="1012926" cy="10129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ell Culture Vector Art, Icons, and Graphics for Free Download">
            <a:extLst>
              <a:ext uri="{FF2B5EF4-FFF2-40B4-BE49-F238E27FC236}">
                <a16:creationId xmlns:a16="http://schemas.microsoft.com/office/drawing/2014/main" id="{B396A68F-E40A-708B-34B3-28D28B797B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6255" y="1284747"/>
            <a:ext cx="712634" cy="712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7BF872-F698-5020-67F9-AC17021775F6}"/>
              </a:ext>
            </a:extLst>
          </p:cNvPr>
          <p:cNvSpPr txBox="1"/>
          <p:nvPr/>
        </p:nvSpPr>
        <p:spPr>
          <a:xfrm>
            <a:off x="2693499" y="3296947"/>
            <a:ext cx="1973648" cy="461665"/>
          </a:xfrm>
          <a:prstGeom prst="rect">
            <a:avLst/>
          </a:prstGeom>
          <a:noFill/>
        </p:spPr>
        <p:txBody>
          <a:bodyPr wrap="square" rtlCol="0">
            <a:spAutoFit/>
          </a:bodyPr>
          <a:lstStyle/>
          <a:p>
            <a:r>
              <a:rPr lang="en-GB" sz="1200"/>
              <a:t>Parameters better defined.</a:t>
            </a:r>
          </a:p>
          <a:p>
            <a:r>
              <a:rPr lang="en-GB" sz="1200"/>
              <a:t>Initial estimate of IIV.</a:t>
            </a:r>
            <a:endParaRPr lang="fr-CH" sz="1200"/>
          </a:p>
        </p:txBody>
      </p:sp>
      <p:sp>
        <p:nvSpPr>
          <p:cNvPr id="12" name="TextBox 11">
            <a:extLst>
              <a:ext uri="{FF2B5EF4-FFF2-40B4-BE49-F238E27FC236}">
                <a16:creationId xmlns:a16="http://schemas.microsoft.com/office/drawing/2014/main" id="{60677B9B-51EB-C0D6-670E-9645833BDACD}"/>
              </a:ext>
            </a:extLst>
          </p:cNvPr>
          <p:cNvSpPr txBox="1"/>
          <p:nvPr/>
        </p:nvSpPr>
        <p:spPr>
          <a:xfrm>
            <a:off x="7663622" y="2494940"/>
            <a:ext cx="3063343" cy="276999"/>
          </a:xfrm>
          <a:prstGeom prst="rect">
            <a:avLst/>
          </a:prstGeom>
          <a:noFill/>
        </p:spPr>
        <p:txBody>
          <a:bodyPr wrap="square" rtlCol="0">
            <a:spAutoFit/>
          </a:bodyPr>
          <a:lstStyle/>
          <a:p>
            <a:r>
              <a:rPr lang="en-GB" sz="1200"/>
              <a:t>Some IIV explained by covariates</a:t>
            </a:r>
            <a:endParaRPr lang="fr-CH" sz="1200"/>
          </a:p>
        </p:txBody>
      </p:sp>
      <p:sp>
        <p:nvSpPr>
          <p:cNvPr id="13" name="TextBox 12">
            <a:extLst>
              <a:ext uri="{FF2B5EF4-FFF2-40B4-BE49-F238E27FC236}">
                <a16:creationId xmlns:a16="http://schemas.microsoft.com/office/drawing/2014/main" id="{C0D42ABA-402C-E27A-DF09-C4964B035AD9}"/>
              </a:ext>
            </a:extLst>
          </p:cNvPr>
          <p:cNvSpPr txBox="1"/>
          <p:nvPr/>
        </p:nvSpPr>
        <p:spPr>
          <a:xfrm>
            <a:off x="7237036" y="3377020"/>
            <a:ext cx="3831772" cy="276999"/>
          </a:xfrm>
          <a:prstGeom prst="rect">
            <a:avLst/>
          </a:prstGeom>
          <a:noFill/>
        </p:spPr>
        <p:txBody>
          <a:bodyPr wrap="square" rtlCol="0">
            <a:spAutoFit/>
          </a:bodyPr>
          <a:lstStyle/>
          <a:p>
            <a:r>
              <a:rPr lang="en-GB" sz="1200"/>
              <a:t>IIV and RSE reduce </a:t>
            </a:r>
            <a:endParaRPr lang="fr-CH" sz="1200"/>
          </a:p>
        </p:txBody>
      </p:sp>
      <p:sp>
        <p:nvSpPr>
          <p:cNvPr id="16" name="TextBox 15">
            <a:extLst>
              <a:ext uri="{FF2B5EF4-FFF2-40B4-BE49-F238E27FC236}">
                <a16:creationId xmlns:a16="http://schemas.microsoft.com/office/drawing/2014/main" id="{0691B830-37BA-41CE-7A95-DD058C12F421}"/>
              </a:ext>
            </a:extLst>
          </p:cNvPr>
          <p:cNvSpPr txBox="1"/>
          <p:nvPr/>
        </p:nvSpPr>
        <p:spPr>
          <a:xfrm>
            <a:off x="8757522" y="3317514"/>
            <a:ext cx="1809556" cy="461665"/>
          </a:xfrm>
          <a:prstGeom prst="rect">
            <a:avLst/>
          </a:prstGeom>
          <a:noFill/>
        </p:spPr>
        <p:txBody>
          <a:bodyPr wrap="square" rtlCol="0">
            <a:spAutoFit/>
          </a:bodyPr>
          <a:lstStyle/>
          <a:p>
            <a:pPr algn="ctr"/>
            <a:r>
              <a:rPr lang="en-GB" sz="1200"/>
              <a:t>Better estimation of drug-drug interactions</a:t>
            </a:r>
            <a:endParaRPr lang="fr-CH" sz="1200"/>
          </a:p>
        </p:txBody>
      </p:sp>
      <p:sp>
        <p:nvSpPr>
          <p:cNvPr id="37" name="TextBox 36">
            <a:extLst>
              <a:ext uri="{FF2B5EF4-FFF2-40B4-BE49-F238E27FC236}">
                <a16:creationId xmlns:a16="http://schemas.microsoft.com/office/drawing/2014/main" id="{68F5399F-8C8D-4F31-A15C-89D61A8035F4}"/>
              </a:ext>
            </a:extLst>
          </p:cNvPr>
          <p:cNvSpPr txBox="1"/>
          <p:nvPr/>
        </p:nvSpPr>
        <p:spPr>
          <a:xfrm>
            <a:off x="5319433" y="2353374"/>
            <a:ext cx="1665919" cy="461665"/>
          </a:xfrm>
          <a:prstGeom prst="rect">
            <a:avLst/>
          </a:prstGeom>
          <a:noFill/>
        </p:spPr>
        <p:txBody>
          <a:bodyPr wrap="square" rtlCol="0">
            <a:spAutoFit/>
          </a:bodyPr>
          <a:lstStyle/>
          <a:p>
            <a:pPr algn="ctr"/>
            <a:r>
              <a:rPr lang="en-GB" sz="1200"/>
              <a:t>First parameterization of combination</a:t>
            </a:r>
            <a:endParaRPr lang="fr-CH" sz="1200"/>
          </a:p>
        </p:txBody>
      </p:sp>
      <p:sp>
        <p:nvSpPr>
          <p:cNvPr id="38" name="TextBox 37">
            <a:extLst>
              <a:ext uri="{FF2B5EF4-FFF2-40B4-BE49-F238E27FC236}">
                <a16:creationId xmlns:a16="http://schemas.microsoft.com/office/drawing/2014/main" id="{3C749557-4FC6-7273-0AAC-41C6B5FCEABC}"/>
              </a:ext>
            </a:extLst>
          </p:cNvPr>
          <p:cNvSpPr txBox="1"/>
          <p:nvPr/>
        </p:nvSpPr>
        <p:spPr>
          <a:xfrm>
            <a:off x="5412056" y="3317513"/>
            <a:ext cx="1599327" cy="461665"/>
          </a:xfrm>
          <a:prstGeom prst="rect">
            <a:avLst/>
          </a:prstGeom>
          <a:noFill/>
        </p:spPr>
        <p:txBody>
          <a:bodyPr wrap="square" rtlCol="0">
            <a:spAutoFit/>
          </a:bodyPr>
          <a:lstStyle/>
          <a:p>
            <a:pPr algn="ctr"/>
            <a:r>
              <a:rPr lang="en-GB" sz="1200"/>
              <a:t>Sensitivity analysis of drug-drug interaction</a:t>
            </a:r>
            <a:endParaRPr lang="fr-CH" sz="1200"/>
          </a:p>
        </p:txBody>
      </p:sp>
      <p:sp>
        <p:nvSpPr>
          <p:cNvPr id="39" name="TextBox 38">
            <a:extLst>
              <a:ext uri="{FF2B5EF4-FFF2-40B4-BE49-F238E27FC236}">
                <a16:creationId xmlns:a16="http://schemas.microsoft.com/office/drawing/2014/main" id="{CB091C1C-5AB0-1ACE-00F8-AEF3FB6503E7}"/>
              </a:ext>
            </a:extLst>
          </p:cNvPr>
          <p:cNvSpPr txBox="1"/>
          <p:nvPr/>
        </p:nvSpPr>
        <p:spPr>
          <a:xfrm>
            <a:off x="1543808" y="2029923"/>
            <a:ext cx="1120884" cy="276999"/>
          </a:xfrm>
          <a:prstGeom prst="rect">
            <a:avLst/>
          </a:prstGeom>
          <a:noFill/>
        </p:spPr>
        <p:txBody>
          <a:bodyPr wrap="none" rtlCol="0">
            <a:spAutoFit/>
          </a:bodyPr>
          <a:lstStyle/>
          <a:p>
            <a:r>
              <a:rPr lang="en-GB" sz="1200"/>
              <a:t>In vitro assays</a:t>
            </a:r>
            <a:endParaRPr lang="fr-CH" sz="1200"/>
          </a:p>
        </p:txBody>
      </p:sp>
      <p:sp>
        <p:nvSpPr>
          <p:cNvPr id="40" name="TextBox 39">
            <a:extLst>
              <a:ext uri="{FF2B5EF4-FFF2-40B4-BE49-F238E27FC236}">
                <a16:creationId xmlns:a16="http://schemas.microsoft.com/office/drawing/2014/main" id="{C9650AD1-D838-8AB2-CC6E-F1431FBEC600}"/>
              </a:ext>
            </a:extLst>
          </p:cNvPr>
          <p:cNvSpPr txBox="1"/>
          <p:nvPr/>
        </p:nvSpPr>
        <p:spPr>
          <a:xfrm>
            <a:off x="2472799" y="1704111"/>
            <a:ext cx="1509067" cy="276999"/>
          </a:xfrm>
          <a:prstGeom prst="rect">
            <a:avLst/>
          </a:prstGeom>
          <a:noFill/>
        </p:spPr>
        <p:txBody>
          <a:bodyPr wrap="none" rtlCol="0">
            <a:spAutoFit/>
          </a:bodyPr>
          <a:lstStyle/>
          <a:p>
            <a:r>
              <a:rPr lang="en-GB" sz="1200"/>
              <a:t>Animal experiments</a:t>
            </a:r>
            <a:endParaRPr lang="fr-CH" sz="1200"/>
          </a:p>
        </p:txBody>
      </p:sp>
      <p:sp>
        <p:nvSpPr>
          <p:cNvPr id="41" name="TextBox 40">
            <a:extLst>
              <a:ext uri="{FF2B5EF4-FFF2-40B4-BE49-F238E27FC236}">
                <a16:creationId xmlns:a16="http://schemas.microsoft.com/office/drawing/2014/main" id="{9B56CB28-E323-FA39-005B-F7FDC5C252A0}"/>
              </a:ext>
            </a:extLst>
          </p:cNvPr>
          <p:cNvSpPr txBox="1"/>
          <p:nvPr/>
        </p:nvSpPr>
        <p:spPr>
          <a:xfrm>
            <a:off x="3595639" y="1043481"/>
            <a:ext cx="1451166" cy="276999"/>
          </a:xfrm>
          <a:prstGeom prst="rect">
            <a:avLst/>
          </a:prstGeom>
          <a:noFill/>
        </p:spPr>
        <p:txBody>
          <a:bodyPr wrap="none" rtlCol="0">
            <a:spAutoFit/>
          </a:bodyPr>
          <a:lstStyle/>
          <a:p>
            <a:r>
              <a:rPr lang="en-GB" sz="1200"/>
              <a:t>First in Human (PK)</a:t>
            </a:r>
            <a:endParaRPr lang="fr-CH" sz="1200"/>
          </a:p>
        </p:txBody>
      </p:sp>
      <p:sp>
        <p:nvSpPr>
          <p:cNvPr id="42" name="TextBox 41">
            <a:extLst>
              <a:ext uri="{FF2B5EF4-FFF2-40B4-BE49-F238E27FC236}">
                <a16:creationId xmlns:a16="http://schemas.microsoft.com/office/drawing/2014/main" id="{91BC022B-9BA1-B951-4774-C9AEE3313CAA}"/>
              </a:ext>
            </a:extLst>
          </p:cNvPr>
          <p:cNvSpPr txBox="1"/>
          <p:nvPr/>
        </p:nvSpPr>
        <p:spPr>
          <a:xfrm>
            <a:off x="3315082" y="2027843"/>
            <a:ext cx="2070182" cy="276999"/>
          </a:xfrm>
          <a:prstGeom prst="rect">
            <a:avLst/>
          </a:prstGeom>
          <a:noFill/>
        </p:spPr>
        <p:txBody>
          <a:bodyPr wrap="none" rtlCol="0">
            <a:spAutoFit/>
          </a:bodyPr>
          <a:lstStyle/>
          <a:p>
            <a:r>
              <a:rPr lang="en-GB" sz="1200"/>
              <a:t>Volunteer infection (PK + PD)</a:t>
            </a:r>
            <a:endParaRPr lang="fr-CH" sz="1200"/>
          </a:p>
        </p:txBody>
      </p:sp>
      <p:sp>
        <p:nvSpPr>
          <p:cNvPr id="43" name="TextBox 42">
            <a:extLst>
              <a:ext uri="{FF2B5EF4-FFF2-40B4-BE49-F238E27FC236}">
                <a16:creationId xmlns:a16="http://schemas.microsoft.com/office/drawing/2014/main" id="{64B42262-27B2-F6AF-5C23-D97C8F3E55CA}"/>
              </a:ext>
            </a:extLst>
          </p:cNvPr>
          <p:cNvSpPr txBox="1"/>
          <p:nvPr/>
        </p:nvSpPr>
        <p:spPr>
          <a:xfrm>
            <a:off x="5460714" y="1075132"/>
            <a:ext cx="1516172" cy="461665"/>
          </a:xfrm>
          <a:prstGeom prst="rect">
            <a:avLst/>
          </a:prstGeom>
          <a:noFill/>
        </p:spPr>
        <p:txBody>
          <a:bodyPr wrap="square" rtlCol="0">
            <a:spAutoFit/>
          </a:bodyPr>
          <a:lstStyle/>
          <a:p>
            <a:pPr algn="ctr"/>
            <a:r>
              <a:rPr lang="en-GB" sz="1200"/>
              <a:t>In vitro combination checkerboard</a:t>
            </a:r>
            <a:endParaRPr lang="fr-CH" sz="1200"/>
          </a:p>
        </p:txBody>
      </p:sp>
      <p:sp>
        <p:nvSpPr>
          <p:cNvPr id="44" name="TextBox 43">
            <a:extLst>
              <a:ext uri="{FF2B5EF4-FFF2-40B4-BE49-F238E27FC236}">
                <a16:creationId xmlns:a16="http://schemas.microsoft.com/office/drawing/2014/main" id="{0691E656-8C66-A003-E41F-D2DA9E0A964B}"/>
              </a:ext>
            </a:extLst>
          </p:cNvPr>
          <p:cNvSpPr txBox="1"/>
          <p:nvPr/>
        </p:nvSpPr>
        <p:spPr>
          <a:xfrm>
            <a:off x="7151004" y="1374431"/>
            <a:ext cx="1428788" cy="461665"/>
          </a:xfrm>
          <a:prstGeom prst="rect">
            <a:avLst/>
          </a:prstGeom>
          <a:noFill/>
        </p:spPr>
        <p:txBody>
          <a:bodyPr wrap="none" rtlCol="0">
            <a:spAutoFit/>
          </a:bodyPr>
          <a:lstStyle/>
          <a:p>
            <a:pPr algn="ctr"/>
            <a:r>
              <a:rPr lang="en-GB" sz="1200"/>
              <a:t>Phase 2 trials +</a:t>
            </a:r>
          </a:p>
          <a:p>
            <a:pPr algn="ctr"/>
            <a:r>
              <a:rPr lang="en-GB" sz="1200"/>
              <a:t>Interaction studies</a:t>
            </a:r>
            <a:endParaRPr lang="fr-CH" sz="1200"/>
          </a:p>
        </p:txBody>
      </p:sp>
      <p:sp>
        <p:nvSpPr>
          <p:cNvPr id="45" name="TextBox 44">
            <a:extLst>
              <a:ext uri="{FF2B5EF4-FFF2-40B4-BE49-F238E27FC236}">
                <a16:creationId xmlns:a16="http://schemas.microsoft.com/office/drawing/2014/main" id="{23D4DAC4-754F-386D-C2DC-4B7F38D4C19D}"/>
              </a:ext>
            </a:extLst>
          </p:cNvPr>
          <p:cNvSpPr txBox="1"/>
          <p:nvPr/>
        </p:nvSpPr>
        <p:spPr>
          <a:xfrm>
            <a:off x="9581446" y="1248993"/>
            <a:ext cx="1569139" cy="830997"/>
          </a:xfrm>
          <a:prstGeom prst="rect">
            <a:avLst/>
          </a:prstGeom>
          <a:noFill/>
        </p:spPr>
        <p:txBody>
          <a:bodyPr wrap="square" rtlCol="0">
            <a:spAutoFit/>
          </a:bodyPr>
          <a:lstStyle/>
          <a:p>
            <a:pPr algn="ctr"/>
            <a:r>
              <a:rPr lang="en-GB" sz="1200"/>
              <a:t>Phase 3 non-inferiority trial against standard of care</a:t>
            </a:r>
            <a:endParaRPr lang="fr-CH" sz="1200"/>
          </a:p>
        </p:txBody>
      </p:sp>
      <p:cxnSp>
        <p:nvCxnSpPr>
          <p:cNvPr id="48" name="Straight Connector 47">
            <a:extLst>
              <a:ext uri="{FF2B5EF4-FFF2-40B4-BE49-F238E27FC236}">
                <a16:creationId xmlns:a16="http://schemas.microsoft.com/office/drawing/2014/main" id="{E23C0888-6D58-CF1A-37A7-44207143C83C}"/>
              </a:ext>
            </a:extLst>
          </p:cNvPr>
          <p:cNvCxnSpPr>
            <a:cxnSpLocks/>
          </p:cNvCxnSpPr>
          <p:nvPr/>
        </p:nvCxnSpPr>
        <p:spPr>
          <a:xfrm>
            <a:off x="5046805" y="5134401"/>
            <a:ext cx="0" cy="1451184"/>
          </a:xfrm>
          <a:prstGeom prst="line">
            <a:avLst/>
          </a:prstGeom>
          <a:ln w="381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CBF89674-7328-5A34-6024-777553D64E4B}"/>
              </a:ext>
            </a:extLst>
          </p:cNvPr>
          <p:cNvSpPr txBox="1"/>
          <p:nvPr/>
        </p:nvSpPr>
        <p:spPr>
          <a:xfrm>
            <a:off x="1778908" y="5505451"/>
            <a:ext cx="3139887" cy="923330"/>
          </a:xfrm>
          <a:prstGeom prst="rect">
            <a:avLst/>
          </a:prstGeom>
          <a:noFill/>
        </p:spPr>
        <p:txBody>
          <a:bodyPr wrap="square" rtlCol="0">
            <a:spAutoFit/>
          </a:bodyPr>
          <a:lstStyle/>
          <a:p>
            <a:pPr algn="ctr"/>
            <a:r>
              <a:rPr lang="en-GB"/>
              <a:t>Decide doses to be tested in First in Human and Volunteer Infection Studies</a:t>
            </a:r>
            <a:endParaRPr lang="fr-CH"/>
          </a:p>
        </p:txBody>
      </p:sp>
      <p:sp>
        <p:nvSpPr>
          <p:cNvPr id="53" name="TextBox 52">
            <a:extLst>
              <a:ext uri="{FF2B5EF4-FFF2-40B4-BE49-F238E27FC236}">
                <a16:creationId xmlns:a16="http://schemas.microsoft.com/office/drawing/2014/main" id="{37C202EC-8F24-4ED5-922F-BA92A2F10FF1}"/>
              </a:ext>
            </a:extLst>
          </p:cNvPr>
          <p:cNvSpPr txBox="1"/>
          <p:nvPr/>
        </p:nvSpPr>
        <p:spPr>
          <a:xfrm>
            <a:off x="5172540" y="5304705"/>
            <a:ext cx="1887180" cy="1200329"/>
          </a:xfrm>
          <a:prstGeom prst="rect">
            <a:avLst/>
          </a:prstGeom>
          <a:noFill/>
        </p:spPr>
        <p:txBody>
          <a:bodyPr wrap="square" rtlCol="0">
            <a:spAutoFit/>
          </a:bodyPr>
          <a:lstStyle/>
          <a:p>
            <a:pPr algn="ctr"/>
            <a:r>
              <a:rPr lang="en-GB"/>
              <a:t>Decide dose ratio and doses to be tested in patients</a:t>
            </a:r>
            <a:endParaRPr lang="fr-CH"/>
          </a:p>
        </p:txBody>
      </p:sp>
      <p:sp>
        <p:nvSpPr>
          <p:cNvPr id="54" name="TextBox 53">
            <a:extLst>
              <a:ext uri="{FF2B5EF4-FFF2-40B4-BE49-F238E27FC236}">
                <a16:creationId xmlns:a16="http://schemas.microsoft.com/office/drawing/2014/main" id="{2BEB0953-F73B-3162-ED88-26620690270A}"/>
              </a:ext>
            </a:extLst>
          </p:cNvPr>
          <p:cNvSpPr txBox="1"/>
          <p:nvPr/>
        </p:nvSpPr>
        <p:spPr>
          <a:xfrm>
            <a:off x="7310871" y="5344858"/>
            <a:ext cx="4072261" cy="923330"/>
          </a:xfrm>
          <a:prstGeom prst="rect">
            <a:avLst/>
          </a:prstGeom>
          <a:noFill/>
        </p:spPr>
        <p:txBody>
          <a:bodyPr wrap="square" rtlCol="0">
            <a:spAutoFit/>
          </a:bodyPr>
          <a:lstStyle/>
          <a:p>
            <a:pPr marL="285750" indent="-285750" algn="ctr">
              <a:buFont typeface="Arial" panose="020B0604020202020204" pitchFamily="34" charset="0"/>
              <a:buChar char="•"/>
            </a:pPr>
            <a:r>
              <a:rPr lang="en-GB" dirty="0"/>
              <a:t>Adjust doses in special population if needed (</a:t>
            </a:r>
            <a:r>
              <a:rPr lang="en-GB" dirty="0" err="1"/>
              <a:t>eg</a:t>
            </a:r>
            <a:r>
              <a:rPr lang="en-GB" dirty="0"/>
              <a:t> children)</a:t>
            </a:r>
          </a:p>
          <a:p>
            <a:pPr marL="285750" indent="-285750" algn="ctr">
              <a:buFont typeface="Arial" panose="020B0604020202020204" pitchFamily="34" charset="0"/>
              <a:buChar char="•"/>
            </a:pPr>
            <a:r>
              <a:rPr lang="en-GB" dirty="0"/>
              <a:t>Probability of success in phase 3 trial</a:t>
            </a:r>
            <a:endParaRPr lang="fr-CH" dirty="0"/>
          </a:p>
        </p:txBody>
      </p:sp>
      <p:sp>
        <p:nvSpPr>
          <p:cNvPr id="28" name="TextBox 27">
            <a:extLst>
              <a:ext uri="{FF2B5EF4-FFF2-40B4-BE49-F238E27FC236}">
                <a16:creationId xmlns:a16="http://schemas.microsoft.com/office/drawing/2014/main" id="{2E33DA35-1ED8-8A0A-2FCC-074C0836BD0B}"/>
              </a:ext>
            </a:extLst>
          </p:cNvPr>
          <p:cNvSpPr txBox="1"/>
          <p:nvPr/>
        </p:nvSpPr>
        <p:spPr>
          <a:xfrm>
            <a:off x="2104250" y="3874241"/>
            <a:ext cx="8691612" cy="1200329"/>
          </a:xfrm>
          <a:prstGeom prst="rect">
            <a:avLst/>
          </a:prstGeom>
          <a:noFill/>
        </p:spPr>
        <p:txBody>
          <a:bodyPr wrap="square" lIns="91440" tIns="45720" rIns="91440" bIns="45720" rtlCol="0" anchor="t">
            <a:spAutoFit/>
          </a:bodyPr>
          <a:lstStyle/>
          <a:p>
            <a:pPr algn="ctr"/>
            <a:r>
              <a:rPr lang="fr-CH" i="1" dirty="0"/>
              <a:t>E.g. </a:t>
            </a:r>
            <a:r>
              <a:rPr lang="fr-CH" i="1" dirty="0" err="1"/>
              <a:t>Uncomplicated</a:t>
            </a:r>
            <a:r>
              <a:rPr lang="fr-CH" i="1" dirty="0"/>
              <a:t> Malaria </a:t>
            </a:r>
            <a:r>
              <a:rPr lang="fr-CH" i="1" dirty="0" err="1"/>
              <a:t>Treatment</a:t>
            </a:r>
            <a:r>
              <a:rPr lang="fr-CH" i="1" dirty="0"/>
              <a:t>: </a:t>
            </a:r>
            <a:endParaRPr lang="en-US" dirty="0"/>
          </a:p>
          <a:p>
            <a:pPr algn="ctr"/>
            <a:r>
              <a:rPr lang="fr-CH" dirty="0" err="1"/>
              <a:t>predict</a:t>
            </a:r>
            <a:r>
              <a:rPr lang="fr-CH" dirty="0"/>
              <a:t> the </a:t>
            </a:r>
            <a:r>
              <a:rPr lang="fr-CH" dirty="0" err="1"/>
              <a:t>probability</a:t>
            </a:r>
            <a:r>
              <a:rPr lang="fr-CH" dirty="0"/>
              <a:t> of </a:t>
            </a:r>
            <a:r>
              <a:rPr lang="fr-CH" dirty="0" err="1"/>
              <a:t>success</a:t>
            </a:r>
            <a:r>
              <a:rPr lang="fr-CH" dirty="0"/>
              <a:t> once on the </a:t>
            </a:r>
            <a:r>
              <a:rPr lang="fr-CH" dirty="0" err="1"/>
              <a:t>market</a:t>
            </a:r>
            <a:r>
              <a:rPr lang="fr-CH" dirty="0"/>
              <a:t> </a:t>
            </a:r>
            <a:br>
              <a:rPr lang="fr-CH" dirty="0"/>
            </a:br>
            <a:r>
              <a:rPr lang="fr-CH" dirty="0"/>
              <a:t>(</a:t>
            </a:r>
            <a:r>
              <a:rPr lang="fr-CH" dirty="0" err="1"/>
              <a:t>probability</a:t>
            </a:r>
            <a:r>
              <a:rPr lang="fr-CH" dirty="0"/>
              <a:t> to </a:t>
            </a:r>
            <a:r>
              <a:rPr lang="fr-CH" dirty="0" err="1"/>
              <a:t>reach</a:t>
            </a:r>
            <a:r>
              <a:rPr lang="fr-CH" dirty="0"/>
              <a:t> the WHO </a:t>
            </a:r>
            <a:r>
              <a:rPr lang="fr-CH" dirty="0" err="1"/>
              <a:t>target</a:t>
            </a:r>
            <a:r>
              <a:rPr lang="fr-CH" dirty="0"/>
              <a:t> of 95% ACPR28* in </a:t>
            </a:r>
            <a:r>
              <a:rPr lang="fr-CH" dirty="0" err="1"/>
              <a:t>African</a:t>
            </a:r>
            <a:r>
              <a:rPr lang="fr-CH" dirty="0"/>
              <a:t> </a:t>
            </a:r>
            <a:r>
              <a:rPr lang="fr-CH" dirty="0" err="1"/>
              <a:t>children</a:t>
            </a:r>
            <a:r>
              <a:rPr lang="fr-CH" dirty="0"/>
              <a:t>)</a:t>
            </a:r>
          </a:p>
          <a:p>
            <a:pPr algn="ctr"/>
            <a:r>
              <a:rPr lang="en-GB" dirty="0"/>
              <a:t>* </a:t>
            </a:r>
            <a:r>
              <a:rPr lang="en-GB" sz="1000" dirty="0"/>
              <a:t>Adequate Clinical and Parasitological Response on Day 28</a:t>
            </a:r>
          </a:p>
        </p:txBody>
      </p:sp>
      <p:grpSp>
        <p:nvGrpSpPr>
          <p:cNvPr id="2081" name="Group 2080">
            <a:extLst>
              <a:ext uri="{FF2B5EF4-FFF2-40B4-BE49-F238E27FC236}">
                <a16:creationId xmlns:a16="http://schemas.microsoft.com/office/drawing/2014/main" id="{0C72F04D-3A1F-77A4-A605-694F78E0C365}"/>
              </a:ext>
            </a:extLst>
          </p:cNvPr>
          <p:cNvGrpSpPr/>
          <p:nvPr/>
        </p:nvGrpSpPr>
        <p:grpSpPr>
          <a:xfrm>
            <a:off x="2152572" y="0"/>
            <a:ext cx="8159037" cy="520397"/>
            <a:chOff x="2694739" y="91440"/>
            <a:chExt cx="8159037" cy="520397"/>
          </a:xfrm>
        </p:grpSpPr>
        <p:cxnSp>
          <p:nvCxnSpPr>
            <p:cNvPr id="32" name="Straight Connector 31">
              <a:extLst>
                <a:ext uri="{FF2B5EF4-FFF2-40B4-BE49-F238E27FC236}">
                  <a16:creationId xmlns:a16="http://schemas.microsoft.com/office/drawing/2014/main" id="{14274397-48E4-B07E-785A-9D136B26101B}"/>
                </a:ext>
              </a:extLst>
            </p:cNvPr>
            <p:cNvCxnSpPr/>
            <p:nvPr/>
          </p:nvCxnSpPr>
          <p:spPr>
            <a:xfrm>
              <a:off x="2694739" y="209628"/>
              <a:ext cx="2197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836A4AC-9505-D660-9EE5-9A05D00DC0F3}"/>
                </a:ext>
              </a:extLst>
            </p:cNvPr>
            <p:cNvCxnSpPr/>
            <p:nvPr/>
          </p:nvCxnSpPr>
          <p:spPr>
            <a:xfrm flipV="1">
              <a:off x="4892340" y="91440"/>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EEC64DE-2F11-F555-FB92-6B9009058F5A}"/>
                </a:ext>
              </a:extLst>
            </p:cNvPr>
            <p:cNvCxnSpPr/>
            <p:nvPr/>
          </p:nvCxnSpPr>
          <p:spPr>
            <a:xfrm>
              <a:off x="4892340" y="91440"/>
              <a:ext cx="30450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A5AC7CD-6B32-A66F-A917-B0273F0693CE}"/>
                </a:ext>
              </a:extLst>
            </p:cNvPr>
            <p:cNvCxnSpPr>
              <a:cxnSpLocks/>
            </p:cNvCxnSpPr>
            <p:nvPr/>
          </p:nvCxnSpPr>
          <p:spPr>
            <a:xfrm>
              <a:off x="5177815" y="228786"/>
              <a:ext cx="21590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87CA3AF-0D3B-5AF0-6DAD-809EA1C77472}"/>
                </a:ext>
              </a:extLst>
            </p:cNvPr>
            <p:cNvCxnSpPr>
              <a:cxnSpLocks/>
            </p:cNvCxnSpPr>
            <p:nvPr/>
          </p:nvCxnSpPr>
          <p:spPr>
            <a:xfrm flipV="1">
              <a:off x="7336895" y="91440"/>
              <a:ext cx="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76D4A12-5CDA-07BA-D704-911803C0F41B}"/>
                </a:ext>
              </a:extLst>
            </p:cNvPr>
            <p:cNvCxnSpPr>
              <a:cxnSpLocks/>
            </p:cNvCxnSpPr>
            <p:nvPr/>
          </p:nvCxnSpPr>
          <p:spPr>
            <a:xfrm>
              <a:off x="7336895" y="91440"/>
              <a:ext cx="30450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F590BFF-4A2A-E205-8D68-D2EFA7DF7C03}"/>
                </a:ext>
              </a:extLst>
            </p:cNvPr>
            <p:cNvCxnSpPr>
              <a:cxnSpLocks/>
            </p:cNvCxnSpPr>
            <p:nvPr/>
          </p:nvCxnSpPr>
          <p:spPr>
            <a:xfrm>
              <a:off x="7633775" y="221508"/>
              <a:ext cx="28970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80324D8-7639-3AF7-3799-ED13721CE8A5}"/>
                </a:ext>
              </a:extLst>
            </p:cNvPr>
            <p:cNvCxnSpPr/>
            <p:nvPr/>
          </p:nvCxnSpPr>
          <p:spPr>
            <a:xfrm flipV="1">
              <a:off x="10525346" y="98543"/>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7C27AA6-B510-3C53-1915-EB24C5443277}"/>
                </a:ext>
              </a:extLst>
            </p:cNvPr>
            <p:cNvCxnSpPr>
              <a:cxnSpLocks/>
            </p:cNvCxnSpPr>
            <p:nvPr/>
          </p:nvCxnSpPr>
          <p:spPr>
            <a:xfrm>
              <a:off x="10525346" y="98543"/>
              <a:ext cx="328430" cy="272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35D4B85-D51E-A012-77DB-A687A112BE78}"/>
                </a:ext>
              </a:extLst>
            </p:cNvPr>
            <p:cNvCxnSpPr>
              <a:cxnSpLocks/>
            </p:cNvCxnSpPr>
            <p:nvPr/>
          </p:nvCxnSpPr>
          <p:spPr>
            <a:xfrm>
              <a:off x="2704636" y="209628"/>
              <a:ext cx="0" cy="276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81E3A20-537B-9E32-E359-D1B53FDAF1C9}"/>
                </a:ext>
              </a:extLst>
            </p:cNvPr>
            <p:cNvCxnSpPr/>
            <p:nvPr/>
          </p:nvCxnSpPr>
          <p:spPr>
            <a:xfrm>
              <a:off x="2694739" y="486627"/>
              <a:ext cx="2197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8" name="Straight Connector 2047">
              <a:extLst>
                <a:ext uri="{FF2B5EF4-FFF2-40B4-BE49-F238E27FC236}">
                  <a16:creationId xmlns:a16="http://schemas.microsoft.com/office/drawing/2014/main" id="{57A94E53-1FE1-EC6E-9E8A-B367788840A5}"/>
                </a:ext>
              </a:extLst>
            </p:cNvPr>
            <p:cNvCxnSpPr/>
            <p:nvPr/>
          </p:nvCxnSpPr>
          <p:spPr>
            <a:xfrm flipV="1">
              <a:off x="4892340" y="486627"/>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9" name="Straight Connector 2048">
              <a:extLst>
                <a:ext uri="{FF2B5EF4-FFF2-40B4-BE49-F238E27FC236}">
                  <a16:creationId xmlns:a16="http://schemas.microsoft.com/office/drawing/2014/main" id="{81E7A63C-1100-8738-381A-C48CA997B37D}"/>
                </a:ext>
              </a:extLst>
            </p:cNvPr>
            <p:cNvCxnSpPr>
              <a:cxnSpLocks/>
            </p:cNvCxnSpPr>
            <p:nvPr/>
          </p:nvCxnSpPr>
          <p:spPr>
            <a:xfrm flipV="1">
              <a:off x="4902237" y="486536"/>
              <a:ext cx="248688" cy="118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8" name="Straight Connector 2057">
              <a:extLst>
                <a:ext uri="{FF2B5EF4-FFF2-40B4-BE49-F238E27FC236}">
                  <a16:creationId xmlns:a16="http://schemas.microsoft.com/office/drawing/2014/main" id="{9BDA6366-8D57-4F16-9D45-A71792D5A724}"/>
                </a:ext>
              </a:extLst>
            </p:cNvPr>
            <p:cNvCxnSpPr>
              <a:cxnSpLocks/>
            </p:cNvCxnSpPr>
            <p:nvPr/>
          </p:nvCxnSpPr>
          <p:spPr>
            <a:xfrm>
              <a:off x="5143305" y="486722"/>
              <a:ext cx="21935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84F42CDC-3274-04CD-FBA9-82FDA08DD223}"/>
                </a:ext>
              </a:extLst>
            </p:cNvPr>
            <p:cNvCxnSpPr/>
            <p:nvPr/>
          </p:nvCxnSpPr>
          <p:spPr>
            <a:xfrm flipV="1">
              <a:off x="7336895" y="493649"/>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0" name="Straight Connector 2059">
              <a:extLst>
                <a:ext uri="{FF2B5EF4-FFF2-40B4-BE49-F238E27FC236}">
                  <a16:creationId xmlns:a16="http://schemas.microsoft.com/office/drawing/2014/main" id="{7DC00291-8D3B-BA24-7A59-285EC8411F57}"/>
                </a:ext>
              </a:extLst>
            </p:cNvPr>
            <p:cNvCxnSpPr>
              <a:cxnSpLocks/>
            </p:cNvCxnSpPr>
            <p:nvPr/>
          </p:nvCxnSpPr>
          <p:spPr>
            <a:xfrm flipV="1">
              <a:off x="7336895" y="480632"/>
              <a:ext cx="270444" cy="131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1" name="Straight Connector 2060">
              <a:extLst>
                <a:ext uri="{FF2B5EF4-FFF2-40B4-BE49-F238E27FC236}">
                  <a16:creationId xmlns:a16="http://schemas.microsoft.com/office/drawing/2014/main" id="{48AC94EB-9A0B-5DD7-6865-45B408414980}"/>
                </a:ext>
              </a:extLst>
            </p:cNvPr>
            <p:cNvCxnSpPr>
              <a:cxnSpLocks/>
            </p:cNvCxnSpPr>
            <p:nvPr/>
          </p:nvCxnSpPr>
          <p:spPr>
            <a:xfrm>
              <a:off x="7563231" y="485938"/>
              <a:ext cx="2962115" cy="77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4" name="Straight Connector 2063">
              <a:extLst>
                <a:ext uri="{FF2B5EF4-FFF2-40B4-BE49-F238E27FC236}">
                  <a16:creationId xmlns:a16="http://schemas.microsoft.com/office/drawing/2014/main" id="{64ACD71B-35FF-C4F0-1C21-87F677A73C15}"/>
                </a:ext>
              </a:extLst>
            </p:cNvPr>
            <p:cNvCxnSpPr/>
            <p:nvPr/>
          </p:nvCxnSpPr>
          <p:spPr>
            <a:xfrm flipV="1">
              <a:off x="10525346" y="485875"/>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5" name="Straight Connector 2064">
              <a:extLst>
                <a:ext uri="{FF2B5EF4-FFF2-40B4-BE49-F238E27FC236}">
                  <a16:creationId xmlns:a16="http://schemas.microsoft.com/office/drawing/2014/main" id="{FCBC20AD-CCC4-ABA4-1EBB-F2E182A4D94A}"/>
                </a:ext>
              </a:extLst>
            </p:cNvPr>
            <p:cNvCxnSpPr>
              <a:cxnSpLocks/>
            </p:cNvCxnSpPr>
            <p:nvPr/>
          </p:nvCxnSpPr>
          <p:spPr>
            <a:xfrm flipV="1">
              <a:off x="10540287" y="371475"/>
              <a:ext cx="313489" cy="22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7" name="Straight Connector 2076">
              <a:extLst>
                <a:ext uri="{FF2B5EF4-FFF2-40B4-BE49-F238E27FC236}">
                  <a16:creationId xmlns:a16="http://schemas.microsoft.com/office/drawing/2014/main" id="{7F7DEAAA-9DB9-A584-9D2F-14EE27342162}"/>
                </a:ext>
              </a:extLst>
            </p:cNvPr>
            <p:cNvCxnSpPr/>
            <p:nvPr/>
          </p:nvCxnSpPr>
          <p:spPr>
            <a:xfrm>
              <a:off x="2707213" y="216731"/>
              <a:ext cx="2197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8" name="Straight Connector 2077">
              <a:extLst>
                <a:ext uri="{FF2B5EF4-FFF2-40B4-BE49-F238E27FC236}">
                  <a16:creationId xmlns:a16="http://schemas.microsoft.com/office/drawing/2014/main" id="{FAAFEFDA-6822-697F-5376-47E17B504278}"/>
                </a:ext>
              </a:extLst>
            </p:cNvPr>
            <p:cNvCxnSpPr/>
            <p:nvPr/>
          </p:nvCxnSpPr>
          <p:spPr>
            <a:xfrm>
              <a:off x="4904814" y="98543"/>
              <a:ext cx="30450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9" name="Straight Connector 2078">
              <a:extLst>
                <a:ext uri="{FF2B5EF4-FFF2-40B4-BE49-F238E27FC236}">
                  <a16:creationId xmlns:a16="http://schemas.microsoft.com/office/drawing/2014/main" id="{4D6A2551-7AEB-7F3F-97A9-1C2D213CA93D}"/>
                </a:ext>
              </a:extLst>
            </p:cNvPr>
            <p:cNvCxnSpPr>
              <a:cxnSpLocks/>
            </p:cNvCxnSpPr>
            <p:nvPr/>
          </p:nvCxnSpPr>
          <p:spPr>
            <a:xfrm>
              <a:off x="2717110" y="216731"/>
              <a:ext cx="0" cy="276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0" name="Straight Connector 2079">
              <a:extLst>
                <a:ext uri="{FF2B5EF4-FFF2-40B4-BE49-F238E27FC236}">
                  <a16:creationId xmlns:a16="http://schemas.microsoft.com/office/drawing/2014/main" id="{4645CDB3-E7B3-9B79-2AF9-301889DF587A}"/>
                </a:ext>
              </a:extLst>
            </p:cNvPr>
            <p:cNvCxnSpPr/>
            <p:nvPr/>
          </p:nvCxnSpPr>
          <p:spPr>
            <a:xfrm>
              <a:off x="2707213" y="493730"/>
              <a:ext cx="2197601"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06" name="Group 2105">
            <a:extLst>
              <a:ext uri="{FF2B5EF4-FFF2-40B4-BE49-F238E27FC236}">
                <a16:creationId xmlns:a16="http://schemas.microsoft.com/office/drawing/2014/main" id="{EE6C1C50-65AA-CF9B-AF80-1AD05106AD5E}"/>
              </a:ext>
            </a:extLst>
          </p:cNvPr>
          <p:cNvGrpSpPr/>
          <p:nvPr/>
        </p:nvGrpSpPr>
        <p:grpSpPr>
          <a:xfrm>
            <a:off x="1849841" y="2662782"/>
            <a:ext cx="8717237" cy="746961"/>
            <a:chOff x="2694739" y="91440"/>
            <a:chExt cx="8159037" cy="520397"/>
          </a:xfrm>
        </p:grpSpPr>
        <p:cxnSp>
          <p:nvCxnSpPr>
            <p:cNvPr id="2107" name="Straight Connector 2106">
              <a:extLst>
                <a:ext uri="{FF2B5EF4-FFF2-40B4-BE49-F238E27FC236}">
                  <a16:creationId xmlns:a16="http://schemas.microsoft.com/office/drawing/2014/main" id="{2CFA9385-DDD8-69D2-6B22-A6EEC311F7A3}"/>
                </a:ext>
              </a:extLst>
            </p:cNvPr>
            <p:cNvCxnSpPr/>
            <p:nvPr/>
          </p:nvCxnSpPr>
          <p:spPr>
            <a:xfrm>
              <a:off x="2694739" y="209628"/>
              <a:ext cx="2197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8" name="Straight Connector 2107">
              <a:extLst>
                <a:ext uri="{FF2B5EF4-FFF2-40B4-BE49-F238E27FC236}">
                  <a16:creationId xmlns:a16="http://schemas.microsoft.com/office/drawing/2014/main" id="{CB291932-6A5E-1315-05A0-A99D2C966CB7}"/>
                </a:ext>
              </a:extLst>
            </p:cNvPr>
            <p:cNvCxnSpPr/>
            <p:nvPr/>
          </p:nvCxnSpPr>
          <p:spPr>
            <a:xfrm flipV="1">
              <a:off x="4892340" y="91440"/>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9" name="Straight Connector 2108">
              <a:extLst>
                <a:ext uri="{FF2B5EF4-FFF2-40B4-BE49-F238E27FC236}">
                  <a16:creationId xmlns:a16="http://schemas.microsoft.com/office/drawing/2014/main" id="{F3D7E353-7ADB-0C09-FB53-49E81E61B945}"/>
                </a:ext>
              </a:extLst>
            </p:cNvPr>
            <p:cNvCxnSpPr/>
            <p:nvPr/>
          </p:nvCxnSpPr>
          <p:spPr>
            <a:xfrm>
              <a:off x="4892340" y="91440"/>
              <a:ext cx="30450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0" name="Straight Connector 2109">
              <a:extLst>
                <a:ext uri="{FF2B5EF4-FFF2-40B4-BE49-F238E27FC236}">
                  <a16:creationId xmlns:a16="http://schemas.microsoft.com/office/drawing/2014/main" id="{EEDFDB74-D7EE-05A0-6728-6893DFC69DEA}"/>
                </a:ext>
              </a:extLst>
            </p:cNvPr>
            <p:cNvCxnSpPr>
              <a:cxnSpLocks/>
            </p:cNvCxnSpPr>
            <p:nvPr/>
          </p:nvCxnSpPr>
          <p:spPr>
            <a:xfrm>
              <a:off x="5177815" y="228786"/>
              <a:ext cx="21590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1" name="Straight Connector 2110">
              <a:extLst>
                <a:ext uri="{FF2B5EF4-FFF2-40B4-BE49-F238E27FC236}">
                  <a16:creationId xmlns:a16="http://schemas.microsoft.com/office/drawing/2014/main" id="{EB3807E1-C589-BB72-0140-39D157A0E35D}"/>
                </a:ext>
              </a:extLst>
            </p:cNvPr>
            <p:cNvCxnSpPr>
              <a:cxnSpLocks/>
            </p:cNvCxnSpPr>
            <p:nvPr/>
          </p:nvCxnSpPr>
          <p:spPr>
            <a:xfrm flipV="1">
              <a:off x="7336895" y="91440"/>
              <a:ext cx="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2" name="Straight Connector 2111">
              <a:extLst>
                <a:ext uri="{FF2B5EF4-FFF2-40B4-BE49-F238E27FC236}">
                  <a16:creationId xmlns:a16="http://schemas.microsoft.com/office/drawing/2014/main" id="{39C78A51-1D3B-7CD0-74BC-A5A173B58E33}"/>
                </a:ext>
              </a:extLst>
            </p:cNvPr>
            <p:cNvCxnSpPr>
              <a:cxnSpLocks/>
            </p:cNvCxnSpPr>
            <p:nvPr/>
          </p:nvCxnSpPr>
          <p:spPr>
            <a:xfrm>
              <a:off x="7336895" y="91440"/>
              <a:ext cx="30450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3" name="Straight Connector 2112">
              <a:extLst>
                <a:ext uri="{FF2B5EF4-FFF2-40B4-BE49-F238E27FC236}">
                  <a16:creationId xmlns:a16="http://schemas.microsoft.com/office/drawing/2014/main" id="{32764EF1-A937-07C9-152F-5D43E4B6B073}"/>
                </a:ext>
              </a:extLst>
            </p:cNvPr>
            <p:cNvCxnSpPr>
              <a:cxnSpLocks/>
            </p:cNvCxnSpPr>
            <p:nvPr/>
          </p:nvCxnSpPr>
          <p:spPr>
            <a:xfrm>
              <a:off x="7633775" y="221508"/>
              <a:ext cx="28970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4" name="Straight Connector 2113">
              <a:extLst>
                <a:ext uri="{FF2B5EF4-FFF2-40B4-BE49-F238E27FC236}">
                  <a16:creationId xmlns:a16="http://schemas.microsoft.com/office/drawing/2014/main" id="{D6AF1ED6-9100-C054-5612-6C2F29223489}"/>
                </a:ext>
              </a:extLst>
            </p:cNvPr>
            <p:cNvCxnSpPr/>
            <p:nvPr/>
          </p:nvCxnSpPr>
          <p:spPr>
            <a:xfrm flipV="1">
              <a:off x="10525346" y="98543"/>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5" name="Straight Connector 2114">
              <a:extLst>
                <a:ext uri="{FF2B5EF4-FFF2-40B4-BE49-F238E27FC236}">
                  <a16:creationId xmlns:a16="http://schemas.microsoft.com/office/drawing/2014/main" id="{B6603E27-8828-D86D-A352-48E2E2BE5CBC}"/>
                </a:ext>
              </a:extLst>
            </p:cNvPr>
            <p:cNvCxnSpPr>
              <a:cxnSpLocks/>
            </p:cNvCxnSpPr>
            <p:nvPr/>
          </p:nvCxnSpPr>
          <p:spPr>
            <a:xfrm>
              <a:off x="10525346" y="98543"/>
              <a:ext cx="328430" cy="272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6" name="Straight Connector 2115">
              <a:extLst>
                <a:ext uri="{FF2B5EF4-FFF2-40B4-BE49-F238E27FC236}">
                  <a16:creationId xmlns:a16="http://schemas.microsoft.com/office/drawing/2014/main" id="{213A378E-77A8-71F4-B77F-5C16B1DBBEF8}"/>
                </a:ext>
              </a:extLst>
            </p:cNvPr>
            <p:cNvCxnSpPr>
              <a:cxnSpLocks/>
            </p:cNvCxnSpPr>
            <p:nvPr/>
          </p:nvCxnSpPr>
          <p:spPr>
            <a:xfrm>
              <a:off x="2704636" y="209628"/>
              <a:ext cx="0" cy="276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7" name="Straight Connector 2116">
              <a:extLst>
                <a:ext uri="{FF2B5EF4-FFF2-40B4-BE49-F238E27FC236}">
                  <a16:creationId xmlns:a16="http://schemas.microsoft.com/office/drawing/2014/main" id="{D3AA81B3-B4CC-23CC-9EDB-EDF326D1AD4F}"/>
                </a:ext>
              </a:extLst>
            </p:cNvPr>
            <p:cNvCxnSpPr/>
            <p:nvPr/>
          </p:nvCxnSpPr>
          <p:spPr>
            <a:xfrm>
              <a:off x="2694739" y="486627"/>
              <a:ext cx="2197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8" name="Straight Connector 2117">
              <a:extLst>
                <a:ext uri="{FF2B5EF4-FFF2-40B4-BE49-F238E27FC236}">
                  <a16:creationId xmlns:a16="http://schemas.microsoft.com/office/drawing/2014/main" id="{887EF3D9-5EBB-C6F1-907B-00A78E640052}"/>
                </a:ext>
              </a:extLst>
            </p:cNvPr>
            <p:cNvCxnSpPr/>
            <p:nvPr/>
          </p:nvCxnSpPr>
          <p:spPr>
            <a:xfrm flipV="1">
              <a:off x="4892340" y="486627"/>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9" name="Straight Connector 2118">
              <a:extLst>
                <a:ext uri="{FF2B5EF4-FFF2-40B4-BE49-F238E27FC236}">
                  <a16:creationId xmlns:a16="http://schemas.microsoft.com/office/drawing/2014/main" id="{0493E90E-F695-1832-C9EE-9B6781F2F711}"/>
                </a:ext>
              </a:extLst>
            </p:cNvPr>
            <p:cNvCxnSpPr>
              <a:cxnSpLocks/>
            </p:cNvCxnSpPr>
            <p:nvPr/>
          </p:nvCxnSpPr>
          <p:spPr>
            <a:xfrm flipV="1">
              <a:off x="4902237" y="486536"/>
              <a:ext cx="248688" cy="118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0" name="Straight Connector 2119">
              <a:extLst>
                <a:ext uri="{FF2B5EF4-FFF2-40B4-BE49-F238E27FC236}">
                  <a16:creationId xmlns:a16="http://schemas.microsoft.com/office/drawing/2014/main" id="{FFAAFD78-6F8F-AB83-E43E-9742F6203048}"/>
                </a:ext>
              </a:extLst>
            </p:cNvPr>
            <p:cNvCxnSpPr>
              <a:cxnSpLocks/>
            </p:cNvCxnSpPr>
            <p:nvPr/>
          </p:nvCxnSpPr>
          <p:spPr>
            <a:xfrm>
              <a:off x="5143305" y="486722"/>
              <a:ext cx="21935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1" name="Straight Connector 2120">
              <a:extLst>
                <a:ext uri="{FF2B5EF4-FFF2-40B4-BE49-F238E27FC236}">
                  <a16:creationId xmlns:a16="http://schemas.microsoft.com/office/drawing/2014/main" id="{15707911-0120-AF0A-590B-01A22A1EDB56}"/>
                </a:ext>
              </a:extLst>
            </p:cNvPr>
            <p:cNvCxnSpPr/>
            <p:nvPr/>
          </p:nvCxnSpPr>
          <p:spPr>
            <a:xfrm flipV="1">
              <a:off x="7336895" y="493649"/>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2" name="Straight Connector 2121">
              <a:extLst>
                <a:ext uri="{FF2B5EF4-FFF2-40B4-BE49-F238E27FC236}">
                  <a16:creationId xmlns:a16="http://schemas.microsoft.com/office/drawing/2014/main" id="{14D34F5F-BBF9-1EC4-985C-97001D07528E}"/>
                </a:ext>
              </a:extLst>
            </p:cNvPr>
            <p:cNvCxnSpPr>
              <a:cxnSpLocks/>
            </p:cNvCxnSpPr>
            <p:nvPr/>
          </p:nvCxnSpPr>
          <p:spPr>
            <a:xfrm flipV="1">
              <a:off x="7336895" y="480632"/>
              <a:ext cx="270444" cy="131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3" name="Straight Connector 2122">
              <a:extLst>
                <a:ext uri="{FF2B5EF4-FFF2-40B4-BE49-F238E27FC236}">
                  <a16:creationId xmlns:a16="http://schemas.microsoft.com/office/drawing/2014/main" id="{7013F54C-5270-2681-7D61-CDBA2B5E4991}"/>
                </a:ext>
              </a:extLst>
            </p:cNvPr>
            <p:cNvCxnSpPr>
              <a:cxnSpLocks/>
            </p:cNvCxnSpPr>
            <p:nvPr/>
          </p:nvCxnSpPr>
          <p:spPr>
            <a:xfrm>
              <a:off x="7563231" y="485938"/>
              <a:ext cx="2962115" cy="77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4" name="Straight Connector 2123">
              <a:extLst>
                <a:ext uri="{FF2B5EF4-FFF2-40B4-BE49-F238E27FC236}">
                  <a16:creationId xmlns:a16="http://schemas.microsoft.com/office/drawing/2014/main" id="{495DAE43-C127-E992-F7A6-462141ED5020}"/>
                </a:ext>
              </a:extLst>
            </p:cNvPr>
            <p:cNvCxnSpPr/>
            <p:nvPr/>
          </p:nvCxnSpPr>
          <p:spPr>
            <a:xfrm flipV="1">
              <a:off x="10525346" y="485875"/>
              <a:ext cx="0" cy="118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5" name="Straight Connector 2124">
              <a:extLst>
                <a:ext uri="{FF2B5EF4-FFF2-40B4-BE49-F238E27FC236}">
                  <a16:creationId xmlns:a16="http://schemas.microsoft.com/office/drawing/2014/main" id="{0DE51E5D-02AE-C210-5A8F-A437F928EA4F}"/>
                </a:ext>
              </a:extLst>
            </p:cNvPr>
            <p:cNvCxnSpPr>
              <a:cxnSpLocks/>
            </p:cNvCxnSpPr>
            <p:nvPr/>
          </p:nvCxnSpPr>
          <p:spPr>
            <a:xfrm flipV="1">
              <a:off x="10540287" y="371475"/>
              <a:ext cx="313489" cy="22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6" name="Straight Connector 2125">
              <a:extLst>
                <a:ext uri="{FF2B5EF4-FFF2-40B4-BE49-F238E27FC236}">
                  <a16:creationId xmlns:a16="http://schemas.microsoft.com/office/drawing/2014/main" id="{2EC77ED7-6B9D-6C48-C6EB-3030124DEBBB}"/>
                </a:ext>
              </a:extLst>
            </p:cNvPr>
            <p:cNvCxnSpPr/>
            <p:nvPr/>
          </p:nvCxnSpPr>
          <p:spPr>
            <a:xfrm>
              <a:off x="2707213" y="216731"/>
              <a:ext cx="2197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7" name="Straight Connector 2126">
              <a:extLst>
                <a:ext uri="{FF2B5EF4-FFF2-40B4-BE49-F238E27FC236}">
                  <a16:creationId xmlns:a16="http://schemas.microsoft.com/office/drawing/2014/main" id="{85960D99-E70D-B9A1-DD1E-425E4FD5539A}"/>
                </a:ext>
              </a:extLst>
            </p:cNvPr>
            <p:cNvCxnSpPr/>
            <p:nvPr/>
          </p:nvCxnSpPr>
          <p:spPr>
            <a:xfrm>
              <a:off x="4904814" y="98543"/>
              <a:ext cx="304500" cy="137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8" name="Straight Connector 2127">
              <a:extLst>
                <a:ext uri="{FF2B5EF4-FFF2-40B4-BE49-F238E27FC236}">
                  <a16:creationId xmlns:a16="http://schemas.microsoft.com/office/drawing/2014/main" id="{9FCBCD39-2B25-54C7-4B73-D94BE0CAD6DF}"/>
                </a:ext>
              </a:extLst>
            </p:cNvPr>
            <p:cNvCxnSpPr>
              <a:cxnSpLocks/>
            </p:cNvCxnSpPr>
            <p:nvPr/>
          </p:nvCxnSpPr>
          <p:spPr>
            <a:xfrm>
              <a:off x="2717110" y="216731"/>
              <a:ext cx="0" cy="276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9" name="Straight Connector 2128">
              <a:extLst>
                <a:ext uri="{FF2B5EF4-FFF2-40B4-BE49-F238E27FC236}">
                  <a16:creationId xmlns:a16="http://schemas.microsoft.com/office/drawing/2014/main" id="{55A3A77B-1EEE-9645-A8F7-7ED9901C2F6D}"/>
                </a:ext>
              </a:extLst>
            </p:cNvPr>
            <p:cNvCxnSpPr/>
            <p:nvPr/>
          </p:nvCxnSpPr>
          <p:spPr>
            <a:xfrm>
              <a:off x="2707213" y="493730"/>
              <a:ext cx="2197601"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30" name="TextBox 2129">
            <a:extLst>
              <a:ext uri="{FF2B5EF4-FFF2-40B4-BE49-F238E27FC236}">
                <a16:creationId xmlns:a16="http://schemas.microsoft.com/office/drawing/2014/main" id="{19ACB4EB-1F33-6CF8-F7B9-1B5D8ADEDD09}"/>
              </a:ext>
            </a:extLst>
          </p:cNvPr>
          <p:cNvSpPr txBox="1"/>
          <p:nvPr/>
        </p:nvSpPr>
        <p:spPr>
          <a:xfrm>
            <a:off x="1849841" y="2852372"/>
            <a:ext cx="2222596" cy="369332"/>
          </a:xfrm>
          <a:prstGeom prst="rect">
            <a:avLst/>
          </a:prstGeom>
          <a:noFill/>
        </p:spPr>
        <p:txBody>
          <a:bodyPr wrap="none" rtlCol="0">
            <a:spAutoFit/>
          </a:bodyPr>
          <a:lstStyle/>
          <a:p>
            <a:r>
              <a:rPr lang="en-GB" dirty="0"/>
              <a:t>Monotherapy PK+PD</a:t>
            </a:r>
          </a:p>
        </p:txBody>
      </p:sp>
      <p:sp>
        <p:nvSpPr>
          <p:cNvPr id="2131" name="TextBox 2130">
            <a:extLst>
              <a:ext uri="{FF2B5EF4-FFF2-40B4-BE49-F238E27FC236}">
                <a16:creationId xmlns:a16="http://schemas.microsoft.com/office/drawing/2014/main" id="{BAC30B7E-BA79-42A1-EF8B-FC38C36309CE}"/>
              </a:ext>
            </a:extLst>
          </p:cNvPr>
          <p:cNvSpPr txBox="1"/>
          <p:nvPr/>
        </p:nvSpPr>
        <p:spPr>
          <a:xfrm>
            <a:off x="5037823" y="2856772"/>
            <a:ext cx="2250488" cy="369332"/>
          </a:xfrm>
          <a:prstGeom prst="rect">
            <a:avLst/>
          </a:prstGeom>
          <a:noFill/>
        </p:spPr>
        <p:txBody>
          <a:bodyPr wrap="none" rtlCol="0">
            <a:spAutoFit/>
          </a:bodyPr>
          <a:lstStyle/>
          <a:p>
            <a:r>
              <a:rPr lang="en-GB" i="1"/>
              <a:t>In silico </a:t>
            </a:r>
            <a:r>
              <a:rPr lang="en-GB"/>
              <a:t>combination</a:t>
            </a:r>
            <a:endParaRPr lang="en-GB" i="1"/>
          </a:p>
        </p:txBody>
      </p:sp>
      <p:sp>
        <p:nvSpPr>
          <p:cNvPr id="2132" name="TextBox 2131">
            <a:extLst>
              <a:ext uri="{FF2B5EF4-FFF2-40B4-BE49-F238E27FC236}">
                <a16:creationId xmlns:a16="http://schemas.microsoft.com/office/drawing/2014/main" id="{85471F6B-6397-3290-CCF0-E6909010089A}"/>
              </a:ext>
            </a:extLst>
          </p:cNvPr>
          <p:cNvSpPr txBox="1"/>
          <p:nvPr/>
        </p:nvSpPr>
        <p:spPr>
          <a:xfrm>
            <a:off x="7573712" y="2864446"/>
            <a:ext cx="2838790" cy="369332"/>
          </a:xfrm>
          <a:prstGeom prst="rect">
            <a:avLst/>
          </a:prstGeom>
          <a:noFill/>
        </p:spPr>
        <p:txBody>
          <a:bodyPr wrap="none" rtlCol="0">
            <a:spAutoFit/>
          </a:bodyPr>
          <a:lstStyle/>
          <a:p>
            <a:r>
              <a:rPr lang="en-GB" i="1" dirty="0"/>
              <a:t>In vivo </a:t>
            </a:r>
            <a:r>
              <a:rPr lang="en-GB" dirty="0"/>
              <a:t>combination PK+PD</a:t>
            </a:r>
          </a:p>
        </p:txBody>
      </p:sp>
      <p:cxnSp>
        <p:nvCxnSpPr>
          <p:cNvPr id="2138" name="Straight Connector 2137">
            <a:extLst>
              <a:ext uri="{FF2B5EF4-FFF2-40B4-BE49-F238E27FC236}">
                <a16:creationId xmlns:a16="http://schemas.microsoft.com/office/drawing/2014/main" id="{CCDFB525-5252-5AD3-7045-265F54E661D0}"/>
              </a:ext>
            </a:extLst>
          </p:cNvPr>
          <p:cNvCxnSpPr>
            <a:cxnSpLocks/>
          </p:cNvCxnSpPr>
          <p:nvPr/>
        </p:nvCxnSpPr>
        <p:spPr>
          <a:xfrm>
            <a:off x="7287665" y="5134401"/>
            <a:ext cx="0" cy="1451184"/>
          </a:xfrm>
          <a:prstGeom prst="line">
            <a:avLst/>
          </a:prstGeom>
          <a:ln w="381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8F5767-C77A-2765-B517-294D40CE2075}"/>
              </a:ext>
            </a:extLst>
          </p:cNvPr>
          <p:cNvSpPr txBox="1"/>
          <p:nvPr/>
        </p:nvSpPr>
        <p:spPr>
          <a:xfrm>
            <a:off x="1543808" y="2428905"/>
            <a:ext cx="16423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Many assumptions</a:t>
            </a:r>
            <a:endParaRPr kumimoji="0" lang="fr-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605BB04F-0AAD-AC82-1D45-B5AC09B4C62B}"/>
              </a:ext>
            </a:extLst>
          </p:cNvPr>
          <p:cNvSpPr txBox="1"/>
          <p:nvPr/>
        </p:nvSpPr>
        <p:spPr>
          <a:xfrm>
            <a:off x="3672877" y="2445706"/>
            <a:ext cx="16423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Fewer assumptions</a:t>
            </a:r>
            <a:endParaRPr kumimoji="0" lang="fr-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74881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F01B5AF-236F-4A7F-8A55-DB539360881E}"/>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10" name="Object 9" hidden="1">
                        <a:extLst>
                          <a:ext uri="{FF2B5EF4-FFF2-40B4-BE49-F238E27FC236}">
                            <a16:creationId xmlns:a16="http://schemas.microsoft.com/office/drawing/2014/main" id="{9F01B5AF-236F-4A7F-8A55-DB539360881E}"/>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3C7B809D-A65D-4AB9-93ED-50FB80CAAE1C}"/>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r-CH"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id="{6E295FCB-FE23-46F7-9541-484885DD1916}"/>
              </a:ext>
            </a:extLst>
          </p:cNvPr>
          <p:cNvSpPr>
            <a:spLocks noGrp="1"/>
          </p:cNvSpPr>
          <p:nvPr>
            <p:ph type="title"/>
          </p:nvPr>
        </p:nvSpPr>
        <p:spPr/>
        <p:txBody>
          <a:bodyPr/>
          <a:lstStyle/>
          <a:p>
            <a:r>
              <a:rPr lang="fr-CH" dirty="0"/>
              <a:t>Key </a:t>
            </a:r>
            <a:r>
              <a:rPr lang="fr-CH" dirty="0" err="1"/>
              <a:t>take-aways</a:t>
            </a:r>
            <a:endParaRPr lang="en-GB" dirty="0"/>
          </a:p>
        </p:txBody>
      </p:sp>
      <p:sp>
        <p:nvSpPr>
          <p:cNvPr id="6" name="Content Placeholder 2">
            <a:extLst>
              <a:ext uri="{FF2B5EF4-FFF2-40B4-BE49-F238E27FC236}">
                <a16:creationId xmlns:a16="http://schemas.microsoft.com/office/drawing/2014/main" id="{4AD5E249-D22D-6A35-B04A-FCFB92AC1461}"/>
              </a:ext>
            </a:extLst>
          </p:cNvPr>
          <p:cNvSpPr>
            <a:spLocks noGrp="1"/>
          </p:cNvSpPr>
          <p:nvPr>
            <p:ph idx="1"/>
          </p:nvPr>
        </p:nvSpPr>
        <p:spPr>
          <a:xfrm>
            <a:off x="310600" y="1508986"/>
            <a:ext cx="11430404" cy="4983889"/>
          </a:xfrm>
        </p:spPr>
        <p:txBody>
          <a:bodyPr>
            <a:normAutofit/>
          </a:bodyPr>
          <a:lstStyle/>
          <a:p>
            <a:pPr marL="0" indent="0">
              <a:buNone/>
            </a:pPr>
            <a:r>
              <a:rPr lang="en-ZA" b="1" dirty="0"/>
              <a:t>Translational science is key in drug development </a:t>
            </a:r>
          </a:p>
          <a:p>
            <a:pPr lvl="1">
              <a:buFontTx/>
              <a:buChar char="-"/>
            </a:pPr>
            <a:r>
              <a:rPr lang="en-US" dirty="0"/>
              <a:t>Guides the selection of drug candidates with a higher probability of clinical success.</a:t>
            </a:r>
          </a:p>
          <a:p>
            <a:pPr lvl="1">
              <a:buFontTx/>
              <a:buChar char="-"/>
            </a:pPr>
            <a:r>
              <a:rPr lang="en-US" dirty="0"/>
              <a:t>Uses predictive models to screen compounds for safety, efficacy, and pharmacokinetics.</a:t>
            </a:r>
          </a:p>
          <a:p>
            <a:pPr lvl="1">
              <a:buFontTx/>
              <a:buChar char="-"/>
            </a:pPr>
            <a:r>
              <a:rPr lang="en-US" dirty="0"/>
              <a:t>Enables early decision-making on dose selection and trial design.</a:t>
            </a:r>
          </a:p>
          <a:p>
            <a:pPr lvl="1">
              <a:buFontTx/>
              <a:buChar char="-"/>
            </a:pPr>
            <a:r>
              <a:rPr lang="en-US" dirty="0"/>
              <a:t>Helps in identifying early signals of efficacy or toxicity to guide adaptive clinical trials.</a:t>
            </a:r>
          </a:p>
          <a:p>
            <a:pPr lvl="1">
              <a:buFontTx/>
              <a:buChar char="-"/>
            </a:pPr>
            <a:r>
              <a:rPr lang="en-US" dirty="0"/>
              <a:t>Reduces late-stage attrition by identifying potential safety or efficacy concerns before Phase 3 trials.</a:t>
            </a:r>
          </a:p>
          <a:p>
            <a:pPr lvl="1">
              <a:buFontTx/>
              <a:buChar char="-"/>
            </a:pPr>
            <a:r>
              <a:rPr lang="en-US" dirty="0"/>
              <a:t>Informs go/no-go decisions early in the development process.</a:t>
            </a:r>
          </a:p>
          <a:p>
            <a:pPr lvl="1">
              <a:buFontTx/>
              <a:buChar char="-"/>
            </a:pPr>
            <a:endParaRPr lang="en-US" dirty="0"/>
          </a:p>
          <a:p>
            <a:pPr lvl="1">
              <a:buFontTx/>
              <a:buChar char="-"/>
            </a:pPr>
            <a:endParaRPr lang="en-US" dirty="0"/>
          </a:p>
          <a:p>
            <a:pPr lvl="1"/>
            <a:endParaRPr lang="en-ZA" dirty="0"/>
          </a:p>
        </p:txBody>
      </p:sp>
    </p:spTree>
    <p:extLst>
      <p:ext uri="{BB962C8B-B14F-4D97-AF65-F5344CB8AC3E}">
        <p14:creationId xmlns:p14="http://schemas.microsoft.com/office/powerpoint/2010/main" val="18121266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25F2-509C-6F07-2366-ED9530B83E13}"/>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313C12-E9BE-519B-4DB2-2B6B313D336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57313C12-E9BE-519B-4DB2-2B6B313D336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C867896-2F97-B068-6141-630C0C257C87}"/>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Calibri" panose="020F0502020204030204" pitchFamily="34" charset="0"/>
              <a:ea typeface="+mj-ea"/>
              <a:cs typeface="Courier New" panose="02070309020205020404" pitchFamily="49" charset="0"/>
              <a:sym typeface="Calibri" panose="020F0502020204030204" pitchFamily="34" charset="0"/>
            </a:endParaRPr>
          </a:p>
        </p:txBody>
      </p:sp>
      <p:sp>
        <p:nvSpPr>
          <p:cNvPr id="4" name="Title 3">
            <a:extLst>
              <a:ext uri="{FF2B5EF4-FFF2-40B4-BE49-F238E27FC236}">
                <a16:creationId xmlns:a16="http://schemas.microsoft.com/office/drawing/2014/main" id="{32342C1E-3BC4-2385-CD50-3BC221EC0E01}"/>
              </a:ext>
            </a:extLst>
          </p:cNvPr>
          <p:cNvSpPr>
            <a:spLocks noGrp="1"/>
          </p:cNvSpPr>
          <p:nvPr>
            <p:ph type="title"/>
          </p:nvPr>
        </p:nvSpPr>
        <p:spPr/>
        <p:txBody>
          <a:bodyPr/>
          <a:lstStyle/>
          <a:p>
            <a:r>
              <a:rPr lang="en-US" dirty="0"/>
              <a:t>Learning objectives</a:t>
            </a:r>
            <a:endParaRPr lang="en-CH" dirty="0"/>
          </a:p>
        </p:txBody>
      </p:sp>
      <p:sp>
        <p:nvSpPr>
          <p:cNvPr id="6" name="TextBox 5">
            <a:extLst>
              <a:ext uri="{FF2B5EF4-FFF2-40B4-BE49-F238E27FC236}">
                <a16:creationId xmlns:a16="http://schemas.microsoft.com/office/drawing/2014/main" id="{2940A15F-5512-333C-EF6F-E20CD5552112}"/>
              </a:ext>
            </a:extLst>
          </p:cNvPr>
          <p:cNvSpPr txBox="1"/>
          <p:nvPr/>
        </p:nvSpPr>
        <p:spPr>
          <a:xfrm>
            <a:off x="838200" y="1723012"/>
            <a:ext cx="10069945" cy="3046988"/>
          </a:xfrm>
          <a:prstGeom prst="rect">
            <a:avLst/>
          </a:prstGeom>
          <a:noFill/>
        </p:spPr>
        <p:txBody>
          <a:bodyPr wrap="square">
            <a:spAutoFit/>
          </a:bodyPr>
          <a:lstStyle>
            <a:defPPr>
              <a:defRPr lang="en-US"/>
            </a:defPPr>
            <a:lvl1pPr>
              <a:defRPr sz="2400"/>
            </a:lvl1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CH" sz="2400" b="0" i="0" u="none" strike="noStrike" cap="none" normalizeH="0" baseline="0" dirty="0">
                <a:ln>
                  <a:noFill/>
                </a:ln>
                <a:solidFill>
                  <a:schemeClr val="tx1"/>
                </a:solidFill>
                <a:effectLst/>
                <a:latin typeface="Arial" panose="020B0604020202020204" pitchFamily="34" charset="0"/>
              </a:rPr>
              <a:t>Understand what translational science is and its importance in drug development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CH" altLang="en-CH" sz="2400" b="0" i="0" u="none" strike="noStrike" cap="none" normalizeH="0" baseline="0" dirty="0">
                <a:ln>
                  <a:noFill/>
                </a:ln>
                <a:solidFill>
                  <a:schemeClr val="tx1"/>
                </a:solidFill>
                <a:effectLst/>
                <a:latin typeface="Arial" panose="020B0604020202020204" pitchFamily="34" charset="0"/>
              </a:rPr>
              <a:t>Understand the key steps in translating preclinical research to clinical trials</a:t>
            </a:r>
            <a:endParaRPr kumimoji="0" lang="en-US" altLang="en-CH"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CH" dirty="0">
                <a:latin typeface="Arial" panose="020B0604020202020204" pitchFamily="34" charset="0"/>
              </a:rPr>
              <a:t>Understand the challenges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CH" dirty="0">
                <a:latin typeface="Arial" panose="020B0604020202020204" pitchFamily="34" charset="0"/>
              </a:rPr>
              <a:t>Gain a broad understanding of what is required for drug development</a:t>
            </a:r>
            <a:endParaRPr kumimoji="0" lang="en-CH" altLang="en-CH"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H" altLang="en-CH"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771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30</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THANK YOU</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13310F-D8A5-452A-BD48-583B60C75C53}"/>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6113310F-D8A5-452A-BD48-583B60C75C53}"/>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1CC56E2-BA2C-432D-B40D-B5E23A6BCC24}"/>
              </a:ext>
            </a:extLst>
          </p:cNvPr>
          <p:cNvSpPr/>
          <p:nvPr>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Calibri" panose="020F0502020204030204" pitchFamily="34" charset="0"/>
              <a:ea typeface="+mj-ea"/>
              <a:cs typeface="Courier New" panose="02070309020205020404" pitchFamily="49" charset="0"/>
              <a:sym typeface="Calibri" panose="020F0502020204030204" pitchFamily="34" charset="0"/>
            </a:endParaRPr>
          </a:p>
        </p:txBody>
      </p:sp>
      <p:sp>
        <p:nvSpPr>
          <p:cNvPr id="4" name="Title 3">
            <a:extLst>
              <a:ext uri="{FF2B5EF4-FFF2-40B4-BE49-F238E27FC236}">
                <a16:creationId xmlns:a16="http://schemas.microsoft.com/office/drawing/2014/main" id="{8C92E3D8-53D8-EC4A-C605-420CD0EC8B39}"/>
              </a:ext>
            </a:extLst>
          </p:cNvPr>
          <p:cNvSpPr>
            <a:spLocks noGrp="1"/>
          </p:cNvSpPr>
          <p:nvPr>
            <p:ph type="title"/>
          </p:nvPr>
        </p:nvSpPr>
        <p:spPr/>
        <p:txBody>
          <a:bodyPr/>
          <a:lstStyle/>
          <a:p>
            <a:r>
              <a:rPr lang="en-US" dirty="0"/>
              <a:t>Start with the end in mind</a:t>
            </a:r>
            <a:endParaRPr lang="en-CH" dirty="0"/>
          </a:p>
        </p:txBody>
      </p:sp>
      <p:grpSp>
        <p:nvGrpSpPr>
          <p:cNvPr id="26" name="Group 25">
            <a:extLst>
              <a:ext uri="{FF2B5EF4-FFF2-40B4-BE49-F238E27FC236}">
                <a16:creationId xmlns:a16="http://schemas.microsoft.com/office/drawing/2014/main" id="{FE6E977C-8572-EF10-DE4F-D43FC0A52EAC}"/>
              </a:ext>
            </a:extLst>
          </p:cNvPr>
          <p:cNvGrpSpPr/>
          <p:nvPr/>
        </p:nvGrpSpPr>
        <p:grpSpPr>
          <a:xfrm>
            <a:off x="463347" y="1577883"/>
            <a:ext cx="3788670" cy="3649137"/>
            <a:chOff x="463347" y="1577883"/>
            <a:chExt cx="3788670" cy="3649137"/>
          </a:xfrm>
        </p:grpSpPr>
        <p:pic>
          <p:nvPicPr>
            <p:cNvPr id="13" name="Picture 2">
              <a:extLst>
                <a:ext uri="{FF2B5EF4-FFF2-40B4-BE49-F238E27FC236}">
                  <a16:creationId xmlns:a16="http://schemas.microsoft.com/office/drawing/2014/main" id="{A4A6E365-BA40-6AA2-3461-FEB6D5614CA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3347" y="1577883"/>
              <a:ext cx="2780138" cy="15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 8" descr="blue.jpg">
              <a:extLst>
                <a:ext uri="{FF2B5EF4-FFF2-40B4-BE49-F238E27FC236}">
                  <a16:creationId xmlns:a16="http://schemas.microsoft.com/office/drawing/2014/main" id="{7CBF1B9F-1032-E5FF-B76A-365CFFA88A79}"/>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75220" y="3384637"/>
              <a:ext cx="1276243" cy="18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5DB2F8D4-F6D7-394A-CF70-28D7A5B7158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545881" y="2623534"/>
              <a:ext cx="1706136" cy="1313088"/>
            </a:xfrm>
            <a:prstGeom prst="rect">
              <a:avLst/>
            </a:prstGeom>
          </p:spPr>
        </p:pic>
      </p:grpSp>
      <p:sp>
        <p:nvSpPr>
          <p:cNvPr id="23" name="TextBox 22">
            <a:extLst>
              <a:ext uri="{FF2B5EF4-FFF2-40B4-BE49-F238E27FC236}">
                <a16:creationId xmlns:a16="http://schemas.microsoft.com/office/drawing/2014/main" id="{E9034862-4B80-6ABE-F229-1957925AF63B}"/>
              </a:ext>
            </a:extLst>
          </p:cNvPr>
          <p:cNvSpPr txBox="1"/>
          <p:nvPr/>
        </p:nvSpPr>
        <p:spPr>
          <a:xfrm>
            <a:off x="6096000" y="1502819"/>
            <a:ext cx="4581237" cy="584775"/>
          </a:xfrm>
          <a:prstGeom prst="rect">
            <a:avLst/>
          </a:prstGeom>
          <a:noFill/>
        </p:spPr>
        <p:txBody>
          <a:bodyPr wrap="square" rtlCol="0">
            <a:spAutoFit/>
          </a:bodyPr>
          <a:lstStyle/>
          <a:p>
            <a:r>
              <a:rPr lang="en-US" sz="3200" dirty="0"/>
              <a:t>TPP, Target Product Profile</a:t>
            </a:r>
            <a:endParaRPr lang="en-CH" sz="3200" dirty="0"/>
          </a:p>
        </p:txBody>
      </p:sp>
      <p:sp>
        <p:nvSpPr>
          <p:cNvPr id="25" name="TextBox 24">
            <a:extLst>
              <a:ext uri="{FF2B5EF4-FFF2-40B4-BE49-F238E27FC236}">
                <a16:creationId xmlns:a16="http://schemas.microsoft.com/office/drawing/2014/main" id="{833F463B-13FC-AA0B-5285-37749265EB56}"/>
              </a:ext>
            </a:extLst>
          </p:cNvPr>
          <p:cNvSpPr txBox="1"/>
          <p:nvPr/>
        </p:nvSpPr>
        <p:spPr>
          <a:xfrm>
            <a:off x="5326019" y="2087594"/>
            <a:ext cx="6307873" cy="1200329"/>
          </a:xfrm>
          <a:prstGeom prst="rect">
            <a:avLst/>
          </a:prstGeom>
          <a:noFill/>
        </p:spPr>
        <p:txBody>
          <a:bodyPr wrap="square">
            <a:spAutoFit/>
          </a:bodyPr>
          <a:lstStyle/>
          <a:p>
            <a:pPr algn="ctr"/>
            <a:r>
              <a:rPr lang="en-US" sz="2400" dirty="0"/>
              <a:t>A strategic document used in drug development to outline the desired attributes of a pharmaceutical product </a:t>
            </a:r>
          </a:p>
        </p:txBody>
      </p:sp>
      <p:sp>
        <p:nvSpPr>
          <p:cNvPr id="28" name="TextBox 27">
            <a:extLst>
              <a:ext uri="{FF2B5EF4-FFF2-40B4-BE49-F238E27FC236}">
                <a16:creationId xmlns:a16="http://schemas.microsoft.com/office/drawing/2014/main" id="{B7A3A0AB-B8FB-8F73-D80B-AFBEDAF1279E}"/>
              </a:ext>
            </a:extLst>
          </p:cNvPr>
          <p:cNvSpPr txBox="1"/>
          <p:nvPr/>
        </p:nvSpPr>
        <p:spPr>
          <a:xfrm>
            <a:off x="5467672" y="4421657"/>
            <a:ext cx="5939493" cy="1569660"/>
          </a:xfrm>
          <a:prstGeom prst="rect">
            <a:avLst/>
          </a:prstGeom>
          <a:noFill/>
        </p:spPr>
        <p:txBody>
          <a:bodyPr wrap="square">
            <a:spAutoFit/>
          </a:bodyPr>
          <a:lstStyle>
            <a:defPPr>
              <a:defRPr lang="en-US"/>
            </a:defPPr>
            <a:lvl1pPr algn="ctr">
              <a:defRPr sz="2400"/>
            </a:lvl1pPr>
          </a:lstStyle>
          <a:p>
            <a:r>
              <a:rPr lang="en-US" dirty="0"/>
              <a:t>The roadmap that aligns stakeholders, including research, preclinical, clinical development, regulatory, and marketing teams, on the plan to market</a:t>
            </a:r>
          </a:p>
        </p:txBody>
      </p:sp>
      <p:pic>
        <p:nvPicPr>
          <p:cNvPr id="29" name="Picture 28">
            <a:extLst>
              <a:ext uri="{FF2B5EF4-FFF2-40B4-BE49-F238E27FC236}">
                <a16:creationId xmlns:a16="http://schemas.microsoft.com/office/drawing/2014/main" id="{6DC41D0F-76E2-AF72-118D-CBD6DC171DCE}"/>
              </a:ext>
            </a:extLst>
          </p:cNvPr>
          <p:cNvPicPr>
            <a:picLocks noChangeAspect="1"/>
          </p:cNvPicPr>
          <p:nvPr/>
        </p:nvPicPr>
        <p:blipFill>
          <a:blip r:embed="rId10"/>
          <a:stretch>
            <a:fillRect/>
          </a:stretch>
        </p:blipFill>
        <p:spPr>
          <a:xfrm>
            <a:off x="2752421" y="4585289"/>
            <a:ext cx="2619375" cy="1743075"/>
          </a:xfrm>
          <a:prstGeom prst="rect">
            <a:avLst/>
          </a:prstGeom>
        </p:spPr>
      </p:pic>
      <p:sp>
        <p:nvSpPr>
          <p:cNvPr id="30" name="TextBox 29">
            <a:extLst>
              <a:ext uri="{FF2B5EF4-FFF2-40B4-BE49-F238E27FC236}">
                <a16:creationId xmlns:a16="http://schemas.microsoft.com/office/drawing/2014/main" id="{F132CA2F-B434-06D1-DFA7-BDF3215A3885}"/>
              </a:ext>
            </a:extLst>
          </p:cNvPr>
          <p:cNvSpPr txBox="1"/>
          <p:nvPr/>
        </p:nvSpPr>
        <p:spPr>
          <a:xfrm>
            <a:off x="4815761" y="3877746"/>
            <a:ext cx="7328388" cy="584775"/>
          </a:xfrm>
          <a:prstGeom prst="rect">
            <a:avLst/>
          </a:prstGeom>
          <a:noFill/>
        </p:spPr>
        <p:txBody>
          <a:bodyPr wrap="square" rtlCol="0">
            <a:spAutoFit/>
          </a:bodyPr>
          <a:lstStyle/>
          <a:p>
            <a:r>
              <a:rPr lang="en-US" sz="3200" dirty="0"/>
              <a:t>IPDP, Integrated Product Development Plan</a:t>
            </a:r>
            <a:endParaRPr lang="en-CH" sz="3200" dirty="0"/>
          </a:p>
        </p:txBody>
      </p:sp>
    </p:spTree>
    <p:extLst>
      <p:ext uri="{BB962C8B-B14F-4D97-AF65-F5344CB8AC3E}">
        <p14:creationId xmlns:p14="http://schemas.microsoft.com/office/powerpoint/2010/main" val="1978366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C2E6-FC0E-B6AE-A5B0-D47BEDE1CDDB}"/>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F520FF4-C87C-065B-366A-A12E7A99F95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BF520FF4-C87C-065B-366A-A12E7A99F95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A2CE2B-6106-6802-7660-0CAC4D851790}"/>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Calibri" panose="020F0502020204030204" pitchFamily="34" charset="0"/>
              <a:ea typeface="+mj-ea"/>
              <a:cs typeface="Courier New" panose="02070309020205020404" pitchFamily="49" charset="0"/>
              <a:sym typeface="Calibri" panose="020F0502020204030204" pitchFamily="34" charset="0"/>
            </a:endParaRPr>
          </a:p>
        </p:txBody>
      </p:sp>
      <p:sp>
        <p:nvSpPr>
          <p:cNvPr id="4" name="Title 3">
            <a:extLst>
              <a:ext uri="{FF2B5EF4-FFF2-40B4-BE49-F238E27FC236}">
                <a16:creationId xmlns:a16="http://schemas.microsoft.com/office/drawing/2014/main" id="{1A407D8D-A58C-D116-0973-ACA1143E1B0D}"/>
              </a:ext>
            </a:extLst>
          </p:cNvPr>
          <p:cNvSpPr>
            <a:spLocks noGrp="1"/>
          </p:cNvSpPr>
          <p:nvPr>
            <p:ph type="title"/>
          </p:nvPr>
        </p:nvSpPr>
        <p:spPr/>
        <p:txBody>
          <a:bodyPr/>
          <a:lstStyle/>
          <a:p>
            <a:r>
              <a:rPr lang="en-US" dirty="0"/>
              <a:t>What a TPP can look like</a:t>
            </a:r>
            <a:endParaRPr lang="en-CH" dirty="0"/>
          </a:p>
        </p:txBody>
      </p:sp>
      <p:graphicFrame>
        <p:nvGraphicFramePr>
          <p:cNvPr id="11" name="Table 10">
            <a:extLst>
              <a:ext uri="{FF2B5EF4-FFF2-40B4-BE49-F238E27FC236}">
                <a16:creationId xmlns:a16="http://schemas.microsoft.com/office/drawing/2014/main" id="{BB664567-96F1-CAF5-DDAB-0C4030111DA1}"/>
              </a:ext>
            </a:extLst>
          </p:cNvPr>
          <p:cNvGraphicFramePr>
            <a:graphicFrameLocks noGrp="1"/>
          </p:cNvGraphicFramePr>
          <p:nvPr/>
        </p:nvGraphicFramePr>
        <p:xfrm>
          <a:off x="301156" y="1126900"/>
          <a:ext cx="11750696" cy="4901530"/>
        </p:xfrm>
        <a:graphic>
          <a:graphicData uri="http://schemas.openxmlformats.org/drawingml/2006/table">
            <a:tbl>
              <a:tblPr firstRow="1" firstCol="1" bandRow="1">
                <a:tableStyleId>{5C22544A-7EE6-4342-B048-85BDC9FD1C3A}</a:tableStyleId>
              </a:tblPr>
              <a:tblGrid>
                <a:gridCol w="1874985">
                  <a:extLst>
                    <a:ext uri="{9D8B030D-6E8A-4147-A177-3AD203B41FA5}">
                      <a16:colId xmlns:a16="http://schemas.microsoft.com/office/drawing/2014/main" val="2062924551"/>
                    </a:ext>
                  </a:extLst>
                </a:gridCol>
                <a:gridCol w="5032889">
                  <a:extLst>
                    <a:ext uri="{9D8B030D-6E8A-4147-A177-3AD203B41FA5}">
                      <a16:colId xmlns:a16="http://schemas.microsoft.com/office/drawing/2014/main" val="2473746631"/>
                    </a:ext>
                  </a:extLst>
                </a:gridCol>
                <a:gridCol w="4842822">
                  <a:extLst>
                    <a:ext uri="{9D8B030D-6E8A-4147-A177-3AD203B41FA5}">
                      <a16:colId xmlns:a16="http://schemas.microsoft.com/office/drawing/2014/main" val="1276494738"/>
                    </a:ext>
                  </a:extLst>
                </a:gridCol>
              </a:tblGrid>
              <a:tr h="451427">
                <a:tc>
                  <a:txBody>
                    <a:bodyPr/>
                    <a:lstStyle/>
                    <a:p>
                      <a:pPr algn="ctr">
                        <a:lnSpc>
                          <a:spcPct val="100000"/>
                        </a:lnSpc>
                        <a:spcAft>
                          <a:spcPts val="0"/>
                        </a:spcAft>
                      </a:pPr>
                      <a:r>
                        <a:rPr lang="en-US" sz="1050" kern="100">
                          <a:solidFill>
                            <a:schemeClr val="bg1"/>
                          </a:solidFill>
                          <a:effectLst/>
                        </a:rPr>
                        <a:t>Parameters</a:t>
                      </a:r>
                      <a:endParaRPr lang="en-CH" sz="105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599" marR="36599" marT="0" marB="0" anchor="ctr">
                    <a:lnB w="0">
                      <a:noFill/>
                    </a:lnB>
                    <a:solidFill>
                      <a:schemeClr val="accent2"/>
                    </a:solidFill>
                  </a:tcPr>
                </a:tc>
                <a:tc>
                  <a:txBody>
                    <a:bodyPr/>
                    <a:lstStyle/>
                    <a:p>
                      <a:pPr algn="ctr">
                        <a:lnSpc>
                          <a:spcPct val="100000"/>
                        </a:lnSpc>
                        <a:spcAft>
                          <a:spcPts val="0"/>
                        </a:spcAft>
                      </a:pPr>
                      <a:r>
                        <a:rPr lang="en-US" sz="1050" kern="100">
                          <a:solidFill>
                            <a:schemeClr val="bg1"/>
                          </a:solidFill>
                          <a:effectLst/>
                        </a:rPr>
                        <a:t>Minimum essential</a:t>
                      </a:r>
                      <a:endParaRPr lang="en-CH" sz="1050" kern="100">
                        <a:solidFill>
                          <a:schemeClr val="bg1"/>
                        </a:solidFill>
                        <a:effectLst/>
                      </a:endParaRPr>
                    </a:p>
                    <a:p>
                      <a:pPr algn="ctr">
                        <a:lnSpc>
                          <a:spcPct val="100000"/>
                        </a:lnSpc>
                        <a:spcAft>
                          <a:spcPts val="0"/>
                        </a:spcAft>
                      </a:pPr>
                      <a:r>
                        <a:rPr lang="en-US" sz="1050" kern="100">
                          <a:solidFill>
                            <a:schemeClr val="bg1"/>
                          </a:solidFill>
                          <a:effectLst/>
                        </a:rPr>
                        <a:t>(for first registration)</a:t>
                      </a:r>
                      <a:endParaRPr lang="en-CH" sz="105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599" marR="36599" marT="0" marB="0" anchor="ctr">
                    <a:lnB w="0">
                      <a:noFill/>
                    </a:lnB>
                    <a:solidFill>
                      <a:schemeClr val="accent2"/>
                    </a:solidFill>
                  </a:tcPr>
                </a:tc>
                <a:tc>
                  <a:txBody>
                    <a:bodyPr/>
                    <a:lstStyle/>
                    <a:p>
                      <a:pPr algn="ctr">
                        <a:lnSpc>
                          <a:spcPct val="100000"/>
                        </a:lnSpc>
                        <a:spcAft>
                          <a:spcPts val="0"/>
                        </a:spcAft>
                      </a:pPr>
                      <a:r>
                        <a:rPr lang="en-US" sz="1050" kern="100">
                          <a:solidFill>
                            <a:schemeClr val="bg1"/>
                          </a:solidFill>
                          <a:effectLst/>
                        </a:rPr>
                        <a:t>Ideal case</a:t>
                      </a:r>
                      <a:endParaRPr lang="en-CH" sz="1050" kern="100">
                        <a:solidFill>
                          <a:schemeClr val="bg1"/>
                        </a:solidFill>
                        <a:effectLst/>
                      </a:endParaRPr>
                    </a:p>
                    <a:p>
                      <a:pPr algn="ctr">
                        <a:lnSpc>
                          <a:spcPct val="100000"/>
                        </a:lnSpc>
                        <a:spcAft>
                          <a:spcPts val="0"/>
                        </a:spcAft>
                      </a:pPr>
                      <a:r>
                        <a:rPr lang="en-US" sz="1050" kern="100">
                          <a:solidFill>
                            <a:schemeClr val="bg1"/>
                          </a:solidFill>
                          <a:effectLst/>
                        </a:rPr>
                        <a:t>(potentially life-cycle management)</a:t>
                      </a:r>
                      <a:endParaRPr lang="en-CH" sz="105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599" marR="36599" marT="0" marB="0" anchor="ctr">
                    <a:lnB w="0">
                      <a:noFill/>
                    </a:lnB>
                    <a:solidFill>
                      <a:schemeClr val="accent2"/>
                    </a:solidFill>
                  </a:tcPr>
                </a:tc>
                <a:extLst>
                  <a:ext uri="{0D108BD9-81ED-4DB2-BD59-A6C34878D82A}">
                    <a16:rowId xmlns:a16="http://schemas.microsoft.com/office/drawing/2014/main" val="391944030"/>
                  </a:ext>
                </a:extLst>
              </a:tr>
              <a:tr h="230436">
                <a:tc>
                  <a:txBody>
                    <a:bodyPr/>
                    <a:lstStyle/>
                    <a:p>
                      <a:pPr algn="ctr">
                        <a:lnSpc>
                          <a:spcPct val="100000"/>
                        </a:lnSpc>
                        <a:spcAft>
                          <a:spcPts val="0"/>
                        </a:spcAft>
                      </a:pPr>
                      <a:r>
                        <a:rPr lang="en-US" sz="1100" kern="100">
                          <a:solidFill>
                            <a:schemeClr val="accent5"/>
                          </a:solidFill>
                          <a:effectLst/>
                        </a:rPr>
                        <a:t>Indication for use</a:t>
                      </a:r>
                      <a:endParaRPr lang="en-US" sz="1100" kern="100">
                        <a:solidFill>
                          <a:schemeClr val="accent5"/>
                        </a:solidFill>
                        <a:effectLst/>
                        <a:latin typeface="Calibri"/>
                        <a:ea typeface="Calibri"/>
                        <a:cs typeface="Arial"/>
                      </a:endParaRPr>
                    </a:p>
                  </a:txBody>
                  <a:tcPr marL="36599" marR="36599" marT="0" marB="0" anchor="ctr">
                    <a:lnL w="0">
                      <a:noFill/>
                    </a:lnL>
                    <a:lnR w="0">
                      <a:noFill/>
                    </a:lnR>
                    <a:lnT w="0">
                      <a:noFill/>
                    </a:lnT>
                    <a:lnB w="12700">
                      <a:solidFill>
                        <a:schemeClr val="accent5"/>
                      </a:solidFill>
                    </a:lnB>
                    <a:solidFill>
                      <a:srgbClr val="DACEC8"/>
                    </a:solidFill>
                  </a:tcPr>
                </a:tc>
                <a:tc>
                  <a:txBody>
                    <a:bodyPr/>
                    <a:lstStyle/>
                    <a:p>
                      <a:pPr>
                        <a:lnSpc>
                          <a:spcPct val="100000"/>
                        </a:lnSpc>
                        <a:spcAft>
                          <a:spcPts val="0"/>
                        </a:spcAft>
                      </a:pPr>
                      <a:r>
                        <a:rPr lang="en-US" sz="1100" kern="100">
                          <a:solidFill>
                            <a:schemeClr val="accent5"/>
                          </a:solidFill>
                          <a:effectLst/>
                        </a:rPr>
                        <a:t>Prevention against P. falciparum malaria</a:t>
                      </a:r>
                      <a:endParaRPr lang="en-US" sz="1100" kern="100">
                        <a:solidFill>
                          <a:schemeClr val="accent5"/>
                        </a:solidFill>
                        <a:effectLst/>
                        <a:latin typeface="Calibri"/>
                        <a:ea typeface="Calibri"/>
                        <a:cs typeface="Arial"/>
                      </a:endParaRPr>
                    </a:p>
                  </a:txBody>
                  <a:tcPr marL="36599" marR="36599" marT="0" marB="0" anchor="ctr">
                    <a:lnL w="0">
                      <a:noFill/>
                    </a:lnL>
                    <a:lnR w="0">
                      <a:noFill/>
                    </a:lnR>
                    <a:lnT w="0">
                      <a:noFill/>
                    </a:lnT>
                    <a:lnB w="12700">
                      <a:solidFill>
                        <a:schemeClr val="accent5"/>
                      </a:solidFill>
                    </a:lnB>
                    <a:noFill/>
                  </a:tcPr>
                </a:tc>
                <a:tc>
                  <a:txBody>
                    <a:bodyPr/>
                    <a:lstStyle/>
                    <a:p>
                      <a:pPr>
                        <a:lnSpc>
                          <a:spcPct val="100000"/>
                        </a:lnSpc>
                        <a:spcAft>
                          <a:spcPts val="0"/>
                        </a:spcAft>
                      </a:pPr>
                      <a:r>
                        <a:rPr lang="en-US" sz="1100" kern="100">
                          <a:solidFill>
                            <a:schemeClr val="accent5"/>
                          </a:solidFill>
                          <a:effectLst/>
                        </a:rPr>
                        <a:t>Prevention against malaria caused by any Plasmodium species or mixed infection</a:t>
                      </a:r>
                      <a:endParaRPr lang="en-US" sz="1100" kern="100">
                        <a:solidFill>
                          <a:schemeClr val="accent5"/>
                        </a:solidFill>
                        <a:effectLst/>
                        <a:latin typeface="Calibri"/>
                        <a:ea typeface="Calibri"/>
                        <a:cs typeface="Arial"/>
                      </a:endParaRPr>
                    </a:p>
                  </a:txBody>
                  <a:tcPr marL="36599" marR="36599" marT="0" marB="0" anchor="ctr">
                    <a:lnL w="0">
                      <a:noFill/>
                    </a:lnL>
                    <a:lnR w="0">
                      <a:noFill/>
                    </a:lnR>
                    <a:lnT w="0">
                      <a:noFill/>
                    </a:lnT>
                    <a:lnB w="12700">
                      <a:solidFill>
                        <a:schemeClr val="accent5"/>
                      </a:solidFill>
                    </a:lnB>
                    <a:noFill/>
                  </a:tcPr>
                </a:tc>
                <a:extLst>
                  <a:ext uri="{0D108BD9-81ED-4DB2-BD59-A6C34878D82A}">
                    <a16:rowId xmlns:a16="http://schemas.microsoft.com/office/drawing/2014/main" val="1912118088"/>
                  </a:ext>
                </a:extLst>
              </a:tr>
              <a:tr h="637087">
                <a:tc>
                  <a:txBody>
                    <a:bodyPr/>
                    <a:lstStyle/>
                    <a:p>
                      <a:pPr algn="ctr">
                        <a:lnSpc>
                          <a:spcPct val="100000"/>
                        </a:lnSpc>
                        <a:spcAft>
                          <a:spcPts val="0"/>
                        </a:spcAft>
                      </a:pPr>
                      <a:r>
                        <a:rPr lang="en-US" sz="1100" kern="100">
                          <a:solidFill>
                            <a:schemeClr val="accent5"/>
                          </a:solidFill>
                          <a:effectLst/>
                        </a:rPr>
                        <a:t>Target population</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US" sz="1100" b="1" kern="100">
                          <a:solidFill>
                            <a:schemeClr val="accent5"/>
                          </a:solidFill>
                          <a:effectLst/>
                          <a:latin typeface="+mn-lt"/>
                          <a:ea typeface="+mn-ea"/>
                          <a:cs typeface="+mn-cs"/>
                        </a:rPr>
                        <a:t>≥5 years </a:t>
                      </a: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US" sz="1100" kern="100">
                          <a:solidFill>
                            <a:schemeClr val="accent5"/>
                          </a:solidFill>
                          <a:effectLst/>
                        </a:rPr>
                        <a:t>≥3 months</a:t>
                      </a:r>
                    </a:p>
                    <a:p>
                      <a:pPr>
                        <a:lnSpc>
                          <a:spcPct val="100000"/>
                        </a:lnSpc>
                        <a:spcAft>
                          <a:spcPts val="0"/>
                        </a:spcAft>
                      </a:pPr>
                      <a:r>
                        <a:rPr lang="en-US" sz="1100" kern="100">
                          <a:solidFill>
                            <a:schemeClr val="accent5"/>
                          </a:solidFill>
                          <a:effectLst/>
                        </a:rPr>
                        <a:t>All populations at risk</a:t>
                      </a:r>
                      <a:endParaRPr lang="en-CH" sz="1100" kern="100">
                        <a:solidFill>
                          <a:schemeClr val="accent5"/>
                        </a:solidFill>
                        <a:effectLst/>
                      </a:endParaRPr>
                    </a:p>
                    <a:p>
                      <a:pPr>
                        <a:lnSpc>
                          <a:spcPct val="100000"/>
                        </a:lnSpc>
                        <a:spcAft>
                          <a:spcPts val="0"/>
                        </a:spcAft>
                      </a:pPr>
                      <a:r>
                        <a:rPr lang="en-US" sz="1100" kern="100">
                          <a:solidFill>
                            <a:schemeClr val="accent5"/>
                          </a:solidFill>
                          <a:effectLst/>
                        </a:rPr>
                        <a:t>Pregnant women in all trimesters and breastfeeding women</a:t>
                      </a:r>
                      <a:endParaRPr lang="en-CH" sz="1100" kern="100">
                        <a:solidFill>
                          <a:schemeClr val="accent5"/>
                        </a:solidFill>
                        <a:effectLst/>
                      </a:endParaRPr>
                    </a:p>
                    <a:p>
                      <a:pPr>
                        <a:lnSpc>
                          <a:spcPct val="100000"/>
                        </a:lnSpc>
                        <a:spcAft>
                          <a:spcPts val="0"/>
                        </a:spcAft>
                      </a:pPr>
                      <a:r>
                        <a:rPr lang="en-US" sz="1100" kern="100">
                          <a:solidFill>
                            <a:schemeClr val="accent5"/>
                          </a:solidFill>
                          <a:effectLst/>
                        </a:rPr>
                        <a:t>Non-immune individuals</a:t>
                      </a:r>
                      <a:endParaRPr lang="en-CH"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1513747057"/>
                  </a:ext>
                </a:extLst>
              </a:tr>
              <a:tr h="230436">
                <a:tc>
                  <a:txBody>
                    <a:bodyPr/>
                    <a:lstStyle/>
                    <a:p>
                      <a:pPr algn="ctr">
                        <a:lnSpc>
                          <a:spcPct val="100000"/>
                        </a:lnSpc>
                        <a:spcAft>
                          <a:spcPts val="0"/>
                        </a:spcAft>
                      </a:pPr>
                      <a:r>
                        <a:rPr lang="en-US" sz="1100" kern="100">
                          <a:solidFill>
                            <a:schemeClr val="accent5"/>
                          </a:solidFill>
                          <a:effectLst/>
                        </a:rPr>
                        <a:t>Dosing regimen</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US" sz="1100" b="1" kern="100">
                          <a:solidFill>
                            <a:schemeClr val="accent5"/>
                          </a:solidFill>
                          <a:effectLst/>
                        </a:rPr>
                        <a:t>Once every 3 months </a:t>
                      </a:r>
                      <a:r>
                        <a:rPr lang="en-US" sz="1100" b="0" i="1" kern="100">
                          <a:solidFill>
                            <a:schemeClr val="accent5"/>
                          </a:solidFill>
                          <a:effectLst/>
                        </a:rPr>
                        <a:t>(based on preclinical simulations)</a:t>
                      </a:r>
                      <a:endParaRPr lang="en-US" sz="1100" b="0" i="1"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US" sz="1100" b="0" kern="100">
                          <a:solidFill>
                            <a:schemeClr val="accent5"/>
                          </a:solidFill>
                          <a:effectLst/>
                        </a:rPr>
                        <a:t>Once every 6 months</a:t>
                      </a:r>
                      <a:endParaRPr lang="en-US" sz="1100" b="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3653134333"/>
                  </a:ext>
                </a:extLst>
              </a:tr>
              <a:tr h="378694">
                <a:tc>
                  <a:txBody>
                    <a:bodyPr/>
                    <a:lstStyle/>
                    <a:p>
                      <a:pPr algn="ctr">
                        <a:lnSpc>
                          <a:spcPct val="100000"/>
                        </a:lnSpc>
                        <a:spcAft>
                          <a:spcPts val="0"/>
                        </a:spcAft>
                      </a:pPr>
                      <a:r>
                        <a:rPr lang="en-US" sz="1100" kern="100">
                          <a:solidFill>
                            <a:schemeClr val="accent5"/>
                          </a:solidFill>
                          <a:effectLst/>
                        </a:rPr>
                        <a:t>Formulation</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US" sz="1100" kern="100" dirty="0">
                          <a:solidFill>
                            <a:schemeClr val="accent5"/>
                          </a:solidFill>
                          <a:effectLst/>
                        </a:rPr>
                        <a:t>Intramuscular injection; volume injected and needle size in line with current standard for vaccines; partner drugs can be injected separately</a:t>
                      </a:r>
                      <a:endParaRPr lang="en-US" sz="1100" kern="100" dirty="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US" sz="1100" kern="100">
                          <a:solidFill>
                            <a:schemeClr val="accent5"/>
                          </a:solidFill>
                          <a:effectLst/>
                          <a:latin typeface="+mn-lt"/>
                          <a:ea typeface="+mn-ea"/>
                          <a:cs typeface="+mn-cs"/>
                        </a:rPr>
                        <a:t>Liquid pre-filled injection device for intramuscular </a:t>
                      </a:r>
                      <a:r>
                        <a:rPr lang="en-US" sz="1100" kern="100">
                          <a:solidFill>
                            <a:schemeClr val="accent5"/>
                          </a:solidFill>
                          <a:effectLst/>
                        </a:rPr>
                        <a:t>or subcutaneous injection; </a:t>
                      </a:r>
                      <a:r>
                        <a:rPr lang="en-US" sz="1100" b="1" kern="100">
                          <a:solidFill>
                            <a:schemeClr val="accent5"/>
                          </a:solidFill>
                          <a:effectLst/>
                        </a:rPr>
                        <a:t>fixed dose combination of the drugs </a:t>
                      </a:r>
                      <a:r>
                        <a:rPr lang="en-US" sz="1100" b="0" i="1" kern="100">
                          <a:solidFill>
                            <a:schemeClr val="accent5"/>
                          </a:solidFill>
                          <a:effectLst/>
                        </a:rPr>
                        <a:t>(based on latest CMC data)</a:t>
                      </a:r>
                      <a:endParaRPr lang="en-US" sz="1100" b="0" i="1"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1365505346"/>
                  </a:ext>
                </a:extLst>
              </a:tr>
              <a:tr h="378694">
                <a:tc>
                  <a:txBody>
                    <a:bodyPr/>
                    <a:lstStyle/>
                    <a:p>
                      <a:pPr algn="ctr">
                        <a:lnSpc>
                          <a:spcPct val="100000"/>
                        </a:lnSpc>
                        <a:spcAft>
                          <a:spcPts val="0"/>
                        </a:spcAft>
                      </a:pPr>
                      <a:r>
                        <a:rPr lang="en-GB" sz="1100" kern="100">
                          <a:solidFill>
                            <a:schemeClr val="accent5"/>
                          </a:solidFill>
                          <a:effectLst/>
                        </a:rPr>
                        <a:t>Antimalarial effects</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kern="100">
                          <a:solidFill>
                            <a:schemeClr val="accent5"/>
                          </a:solidFill>
                          <a:effectLst/>
                        </a:rPr>
                        <a:t>Two blood schizonticide drugs</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b="1" kern="100">
                          <a:solidFill>
                            <a:schemeClr val="accent5"/>
                          </a:solidFill>
                          <a:effectLst/>
                        </a:rPr>
                        <a:t>Same as minimum essential + at least one drug with causal prophylactic, gametocytocidal or sporontocidal activities</a:t>
                      </a:r>
                      <a:endParaRPr lang="en-US" sz="1100" b="1"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1207904520"/>
                  </a:ext>
                </a:extLst>
              </a:tr>
              <a:tr h="965797">
                <a:tc>
                  <a:txBody>
                    <a:bodyPr/>
                    <a:lstStyle/>
                    <a:p>
                      <a:pPr algn="ctr">
                        <a:lnSpc>
                          <a:spcPct val="100000"/>
                        </a:lnSpc>
                        <a:spcAft>
                          <a:spcPts val="0"/>
                        </a:spcAft>
                      </a:pPr>
                      <a:r>
                        <a:rPr lang="en-GB" sz="1100" kern="100">
                          <a:solidFill>
                            <a:schemeClr val="accent5"/>
                          </a:solidFill>
                          <a:effectLst/>
                        </a:rPr>
                        <a:t>Efficacy</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b="1" kern="100">
                          <a:solidFill>
                            <a:schemeClr val="accent5"/>
                          </a:solidFill>
                          <a:effectLst/>
                        </a:rPr>
                        <a:t>Preventive Efficacy against malaria infections of ≥80% over 3 months </a:t>
                      </a:r>
                      <a:r>
                        <a:rPr lang="en-US" sz="1100" b="0" i="1" kern="100">
                          <a:solidFill>
                            <a:schemeClr val="accent5"/>
                          </a:solidFill>
                          <a:effectLst/>
                          <a:latin typeface="+mn-lt"/>
                          <a:ea typeface="+mn-ea"/>
                          <a:cs typeface="+mn-cs"/>
                        </a:rPr>
                        <a:t>(based on preclinical PK)</a:t>
                      </a:r>
                    </a:p>
                    <a:p>
                      <a:pPr>
                        <a:lnSpc>
                          <a:spcPct val="100000"/>
                        </a:lnSpc>
                        <a:spcAft>
                          <a:spcPts val="0"/>
                        </a:spcAft>
                      </a:pPr>
                      <a:r>
                        <a:rPr lang="en-GB" sz="1100" b="1" kern="100">
                          <a:solidFill>
                            <a:schemeClr val="accent5"/>
                          </a:solidFill>
                          <a:effectLst/>
                        </a:rPr>
                        <a:t>Clearance of asymptomatic infections </a:t>
                      </a:r>
                      <a:r>
                        <a:rPr lang="en-US" sz="1100" b="0" i="1" kern="100">
                          <a:solidFill>
                            <a:schemeClr val="accent5"/>
                          </a:solidFill>
                          <a:effectLst/>
                          <a:latin typeface="+mn-lt"/>
                          <a:ea typeface="+mn-ea"/>
                          <a:cs typeface="+mn-cs"/>
                        </a:rPr>
                        <a:t>(based on preclinical)</a:t>
                      </a:r>
                      <a:endParaRPr lang="en-CH" sz="1100" b="0" i="1" kern="100">
                        <a:solidFill>
                          <a:schemeClr val="accent5"/>
                        </a:solidFill>
                        <a:effectLst/>
                        <a:latin typeface="+mn-lt"/>
                        <a:ea typeface="+mn-ea"/>
                        <a:cs typeface="+mn-cs"/>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kern="100">
                          <a:solidFill>
                            <a:schemeClr val="accent5"/>
                          </a:solidFill>
                          <a:effectLst/>
                        </a:rPr>
                        <a:t>Same as minimum essential</a:t>
                      </a:r>
                      <a:endParaRPr lang="en-US" sz="1100" kern="100">
                        <a:solidFill>
                          <a:schemeClr val="accent5"/>
                        </a:solidFill>
                        <a:effectLst/>
                      </a:endParaRPr>
                    </a:p>
                    <a:p>
                      <a:pPr>
                        <a:lnSpc>
                          <a:spcPct val="100000"/>
                        </a:lnSpc>
                        <a:spcAft>
                          <a:spcPts val="0"/>
                        </a:spcAft>
                      </a:pPr>
                      <a:r>
                        <a:rPr lang="en-GB" sz="1100" b="0" i="1" kern="100">
                          <a:solidFill>
                            <a:schemeClr val="accent5"/>
                          </a:solidFill>
                          <a:effectLst/>
                          <a:latin typeface="+mn-lt"/>
                          <a:ea typeface="+mn-ea"/>
                          <a:cs typeface="+mn-cs"/>
                        </a:rPr>
                        <a:t>Non-immune (and pediatric): preventive efficacy against symptomatic malaria infections ≥80% over 3 months   </a:t>
                      </a:r>
                      <a:endParaRPr lang="en-CH" sz="1100" b="0" i="1" kern="100">
                        <a:solidFill>
                          <a:schemeClr val="accent5"/>
                        </a:solidFill>
                        <a:effectLst/>
                        <a:latin typeface="+mn-lt"/>
                        <a:ea typeface="+mn-ea"/>
                        <a:cs typeface="+mn-cs"/>
                      </a:endParaRPr>
                    </a:p>
                    <a:p>
                      <a:pPr>
                        <a:lnSpc>
                          <a:spcPct val="100000"/>
                        </a:lnSpc>
                        <a:spcAft>
                          <a:spcPts val="0"/>
                        </a:spcAft>
                      </a:pPr>
                      <a:r>
                        <a:rPr lang="en-GB" sz="1100" b="0" i="1" kern="100">
                          <a:solidFill>
                            <a:schemeClr val="accent5"/>
                          </a:solidFill>
                          <a:effectLst/>
                          <a:latin typeface="+mn-lt"/>
                          <a:ea typeface="+mn-ea"/>
                          <a:cs typeface="+mn-cs"/>
                        </a:rPr>
                        <a:t>Pregnancy: preventive efficacy against malaria infections in the mother of ≥75% over 6 months and ideally, adverse pregnancy outcomes comparable to standard-of-care</a:t>
                      </a:r>
                      <a:endParaRPr lang="en-CH" sz="1100" b="0" i="1" kern="100">
                        <a:solidFill>
                          <a:schemeClr val="accent5"/>
                        </a:solidFill>
                        <a:effectLst/>
                        <a:latin typeface="+mn-lt"/>
                        <a:ea typeface="+mn-ea"/>
                        <a:cs typeface="+mn-cs"/>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4263713018"/>
                  </a:ext>
                </a:extLst>
              </a:tr>
              <a:tr h="432915">
                <a:tc>
                  <a:txBody>
                    <a:bodyPr/>
                    <a:lstStyle/>
                    <a:p>
                      <a:pPr algn="ctr">
                        <a:lnSpc>
                          <a:spcPct val="100000"/>
                        </a:lnSpc>
                        <a:spcAft>
                          <a:spcPts val="0"/>
                        </a:spcAft>
                      </a:pPr>
                      <a:r>
                        <a:rPr lang="en-GB" sz="1100" kern="100">
                          <a:solidFill>
                            <a:schemeClr val="accent5"/>
                          </a:solidFill>
                          <a:effectLst/>
                        </a:rPr>
                        <a:t>Drug resistance</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b="1" kern="100">
                          <a:solidFill>
                            <a:schemeClr val="accent5"/>
                          </a:solidFill>
                          <a:effectLst/>
                        </a:rPr>
                        <a:t>Partner drugs with different mechanism of resistance</a:t>
                      </a:r>
                      <a:endParaRPr lang="en-US" sz="1100" b="1" kern="100">
                        <a:solidFill>
                          <a:schemeClr val="accent5"/>
                        </a:solidFill>
                        <a:effectLst/>
                      </a:endParaRPr>
                    </a:p>
                    <a:p>
                      <a:pPr>
                        <a:lnSpc>
                          <a:spcPct val="100000"/>
                        </a:lnSpc>
                        <a:spcAft>
                          <a:spcPts val="0"/>
                        </a:spcAft>
                      </a:pPr>
                      <a:r>
                        <a:rPr lang="en-GB" sz="1100" b="1" kern="100">
                          <a:solidFill>
                            <a:schemeClr val="accent5"/>
                          </a:solidFill>
                          <a:effectLst/>
                        </a:rPr>
                        <a:t>Active against known drug-resistant clinical isolates</a:t>
                      </a:r>
                      <a:endParaRPr lang="en-CH" sz="1100" b="1"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kern="100">
                          <a:solidFill>
                            <a:schemeClr val="accent5"/>
                          </a:solidFill>
                          <a:effectLst/>
                          <a:latin typeface="+mn-lt"/>
                          <a:ea typeface="+mn-ea"/>
                          <a:cs typeface="+mn-cs"/>
                        </a:rPr>
                        <a:t>Partner drugs with similar pharmacological duration of efficacy</a:t>
                      </a:r>
                      <a:endParaRPr lang="en-US" sz="1100" kern="100">
                        <a:solidFill>
                          <a:schemeClr val="accent5"/>
                        </a:solidFill>
                        <a:effectLst/>
                        <a:latin typeface="+mn-lt"/>
                        <a:ea typeface="+mn-ea"/>
                        <a:cs typeface="+mn-cs"/>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3950118370"/>
                  </a:ext>
                </a:extLst>
              </a:tr>
              <a:tr h="378694">
                <a:tc>
                  <a:txBody>
                    <a:bodyPr/>
                    <a:lstStyle/>
                    <a:p>
                      <a:pPr algn="ctr">
                        <a:lnSpc>
                          <a:spcPct val="100000"/>
                        </a:lnSpc>
                        <a:spcAft>
                          <a:spcPts val="0"/>
                        </a:spcAft>
                      </a:pPr>
                      <a:r>
                        <a:rPr lang="en-GB" sz="1100" kern="100">
                          <a:solidFill>
                            <a:schemeClr val="accent5"/>
                          </a:solidFill>
                          <a:effectLst/>
                        </a:rPr>
                        <a:t>Safety and Tolerability</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kern="100">
                          <a:solidFill>
                            <a:schemeClr val="accent5"/>
                          </a:solidFill>
                          <a:effectLst/>
                        </a:rPr>
                        <a:t>Favorable risk–benefit profile, with safety and tolerability comparable to WHO recommended preventive treatment or standard-of-care (if any)</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kern="100">
                          <a:solidFill>
                            <a:schemeClr val="accent5"/>
                          </a:solidFill>
                          <a:effectLst/>
                        </a:rPr>
                        <a:t>Improved safety and tolerability versus WHO recommended preventive treatment or standard-of-care (if any)</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3481395939"/>
                  </a:ext>
                </a:extLst>
              </a:tr>
              <a:tr h="230436">
                <a:tc>
                  <a:txBody>
                    <a:bodyPr/>
                    <a:lstStyle/>
                    <a:p>
                      <a:pPr algn="ctr">
                        <a:lnSpc>
                          <a:spcPct val="100000"/>
                        </a:lnSpc>
                        <a:spcAft>
                          <a:spcPts val="0"/>
                        </a:spcAft>
                      </a:pPr>
                      <a:r>
                        <a:rPr lang="en-GB" sz="1100" kern="100">
                          <a:solidFill>
                            <a:schemeClr val="accent5"/>
                          </a:solidFill>
                          <a:effectLst/>
                        </a:rPr>
                        <a:t>Drug–drug Interactions</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kern="100">
                          <a:solidFill>
                            <a:schemeClr val="accent5"/>
                          </a:solidFill>
                          <a:effectLst/>
                        </a:rPr>
                        <a:t>Minimal interactions manageable with dose adjustments</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b="1" kern="100">
                          <a:solidFill>
                            <a:schemeClr val="accent5"/>
                          </a:solidFill>
                          <a:effectLst/>
                          <a:latin typeface="+mn-lt"/>
                          <a:ea typeface="+mn-ea"/>
                          <a:cs typeface="+mn-cs"/>
                        </a:rPr>
                        <a:t>No clinically significant interactions (based on SimCyp)</a:t>
                      </a:r>
                      <a:endParaRPr lang="en-US" sz="1100" b="1" kern="100">
                        <a:solidFill>
                          <a:schemeClr val="accent5"/>
                        </a:solidFill>
                        <a:effectLst/>
                        <a:latin typeface="+mn-lt"/>
                        <a:ea typeface="+mn-ea"/>
                        <a:cs typeface="+mn-cs"/>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719806406"/>
                  </a:ext>
                </a:extLst>
              </a:tr>
              <a:tr h="282962">
                <a:tc>
                  <a:txBody>
                    <a:bodyPr/>
                    <a:lstStyle/>
                    <a:p>
                      <a:pPr algn="ctr">
                        <a:lnSpc>
                          <a:spcPct val="100000"/>
                        </a:lnSpc>
                        <a:spcAft>
                          <a:spcPts val="0"/>
                        </a:spcAft>
                      </a:pPr>
                      <a:r>
                        <a:rPr lang="en-GB" sz="1100" kern="100">
                          <a:solidFill>
                            <a:schemeClr val="accent5"/>
                          </a:solidFill>
                          <a:effectLst/>
                        </a:rPr>
                        <a:t>Cost of treatment course</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kern="100">
                          <a:solidFill>
                            <a:schemeClr val="accent5"/>
                          </a:solidFill>
                          <a:effectLst/>
                        </a:rPr>
                        <a:t>Equivalent or lower than malaria vaccine</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b="1" kern="100">
                          <a:solidFill>
                            <a:schemeClr val="accent5"/>
                          </a:solidFill>
                          <a:effectLst/>
                        </a:rPr>
                        <a:t>$1 for infants, $2 for children, $4 for adults</a:t>
                      </a:r>
                      <a:endParaRPr lang="en-US" sz="1100" b="1"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1650816380"/>
                  </a:ext>
                </a:extLst>
              </a:tr>
              <a:tr h="230436">
                <a:tc>
                  <a:txBody>
                    <a:bodyPr/>
                    <a:lstStyle/>
                    <a:p>
                      <a:pPr algn="ctr">
                        <a:lnSpc>
                          <a:spcPct val="100000"/>
                        </a:lnSpc>
                        <a:spcAft>
                          <a:spcPts val="0"/>
                        </a:spcAft>
                      </a:pPr>
                      <a:r>
                        <a:rPr lang="en-GB" sz="1100" kern="100">
                          <a:solidFill>
                            <a:schemeClr val="accent5"/>
                          </a:solidFill>
                          <a:effectLst/>
                        </a:rPr>
                        <a:t>Stability</a:t>
                      </a:r>
                      <a:endParaRPr lang="en-US" sz="1100"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solidFill>
                      <a:srgbClr val="DACEC8"/>
                    </a:solidFill>
                  </a:tcPr>
                </a:tc>
                <a:tc>
                  <a:txBody>
                    <a:bodyPr/>
                    <a:lstStyle/>
                    <a:p>
                      <a:pPr>
                        <a:lnSpc>
                          <a:spcPct val="100000"/>
                        </a:lnSpc>
                        <a:spcAft>
                          <a:spcPts val="0"/>
                        </a:spcAft>
                      </a:pPr>
                      <a:r>
                        <a:rPr lang="en-GB" sz="1100" b="1" kern="100">
                          <a:solidFill>
                            <a:schemeClr val="accent5"/>
                          </a:solidFill>
                          <a:effectLst/>
                        </a:rPr>
                        <a:t>≥2 years at ICH zone IVa/IVb conditions</a:t>
                      </a:r>
                      <a:endParaRPr lang="en-US" sz="1100" b="1" kern="10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tc>
                  <a:txBody>
                    <a:bodyPr/>
                    <a:lstStyle/>
                    <a:p>
                      <a:pPr>
                        <a:lnSpc>
                          <a:spcPct val="100000"/>
                        </a:lnSpc>
                        <a:spcAft>
                          <a:spcPts val="0"/>
                        </a:spcAft>
                      </a:pPr>
                      <a:r>
                        <a:rPr lang="en-GB" sz="1100" kern="100" dirty="0">
                          <a:solidFill>
                            <a:schemeClr val="accent5"/>
                          </a:solidFill>
                          <a:effectLst/>
                        </a:rPr>
                        <a:t>≥3 years at ICH zone </a:t>
                      </a:r>
                      <a:r>
                        <a:rPr lang="en-GB" sz="1100" kern="100" dirty="0" err="1">
                          <a:solidFill>
                            <a:schemeClr val="accent5"/>
                          </a:solidFill>
                          <a:effectLst/>
                        </a:rPr>
                        <a:t>IVa</a:t>
                      </a:r>
                      <a:r>
                        <a:rPr lang="en-GB" sz="1100" kern="100" dirty="0">
                          <a:solidFill>
                            <a:schemeClr val="accent5"/>
                          </a:solidFill>
                          <a:effectLst/>
                        </a:rPr>
                        <a:t>/</a:t>
                      </a:r>
                      <a:r>
                        <a:rPr lang="en-GB" sz="1100" kern="100" dirty="0" err="1">
                          <a:solidFill>
                            <a:schemeClr val="accent5"/>
                          </a:solidFill>
                          <a:effectLst/>
                        </a:rPr>
                        <a:t>IVb</a:t>
                      </a:r>
                      <a:r>
                        <a:rPr lang="en-GB" sz="1100" kern="100" dirty="0">
                          <a:solidFill>
                            <a:schemeClr val="accent5"/>
                          </a:solidFill>
                          <a:effectLst/>
                        </a:rPr>
                        <a:t> conditions</a:t>
                      </a:r>
                      <a:endParaRPr lang="en-US" sz="1100" kern="100" dirty="0">
                        <a:solidFill>
                          <a:schemeClr val="accent5"/>
                        </a:solidFill>
                        <a:effectLst/>
                        <a:latin typeface="Calibri"/>
                        <a:ea typeface="Calibri"/>
                        <a:cs typeface="Arial"/>
                      </a:endParaRPr>
                    </a:p>
                  </a:txBody>
                  <a:tcPr marL="36599" marR="36599" marT="0" marB="0" anchor="ctr">
                    <a:lnL w="0">
                      <a:noFill/>
                    </a:lnL>
                    <a:lnR w="0">
                      <a:noFill/>
                    </a:lnR>
                    <a:lnT w="12700">
                      <a:solidFill>
                        <a:schemeClr val="accent5"/>
                      </a:solidFill>
                    </a:lnT>
                    <a:lnB w="12700">
                      <a:solidFill>
                        <a:schemeClr val="accent5"/>
                      </a:solidFill>
                    </a:lnB>
                    <a:noFill/>
                  </a:tcPr>
                </a:tc>
                <a:extLst>
                  <a:ext uri="{0D108BD9-81ED-4DB2-BD59-A6C34878D82A}">
                    <a16:rowId xmlns:a16="http://schemas.microsoft.com/office/drawing/2014/main" val="372094165"/>
                  </a:ext>
                </a:extLst>
              </a:tr>
            </a:tbl>
          </a:graphicData>
        </a:graphic>
      </p:graphicFrame>
    </p:spTree>
    <p:extLst>
      <p:ext uri="{BB962C8B-B14F-4D97-AF65-F5344CB8AC3E}">
        <p14:creationId xmlns:p14="http://schemas.microsoft.com/office/powerpoint/2010/main" val="10352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1582-857E-0CE0-CFFC-80EA645AA6F0}"/>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52769A-15D8-4187-0100-DF0947B0F655}"/>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352769A-15D8-4187-0100-DF0947B0F655}"/>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45AF3BF-A699-B238-B4B2-8AA440EE9A64}"/>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Calibri" panose="020F0502020204030204" pitchFamily="34" charset="0"/>
              <a:ea typeface="+mj-ea"/>
              <a:cs typeface="Courier New" panose="02070309020205020404" pitchFamily="49" charset="0"/>
              <a:sym typeface="Calibri" panose="020F0502020204030204" pitchFamily="34" charset="0"/>
            </a:endParaRPr>
          </a:p>
        </p:txBody>
      </p:sp>
      <p:sp>
        <p:nvSpPr>
          <p:cNvPr id="4" name="Title 3">
            <a:extLst>
              <a:ext uri="{FF2B5EF4-FFF2-40B4-BE49-F238E27FC236}">
                <a16:creationId xmlns:a16="http://schemas.microsoft.com/office/drawing/2014/main" id="{595FFFDF-B9C1-9835-842D-F4A668859F63}"/>
              </a:ext>
            </a:extLst>
          </p:cNvPr>
          <p:cNvSpPr>
            <a:spLocks noGrp="1"/>
          </p:cNvSpPr>
          <p:nvPr>
            <p:ph type="title"/>
          </p:nvPr>
        </p:nvSpPr>
        <p:spPr/>
        <p:txBody>
          <a:bodyPr/>
          <a:lstStyle/>
          <a:p>
            <a:r>
              <a:rPr lang="en-US" dirty="0"/>
              <a:t>Why is TPP important?</a:t>
            </a:r>
            <a:endParaRPr lang="en-CH" dirty="0"/>
          </a:p>
        </p:txBody>
      </p:sp>
      <p:sp>
        <p:nvSpPr>
          <p:cNvPr id="7" name="Content Placeholder 6">
            <a:extLst>
              <a:ext uri="{FF2B5EF4-FFF2-40B4-BE49-F238E27FC236}">
                <a16:creationId xmlns:a16="http://schemas.microsoft.com/office/drawing/2014/main" id="{635631BE-FD5F-3439-769C-F6277BE95D0E}"/>
              </a:ext>
            </a:extLst>
          </p:cNvPr>
          <p:cNvSpPr>
            <a:spLocks noGrp="1"/>
          </p:cNvSpPr>
          <p:nvPr>
            <p:ph idx="1"/>
          </p:nvPr>
        </p:nvSpPr>
        <p:spPr/>
        <p:txBody>
          <a:bodyPr/>
          <a:lstStyle/>
          <a:p>
            <a:r>
              <a:rPr lang="en-US" b="1" dirty="0"/>
              <a:t>Guides Development Decisions</a:t>
            </a:r>
            <a:r>
              <a:rPr lang="en-US" dirty="0"/>
              <a:t>: Helps teams prioritize research activities based on the product’s ultimate goals.</a:t>
            </a:r>
          </a:p>
        </p:txBody>
      </p:sp>
      <p:sp>
        <p:nvSpPr>
          <p:cNvPr id="9" name="Content Placeholder 6">
            <a:extLst>
              <a:ext uri="{FF2B5EF4-FFF2-40B4-BE49-F238E27FC236}">
                <a16:creationId xmlns:a16="http://schemas.microsoft.com/office/drawing/2014/main" id="{FD8712A2-B3A8-ABF3-A1B6-3C21E4FC5BE3}"/>
              </a:ext>
            </a:extLst>
          </p:cNvPr>
          <p:cNvSpPr txBox="1">
            <a:spLocks/>
          </p:cNvSpPr>
          <p:nvPr/>
        </p:nvSpPr>
        <p:spPr>
          <a:xfrm>
            <a:off x="334876" y="2267713"/>
            <a:ext cx="11430404" cy="864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Risk Mitigation</a:t>
            </a:r>
            <a:r>
              <a:rPr lang="en-US" dirty="0"/>
              <a:t>: Helps identify potential gaps or challenges early in the development process.</a:t>
            </a:r>
          </a:p>
        </p:txBody>
      </p:sp>
      <p:sp>
        <p:nvSpPr>
          <p:cNvPr id="10" name="Content Placeholder 6">
            <a:extLst>
              <a:ext uri="{FF2B5EF4-FFF2-40B4-BE49-F238E27FC236}">
                <a16:creationId xmlns:a16="http://schemas.microsoft.com/office/drawing/2014/main" id="{A84A6C8D-58CF-3843-ECAE-7871CDD365FE}"/>
              </a:ext>
            </a:extLst>
          </p:cNvPr>
          <p:cNvSpPr txBox="1">
            <a:spLocks/>
          </p:cNvSpPr>
          <p:nvPr/>
        </p:nvSpPr>
        <p:spPr>
          <a:xfrm>
            <a:off x="334876" y="3332333"/>
            <a:ext cx="11430404" cy="864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Cross-Functional Alignment</a:t>
            </a:r>
            <a:r>
              <a:rPr lang="en-US" dirty="0"/>
              <a:t>: Ensures consistency across research, development, and marketing strategies.</a:t>
            </a:r>
          </a:p>
        </p:txBody>
      </p:sp>
      <p:sp>
        <p:nvSpPr>
          <p:cNvPr id="12" name="Content Placeholder 6">
            <a:extLst>
              <a:ext uri="{FF2B5EF4-FFF2-40B4-BE49-F238E27FC236}">
                <a16:creationId xmlns:a16="http://schemas.microsoft.com/office/drawing/2014/main" id="{3098664E-193D-5E29-7E8E-F3AFB2F54C5C}"/>
              </a:ext>
            </a:extLst>
          </p:cNvPr>
          <p:cNvSpPr txBox="1">
            <a:spLocks/>
          </p:cNvSpPr>
          <p:nvPr/>
        </p:nvSpPr>
        <p:spPr>
          <a:xfrm>
            <a:off x="334876" y="4315750"/>
            <a:ext cx="11430404" cy="864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Regulatory Alignment</a:t>
            </a:r>
            <a:r>
              <a:rPr lang="en-US" dirty="0"/>
              <a:t>: Provides a structured framework for discussions with regulatory agencies, such as the FDA or EMA.</a:t>
            </a:r>
          </a:p>
        </p:txBody>
      </p:sp>
    </p:spTree>
    <p:extLst>
      <p:ext uri="{BB962C8B-B14F-4D97-AF65-F5344CB8AC3E}">
        <p14:creationId xmlns:p14="http://schemas.microsoft.com/office/powerpoint/2010/main" val="2574695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871D3-D7D1-6BA4-EFD8-CFFEF847585C}"/>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4879DB-5DBB-69B4-C701-95F250A3E6F0}"/>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964879DB-5DBB-69B4-C701-95F250A3E6F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8135A98-59F8-54A2-A2DF-4C893F7AE27B}"/>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Calibri" panose="020F0502020204030204" pitchFamily="34" charset="0"/>
              <a:ea typeface="+mj-ea"/>
              <a:cs typeface="Courier New" panose="02070309020205020404" pitchFamily="49" charset="0"/>
              <a:sym typeface="Calibri" panose="020F0502020204030204" pitchFamily="34" charset="0"/>
            </a:endParaRPr>
          </a:p>
        </p:txBody>
      </p:sp>
      <p:sp>
        <p:nvSpPr>
          <p:cNvPr id="4" name="Title 3">
            <a:extLst>
              <a:ext uri="{FF2B5EF4-FFF2-40B4-BE49-F238E27FC236}">
                <a16:creationId xmlns:a16="http://schemas.microsoft.com/office/drawing/2014/main" id="{244BB4AC-4021-09F3-907A-4251819F03B3}"/>
              </a:ext>
            </a:extLst>
          </p:cNvPr>
          <p:cNvSpPr>
            <a:spLocks noGrp="1"/>
          </p:cNvSpPr>
          <p:nvPr>
            <p:ph type="title"/>
          </p:nvPr>
        </p:nvSpPr>
        <p:spPr/>
        <p:txBody>
          <a:bodyPr/>
          <a:lstStyle/>
          <a:p>
            <a:r>
              <a:rPr lang="en-US" dirty="0"/>
              <a:t>What an IPDP can look like</a:t>
            </a:r>
            <a:endParaRPr lang="en-CH" dirty="0"/>
          </a:p>
        </p:txBody>
      </p:sp>
      <p:pic>
        <p:nvPicPr>
          <p:cNvPr id="7" name="Picture 6">
            <a:extLst>
              <a:ext uri="{FF2B5EF4-FFF2-40B4-BE49-F238E27FC236}">
                <a16:creationId xmlns:a16="http://schemas.microsoft.com/office/drawing/2014/main" id="{25784BF7-DAD1-59E9-39D7-3B142E7D7072}"/>
              </a:ext>
            </a:extLst>
          </p:cNvPr>
          <p:cNvPicPr>
            <a:picLocks noChangeAspect="1"/>
          </p:cNvPicPr>
          <p:nvPr/>
        </p:nvPicPr>
        <p:blipFill>
          <a:blip r:embed="rId6"/>
          <a:stretch>
            <a:fillRect/>
          </a:stretch>
        </p:blipFill>
        <p:spPr>
          <a:xfrm>
            <a:off x="1219200" y="892548"/>
            <a:ext cx="9132787" cy="5901186"/>
          </a:xfrm>
          <a:prstGeom prst="rect">
            <a:avLst/>
          </a:prstGeom>
        </p:spPr>
      </p:pic>
    </p:spTree>
    <p:extLst>
      <p:ext uri="{BB962C8B-B14F-4D97-AF65-F5344CB8AC3E}">
        <p14:creationId xmlns:p14="http://schemas.microsoft.com/office/powerpoint/2010/main" val="34159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399A195-96BE-D9A8-5C8F-B3791878C648}"/>
              </a:ext>
            </a:extLst>
          </p:cNvPr>
          <p:cNvPicPr>
            <a:picLocks noChangeAspect="1"/>
          </p:cNvPicPr>
          <p:nvPr/>
        </p:nvPicPr>
        <p:blipFill>
          <a:blip r:embed="rId4"/>
          <a:stretch>
            <a:fillRect/>
          </a:stretch>
        </p:blipFill>
        <p:spPr>
          <a:xfrm>
            <a:off x="28700" y="1132148"/>
            <a:ext cx="12192000" cy="4981839"/>
          </a:xfrm>
          <a:prstGeom prst="rect">
            <a:avLst/>
          </a:prstGeom>
        </p:spPr>
      </p:pic>
      <p:graphicFrame>
        <p:nvGraphicFramePr>
          <p:cNvPr id="21" name="Object 20" hidden="1">
            <a:extLst>
              <a:ext uri="{FF2B5EF4-FFF2-40B4-BE49-F238E27FC236}">
                <a16:creationId xmlns:a16="http://schemas.microsoft.com/office/drawing/2014/main" id="{151547BA-A0E9-4C49-92E5-FDA2825D2E5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1" name="Object 20" hidden="1">
                        <a:extLst>
                          <a:ext uri="{FF2B5EF4-FFF2-40B4-BE49-F238E27FC236}">
                            <a16:creationId xmlns:a16="http://schemas.microsoft.com/office/drawing/2014/main" id="{151547BA-A0E9-4C49-92E5-FDA2825D2E5B}"/>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9" name="Rectangle 2">
            <a:extLst>
              <a:ext uri="{FF2B5EF4-FFF2-40B4-BE49-F238E27FC236}">
                <a16:creationId xmlns:a16="http://schemas.microsoft.com/office/drawing/2014/main" id="{FC5E2FBE-BE2C-42EC-B171-BA74D6644F40}"/>
              </a:ext>
            </a:extLst>
          </p:cNvPr>
          <p:cNvSpPr txBox="1">
            <a:spLocks/>
          </p:cNvSpPr>
          <p:nvPr/>
        </p:nvSpPr>
        <p:spPr>
          <a:xfrm>
            <a:off x="609600" y="68627"/>
            <a:ext cx="10972800" cy="1143000"/>
          </a:xfrm>
          <a:prstGeom prst="rect">
            <a:avLst/>
          </a:prstGeom>
          <a:ln w="12700">
            <a:miter lim="400000"/>
          </a:ln>
        </p:spPr>
        <p:txBody>
          <a:bodyPr vert="horz" lIns="60959" tIns="60960" rIns="60959"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5333" dirty="0">
              <a:ea typeface="ＭＳ Ｐゴシック" pitchFamily="34" charset="-128"/>
              <a:cs typeface="Courier New" panose="02070309020205020404" pitchFamily="49" charset="0"/>
            </a:endParaRPr>
          </a:p>
        </p:txBody>
      </p:sp>
      <p:sp>
        <p:nvSpPr>
          <p:cNvPr id="3" name="Title 2">
            <a:extLst>
              <a:ext uri="{FF2B5EF4-FFF2-40B4-BE49-F238E27FC236}">
                <a16:creationId xmlns:a16="http://schemas.microsoft.com/office/drawing/2014/main" id="{967FB629-BDC0-987C-7B8B-60270AADDF7F}"/>
              </a:ext>
            </a:extLst>
          </p:cNvPr>
          <p:cNvSpPr>
            <a:spLocks noGrp="1"/>
          </p:cNvSpPr>
          <p:nvPr>
            <p:ph type="title"/>
          </p:nvPr>
        </p:nvSpPr>
        <p:spPr>
          <a:xfrm>
            <a:off x="838200" y="365125"/>
            <a:ext cx="8490527" cy="645069"/>
          </a:xfrm>
        </p:spPr>
        <p:txBody>
          <a:bodyPr>
            <a:normAutofit/>
          </a:bodyPr>
          <a:lstStyle/>
          <a:p>
            <a:r>
              <a:rPr lang="en-GB" altLang="en-US" sz="3600" dirty="0">
                <a:ea typeface="ＭＳ Ｐゴシック" pitchFamily="34" charset="-128"/>
                <a:cs typeface="Courier New" panose="02070309020205020404" pitchFamily="49" charset="0"/>
              </a:rPr>
              <a:t>What does it take to get to a product?</a:t>
            </a:r>
            <a:endParaRPr lang="en-CH" dirty="0"/>
          </a:p>
        </p:txBody>
      </p:sp>
    </p:spTree>
    <p:extLst>
      <p:ext uri="{BB962C8B-B14F-4D97-AF65-F5344CB8AC3E}">
        <p14:creationId xmlns:p14="http://schemas.microsoft.com/office/powerpoint/2010/main" val="347005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49571-4A76-72DA-402F-FAB4EBE6DFA2}"/>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FEAF7376-CC24-80F2-573E-B4CCA984EC86}"/>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1" name="Object 20" hidden="1">
                        <a:extLst>
                          <a:ext uri="{FF2B5EF4-FFF2-40B4-BE49-F238E27FC236}">
                            <a16:creationId xmlns:a16="http://schemas.microsoft.com/office/drawing/2014/main" id="{FEAF7376-CC24-80F2-573E-B4CCA984EC86}"/>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2">
            <a:extLst>
              <a:ext uri="{FF2B5EF4-FFF2-40B4-BE49-F238E27FC236}">
                <a16:creationId xmlns:a16="http://schemas.microsoft.com/office/drawing/2014/main" id="{70BC5E21-950E-2903-4B35-A8B0659F1F5B}"/>
              </a:ext>
            </a:extLst>
          </p:cNvPr>
          <p:cNvSpPr txBox="1">
            <a:spLocks/>
          </p:cNvSpPr>
          <p:nvPr/>
        </p:nvSpPr>
        <p:spPr>
          <a:xfrm>
            <a:off x="609600" y="68627"/>
            <a:ext cx="10972800" cy="1143000"/>
          </a:xfrm>
          <a:prstGeom prst="rect">
            <a:avLst/>
          </a:prstGeom>
          <a:ln w="12700">
            <a:miter lim="400000"/>
          </a:ln>
        </p:spPr>
        <p:txBody>
          <a:bodyPr vert="horz" lIns="60959" tIns="60960" rIns="60959"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5333" dirty="0">
              <a:ea typeface="ＭＳ Ｐゴシック" pitchFamily="34" charset="-128"/>
              <a:cs typeface="Courier New" panose="02070309020205020404" pitchFamily="49" charset="0"/>
            </a:endParaRPr>
          </a:p>
        </p:txBody>
      </p:sp>
      <p:sp>
        <p:nvSpPr>
          <p:cNvPr id="3" name="Title 2">
            <a:extLst>
              <a:ext uri="{FF2B5EF4-FFF2-40B4-BE49-F238E27FC236}">
                <a16:creationId xmlns:a16="http://schemas.microsoft.com/office/drawing/2014/main" id="{682CD592-1DE8-CE03-679F-D876B65A5F2E}"/>
              </a:ext>
            </a:extLst>
          </p:cNvPr>
          <p:cNvSpPr>
            <a:spLocks noGrp="1"/>
          </p:cNvSpPr>
          <p:nvPr>
            <p:ph type="title"/>
          </p:nvPr>
        </p:nvSpPr>
        <p:spPr>
          <a:xfrm>
            <a:off x="838200" y="365125"/>
            <a:ext cx="8490527" cy="645069"/>
          </a:xfrm>
        </p:spPr>
        <p:txBody>
          <a:bodyPr>
            <a:normAutofit/>
          </a:bodyPr>
          <a:lstStyle/>
          <a:p>
            <a:r>
              <a:rPr lang="en-GB" dirty="0">
                <a:ea typeface="ＭＳ Ｐゴシック" pitchFamily="34" charset="-128"/>
                <a:cs typeface="Courier New" panose="02070309020205020404" pitchFamily="49" charset="0"/>
              </a:rPr>
              <a:t>Translational gap: the “valley of death”</a:t>
            </a:r>
            <a:endParaRPr lang="en-CH" dirty="0"/>
          </a:p>
        </p:txBody>
      </p:sp>
      <p:grpSp>
        <p:nvGrpSpPr>
          <p:cNvPr id="8" name="Group 7">
            <a:extLst>
              <a:ext uri="{FF2B5EF4-FFF2-40B4-BE49-F238E27FC236}">
                <a16:creationId xmlns:a16="http://schemas.microsoft.com/office/drawing/2014/main" id="{2C74C1D8-07AD-DCC8-8467-F9BC7C2A46AB}"/>
              </a:ext>
            </a:extLst>
          </p:cNvPr>
          <p:cNvGrpSpPr/>
          <p:nvPr/>
        </p:nvGrpSpPr>
        <p:grpSpPr>
          <a:xfrm>
            <a:off x="378691" y="1211627"/>
            <a:ext cx="10575821" cy="4352838"/>
            <a:chOff x="2022401" y="1623237"/>
            <a:chExt cx="8365608" cy="3282257"/>
          </a:xfrm>
        </p:grpSpPr>
        <p:pic>
          <p:nvPicPr>
            <p:cNvPr id="16388" name="Picture 4" descr="Frontiers | Specialty Grand Challenge: What it Will Take to Cross the Valley of Death ...">
              <a:extLst>
                <a:ext uri="{FF2B5EF4-FFF2-40B4-BE49-F238E27FC236}">
                  <a16:creationId xmlns:a16="http://schemas.microsoft.com/office/drawing/2014/main" id="{021315E9-A27B-35B5-1C55-369ABA1E5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2401" y="1623237"/>
              <a:ext cx="8365608" cy="328225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B26690B9-E431-738B-AC84-04B59DDDBCC9}"/>
                </a:ext>
              </a:extLst>
            </p:cNvPr>
            <p:cNvSpPr/>
            <p:nvPr/>
          </p:nvSpPr>
          <p:spPr>
            <a:xfrm>
              <a:off x="6474691" y="3388733"/>
              <a:ext cx="2010090" cy="8729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12" name="Rectangle: Rounded Corners 11">
            <a:extLst>
              <a:ext uri="{FF2B5EF4-FFF2-40B4-BE49-F238E27FC236}">
                <a16:creationId xmlns:a16="http://schemas.microsoft.com/office/drawing/2014/main" id="{6F142F3B-0D83-E97A-39A6-83504926034C}"/>
              </a:ext>
            </a:extLst>
          </p:cNvPr>
          <p:cNvSpPr/>
          <p:nvPr/>
        </p:nvSpPr>
        <p:spPr>
          <a:xfrm>
            <a:off x="11160246" y="3129728"/>
            <a:ext cx="844308" cy="8465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NDA</a:t>
            </a:r>
            <a:endParaRPr lang="en-CH" sz="2400" b="1" dirty="0">
              <a:solidFill>
                <a:schemeClr val="tx1"/>
              </a:solidFill>
            </a:endParaRPr>
          </a:p>
        </p:txBody>
      </p:sp>
      <p:sp>
        <p:nvSpPr>
          <p:cNvPr id="15" name="TextBox 14">
            <a:extLst>
              <a:ext uri="{FF2B5EF4-FFF2-40B4-BE49-F238E27FC236}">
                <a16:creationId xmlns:a16="http://schemas.microsoft.com/office/drawing/2014/main" id="{CE984B17-0837-6CFA-DF69-F544DB500B2F}"/>
              </a:ext>
            </a:extLst>
          </p:cNvPr>
          <p:cNvSpPr txBox="1"/>
          <p:nvPr/>
        </p:nvSpPr>
        <p:spPr>
          <a:xfrm>
            <a:off x="122275" y="5765898"/>
            <a:ext cx="3556590" cy="553998"/>
          </a:xfrm>
          <a:prstGeom prst="rect">
            <a:avLst/>
          </a:prstGeom>
          <a:noFill/>
        </p:spPr>
        <p:txBody>
          <a:bodyPr wrap="square">
            <a:spAutoFit/>
          </a:bodyPr>
          <a:lstStyle/>
          <a:p>
            <a:pPr algn="l"/>
            <a:r>
              <a:rPr lang="en-US" sz="1000" b="0" i="0" dirty="0">
                <a:solidFill>
                  <a:srgbClr val="282828"/>
                </a:solidFill>
                <a:effectLst/>
                <a:latin typeface="MuseoSans"/>
              </a:rPr>
              <a:t>Front. Syst. Biol., 28 April 2022</a:t>
            </a:r>
          </a:p>
          <a:p>
            <a:pPr algn="l"/>
            <a:r>
              <a:rPr lang="en-US" sz="1000" b="0" i="0" dirty="0">
                <a:solidFill>
                  <a:srgbClr val="282828"/>
                </a:solidFill>
                <a:effectLst/>
                <a:latin typeface="MuseoSans"/>
              </a:rPr>
              <a:t>Sec. Translational Systems Biology and In Silico Trials</a:t>
            </a:r>
          </a:p>
          <a:p>
            <a:pPr algn="l"/>
            <a:r>
              <a:rPr lang="en-US" sz="1000" b="0" i="0" dirty="0">
                <a:solidFill>
                  <a:srgbClr val="282828"/>
                </a:solidFill>
                <a:effectLst/>
                <a:latin typeface="MuseoSans"/>
              </a:rPr>
              <a:t>Volume 2 - 2022 | </a:t>
            </a:r>
            <a:r>
              <a:rPr lang="en-US" sz="1000" b="0" i="0" u="none" strike="noStrike" dirty="0">
                <a:solidFill>
                  <a:srgbClr val="282828"/>
                </a:solidFill>
                <a:effectLst/>
                <a:latin typeface="MuseoSans"/>
                <a:hlinkClick r:id="rId7"/>
              </a:rPr>
              <a:t>https://doi.org/10.3389/fsysb.2022.901159</a:t>
            </a:r>
            <a:endParaRPr lang="en-US" sz="1000" b="0" i="0" dirty="0">
              <a:solidFill>
                <a:srgbClr val="282828"/>
              </a:solidFill>
              <a:effectLst/>
              <a:latin typeface="MuseoSans"/>
            </a:endParaRPr>
          </a:p>
        </p:txBody>
      </p:sp>
    </p:spTree>
    <p:extLst>
      <p:ext uri="{BB962C8B-B14F-4D97-AF65-F5344CB8AC3E}">
        <p14:creationId xmlns:p14="http://schemas.microsoft.com/office/powerpoint/2010/main" val="15452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F_4xOejTDuDdvx85Iyc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N3ktZmMQYCHp8WjkhZd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D02ZUqhTcWZRDjYphRU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vBRZSmWT6mlh3iwhQmR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F_4xOejTDuDdvx85Iycz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D02ZUqhTcWZRDjYphRU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D02ZUqhTcWZRDjYphRUS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D02ZUqhTcWZRDjYphRUS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vBRZSmWT6mlh3iwhQmR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vBRZSmWT6mlh3iwhQmR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F_4xOejTDuDdvx85Iycz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L.xXt3JT7..2CwifIrE.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D02ZUqhTcWZRDjYphRU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vBRZSmWT6mlh3iwhQmR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vBRZSmWT6mlh3iwhQmR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F_4xOejTDuDdvx85Iycz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vBRZSmWT6mlh3iwhQmRp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Tj2VLd8TT6GN6jT608Y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F_4xOejTDuDdvx85Iyc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F_4xOejTDuDdvx85Iyc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CF9351-8718-4406-B1C2-E51C6D9805E6}"/>
</file>

<file path=customXml/itemProps2.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3.xml><?xml version="1.0" encoding="utf-8"?>
<ds:datastoreItem xmlns:ds="http://schemas.openxmlformats.org/officeDocument/2006/customXml" ds:itemID="{C8BC563B-386C-426F-9B78-8203DC9D25ED}">
  <ds:schemaRef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ed9eba1e-de0f-47f1-af31-795f0b67a61e"/>
    <ds:schemaRef ds:uri="617caac6-e32b-43f4-b15f-9e19ce02f2c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3097</Words>
  <Application>Microsoft Office PowerPoint</Application>
  <PresentationFormat>Widescreen</PresentationFormat>
  <Paragraphs>387</Paragraphs>
  <Slides>30</Slides>
  <Notes>12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4" baseType="lpstr">
      <vt:lpstr>ＭＳ Ｐゴシック</vt:lpstr>
      <vt:lpstr>Aptos</vt:lpstr>
      <vt:lpstr>Arial</vt:lpstr>
      <vt:lpstr>Arial Bold</vt:lpstr>
      <vt:lpstr>Calibri</vt:lpstr>
      <vt:lpstr>Calibri Light</vt:lpstr>
      <vt:lpstr>Garamond</vt:lpstr>
      <vt:lpstr>Montserrat Bold</vt:lpstr>
      <vt:lpstr>Montserrat regular</vt:lpstr>
      <vt:lpstr>MuseoSans</vt:lpstr>
      <vt:lpstr>Symbol</vt:lpstr>
      <vt:lpstr>Office Theme</vt:lpstr>
      <vt:lpstr>1_Office Theme</vt:lpstr>
      <vt:lpstr>think-cell Slide</vt:lpstr>
      <vt:lpstr>PowerPoint Presentation</vt:lpstr>
      <vt:lpstr>PowerPoint Presentation</vt:lpstr>
      <vt:lpstr>Learning objectives</vt:lpstr>
      <vt:lpstr>Start with the end in mind</vt:lpstr>
      <vt:lpstr>What a TPP can look like</vt:lpstr>
      <vt:lpstr>Why is TPP important?</vt:lpstr>
      <vt:lpstr>What an IPDP can look like</vt:lpstr>
      <vt:lpstr>What does it take to get to a product?</vt:lpstr>
      <vt:lpstr>Translational gap: the “valley of death”</vt:lpstr>
      <vt:lpstr>Translational gap: the “valley of death”</vt:lpstr>
      <vt:lpstr>Bridging the gap between preclinical and clinical </vt:lpstr>
      <vt:lpstr>Preclinical development</vt:lpstr>
      <vt:lpstr>Building the bridge</vt:lpstr>
      <vt:lpstr>Building the bridge</vt:lpstr>
      <vt:lpstr>Translation: predicting the human</vt:lpstr>
      <vt:lpstr>Safety margins calculation</vt:lpstr>
      <vt:lpstr>Go/No go criteria to entry into humans</vt:lpstr>
      <vt:lpstr>Go/No go criteria to entry into humans</vt:lpstr>
      <vt:lpstr>IPDP update</vt:lpstr>
      <vt:lpstr>What does a PK curve in human look like?</vt:lpstr>
      <vt:lpstr>First stress test on translation is First in Human Trial (FiH)</vt:lpstr>
      <vt:lpstr>Go/No go criteria to next clinical phase</vt:lpstr>
      <vt:lpstr>Human Proof of Concept (PoC)</vt:lpstr>
      <vt:lpstr>Volunteer Infection Studies (VIS)</vt:lpstr>
      <vt:lpstr>Using pharmacometric modelling: Combining PK and PD</vt:lpstr>
      <vt:lpstr>Go/No go criteria to next clinical phase</vt:lpstr>
      <vt:lpstr>PowerPoint Presentation</vt:lpstr>
      <vt:lpstr>PowerPoint Presentation</vt:lpstr>
      <vt:lpstr>Key take-aways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17</cp:revision>
  <dcterms:created xsi:type="dcterms:W3CDTF">2020-04-23T14:28:34Z</dcterms:created>
  <dcterms:modified xsi:type="dcterms:W3CDTF">2025-12-02T12:47:21Z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