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18"/>
  </p:notesMasterIdLst>
  <p:handoutMasterIdLst>
    <p:handoutMasterId r:id="rId19"/>
  </p:handoutMasterIdLst>
  <p:sldIdLst>
    <p:sldId id="471" r:id="rId6"/>
    <p:sldId id="309" r:id="rId7"/>
    <p:sldId id="472" r:id="rId8"/>
    <p:sldId id="473" r:id="rId9"/>
    <p:sldId id="474" r:id="rId10"/>
    <p:sldId id="476" r:id="rId11"/>
    <p:sldId id="477" r:id="rId12"/>
    <p:sldId id="469" r:id="rId13"/>
    <p:sldId id="475" r:id="rId14"/>
    <p:sldId id="478" r:id="rId15"/>
    <p:sldId id="479" r:id="rId16"/>
    <p:sldId id="4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47" y="6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Elliott-Wong | H3D Foundation" userId="97d0c89c-f302-4400-a5a4-9d49eb4bfe25" providerId="ADAL" clId="{EA84EDE8-5962-48C8-B00B-66572B3EAA02}"/>
    <pc:docChg chg="delSld">
      <pc:chgData name="Nicola Elliott-Wong | H3D Foundation" userId="97d0c89c-f302-4400-a5a4-9d49eb4bfe25" providerId="ADAL" clId="{EA84EDE8-5962-48C8-B00B-66572B3EAA02}" dt="2025-12-02T13:01:51.530" v="4" actId="47"/>
      <pc:docMkLst>
        <pc:docMk/>
      </pc:docMkLst>
      <pc:sldChg chg="del">
        <pc:chgData name="Nicola Elliott-Wong | H3D Foundation" userId="97d0c89c-f302-4400-a5a4-9d49eb4bfe25" providerId="ADAL" clId="{EA84EDE8-5962-48C8-B00B-66572B3EAA02}" dt="2025-12-02T13:01:51.530" v="4" actId="47"/>
        <pc:sldMkLst>
          <pc:docMk/>
          <pc:sldMk cId="3219654793" sldId="467"/>
        </pc:sldMkLst>
      </pc:sldChg>
      <pc:sldChg chg="del">
        <pc:chgData name="Nicola Elliott-Wong | H3D Foundation" userId="97d0c89c-f302-4400-a5a4-9d49eb4bfe25" providerId="ADAL" clId="{EA84EDE8-5962-48C8-B00B-66572B3EAA02}" dt="2025-12-02T13:01:46.812" v="1" actId="47"/>
        <pc:sldMkLst>
          <pc:docMk/>
          <pc:sldMk cId="916025162" sldId="481"/>
        </pc:sldMkLst>
      </pc:sldChg>
      <pc:sldChg chg="del">
        <pc:chgData name="Nicola Elliott-Wong | H3D Foundation" userId="97d0c89c-f302-4400-a5a4-9d49eb4bfe25" providerId="ADAL" clId="{EA84EDE8-5962-48C8-B00B-66572B3EAA02}" dt="2025-12-02T13:01:48.044" v="2" actId="47"/>
        <pc:sldMkLst>
          <pc:docMk/>
          <pc:sldMk cId="1759529577" sldId="482"/>
        </pc:sldMkLst>
      </pc:sldChg>
      <pc:sldChg chg="del">
        <pc:chgData name="Nicola Elliott-Wong | H3D Foundation" userId="97d0c89c-f302-4400-a5a4-9d49eb4bfe25" providerId="ADAL" clId="{EA84EDE8-5962-48C8-B00B-66572B3EAA02}" dt="2025-12-02T13:01:49.019" v="3" actId="47"/>
        <pc:sldMkLst>
          <pc:docMk/>
          <pc:sldMk cId="177526716" sldId="483"/>
        </pc:sldMkLst>
      </pc:sldChg>
      <pc:sldChg chg="del">
        <pc:chgData name="Nicola Elliott-Wong | H3D Foundation" userId="97d0c89c-f302-4400-a5a4-9d49eb4bfe25" providerId="ADAL" clId="{EA84EDE8-5962-48C8-B00B-66572B3EAA02}" dt="2025-12-02T13:01:41.696" v="0" actId="47"/>
        <pc:sldMkLst>
          <pc:docMk/>
          <pc:sldMk cId="1286543869" sldId="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2025/12/02</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7"/>
          <a:stretch>
            <a:fillRect/>
          </a:stretch>
        </p:blipFill>
        <p:spPr>
          <a:xfrm>
            <a:off x="5754799" y="5069373"/>
            <a:ext cx="3639627" cy="493819"/>
          </a:xfrm>
          <a:prstGeom prst="rect">
            <a:avLst/>
          </a:prstGeom>
        </p:spPr>
      </p:pic>
      <p:pic>
        <p:nvPicPr>
          <p:cNvPr id="8" name="Picture 7">
            <a:extLst>
              <a:ext uri="{FF2B5EF4-FFF2-40B4-BE49-F238E27FC236}">
                <a16:creationId xmlns:a16="http://schemas.microsoft.com/office/drawing/2014/main" id="{335663B2-D461-FF4C-DA4F-20570062EAD7}"/>
              </a:ext>
            </a:extLst>
          </p:cNvPr>
          <p:cNvPicPr>
            <a:picLocks noChangeAspect="1"/>
          </p:cNvPicPr>
          <p:nvPr userDrawn="1"/>
        </p:nvPicPr>
        <p:blipFill>
          <a:blip r:embed="rId8"/>
          <a:stretch>
            <a:fillRect/>
          </a:stretch>
        </p:blipFill>
        <p:spPr>
          <a:xfrm>
            <a:off x="5660730" y="5676614"/>
            <a:ext cx="2381250" cy="609600"/>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2025/12/02</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2025/12/02</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2025/12/02</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4110685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8DEA-C30B-AAB4-2306-FC6418218FB1}"/>
              </a:ext>
            </a:extLst>
          </p:cNvPr>
          <p:cNvSpPr>
            <a:spLocks noGrp="1"/>
          </p:cNvSpPr>
          <p:nvPr>
            <p:ph type="title" hasCustomPrompt="1"/>
          </p:nvPr>
        </p:nvSpPr>
        <p:spPr>
          <a:xfrm>
            <a:off x="838200" y="365126"/>
            <a:ext cx="8380228" cy="538641"/>
          </a:xfrm>
        </p:spPr>
        <p:txBody>
          <a:bodyPr>
            <a:normAutofit/>
          </a:bodyPr>
          <a:lstStyle>
            <a:lvl1pPr>
              <a:defRPr sz="2800" b="1">
                <a:solidFill>
                  <a:srgbClr val="993300"/>
                </a:solidFill>
                <a:latin typeface="Garamond" panose="02020404030301010803" pitchFamily="18"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28B3368-480B-64EE-F7D7-8350DCC29AC7}"/>
              </a:ext>
            </a:extLst>
          </p:cNvPr>
          <p:cNvSpPr>
            <a:spLocks noGrp="1"/>
          </p:cNvSpPr>
          <p:nvPr>
            <p:ph idx="1" hasCustomPrompt="1"/>
          </p:nvPr>
        </p:nvSpPr>
        <p:spPr>
          <a:xfrm>
            <a:off x="838200" y="1329072"/>
            <a:ext cx="10515600" cy="4847891"/>
          </a:xfrm>
        </p:spPr>
        <p:txBody>
          <a:bodyPr>
            <a:normAutofit/>
          </a:bodyPr>
          <a:lstStyle>
            <a:lvl1pP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cxnSp>
        <p:nvCxnSpPr>
          <p:cNvPr id="8" name="Straight Connector 7">
            <a:extLst>
              <a:ext uri="{FF2B5EF4-FFF2-40B4-BE49-F238E27FC236}">
                <a16:creationId xmlns:a16="http://schemas.microsoft.com/office/drawing/2014/main" id="{FD638E67-10A9-0630-91E1-7E652849C466}"/>
              </a:ext>
            </a:extLst>
          </p:cNvPr>
          <p:cNvCxnSpPr>
            <a:cxnSpLocks/>
          </p:cNvCxnSpPr>
          <p:nvPr userDrawn="1"/>
        </p:nvCxnSpPr>
        <p:spPr>
          <a:xfrm>
            <a:off x="795668" y="903767"/>
            <a:ext cx="8518453"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8669EF7-FBA5-A203-BD87-266C2968376B}"/>
              </a:ext>
            </a:extLst>
          </p:cNvPr>
          <p:cNvSpPr/>
          <p:nvPr userDrawn="1"/>
        </p:nvSpPr>
        <p:spPr>
          <a:xfrm>
            <a:off x="1274134" y="3480659"/>
            <a:ext cx="4326235" cy="2222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red text&#10;&#10;Description automatically generated">
            <a:extLst>
              <a:ext uri="{FF2B5EF4-FFF2-40B4-BE49-F238E27FC236}">
                <a16:creationId xmlns:a16="http://schemas.microsoft.com/office/drawing/2014/main" id="{EB92CD38-E9A8-E8D1-7FAE-29753A9D8B97}"/>
              </a:ext>
            </a:extLst>
          </p:cNvPr>
          <p:cNvPicPr>
            <a:picLocks noChangeAspect="1"/>
          </p:cNvPicPr>
          <p:nvPr userDrawn="1"/>
        </p:nvPicPr>
        <p:blipFill>
          <a:blip r:embed="rId2">
            <a:extLst>
              <a:ext uri="{28A0092B-C50C-407E-A947-70E740481C1C}">
                <a14:useLocalDpi xmlns:a14="http://schemas.microsoft.com/office/drawing/2010/main" val="0"/>
              </a:ext>
            </a:extLst>
          </a:blip>
          <a:srcRect l="4843" t="12831" r="5426" b="14136"/>
          <a:stretch/>
        </p:blipFill>
        <p:spPr>
          <a:xfrm>
            <a:off x="9218428" y="107704"/>
            <a:ext cx="2870805" cy="860413"/>
          </a:xfrm>
          <a:prstGeom prst="rect">
            <a:avLst/>
          </a:prstGeom>
        </p:spPr>
      </p:pic>
    </p:spTree>
    <p:extLst>
      <p:ext uri="{BB962C8B-B14F-4D97-AF65-F5344CB8AC3E}">
        <p14:creationId xmlns:p14="http://schemas.microsoft.com/office/powerpoint/2010/main" val="77196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2025/12/02</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2025/12/02</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4"/>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5"/>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6"/>
          <a:stretch>
            <a:fillRect/>
          </a:stretch>
        </p:blipFill>
        <p:spPr>
          <a:xfrm>
            <a:off x="9649705" y="5379694"/>
            <a:ext cx="948626" cy="948626"/>
          </a:xfrm>
          <a:prstGeom prst="rect">
            <a:avLst/>
          </a:prstGeom>
        </p:spPr>
      </p:pic>
      <p:pic>
        <p:nvPicPr>
          <p:cNvPr id="5" name="Picture 4">
            <a:extLst>
              <a:ext uri="{FF2B5EF4-FFF2-40B4-BE49-F238E27FC236}">
                <a16:creationId xmlns:a16="http://schemas.microsoft.com/office/drawing/2014/main" id="{5CDF8008-8516-D751-908E-8D745911ACB0}"/>
              </a:ext>
            </a:extLst>
          </p:cNvPr>
          <p:cNvPicPr>
            <a:picLocks noChangeAspect="1"/>
          </p:cNvPicPr>
          <p:nvPr userDrawn="1"/>
        </p:nvPicPr>
        <p:blipFill>
          <a:blip r:embed="rId7"/>
          <a:stretch>
            <a:fillRect/>
          </a:stretch>
        </p:blipFill>
        <p:spPr>
          <a:xfrm>
            <a:off x="5550426" y="5666653"/>
            <a:ext cx="2381250" cy="609600"/>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2025/12/02</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2025/12/02</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2025/12/02</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2025/12/02</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2025/12/02</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2025/12/02</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4">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542F5-26EF-C202-4FA5-22A526EF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E3041-E705-96CB-D849-73F56CAEA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A61C7-4B2F-9A10-6335-23DF60BA9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26C620-F6AC-C7B4-6543-08246FFC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1</a:t>
            </a:r>
          </a:p>
        </p:txBody>
      </p:sp>
    </p:spTree>
    <p:extLst>
      <p:ext uri="{BB962C8B-B14F-4D97-AF65-F5344CB8AC3E}">
        <p14:creationId xmlns:p14="http://schemas.microsoft.com/office/powerpoint/2010/main" val="389528962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096000" y="2716050"/>
            <a:ext cx="577115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4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i="0" dirty="0">
                <a:solidFill>
                  <a:srgbClr val="242424"/>
                </a:solidFill>
                <a:latin typeface="Arial"/>
                <a:ea typeface="Arial"/>
                <a:cs typeface="Arial"/>
                <a:sym typeface="Arial"/>
              </a:rPr>
              <a:t>Reflection </a:t>
            </a: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Nicola Elliott-Wong</a:t>
            </a:r>
            <a:r>
              <a:rPr lang="en-US" sz="2000" b="0" i="0" dirty="0">
                <a:solidFill>
                  <a:srgbClr val="242424"/>
                </a:solidFill>
                <a:latin typeface="Arial"/>
                <a:ea typeface="Arial"/>
                <a:cs typeface="Arial"/>
                <a:sym typeface="Arial"/>
              </a:rPr>
              <a:t> </a:t>
            </a:r>
          </a:p>
          <a:p>
            <a:pPr marL="0" marR="0" lvl="0" indent="0" algn="ctr" rtl="0">
              <a:spcBef>
                <a:spcPts val="0"/>
              </a:spcBef>
              <a:spcAft>
                <a:spcPts val="0"/>
              </a:spcAft>
              <a:buNone/>
            </a:pP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448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8A4D1-D170-F567-F230-11F0F120A080}"/>
              </a:ext>
            </a:extLst>
          </p:cNvPr>
          <p:cNvPicPr>
            <a:picLocks noChangeAspect="1"/>
          </p:cNvPicPr>
          <p:nvPr/>
        </p:nvPicPr>
        <p:blipFill>
          <a:blip r:embed="rId2"/>
          <a:srcRect t="19022" b="16404"/>
          <a:stretch/>
        </p:blipFill>
        <p:spPr>
          <a:xfrm>
            <a:off x="0" y="3258508"/>
            <a:ext cx="12192000" cy="3280404"/>
          </a:xfrm>
          <a:prstGeom prst="flowChartManualInput">
            <a:avLst/>
          </a:prstGeom>
        </p:spPr>
      </p:pic>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856421" y="520089"/>
            <a:ext cx="6827635" cy="1325563"/>
          </a:xfrm>
        </p:spPr>
        <p:txBody>
          <a:bodyPr>
            <a:normAutofit/>
          </a:bodyPr>
          <a:lstStyle/>
          <a:p>
            <a:r>
              <a:rPr lang="en-ZA" b="1" dirty="0"/>
              <a:t>GROUP SHARING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856421" y="1936934"/>
            <a:ext cx="6827635" cy="1139011"/>
          </a:xfrm>
        </p:spPr>
        <p:txBody>
          <a:bodyPr>
            <a:normAutofit/>
          </a:bodyPr>
          <a:lstStyle/>
          <a:p>
            <a:pPr marL="0" indent="0">
              <a:buNone/>
            </a:pPr>
            <a:r>
              <a:rPr lang="en-ZA" dirty="0"/>
              <a:t>The floor is open to share with the group </a:t>
            </a:r>
            <a:endParaRPr lang="en-ZA" sz="2800" dirty="0"/>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10</a:t>
            </a:fld>
            <a:endParaRPr lang="en-ZA" dirty="0"/>
          </a:p>
        </p:txBody>
      </p:sp>
      <p:sp>
        <p:nvSpPr>
          <p:cNvPr id="4" name="Isosceles Triangle 3">
            <a:extLst>
              <a:ext uri="{FF2B5EF4-FFF2-40B4-BE49-F238E27FC236}">
                <a16:creationId xmlns:a16="http://schemas.microsoft.com/office/drawing/2014/main" id="{2193AECF-DC81-2ED8-46DC-AF16E34F2414}"/>
              </a:ext>
            </a:extLst>
          </p:cNvPr>
          <p:cNvSpPr/>
          <p:nvPr/>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6191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856421" y="520089"/>
            <a:ext cx="6827635" cy="1325563"/>
          </a:xfrm>
        </p:spPr>
        <p:txBody>
          <a:bodyPr>
            <a:normAutofit/>
          </a:bodyPr>
          <a:lstStyle/>
          <a:p>
            <a:r>
              <a:rPr lang="en-ZA" b="1" dirty="0"/>
              <a:t>UPCOMING OPPORTUNITIES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490175" y="1695669"/>
            <a:ext cx="11211649" cy="4524156"/>
          </a:xfrm>
        </p:spPr>
        <p:txBody>
          <a:bodyPr>
            <a:normAutofit fontScale="92500" lnSpcReduction="20000"/>
          </a:bodyPr>
          <a:lstStyle/>
          <a:p>
            <a:r>
              <a:rPr lang="en-ZA" b="1" dirty="0"/>
              <a:t>Massive Open Online Course: </a:t>
            </a:r>
            <a:r>
              <a:rPr lang="en-ZA" dirty="0"/>
              <a:t>“</a:t>
            </a:r>
            <a:r>
              <a:rPr lang="en-US" dirty="0"/>
              <a:t>Introduction to Small Molecule Drug Discovery &amp; Development” – search on Coursera</a:t>
            </a:r>
          </a:p>
          <a:p>
            <a:endParaRPr lang="en-ZA" dirty="0"/>
          </a:p>
          <a:p>
            <a:r>
              <a:rPr lang="en-ZA" sz="2800" b="1" dirty="0"/>
              <a:t>H3D Foundation Webinar Series </a:t>
            </a:r>
            <a:r>
              <a:rPr lang="en-ZA" sz="2800" dirty="0"/>
              <a:t>– join our mailing list</a:t>
            </a:r>
          </a:p>
          <a:p>
            <a:endParaRPr lang="en-ZA" sz="2800" dirty="0"/>
          </a:p>
          <a:p>
            <a:r>
              <a:rPr lang="en-ZA" b="1" dirty="0"/>
              <a:t>AI2050 AI/ML Tools for Drug Discovery </a:t>
            </a:r>
            <a:r>
              <a:rPr lang="en-ZA" dirty="0"/>
              <a:t>– Kenya (for East Africa), 8 – 11 July – call for applications to come soon – follow us on LinkedIn</a:t>
            </a:r>
          </a:p>
          <a:p>
            <a:endParaRPr lang="en-ZA" dirty="0"/>
          </a:p>
          <a:p>
            <a:r>
              <a:rPr lang="en-ZA" sz="2800" b="1" dirty="0"/>
              <a:t>Mentoring opportunities </a:t>
            </a:r>
            <a:r>
              <a:rPr lang="en-ZA" sz="2800" dirty="0"/>
              <a:t>- RAFIKI</a:t>
            </a:r>
            <a:r>
              <a:rPr lang="en-ZA" dirty="0"/>
              <a:t> – follow us on LinkedIn</a:t>
            </a:r>
          </a:p>
          <a:p>
            <a:endParaRPr lang="en-ZA" sz="2800" dirty="0"/>
          </a:p>
          <a:p>
            <a:r>
              <a:rPr lang="en-ZA" b="1" dirty="0"/>
              <a:t>The Ripple Network </a:t>
            </a:r>
            <a:r>
              <a:rPr lang="en-ZA" dirty="0"/>
              <a:t>– online &amp; for women - look out for email from us</a:t>
            </a:r>
            <a:endParaRPr lang="en-ZA" sz="2800" dirty="0"/>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11</a:t>
            </a:fld>
            <a:endParaRPr lang="en-ZA" dirty="0"/>
          </a:p>
        </p:txBody>
      </p:sp>
      <p:sp>
        <p:nvSpPr>
          <p:cNvPr id="4" name="Isosceles Triangle 3">
            <a:extLst>
              <a:ext uri="{FF2B5EF4-FFF2-40B4-BE49-F238E27FC236}">
                <a16:creationId xmlns:a16="http://schemas.microsoft.com/office/drawing/2014/main" id="{8393A94E-2289-6348-1CDE-C84DC6B7C184}"/>
              </a:ext>
            </a:extLst>
          </p:cNvPr>
          <p:cNvSpPr/>
          <p:nvPr/>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0855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12</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791329"/>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r>
              <a:rPr lang="en-US" b="1" dirty="0">
                <a:solidFill>
                  <a:srgbClr val="D75C3A"/>
                </a:solidFill>
                <a:latin typeface="Arial"/>
                <a:ea typeface="Arial"/>
                <a:cs typeface="Arial"/>
                <a:sym typeface="Arial"/>
              </a:rPr>
              <a:t>Thank you!</a:t>
            </a:r>
            <a:br>
              <a:rPr lang="en-US" b="1" dirty="0">
                <a:solidFill>
                  <a:srgbClr val="D75C3A"/>
                </a:solidFill>
                <a:latin typeface="Arial"/>
                <a:ea typeface="Arial"/>
                <a:cs typeface="Arial"/>
                <a:sym typeface="Arial"/>
              </a:rPr>
            </a:br>
            <a:r>
              <a:rPr lang="en-US" sz="2800" b="1" dirty="0">
                <a:solidFill>
                  <a:srgbClr val="D75C3A"/>
                </a:solidFill>
                <a:latin typeface="Arial"/>
                <a:ea typeface="Arial"/>
                <a:cs typeface="Arial"/>
                <a:sym typeface="Arial"/>
              </a:rPr>
              <a:t>Please fetch your certificates</a:t>
            </a:r>
            <a:endParaRPr lang="en-ZA" sz="2800" dirty="0"/>
          </a:p>
        </p:txBody>
      </p:sp>
    </p:spTree>
    <p:extLst>
      <p:ext uri="{BB962C8B-B14F-4D97-AF65-F5344CB8AC3E}">
        <p14:creationId xmlns:p14="http://schemas.microsoft.com/office/powerpoint/2010/main" val="125782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518160" y="3545265"/>
            <a:ext cx="11155680"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a:t>
            </a:r>
            <a:r>
              <a:rPr lang="en-US" sz="2000" b="1"/>
              <a:t>the author(s) </a:t>
            </a:r>
            <a:r>
              <a:rPr lang="en-US" sz="2000" b="1" dirty="0"/>
              <a:t>as follows: </a:t>
            </a:r>
          </a:p>
          <a:p>
            <a:r>
              <a:rPr lang="en-US" sz="2000" b="1" dirty="0"/>
              <a:t>CC BY 4.0 [author, institution]</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4514851" y="342900"/>
            <a:ext cx="6827635" cy="1325563"/>
          </a:xfrm>
        </p:spPr>
        <p:txBody>
          <a:bodyPr/>
          <a:lstStyle/>
          <a:p>
            <a:r>
              <a:rPr lang="en-ZA" b="1" dirty="0"/>
              <a:t>REFLECT - write</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5067300" y="2036762"/>
            <a:ext cx="7124699" cy="4351338"/>
          </a:xfrm>
        </p:spPr>
        <p:txBody>
          <a:bodyPr/>
          <a:lstStyle/>
          <a:p>
            <a:r>
              <a:rPr lang="en-ZA" dirty="0"/>
              <a:t>Takeaways </a:t>
            </a:r>
          </a:p>
          <a:p>
            <a:pPr lvl="1"/>
            <a:r>
              <a:rPr lang="en-ZA" dirty="0"/>
              <a:t>what did the workshop &amp; course teach you? </a:t>
            </a:r>
          </a:p>
          <a:p>
            <a:r>
              <a:rPr lang="en-ZA" dirty="0"/>
              <a:t>A-ha moments </a:t>
            </a:r>
          </a:p>
          <a:p>
            <a:pPr lvl="1"/>
            <a:r>
              <a:rPr lang="en-ZA" dirty="0"/>
              <a:t>what did you learn from yourself?</a:t>
            </a:r>
          </a:p>
          <a:p>
            <a:r>
              <a:rPr lang="en-ZA" dirty="0"/>
              <a:t>Interaction </a:t>
            </a:r>
          </a:p>
          <a:p>
            <a:pPr lvl="1"/>
            <a:r>
              <a:rPr lang="en-ZA" dirty="0"/>
              <a:t>what did you learn from others? </a:t>
            </a:r>
          </a:p>
          <a:p>
            <a:endParaRPr lang="en-ZA" dirty="0"/>
          </a:p>
          <a:p>
            <a:pPr marL="0" indent="0">
              <a:buNone/>
            </a:pPr>
            <a:r>
              <a:rPr lang="en-ZA" dirty="0"/>
              <a:t>	5 mins of writing… </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3</a:t>
            </a:fld>
            <a:endParaRPr lang="en-ZA" dirty="0"/>
          </a:p>
        </p:txBody>
      </p:sp>
      <p:pic>
        <p:nvPicPr>
          <p:cNvPr id="7" name="Picture 6">
            <a:extLst>
              <a:ext uri="{FF2B5EF4-FFF2-40B4-BE49-F238E27FC236}">
                <a16:creationId xmlns:a16="http://schemas.microsoft.com/office/drawing/2014/main" id="{2EE5A452-A68D-3C58-7E66-0A77DD5D7752}"/>
              </a:ext>
            </a:extLst>
          </p:cNvPr>
          <p:cNvPicPr>
            <a:picLocks noChangeAspect="1"/>
          </p:cNvPicPr>
          <p:nvPr/>
        </p:nvPicPr>
        <p:blipFill rotWithShape="1">
          <a:blip r:embed="rId2"/>
          <a:srcRect l="13169" r="40401"/>
          <a:stretch/>
        </p:blipFill>
        <p:spPr>
          <a:xfrm>
            <a:off x="1" y="0"/>
            <a:ext cx="4514850" cy="6492875"/>
          </a:xfrm>
          <a:prstGeom prst="flowChartDelay">
            <a:avLst/>
          </a:prstGeom>
        </p:spPr>
      </p:pic>
    </p:spTree>
    <p:extLst>
      <p:ext uri="{BB962C8B-B14F-4D97-AF65-F5344CB8AC3E}">
        <p14:creationId xmlns:p14="http://schemas.microsoft.com/office/powerpoint/2010/main" val="292395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7181850" y="536575"/>
            <a:ext cx="4909242" cy="1325563"/>
          </a:xfrm>
        </p:spPr>
        <p:txBody>
          <a:bodyPr>
            <a:normAutofit/>
          </a:bodyPr>
          <a:lstStyle/>
          <a:p>
            <a:r>
              <a:rPr lang="en-ZA" b="1" dirty="0"/>
              <a:t>REFLECT </a:t>
            </a:r>
            <a:br>
              <a:rPr lang="en-ZA" b="1" dirty="0"/>
            </a:br>
            <a:r>
              <a:rPr lang="en-ZA" b="1" dirty="0"/>
              <a:t>– LISTEN &amp; SPEAK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7592323" y="1862138"/>
            <a:ext cx="4088295" cy="4351338"/>
          </a:xfrm>
        </p:spPr>
        <p:txBody>
          <a:bodyPr>
            <a:normAutofit lnSpcReduction="10000"/>
          </a:bodyPr>
          <a:lstStyle/>
          <a:p>
            <a:pPr marL="0" indent="0">
              <a:buNone/>
            </a:pPr>
            <a:r>
              <a:rPr lang="en-ZA" dirty="0"/>
              <a:t>     Find someone new </a:t>
            </a:r>
          </a:p>
          <a:p>
            <a:pPr marL="0" indent="0">
              <a:buNone/>
            </a:pPr>
            <a:endParaRPr lang="en-ZA" dirty="0"/>
          </a:p>
          <a:p>
            <a:pPr marL="457200" lvl="1" indent="0">
              <a:buNone/>
            </a:pPr>
            <a:r>
              <a:rPr lang="en-ZA" sz="2800" u="sng" dirty="0"/>
              <a:t>A</a:t>
            </a:r>
            <a:r>
              <a:rPr lang="en-ZA" sz="2800" dirty="0"/>
              <a:t> just listens; </a:t>
            </a:r>
            <a:r>
              <a:rPr lang="en-ZA" sz="2800" u="sng" dirty="0"/>
              <a:t>B</a:t>
            </a:r>
            <a:r>
              <a:rPr lang="en-ZA" sz="2800" dirty="0"/>
              <a:t> just speaks:</a:t>
            </a:r>
          </a:p>
          <a:p>
            <a:pPr marL="457200" lvl="1" indent="0">
              <a:buNone/>
            </a:pPr>
            <a:endParaRPr lang="en-ZA" sz="2800" dirty="0"/>
          </a:p>
          <a:p>
            <a:pPr marL="457200" lvl="1" indent="0">
              <a:buNone/>
            </a:pPr>
            <a:r>
              <a:rPr lang="en-ZA" sz="2800" dirty="0"/>
              <a:t>Grounding questions: What have I learnt? How have I changed?</a:t>
            </a:r>
          </a:p>
          <a:p>
            <a:pPr marL="457200" lvl="1" indent="0">
              <a:buNone/>
            </a:pPr>
            <a:endParaRPr lang="en-ZA" sz="2800" dirty="0"/>
          </a:p>
          <a:p>
            <a:pPr marL="457200" lvl="1" indent="0">
              <a:buNone/>
            </a:pPr>
            <a:r>
              <a:rPr lang="en-ZA" sz="2800" dirty="0"/>
              <a:t>3 minutes …  </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4</a:t>
            </a:fld>
            <a:endParaRPr lang="en-ZA" dirty="0"/>
          </a:p>
        </p:txBody>
      </p:sp>
      <p:pic>
        <p:nvPicPr>
          <p:cNvPr id="7" name="Picture 6">
            <a:extLst>
              <a:ext uri="{FF2B5EF4-FFF2-40B4-BE49-F238E27FC236}">
                <a16:creationId xmlns:a16="http://schemas.microsoft.com/office/drawing/2014/main" id="{06D4E441-1185-E7EB-96FD-4AEC06E2580A}"/>
              </a:ext>
            </a:extLst>
          </p:cNvPr>
          <p:cNvPicPr>
            <a:picLocks noChangeAspect="1"/>
          </p:cNvPicPr>
          <p:nvPr/>
        </p:nvPicPr>
        <p:blipFill rotWithShape="1">
          <a:blip r:embed="rId2">
            <a:alphaModFix/>
          </a:blip>
          <a:srcRect l="10399" r="8949"/>
          <a:stretch/>
        </p:blipFill>
        <p:spPr>
          <a:xfrm>
            <a:off x="0" y="0"/>
            <a:ext cx="7484165" cy="6495690"/>
          </a:xfrm>
          <a:prstGeom prst="flowChartDelay">
            <a:avLst/>
          </a:prstGeom>
        </p:spPr>
      </p:pic>
    </p:spTree>
    <p:extLst>
      <p:ext uri="{BB962C8B-B14F-4D97-AF65-F5344CB8AC3E}">
        <p14:creationId xmlns:p14="http://schemas.microsoft.com/office/powerpoint/2010/main" val="140865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7238985" y="592931"/>
            <a:ext cx="4953015" cy="1325563"/>
          </a:xfrm>
        </p:spPr>
        <p:txBody>
          <a:bodyPr>
            <a:normAutofit/>
          </a:bodyPr>
          <a:lstStyle/>
          <a:p>
            <a:r>
              <a:rPr lang="en-ZA" b="1" dirty="0"/>
              <a:t>REFLECT </a:t>
            </a:r>
            <a:br>
              <a:rPr lang="en-ZA" b="1" dirty="0"/>
            </a:br>
            <a:r>
              <a:rPr lang="en-ZA" b="1" dirty="0"/>
              <a:t>– LISTEN &amp; SPEAK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7238985" y="2518835"/>
            <a:ext cx="4838700" cy="4351338"/>
          </a:xfrm>
        </p:spPr>
        <p:txBody>
          <a:bodyPr>
            <a:normAutofit/>
          </a:bodyPr>
          <a:lstStyle/>
          <a:p>
            <a:pPr marL="0" indent="0">
              <a:buNone/>
            </a:pPr>
            <a:endParaRPr lang="en-ZA" dirty="0"/>
          </a:p>
          <a:p>
            <a:pPr marL="457200" lvl="1" indent="0">
              <a:buNone/>
            </a:pPr>
            <a:r>
              <a:rPr lang="en-ZA" sz="2800" u="sng" dirty="0"/>
              <a:t>A</a:t>
            </a:r>
            <a:r>
              <a:rPr lang="en-ZA" sz="2800" dirty="0"/>
              <a:t> replies: </a:t>
            </a:r>
          </a:p>
          <a:p>
            <a:pPr marL="457200" lvl="1" indent="0">
              <a:buNone/>
            </a:pPr>
            <a:r>
              <a:rPr lang="en-ZA" sz="2800" dirty="0"/>
              <a:t>Grounding statement: What I heard you say is … </a:t>
            </a:r>
          </a:p>
          <a:p>
            <a:pPr marL="457200" lvl="1" indent="0">
              <a:buNone/>
            </a:pPr>
            <a:endParaRPr lang="en-ZA" sz="2800" dirty="0"/>
          </a:p>
          <a:p>
            <a:pPr marL="457200" lvl="1" indent="0">
              <a:buNone/>
            </a:pPr>
            <a:r>
              <a:rPr lang="en-ZA" sz="2800" dirty="0"/>
              <a:t>1 minute …  </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5</a:t>
            </a:fld>
            <a:endParaRPr lang="en-ZA" dirty="0"/>
          </a:p>
        </p:txBody>
      </p:sp>
      <p:pic>
        <p:nvPicPr>
          <p:cNvPr id="4" name="Picture 3">
            <a:extLst>
              <a:ext uri="{FF2B5EF4-FFF2-40B4-BE49-F238E27FC236}">
                <a16:creationId xmlns:a16="http://schemas.microsoft.com/office/drawing/2014/main" id="{F35F708A-3A02-E1BB-008C-559BCFFC66B5}"/>
              </a:ext>
            </a:extLst>
          </p:cNvPr>
          <p:cNvPicPr>
            <a:picLocks noChangeAspect="1"/>
          </p:cNvPicPr>
          <p:nvPr/>
        </p:nvPicPr>
        <p:blipFill rotWithShape="1">
          <a:blip r:embed="rId2"/>
          <a:srcRect l="26454" r="8897"/>
          <a:stretch/>
        </p:blipFill>
        <p:spPr>
          <a:xfrm>
            <a:off x="0" y="-7410"/>
            <a:ext cx="7325139" cy="6500285"/>
          </a:xfrm>
          <a:prstGeom prst="flowChartDelay">
            <a:avLst/>
          </a:prstGeom>
        </p:spPr>
      </p:pic>
    </p:spTree>
    <p:extLst>
      <p:ext uri="{BB962C8B-B14F-4D97-AF65-F5344CB8AC3E}">
        <p14:creationId xmlns:p14="http://schemas.microsoft.com/office/powerpoint/2010/main" val="423670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7115174" y="431799"/>
            <a:ext cx="4909242" cy="1325563"/>
          </a:xfrm>
        </p:spPr>
        <p:txBody>
          <a:bodyPr>
            <a:normAutofit/>
          </a:bodyPr>
          <a:lstStyle/>
          <a:p>
            <a:r>
              <a:rPr lang="en-ZA" b="1" dirty="0"/>
              <a:t>REFLECT </a:t>
            </a:r>
            <a:br>
              <a:rPr lang="en-ZA" b="1" dirty="0"/>
            </a:br>
            <a:r>
              <a:rPr lang="en-ZA" b="1" dirty="0"/>
              <a:t>– LISTEN &amp; SPEAK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7525648" y="1757362"/>
            <a:ext cx="4088295" cy="4351338"/>
          </a:xfrm>
        </p:spPr>
        <p:txBody>
          <a:bodyPr>
            <a:normAutofit/>
          </a:bodyPr>
          <a:lstStyle/>
          <a:p>
            <a:pPr marL="0" indent="0">
              <a:buNone/>
            </a:pPr>
            <a:endParaRPr lang="en-ZA" dirty="0"/>
          </a:p>
          <a:p>
            <a:pPr marL="457200" lvl="1" indent="0">
              <a:buNone/>
            </a:pPr>
            <a:r>
              <a:rPr lang="en-ZA" sz="2800" u="sng" dirty="0"/>
              <a:t>B</a:t>
            </a:r>
            <a:r>
              <a:rPr lang="en-ZA" sz="2800" dirty="0"/>
              <a:t> just listens; </a:t>
            </a:r>
            <a:r>
              <a:rPr lang="en-ZA" sz="2800" u="sng" dirty="0"/>
              <a:t>A</a:t>
            </a:r>
            <a:r>
              <a:rPr lang="en-ZA" sz="2800" dirty="0"/>
              <a:t> just speaks:</a:t>
            </a:r>
          </a:p>
          <a:p>
            <a:pPr marL="457200" lvl="1" indent="0">
              <a:buNone/>
            </a:pPr>
            <a:endParaRPr lang="en-ZA" sz="2800" dirty="0"/>
          </a:p>
          <a:p>
            <a:pPr marL="457200" lvl="1" indent="0">
              <a:buNone/>
            </a:pPr>
            <a:r>
              <a:rPr lang="en-ZA" sz="2800" dirty="0"/>
              <a:t>Grounding questions: What have I learnt? How have I changed?</a:t>
            </a:r>
          </a:p>
          <a:p>
            <a:pPr marL="457200" lvl="1" indent="0">
              <a:buNone/>
            </a:pPr>
            <a:endParaRPr lang="en-ZA" sz="2800" dirty="0"/>
          </a:p>
          <a:p>
            <a:pPr marL="457200" lvl="1" indent="0">
              <a:buNone/>
            </a:pPr>
            <a:r>
              <a:rPr lang="en-ZA" sz="2800" dirty="0"/>
              <a:t>3 minutes …  </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6</a:t>
            </a:fld>
            <a:endParaRPr lang="en-ZA" dirty="0"/>
          </a:p>
        </p:txBody>
      </p:sp>
      <p:pic>
        <p:nvPicPr>
          <p:cNvPr id="7" name="Picture 6">
            <a:extLst>
              <a:ext uri="{FF2B5EF4-FFF2-40B4-BE49-F238E27FC236}">
                <a16:creationId xmlns:a16="http://schemas.microsoft.com/office/drawing/2014/main" id="{06D4E441-1185-E7EB-96FD-4AEC06E2580A}"/>
              </a:ext>
            </a:extLst>
          </p:cNvPr>
          <p:cNvPicPr>
            <a:picLocks noChangeAspect="1"/>
          </p:cNvPicPr>
          <p:nvPr/>
        </p:nvPicPr>
        <p:blipFill rotWithShape="1">
          <a:blip r:embed="rId2">
            <a:alphaModFix/>
          </a:blip>
          <a:srcRect l="10399" r="8949"/>
          <a:stretch/>
        </p:blipFill>
        <p:spPr>
          <a:xfrm>
            <a:off x="0" y="0"/>
            <a:ext cx="7484165" cy="6495690"/>
          </a:xfrm>
          <a:prstGeom prst="flowChartDelay">
            <a:avLst/>
          </a:prstGeom>
        </p:spPr>
      </p:pic>
    </p:spTree>
    <p:extLst>
      <p:ext uri="{BB962C8B-B14F-4D97-AF65-F5344CB8AC3E}">
        <p14:creationId xmlns:p14="http://schemas.microsoft.com/office/powerpoint/2010/main" val="336361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7181827" y="736600"/>
            <a:ext cx="4953015" cy="1325563"/>
          </a:xfrm>
        </p:spPr>
        <p:txBody>
          <a:bodyPr>
            <a:normAutofit/>
          </a:bodyPr>
          <a:lstStyle/>
          <a:p>
            <a:r>
              <a:rPr lang="en-ZA" b="1" dirty="0"/>
              <a:t>REFLECT </a:t>
            </a:r>
            <a:br>
              <a:rPr lang="en-ZA" b="1" dirty="0"/>
            </a:br>
            <a:r>
              <a:rPr lang="en-ZA" b="1" dirty="0"/>
              <a:t>– LISTEN &amp; SPEAK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7238985" y="2518835"/>
            <a:ext cx="4838700" cy="4351338"/>
          </a:xfrm>
        </p:spPr>
        <p:txBody>
          <a:bodyPr>
            <a:normAutofit/>
          </a:bodyPr>
          <a:lstStyle/>
          <a:p>
            <a:pPr marL="0" indent="0">
              <a:buNone/>
            </a:pPr>
            <a:endParaRPr lang="en-ZA" dirty="0"/>
          </a:p>
          <a:p>
            <a:pPr marL="457200" lvl="1" indent="0">
              <a:buNone/>
            </a:pPr>
            <a:r>
              <a:rPr lang="en-ZA" sz="2800" u="sng" dirty="0"/>
              <a:t>B</a:t>
            </a:r>
            <a:r>
              <a:rPr lang="en-ZA" sz="2800" dirty="0"/>
              <a:t> replies: </a:t>
            </a:r>
          </a:p>
          <a:p>
            <a:pPr marL="457200" lvl="1" indent="0">
              <a:buNone/>
            </a:pPr>
            <a:r>
              <a:rPr lang="en-ZA" sz="2800" dirty="0"/>
              <a:t>Grounding statement: What I heard you say is … </a:t>
            </a:r>
          </a:p>
          <a:p>
            <a:pPr marL="457200" lvl="1" indent="0">
              <a:buNone/>
            </a:pPr>
            <a:endParaRPr lang="en-ZA" sz="2800" dirty="0"/>
          </a:p>
          <a:p>
            <a:pPr marL="457200" lvl="1" indent="0">
              <a:buNone/>
            </a:pPr>
            <a:r>
              <a:rPr lang="en-ZA" sz="2800" dirty="0"/>
              <a:t>1 minute …  </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7</a:t>
            </a:fld>
            <a:endParaRPr lang="en-ZA" dirty="0"/>
          </a:p>
        </p:txBody>
      </p:sp>
      <p:pic>
        <p:nvPicPr>
          <p:cNvPr id="4" name="Picture 3">
            <a:extLst>
              <a:ext uri="{FF2B5EF4-FFF2-40B4-BE49-F238E27FC236}">
                <a16:creationId xmlns:a16="http://schemas.microsoft.com/office/drawing/2014/main" id="{F35F708A-3A02-E1BB-008C-559BCFFC66B5}"/>
              </a:ext>
            </a:extLst>
          </p:cNvPr>
          <p:cNvPicPr>
            <a:picLocks noChangeAspect="1"/>
          </p:cNvPicPr>
          <p:nvPr/>
        </p:nvPicPr>
        <p:blipFill rotWithShape="1">
          <a:blip r:embed="rId2"/>
          <a:srcRect l="26454" r="8897"/>
          <a:stretch/>
        </p:blipFill>
        <p:spPr>
          <a:xfrm>
            <a:off x="0" y="-7410"/>
            <a:ext cx="7325139" cy="6500285"/>
          </a:xfrm>
          <a:prstGeom prst="flowChartDelay">
            <a:avLst/>
          </a:prstGeom>
        </p:spPr>
      </p:pic>
    </p:spTree>
    <p:extLst>
      <p:ext uri="{BB962C8B-B14F-4D97-AF65-F5344CB8AC3E}">
        <p14:creationId xmlns:p14="http://schemas.microsoft.com/office/powerpoint/2010/main" val="41769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9F2C-7381-7FA3-7FED-AD51C23DB514}"/>
              </a:ext>
            </a:extLst>
          </p:cNvPr>
          <p:cNvSpPr>
            <a:spLocks noGrp="1"/>
          </p:cNvSpPr>
          <p:nvPr>
            <p:ph type="title"/>
          </p:nvPr>
        </p:nvSpPr>
        <p:spPr>
          <a:xfrm>
            <a:off x="666750" y="697811"/>
            <a:ext cx="6685771" cy="1325563"/>
          </a:xfrm>
        </p:spPr>
        <p:txBody>
          <a:bodyPr>
            <a:normAutofit/>
          </a:bodyPr>
          <a:lstStyle/>
          <a:p>
            <a:r>
              <a:rPr lang="en-ZA" b="1" dirty="0"/>
              <a:t>GOAL SETTING </a:t>
            </a:r>
            <a:br>
              <a:rPr lang="en-ZA" b="1" dirty="0"/>
            </a:br>
            <a:r>
              <a:rPr lang="en-ZA" b="1" dirty="0"/>
              <a:t>self-fulfilling prophecies </a:t>
            </a:r>
          </a:p>
        </p:txBody>
      </p:sp>
      <p:sp>
        <p:nvSpPr>
          <p:cNvPr id="5" name="Slide Number Placeholder 4">
            <a:extLst>
              <a:ext uri="{FF2B5EF4-FFF2-40B4-BE49-F238E27FC236}">
                <a16:creationId xmlns:a16="http://schemas.microsoft.com/office/drawing/2014/main" id="{F5232E7A-B742-2CFA-8B98-19113AC4BD50}"/>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8</a:t>
            </a:fld>
            <a:endParaRPr lang="en-ZA" dirty="0"/>
          </a:p>
        </p:txBody>
      </p:sp>
      <p:pic>
        <p:nvPicPr>
          <p:cNvPr id="3" name="Content Placeholder 2">
            <a:extLst>
              <a:ext uri="{FF2B5EF4-FFF2-40B4-BE49-F238E27FC236}">
                <a16:creationId xmlns:a16="http://schemas.microsoft.com/office/drawing/2014/main" id="{38A30975-8E2C-09DE-D824-09FB8FE87841}"/>
              </a:ext>
            </a:extLst>
          </p:cNvPr>
          <p:cNvPicPr>
            <a:picLocks noGrp="1" noChangeAspect="1"/>
          </p:cNvPicPr>
          <p:nvPr>
            <p:ph idx="13"/>
          </p:nvPr>
        </p:nvPicPr>
        <p:blipFill>
          <a:blip r:embed="rId2"/>
          <a:stretch>
            <a:fillRect/>
          </a:stretch>
        </p:blipFill>
        <p:spPr>
          <a:xfrm>
            <a:off x="9658335" y="384175"/>
            <a:ext cx="1303367" cy="1266825"/>
          </a:xfrm>
          <a:prstGeom prst="rect">
            <a:avLst/>
          </a:prstGeom>
        </p:spPr>
      </p:pic>
      <p:graphicFrame>
        <p:nvGraphicFramePr>
          <p:cNvPr id="4" name="Content Placeholder 3">
            <a:extLst>
              <a:ext uri="{FF2B5EF4-FFF2-40B4-BE49-F238E27FC236}">
                <a16:creationId xmlns:a16="http://schemas.microsoft.com/office/drawing/2014/main" id="{AA105C61-08AB-B4E0-2DF4-75590004CE60}"/>
              </a:ext>
            </a:extLst>
          </p:cNvPr>
          <p:cNvGraphicFramePr>
            <a:graphicFrameLocks noGrp="1"/>
          </p:cNvGraphicFramePr>
          <p:nvPr>
            <p:ph idx="1"/>
          </p:nvPr>
        </p:nvGraphicFramePr>
        <p:xfrm>
          <a:off x="666750" y="2697322"/>
          <a:ext cx="10515600" cy="3108960"/>
        </p:xfrm>
        <a:graphic>
          <a:graphicData uri="http://schemas.openxmlformats.org/drawingml/2006/table">
            <a:tbl>
              <a:tblPr firstRow="1" bandRow="1">
                <a:tableStyleId>{5C22544A-7EE6-4342-B048-85BDC9FD1C3A}</a:tableStyleId>
              </a:tblPr>
              <a:tblGrid>
                <a:gridCol w="2752725">
                  <a:extLst>
                    <a:ext uri="{9D8B030D-6E8A-4147-A177-3AD203B41FA5}">
                      <a16:colId xmlns:a16="http://schemas.microsoft.com/office/drawing/2014/main" val="401203617"/>
                    </a:ext>
                  </a:extLst>
                </a:gridCol>
                <a:gridCol w="7762875">
                  <a:extLst>
                    <a:ext uri="{9D8B030D-6E8A-4147-A177-3AD203B41FA5}">
                      <a16:colId xmlns:a16="http://schemas.microsoft.com/office/drawing/2014/main" val="2445617481"/>
                    </a:ext>
                  </a:extLst>
                </a:gridCol>
              </a:tblGrid>
              <a:tr h="192174">
                <a:tc>
                  <a:txBody>
                    <a:bodyPr/>
                    <a:lstStyle/>
                    <a:p>
                      <a:r>
                        <a:rPr lang="en-ZA" sz="2800" dirty="0"/>
                        <a:t>S</a:t>
                      </a:r>
                    </a:p>
                  </a:txBody>
                  <a:tcPr>
                    <a:solidFill>
                      <a:srgbClr val="9FCC3A">
                        <a:alpha val="0"/>
                      </a:srgbClr>
                    </a:solidFill>
                  </a:tcPr>
                </a:tc>
                <a:tc>
                  <a:txBody>
                    <a:bodyPr/>
                    <a:lstStyle/>
                    <a:p>
                      <a:endParaRPr lang="en-ZA" sz="2800" dirty="0"/>
                    </a:p>
                  </a:txBody>
                  <a:tcPr>
                    <a:solidFill>
                      <a:srgbClr val="9FCC3A">
                        <a:alpha val="0"/>
                      </a:srgbClr>
                    </a:solidFill>
                  </a:tcPr>
                </a:tc>
                <a:extLst>
                  <a:ext uri="{0D108BD9-81ED-4DB2-BD59-A6C34878D82A}">
                    <a16:rowId xmlns:a16="http://schemas.microsoft.com/office/drawing/2014/main" val="3870835799"/>
                  </a:ext>
                </a:extLst>
              </a:tr>
              <a:tr h="370840">
                <a:tc>
                  <a:txBody>
                    <a:bodyPr/>
                    <a:lstStyle/>
                    <a:p>
                      <a:r>
                        <a:rPr lang="en-ZA" sz="2800" b="1" dirty="0">
                          <a:solidFill>
                            <a:schemeClr val="tx1"/>
                          </a:solidFill>
                          <a:latin typeface="Aptos Black" panose="020B0004020202020204" pitchFamily="34" charset="0"/>
                        </a:rPr>
                        <a:t>Specific </a:t>
                      </a:r>
                    </a:p>
                  </a:txBody>
                  <a:tcPr>
                    <a:solidFill>
                      <a:srgbClr val="E9F3D1"/>
                    </a:solidFill>
                  </a:tcPr>
                </a:tc>
                <a:tc>
                  <a:txBody>
                    <a:bodyPr/>
                    <a:lstStyle/>
                    <a:p>
                      <a:r>
                        <a:rPr lang="en-ZA" sz="2800" dirty="0"/>
                        <a:t>Be precise in what you want to achieve</a:t>
                      </a:r>
                    </a:p>
                  </a:txBody>
                  <a:tcPr>
                    <a:solidFill>
                      <a:srgbClr val="E9F3D1"/>
                    </a:solidFill>
                  </a:tcPr>
                </a:tc>
                <a:extLst>
                  <a:ext uri="{0D108BD9-81ED-4DB2-BD59-A6C34878D82A}">
                    <a16:rowId xmlns:a16="http://schemas.microsoft.com/office/drawing/2014/main" val="263948101"/>
                  </a:ext>
                </a:extLst>
              </a:tr>
              <a:tr h="370840">
                <a:tc>
                  <a:txBody>
                    <a:bodyPr/>
                    <a:lstStyle/>
                    <a:p>
                      <a:r>
                        <a:rPr lang="en-ZA" sz="2800" b="1" dirty="0">
                          <a:solidFill>
                            <a:schemeClr val="tx1"/>
                          </a:solidFill>
                          <a:latin typeface="Aptos Black" panose="020B0004020202020204" pitchFamily="34" charset="0"/>
                        </a:rPr>
                        <a:t>Measurable </a:t>
                      </a:r>
                    </a:p>
                  </a:txBody>
                  <a:tcPr>
                    <a:solidFill>
                      <a:srgbClr val="CAE18F"/>
                    </a:solidFill>
                  </a:tcPr>
                </a:tc>
                <a:tc>
                  <a:txBody>
                    <a:bodyPr/>
                    <a:lstStyle/>
                    <a:p>
                      <a:r>
                        <a:rPr lang="en-ZA" sz="2800" dirty="0"/>
                        <a:t>Create a target to mark success </a:t>
                      </a:r>
                    </a:p>
                  </a:txBody>
                  <a:tcPr>
                    <a:solidFill>
                      <a:srgbClr val="CAE18F"/>
                    </a:solidFill>
                  </a:tcPr>
                </a:tc>
                <a:extLst>
                  <a:ext uri="{0D108BD9-81ED-4DB2-BD59-A6C34878D82A}">
                    <a16:rowId xmlns:a16="http://schemas.microsoft.com/office/drawing/2014/main" val="909762484"/>
                  </a:ext>
                </a:extLst>
              </a:tr>
              <a:tr h="370840">
                <a:tc>
                  <a:txBody>
                    <a:bodyPr/>
                    <a:lstStyle/>
                    <a:p>
                      <a:r>
                        <a:rPr lang="en-ZA" sz="2800" b="1" dirty="0">
                          <a:solidFill>
                            <a:schemeClr val="tx1"/>
                          </a:solidFill>
                          <a:latin typeface="Aptos Black" panose="020B0004020202020204" pitchFamily="34" charset="0"/>
                        </a:rPr>
                        <a:t>Achievable </a:t>
                      </a:r>
                    </a:p>
                  </a:txBody>
                  <a:tcPr>
                    <a:solidFill>
                      <a:srgbClr val="B1D45A"/>
                    </a:solidFill>
                  </a:tcPr>
                </a:tc>
                <a:tc>
                  <a:txBody>
                    <a:bodyPr/>
                    <a:lstStyle/>
                    <a:p>
                      <a:r>
                        <a:rPr lang="en-ZA" sz="2800" dirty="0"/>
                        <a:t>Ensure it’s possible to accomplish </a:t>
                      </a:r>
                    </a:p>
                  </a:txBody>
                  <a:tcPr>
                    <a:solidFill>
                      <a:srgbClr val="B1D45A"/>
                    </a:solidFill>
                  </a:tcPr>
                </a:tc>
                <a:extLst>
                  <a:ext uri="{0D108BD9-81ED-4DB2-BD59-A6C34878D82A}">
                    <a16:rowId xmlns:a16="http://schemas.microsoft.com/office/drawing/2014/main" val="2834891317"/>
                  </a:ext>
                </a:extLst>
              </a:tr>
              <a:tr h="370840">
                <a:tc>
                  <a:txBody>
                    <a:bodyPr/>
                    <a:lstStyle/>
                    <a:p>
                      <a:r>
                        <a:rPr lang="en-ZA" sz="2800" b="1" dirty="0">
                          <a:solidFill>
                            <a:schemeClr val="tx1"/>
                          </a:solidFill>
                          <a:latin typeface="Aptos Black" panose="020B0004020202020204" pitchFamily="34" charset="0"/>
                        </a:rPr>
                        <a:t>Relevant </a:t>
                      </a:r>
                    </a:p>
                  </a:txBody>
                  <a:tcPr>
                    <a:solidFill>
                      <a:srgbClr val="8BB02E"/>
                    </a:solidFill>
                  </a:tcPr>
                </a:tc>
                <a:tc>
                  <a:txBody>
                    <a:bodyPr/>
                    <a:lstStyle/>
                    <a:p>
                      <a:r>
                        <a:rPr lang="en-ZA" sz="2800" dirty="0"/>
                        <a:t>Connect your goal to your work</a:t>
                      </a:r>
                    </a:p>
                  </a:txBody>
                  <a:tcPr>
                    <a:solidFill>
                      <a:srgbClr val="8BB02E"/>
                    </a:solidFill>
                  </a:tcPr>
                </a:tc>
                <a:extLst>
                  <a:ext uri="{0D108BD9-81ED-4DB2-BD59-A6C34878D82A}">
                    <a16:rowId xmlns:a16="http://schemas.microsoft.com/office/drawing/2014/main" val="3955919349"/>
                  </a:ext>
                </a:extLst>
              </a:tr>
              <a:tr h="370840">
                <a:tc>
                  <a:txBody>
                    <a:bodyPr/>
                    <a:lstStyle/>
                    <a:p>
                      <a:r>
                        <a:rPr lang="en-ZA" sz="2800" b="1" dirty="0">
                          <a:solidFill>
                            <a:schemeClr val="tx1"/>
                          </a:solidFill>
                          <a:latin typeface="Aptos Black" panose="020B0004020202020204" pitchFamily="34" charset="0"/>
                        </a:rPr>
                        <a:t>Time-based </a:t>
                      </a:r>
                    </a:p>
                  </a:txBody>
                  <a:tcPr>
                    <a:solidFill>
                      <a:srgbClr val="698523"/>
                    </a:solidFill>
                  </a:tcPr>
                </a:tc>
                <a:tc>
                  <a:txBody>
                    <a:bodyPr/>
                    <a:lstStyle/>
                    <a:p>
                      <a:r>
                        <a:rPr lang="en-ZA" sz="2800" dirty="0"/>
                        <a:t>Set a realistic end date to your endeavour</a:t>
                      </a:r>
                    </a:p>
                  </a:txBody>
                  <a:tcPr>
                    <a:solidFill>
                      <a:srgbClr val="698523"/>
                    </a:solidFill>
                  </a:tcPr>
                </a:tc>
                <a:extLst>
                  <a:ext uri="{0D108BD9-81ED-4DB2-BD59-A6C34878D82A}">
                    <a16:rowId xmlns:a16="http://schemas.microsoft.com/office/drawing/2014/main" val="1863438934"/>
                  </a:ext>
                </a:extLst>
              </a:tr>
            </a:tbl>
          </a:graphicData>
        </a:graphic>
      </p:graphicFrame>
      <p:pic>
        <p:nvPicPr>
          <p:cNvPr id="6" name="Picture 5">
            <a:extLst>
              <a:ext uri="{FF2B5EF4-FFF2-40B4-BE49-F238E27FC236}">
                <a16:creationId xmlns:a16="http://schemas.microsoft.com/office/drawing/2014/main" id="{0F740FCE-3111-4130-F983-6A9F938544D8}"/>
              </a:ext>
            </a:extLst>
          </p:cNvPr>
          <p:cNvPicPr>
            <a:picLocks noChangeAspect="1"/>
          </p:cNvPicPr>
          <p:nvPr/>
        </p:nvPicPr>
        <p:blipFill rotWithShape="1">
          <a:blip r:embed="rId3"/>
          <a:srcRect l="13854" r="12778"/>
          <a:stretch/>
        </p:blipFill>
        <p:spPr>
          <a:xfrm>
            <a:off x="7743824" y="23863"/>
            <a:ext cx="3438525" cy="3124449"/>
          </a:xfrm>
          <a:prstGeom prst="rect">
            <a:avLst/>
          </a:prstGeom>
        </p:spPr>
      </p:pic>
      <p:sp>
        <p:nvSpPr>
          <p:cNvPr id="7" name="TextBox 6">
            <a:extLst>
              <a:ext uri="{FF2B5EF4-FFF2-40B4-BE49-F238E27FC236}">
                <a16:creationId xmlns:a16="http://schemas.microsoft.com/office/drawing/2014/main" id="{562D082D-BDDB-EAF3-6354-EF334D6AED6E}"/>
              </a:ext>
            </a:extLst>
          </p:cNvPr>
          <p:cNvSpPr txBox="1"/>
          <p:nvPr/>
        </p:nvSpPr>
        <p:spPr>
          <a:xfrm>
            <a:off x="1376363" y="2218075"/>
            <a:ext cx="5514974" cy="800219"/>
          </a:xfrm>
          <a:prstGeom prst="rect">
            <a:avLst/>
          </a:prstGeom>
          <a:noFill/>
        </p:spPr>
        <p:txBody>
          <a:bodyPr wrap="square" rtlCol="0">
            <a:spAutoFit/>
          </a:bodyPr>
          <a:lstStyle/>
          <a:p>
            <a:r>
              <a:rPr lang="en-ZA" sz="2800" dirty="0">
                <a:latin typeface="Arial" panose="020B0604020202020204" pitchFamily="34" charset="0"/>
                <a:cs typeface="Arial" panose="020B0604020202020204" pitchFamily="34" charset="0"/>
              </a:rPr>
              <a:t>Set 3 – 5 SMART goals</a:t>
            </a:r>
          </a:p>
          <a:p>
            <a:endParaRPr lang="en-ZA" dirty="0"/>
          </a:p>
        </p:txBody>
      </p:sp>
    </p:spTree>
    <p:extLst>
      <p:ext uri="{BB962C8B-B14F-4D97-AF65-F5344CB8AC3E}">
        <p14:creationId xmlns:p14="http://schemas.microsoft.com/office/powerpoint/2010/main" val="9855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5456997" y="1283493"/>
            <a:ext cx="6827635" cy="1325563"/>
          </a:xfrm>
        </p:spPr>
        <p:txBody>
          <a:bodyPr>
            <a:normAutofit/>
          </a:bodyPr>
          <a:lstStyle/>
          <a:p>
            <a:r>
              <a:rPr lang="en-ZA" b="1" dirty="0"/>
              <a:t>GOAL SHARING </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a:xfrm>
            <a:off x="5456997" y="3033436"/>
            <a:ext cx="10515600" cy="4351338"/>
          </a:xfrm>
        </p:spPr>
        <p:txBody>
          <a:bodyPr>
            <a:normAutofit/>
          </a:bodyPr>
          <a:lstStyle/>
          <a:p>
            <a:pPr marL="0" indent="0">
              <a:buNone/>
            </a:pPr>
            <a:r>
              <a:rPr lang="en-ZA" dirty="0"/>
              <a:t>Tell your partner your goals </a:t>
            </a:r>
            <a:endParaRPr lang="en-ZA" sz="2800" dirty="0"/>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9</a:t>
            </a:fld>
            <a:endParaRPr lang="en-ZA" dirty="0"/>
          </a:p>
        </p:txBody>
      </p:sp>
      <p:pic>
        <p:nvPicPr>
          <p:cNvPr id="4" name="Picture 3">
            <a:extLst>
              <a:ext uri="{FF2B5EF4-FFF2-40B4-BE49-F238E27FC236}">
                <a16:creationId xmlns:a16="http://schemas.microsoft.com/office/drawing/2014/main" id="{B3DEA6CD-8311-6564-4DA7-F2643CF31ED1}"/>
              </a:ext>
            </a:extLst>
          </p:cNvPr>
          <p:cNvPicPr>
            <a:picLocks noChangeAspect="1"/>
          </p:cNvPicPr>
          <p:nvPr/>
        </p:nvPicPr>
        <p:blipFill rotWithShape="1">
          <a:blip r:embed="rId2"/>
          <a:srcRect l="3271" t="2320" r="2986" b="1990"/>
          <a:stretch/>
        </p:blipFill>
        <p:spPr>
          <a:xfrm>
            <a:off x="1" y="0"/>
            <a:ext cx="4307186" cy="6492875"/>
          </a:xfrm>
          <a:prstGeom prst="flowChartDelay">
            <a:avLst/>
          </a:prstGeom>
        </p:spPr>
      </p:pic>
    </p:spTree>
    <p:extLst>
      <p:ext uri="{BB962C8B-B14F-4D97-AF65-F5344CB8AC3E}">
        <p14:creationId xmlns:p14="http://schemas.microsoft.com/office/powerpoint/2010/main" val="3755884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 ADDA4Malaria New Pres Template" id="{E933029E-CBA0-474A-AC96-EA57A4870B9D}" vid="{A8799E34-DD9C-4A38-803B-8C5CC8BAD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f7881e6f67eaa2b0d57b738b71d97931">
  <xsd:schema xmlns:xsd="http://www.w3.org/2001/XMLSchema" xmlns:xs="http://www.w3.org/2001/XMLSchema" xmlns:p="http://schemas.microsoft.com/office/2006/metadata/properties" xmlns:ns2="dc1353f5-7107-497d-acf0-e6b1e138a181" targetNamespace="http://schemas.microsoft.com/office/2006/metadata/properties" ma:root="true" ma:fieldsID="0694c91adccef41b8b90bacb73b3f995"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A156B-BB12-4C81-9D4A-29353F3B81EC}"/>
</file>

<file path=customXml/itemProps2.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257E757-C7A0-48C9-A01A-9A8F3C9BF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434</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Aptos Black</vt:lpstr>
      <vt:lpstr>Arial</vt:lpstr>
      <vt:lpstr>Calibri</vt:lpstr>
      <vt:lpstr>Calibri Light</vt:lpstr>
      <vt:lpstr>Garamond</vt:lpstr>
      <vt:lpstr>Montserrat Bold</vt:lpstr>
      <vt:lpstr>Montserrat regular</vt:lpstr>
      <vt:lpstr>Office Theme</vt:lpstr>
      <vt:lpstr>1_Office Theme</vt:lpstr>
      <vt:lpstr>PowerPoint Presentation</vt:lpstr>
      <vt:lpstr>PowerPoint Presentation</vt:lpstr>
      <vt:lpstr>REFLECT - write</vt:lpstr>
      <vt:lpstr>REFLECT  – LISTEN &amp; SPEAK </vt:lpstr>
      <vt:lpstr>REFLECT  – LISTEN &amp; SPEAK </vt:lpstr>
      <vt:lpstr>REFLECT  – LISTEN &amp; SPEAK </vt:lpstr>
      <vt:lpstr>REFLECT  – LISTEN &amp; SPEAK </vt:lpstr>
      <vt:lpstr>GOAL SETTING  self-fulfilling prophecies </vt:lpstr>
      <vt:lpstr>GOAL SHARING </vt:lpstr>
      <vt:lpstr>GROUP SHARING </vt:lpstr>
      <vt:lpstr>UPCOMING OPPORTUNITIES  </vt:lpstr>
      <vt:lpstr>Thank you! Please fetch your certificates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Nicola Elliott-Wong | H3D Foundation</cp:lastModifiedBy>
  <cp:revision>16</cp:revision>
  <dcterms:created xsi:type="dcterms:W3CDTF">2020-04-23T14:28:34Z</dcterms:created>
  <dcterms:modified xsi:type="dcterms:W3CDTF">2025-12-02T13:01:53Z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