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omments/modernComment_1D3_BFE80889.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Lst>
  <p:notesMasterIdLst>
    <p:notesMasterId r:id="rId36"/>
  </p:notesMasterIdLst>
  <p:handoutMasterIdLst>
    <p:handoutMasterId r:id="rId37"/>
  </p:handoutMasterIdLst>
  <p:sldIdLst>
    <p:sldId id="466" r:id="rId6"/>
    <p:sldId id="309" r:id="rId7"/>
    <p:sldId id="467" r:id="rId8"/>
    <p:sldId id="473" r:id="rId9"/>
    <p:sldId id="472" r:id="rId10"/>
    <p:sldId id="474" r:id="rId11"/>
    <p:sldId id="475" r:id="rId12"/>
    <p:sldId id="476" r:id="rId13"/>
    <p:sldId id="477" r:id="rId14"/>
    <p:sldId id="478" r:id="rId15"/>
    <p:sldId id="498" r:id="rId16"/>
    <p:sldId id="481" r:id="rId17"/>
    <p:sldId id="484" r:id="rId18"/>
    <p:sldId id="480" r:id="rId19"/>
    <p:sldId id="494" r:id="rId20"/>
    <p:sldId id="483" r:id="rId21"/>
    <p:sldId id="479" r:id="rId22"/>
    <p:sldId id="482" r:id="rId23"/>
    <p:sldId id="485" r:id="rId24"/>
    <p:sldId id="486" r:id="rId25"/>
    <p:sldId id="487" r:id="rId26"/>
    <p:sldId id="488" r:id="rId27"/>
    <p:sldId id="489" r:id="rId28"/>
    <p:sldId id="490" r:id="rId29"/>
    <p:sldId id="470" r:id="rId30"/>
    <p:sldId id="496" r:id="rId31"/>
    <p:sldId id="493" r:id="rId32"/>
    <p:sldId id="495" r:id="rId33"/>
    <p:sldId id="497" r:id="rId34"/>
    <p:sldId id="46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916AFF-FDFE-56F3-DEC8-3348673EDFE6}" name="Susan Winks" initials="SW" userId="S::01404354@wf.uct.ac.za::8deed980-353f-45f0-91b5-f5e35aaa1cc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san Winks" initials="SW" lastIdx="1" clrIdx="0">
    <p:extLst>
      <p:ext uri="{19B8F6BF-5375-455C-9EA6-DF929625EA0E}">
        <p15:presenceInfo xmlns:p15="http://schemas.microsoft.com/office/powerpoint/2012/main" userId="S::01404354@wf.uct.ac.za::8deed980-353f-45f0-91b5-f5e35aaa1c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1B0D"/>
    <a:srgbClr val="F47734"/>
    <a:srgbClr val="E7999A"/>
    <a:srgbClr val="FCB02B"/>
    <a:srgbClr val="C23D26"/>
    <a:srgbClr val="D95427"/>
    <a:srgbClr val="50285A"/>
    <a:srgbClr val="9FCC3A"/>
    <a:srgbClr val="D853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C9D569-D1A7-4E11-BAC5-33141CB5AA84}" v="1" dt="2025-12-02T12:56:36.2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3" autoAdjust="0"/>
    <p:restoredTop sz="86441" autoAdjust="0"/>
  </p:normalViewPr>
  <p:slideViewPr>
    <p:cSldViewPr snapToGrid="0">
      <p:cViewPr varScale="1">
        <p:scale>
          <a:sx n="75" d="100"/>
          <a:sy n="75" d="100"/>
        </p:scale>
        <p:origin x="72" y="528"/>
      </p:cViewPr>
      <p:guideLst/>
    </p:cSldViewPr>
  </p:slideViewPr>
  <p:outlineViewPr>
    <p:cViewPr>
      <p:scale>
        <a:sx n="33" d="100"/>
        <a:sy n="33" d="100"/>
      </p:scale>
      <p:origin x="0" y="-822"/>
    </p:cViewPr>
  </p:outlineViewPr>
  <p:notesTextViewPr>
    <p:cViewPr>
      <p:scale>
        <a:sx n="3" d="2"/>
        <a:sy n="3" d="2"/>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Elliott-Wong | H3D Foundation" userId="97d0c89c-f302-4400-a5a4-9d49eb4bfe25" providerId="ADAL" clId="{EA84EDE8-5962-48C8-B00B-66572B3EAA02}"/>
    <pc:docChg chg="addSld modSld">
      <pc:chgData name="Nicola Elliott-Wong | H3D Foundation" userId="97d0c89c-f302-4400-a5a4-9d49eb4bfe25" providerId="ADAL" clId="{EA84EDE8-5962-48C8-B00B-66572B3EAA02}" dt="2025-12-02T12:56:36.268" v="0"/>
      <pc:docMkLst>
        <pc:docMk/>
      </pc:docMkLst>
      <pc:sldChg chg="add">
        <pc:chgData name="Nicola Elliott-Wong | H3D Foundation" userId="97d0c89c-f302-4400-a5a4-9d49eb4bfe25" providerId="ADAL" clId="{EA84EDE8-5962-48C8-B00B-66572B3EAA02}" dt="2025-12-02T12:56:36.268" v="0"/>
        <pc:sldMkLst>
          <pc:docMk/>
          <pc:sldMk cId="1249928648" sldId="309"/>
        </pc:sldMkLst>
      </pc:sldChg>
    </pc:docChg>
  </pc:docChgLst>
</pc:chgInfo>
</file>

<file path=ppt/comments/modernComment_1D3_BFE80889.xml><?xml version="1.0" encoding="utf-8"?>
<p188:cmLst xmlns:a="http://schemas.openxmlformats.org/drawingml/2006/main" xmlns:r="http://schemas.openxmlformats.org/officeDocument/2006/relationships" xmlns:p188="http://schemas.microsoft.com/office/powerpoint/2018/8/main">
  <p188:cm id="{EEDB71B3-8B6E-49D6-819B-E11ADDF53AAD}" authorId="{99916AFF-FDFE-56F3-DEC8-3348673EDFE6}" created="2024-11-08T16:00:35.145">
    <ac:txMkLst xmlns:ac="http://schemas.microsoft.com/office/drawing/2013/main/command">
      <pc:docMk xmlns:pc="http://schemas.microsoft.com/office/powerpoint/2013/main/command"/>
      <pc:sldMk xmlns:pc="http://schemas.microsoft.com/office/powerpoint/2013/main/command" cId="3219654793" sldId="467"/>
      <ac:spMk id="3" creationId="{9AFC9461-919D-5660-513D-8A982D719B34}"/>
      <ac:txMk cp="198">
        <ac:context len="225" hash="4057310223"/>
      </ac:txMk>
    </ac:txMkLst>
    <p188:pos x="8458200" y="2136775"/>
    <p188:txBody>
      <a:bodyPr/>
      <a:lstStyle/>
      <a:p>
        <a:r>
          <a:rPr lang="en-ZA"/>
          <a:t>We will facilitate the Mentimeter, you can share your question(s)/mini-quiz with us and we will prepare the Mentimeter.</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870706-A09A-9767-64EB-4CDFAD4C9D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60FE39D8-D83D-DC3E-F79E-B861DEDF25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566DFD-E4A1-4A0A-8ECF-1FBE53D3DA31}" type="datetimeFigureOut">
              <a:rPr lang="en-ZA" smtClean="0"/>
              <a:t>2025/12/02</a:t>
            </a:fld>
            <a:endParaRPr lang="en-ZA"/>
          </a:p>
        </p:txBody>
      </p:sp>
      <p:sp>
        <p:nvSpPr>
          <p:cNvPr id="4" name="Footer Placeholder 3">
            <a:extLst>
              <a:ext uri="{FF2B5EF4-FFF2-40B4-BE49-F238E27FC236}">
                <a16:creationId xmlns:a16="http://schemas.microsoft.com/office/drawing/2014/main" id="{5F3082AA-A8B2-93E5-1246-2730A7C748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A8BA85AE-0891-A823-6AC1-FB6DE33E01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DB6CC8-802A-4701-A744-869FAD4B69A5}" type="slidenum">
              <a:rPr lang="en-ZA" smtClean="0"/>
              <a:t>‹#›</a:t>
            </a:fld>
            <a:endParaRPr lang="en-ZA"/>
          </a:p>
        </p:txBody>
      </p:sp>
    </p:spTree>
    <p:extLst>
      <p:ext uri="{BB962C8B-B14F-4D97-AF65-F5344CB8AC3E}">
        <p14:creationId xmlns:p14="http://schemas.microsoft.com/office/powerpoint/2010/main" val="327671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5A81E-ECAF-4B3E-AC0F-CB7A879AA666}" type="datetimeFigureOut">
              <a:rPr lang="en-ZA" smtClean="0"/>
              <a:t>2025/12/02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ACBF3-F9AD-465B-A36C-DF1C7FD4A918}" type="slidenum">
              <a:rPr lang="en-ZA" smtClean="0"/>
              <a:t>‹#›</a:t>
            </a:fld>
            <a:endParaRPr lang="en-ZA"/>
          </a:p>
        </p:txBody>
      </p:sp>
    </p:spTree>
    <p:extLst>
      <p:ext uri="{BB962C8B-B14F-4D97-AF65-F5344CB8AC3E}">
        <p14:creationId xmlns:p14="http://schemas.microsoft.com/office/powerpoint/2010/main" val="73456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measure </a:t>
            </a:r>
            <a:r>
              <a:rPr lang="en-US" dirty="0" err="1"/>
              <a:t>logP</a:t>
            </a:r>
            <a:r>
              <a:rPr lang="en-US" dirty="0"/>
              <a:t>?</a:t>
            </a:r>
          </a:p>
          <a:p>
            <a:endParaRPr lang="en-US" dirty="0"/>
          </a:p>
          <a:p>
            <a:r>
              <a:rPr lang="en-US" dirty="0"/>
              <a:t>Algorithms</a:t>
            </a:r>
            <a:r>
              <a:rPr lang="en-US" baseline="0" dirty="0"/>
              <a:t> exist to calculate both </a:t>
            </a:r>
            <a:r>
              <a:rPr lang="en-US" baseline="0" dirty="0" err="1"/>
              <a:t>logP</a:t>
            </a:r>
            <a:r>
              <a:rPr lang="en-US" baseline="0" dirty="0"/>
              <a:t> and </a:t>
            </a:r>
            <a:r>
              <a:rPr lang="en-US" baseline="0" dirty="0" err="1"/>
              <a:t>logD</a:t>
            </a:r>
            <a:r>
              <a:rPr lang="en-US" baseline="0" dirty="0"/>
              <a:t>.</a:t>
            </a:r>
            <a:endParaRPr lang="en-US" dirty="0"/>
          </a:p>
        </p:txBody>
      </p:sp>
      <p:sp>
        <p:nvSpPr>
          <p:cNvPr id="4" name="Slide Number Placeholder 3"/>
          <p:cNvSpPr>
            <a:spLocks noGrp="1"/>
          </p:cNvSpPr>
          <p:nvPr>
            <p:ph type="sldNum" sz="quarter" idx="5"/>
          </p:nvPr>
        </p:nvSpPr>
        <p:spPr/>
        <p:txBody>
          <a:bodyPr/>
          <a:lstStyle/>
          <a:p>
            <a:fld id="{CB6ACBF3-F9AD-465B-A36C-DF1C7FD4A918}" type="slidenum">
              <a:rPr lang="en-ZA" smtClean="0"/>
              <a:t>7</a:t>
            </a:fld>
            <a:endParaRPr lang="en-ZA"/>
          </a:p>
        </p:txBody>
      </p:sp>
    </p:spTree>
    <p:extLst>
      <p:ext uri="{BB962C8B-B14F-4D97-AF65-F5344CB8AC3E}">
        <p14:creationId xmlns:p14="http://schemas.microsoft.com/office/powerpoint/2010/main" val="308583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Solubility is in the eye</a:t>
            </a:r>
            <a:r>
              <a:rPr lang="en-US" baseline="0" dirty="0"/>
              <a:t> of the pharmacodynamic need.</a:t>
            </a:r>
            <a:endParaRPr lang="en-US" dirty="0"/>
          </a:p>
        </p:txBody>
      </p:sp>
      <p:sp>
        <p:nvSpPr>
          <p:cNvPr id="4" name="Slide Number Placeholder 3"/>
          <p:cNvSpPr>
            <a:spLocks noGrp="1"/>
          </p:cNvSpPr>
          <p:nvPr>
            <p:ph type="sldNum" sz="quarter" idx="5"/>
          </p:nvPr>
        </p:nvSpPr>
        <p:spPr/>
        <p:txBody>
          <a:bodyPr/>
          <a:lstStyle/>
          <a:p>
            <a:fld id="{CB6ACBF3-F9AD-465B-A36C-DF1C7FD4A918}" type="slidenum">
              <a:rPr lang="en-ZA" smtClean="0"/>
              <a:t>9</a:t>
            </a:fld>
            <a:endParaRPr lang="en-ZA"/>
          </a:p>
        </p:txBody>
      </p:sp>
    </p:spTree>
    <p:extLst>
      <p:ext uri="{BB962C8B-B14F-4D97-AF65-F5344CB8AC3E}">
        <p14:creationId xmlns:p14="http://schemas.microsoft.com/office/powerpoint/2010/main" val="2401977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Meropenem dose for Adult Meningitis: 2 g IV every 8 hours, 7 – 21 days.</a:t>
            </a:r>
          </a:p>
        </p:txBody>
      </p:sp>
      <p:sp>
        <p:nvSpPr>
          <p:cNvPr id="4" name="Slide Number Placeholder 3"/>
          <p:cNvSpPr>
            <a:spLocks noGrp="1"/>
          </p:cNvSpPr>
          <p:nvPr>
            <p:ph type="sldNum" sz="quarter" idx="5"/>
          </p:nvPr>
        </p:nvSpPr>
        <p:spPr/>
        <p:txBody>
          <a:bodyPr/>
          <a:lstStyle/>
          <a:p>
            <a:fld id="{CB6ACBF3-F9AD-465B-A36C-DF1C7FD4A918}" type="slidenum">
              <a:rPr lang="en-ZA" smtClean="0"/>
              <a:t>10</a:t>
            </a:fld>
            <a:endParaRPr lang="en-ZA"/>
          </a:p>
        </p:txBody>
      </p:sp>
    </p:spTree>
    <p:extLst>
      <p:ext uri="{BB962C8B-B14F-4D97-AF65-F5344CB8AC3E}">
        <p14:creationId xmlns:p14="http://schemas.microsoft.com/office/powerpoint/2010/main" val="2707157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Polar</a:t>
            </a:r>
            <a:r>
              <a:rPr lang="en-US" baseline="0" dirty="0"/>
              <a:t> Surface Area Density (MW/PSA) – measure of polarity per compound size</a:t>
            </a:r>
            <a:endParaRPr lang="en-US" dirty="0"/>
          </a:p>
        </p:txBody>
      </p:sp>
      <p:sp>
        <p:nvSpPr>
          <p:cNvPr id="4" name="Slide Number Placeholder 3"/>
          <p:cNvSpPr>
            <a:spLocks noGrp="1"/>
          </p:cNvSpPr>
          <p:nvPr>
            <p:ph type="sldNum" sz="quarter" idx="5"/>
          </p:nvPr>
        </p:nvSpPr>
        <p:spPr/>
        <p:txBody>
          <a:bodyPr/>
          <a:lstStyle/>
          <a:p>
            <a:fld id="{CB6ACBF3-F9AD-465B-A36C-DF1C7FD4A918}" type="slidenum">
              <a:rPr lang="en-ZA" smtClean="0"/>
              <a:t>14</a:t>
            </a:fld>
            <a:endParaRPr lang="en-ZA"/>
          </a:p>
        </p:txBody>
      </p:sp>
    </p:spTree>
    <p:extLst>
      <p:ext uri="{BB962C8B-B14F-4D97-AF65-F5344CB8AC3E}">
        <p14:creationId xmlns:p14="http://schemas.microsoft.com/office/powerpoint/2010/main" val="3570663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39549-DE93-8D6A-F9B1-76B5DE2B2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C33D77-2852-66A1-A57B-5166253018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FB443A-40A1-FC10-CAD2-8C19B44609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73F997-602D-B40D-8D3C-FFF94BABCFB5}"/>
              </a:ext>
            </a:extLst>
          </p:cNvPr>
          <p:cNvSpPr>
            <a:spLocks noGrp="1"/>
          </p:cNvSpPr>
          <p:nvPr>
            <p:ph type="sldNum" sz="quarter" idx="5"/>
          </p:nvPr>
        </p:nvSpPr>
        <p:spPr/>
        <p:txBody>
          <a:bodyPr/>
          <a:lstStyle/>
          <a:p>
            <a:fld id="{CB6ACBF3-F9AD-465B-A36C-DF1C7FD4A918}" type="slidenum">
              <a:rPr lang="en-ZA" smtClean="0"/>
              <a:t>26</a:t>
            </a:fld>
            <a:endParaRPr lang="en-ZA"/>
          </a:p>
        </p:txBody>
      </p:sp>
    </p:spTree>
    <p:extLst>
      <p:ext uri="{BB962C8B-B14F-4D97-AF65-F5344CB8AC3E}">
        <p14:creationId xmlns:p14="http://schemas.microsoft.com/office/powerpoint/2010/main" val="15735567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2" name="Google Shape;57;p19">
            <a:extLst>
              <a:ext uri="{FF2B5EF4-FFF2-40B4-BE49-F238E27FC236}">
                <a16:creationId xmlns:a16="http://schemas.microsoft.com/office/drawing/2014/main" id="{379E6853-ABC5-D1E2-DA9A-BCC99EF14A82}"/>
              </a:ext>
            </a:extLst>
          </p:cNvPr>
          <p:cNvSpPr/>
          <p:nvPr userDrawn="1"/>
        </p:nvSpPr>
        <p:spPr>
          <a:xfrm>
            <a:off x="-8469" y="6471281"/>
            <a:ext cx="12192000" cy="389616"/>
          </a:xfrm>
          <a:prstGeom prst="rect">
            <a:avLst/>
          </a:prstGeom>
          <a:solidFill>
            <a:srgbClr val="F4773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62;p19">
            <a:extLst>
              <a:ext uri="{FF2B5EF4-FFF2-40B4-BE49-F238E27FC236}">
                <a16:creationId xmlns:a16="http://schemas.microsoft.com/office/drawing/2014/main" id="{0790347E-CA41-E2F3-B229-B7771A076995}"/>
              </a:ext>
            </a:extLst>
          </p:cNvPr>
          <p:cNvSpPr/>
          <p:nvPr userDrawn="1"/>
        </p:nvSpPr>
        <p:spPr>
          <a:xfrm>
            <a:off x="-28835" y="-1"/>
            <a:ext cx="3333825" cy="6857367"/>
          </a:xfrm>
          <a:prstGeom prst="rect">
            <a:avLst/>
          </a:prstGeom>
          <a:solidFill>
            <a:srgbClr val="561B0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 name="Isosceles Triangle 20">
            <a:extLst>
              <a:ext uri="{FF2B5EF4-FFF2-40B4-BE49-F238E27FC236}">
                <a16:creationId xmlns:a16="http://schemas.microsoft.com/office/drawing/2014/main" id="{AC1909EF-E131-9FEB-CE90-A264B3D9FCCE}"/>
              </a:ext>
            </a:extLst>
          </p:cNvPr>
          <p:cNvSpPr/>
          <p:nvPr userDrawn="1"/>
        </p:nvSpPr>
        <p:spPr>
          <a:xfrm>
            <a:off x="10168534" y="5129841"/>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4" name="Picture 3">
            <a:extLst>
              <a:ext uri="{FF2B5EF4-FFF2-40B4-BE49-F238E27FC236}">
                <a16:creationId xmlns:a16="http://schemas.microsoft.com/office/drawing/2014/main" id="{15A28561-C683-10FB-EFE5-8BF95D2FEFE2}"/>
              </a:ext>
            </a:extLst>
          </p:cNvPr>
          <p:cNvPicPr>
            <a:picLocks noChangeAspect="1"/>
          </p:cNvPicPr>
          <p:nvPr userDrawn="1"/>
        </p:nvPicPr>
        <p:blipFill>
          <a:blip r:embed="rId3"/>
          <a:stretch>
            <a:fillRect/>
          </a:stretch>
        </p:blipFill>
        <p:spPr>
          <a:xfrm>
            <a:off x="6887902" y="22850"/>
            <a:ext cx="5142585" cy="1907042"/>
          </a:xfrm>
          <a:prstGeom prst="rect">
            <a:avLst/>
          </a:prstGeom>
        </p:spPr>
      </p:pic>
      <p:pic>
        <p:nvPicPr>
          <p:cNvPr id="19" name="Picture 18" descr="A person in a lab coat holding a beaker&#10;&#10;Description automatically generated">
            <a:extLst>
              <a:ext uri="{FF2B5EF4-FFF2-40B4-BE49-F238E27FC236}">
                <a16:creationId xmlns:a16="http://schemas.microsoft.com/office/drawing/2014/main" id="{05369469-9A6F-1719-8529-792E684DF3A3}"/>
              </a:ext>
            </a:extLst>
          </p:cNvPr>
          <p:cNvPicPr>
            <a:picLocks noChangeAspect="1"/>
          </p:cNvPicPr>
          <p:nvPr userDrawn="1"/>
        </p:nvPicPr>
        <p:blipFill>
          <a:blip r:embed="rId4">
            <a:extLst>
              <a:ext uri="{28A0092B-C50C-407E-A947-70E740481C1C}">
                <a14:useLocalDpi xmlns:a14="http://schemas.microsoft.com/office/drawing/2010/main" val="0"/>
              </a:ext>
            </a:extLst>
          </a:blip>
          <a:srcRect l="19219" t="123" r="23659" b="-334"/>
          <a:stretch/>
        </p:blipFill>
        <p:spPr>
          <a:xfrm>
            <a:off x="-28835" y="0"/>
            <a:ext cx="6973452" cy="6881422"/>
          </a:xfrm>
          <a:prstGeom prst="parallelogram">
            <a:avLst/>
          </a:prstGeom>
        </p:spPr>
      </p:pic>
      <p:pic>
        <p:nvPicPr>
          <p:cNvPr id="5" name="Picture 4">
            <a:extLst>
              <a:ext uri="{FF2B5EF4-FFF2-40B4-BE49-F238E27FC236}">
                <a16:creationId xmlns:a16="http://schemas.microsoft.com/office/drawing/2014/main" id="{5B7F6C97-D27E-C493-0F59-C093D902FA4E}"/>
              </a:ext>
            </a:extLst>
          </p:cNvPr>
          <p:cNvPicPr>
            <a:picLocks noChangeAspect="1"/>
          </p:cNvPicPr>
          <p:nvPr userDrawn="1"/>
        </p:nvPicPr>
        <p:blipFill>
          <a:blip r:embed="rId5"/>
          <a:stretch>
            <a:fillRect/>
          </a:stretch>
        </p:blipFill>
        <p:spPr>
          <a:xfrm>
            <a:off x="8300155" y="5550074"/>
            <a:ext cx="1094271" cy="551072"/>
          </a:xfrm>
          <a:prstGeom prst="rect">
            <a:avLst/>
          </a:prstGeom>
        </p:spPr>
      </p:pic>
      <p:pic>
        <p:nvPicPr>
          <p:cNvPr id="6" name="Picture 5">
            <a:extLst>
              <a:ext uri="{FF2B5EF4-FFF2-40B4-BE49-F238E27FC236}">
                <a16:creationId xmlns:a16="http://schemas.microsoft.com/office/drawing/2014/main" id="{C8C34C16-34BA-570F-7237-9B8B04D182F9}"/>
              </a:ext>
            </a:extLst>
          </p:cNvPr>
          <p:cNvPicPr>
            <a:picLocks noChangeAspect="1"/>
          </p:cNvPicPr>
          <p:nvPr userDrawn="1"/>
        </p:nvPicPr>
        <p:blipFill>
          <a:blip r:embed="rId6"/>
          <a:stretch>
            <a:fillRect/>
          </a:stretch>
        </p:blipFill>
        <p:spPr>
          <a:xfrm>
            <a:off x="9649705" y="5379694"/>
            <a:ext cx="948626" cy="948626"/>
          </a:xfrm>
          <a:prstGeom prst="rect">
            <a:avLst/>
          </a:prstGeom>
        </p:spPr>
      </p:pic>
      <p:pic>
        <p:nvPicPr>
          <p:cNvPr id="7" name="Picture 6">
            <a:extLst>
              <a:ext uri="{FF2B5EF4-FFF2-40B4-BE49-F238E27FC236}">
                <a16:creationId xmlns:a16="http://schemas.microsoft.com/office/drawing/2014/main" id="{C7B7636E-1453-E20B-86F5-5C5DB4C59A2B}"/>
              </a:ext>
            </a:extLst>
          </p:cNvPr>
          <p:cNvPicPr>
            <a:picLocks noChangeAspect="1"/>
          </p:cNvPicPr>
          <p:nvPr userDrawn="1"/>
        </p:nvPicPr>
        <p:blipFill>
          <a:blip r:embed="rId7"/>
          <a:stretch>
            <a:fillRect/>
          </a:stretch>
        </p:blipFill>
        <p:spPr>
          <a:xfrm>
            <a:off x="5754799" y="5069373"/>
            <a:ext cx="3639627" cy="493819"/>
          </a:xfrm>
          <a:prstGeom prst="rect">
            <a:avLst/>
          </a:prstGeom>
        </p:spPr>
      </p:pic>
      <p:pic>
        <p:nvPicPr>
          <p:cNvPr id="10" name="Picture 9">
            <a:extLst>
              <a:ext uri="{FF2B5EF4-FFF2-40B4-BE49-F238E27FC236}">
                <a16:creationId xmlns:a16="http://schemas.microsoft.com/office/drawing/2014/main" id="{D6EA12E8-FA47-DC07-CFEE-52496C5946AC}"/>
              </a:ext>
            </a:extLst>
          </p:cNvPr>
          <p:cNvPicPr>
            <a:picLocks noChangeAspect="1"/>
          </p:cNvPicPr>
          <p:nvPr userDrawn="1"/>
        </p:nvPicPr>
        <p:blipFill>
          <a:blip r:embed="rId8"/>
          <a:stretch>
            <a:fillRect/>
          </a:stretch>
        </p:blipFill>
        <p:spPr>
          <a:xfrm>
            <a:off x="5656497" y="5676614"/>
            <a:ext cx="2381250" cy="609600"/>
          </a:xfrm>
          <a:prstGeom prst="rect">
            <a:avLst/>
          </a:prstGeom>
        </p:spPr>
      </p:pic>
    </p:spTree>
    <p:extLst>
      <p:ext uri="{BB962C8B-B14F-4D97-AF65-F5344CB8AC3E}">
        <p14:creationId xmlns:p14="http://schemas.microsoft.com/office/powerpoint/2010/main" val="3268541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4C8BA-1426-40C6-B601-0652031388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89C21B41-69C3-443E-BDC7-EA290711F4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6A135E5F-B068-4951-AEBF-F17E46E315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2F5A9B-DEA3-4A43-A64A-1941FEC75B64}"/>
              </a:ext>
            </a:extLst>
          </p:cNvPr>
          <p:cNvSpPr>
            <a:spLocks noGrp="1"/>
          </p:cNvSpPr>
          <p:nvPr>
            <p:ph type="dt" sz="half" idx="10"/>
          </p:nvPr>
        </p:nvSpPr>
        <p:spPr/>
        <p:txBody>
          <a:bodyPr/>
          <a:lstStyle/>
          <a:p>
            <a:fld id="{AF9BCEAB-B66D-483F-99E0-A055B17AFE4A}" type="datetime1">
              <a:rPr lang="en-ZA" smtClean="0"/>
              <a:t>2025/12/02</a:t>
            </a:fld>
            <a:endParaRPr lang="en-ZA"/>
          </a:p>
        </p:txBody>
      </p:sp>
      <p:sp>
        <p:nvSpPr>
          <p:cNvPr id="6" name="Footer Placeholder 5">
            <a:extLst>
              <a:ext uri="{FF2B5EF4-FFF2-40B4-BE49-F238E27FC236}">
                <a16:creationId xmlns:a16="http://schemas.microsoft.com/office/drawing/2014/main" id="{C168CB30-88DF-4C37-8AFB-C837CC376DDF}"/>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C193AF9D-1B81-46D1-9747-0685CCF600F1}"/>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71068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E90E-058C-4445-998C-7A7B0CC2F05D}"/>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CB29098-C70F-4EE4-B24A-3046081055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7B0C906-9BA8-4645-BF33-25320887FB60}"/>
              </a:ext>
            </a:extLst>
          </p:cNvPr>
          <p:cNvSpPr>
            <a:spLocks noGrp="1"/>
          </p:cNvSpPr>
          <p:nvPr>
            <p:ph type="dt" sz="half" idx="10"/>
          </p:nvPr>
        </p:nvSpPr>
        <p:spPr/>
        <p:txBody>
          <a:bodyPr/>
          <a:lstStyle/>
          <a:p>
            <a:fld id="{09ADC8E3-895B-454A-9C56-2FF3B039BB74}" type="datetime1">
              <a:rPr lang="en-ZA" smtClean="0"/>
              <a:t>2025/12/02</a:t>
            </a:fld>
            <a:endParaRPr lang="en-ZA"/>
          </a:p>
        </p:txBody>
      </p:sp>
      <p:sp>
        <p:nvSpPr>
          <p:cNvPr id="5" name="Footer Placeholder 4">
            <a:extLst>
              <a:ext uri="{FF2B5EF4-FFF2-40B4-BE49-F238E27FC236}">
                <a16:creationId xmlns:a16="http://schemas.microsoft.com/office/drawing/2014/main" id="{E7AFD910-D043-4C37-9C2E-E7769C58C3AB}"/>
              </a:ext>
            </a:extLst>
          </p:cNvPr>
          <p:cNvSpPr>
            <a:spLocks noGrp="1"/>
          </p:cNvSpPr>
          <p:nvPr>
            <p:ph type="ftr" sz="quarter" idx="11"/>
          </p:nvPr>
        </p:nvSpPr>
        <p:spPr/>
        <p:txBody>
          <a:bodyPr/>
          <a:lstStyle/>
          <a:p>
            <a:r>
              <a:rPr lang="en-ZA"/>
              <a:t>Business Confidential</a:t>
            </a:r>
          </a:p>
        </p:txBody>
      </p:sp>
      <p:sp>
        <p:nvSpPr>
          <p:cNvPr id="6" name="Slide Number Placeholder 5">
            <a:extLst>
              <a:ext uri="{FF2B5EF4-FFF2-40B4-BE49-F238E27FC236}">
                <a16:creationId xmlns:a16="http://schemas.microsoft.com/office/drawing/2014/main" id="{1E6B4D98-7AA8-4105-8C7E-E90D95F64F57}"/>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984504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4FB56B-379A-471F-8921-986BC1600A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B5936C5-42D5-4232-9F88-D2EF6FC47E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D067133-D8A2-4B39-863B-824748795DEF}"/>
              </a:ext>
            </a:extLst>
          </p:cNvPr>
          <p:cNvSpPr>
            <a:spLocks noGrp="1"/>
          </p:cNvSpPr>
          <p:nvPr>
            <p:ph type="dt" sz="half" idx="10"/>
          </p:nvPr>
        </p:nvSpPr>
        <p:spPr/>
        <p:txBody>
          <a:bodyPr/>
          <a:lstStyle/>
          <a:p>
            <a:fld id="{10CD16D5-6539-41C0-813A-128398F0D37C}" type="datetime1">
              <a:rPr lang="en-ZA" smtClean="0"/>
              <a:t>2025/12/02</a:t>
            </a:fld>
            <a:endParaRPr lang="en-ZA"/>
          </a:p>
        </p:txBody>
      </p:sp>
      <p:sp>
        <p:nvSpPr>
          <p:cNvPr id="5" name="Footer Placeholder 4">
            <a:extLst>
              <a:ext uri="{FF2B5EF4-FFF2-40B4-BE49-F238E27FC236}">
                <a16:creationId xmlns:a16="http://schemas.microsoft.com/office/drawing/2014/main" id="{1E6740E7-7F93-4679-BD58-408A76A7080F}"/>
              </a:ext>
            </a:extLst>
          </p:cNvPr>
          <p:cNvSpPr>
            <a:spLocks noGrp="1"/>
          </p:cNvSpPr>
          <p:nvPr>
            <p:ph type="ftr" sz="quarter" idx="11"/>
          </p:nvPr>
        </p:nvSpPr>
        <p:spPr/>
        <p:txBody>
          <a:bodyPr/>
          <a:lstStyle/>
          <a:p>
            <a:r>
              <a:rPr lang="en-ZA"/>
              <a:t>Business Confidential</a:t>
            </a:r>
          </a:p>
        </p:txBody>
      </p:sp>
      <p:sp>
        <p:nvSpPr>
          <p:cNvPr id="6" name="Slide Number Placeholder 5">
            <a:extLst>
              <a:ext uri="{FF2B5EF4-FFF2-40B4-BE49-F238E27FC236}">
                <a16:creationId xmlns:a16="http://schemas.microsoft.com/office/drawing/2014/main" id="{8ECFB6C9-1E6B-4F44-9E7B-414BB385DAC8}"/>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71154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DAF3A76-ACC5-7C2B-AAC8-A27D5A7123A1}"/>
              </a:ext>
            </a:extLst>
          </p:cNvPr>
          <p:cNvSpPr>
            <a:spLocks noGrp="1"/>
          </p:cNvSpPr>
          <p:nvPr>
            <p:ph type="body" sz="quarter" idx="13" hasCustomPrompt="1"/>
          </p:nvPr>
        </p:nvSpPr>
        <p:spPr>
          <a:xfrm>
            <a:off x="6096000" y="3614738"/>
            <a:ext cx="5257800" cy="521327"/>
          </a:xfrm>
        </p:spPr>
        <p:txBody>
          <a:bodyPr/>
          <a:lstStyle>
            <a:lvl1pPr marL="0" indent="0" algn="ctr">
              <a:buNone/>
              <a:defRPr sz="2600">
                <a:solidFill>
                  <a:srgbClr val="993300"/>
                </a:solidFill>
                <a:latin typeface="Garamond" panose="02020404030301010803" pitchFamily="18" charset="0"/>
              </a:defRPr>
            </a:lvl1pPr>
            <a:lvl2pPr marL="457200" indent="0" algn="ctr">
              <a:buNone/>
              <a:defRPr sz="2400"/>
            </a:lvl2pPr>
            <a:lvl3pPr marL="914400" indent="0" algn="ctr">
              <a:buNone/>
              <a:defRPr/>
            </a:lvl3pPr>
            <a:lvl4pPr marL="1371600" indent="0" algn="ctr">
              <a:buNone/>
              <a:defRPr/>
            </a:lvl4pPr>
            <a:lvl5pPr marL="1828800" indent="0">
              <a:buNone/>
              <a:defRPr/>
            </a:lvl5pPr>
          </a:lstStyle>
          <a:p>
            <a:pPr lvl="0"/>
            <a:r>
              <a:rPr lang="en-US"/>
              <a:t>Name of Presenter</a:t>
            </a:r>
          </a:p>
        </p:txBody>
      </p:sp>
      <p:sp>
        <p:nvSpPr>
          <p:cNvPr id="14" name="Text Placeholder 13">
            <a:extLst>
              <a:ext uri="{FF2B5EF4-FFF2-40B4-BE49-F238E27FC236}">
                <a16:creationId xmlns:a16="http://schemas.microsoft.com/office/drawing/2014/main" id="{5B2D7780-AC3A-C7C1-0D6F-62B24FF5CB99}"/>
              </a:ext>
            </a:extLst>
          </p:cNvPr>
          <p:cNvSpPr>
            <a:spLocks noGrp="1"/>
          </p:cNvSpPr>
          <p:nvPr>
            <p:ph type="body" sz="quarter" idx="14" hasCustomPrompt="1"/>
          </p:nvPr>
        </p:nvSpPr>
        <p:spPr>
          <a:xfrm>
            <a:off x="6096001" y="4391025"/>
            <a:ext cx="5257800" cy="522288"/>
          </a:xfrm>
        </p:spPr>
        <p:txBody>
          <a:bodyPr>
            <a:normAutofit/>
          </a:bodyPr>
          <a:lstStyle>
            <a:lvl1pPr marL="0" indent="0" algn="ctr">
              <a:buNone/>
              <a:defRPr sz="2400">
                <a:solidFill>
                  <a:srgbClr val="FF9900"/>
                </a:solidFill>
                <a:latin typeface="Garamond" panose="020204040303010108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Designation</a:t>
            </a:r>
          </a:p>
        </p:txBody>
      </p:sp>
      <p:sp>
        <p:nvSpPr>
          <p:cNvPr id="16" name="Text Placeholder 15">
            <a:extLst>
              <a:ext uri="{FF2B5EF4-FFF2-40B4-BE49-F238E27FC236}">
                <a16:creationId xmlns:a16="http://schemas.microsoft.com/office/drawing/2014/main" id="{72208B8E-6469-69EE-2845-C259621E3896}"/>
              </a:ext>
            </a:extLst>
          </p:cNvPr>
          <p:cNvSpPr>
            <a:spLocks noGrp="1"/>
          </p:cNvSpPr>
          <p:nvPr>
            <p:ph type="body" sz="quarter" idx="15" hasCustomPrompt="1"/>
          </p:nvPr>
        </p:nvSpPr>
        <p:spPr>
          <a:xfrm>
            <a:off x="6096000" y="5262563"/>
            <a:ext cx="5257800" cy="522287"/>
          </a:xfrm>
        </p:spPr>
        <p:txBody>
          <a:bodyPr>
            <a:normAutofit/>
          </a:bodyPr>
          <a:lstStyle>
            <a:lvl1pPr marL="0" indent="0" algn="ctr">
              <a:buNone/>
              <a:defRPr sz="2200">
                <a:latin typeface="Garamond" panose="020204040303010108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Institution</a:t>
            </a:r>
          </a:p>
        </p:txBody>
      </p:sp>
      <p:sp>
        <p:nvSpPr>
          <p:cNvPr id="9" name="Picture Placeholder 8">
            <a:extLst>
              <a:ext uri="{FF2B5EF4-FFF2-40B4-BE49-F238E27FC236}">
                <a16:creationId xmlns:a16="http://schemas.microsoft.com/office/drawing/2014/main" id="{9D5E3076-463D-A6A3-9B00-14F4B9C42B7B}"/>
              </a:ext>
            </a:extLst>
          </p:cNvPr>
          <p:cNvSpPr>
            <a:spLocks noGrp="1"/>
          </p:cNvSpPr>
          <p:nvPr>
            <p:ph type="pic" sz="quarter" idx="16"/>
          </p:nvPr>
        </p:nvSpPr>
        <p:spPr>
          <a:xfrm>
            <a:off x="6834188" y="5911850"/>
            <a:ext cx="1044575" cy="809625"/>
          </a:xfrm>
        </p:spPr>
        <p:txBody>
          <a:bodyPr/>
          <a:lstStyle/>
          <a:p>
            <a:endParaRPr lang="en-ZA"/>
          </a:p>
        </p:txBody>
      </p:sp>
      <p:sp>
        <p:nvSpPr>
          <p:cNvPr id="13" name="Picture Placeholder 8">
            <a:extLst>
              <a:ext uri="{FF2B5EF4-FFF2-40B4-BE49-F238E27FC236}">
                <a16:creationId xmlns:a16="http://schemas.microsoft.com/office/drawing/2014/main" id="{16555D33-EA4A-B383-30AF-56915B8630B6}"/>
              </a:ext>
            </a:extLst>
          </p:cNvPr>
          <p:cNvSpPr>
            <a:spLocks noGrp="1"/>
          </p:cNvSpPr>
          <p:nvPr>
            <p:ph type="pic" sz="quarter" idx="18"/>
          </p:nvPr>
        </p:nvSpPr>
        <p:spPr>
          <a:xfrm>
            <a:off x="8202612" y="5911850"/>
            <a:ext cx="1044575" cy="809625"/>
          </a:xfrm>
        </p:spPr>
        <p:txBody>
          <a:bodyPr/>
          <a:lstStyle/>
          <a:p>
            <a:endParaRPr lang="en-ZA"/>
          </a:p>
        </p:txBody>
      </p:sp>
      <p:sp>
        <p:nvSpPr>
          <p:cNvPr id="15" name="Picture Placeholder 8">
            <a:extLst>
              <a:ext uri="{FF2B5EF4-FFF2-40B4-BE49-F238E27FC236}">
                <a16:creationId xmlns:a16="http://schemas.microsoft.com/office/drawing/2014/main" id="{9833244F-C447-3F49-1FC3-D3DF01770A05}"/>
              </a:ext>
            </a:extLst>
          </p:cNvPr>
          <p:cNvSpPr>
            <a:spLocks noGrp="1"/>
          </p:cNvSpPr>
          <p:nvPr>
            <p:ph type="pic" sz="quarter" idx="19"/>
          </p:nvPr>
        </p:nvSpPr>
        <p:spPr>
          <a:xfrm>
            <a:off x="9608126" y="5911849"/>
            <a:ext cx="1044575" cy="809625"/>
          </a:xfrm>
        </p:spPr>
        <p:txBody>
          <a:bodyPr/>
          <a:lstStyle/>
          <a:p>
            <a:endParaRPr lang="en-ZA"/>
          </a:p>
        </p:txBody>
      </p:sp>
    </p:spTree>
    <p:extLst>
      <p:ext uri="{BB962C8B-B14F-4D97-AF65-F5344CB8AC3E}">
        <p14:creationId xmlns:p14="http://schemas.microsoft.com/office/powerpoint/2010/main" val="2619436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78DEA-C30B-AAB4-2306-FC6418218FB1}"/>
              </a:ext>
            </a:extLst>
          </p:cNvPr>
          <p:cNvSpPr>
            <a:spLocks noGrp="1"/>
          </p:cNvSpPr>
          <p:nvPr>
            <p:ph type="title" hasCustomPrompt="1"/>
          </p:nvPr>
        </p:nvSpPr>
        <p:spPr>
          <a:xfrm>
            <a:off x="838200" y="365126"/>
            <a:ext cx="8380228" cy="538641"/>
          </a:xfrm>
        </p:spPr>
        <p:txBody>
          <a:bodyPr>
            <a:normAutofit/>
          </a:bodyPr>
          <a:lstStyle>
            <a:lvl1pPr>
              <a:defRPr sz="2800" b="1">
                <a:solidFill>
                  <a:srgbClr val="993300"/>
                </a:solidFill>
                <a:latin typeface="Garamond" panose="02020404030301010803" pitchFamily="18" charset="0"/>
              </a:defRPr>
            </a:lvl1pPr>
          </a:lstStyle>
          <a:p>
            <a:r>
              <a:rPr lang="en-US"/>
              <a:t>Click to add title</a:t>
            </a:r>
            <a:endParaRPr lang="en-GB"/>
          </a:p>
        </p:txBody>
      </p:sp>
      <p:sp>
        <p:nvSpPr>
          <p:cNvPr id="3" name="Content Placeholder 2">
            <a:extLst>
              <a:ext uri="{FF2B5EF4-FFF2-40B4-BE49-F238E27FC236}">
                <a16:creationId xmlns:a16="http://schemas.microsoft.com/office/drawing/2014/main" id="{B28B3368-480B-64EE-F7D7-8350DCC29AC7}"/>
              </a:ext>
            </a:extLst>
          </p:cNvPr>
          <p:cNvSpPr>
            <a:spLocks noGrp="1"/>
          </p:cNvSpPr>
          <p:nvPr>
            <p:ph idx="1" hasCustomPrompt="1"/>
          </p:nvPr>
        </p:nvSpPr>
        <p:spPr>
          <a:xfrm>
            <a:off x="838200" y="1329072"/>
            <a:ext cx="10515600" cy="4847891"/>
          </a:xfrm>
        </p:spPr>
        <p:txBody>
          <a:bodyPr>
            <a:normAutofit/>
          </a:bodyPr>
          <a:lstStyle>
            <a:lvl1pPr>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cxnSp>
        <p:nvCxnSpPr>
          <p:cNvPr id="8" name="Straight Connector 7">
            <a:extLst>
              <a:ext uri="{FF2B5EF4-FFF2-40B4-BE49-F238E27FC236}">
                <a16:creationId xmlns:a16="http://schemas.microsoft.com/office/drawing/2014/main" id="{FD638E67-10A9-0630-91E1-7E652849C466}"/>
              </a:ext>
            </a:extLst>
          </p:cNvPr>
          <p:cNvCxnSpPr>
            <a:cxnSpLocks/>
          </p:cNvCxnSpPr>
          <p:nvPr userDrawn="1"/>
        </p:nvCxnSpPr>
        <p:spPr>
          <a:xfrm>
            <a:off x="795668" y="903767"/>
            <a:ext cx="8518453" cy="0"/>
          </a:xfrm>
          <a:prstGeom prst="line">
            <a:avLst/>
          </a:prstGeom>
          <a:ln w="19050"/>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E8669EF7-FBA5-A203-BD87-266C2968376B}"/>
              </a:ext>
            </a:extLst>
          </p:cNvPr>
          <p:cNvSpPr/>
          <p:nvPr userDrawn="1"/>
        </p:nvSpPr>
        <p:spPr>
          <a:xfrm>
            <a:off x="1274134" y="3480659"/>
            <a:ext cx="4326235" cy="22224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background with red text&#10;&#10;Description automatically generated">
            <a:extLst>
              <a:ext uri="{FF2B5EF4-FFF2-40B4-BE49-F238E27FC236}">
                <a16:creationId xmlns:a16="http://schemas.microsoft.com/office/drawing/2014/main" id="{EB92CD38-E9A8-E8D1-7FAE-29753A9D8B97}"/>
              </a:ext>
            </a:extLst>
          </p:cNvPr>
          <p:cNvPicPr>
            <a:picLocks noChangeAspect="1"/>
          </p:cNvPicPr>
          <p:nvPr userDrawn="1"/>
        </p:nvPicPr>
        <p:blipFill>
          <a:blip r:embed="rId2">
            <a:extLst>
              <a:ext uri="{28A0092B-C50C-407E-A947-70E740481C1C}">
                <a14:useLocalDpi xmlns:a14="http://schemas.microsoft.com/office/drawing/2010/main" val="0"/>
              </a:ext>
            </a:extLst>
          </a:blip>
          <a:srcRect l="4843" t="12831" r="5426" b="14136"/>
          <a:stretch/>
        </p:blipFill>
        <p:spPr>
          <a:xfrm>
            <a:off x="9218428" y="107704"/>
            <a:ext cx="2870805" cy="860413"/>
          </a:xfrm>
          <a:prstGeom prst="rect">
            <a:avLst/>
          </a:prstGeom>
        </p:spPr>
      </p:pic>
    </p:spTree>
    <p:extLst>
      <p:ext uri="{BB962C8B-B14F-4D97-AF65-F5344CB8AC3E}">
        <p14:creationId xmlns:p14="http://schemas.microsoft.com/office/powerpoint/2010/main" val="929578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BDC71-52C6-64DC-00DF-6B3855166ABC}"/>
              </a:ext>
            </a:extLst>
          </p:cNvPr>
          <p:cNvSpPr>
            <a:spLocks noGrp="1"/>
          </p:cNvSpPr>
          <p:nvPr>
            <p:ph type="title"/>
          </p:nvPr>
        </p:nvSpPr>
        <p:spPr/>
        <p:txBody>
          <a:bodyPr/>
          <a:lstStyle/>
          <a:p>
            <a:r>
              <a:rPr lang="en-US" dirty="0"/>
              <a:t>Click to edit Master title style</a:t>
            </a:r>
            <a:endParaRPr lang="en-ZA" dirty="0"/>
          </a:p>
        </p:txBody>
      </p:sp>
      <p:sp>
        <p:nvSpPr>
          <p:cNvPr id="3" name="Date Placeholder 2">
            <a:extLst>
              <a:ext uri="{FF2B5EF4-FFF2-40B4-BE49-F238E27FC236}">
                <a16:creationId xmlns:a16="http://schemas.microsoft.com/office/drawing/2014/main" id="{111CB051-8CDC-91A0-1519-7045FCBE04A3}"/>
              </a:ext>
            </a:extLst>
          </p:cNvPr>
          <p:cNvSpPr>
            <a:spLocks noGrp="1"/>
          </p:cNvSpPr>
          <p:nvPr>
            <p:ph type="dt" sz="half" idx="10"/>
          </p:nvPr>
        </p:nvSpPr>
        <p:spPr/>
        <p:txBody>
          <a:bodyPr/>
          <a:lstStyle/>
          <a:p>
            <a:fld id="{65647D41-11E0-4D7C-9813-21FF8CDDA849}" type="datetime1">
              <a:rPr lang="en-ZA" smtClean="0"/>
              <a:t>2025/12/02</a:t>
            </a:fld>
            <a:endParaRPr lang="en-ZA"/>
          </a:p>
        </p:txBody>
      </p:sp>
      <p:sp>
        <p:nvSpPr>
          <p:cNvPr id="4" name="Footer Placeholder 3">
            <a:extLst>
              <a:ext uri="{FF2B5EF4-FFF2-40B4-BE49-F238E27FC236}">
                <a16:creationId xmlns:a16="http://schemas.microsoft.com/office/drawing/2014/main" id="{03643062-2E43-3009-3455-0ABD19DDDD53}"/>
              </a:ext>
            </a:extLst>
          </p:cNvPr>
          <p:cNvSpPr>
            <a:spLocks noGrp="1"/>
          </p:cNvSpPr>
          <p:nvPr>
            <p:ph type="ftr" sz="quarter" idx="11"/>
          </p:nvPr>
        </p:nvSpPr>
        <p:spPr/>
        <p:txBody>
          <a:bodyPr/>
          <a:lstStyle/>
          <a:p>
            <a:r>
              <a:rPr lang="en-ZA"/>
              <a:t>Business Confidential</a:t>
            </a:r>
          </a:p>
        </p:txBody>
      </p:sp>
      <p:sp>
        <p:nvSpPr>
          <p:cNvPr id="5" name="Slide Number Placeholder 4">
            <a:extLst>
              <a:ext uri="{FF2B5EF4-FFF2-40B4-BE49-F238E27FC236}">
                <a16:creationId xmlns:a16="http://schemas.microsoft.com/office/drawing/2014/main" id="{5B8E625B-3051-BEB7-2214-1B81034861BC}"/>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341022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F72C0-90D6-44EE-8BBD-00222CAFBB53}"/>
              </a:ext>
            </a:extLst>
          </p:cNvPr>
          <p:cNvSpPr>
            <a:spLocks noGrp="1"/>
          </p:cNvSpPr>
          <p:nvPr>
            <p:ph type="title"/>
          </p:nvPr>
        </p:nvSpPr>
        <p:spPr>
          <a:xfrm>
            <a:off x="838200" y="365125"/>
            <a:ext cx="6827635" cy="645069"/>
          </a:xfrm>
        </p:spPr>
        <p:txBody>
          <a:bodyPr>
            <a:normAutofit/>
          </a:bodyPr>
          <a:lstStyle>
            <a:lvl1pPr>
              <a:defRPr sz="3600" b="0">
                <a:solidFill>
                  <a:srgbClr val="D85327"/>
                </a:solidFill>
                <a:latin typeface="Arial" panose="020B0604020202020204" pitchFamily="34" charset="0"/>
                <a:cs typeface="Arial" panose="020B0604020202020204" pitchFamily="34" charset="0"/>
              </a:defRPr>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3827AD93-AEC7-462C-AB2F-4B19DD628488}"/>
              </a:ext>
            </a:extLst>
          </p:cNvPr>
          <p:cNvSpPr>
            <a:spLocks noGrp="1"/>
          </p:cNvSpPr>
          <p:nvPr>
            <p:ph idx="1"/>
          </p:nvPr>
        </p:nvSpPr>
        <p:spPr>
          <a:xfrm>
            <a:off x="334876" y="1193074"/>
            <a:ext cx="11430404" cy="4983889"/>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371600" indent="0">
              <a:buNone/>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p:txBody>
      </p:sp>
      <p:sp>
        <p:nvSpPr>
          <p:cNvPr id="4" name="Google Shape;88;p21">
            <a:extLst>
              <a:ext uri="{FF2B5EF4-FFF2-40B4-BE49-F238E27FC236}">
                <a16:creationId xmlns:a16="http://schemas.microsoft.com/office/drawing/2014/main" id="{E36AB5DF-37E8-4400-C3DC-F7B63E2E4922}"/>
              </a:ext>
            </a:extLst>
          </p:cNvPr>
          <p:cNvSpPr/>
          <p:nvPr userDrawn="1"/>
        </p:nvSpPr>
        <p:spPr>
          <a:xfrm>
            <a:off x="0" y="6468384"/>
            <a:ext cx="12170965" cy="389616"/>
          </a:xfrm>
          <a:prstGeom prst="rect">
            <a:avLst/>
          </a:prstGeom>
          <a:solidFill>
            <a:srgbClr val="F4773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Isosceles Triangle 6">
            <a:extLst>
              <a:ext uri="{FF2B5EF4-FFF2-40B4-BE49-F238E27FC236}">
                <a16:creationId xmlns:a16="http://schemas.microsoft.com/office/drawing/2014/main" id="{ABA92D33-B16C-D227-2FFF-1F9ACA863353}"/>
              </a:ext>
            </a:extLst>
          </p:cNvPr>
          <p:cNvSpPr/>
          <p:nvPr userDrawn="1"/>
        </p:nvSpPr>
        <p:spPr>
          <a:xfrm>
            <a:off x="10154478" y="5124744"/>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Picture 4">
            <a:extLst>
              <a:ext uri="{FF2B5EF4-FFF2-40B4-BE49-F238E27FC236}">
                <a16:creationId xmlns:a16="http://schemas.microsoft.com/office/drawing/2014/main" id="{18F505AD-650A-597E-975A-88205790DA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92188" y="185202"/>
            <a:ext cx="1366266" cy="916432"/>
          </a:xfrm>
          <a:prstGeom prst="rect">
            <a:avLst/>
          </a:prstGeom>
        </p:spPr>
      </p:pic>
    </p:spTree>
    <p:extLst>
      <p:ext uri="{BB962C8B-B14F-4D97-AF65-F5344CB8AC3E}">
        <p14:creationId xmlns:p14="http://schemas.microsoft.com/office/powerpoint/2010/main" val="38504189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95A9F4-8EFA-489D-8967-5CC642982E60}"/>
              </a:ext>
            </a:extLst>
          </p:cNvPr>
          <p:cNvSpPr>
            <a:spLocks noGrp="1"/>
          </p:cNvSpPr>
          <p:nvPr>
            <p:ph type="dt" sz="half" idx="10"/>
          </p:nvPr>
        </p:nvSpPr>
        <p:spPr/>
        <p:txBody>
          <a:bodyPr/>
          <a:lstStyle/>
          <a:p>
            <a:fld id="{4BBE145F-6DA5-4120-B796-5C506C8025A0}" type="datetime1">
              <a:rPr lang="en-ZA" smtClean="0"/>
              <a:t>2025/12/02</a:t>
            </a:fld>
            <a:endParaRPr lang="en-ZA"/>
          </a:p>
        </p:txBody>
      </p:sp>
      <p:sp>
        <p:nvSpPr>
          <p:cNvPr id="7" name="Google Shape;85;p21">
            <a:extLst>
              <a:ext uri="{FF2B5EF4-FFF2-40B4-BE49-F238E27FC236}">
                <a16:creationId xmlns:a16="http://schemas.microsoft.com/office/drawing/2014/main" id="{42C25A98-236D-D8E9-0597-4B1426ADC2E6}"/>
              </a:ext>
            </a:extLst>
          </p:cNvPr>
          <p:cNvSpPr/>
          <p:nvPr userDrawn="1"/>
        </p:nvSpPr>
        <p:spPr>
          <a:xfrm>
            <a:off x="0" y="-7626"/>
            <a:ext cx="3283775" cy="6865626"/>
          </a:xfrm>
          <a:prstGeom prst="rect">
            <a:avLst/>
          </a:prstGeom>
          <a:solidFill>
            <a:srgbClr val="F477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88;p21">
            <a:extLst>
              <a:ext uri="{FF2B5EF4-FFF2-40B4-BE49-F238E27FC236}">
                <a16:creationId xmlns:a16="http://schemas.microsoft.com/office/drawing/2014/main" id="{BCDC0CC4-98C0-B97E-209C-CBDBCF00876C}"/>
              </a:ext>
            </a:extLst>
          </p:cNvPr>
          <p:cNvSpPr/>
          <p:nvPr userDrawn="1"/>
        </p:nvSpPr>
        <p:spPr>
          <a:xfrm>
            <a:off x="27450" y="6459811"/>
            <a:ext cx="12164550" cy="389616"/>
          </a:xfrm>
          <a:prstGeom prst="rect">
            <a:avLst/>
          </a:prstGeom>
          <a:solidFill>
            <a:srgbClr val="F47734"/>
          </a:solidFill>
          <a:ln w="12700" cap="flat" cmpd="sng">
            <a:solidFill>
              <a:srgbClr val="D9542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526365B5-3DF2-39E2-C7C9-C2BF14F507DF}"/>
              </a:ext>
            </a:extLst>
          </p:cNvPr>
          <p:cNvPicPr>
            <a:picLocks noChangeAspect="1"/>
          </p:cNvPicPr>
          <p:nvPr userDrawn="1"/>
        </p:nvPicPr>
        <p:blipFill>
          <a:blip r:embed="rId2"/>
          <a:stretch>
            <a:fillRect/>
          </a:stretch>
        </p:blipFill>
        <p:spPr>
          <a:xfrm>
            <a:off x="5754799" y="5069373"/>
            <a:ext cx="3639627" cy="493819"/>
          </a:xfrm>
          <a:prstGeom prst="rect">
            <a:avLst/>
          </a:prstGeom>
        </p:spPr>
      </p:pic>
      <p:pic>
        <p:nvPicPr>
          <p:cNvPr id="18" name="Picture 17" descr="A close-up of a person pouring a pill into his hand">
            <a:extLst>
              <a:ext uri="{FF2B5EF4-FFF2-40B4-BE49-F238E27FC236}">
                <a16:creationId xmlns:a16="http://schemas.microsoft.com/office/drawing/2014/main" id="{1497CF6B-B391-FF7D-9527-73AE7E2B801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8222" r="16216"/>
          <a:stretch/>
        </p:blipFill>
        <p:spPr>
          <a:xfrm>
            <a:off x="0" y="-7626"/>
            <a:ext cx="6741052" cy="6874199"/>
          </a:xfrm>
          <a:prstGeom prst="parallelogram">
            <a:avLst/>
          </a:prstGeom>
        </p:spPr>
      </p:pic>
      <p:pic>
        <p:nvPicPr>
          <p:cNvPr id="11" name="Picture 10">
            <a:extLst>
              <a:ext uri="{FF2B5EF4-FFF2-40B4-BE49-F238E27FC236}">
                <a16:creationId xmlns:a16="http://schemas.microsoft.com/office/drawing/2014/main" id="{00344C20-C7B7-6DDD-6509-46537F60AF1B}"/>
              </a:ext>
            </a:extLst>
          </p:cNvPr>
          <p:cNvPicPr>
            <a:picLocks noChangeAspect="1"/>
          </p:cNvPicPr>
          <p:nvPr userDrawn="1"/>
        </p:nvPicPr>
        <p:blipFill>
          <a:blip r:embed="rId4"/>
          <a:stretch>
            <a:fillRect/>
          </a:stretch>
        </p:blipFill>
        <p:spPr>
          <a:xfrm>
            <a:off x="8300155" y="5550074"/>
            <a:ext cx="1094271" cy="551072"/>
          </a:xfrm>
          <a:prstGeom prst="rect">
            <a:avLst/>
          </a:prstGeom>
        </p:spPr>
      </p:pic>
      <p:pic>
        <p:nvPicPr>
          <p:cNvPr id="13" name="Picture 12">
            <a:extLst>
              <a:ext uri="{FF2B5EF4-FFF2-40B4-BE49-F238E27FC236}">
                <a16:creationId xmlns:a16="http://schemas.microsoft.com/office/drawing/2014/main" id="{D0839797-C942-1FA3-88FA-E0D213134A59}"/>
              </a:ext>
            </a:extLst>
          </p:cNvPr>
          <p:cNvPicPr>
            <a:picLocks noChangeAspect="1"/>
          </p:cNvPicPr>
          <p:nvPr userDrawn="1"/>
        </p:nvPicPr>
        <p:blipFill>
          <a:blip r:embed="rId5"/>
          <a:stretch>
            <a:fillRect/>
          </a:stretch>
        </p:blipFill>
        <p:spPr>
          <a:xfrm>
            <a:off x="6741051" y="8573"/>
            <a:ext cx="5145470" cy="1908213"/>
          </a:xfrm>
          <a:prstGeom prst="rect">
            <a:avLst/>
          </a:prstGeom>
        </p:spPr>
      </p:pic>
      <p:sp>
        <p:nvSpPr>
          <p:cNvPr id="14" name="Isosceles Triangle 13">
            <a:extLst>
              <a:ext uri="{FF2B5EF4-FFF2-40B4-BE49-F238E27FC236}">
                <a16:creationId xmlns:a16="http://schemas.microsoft.com/office/drawing/2014/main" id="{74FD3C92-D4CA-0DB9-4685-BA85A6C69769}"/>
              </a:ext>
            </a:extLst>
          </p:cNvPr>
          <p:cNvSpPr/>
          <p:nvPr userDrawn="1"/>
        </p:nvSpPr>
        <p:spPr>
          <a:xfrm>
            <a:off x="10168534" y="5129841"/>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 name="Picture 1">
            <a:extLst>
              <a:ext uri="{FF2B5EF4-FFF2-40B4-BE49-F238E27FC236}">
                <a16:creationId xmlns:a16="http://schemas.microsoft.com/office/drawing/2014/main" id="{76A39EAE-D420-7739-8585-0563AA80511A}"/>
              </a:ext>
            </a:extLst>
          </p:cNvPr>
          <p:cNvPicPr>
            <a:picLocks noChangeAspect="1"/>
          </p:cNvPicPr>
          <p:nvPr userDrawn="1"/>
        </p:nvPicPr>
        <p:blipFill>
          <a:blip r:embed="rId6"/>
          <a:stretch>
            <a:fillRect/>
          </a:stretch>
        </p:blipFill>
        <p:spPr>
          <a:xfrm>
            <a:off x="9649705" y="5379694"/>
            <a:ext cx="948626" cy="948626"/>
          </a:xfrm>
          <a:prstGeom prst="rect">
            <a:avLst/>
          </a:prstGeom>
        </p:spPr>
      </p:pic>
      <p:pic>
        <p:nvPicPr>
          <p:cNvPr id="6" name="Picture 5">
            <a:extLst>
              <a:ext uri="{FF2B5EF4-FFF2-40B4-BE49-F238E27FC236}">
                <a16:creationId xmlns:a16="http://schemas.microsoft.com/office/drawing/2014/main" id="{DC64C27E-42CF-714B-79B7-02C0A1F854B2}"/>
              </a:ext>
            </a:extLst>
          </p:cNvPr>
          <p:cNvPicPr>
            <a:picLocks noChangeAspect="1"/>
          </p:cNvPicPr>
          <p:nvPr userDrawn="1"/>
        </p:nvPicPr>
        <p:blipFill>
          <a:blip r:embed="rId7"/>
          <a:stretch>
            <a:fillRect/>
          </a:stretch>
        </p:blipFill>
        <p:spPr>
          <a:xfrm>
            <a:off x="5501805" y="5680649"/>
            <a:ext cx="2381250" cy="609600"/>
          </a:xfrm>
          <a:prstGeom prst="rect">
            <a:avLst/>
          </a:prstGeom>
        </p:spPr>
      </p:pic>
    </p:spTree>
    <p:extLst>
      <p:ext uri="{BB962C8B-B14F-4D97-AF65-F5344CB8AC3E}">
        <p14:creationId xmlns:p14="http://schemas.microsoft.com/office/powerpoint/2010/main" val="6797168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B29AA-25B2-46E8-B0C9-7D6185C8829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0BE7B2D-D0E2-49D2-A081-7A3D2B46A6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2AF5787A-AB8F-442F-A26B-C9DA0F147D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2580C3CF-F105-4D66-9A61-F115F29E8F71}"/>
              </a:ext>
            </a:extLst>
          </p:cNvPr>
          <p:cNvSpPr>
            <a:spLocks noGrp="1"/>
          </p:cNvSpPr>
          <p:nvPr>
            <p:ph type="dt" sz="half" idx="10"/>
          </p:nvPr>
        </p:nvSpPr>
        <p:spPr/>
        <p:txBody>
          <a:bodyPr/>
          <a:lstStyle/>
          <a:p>
            <a:fld id="{888FF69C-9A9F-477C-BC0E-51ED537629AC}" type="datetime1">
              <a:rPr lang="en-ZA" smtClean="0"/>
              <a:t>2025/12/02</a:t>
            </a:fld>
            <a:endParaRPr lang="en-ZA"/>
          </a:p>
        </p:txBody>
      </p:sp>
      <p:sp>
        <p:nvSpPr>
          <p:cNvPr id="6" name="Footer Placeholder 5">
            <a:extLst>
              <a:ext uri="{FF2B5EF4-FFF2-40B4-BE49-F238E27FC236}">
                <a16:creationId xmlns:a16="http://schemas.microsoft.com/office/drawing/2014/main" id="{FB64DBD6-76F1-4B36-B03F-193C2C90298B}"/>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B7373B44-D745-408A-92D4-41D0131B66AD}"/>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18775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6386E-B291-40AC-9F66-E560A444BC9B}"/>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0BBC494-2465-483E-8683-7892622A3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AB40CD-FE46-4B2F-899D-2AC3F7D85D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45C429E-E7E5-4DC9-9CE4-DF8B4FA27B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311BF2-5FE9-46E8-A196-3A09681BEF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EE1B3255-BCD1-4309-AD1E-F2E651BBEE11}"/>
              </a:ext>
            </a:extLst>
          </p:cNvPr>
          <p:cNvSpPr>
            <a:spLocks noGrp="1"/>
          </p:cNvSpPr>
          <p:nvPr>
            <p:ph type="dt" sz="half" idx="10"/>
          </p:nvPr>
        </p:nvSpPr>
        <p:spPr/>
        <p:txBody>
          <a:bodyPr/>
          <a:lstStyle/>
          <a:p>
            <a:fld id="{DD8B0AB2-5740-438B-A64E-5A04BE3898DE}" type="datetime1">
              <a:rPr lang="en-ZA" smtClean="0"/>
              <a:t>2025/12/02</a:t>
            </a:fld>
            <a:endParaRPr lang="en-ZA"/>
          </a:p>
        </p:txBody>
      </p:sp>
      <p:sp>
        <p:nvSpPr>
          <p:cNvPr id="8" name="Footer Placeholder 7">
            <a:extLst>
              <a:ext uri="{FF2B5EF4-FFF2-40B4-BE49-F238E27FC236}">
                <a16:creationId xmlns:a16="http://schemas.microsoft.com/office/drawing/2014/main" id="{A64F60C4-8EE8-4F06-85E2-F416A7362857}"/>
              </a:ext>
            </a:extLst>
          </p:cNvPr>
          <p:cNvSpPr>
            <a:spLocks noGrp="1"/>
          </p:cNvSpPr>
          <p:nvPr>
            <p:ph type="ftr" sz="quarter" idx="11"/>
          </p:nvPr>
        </p:nvSpPr>
        <p:spPr/>
        <p:txBody>
          <a:bodyPr/>
          <a:lstStyle/>
          <a:p>
            <a:r>
              <a:rPr lang="en-ZA"/>
              <a:t>Business Confidential</a:t>
            </a:r>
          </a:p>
        </p:txBody>
      </p:sp>
      <p:sp>
        <p:nvSpPr>
          <p:cNvPr id="9" name="Slide Number Placeholder 8">
            <a:extLst>
              <a:ext uri="{FF2B5EF4-FFF2-40B4-BE49-F238E27FC236}">
                <a16:creationId xmlns:a16="http://schemas.microsoft.com/office/drawing/2014/main" id="{E4BAEC44-0376-40CE-99A9-55D06CFA06D6}"/>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90317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49552-8C80-4914-A0C7-12FC344A9DB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0625DF68-79CA-48C2-B41F-54FBCA562F75}"/>
              </a:ext>
            </a:extLst>
          </p:cNvPr>
          <p:cNvSpPr>
            <a:spLocks noGrp="1"/>
          </p:cNvSpPr>
          <p:nvPr>
            <p:ph type="dt" sz="half" idx="10"/>
          </p:nvPr>
        </p:nvSpPr>
        <p:spPr/>
        <p:txBody>
          <a:bodyPr/>
          <a:lstStyle/>
          <a:p>
            <a:fld id="{75CF88A4-9873-44D7-964E-DF50FC65B01E}" type="datetime1">
              <a:rPr lang="en-ZA" smtClean="0"/>
              <a:t>2025/12/02</a:t>
            </a:fld>
            <a:endParaRPr lang="en-ZA"/>
          </a:p>
        </p:txBody>
      </p:sp>
      <p:sp>
        <p:nvSpPr>
          <p:cNvPr id="4" name="Footer Placeholder 3">
            <a:extLst>
              <a:ext uri="{FF2B5EF4-FFF2-40B4-BE49-F238E27FC236}">
                <a16:creationId xmlns:a16="http://schemas.microsoft.com/office/drawing/2014/main" id="{58631F56-E01E-4C85-B319-A85FBEFBB81B}"/>
              </a:ext>
            </a:extLst>
          </p:cNvPr>
          <p:cNvSpPr>
            <a:spLocks noGrp="1"/>
          </p:cNvSpPr>
          <p:nvPr>
            <p:ph type="ftr" sz="quarter" idx="11"/>
          </p:nvPr>
        </p:nvSpPr>
        <p:spPr/>
        <p:txBody>
          <a:bodyPr/>
          <a:lstStyle/>
          <a:p>
            <a:r>
              <a:rPr lang="en-ZA"/>
              <a:t>Business Confidential</a:t>
            </a:r>
          </a:p>
        </p:txBody>
      </p:sp>
      <p:sp>
        <p:nvSpPr>
          <p:cNvPr id="5" name="Slide Number Placeholder 4">
            <a:extLst>
              <a:ext uri="{FF2B5EF4-FFF2-40B4-BE49-F238E27FC236}">
                <a16:creationId xmlns:a16="http://schemas.microsoft.com/office/drawing/2014/main" id="{5C1AD95A-1A1A-4656-A195-DF2642B7B038}"/>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21370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A54583-D8B4-407C-8162-4964DD809ED7}"/>
              </a:ext>
            </a:extLst>
          </p:cNvPr>
          <p:cNvSpPr>
            <a:spLocks noGrp="1"/>
          </p:cNvSpPr>
          <p:nvPr>
            <p:ph type="dt" sz="half" idx="10"/>
          </p:nvPr>
        </p:nvSpPr>
        <p:spPr/>
        <p:txBody>
          <a:bodyPr/>
          <a:lstStyle/>
          <a:p>
            <a:fld id="{73CE0B1D-A7D5-4FAE-816D-7C2632CD26CE}" type="datetime1">
              <a:rPr lang="en-ZA" smtClean="0"/>
              <a:t>2025/12/02</a:t>
            </a:fld>
            <a:endParaRPr lang="en-ZA"/>
          </a:p>
        </p:txBody>
      </p:sp>
      <p:sp>
        <p:nvSpPr>
          <p:cNvPr id="3" name="Footer Placeholder 2">
            <a:extLst>
              <a:ext uri="{FF2B5EF4-FFF2-40B4-BE49-F238E27FC236}">
                <a16:creationId xmlns:a16="http://schemas.microsoft.com/office/drawing/2014/main" id="{DB88D757-58F3-4BCE-8C01-BD1A667A4D8F}"/>
              </a:ext>
            </a:extLst>
          </p:cNvPr>
          <p:cNvSpPr>
            <a:spLocks noGrp="1"/>
          </p:cNvSpPr>
          <p:nvPr>
            <p:ph type="ftr" sz="quarter" idx="11"/>
          </p:nvPr>
        </p:nvSpPr>
        <p:spPr/>
        <p:txBody>
          <a:bodyPr/>
          <a:lstStyle/>
          <a:p>
            <a:r>
              <a:rPr lang="en-ZA"/>
              <a:t>Business Confidential</a:t>
            </a:r>
          </a:p>
        </p:txBody>
      </p:sp>
      <p:sp>
        <p:nvSpPr>
          <p:cNvPr id="4" name="Slide Number Placeholder 3">
            <a:extLst>
              <a:ext uri="{FF2B5EF4-FFF2-40B4-BE49-F238E27FC236}">
                <a16:creationId xmlns:a16="http://schemas.microsoft.com/office/drawing/2014/main" id="{94C98004-82A7-4CAA-ACEE-428564E32DF1}"/>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2363999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ED6CD-A09E-4CB0-998D-108339941C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10678129-9B4B-4041-A735-1D4D0DA4F5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3F891C59-D6B1-4D51-B983-779128EC2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8F0BF-06B3-4080-980E-83F0AEC8E7F6}"/>
              </a:ext>
            </a:extLst>
          </p:cNvPr>
          <p:cNvSpPr>
            <a:spLocks noGrp="1"/>
          </p:cNvSpPr>
          <p:nvPr>
            <p:ph type="dt" sz="half" idx="10"/>
          </p:nvPr>
        </p:nvSpPr>
        <p:spPr/>
        <p:txBody>
          <a:bodyPr/>
          <a:lstStyle/>
          <a:p>
            <a:fld id="{38A10632-EAED-4BC2-B574-CFEDCC3FDAD8}" type="datetime1">
              <a:rPr lang="en-ZA" smtClean="0"/>
              <a:t>2025/12/02</a:t>
            </a:fld>
            <a:endParaRPr lang="en-ZA"/>
          </a:p>
        </p:txBody>
      </p:sp>
      <p:sp>
        <p:nvSpPr>
          <p:cNvPr id="6" name="Footer Placeholder 5">
            <a:extLst>
              <a:ext uri="{FF2B5EF4-FFF2-40B4-BE49-F238E27FC236}">
                <a16:creationId xmlns:a16="http://schemas.microsoft.com/office/drawing/2014/main" id="{E2D6C3E8-EED6-4E30-9724-E738B31B4C5C}"/>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CC2A5116-05C0-48D2-8E08-16F3E7C64F0D}"/>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228274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44E94D-4631-4775-B4A4-A3DB7D729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6A16FFB-E863-4BB5-ADEE-81BC7FA7F6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E7D6E4D8-3261-4317-A9D6-9F42D14A49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47D41-11E0-4D7C-9813-21FF8CDDA849}" type="datetime1">
              <a:rPr lang="en-ZA" smtClean="0"/>
              <a:t>2025/12/02</a:t>
            </a:fld>
            <a:endParaRPr lang="en-ZA"/>
          </a:p>
        </p:txBody>
      </p:sp>
      <p:sp>
        <p:nvSpPr>
          <p:cNvPr id="5" name="Footer Placeholder 4">
            <a:extLst>
              <a:ext uri="{FF2B5EF4-FFF2-40B4-BE49-F238E27FC236}">
                <a16:creationId xmlns:a16="http://schemas.microsoft.com/office/drawing/2014/main" id="{AAD5DE15-9392-40E3-9927-A7C45DFE71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Business Confidential</a:t>
            </a:r>
          </a:p>
        </p:txBody>
      </p:sp>
      <p:sp>
        <p:nvSpPr>
          <p:cNvPr id="6" name="Slide Number Placeholder 5">
            <a:extLst>
              <a:ext uri="{FF2B5EF4-FFF2-40B4-BE49-F238E27FC236}">
                <a16:creationId xmlns:a16="http://schemas.microsoft.com/office/drawing/2014/main" id="{2CAD6C90-AC98-4846-BB84-3EC20BAFE0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B42D1-C534-400D-BC72-5CE77A30CD5B}" type="slidenum">
              <a:rPr lang="en-ZA" smtClean="0"/>
              <a:t>‹#›</a:t>
            </a:fld>
            <a:endParaRPr lang="en-ZA"/>
          </a:p>
        </p:txBody>
      </p:sp>
      <p:pic>
        <p:nvPicPr>
          <p:cNvPr id="9" name="Google Shape;69;p19" descr="Icon&#10;&#10;Description automatically generated">
            <a:extLst>
              <a:ext uri="{FF2B5EF4-FFF2-40B4-BE49-F238E27FC236}">
                <a16:creationId xmlns:a16="http://schemas.microsoft.com/office/drawing/2014/main" id="{16475986-3960-A2BC-2E9D-0E3095C4223B}"/>
              </a:ext>
            </a:extLst>
          </p:cNvPr>
          <p:cNvPicPr preferRelativeResize="0"/>
          <p:nvPr userDrawn="1"/>
        </p:nvPicPr>
        <p:blipFill rotWithShape="1">
          <a:blip r:embed="rId14">
            <a:alphaModFix/>
          </a:blip>
          <a:srcRect/>
          <a:stretch/>
        </p:blipFill>
        <p:spPr>
          <a:xfrm>
            <a:off x="105530" y="177362"/>
            <a:ext cx="1524000" cy="914400"/>
          </a:xfrm>
          <a:prstGeom prst="rect">
            <a:avLst/>
          </a:prstGeom>
          <a:noFill/>
          <a:ln>
            <a:noFill/>
          </a:ln>
        </p:spPr>
      </p:pic>
    </p:spTree>
    <p:extLst>
      <p:ext uri="{BB962C8B-B14F-4D97-AF65-F5344CB8AC3E}">
        <p14:creationId xmlns:p14="http://schemas.microsoft.com/office/powerpoint/2010/main" val="103504628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B542F5-26EF-C202-4FA5-22A526EF43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9E3041-E705-96CB-D849-73F56CAEA2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1A61C7-4B2F-9A10-6335-23DF60BA95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F26C620-F6AC-C7B4-6543-08246FFC21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a:t>1</a:t>
            </a:r>
          </a:p>
        </p:txBody>
      </p:sp>
    </p:spTree>
    <p:extLst>
      <p:ext uri="{BB962C8B-B14F-4D97-AF65-F5344CB8AC3E}">
        <p14:creationId xmlns:p14="http://schemas.microsoft.com/office/powerpoint/2010/main" val="530376247"/>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w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hyperlink" Target="http://www.3dfrag.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31.png"/><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emf"/></Relationships>
</file>

<file path=ppt/slides/_rels/slide16.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36.emf"/><Relationship Id="rId2" Type="http://schemas.openxmlformats.org/officeDocument/2006/relationships/oleObject" Target="../embeddings/oleObject3.bin"/><Relationship Id="rId1" Type="http://schemas.openxmlformats.org/officeDocument/2006/relationships/slideLayout" Target="../slideLayouts/slideLayout3.xml"/><Relationship Id="rId6" Type="http://schemas.openxmlformats.org/officeDocument/2006/relationships/oleObject" Target="../embeddings/oleObject5.bin"/><Relationship Id="rId5" Type="http://schemas.openxmlformats.org/officeDocument/2006/relationships/image" Target="../media/image35.e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oleObject" Target="../embeddings/oleObject6.bin"/><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45.jpeg"/><Relationship Id="rId1" Type="http://schemas.openxmlformats.org/officeDocument/2006/relationships/slideLayout" Target="../slideLayouts/slideLayout3.xml"/><Relationship Id="rId4" Type="http://schemas.openxmlformats.org/officeDocument/2006/relationships/image" Target="../media/image46.emf"/></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D3_BFE80889.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bin"/><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9;p19">
            <a:extLst>
              <a:ext uri="{FF2B5EF4-FFF2-40B4-BE49-F238E27FC236}">
                <a16:creationId xmlns:a16="http://schemas.microsoft.com/office/drawing/2014/main" id="{FFFC2622-3DA9-6465-B414-FAFDB1CF650F}"/>
              </a:ext>
            </a:extLst>
          </p:cNvPr>
          <p:cNvSpPr txBox="1"/>
          <p:nvPr/>
        </p:nvSpPr>
        <p:spPr>
          <a:xfrm>
            <a:off x="6235249" y="1845700"/>
            <a:ext cx="5787186" cy="2616060"/>
          </a:xfrm>
          <a:prstGeom prst="rect">
            <a:avLst/>
          </a:prstGeom>
          <a:noFill/>
          <a:ln>
            <a:noFill/>
          </a:ln>
        </p:spPr>
        <p:txBody>
          <a:bodyPr spcFirstLastPara="1" wrap="square" lIns="91425" tIns="45700" rIns="91425" bIns="45700" anchor="t" anchorCtr="0">
            <a:spAutoFit/>
          </a:bodyPr>
          <a:lstStyle/>
          <a:p>
            <a:pPr lvl="0" algn="ctr"/>
            <a:r>
              <a:rPr lang="en-US" sz="3200" b="1" dirty="0">
                <a:solidFill>
                  <a:srgbClr val="561B0D"/>
                </a:solidFill>
                <a:latin typeface="Arial"/>
                <a:ea typeface="Arial"/>
                <a:cs typeface="Arial"/>
                <a:sym typeface="Arial"/>
              </a:rPr>
              <a:t>Drug Discovery and Development Course </a:t>
            </a:r>
            <a:endParaRPr lang="en-US" sz="3200" b="1" dirty="0">
              <a:solidFill>
                <a:schemeClr val="dk1"/>
              </a:solidFill>
              <a:latin typeface="Arial"/>
              <a:ea typeface="Arial"/>
              <a:cs typeface="Arial"/>
              <a:sym typeface="Arial"/>
            </a:endParaRPr>
          </a:p>
          <a:p>
            <a:pPr marL="0" marR="0" lvl="0" indent="0" algn="ctr" rtl="0">
              <a:spcBef>
                <a:spcPts val="0"/>
              </a:spcBef>
              <a:spcAft>
                <a:spcPts val="0"/>
              </a:spcAft>
              <a:buNone/>
            </a:pPr>
            <a:endParaRPr lang="en-US" sz="2000" dirty="0">
              <a:solidFill>
                <a:srgbClr val="242424"/>
              </a:solidFill>
              <a:latin typeface="Arial"/>
              <a:ea typeface="Arial"/>
              <a:cs typeface="Arial"/>
              <a:sym typeface="Arial"/>
            </a:endParaRPr>
          </a:p>
          <a:p>
            <a:pPr marL="0" marR="0" lvl="0" indent="0" algn="ctr" rtl="0">
              <a:spcBef>
                <a:spcPts val="0"/>
              </a:spcBef>
              <a:spcAft>
                <a:spcPts val="0"/>
              </a:spcAft>
              <a:buNone/>
            </a:pPr>
            <a:endParaRPr lang="en-US" sz="2000" dirty="0">
              <a:solidFill>
                <a:srgbClr val="242424"/>
              </a:solidFill>
              <a:latin typeface="Arial"/>
              <a:ea typeface="Arial"/>
              <a:cs typeface="Arial"/>
              <a:sym typeface="Arial"/>
            </a:endParaRPr>
          </a:p>
          <a:p>
            <a:pPr marL="0" marR="0" lvl="0" indent="0" algn="ctr" rtl="0">
              <a:spcBef>
                <a:spcPts val="0"/>
              </a:spcBef>
              <a:spcAft>
                <a:spcPts val="0"/>
              </a:spcAft>
              <a:buNone/>
            </a:pPr>
            <a:r>
              <a:rPr lang="en-US" sz="2000" b="1" i="0" dirty="0">
                <a:solidFill>
                  <a:srgbClr val="242424"/>
                </a:solidFill>
                <a:latin typeface="Arial"/>
                <a:ea typeface="Arial"/>
                <a:cs typeface="Arial"/>
                <a:sym typeface="Arial"/>
              </a:rPr>
              <a:t>Principles of Compound Optimization</a:t>
            </a:r>
          </a:p>
          <a:p>
            <a:pPr marL="0" marR="0" lvl="0" indent="0" algn="ctr" rtl="0">
              <a:spcBef>
                <a:spcPts val="0"/>
              </a:spcBef>
              <a:spcAft>
                <a:spcPts val="0"/>
              </a:spcAft>
              <a:buNone/>
            </a:pPr>
            <a:endParaRPr lang="en-US" sz="2000" b="1" i="0" dirty="0">
              <a:solidFill>
                <a:srgbClr val="242424"/>
              </a:solidFill>
              <a:latin typeface="Arial"/>
              <a:ea typeface="Arial"/>
              <a:cs typeface="Arial"/>
              <a:sym typeface="Arial"/>
            </a:endParaRPr>
          </a:p>
          <a:p>
            <a:pPr marL="0" marR="0" lvl="0" indent="0" algn="ctr" rtl="0">
              <a:spcBef>
                <a:spcPts val="0"/>
              </a:spcBef>
              <a:spcAft>
                <a:spcPts val="0"/>
              </a:spcAft>
              <a:buNone/>
            </a:pPr>
            <a:r>
              <a:rPr lang="en-US" sz="2000" b="1" i="0" dirty="0">
                <a:solidFill>
                  <a:srgbClr val="242424"/>
                </a:solidFill>
                <a:latin typeface="Arial"/>
                <a:ea typeface="Arial"/>
                <a:cs typeface="Arial"/>
                <a:sym typeface="Arial"/>
              </a:rPr>
              <a:t>Greg Basarab</a:t>
            </a:r>
          </a:p>
        </p:txBody>
      </p:sp>
    </p:spTree>
    <p:extLst>
      <p:ext uri="{BB962C8B-B14F-4D97-AF65-F5344CB8AC3E}">
        <p14:creationId xmlns:p14="http://schemas.microsoft.com/office/powerpoint/2010/main" val="1600086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219A6-115C-6202-70B2-D4A6AE84323A}"/>
              </a:ext>
            </a:extLst>
          </p:cNvPr>
          <p:cNvSpPr>
            <a:spLocks noGrp="1"/>
          </p:cNvSpPr>
          <p:nvPr>
            <p:ph type="title"/>
          </p:nvPr>
        </p:nvSpPr>
        <p:spPr>
          <a:xfrm>
            <a:off x="838200" y="365125"/>
            <a:ext cx="9498106" cy="645069"/>
          </a:xfrm>
        </p:spPr>
        <p:txBody>
          <a:bodyPr>
            <a:normAutofit fontScale="90000"/>
          </a:bodyPr>
          <a:lstStyle/>
          <a:p>
            <a:r>
              <a:rPr lang="en-US" dirty="0"/>
              <a:t>Solubility and Permeability Together (PO drugs)</a:t>
            </a:r>
          </a:p>
        </p:txBody>
      </p:sp>
      <p:sp>
        <p:nvSpPr>
          <p:cNvPr id="3" name="TextBox 2">
            <a:extLst>
              <a:ext uri="{FF2B5EF4-FFF2-40B4-BE49-F238E27FC236}">
                <a16:creationId xmlns:a16="http://schemas.microsoft.com/office/drawing/2014/main" id="{6A6DCD03-7F08-1504-FB4E-584A3951FBF7}"/>
              </a:ext>
            </a:extLst>
          </p:cNvPr>
          <p:cNvSpPr txBox="1"/>
          <p:nvPr/>
        </p:nvSpPr>
        <p:spPr>
          <a:xfrm>
            <a:off x="6382439" y="2906399"/>
            <a:ext cx="4046301" cy="2062103"/>
          </a:xfrm>
          <a:prstGeom prst="rect">
            <a:avLst/>
          </a:prstGeom>
          <a:noFill/>
        </p:spPr>
        <p:txBody>
          <a:bodyPr wrap="none" rtlCol="0" anchor="ctr">
            <a:spAutoFit/>
          </a:bodyPr>
          <a:lstStyle/>
          <a:p>
            <a:pPr algn="ctr"/>
            <a:r>
              <a:rPr lang="en-ZA" sz="1600" b="1" dirty="0">
                <a:solidFill>
                  <a:srgbClr val="6600CC"/>
                </a:solidFill>
              </a:rPr>
              <a:t>BDDCS 1 – high solubility &amp; high permeability</a:t>
            </a:r>
          </a:p>
          <a:p>
            <a:pPr algn="ctr"/>
            <a:r>
              <a:rPr lang="en-ZA" sz="1600" b="1" dirty="0">
                <a:solidFill>
                  <a:srgbClr val="6600CC"/>
                </a:solidFill>
              </a:rPr>
              <a:t>Ave. Max. Dose = 113 mg</a:t>
            </a:r>
          </a:p>
          <a:p>
            <a:pPr algn="ctr"/>
            <a:r>
              <a:rPr lang="en-ZA" sz="1600" b="1" dirty="0">
                <a:solidFill>
                  <a:schemeClr val="accent6">
                    <a:lumMod val="75000"/>
                  </a:schemeClr>
                </a:solidFill>
              </a:rPr>
              <a:t>BDDCS 2 – low solubility &amp; high permeability</a:t>
            </a:r>
          </a:p>
          <a:p>
            <a:pPr algn="ctr"/>
            <a:r>
              <a:rPr lang="en-ZA" sz="1600" b="1" dirty="0">
                <a:solidFill>
                  <a:schemeClr val="accent6">
                    <a:lumMod val="75000"/>
                  </a:schemeClr>
                </a:solidFill>
              </a:rPr>
              <a:t>Ave. Max. Dose = 204 mg</a:t>
            </a:r>
          </a:p>
          <a:p>
            <a:pPr algn="ctr"/>
            <a:r>
              <a:rPr lang="en-ZA" sz="1600" b="1" dirty="0">
                <a:solidFill>
                  <a:srgbClr val="C00000"/>
                </a:solidFill>
              </a:rPr>
              <a:t>BDDCS 3 – high solubility &amp; low permeability</a:t>
            </a:r>
          </a:p>
          <a:p>
            <a:pPr algn="ctr"/>
            <a:r>
              <a:rPr lang="en-ZA" sz="1600" b="1" dirty="0">
                <a:solidFill>
                  <a:srgbClr val="C00000"/>
                </a:solidFill>
              </a:rPr>
              <a:t>Ave. Max. Dose = 276 mg</a:t>
            </a:r>
          </a:p>
          <a:p>
            <a:pPr algn="ctr"/>
            <a:r>
              <a:rPr lang="en-ZA" sz="1600" b="1" dirty="0">
                <a:solidFill>
                  <a:schemeClr val="accent1">
                    <a:lumMod val="75000"/>
                  </a:schemeClr>
                </a:solidFill>
              </a:rPr>
              <a:t>BDDCS 4 – low solubility &amp; low permeability</a:t>
            </a:r>
            <a:endParaRPr lang="en-ZA" sz="1600" b="1" dirty="0">
              <a:solidFill>
                <a:srgbClr val="C00000"/>
              </a:solidFill>
            </a:endParaRPr>
          </a:p>
          <a:p>
            <a:pPr algn="ctr"/>
            <a:r>
              <a:rPr lang="en-ZA" sz="1600" b="1" dirty="0">
                <a:solidFill>
                  <a:schemeClr val="accent1">
                    <a:lumMod val="75000"/>
                  </a:schemeClr>
                </a:solidFill>
              </a:rPr>
              <a:t>Ave. Max Dose = 392 mg</a:t>
            </a:r>
          </a:p>
        </p:txBody>
      </p:sp>
      <p:sp>
        <p:nvSpPr>
          <p:cNvPr id="13" name="TextBox 12">
            <a:extLst>
              <a:ext uri="{FF2B5EF4-FFF2-40B4-BE49-F238E27FC236}">
                <a16:creationId xmlns:a16="http://schemas.microsoft.com/office/drawing/2014/main" id="{BD72B287-2885-2462-128E-CB1F72B0B555}"/>
              </a:ext>
            </a:extLst>
          </p:cNvPr>
          <p:cNvSpPr txBox="1"/>
          <p:nvPr/>
        </p:nvSpPr>
        <p:spPr>
          <a:xfrm>
            <a:off x="5660224" y="1010194"/>
            <a:ext cx="4011222" cy="646331"/>
          </a:xfrm>
          <a:prstGeom prst="rect">
            <a:avLst/>
          </a:prstGeom>
          <a:noFill/>
        </p:spPr>
        <p:txBody>
          <a:bodyPr wrap="square" rtlCol="0" anchor="ctr">
            <a:spAutoFit/>
          </a:bodyPr>
          <a:lstStyle/>
          <a:p>
            <a:r>
              <a:rPr lang="en-ZA" dirty="0"/>
              <a:t>BDDCS = Biopharmaceutics Drug Disposition Classification System</a:t>
            </a:r>
          </a:p>
        </p:txBody>
      </p:sp>
      <p:sp>
        <p:nvSpPr>
          <p:cNvPr id="14" name="TextBox 13">
            <a:extLst>
              <a:ext uri="{FF2B5EF4-FFF2-40B4-BE49-F238E27FC236}">
                <a16:creationId xmlns:a16="http://schemas.microsoft.com/office/drawing/2014/main" id="{3D1530A4-CB2D-19ED-E905-B323EE4CF33E}"/>
              </a:ext>
            </a:extLst>
          </p:cNvPr>
          <p:cNvSpPr txBox="1"/>
          <p:nvPr/>
        </p:nvSpPr>
        <p:spPr>
          <a:xfrm>
            <a:off x="6293099" y="5206449"/>
            <a:ext cx="3976142" cy="892552"/>
          </a:xfrm>
          <a:prstGeom prst="rect">
            <a:avLst/>
          </a:prstGeom>
          <a:noFill/>
        </p:spPr>
        <p:txBody>
          <a:bodyPr wrap="square" rtlCol="0" anchor="ctr">
            <a:spAutoFit/>
          </a:bodyPr>
          <a:lstStyle/>
          <a:p>
            <a:pPr algn="ctr"/>
            <a:r>
              <a:rPr lang="en-ZA" sz="2400" b="1" dirty="0"/>
              <a:t>Max Absorbable Dose</a:t>
            </a:r>
            <a:r>
              <a:rPr lang="en-ZA" sz="2800" dirty="0"/>
              <a:t> </a:t>
            </a:r>
            <a:r>
              <a:rPr lang="en-ZA" dirty="0"/>
              <a:t>=</a:t>
            </a:r>
          </a:p>
          <a:p>
            <a:pPr algn="ctr"/>
            <a:r>
              <a:rPr lang="en-ZA" sz="2400" b="1" dirty="0"/>
              <a:t>Sol</a:t>
            </a:r>
            <a:r>
              <a:rPr lang="en-ZA" dirty="0"/>
              <a:t>  X   </a:t>
            </a:r>
            <a:r>
              <a:rPr lang="en-ZA" sz="2400" b="1" dirty="0" err="1"/>
              <a:t>K</a:t>
            </a:r>
            <a:r>
              <a:rPr lang="en-ZA" sz="2400" b="1" baseline="-25000" dirty="0" err="1"/>
              <a:t>a</a:t>
            </a:r>
            <a:r>
              <a:rPr lang="en-ZA" dirty="0"/>
              <a:t>  X   </a:t>
            </a:r>
            <a:r>
              <a:rPr lang="en-ZA" sz="2400" b="1" dirty="0"/>
              <a:t>SI</a:t>
            </a:r>
            <a:r>
              <a:rPr lang="en-ZA" sz="2400" b="1" baseline="-25000" dirty="0"/>
              <a:t>WV</a:t>
            </a:r>
            <a:r>
              <a:rPr lang="en-ZA" dirty="0"/>
              <a:t>  X   </a:t>
            </a:r>
            <a:r>
              <a:rPr lang="en-ZA" sz="2400" b="1" dirty="0"/>
              <a:t>SI</a:t>
            </a:r>
            <a:r>
              <a:rPr lang="en-ZA" sz="2400" b="1" baseline="-25000" dirty="0"/>
              <a:t>TT</a:t>
            </a:r>
          </a:p>
        </p:txBody>
      </p:sp>
      <p:grpSp>
        <p:nvGrpSpPr>
          <p:cNvPr id="15" name="Group 14">
            <a:extLst>
              <a:ext uri="{FF2B5EF4-FFF2-40B4-BE49-F238E27FC236}">
                <a16:creationId xmlns:a16="http://schemas.microsoft.com/office/drawing/2014/main" id="{04DBD3B8-4F2D-0FBE-48DA-DA8D9DFE0B8D}"/>
              </a:ext>
            </a:extLst>
          </p:cNvPr>
          <p:cNvGrpSpPr/>
          <p:nvPr/>
        </p:nvGrpSpPr>
        <p:grpSpPr>
          <a:xfrm>
            <a:off x="990448" y="1476427"/>
            <a:ext cx="4405845" cy="3567550"/>
            <a:chOff x="361245" y="1486119"/>
            <a:chExt cx="4772025" cy="3790950"/>
          </a:xfrm>
        </p:grpSpPr>
        <p:pic>
          <p:nvPicPr>
            <p:cNvPr id="16" name="Picture 15">
              <a:extLst>
                <a:ext uri="{FF2B5EF4-FFF2-40B4-BE49-F238E27FC236}">
                  <a16:creationId xmlns:a16="http://schemas.microsoft.com/office/drawing/2014/main" id="{22F6D400-BE15-298D-82FC-B1C7A1BEE59C}"/>
                </a:ext>
              </a:extLst>
            </p:cNvPr>
            <p:cNvPicPr>
              <a:picLocks noChangeAspect="1"/>
            </p:cNvPicPr>
            <p:nvPr/>
          </p:nvPicPr>
          <p:blipFill>
            <a:blip r:embed="rId3"/>
            <a:stretch>
              <a:fillRect/>
            </a:stretch>
          </p:blipFill>
          <p:spPr>
            <a:xfrm>
              <a:off x="361245" y="1486119"/>
              <a:ext cx="4772025" cy="3790950"/>
            </a:xfrm>
            <a:prstGeom prst="rect">
              <a:avLst/>
            </a:prstGeom>
            <a:ln w="25400">
              <a:solidFill>
                <a:schemeClr val="accent4">
                  <a:lumMod val="50000"/>
                </a:schemeClr>
              </a:solidFill>
            </a:ln>
          </p:spPr>
        </p:pic>
        <p:sp>
          <p:nvSpPr>
            <p:cNvPr id="17" name="TextBox 16">
              <a:extLst>
                <a:ext uri="{FF2B5EF4-FFF2-40B4-BE49-F238E27FC236}">
                  <a16:creationId xmlns:a16="http://schemas.microsoft.com/office/drawing/2014/main" id="{7EDB419C-AE60-7AEA-1C65-CFB89D5C90A7}"/>
                </a:ext>
              </a:extLst>
            </p:cNvPr>
            <p:cNvSpPr txBox="1"/>
            <p:nvPr/>
          </p:nvSpPr>
          <p:spPr>
            <a:xfrm>
              <a:off x="969029" y="1516747"/>
              <a:ext cx="3720634" cy="369332"/>
            </a:xfrm>
            <a:prstGeom prst="rect">
              <a:avLst/>
            </a:prstGeom>
            <a:solidFill>
              <a:schemeClr val="bg1"/>
            </a:solidFill>
          </p:spPr>
          <p:txBody>
            <a:bodyPr wrap="none" rtlCol="0">
              <a:spAutoFit/>
            </a:bodyPr>
            <a:lstStyle/>
            <a:p>
              <a:r>
                <a:rPr lang="en-ZA" b="1" dirty="0"/>
                <a:t>BDDCS Classification &amp; Dose Number</a:t>
              </a:r>
            </a:p>
          </p:txBody>
        </p:sp>
      </p:grpSp>
      <p:grpSp>
        <p:nvGrpSpPr>
          <p:cNvPr id="18" name="Group 17">
            <a:extLst>
              <a:ext uri="{FF2B5EF4-FFF2-40B4-BE49-F238E27FC236}">
                <a16:creationId xmlns:a16="http://schemas.microsoft.com/office/drawing/2014/main" id="{1AB5E371-830F-82E1-12ED-ECCB9E04A97D}"/>
              </a:ext>
            </a:extLst>
          </p:cNvPr>
          <p:cNvGrpSpPr/>
          <p:nvPr/>
        </p:nvGrpSpPr>
        <p:grpSpPr>
          <a:xfrm>
            <a:off x="6015962" y="1669579"/>
            <a:ext cx="3350245" cy="1113002"/>
            <a:chOff x="1091464" y="2577884"/>
            <a:chExt cx="1407623" cy="1113002"/>
          </a:xfrm>
        </p:grpSpPr>
        <p:sp>
          <p:nvSpPr>
            <p:cNvPr id="19" name="TextBox 18">
              <a:extLst>
                <a:ext uri="{FF2B5EF4-FFF2-40B4-BE49-F238E27FC236}">
                  <a16:creationId xmlns:a16="http://schemas.microsoft.com/office/drawing/2014/main" id="{0FFC11C9-5586-A6AF-90D2-3FBD8EFE0F99}"/>
                </a:ext>
              </a:extLst>
            </p:cNvPr>
            <p:cNvSpPr txBox="1"/>
            <p:nvPr/>
          </p:nvSpPr>
          <p:spPr>
            <a:xfrm>
              <a:off x="1091464" y="2841167"/>
              <a:ext cx="808355" cy="369332"/>
            </a:xfrm>
            <a:prstGeom prst="rect">
              <a:avLst/>
            </a:prstGeom>
            <a:noFill/>
          </p:spPr>
          <p:txBody>
            <a:bodyPr wrap="none" rtlCol="0">
              <a:spAutoFit/>
            </a:bodyPr>
            <a:lstStyle/>
            <a:p>
              <a:r>
                <a:rPr lang="en-ZA" dirty="0"/>
                <a:t>Dose Number = </a:t>
              </a:r>
            </a:p>
          </p:txBody>
        </p:sp>
        <p:sp>
          <p:nvSpPr>
            <p:cNvPr id="20" name="TextBox 19">
              <a:extLst>
                <a:ext uri="{FF2B5EF4-FFF2-40B4-BE49-F238E27FC236}">
                  <a16:creationId xmlns:a16="http://schemas.microsoft.com/office/drawing/2014/main" id="{FD329F51-183E-B028-100B-7A2E432F6F36}"/>
                </a:ext>
              </a:extLst>
            </p:cNvPr>
            <p:cNvSpPr txBox="1"/>
            <p:nvPr/>
          </p:nvSpPr>
          <p:spPr>
            <a:xfrm>
              <a:off x="1930340" y="2577884"/>
              <a:ext cx="546074" cy="369332"/>
            </a:xfrm>
            <a:prstGeom prst="rect">
              <a:avLst/>
            </a:prstGeom>
            <a:noFill/>
          </p:spPr>
          <p:txBody>
            <a:bodyPr wrap="none" rtlCol="0">
              <a:spAutoFit/>
            </a:bodyPr>
            <a:lstStyle/>
            <a:p>
              <a:r>
                <a:rPr lang="en-ZA" dirty="0"/>
                <a:t>Max. dose</a:t>
              </a:r>
            </a:p>
          </p:txBody>
        </p:sp>
        <p:sp>
          <p:nvSpPr>
            <p:cNvPr id="21" name="TextBox 20">
              <a:extLst>
                <a:ext uri="{FF2B5EF4-FFF2-40B4-BE49-F238E27FC236}">
                  <a16:creationId xmlns:a16="http://schemas.microsoft.com/office/drawing/2014/main" id="{E8E9755D-A332-52E0-27A6-3C367FD215E7}"/>
                </a:ext>
              </a:extLst>
            </p:cNvPr>
            <p:cNvSpPr txBox="1"/>
            <p:nvPr/>
          </p:nvSpPr>
          <p:spPr>
            <a:xfrm>
              <a:off x="1875985" y="3044555"/>
              <a:ext cx="623102" cy="646331"/>
            </a:xfrm>
            <a:prstGeom prst="rect">
              <a:avLst/>
            </a:prstGeom>
            <a:noFill/>
          </p:spPr>
          <p:txBody>
            <a:bodyPr wrap="square" rtlCol="0">
              <a:spAutoFit/>
            </a:bodyPr>
            <a:lstStyle/>
            <a:p>
              <a:r>
                <a:rPr lang="en-ZA" dirty="0"/>
                <a:t>250</a:t>
              </a:r>
              <a:r>
                <a:rPr lang="en-ZA" baseline="-25000" dirty="0"/>
                <a:t>*</a:t>
              </a:r>
              <a:r>
                <a:rPr lang="en-ZA" dirty="0" err="1"/>
                <a:t>clogP</a:t>
              </a:r>
              <a:r>
                <a:rPr lang="en-ZA" baseline="-25000" dirty="0"/>
                <a:t>*</a:t>
              </a:r>
              <a:r>
                <a:rPr lang="en-ZA" dirty="0"/>
                <a:t>Sol</a:t>
              </a:r>
            </a:p>
          </p:txBody>
        </p:sp>
        <p:cxnSp>
          <p:nvCxnSpPr>
            <p:cNvPr id="22" name="Straight Connector 21">
              <a:extLst>
                <a:ext uri="{FF2B5EF4-FFF2-40B4-BE49-F238E27FC236}">
                  <a16:creationId xmlns:a16="http://schemas.microsoft.com/office/drawing/2014/main" id="{78A43D05-994F-0221-76BB-8182BE1EB0E1}"/>
                </a:ext>
              </a:extLst>
            </p:cNvPr>
            <p:cNvCxnSpPr/>
            <p:nvPr/>
          </p:nvCxnSpPr>
          <p:spPr>
            <a:xfrm>
              <a:off x="1895380" y="3019306"/>
              <a:ext cx="560208" cy="130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1327FD96-0E24-646E-A517-288E17E80771}"/>
              </a:ext>
            </a:extLst>
          </p:cNvPr>
          <p:cNvSpPr txBox="1"/>
          <p:nvPr/>
        </p:nvSpPr>
        <p:spPr>
          <a:xfrm>
            <a:off x="1329867" y="5280562"/>
            <a:ext cx="3727005" cy="923330"/>
          </a:xfrm>
          <a:prstGeom prst="rect">
            <a:avLst/>
          </a:prstGeom>
          <a:noFill/>
          <a:ln>
            <a:solidFill>
              <a:schemeClr val="tx1"/>
            </a:solidFill>
          </a:ln>
        </p:spPr>
        <p:txBody>
          <a:bodyPr wrap="square" rtlCol="0">
            <a:spAutoFit/>
          </a:bodyPr>
          <a:lstStyle/>
          <a:p>
            <a:pPr algn="ctr"/>
            <a:r>
              <a:rPr lang="en-ZA" dirty="0"/>
              <a:t>BSC Classification – solubility 250 mg &amp; permeability (</a:t>
            </a:r>
            <a:r>
              <a:rPr lang="en-ZA" dirty="0">
                <a:sym typeface="Symbol" panose="05050102010706020507" pitchFamily="18" charset="2"/>
              </a:rPr>
              <a:t></a:t>
            </a:r>
            <a:r>
              <a:rPr lang="en-ZA" dirty="0"/>
              <a:t>90% absorption drug + metabolites)</a:t>
            </a:r>
            <a:endParaRPr lang="en-US" dirty="0"/>
          </a:p>
        </p:txBody>
      </p:sp>
    </p:spTree>
    <p:extLst>
      <p:ext uri="{BB962C8B-B14F-4D97-AF65-F5344CB8AC3E}">
        <p14:creationId xmlns:p14="http://schemas.microsoft.com/office/powerpoint/2010/main" val="303215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2BE2A-B382-B364-8558-F98906C39543}"/>
              </a:ext>
            </a:extLst>
          </p:cNvPr>
          <p:cNvSpPr>
            <a:spLocks noGrp="1"/>
          </p:cNvSpPr>
          <p:nvPr>
            <p:ph type="title"/>
          </p:nvPr>
        </p:nvSpPr>
        <p:spPr/>
        <p:txBody>
          <a:bodyPr/>
          <a:lstStyle/>
          <a:p>
            <a:r>
              <a:rPr lang="en-ZA" dirty="0"/>
              <a:t>Fragment based lead discovery</a:t>
            </a:r>
            <a:endParaRPr lang="en-US" dirty="0"/>
          </a:p>
        </p:txBody>
      </p:sp>
      <p:sp>
        <p:nvSpPr>
          <p:cNvPr id="4" name="TextBox 3">
            <a:extLst>
              <a:ext uri="{FF2B5EF4-FFF2-40B4-BE49-F238E27FC236}">
                <a16:creationId xmlns:a16="http://schemas.microsoft.com/office/drawing/2014/main" id="{461FD25A-2761-42A1-BB71-08A6F39CB991}"/>
              </a:ext>
            </a:extLst>
          </p:cNvPr>
          <p:cNvSpPr txBox="1"/>
          <p:nvPr/>
        </p:nvSpPr>
        <p:spPr>
          <a:xfrm>
            <a:off x="1498310" y="3152132"/>
            <a:ext cx="3703883" cy="2185214"/>
          </a:xfrm>
          <a:prstGeom prst="rect">
            <a:avLst/>
          </a:prstGeom>
          <a:noFill/>
        </p:spPr>
        <p:txBody>
          <a:bodyPr wrap="square" rtlCol="0">
            <a:spAutoFit/>
          </a:bodyPr>
          <a:lstStyle/>
          <a:p>
            <a:pPr marL="342900" indent="-342900">
              <a:buFont typeface="Arial" panose="020B0604020202020204" pitchFamily="34" charset="0"/>
              <a:buChar char="•"/>
            </a:pPr>
            <a:r>
              <a:rPr lang="en-ZA" sz="2400" b="1" dirty="0"/>
              <a:t>≤ 3 H-bond donors</a:t>
            </a:r>
          </a:p>
          <a:p>
            <a:pPr marL="342900" indent="-342900">
              <a:buFont typeface="Arial" panose="020B0604020202020204" pitchFamily="34" charset="0"/>
              <a:buChar char="•"/>
            </a:pPr>
            <a:r>
              <a:rPr lang="en-ZA" sz="2400" b="1" dirty="0"/>
              <a:t>≤ 3 H-bond acceptors</a:t>
            </a:r>
          </a:p>
          <a:p>
            <a:pPr marL="342900" indent="-342900">
              <a:buFont typeface="Arial" panose="020B0604020202020204" pitchFamily="34" charset="0"/>
              <a:buChar char="•"/>
            </a:pPr>
            <a:r>
              <a:rPr lang="en-ZA" sz="2400" b="1" dirty="0"/>
              <a:t>MW ≤ 300 Da</a:t>
            </a:r>
          </a:p>
          <a:p>
            <a:pPr marL="342900" indent="-342900">
              <a:buFont typeface="Arial" panose="020B0604020202020204" pitchFamily="34" charset="0"/>
              <a:buChar char="•"/>
            </a:pPr>
            <a:r>
              <a:rPr lang="en-ZA" sz="2400" b="1" dirty="0" err="1"/>
              <a:t>LogP</a:t>
            </a:r>
            <a:r>
              <a:rPr lang="en-ZA" sz="2400" b="1" dirty="0"/>
              <a:t> ≤ 3</a:t>
            </a:r>
          </a:p>
          <a:p>
            <a:pPr marL="342900" indent="-342900">
              <a:buFont typeface="Arial" panose="020B0604020202020204" pitchFamily="34" charset="0"/>
              <a:buChar char="•"/>
            </a:pPr>
            <a:r>
              <a:rPr lang="en-ZA" sz="2000" dirty="0"/>
              <a:t># rot bonds </a:t>
            </a:r>
            <a:r>
              <a:rPr lang="en-ZA" sz="2000" dirty="0">
                <a:sym typeface="Symbol" panose="05050102010706020507" pitchFamily="18" charset="2"/>
              </a:rPr>
              <a:t> 3</a:t>
            </a:r>
          </a:p>
          <a:p>
            <a:pPr marL="342900" indent="-342900">
              <a:buFont typeface="Arial" panose="020B0604020202020204" pitchFamily="34" charset="0"/>
              <a:buChar char="•"/>
            </a:pPr>
            <a:r>
              <a:rPr lang="en-ZA" sz="2000" dirty="0">
                <a:sym typeface="Symbol" panose="05050102010706020507" pitchFamily="18" charset="2"/>
              </a:rPr>
              <a:t>PSA  60 Å</a:t>
            </a:r>
            <a:r>
              <a:rPr lang="en-ZA" sz="2000" baseline="30000" dirty="0">
                <a:sym typeface="Symbol" panose="05050102010706020507" pitchFamily="18" charset="2"/>
              </a:rPr>
              <a:t>2</a:t>
            </a:r>
            <a:endParaRPr lang="en-ZA" sz="2000" dirty="0"/>
          </a:p>
        </p:txBody>
      </p:sp>
      <p:sp>
        <p:nvSpPr>
          <p:cNvPr id="5" name="TextBox 4">
            <a:extLst>
              <a:ext uri="{FF2B5EF4-FFF2-40B4-BE49-F238E27FC236}">
                <a16:creationId xmlns:a16="http://schemas.microsoft.com/office/drawing/2014/main" id="{B70854D8-C479-AD36-2041-3BD4AB4CBF53}"/>
              </a:ext>
            </a:extLst>
          </p:cNvPr>
          <p:cNvSpPr txBox="1"/>
          <p:nvPr/>
        </p:nvSpPr>
        <p:spPr>
          <a:xfrm>
            <a:off x="214861" y="6524048"/>
            <a:ext cx="9902583" cy="276999"/>
          </a:xfrm>
          <a:prstGeom prst="rect">
            <a:avLst/>
          </a:prstGeom>
          <a:noFill/>
        </p:spPr>
        <p:txBody>
          <a:bodyPr wrap="none" rtlCol="0">
            <a:spAutoFit/>
          </a:bodyPr>
          <a:lstStyle/>
          <a:p>
            <a:r>
              <a:rPr lang="en-ZA" sz="1200" dirty="0"/>
              <a:t>Congreve, M et al. H. </a:t>
            </a:r>
            <a:r>
              <a:rPr lang="en-ZA" sz="1200" i="1" dirty="0"/>
              <a:t>Drug Disc. Today</a:t>
            </a:r>
            <a:r>
              <a:rPr lang="en-ZA" sz="1200" dirty="0"/>
              <a:t>, 8(19), 2003, 876; Jhoti et al. </a:t>
            </a:r>
            <a:r>
              <a:rPr lang="en-ZA" sz="1200" i="1" dirty="0"/>
              <a:t>Nat. Rev. Drug Disc. </a:t>
            </a:r>
            <a:r>
              <a:rPr lang="en-ZA" sz="1200" dirty="0"/>
              <a:t>12(8), 2013, 644; Mortenson et al. </a:t>
            </a:r>
            <a:r>
              <a:rPr lang="en-ZA" sz="1200" i="1" dirty="0"/>
              <a:t>J. Med. Chem.62(8) </a:t>
            </a:r>
            <a:r>
              <a:rPr lang="en-ZA" sz="1200" dirty="0"/>
              <a:t>, 3857, 2019.</a:t>
            </a:r>
            <a:endParaRPr lang="en-US" sz="1200" dirty="0"/>
          </a:p>
        </p:txBody>
      </p:sp>
      <p:pic>
        <p:nvPicPr>
          <p:cNvPr id="6" name="Picture 5">
            <a:extLst>
              <a:ext uri="{FF2B5EF4-FFF2-40B4-BE49-F238E27FC236}">
                <a16:creationId xmlns:a16="http://schemas.microsoft.com/office/drawing/2014/main" id="{266BF07D-9B29-5EE9-D77B-569BA0C5A4AE}"/>
              </a:ext>
            </a:extLst>
          </p:cNvPr>
          <p:cNvPicPr>
            <a:picLocks noChangeAspect="1" noChangeArrowheads="1"/>
          </p:cNvPicPr>
          <p:nvPr/>
        </p:nvPicPr>
        <p:blipFill>
          <a:blip r:embed="rId2"/>
          <a:srcRect r="986"/>
          <a:stretch>
            <a:fillRect/>
          </a:stretch>
        </p:blipFill>
        <p:spPr bwMode="auto">
          <a:xfrm>
            <a:off x="6071955" y="2822567"/>
            <a:ext cx="3849628" cy="3659620"/>
          </a:xfrm>
          <a:prstGeom prst="rect">
            <a:avLst/>
          </a:prstGeom>
          <a:noFill/>
          <a:ln w="9525">
            <a:noFill/>
            <a:miter lim="800000"/>
            <a:headEnd/>
            <a:tailEnd/>
          </a:ln>
          <a:effectLst/>
        </p:spPr>
      </p:pic>
      <p:pic>
        <p:nvPicPr>
          <p:cNvPr id="7" name="Picture 2" descr="http://www.ub.edu/cbdd/sites/default/files/u27/fragnet_image.png">
            <a:extLst>
              <a:ext uri="{FF2B5EF4-FFF2-40B4-BE49-F238E27FC236}">
                <a16:creationId xmlns:a16="http://schemas.microsoft.com/office/drawing/2014/main" id="{93A157EA-9720-E4DE-4FF8-DEABD94F1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2316" y="1575339"/>
            <a:ext cx="6776678" cy="14061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12497B2-002D-53F0-0827-8C4F73C2DE00}"/>
              </a:ext>
            </a:extLst>
          </p:cNvPr>
          <p:cNvSpPr txBox="1"/>
          <p:nvPr/>
        </p:nvSpPr>
        <p:spPr>
          <a:xfrm>
            <a:off x="1871266" y="979085"/>
            <a:ext cx="7964396" cy="523220"/>
          </a:xfrm>
          <a:prstGeom prst="rect">
            <a:avLst/>
          </a:prstGeom>
          <a:noFill/>
        </p:spPr>
        <p:txBody>
          <a:bodyPr wrap="square" rtlCol="0">
            <a:spAutoFit/>
          </a:bodyPr>
          <a:lstStyle/>
          <a:p>
            <a:r>
              <a:rPr lang="en-ZA" sz="2800" b="1" dirty="0">
                <a:solidFill>
                  <a:schemeClr val="accent5">
                    <a:lumMod val="50000"/>
                  </a:schemeClr>
                </a:solidFill>
              </a:rPr>
              <a:t>Rule of three</a:t>
            </a:r>
            <a:r>
              <a:rPr lang="en-ZA" sz="2000" b="1" dirty="0">
                <a:solidFill>
                  <a:schemeClr val="accent5">
                    <a:lumMod val="50000"/>
                  </a:schemeClr>
                </a:solidFill>
              </a:rPr>
              <a:t>: begin small because growth is (seemingly) inevitable </a:t>
            </a:r>
            <a:endParaRPr lang="en-US" sz="2000" b="1" dirty="0">
              <a:solidFill>
                <a:schemeClr val="accent5">
                  <a:lumMod val="50000"/>
                </a:schemeClr>
              </a:solidFill>
            </a:endParaRPr>
          </a:p>
        </p:txBody>
      </p:sp>
    </p:spTree>
    <p:extLst>
      <p:ext uri="{BB962C8B-B14F-4D97-AF65-F5344CB8AC3E}">
        <p14:creationId xmlns:p14="http://schemas.microsoft.com/office/powerpoint/2010/main" val="2375372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C8768-BC64-2B53-AB02-38D61093EFAE}"/>
              </a:ext>
            </a:extLst>
          </p:cNvPr>
          <p:cNvSpPr>
            <a:spLocks noGrp="1"/>
          </p:cNvSpPr>
          <p:nvPr>
            <p:ph type="title"/>
          </p:nvPr>
        </p:nvSpPr>
        <p:spPr/>
        <p:txBody>
          <a:bodyPr/>
          <a:lstStyle/>
          <a:p>
            <a:r>
              <a:rPr lang="en-US" dirty="0"/>
              <a:t>Other correlated parameters</a:t>
            </a:r>
          </a:p>
        </p:txBody>
      </p:sp>
      <p:sp>
        <p:nvSpPr>
          <p:cNvPr id="4" name="TextBox 3">
            <a:extLst>
              <a:ext uri="{FF2B5EF4-FFF2-40B4-BE49-F238E27FC236}">
                <a16:creationId xmlns:a16="http://schemas.microsoft.com/office/drawing/2014/main" id="{55B39075-DB57-54C0-2EF6-806292D3A875}"/>
              </a:ext>
            </a:extLst>
          </p:cNvPr>
          <p:cNvSpPr txBox="1"/>
          <p:nvPr/>
        </p:nvSpPr>
        <p:spPr>
          <a:xfrm>
            <a:off x="1995824" y="1787722"/>
            <a:ext cx="3301093" cy="461665"/>
          </a:xfrm>
          <a:prstGeom prst="rect">
            <a:avLst/>
          </a:prstGeom>
          <a:noFill/>
        </p:spPr>
        <p:txBody>
          <a:bodyPr wrap="square" rtlCol="0">
            <a:spAutoFit/>
          </a:bodyPr>
          <a:lstStyle/>
          <a:p>
            <a:pPr marL="342900" indent="-342900">
              <a:buFont typeface="Arial" panose="020B0604020202020204" pitchFamily="34" charset="0"/>
              <a:buChar char="•"/>
            </a:pPr>
            <a:r>
              <a:rPr lang="en-ZA" sz="2400" dirty="0"/>
              <a:t>≤ 10 rotatable bonds</a:t>
            </a:r>
          </a:p>
        </p:txBody>
      </p:sp>
      <p:pic>
        <p:nvPicPr>
          <p:cNvPr id="5" name="Picture 4">
            <a:extLst>
              <a:ext uri="{FF2B5EF4-FFF2-40B4-BE49-F238E27FC236}">
                <a16:creationId xmlns:a16="http://schemas.microsoft.com/office/drawing/2014/main" id="{3897E80F-3AA0-6968-D935-883A7990AAB6}"/>
              </a:ext>
            </a:extLst>
          </p:cNvPr>
          <p:cNvPicPr>
            <a:picLocks noChangeAspect="1"/>
          </p:cNvPicPr>
          <p:nvPr/>
        </p:nvPicPr>
        <p:blipFill>
          <a:blip r:embed="rId2"/>
          <a:stretch>
            <a:fillRect/>
          </a:stretch>
        </p:blipFill>
        <p:spPr>
          <a:xfrm>
            <a:off x="5789410" y="1265718"/>
            <a:ext cx="3752850" cy="2582606"/>
          </a:xfrm>
          <a:prstGeom prst="rect">
            <a:avLst/>
          </a:prstGeom>
        </p:spPr>
      </p:pic>
      <p:sp>
        <p:nvSpPr>
          <p:cNvPr id="6" name="TextBox 5">
            <a:extLst>
              <a:ext uri="{FF2B5EF4-FFF2-40B4-BE49-F238E27FC236}">
                <a16:creationId xmlns:a16="http://schemas.microsoft.com/office/drawing/2014/main" id="{28EA01DF-4502-0D14-3F36-E61EE77A8BB2}"/>
              </a:ext>
            </a:extLst>
          </p:cNvPr>
          <p:cNvSpPr txBox="1"/>
          <p:nvPr/>
        </p:nvSpPr>
        <p:spPr>
          <a:xfrm>
            <a:off x="242984" y="6510240"/>
            <a:ext cx="6272423" cy="461665"/>
          </a:xfrm>
          <a:prstGeom prst="rect">
            <a:avLst/>
          </a:prstGeom>
          <a:noFill/>
        </p:spPr>
        <p:txBody>
          <a:bodyPr wrap="none" rtlCol="0">
            <a:spAutoFit/>
          </a:bodyPr>
          <a:lstStyle/>
          <a:p>
            <a:r>
              <a:rPr lang="en-ZA" sz="1200" dirty="0" err="1"/>
              <a:t>Veber</a:t>
            </a:r>
            <a:r>
              <a:rPr lang="en-ZA" sz="1200" dirty="0"/>
              <a:t>, D.F. et al </a:t>
            </a:r>
            <a:r>
              <a:rPr lang="en-ZA" sz="1200" i="1" dirty="0"/>
              <a:t>J. Med Chem. </a:t>
            </a:r>
            <a:r>
              <a:rPr lang="en-ZA" sz="1200" dirty="0"/>
              <a:t>45(12), 2002, 2615; Clark, D. et al </a:t>
            </a:r>
            <a:r>
              <a:rPr lang="en-ZA" sz="1200" i="1" dirty="0"/>
              <a:t>J. Pharm. Sci. </a:t>
            </a:r>
            <a:r>
              <a:rPr lang="en-ZA" sz="1200" dirty="0"/>
              <a:t>45(12), 2002, 2615. </a:t>
            </a:r>
            <a:endParaRPr lang="en-US" sz="1200" dirty="0"/>
          </a:p>
          <a:p>
            <a:r>
              <a:rPr lang="en-ZA" sz="1200" dirty="0"/>
              <a:t> </a:t>
            </a:r>
            <a:endParaRPr lang="en-US" sz="1200" dirty="0"/>
          </a:p>
        </p:txBody>
      </p:sp>
      <p:pic>
        <p:nvPicPr>
          <p:cNvPr id="7" name="Picture 6">
            <a:extLst>
              <a:ext uri="{FF2B5EF4-FFF2-40B4-BE49-F238E27FC236}">
                <a16:creationId xmlns:a16="http://schemas.microsoft.com/office/drawing/2014/main" id="{9536FD81-7193-A3B9-E483-283DFE007D1C}"/>
              </a:ext>
            </a:extLst>
          </p:cNvPr>
          <p:cNvPicPr>
            <a:picLocks noChangeAspect="1"/>
          </p:cNvPicPr>
          <p:nvPr/>
        </p:nvPicPr>
        <p:blipFill>
          <a:blip r:embed="rId3"/>
          <a:stretch>
            <a:fillRect/>
          </a:stretch>
        </p:blipFill>
        <p:spPr>
          <a:xfrm>
            <a:off x="1727678" y="3848324"/>
            <a:ext cx="3467100" cy="2324100"/>
          </a:xfrm>
          <a:prstGeom prst="rect">
            <a:avLst/>
          </a:prstGeom>
        </p:spPr>
      </p:pic>
      <p:sp>
        <p:nvSpPr>
          <p:cNvPr id="8" name="TextBox 7">
            <a:extLst>
              <a:ext uri="{FF2B5EF4-FFF2-40B4-BE49-F238E27FC236}">
                <a16:creationId xmlns:a16="http://schemas.microsoft.com/office/drawing/2014/main" id="{D985E974-5018-6974-AF1D-63C6FEFBEA83}"/>
              </a:ext>
            </a:extLst>
          </p:cNvPr>
          <p:cNvSpPr txBox="1"/>
          <p:nvPr/>
        </p:nvSpPr>
        <p:spPr>
          <a:xfrm>
            <a:off x="5668421" y="4466787"/>
            <a:ext cx="4121338" cy="830997"/>
          </a:xfrm>
          <a:prstGeom prst="rect">
            <a:avLst/>
          </a:prstGeom>
          <a:noFill/>
        </p:spPr>
        <p:txBody>
          <a:bodyPr wrap="square" rtlCol="0">
            <a:spAutoFit/>
          </a:bodyPr>
          <a:lstStyle/>
          <a:p>
            <a:r>
              <a:rPr lang="en-ZA" sz="2400" u="sng" dirty="0"/>
              <a:t>Topological polar surface area</a:t>
            </a:r>
          </a:p>
          <a:p>
            <a:pPr marL="342900" indent="-342900">
              <a:buFont typeface="Arial" panose="020B0604020202020204" pitchFamily="34" charset="0"/>
              <a:buChar char="•"/>
            </a:pPr>
            <a:r>
              <a:rPr lang="en-ZA" sz="2400" dirty="0"/>
              <a:t>TPSA ≤ 140 Å</a:t>
            </a:r>
            <a:r>
              <a:rPr lang="en-ZA" sz="2400" baseline="30000" dirty="0"/>
              <a:t>2</a:t>
            </a:r>
            <a:endParaRPr lang="en-ZA" sz="2400" dirty="0"/>
          </a:p>
        </p:txBody>
      </p:sp>
    </p:spTree>
    <p:extLst>
      <p:ext uri="{BB962C8B-B14F-4D97-AF65-F5344CB8AC3E}">
        <p14:creationId xmlns:p14="http://schemas.microsoft.com/office/powerpoint/2010/main" val="1452612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EE9A9-157B-555F-A988-2A1580D6F334}"/>
              </a:ext>
            </a:extLst>
          </p:cNvPr>
          <p:cNvSpPr>
            <a:spLocks noGrp="1"/>
          </p:cNvSpPr>
          <p:nvPr>
            <p:ph type="title"/>
          </p:nvPr>
        </p:nvSpPr>
        <p:spPr>
          <a:xfrm>
            <a:off x="838200" y="365125"/>
            <a:ext cx="8224777" cy="645069"/>
          </a:xfrm>
        </p:spPr>
        <p:txBody>
          <a:bodyPr>
            <a:normAutofit/>
          </a:bodyPr>
          <a:lstStyle/>
          <a:p>
            <a:r>
              <a:rPr lang="en-ZA" dirty="0"/>
              <a:t>sp</a:t>
            </a:r>
            <a:r>
              <a:rPr lang="en-ZA" baseline="30000" dirty="0"/>
              <a:t>3</a:t>
            </a:r>
            <a:r>
              <a:rPr lang="en-ZA" dirty="0"/>
              <a:t> versus sp</a:t>
            </a:r>
            <a:r>
              <a:rPr lang="en-ZA" baseline="30000" dirty="0"/>
              <a:t>2 </a:t>
            </a:r>
            <a:r>
              <a:rPr lang="en-ZA" dirty="0"/>
              <a:t>(globular versus flat)</a:t>
            </a:r>
            <a:endParaRPr lang="en-US" dirty="0"/>
          </a:p>
        </p:txBody>
      </p:sp>
      <p:sp>
        <p:nvSpPr>
          <p:cNvPr id="4" name="TextBox 3">
            <a:extLst>
              <a:ext uri="{FF2B5EF4-FFF2-40B4-BE49-F238E27FC236}">
                <a16:creationId xmlns:a16="http://schemas.microsoft.com/office/drawing/2014/main" id="{9AC3A400-BB50-E92C-2837-DF3FD8784943}"/>
              </a:ext>
            </a:extLst>
          </p:cNvPr>
          <p:cNvSpPr txBox="1"/>
          <p:nvPr/>
        </p:nvSpPr>
        <p:spPr>
          <a:xfrm>
            <a:off x="1320371" y="1159934"/>
            <a:ext cx="8539520" cy="369332"/>
          </a:xfrm>
          <a:prstGeom prst="rect">
            <a:avLst/>
          </a:prstGeom>
          <a:noFill/>
        </p:spPr>
        <p:txBody>
          <a:bodyPr wrap="square" rtlCol="0">
            <a:spAutoFit/>
          </a:bodyPr>
          <a:lstStyle/>
          <a:p>
            <a:r>
              <a:rPr lang="en-ZA" b="1" dirty="0"/>
              <a:t>Number or aromatic rings - sp</a:t>
            </a:r>
            <a:r>
              <a:rPr lang="en-ZA" b="1" baseline="30000" dirty="0"/>
              <a:t>3</a:t>
            </a:r>
            <a:r>
              <a:rPr lang="en-ZA" b="1" dirty="0"/>
              <a:t> count - Aromatic vs heavy atoms - Aromatic Proportion</a:t>
            </a:r>
          </a:p>
        </p:txBody>
      </p:sp>
      <p:pic>
        <p:nvPicPr>
          <p:cNvPr id="5" name="Picture 4">
            <a:extLst>
              <a:ext uri="{FF2B5EF4-FFF2-40B4-BE49-F238E27FC236}">
                <a16:creationId xmlns:a16="http://schemas.microsoft.com/office/drawing/2014/main" id="{66D69E8F-1552-B73F-80BE-A6C78432DD2E}"/>
              </a:ext>
            </a:extLst>
          </p:cNvPr>
          <p:cNvPicPr>
            <a:picLocks noChangeAspect="1"/>
          </p:cNvPicPr>
          <p:nvPr/>
        </p:nvPicPr>
        <p:blipFill>
          <a:blip r:embed="rId2"/>
          <a:stretch>
            <a:fillRect/>
          </a:stretch>
        </p:blipFill>
        <p:spPr>
          <a:xfrm>
            <a:off x="1375580" y="1789581"/>
            <a:ext cx="3533775" cy="2752725"/>
          </a:xfrm>
          <a:prstGeom prst="rect">
            <a:avLst/>
          </a:prstGeom>
        </p:spPr>
      </p:pic>
      <p:pic>
        <p:nvPicPr>
          <p:cNvPr id="6" name="Picture 5">
            <a:extLst>
              <a:ext uri="{FF2B5EF4-FFF2-40B4-BE49-F238E27FC236}">
                <a16:creationId xmlns:a16="http://schemas.microsoft.com/office/drawing/2014/main" id="{41859768-4C5C-B40E-3890-6FFC499AFAF7}"/>
              </a:ext>
            </a:extLst>
          </p:cNvPr>
          <p:cNvPicPr>
            <a:picLocks noChangeAspect="1"/>
          </p:cNvPicPr>
          <p:nvPr/>
        </p:nvPicPr>
        <p:blipFill>
          <a:blip r:embed="rId3"/>
          <a:stretch>
            <a:fillRect/>
          </a:stretch>
        </p:blipFill>
        <p:spPr>
          <a:xfrm>
            <a:off x="4811641" y="1588646"/>
            <a:ext cx="5048250" cy="2543175"/>
          </a:xfrm>
          <a:prstGeom prst="rect">
            <a:avLst/>
          </a:prstGeom>
        </p:spPr>
      </p:pic>
      <p:sp>
        <p:nvSpPr>
          <p:cNvPr id="7" name="TextBox 6">
            <a:extLst>
              <a:ext uri="{FF2B5EF4-FFF2-40B4-BE49-F238E27FC236}">
                <a16:creationId xmlns:a16="http://schemas.microsoft.com/office/drawing/2014/main" id="{16C36188-AD0C-9AFA-C026-F2B1B95C2149}"/>
              </a:ext>
            </a:extLst>
          </p:cNvPr>
          <p:cNvSpPr txBox="1"/>
          <p:nvPr/>
        </p:nvSpPr>
        <p:spPr>
          <a:xfrm>
            <a:off x="1500408" y="5015547"/>
            <a:ext cx="8438657" cy="1477328"/>
          </a:xfrm>
          <a:prstGeom prst="rect">
            <a:avLst/>
          </a:prstGeom>
          <a:noFill/>
        </p:spPr>
        <p:txBody>
          <a:bodyPr wrap="square" rtlCol="0">
            <a:spAutoFit/>
          </a:bodyPr>
          <a:lstStyle/>
          <a:p>
            <a:pPr marL="285750" indent="-285750">
              <a:buFont typeface="Arial" panose="020B0604020202020204" pitchFamily="34" charset="0"/>
              <a:buChar char="•"/>
            </a:pPr>
            <a:r>
              <a:rPr lang="en-ZA" dirty="0"/>
              <a:t>Increased # aromatic (flat) rings </a:t>
            </a:r>
            <a:r>
              <a:rPr lang="en-ZA" dirty="0">
                <a:sym typeface="Symbol" panose="05050102010706020507" pitchFamily="18" charset="2"/>
              </a:rPr>
              <a:t> decreases solubility  associated w/ promiscuity: </a:t>
            </a:r>
            <a:r>
              <a:rPr lang="en-ZA" dirty="0" err="1">
                <a:sym typeface="Symbol" panose="05050102010706020507" pitchFamily="18" charset="2"/>
              </a:rPr>
              <a:t>inc.</a:t>
            </a:r>
            <a:r>
              <a:rPr lang="en-ZA" dirty="0">
                <a:sym typeface="Symbol" panose="05050102010706020507" pitchFamily="18" charset="2"/>
              </a:rPr>
              <a:t> ppb, </a:t>
            </a:r>
            <a:r>
              <a:rPr lang="en-ZA" dirty="0" err="1">
                <a:sym typeface="Symbol" panose="05050102010706020507" pitchFamily="18" charset="2"/>
              </a:rPr>
              <a:t>cyp</a:t>
            </a:r>
            <a:r>
              <a:rPr lang="en-ZA" dirty="0">
                <a:sym typeface="Symbol" panose="05050102010706020507" pitchFamily="18" charset="2"/>
              </a:rPr>
              <a:t> inhibition, </a:t>
            </a:r>
            <a:r>
              <a:rPr lang="en-ZA" dirty="0" err="1">
                <a:sym typeface="Symbol" panose="05050102010706020507" pitchFamily="18" charset="2"/>
              </a:rPr>
              <a:t>hERG</a:t>
            </a:r>
            <a:r>
              <a:rPr lang="en-ZA" dirty="0">
                <a:sym typeface="Symbol" panose="05050102010706020507" pitchFamily="18" charset="2"/>
              </a:rPr>
              <a:t> inhibition, </a:t>
            </a:r>
            <a:r>
              <a:rPr lang="en-ZA" i="1" dirty="0">
                <a:sym typeface="Symbol" panose="05050102010706020507" pitchFamily="18" charset="2"/>
              </a:rPr>
              <a:t>et al. </a:t>
            </a:r>
          </a:p>
          <a:p>
            <a:pPr marL="285750" indent="-285750">
              <a:buFont typeface="Arial" panose="020B0604020202020204" pitchFamily="34" charset="0"/>
              <a:buChar char="•"/>
            </a:pPr>
            <a:r>
              <a:rPr lang="en-ZA" dirty="0" err="1">
                <a:sym typeface="Symbol" panose="05050102010706020507" pitchFamily="18" charset="2"/>
              </a:rPr>
              <a:t>Heteroaromatics</a:t>
            </a:r>
            <a:r>
              <a:rPr lang="en-ZA" dirty="0">
                <a:sym typeface="Symbol" panose="05050102010706020507" pitchFamily="18" charset="2"/>
              </a:rPr>
              <a:t> better than </a:t>
            </a:r>
            <a:r>
              <a:rPr lang="en-ZA" dirty="0" err="1">
                <a:sym typeface="Symbol" panose="05050102010706020507" pitchFamily="18" charset="2"/>
              </a:rPr>
              <a:t>carboaromatics</a:t>
            </a:r>
            <a:endParaRPr lang="en-ZA" dirty="0">
              <a:sym typeface="Symbol" panose="05050102010706020507" pitchFamily="18" charset="2"/>
            </a:endParaRPr>
          </a:p>
          <a:p>
            <a:pPr marL="285750" indent="-285750">
              <a:buFont typeface="Arial" panose="020B0604020202020204" pitchFamily="34" charset="0"/>
              <a:buChar char="•"/>
            </a:pPr>
            <a:r>
              <a:rPr lang="en-ZA" dirty="0">
                <a:sym typeface="Symbol" panose="05050102010706020507" pitchFamily="18" charset="2"/>
              </a:rPr>
              <a:t>Increasing # of </a:t>
            </a:r>
            <a:r>
              <a:rPr lang="en-ZA" dirty="0" err="1">
                <a:sym typeface="Symbol" panose="05050102010706020507" pitchFamily="18" charset="2"/>
              </a:rPr>
              <a:t>stereocenters</a:t>
            </a:r>
            <a:r>
              <a:rPr lang="en-ZA" dirty="0">
                <a:sym typeface="Symbol" panose="05050102010706020507" pitchFamily="18" charset="2"/>
              </a:rPr>
              <a:t>  associated with positive clinical outcomes</a:t>
            </a:r>
          </a:p>
          <a:p>
            <a:pPr marL="285750" indent="-285750">
              <a:buFont typeface="Arial" panose="020B0604020202020204" pitchFamily="34" charset="0"/>
              <a:buChar char="•"/>
            </a:pPr>
            <a:r>
              <a:rPr lang="en-ZA" dirty="0">
                <a:sym typeface="Symbol" panose="05050102010706020507" pitchFamily="18" charset="2"/>
              </a:rPr>
              <a:t>See 3D-Fragment Consortium (</a:t>
            </a:r>
            <a:r>
              <a:rPr lang="en-ZA" dirty="0">
                <a:sym typeface="Symbol" panose="05050102010706020507" pitchFamily="18" charset="2"/>
                <a:hlinkClick r:id="rId4"/>
              </a:rPr>
              <a:t>http://www.3dfrag.org/</a:t>
            </a:r>
            <a:r>
              <a:rPr lang="en-ZA" dirty="0">
                <a:sym typeface="Symbol" panose="05050102010706020507" pitchFamily="18" charset="2"/>
              </a:rPr>
              <a:t>) </a:t>
            </a:r>
            <a:endParaRPr lang="en-US" dirty="0"/>
          </a:p>
        </p:txBody>
      </p:sp>
      <p:sp>
        <p:nvSpPr>
          <p:cNvPr id="8" name="TextBox 7">
            <a:extLst>
              <a:ext uri="{FF2B5EF4-FFF2-40B4-BE49-F238E27FC236}">
                <a16:creationId xmlns:a16="http://schemas.microsoft.com/office/drawing/2014/main" id="{03DBAD80-C4E5-3F61-2D3D-23839318E493}"/>
              </a:ext>
            </a:extLst>
          </p:cNvPr>
          <p:cNvSpPr txBox="1"/>
          <p:nvPr/>
        </p:nvSpPr>
        <p:spPr>
          <a:xfrm>
            <a:off x="29114" y="6551460"/>
            <a:ext cx="8513869" cy="246221"/>
          </a:xfrm>
          <a:prstGeom prst="rect">
            <a:avLst/>
          </a:prstGeom>
          <a:noFill/>
        </p:spPr>
        <p:txBody>
          <a:bodyPr wrap="none" rtlCol="0">
            <a:spAutoFit/>
          </a:bodyPr>
          <a:lstStyle/>
          <a:p>
            <a:r>
              <a:rPr lang="en-ZA" sz="1000" dirty="0" err="1"/>
              <a:t>Lovering</a:t>
            </a:r>
            <a:r>
              <a:rPr lang="en-ZA" sz="1000" dirty="0"/>
              <a:t>, F. et al </a:t>
            </a:r>
            <a:r>
              <a:rPr lang="en-ZA" sz="1000" i="1" dirty="0"/>
              <a:t>J. Med. Chem.</a:t>
            </a:r>
            <a:r>
              <a:rPr lang="en-ZA" sz="1000" dirty="0"/>
              <a:t>, 52(21), 2009, 6752; Ritchie, T. M. et al </a:t>
            </a:r>
            <a:r>
              <a:rPr lang="en-ZA" sz="1000" i="1" dirty="0"/>
              <a:t>Drug Disc. Today</a:t>
            </a:r>
            <a:r>
              <a:rPr lang="en-ZA" sz="1000" dirty="0"/>
              <a:t>, 16(3/4), 2011, 164; </a:t>
            </a:r>
            <a:r>
              <a:rPr lang="en-ZA" sz="1000" dirty="0" err="1"/>
              <a:t>Maccari</a:t>
            </a:r>
            <a:r>
              <a:rPr lang="en-ZA" sz="1000" dirty="0"/>
              <a:t>, L. et al </a:t>
            </a:r>
            <a:r>
              <a:rPr lang="en-ZA" sz="1000" i="1" dirty="0"/>
              <a:t>J. Med. Chem.</a:t>
            </a:r>
            <a:r>
              <a:rPr lang="en-ZA" sz="1000" dirty="0"/>
              <a:t>, 51(10), 2008, 2891. </a:t>
            </a:r>
            <a:endParaRPr lang="en-US" sz="1000" dirty="0"/>
          </a:p>
        </p:txBody>
      </p:sp>
    </p:spTree>
    <p:extLst>
      <p:ext uri="{BB962C8B-B14F-4D97-AF65-F5344CB8AC3E}">
        <p14:creationId xmlns:p14="http://schemas.microsoft.com/office/powerpoint/2010/main" val="215086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0BA26-F408-17CA-67B5-D6FA1D542F06}"/>
              </a:ext>
            </a:extLst>
          </p:cNvPr>
          <p:cNvSpPr>
            <a:spLocks noGrp="1"/>
          </p:cNvSpPr>
          <p:nvPr>
            <p:ph type="title"/>
          </p:nvPr>
        </p:nvSpPr>
        <p:spPr>
          <a:xfrm>
            <a:off x="838200" y="365125"/>
            <a:ext cx="8039582" cy="645069"/>
          </a:xfrm>
        </p:spPr>
        <p:txBody>
          <a:bodyPr>
            <a:normAutofit/>
          </a:bodyPr>
          <a:lstStyle/>
          <a:p>
            <a:r>
              <a:rPr lang="en-US" dirty="0"/>
              <a:t>Cross-correlations – 700 oral drugs</a:t>
            </a:r>
          </a:p>
        </p:txBody>
      </p:sp>
      <p:pic>
        <p:nvPicPr>
          <p:cNvPr id="5" name="Picture 4">
            <a:extLst>
              <a:ext uri="{FF2B5EF4-FFF2-40B4-BE49-F238E27FC236}">
                <a16:creationId xmlns:a16="http://schemas.microsoft.com/office/drawing/2014/main" id="{719B4FDE-B5E4-5E4B-D6F6-5B0A1AC9389E}"/>
              </a:ext>
            </a:extLst>
          </p:cNvPr>
          <p:cNvPicPr>
            <a:picLocks noChangeAspect="1"/>
          </p:cNvPicPr>
          <p:nvPr/>
        </p:nvPicPr>
        <p:blipFill>
          <a:blip r:embed="rId3"/>
          <a:stretch>
            <a:fillRect/>
          </a:stretch>
        </p:blipFill>
        <p:spPr>
          <a:xfrm>
            <a:off x="735300" y="1228366"/>
            <a:ext cx="4206627" cy="2375373"/>
          </a:xfrm>
          <a:prstGeom prst="rect">
            <a:avLst/>
          </a:prstGeom>
          <a:ln>
            <a:solidFill>
              <a:schemeClr val="accent1"/>
            </a:solidFill>
          </a:ln>
        </p:spPr>
      </p:pic>
      <p:pic>
        <p:nvPicPr>
          <p:cNvPr id="6" name="Picture 5">
            <a:extLst>
              <a:ext uri="{FF2B5EF4-FFF2-40B4-BE49-F238E27FC236}">
                <a16:creationId xmlns:a16="http://schemas.microsoft.com/office/drawing/2014/main" id="{4CE3A450-9349-10F5-A0E7-D0267AC9DCB7}"/>
              </a:ext>
            </a:extLst>
          </p:cNvPr>
          <p:cNvPicPr>
            <a:picLocks noChangeAspect="1"/>
          </p:cNvPicPr>
          <p:nvPr/>
        </p:nvPicPr>
        <p:blipFill>
          <a:blip r:embed="rId4"/>
          <a:stretch>
            <a:fillRect/>
          </a:stretch>
        </p:blipFill>
        <p:spPr>
          <a:xfrm>
            <a:off x="6096000" y="1228366"/>
            <a:ext cx="4206628" cy="2375373"/>
          </a:xfrm>
          <a:prstGeom prst="rect">
            <a:avLst/>
          </a:prstGeom>
          <a:ln>
            <a:solidFill>
              <a:schemeClr val="accent1"/>
            </a:solidFill>
          </a:ln>
        </p:spPr>
      </p:pic>
      <p:pic>
        <p:nvPicPr>
          <p:cNvPr id="7" name="Picture 6">
            <a:extLst>
              <a:ext uri="{FF2B5EF4-FFF2-40B4-BE49-F238E27FC236}">
                <a16:creationId xmlns:a16="http://schemas.microsoft.com/office/drawing/2014/main" id="{BFCB893D-2CCB-1F70-FA75-39E04B9A64BF}"/>
              </a:ext>
            </a:extLst>
          </p:cNvPr>
          <p:cNvPicPr>
            <a:picLocks noChangeAspect="1"/>
          </p:cNvPicPr>
          <p:nvPr/>
        </p:nvPicPr>
        <p:blipFill>
          <a:blip r:embed="rId5"/>
          <a:stretch>
            <a:fillRect/>
          </a:stretch>
        </p:blipFill>
        <p:spPr>
          <a:xfrm>
            <a:off x="6096000" y="3899330"/>
            <a:ext cx="4156566" cy="2347104"/>
          </a:xfrm>
          <a:prstGeom prst="rect">
            <a:avLst/>
          </a:prstGeom>
          <a:ln>
            <a:solidFill>
              <a:schemeClr val="accent1"/>
            </a:solidFill>
          </a:ln>
        </p:spPr>
      </p:pic>
      <p:sp>
        <p:nvSpPr>
          <p:cNvPr id="8" name="TextBox 7">
            <a:extLst>
              <a:ext uri="{FF2B5EF4-FFF2-40B4-BE49-F238E27FC236}">
                <a16:creationId xmlns:a16="http://schemas.microsoft.com/office/drawing/2014/main" id="{E224A63D-7610-598D-3E1A-A1F21948459D}"/>
              </a:ext>
            </a:extLst>
          </p:cNvPr>
          <p:cNvSpPr txBox="1"/>
          <p:nvPr/>
        </p:nvSpPr>
        <p:spPr>
          <a:xfrm>
            <a:off x="166317" y="6512214"/>
            <a:ext cx="3224794" cy="276999"/>
          </a:xfrm>
          <a:prstGeom prst="rect">
            <a:avLst/>
          </a:prstGeom>
          <a:noFill/>
        </p:spPr>
        <p:txBody>
          <a:bodyPr wrap="none" rtlCol="0">
            <a:spAutoFit/>
          </a:bodyPr>
          <a:lstStyle/>
          <a:p>
            <a:r>
              <a:rPr lang="en-ZA" sz="1200" dirty="0"/>
              <a:t>Data from Benet et al. </a:t>
            </a:r>
            <a:r>
              <a:rPr lang="en-ZA" sz="1200" i="1" dirty="0"/>
              <a:t>AAPS J. </a:t>
            </a:r>
            <a:r>
              <a:rPr lang="en-ZA" sz="1200" dirty="0"/>
              <a:t>13</a:t>
            </a:r>
            <a:r>
              <a:rPr lang="en-ZA" sz="1200" i="1" dirty="0"/>
              <a:t>(4)</a:t>
            </a:r>
            <a:r>
              <a:rPr lang="en-ZA" sz="1200" dirty="0"/>
              <a:t>, 519, 2011.</a:t>
            </a:r>
          </a:p>
        </p:txBody>
      </p:sp>
      <p:grpSp>
        <p:nvGrpSpPr>
          <p:cNvPr id="9" name="Group 8">
            <a:extLst>
              <a:ext uri="{FF2B5EF4-FFF2-40B4-BE49-F238E27FC236}">
                <a16:creationId xmlns:a16="http://schemas.microsoft.com/office/drawing/2014/main" id="{31CFBF88-3C40-70FC-1941-E8118519E676}"/>
              </a:ext>
            </a:extLst>
          </p:cNvPr>
          <p:cNvGrpSpPr/>
          <p:nvPr/>
        </p:nvGrpSpPr>
        <p:grpSpPr>
          <a:xfrm>
            <a:off x="785361" y="3899330"/>
            <a:ext cx="4156566" cy="2347104"/>
            <a:chOff x="403397" y="3546780"/>
            <a:chExt cx="4156566" cy="2347104"/>
          </a:xfrm>
        </p:grpSpPr>
        <p:pic>
          <p:nvPicPr>
            <p:cNvPr id="10" name="Picture 9">
              <a:extLst>
                <a:ext uri="{FF2B5EF4-FFF2-40B4-BE49-F238E27FC236}">
                  <a16:creationId xmlns:a16="http://schemas.microsoft.com/office/drawing/2014/main" id="{C76DC6F8-100D-A75E-813A-AED95C1BBF03}"/>
                </a:ext>
              </a:extLst>
            </p:cNvPr>
            <p:cNvPicPr>
              <a:picLocks noChangeAspect="1"/>
            </p:cNvPicPr>
            <p:nvPr/>
          </p:nvPicPr>
          <p:blipFill>
            <a:blip r:embed="rId6"/>
            <a:stretch>
              <a:fillRect/>
            </a:stretch>
          </p:blipFill>
          <p:spPr>
            <a:xfrm>
              <a:off x="403397" y="3546780"/>
              <a:ext cx="4156566" cy="2347104"/>
            </a:xfrm>
            <a:prstGeom prst="rect">
              <a:avLst/>
            </a:prstGeom>
            <a:ln>
              <a:solidFill>
                <a:schemeClr val="accent1"/>
              </a:solidFill>
            </a:ln>
          </p:spPr>
        </p:pic>
        <p:sp>
          <p:nvSpPr>
            <p:cNvPr id="11" name="TextBox 10">
              <a:extLst>
                <a:ext uri="{FF2B5EF4-FFF2-40B4-BE49-F238E27FC236}">
                  <a16:creationId xmlns:a16="http://schemas.microsoft.com/office/drawing/2014/main" id="{5AE75EF4-D90D-1309-A7E3-2A63699A31F6}"/>
                </a:ext>
              </a:extLst>
            </p:cNvPr>
            <p:cNvSpPr txBox="1"/>
            <p:nvPr/>
          </p:nvSpPr>
          <p:spPr>
            <a:xfrm>
              <a:off x="1795880" y="3796119"/>
              <a:ext cx="294436" cy="138499"/>
            </a:xfrm>
            <a:prstGeom prst="rect">
              <a:avLst/>
            </a:prstGeom>
            <a:solidFill>
              <a:schemeClr val="bg1"/>
            </a:solidFill>
          </p:spPr>
          <p:txBody>
            <a:bodyPr wrap="none" lIns="36000" tIns="0" rIns="0" bIns="0" rtlCol="0">
              <a:spAutoFit/>
            </a:bodyPr>
            <a:lstStyle/>
            <a:p>
              <a:r>
                <a:rPr lang="en-ZA" sz="900" b="1" dirty="0"/>
                <a:t>PSAD</a:t>
              </a:r>
            </a:p>
          </p:txBody>
        </p:sp>
      </p:grpSp>
    </p:spTree>
    <p:extLst>
      <p:ext uri="{BB962C8B-B14F-4D97-AF65-F5344CB8AC3E}">
        <p14:creationId xmlns:p14="http://schemas.microsoft.com/office/powerpoint/2010/main" val="347000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8D273-A58C-72EA-7FE7-C22AD3664497}"/>
              </a:ext>
            </a:extLst>
          </p:cNvPr>
          <p:cNvSpPr>
            <a:spLocks noGrp="1"/>
          </p:cNvSpPr>
          <p:nvPr>
            <p:ph type="title"/>
          </p:nvPr>
        </p:nvSpPr>
        <p:spPr/>
        <p:txBody>
          <a:bodyPr/>
          <a:lstStyle/>
          <a:p>
            <a:r>
              <a:rPr lang="en-US" dirty="0"/>
              <a:t> Anti-Lipinski</a:t>
            </a:r>
          </a:p>
        </p:txBody>
      </p:sp>
      <p:grpSp>
        <p:nvGrpSpPr>
          <p:cNvPr id="20" name="Group 19">
            <a:extLst>
              <a:ext uri="{FF2B5EF4-FFF2-40B4-BE49-F238E27FC236}">
                <a16:creationId xmlns:a16="http://schemas.microsoft.com/office/drawing/2014/main" id="{B4D01586-965B-E22D-5564-B16477EB7A31}"/>
              </a:ext>
            </a:extLst>
          </p:cNvPr>
          <p:cNvGrpSpPr/>
          <p:nvPr/>
        </p:nvGrpSpPr>
        <p:grpSpPr>
          <a:xfrm>
            <a:off x="1887967" y="1114259"/>
            <a:ext cx="1593819" cy="1914930"/>
            <a:chOff x="1055208" y="1649723"/>
            <a:chExt cx="1593819" cy="1914930"/>
          </a:xfrm>
        </p:grpSpPr>
        <p:sp>
          <p:nvSpPr>
            <p:cNvPr id="21" name="Oval 20">
              <a:extLst>
                <a:ext uri="{FF2B5EF4-FFF2-40B4-BE49-F238E27FC236}">
                  <a16:creationId xmlns:a16="http://schemas.microsoft.com/office/drawing/2014/main" id="{91A18C00-36F8-D9D9-55B5-668EF47767CF}"/>
                </a:ext>
              </a:extLst>
            </p:cNvPr>
            <p:cNvSpPr/>
            <p:nvPr/>
          </p:nvSpPr>
          <p:spPr>
            <a:xfrm>
              <a:off x="1055208" y="2579914"/>
              <a:ext cx="228600" cy="272143"/>
            </a:xfrm>
            <a:prstGeom prst="ellipse">
              <a:avLst/>
            </a:prstGeom>
            <a:pattFill prst="pct5">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Oval 21">
              <a:extLst>
                <a:ext uri="{FF2B5EF4-FFF2-40B4-BE49-F238E27FC236}">
                  <a16:creationId xmlns:a16="http://schemas.microsoft.com/office/drawing/2014/main" id="{A8992A8F-6FB2-42F6-7BD9-5E5468A33FC4}"/>
                </a:ext>
              </a:extLst>
            </p:cNvPr>
            <p:cNvSpPr/>
            <p:nvPr/>
          </p:nvSpPr>
          <p:spPr>
            <a:xfrm>
              <a:off x="1737558" y="2852057"/>
              <a:ext cx="289499" cy="280098"/>
            </a:xfrm>
            <a:prstGeom prst="ellipse">
              <a:avLst/>
            </a:prstGeom>
            <a:pattFill prst="pct5">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Oval 22">
              <a:extLst>
                <a:ext uri="{FF2B5EF4-FFF2-40B4-BE49-F238E27FC236}">
                  <a16:creationId xmlns:a16="http://schemas.microsoft.com/office/drawing/2014/main" id="{DCD6FF73-629C-D116-2146-AB0E031516BB}"/>
                </a:ext>
              </a:extLst>
            </p:cNvPr>
            <p:cNvSpPr/>
            <p:nvPr/>
          </p:nvSpPr>
          <p:spPr>
            <a:xfrm>
              <a:off x="1916985" y="3284555"/>
              <a:ext cx="289499" cy="280098"/>
            </a:xfrm>
            <a:prstGeom prst="ellipse">
              <a:avLst/>
            </a:prstGeom>
            <a:pattFill prst="pct5">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Oval 23">
              <a:extLst>
                <a:ext uri="{FF2B5EF4-FFF2-40B4-BE49-F238E27FC236}">
                  <a16:creationId xmlns:a16="http://schemas.microsoft.com/office/drawing/2014/main" id="{111DCB15-B243-4D9D-E069-1C4E3F7DB31D}"/>
                </a:ext>
              </a:extLst>
            </p:cNvPr>
            <p:cNvSpPr/>
            <p:nvPr/>
          </p:nvSpPr>
          <p:spPr>
            <a:xfrm>
              <a:off x="1962941" y="2445250"/>
              <a:ext cx="289499" cy="280098"/>
            </a:xfrm>
            <a:prstGeom prst="ellipse">
              <a:avLst/>
            </a:prstGeom>
            <a:pattFill prst="pct5">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Oval 24">
              <a:extLst>
                <a:ext uri="{FF2B5EF4-FFF2-40B4-BE49-F238E27FC236}">
                  <a16:creationId xmlns:a16="http://schemas.microsoft.com/office/drawing/2014/main" id="{1145EBE3-A45B-2AF2-712B-46AB155F26B2}"/>
                </a:ext>
              </a:extLst>
            </p:cNvPr>
            <p:cNvSpPr/>
            <p:nvPr/>
          </p:nvSpPr>
          <p:spPr>
            <a:xfrm>
              <a:off x="2359528" y="2098654"/>
              <a:ext cx="289499" cy="280098"/>
            </a:xfrm>
            <a:prstGeom prst="ellipse">
              <a:avLst/>
            </a:prstGeom>
            <a:pattFill prst="pct5">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Oval 25">
              <a:extLst>
                <a:ext uri="{FF2B5EF4-FFF2-40B4-BE49-F238E27FC236}">
                  <a16:creationId xmlns:a16="http://schemas.microsoft.com/office/drawing/2014/main" id="{348492CC-C8AF-D56C-662D-769618F1A7AE}"/>
                </a:ext>
              </a:extLst>
            </p:cNvPr>
            <p:cNvSpPr/>
            <p:nvPr/>
          </p:nvSpPr>
          <p:spPr>
            <a:xfrm>
              <a:off x="1055208" y="1649723"/>
              <a:ext cx="289499" cy="280098"/>
            </a:xfrm>
            <a:prstGeom prst="ellipse">
              <a:avLst/>
            </a:prstGeom>
            <a:pattFill prst="pct20">
              <a:fgClr>
                <a:schemeClr val="accent1">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27" name="TextBox 26">
            <a:extLst>
              <a:ext uri="{FF2B5EF4-FFF2-40B4-BE49-F238E27FC236}">
                <a16:creationId xmlns:a16="http://schemas.microsoft.com/office/drawing/2014/main" id="{0134BC02-A4B5-C7D1-76D3-F0FFDF53B129}"/>
              </a:ext>
            </a:extLst>
          </p:cNvPr>
          <p:cNvSpPr txBox="1"/>
          <p:nvPr/>
        </p:nvSpPr>
        <p:spPr>
          <a:xfrm>
            <a:off x="1432703" y="3505477"/>
            <a:ext cx="1759584" cy="2862322"/>
          </a:xfrm>
          <a:prstGeom prst="rect">
            <a:avLst/>
          </a:prstGeom>
          <a:noFill/>
        </p:spPr>
        <p:txBody>
          <a:bodyPr wrap="none" rtlCol="0">
            <a:spAutoFit/>
          </a:bodyPr>
          <a:lstStyle/>
          <a:p>
            <a:pPr algn="ctr"/>
            <a:r>
              <a:rPr lang="en-ZA" b="1" u="sng" dirty="0"/>
              <a:t>Azithromycin</a:t>
            </a:r>
          </a:p>
          <a:p>
            <a:r>
              <a:rPr lang="en-ZA" dirty="0"/>
              <a:t>F = 38%; 250 mg</a:t>
            </a:r>
          </a:p>
          <a:p>
            <a:r>
              <a:rPr lang="en-ZA" dirty="0"/>
              <a:t>MW = 749</a:t>
            </a:r>
          </a:p>
          <a:p>
            <a:r>
              <a:rPr lang="en-ZA" dirty="0"/>
              <a:t>PSA = 180 Å</a:t>
            </a:r>
            <a:r>
              <a:rPr lang="en-ZA" baseline="30000" dirty="0"/>
              <a:t>2</a:t>
            </a:r>
          </a:p>
          <a:p>
            <a:r>
              <a:rPr lang="en-ZA" dirty="0" err="1"/>
              <a:t>cLogP</a:t>
            </a:r>
            <a:r>
              <a:rPr lang="en-ZA" dirty="0"/>
              <a:t> = 2.9</a:t>
            </a:r>
          </a:p>
          <a:p>
            <a:r>
              <a:rPr lang="en-ZA" dirty="0" err="1"/>
              <a:t>cLogD</a:t>
            </a:r>
            <a:r>
              <a:rPr lang="en-ZA" dirty="0"/>
              <a:t> = 0.47</a:t>
            </a:r>
          </a:p>
          <a:p>
            <a:r>
              <a:rPr lang="en-ZA" dirty="0" err="1"/>
              <a:t>pK</a:t>
            </a:r>
            <a:r>
              <a:rPr lang="en-ZA" baseline="-25000" dirty="0" err="1"/>
              <a:t>a</a:t>
            </a:r>
            <a:r>
              <a:rPr lang="en-ZA" dirty="0"/>
              <a:t> = 8.74; 9.45 </a:t>
            </a:r>
          </a:p>
          <a:p>
            <a:r>
              <a:rPr lang="en-ZA" dirty="0"/>
              <a:t>H-acceptors = 14</a:t>
            </a:r>
          </a:p>
          <a:p>
            <a:r>
              <a:rPr lang="en-ZA" dirty="0"/>
              <a:t>H-donors = 5-7</a:t>
            </a:r>
          </a:p>
          <a:p>
            <a:r>
              <a:rPr lang="en-ZA" dirty="0"/>
              <a:t>Rot. Bonds = 7</a:t>
            </a:r>
          </a:p>
        </p:txBody>
      </p:sp>
      <p:pic>
        <p:nvPicPr>
          <p:cNvPr id="28" name="Picture 27">
            <a:extLst>
              <a:ext uri="{FF2B5EF4-FFF2-40B4-BE49-F238E27FC236}">
                <a16:creationId xmlns:a16="http://schemas.microsoft.com/office/drawing/2014/main" id="{90B6ADA1-8530-8044-A2E7-2981ADCC4BA0}"/>
              </a:ext>
            </a:extLst>
          </p:cNvPr>
          <p:cNvPicPr>
            <a:picLocks noChangeAspect="1"/>
          </p:cNvPicPr>
          <p:nvPr/>
        </p:nvPicPr>
        <p:blipFill>
          <a:blip r:embed="rId2"/>
          <a:stretch>
            <a:fillRect/>
          </a:stretch>
        </p:blipFill>
        <p:spPr>
          <a:xfrm>
            <a:off x="4951535" y="407323"/>
            <a:ext cx="4517191" cy="4023934"/>
          </a:xfrm>
          <a:prstGeom prst="rect">
            <a:avLst/>
          </a:prstGeom>
          <a:ln w="38100">
            <a:solidFill>
              <a:srgbClr val="FF0000"/>
            </a:solidFill>
          </a:ln>
        </p:spPr>
      </p:pic>
      <p:graphicFrame>
        <p:nvGraphicFramePr>
          <p:cNvPr id="29" name="Object 28">
            <a:extLst>
              <a:ext uri="{FF2B5EF4-FFF2-40B4-BE49-F238E27FC236}">
                <a16:creationId xmlns:a16="http://schemas.microsoft.com/office/drawing/2014/main" id="{A5AB4F1D-31EE-DA72-9258-162859A9020E}"/>
              </a:ext>
            </a:extLst>
          </p:cNvPr>
          <p:cNvGraphicFramePr>
            <a:graphicFrameLocks noChangeAspect="1"/>
          </p:cNvGraphicFramePr>
          <p:nvPr>
            <p:extLst>
              <p:ext uri="{D42A27DB-BD31-4B8C-83A1-F6EECF244321}">
                <p14:modId xmlns:p14="http://schemas.microsoft.com/office/powerpoint/2010/main" val="2687809243"/>
              </p:ext>
            </p:extLst>
          </p:nvPr>
        </p:nvGraphicFramePr>
        <p:xfrm>
          <a:off x="1264559" y="1094899"/>
          <a:ext cx="2705100" cy="2189162"/>
        </p:xfrm>
        <a:graphic>
          <a:graphicData uri="http://schemas.openxmlformats.org/presentationml/2006/ole">
            <mc:AlternateContent xmlns:mc="http://schemas.openxmlformats.org/markup-compatibility/2006">
              <mc:Choice xmlns:v="urn:schemas-microsoft-com:vml" Requires="v">
                <p:oleObj name="CS ChemDraw Drawing" r:id="rId3" imgW="3875121" imgH="3135971" progId="ChemDraw.Document.6.0">
                  <p:embed/>
                </p:oleObj>
              </mc:Choice>
              <mc:Fallback>
                <p:oleObj name="CS ChemDraw Drawing" r:id="rId3" imgW="3875121" imgH="3135971" progId="ChemDraw.Document.6.0">
                  <p:embed/>
                  <p:pic>
                    <p:nvPicPr>
                      <p:cNvPr id="29" name="Object 28">
                        <a:extLst>
                          <a:ext uri="{FF2B5EF4-FFF2-40B4-BE49-F238E27FC236}">
                            <a16:creationId xmlns:a16="http://schemas.microsoft.com/office/drawing/2014/main" id="{A5AB4F1D-31EE-DA72-9258-162859A9020E}"/>
                          </a:ext>
                        </a:extLst>
                      </p:cNvPr>
                      <p:cNvPicPr/>
                      <p:nvPr/>
                    </p:nvPicPr>
                    <p:blipFill>
                      <a:blip r:embed="rId4"/>
                      <a:stretch>
                        <a:fillRect/>
                      </a:stretch>
                    </p:blipFill>
                    <p:spPr>
                      <a:xfrm>
                        <a:off x="1264559" y="1094899"/>
                        <a:ext cx="2705100" cy="2189162"/>
                      </a:xfrm>
                      <a:prstGeom prst="rect">
                        <a:avLst/>
                      </a:prstGeom>
                    </p:spPr>
                  </p:pic>
                </p:oleObj>
              </mc:Fallback>
            </mc:AlternateContent>
          </a:graphicData>
        </a:graphic>
      </p:graphicFrame>
      <p:sp>
        <p:nvSpPr>
          <p:cNvPr id="30" name="Oval 29">
            <a:extLst>
              <a:ext uri="{FF2B5EF4-FFF2-40B4-BE49-F238E27FC236}">
                <a16:creationId xmlns:a16="http://schemas.microsoft.com/office/drawing/2014/main" id="{C52B556E-D0C8-2384-4566-074BE723A354}"/>
              </a:ext>
            </a:extLst>
          </p:cNvPr>
          <p:cNvSpPr/>
          <p:nvPr/>
        </p:nvSpPr>
        <p:spPr>
          <a:xfrm>
            <a:off x="6323745" y="1514566"/>
            <a:ext cx="718458" cy="674914"/>
          </a:xfrm>
          <a:prstGeom prst="ellipse">
            <a:avLst/>
          </a:pr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1" name="Picture 30">
            <a:extLst>
              <a:ext uri="{FF2B5EF4-FFF2-40B4-BE49-F238E27FC236}">
                <a16:creationId xmlns:a16="http://schemas.microsoft.com/office/drawing/2014/main" id="{8B086EF1-D994-253A-6C27-F38695C6307A}"/>
              </a:ext>
            </a:extLst>
          </p:cNvPr>
          <p:cNvPicPr>
            <a:picLocks noChangeAspect="1"/>
          </p:cNvPicPr>
          <p:nvPr/>
        </p:nvPicPr>
        <p:blipFill>
          <a:blip r:embed="rId5"/>
          <a:stretch>
            <a:fillRect/>
          </a:stretch>
        </p:blipFill>
        <p:spPr>
          <a:xfrm>
            <a:off x="4396017" y="308672"/>
            <a:ext cx="5947005" cy="4122585"/>
          </a:xfrm>
          <a:prstGeom prst="rect">
            <a:avLst/>
          </a:prstGeom>
        </p:spPr>
      </p:pic>
      <p:sp>
        <p:nvSpPr>
          <p:cNvPr id="32" name="TextBox 31">
            <a:extLst>
              <a:ext uri="{FF2B5EF4-FFF2-40B4-BE49-F238E27FC236}">
                <a16:creationId xmlns:a16="http://schemas.microsoft.com/office/drawing/2014/main" id="{473C7CD6-01BD-31E4-AC74-16E1436712FC}"/>
              </a:ext>
            </a:extLst>
          </p:cNvPr>
          <p:cNvSpPr txBox="1"/>
          <p:nvPr/>
        </p:nvSpPr>
        <p:spPr>
          <a:xfrm>
            <a:off x="5246483" y="4664460"/>
            <a:ext cx="3927294" cy="1477328"/>
          </a:xfrm>
          <a:prstGeom prst="rect">
            <a:avLst/>
          </a:prstGeom>
          <a:noFill/>
        </p:spPr>
        <p:txBody>
          <a:bodyPr wrap="none" rtlCol="0">
            <a:spAutoFit/>
          </a:bodyPr>
          <a:lstStyle/>
          <a:p>
            <a:r>
              <a:rPr lang="en-ZA" dirty="0"/>
              <a:t>Exposed PSA = 131 Å</a:t>
            </a:r>
            <a:r>
              <a:rPr lang="en-ZA" baseline="30000" dirty="0"/>
              <a:t>2</a:t>
            </a:r>
          </a:p>
          <a:p>
            <a:r>
              <a:rPr lang="en-ZA" dirty="0"/>
              <a:t>Solvent accessible H-bond acceptors = 8</a:t>
            </a:r>
          </a:p>
          <a:p>
            <a:r>
              <a:rPr lang="en-ZA" dirty="0"/>
              <a:t>Solvent accessible H-bond donors = 4</a:t>
            </a:r>
          </a:p>
          <a:p>
            <a:r>
              <a:rPr lang="en-ZA" dirty="0" err="1"/>
              <a:t>logP</a:t>
            </a:r>
            <a:r>
              <a:rPr lang="en-ZA" dirty="0"/>
              <a:t> =  4.1              </a:t>
            </a:r>
          </a:p>
          <a:p>
            <a:r>
              <a:rPr lang="en-ZA" dirty="0" err="1"/>
              <a:t>logD</a:t>
            </a:r>
            <a:r>
              <a:rPr lang="en-ZA" dirty="0"/>
              <a:t> = 0.61</a:t>
            </a:r>
          </a:p>
        </p:txBody>
      </p:sp>
      <p:sp>
        <p:nvSpPr>
          <p:cNvPr id="33" name="TextBox 32">
            <a:extLst>
              <a:ext uri="{FF2B5EF4-FFF2-40B4-BE49-F238E27FC236}">
                <a16:creationId xmlns:a16="http://schemas.microsoft.com/office/drawing/2014/main" id="{6C0A350B-0372-1942-BE8E-1C14FD7F50AA}"/>
              </a:ext>
            </a:extLst>
          </p:cNvPr>
          <p:cNvSpPr txBox="1"/>
          <p:nvPr/>
        </p:nvSpPr>
        <p:spPr>
          <a:xfrm>
            <a:off x="100124" y="6542493"/>
            <a:ext cx="3236912" cy="276999"/>
          </a:xfrm>
          <a:prstGeom prst="rect">
            <a:avLst/>
          </a:prstGeom>
          <a:noFill/>
        </p:spPr>
        <p:txBody>
          <a:bodyPr wrap="none" rtlCol="0">
            <a:spAutoFit/>
          </a:bodyPr>
          <a:lstStyle/>
          <a:p>
            <a:r>
              <a:rPr lang="en-ZA" sz="1200" dirty="0"/>
              <a:t>McFarland et al </a:t>
            </a:r>
            <a:r>
              <a:rPr lang="en-ZA" sz="1200" i="1" dirty="0"/>
              <a:t>J. Med. Chem. </a:t>
            </a:r>
            <a:r>
              <a:rPr lang="en-ZA" sz="1200" dirty="0"/>
              <a:t>40(9),1997, 1340. </a:t>
            </a:r>
            <a:endParaRPr lang="en-US" sz="1200" dirty="0"/>
          </a:p>
        </p:txBody>
      </p:sp>
    </p:spTree>
    <p:extLst>
      <p:ext uri="{BB962C8B-B14F-4D97-AF65-F5344CB8AC3E}">
        <p14:creationId xmlns:p14="http://schemas.microsoft.com/office/powerpoint/2010/main" val="317602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90988-8ED6-1008-D40B-9BABDE746D80}"/>
              </a:ext>
            </a:extLst>
          </p:cNvPr>
          <p:cNvSpPr>
            <a:spLocks noGrp="1"/>
          </p:cNvSpPr>
          <p:nvPr>
            <p:ph type="title"/>
          </p:nvPr>
        </p:nvSpPr>
        <p:spPr/>
        <p:txBody>
          <a:bodyPr/>
          <a:lstStyle/>
          <a:p>
            <a:r>
              <a:rPr lang="en-ZA" dirty="0"/>
              <a:t>Anti-Lipinski</a:t>
            </a:r>
            <a:endParaRPr lang="en-US" dirty="0"/>
          </a:p>
        </p:txBody>
      </p:sp>
      <p:graphicFrame>
        <p:nvGraphicFramePr>
          <p:cNvPr id="4" name="Object 3">
            <a:extLst>
              <a:ext uri="{FF2B5EF4-FFF2-40B4-BE49-F238E27FC236}">
                <a16:creationId xmlns:a16="http://schemas.microsoft.com/office/drawing/2014/main" id="{04A5590C-EEFE-6EFC-6CA2-139CC630F24A}"/>
              </a:ext>
            </a:extLst>
          </p:cNvPr>
          <p:cNvGraphicFramePr>
            <a:graphicFrameLocks noChangeAspect="1"/>
          </p:cNvGraphicFramePr>
          <p:nvPr>
            <p:extLst>
              <p:ext uri="{D42A27DB-BD31-4B8C-83A1-F6EECF244321}">
                <p14:modId xmlns:p14="http://schemas.microsoft.com/office/powerpoint/2010/main" val="3006825682"/>
              </p:ext>
            </p:extLst>
          </p:nvPr>
        </p:nvGraphicFramePr>
        <p:xfrm>
          <a:off x="2060684" y="3395839"/>
          <a:ext cx="7151687" cy="1704975"/>
        </p:xfrm>
        <a:graphic>
          <a:graphicData uri="http://schemas.openxmlformats.org/presentationml/2006/ole">
            <mc:AlternateContent xmlns:mc="http://schemas.openxmlformats.org/markup-compatibility/2006">
              <mc:Choice xmlns:v="urn:schemas-microsoft-com:vml" Requires="v">
                <p:oleObj name="CS ChemDraw Drawing" r:id="rId2" imgW="11034949" imgH="2629978" progId="ChemDraw.Document.6.0">
                  <p:embed/>
                </p:oleObj>
              </mc:Choice>
              <mc:Fallback>
                <p:oleObj name="CS ChemDraw Drawing" r:id="rId2" imgW="11034949" imgH="2629978" progId="ChemDraw.Document.6.0">
                  <p:embed/>
                  <p:pic>
                    <p:nvPicPr>
                      <p:cNvPr id="4" name="Object 3">
                        <a:extLst>
                          <a:ext uri="{FF2B5EF4-FFF2-40B4-BE49-F238E27FC236}">
                            <a16:creationId xmlns:a16="http://schemas.microsoft.com/office/drawing/2014/main" id="{04A5590C-EEFE-6EFC-6CA2-139CC630F24A}"/>
                          </a:ext>
                        </a:extLst>
                      </p:cNvPr>
                      <p:cNvPicPr/>
                      <p:nvPr/>
                    </p:nvPicPr>
                    <p:blipFill>
                      <a:blip r:embed="rId3"/>
                      <a:stretch>
                        <a:fillRect/>
                      </a:stretch>
                    </p:blipFill>
                    <p:spPr>
                      <a:xfrm>
                        <a:off x="2060684" y="3395839"/>
                        <a:ext cx="7151687" cy="1704975"/>
                      </a:xfrm>
                      <a:prstGeom prst="rect">
                        <a:avLst/>
                      </a:prstGeom>
                      <a:ln w="19050">
                        <a:solidFill>
                          <a:schemeClr val="accent1"/>
                        </a:solidFill>
                      </a:ln>
                    </p:spPr>
                  </p:pic>
                </p:oleObj>
              </mc:Fallback>
            </mc:AlternateContent>
          </a:graphicData>
        </a:graphic>
      </p:graphicFrame>
      <p:graphicFrame>
        <p:nvGraphicFramePr>
          <p:cNvPr id="5" name="Object 4">
            <a:extLst>
              <a:ext uri="{FF2B5EF4-FFF2-40B4-BE49-F238E27FC236}">
                <a16:creationId xmlns:a16="http://schemas.microsoft.com/office/drawing/2014/main" id="{789CE63F-EC73-C547-1588-7AC1223480B8}"/>
              </a:ext>
            </a:extLst>
          </p:cNvPr>
          <p:cNvGraphicFramePr>
            <a:graphicFrameLocks noChangeAspect="1"/>
          </p:cNvGraphicFramePr>
          <p:nvPr>
            <p:extLst>
              <p:ext uri="{D42A27DB-BD31-4B8C-83A1-F6EECF244321}">
                <p14:modId xmlns:p14="http://schemas.microsoft.com/office/powerpoint/2010/main" val="1181412942"/>
              </p:ext>
            </p:extLst>
          </p:nvPr>
        </p:nvGraphicFramePr>
        <p:xfrm>
          <a:off x="3720434" y="5229225"/>
          <a:ext cx="3732213" cy="1263650"/>
        </p:xfrm>
        <a:graphic>
          <a:graphicData uri="http://schemas.openxmlformats.org/presentationml/2006/ole">
            <mc:AlternateContent xmlns:mc="http://schemas.openxmlformats.org/markup-compatibility/2006">
              <mc:Choice xmlns:v="urn:schemas-microsoft-com:vml" Requires="v">
                <p:oleObj name="CS ChemDraw Drawing" r:id="rId4" imgW="5856321" imgH="1984075" progId="ChemDraw.Document.6.0">
                  <p:embed/>
                </p:oleObj>
              </mc:Choice>
              <mc:Fallback>
                <p:oleObj name="CS ChemDraw Drawing" r:id="rId4" imgW="5856321" imgH="1984075" progId="ChemDraw.Document.6.0">
                  <p:embed/>
                  <p:pic>
                    <p:nvPicPr>
                      <p:cNvPr id="5" name="Object 4">
                        <a:extLst>
                          <a:ext uri="{FF2B5EF4-FFF2-40B4-BE49-F238E27FC236}">
                            <a16:creationId xmlns:a16="http://schemas.microsoft.com/office/drawing/2014/main" id="{789CE63F-EC73-C547-1588-7AC1223480B8}"/>
                          </a:ext>
                        </a:extLst>
                      </p:cNvPr>
                      <p:cNvPicPr/>
                      <p:nvPr/>
                    </p:nvPicPr>
                    <p:blipFill>
                      <a:blip r:embed="rId5"/>
                      <a:stretch>
                        <a:fillRect/>
                      </a:stretch>
                    </p:blipFill>
                    <p:spPr>
                      <a:xfrm>
                        <a:off x="3720434" y="5229225"/>
                        <a:ext cx="3732213" cy="1263650"/>
                      </a:xfrm>
                      <a:prstGeom prst="rect">
                        <a:avLst/>
                      </a:prstGeom>
                      <a:solidFill>
                        <a:schemeClr val="bg1"/>
                      </a:solidFill>
                      <a:ln w="19050">
                        <a:solidFill>
                          <a:schemeClr val="accent1"/>
                        </a:solidFill>
                      </a:ln>
                    </p:spPr>
                  </p:pic>
                </p:oleObj>
              </mc:Fallback>
            </mc:AlternateContent>
          </a:graphicData>
        </a:graphic>
      </p:graphicFrame>
      <p:graphicFrame>
        <p:nvGraphicFramePr>
          <p:cNvPr id="6" name="Object 5">
            <a:extLst>
              <a:ext uri="{FF2B5EF4-FFF2-40B4-BE49-F238E27FC236}">
                <a16:creationId xmlns:a16="http://schemas.microsoft.com/office/drawing/2014/main" id="{A82F2511-FA3F-A4E4-74E6-A4E757EFE0F0}"/>
              </a:ext>
            </a:extLst>
          </p:cNvPr>
          <p:cNvGraphicFramePr>
            <a:graphicFrameLocks noChangeAspect="1"/>
          </p:cNvGraphicFramePr>
          <p:nvPr>
            <p:extLst>
              <p:ext uri="{D42A27DB-BD31-4B8C-83A1-F6EECF244321}">
                <p14:modId xmlns:p14="http://schemas.microsoft.com/office/powerpoint/2010/main" val="1882774941"/>
              </p:ext>
            </p:extLst>
          </p:nvPr>
        </p:nvGraphicFramePr>
        <p:xfrm>
          <a:off x="2119421" y="1258036"/>
          <a:ext cx="7034212" cy="1917700"/>
        </p:xfrm>
        <a:graphic>
          <a:graphicData uri="http://schemas.openxmlformats.org/presentationml/2006/ole">
            <mc:AlternateContent xmlns:mc="http://schemas.openxmlformats.org/markup-compatibility/2006">
              <mc:Choice xmlns:v="urn:schemas-microsoft-com:vml" Requires="v">
                <p:oleObj name="CS ChemDraw Drawing" r:id="rId6" imgW="14533934" imgH="3969499" progId="ChemDraw.Document.6.0">
                  <p:embed/>
                </p:oleObj>
              </mc:Choice>
              <mc:Fallback>
                <p:oleObj name="CS ChemDraw Drawing" r:id="rId6" imgW="14533934" imgH="3969499" progId="ChemDraw.Document.6.0">
                  <p:embed/>
                  <p:pic>
                    <p:nvPicPr>
                      <p:cNvPr id="6" name="Object 5">
                        <a:extLst>
                          <a:ext uri="{FF2B5EF4-FFF2-40B4-BE49-F238E27FC236}">
                            <a16:creationId xmlns:a16="http://schemas.microsoft.com/office/drawing/2014/main" id="{A82F2511-FA3F-A4E4-74E6-A4E757EFE0F0}"/>
                          </a:ext>
                        </a:extLst>
                      </p:cNvPr>
                      <p:cNvPicPr/>
                      <p:nvPr/>
                    </p:nvPicPr>
                    <p:blipFill>
                      <a:blip r:embed="rId7"/>
                      <a:stretch>
                        <a:fillRect/>
                      </a:stretch>
                    </p:blipFill>
                    <p:spPr>
                      <a:xfrm>
                        <a:off x="2119421" y="1258036"/>
                        <a:ext cx="7034212" cy="1917700"/>
                      </a:xfrm>
                      <a:prstGeom prst="rect">
                        <a:avLst/>
                      </a:prstGeom>
                      <a:ln w="19050">
                        <a:solidFill>
                          <a:schemeClr val="accent1"/>
                        </a:solidFill>
                      </a:ln>
                    </p:spPr>
                  </p:pic>
                </p:oleObj>
              </mc:Fallback>
            </mc:AlternateContent>
          </a:graphicData>
        </a:graphic>
      </p:graphicFrame>
    </p:spTree>
    <p:extLst>
      <p:ext uri="{BB962C8B-B14F-4D97-AF65-F5344CB8AC3E}">
        <p14:creationId xmlns:p14="http://schemas.microsoft.com/office/powerpoint/2010/main" val="341936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04992-DB27-CC31-B54A-55CD341B5662}"/>
              </a:ext>
            </a:extLst>
          </p:cNvPr>
          <p:cNvSpPr>
            <a:spLocks noGrp="1"/>
          </p:cNvSpPr>
          <p:nvPr>
            <p:ph type="title"/>
          </p:nvPr>
        </p:nvSpPr>
        <p:spPr/>
        <p:txBody>
          <a:bodyPr/>
          <a:lstStyle/>
          <a:p>
            <a:r>
              <a:rPr lang="en-US" dirty="0" err="1"/>
              <a:t>Semaglutide</a:t>
            </a:r>
            <a:r>
              <a:rPr lang="en-US" dirty="0"/>
              <a:t> (Ozempic</a:t>
            </a:r>
            <a:r>
              <a:rPr lang="en-US" baseline="30000" dirty="0"/>
              <a:t>®</a:t>
            </a:r>
            <a:r>
              <a:rPr lang="en-US" dirty="0"/>
              <a:t>)</a:t>
            </a:r>
            <a:endParaRPr lang="en-US" baseline="30000" dirty="0"/>
          </a:p>
        </p:txBody>
      </p:sp>
      <p:pic>
        <p:nvPicPr>
          <p:cNvPr id="4" name="Picture 2" descr="Structure of Semaglutide">
            <a:extLst>
              <a:ext uri="{FF2B5EF4-FFF2-40B4-BE49-F238E27FC236}">
                <a16:creationId xmlns:a16="http://schemas.microsoft.com/office/drawing/2014/main" id="{BB20418E-AA57-BEA2-B114-71324FE887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053" y="2710943"/>
            <a:ext cx="9515988" cy="24830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3AC3AA9-0B5C-EDD6-C33B-C29A134B26BF}"/>
              </a:ext>
            </a:extLst>
          </p:cNvPr>
          <p:cNvSpPr txBox="1"/>
          <p:nvPr/>
        </p:nvSpPr>
        <p:spPr>
          <a:xfrm>
            <a:off x="4783926" y="5469357"/>
            <a:ext cx="1640193" cy="646331"/>
          </a:xfrm>
          <a:prstGeom prst="rect">
            <a:avLst/>
          </a:prstGeom>
          <a:noFill/>
        </p:spPr>
        <p:txBody>
          <a:bodyPr wrap="none" rtlCol="0">
            <a:spAutoFit/>
          </a:bodyPr>
          <a:lstStyle/>
          <a:p>
            <a:r>
              <a:rPr lang="en-US" dirty="0"/>
              <a:t>   F = 0.8 – 1.4%</a:t>
            </a:r>
          </a:p>
          <a:p>
            <a:r>
              <a:rPr lang="en-US" dirty="0"/>
              <a:t>    MW = 4114</a:t>
            </a:r>
          </a:p>
        </p:txBody>
      </p:sp>
      <p:sp>
        <p:nvSpPr>
          <p:cNvPr id="6" name="TextBox 5">
            <a:extLst>
              <a:ext uri="{FF2B5EF4-FFF2-40B4-BE49-F238E27FC236}">
                <a16:creationId xmlns:a16="http://schemas.microsoft.com/office/drawing/2014/main" id="{C384F40A-94D9-F36A-9065-2BF96B941DED}"/>
              </a:ext>
            </a:extLst>
          </p:cNvPr>
          <p:cNvSpPr txBox="1"/>
          <p:nvPr/>
        </p:nvSpPr>
        <p:spPr>
          <a:xfrm>
            <a:off x="2863127" y="1388643"/>
            <a:ext cx="4591385" cy="1200329"/>
          </a:xfrm>
          <a:prstGeom prst="rect">
            <a:avLst/>
          </a:prstGeom>
          <a:noFill/>
        </p:spPr>
        <p:txBody>
          <a:bodyPr wrap="none" rtlCol="0">
            <a:spAutoFit/>
          </a:bodyPr>
          <a:lstStyle/>
          <a:p>
            <a:r>
              <a:rPr lang="en-US" dirty="0"/>
              <a:t>Anti-diabetic (type2)/Anti-obesity medication</a:t>
            </a:r>
          </a:p>
          <a:p>
            <a:r>
              <a:rPr lang="en-US" dirty="0"/>
              <a:t>Dose: 0.25 mg once a week (first 4 weeks) – IM</a:t>
            </a:r>
          </a:p>
          <a:p>
            <a:r>
              <a:rPr lang="en-US" dirty="0"/>
              <a:t>           3.0 mg daily for 30 days (PO)</a:t>
            </a:r>
          </a:p>
          <a:p>
            <a:r>
              <a:rPr lang="en-US" dirty="0"/>
              <a:t>T</a:t>
            </a:r>
            <a:r>
              <a:rPr lang="en-US" baseline="-25000" dirty="0"/>
              <a:t>1/2</a:t>
            </a:r>
            <a:r>
              <a:rPr lang="en-US" dirty="0"/>
              <a:t> = 7 days</a:t>
            </a:r>
          </a:p>
        </p:txBody>
      </p:sp>
      <p:pic>
        <p:nvPicPr>
          <p:cNvPr id="1026" name="Picture 2">
            <a:extLst>
              <a:ext uri="{FF2B5EF4-FFF2-40B4-BE49-F238E27FC236}">
                <a16:creationId xmlns:a16="http://schemas.microsoft.com/office/drawing/2014/main" id="{5F15E920-F86E-C77A-1E9D-7DE7CDF378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5835" y="620821"/>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25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0CBF-0707-1216-268A-C05126D6E700}"/>
              </a:ext>
            </a:extLst>
          </p:cNvPr>
          <p:cNvSpPr>
            <a:spLocks noGrp="1"/>
          </p:cNvSpPr>
          <p:nvPr>
            <p:ph type="title"/>
          </p:nvPr>
        </p:nvSpPr>
        <p:spPr>
          <a:xfrm>
            <a:off x="838200" y="365125"/>
            <a:ext cx="8479420" cy="645069"/>
          </a:xfrm>
        </p:spPr>
        <p:txBody>
          <a:bodyPr>
            <a:normAutofit/>
          </a:bodyPr>
          <a:lstStyle/>
          <a:p>
            <a:r>
              <a:rPr lang="en-US" dirty="0"/>
              <a:t>Composite parameter – ligand efficiency</a:t>
            </a:r>
          </a:p>
        </p:txBody>
      </p:sp>
      <p:pic>
        <p:nvPicPr>
          <p:cNvPr id="5" name="Picture 4">
            <a:extLst>
              <a:ext uri="{FF2B5EF4-FFF2-40B4-BE49-F238E27FC236}">
                <a16:creationId xmlns:a16="http://schemas.microsoft.com/office/drawing/2014/main" id="{530D2251-D14B-BD5A-6024-A8F8437D6E17}"/>
              </a:ext>
            </a:extLst>
          </p:cNvPr>
          <p:cNvPicPr>
            <a:picLocks noChangeAspect="1"/>
          </p:cNvPicPr>
          <p:nvPr/>
        </p:nvPicPr>
        <p:blipFill>
          <a:blip r:embed="rId2"/>
          <a:stretch>
            <a:fillRect/>
          </a:stretch>
        </p:blipFill>
        <p:spPr>
          <a:xfrm>
            <a:off x="6435447" y="3429000"/>
            <a:ext cx="3798371" cy="2955153"/>
          </a:xfrm>
          <a:prstGeom prst="rect">
            <a:avLst/>
          </a:prstGeom>
        </p:spPr>
      </p:pic>
      <p:sp>
        <p:nvSpPr>
          <p:cNvPr id="7" name="TextBox 6">
            <a:extLst>
              <a:ext uri="{FF2B5EF4-FFF2-40B4-BE49-F238E27FC236}">
                <a16:creationId xmlns:a16="http://schemas.microsoft.com/office/drawing/2014/main" id="{81D35109-55A3-4695-9F83-DA119493F1B9}"/>
              </a:ext>
            </a:extLst>
          </p:cNvPr>
          <p:cNvSpPr txBox="1"/>
          <p:nvPr/>
        </p:nvSpPr>
        <p:spPr>
          <a:xfrm>
            <a:off x="1755649" y="1212614"/>
            <a:ext cx="4274762" cy="830997"/>
          </a:xfrm>
          <a:prstGeom prst="rect">
            <a:avLst/>
          </a:prstGeom>
          <a:noFill/>
        </p:spPr>
        <p:txBody>
          <a:bodyPr wrap="square" rtlCol="0">
            <a:spAutoFit/>
          </a:bodyPr>
          <a:lstStyle/>
          <a:p>
            <a:pPr algn="ctr"/>
            <a:r>
              <a:rPr lang="en-ZA" sz="2400" dirty="0"/>
              <a:t>Ligand efficiency (LE):</a:t>
            </a:r>
          </a:p>
          <a:p>
            <a:pPr algn="ctr"/>
            <a:r>
              <a:rPr lang="en-ZA" sz="2400" b="1" dirty="0"/>
              <a:t>pIC</a:t>
            </a:r>
            <a:r>
              <a:rPr lang="en-ZA" sz="2400" b="1" baseline="-25000" dirty="0"/>
              <a:t>50</a:t>
            </a:r>
            <a:r>
              <a:rPr lang="en-ZA" sz="2400" b="1" dirty="0"/>
              <a:t> ÷ HAC (heavy atom count)</a:t>
            </a:r>
          </a:p>
        </p:txBody>
      </p:sp>
      <p:sp>
        <p:nvSpPr>
          <p:cNvPr id="8" name="TextBox 7">
            <a:extLst>
              <a:ext uri="{FF2B5EF4-FFF2-40B4-BE49-F238E27FC236}">
                <a16:creationId xmlns:a16="http://schemas.microsoft.com/office/drawing/2014/main" id="{81586894-3277-BA8D-3868-F87EA714C525}"/>
              </a:ext>
            </a:extLst>
          </p:cNvPr>
          <p:cNvSpPr txBox="1"/>
          <p:nvPr/>
        </p:nvSpPr>
        <p:spPr>
          <a:xfrm>
            <a:off x="1917097" y="3973876"/>
            <a:ext cx="3662079" cy="1938992"/>
          </a:xfrm>
          <a:prstGeom prst="rect">
            <a:avLst/>
          </a:prstGeom>
          <a:noFill/>
        </p:spPr>
        <p:txBody>
          <a:bodyPr wrap="square" rtlCol="0">
            <a:spAutoFit/>
          </a:bodyPr>
          <a:lstStyle/>
          <a:p>
            <a:pPr marL="342900" indent="-342900">
              <a:buFont typeface="Arial" panose="020B0604020202020204" pitchFamily="34" charset="0"/>
              <a:buChar char="•"/>
            </a:pPr>
            <a:r>
              <a:rPr lang="en-ZA" sz="2000" dirty="0"/>
              <a:t>Target potency increases with increasing size</a:t>
            </a:r>
          </a:p>
          <a:p>
            <a:pPr marL="342900" indent="-342900">
              <a:buFont typeface="Arial" panose="020B0604020202020204" pitchFamily="34" charset="0"/>
              <a:buChar char="•"/>
            </a:pPr>
            <a:r>
              <a:rPr lang="en-ZA" sz="2000" dirty="0"/>
              <a:t>Tends to select for more lipophilic compound</a:t>
            </a:r>
          </a:p>
          <a:p>
            <a:pPr marL="342900" indent="-342900">
              <a:buFont typeface="Arial" panose="020B0604020202020204" pitchFamily="34" charset="0"/>
              <a:buChar char="•"/>
            </a:pPr>
            <a:r>
              <a:rPr lang="en-ZA" sz="2000" b="1" dirty="0">
                <a:solidFill>
                  <a:schemeClr val="tx2">
                    <a:lumMod val="50000"/>
                  </a:schemeClr>
                </a:solidFill>
              </a:rPr>
              <a:t>Larger LE </a:t>
            </a:r>
            <a:r>
              <a:rPr lang="en-ZA" sz="2000" b="1" dirty="0">
                <a:solidFill>
                  <a:schemeClr val="tx2">
                    <a:lumMod val="50000"/>
                  </a:schemeClr>
                </a:solidFill>
                <a:sym typeface="Symbol" panose="05050102010706020507" pitchFamily="18" charset="2"/>
              </a:rPr>
              <a:t> better the hit or lead matter</a:t>
            </a:r>
            <a:endParaRPr lang="en-ZA" sz="2000" b="1" dirty="0">
              <a:solidFill>
                <a:schemeClr val="tx2">
                  <a:lumMod val="50000"/>
                </a:schemeClr>
              </a:solidFill>
            </a:endParaRPr>
          </a:p>
        </p:txBody>
      </p:sp>
      <p:grpSp>
        <p:nvGrpSpPr>
          <p:cNvPr id="9" name="Group 8">
            <a:extLst>
              <a:ext uri="{FF2B5EF4-FFF2-40B4-BE49-F238E27FC236}">
                <a16:creationId xmlns:a16="http://schemas.microsoft.com/office/drawing/2014/main" id="{27D7DE79-66DC-5C84-BA11-7D94BC41C21D}"/>
              </a:ext>
            </a:extLst>
          </p:cNvPr>
          <p:cNvGrpSpPr/>
          <p:nvPr/>
        </p:nvGrpSpPr>
        <p:grpSpPr>
          <a:xfrm>
            <a:off x="206815" y="1091991"/>
            <a:ext cx="10098357" cy="5699060"/>
            <a:chOff x="-1251595" y="1130185"/>
            <a:chExt cx="10098357" cy="5699060"/>
          </a:xfrm>
        </p:grpSpPr>
        <p:pic>
          <p:nvPicPr>
            <p:cNvPr id="10" name="Picture 6" descr="normal.img-004.jpg">
              <a:extLst>
                <a:ext uri="{FF2B5EF4-FFF2-40B4-BE49-F238E27FC236}">
                  <a16:creationId xmlns:a16="http://schemas.microsoft.com/office/drawing/2014/main" id="{5F1A144A-B059-3945-EB90-EAC552F21E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7998" y="1130185"/>
              <a:ext cx="3568764" cy="22608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8BAEC9D-DD42-4779-A469-0277AFCCCF71}"/>
                </a:ext>
              </a:extLst>
            </p:cNvPr>
            <p:cNvSpPr txBox="1"/>
            <p:nvPr/>
          </p:nvSpPr>
          <p:spPr>
            <a:xfrm>
              <a:off x="-1251595" y="6583024"/>
              <a:ext cx="5234125" cy="246221"/>
            </a:xfrm>
            <a:prstGeom prst="rect">
              <a:avLst/>
            </a:prstGeom>
            <a:noFill/>
          </p:spPr>
          <p:txBody>
            <a:bodyPr wrap="none" rtlCol="0">
              <a:spAutoFit/>
            </a:bodyPr>
            <a:lstStyle/>
            <a:p>
              <a:r>
                <a:rPr lang="en-ZA" sz="1000" dirty="0" err="1"/>
                <a:t>Wentlock</a:t>
              </a:r>
              <a:r>
                <a:rPr lang="en-ZA" sz="1000" dirty="0"/>
                <a:t> et al </a:t>
              </a:r>
              <a:r>
                <a:rPr lang="en-ZA" sz="1000" i="1" dirty="0"/>
                <a:t>J. Med. Chem. 46(7)</a:t>
              </a:r>
              <a:r>
                <a:rPr lang="en-ZA" sz="1000" dirty="0"/>
                <a:t>6, 1250, 2003; Reynolds et al </a:t>
              </a:r>
              <a:r>
                <a:rPr lang="en-ZA" sz="1000" i="1" dirty="0"/>
                <a:t>J. Med. Chem. </a:t>
              </a:r>
              <a:r>
                <a:rPr lang="en-ZA" sz="1000" dirty="0"/>
                <a:t>51(8)</a:t>
              </a:r>
              <a:r>
                <a:rPr lang="en-ZA" sz="1000" i="1" dirty="0"/>
                <a:t>, </a:t>
              </a:r>
              <a:r>
                <a:rPr lang="en-ZA" sz="1000" dirty="0"/>
                <a:t>2432, 2008.</a:t>
              </a:r>
            </a:p>
          </p:txBody>
        </p:sp>
      </p:grpSp>
      <p:sp>
        <p:nvSpPr>
          <p:cNvPr id="12" name="TextBox 11">
            <a:extLst>
              <a:ext uri="{FF2B5EF4-FFF2-40B4-BE49-F238E27FC236}">
                <a16:creationId xmlns:a16="http://schemas.microsoft.com/office/drawing/2014/main" id="{E6B9DFC5-78DB-DCF6-5F71-B6340CC2359C}"/>
              </a:ext>
            </a:extLst>
          </p:cNvPr>
          <p:cNvSpPr txBox="1"/>
          <p:nvPr/>
        </p:nvSpPr>
        <p:spPr>
          <a:xfrm>
            <a:off x="1576742" y="2733413"/>
            <a:ext cx="4769354" cy="1323439"/>
          </a:xfrm>
          <a:prstGeom prst="rect">
            <a:avLst/>
          </a:prstGeom>
          <a:noFill/>
        </p:spPr>
        <p:txBody>
          <a:bodyPr wrap="square" rtlCol="0">
            <a:spAutoFit/>
          </a:bodyPr>
          <a:lstStyle/>
          <a:p>
            <a:r>
              <a:rPr lang="en-ZA" sz="1600" b="1" u="sng" dirty="0"/>
              <a:t>Others:</a:t>
            </a:r>
          </a:p>
          <a:p>
            <a:r>
              <a:rPr lang="en-ZA" sz="1600" dirty="0"/>
              <a:t>group efficiency (GE):  </a:t>
            </a:r>
            <a:r>
              <a:rPr lang="en-ZA" sz="1600" b="1" dirty="0">
                <a:sym typeface="Symbol" panose="05050102010706020507" pitchFamily="18" charset="2"/>
              </a:rPr>
              <a:t></a:t>
            </a:r>
            <a:r>
              <a:rPr lang="en-ZA" sz="1600" b="1" dirty="0"/>
              <a:t> pIC</a:t>
            </a:r>
            <a:r>
              <a:rPr lang="en-ZA" sz="1600" b="1" baseline="-25000" dirty="0"/>
              <a:t>50 </a:t>
            </a:r>
            <a:r>
              <a:rPr lang="en-ZA" sz="1600" b="1" dirty="0"/>
              <a:t>÷ </a:t>
            </a:r>
            <a:r>
              <a:rPr lang="en-ZA" sz="1600" b="1" dirty="0">
                <a:sym typeface="Symbol" panose="05050102010706020507" pitchFamily="18" charset="2"/>
              </a:rPr>
              <a:t></a:t>
            </a:r>
            <a:r>
              <a:rPr lang="en-ZA" sz="1600" b="1" dirty="0"/>
              <a:t>HAC</a:t>
            </a:r>
          </a:p>
          <a:p>
            <a:r>
              <a:rPr lang="en-ZA" sz="1600" dirty="0"/>
              <a:t>size independent ligand efficiency (SILE): </a:t>
            </a:r>
            <a:r>
              <a:rPr lang="en-ZA" sz="1600" b="1" dirty="0"/>
              <a:t>pIC</a:t>
            </a:r>
            <a:r>
              <a:rPr lang="en-ZA" sz="1600" b="1" baseline="-25000" dirty="0"/>
              <a:t>50 </a:t>
            </a:r>
            <a:r>
              <a:rPr lang="en-ZA" sz="1600" b="1" dirty="0"/>
              <a:t>÷ HAC</a:t>
            </a:r>
            <a:r>
              <a:rPr lang="en-ZA" sz="1600" b="1" baseline="30000" dirty="0"/>
              <a:t>0.3</a:t>
            </a:r>
            <a:endParaRPr lang="en-ZA" sz="1600" dirty="0"/>
          </a:p>
          <a:p>
            <a:endParaRPr lang="en-ZA" sz="1600" b="1" dirty="0"/>
          </a:p>
          <a:p>
            <a:endParaRPr lang="en-US" sz="1600" dirty="0"/>
          </a:p>
        </p:txBody>
      </p:sp>
    </p:spTree>
    <p:extLst>
      <p:ext uri="{BB962C8B-B14F-4D97-AF65-F5344CB8AC3E}">
        <p14:creationId xmlns:p14="http://schemas.microsoft.com/office/powerpoint/2010/main" val="3209693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9494-CDA1-038C-4904-2FFF237A62DD}"/>
              </a:ext>
            </a:extLst>
          </p:cNvPr>
          <p:cNvSpPr>
            <a:spLocks noGrp="1"/>
          </p:cNvSpPr>
          <p:nvPr>
            <p:ph type="title"/>
          </p:nvPr>
        </p:nvSpPr>
        <p:spPr>
          <a:xfrm>
            <a:off x="838200" y="365125"/>
            <a:ext cx="8791937" cy="645069"/>
          </a:xfrm>
        </p:spPr>
        <p:txBody>
          <a:bodyPr>
            <a:normAutofit/>
          </a:bodyPr>
          <a:lstStyle/>
          <a:p>
            <a:r>
              <a:rPr lang="en-ZA" dirty="0"/>
              <a:t>De-convolute hits from a screening library</a:t>
            </a:r>
            <a:endParaRPr lang="en-US" dirty="0"/>
          </a:p>
        </p:txBody>
      </p:sp>
      <p:sp>
        <p:nvSpPr>
          <p:cNvPr id="4" name="TextBox 3">
            <a:extLst>
              <a:ext uri="{FF2B5EF4-FFF2-40B4-BE49-F238E27FC236}">
                <a16:creationId xmlns:a16="http://schemas.microsoft.com/office/drawing/2014/main" id="{FE68BE36-B028-3281-0B01-23C542B506CE}"/>
              </a:ext>
            </a:extLst>
          </p:cNvPr>
          <p:cNvSpPr txBox="1"/>
          <p:nvPr/>
        </p:nvSpPr>
        <p:spPr>
          <a:xfrm>
            <a:off x="2111943" y="918743"/>
            <a:ext cx="8169407" cy="1938992"/>
          </a:xfrm>
          <a:prstGeom prst="rect">
            <a:avLst/>
          </a:prstGeom>
          <a:noFill/>
        </p:spPr>
        <p:txBody>
          <a:bodyPr wrap="square" rtlCol="0">
            <a:spAutoFit/>
          </a:bodyPr>
          <a:lstStyle/>
          <a:p>
            <a:pPr marL="342900" indent="-342900">
              <a:buFont typeface="Arial" panose="020B0604020202020204" pitchFamily="34" charset="0"/>
              <a:buChar char="•"/>
            </a:pPr>
            <a:r>
              <a:rPr lang="en-ZA" sz="2000" dirty="0"/>
              <a:t>percentage efficiency index (PEI): </a:t>
            </a:r>
            <a:r>
              <a:rPr lang="en-ZA" sz="2000" b="1" dirty="0"/>
              <a:t>[Cmpd@50% </a:t>
            </a:r>
            <a:r>
              <a:rPr lang="en-ZA" sz="2000" b="1" dirty="0" err="1"/>
              <a:t>inh</a:t>
            </a:r>
            <a:r>
              <a:rPr lang="en-ZA" sz="2000" b="1" dirty="0"/>
              <a:t>] ÷ MW</a:t>
            </a:r>
          </a:p>
          <a:p>
            <a:r>
              <a:rPr lang="en-ZA" sz="2000" b="1" dirty="0"/>
              <a:t>	</a:t>
            </a:r>
            <a:r>
              <a:rPr lang="en-ZA" sz="2000" dirty="0"/>
              <a:t>- alternative to LE (better accounting for atomic weight) </a:t>
            </a:r>
          </a:p>
          <a:p>
            <a:pPr marL="342900" indent="-342900">
              <a:buFont typeface="Arial" panose="020B0604020202020204" pitchFamily="34" charset="0"/>
              <a:buChar char="•"/>
            </a:pPr>
            <a:r>
              <a:rPr lang="en-ZA" sz="2000" dirty="0"/>
              <a:t>binding efficiency index (BEI): </a:t>
            </a:r>
            <a:r>
              <a:rPr lang="en-ZA" sz="2000" b="1" dirty="0"/>
              <a:t>pIC</a:t>
            </a:r>
            <a:r>
              <a:rPr lang="en-ZA" sz="2000" b="1" baseline="-25000" dirty="0"/>
              <a:t>50</a:t>
            </a:r>
            <a:r>
              <a:rPr lang="en-ZA" sz="2000" b="1" dirty="0"/>
              <a:t> ÷ MW</a:t>
            </a:r>
          </a:p>
          <a:p>
            <a:r>
              <a:rPr lang="en-ZA" sz="2000" b="1" dirty="0"/>
              <a:t>	</a:t>
            </a:r>
            <a:r>
              <a:rPr lang="en-ZA" sz="2000" dirty="0"/>
              <a:t>- similar to PEI w/ IC</a:t>
            </a:r>
            <a:r>
              <a:rPr lang="en-ZA" sz="2000" baseline="-25000" dirty="0"/>
              <a:t>50</a:t>
            </a:r>
            <a:r>
              <a:rPr lang="en-ZA" sz="2000" dirty="0"/>
              <a:t> data</a:t>
            </a:r>
          </a:p>
          <a:p>
            <a:pPr marL="342900" indent="-342900">
              <a:buFont typeface="Arial" panose="020B0604020202020204" pitchFamily="34" charset="0"/>
              <a:buChar char="•"/>
            </a:pPr>
            <a:r>
              <a:rPr lang="en-ZA" sz="2000" dirty="0"/>
              <a:t>surface binding efficiency index (SEI): </a:t>
            </a:r>
            <a:r>
              <a:rPr lang="en-ZA" sz="2000" b="1" dirty="0"/>
              <a:t>pIC</a:t>
            </a:r>
            <a:r>
              <a:rPr lang="en-ZA" sz="2000" b="1" baseline="-25000" dirty="0"/>
              <a:t>50</a:t>
            </a:r>
            <a:r>
              <a:rPr lang="en-ZA" sz="2000" b="1" dirty="0"/>
              <a:t> ÷ TPSA</a:t>
            </a:r>
          </a:p>
          <a:p>
            <a:pPr lvl="1"/>
            <a:r>
              <a:rPr lang="en-ZA" sz="2000" b="1" dirty="0"/>
              <a:t>	</a:t>
            </a:r>
            <a:r>
              <a:rPr lang="en-ZA" sz="2000" dirty="0"/>
              <a:t>-  normalize for polar atoms </a:t>
            </a:r>
          </a:p>
        </p:txBody>
      </p:sp>
      <p:grpSp>
        <p:nvGrpSpPr>
          <p:cNvPr id="5" name="Group 4">
            <a:extLst>
              <a:ext uri="{FF2B5EF4-FFF2-40B4-BE49-F238E27FC236}">
                <a16:creationId xmlns:a16="http://schemas.microsoft.com/office/drawing/2014/main" id="{2BF4E89D-BF10-4A20-E72A-16307F550D61}"/>
              </a:ext>
            </a:extLst>
          </p:cNvPr>
          <p:cNvGrpSpPr/>
          <p:nvPr/>
        </p:nvGrpSpPr>
        <p:grpSpPr>
          <a:xfrm>
            <a:off x="2209914" y="2829856"/>
            <a:ext cx="4894830" cy="3663019"/>
            <a:chOff x="1756341" y="2846494"/>
            <a:chExt cx="4894830" cy="3663019"/>
          </a:xfrm>
        </p:grpSpPr>
        <p:pic>
          <p:nvPicPr>
            <p:cNvPr id="6" name="Picture 5">
              <a:extLst>
                <a:ext uri="{FF2B5EF4-FFF2-40B4-BE49-F238E27FC236}">
                  <a16:creationId xmlns:a16="http://schemas.microsoft.com/office/drawing/2014/main" id="{90024FB0-E904-B094-5AF4-81A3CC652277}"/>
                </a:ext>
              </a:extLst>
            </p:cNvPr>
            <p:cNvPicPr>
              <a:picLocks noChangeAspect="1"/>
            </p:cNvPicPr>
            <p:nvPr/>
          </p:nvPicPr>
          <p:blipFill>
            <a:blip r:embed="rId2"/>
            <a:stretch>
              <a:fillRect/>
            </a:stretch>
          </p:blipFill>
          <p:spPr>
            <a:xfrm>
              <a:off x="1756341" y="2846494"/>
              <a:ext cx="4894830" cy="3663019"/>
            </a:xfrm>
            <a:prstGeom prst="rect">
              <a:avLst/>
            </a:prstGeom>
          </p:spPr>
        </p:pic>
        <p:sp>
          <p:nvSpPr>
            <p:cNvPr id="7" name="TextBox 6">
              <a:extLst>
                <a:ext uri="{FF2B5EF4-FFF2-40B4-BE49-F238E27FC236}">
                  <a16:creationId xmlns:a16="http://schemas.microsoft.com/office/drawing/2014/main" id="{85624033-1304-387F-6589-9CC92B952EA4}"/>
                </a:ext>
              </a:extLst>
            </p:cNvPr>
            <p:cNvSpPr txBox="1"/>
            <p:nvPr/>
          </p:nvSpPr>
          <p:spPr>
            <a:xfrm>
              <a:off x="3302390" y="6148049"/>
              <a:ext cx="3241593" cy="246221"/>
            </a:xfrm>
            <a:prstGeom prst="rect">
              <a:avLst/>
            </a:prstGeom>
            <a:solidFill>
              <a:schemeClr val="bg1"/>
            </a:solidFill>
          </p:spPr>
          <p:txBody>
            <a:bodyPr wrap="none" rtlCol="0">
              <a:spAutoFit/>
            </a:bodyPr>
            <a:lstStyle/>
            <a:p>
              <a:r>
                <a:rPr lang="en-ZA" sz="1000" dirty="0"/>
                <a:t>Abad-</a:t>
              </a:r>
              <a:r>
                <a:rPr lang="en-ZA" sz="1000" dirty="0" err="1"/>
                <a:t>Zacatero</a:t>
              </a:r>
              <a:r>
                <a:rPr lang="en-ZA" sz="1000" dirty="0"/>
                <a:t>, C. et al </a:t>
              </a:r>
              <a:r>
                <a:rPr lang="en-ZA" sz="1000" i="1" dirty="0"/>
                <a:t>Drug Disc. Today</a:t>
              </a:r>
              <a:r>
                <a:rPr lang="en-ZA" sz="1000" dirty="0"/>
                <a:t>, 10(7), 2005, 467. </a:t>
              </a:r>
              <a:endParaRPr lang="en-US" sz="1000" dirty="0"/>
            </a:p>
          </p:txBody>
        </p:sp>
        <p:sp>
          <p:nvSpPr>
            <p:cNvPr id="8" name="TextBox 7">
              <a:extLst>
                <a:ext uri="{FF2B5EF4-FFF2-40B4-BE49-F238E27FC236}">
                  <a16:creationId xmlns:a16="http://schemas.microsoft.com/office/drawing/2014/main" id="{075DA322-A651-9488-E386-CB51CCC7601C}"/>
                </a:ext>
              </a:extLst>
            </p:cNvPr>
            <p:cNvSpPr txBox="1"/>
            <p:nvPr/>
          </p:nvSpPr>
          <p:spPr>
            <a:xfrm>
              <a:off x="2231572" y="2874373"/>
              <a:ext cx="1880708" cy="338554"/>
            </a:xfrm>
            <a:prstGeom prst="rect">
              <a:avLst/>
            </a:prstGeom>
            <a:noFill/>
          </p:spPr>
          <p:txBody>
            <a:bodyPr wrap="none" rtlCol="0">
              <a:spAutoFit/>
            </a:bodyPr>
            <a:lstStyle/>
            <a:p>
              <a:r>
                <a:rPr lang="en-ZA" sz="1600" b="1" dirty="0"/>
                <a:t>122 marketed drugs</a:t>
              </a:r>
              <a:endParaRPr lang="en-US" sz="1600" b="1" dirty="0"/>
            </a:p>
          </p:txBody>
        </p:sp>
      </p:grpSp>
      <p:sp>
        <p:nvSpPr>
          <p:cNvPr id="9" name="Left Arrow 11">
            <a:extLst>
              <a:ext uri="{FF2B5EF4-FFF2-40B4-BE49-F238E27FC236}">
                <a16:creationId xmlns:a16="http://schemas.microsoft.com/office/drawing/2014/main" id="{5CE2BDAE-F38E-7387-E325-02B7E0BB54AC}"/>
              </a:ext>
            </a:extLst>
          </p:cNvPr>
          <p:cNvSpPr/>
          <p:nvPr/>
        </p:nvSpPr>
        <p:spPr>
          <a:xfrm>
            <a:off x="7322104" y="3479317"/>
            <a:ext cx="2492829" cy="17074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t>Drugs dominated by non-polar atoms (MW </a:t>
            </a:r>
            <a:r>
              <a:rPr lang="en-ZA" b="1" dirty="0">
                <a:sym typeface="Wingdings" panose="05000000000000000000" pitchFamily="2" charset="2"/>
              </a:rPr>
              <a:t></a:t>
            </a:r>
            <a:r>
              <a:rPr lang="en-ZA" b="1" dirty="0"/>
              <a:t> PSA)</a:t>
            </a:r>
            <a:endParaRPr lang="en-US" b="1" dirty="0"/>
          </a:p>
        </p:txBody>
      </p:sp>
    </p:spTree>
    <p:extLst>
      <p:ext uri="{BB962C8B-B14F-4D97-AF65-F5344CB8AC3E}">
        <p14:creationId xmlns:p14="http://schemas.microsoft.com/office/powerpoint/2010/main" val="2240549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290BC-4BBB-244C-5D6C-200E28AD292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EBA46B0-CEFF-05D5-E90F-2EDC3FF49C81}"/>
              </a:ext>
            </a:extLst>
          </p:cNvPr>
          <p:cNvSpPr>
            <a:spLocks noGrp="1"/>
          </p:cNvSpPr>
          <p:nvPr>
            <p:ph type="body" sz="quarter" idx="13"/>
          </p:nvPr>
        </p:nvSpPr>
        <p:spPr>
          <a:xfrm>
            <a:off x="2989015" y="2522476"/>
            <a:ext cx="5257800" cy="521327"/>
          </a:xfrm>
        </p:spPr>
        <p:txBody>
          <a:bodyPr/>
          <a:lstStyle/>
          <a:p>
            <a:r>
              <a:rPr lang="en-US" dirty="0">
                <a:solidFill>
                  <a:srgbClr val="C23D26"/>
                </a:solidFill>
              </a:rPr>
              <a:t>Terms of Use – CC BY 4.0 License</a:t>
            </a:r>
            <a:endParaRPr lang="en-GB" dirty="0">
              <a:solidFill>
                <a:srgbClr val="C23D26"/>
              </a:solidFill>
            </a:endParaRPr>
          </a:p>
        </p:txBody>
      </p:sp>
      <p:sp>
        <p:nvSpPr>
          <p:cNvPr id="6" name="Text Placeholder 5">
            <a:extLst>
              <a:ext uri="{FF2B5EF4-FFF2-40B4-BE49-F238E27FC236}">
                <a16:creationId xmlns:a16="http://schemas.microsoft.com/office/drawing/2014/main" id="{089D05DD-E4CC-7658-5350-A7BE2C3CCCA3}"/>
              </a:ext>
            </a:extLst>
          </p:cNvPr>
          <p:cNvSpPr>
            <a:spLocks noGrp="1"/>
          </p:cNvSpPr>
          <p:nvPr>
            <p:ph type="body" sz="quarter" idx="14"/>
          </p:nvPr>
        </p:nvSpPr>
        <p:spPr>
          <a:xfrm>
            <a:off x="518160" y="3545265"/>
            <a:ext cx="11155680" cy="1481927"/>
          </a:xfrm>
        </p:spPr>
        <p:txBody>
          <a:bodyPr>
            <a:noAutofit/>
          </a:bodyPr>
          <a:lstStyle/>
          <a:p>
            <a:r>
              <a:rPr lang="en-US" sz="2000" dirty="0"/>
              <a:t>These materials are shared to support teaching, research, and presentation activities across the GC ADDA community. All content is provided under the Creative Commons Attribution 4.0 (CC BY 4.0) license, which allows you to use, share, adapt, and build upon the material freely, including for commercial purposes. Please ensure that any use includes proper attribution to the original creators, indicates any modifications you make, and maintains the same open license. No additional restrictions may be applied.</a:t>
            </a:r>
          </a:p>
          <a:p>
            <a:r>
              <a:rPr lang="en-US" sz="2000" b="1" dirty="0"/>
              <a:t>Credit </a:t>
            </a:r>
            <a:r>
              <a:rPr lang="en-US" sz="2000" b="1"/>
              <a:t>the author(s) </a:t>
            </a:r>
            <a:r>
              <a:rPr lang="en-US" sz="2000" b="1" dirty="0"/>
              <a:t>as follows: </a:t>
            </a:r>
          </a:p>
          <a:p>
            <a:r>
              <a:rPr lang="en-US" sz="2000" b="1" dirty="0"/>
              <a:t>CC BY 4.0 [author, institution]</a:t>
            </a:r>
            <a:endParaRPr lang="en-GB" sz="2000" b="1" dirty="0"/>
          </a:p>
        </p:txBody>
      </p:sp>
      <p:pic>
        <p:nvPicPr>
          <p:cNvPr id="3" name="Picture 2" descr="A black background with red text&#10;&#10;Description automatically generated">
            <a:extLst>
              <a:ext uri="{FF2B5EF4-FFF2-40B4-BE49-F238E27FC236}">
                <a16:creationId xmlns:a16="http://schemas.microsoft.com/office/drawing/2014/main" id="{2DF73D3E-F22C-0265-3F81-E2F98D5D7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882" y="125469"/>
            <a:ext cx="5109543" cy="1895546"/>
          </a:xfrm>
          <a:prstGeom prst="rect">
            <a:avLst/>
          </a:prstGeom>
        </p:spPr>
      </p:pic>
    </p:spTree>
    <p:extLst>
      <p:ext uri="{BB962C8B-B14F-4D97-AF65-F5344CB8AC3E}">
        <p14:creationId xmlns:p14="http://schemas.microsoft.com/office/powerpoint/2010/main" val="1249928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5FB56-1D53-8966-0CAB-BC8F960451DA}"/>
              </a:ext>
            </a:extLst>
          </p:cNvPr>
          <p:cNvSpPr>
            <a:spLocks noGrp="1"/>
          </p:cNvSpPr>
          <p:nvPr>
            <p:ph type="title"/>
          </p:nvPr>
        </p:nvSpPr>
        <p:spPr/>
        <p:txBody>
          <a:bodyPr/>
          <a:lstStyle/>
          <a:p>
            <a:r>
              <a:rPr lang="en-US" dirty="0"/>
              <a:t>Lipophilicity Efficiency</a:t>
            </a:r>
          </a:p>
        </p:txBody>
      </p:sp>
      <p:sp>
        <p:nvSpPr>
          <p:cNvPr id="4" name="Rectangle 3">
            <a:extLst>
              <a:ext uri="{FF2B5EF4-FFF2-40B4-BE49-F238E27FC236}">
                <a16:creationId xmlns:a16="http://schemas.microsoft.com/office/drawing/2014/main" id="{4B625521-592A-6483-551B-F854B1F8A3EE}"/>
              </a:ext>
            </a:extLst>
          </p:cNvPr>
          <p:cNvSpPr/>
          <p:nvPr/>
        </p:nvSpPr>
        <p:spPr>
          <a:xfrm>
            <a:off x="1110535" y="1795012"/>
            <a:ext cx="5054604" cy="1200329"/>
          </a:xfrm>
          <a:prstGeom prst="rect">
            <a:avLst/>
          </a:prstGeom>
        </p:spPr>
        <p:txBody>
          <a:bodyPr wrap="square">
            <a:spAutoFit/>
          </a:bodyPr>
          <a:lstStyle/>
          <a:p>
            <a:pPr algn="ctr"/>
            <a:r>
              <a:rPr lang="en-ZA" sz="2400" dirty="0"/>
              <a:t>Lipophilicity Efficiency (</a:t>
            </a:r>
            <a:r>
              <a:rPr lang="en-ZA" sz="2400" dirty="0" err="1"/>
              <a:t>LiPE</a:t>
            </a:r>
            <a:r>
              <a:rPr lang="en-ZA" sz="2400" dirty="0"/>
              <a:t>)</a:t>
            </a:r>
          </a:p>
          <a:p>
            <a:pPr algn="ctr"/>
            <a:r>
              <a:rPr lang="en-ZA" sz="2400" dirty="0"/>
              <a:t>or Ligand Lipophilicity Efficiency (LLE)</a:t>
            </a:r>
          </a:p>
          <a:p>
            <a:pPr algn="ctr"/>
            <a:r>
              <a:rPr lang="en-ZA" sz="2400" dirty="0"/>
              <a:t>(</a:t>
            </a:r>
            <a:r>
              <a:rPr lang="en-ZA" sz="2400" dirty="0" err="1"/>
              <a:t>LiPE</a:t>
            </a:r>
            <a:r>
              <a:rPr lang="en-ZA" sz="2400" dirty="0"/>
              <a:t>):</a:t>
            </a:r>
            <a:r>
              <a:rPr lang="en-ZA" sz="2400" b="1" dirty="0"/>
              <a:t> pIC</a:t>
            </a:r>
            <a:r>
              <a:rPr lang="en-ZA" sz="2400" b="1" baseline="-25000" dirty="0"/>
              <a:t>50</a:t>
            </a:r>
            <a:r>
              <a:rPr lang="en-ZA" sz="2400" b="1" dirty="0"/>
              <a:t>– </a:t>
            </a:r>
            <a:r>
              <a:rPr lang="en-ZA" sz="2400" b="1" dirty="0" err="1"/>
              <a:t>cLogP</a:t>
            </a:r>
            <a:endParaRPr lang="en-ZA" sz="2400" b="1" dirty="0"/>
          </a:p>
        </p:txBody>
      </p:sp>
      <p:pic>
        <p:nvPicPr>
          <p:cNvPr id="5" name="Picture 2" descr="https://upload.wikimedia.org/wikipedia/commons/thumb/c/c8/LiPE_Plot.png/320px-LiPE_Plot.png">
            <a:extLst>
              <a:ext uri="{FF2B5EF4-FFF2-40B4-BE49-F238E27FC236}">
                <a16:creationId xmlns:a16="http://schemas.microsoft.com/office/drawing/2014/main" id="{5DFF81D0-B8EA-8A65-DF63-81AF6840E3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391" y="1206480"/>
            <a:ext cx="3447789" cy="372792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46621570-0912-2437-8C14-29F1844E782B}"/>
              </a:ext>
            </a:extLst>
          </p:cNvPr>
          <p:cNvGrpSpPr/>
          <p:nvPr/>
        </p:nvGrpSpPr>
        <p:grpSpPr>
          <a:xfrm>
            <a:off x="1329636" y="4967251"/>
            <a:ext cx="7460348" cy="1200329"/>
            <a:chOff x="241616" y="5106147"/>
            <a:chExt cx="7460348" cy="1200329"/>
          </a:xfrm>
        </p:grpSpPr>
        <p:sp>
          <p:nvSpPr>
            <p:cNvPr id="7" name="TextBox 6">
              <a:extLst>
                <a:ext uri="{FF2B5EF4-FFF2-40B4-BE49-F238E27FC236}">
                  <a16:creationId xmlns:a16="http://schemas.microsoft.com/office/drawing/2014/main" id="{9D39CEF7-3A68-CB62-5F14-FFCC759686B8}"/>
                </a:ext>
              </a:extLst>
            </p:cNvPr>
            <p:cNvSpPr txBox="1"/>
            <p:nvPr/>
          </p:nvSpPr>
          <p:spPr>
            <a:xfrm>
              <a:off x="1395503" y="5106147"/>
              <a:ext cx="6306461" cy="1200329"/>
            </a:xfrm>
            <a:prstGeom prst="rect">
              <a:avLst/>
            </a:prstGeom>
            <a:noFill/>
          </p:spPr>
          <p:txBody>
            <a:bodyPr wrap="square" rtlCol="0">
              <a:spAutoFit/>
            </a:bodyPr>
            <a:lstStyle/>
            <a:p>
              <a:pPr marL="342900" indent="-342900">
                <a:buFont typeface="Arial" panose="020B0604020202020204" pitchFamily="34" charset="0"/>
                <a:buChar char="•"/>
              </a:pPr>
              <a:r>
                <a:rPr lang="en-ZA" sz="2400" dirty="0"/>
                <a:t>Battle the proclivity to increase target potency by increasing lipophilicity</a:t>
              </a:r>
            </a:p>
            <a:p>
              <a:pPr marL="342900" indent="-342900">
                <a:buFont typeface="Arial" panose="020B0604020202020204" pitchFamily="34" charset="0"/>
                <a:buChar char="•"/>
              </a:pPr>
              <a:r>
                <a:rPr lang="en-ZA" sz="2400" dirty="0"/>
                <a:t>Useful for lead optimization</a:t>
              </a:r>
            </a:p>
          </p:txBody>
        </p:sp>
        <p:pic>
          <p:nvPicPr>
            <p:cNvPr id="8" name="Picture 2" descr="Image result for sword fighting clipart images">
              <a:extLst>
                <a:ext uri="{FF2B5EF4-FFF2-40B4-BE49-F238E27FC236}">
                  <a16:creationId xmlns:a16="http://schemas.microsoft.com/office/drawing/2014/main" id="{35713B5F-43E4-AD21-663C-C08416BD78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16" y="5289198"/>
              <a:ext cx="1153887" cy="68079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3A65B5E-4E97-66D7-C127-C304EFF3E0B2}"/>
              </a:ext>
            </a:extLst>
          </p:cNvPr>
          <p:cNvSpPr txBox="1"/>
          <p:nvPr/>
        </p:nvSpPr>
        <p:spPr>
          <a:xfrm>
            <a:off x="113532" y="6490733"/>
            <a:ext cx="6177860" cy="276999"/>
          </a:xfrm>
          <a:prstGeom prst="rect">
            <a:avLst/>
          </a:prstGeom>
          <a:noFill/>
        </p:spPr>
        <p:txBody>
          <a:bodyPr wrap="square" rtlCol="0">
            <a:spAutoFit/>
          </a:bodyPr>
          <a:lstStyle/>
          <a:p>
            <a:r>
              <a:rPr lang="en-ZA" sz="1200" dirty="0"/>
              <a:t>Leeson et al Nature Rev. 2007, 6(11), 881-90; Abad-Zapatero Drug Disc. Today 2010, 15, 804-11</a:t>
            </a:r>
          </a:p>
        </p:txBody>
      </p:sp>
    </p:spTree>
    <p:extLst>
      <p:ext uri="{BB962C8B-B14F-4D97-AF65-F5344CB8AC3E}">
        <p14:creationId xmlns:p14="http://schemas.microsoft.com/office/powerpoint/2010/main" val="348675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432C7-B046-CB3F-BFFF-84F8C800E3C0}"/>
              </a:ext>
            </a:extLst>
          </p:cNvPr>
          <p:cNvSpPr>
            <a:spLocks noGrp="1"/>
          </p:cNvSpPr>
          <p:nvPr>
            <p:ph type="title"/>
          </p:nvPr>
        </p:nvSpPr>
        <p:spPr/>
        <p:txBody>
          <a:bodyPr/>
          <a:lstStyle/>
          <a:p>
            <a:r>
              <a:rPr lang="en-US" dirty="0"/>
              <a:t>Enthalpy versus Entropy</a:t>
            </a:r>
          </a:p>
        </p:txBody>
      </p:sp>
      <p:sp>
        <p:nvSpPr>
          <p:cNvPr id="4" name="TextBox 3">
            <a:extLst>
              <a:ext uri="{FF2B5EF4-FFF2-40B4-BE49-F238E27FC236}">
                <a16:creationId xmlns:a16="http://schemas.microsoft.com/office/drawing/2014/main" id="{9D634019-7AEA-0B5F-5FA9-7426E0A5140A}"/>
              </a:ext>
            </a:extLst>
          </p:cNvPr>
          <p:cNvSpPr txBox="1"/>
          <p:nvPr/>
        </p:nvSpPr>
        <p:spPr>
          <a:xfrm>
            <a:off x="2632045" y="4012758"/>
            <a:ext cx="5433923" cy="369332"/>
          </a:xfrm>
          <a:prstGeom prst="rect">
            <a:avLst/>
          </a:prstGeom>
          <a:noFill/>
        </p:spPr>
        <p:txBody>
          <a:bodyPr wrap="none" rtlCol="0">
            <a:spAutoFit/>
          </a:bodyPr>
          <a:lstStyle/>
          <a:p>
            <a:r>
              <a:rPr lang="en-ZA" dirty="0"/>
              <a:t>Primarily hydrophobic interactions – due to </a:t>
            </a:r>
            <a:r>
              <a:rPr lang="en-ZA" dirty="0" err="1"/>
              <a:t>desolvation</a:t>
            </a:r>
            <a:r>
              <a:rPr lang="en-ZA" dirty="0"/>
              <a:t> </a:t>
            </a:r>
          </a:p>
        </p:txBody>
      </p:sp>
      <p:sp>
        <p:nvSpPr>
          <p:cNvPr id="5" name="Rectangle 4">
            <a:extLst>
              <a:ext uri="{FF2B5EF4-FFF2-40B4-BE49-F238E27FC236}">
                <a16:creationId xmlns:a16="http://schemas.microsoft.com/office/drawing/2014/main" id="{23BDC240-91FE-9C36-7F96-DA0DE22EB1A3}"/>
              </a:ext>
            </a:extLst>
          </p:cNvPr>
          <p:cNvSpPr/>
          <p:nvPr/>
        </p:nvSpPr>
        <p:spPr>
          <a:xfrm>
            <a:off x="3059722" y="2548783"/>
            <a:ext cx="3351099" cy="584775"/>
          </a:xfrm>
          <a:prstGeom prst="rect">
            <a:avLst/>
          </a:prstGeom>
        </p:spPr>
        <p:txBody>
          <a:bodyPr wrap="square">
            <a:spAutoFit/>
          </a:bodyPr>
          <a:lstStyle/>
          <a:p>
            <a:pPr algn="ctr">
              <a:spcBef>
                <a:spcPts val="600"/>
              </a:spcBef>
              <a:spcAft>
                <a:spcPts val="600"/>
              </a:spcAft>
            </a:pPr>
            <a:r>
              <a:rPr lang="en-ZA" sz="3200" dirty="0">
                <a:sym typeface="Symbol" panose="05050102010706020507" pitchFamily="18" charset="2"/>
              </a:rPr>
              <a:t>G˚ = H˚-TS˚</a:t>
            </a:r>
          </a:p>
        </p:txBody>
      </p:sp>
      <p:sp>
        <p:nvSpPr>
          <p:cNvPr id="6" name="Rectangle 5">
            <a:extLst>
              <a:ext uri="{FF2B5EF4-FFF2-40B4-BE49-F238E27FC236}">
                <a16:creationId xmlns:a16="http://schemas.microsoft.com/office/drawing/2014/main" id="{FAEB9358-D288-68F1-2957-1EE489D51C50}"/>
              </a:ext>
            </a:extLst>
          </p:cNvPr>
          <p:cNvSpPr/>
          <p:nvPr/>
        </p:nvSpPr>
        <p:spPr>
          <a:xfrm>
            <a:off x="2152433" y="1420292"/>
            <a:ext cx="7518775" cy="369332"/>
          </a:xfrm>
          <a:prstGeom prst="rect">
            <a:avLst/>
          </a:prstGeom>
        </p:spPr>
        <p:txBody>
          <a:bodyPr wrap="square">
            <a:spAutoFit/>
          </a:bodyPr>
          <a:lstStyle/>
          <a:p>
            <a:r>
              <a:rPr lang="en-ZA" dirty="0"/>
              <a:t>H-bond interactions, electrostatic interactions, van der Waals interactions, etc.</a:t>
            </a:r>
          </a:p>
        </p:txBody>
      </p:sp>
      <p:sp>
        <p:nvSpPr>
          <p:cNvPr id="7" name="Rectangle 6">
            <a:extLst>
              <a:ext uri="{FF2B5EF4-FFF2-40B4-BE49-F238E27FC236}">
                <a16:creationId xmlns:a16="http://schemas.microsoft.com/office/drawing/2014/main" id="{8CC37466-8363-D557-350B-C1810AB3F712}"/>
              </a:ext>
            </a:extLst>
          </p:cNvPr>
          <p:cNvSpPr/>
          <p:nvPr/>
        </p:nvSpPr>
        <p:spPr>
          <a:xfrm>
            <a:off x="4452909" y="2468878"/>
            <a:ext cx="662940" cy="66468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8" name="Straight Arrow Connector 7">
            <a:extLst>
              <a:ext uri="{FF2B5EF4-FFF2-40B4-BE49-F238E27FC236}">
                <a16:creationId xmlns:a16="http://schemas.microsoft.com/office/drawing/2014/main" id="{8DD2275F-F06A-FDCC-FE07-34CF18A469A1}"/>
              </a:ext>
            </a:extLst>
          </p:cNvPr>
          <p:cNvCxnSpPr/>
          <p:nvPr/>
        </p:nvCxnSpPr>
        <p:spPr>
          <a:xfrm>
            <a:off x="3869979" y="1789624"/>
            <a:ext cx="617220" cy="67925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D28A228-8CC8-D7D9-CEB3-8B285E570C09}"/>
              </a:ext>
            </a:extLst>
          </p:cNvPr>
          <p:cNvSpPr/>
          <p:nvPr/>
        </p:nvSpPr>
        <p:spPr>
          <a:xfrm>
            <a:off x="5228876" y="2548783"/>
            <a:ext cx="803910" cy="584775"/>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0" name="Straight Arrow Connector 9">
            <a:extLst>
              <a:ext uri="{FF2B5EF4-FFF2-40B4-BE49-F238E27FC236}">
                <a16:creationId xmlns:a16="http://schemas.microsoft.com/office/drawing/2014/main" id="{D39B23FB-F43D-A423-7FC4-A94FA6D43225}"/>
              </a:ext>
            </a:extLst>
          </p:cNvPr>
          <p:cNvCxnSpPr/>
          <p:nvPr/>
        </p:nvCxnSpPr>
        <p:spPr>
          <a:xfrm flipV="1">
            <a:off x="4986150" y="3153087"/>
            <a:ext cx="551336" cy="85967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B540082C-A215-C15C-0AFC-0B626DB5DD5D}"/>
              </a:ext>
            </a:extLst>
          </p:cNvPr>
          <p:cNvGrpSpPr/>
          <p:nvPr/>
        </p:nvGrpSpPr>
        <p:grpSpPr>
          <a:xfrm>
            <a:off x="3869979" y="4472248"/>
            <a:ext cx="3689985" cy="1780540"/>
            <a:chOff x="7038975" y="4178300"/>
            <a:chExt cx="3689985" cy="1780540"/>
          </a:xfrm>
        </p:grpSpPr>
        <p:grpSp>
          <p:nvGrpSpPr>
            <p:cNvPr id="12" name="Group 11">
              <a:extLst>
                <a:ext uri="{FF2B5EF4-FFF2-40B4-BE49-F238E27FC236}">
                  <a16:creationId xmlns:a16="http://schemas.microsoft.com/office/drawing/2014/main" id="{F51AAB77-D5CE-F1DC-90DC-C02B6FA8C845}"/>
                </a:ext>
              </a:extLst>
            </p:cNvPr>
            <p:cNvGrpSpPr/>
            <p:nvPr/>
          </p:nvGrpSpPr>
          <p:grpSpPr>
            <a:xfrm>
              <a:off x="7038975" y="4178300"/>
              <a:ext cx="3460327" cy="1631950"/>
              <a:chOff x="7038975" y="4178300"/>
              <a:chExt cx="3460327" cy="1631950"/>
            </a:xfrm>
          </p:grpSpPr>
          <p:graphicFrame>
            <p:nvGraphicFramePr>
              <p:cNvPr id="14" name="Object 13">
                <a:extLst>
                  <a:ext uri="{FF2B5EF4-FFF2-40B4-BE49-F238E27FC236}">
                    <a16:creationId xmlns:a16="http://schemas.microsoft.com/office/drawing/2014/main" id="{6EBA642B-568D-B1F0-3C8E-990BD4122143}"/>
                  </a:ext>
                </a:extLst>
              </p:cNvPr>
              <p:cNvGraphicFramePr>
                <a:graphicFrameLocks noChangeAspect="1"/>
              </p:cNvGraphicFramePr>
              <p:nvPr>
                <p:extLst>
                  <p:ext uri="{D42A27DB-BD31-4B8C-83A1-F6EECF244321}">
                    <p14:modId xmlns:p14="http://schemas.microsoft.com/office/powerpoint/2010/main" val="2694387512"/>
                  </p:ext>
                </p:extLst>
              </p:nvPr>
            </p:nvGraphicFramePr>
            <p:xfrm>
              <a:off x="7038975" y="4178300"/>
              <a:ext cx="3430588" cy="1631950"/>
            </p:xfrm>
            <a:graphic>
              <a:graphicData uri="http://schemas.openxmlformats.org/presentationml/2006/ole">
                <mc:AlternateContent xmlns:mc="http://schemas.openxmlformats.org/markup-compatibility/2006">
                  <mc:Choice xmlns:v="urn:schemas-microsoft-com:vml" Requires="v">
                    <p:oleObj name="CS ChemDraw Drawing" r:id="rId2" imgW="11163030" imgH="4842923" progId="ChemDraw.Document.6.0">
                      <p:embed/>
                    </p:oleObj>
                  </mc:Choice>
                  <mc:Fallback>
                    <p:oleObj name="CS ChemDraw Drawing" r:id="rId2" imgW="11163030" imgH="4842923" progId="ChemDraw.Document.6.0">
                      <p:embed/>
                      <p:pic>
                        <p:nvPicPr>
                          <p:cNvPr id="14" name="Object 13">
                            <a:extLst>
                              <a:ext uri="{FF2B5EF4-FFF2-40B4-BE49-F238E27FC236}">
                                <a16:creationId xmlns:a16="http://schemas.microsoft.com/office/drawing/2014/main" id="{6EBA642B-568D-B1F0-3C8E-990BD4122143}"/>
                              </a:ext>
                            </a:extLst>
                          </p:cNvPr>
                          <p:cNvPicPr/>
                          <p:nvPr/>
                        </p:nvPicPr>
                        <p:blipFill>
                          <a:blip r:embed="rId3"/>
                          <a:stretch>
                            <a:fillRect/>
                          </a:stretch>
                        </p:blipFill>
                        <p:spPr>
                          <a:xfrm>
                            <a:off x="7038975" y="4178300"/>
                            <a:ext cx="3430588" cy="1631950"/>
                          </a:xfrm>
                          <a:prstGeom prst="rect">
                            <a:avLst/>
                          </a:prstGeom>
                          <a:ln w="12700">
                            <a:noFill/>
                          </a:ln>
                        </p:spPr>
                      </p:pic>
                    </p:oleObj>
                  </mc:Fallback>
                </mc:AlternateContent>
              </a:graphicData>
            </a:graphic>
          </p:graphicFrame>
          <p:sp>
            <p:nvSpPr>
              <p:cNvPr id="15" name="Right Bracket 14">
                <a:extLst>
                  <a:ext uri="{FF2B5EF4-FFF2-40B4-BE49-F238E27FC236}">
                    <a16:creationId xmlns:a16="http://schemas.microsoft.com/office/drawing/2014/main" id="{E7180A70-E58B-B188-57AC-0A03154F60F6}"/>
                  </a:ext>
                </a:extLst>
              </p:cNvPr>
              <p:cNvSpPr/>
              <p:nvPr/>
            </p:nvSpPr>
            <p:spPr>
              <a:xfrm>
                <a:off x="8086878" y="4686760"/>
                <a:ext cx="493901" cy="789432"/>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6" name="Right Bracket 15">
                <a:extLst>
                  <a:ext uri="{FF2B5EF4-FFF2-40B4-BE49-F238E27FC236}">
                    <a16:creationId xmlns:a16="http://schemas.microsoft.com/office/drawing/2014/main" id="{34C98B89-EA58-0F0F-F45A-BDA50AD1479C}"/>
                  </a:ext>
                </a:extLst>
              </p:cNvPr>
              <p:cNvSpPr/>
              <p:nvPr/>
            </p:nvSpPr>
            <p:spPr>
              <a:xfrm>
                <a:off x="10005401" y="4671520"/>
                <a:ext cx="493901" cy="789432"/>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grpSp>
        <p:sp>
          <p:nvSpPr>
            <p:cNvPr id="13" name="Rectangle 12">
              <a:extLst>
                <a:ext uri="{FF2B5EF4-FFF2-40B4-BE49-F238E27FC236}">
                  <a16:creationId xmlns:a16="http://schemas.microsoft.com/office/drawing/2014/main" id="{F540FCDD-5B33-8C35-D3C3-4576EDC64A41}"/>
                </a:ext>
              </a:extLst>
            </p:cNvPr>
            <p:cNvSpPr/>
            <p:nvPr/>
          </p:nvSpPr>
          <p:spPr>
            <a:xfrm>
              <a:off x="7153302" y="4312920"/>
              <a:ext cx="3575658" cy="16459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7" name="Left Arrow 22">
            <a:extLst>
              <a:ext uri="{FF2B5EF4-FFF2-40B4-BE49-F238E27FC236}">
                <a16:creationId xmlns:a16="http://schemas.microsoft.com/office/drawing/2014/main" id="{6EBDA0E4-4EBF-514C-336E-34B9DF19DED7}"/>
              </a:ext>
            </a:extLst>
          </p:cNvPr>
          <p:cNvSpPr/>
          <p:nvPr/>
        </p:nvSpPr>
        <p:spPr>
          <a:xfrm>
            <a:off x="6523848" y="1915337"/>
            <a:ext cx="3129412" cy="18516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latin typeface="Comic Sans MS" panose="030F0702030302020204" pitchFamily="66" charset="0"/>
                <a:cs typeface="Aharoni" panose="02010803020104030203" pitchFamily="2" charset="-79"/>
              </a:rPr>
              <a:t>Measurable via Isothermal Titration Calorimetry (ITC)</a:t>
            </a:r>
            <a:endParaRPr lang="en-US" b="1" dirty="0">
              <a:latin typeface="Comic Sans MS" panose="030F0702030302020204" pitchFamily="66" charset="0"/>
              <a:cs typeface="Aharoni" panose="02010803020104030203" pitchFamily="2" charset="-79"/>
            </a:endParaRPr>
          </a:p>
        </p:txBody>
      </p:sp>
    </p:spTree>
    <p:extLst>
      <p:ext uri="{BB962C8B-B14F-4D97-AF65-F5344CB8AC3E}">
        <p14:creationId xmlns:p14="http://schemas.microsoft.com/office/powerpoint/2010/main" val="310511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9A97B-F6C8-5DF7-1B97-876264E75464}"/>
              </a:ext>
            </a:extLst>
          </p:cNvPr>
          <p:cNvSpPr>
            <a:spLocks noGrp="1"/>
          </p:cNvSpPr>
          <p:nvPr>
            <p:ph type="title"/>
          </p:nvPr>
        </p:nvSpPr>
        <p:spPr/>
        <p:txBody>
          <a:bodyPr/>
          <a:lstStyle/>
          <a:p>
            <a:r>
              <a:rPr lang="en-US" dirty="0"/>
              <a:t>Entropy</a:t>
            </a:r>
          </a:p>
        </p:txBody>
      </p:sp>
      <p:sp>
        <p:nvSpPr>
          <p:cNvPr id="4" name="Content Placeholder 3">
            <a:extLst>
              <a:ext uri="{FF2B5EF4-FFF2-40B4-BE49-F238E27FC236}">
                <a16:creationId xmlns:a16="http://schemas.microsoft.com/office/drawing/2014/main" id="{07F28D63-3216-51DC-7230-FE4971D41F57}"/>
              </a:ext>
            </a:extLst>
          </p:cNvPr>
          <p:cNvSpPr txBox="1">
            <a:spLocks/>
          </p:cNvSpPr>
          <p:nvPr/>
        </p:nvSpPr>
        <p:spPr>
          <a:xfrm>
            <a:off x="1495921" y="1221214"/>
            <a:ext cx="8056662" cy="4387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a:t>Tied-ups, tied-backs, tie-dyed, cyclized, constrained, </a:t>
            </a:r>
            <a:endParaRPr lang="en-US" dirty="0"/>
          </a:p>
        </p:txBody>
      </p:sp>
      <p:pic>
        <p:nvPicPr>
          <p:cNvPr id="5" name="Picture 2" descr="Image result for entropy images">
            <a:extLst>
              <a:ext uri="{FF2B5EF4-FFF2-40B4-BE49-F238E27FC236}">
                <a16:creationId xmlns:a16="http://schemas.microsoft.com/office/drawing/2014/main" id="{58F2792D-6A64-7473-E540-BF8A34BB5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065" y="2653794"/>
            <a:ext cx="4240729" cy="14599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060C96C-26E2-313B-AA36-412FB38AAE7C}"/>
              </a:ext>
            </a:extLst>
          </p:cNvPr>
          <p:cNvSpPr txBox="1"/>
          <p:nvPr/>
        </p:nvSpPr>
        <p:spPr>
          <a:xfrm>
            <a:off x="1620606" y="2105053"/>
            <a:ext cx="3720249" cy="369332"/>
          </a:xfrm>
          <a:prstGeom prst="rect">
            <a:avLst/>
          </a:prstGeom>
          <a:noFill/>
        </p:spPr>
        <p:txBody>
          <a:bodyPr wrap="none" rtlCol="0">
            <a:spAutoFit/>
          </a:bodyPr>
          <a:lstStyle/>
          <a:p>
            <a:r>
              <a:rPr lang="en-ZA" dirty="0"/>
              <a:t>Which took more energy to create???</a:t>
            </a:r>
          </a:p>
        </p:txBody>
      </p:sp>
      <p:sp>
        <p:nvSpPr>
          <p:cNvPr id="7" name="TextBox 6">
            <a:extLst>
              <a:ext uri="{FF2B5EF4-FFF2-40B4-BE49-F238E27FC236}">
                <a16:creationId xmlns:a16="http://schemas.microsoft.com/office/drawing/2014/main" id="{017F2833-D35D-7B6D-7401-6F58D8AB1BF7}"/>
              </a:ext>
            </a:extLst>
          </p:cNvPr>
          <p:cNvSpPr txBox="1"/>
          <p:nvPr/>
        </p:nvSpPr>
        <p:spPr>
          <a:xfrm>
            <a:off x="6313322" y="3957411"/>
            <a:ext cx="2904770" cy="646331"/>
          </a:xfrm>
          <a:prstGeom prst="rect">
            <a:avLst/>
          </a:prstGeom>
          <a:noFill/>
        </p:spPr>
        <p:txBody>
          <a:bodyPr wrap="none" rtlCol="0">
            <a:spAutoFit/>
          </a:bodyPr>
          <a:lstStyle/>
          <a:p>
            <a:r>
              <a:rPr lang="en-ZA" dirty="0"/>
              <a:t>   </a:t>
            </a:r>
            <a:r>
              <a:rPr lang="en-ZA" dirty="0" err="1"/>
              <a:t>Conformationally</a:t>
            </a:r>
            <a:r>
              <a:rPr lang="en-ZA" dirty="0"/>
              <a:t> locked</a:t>
            </a:r>
          </a:p>
          <a:p>
            <a:r>
              <a:rPr lang="en-ZA" dirty="0"/>
              <a:t>farnesyltransferase inhibitors</a:t>
            </a:r>
          </a:p>
        </p:txBody>
      </p:sp>
      <p:graphicFrame>
        <p:nvGraphicFramePr>
          <p:cNvPr id="8" name="Object 7">
            <a:extLst>
              <a:ext uri="{FF2B5EF4-FFF2-40B4-BE49-F238E27FC236}">
                <a16:creationId xmlns:a16="http://schemas.microsoft.com/office/drawing/2014/main" id="{2E5C812E-799C-ACB7-5BBB-6D5AAEC5A2D0}"/>
              </a:ext>
            </a:extLst>
          </p:cNvPr>
          <p:cNvGraphicFramePr>
            <a:graphicFrameLocks noChangeAspect="1"/>
          </p:cNvGraphicFramePr>
          <p:nvPr>
            <p:extLst>
              <p:ext uri="{D42A27DB-BD31-4B8C-83A1-F6EECF244321}">
                <p14:modId xmlns:p14="http://schemas.microsoft.com/office/powerpoint/2010/main" val="2011372971"/>
              </p:ext>
            </p:extLst>
          </p:nvPr>
        </p:nvGraphicFramePr>
        <p:xfrm>
          <a:off x="5957545" y="1975835"/>
          <a:ext cx="3616325" cy="1874837"/>
        </p:xfrm>
        <a:graphic>
          <a:graphicData uri="http://schemas.openxmlformats.org/presentationml/2006/ole">
            <mc:AlternateContent xmlns:mc="http://schemas.openxmlformats.org/markup-compatibility/2006">
              <mc:Choice xmlns:v="urn:schemas-microsoft-com:vml" Requires="v">
                <p:oleObj name="CS ChemDraw Drawing" r:id="rId3" imgW="7496243" imgH="3887278" progId="ChemDraw.Document.6.0">
                  <p:embed/>
                </p:oleObj>
              </mc:Choice>
              <mc:Fallback>
                <p:oleObj name="CS ChemDraw Drawing" r:id="rId3" imgW="7496243" imgH="3887278" progId="ChemDraw.Document.6.0">
                  <p:embed/>
                  <p:pic>
                    <p:nvPicPr>
                      <p:cNvPr id="8" name="Object 7">
                        <a:extLst>
                          <a:ext uri="{FF2B5EF4-FFF2-40B4-BE49-F238E27FC236}">
                            <a16:creationId xmlns:a16="http://schemas.microsoft.com/office/drawing/2014/main" id="{2E5C812E-799C-ACB7-5BBB-6D5AAEC5A2D0}"/>
                          </a:ext>
                        </a:extLst>
                      </p:cNvPr>
                      <p:cNvPicPr/>
                      <p:nvPr/>
                    </p:nvPicPr>
                    <p:blipFill>
                      <a:blip r:embed="rId4"/>
                      <a:stretch>
                        <a:fillRect/>
                      </a:stretch>
                    </p:blipFill>
                    <p:spPr>
                      <a:xfrm>
                        <a:off x="5957545" y="1975835"/>
                        <a:ext cx="3616325" cy="1874837"/>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E3C8DDD8-7014-70F1-05AF-21023493E4DF}"/>
              </a:ext>
            </a:extLst>
          </p:cNvPr>
          <p:cNvSpPr txBox="1"/>
          <p:nvPr/>
        </p:nvSpPr>
        <p:spPr>
          <a:xfrm>
            <a:off x="1723777" y="4898489"/>
            <a:ext cx="7750929" cy="1323439"/>
          </a:xfrm>
          <a:prstGeom prst="rect">
            <a:avLst/>
          </a:prstGeom>
          <a:noFill/>
        </p:spPr>
        <p:txBody>
          <a:bodyPr wrap="square" rtlCol="0">
            <a:spAutoFit/>
          </a:bodyPr>
          <a:lstStyle/>
          <a:p>
            <a:pPr marL="285750" indent="-285750">
              <a:buFont typeface="Arial" panose="020B0604020202020204" pitchFamily="34" charset="0"/>
              <a:buChar char="•"/>
            </a:pPr>
            <a:r>
              <a:rPr lang="en-ZA" sz="2000" b="1" dirty="0">
                <a:solidFill>
                  <a:srgbClr val="002060"/>
                </a:solidFill>
              </a:rPr>
              <a:t>Both ligands and targets sites become more ordered on association (binding) – costs associated</a:t>
            </a:r>
          </a:p>
          <a:p>
            <a:pPr marL="285750" indent="-285750">
              <a:buFont typeface="Arial" panose="020B0604020202020204" pitchFamily="34" charset="0"/>
              <a:buChar char="•"/>
            </a:pPr>
            <a:r>
              <a:rPr lang="en-ZA" sz="2000" b="1" dirty="0">
                <a:solidFill>
                  <a:srgbClr val="002060"/>
                </a:solidFill>
              </a:rPr>
              <a:t>Pre-organization into binding conformations can greatly improve potency – money in the bank</a:t>
            </a:r>
          </a:p>
        </p:txBody>
      </p:sp>
    </p:spTree>
    <p:extLst>
      <p:ext uri="{BB962C8B-B14F-4D97-AF65-F5344CB8AC3E}">
        <p14:creationId xmlns:p14="http://schemas.microsoft.com/office/powerpoint/2010/main" val="1546808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308DE-F98F-2233-205A-491945FE0F39}"/>
              </a:ext>
            </a:extLst>
          </p:cNvPr>
          <p:cNvSpPr>
            <a:spLocks noGrp="1"/>
          </p:cNvSpPr>
          <p:nvPr>
            <p:ph type="title"/>
          </p:nvPr>
        </p:nvSpPr>
        <p:spPr/>
        <p:txBody>
          <a:bodyPr/>
          <a:lstStyle/>
          <a:p>
            <a:r>
              <a:rPr lang="en-US" dirty="0" err="1"/>
              <a:t>Propert</a:t>
            </a:r>
            <a:r>
              <a:rPr lang="en-US" dirty="0"/>
              <a:t> Forecast Index (PFI)</a:t>
            </a:r>
          </a:p>
        </p:txBody>
      </p:sp>
      <p:sp>
        <p:nvSpPr>
          <p:cNvPr id="4" name="TextBox 3">
            <a:extLst>
              <a:ext uri="{FF2B5EF4-FFF2-40B4-BE49-F238E27FC236}">
                <a16:creationId xmlns:a16="http://schemas.microsoft.com/office/drawing/2014/main" id="{9701A7BD-ACCC-8133-3422-459E6476F7FC}"/>
              </a:ext>
            </a:extLst>
          </p:cNvPr>
          <p:cNvSpPr txBox="1"/>
          <p:nvPr/>
        </p:nvSpPr>
        <p:spPr>
          <a:xfrm>
            <a:off x="3733683" y="1116716"/>
            <a:ext cx="3201261" cy="461665"/>
          </a:xfrm>
          <a:prstGeom prst="rect">
            <a:avLst/>
          </a:prstGeom>
          <a:noFill/>
        </p:spPr>
        <p:txBody>
          <a:bodyPr wrap="none" rtlCol="0">
            <a:spAutoFit/>
          </a:bodyPr>
          <a:lstStyle/>
          <a:p>
            <a:r>
              <a:rPr lang="en-ZA" sz="2400" b="1" dirty="0">
                <a:solidFill>
                  <a:schemeClr val="accent1">
                    <a:lumMod val="75000"/>
                  </a:schemeClr>
                </a:solidFill>
              </a:rPr>
              <a:t>PFI = </a:t>
            </a:r>
            <a:r>
              <a:rPr lang="en-ZA" sz="2400" b="1" dirty="0" err="1">
                <a:solidFill>
                  <a:schemeClr val="accent1">
                    <a:lumMod val="75000"/>
                  </a:schemeClr>
                </a:solidFill>
              </a:rPr>
              <a:t>logD</a:t>
            </a:r>
            <a:r>
              <a:rPr lang="en-ZA" sz="2400" b="1" dirty="0">
                <a:solidFill>
                  <a:schemeClr val="accent1">
                    <a:lumMod val="75000"/>
                  </a:schemeClr>
                </a:solidFill>
              </a:rPr>
              <a:t> + #Aromatics</a:t>
            </a:r>
            <a:endParaRPr lang="en-US" sz="2400" b="1" dirty="0">
              <a:solidFill>
                <a:schemeClr val="accent1">
                  <a:lumMod val="75000"/>
                </a:schemeClr>
              </a:solidFill>
            </a:endParaRPr>
          </a:p>
        </p:txBody>
      </p:sp>
      <p:pic>
        <p:nvPicPr>
          <p:cNvPr id="5" name="Picture 4">
            <a:extLst>
              <a:ext uri="{FF2B5EF4-FFF2-40B4-BE49-F238E27FC236}">
                <a16:creationId xmlns:a16="http://schemas.microsoft.com/office/drawing/2014/main" id="{7F9B16AA-4673-A06E-B1CD-1A060B3BA56B}"/>
              </a:ext>
            </a:extLst>
          </p:cNvPr>
          <p:cNvPicPr>
            <a:picLocks noChangeAspect="1"/>
          </p:cNvPicPr>
          <p:nvPr/>
        </p:nvPicPr>
        <p:blipFill>
          <a:blip r:embed="rId2"/>
          <a:stretch>
            <a:fillRect/>
          </a:stretch>
        </p:blipFill>
        <p:spPr>
          <a:xfrm>
            <a:off x="6096000" y="1761207"/>
            <a:ext cx="4240161" cy="3065988"/>
          </a:xfrm>
          <a:prstGeom prst="rect">
            <a:avLst/>
          </a:prstGeom>
        </p:spPr>
      </p:pic>
      <p:pic>
        <p:nvPicPr>
          <p:cNvPr id="6" name="Picture 5">
            <a:extLst>
              <a:ext uri="{FF2B5EF4-FFF2-40B4-BE49-F238E27FC236}">
                <a16:creationId xmlns:a16="http://schemas.microsoft.com/office/drawing/2014/main" id="{37AD1EA1-C1FF-0573-6309-CA71F9688882}"/>
              </a:ext>
            </a:extLst>
          </p:cNvPr>
          <p:cNvPicPr>
            <a:picLocks noChangeAspect="1"/>
          </p:cNvPicPr>
          <p:nvPr/>
        </p:nvPicPr>
        <p:blipFill>
          <a:blip r:embed="rId3"/>
          <a:stretch>
            <a:fillRect/>
          </a:stretch>
        </p:blipFill>
        <p:spPr>
          <a:xfrm>
            <a:off x="1395357" y="1761207"/>
            <a:ext cx="4676653" cy="3065988"/>
          </a:xfrm>
          <a:prstGeom prst="rect">
            <a:avLst/>
          </a:prstGeom>
        </p:spPr>
      </p:pic>
      <p:sp>
        <p:nvSpPr>
          <p:cNvPr id="7" name="TextBox 6">
            <a:extLst>
              <a:ext uri="{FF2B5EF4-FFF2-40B4-BE49-F238E27FC236}">
                <a16:creationId xmlns:a16="http://schemas.microsoft.com/office/drawing/2014/main" id="{EE4D0547-8FBB-26A4-A8A3-384085BA964E}"/>
              </a:ext>
            </a:extLst>
          </p:cNvPr>
          <p:cNvSpPr txBox="1"/>
          <p:nvPr/>
        </p:nvSpPr>
        <p:spPr>
          <a:xfrm>
            <a:off x="2629609" y="5120052"/>
            <a:ext cx="5385064" cy="1015663"/>
          </a:xfrm>
          <a:prstGeom prst="rect">
            <a:avLst/>
          </a:prstGeom>
          <a:noFill/>
        </p:spPr>
        <p:txBody>
          <a:bodyPr wrap="none" rtlCol="0">
            <a:spAutoFit/>
          </a:bodyPr>
          <a:lstStyle/>
          <a:p>
            <a:pPr marL="285750" indent="-285750">
              <a:buFont typeface="Arial" panose="020B0604020202020204" pitchFamily="34" charset="0"/>
              <a:buChar char="•"/>
            </a:pPr>
            <a:r>
              <a:rPr lang="en-ZA" sz="2000" dirty="0"/>
              <a:t>Optimal for permeability </a:t>
            </a:r>
            <a:r>
              <a:rPr lang="en-ZA" sz="2000" dirty="0">
                <a:sym typeface="Symbol" panose="05050102010706020507" pitchFamily="18" charset="2"/>
              </a:rPr>
              <a:t></a:t>
            </a:r>
            <a:r>
              <a:rPr lang="en-ZA" sz="2000" dirty="0"/>
              <a:t> intermediate value</a:t>
            </a:r>
          </a:p>
          <a:p>
            <a:pPr marL="285750" indent="-285750">
              <a:buFont typeface="Arial" panose="020B0604020202020204" pitchFamily="34" charset="0"/>
              <a:buChar char="•"/>
            </a:pPr>
            <a:r>
              <a:rPr lang="en-ZA" sz="2000" dirty="0"/>
              <a:t>Optimal for potency </a:t>
            </a:r>
            <a:r>
              <a:rPr lang="en-ZA" sz="2000" dirty="0">
                <a:sym typeface="Symbol" panose="05050102010706020507" pitchFamily="18" charset="2"/>
              </a:rPr>
              <a:t></a:t>
            </a:r>
            <a:r>
              <a:rPr lang="en-ZA" sz="2000" dirty="0"/>
              <a:t> intermediate value</a:t>
            </a:r>
          </a:p>
          <a:p>
            <a:pPr marL="285750" indent="-285750">
              <a:buFont typeface="Arial" panose="020B0604020202020204" pitchFamily="34" charset="0"/>
              <a:buChar char="•"/>
            </a:pPr>
            <a:r>
              <a:rPr lang="en-ZA" sz="2000" dirty="0"/>
              <a:t>Optimal for all else </a:t>
            </a:r>
            <a:r>
              <a:rPr lang="en-ZA" sz="2000" dirty="0">
                <a:sym typeface="Symbol" panose="05050102010706020507" pitchFamily="18" charset="2"/>
              </a:rPr>
              <a:t> go small and go polar</a:t>
            </a:r>
            <a:endParaRPr lang="en-US" sz="2000" dirty="0"/>
          </a:p>
        </p:txBody>
      </p:sp>
      <p:sp>
        <p:nvSpPr>
          <p:cNvPr id="8" name="TextBox 7">
            <a:extLst>
              <a:ext uri="{FF2B5EF4-FFF2-40B4-BE49-F238E27FC236}">
                <a16:creationId xmlns:a16="http://schemas.microsoft.com/office/drawing/2014/main" id="{5CF9B3BD-A681-C46D-BD65-C1BE96113F2C}"/>
              </a:ext>
            </a:extLst>
          </p:cNvPr>
          <p:cNvSpPr txBox="1"/>
          <p:nvPr/>
        </p:nvSpPr>
        <p:spPr>
          <a:xfrm>
            <a:off x="299530" y="6492875"/>
            <a:ext cx="3717300" cy="276999"/>
          </a:xfrm>
          <a:prstGeom prst="rect">
            <a:avLst/>
          </a:prstGeom>
          <a:noFill/>
        </p:spPr>
        <p:txBody>
          <a:bodyPr wrap="none" rtlCol="0">
            <a:spAutoFit/>
          </a:bodyPr>
          <a:lstStyle/>
          <a:p>
            <a:r>
              <a:rPr lang="en-ZA" sz="1200" dirty="0"/>
              <a:t>Leeson, P.; Young, R. J. </a:t>
            </a:r>
            <a:r>
              <a:rPr lang="en-ZA" sz="1200" i="1" dirty="0"/>
              <a:t>ACS Med. Chem. Lett. </a:t>
            </a:r>
            <a:r>
              <a:rPr lang="en-ZA" sz="1200" dirty="0"/>
              <a:t>6, 722, 2015</a:t>
            </a:r>
          </a:p>
        </p:txBody>
      </p:sp>
      <p:sp>
        <p:nvSpPr>
          <p:cNvPr id="9" name="TextBox 8">
            <a:extLst>
              <a:ext uri="{FF2B5EF4-FFF2-40B4-BE49-F238E27FC236}">
                <a16:creationId xmlns:a16="http://schemas.microsoft.com/office/drawing/2014/main" id="{E91988B0-4C23-3B90-52AE-2E625C7C5554}"/>
              </a:ext>
            </a:extLst>
          </p:cNvPr>
          <p:cNvSpPr txBox="1"/>
          <p:nvPr/>
        </p:nvSpPr>
        <p:spPr>
          <a:xfrm>
            <a:off x="1623213" y="4841095"/>
            <a:ext cx="3528723" cy="276999"/>
          </a:xfrm>
          <a:prstGeom prst="rect">
            <a:avLst/>
          </a:prstGeom>
          <a:noFill/>
        </p:spPr>
        <p:txBody>
          <a:bodyPr wrap="none" rtlCol="0">
            <a:spAutoFit/>
          </a:bodyPr>
          <a:lstStyle/>
          <a:p>
            <a:r>
              <a:rPr lang="en-ZA" sz="1200" dirty="0"/>
              <a:t>Young, R. J. </a:t>
            </a:r>
            <a:r>
              <a:rPr lang="en-ZA" sz="1200" i="1" dirty="0"/>
              <a:t>Nat. Rev. Drug Disc. </a:t>
            </a:r>
            <a:r>
              <a:rPr lang="en-ZA" sz="1200" dirty="0"/>
              <a:t>16(17-18), 822, 2011</a:t>
            </a:r>
          </a:p>
        </p:txBody>
      </p:sp>
    </p:spTree>
    <p:extLst>
      <p:ext uri="{BB962C8B-B14F-4D97-AF65-F5344CB8AC3E}">
        <p14:creationId xmlns:p14="http://schemas.microsoft.com/office/powerpoint/2010/main" val="285531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FCC8D-ED49-6EDA-31BB-A77FAF511C4F}"/>
              </a:ext>
            </a:extLst>
          </p:cNvPr>
          <p:cNvSpPr>
            <a:spLocks noGrp="1"/>
          </p:cNvSpPr>
          <p:nvPr>
            <p:ph type="title"/>
          </p:nvPr>
        </p:nvSpPr>
        <p:spPr/>
        <p:txBody>
          <a:bodyPr/>
          <a:lstStyle/>
          <a:p>
            <a:r>
              <a:rPr lang="en-US" dirty="0"/>
              <a:t>Other composite parameters</a:t>
            </a:r>
          </a:p>
        </p:txBody>
      </p:sp>
      <p:sp>
        <p:nvSpPr>
          <p:cNvPr id="4" name="TextBox 3">
            <a:extLst>
              <a:ext uri="{FF2B5EF4-FFF2-40B4-BE49-F238E27FC236}">
                <a16:creationId xmlns:a16="http://schemas.microsoft.com/office/drawing/2014/main" id="{4EAF1316-4BD6-4CD8-5DF7-1C16878A6B44}"/>
              </a:ext>
            </a:extLst>
          </p:cNvPr>
          <p:cNvSpPr txBox="1"/>
          <p:nvPr/>
        </p:nvSpPr>
        <p:spPr>
          <a:xfrm>
            <a:off x="1125532" y="1429218"/>
            <a:ext cx="8424056" cy="4524315"/>
          </a:xfrm>
          <a:prstGeom prst="rect">
            <a:avLst/>
          </a:prstGeom>
          <a:noFill/>
        </p:spPr>
        <p:txBody>
          <a:bodyPr wrap="square" rtlCol="0">
            <a:spAutoFit/>
          </a:bodyPr>
          <a:lstStyle/>
          <a:p>
            <a:pPr marL="342900" indent="-342900">
              <a:buFont typeface="Arial" panose="020B0604020202020204" pitchFamily="34" charset="0"/>
              <a:buChar char="•"/>
            </a:pPr>
            <a:r>
              <a:rPr lang="en-ZA" sz="2400" dirty="0"/>
              <a:t>ligand efficiency dependent lipophilicity  (LELP): </a:t>
            </a:r>
            <a:r>
              <a:rPr lang="en-ZA" sz="2400" dirty="0" err="1"/>
              <a:t>c</a:t>
            </a:r>
            <a:r>
              <a:rPr lang="en-ZA" sz="2400" b="1" dirty="0" err="1"/>
              <a:t>logP</a:t>
            </a:r>
            <a:r>
              <a:rPr lang="en-ZA" sz="2400" b="1" dirty="0"/>
              <a:t> ÷ LE</a:t>
            </a:r>
          </a:p>
          <a:p>
            <a:r>
              <a:rPr lang="en-ZA" sz="2400" b="1" dirty="0"/>
              <a:t>	</a:t>
            </a:r>
            <a:r>
              <a:rPr lang="en-ZA" sz="2400" dirty="0"/>
              <a:t>- accounts for price of LE paid in </a:t>
            </a:r>
            <a:r>
              <a:rPr lang="en-ZA" sz="2400" dirty="0" err="1"/>
              <a:t>clogP</a:t>
            </a:r>
            <a:endParaRPr lang="en-ZA" sz="2400" b="1" dirty="0"/>
          </a:p>
          <a:p>
            <a:pPr marL="342900" indent="-342900">
              <a:buFont typeface="Arial" panose="020B0604020202020204" pitchFamily="34" charset="0"/>
              <a:buChar char="•"/>
            </a:pPr>
            <a:r>
              <a:rPr lang="en-ZA" sz="2400" dirty="0"/>
              <a:t>polar surface area density (PSAD): </a:t>
            </a:r>
            <a:r>
              <a:rPr lang="en-ZA" sz="2400" b="1" dirty="0"/>
              <a:t>MW ÷ PSA</a:t>
            </a:r>
          </a:p>
          <a:p>
            <a:pPr lvl="1"/>
            <a:r>
              <a:rPr lang="en-ZA" sz="2400" b="1" dirty="0"/>
              <a:t>	</a:t>
            </a:r>
            <a:r>
              <a:rPr lang="en-ZA" sz="2400" dirty="0"/>
              <a:t>- normalize for PSA going up as molecule size increases</a:t>
            </a:r>
          </a:p>
          <a:p>
            <a:pPr marL="342900" indent="-342900">
              <a:buFont typeface="Arial" panose="020B0604020202020204" pitchFamily="34" charset="0"/>
              <a:buChar char="•"/>
            </a:pPr>
            <a:r>
              <a:rPr lang="en-ZA" sz="2400" dirty="0"/>
              <a:t>dose number </a:t>
            </a:r>
            <a:r>
              <a:rPr lang="en-ZA" sz="2400"/>
              <a:t>(Do): </a:t>
            </a:r>
            <a:r>
              <a:rPr lang="en-ZA" sz="2400" b="1" dirty="0"/>
              <a:t>Max. Dose ÷ (250 x </a:t>
            </a:r>
            <a:r>
              <a:rPr lang="en-ZA" sz="2400" b="1" dirty="0" err="1"/>
              <a:t>cLogP</a:t>
            </a:r>
            <a:r>
              <a:rPr lang="en-ZA" sz="2400" b="1" dirty="0"/>
              <a:t> x Solubility) </a:t>
            </a:r>
          </a:p>
          <a:p>
            <a:pPr lvl="1"/>
            <a:r>
              <a:rPr lang="en-ZA" sz="2400" b="1" dirty="0"/>
              <a:t>	</a:t>
            </a:r>
            <a:r>
              <a:rPr lang="en-ZA" sz="2400" dirty="0"/>
              <a:t>- Lower solubility can follow low dose drug</a:t>
            </a:r>
          </a:p>
          <a:p>
            <a:pPr marL="342900" indent="-342900">
              <a:buFont typeface="Arial" panose="020B0604020202020204" pitchFamily="34" charset="0"/>
              <a:buChar char="•"/>
            </a:pPr>
            <a:r>
              <a:rPr lang="en-ZA" sz="2400" dirty="0"/>
              <a:t>ligand efficiency scale (</a:t>
            </a:r>
            <a:r>
              <a:rPr lang="en-ZA" sz="2400" dirty="0" err="1"/>
              <a:t>LE_Scale</a:t>
            </a:r>
            <a:r>
              <a:rPr lang="en-ZA" sz="2400" dirty="0"/>
              <a:t>): 			  		</a:t>
            </a:r>
            <a:r>
              <a:rPr lang="it-IT" sz="2400" b="1" dirty="0"/>
              <a:t>0.072+7.5/(HA)+25.7/(HA</a:t>
            </a:r>
            <a:r>
              <a:rPr lang="it-IT" sz="2400" b="1" baseline="30000" dirty="0"/>
              <a:t>2</a:t>
            </a:r>
            <a:r>
              <a:rPr lang="it-IT" sz="2400" b="1" dirty="0"/>
              <a:t>)-361.5/ (HA</a:t>
            </a:r>
            <a:r>
              <a:rPr lang="it-IT" sz="2400" b="1" baseline="30000" dirty="0"/>
              <a:t>3</a:t>
            </a:r>
            <a:r>
              <a:rPr lang="it-IT" sz="2400" b="1" dirty="0"/>
              <a:t>)</a:t>
            </a:r>
            <a:endParaRPr lang="en-ZA" sz="2400" b="1" dirty="0"/>
          </a:p>
          <a:p>
            <a:pPr lvl="1"/>
            <a:r>
              <a:rPr lang="en-ZA" sz="2400" b="1" dirty="0"/>
              <a:t>	</a:t>
            </a:r>
            <a:r>
              <a:rPr lang="en-ZA" sz="2400" dirty="0"/>
              <a:t>- normalize for small molecules versus larger molecules</a:t>
            </a:r>
          </a:p>
          <a:p>
            <a:pPr marL="342900" indent="-342900">
              <a:buFont typeface="Arial" panose="020B0604020202020204" pitchFamily="34" charset="0"/>
              <a:buChar char="•"/>
            </a:pPr>
            <a:r>
              <a:rPr lang="en-ZA" sz="2400" dirty="0"/>
              <a:t>ligand lipophilicity index (LLE</a:t>
            </a:r>
            <a:r>
              <a:rPr lang="en-ZA" sz="2400" baseline="-25000" dirty="0"/>
              <a:t>AT</a:t>
            </a:r>
            <a:r>
              <a:rPr lang="en-ZA" sz="2400" dirty="0"/>
              <a:t>):</a:t>
            </a:r>
          </a:p>
          <a:p>
            <a:r>
              <a:rPr lang="en-ZA" sz="2400" b="1" dirty="0"/>
              <a:t>	</a:t>
            </a:r>
            <a:r>
              <a:rPr lang="en-US" sz="2400" b="1" dirty="0"/>
              <a:t>LLE</a:t>
            </a:r>
            <a:r>
              <a:rPr lang="en-US" sz="2400" b="1" baseline="-25000" dirty="0"/>
              <a:t>AT</a:t>
            </a:r>
            <a:r>
              <a:rPr lang="en-US" sz="2400" b="1" dirty="0"/>
              <a:t> =  0.11 – </a:t>
            </a:r>
            <a:r>
              <a:rPr lang="en-US" sz="2400" b="1" dirty="0">
                <a:sym typeface="Symbol" panose="05050102010706020507" pitchFamily="18" charset="2"/>
              </a:rPr>
              <a:t>ln(10)·RT(log P - pIC</a:t>
            </a:r>
            <a:r>
              <a:rPr lang="en-US" sz="2400" b="1" baseline="-25000" dirty="0">
                <a:sym typeface="Symbol" panose="05050102010706020507" pitchFamily="18" charset="2"/>
              </a:rPr>
              <a:t>50</a:t>
            </a:r>
            <a:r>
              <a:rPr lang="en-US" sz="2400" b="1" dirty="0">
                <a:sym typeface="Symbol" panose="05050102010706020507" pitchFamily="18" charset="2"/>
              </a:rPr>
              <a:t>)</a:t>
            </a:r>
            <a:r>
              <a:rPr lang="en-ZA" sz="2400" b="1" dirty="0"/>
              <a:t> ÷ </a:t>
            </a:r>
            <a:r>
              <a:rPr lang="en-US" sz="2400" b="1" dirty="0"/>
              <a:t>HAC</a:t>
            </a:r>
            <a:endParaRPr lang="en-ZA" sz="2400" b="1" dirty="0"/>
          </a:p>
          <a:p>
            <a:pPr lvl="1"/>
            <a:r>
              <a:rPr lang="en-ZA" sz="2400" b="1" dirty="0"/>
              <a:t>	</a:t>
            </a:r>
            <a:r>
              <a:rPr lang="en-ZA" sz="2400" dirty="0"/>
              <a:t>- subtract out lipophilicity component for </a:t>
            </a:r>
            <a:r>
              <a:rPr lang="en-ZA" sz="2400" dirty="0">
                <a:sym typeface="Symbol" panose="05050102010706020507" pitchFamily="18" charset="2"/>
              </a:rPr>
              <a:t>G of binding</a:t>
            </a:r>
          </a:p>
        </p:txBody>
      </p:sp>
    </p:spTree>
    <p:extLst>
      <p:ext uri="{BB962C8B-B14F-4D97-AF65-F5344CB8AC3E}">
        <p14:creationId xmlns:p14="http://schemas.microsoft.com/office/powerpoint/2010/main" val="2997827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13043-054C-C152-E6B8-E0E21C21ECFD}"/>
              </a:ext>
            </a:extLst>
          </p:cNvPr>
          <p:cNvSpPr>
            <a:spLocks noGrp="1"/>
          </p:cNvSpPr>
          <p:nvPr>
            <p:ph type="title"/>
          </p:nvPr>
        </p:nvSpPr>
        <p:spPr>
          <a:xfrm>
            <a:off x="838200" y="365125"/>
            <a:ext cx="8688916" cy="645069"/>
          </a:xfrm>
        </p:spPr>
        <p:txBody>
          <a:bodyPr>
            <a:normAutofit/>
          </a:bodyPr>
          <a:lstStyle/>
          <a:p>
            <a:r>
              <a:rPr lang="en-ZA" dirty="0"/>
              <a:t>Too many (often conflicting) optimizations</a:t>
            </a:r>
          </a:p>
        </p:txBody>
      </p:sp>
      <p:sp>
        <p:nvSpPr>
          <p:cNvPr id="5" name="Slide Number Placeholder 4">
            <a:extLst>
              <a:ext uri="{FF2B5EF4-FFF2-40B4-BE49-F238E27FC236}">
                <a16:creationId xmlns:a16="http://schemas.microsoft.com/office/drawing/2014/main" id="{F2C1104D-6F10-1D81-5C99-5FCD1AE2895F}"/>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pPr/>
              <a:t>25</a:t>
            </a:fld>
            <a:endParaRPr lang="en-ZA" dirty="0"/>
          </a:p>
        </p:txBody>
      </p:sp>
      <p:grpSp>
        <p:nvGrpSpPr>
          <p:cNvPr id="6" name="Group 5">
            <a:extLst>
              <a:ext uri="{FF2B5EF4-FFF2-40B4-BE49-F238E27FC236}">
                <a16:creationId xmlns:a16="http://schemas.microsoft.com/office/drawing/2014/main" id="{A7146FFF-DE23-DBAD-DDFA-B8C2697347B6}"/>
              </a:ext>
            </a:extLst>
          </p:cNvPr>
          <p:cNvGrpSpPr/>
          <p:nvPr/>
        </p:nvGrpSpPr>
        <p:grpSpPr>
          <a:xfrm>
            <a:off x="437055" y="1193074"/>
            <a:ext cx="4648200" cy="4905376"/>
            <a:chOff x="882939" y="1396856"/>
            <a:chExt cx="4648200" cy="4905376"/>
          </a:xfrm>
        </p:grpSpPr>
        <p:pic>
          <p:nvPicPr>
            <p:cNvPr id="7" name="Picture 6" descr="http://www.healthcare-informatics.com/Media/BlogMembers/MgtWhackAMole.gif">
              <a:extLst>
                <a:ext uri="{FF2B5EF4-FFF2-40B4-BE49-F238E27FC236}">
                  <a16:creationId xmlns:a16="http://schemas.microsoft.com/office/drawing/2014/main" id="{3111EFBB-90C3-4AAC-C4C2-22F48E5828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939" y="1396856"/>
              <a:ext cx="4648200" cy="4905376"/>
            </a:xfrm>
            <a:prstGeom prst="rect">
              <a:avLst/>
            </a:prstGeom>
            <a:noFill/>
            <a:extLst>
              <a:ext uri="{909E8E84-426E-40DD-AFC4-6F175D3DCCD1}">
                <a14:hiddenFill xmlns:a14="http://schemas.microsoft.com/office/drawing/2010/main">
                  <a:solidFill>
                    <a:srgbClr val="FFFFFF"/>
                  </a:solidFill>
                </a14:hiddenFill>
              </a:ext>
            </a:extLst>
          </p:spPr>
        </p:pic>
        <p:sp>
          <p:nvSpPr>
            <p:cNvPr id="8" name="Parallelogram 7">
              <a:extLst>
                <a:ext uri="{FF2B5EF4-FFF2-40B4-BE49-F238E27FC236}">
                  <a16:creationId xmlns:a16="http://schemas.microsoft.com/office/drawing/2014/main" id="{ACDDB91B-7F8D-517E-32A5-DB45BD5E3998}"/>
                </a:ext>
              </a:extLst>
            </p:cNvPr>
            <p:cNvSpPr/>
            <p:nvPr/>
          </p:nvSpPr>
          <p:spPr>
            <a:xfrm>
              <a:off x="2868930" y="4320540"/>
              <a:ext cx="1108710" cy="2286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schemeClr val="tx1"/>
                  </a:solidFill>
                  <a:latin typeface="Comic Sans MS" panose="030F0702030302020204" pitchFamily="66" charset="0"/>
                </a:rPr>
                <a:t>Activity</a:t>
              </a:r>
            </a:p>
          </p:txBody>
        </p:sp>
        <p:sp>
          <p:nvSpPr>
            <p:cNvPr id="9" name="Parallelogram 8">
              <a:extLst>
                <a:ext uri="{FF2B5EF4-FFF2-40B4-BE49-F238E27FC236}">
                  <a16:creationId xmlns:a16="http://schemas.microsoft.com/office/drawing/2014/main" id="{F1AF560F-1C0C-9189-4AF5-23AFCA6DD31A}"/>
                </a:ext>
              </a:extLst>
            </p:cNvPr>
            <p:cNvSpPr/>
            <p:nvPr/>
          </p:nvSpPr>
          <p:spPr>
            <a:xfrm>
              <a:off x="3509010" y="3520441"/>
              <a:ext cx="868680" cy="210954"/>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schemeClr val="tx1"/>
                  </a:solidFill>
                  <a:latin typeface="Comic Sans MS" panose="030F0702030302020204" pitchFamily="66" charset="0"/>
                </a:rPr>
                <a:t>DMPK</a:t>
              </a:r>
            </a:p>
          </p:txBody>
        </p:sp>
        <p:sp>
          <p:nvSpPr>
            <p:cNvPr id="10" name="Parallelogram 9">
              <a:extLst>
                <a:ext uri="{FF2B5EF4-FFF2-40B4-BE49-F238E27FC236}">
                  <a16:creationId xmlns:a16="http://schemas.microsoft.com/office/drawing/2014/main" id="{7CA3ECFC-8A79-D80B-032F-AD1ECEACE4D4}"/>
                </a:ext>
              </a:extLst>
            </p:cNvPr>
            <p:cNvSpPr/>
            <p:nvPr/>
          </p:nvSpPr>
          <p:spPr>
            <a:xfrm>
              <a:off x="2966085" y="2889268"/>
              <a:ext cx="897255" cy="236458"/>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ZA" sz="1200" b="1" dirty="0">
                  <a:solidFill>
                    <a:schemeClr val="tx1"/>
                  </a:solidFill>
                  <a:latin typeface="Comic Sans MS" panose="030F0702030302020204" pitchFamily="66" charset="0"/>
                </a:rPr>
                <a:t>Solubility</a:t>
              </a:r>
            </a:p>
          </p:txBody>
        </p:sp>
        <p:sp>
          <p:nvSpPr>
            <p:cNvPr id="11" name="Flowchart: Alternate Process 10">
              <a:extLst>
                <a:ext uri="{FF2B5EF4-FFF2-40B4-BE49-F238E27FC236}">
                  <a16:creationId xmlns:a16="http://schemas.microsoft.com/office/drawing/2014/main" id="{554CDF45-3679-D18B-B701-829ECFD07A50}"/>
                </a:ext>
              </a:extLst>
            </p:cNvPr>
            <p:cNvSpPr/>
            <p:nvPr/>
          </p:nvSpPr>
          <p:spPr>
            <a:xfrm>
              <a:off x="2070283" y="3989715"/>
              <a:ext cx="727633" cy="445125"/>
            </a:xfrm>
            <a:prstGeom prst="flowChartAlternateProcess">
              <a:avLst/>
            </a:prstGeom>
            <a:gradFill flip="none" rotWithShape="1">
              <a:gsLst>
                <a:gs pos="33596">
                  <a:schemeClr val="bg2"/>
                </a:gs>
                <a:gs pos="0">
                  <a:schemeClr val="bg1">
                    <a:lumMod val="95000"/>
                  </a:schemeClr>
                </a:gs>
                <a:gs pos="74000">
                  <a:schemeClr val="bg2"/>
                </a:gs>
                <a:gs pos="83000">
                  <a:schemeClr val="bg2"/>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ZA" sz="1200" b="1" dirty="0">
                  <a:solidFill>
                    <a:schemeClr val="tx1"/>
                  </a:solidFill>
                </a:rPr>
                <a:t>Hapless</a:t>
              </a:r>
            </a:p>
            <a:p>
              <a:pPr algn="ctr"/>
              <a:r>
                <a:rPr lang="en-ZA" sz="1200" b="1" dirty="0">
                  <a:solidFill>
                    <a:schemeClr val="tx1"/>
                  </a:solidFill>
                </a:rPr>
                <a:t>Drug</a:t>
              </a:r>
            </a:p>
            <a:p>
              <a:pPr algn="ctr"/>
              <a:r>
                <a:rPr lang="en-ZA" sz="1200" b="1" dirty="0">
                  <a:solidFill>
                    <a:schemeClr val="tx1"/>
                  </a:solidFill>
                </a:rPr>
                <a:t>Hunter</a:t>
              </a:r>
            </a:p>
          </p:txBody>
        </p:sp>
      </p:grpSp>
      <p:sp>
        <p:nvSpPr>
          <p:cNvPr id="12" name="TextBox 11">
            <a:extLst>
              <a:ext uri="{FF2B5EF4-FFF2-40B4-BE49-F238E27FC236}">
                <a16:creationId xmlns:a16="http://schemas.microsoft.com/office/drawing/2014/main" id="{07C4893A-7ACA-9FC7-5F9A-735097D5BB32}"/>
              </a:ext>
            </a:extLst>
          </p:cNvPr>
          <p:cNvSpPr txBox="1"/>
          <p:nvPr/>
        </p:nvSpPr>
        <p:spPr>
          <a:xfrm>
            <a:off x="5614902" y="1043731"/>
            <a:ext cx="3814499" cy="4770537"/>
          </a:xfrm>
          <a:prstGeom prst="rect">
            <a:avLst/>
          </a:prstGeom>
          <a:noFill/>
        </p:spPr>
        <p:txBody>
          <a:bodyPr wrap="square" rtlCol="0">
            <a:spAutoFit/>
          </a:bodyPr>
          <a:lstStyle/>
          <a:p>
            <a:r>
              <a:rPr lang="en-ZA" sz="1600" dirty="0"/>
              <a:t>Simultaneous optimization (or mitigation):</a:t>
            </a:r>
          </a:p>
          <a:p>
            <a:pPr marL="285750" indent="-285750">
              <a:buFont typeface="Wingdings" panose="05000000000000000000" pitchFamily="2" charset="2"/>
              <a:buChar char="Ø"/>
            </a:pPr>
            <a:r>
              <a:rPr lang="en-ZA" sz="1600" dirty="0"/>
              <a:t>Target activity</a:t>
            </a:r>
          </a:p>
          <a:p>
            <a:pPr marL="285750" indent="-285750">
              <a:buFont typeface="Wingdings" panose="05000000000000000000" pitchFamily="2" charset="2"/>
              <a:buChar char="Ø"/>
            </a:pPr>
            <a:r>
              <a:rPr lang="en-ZA" sz="1600" dirty="0"/>
              <a:t>Cell Permeability</a:t>
            </a:r>
          </a:p>
          <a:p>
            <a:pPr marL="285750" indent="-285750">
              <a:buFont typeface="Wingdings" panose="05000000000000000000" pitchFamily="2" charset="2"/>
              <a:buChar char="Ø"/>
            </a:pPr>
            <a:r>
              <a:rPr lang="en-ZA" sz="1600" dirty="0"/>
              <a:t>Solubility</a:t>
            </a:r>
          </a:p>
          <a:p>
            <a:pPr marL="285750" indent="-285750">
              <a:buFont typeface="Wingdings" panose="05000000000000000000" pitchFamily="2" charset="2"/>
              <a:buChar char="Ø"/>
            </a:pPr>
            <a:r>
              <a:rPr lang="en-ZA" sz="1600" dirty="0"/>
              <a:t>Clearance (biliary, metabolic, renal, etc.)</a:t>
            </a:r>
          </a:p>
          <a:p>
            <a:pPr marL="285750" indent="-285750">
              <a:buFont typeface="Wingdings" panose="05000000000000000000" pitchFamily="2" charset="2"/>
              <a:buChar char="Ø"/>
            </a:pPr>
            <a:r>
              <a:rPr lang="en-ZA" sz="1600" dirty="0"/>
              <a:t>Reactive metabolites </a:t>
            </a:r>
          </a:p>
          <a:p>
            <a:pPr marL="285750" indent="-285750">
              <a:buFont typeface="Wingdings" panose="05000000000000000000" pitchFamily="2" charset="2"/>
              <a:buChar char="Ø"/>
            </a:pPr>
            <a:r>
              <a:rPr lang="en-ZA" sz="1600" dirty="0"/>
              <a:t>Distribution</a:t>
            </a:r>
          </a:p>
          <a:p>
            <a:pPr marL="285750" indent="-285750">
              <a:buFont typeface="Wingdings" panose="05000000000000000000" pitchFamily="2" charset="2"/>
              <a:buChar char="Ø"/>
            </a:pPr>
            <a:r>
              <a:rPr lang="en-ZA" sz="1600" dirty="0"/>
              <a:t>Plasma protein binding</a:t>
            </a:r>
          </a:p>
          <a:p>
            <a:pPr marL="285750" indent="-285750">
              <a:buFont typeface="Wingdings" panose="05000000000000000000" pitchFamily="2" charset="2"/>
              <a:buChar char="Ø"/>
            </a:pPr>
            <a:r>
              <a:rPr lang="en-ZA" sz="1600" dirty="0"/>
              <a:t>Plasma stability</a:t>
            </a:r>
          </a:p>
          <a:p>
            <a:pPr marL="285750" indent="-285750">
              <a:buFont typeface="Wingdings" panose="05000000000000000000" pitchFamily="2" charset="2"/>
              <a:buChar char="Ø"/>
            </a:pPr>
            <a:r>
              <a:rPr lang="en-ZA" sz="1600" dirty="0"/>
              <a:t>Absorption/bioavailability (oral)</a:t>
            </a:r>
          </a:p>
          <a:p>
            <a:pPr marL="285750" indent="-285750">
              <a:buFont typeface="Wingdings" panose="05000000000000000000" pitchFamily="2" charset="2"/>
              <a:buChar char="Ø"/>
            </a:pPr>
            <a:r>
              <a:rPr lang="en-ZA" sz="1600" dirty="0"/>
              <a:t>Off-target activity</a:t>
            </a:r>
          </a:p>
          <a:p>
            <a:pPr marL="285750" indent="-285750">
              <a:buFont typeface="Wingdings" panose="05000000000000000000" pitchFamily="2" charset="2"/>
              <a:buChar char="Ø"/>
            </a:pPr>
            <a:r>
              <a:rPr lang="en-ZA" sz="1600" dirty="0"/>
              <a:t>Ion channel binding</a:t>
            </a:r>
          </a:p>
          <a:p>
            <a:pPr marL="285750" indent="-285750">
              <a:buFont typeface="Wingdings" panose="05000000000000000000" pitchFamily="2" charset="2"/>
              <a:buChar char="Ø"/>
            </a:pPr>
            <a:r>
              <a:rPr lang="en-ZA" sz="1600" dirty="0" err="1"/>
              <a:t>Genotoxicity</a:t>
            </a:r>
            <a:endParaRPr lang="en-ZA" sz="1600" dirty="0"/>
          </a:p>
          <a:p>
            <a:pPr marL="285750" indent="-285750">
              <a:buFont typeface="Wingdings" panose="05000000000000000000" pitchFamily="2" charset="2"/>
              <a:buChar char="Ø"/>
            </a:pPr>
            <a:r>
              <a:rPr lang="en-ZA" sz="1600" dirty="0"/>
              <a:t>Hepatotoxicity</a:t>
            </a:r>
          </a:p>
          <a:p>
            <a:pPr marL="285750" indent="-285750">
              <a:buFont typeface="Wingdings" panose="05000000000000000000" pitchFamily="2" charset="2"/>
              <a:buChar char="Ø"/>
            </a:pPr>
            <a:r>
              <a:rPr lang="en-ZA" sz="1600" dirty="0"/>
              <a:t>Mitochondrial toxicity</a:t>
            </a:r>
          </a:p>
          <a:p>
            <a:pPr marL="285750" indent="-285750">
              <a:buFont typeface="Wingdings" panose="05000000000000000000" pitchFamily="2" charset="2"/>
              <a:buChar char="Ø"/>
            </a:pPr>
            <a:r>
              <a:rPr lang="en-ZA" sz="1600" dirty="0"/>
              <a:t>Drug-drug interaction (</a:t>
            </a:r>
            <a:r>
              <a:rPr lang="en-ZA" sz="1600" dirty="0" err="1"/>
              <a:t>Cyp</a:t>
            </a:r>
            <a:r>
              <a:rPr lang="en-ZA" sz="1600" dirty="0"/>
              <a:t> inhibition, transporter inhibition)</a:t>
            </a:r>
          </a:p>
          <a:p>
            <a:pPr marL="285750" indent="-285750">
              <a:buFont typeface="Wingdings" panose="05000000000000000000" pitchFamily="2" charset="2"/>
              <a:buChar char="Ø"/>
            </a:pPr>
            <a:r>
              <a:rPr lang="en-ZA" sz="1600" dirty="0"/>
              <a:t>Cost-of-goods/synthetic feasibility</a:t>
            </a:r>
          </a:p>
          <a:p>
            <a:pPr marL="285750" indent="-285750">
              <a:buFont typeface="Wingdings" panose="05000000000000000000" pitchFamily="2" charset="2"/>
              <a:buChar char="Ø"/>
            </a:pPr>
            <a:r>
              <a:rPr lang="en-ZA" sz="1600" dirty="0"/>
              <a:t>etc.</a:t>
            </a:r>
          </a:p>
        </p:txBody>
      </p:sp>
      <p:sp>
        <p:nvSpPr>
          <p:cNvPr id="13" name="TextBox 12">
            <a:extLst>
              <a:ext uri="{FF2B5EF4-FFF2-40B4-BE49-F238E27FC236}">
                <a16:creationId xmlns:a16="http://schemas.microsoft.com/office/drawing/2014/main" id="{C5D5AC55-44F0-C69A-3FC1-59B536E095CB}"/>
              </a:ext>
            </a:extLst>
          </p:cNvPr>
          <p:cNvSpPr txBox="1"/>
          <p:nvPr/>
        </p:nvSpPr>
        <p:spPr>
          <a:xfrm>
            <a:off x="3601546" y="5894685"/>
            <a:ext cx="5313186" cy="461665"/>
          </a:xfrm>
          <a:prstGeom prst="rect">
            <a:avLst/>
          </a:prstGeom>
          <a:noFill/>
          <a:ln cap="rnd">
            <a:solidFill>
              <a:schemeClr val="accent1">
                <a:shade val="50000"/>
              </a:schemeClr>
            </a:solidFill>
          </a:ln>
        </p:spPr>
        <p:txBody>
          <a:bodyPr wrap="none" rtlCol="0">
            <a:spAutoFit/>
          </a:bodyPr>
          <a:lstStyle/>
          <a:p>
            <a:r>
              <a:rPr lang="en-ZA" sz="2400" b="1" dirty="0">
                <a:solidFill>
                  <a:srgbClr val="3333FF"/>
                </a:solidFill>
              </a:rPr>
              <a:t>All drugs must make some compromises</a:t>
            </a:r>
          </a:p>
        </p:txBody>
      </p:sp>
    </p:spTree>
    <p:extLst>
      <p:ext uri="{BB962C8B-B14F-4D97-AF65-F5344CB8AC3E}">
        <p14:creationId xmlns:p14="http://schemas.microsoft.com/office/powerpoint/2010/main" val="246664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FDE05-F851-C42A-D781-CADB8359A8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C3E556-F9E4-9F20-882F-7648A7256D95}"/>
              </a:ext>
            </a:extLst>
          </p:cNvPr>
          <p:cNvSpPr>
            <a:spLocks noGrp="1"/>
          </p:cNvSpPr>
          <p:nvPr>
            <p:ph type="title"/>
          </p:nvPr>
        </p:nvSpPr>
        <p:spPr/>
        <p:txBody>
          <a:bodyPr>
            <a:normAutofit fontScale="90000"/>
          </a:bodyPr>
          <a:lstStyle/>
          <a:p>
            <a:r>
              <a:rPr lang="en-US" dirty="0"/>
              <a:t>Multi-Parameter Optimization (MPO)</a:t>
            </a:r>
          </a:p>
        </p:txBody>
      </p:sp>
      <p:pic>
        <p:nvPicPr>
          <p:cNvPr id="3" name="Picture 2" descr="http://www.nature.com/ijir/journal/v19/n3/images/3901522f1.jpg">
            <a:extLst>
              <a:ext uri="{FF2B5EF4-FFF2-40B4-BE49-F238E27FC236}">
                <a16:creationId xmlns:a16="http://schemas.microsoft.com/office/drawing/2014/main" id="{19A71F8F-AA1C-F816-D594-0BECCF8106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068" y="1511835"/>
            <a:ext cx="5955755" cy="33542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370BDE7-6D19-EE4C-63CE-F4F6F1B4FC5F}"/>
              </a:ext>
            </a:extLst>
          </p:cNvPr>
          <p:cNvSpPr txBox="1"/>
          <p:nvPr/>
        </p:nvSpPr>
        <p:spPr>
          <a:xfrm>
            <a:off x="9576455" y="3357749"/>
            <a:ext cx="521874" cy="307777"/>
          </a:xfrm>
          <a:prstGeom prst="rect">
            <a:avLst/>
          </a:prstGeom>
          <a:solidFill>
            <a:schemeClr val="bg1"/>
          </a:solidFill>
        </p:spPr>
        <p:txBody>
          <a:bodyPr wrap="none" rtlCol="0">
            <a:spAutoFit/>
          </a:bodyPr>
          <a:lstStyle/>
          <a:p>
            <a:r>
              <a:rPr lang="en-ZA" sz="1400" b="1" dirty="0"/>
              <a:t>MEC</a:t>
            </a:r>
            <a:endParaRPr lang="en-US" sz="1400" b="1" dirty="0"/>
          </a:p>
        </p:txBody>
      </p:sp>
      <p:graphicFrame>
        <p:nvGraphicFramePr>
          <p:cNvPr id="7" name="Table 6">
            <a:extLst>
              <a:ext uri="{FF2B5EF4-FFF2-40B4-BE49-F238E27FC236}">
                <a16:creationId xmlns:a16="http://schemas.microsoft.com/office/drawing/2014/main" id="{FBBCE525-C41B-AD71-A8EF-03D48BFF7C06}"/>
              </a:ext>
            </a:extLst>
          </p:cNvPr>
          <p:cNvGraphicFramePr>
            <a:graphicFrameLocks noGrp="1"/>
          </p:cNvGraphicFramePr>
          <p:nvPr/>
        </p:nvGraphicFramePr>
        <p:xfrm>
          <a:off x="1225749" y="1295266"/>
          <a:ext cx="1874856" cy="1854200"/>
        </p:xfrm>
        <a:graphic>
          <a:graphicData uri="http://schemas.openxmlformats.org/drawingml/2006/table">
            <a:tbl>
              <a:tblPr firstRow="1" bandRow="1">
                <a:tableStyleId>{5C22544A-7EE6-4342-B048-85BDC9FD1C3A}</a:tableStyleId>
              </a:tblPr>
              <a:tblGrid>
                <a:gridCol w="806288">
                  <a:extLst>
                    <a:ext uri="{9D8B030D-6E8A-4147-A177-3AD203B41FA5}">
                      <a16:colId xmlns:a16="http://schemas.microsoft.com/office/drawing/2014/main" val="775885711"/>
                    </a:ext>
                  </a:extLst>
                </a:gridCol>
                <a:gridCol w="1068568">
                  <a:extLst>
                    <a:ext uri="{9D8B030D-6E8A-4147-A177-3AD203B41FA5}">
                      <a16:colId xmlns:a16="http://schemas.microsoft.com/office/drawing/2014/main" val="3781296488"/>
                    </a:ext>
                  </a:extLst>
                </a:gridCol>
              </a:tblGrid>
              <a:tr h="370840">
                <a:tc rowSpan="2">
                  <a:txBody>
                    <a:bodyPr/>
                    <a:lstStyle/>
                    <a:p>
                      <a:pPr algn="ctr"/>
                      <a:r>
                        <a:rPr lang="en-US" b="0" dirty="0">
                          <a:solidFill>
                            <a:schemeClr val="tx1"/>
                          </a:solidFill>
                        </a:rPr>
                        <a:t>AUC  =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a:solidFill>
                            <a:schemeClr val="tx1"/>
                          </a:solidFill>
                        </a:rPr>
                        <a:t>Dose*F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35574380"/>
                  </a:ext>
                </a:extLst>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t>Cl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8868241"/>
                  </a:ext>
                </a:extLst>
              </a:tr>
              <a:tr h="370840">
                <a:tc>
                  <a:txBody>
                    <a:bodyPr/>
                    <a:lstStyle/>
                    <a:p>
                      <a:pPr algn="ctr"/>
                      <a:endParaRPr lang="en-US"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05160054"/>
                  </a:ext>
                </a:extLst>
              </a:tr>
              <a:tr h="370840">
                <a:tc rowSpan="2">
                  <a:txBody>
                    <a:bodyPr/>
                    <a:lstStyle/>
                    <a:p>
                      <a:pPr algn="ctr"/>
                      <a:r>
                        <a:rPr lang="en-US" b="0" dirty="0">
                          <a:solidFill>
                            <a:schemeClr val="tx1"/>
                          </a:solidFill>
                        </a:rPr>
                        <a:t>Cl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a:t>0.693*</a:t>
                      </a:r>
                      <a:r>
                        <a:rPr lang="en-US" b="0" dirty="0" err="1"/>
                        <a:t>V</a:t>
                      </a:r>
                      <a:r>
                        <a:rPr lang="en-US" b="0" baseline="-25000" dirty="0" err="1"/>
                        <a:t>d</a:t>
                      </a:r>
                      <a:endParaRPr lang="en-US" b="0" baseline="-25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0316210"/>
                  </a:ext>
                </a:extLst>
              </a:tr>
              <a:tr h="370840">
                <a:tc vMerge="1">
                  <a:txBody>
                    <a:bodyPr/>
                    <a:lstStyle/>
                    <a:p>
                      <a:pPr algn="ctr"/>
                      <a:endParaRPr 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a:t>t</a:t>
                      </a:r>
                      <a:r>
                        <a:rPr lang="en-US" b="0" baseline="-25000" dirty="0"/>
                        <a:t>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5402351"/>
                  </a:ext>
                </a:extLst>
              </a:tr>
            </a:tbl>
          </a:graphicData>
        </a:graphic>
      </p:graphicFrame>
      <p:cxnSp>
        <p:nvCxnSpPr>
          <p:cNvPr id="9" name="Straight Connector 8">
            <a:extLst>
              <a:ext uri="{FF2B5EF4-FFF2-40B4-BE49-F238E27FC236}">
                <a16:creationId xmlns:a16="http://schemas.microsoft.com/office/drawing/2014/main" id="{4E759282-232A-6F76-740B-0321F36D475D}"/>
              </a:ext>
            </a:extLst>
          </p:cNvPr>
          <p:cNvCxnSpPr>
            <a:cxnSpLocks/>
          </p:cNvCxnSpPr>
          <p:nvPr/>
        </p:nvCxnSpPr>
        <p:spPr>
          <a:xfrm>
            <a:off x="2182673" y="1665515"/>
            <a:ext cx="7234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72CEA69-18C0-F0B8-2158-BE5492CFDC6F}"/>
              </a:ext>
            </a:extLst>
          </p:cNvPr>
          <p:cNvCxnSpPr>
            <a:cxnSpLocks/>
          </p:cNvCxnSpPr>
          <p:nvPr/>
        </p:nvCxnSpPr>
        <p:spPr>
          <a:xfrm>
            <a:off x="2099548" y="2809445"/>
            <a:ext cx="9895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8BD126D6-6EF8-D84D-7EDB-91BF566ACECA}"/>
              </a:ext>
            </a:extLst>
          </p:cNvPr>
          <p:cNvGrpSpPr/>
          <p:nvPr/>
        </p:nvGrpSpPr>
        <p:grpSpPr>
          <a:xfrm>
            <a:off x="1523061" y="3260533"/>
            <a:ext cx="6467211" cy="1175095"/>
            <a:chOff x="1523061" y="3260533"/>
            <a:chExt cx="6467211" cy="1175095"/>
          </a:xfrm>
        </p:grpSpPr>
        <p:pic>
          <p:nvPicPr>
            <p:cNvPr id="5" name="Picture 4">
              <a:extLst>
                <a:ext uri="{FF2B5EF4-FFF2-40B4-BE49-F238E27FC236}">
                  <a16:creationId xmlns:a16="http://schemas.microsoft.com/office/drawing/2014/main" id="{B9A1F9FC-0E80-F364-5943-551C763D66BF}"/>
                </a:ext>
              </a:extLst>
            </p:cNvPr>
            <p:cNvPicPr>
              <a:picLocks noChangeAspect="1"/>
            </p:cNvPicPr>
            <p:nvPr/>
          </p:nvPicPr>
          <p:blipFill>
            <a:blip r:embed="rId4"/>
            <a:stretch>
              <a:fillRect/>
            </a:stretch>
          </p:blipFill>
          <p:spPr>
            <a:xfrm>
              <a:off x="4773738" y="3260533"/>
              <a:ext cx="3216534" cy="1175095"/>
            </a:xfrm>
            <a:prstGeom prst="rect">
              <a:avLst/>
            </a:prstGeom>
          </p:spPr>
        </p:pic>
        <p:pic>
          <p:nvPicPr>
            <p:cNvPr id="6" name="Picture 5">
              <a:extLst>
                <a:ext uri="{FF2B5EF4-FFF2-40B4-BE49-F238E27FC236}">
                  <a16:creationId xmlns:a16="http://schemas.microsoft.com/office/drawing/2014/main" id="{8AB6D6C4-CE81-695B-7AC3-CCDFD277E7A1}"/>
                </a:ext>
              </a:extLst>
            </p:cNvPr>
            <p:cNvPicPr>
              <a:picLocks noChangeAspect="1"/>
            </p:cNvPicPr>
            <p:nvPr/>
          </p:nvPicPr>
          <p:blipFill>
            <a:blip r:embed="rId5"/>
            <a:stretch>
              <a:fillRect/>
            </a:stretch>
          </p:blipFill>
          <p:spPr>
            <a:xfrm>
              <a:off x="1523061" y="3350420"/>
              <a:ext cx="1664494" cy="942975"/>
            </a:xfrm>
            <a:prstGeom prst="rect">
              <a:avLst/>
            </a:prstGeom>
          </p:spPr>
        </p:pic>
      </p:grpSp>
      <p:pic>
        <p:nvPicPr>
          <p:cNvPr id="11" name="Picture 10">
            <a:extLst>
              <a:ext uri="{FF2B5EF4-FFF2-40B4-BE49-F238E27FC236}">
                <a16:creationId xmlns:a16="http://schemas.microsoft.com/office/drawing/2014/main" id="{8403AB96-3E18-41E4-92C7-F264D52A9C0C}"/>
              </a:ext>
            </a:extLst>
          </p:cNvPr>
          <p:cNvPicPr>
            <a:picLocks noChangeAspect="1"/>
          </p:cNvPicPr>
          <p:nvPr/>
        </p:nvPicPr>
        <p:blipFill>
          <a:blip r:embed="rId6"/>
          <a:stretch>
            <a:fillRect/>
          </a:stretch>
        </p:blipFill>
        <p:spPr>
          <a:xfrm>
            <a:off x="5583373" y="5189355"/>
            <a:ext cx="2308860" cy="853440"/>
          </a:xfrm>
          <a:prstGeom prst="rect">
            <a:avLst/>
          </a:prstGeom>
        </p:spPr>
      </p:pic>
    </p:spTree>
    <p:extLst>
      <p:ext uri="{BB962C8B-B14F-4D97-AF65-F5344CB8AC3E}">
        <p14:creationId xmlns:p14="http://schemas.microsoft.com/office/powerpoint/2010/main" val="202484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18FDF-2C79-C4F3-B4BF-403179DBE381}"/>
              </a:ext>
            </a:extLst>
          </p:cNvPr>
          <p:cNvSpPr>
            <a:spLocks noGrp="1"/>
          </p:cNvSpPr>
          <p:nvPr>
            <p:ph type="title"/>
          </p:nvPr>
        </p:nvSpPr>
        <p:spPr/>
        <p:txBody>
          <a:bodyPr/>
          <a:lstStyle/>
          <a:p>
            <a:r>
              <a:rPr lang="en-US" dirty="0"/>
              <a:t>MPO</a:t>
            </a:r>
          </a:p>
        </p:txBody>
      </p:sp>
      <p:graphicFrame>
        <p:nvGraphicFramePr>
          <p:cNvPr id="4" name="Table 3">
            <a:extLst>
              <a:ext uri="{FF2B5EF4-FFF2-40B4-BE49-F238E27FC236}">
                <a16:creationId xmlns:a16="http://schemas.microsoft.com/office/drawing/2014/main" id="{1A33548A-708D-C20C-BB5A-C304592169B8}"/>
              </a:ext>
            </a:extLst>
          </p:cNvPr>
          <p:cNvGraphicFramePr>
            <a:graphicFrameLocks noGrp="1"/>
          </p:cNvGraphicFramePr>
          <p:nvPr>
            <p:extLst>
              <p:ext uri="{D42A27DB-BD31-4B8C-83A1-F6EECF244321}">
                <p14:modId xmlns:p14="http://schemas.microsoft.com/office/powerpoint/2010/main" val="2898814694"/>
              </p:ext>
            </p:extLst>
          </p:nvPr>
        </p:nvGraphicFramePr>
        <p:xfrm>
          <a:off x="172997" y="1133337"/>
          <a:ext cx="11528851" cy="5029200"/>
        </p:xfrm>
        <a:graphic>
          <a:graphicData uri="http://schemas.openxmlformats.org/drawingml/2006/table">
            <a:tbl>
              <a:tblPr firstRow="1" bandRow="1">
                <a:tableStyleId>{5C22544A-7EE6-4342-B048-85BDC9FD1C3A}</a:tableStyleId>
              </a:tblPr>
              <a:tblGrid>
                <a:gridCol w="937213">
                  <a:extLst>
                    <a:ext uri="{9D8B030D-6E8A-4147-A177-3AD203B41FA5}">
                      <a16:colId xmlns:a16="http://schemas.microsoft.com/office/drawing/2014/main" val="4038566684"/>
                    </a:ext>
                  </a:extLst>
                </a:gridCol>
                <a:gridCol w="891585">
                  <a:extLst>
                    <a:ext uri="{9D8B030D-6E8A-4147-A177-3AD203B41FA5}">
                      <a16:colId xmlns:a16="http://schemas.microsoft.com/office/drawing/2014/main" val="401208417"/>
                    </a:ext>
                  </a:extLst>
                </a:gridCol>
                <a:gridCol w="881823">
                  <a:extLst>
                    <a:ext uri="{9D8B030D-6E8A-4147-A177-3AD203B41FA5}">
                      <a16:colId xmlns:a16="http://schemas.microsoft.com/office/drawing/2014/main" val="3948861577"/>
                    </a:ext>
                  </a:extLst>
                </a:gridCol>
                <a:gridCol w="881823">
                  <a:extLst>
                    <a:ext uri="{9D8B030D-6E8A-4147-A177-3AD203B41FA5}">
                      <a16:colId xmlns:a16="http://schemas.microsoft.com/office/drawing/2014/main" val="1920066222"/>
                    </a:ext>
                  </a:extLst>
                </a:gridCol>
                <a:gridCol w="881823">
                  <a:extLst>
                    <a:ext uri="{9D8B030D-6E8A-4147-A177-3AD203B41FA5}">
                      <a16:colId xmlns:a16="http://schemas.microsoft.com/office/drawing/2014/main" val="3577284872"/>
                    </a:ext>
                  </a:extLst>
                </a:gridCol>
                <a:gridCol w="881823">
                  <a:extLst>
                    <a:ext uri="{9D8B030D-6E8A-4147-A177-3AD203B41FA5}">
                      <a16:colId xmlns:a16="http://schemas.microsoft.com/office/drawing/2014/main" val="3108251017"/>
                    </a:ext>
                  </a:extLst>
                </a:gridCol>
                <a:gridCol w="881823">
                  <a:extLst>
                    <a:ext uri="{9D8B030D-6E8A-4147-A177-3AD203B41FA5}">
                      <a16:colId xmlns:a16="http://schemas.microsoft.com/office/drawing/2014/main" val="481036367"/>
                    </a:ext>
                  </a:extLst>
                </a:gridCol>
                <a:gridCol w="881823">
                  <a:extLst>
                    <a:ext uri="{9D8B030D-6E8A-4147-A177-3AD203B41FA5}">
                      <a16:colId xmlns:a16="http://schemas.microsoft.com/office/drawing/2014/main" val="2641713850"/>
                    </a:ext>
                  </a:extLst>
                </a:gridCol>
                <a:gridCol w="881823">
                  <a:extLst>
                    <a:ext uri="{9D8B030D-6E8A-4147-A177-3AD203B41FA5}">
                      <a16:colId xmlns:a16="http://schemas.microsoft.com/office/drawing/2014/main" val="1818211170"/>
                    </a:ext>
                  </a:extLst>
                </a:gridCol>
                <a:gridCol w="881823">
                  <a:extLst>
                    <a:ext uri="{9D8B030D-6E8A-4147-A177-3AD203B41FA5}">
                      <a16:colId xmlns:a16="http://schemas.microsoft.com/office/drawing/2014/main" val="866188631"/>
                    </a:ext>
                  </a:extLst>
                </a:gridCol>
                <a:gridCol w="881823">
                  <a:extLst>
                    <a:ext uri="{9D8B030D-6E8A-4147-A177-3AD203B41FA5}">
                      <a16:colId xmlns:a16="http://schemas.microsoft.com/office/drawing/2014/main" val="2429684083"/>
                    </a:ext>
                  </a:extLst>
                </a:gridCol>
                <a:gridCol w="881823">
                  <a:extLst>
                    <a:ext uri="{9D8B030D-6E8A-4147-A177-3AD203B41FA5}">
                      <a16:colId xmlns:a16="http://schemas.microsoft.com/office/drawing/2014/main" val="3425855312"/>
                    </a:ext>
                  </a:extLst>
                </a:gridCol>
                <a:gridCol w="881823">
                  <a:extLst>
                    <a:ext uri="{9D8B030D-6E8A-4147-A177-3AD203B41FA5}">
                      <a16:colId xmlns:a16="http://schemas.microsoft.com/office/drawing/2014/main" val="2966630860"/>
                    </a:ext>
                  </a:extLst>
                </a:gridCol>
              </a:tblGrid>
              <a:tr h="370840">
                <a:tc>
                  <a:txBody>
                    <a:bodyPr/>
                    <a:lstStyle/>
                    <a:p>
                      <a:pPr algn="ctr"/>
                      <a:endParaRPr lang="en-US" dirty="0"/>
                    </a:p>
                  </a:txBody>
                  <a:tcPr anchor="ctr">
                    <a:solidFill>
                      <a:schemeClr val="accent1"/>
                    </a:solidFill>
                  </a:tcPr>
                </a:tc>
                <a:tc>
                  <a:txBody>
                    <a:bodyPr/>
                    <a:lstStyle/>
                    <a:p>
                      <a:pPr algn="ctr"/>
                      <a:r>
                        <a:rPr lang="en-US" sz="1600" dirty="0"/>
                        <a:t>Target pot. </a:t>
                      </a:r>
                      <a:r>
                        <a:rPr lang="en-US" sz="1200" dirty="0"/>
                        <a:t>(IC</a:t>
                      </a:r>
                      <a:r>
                        <a:rPr lang="en-US" sz="1200" baseline="-25000" dirty="0"/>
                        <a:t>50</a:t>
                      </a:r>
                      <a:r>
                        <a:rPr lang="en-US" sz="1200" dirty="0"/>
                        <a:t>)</a:t>
                      </a:r>
                    </a:p>
                  </a:txBody>
                  <a:tcPr anchor="ctr">
                    <a:solidFill>
                      <a:schemeClr val="accent1"/>
                    </a:solidFill>
                  </a:tcPr>
                </a:tc>
                <a:tc>
                  <a:txBody>
                    <a:bodyPr/>
                    <a:lstStyle/>
                    <a:p>
                      <a:pPr algn="ctr"/>
                      <a:r>
                        <a:rPr lang="en-US" sz="1600" i="1" dirty="0"/>
                        <a:t>Pf</a:t>
                      </a:r>
                      <a:r>
                        <a:rPr lang="en-US" sz="1600" dirty="0"/>
                        <a:t>NF54 </a:t>
                      </a:r>
                      <a:r>
                        <a:rPr lang="en-US" sz="1200" dirty="0"/>
                        <a:t>IC</a:t>
                      </a:r>
                      <a:r>
                        <a:rPr lang="en-US" sz="1200" baseline="-25000" dirty="0"/>
                        <a:t>50</a:t>
                      </a:r>
                    </a:p>
                  </a:txBody>
                  <a:tcPr anchor="ctr">
                    <a:solidFill>
                      <a:schemeClr val="accent1"/>
                    </a:solidFill>
                  </a:tcPr>
                </a:tc>
                <a:tc>
                  <a:txBody>
                    <a:bodyPr/>
                    <a:lstStyle/>
                    <a:p>
                      <a:pPr algn="ctr"/>
                      <a:r>
                        <a:rPr lang="en-US" sz="1600" i="1" dirty="0"/>
                        <a:t>PfK1</a:t>
                      </a:r>
                      <a:r>
                        <a:rPr lang="en-US" sz="1600" dirty="0"/>
                        <a:t> </a:t>
                      </a:r>
                    </a:p>
                    <a:p>
                      <a:pPr algn="ctr"/>
                      <a:r>
                        <a:rPr lang="en-US" sz="1200" dirty="0"/>
                        <a:t>IC</a:t>
                      </a:r>
                      <a:r>
                        <a:rPr lang="en-US" sz="1200" baseline="-25000" dirty="0"/>
                        <a:t>50</a:t>
                      </a:r>
                    </a:p>
                  </a:txBody>
                  <a:tcPr anchor="ctr">
                    <a:solidFill>
                      <a:schemeClr val="accent1"/>
                    </a:solidFill>
                  </a:tcPr>
                </a:tc>
                <a:tc>
                  <a:txBody>
                    <a:bodyPr/>
                    <a:lstStyle/>
                    <a:p>
                      <a:pPr algn="ctr"/>
                      <a:r>
                        <a:rPr lang="en-US" sz="1600" dirty="0"/>
                        <a:t>Solu-</a:t>
                      </a:r>
                      <a:r>
                        <a:rPr lang="en-US" sz="1600" dirty="0" err="1"/>
                        <a:t>bility</a:t>
                      </a:r>
                      <a:endParaRPr lang="en-US" sz="1600" dirty="0"/>
                    </a:p>
                  </a:txBody>
                  <a:tcPr anchor="ctr">
                    <a:solidFill>
                      <a:schemeClr val="accent1"/>
                    </a:solidFill>
                  </a:tcPr>
                </a:tc>
                <a:tc>
                  <a:txBody>
                    <a:bodyPr/>
                    <a:lstStyle/>
                    <a:p>
                      <a:pPr algn="ctr"/>
                      <a:r>
                        <a:rPr lang="en-US" sz="1600" dirty="0"/>
                        <a:t>µ-some Cl</a:t>
                      </a:r>
                      <a:r>
                        <a:rPr lang="en-US" sz="1600" baseline="-25000" dirty="0"/>
                        <a:t>int</a:t>
                      </a:r>
                      <a:r>
                        <a:rPr lang="en-US" sz="1600" dirty="0"/>
                        <a:t> </a:t>
                      </a:r>
                      <a:r>
                        <a:rPr lang="en-US" sz="1200" dirty="0"/>
                        <a:t>(Mo)</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µ-some Cl</a:t>
                      </a:r>
                      <a:r>
                        <a:rPr lang="en-US" sz="1600" baseline="-25000" dirty="0"/>
                        <a:t>int</a:t>
                      </a:r>
                      <a:r>
                        <a:rPr lang="en-US" sz="1600" dirty="0"/>
                        <a:t> </a:t>
                      </a:r>
                      <a:r>
                        <a:rPr lang="en-US" sz="1200" dirty="0"/>
                        <a:t>(Hu)</a:t>
                      </a:r>
                    </a:p>
                  </a:txBody>
                  <a:tcPr anchor="ctr">
                    <a:solidFill>
                      <a:schemeClr val="accent1"/>
                    </a:solidFill>
                  </a:tcPr>
                </a:tc>
                <a:tc>
                  <a:txBody>
                    <a:bodyPr/>
                    <a:lstStyle/>
                    <a:p>
                      <a:pPr algn="ctr"/>
                      <a:r>
                        <a:rPr lang="en-US" sz="1600" dirty="0" err="1"/>
                        <a:t>hERG</a:t>
                      </a:r>
                      <a:endParaRPr lang="en-US" sz="1600" dirty="0"/>
                    </a:p>
                  </a:txBody>
                  <a:tcPr anchor="ctr">
                    <a:solidFill>
                      <a:schemeClr val="accent1"/>
                    </a:solidFill>
                  </a:tcPr>
                </a:tc>
                <a:tc>
                  <a:txBody>
                    <a:bodyPr/>
                    <a:lstStyle/>
                    <a:p>
                      <a:pPr algn="ctr"/>
                      <a:r>
                        <a:rPr lang="en-US" sz="1600" dirty="0"/>
                        <a:t>HepG2</a:t>
                      </a:r>
                    </a:p>
                  </a:txBody>
                  <a:tcPr anchor="ctr">
                    <a:solidFill>
                      <a:schemeClr val="accent1"/>
                    </a:solidFill>
                  </a:tcPr>
                </a:tc>
                <a:tc>
                  <a:txBody>
                    <a:bodyPr/>
                    <a:lstStyle/>
                    <a:p>
                      <a:pPr algn="ctr"/>
                      <a:r>
                        <a:rPr lang="en-US" sz="1600" dirty="0"/>
                        <a:t>Caco-2 (A</a:t>
                      </a:r>
                      <a:r>
                        <a:rPr lang="en-US" sz="1600" dirty="0">
                          <a:sym typeface="Symbol" panose="05050102010706020507" pitchFamily="18" charset="2"/>
                        </a:rPr>
                        <a:t>B)</a:t>
                      </a:r>
                      <a:endParaRPr lang="en-US" sz="1600" dirty="0"/>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Caco-2 (efflux</a:t>
                      </a:r>
                      <a:r>
                        <a:rPr lang="en-US" sz="1600" dirty="0">
                          <a:sym typeface="Symbol" panose="05050102010706020507" pitchFamily="18" charset="2"/>
                        </a:rPr>
                        <a:t>)</a:t>
                      </a:r>
                      <a:endParaRPr lang="en-US" sz="1600" dirty="0"/>
                    </a:p>
                  </a:txBody>
                  <a:tcPr anchor="ctr">
                    <a:solidFill>
                      <a:schemeClr val="accent1"/>
                    </a:solidFill>
                  </a:tcPr>
                </a:tc>
                <a:tc>
                  <a:txBody>
                    <a:bodyPr/>
                    <a:lstStyle/>
                    <a:p>
                      <a:pPr algn="ctr"/>
                      <a:r>
                        <a:rPr lang="en-US" sz="1600" dirty="0"/>
                        <a:t>TPSA</a:t>
                      </a:r>
                    </a:p>
                  </a:txBody>
                  <a:tcPr anchor="ctr">
                    <a:solidFill>
                      <a:schemeClr val="accent1"/>
                    </a:solidFill>
                  </a:tcPr>
                </a:tc>
                <a:tc>
                  <a:txBody>
                    <a:bodyPr/>
                    <a:lstStyle/>
                    <a:p>
                      <a:pPr algn="ctr"/>
                      <a:r>
                        <a:rPr lang="en-US" sz="1600" dirty="0" err="1"/>
                        <a:t>LogD</a:t>
                      </a:r>
                      <a:endParaRPr lang="en-US" sz="1600" dirty="0"/>
                    </a:p>
                  </a:txBody>
                  <a:tcPr anchor="ctr">
                    <a:solidFill>
                      <a:schemeClr val="accent1"/>
                    </a:solidFill>
                  </a:tcPr>
                </a:tc>
                <a:extLst>
                  <a:ext uri="{0D108BD9-81ED-4DB2-BD59-A6C34878D82A}">
                    <a16:rowId xmlns:a16="http://schemas.microsoft.com/office/drawing/2014/main" val="713231845"/>
                  </a:ext>
                </a:extLst>
              </a:tr>
              <a:tr h="370840">
                <a:tc>
                  <a:txBody>
                    <a:bodyPr/>
                    <a:lstStyle/>
                    <a:p>
                      <a:pPr algn="ctr"/>
                      <a:r>
                        <a:rPr lang="en-US" b="1" dirty="0">
                          <a:solidFill>
                            <a:schemeClr val="bg1"/>
                          </a:solidFill>
                        </a:rPr>
                        <a:t>Hi-Low</a:t>
                      </a:r>
                    </a:p>
                  </a:txBody>
                  <a:tcPr>
                    <a:solidFill>
                      <a:schemeClr val="accent1"/>
                    </a:solidFill>
                  </a:tcPr>
                </a:tc>
                <a:tc>
                  <a:txBody>
                    <a:bodyPr/>
                    <a:lstStyle/>
                    <a:p>
                      <a:pPr algn="ctr"/>
                      <a:r>
                        <a:rPr lang="en-US" dirty="0">
                          <a:solidFill>
                            <a:schemeClr val="bg1"/>
                          </a:solidFill>
                        </a:rPr>
                        <a:t>Low</a:t>
                      </a:r>
                    </a:p>
                  </a:txBody>
                  <a:tcPr>
                    <a:solidFill>
                      <a:schemeClr val="accent1"/>
                    </a:solidFill>
                  </a:tcPr>
                </a:tc>
                <a:tc>
                  <a:txBody>
                    <a:bodyPr/>
                    <a:lstStyle/>
                    <a:p>
                      <a:pPr algn="ctr"/>
                      <a:r>
                        <a:rPr lang="en-US" dirty="0">
                          <a:solidFill>
                            <a:schemeClr val="bg1"/>
                          </a:solidFill>
                        </a:rPr>
                        <a:t>Low</a:t>
                      </a:r>
                    </a:p>
                  </a:txBody>
                  <a:tcPr>
                    <a:solidFill>
                      <a:schemeClr val="accent1"/>
                    </a:solidFill>
                  </a:tcPr>
                </a:tc>
                <a:tc>
                  <a:txBody>
                    <a:bodyPr/>
                    <a:lstStyle/>
                    <a:p>
                      <a:pPr algn="ctr"/>
                      <a:r>
                        <a:rPr lang="en-US" sz="1800" dirty="0">
                          <a:solidFill>
                            <a:schemeClr val="bg1"/>
                          </a:solidFill>
                        </a:rPr>
                        <a:t>Low</a:t>
                      </a:r>
                    </a:p>
                  </a:txBody>
                  <a:tcPr>
                    <a:solidFill>
                      <a:schemeClr val="accent1"/>
                    </a:solidFill>
                  </a:tcPr>
                </a:tc>
                <a:tc>
                  <a:txBody>
                    <a:bodyPr/>
                    <a:lstStyle/>
                    <a:p>
                      <a:pPr algn="ctr"/>
                      <a:r>
                        <a:rPr lang="en-US" dirty="0">
                          <a:solidFill>
                            <a:schemeClr val="bg1"/>
                          </a:solidFill>
                        </a:rPr>
                        <a:t>High</a:t>
                      </a:r>
                    </a:p>
                  </a:txBody>
                  <a:tcPr>
                    <a:solidFill>
                      <a:schemeClr val="accent1"/>
                    </a:solidFill>
                  </a:tcPr>
                </a:tc>
                <a:tc>
                  <a:txBody>
                    <a:bodyPr/>
                    <a:lstStyle/>
                    <a:p>
                      <a:pPr algn="ctr"/>
                      <a:r>
                        <a:rPr lang="en-US" dirty="0">
                          <a:solidFill>
                            <a:schemeClr val="bg1"/>
                          </a:solidFill>
                        </a:rPr>
                        <a:t>Low</a:t>
                      </a:r>
                    </a:p>
                  </a:txBody>
                  <a:tcPr>
                    <a:solidFill>
                      <a:schemeClr val="accent1"/>
                    </a:solidFill>
                  </a:tcPr>
                </a:tc>
                <a:tc>
                  <a:txBody>
                    <a:bodyPr/>
                    <a:lstStyle/>
                    <a:p>
                      <a:pPr algn="ctr"/>
                      <a:r>
                        <a:rPr lang="en-US" dirty="0">
                          <a:solidFill>
                            <a:schemeClr val="bg1"/>
                          </a:solidFill>
                        </a:rPr>
                        <a:t>Low</a:t>
                      </a:r>
                    </a:p>
                  </a:txBody>
                  <a:tcPr>
                    <a:solidFill>
                      <a:schemeClr val="accent1"/>
                    </a:solidFill>
                  </a:tcPr>
                </a:tc>
                <a:tc>
                  <a:txBody>
                    <a:bodyPr/>
                    <a:lstStyle/>
                    <a:p>
                      <a:pPr algn="ctr"/>
                      <a:r>
                        <a:rPr lang="en-US" dirty="0">
                          <a:solidFill>
                            <a:schemeClr val="bg1"/>
                          </a:solidFill>
                        </a:rPr>
                        <a:t>High</a:t>
                      </a:r>
                    </a:p>
                  </a:txBody>
                  <a:tcPr>
                    <a:solidFill>
                      <a:schemeClr val="accent1"/>
                    </a:solidFill>
                  </a:tcPr>
                </a:tc>
                <a:tc>
                  <a:txBody>
                    <a:bodyPr/>
                    <a:lstStyle/>
                    <a:p>
                      <a:pPr algn="ctr"/>
                      <a:r>
                        <a:rPr lang="en-US" dirty="0">
                          <a:solidFill>
                            <a:schemeClr val="bg1"/>
                          </a:solidFill>
                        </a:rPr>
                        <a:t>High</a:t>
                      </a:r>
                    </a:p>
                  </a:txBody>
                  <a:tcPr>
                    <a:solidFill>
                      <a:schemeClr val="accent1"/>
                    </a:solidFill>
                  </a:tcPr>
                </a:tc>
                <a:tc>
                  <a:txBody>
                    <a:bodyPr/>
                    <a:lstStyle/>
                    <a:p>
                      <a:pPr algn="ctr"/>
                      <a:r>
                        <a:rPr lang="en-US" dirty="0">
                          <a:solidFill>
                            <a:schemeClr val="bg1"/>
                          </a:solidFill>
                        </a:rPr>
                        <a:t>High</a:t>
                      </a:r>
                    </a:p>
                  </a:txBody>
                  <a:tcPr>
                    <a:solidFill>
                      <a:schemeClr val="accent1"/>
                    </a:solidFill>
                  </a:tcPr>
                </a:tc>
                <a:tc>
                  <a:txBody>
                    <a:bodyPr/>
                    <a:lstStyle/>
                    <a:p>
                      <a:pPr algn="ctr"/>
                      <a:r>
                        <a:rPr lang="en-US" dirty="0">
                          <a:solidFill>
                            <a:schemeClr val="bg1"/>
                          </a:solidFill>
                        </a:rPr>
                        <a:t>Low</a:t>
                      </a:r>
                    </a:p>
                  </a:txBody>
                  <a:tcPr>
                    <a:solidFill>
                      <a:schemeClr val="accent1"/>
                    </a:solidFill>
                  </a:tcPr>
                </a:tc>
                <a:tc>
                  <a:txBody>
                    <a:bodyPr/>
                    <a:lstStyle/>
                    <a:p>
                      <a:pPr algn="ctr"/>
                      <a:r>
                        <a:rPr lang="en-US" dirty="0">
                          <a:solidFill>
                            <a:schemeClr val="bg1"/>
                          </a:solidFill>
                        </a:rPr>
                        <a:t>Low</a:t>
                      </a:r>
                    </a:p>
                  </a:txBody>
                  <a:tcPr>
                    <a:solidFill>
                      <a:schemeClr val="accent1"/>
                    </a:solidFill>
                  </a:tcPr>
                </a:tc>
                <a:tc>
                  <a:txBody>
                    <a:bodyPr/>
                    <a:lstStyle/>
                    <a:p>
                      <a:pPr algn="ctr"/>
                      <a:r>
                        <a:rPr lang="en-US" dirty="0">
                          <a:solidFill>
                            <a:schemeClr val="bg1"/>
                          </a:solidFill>
                        </a:rPr>
                        <a:t>~2</a:t>
                      </a:r>
                    </a:p>
                  </a:txBody>
                  <a:tcPr>
                    <a:solidFill>
                      <a:schemeClr val="accent1"/>
                    </a:solidFill>
                  </a:tcPr>
                </a:tc>
                <a:extLst>
                  <a:ext uri="{0D108BD9-81ED-4DB2-BD59-A6C34878D82A}">
                    <a16:rowId xmlns:a16="http://schemas.microsoft.com/office/drawing/2014/main" val="28000294"/>
                  </a:ext>
                </a:extLst>
              </a:tr>
              <a:tr h="370840">
                <a:tc>
                  <a:txBody>
                    <a:bodyPr/>
                    <a:lstStyle/>
                    <a:p>
                      <a:pPr algn="ctr"/>
                      <a:r>
                        <a:rPr lang="en-US" b="1" dirty="0">
                          <a:solidFill>
                            <a:schemeClr val="bg1"/>
                          </a:solidFill>
                        </a:rPr>
                        <a:t>Weight</a:t>
                      </a:r>
                    </a:p>
                  </a:txBody>
                  <a:tcPr>
                    <a:solidFill>
                      <a:schemeClr val="accent1"/>
                    </a:solidFill>
                  </a:tcPr>
                </a:tc>
                <a:tc>
                  <a:txBody>
                    <a:bodyPr/>
                    <a:lstStyle/>
                    <a:p>
                      <a:pPr algn="ctr"/>
                      <a:r>
                        <a:rPr lang="en-US" dirty="0">
                          <a:solidFill>
                            <a:schemeClr val="bg1"/>
                          </a:solidFill>
                        </a:rPr>
                        <a:t>2</a:t>
                      </a:r>
                    </a:p>
                  </a:txBody>
                  <a:tcPr>
                    <a:solidFill>
                      <a:schemeClr val="accent1"/>
                    </a:solidFill>
                  </a:tcPr>
                </a:tc>
                <a:tc>
                  <a:txBody>
                    <a:bodyPr/>
                    <a:lstStyle/>
                    <a:p>
                      <a:pPr algn="ctr"/>
                      <a:r>
                        <a:rPr lang="en-US" dirty="0">
                          <a:solidFill>
                            <a:schemeClr val="bg1"/>
                          </a:solidFill>
                        </a:rPr>
                        <a:t>10</a:t>
                      </a:r>
                    </a:p>
                  </a:txBody>
                  <a:tcPr>
                    <a:solidFill>
                      <a:schemeClr val="accent1"/>
                    </a:solidFill>
                  </a:tcPr>
                </a:tc>
                <a:tc>
                  <a:txBody>
                    <a:bodyPr/>
                    <a:lstStyle/>
                    <a:p>
                      <a:pPr algn="ctr"/>
                      <a:r>
                        <a:rPr lang="en-US" dirty="0">
                          <a:solidFill>
                            <a:schemeClr val="bg1"/>
                          </a:solidFill>
                        </a:rPr>
                        <a:t>8</a:t>
                      </a:r>
                    </a:p>
                  </a:txBody>
                  <a:tcPr>
                    <a:solidFill>
                      <a:schemeClr val="accent1"/>
                    </a:solidFill>
                  </a:tcPr>
                </a:tc>
                <a:tc>
                  <a:txBody>
                    <a:bodyPr/>
                    <a:lstStyle/>
                    <a:p>
                      <a:pPr algn="ctr"/>
                      <a:r>
                        <a:rPr lang="en-US" dirty="0">
                          <a:solidFill>
                            <a:schemeClr val="bg1"/>
                          </a:solidFill>
                        </a:rPr>
                        <a:t>10</a:t>
                      </a:r>
                    </a:p>
                  </a:txBody>
                  <a:tcPr>
                    <a:solidFill>
                      <a:schemeClr val="accent1"/>
                    </a:solidFill>
                  </a:tcPr>
                </a:tc>
                <a:tc>
                  <a:txBody>
                    <a:bodyPr/>
                    <a:lstStyle/>
                    <a:p>
                      <a:pPr algn="ctr"/>
                      <a:r>
                        <a:rPr lang="en-US" dirty="0">
                          <a:solidFill>
                            <a:schemeClr val="bg1"/>
                          </a:solidFill>
                        </a:rPr>
                        <a:t>7</a:t>
                      </a:r>
                    </a:p>
                  </a:txBody>
                  <a:tcPr>
                    <a:solidFill>
                      <a:schemeClr val="accent1"/>
                    </a:solidFill>
                  </a:tcPr>
                </a:tc>
                <a:tc>
                  <a:txBody>
                    <a:bodyPr/>
                    <a:lstStyle/>
                    <a:p>
                      <a:pPr algn="ctr"/>
                      <a:r>
                        <a:rPr lang="en-US" dirty="0">
                          <a:solidFill>
                            <a:schemeClr val="bg1"/>
                          </a:solidFill>
                        </a:rPr>
                        <a:t>4</a:t>
                      </a:r>
                    </a:p>
                  </a:txBody>
                  <a:tcPr>
                    <a:solidFill>
                      <a:schemeClr val="accent1"/>
                    </a:solidFill>
                  </a:tcPr>
                </a:tc>
                <a:tc>
                  <a:txBody>
                    <a:bodyPr/>
                    <a:lstStyle/>
                    <a:p>
                      <a:pPr algn="ctr"/>
                      <a:r>
                        <a:rPr lang="en-US" dirty="0">
                          <a:solidFill>
                            <a:schemeClr val="bg1"/>
                          </a:solidFill>
                        </a:rPr>
                        <a:t>3</a:t>
                      </a:r>
                    </a:p>
                  </a:txBody>
                  <a:tcPr>
                    <a:solidFill>
                      <a:schemeClr val="accent1"/>
                    </a:solidFill>
                  </a:tcPr>
                </a:tc>
                <a:tc>
                  <a:txBody>
                    <a:bodyPr/>
                    <a:lstStyle/>
                    <a:p>
                      <a:pPr algn="ctr"/>
                      <a:r>
                        <a:rPr lang="en-US" dirty="0">
                          <a:solidFill>
                            <a:schemeClr val="bg1"/>
                          </a:solidFill>
                        </a:rPr>
                        <a:t>6</a:t>
                      </a:r>
                    </a:p>
                  </a:txBody>
                  <a:tcPr>
                    <a:solidFill>
                      <a:schemeClr val="accent1"/>
                    </a:solidFill>
                  </a:tcPr>
                </a:tc>
                <a:tc>
                  <a:txBody>
                    <a:bodyPr/>
                    <a:lstStyle/>
                    <a:p>
                      <a:pPr algn="ctr"/>
                      <a:r>
                        <a:rPr lang="en-US" dirty="0">
                          <a:solidFill>
                            <a:schemeClr val="bg1"/>
                          </a:solidFill>
                        </a:rPr>
                        <a:t>5</a:t>
                      </a:r>
                    </a:p>
                  </a:txBody>
                  <a:tcPr>
                    <a:solidFill>
                      <a:schemeClr val="accent1"/>
                    </a:solidFill>
                  </a:tcPr>
                </a:tc>
                <a:tc>
                  <a:txBody>
                    <a:bodyPr/>
                    <a:lstStyle/>
                    <a:p>
                      <a:pPr algn="ctr"/>
                      <a:r>
                        <a:rPr lang="en-US" dirty="0">
                          <a:solidFill>
                            <a:schemeClr val="bg1"/>
                          </a:solidFill>
                        </a:rPr>
                        <a:t>5</a:t>
                      </a:r>
                    </a:p>
                  </a:txBody>
                  <a:tcPr>
                    <a:solidFill>
                      <a:schemeClr val="accent1"/>
                    </a:solidFill>
                  </a:tcPr>
                </a:tc>
                <a:tc>
                  <a:txBody>
                    <a:bodyPr/>
                    <a:lstStyle/>
                    <a:p>
                      <a:pPr algn="ctr"/>
                      <a:r>
                        <a:rPr lang="en-US" dirty="0">
                          <a:solidFill>
                            <a:schemeClr val="bg1"/>
                          </a:solidFill>
                        </a:rPr>
                        <a:t>3</a:t>
                      </a:r>
                    </a:p>
                  </a:txBody>
                  <a:tcPr>
                    <a:solidFill>
                      <a:schemeClr val="accent1"/>
                    </a:solidFill>
                  </a:tcPr>
                </a:tc>
                <a:tc>
                  <a:txBody>
                    <a:bodyPr/>
                    <a:lstStyle/>
                    <a:p>
                      <a:pPr algn="ctr"/>
                      <a:r>
                        <a:rPr lang="en-US" dirty="0">
                          <a:solidFill>
                            <a:schemeClr val="bg1"/>
                          </a:solidFill>
                        </a:rPr>
                        <a:t>3</a:t>
                      </a:r>
                    </a:p>
                  </a:txBody>
                  <a:tcPr>
                    <a:solidFill>
                      <a:schemeClr val="accent1"/>
                    </a:solidFill>
                  </a:tcPr>
                </a:tc>
                <a:extLst>
                  <a:ext uri="{0D108BD9-81ED-4DB2-BD59-A6C34878D82A}">
                    <a16:rowId xmlns:a16="http://schemas.microsoft.com/office/drawing/2014/main" val="1328400303"/>
                  </a:ext>
                </a:extLst>
              </a:tr>
              <a:tr h="370840">
                <a:tc>
                  <a:txBody>
                    <a:bodyPr/>
                    <a:lstStyle/>
                    <a:p>
                      <a:pPr algn="ctr"/>
                      <a:r>
                        <a:rPr lang="en-US" b="1" dirty="0"/>
                        <a:t>A</a:t>
                      </a:r>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108040650"/>
                  </a:ext>
                </a:extLst>
              </a:tr>
              <a:tr h="370840">
                <a:tc>
                  <a:txBody>
                    <a:bodyPr/>
                    <a:lstStyle/>
                    <a:p>
                      <a:pPr algn="ctr"/>
                      <a:r>
                        <a:rPr lang="en-US" b="1" dirty="0"/>
                        <a:t>B</a:t>
                      </a:r>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952494392"/>
                  </a:ext>
                </a:extLst>
              </a:tr>
              <a:tr h="370840">
                <a:tc>
                  <a:txBody>
                    <a:bodyPr/>
                    <a:lstStyle/>
                    <a:p>
                      <a:pPr algn="ctr"/>
                      <a:r>
                        <a:rPr lang="en-US" b="1" dirty="0"/>
                        <a:t>C</a:t>
                      </a:r>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827258321"/>
                  </a:ext>
                </a:extLst>
              </a:tr>
              <a:tr h="370840">
                <a:tc>
                  <a:txBody>
                    <a:bodyPr/>
                    <a:lstStyle/>
                    <a:p>
                      <a:pPr algn="ctr"/>
                      <a:r>
                        <a:rPr lang="en-US" b="1" dirty="0"/>
                        <a:t>D</a:t>
                      </a:r>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4088743585"/>
                  </a:ext>
                </a:extLst>
              </a:tr>
              <a:tr h="370840">
                <a:tc>
                  <a:txBody>
                    <a:bodyPr/>
                    <a:lstStyle/>
                    <a:p>
                      <a:pPr algn="ctr"/>
                      <a:r>
                        <a:rPr lang="en-US" b="1" dirty="0"/>
                        <a:t>E</a:t>
                      </a:r>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587818653"/>
                  </a:ext>
                </a:extLst>
              </a:tr>
              <a:tr h="370840">
                <a:tc>
                  <a:txBody>
                    <a:bodyPr/>
                    <a:lstStyle/>
                    <a:p>
                      <a:pPr algn="ctr"/>
                      <a:r>
                        <a:rPr lang="en-US" b="1" dirty="0"/>
                        <a:t>F</a:t>
                      </a:r>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83817331"/>
                  </a:ext>
                </a:extLst>
              </a:tr>
              <a:tr h="370840">
                <a:tc>
                  <a:txBody>
                    <a:bodyPr/>
                    <a:lstStyle/>
                    <a:p>
                      <a:pPr algn="ctr"/>
                      <a:r>
                        <a:rPr lang="en-US" b="1" dirty="0"/>
                        <a:t>G</a:t>
                      </a:r>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974756544"/>
                  </a:ext>
                </a:extLst>
              </a:tr>
              <a:tr h="370840">
                <a:tc>
                  <a:txBody>
                    <a:bodyPr/>
                    <a:lstStyle/>
                    <a:p>
                      <a:pPr algn="ctr"/>
                      <a:r>
                        <a:rPr lang="en-US" b="1" dirty="0"/>
                        <a:t>H</a:t>
                      </a:r>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143021577"/>
                  </a:ext>
                </a:extLst>
              </a:tr>
              <a:tr h="370840">
                <a:tc>
                  <a:txBody>
                    <a:bodyPr/>
                    <a:lstStyle/>
                    <a:p>
                      <a:pPr algn="ctr"/>
                      <a:r>
                        <a:rPr lang="en-US" b="1" dirty="0"/>
                        <a:t>I</a:t>
                      </a:r>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848265634"/>
                  </a:ext>
                </a:extLst>
              </a:tr>
              <a:tr h="370840">
                <a:tc>
                  <a:txBody>
                    <a:bodyPr/>
                    <a:lstStyle/>
                    <a:p>
                      <a:pPr algn="ctr"/>
                      <a:r>
                        <a:rPr lang="en-US" b="1" dirty="0"/>
                        <a:t>J</a:t>
                      </a:r>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32335901"/>
                  </a:ext>
                </a:extLst>
              </a:tr>
            </a:tbl>
          </a:graphicData>
        </a:graphic>
      </p:graphicFrame>
    </p:spTree>
    <p:extLst>
      <p:ext uri="{BB962C8B-B14F-4D97-AF65-F5344CB8AC3E}">
        <p14:creationId xmlns:p14="http://schemas.microsoft.com/office/powerpoint/2010/main" val="1364304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9DDBB-D86A-25C2-7E18-68AC1AF8F4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0693AB-2502-E750-DFA2-CEF2B8635CD2}"/>
              </a:ext>
            </a:extLst>
          </p:cNvPr>
          <p:cNvSpPr>
            <a:spLocks noGrp="1"/>
          </p:cNvSpPr>
          <p:nvPr>
            <p:ph type="title"/>
          </p:nvPr>
        </p:nvSpPr>
        <p:spPr/>
        <p:txBody>
          <a:bodyPr/>
          <a:lstStyle/>
          <a:p>
            <a:r>
              <a:rPr lang="en-US" dirty="0"/>
              <a:t>MPO</a:t>
            </a:r>
          </a:p>
        </p:txBody>
      </p:sp>
      <p:graphicFrame>
        <p:nvGraphicFramePr>
          <p:cNvPr id="4" name="Table 3">
            <a:extLst>
              <a:ext uri="{FF2B5EF4-FFF2-40B4-BE49-F238E27FC236}">
                <a16:creationId xmlns:a16="http://schemas.microsoft.com/office/drawing/2014/main" id="{224307B1-0405-7C08-0BDE-4E2E73754F3B}"/>
              </a:ext>
            </a:extLst>
          </p:cNvPr>
          <p:cNvGraphicFramePr>
            <a:graphicFrameLocks noGrp="1"/>
          </p:cNvGraphicFramePr>
          <p:nvPr>
            <p:extLst>
              <p:ext uri="{D42A27DB-BD31-4B8C-83A1-F6EECF244321}">
                <p14:modId xmlns:p14="http://schemas.microsoft.com/office/powerpoint/2010/main" val="2733384855"/>
              </p:ext>
            </p:extLst>
          </p:nvPr>
        </p:nvGraphicFramePr>
        <p:xfrm>
          <a:off x="172997" y="1133337"/>
          <a:ext cx="11528851" cy="5029200"/>
        </p:xfrm>
        <a:graphic>
          <a:graphicData uri="http://schemas.openxmlformats.org/drawingml/2006/table">
            <a:tbl>
              <a:tblPr firstRow="1" bandRow="1">
                <a:tableStyleId>{5C22544A-7EE6-4342-B048-85BDC9FD1C3A}</a:tableStyleId>
              </a:tblPr>
              <a:tblGrid>
                <a:gridCol w="937213">
                  <a:extLst>
                    <a:ext uri="{9D8B030D-6E8A-4147-A177-3AD203B41FA5}">
                      <a16:colId xmlns:a16="http://schemas.microsoft.com/office/drawing/2014/main" val="4038566684"/>
                    </a:ext>
                  </a:extLst>
                </a:gridCol>
                <a:gridCol w="891585">
                  <a:extLst>
                    <a:ext uri="{9D8B030D-6E8A-4147-A177-3AD203B41FA5}">
                      <a16:colId xmlns:a16="http://schemas.microsoft.com/office/drawing/2014/main" val="401208417"/>
                    </a:ext>
                  </a:extLst>
                </a:gridCol>
                <a:gridCol w="881823">
                  <a:extLst>
                    <a:ext uri="{9D8B030D-6E8A-4147-A177-3AD203B41FA5}">
                      <a16:colId xmlns:a16="http://schemas.microsoft.com/office/drawing/2014/main" val="3948861577"/>
                    </a:ext>
                  </a:extLst>
                </a:gridCol>
                <a:gridCol w="881823">
                  <a:extLst>
                    <a:ext uri="{9D8B030D-6E8A-4147-A177-3AD203B41FA5}">
                      <a16:colId xmlns:a16="http://schemas.microsoft.com/office/drawing/2014/main" val="1920066222"/>
                    </a:ext>
                  </a:extLst>
                </a:gridCol>
                <a:gridCol w="881823">
                  <a:extLst>
                    <a:ext uri="{9D8B030D-6E8A-4147-A177-3AD203B41FA5}">
                      <a16:colId xmlns:a16="http://schemas.microsoft.com/office/drawing/2014/main" val="3577284872"/>
                    </a:ext>
                  </a:extLst>
                </a:gridCol>
                <a:gridCol w="881823">
                  <a:extLst>
                    <a:ext uri="{9D8B030D-6E8A-4147-A177-3AD203B41FA5}">
                      <a16:colId xmlns:a16="http://schemas.microsoft.com/office/drawing/2014/main" val="3108251017"/>
                    </a:ext>
                  </a:extLst>
                </a:gridCol>
                <a:gridCol w="881823">
                  <a:extLst>
                    <a:ext uri="{9D8B030D-6E8A-4147-A177-3AD203B41FA5}">
                      <a16:colId xmlns:a16="http://schemas.microsoft.com/office/drawing/2014/main" val="481036367"/>
                    </a:ext>
                  </a:extLst>
                </a:gridCol>
                <a:gridCol w="881823">
                  <a:extLst>
                    <a:ext uri="{9D8B030D-6E8A-4147-A177-3AD203B41FA5}">
                      <a16:colId xmlns:a16="http://schemas.microsoft.com/office/drawing/2014/main" val="2641713850"/>
                    </a:ext>
                  </a:extLst>
                </a:gridCol>
                <a:gridCol w="881823">
                  <a:extLst>
                    <a:ext uri="{9D8B030D-6E8A-4147-A177-3AD203B41FA5}">
                      <a16:colId xmlns:a16="http://schemas.microsoft.com/office/drawing/2014/main" val="1818211170"/>
                    </a:ext>
                  </a:extLst>
                </a:gridCol>
                <a:gridCol w="881823">
                  <a:extLst>
                    <a:ext uri="{9D8B030D-6E8A-4147-A177-3AD203B41FA5}">
                      <a16:colId xmlns:a16="http://schemas.microsoft.com/office/drawing/2014/main" val="866188631"/>
                    </a:ext>
                  </a:extLst>
                </a:gridCol>
                <a:gridCol w="881823">
                  <a:extLst>
                    <a:ext uri="{9D8B030D-6E8A-4147-A177-3AD203B41FA5}">
                      <a16:colId xmlns:a16="http://schemas.microsoft.com/office/drawing/2014/main" val="2429684083"/>
                    </a:ext>
                  </a:extLst>
                </a:gridCol>
                <a:gridCol w="881823">
                  <a:extLst>
                    <a:ext uri="{9D8B030D-6E8A-4147-A177-3AD203B41FA5}">
                      <a16:colId xmlns:a16="http://schemas.microsoft.com/office/drawing/2014/main" val="3425855312"/>
                    </a:ext>
                  </a:extLst>
                </a:gridCol>
                <a:gridCol w="881823">
                  <a:extLst>
                    <a:ext uri="{9D8B030D-6E8A-4147-A177-3AD203B41FA5}">
                      <a16:colId xmlns:a16="http://schemas.microsoft.com/office/drawing/2014/main" val="2966630860"/>
                    </a:ext>
                  </a:extLst>
                </a:gridCol>
              </a:tblGrid>
              <a:tr h="370840">
                <a:tc>
                  <a:txBody>
                    <a:bodyPr/>
                    <a:lstStyle/>
                    <a:p>
                      <a:pPr algn="ctr"/>
                      <a:endParaRPr lang="en-US" dirty="0"/>
                    </a:p>
                  </a:txBody>
                  <a:tcPr anchor="ctr">
                    <a:solidFill>
                      <a:schemeClr val="accent1"/>
                    </a:solidFill>
                  </a:tcPr>
                </a:tc>
                <a:tc>
                  <a:txBody>
                    <a:bodyPr/>
                    <a:lstStyle/>
                    <a:p>
                      <a:pPr algn="ctr"/>
                      <a:r>
                        <a:rPr lang="en-US" sz="1600" dirty="0"/>
                        <a:t>Target pot. </a:t>
                      </a:r>
                      <a:r>
                        <a:rPr lang="en-US" sz="1200" dirty="0"/>
                        <a:t>(IC</a:t>
                      </a:r>
                      <a:r>
                        <a:rPr lang="en-US" sz="1200" baseline="-25000" dirty="0"/>
                        <a:t>50</a:t>
                      </a:r>
                      <a:r>
                        <a:rPr lang="en-US" sz="1200" dirty="0"/>
                        <a:t>)</a:t>
                      </a:r>
                    </a:p>
                  </a:txBody>
                  <a:tcPr anchor="ctr">
                    <a:solidFill>
                      <a:schemeClr val="accent1"/>
                    </a:solidFill>
                  </a:tcPr>
                </a:tc>
                <a:tc>
                  <a:txBody>
                    <a:bodyPr/>
                    <a:lstStyle/>
                    <a:p>
                      <a:pPr algn="ctr"/>
                      <a:r>
                        <a:rPr lang="en-US" sz="1600" i="1" dirty="0"/>
                        <a:t>Pf</a:t>
                      </a:r>
                      <a:r>
                        <a:rPr lang="en-US" sz="1600" dirty="0"/>
                        <a:t>NF54 </a:t>
                      </a:r>
                      <a:r>
                        <a:rPr lang="en-US" sz="1200" dirty="0"/>
                        <a:t>IC</a:t>
                      </a:r>
                      <a:r>
                        <a:rPr lang="en-US" sz="1200" baseline="-25000" dirty="0"/>
                        <a:t>50</a:t>
                      </a:r>
                    </a:p>
                  </a:txBody>
                  <a:tcPr anchor="ctr">
                    <a:solidFill>
                      <a:schemeClr val="accent1"/>
                    </a:solidFill>
                  </a:tcPr>
                </a:tc>
                <a:tc>
                  <a:txBody>
                    <a:bodyPr/>
                    <a:lstStyle/>
                    <a:p>
                      <a:pPr algn="ctr"/>
                      <a:r>
                        <a:rPr lang="en-US" sz="1600" i="1" dirty="0"/>
                        <a:t>PfK1</a:t>
                      </a:r>
                      <a:r>
                        <a:rPr lang="en-US" sz="1600" dirty="0"/>
                        <a:t> </a:t>
                      </a:r>
                    </a:p>
                    <a:p>
                      <a:pPr algn="ctr"/>
                      <a:r>
                        <a:rPr lang="en-US" sz="1200" dirty="0"/>
                        <a:t>IC</a:t>
                      </a:r>
                      <a:r>
                        <a:rPr lang="en-US" sz="1200" baseline="-25000" dirty="0"/>
                        <a:t>50</a:t>
                      </a:r>
                    </a:p>
                  </a:txBody>
                  <a:tcPr anchor="ctr">
                    <a:solidFill>
                      <a:schemeClr val="accent1"/>
                    </a:solidFill>
                  </a:tcPr>
                </a:tc>
                <a:tc>
                  <a:txBody>
                    <a:bodyPr/>
                    <a:lstStyle/>
                    <a:p>
                      <a:pPr algn="ctr"/>
                      <a:r>
                        <a:rPr lang="en-US" sz="1600" dirty="0"/>
                        <a:t>Solu-</a:t>
                      </a:r>
                      <a:r>
                        <a:rPr lang="en-US" sz="1600" dirty="0" err="1"/>
                        <a:t>bility</a:t>
                      </a:r>
                      <a:endParaRPr lang="en-US" sz="1600" dirty="0"/>
                    </a:p>
                  </a:txBody>
                  <a:tcPr anchor="ctr">
                    <a:solidFill>
                      <a:schemeClr val="accent1"/>
                    </a:solidFill>
                  </a:tcPr>
                </a:tc>
                <a:tc>
                  <a:txBody>
                    <a:bodyPr/>
                    <a:lstStyle/>
                    <a:p>
                      <a:pPr algn="ctr"/>
                      <a:r>
                        <a:rPr lang="en-US" sz="1600" dirty="0"/>
                        <a:t>µ-some Cl</a:t>
                      </a:r>
                      <a:r>
                        <a:rPr lang="en-US" sz="1600" baseline="-25000" dirty="0"/>
                        <a:t>int</a:t>
                      </a:r>
                      <a:r>
                        <a:rPr lang="en-US" sz="1600" dirty="0"/>
                        <a:t> </a:t>
                      </a:r>
                      <a:r>
                        <a:rPr lang="en-US" sz="1200" dirty="0"/>
                        <a:t>(Mo)</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µ-some Cl</a:t>
                      </a:r>
                      <a:r>
                        <a:rPr lang="en-US" sz="1600" baseline="-25000" dirty="0"/>
                        <a:t>int</a:t>
                      </a:r>
                      <a:r>
                        <a:rPr lang="en-US" sz="1600" dirty="0"/>
                        <a:t> </a:t>
                      </a:r>
                      <a:r>
                        <a:rPr lang="en-US" sz="1200" dirty="0"/>
                        <a:t>(Hu)</a:t>
                      </a:r>
                    </a:p>
                  </a:txBody>
                  <a:tcPr anchor="ctr">
                    <a:solidFill>
                      <a:schemeClr val="accent1"/>
                    </a:solidFill>
                  </a:tcPr>
                </a:tc>
                <a:tc>
                  <a:txBody>
                    <a:bodyPr/>
                    <a:lstStyle/>
                    <a:p>
                      <a:pPr algn="ctr"/>
                      <a:r>
                        <a:rPr lang="en-US" sz="1600" dirty="0" err="1"/>
                        <a:t>hERG</a:t>
                      </a:r>
                      <a:endParaRPr lang="en-US" sz="1600" dirty="0"/>
                    </a:p>
                  </a:txBody>
                  <a:tcPr anchor="ctr">
                    <a:solidFill>
                      <a:schemeClr val="accent1"/>
                    </a:solidFill>
                  </a:tcPr>
                </a:tc>
                <a:tc>
                  <a:txBody>
                    <a:bodyPr/>
                    <a:lstStyle/>
                    <a:p>
                      <a:pPr algn="ctr"/>
                      <a:r>
                        <a:rPr lang="en-US" sz="1600" dirty="0"/>
                        <a:t>HepG2</a:t>
                      </a:r>
                    </a:p>
                  </a:txBody>
                  <a:tcPr anchor="ctr">
                    <a:solidFill>
                      <a:schemeClr val="accent1"/>
                    </a:solidFill>
                  </a:tcPr>
                </a:tc>
                <a:tc>
                  <a:txBody>
                    <a:bodyPr/>
                    <a:lstStyle/>
                    <a:p>
                      <a:pPr algn="ctr"/>
                      <a:r>
                        <a:rPr lang="en-US" sz="1600" dirty="0"/>
                        <a:t>Caco-2 (A</a:t>
                      </a:r>
                      <a:r>
                        <a:rPr lang="en-US" sz="1600" dirty="0">
                          <a:sym typeface="Symbol" panose="05050102010706020507" pitchFamily="18" charset="2"/>
                        </a:rPr>
                        <a:t>B)</a:t>
                      </a:r>
                      <a:endParaRPr lang="en-US" sz="1600" dirty="0"/>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Caco-2 (efflux</a:t>
                      </a:r>
                      <a:r>
                        <a:rPr lang="en-US" sz="1600" dirty="0">
                          <a:sym typeface="Symbol" panose="05050102010706020507" pitchFamily="18" charset="2"/>
                        </a:rPr>
                        <a:t>)</a:t>
                      </a:r>
                      <a:endParaRPr lang="en-US" sz="1600" dirty="0"/>
                    </a:p>
                  </a:txBody>
                  <a:tcPr anchor="ctr">
                    <a:solidFill>
                      <a:schemeClr val="accent1"/>
                    </a:solidFill>
                  </a:tcPr>
                </a:tc>
                <a:tc>
                  <a:txBody>
                    <a:bodyPr/>
                    <a:lstStyle/>
                    <a:p>
                      <a:pPr algn="ctr"/>
                      <a:r>
                        <a:rPr lang="en-US" sz="1600" dirty="0"/>
                        <a:t>TPSA</a:t>
                      </a:r>
                    </a:p>
                  </a:txBody>
                  <a:tcPr anchor="ctr">
                    <a:solidFill>
                      <a:schemeClr val="accent1"/>
                    </a:solidFill>
                  </a:tcPr>
                </a:tc>
                <a:tc>
                  <a:txBody>
                    <a:bodyPr/>
                    <a:lstStyle/>
                    <a:p>
                      <a:pPr algn="ctr"/>
                      <a:r>
                        <a:rPr lang="en-US" sz="1600" dirty="0" err="1"/>
                        <a:t>LogD</a:t>
                      </a:r>
                      <a:endParaRPr lang="en-US" sz="1600" dirty="0"/>
                    </a:p>
                  </a:txBody>
                  <a:tcPr anchor="ctr">
                    <a:solidFill>
                      <a:schemeClr val="accent1"/>
                    </a:solidFill>
                  </a:tcPr>
                </a:tc>
                <a:extLst>
                  <a:ext uri="{0D108BD9-81ED-4DB2-BD59-A6C34878D82A}">
                    <a16:rowId xmlns:a16="http://schemas.microsoft.com/office/drawing/2014/main" val="713231845"/>
                  </a:ext>
                </a:extLst>
              </a:tr>
              <a:tr h="370840">
                <a:tc>
                  <a:txBody>
                    <a:bodyPr/>
                    <a:lstStyle/>
                    <a:p>
                      <a:pPr algn="ctr"/>
                      <a:r>
                        <a:rPr lang="en-US" b="1" dirty="0">
                          <a:solidFill>
                            <a:schemeClr val="bg1"/>
                          </a:solidFill>
                        </a:rPr>
                        <a:t>Hi-Low</a:t>
                      </a:r>
                    </a:p>
                  </a:txBody>
                  <a:tcPr>
                    <a:solidFill>
                      <a:schemeClr val="accent1"/>
                    </a:solidFill>
                  </a:tcPr>
                </a:tc>
                <a:tc>
                  <a:txBody>
                    <a:bodyPr/>
                    <a:lstStyle/>
                    <a:p>
                      <a:pPr algn="ctr"/>
                      <a:r>
                        <a:rPr lang="en-US" dirty="0">
                          <a:solidFill>
                            <a:schemeClr val="bg1"/>
                          </a:solidFill>
                        </a:rPr>
                        <a:t>Low</a:t>
                      </a:r>
                    </a:p>
                  </a:txBody>
                  <a:tcPr>
                    <a:solidFill>
                      <a:schemeClr val="accent1"/>
                    </a:solidFill>
                  </a:tcPr>
                </a:tc>
                <a:tc>
                  <a:txBody>
                    <a:bodyPr/>
                    <a:lstStyle/>
                    <a:p>
                      <a:pPr algn="ctr"/>
                      <a:r>
                        <a:rPr lang="en-US" dirty="0">
                          <a:solidFill>
                            <a:schemeClr val="bg1"/>
                          </a:solidFill>
                        </a:rPr>
                        <a:t>Low</a:t>
                      </a:r>
                    </a:p>
                  </a:txBody>
                  <a:tcPr>
                    <a:solidFill>
                      <a:schemeClr val="accent1"/>
                    </a:solidFill>
                  </a:tcPr>
                </a:tc>
                <a:tc>
                  <a:txBody>
                    <a:bodyPr/>
                    <a:lstStyle/>
                    <a:p>
                      <a:pPr algn="ctr"/>
                      <a:r>
                        <a:rPr lang="en-US" sz="1800" dirty="0">
                          <a:solidFill>
                            <a:schemeClr val="bg1"/>
                          </a:solidFill>
                        </a:rPr>
                        <a:t>Low</a:t>
                      </a:r>
                    </a:p>
                  </a:txBody>
                  <a:tcPr>
                    <a:solidFill>
                      <a:schemeClr val="accent1"/>
                    </a:solidFill>
                  </a:tcPr>
                </a:tc>
                <a:tc>
                  <a:txBody>
                    <a:bodyPr/>
                    <a:lstStyle/>
                    <a:p>
                      <a:pPr algn="ctr"/>
                      <a:r>
                        <a:rPr lang="en-US" dirty="0">
                          <a:solidFill>
                            <a:schemeClr val="bg1"/>
                          </a:solidFill>
                        </a:rPr>
                        <a:t>High</a:t>
                      </a:r>
                    </a:p>
                  </a:txBody>
                  <a:tcPr>
                    <a:solidFill>
                      <a:schemeClr val="accent1"/>
                    </a:solidFill>
                  </a:tcPr>
                </a:tc>
                <a:tc>
                  <a:txBody>
                    <a:bodyPr/>
                    <a:lstStyle/>
                    <a:p>
                      <a:pPr algn="ctr"/>
                      <a:r>
                        <a:rPr lang="en-US" dirty="0">
                          <a:solidFill>
                            <a:schemeClr val="bg1"/>
                          </a:solidFill>
                        </a:rPr>
                        <a:t>Low</a:t>
                      </a:r>
                    </a:p>
                  </a:txBody>
                  <a:tcPr>
                    <a:solidFill>
                      <a:schemeClr val="accent1"/>
                    </a:solidFill>
                  </a:tcPr>
                </a:tc>
                <a:tc>
                  <a:txBody>
                    <a:bodyPr/>
                    <a:lstStyle/>
                    <a:p>
                      <a:pPr algn="ctr"/>
                      <a:r>
                        <a:rPr lang="en-US" dirty="0">
                          <a:solidFill>
                            <a:schemeClr val="bg1"/>
                          </a:solidFill>
                        </a:rPr>
                        <a:t>Low</a:t>
                      </a:r>
                    </a:p>
                  </a:txBody>
                  <a:tcPr>
                    <a:solidFill>
                      <a:schemeClr val="accent1"/>
                    </a:solidFill>
                  </a:tcPr>
                </a:tc>
                <a:tc>
                  <a:txBody>
                    <a:bodyPr/>
                    <a:lstStyle/>
                    <a:p>
                      <a:pPr algn="ctr"/>
                      <a:r>
                        <a:rPr lang="en-US" dirty="0">
                          <a:solidFill>
                            <a:schemeClr val="bg1"/>
                          </a:solidFill>
                        </a:rPr>
                        <a:t>High</a:t>
                      </a:r>
                    </a:p>
                  </a:txBody>
                  <a:tcPr>
                    <a:solidFill>
                      <a:schemeClr val="accent1"/>
                    </a:solidFill>
                  </a:tcPr>
                </a:tc>
                <a:tc>
                  <a:txBody>
                    <a:bodyPr/>
                    <a:lstStyle/>
                    <a:p>
                      <a:pPr algn="ctr"/>
                      <a:r>
                        <a:rPr lang="en-US" dirty="0">
                          <a:solidFill>
                            <a:schemeClr val="bg1"/>
                          </a:solidFill>
                        </a:rPr>
                        <a:t>High</a:t>
                      </a:r>
                    </a:p>
                  </a:txBody>
                  <a:tcPr>
                    <a:solidFill>
                      <a:schemeClr val="accent1"/>
                    </a:solidFill>
                  </a:tcPr>
                </a:tc>
                <a:tc>
                  <a:txBody>
                    <a:bodyPr/>
                    <a:lstStyle/>
                    <a:p>
                      <a:pPr algn="ctr"/>
                      <a:r>
                        <a:rPr lang="en-US" dirty="0">
                          <a:solidFill>
                            <a:schemeClr val="bg1"/>
                          </a:solidFill>
                        </a:rPr>
                        <a:t>High</a:t>
                      </a:r>
                    </a:p>
                  </a:txBody>
                  <a:tcPr>
                    <a:solidFill>
                      <a:schemeClr val="accent1"/>
                    </a:solidFill>
                  </a:tcPr>
                </a:tc>
                <a:tc>
                  <a:txBody>
                    <a:bodyPr/>
                    <a:lstStyle/>
                    <a:p>
                      <a:pPr algn="ctr"/>
                      <a:r>
                        <a:rPr lang="en-US" dirty="0">
                          <a:solidFill>
                            <a:schemeClr val="bg1"/>
                          </a:solidFill>
                        </a:rPr>
                        <a:t>Low</a:t>
                      </a:r>
                    </a:p>
                  </a:txBody>
                  <a:tcPr>
                    <a:solidFill>
                      <a:schemeClr val="accent1"/>
                    </a:solidFill>
                  </a:tcPr>
                </a:tc>
                <a:tc>
                  <a:txBody>
                    <a:bodyPr/>
                    <a:lstStyle/>
                    <a:p>
                      <a:pPr algn="ctr"/>
                      <a:r>
                        <a:rPr lang="en-US" dirty="0">
                          <a:solidFill>
                            <a:schemeClr val="bg1"/>
                          </a:solidFill>
                        </a:rPr>
                        <a:t>Low</a:t>
                      </a:r>
                    </a:p>
                  </a:txBody>
                  <a:tcPr>
                    <a:solidFill>
                      <a:schemeClr val="accent1"/>
                    </a:solidFill>
                  </a:tcPr>
                </a:tc>
                <a:tc>
                  <a:txBody>
                    <a:bodyPr/>
                    <a:lstStyle/>
                    <a:p>
                      <a:pPr algn="ctr"/>
                      <a:r>
                        <a:rPr lang="en-US" dirty="0">
                          <a:solidFill>
                            <a:schemeClr val="bg1"/>
                          </a:solidFill>
                        </a:rPr>
                        <a:t>~2</a:t>
                      </a:r>
                    </a:p>
                  </a:txBody>
                  <a:tcPr>
                    <a:solidFill>
                      <a:schemeClr val="accent1"/>
                    </a:solidFill>
                  </a:tcPr>
                </a:tc>
                <a:extLst>
                  <a:ext uri="{0D108BD9-81ED-4DB2-BD59-A6C34878D82A}">
                    <a16:rowId xmlns:a16="http://schemas.microsoft.com/office/drawing/2014/main" val="28000294"/>
                  </a:ext>
                </a:extLst>
              </a:tr>
              <a:tr h="370840">
                <a:tc>
                  <a:txBody>
                    <a:bodyPr/>
                    <a:lstStyle/>
                    <a:p>
                      <a:pPr algn="ctr"/>
                      <a:r>
                        <a:rPr lang="en-US" b="1" dirty="0">
                          <a:solidFill>
                            <a:schemeClr val="bg1"/>
                          </a:solidFill>
                        </a:rPr>
                        <a:t>Weight</a:t>
                      </a:r>
                    </a:p>
                  </a:txBody>
                  <a:tcPr>
                    <a:solidFill>
                      <a:schemeClr val="accent1"/>
                    </a:solidFill>
                  </a:tcPr>
                </a:tc>
                <a:tc>
                  <a:txBody>
                    <a:bodyPr/>
                    <a:lstStyle/>
                    <a:p>
                      <a:pPr algn="ctr"/>
                      <a:r>
                        <a:rPr lang="en-US" dirty="0">
                          <a:solidFill>
                            <a:schemeClr val="bg1"/>
                          </a:solidFill>
                        </a:rPr>
                        <a:t>2</a:t>
                      </a:r>
                    </a:p>
                  </a:txBody>
                  <a:tcPr>
                    <a:solidFill>
                      <a:schemeClr val="accent1"/>
                    </a:solidFill>
                  </a:tcPr>
                </a:tc>
                <a:tc>
                  <a:txBody>
                    <a:bodyPr/>
                    <a:lstStyle/>
                    <a:p>
                      <a:pPr algn="ctr"/>
                      <a:r>
                        <a:rPr lang="en-US" dirty="0">
                          <a:solidFill>
                            <a:schemeClr val="bg1"/>
                          </a:solidFill>
                        </a:rPr>
                        <a:t>10</a:t>
                      </a:r>
                    </a:p>
                  </a:txBody>
                  <a:tcPr>
                    <a:solidFill>
                      <a:schemeClr val="accent1"/>
                    </a:solidFill>
                  </a:tcPr>
                </a:tc>
                <a:tc>
                  <a:txBody>
                    <a:bodyPr/>
                    <a:lstStyle/>
                    <a:p>
                      <a:pPr algn="ctr"/>
                      <a:r>
                        <a:rPr lang="en-US" dirty="0">
                          <a:solidFill>
                            <a:schemeClr val="bg1"/>
                          </a:solidFill>
                        </a:rPr>
                        <a:t>8</a:t>
                      </a:r>
                    </a:p>
                  </a:txBody>
                  <a:tcPr>
                    <a:solidFill>
                      <a:schemeClr val="accent1"/>
                    </a:solidFill>
                  </a:tcPr>
                </a:tc>
                <a:tc>
                  <a:txBody>
                    <a:bodyPr/>
                    <a:lstStyle/>
                    <a:p>
                      <a:pPr algn="ctr"/>
                      <a:r>
                        <a:rPr lang="en-US" dirty="0">
                          <a:solidFill>
                            <a:schemeClr val="bg1"/>
                          </a:solidFill>
                        </a:rPr>
                        <a:t>10</a:t>
                      </a:r>
                    </a:p>
                  </a:txBody>
                  <a:tcPr>
                    <a:solidFill>
                      <a:schemeClr val="accent1"/>
                    </a:solidFill>
                  </a:tcPr>
                </a:tc>
                <a:tc>
                  <a:txBody>
                    <a:bodyPr/>
                    <a:lstStyle/>
                    <a:p>
                      <a:pPr algn="ctr"/>
                      <a:r>
                        <a:rPr lang="en-US" dirty="0">
                          <a:solidFill>
                            <a:schemeClr val="bg1"/>
                          </a:solidFill>
                        </a:rPr>
                        <a:t>7</a:t>
                      </a:r>
                    </a:p>
                  </a:txBody>
                  <a:tcPr>
                    <a:solidFill>
                      <a:schemeClr val="accent1"/>
                    </a:solidFill>
                  </a:tcPr>
                </a:tc>
                <a:tc>
                  <a:txBody>
                    <a:bodyPr/>
                    <a:lstStyle/>
                    <a:p>
                      <a:pPr algn="ctr"/>
                      <a:r>
                        <a:rPr lang="en-US" dirty="0">
                          <a:solidFill>
                            <a:schemeClr val="bg1"/>
                          </a:solidFill>
                        </a:rPr>
                        <a:t>4</a:t>
                      </a:r>
                    </a:p>
                  </a:txBody>
                  <a:tcPr>
                    <a:solidFill>
                      <a:schemeClr val="accent1"/>
                    </a:solidFill>
                  </a:tcPr>
                </a:tc>
                <a:tc>
                  <a:txBody>
                    <a:bodyPr/>
                    <a:lstStyle/>
                    <a:p>
                      <a:pPr algn="ctr"/>
                      <a:r>
                        <a:rPr lang="en-US" dirty="0">
                          <a:solidFill>
                            <a:schemeClr val="bg1"/>
                          </a:solidFill>
                        </a:rPr>
                        <a:t>3</a:t>
                      </a:r>
                    </a:p>
                  </a:txBody>
                  <a:tcPr>
                    <a:solidFill>
                      <a:schemeClr val="accent1"/>
                    </a:solidFill>
                  </a:tcPr>
                </a:tc>
                <a:tc>
                  <a:txBody>
                    <a:bodyPr/>
                    <a:lstStyle/>
                    <a:p>
                      <a:pPr algn="ctr"/>
                      <a:r>
                        <a:rPr lang="en-US" dirty="0">
                          <a:solidFill>
                            <a:schemeClr val="bg1"/>
                          </a:solidFill>
                        </a:rPr>
                        <a:t>6</a:t>
                      </a:r>
                    </a:p>
                  </a:txBody>
                  <a:tcPr>
                    <a:solidFill>
                      <a:schemeClr val="accent1"/>
                    </a:solidFill>
                  </a:tcPr>
                </a:tc>
                <a:tc>
                  <a:txBody>
                    <a:bodyPr/>
                    <a:lstStyle/>
                    <a:p>
                      <a:pPr algn="ctr"/>
                      <a:r>
                        <a:rPr lang="en-US" dirty="0">
                          <a:solidFill>
                            <a:schemeClr val="bg1"/>
                          </a:solidFill>
                        </a:rPr>
                        <a:t>5</a:t>
                      </a:r>
                    </a:p>
                  </a:txBody>
                  <a:tcPr>
                    <a:solidFill>
                      <a:schemeClr val="accent1"/>
                    </a:solidFill>
                  </a:tcPr>
                </a:tc>
                <a:tc>
                  <a:txBody>
                    <a:bodyPr/>
                    <a:lstStyle/>
                    <a:p>
                      <a:pPr algn="ctr"/>
                      <a:r>
                        <a:rPr lang="en-US" dirty="0">
                          <a:solidFill>
                            <a:schemeClr val="bg1"/>
                          </a:solidFill>
                        </a:rPr>
                        <a:t>5</a:t>
                      </a:r>
                    </a:p>
                  </a:txBody>
                  <a:tcPr>
                    <a:solidFill>
                      <a:schemeClr val="accent1"/>
                    </a:solidFill>
                  </a:tcPr>
                </a:tc>
                <a:tc>
                  <a:txBody>
                    <a:bodyPr/>
                    <a:lstStyle/>
                    <a:p>
                      <a:pPr algn="ctr"/>
                      <a:r>
                        <a:rPr lang="en-US" dirty="0">
                          <a:solidFill>
                            <a:schemeClr val="bg1"/>
                          </a:solidFill>
                        </a:rPr>
                        <a:t>3</a:t>
                      </a:r>
                    </a:p>
                  </a:txBody>
                  <a:tcPr>
                    <a:solidFill>
                      <a:schemeClr val="accent1"/>
                    </a:solidFill>
                  </a:tcPr>
                </a:tc>
                <a:tc>
                  <a:txBody>
                    <a:bodyPr/>
                    <a:lstStyle/>
                    <a:p>
                      <a:pPr algn="ctr"/>
                      <a:r>
                        <a:rPr lang="en-US" dirty="0">
                          <a:solidFill>
                            <a:schemeClr val="bg1"/>
                          </a:solidFill>
                        </a:rPr>
                        <a:t>3</a:t>
                      </a:r>
                    </a:p>
                  </a:txBody>
                  <a:tcPr>
                    <a:solidFill>
                      <a:schemeClr val="accent1"/>
                    </a:solidFill>
                  </a:tcPr>
                </a:tc>
                <a:extLst>
                  <a:ext uri="{0D108BD9-81ED-4DB2-BD59-A6C34878D82A}">
                    <a16:rowId xmlns:a16="http://schemas.microsoft.com/office/drawing/2014/main" val="1328400303"/>
                  </a:ext>
                </a:extLst>
              </a:tr>
              <a:tr h="370840">
                <a:tc>
                  <a:txBody>
                    <a:bodyPr/>
                    <a:lstStyle/>
                    <a:p>
                      <a:pPr algn="ctr"/>
                      <a:r>
                        <a:rPr lang="en-US" b="1" dirty="0"/>
                        <a:t>L</a:t>
                      </a:r>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108040650"/>
                  </a:ext>
                </a:extLst>
              </a:tr>
              <a:tr h="370840">
                <a:tc>
                  <a:txBody>
                    <a:bodyPr/>
                    <a:lstStyle/>
                    <a:p>
                      <a:pPr algn="ctr"/>
                      <a:r>
                        <a:rPr lang="en-US" b="1" dirty="0"/>
                        <a:t>W</a:t>
                      </a:r>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952494392"/>
                  </a:ext>
                </a:extLst>
              </a:tr>
              <a:tr h="370840">
                <a:tc>
                  <a:txBody>
                    <a:bodyPr/>
                    <a:lstStyle/>
                    <a:p>
                      <a:pPr algn="ctr"/>
                      <a:r>
                        <a:rPr lang="en-US" b="1" dirty="0"/>
                        <a:t>M</a:t>
                      </a:r>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827258321"/>
                  </a:ext>
                </a:extLst>
              </a:tr>
              <a:tr h="370840">
                <a:tc>
                  <a:txBody>
                    <a:bodyPr/>
                    <a:lstStyle/>
                    <a:p>
                      <a:pPr algn="ctr"/>
                      <a:r>
                        <a:rPr lang="en-US" b="1" dirty="0"/>
                        <a:t>Y</a:t>
                      </a:r>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4088743585"/>
                  </a:ext>
                </a:extLst>
              </a:tr>
              <a:tr h="370840">
                <a:tc>
                  <a:txBody>
                    <a:bodyPr/>
                    <a:lstStyle/>
                    <a:p>
                      <a:pPr algn="ctr"/>
                      <a:r>
                        <a:rPr lang="en-US" b="1" dirty="0"/>
                        <a:t>A</a:t>
                      </a:r>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587818653"/>
                  </a:ext>
                </a:extLst>
              </a:tr>
              <a:tr h="370840">
                <a:tc>
                  <a:txBody>
                    <a:bodyPr/>
                    <a:lstStyle/>
                    <a:p>
                      <a:pPr algn="ctr"/>
                      <a:r>
                        <a:rPr lang="en-US" b="1" dirty="0"/>
                        <a:t>B</a:t>
                      </a:r>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83817331"/>
                  </a:ext>
                </a:extLst>
              </a:tr>
              <a:tr h="370840">
                <a:tc>
                  <a:txBody>
                    <a:bodyPr/>
                    <a:lstStyle/>
                    <a:p>
                      <a:pPr algn="ctr"/>
                      <a:r>
                        <a:rPr lang="en-US" b="1" dirty="0"/>
                        <a:t>F</a:t>
                      </a:r>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974756544"/>
                  </a:ext>
                </a:extLst>
              </a:tr>
              <a:tr h="370840">
                <a:tc>
                  <a:txBody>
                    <a:bodyPr/>
                    <a:lstStyle/>
                    <a:p>
                      <a:pPr algn="ctr"/>
                      <a:r>
                        <a:rPr lang="en-US" b="1" dirty="0"/>
                        <a:t>X</a:t>
                      </a:r>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143021577"/>
                  </a:ext>
                </a:extLst>
              </a:tr>
              <a:tr h="370840">
                <a:tc>
                  <a:txBody>
                    <a:bodyPr/>
                    <a:lstStyle/>
                    <a:p>
                      <a:pPr algn="ctr"/>
                      <a:r>
                        <a:rPr lang="en-US" b="1" dirty="0"/>
                        <a:t>N</a:t>
                      </a:r>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848265634"/>
                  </a:ext>
                </a:extLst>
              </a:tr>
              <a:tr h="370840">
                <a:tc>
                  <a:txBody>
                    <a:bodyPr/>
                    <a:lstStyle/>
                    <a:p>
                      <a:pPr algn="ctr"/>
                      <a:r>
                        <a:rPr lang="en-US" b="1" dirty="0"/>
                        <a:t>D</a:t>
                      </a:r>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32335901"/>
                  </a:ext>
                </a:extLst>
              </a:tr>
            </a:tbl>
          </a:graphicData>
        </a:graphic>
      </p:graphicFrame>
    </p:spTree>
    <p:extLst>
      <p:ext uri="{BB962C8B-B14F-4D97-AF65-F5344CB8AC3E}">
        <p14:creationId xmlns:p14="http://schemas.microsoft.com/office/powerpoint/2010/main" val="1600494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8A068-30E1-BA07-3C19-80B27D4689CA}"/>
              </a:ext>
            </a:extLst>
          </p:cNvPr>
          <p:cNvSpPr>
            <a:spLocks noGrp="1"/>
          </p:cNvSpPr>
          <p:nvPr>
            <p:ph type="title"/>
          </p:nvPr>
        </p:nvSpPr>
        <p:spPr/>
        <p:txBody>
          <a:bodyPr/>
          <a:lstStyle/>
          <a:p>
            <a:r>
              <a:rPr lang="en-US" dirty="0"/>
              <a:t>MPO </a:t>
            </a:r>
            <a:r>
              <a:rPr lang="en-US" dirty="0" err="1"/>
              <a:t>Excercise</a:t>
            </a:r>
            <a:endParaRPr lang="en-US" dirty="0"/>
          </a:p>
        </p:txBody>
      </p:sp>
      <p:graphicFrame>
        <p:nvGraphicFramePr>
          <p:cNvPr id="6" name="Table 5">
            <a:extLst>
              <a:ext uri="{FF2B5EF4-FFF2-40B4-BE49-F238E27FC236}">
                <a16:creationId xmlns:a16="http://schemas.microsoft.com/office/drawing/2014/main" id="{9C2A7F35-B587-D9C3-0EA5-FA1644911E0D}"/>
              </a:ext>
            </a:extLst>
          </p:cNvPr>
          <p:cNvGraphicFramePr>
            <a:graphicFrameLocks noGrp="1"/>
          </p:cNvGraphicFramePr>
          <p:nvPr/>
        </p:nvGraphicFramePr>
        <p:xfrm>
          <a:off x="1363839" y="2130636"/>
          <a:ext cx="8489079" cy="3291840"/>
        </p:xfrm>
        <a:graphic>
          <a:graphicData uri="http://schemas.openxmlformats.org/drawingml/2006/table">
            <a:tbl>
              <a:tblPr firstRow="1" bandRow="1">
                <a:tableStyleId>{5C22544A-7EE6-4342-B048-85BDC9FD1C3A}</a:tableStyleId>
              </a:tblPr>
              <a:tblGrid>
                <a:gridCol w="943231">
                  <a:extLst>
                    <a:ext uri="{9D8B030D-6E8A-4147-A177-3AD203B41FA5}">
                      <a16:colId xmlns:a16="http://schemas.microsoft.com/office/drawing/2014/main" val="4038566684"/>
                    </a:ext>
                  </a:extLst>
                </a:gridCol>
                <a:gridCol w="943231">
                  <a:extLst>
                    <a:ext uri="{9D8B030D-6E8A-4147-A177-3AD203B41FA5}">
                      <a16:colId xmlns:a16="http://schemas.microsoft.com/office/drawing/2014/main" val="401208417"/>
                    </a:ext>
                  </a:extLst>
                </a:gridCol>
                <a:gridCol w="943231">
                  <a:extLst>
                    <a:ext uri="{9D8B030D-6E8A-4147-A177-3AD203B41FA5}">
                      <a16:colId xmlns:a16="http://schemas.microsoft.com/office/drawing/2014/main" val="3948861577"/>
                    </a:ext>
                  </a:extLst>
                </a:gridCol>
                <a:gridCol w="943231">
                  <a:extLst>
                    <a:ext uri="{9D8B030D-6E8A-4147-A177-3AD203B41FA5}">
                      <a16:colId xmlns:a16="http://schemas.microsoft.com/office/drawing/2014/main" val="3577284872"/>
                    </a:ext>
                  </a:extLst>
                </a:gridCol>
                <a:gridCol w="943231">
                  <a:extLst>
                    <a:ext uri="{9D8B030D-6E8A-4147-A177-3AD203B41FA5}">
                      <a16:colId xmlns:a16="http://schemas.microsoft.com/office/drawing/2014/main" val="3108251017"/>
                    </a:ext>
                  </a:extLst>
                </a:gridCol>
                <a:gridCol w="943231">
                  <a:extLst>
                    <a:ext uri="{9D8B030D-6E8A-4147-A177-3AD203B41FA5}">
                      <a16:colId xmlns:a16="http://schemas.microsoft.com/office/drawing/2014/main" val="481036367"/>
                    </a:ext>
                  </a:extLst>
                </a:gridCol>
                <a:gridCol w="943231">
                  <a:extLst>
                    <a:ext uri="{9D8B030D-6E8A-4147-A177-3AD203B41FA5}">
                      <a16:colId xmlns:a16="http://schemas.microsoft.com/office/drawing/2014/main" val="2480216048"/>
                    </a:ext>
                  </a:extLst>
                </a:gridCol>
                <a:gridCol w="943231">
                  <a:extLst>
                    <a:ext uri="{9D8B030D-6E8A-4147-A177-3AD203B41FA5}">
                      <a16:colId xmlns:a16="http://schemas.microsoft.com/office/drawing/2014/main" val="2641713850"/>
                    </a:ext>
                  </a:extLst>
                </a:gridCol>
                <a:gridCol w="943231">
                  <a:extLst>
                    <a:ext uri="{9D8B030D-6E8A-4147-A177-3AD203B41FA5}">
                      <a16:colId xmlns:a16="http://schemas.microsoft.com/office/drawing/2014/main" val="1818211170"/>
                    </a:ext>
                  </a:extLst>
                </a:gridCol>
              </a:tblGrid>
              <a:tr h="370840">
                <a:tc>
                  <a:txBody>
                    <a:bodyPr/>
                    <a:lstStyle/>
                    <a:p>
                      <a:pPr algn="ctr"/>
                      <a:endParaRPr lang="en-US" dirty="0"/>
                    </a:p>
                  </a:txBody>
                  <a:tcPr anchor="ctr">
                    <a:solidFill>
                      <a:schemeClr val="accent1"/>
                    </a:solidFill>
                  </a:tcPr>
                </a:tc>
                <a:tc>
                  <a:txBody>
                    <a:bodyPr/>
                    <a:lstStyle/>
                    <a:p>
                      <a:pPr algn="ctr"/>
                      <a:r>
                        <a:rPr lang="en-US" sz="1600" dirty="0"/>
                        <a:t>Target (IC</a:t>
                      </a:r>
                      <a:r>
                        <a:rPr lang="en-US" sz="1600" baseline="-25000" dirty="0"/>
                        <a:t>50</a:t>
                      </a:r>
                      <a:r>
                        <a:rPr lang="en-US" sz="1600" baseline="0" dirty="0"/>
                        <a:t>,</a:t>
                      </a:r>
                      <a:r>
                        <a:rPr lang="en-US" sz="1600" baseline="-25000" dirty="0"/>
                        <a:t> </a:t>
                      </a:r>
                      <a:r>
                        <a:rPr lang="en-US" sz="1600" baseline="0" dirty="0" err="1"/>
                        <a:t>nM</a:t>
                      </a:r>
                      <a:r>
                        <a:rPr lang="en-US" sz="1600" baseline="0" dirty="0"/>
                        <a:t>) </a:t>
                      </a:r>
                    </a:p>
                  </a:txBody>
                  <a:tcPr anchor="ctr">
                    <a:solidFill>
                      <a:schemeClr val="accent1"/>
                    </a:solidFill>
                  </a:tcPr>
                </a:tc>
                <a:tc>
                  <a:txBody>
                    <a:bodyPr/>
                    <a:lstStyle/>
                    <a:p>
                      <a:pPr algn="ctr"/>
                      <a:r>
                        <a:rPr lang="en-US" sz="1600" i="1" baseline="0" dirty="0"/>
                        <a:t>Pf</a:t>
                      </a:r>
                      <a:r>
                        <a:rPr lang="en-US" sz="1600" baseline="0" dirty="0"/>
                        <a:t>NF54 (IC</a:t>
                      </a:r>
                      <a:r>
                        <a:rPr lang="en-US" sz="1600" baseline="-25000" dirty="0"/>
                        <a:t>50</a:t>
                      </a:r>
                      <a:r>
                        <a:rPr lang="en-US" sz="1600" baseline="0" dirty="0"/>
                        <a:t>, </a:t>
                      </a:r>
                      <a:r>
                        <a:rPr lang="en-US" sz="1600" baseline="0" dirty="0" err="1"/>
                        <a:t>nM</a:t>
                      </a:r>
                      <a:r>
                        <a:rPr lang="en-US" sz="1600" baseline="0" dirty="0"/>
                        <a:t>)</a:t>
                      </a:r>
                    </a:p>
                  </a:txBody>
                  <a:tcPr anchor="ctr">
                    <a:solidFill>
                      <a:schemeClr val="accent1"/>
                    </a:solidFill>
                  </a:tcPr>
                </a:tc>
                <a:tc>
                  <a:txBody>
                    <a:bodyPr/>
                    <a:lstStyle/>
                    <a:p>
                      <a:pPr algn="ctr"/>
                      <a:r>
                        <a:rPr lang="en-US" sz="1600" dirty="0" err="1"/>
                        <a:t>FaSSIF</a:t>
                      </a:r>
                      <a:endParaRPr lang="en-US" sz="1600" dirty="0"/>
                    </a:p>
                    <a:p>
                      <a:pPr algn="ctr"/>
                      <a:r>
                        <a:rPr lang="en-US" sz="1600" dirty="0"/>
                        <a:t>Solu-</a:t>
                      </a:r>
                      <a:r>
                        <a:rPr lang="en-US" sz="1600" dirty="0" err="1"/>
                        <a:t>bility</a:t>
                      </a:r>
                      <a:endParaRPr lang="en-US" sz="1600" dirty="0"/>
                    </a:p>
                    <a:p>
                      <a:pPr algn="ctr"/>
                      <a:r>
                        <a:rPr lang="en-US" sz="1600" dirty="0"/>
                        <a:t>(</a:t>
                      </a:r>
                      <a:r>
                        <a:rPr lang="en-US" sz="1600" dirty="0">
                          <a:sym typeface="Symbol" panose="05050102010706020507" pitchFamily="18" charset="2"/>
                        </a:rPr>
                        <a:t>M</a:t>
                      </a:r>
                      <a:r>
                        <a:rPr lang="en-US" sz="1600" dirty="0"/>
                        <a:t>)</a:t>
                      </a:r>
                    </a:p>
                  </a:txBody>
                  <a:tcPr anchor="ctr">
                    <a:solidFill>
                      <a:schemeClr val="accent1"/>
                    </a:solidFill>
                  </a:tcPr>
                </a:tc>
                <a:tc>
                  <a:txBody>
                    <a:bodyPr/>
                    <a:lstStyle/>
                    <a:p>
                      <a:pPr algn="ctr"/>
                      <a:r>
                        <a:rPr lang="en-US" sz="1600" dirty="0"/>
                        <a:t>Plasma Cl</a:t>
                      </a:r>
                      <a:r>
                        <a:rPr lang="en-US" sz="1600" baseline="-25000" dirty="0"/>
                        <a:t>int</a:t>
                      </a:r>
                      <a:r>
                        <a:rPr lang="en-US" sz="1600" dirty="0"/>
                        <a:t> (Mo,  ml/min/kg)</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Bioavailability (Mo, %)</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Plasma Protein Binding (Mo, %)</a:t>
                      </a:r>
                      <a:endParaRPr lang="en-US" sz="1200" dirty="0"/>
                    </a:p>
                  </a:txBody>
                  <a:tcPr anchor="ctr">
                    <a:solidFill>
                      <a:schemeClr val="accent1"/>
                    </a:solidFill>
                  </a:tcPr>
                </a:tc>
                <a:tc>
                  <a:txBody>
                    <a:bodyPr/>
                    <a:lstStyle/>
                    <a:p>
                      <a:pPr algn="ctr"/>
                      <a:r>
                        <a:rPr lang="en-US" sz="1600" dirty="0" err="1"/>
                        <a:t>hERG</a:t>
                      </a:r>
                      <a:endParaRPr lang="en-US" sz="1600" dirty="0"/>
                    </a:p>
                    <a:p>
                      <a:pPr algn="ctr"/>
                      <a:r>
                        <a:rPr lang="en-US" sz="1600" baseline="0" dirty="0"/>
                        <a:t>(IC</a:t>
                      </a:r>
                      <a:r>
                        <a:rPr lang="en-US" sz="1600" baseline="-25000" dirty="0"/>
                        <a:t>50</a:t>
                      </a:r>
                      <a:r>
                        <a:rPr lang="en-US" sz="1600" baseline="0" dirty="0"/>
                        <a:t>, </a:t>
                      </a:r>
                      <a:r>
                        <a:rPr lang="en-US" sz="1600" baseline="0" dirty="0">
                          <a:sym typeface="Symbol" panose="05050102010706020507" pitchFamily="18" charset="2"/>
                        </a:rPr>
                        <a:t></a:t>
                      </a:r>
                      <a:r>
                        <a:rPr lang="en-US" sz="1600" baseline="0" dirty="0"/>
                        <a:t>M)</a:t>
                      </a:r>
                      <a:endParaRPr lang="en-US" sz="1600" dirty="0"/>
                    </a:p>
                    <a:p>
                      <a:pPr algn="ctr"/>
                      <a:r>
                        <a:rPr lang="en-US" sz="1600" dirty="0"/>
                        <a:t> </a:t>
                      </a:r>
                    </a:p>
                  </a:txBody>
                  <a:tcPr anchor="ctr">
                    <a:solidFill>
                      <a:schemeClr val="accent1"/>
                    </a:solidFill>
                  </a:tcPr>
                </a:tc>
                <a:tc>
                  <a:txBody>
                    <a:bodyPr/>
                    <a:lstStyle/>
                    <a:p>
                      <a:pPr algn="ctr"/>
                      <a:r>
                        <a:rPr lang="en-US" sz="1600" dirty="0"/>
                        <a:t>HepG2</a:t>
                      </a:r>
                    </a:p>
                    <a:p>
                      <a:pPr algn="ctr"/>
                      <a:r>
                        <a:rPr lang="en-US" sz="1600" baseline="0" dirty="0"/>
                        <a:t>(IC</a:t>
                      </a:r>
                      <a:r>
                        <a:rPr lang="en-US" sz="1600" baseline="-25000" dirty="0"/>
                        <a:t>50</a:t>
                      </a:r>
                      <a:r>
                        <a:rPr lang="en-US" sz="1600" baseline="0" dirty="0"/>
                        <a:t>, </a:t>
                      </a:r>
                      <a:r>
                        <a:rPr lang="en-US" sz="1600" baseline="0" dirty="0" err="1"/>
                        <a:t>nM</a:t>
                      </a:r>
                      <a:r>
                        <a:rPr lang="en-US" sz="1600" baseline="0" dirty="0"/>
                        <a:t>)</a:t>
                      </a:r>
                      <a:endParaRPr lang="en-US" sz="1600" dirty="0"/>
                    </a:p>
                  </a:txBody>
                  <a:tcPr anchor="ctr">
                    <a:solidFill>
                      <a:schemeClr val="accent1"/>
                    </a:solidFill>
                  </a:tcPr>
                </a:tc>
                <a:extLst>
                  <a:ext uri="{0D108BD9-81ED-4DB2-BD59-A6C34878D82A}">
                    <a16:rowId xmlns:a16="http://schemas.microsoft.com/office/drawing/2014/main" val="713231845"/>
                  </a:ext>
                </a:extLst>
              </a:tr>
              <a:tr h="370840">
                <a:tc>
                  <a:txBody>
                    <a:bodyPr/>
                    <a:lstStyle/>
                    <a:p>
                      <a:pPr algn="ctr"/>
                      <a:r>
                        <a:rPr lang="en-US" b="1" dirty="0">
                          <a:solidFill>
                            <a:schemeClr val="bg1"/>
                          </a:solidFill>
                        </a:rPr>
                        <a:t>Hi-Low</a:t>
                      </a:r>
                    </a:p>
                  </a:txBody>
                  <a:tcPr>
                    <a:solidFill>
                      <a:schemeClr val="accent1"/>
                    </a:solidFill>
                  </a:tcPr>
                </a:tc>
                <a:tc>
                  <a:txBody>
                    <a:bodyPr/>
                    <a:lstStyle/>
                    <a:p>
                      <a:pPr algn="ctr"/>
                      <a:r>
                        <a:rPr lang="en-US" dirty="0">
                          <a:solidFill>
                            <a:schemeClr val="bg1"/>
                          </a:solidFill>
                        </a:rPr>
                        <a:t>Low</a:t>
                      </a:r>
                    </a:p>
                  </a:txBody>
                  <a:tcPr>
                    <a:solidFill>
                      <a:schemeClr val="accent1"/>
                    </a:solidFill>
                  </a:tcPr>
                </a:tc>
                <a:tc>
                  <a:txBody>
                    <a:bodyPr/>
                    <a:lstStyle/>
                    <a:p>
                      <a:pPr algn="ctr"/>
                      <a:r>
                        <a:rPr lang="en-US" dirty="0">
                          <a:solidFill>
                            <a:schemeClr val="bg1"/>
                          </a:solidFill>
                        </a:rPr>
                        <a:t>Low</a:t>
                      </a:r>
                    </a:p>
                  </a:txBody>
                  <a:tcPr>
                    <a:solidFill>
                      <a:schemeClr val="accent1"/>
                    </a:solidFill>
                  </a:tcPr>
                </a:tc>
                <a:tc>
                  <a:txBody>
                    <a:bodyPr/>
                    <a:lstStyle/>
                    <a:p>
                      <a:pPr algn="ctr"/>
                      <a:r>
                        <a:rPr lang="en-US" dirty="0">
                          <a:solidFill>
                            <a:schemeClr val="bg1"/>
                          </a:solidFill>
                        </a:rPr>
                        <a:t>High</a:t>
                      </a:r>
                    </a:p>
                  </a:txBody>
                  <a:tcPr>
                    <a:solidFill>
                      <a:schemeClr val="accent1"/>
                    </a:solidFill>
                  </a:tcPr>
                </a:tc>
                <a:tc>
                  <a:txBody>
                    <a:bodyPr/>
                    <a:lstStyle/>
                    <a:p>
                      <a:pPr algn="ctr"/>
                      <a:r>
                        <a:rPr lang="en-US" dirty="0">
                          <a:solidFill>
                            <a:schemeClr val="bg1"/>
                          </a:solidFill>
                        </a:rPr>
                        <a:t>Low</a:t>
                      </a:r>
                    </a:p>
                  </a:txBody>
                  <a:tcPr>
                    <a:solidFill>
                      <a:schemeClr val="accent1"/>
                    </a:solidFill>
                  </a:tcPr>
                </a:tc>
                <a:tc>
                  <a:txBody>
                    <a:bodyPr/>
                    <a:lstStyle/>
                    <a:p>
                      <a:pPr algn="ctr"/>
                      <a:r>
                        <a:rPr lang="en-US" dirty="0">
                          <a:solidFill>
                            <a:schemeClr val="bg1"/>
                          </a:solidFill>
                        </a:rPr>
                        <a:t>High</a:t>
                      </a:r>
                    </a:p>
                  </a:txBody>
                  <a:tcPr>
                    <a:solidFill>
                      <a:schemeClr val="accent1"/>
                    </a:solidFill>
                  </a:tcPr>
                </a:tc>
                <a:tc>
                  <a:txBody>
                    <a:bodyPr/>
                    <a:lstStyle/>
                    <a:p>
                      <a:pPr algn="ctr"/>
                      <a:r>
                        <a:rPr lang="en-US" dirty="0">
                          <a:solidFill>
                            <a:schemeClr val="bg1"/>
                          </a:solidFill>
                        </a:rPr>
                        <a:t>Low</a:t>
                      </a:r>
                    </a:p>
                  </a:txBody>
                  <a:tcPr>
                    <a:solidFill>
                      <a:schemeClr val="accent1"/>
                    </a:solidFill>
                  </a:tcPr>
                </a:tc>
                <a:tc>
                  <a:txBody>
                    <a:bodyPr/>
                    <a:lstStyle/>
                    <a:p>
                      <a:pPr algn="ctr"/>
                      <a:r>
                        <a:rPr lang="en-US" dirty="0">
                          <a:solidFill>
                            <a:schemeClr val="bg1"/>
                          </a:solidFill>
                        </a:rPr>
                        <a:t>High</a:t>
                      </a:r>
                    </a:p>
                  </a:txBody>
                  <a:tcPr>
                    <a:solidFill>
                      <a:schemeClr val="accent1"/>
                    </a:solidFill>
                  </a:tcPr>
                </a:tc>
                <a:tc>
                  <a:txBody>
                    <a:bodyPr/>
                    <a:lstStyle/>
                    <a:p>
                      <a:pPr algn="ctr"/>
                      <a:r>
                        <a:rPr lang="en-US" dirty="0">
                          <a:solidFill>
                            <a:schemeClr val="bg1"/>
                          </a:solidFill>
                        </a:rPr>
                        <a:t>High</a:t>
                      </a:r>
                    </a:p>
                  </a:txBody>
                  <a:tcPr>
                    <a:solidFill>
                      <a:schemeClr val="accent1"/>
                    </a:solidFill>
                  </a:tcPr>
                </a:tc>
                <a:extLst>
                  <a:ext uri="{0D108BD9-81ED-4DB2-BD59-A6C34878D82A}">
                    <a16:rowId xmlns:a16="http://schemas.microsoft.com/office/drawing/2014/main" val="28000294"/>
                  </a:ext>
                </a:extLst>
              </a:tr>
              <a:tr h="370840">
                <a:tc>
                  <a:txBody>
                    <a:bodyPr/>
                    <a:lstStyle/>
                    <a:p>
                      <a:pPr algn="ctr"/>
                      <a:r>
                        <a:rPr lang="en-US" b="1" dirty="0">
                          <a:solidFill>
                            <a:schemeClr val="bg1"/>
                          </a:solidFill>
                        </a:rPr>
                        <a:t>Weight</a:t>
                      </a:r>
                    </a:p>
                  </a:txBody>
                  <a:tcPr>
                    <a:solidFill>
                      <a:schemeClr val="accent1"/>
                    </a:solidFill>
                  </a:tcPr>
                </a:tc>
                <a:tc>
                  <a:txBody>
                    <a:bodyPr/>
                    <a:lstStyle/>
                    <a:p>
                      <a:pPr algn="ctr"/>
                      <a:r>
                        <a:rPr lang="en-US" dirty="0">
                          <a:solidFill>
                            <a:schemeClr val="bg1"/>
                          </a:solidFill>
                        </a:rPr>
                        <a:t>???</a:t>
                      </a:r>
                    </a:p>
                  </a:txBody>
                  <a:tcPr>
                    <a:solidFill>
                      <a:schemeClr val="accent1"/>
                    </a:solidFill>
                  </a:tcPr>
                </a:tc>
                <a:tc>
                  <a:txBody>
                    <a:bodyPr/>
                    <a:lstStyle/>
                    <a:p>
                      <a:pPr algn="ctr"/>
                      <a:r>
                        <a:rPr lang="en-US" dirty="0">
                          <a:solidFill>
                            <a:schemeClr val="bg1"/>
                          </a:solidFill>
                        </a:rPr>
                        <a:t>???</a:t>
                      </a:r>
                    </a:p>
                  </a:txBody>
                  <a:tcPr>
                    <a:solidFill>
                      <a:schemeClr val="accent1"/>
                    </a:solidFill>
                  </a:tcPr>
                </a:tc>
                <a:tc>
                  <a:txBody>
                    <a:bodyPr/>
                    <a:lstStyle/>
                    <a:p>
                      <a:pPr algn="ctr"/>
                      <a:r>
                        <a:rPr lang="en-US" dirty="0">
                          <a:solidFill>
                            <a:schemeClr val="bg1"/>
                          </a:solidFill>
                        </a:rPr>
                        <a:t>???</a:t>
                      </a:r>
                    </a:p>
                  </a:txBody>
                  <a:tcPr>
                    <a:solidFill>
                      <a:schemeClr val="accent1"/>
                    </a:solidFill>
                  </a:tcPr>
                </a:tc>
                <a:tc>
                  <a:txBody>
                    <a:bodyPr/>
                    <a:lstStyle/>
                    <a:p>
                      <a:pPr algn="ctr"/>
                      <a:r>
                        <a:rPr lang="en-US" dirty="0">
                          <a:solidFill>
                            <a:schemeClr val="bg1"/>
                          </a:solidFill>
                        </a:rPr>
                        <a:t>???</a:t>
                      </a:r>
                    </a:p>
                  </a:txBody>
                  <a:tcPr>
                    <a:solidFill>
                      <a:schemeClr val="accent1"/>
                    </a:solidFill>
                  </a:tcPr>
                </a:tc>
                <a:tc>
                  <a:txBody>
                    <a:bodyPr/>
                    <a:lstStyle/>
                    <a:p>
                      <a:pPr algn="ctr"/>
                      <a:r>
                        <a:rPr lang="en-US" dirty="0">
                          <a:solidFill>
                            <a:schemeClr val="bg1"/>
                          </a:solidFill>
                        </a:rPr>
                        <a:t>???</a:t>
                      </a:r>
                    </a:p>
                  </a:txBody>
                  <a:tcPr>
                    <a:solidFill>
                      <a:schemeClr val="accent1"/>
                    </a:solidFill>
                  </a:tcPr>
                </a:tc>
                <a:tc>
                  <a:txBody>
                    <a:bodyPr/>
                    <a:lstStyle/>
                    <a:p>
                      <a:pPr algn="ctr"/>
                      <a:r>
                        <a:rPr lang="en-US" dirty="0">
                          <a:solidFill>
                            <a:schemeClr val="bg1"/>
                          </a:solidFill>
                        </a:rPr>
                        <a:t>???</a:t>
                      </a:r>
                    </a:p>
                  </a:txBody>
                  <a:tcPr>
                    <a:solidFill>
                      <a:schemeClr val="accent1"/>
                    </a:solidFill>
                  </a:tcPr>
                </a:tc>
                <a:tc>
                  <a:txBody>
                    <a:bodyPr/>
                    <a:lstStyle/>
                    <a:p>
                      <a:pPr algn="ctr"/>
                      <a:r>
                        <a:rPr lang="en-US" dirty="0">
                          <a:solidFill>
                            <a:schemeClr val="bg1"/>
                          </a:solidFill>
                        </a:rPr>
                        <a:t>???</a:t>
                      </a:r>
                    </a:p>
                  </a:txBody>
                  <a:tcPr>
                    <a:solidFill>
                      <a:schemeClr val="accent1"/>
                    </a:solidFill>
                  </a:tcPr>
                </a:tc>
                <a:tc>
                  <a:txBody>
                    <a:bodyPr/>
                    <a:lstStyle/>
                    <a:p>
                      <a:pPr algn="ctr"/>
                      <a:r>
                        <a:rPr lang="en-US" dirty="0">
                          <a:solidFill>
                            <a:schemeClr val="bg1"/>
                          </a:solidFill>
                        </a:rPr>
                        <a:t>???</a:t>
                      </a:r>
                    </a:p>
                  </a:txBody>
                  <a:tcPr>
                    <a:solidFill>
                      <a:schemeClr val="accent1"/>
                    </a:solidFill>
                  </a:tcPr>
                </a:tc>
                <a:extLst>
                  <a:ext uri="{0D108BD9-81ED-4DB2-BD59-A6C34878D82A}">
                    <a16:rowId xmlns:a16="http://schemas.microsoft.com/office/drawing/2014/main" val="1328400303"/>
                  </a:ext>
                </a:extLst>
              </a:tr>
              <a:tr h="370840">
                <a:tc>
                  <a:txBody>
                    <a:bodyPr/>
                    <a:lstStyle/>
                    <a:p>
                      <a:pPr algn="ctr"/>
                      <a:r>
                        <a:rPr lang="en-US" b="1" dirty="0"/>
                        <a:t>A</a:t>
                      </a:r>
                    </a:p>
                  </a:txBody>
                  <a:tcPr/>
                </a:tc>
                <a:tc>
                  <a:txBody>
                    <a:bodyPr/>
                    <a:lstStyle/>
                    <a:p>
                      <a:pPr algn="ctr"/>
                      <a:r>
                        <a:rPr lang="en-US" dirty="0"/>
                        <a:t>24</a:t>
                      </a:r>
                    </a:p>
                  </a:txBody>
                  <a:tcPr/>
                </a:tc>
                <a:tc>
                  <a:txBody>
                    <a:bodyPr/>
                    <a:lstStyle/>
                    <a:p>
                      <a:pPr algn="ctr"/>
                      <a:r>
                        <a:rPr lang="en-US" dirty="0"/>
                        <a:t>32</a:t>
                      </a:r>
                    </a:p>
                  </a:txBody>
                  <a:tcPr/>
                </a:tc>
                <a:tc>
                  <a:txBody>
                    <a:bodyPr/>
                    <a:lstStyle/>
                    <a:p>
                      <a:pPr algn="ctr"/>
                      <a:r>
                        <a:rPr lang="en-US" dirty="0"/>
                        <a:t>36</a:t>
                      </a:r>
                    </a:p>
                  </a:txBody>
                  <a:tcPr/>
                </a:tc>
                <a:tc>
                  <a:txBody>
                    <a:bodyPr/>
                    <a:lstStyle/>
                    <a:p>
                      <a:pPr algn="ctr"/>
                      <a:r>
                        <a:rPr lang="en-US" dirty="0"/>
                        <a:t>2.6</a:t>
                      </a:r>
                    </a:p>
                  </a:txBody>
                  <a:tcPr/>
                </a:tc>
                <a:tc>
                  <a:txBody>
                    <a:bodyPr/>
                    <a:lstStyle/>
                    <a:p>
                      <a:pPr algn="ctr"/>
                      <a:r>
                        <a:rPr lang="en-US" dirty="0"/>
                        <a:t>76</a:t>
                      </a:r>
                    </a:p>
                  </a:txBody>
                  <a:tcPr/>
                </a:tc>
                <a:tc>
                  <a:txBody>
                    <a:bodyPr/>
                    <a:lstStyle/>
                    <a:p>
                      <a:pPr algn="ctr"/>
                      <a:r>
                        <a:rPr lang="en-US" dirty="0"/>
                        <a:t>93</a:t>
                      </a:r>
                    </a:p>
                  </a:txBody>
                  <a:tcPr/>
                </a:tc>
                <a:tc>
                  <a:txBody>
                    <a:bodyPr/>
                    <a:lstStyle/>
                    <a:p>
                      <a:pPr algn="ctr"/>
                      <a:r>
                        <a:rPr lang="en-US" dirty="0"/>
                        <a:t>100</a:t>
                      </a:r>
                    </a:p>
                  </a:txBody>
                  <a:tcPr/>
                </a:tc>
                <a:tc>
                  <a:txBody>
                    <a:bodyPr/>
                    <a:lstStyle/>
                    <a:p>
                      <a:pPr algn="ctr"/>
                      <a:r>
                        <a:rPr lang="en-US" dirty="0"/>
                        <a:t>270</a:t>
                      </a:r>
                    </a:p>
                  </a:txBody>
                  <a:tcPr/>
                </a:tc>
                <a:extLst>
                  <a:ext uri="{0D108BD9-81ED-4DB2-BD59-A6C34878D82A}">
                    <a16:rowId xmlns:a16="http://schemas.microsoft.com/office/drawing/2014/main" val="1108040650"/>
                  </a:ext>
                </a:extLst>
              </a:tr>
              <a:tr h="370840">
                <a:tc>
                  <a:txBody>
                    <a:bodyPr/>
                    <a:lstStyle/>
                    <a:p>
                      <a:pPr algn="ctr"/>
                      <a:r>
                        <a:rPr lang="en-US" b="1" dirty="0"/>
                        <a:t>B</a:t>
                      </a:r>
                    </a:p>
                  </a:txBody>
                  <a:tcPr/>
                </a:tc>
                <a:tc>
                  <a:txBody>
                    <a:bodyPr/>
                    <a:lstStyle/>
                    <a:p>
                      <a:pPr algn="ctr"/>
                      <a:r>
                        <a:rPr lang="en-US" dirty="0"/>
                        <a:t>8</a:t>
                      </a:r>
                    </a:p>
                  </a:txBody>
                  <a:tcPr/>
                </a:tc>
                <a:tc>
                  <a:txBody>
                    <a:bodyPr/>
                    <a:lstStyle/>
                    <a:p>
                      <a:pPr algn="ctr"/>
                      <a:r>
                        <a:rPr lang="en-US" dirty="0"/>
                        <a:t>25</a:t>
                      </a:r>
                    </a:p>
                  </a:txBody>
                  <a:tcPr/>
                </a:tc>
                <a:tc>
                  <a:txBody>
                    <a:bodyPr/>
                    <a:lstStyle/>
                    <a:p>
                      <a:pPr algn="ctr"/>
                      <a:r>
                        <a:rPr lang="en-US" dirty="0"/>
                        <a:t>36</a:t>
                      </a:r>
                    </a:p>
                  </a:txBody>
                  <a:tcPr/>
                </a:tc>
                <a:tc>
                  <a:txBody>
                    <a:bodyPr/>
                    <a:lstStyle/>
                    <a:p>
                      <a:pPr algn="ctr"/>
                      <a:r>
                        <a:rPr lang="en-US" dirty="0"/>
                        <a:t>3.2</a:t>
                      </a:r>
                    </a:p>
                  </a:txBody>
                  <a:tcPr/>
                </a:tc>
                <a:tc>
                  <a:txBody>
                    <a:bodyPr/>
                    <a:lstStyle/>
                    <a:p>
                      <a:pPr algn="ctr"/>
                      <a:r>
                        <a:rPr lang="en-US" dirty="0"/>
                        <a:t>62</a:t>
                      </a:r>
                    </a:p>
                  </a:txBody>
                  <a:tcPr/>
                </a:tc>
                <a:tc>
                  <a:txBody>
                    <a:bodyPr/>
                    <a:lstStyle/>
                    <a:p>
                      <a:pPr algn="ctr"/>
                      <a:r>
                        <a:rPr lang="en-US" dirty="0"/>
                        <a:t>86</a:t>
                      </a:r>
                    </a:p>
                  </a:txBody>
                  <a:tcPr/>
                </a:tc>
                <a:tc>
                  <a:txBody>
                    <a:bodyPr/>
                    <a:lstStyle/>
                    <a:p>
                      <a:pPr algn="ctr"/>
                      <a:r>
                        <a:rPr lang="en-US"/>
                        <a:t>10</a:t>
                      </a:r>
                      <a:endParaRPr lang="en-US" dirty="0"/>
                    </a:p>
                  </a:txBody>
                  <a:tcPr/>
                </a:tc>
                <a:tc>
                  <a:txBody>
                    <a:bodyPr/>
                    <a:lstStyle/>
                    <a:p>
                      <a:pPr algn="ctr"/>
                      <a:r>
                        <a:rPr lang="en-US" dirty="0"/>
                        <a:t>120</a:t>
                      </a:r>
                    </a:p>
                  </a:txBody>
                  <a:tcPr/>
                </a:tc>
                <a:extLst>
                  <a:ext uri="{0D108BD9-81ED-4DB2-BD59-A6C34878D82A}">
                    <a16:rowId xmlns:a16="http://schemas.microsoft.com/office/drawing/2014/main" val="1952494392"/>
                  </a:ext>
                </a:extLst>
              </a:tr>
              <a:tr h="370840">
                <a:tc>
                  <a:txBody>
                    <a:bodyPr/>
                    <a:lstStyle/>
                    <a:p>
                      <a:pPr algn="ctr"/>
                      <a:r>
                        <a:rPr lang="en-US" b="1" dirty="0"/>
                        <a:t>C</a:t>
                      </a:r>
                    </a:p>
                  </a:txBody>
                  <a:tcPr/>
                </a:tc>
                <a:tc>
                  <a:txBody>
                    <a:bodyPr/>
                    <a:lstStyle/>
                    <a:p>
                      <a:pPr algn="ctr"/>
                      <a:r>
                        <a:rPr lang="en-US" dirty="0"/>
                        <a:t>23</a:t>
                      </a:r>
                    </a:p>
                  </a:txBody>
                  <a:tcPr/>
                </a:tc>
                <a:tc>
                  <a:txBody>
                    <a:bodyPr/>
                    <a:lstStyle/>
                    <a:p>
                      <a:pPr algn="ctr"/>
                      <a:r>
                        <a:rPr lang="en-US" dirty="0"/>
                        <a:t>5</a:t>
                      </a:r>
                    </a:p>
                  </a:txBody>
                  <a:tcPr/>
                </a:tc>
                <a:tc>
                  <a:txBody>
                    <a:bodyPr/>
                    <a:lstStyle/>
                    <a:p>
                      <a:pPr algn="ctr"/>
                      <a:r>
                        <a:rPr lang="en-US" dirty="0"/>
                        <a:t>3750</a:t>
                      </a:r>
                    </a:p>
                  </a:txBody>
                  <a:tcPr/>
                </a:tc>
                <a:tc>
                  <a:txBody>
                    <a:bodyPr/>
                    <a:lstStyle/>
                    <a:p>
                      <a:pPr algn="ctr"/>
                      <a:r>
                        <a:rPr lang="en-US" dirty="0"/>
                        <a:t>13</a:t>
                      </a:r>
                    </a:p>
                  </a:txBody>
                  <a:tcPr/>
                </a:tc>
                <a:tc>
                  <a:txBody>
                    <a:bodyPr/>
                    <a:lstStyle/>
                    <a:p>
                      <a:pPr algn="ctr"/>
                      <a:r>
                        <a:rPr lang="en-US" dirty="0"/>
                        <a:t>66</a:t>
                      </a:r>
                    </a:p>
                  </a:txBody>
                  <a:tcPr/>
                </a:tc>
                <a:tc>
                  <a:txBody>
                    <a:bodyPr/>
                    <a:lstStyle/>
                    <a:p>
                      <a:pPr algn="ctr"/>
                      <a:r>
                        <a:rPr lang="en-US" dirty="0"/>
                        <a:t>90</a:t>
                      </a:r>
                    </a:p>
                  </a:txBody>
                  <a:tcPr/>
                </a:tc>
                <a:tc>
                  <a:txBody>
                    <a:bodyPr/>
                    <a:lstStyle/>
                    <a:p>
                      <a:pPr algn="ctr"/>
                      <a:r>
                        <a:rPr lang="en-US" dirty="0"/>
                        <a:t>10</a:t>
                      </a:r>
                    </a:p>
                  </a:txBody>
                  <a:tcPr/>
                </a:tc>
                <a:tc>
                  <a:txBody>
                    <a:bodyPr/>
                    <a:lstStyle/>
                    <a:p>
                      <a:pPr algn="ctr"/>
                      <a:r>
                        <a:rPr lang="en-US" dirty="0"/>
                        <a:t>13</a:t>
                      </a:r>
                    </a:p>
                  </a:txBody>
                  <a:tcPr/>
                </a:tc>
                <a:extLst>
                  <a:ext uri="{0D108BD9-81ED-4DB2-BD59-A6C34878D82A}">
                    <a16:rowId xmlns:a16="http://schemas.microsoft.com/office/drawing/2014/main" val="1827258321"/>
                  </a:ext>
                </a:extLst>
              </a:tr>
              <a:tr h="370840">
                <a:tc>
                  <a:txBody>
                    <a:bodyPr/>
                    <a:lstStyle/>
                    <a:p>
                      <a:pPr algn="ctr"/>
                      <a:r>
                        <a:rPr lang="en-US" b="1" dirty="0"/>
                        <a:t>D</a:t>
                      </a:r>
                    </a:p>
                  </a:txBody>
                  <a:tcPr/>
                </a:tc>
                <a:tc>
                  <a:txBody>
                    <a:bodyPr/>
                    <a:lstStyle/>
                    <a:p>
                      <a:pPr algn="ctr"/>
                      <a:r>
                        <a:rPr lang="en-US" dirty="0"/>
                        <a:t>1</a:t>
                      </a:r>
                    </a:p>
                  </a:txBody>
                  <a:tcPr/>
                </a:tc>
                <a:tc>
                  <a:txBody>
                    <a:bodyPr/>
                    <a:lstStyle/>
                    <a:p>
                      <a:pPr algn="ctr"/>
                      <a:r>
                        <a:rPr lang="en-US" dirty="0"/>
                        <a:t>5</a:t>
                      </a:r>
                    </a:p>
                  </a:txBody>
                  <a:tcPr/>
                </a:tc>
                <a:tc>
                  <a:txBody>
                    <a:bodyPr/>
                    <a:lstStyle/>
                    <a:p>
                      <a:pPr algn="ctr"/>
                      <a:r>
                        <a:rPr lang="en-US" dirty="0"/>
                        <a:t>255</a:t>
                      </a:r>
                    </a:p>
                  </a:txBody>
                  <a:tcPr/>
                </a:tc>
                <a:tc>
                  <a:txBody>
                    <a:bodyPr/>
                    <a:lstStyle/>
                    <a:p>
                      <a:pPr algn="ctr"/>
                      <a:r>
                        <a:rPr lang="en-US" dirty="0"/>
                        <a:t>19</a:t>
                      </a:r>
                    </a:p>
                  </a:txBody>
                  <a:tcPr/>
                </a:tc>
                <a:tc>
                  <a:txBody>
                    <a:bodyPr/>
                    <a:lstStyle/>
                    <a:p>
                      <a:pPr algn="ctr"/>
                      <a:r>
                        <a:rPr lang="en-US" dirty="0"/>
                        <a:t>66</a:t>
                      </a:r>
                    </a:p>
                  </a:txBody>
                  <a:tcPr/>
                </a:tc>
                <a:tc>
                  <a:txBody>
                    <a:bodyPr/>
                    <a:lstStyle/>
                    <a:p>
                      <a:pPr algn="ctr"/>
                      <a:r>
                        <a:rPr lang="en-US" dirty="0"/>
                        <a:t>82</a:t>
                      </a:r>
                    </a:p>
                  </a:txBody>
                  <a:tcPr/>
                </a:tc>
                <a:tc>
                  <a:txBody>
                    <a:bodyPr/>
                    <a:lstStyle/>
                    <a:p>
                      <a:pPr algn="ctr"/>
                      <a:r>
                        <a:rPr lang="en-US" dirty="0"/>
                        <a:t>30</a:t>
                      </a:r>
                    </a:p>
                  </a:txBody>
                  <a:tcPr/>
                </a:tc>
                <a:tc>
                  <a:txBody>
                    <a:bodyPr/>
                    <a:lstStyle/>
                    <a:p>
                      <a:pPr algn="ctr"/>
                      <a:r>
                        <a:rPr lang="en-US" dirty="0"/>
                        <a:t>100</a:t>
                      </a:r>
                    </a:p>
                  </a:txBody>
                  <a:tcPr/>
                </a:tc>
                <a:extLst>
                  <a:ext uri="{0D108BD9-81ED-4DB2-BD59-A6C34878D82A}">
                    <a16:rowId xmlns:a16="http://schemas.microsoft.com/office/drawing/2014/main" val="4088743585"/>
                  </a:ext>
                </a:extLst>
              </a:tr>
            </a:tbl>
          </a:graphicData>
        </a:graphic>
      </p:graphicFrame>
      <p:sp>
        <p:nvSpPr>
          <p:cNvPr id="7" name="TextBox 6">
            <a:extLst>
              <a:ext uri="{FF2B5EF4-FFF2-40B4-BE49-F238E27FC236}">
                <a16:creationId xmlns:a16="http://schemas.microsoft.com/office/drawing/2014/main" id="{E5D514BC-9FA7-FFA7-4EF7-92F5BD7F43EE}"/>
              </a:ext>
            </a:extLst>
          </p:cNvPr>
          <p:cNvSpPr txBox="1"/>
          <p:nvPr/>
        </p:nvSpPr>
        <p:spPr>
          <a:xfrm>
            <a:off x="2005854" y="1340767"/>
            <a:ext cx="7408602" cy="646331"/>
          </a:xfrm>
          <a:prstGeom prst="rect">
            <a:avLst/>
          </a:prstGeom>
          <a:noFill/>
        </p:spPr>
        <p:txBody>
          <a:bodyPr wrap="square" rtlCol="0">
            <a:spAutoFit/>
          </a:bodyPr>
          <a:lstStyle/>
          <a:p>
            <a:pPr algn="ctr"/>
            <a:r>
              <a:rPr lang="en-US" dirty="0"/>
              <a:t>Rank order these 4 compounds from best to worse. The aim is to put into an in vivo mouse efficacy model towards selecting a development candidate </a:t>
            </a:r>
          </a:p>
        </p:txBody>
      </p:sp>
    </p:spTree>
    <p:extLst>
      <p:ext uri="{BB962C8B-B14F-4D97-AF65-F5344CB8AC3E}">
        <p14:creationId xmlns:p14="http://schemas.microsoft.com/office/powerpoint/2010/main" val="3148522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7FB31-262D-5607-B947-C77BED0DBE1C}"/>
              </a:ext>
            </a:extLst>
          </p:cNvPr>
          <p:cNvSpPr>
            <a:spLocks noGrp="1"/>
          </p:cNvSpPr>
          <p:nvPr>
            <p:ph type="title"/>
          </p:nvPr>
        </p:nvSpPr>
        <p:spPr/>
        <p:txBody>
          <a:bodyPr/>
          <a:lstStyle/>
          <a:p>
            <a:r>
              <a:rPr lang="en-ZA" dirty="0"/>
              <a:t>Learning Objectives</a:t>
            </a:r>
          </a:p>
        </p:txBody>
      </p:sp>
      <p:sp>
        <p:nvSpPr>
          <p:cNvPr id="3" name="Content Placeholder 2">
            <a:extLst>
              <a:ext uri="{FF2B5EF4-FFF2-40B4-BE49-F238E27FC236}">
                <a16:creationId xmlns:a16="http://schemas.microsoft.com/office/drawing/2014/main" id="{9AFC9461-919D-5660-513D-8A982D719B34}"/>
              </a:ext>
            </a:extLst>
          </p:cNvPr>
          <p:cNvSpPr>
            <a:spLocks noGrp="1"/>
          </p:cNvSpPr>
          <p:nvPr>
            <p:ph idx="1"/>
          </p:nvPr>
        </p:nvSpPr>
        <p:spPr/>
        <p:txBody>
          <a:bodyPr>
            <a:normAutofit/>
          </a:bodyPr>
          <a:lstStyle/>
          <a:p>
            <a:r>
              <a:rPr lang="en-ZA" dirty="0"/>
              <a:t>Make a molecule great</a:t>
            </a:r>
          </a:p>
          <a:p>
            <a:pPr marL="0" indent="0">
              <a:buNone/>
            </a:pPr>
            <a:endParaRPr lang="en-ZA" dirty="0"/>
          </a:p>
          <a:p>
            <a:r>
              <a:rPr lang="en-ZA" dirty="0"/>
              <a:t>Consider key parameters associated with drug-likeness</a:t>
            </a:r>
          </a:p>
          <a:p>
            <a:endParaRPr lang="en-ZA" dirty="0"/>
          </a:p>
          <a:p>
            <a:r>
              <a:rPr lang="en-ZA" dirty="0"/>
              <a:t>Employ computational tools to assess compound parameters</a:t>
            </a:r>
          </a:p>
          <a:p>
            <a:endParaRPr lang="en-ZA" dirty="0"/>
          </a:p>
          <a:p>
            <a:r>
              <a:rPr lang="en-ZA" dirty="0"/>
              <a:t>Measure key compound parameters</a:t>
            </a:r>
          </a:p>
          <a:p>
            <a:endParaRPr lang="en-ZA" dirty="0"/>
          </a:p>
          <a:p>
            <a:r>
              <a:rPr lang="en-ZA" dirty="0"/>
              <a:t>Validate compound parameters relative to project goals</a:t>
            </a:r>
          </a:p>
          <a:p>
            <a:pPr marL="457200" lvl="1" indent="0">
              <a:buNone/>
            </a:pPr>
            <a:endParaRPr lang="en-ZA" dirty="0"/>
          </a:p>
        </p:txBody>
      </p:sp>
      <p:sp>
        <p:nvSpPr>
          <p:cNvPr id="4" name="Slide Number Placeholder 3">
            <a:extLst>
              <a:ext uri="{FF2B5EF4-FFF2-40B4-BE49-F238E27FC236}">
                <a16:creationId xmlns:a16="http://schemas.microsoft.com/office/drawing/2014/main" id="{E5FC9F77-7D40-EC49-9A16-C18982CBE443}"/>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3</a:t>
            </a:fld>
            <a:endParaRPr lang="en-ZA" dirty="0"/>
          </a:p>
        </p:txBody>
      </p:sp>
    </p:spTree>
    <p:extLst>
      <p:ext uri="{BB962C8B-B14F-4D97-AF65-F5344CB8AC3E}">
        <p14:creationId xmlns:p14="http://schemas.microsoft.com/office/powerpoint/2010/main" val="3219654793"/>
      </p:ext>
    </p:extLst>
  </p:cSld>
  <p:clrMapOvr>
    <a:masterClrMapping/>
  </p:clrMapOvr>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33F64D-914C-1D85-8477-744C40EA2AA4}"/>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solidFill>
                  <a:schemeClr val="bg1">
                    <a:lumMod val="75000"/>
                  </a:schemeClr>
                </a:solidFill>
              </a:rPr>
              <a:t>30</a:t>
            </a:fld>
            <a:endParaRPr lang="en-ZA" dirty="0">
              <a:solidFill>
                <a:schemeClr val="bg1">
                  <a:lumMod val="75000"/>
                </a:schemeClr>
              </a:solidFill>
            </a:endParaRPr>
          </a:p>
        </p:txBody>
      </p:sp>
      <p:sp>
        <p:nvSpPr>
          <p:cNvPr id="5" name="Title 1">
            <a:extLst>
              <a:ext uri="{FF2B5EF4-FFF2-40B4-BE49-F238E27FC236}">
                <a16:creationId xmlns:a16="http://schemas.microsoft.com/office/drawing/2014/main" id="{F250A3B3-E27F-4C02-92E0-4342BDC289AA}"/>
              </a:ext>
            </a:extLst>
          </p:cNvPr>
          <p:cNvSpPr>
            <a:spLocks noGrp="1"/>
          </p:cNvSpPr>
          <p:nvPr>
            <p:ph type="title" idx="4294967295"/>
          </p:nvPr>
        </p:nvSpPr>
        <p:spPr>
          <a:xfrm>
            <a:off x="6306902" y="1922318"/>
            <a:ext cx="5726113" cy="2136621"/>
          </a:xfrm>
        </p:spPr>
        <p:txBody>
          <a:bodyPr anchor="b">
            <a:noAutofit/>
          </a:bodyPr>
          <a:lstStyle>
            <a:lvl1pPr algn="ctr">
              <a:defRPr sz="4000">
                <a:latin typeface="Arial" panose="020B0604020202020204" pitchFamily="34" charset="0"/>
                <a:cs typeface="Arial" panose="020B0604020202020204" pitchFamily="34" charset="0"/>
              </a:defRPr>
            </a:lvl1pPr>
          </a:lstStyle>
          <a:p>
            <a:r>
              <a:rPr lang="en-ZA" sz="2400" b="1" dirty="0">
                <a:latin typeface="Aptos" panose="020B0004020202020204" pitchFamily="34" charset="0"/>
              </a:rPr>
              <a:t>Parting thought: Rules only make sense if they are broken. Breaking the rule is one way of observing it.</a:t>
            </a:r>
            <a:br>
              <a:rPr lang="en-ZA" sz="2400" b="1" dirty="0">
                <a:latin typeface="Aptos" panose="020B0004020202020204" pitchFamily="34" charset="0"/>
              </a:rPr>
            </a:br>
            <a:r>
              <a:rPr lang="en-ZA" sz="2400" b="1" dirty="0">
                <a:latin typeface="Aptos" panose="020B0004020202020204" pitchFamily="34" charset="0"/>
              </a:rPr>
              <a:t>			</a:t>
            </a:r>
            <a:br>
              <a:rPr lang="en-ZA" sz="2400" b="1" dirty="0">
                <a:latin typeface="Aptos" panose="020B0004020202020204" pitchFamily="34" charset="0"/>
              </a:rPr>
            </a:br>
            <a:r>
              <a:rPr lang="en-ZA" sz="2400" b="1" dirty="0">
                <a:latin typeface="Aptos" panose="020B0004020202020204" pitchFamily="34" charset="0"/>
              </a:rPr>
              <a:t>Sir Thomas More </a:t>
            </a:r>
            <a:br>
              <a:rPr lang="en-ZA" sz="2400" b="1" dirty="0">
                <a:latin typeface="Aptos" panose="020B0004020202020204" pitchFamily="34" charset="0"/>
              </a:rPr>
            </a:br>
            <a:r>
              <a:rPr lang="en-US" sz="1200" b="1" dirty="0">
                <a:latin typeface="Aptos" panose="020B0004020202020204" pitchFamily="34" charset="0"/>
              </a:rPr>
              <a:t>English lawyer, judge, social philosopher, author, statesman, amateur theologian, and noted Renaissance humanist</a:t>
            </a:r>
            <a:endParaRPr lang="en-US" sz="1200" b="0" i="0" dirty="0">
              <a:solidFill>
                <a:srgbClr val="242424"/>
              </a:solidFill>
              <a:latin typeface="Aptos" panose="020B0004020202020204" pitchFamily="34" charset="0"/>
              <a:ea typeface="Arial"/>
              <a:cs typeface="Arial"/>
              <a:sym typeface="Arial"/>
            </a:endParaRPr>
          </a:p>
        </p:txBody>
      </p:sp>
    </p:spTree>
    <p:extLst>
      <p:ext uri="{BB962C8B-B14F-4D97-AF65-F5344CB8AC3E}">
        <p14:creationId xmlns:p14="http://schemas.microsoft.com/office/powerpoint/2010/main" val="3429678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CF704-46AA-54FC-BF57-EA8906892DB9}"/>
              </a:ext>
            </a:extLst>
          </p:cNvPr>
          <p:cNvSpPr>
            <a:spLocks noGrp="1"/>
          </p:cNvSpPr>
          <p:nvPr>
            <p:ph type="title"/>
          </p:nvPr>
        </p:nvSpPr>
        <p:spPr/>
        <p:txBody>
          <a:bodyPr/>
          <a:lstStyle/>
          <a:p>
            <a:r>
              <a:rPr lang="en-US" dirty="0" err="1"/>
              <a:t>Druglikeness</a:t>
            </a:r>
            <a:r>
              <a:rPr lang="en-US" dirty="0"/>
              <a:t> </a:t>
            </a:r>
          </a:p>
        </p:txBody>
      </p:sp>
      <p:sp>
        <p:nvSpPr>
          <p:cNvPr id="3" name="Content Placeholder 2">
            <a:extLst>
              <a:ext uri="{FF2B5EF4-FFF2-40B4-BE49-F238E27FC236}">
                <a16:creationId xmlns:a16="http://schemas.microsoft.com/office/drawing/2014/main" id="{57264404-8458-67A1-3ACB-FD3755745A7E}"/>
              </a:ext>
            </a:extLst>
          </p:cNvPr>
          <p:cNvSpPr>
            <a:spLocks noGrp="1"/>
          </p:cNvSpPr>
          <p:nvPr>
            <p:ph idx="1"/>
          </p:nvPr>
        </p:nvSpPr>
        <p:spPr>
          <a:xfrm>
            <a:off x="157076" y="1821488"/>
            <a:ext cx="11430404" cy="3215024"/>
          </a:xfrm>
        </p:spPr>
        <p:txBody>
          <a:bodyPr/>
          <a:lstStyle/>
          <a:p>
            <a:pPr marL="0" indent="0">
              <a:buNone/>
            </a:pPr>
            <a:r>
              <a:rPr lang="en-US" b="0" i="0" dirty="0">
                <a:solidFill>
                  <a:srgbClr val="0D1F30"/>
                </a:solidFill>
                <a:effectLst/>
                <a:latin typeface="Open Sans" panose="020B0606030504020204" pitchFamily="34" charset="0"/>
              </a:rPr>
              <a:t>Similar compound properties to existing drugs</a:t>
            </a:r>
          </a:p>
          <a:p>
            <a:pPr marL="0" indent="0">
              <a:buNone/>
            </a:pPr>
            <a:endParaRPr lang="en-US" dirty="0">
              <a:solidFill>
                <a:srgbClr val="0D1F30"/>
              </a:solidFill>
              <a:latin typeface="Open Sans" panose="020B0606030504020204" pitchFamily="34" charset="0"/>
            </a:endParaRPr>
          </a:p>
          <a:p>
            <a:pPr marL="0" indent="0">
              <a:buNone/>
            </a:pPr>
            <a:r>
              <a:rPr lang="en-US" dirty="0">
                <a:solidFill>
                  <a:srgbClr val="0D1F30"/>
                </a:solidFill>
                <a:latin typeface="Open Sans" panose="020B0606030504020204" pitchFamily="34" charset="0"/>
              </a:rPr>
              <a:t>or…</a:t>
            </a:r>
          </a:p>
          <a:p>
            <a:pPr marL="0" indent="0">
              <a:buNone/>
            </a:pPr>
            <a:endParaRPr lang="en-US" dirty="0">
              <a:solidFill>
                <a:srgbClr val="0D1F30"/>
              </a:solidFill>
              <a:latin typeface="Open Sans" panose="020B0606030504020204" pitchFamily="34" charset="0"/>
            </a:endParaRPr>
          </a:p>
          <a:p>
            <a:pPr marL="0" indent="0">
              <a:buNone/>
            </a:pPr>
            <a:r>
              <a:rPr lang="en-US" dirty="0">
                <a:solidFill>
                  <a:srgbClr val="0D1F30"/>
                </a:solidFill>
                <a:latin typeface="Open Sans" panose="020B0606030504020204" pitchFamily="34" charset="0"/>
              </a:rPr>
              <a:t>Think inside the box</a:t>
            </a:r>
            <a:endParaRPr lang="en-US" dirty="0"/>
          </a:p>
        </p:txBody>
      </p:sp>
    </p:spTree>
    <p:extLst>
      <p:ext uri="{BB962C8B-B14F-4D97-AF65-F5344CB8AC3E}">
        <p14:creationId xmlns:p14="http://schemas.microsoft.com/office/powerpoint/2010/main" val="50629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47717-B46A-0FC6-A54E-9D36D7A345E5}"/>
              </a:ext>
            </a:extLst>
          </p:cNvPr>
          <p:cNvSpPr>
            <a:spLocks noGrp="1"/>
          </p:cNvSpPr>
          <p:nvPr>
            <p:ph type="title"/>
          </p:nvPr>
        </p:nvSpPr>
        <p:spPr/>
        <p:txBody>
          <a:bodyPr/>
          <a:lstStyle/>
          <a:p>
            <a:r>
              <a:rPr lang="en-US" dirty="0"/>
              <a:t>Compound biological attributes</a:t>
            </a:r>
          </a:p>
        </p:txBody>
      </p:sp>
      <p:sp>
        <p:nvSpPr>
          <p:cNvPr id="6" name="Oval 5">
            <a:extLst>
              <a:ext uri="{FF2B5EF4-FFF2-40B4-BE49-F238E27FC236}">
                <a16:creationId xmlns:a16="http://schemas.microsoft.com/office/drawing/2014/main" id="{66CCBCCE-22DD-865A-D670-14DE79C8F494}"/>
              </a:ext>
            </a:extLst>
          </p:cNvPr>
          <p:cNvSpPr/>
          <p:nvPr/>
        </p:nvSpPr>
        <p:spPr>
          <a:xfrm>
            <a:off x="5031518" y="990948"/>
            <a:ext cx="1269177" cy="3117812"/>
          </a:xfrm>
          <a:prstGeom prst="ellipse">
            <a:avLst/>
          </a:prstGeom>
          <a:solidFill>
            <a:srgbClr val="0099FF">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lIns="0" tIns="0" rtlCol="0" anchor="t" anchorCtr="0"/>
          <a:lstStyle/>
          <a:p>
            <a:pPr algn="ctr"/>
            <a:r>
              <a:rPr lang="en-ZA" sz="1600" b="1" dirty="0">
                <a:solidFill>
                  <a:schemeClr val="tx1"/>
                </a:solidFill>
              </a:rPr>
              <a:t>Cellular </a:t>
            </a:r>
            <a:r>
              <a:rPr lang="en-ZA" sz="1600" b="1" dirty="0" err="1">
                <a:solidFill>
                  <a:schemeClr val="tx1"/>
                </a:solidFill>
              </a:rPr>
              <a:t>permea-bility</a:t>
            </a:r>
            <a:endParaRPr lang="en-ZA" sz="1600" b="1" dirty="0">
              <a:solidFill>
                <a:schemeClr val="tx1"/>
              </a:solidFill>
            </a:endParaRPr>
          </a:p>
        </p:txBody>
      </p:sp>
      <p:sp>
        <p:nvSpPr>
          <p:cNvPr id="7" name="Oval 6">
            <a:extLst>
              <a:ext uri="{FF2B5EF4-FFF2-40B4-BE49-F238E27FC236}">
                <a16:creationId xmlns:a16="http://schemas.microsoft.com/office/drawing/2014/main" id="{2788BE01-2077-7E27-0E19-9217EF3EE47D}"/>
              </a:ext>
            </a:extLst>
          </p:cNvPr>
          <p:cNvSpPr/>
          <p:nvPr/>
        </p:nvSpPr>
        <p:spPr>
          <a:xfrm>
            <a:off x="6051729" y="1118997"/>
            <a:ext cx="1269177" cy="3171203"/>
          </a:xfrm>
          <a:prstGeom prst="ellipse">
            <a:avLst/>
          </a:prstGeom>
          <a:solidFill>
            <a:schemeClr val="accent6">
              <a:lumMod val="75000"/>
              <a:alpha val="50000"/>
            </a:schemeClr>
          </a:solidFill>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ZA" sz="1600" b="1" dirty="0">
                <a:solidFill>
                  <a:schemeClr val="tx1"/>
                </a:solidFill>
              </a:rPr>
              <a:t>Com-pound </a:t>
            </a:r>
            <a:r>
              <a:rPr lang="en-ZA" sz="1600" b="1" dirty="0" err="1">
                <a:solidFill>
                  <a:schemeClr val="tx1"/>
                </a:solidFill>
              </a:rPr>
              <a:t>distribu-tion</a:t>
            </a:r>
            <a:endParaRPr lang="en-ZA" sz="1600" b="1" dirty="0">
              <a:solidFill>
                <a:schemeClr val="tx1"/>
              </a:solidFill>
            </a:endParaRPr>
          </a:p>
        </p:txBody>
      </p:sp>
      <p:sp>
        <p:nvSpPr>
          <p:cNvPr id="8" name="Oval 7">
            <a:extLst>
              <a:ext uri="{FF2B5EF4-FFF2-40B4-BE49-F238E27FC236}">
                <a16:creationId xmlns:a16="http://schemas.microsoft.com/office/drawing/2014/main" id="{1A620D01-191C-DEA5-17D5-CD1F3E789E07}"/>
              </a:ext>
            </a:extLst>
          </p:cNvPr>
          <p:cNvSpPr/>
          <p:nvPr/>
        </p:nvSpPr>
        <p:spPr>
          <a:xfrm>
            <a:off x="6432230" y="1973047"/>
            <a:ext cx="1269177" cy="3271115"/>
          </a:xfrm>
          <a:prstGeom prst="ellipse">
            <a:avLst/>
          </a:prstGeom>
          <a:solidFill>
            <a:srgbClr val="666699">
              <a:alpha val="49804"/>
            </a:srgbClr>
          </a:solidFill>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vert270" rIns="0" rtlCol="0" anchor="t" anchorCtr="0"/>
          <a:lstStyle/>
          <a:p>
            <a:pPr algn="ctr"/>
            <a:endParaRPr lang="en-ZA" dirty="0">
              <a:solidFill>
                <a:schemeClr val="tx1"/>
              </a:solidFill>
            </a:endParaRPr>
          </a:p>
        </p:txBody>
      </p:sp>
      <p:sp>
        <p:nvSpPr>
          <p:cNvPr id="9" name="Oval 8">
            <a:extLst>
              <a:ext uri="{FF2B5EF4-FFF2-40B4-BE49-F238E27FC236}">
                <a16:creationId xmlns:a16="http://schemas.microsoft.com/office/drawing/2014/main" id="{83A60A76-7F90-BA93-1D36-B4E268309DCB}"/>
              </a:ext>
            </a:extLst>
          </p:cNvPr>
          <p:cNvSpPr/>
          <p:nvPr/>
        </p:nvSpPr>
        <p:spPr>
          <a:xfrm>
            <a:off x="3928014" y="3119316"/>
            <a:ext cx="1269177" cy="2861786"/>
          </a:xfrm>
          <a:prstGeom prst="ellipse">
            <a:avLst/>
          </a:prstGeom>
          <a:solidFill>
            <a:srgbClr val="FF0000">
              <a:alpha val="50000"/>
            </a:srgbClr>
          </a:solidFill>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ZA" sz="1600" b="1" dirty="0">
                <a:solidFill>
                  <a:schemeClr val="tx1"/>
                </a:solidFill>
              </a:rPr>
              <a:t>Bioavailability</a:t>
            </a:r>
          </a:p>
        </p:txBody>
      </p:sp>
      <p:sp>
        <p:nvSpPr>
          <p:cNvPr id="10" name="Oval 9">
            <a:extLst>
              <a:ext uri="{FF2B5EF4-FFF2-40B4-BE49-F238E27FC236}">
                <a16:creationId xmlns:a16="http://schemas.microsoft.com/office/drawing/2014/main" id="{25329FCD-373E-9D77-D23B-54D4DBD10D95}"/>
              </a:ext>
            </a:extLst>
          </p:cNvPr>
          <p:cNvSpPr/>
          <p:nvPr/>
        </p:nvSpPr>
        <p:spPr>
          <a:xfrm>
            <a:off x="4962361" y="3111620"/>
            <a:ext cx="1269177" cy="32582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ZA" b="1" dirty="0">
                <a:solidFill>
                  <a:schemeClr val="tx1"/>
                </a:solidFill>
              </a:rPr>
              <a:t>Hepatic, renal, intestinal clear-</a:t>
            </a:r>
            <a:r>
              <a:rPr lang="en-ZA" b="1" dirty="0" err="1">
                <a:solidFill>
                  <a:schemeClr val="tx1"/>
                </a:solidFill>
              </a:rPr>
              <a:t>ance</a:t>
            </a:r>
            <a:endParaRPr lang="en-ZA" b="1" dirty="0">
              <a:solidFill>
                <a:schemeClr val="tx1"/>
              </a:solidFill>
            </a:endParaRPr>
          </a:p>
        </p:txBody>
      </p:sp>
      <p:sp>
        <p:nvSpPr>
          <p:cNvPr id="11" name="Oval 10">
            <a:extLst>
              <a:ext uri="{FF2B5EF4-FFF2-40B4-BE49-F238E27FC236}">
                <a16:creationId xmlns:a16="http://schemas.microsoft.com/office/drawing/2014/main" id="{64F71A70-E1A0-B6A3-672D-CEDCFC61CBB2}"/>
              </a:ext>
            </a:extLst>
          </p:cNvPr>
          <p:cNvSpPr/>
          <p:nvPr/>
        </p:nvSpPr>
        <p:spPr>
          <a:xfrm>
            <a:off x="5955417" y="3002718"/>
            <a:ext cx="1269177" cy="3275419"/>
          </a:xfrm>
          <a:prstGeom prst="ellipse">
            <a:avLst/>
          </a:prstGeom>
          <a:solidFill>
            <a:srgbClr val="7030A0">
              <a:alpha val="50000"/>
            </a:srgbClr>
          </a:solidFill>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a:r>
              <a:rPr lang="en-ZA" dirty="0"/>
              <a:t> </a:t>
            </a:r>
            <a:r>
              <a:rPr lang="en-ZA" sz="1600" b="1" dirty="0">
                <a:solidFill>
                  <a:schemeClr val="tx1"/>
                </a:solidFill>
              </a:rPr>
              <a:t>Meta-</a:t>
            </a:r>
            <a:r>
              <a:rPr lang="en-ZA" sz="1600" b="1" dirty="0" err="1">
                <a:solidFill>
                  <a:schemeClr val="tx1"/>
                </a:solidFill>
              </a:rPr>
              <a:t>bolic</a:t>
            </a:r>
            <a:r>
              <a:rPr lang="en-ZA" sz="1600" b="1" dirty="0">
                <a:solidFill>
                  <a:schemeClr val="tx1"/>
                </a:solidFill>
              </a:rPr>
              <a:t>/</a:t>
            </a:r>
          </a:p>
          <a:p>
            <a:pPr algn="ctr"/>
            <a:r>
              <a:rPr lang="en-ZA" sz="1600" b="1" dirty="0">
                <a:solidFill>
                  <a:schemeClr val="tx1"/>
                </a:solidFill>
              </a:rPr>
              <a:t>plasma stability</a:t>
            </a:r>
            <a:endParaRPr lang="en-ZA" sz="1600" dirty="0"/>
          </a:p>
        </p:txBody>
      </p:sp>
      <p:sp>
        <p:nvSpPr>
          <p:cNvPr id="12" name="Oval 11">
            <a:extLst>
              <a:ext uri="{FF2B5EF4-FFF2-40B4-BE49-F238E27FC236}">
                <a16:creationId xmlns:a16="http://schemas.microsoft.com/office/drawing/2014/main" id="{1000F14C-8962-6F3B-DFDB-762F1C96B53E}"/>
              </a:ext>
            </a:extLst>
          </p:cNvPr>
          <p:cNvSpPr/>
          <p:nvPr/>
        </p:nvSpPr>
        <p:spPr>
          <a:xfrm>
            <a:off x="4161034" y="1193073"/>
            <a:ext cx="1269177" cy="3233897"/>
          </a:xfrm>
          <a:prstGeom prst="ellipse">
            <a:avLst/>
          </a:prstGeom>
          <a:solidFill>
            <a:srgbClr val="FFFF00">
              <a:alpha val="50000"/>
            </a:srgbClr>
          </a:solidFill>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ZA" sz="1600" b="1" dirty="0">
                <a:solidFill>
                  <a:schemeClr val="tx1"/>
                </a:solidFill>
              </a:rPr>
              <a:t>Target Potency</a:t>
            </a:r>
          </a:p>
        </p:txBody>
      </p:sp>
      <p:grpSp>
        <p:nvGrpSpPr>
          <p:cNvPr id="13" name="Group 12">
            <a:extLst>
              <a:ext uri="{FF2B5EF4-FFF2-40B4-BE49-F238E27FC236}">
                <a16:creationId xmlns:a16="http://schemas.microsoft.com/office/drawing/2014/main" id="{9E8D8490-56C2-FBC8-CC06-F94293479D3B}"/>
              </a:ext>
            </a:extLst>
          </p:cNvPr>
          <p:cNvGrpSpPr/>
          <p:nvPr/>
        </p:nvGrpSpPr>
        <p:grpSpPr>
          <a:xfrm>
            <a:off x="3234246" y="2054147"/>
            <a:ext cx="1962945" cy="3098018"/>
            <a:chOff x="1928487" y="1970315"/>
            <a:chExt cx="2070847" cy="3293062"/>
          </a:xfrm>
        </p:grpSpPr>
        <p:sp>
          <p:nvSpPr>
            <p:cNvPr id="14" name="Oval 13">
              <a:extLst>
                <a:ext uri="{FF2B5EF4-FFF2-40B4-BE49-F238E27FC236}">
                  <a16:creationId xmlns:a16="http://schemas.microsoft.com/office/drawing/2014/main" id="{91B76FE6-9351-22F7-0AFC-FAD57C98FFD5}"/>
                </a:ext>
              </a:extLst>
            </p:cNvPr>
            <p:cNvSpPr/>
            <p:nvPr/>
          </p:nvSpPr>
          <p:spPr>
            <a:xfrm>
              <a:off x="2660391" y="1970315"/>
              <a:ext cx="1338943" cy="3293062"/>
            </a:xfrm>
            <a:prstGeom prst="ellipse">
              <a:avLst/>
            </a:prstGeom>
            <a:solidFill>
              <a:srgbClr val="FF9900">
                <a:alpha val="50000"/>
              </a:srgbClr>
            </a:solidFill>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nchorCtr="1"/>
            <a:lstStyle/>
            <a:p>
              <a:pPr algn="ctr"/>
              <a:endParaRPr lang="en-ZA" dirty="0">
                <a:solidFill>
                  <a:schemeClr val="tx1"/>
                </a:solidFill>
              </a:endParaRPr>
            </a:p>
          </p:txBody>
        </p:sp>
        <p:sp>
          <p:nvSpPr>
            <p:cNvPr id="15" name="TextBox 14">
              <a:extLst>
                <a:ext uri="{FF2B5EF4-FFF2-40B4-BE49-F238E27FC236}">
                  <a16:creationId xmlns:a16="http://schemas.microsoft.com/office/drawing/2014/main" id="{0D42CA3B-F013-1A5F-2451-2E7C4328630F}"/>
                </a:ext>
              </a:extLst>
            </p:cNvPr>
            <p:cNvSpPr txBox="1"/>
            <p:nvPr/>
          </p:nvSpPr>
          <p:spPr>
            <a:xfrm>
              <a:off x="1928487" y="3301539"/>
              <a:ext cx="1217449" cy="646331"/>
            </a:xfrm>
            <a:prstGeom prst="rect">
              <a:avLst/>
            </a:prstGeom>
            <a:noFill/>
          </p:spPr>
          <p:txBody>
            <a:bodyPr wrap="none" rtlCol="0">
              <a:spAutoFit/>
            </a:bodyPr>
            <a:lstStyle/>
            <a:p>
              <a:pPr algn="ctr"/>
              <a:r>
                <a:rPr lang="en-ZA" b="1" dirty="0" err="1"/>
                <a:t>Pharmaco</a:t>
              </a:r>
              <a:r>
                <a:rPr lang="en-ZA" b="1" dirty="0"/>
                <a:t>-</a:t>
              </a:r>
            </a:p>
            <a:p>
              <a:pPr algn="ctr"/>
              <a:r>
                <a:rPr lang="en-ZA" b="1" dirty="0"/>
                <a:t>dynamics</a:t>
              </a:r>
            </a:p>
          </p:txBody>
        </p:sp>
      </p:grpSp>
      <p:sp>
        <p:nvSpPr>
          <p:cNvPr id="16" name="TextBox 15">
            <a:extLst>
              <a:ext uri="{FF2B5EF4-FFF2-40B4-BE49-F238E27FC236}">
                <a16:creationId xmlns:a16="http://schemas.microsoft.com/office/drawing/2014/main" id="{C0F0FEC0-3370-6690-9C8B-194910916896}"/>
              </a:ext>
            </a:extLst>
          </p:cNvPr>
          <p:cNvSpPr txBox="1"/>
          <p:nvPr/>
        </p:nvSpPr>
        <p:spPr>
          <a:xfrm>
            <a:off x="7171179" y="3441272"/>
            <a:ext cx="1214353" cy="338554"/>
          </a:xfrm>
          <a:prstGeom prst="rect">
            <a:avLst/>
          </a:prstGeom>
          <a:noFill/>
        </p:spPr>
        <p:txBody>
          <a:bodyPr wrap="square" rtlCol="0">
            <a:spAutoFit/>
          </a:bodyPr>
          <a:lstStyle/>
          <a:p>
            <a:pPr algn="ctr"/>
            <a:r>
              <a:rPr lang="en-ZA" sz="1600" b="1" dirty="0"/>
              <a:t>Toxicology</a:t>
            </a:r>
          </a:p>
        </p:txBody>
      </p:sp>
      <p:sp>
        <p:nvSpPr>
          <p:cNvPr id="17" name="Oval 16">
            <a:extLst>
              <a:ext uri="{FF2B5EF4-FFF2-40B4-BE49-F238E27FC236}">
                <a16:creationId xmlns:a16="http://schemas.microsoft.com/office/drawing/2014/main" id="{0C2612B3-8184-F318-5F8D-376D74620BAB}"/>
              </a:ext>
            </a:extLst>
          </p:cNvPr>
          <p:cNvSpPr/>
          <p:nvPr/>
        </p:nvSpPr>
        <p:spPr>
          <a:xfrm>
            <a:off x="4856824" y="2834580"/>
            <a:ext cx="1575901" cy="1488278"/>
          </a:xfrm>
          <a:prstGeom prst="ellipse">
            <a:avLst/>
          </a:prstGeom>
          <a:solidFill>
            <a:schemeClr val="tx2"/>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bg1"/>
                </a:solidFill>
              </a:rPr>
              <a:t>Drug Candidate</a:t>
            </a:r>
          </a:p>
        </p:txBody>
      </p:sp>
    </p:spTree>
    <p:extLst>
      <p:ext uri="{BB962C8B-B14F-4D97-AF65-F5344CB8AC3E}">
        <p14:creationId xmlns:p14="http://schemas.microsoft.com/office/powerpoint/2010/main" val="10782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771C2-BEB2-64CA-45FF-0093D8B5BE1A}"/>
              </a:ext>
            </a:extLst>
          </p:cNvPr>
          <p:cNvSpPr>
            <a:spLocks noGrp="1"/>
          </p:cNvSpPr>
          <p:nvPr>
            <p:ph type="title"/>
          </p:nvPr>
        </p:nvSpPr>
        <p:spPr/>
        <p:txBody>
          <a:bodyPr/>
          <a:lstStyle/>
          <a:p>
            <a:r>
              <a:rPr lang="en-ZA" dirty="0"/>
              <a:t>Lipinski ‘rule of five’</a:t>
            </a:r>
            <a:endParaRPr lang="en-US" dirty="0"/>
          </a:p>
        </p:txBody>
      </p:sp>
      <p:sp>
        <p:nvSpPr>
          <p:cNvPr id="4" name="TextBox 3">
            <a:extLst>
              <a:ext uri="{FF2B5EF4-FFF2-40B4-BE49-F238E27FC236}">
                <a16:creationId xmlns:a16="http://schemas.microsoft.com/office/drawing/2014/main" id="{3E48E095-EED3-2CA5-455C-DC2865498D93}"/>
              </a:ext>
            </a:extLst>
          </p:cNvPr>
          <p:cNvSpPr txBox="1"/>
          <p:nvPr/>
        </p:nvSpPr>
        <p:spPr>
          <a:xfrm>
            <a:off x="1853822" y="1811539"/>
            <a:ext cx="3703883" cy="1569660"/>
          </a:xfrm>
          <a:prstGeom prst="rect">
            <a:avLst/>
          </a:prstGeom>
          <a:noFill/>
        </p:spPr>
        <p:txBody>
          <a:bodyPr wrap="square" rtlCol="0">
            <a:spAutoFit/>
          </a:bodyPr>
          <a:lstStyle/>
          <a:p>
            <a:pPr marL="342900" indent="-342900">
              <a:buFont typeface="Arial" panose="020B0604020202020204" pitchFamily="34" charset="0"/>
              <a:buChar char="•"/>
            </a:pPr>
            <a:r>
              <a:rPr lang="en-ZA" sz="2400" dirty="0"/>
              <a:t>≤ 5 H-bond donors</a:t>
            </a:r>
          </a:p>
          <a:p>
            <a:pPr marL="342900" indent="-342900">
              <a:buFont typeface="Arial" panose="020B0604020202020204" pitchFamily="34" charset="0"/>
              <a:buChar char="•"/>
            </a:pPr>
            <a:r>
              <a:rPr lang="en-ZA" sz="2400" dirty="0"/>
              <a:t>≤ 10 H-bond acceptors</a:t>
            </a:r>
          </a:p>
          <a:p>
            <a:pPr marL="342900" indent="-342900">
              <a:buFont typeface="Arial" panose="020B0604020202020204" pitchFamily="34" charset="0"/>
              <a:buChar char="•"/>
            </a:pPr>
            <a:r>
              <a:rPr lang="en-ZA" sz="2400" dirty="0"/>
              <a:t>MW ≤ 500 Da</a:t>
            </a:r>
          </a:p>
          <a:p>
            <a:pPr marL="342900" indent="-342900">
              <a:buFont typeface="Arial" panose="020B0604020202020204" pitchFamily="34" charset="0"/>
              <a:buChar char="•"/>
            </a:pPr>
            <a:r>
              <a:rPr lang="en-ZA" sz="2400" dirty="0" err="1"/>
              <a:t>LogP</a:t>
            </a:r>
            <a:r>
              <a:rPr lang="en-ZA" sz="2400" dirty="0"/>
              <a:t> ≤ 5</a:t>
            </a:r>
          </a:p>
        </p:txBody>
      </p:sp>
      <p:graphicFrame>
        <p:nvGraphicFramePr>
          <p:cNvPr id="5" name="Object 4">
            <a:extLst>
              <a:ext uri="{FF2B5EF4-FFF2-40B4-BE49-F238E27FC236}">
                <a16:creationId xmlns:a16="http://schemas.microsoft.com/office/drawing/2014/main" id="{5721A599-CD78-1421-C7ED-2214DF8D2732}"/>
              </a:ext>
            </a:extLst>
          </p:cNvPr>
          <p:cNvGraphicFramePr>
            <a:graphicFrameLocks noChangeAspect="1"/>
          </p:cNvGraphicFramePr>
          <p:nvPr>
            <p:extLst>
              <p:ext uri="{D42A27DB-BD31-4B8C-83A1-F6EECF244321}">
                <p14:modId xmlns:p14="http://schemas.microsoft.com/office/powerpoint/2010/main" val="4271066064"/>
              </p:ext>
            </p:extLst>
          </p:nvPr>
        </p:nvGraphicFramePr>
        <p:xfrm>
          <a:off x="2909977" y="3621769"/>
          <a:ext cx="4979988" cy="1644650"/>
        </p:xfrm>
        <a:graphic>
          <a:graphicData uri="http://schemas.openxmlformats.org/presentationml/2006/ole">
            <mc:AlternateContent xmlns:mc="http://schemas.openxmlformats.org/markup-compatibility/2006">
              <mc:Choice xmlns:v="urn:schemas-microsoft-com:vml" Requires="v">
                <p:oleObj name="CS ChemDraw Drawing" r:id="rId2" imgW="7974789" imgH="2629978" progId="ChemDraw.Document.6.0">
                  <p:embed/>
                </p:oleObj>
              </mc:Choice>
              <mc:Fallback>
                <p:oleObj name="CS ChemDraw Drawing" r:id="rId2" imgW="7974789" imgH="2629978" progId="ChemDraw.Document.6.0">
                  <p:embed/>
                  <p:pic>
                    <p:nvPicPr>
                      <p:cNvPr id="5" name="Object 4">
                        <a:extLst>
                          <a:ext uri="{FF2B5EF4-FFF2-40B4-BE49-F238E27FC236}">
                            <a16:creationId xmlns:a16="http://schemas.microsoft.com/office/drawing/2014/main" id="{5721A599-CD78-1421-C7ED-2214DF8D2732}"/>
                          </a:ext>
                        </a:extLst>
                      </p:cNvPr>
                      <p:cNvPicPr/>
                      <p:nvPr/>
                    </p:nvPicPr>
                    <p:blipFill>
                      <a:blip r:embed="rId3"/>
                      <a:stretch>
                        <a:fillRect/>
                      </a:stretch>
                    </p:blipFill>
                    <p:spPr>
                      <a:xfrm>
                        <a:off x="2909977" y="3621769"/>
                        <a:ext cx="4979988" cy="164465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4DA1FA07-B1DE-B242-CE86-8AF82362A2FD}"/>
              </a:ext>
            </a:extLst>
          </p:cNvPr>
          <p:cNvSpPr txBox="1"/>
          <p:nvPr/>
        </p:nvSpPr>
        <p:spPr>
          <a:xfrm>
            <a:off x="1545629" y="1018794"/>
            <a:ext cx="4012076" cy="707886"/>
          </a:xfrm>
          <a:prstGeom prst="rect">
            <a:avLst/>
          </a:prstGeom>
          <a:noFill/>
        </p:spPr>
        <p:txBody>
          <a:bodyPr wrap="square" rtlCol="0">
            <a:spAutoFit/>
          </a:bodyPr>
          <a:lstStyle/>
          <a:p>
            <a:pPr algn="ctr"/>
            <a:r>
              <a:rPr lang="en-ZA" sz="2000" b="1" dirty="0">
                <a:solidFill>
                  <a:schemeClr val="accent5">
                    <a:lumMod val="50000"/>
                  </a:schemeClr>
                </a:solidFill>
              </a:rPr>
              <a:t>Oral drugs do not violate more than one of the following parameters: </a:t>
            </a:r>
            <a:endParaRPr lang="en-US" sz="2000" b="1" dirty="0">
              <a:solidFill>
                <a:schemeClr val="accent5">
                  <a:lumMod val="50000"/>
                </a:schemeClr>
              </a:solidFill>
            </a:endParaRPr>
          </a:p>
        </p:txBody>
      </p:sp>
      <p:sp>
        <p:nvSpPr>
          <p:cNvPr id="7" name="TextBox 6">
            <a:extLst>
              <a:ext uri="{FF2B5EF4-FFF2-40B4-BE49-F238E27FC236}">
                <a16:creationId xmlns:a16="http://schemas.microsoft.com/office/drawing/2014/main" id="{6A057D42-9B47-0BEB-E327-7C70177E155B}"/>
              </a:ext>
            </a:extLst>
          </p:cNvPr>
          <p:cNvSpPr txBox="1"/>
          <p:nvPr/>
        </p:nvSpPr>
        <p:spPr>
          <a:xfrm>
            <a:off x="1684643" y="5551714"/>
            <a:ext cx="7431458" cy="369332"/>
          </a:xfrm>
          <a:prstGeom prst="rect">
            <a:avLst/>
          </a:prstGeom>
          <a:noFill/>
        </p:spPr>
        <p:txBody>
          <a:bodyPr wrap="none" rtlCol="0">
            <a:spAutoFit/>
          </a:bodyPr>
          <a:lstStyle/>
          <a:p>
            <a:r>
              <a:rPr lang="en-ZA" dirty="0">
                <a:solidFill>
                  <a:schemeClr val="accent5">
                    <a:lumMod val="50000"/>
                  </a:schemeClr>
                </a:solidFill>
              </a:rPr>
              <a:t>Best used in early hit identification stage to insure a viable scaffold is pursued</a:t>
            </a:r>
            <a:endParaRPr lang="en-US" dirty="0">
              <a:solidFill>
                <a:schemeClr val="accent5">
                  <a:lumMod val="50000"/>
                </a:schemeClr>
              </a:solidFill>
            </a:endParaRPr>
          </a:p>
        </p:txBody>
      </p:sp>
      <p:pic>
        <p:nvPicPr>
          <p:cNvPr id="8" name="Picture 7" descr="Image result">
            <a:extLst>
              <a:ext uri="{FF2B5EF4-FFF2-40B4-BE49-F238E27FC236}">
                <a16:creationId xmlns:a16="http://schemas.microsoft.com/office/drawing/2014/main" id="{41DCFBB3-5AE1-069F-FBDC-01BB5752C4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0095" y="891411"/>
            <a:ext cx="2162175" cy="21145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9EA73C5-9162-2B34-948C-83B7745674E4}"/>
              </a:ext>
            </a:extLst>
          </p:cNvPr>
          <p:cNvSpPr txBox="1"/>
          <p:nvPr/>
        </p:nvSpPr>
        <p:spPr>
          <a:xfrm>
            <a:off x="7217998" y="3053023"/>
            <a:ext cx="2326368" cy="276999"/>
          </a:xfrm>
          <a:prstGeom prst="rect">
            <a:avLst/>
          </a:prstGeom>
          <a:noFill/>
        </p:spPr>
        <p:txBody>
          <a:bodyPr wrap="square" rtlCol="0">
            <a:spAutoFit/>
          </a:bodyPr>
          <a:lstStyle/>
          <a:p>
            <a:r>
              <a:rPr lang="en-ZA" sz="1200" dirty="0"/>
              <a:t>Med Chemist @ Pfizer for 34 years</a:t>
            </a:r>
            <a:endParaRPr lang="en-US" sz="1200" dirty="0"/>
          </a:p>
        </p:txBody>
      </p:sp>
      <p:sp>
        <p:nvSpPr>
          <p:cNvPr id="10" name="TextBox 9">
            <a:extLst>
              <a:ext uri="{FF2B5EF4-FFF2-40B4-BE49-F238E27FC236}">
                <a16:creationId xmlns:a16="http://schemas.microsoft.com/office/drawing/2014/main" id="{F08E8636-F6B5-5DE0-70E0-90EB8C8D591C}"/>
              </a:ext>
            </a:extLst>
          </p:cNvPr>
          <p:cNvSpPr txBox="1"/>
          <p:nvPr/>
        </p:nvSpPr>
        <p:spPr>
          <a:xfrm>
            <a:off x="180671" y="6539437"/>
            <a:ext cx="3346301" cy="276999"/>
          </a:xfrm>
          <a:prstGeom prst="rect">
            <a:avLst/>
          </a:prstGeom>
          <a:noFill/>
        </p:spPr>
        <p:txBody>
          <a:bodyPr wrap="none" rtlCol="0">
            <a:spAutoFit/>
          </a:bodyPr>
          <a:lstStyle/>
          <a:p>
            <a:r>
              <a:rPr lang="en-ZA" sz="1200" dirty="0"/>
              <a:t>Lipinski, C. Drug Disc. Today, Tech. 1(4), 2004, 337. </a:t>
            </a:r>
            <a:endParaRPr lang="en-US" sz="1200" dirty="0"/>
          </a:p>
        </p:txBody>
      </p:sp>
    </p:spTree>
    <p:extLst>
      <p:ext uri="{BB962C8B-B14F-4D97-AF65-F5344CB8AC3E}">
        <p14:creationId xmlns:p14="http://schemas.microsoft.com/office/powerpoint/2010/main" val="2338084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D3B6606A-0BCA-E2BE-81B3-9FA0C68B4BC3}"/>
              </a:ext>
            </a:extLst>
          </p:cNvPr>
          <p:cNvSpPr txBox="1"/>
          <p:nvPr/>
        </p:nvSpPr>
        <p:spPr>
          <a:xfrm>
            <a:off x="4855438" y="5080611"/>
            <a:ext cx="6498635" cy="1077218"/>
          </a:xfrm>
          <a:prstGeom prst="rect">
            <a:avLst/>
          </a:prstGeom>
          <a:noFill/>
          <a:ln w="12700">
            <a:solidFill>
              <a:schemeClr val="tx1"/>
            </a:solidFill>
          </a:ln>
        </p:spPr>
        <p:txBody>
          <a:bodyPr wrap="square" rtlCol="0">
            <a:spAutoFit/>
          </a:bodyPr>
          <a:lstStyle/>
          <a:p>
            <a:r>
              <a:rPr lang="en-ZA" sz="1600" dirty="0"/>
              <a:t>Neutral species optimally permeate cellular lipid bilayers (passive diffusion)</a:t>
            </a:r>
          </a:p>
          <a:p>
            <a:pPr indent="-457200"/>
            <a:r>
              <a:rPr lang="en-ZA" sz="1600" dirty="0"/>
              <a:t>      - Expression of activity against intracellular targets</a:t>
            </a:r>
          </a:p>
          <a:p>
            <a:pPr indent="-457200"/>
            <a:r>
              <a:rPr lang="en-ZA" sz="1600" dirty="0"/>
              <a:t>      - Intestinal drug absorption</a:t>
            </a:r>
          </a:p>
          <a:p>
            <a:r>
              <a:rPr lang="en-ZA" sz="1600" dirty="0"/>
              <a:t>      - CNS penetration</a:t>
            </a:r>
          </a:p>
        </p:txBody>
      </p:sp>
      <p:sp>
        <p:nvSpPr>
          <p:cNvPr id="2" name="Title 1">
            <a:extLst>
              <a:ext uri="{FF2B5EF4-FFF2-40B4-BE49-F238E27FC236}">
                <a16:creationId xmlns:a16="http://schemas.microsoft.com/office/drawing/2014/main" id="{5A6A2249-0D7D-D7E4-D4D6-4F1184AFFEC9}"/>
              </a:ext>
            </a:extLst>
          </p:cNvPr>
          <p:cNvSpPr>
            <a:spLocks noGrp="1"/>
          </p:cNvSpPr>
          <p:nvPr>
            <p:ph type="title"/>
          </p:nvPr>
        </p:nvSpPr>
        <p:spPr/>
        <p:txBody>
          <a:bodyPr/>
          <a:lstStyle/>
          <a:p>
            <a:r>
              <a:rPr lang="en-ZA" dirty="0"/>
              <a:t>(c)</a:t>
            </a:r>
            <a:r>
              <a:rPr lang="en-ZA" dirty="0" err="1"/>
              <a:t>LogD</a:t>
            </a:r>
            <a:r>
              <a:rPr lang="en-ZA" dirty="0"/>
              <a:t> and (c)</a:t>
            </a:r>
            <a:r>
              <a:rPr lang="en-ZA" dirty="0" err="1"/>
              <a:t>LogP</a:t>
            </a:r>
            <a:endParaRPr lang="en-US" dirty="0"/>
          </a:p>
        </p:txBody>
      </p:sp>
      <p:grpSp>
        <p:nvGrpSpPr>
          <p:cNvPr id="4" name="Group 3">
            <a:extLst>
              <a:ext uri="{FF2B5EF4-FFF2-40B4-BE49-F238E27FC236}">
                <a16:creationId xmlns:a16="http://schemas.microsoft.com/office/drawing/2014/main" id="{6B28223C-8E43-B0FD-E365-281F9566D7C4}"/>
              </a:ext>
            </a:extLst>
          </p:cNvPr>
          <p:cNvGrpSpPr/>
          <p:nvPr/>
        </p:nvGrpSpPr>
        <p:grpSpPr>
          <a:xfrm>
            <a:off x="1925560" y="1281074"/>
            <a:ext cx="2358736" cy="1631373"/>
            <a:chOff x="3273136" y="1465118"/>
            <a:chExt cx="2358736" cy="1631373"/>
          </a:xfrm>
        </p:grpSpPr>
        <p:sp>
          <p:nvSpPr>
            <p:cNvPr id="5" name="Rounded Rectangle 5">
              <a:extLst>
                <a:ext uri="{FF2B5EF4-FFF2-40B4-BE49-F238E27FC236}">
                  <a16:creationId xmlns:a16="http://schemas.microsoft.com/office/drawing/2014/main" id="{2CC6F588-362F-7776-8EF3-239259E0E906}"/>
                </a:ext>
              </a:extLst>
            </p:cNvPr>
            <p:cNvSpPr/>
            <p:nvPr/>
          </p:nvSpPr>
          <p:spPr>
            <a:xfrm>
              <a:off x="3273136" y="1465118"/>
              <a:ext cx="2358736" cy="121573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6" name="Straight Connector 5">
              <a:extLst>
                <a:ext uri="{FF2B5EF4-FFF2-40B4-BE49-F238E27FC236}">
                  <a16:creationId xmlns:a16="http://schemas.microsoft.com/office/drawing/2014/main" id="{70FBDBC5-BDCD-9E3E-EBCE-87EF1349A023}"/>
                </a:ext>
              </a:extLst>
            </p:cNvPr>
            <p:cNvCxnSpPr>
              <a:stCxn id="5" idx="0"/>
              <a:endCxn id="5" idx="2"/>
            </p:cNvCxnSpPr>
            <p:nvPr/>
          </p:nvCxnSpPr>
          <p:spPr>
            <a:xfrm>
              <a:off x="4452504" y="1465118"/>
              <a:ext cx="0" cy="1215737"/>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7463DA2-05A4-7F32-92CF-B33FDDBE0339}"/>
                </a:ext>
              </a:extLst>
            </p:cNvPr>
            <p:cNvSpPr txBox="1"/>
            <p:nvPr/>
          </p:nvSpPr>
          <p:spPr>
            <a:xfrm>
              <a:off x="3463290" y="2727159"/>
              <a:ext cx="756938" cy="369332"/>
            </a:xfrm>
            <a:prstGeom prst="rect">
              <a:avLst/>
            </a:prstGeom>
            <a:noFill/>
          </p:spPr>
          <p:txBody>
            <a:bodyPr wrap="none" rtlCol="0">
              <a:spAutoFit/>
            </a:bodyPr>
            <a:lstStyle/>
            <a:p>
              <a:r>
                <a:rPr lang="en-ZA" dirty="0"/>
                <a:t>buffer</a:t>
              </a:r>
            </a:p>
          </p:txBody>
        </p:sp>
        <p:sp>
          <p:nvSpPr>
            <p:cNvPr id="8" name="TextBox 7">
              <a:extLst>
                <a:ext uri="{FF2B5EF4-FFF2-40B4-BE49-F238E27FC236}">
                  <a16:creationId xmlns:a16="http://schemas.microsoft.com/office/drawing/2014/main" id="{5EA71B6F-7C1A-ED71-148B-FECAD76EDD25}"/>
                </a:ext>
              </a:extLst>
            </p:cNvPr>
            <p:cNvSpPr txBox="1"/>
            <p:nvPr/>
          </p:nvSpPr>
          <p:spPr>
            <a:xfrm>
              <a:off x="4512212" y="2727159"/>
              <a:ext cx="1073114" cy="369332"/>
            </a:xfrm>
            <a:prstGeom prst="rect">
              <a:avLst/>
            </a:prstGeom>
            <a:noFill/>
          </p:spPr>
          <p:txBody>
            <a:bodyPr wrap="none" rtlCol="0">
              <a:spAutoFit/>
            </a:bodyPr>
            <a:lstStyle/>
            <a:p>
              <a:r>
                <a:rPr lang="en-ZA" dirty="0"/>
                <a:t>1-octanol</a:t>
              </a:r>
            </a:p>
          </p:txBody>
        </p:sp>
        <p:cxnSp>
          <p:nvCxnSpPr>
            <p:cNvPr id="9" name="Straight Arrow Connector 8">
              <a:extLst>
                <a:ext uri="{FF2B5EF4-FFF2-40B4-BE49-F238E27FC236}">
                  <a16:creationId xmlns:a16="http://schemas.microsoft.com/office/drawing/2014/main" id="{BC9B8114-9816-DFCD-2865-674BD9262987}"/>
                </a:ext>
              </a:extLst>
            </p:cNvPr>
            <p:cNvCxnSpPr/>
            <p:nvPr/>
          </p:nvCxnSpPr>
          <p:spPr>
            <a:xfrm>
              <a:off x="4228280" y="2028826"/>
              <a:ext cx="456160" cy="952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A0E32F9-54D9-536A-218D-8DF028D1FBA4}"/>
                </a:ext>
              </a:extLst>
            </p:cNvPr>
            <p:cNvCxnSpPr/>
            <p:nvPr/>
          </p:nvCxnSpPr>
          <p:spPr>
            <a:xfrm flipH="1" flipV="1">
              <a:off x="4220228" y="2114551"/>
              <a:ext cx="456160" cy="4762"/>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313DDE8-B0F7-FB32-09BB-783AEAEBB50F}"/>
                </a:ext>
              </a:extLst>
            </p:cNvPr>
            <p:cNvCxnSpPr/>
            <p:nvPr/>
          </p:nvCxnSpPr>
          <p:spPr>
            <a:xfrm flipV="1">
              <a:off x="3780198" y="1878806"/>
              <a:ext cx="0" cy="319088"/>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FA69BEE-968D-31C4-378A-02C0C50D449A}"/>
                </a:ext>
              </a:extLst>
            </p:cNvPr>
            <p:cNvCxnSpPr/>
            <p:nvPr/>
          </p:nvCxnSpPr>
          <p:spPr>
            <a:xfrm flipH="1">
              <a:off x="3840072" y="1878806"/>
              <a:ext cx="2513" cy="319088"/>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964E087-3768-F5E2-25FF-F334BEBC6857}"/>
                </a:ext>
              </a:extLst>
            </p:cNvPr>
            <p:cNvSpPr txBox="1"/>
            <p:nvPr/>
          </p:nvSpPr>
          <p:spPr>
            <a:xfrm>
              <a:off x="3407518" y="1526263"/>
              <a:ext cx="910827" cy="307777"/>
            </a:xfrm>
            <a:prstGeom prst="rect">
              <a:avLst/>
            </a:prstGeom>
            <a:noFill/>
          </p:spPr>
          <p:txBody>
            <a:bodyPr wrap="none" rtlCol="0">
              <a:spAutoFit/>
            </a:bodyPr>
            <a:lstStyle/>
            <a:p>
              <a:r>
                <a:rPr lang="en-ZA" sz="1400" dirty="0"/>
                <a:t>R-H + H</a:t>
              </a:r>
              <a:r>
                <a:rPr lang="en-ZA" sz="1400" baseline="-25000" dirty="0"/>
                <a:t>2</a:t>
              </a:r>
              <a:r>
                <a:rPr lang="en-ZA" sz="1400" dirty="0"/>
                <a:t>O</a:t>
              </a:r>
            </a:p>
          </p:txBody>
        </p:sp>
        <p:sp>
          <p:nvSpPr>
            <p:cNvPr id="14" name="TextBox 13">
              <a:extLst>
                <a:ext uri="{FF2B5EF4-FFF2-40B4-BE49-F238E27FC236}">
                  <a16:creationId xmlns:a16="http://schemas.microsoft.com/office/drawing/2014/main" id="{C0DC083F-A140-29F2-F925-55B1A6C754EF}"/>
                </a:ext>
              </a:extLst>
            </p:cNvPr>
            <p:cNvSpPr txBox="1"/>
            <p:nvPr/>
          </p:nvSpPr>
          <p:spPr>
            <a:xfrm>
              <a:off x="3463614" y="2249676"/>
              <a:ext cx="880369" cy="307777"/>
            </a:xfrm>
            <a:prstGeom prst="rect">
              <a:avLst/>
            </a:prstGeom>
            <a:noFill/>
          </p:spPr>
          <p:txBody>
            <a:bodyPr wrap="none" rtlCol="0">
              <a:spAutoFit/>
            </a:bodyPr>
            <a:lstStyle/>
            <a:p>
              <a:r>
                <a:rPr lang="en-ZA" sz="1400" dirty="0"/>
                <a:t>R</a:t>
              </a:r>
              <a:r>
                <a:rPr lang="en-ZA" sz="1400" baseline="30000" dirty="0"/>
                <a:t>-</a:t>
              </a:r>
              <a:r>
                <a:rPr lang="en-ZA" sz="1400" dirty="0"/>
                <a:t>  + H</a:t>
              </a:r>
              <a:r>
                <a:rPr lang="en-ZA" sz="1400" baseline="-25000" dirty="0"/>
                <a:t>3</a:t>
              </a:r>
              <a:r>
                <a:rPr lang="en-ZA" sz="1400" dirty="0"/>
                <a:t>O</a:t>
              </a:r>
              <a:r>
                <a:rPr lang="en-ZA" sz="1400" baseline="30000" dirty="0"/>
                <a:t>+</a:t>
              </a:r>
              <a:endParaRPr lang="en-ZA" sz="1400" dirty="0"/>
            </a:p>
          </p:txBody>
        </p:sp>
        <p:sp>
          <p:nvSpPr>
            <p:cNvPr id="15" name="TextBox 14">
              <a:extLst>
                <a:ext uri="{FF2B5EF4-FFF2-40B4-BE49-F238E27FC236}">
                  <a16:creationId xmlns:a16="http://schemas.microsoft.com/office/drawing/2014/main" id="{33735829-B259-2960-9213-9B7DA04990A0}"/>
                </a:ext>
              </a:extLst>
            </p:cNvPr>
            <p:cNvSpPr txBox="1"/>
            <p:nvPr/>
          </p:nvSpPr>
          <p:spPr>
            <a:xfrm>
              <a:off x="4835668" y="1941899"/>
              <a:ext cx="449162" cy="307777"/>
            </a:xfrm>
            <a:prstGeom prst="rect">
              <a:avLst/>
            </a:prstGeom>
            <a:noFill/>
          </p:spPr>
          <p:txBody>
            <a:bodyPr wrap="none" rtlCol="0">
              <a:spAutoFit/>
            </a:bodyPr>
            <a:lstStyle/>
            <a:p>
              <a:r>
                <a:rPr lang="en-ZA" sz="1400" dirty="0"/>
                <a:t>R-H</a:t>
              </a:r>
            </a:p>
          </p:txBody>
        </p:sp>
      </p:grpSp>
      <p:grpSp>
        <p:nvGrpSpPr>
          <p:cNvPr id="16" name="Group 15">
            <a:extLst>
              <a:ext uri="{FF2B5EF4-FFF2-40B4-BE49-F238E27FC236}">
                <a16:creationId xmlns:a16="http://schemas.microsoft.com/office/drawing/2014/main" id="{B26A9FFC-E98C-C1CC-626B-5F842E614872}"/>
              </a:ext>
            </a:extLst>
          </p:cNvPr>
          <p:cNvGrpSpPr/>
          <p:nvPr/>
        </p:nvGrpSpPr>
        <p:grpSpPr>
          <a:xfrm>
            <a:off x="434677" y="3507949"/>
            <a:ext cx="4321780" cy="853241"/>
            <a:chOff x="1131378" y="2548451"/>
            <a:chExt cx="2053682" cy="853241"/>
          </a:xfrm>
        </p:grpSpPr>
        <p:sp>
          <p:nvSpPr>
            <p:cNvPr id="17" name="TextBox 16">
              <a:extLst>
                <a:ext uri="{FF2B5EF4-FFF2-40B4-BE49-F238E27FC236}">
                  <a16:creationId xmlns:a16="http://schemas.microsoft.com/office/drawing/2014/main" id="{7C4C506A-DDA0-DB40-A527-7674DAC4183E}"/>
                </a:ext>
              </a:extLst>
            </p:cNvPr>
            <p:cNvSpPr txBox="1"/>
            <p:nvPr/>
          </p:nvSpPr>
          <p:spPr>
            <a:xfrm>
              <a:off x="1131378" y="2577115"/>
              <a:ext cx="759391" cy="646331"/>
            </a:xfrm>
            <a:prstGeom prst="rect">
              <a:avLst/>
            </a:prstGeom>
            <a:noFill/>
          </p:spPr>
          <p:txBody>
            <a:bodyPr wrap="none" rtlCol="0">
              <a:spAutoFit/>
            </a:bodyPr>
            <a:lstStyle/>
            <a:p>
              <a:r>
                <a:rPr lang="en-ZA" dirty="0"/>
                <a:t>D (Distribution</a:t>
              </a:r>
            </a:p>
            <a:p>
              <a:r>
                <a:rPr lang="en-ZA" dirty="0"/>
                <a:t>Coefficient) = </a:t>
              </a:r>
            </a:p>
          </p:txBody>
        </p:sp>
        <p:sp>
          <p:nvSpPr>
            <p:cNvPr id="18" name="TextBox 17">
              <a:extLst>
                <a:ext uri="{FF2B5EF4-FFF2-40B4-BE49-F238E27FC236}">
                  <a16:creationId xmlns:a16="http://schemas.microsoft.com/office/drawing/2014/main" id="{890BBB8A-61D4-10D4-DA34-C3D4069B1E1F}"/>
                </a:ext>
              </a:extLst>
            </p:cNvPr>
            <p:cNvSpPr txBox="1"/>
            <p:nvPr/>
          </p:nvSpPr>
          <p:spPr>
            <a:xfrm>
              <a:off x="1958699" y="2548451"/>
              <a:ext cx="1226361" cy="369332"/>
            </a:xfrm>
            <a:prstGeom prst="rect">
              <a:avLst/>
            </a:prstGeom>
            <a:noFill/>
          </p:spPr>
          <p:txBody>
            <a:bodyPr wrap="none" rtlCol="0">
              <a:spAutoFit/>
            </a:bodyPr>
            <a:lstStyle/>
            <a:p>
              <a:r>
                <a:rPr lang="en-ZA" dirty="0"/>
                <a:t>[drug]</a:t>
              </a:r>
              <a:r>
                <a:rPr lang="en-ZA" baseline="-25000" dirty="0"/>
                <a:t>octanol</a:t>
              </a:r>
              <a:endParaRPr lang="en-ZA" dirty="0"/>
            </a:p>
          </p:txBody>
        </p:sp>
        <p:sp>
          <p:nvSpPr>
            <p:cNvPr id="19" name="TextBox 18">
              <a:extLst>
                <a:ext uri="{FF2B5EF4-FFF2-40B4-BE49-F238E27FC236}">
                  <a16:creationId xmlns:a16="http://schemas.microsoft.com/office/drawing/2014/main" id="{B466086B-5B34-A09F-FEE1-5CA6670CED1F}"/>
                </a:ext>
              </a:extLst>
            </p:cNvPr>
            <p:cNvSpPr txBox="1"/>
            <p:nvPr/>
          </p:nvSpPr>
          <p:spPr>
            <a:xfrm>
              <a:off x="2003711" y="3032360"/>
              <a:ext cx="917040" cy="369332"/>
            </a:xfrm>
            <a:prstGeom prst="rect">
              <a:avLst/>
            </a:prstGeom>
            <a:noFill/>
          </p:spPr>
          <p:txBody>
            <a:bodyPr wrap="none" rtlCol="0">
              <a:spAutoFit/>
            </a:bodyPr>
            <a:lstStyle/>
            <a:p>
              <a:r>
                <a:rPr lang="en-ZA" dirty="0"/>
                <a:t>[drug]</a:t>
              </a:r>
              <a:r>
                <a:rPr lang="en-ZA" baseline="-25000" dirty="0"/>
                <a:t>buffer (7.4 usually)</a:t>
              </a:r>
              <a:endParaRPr lang="en-ZA" dirty="0"/>
            </a:p>
          </p:txBody>
        </p:sp>
        <p:cxnSp>
          <p:nvCxnSpPr>
            <p:cNvPr id="20" name="Straight Connector 19">
              <a:extLst>
                <a:ext uri="{FF2B5EF4-FFF2-40B4-BE49-F238E27FC236}">
                  <a16:creationId xmlns:a16="http://schemas.microsoft.com/office/drawing/2014/main" id="{77D7C197-5C67-7CCB-FD6D-D1A898C2BA7C}"/>
                </a:ext>
              </a:extLst>
            </p:cNvPr>
            <p:cNvCxnSpPr>
              <a:endCxn id="19" idx="0"/>
            </p:cNvCxnSpPr>
            <p:nvPr/>
          </p:nvCxnSpPr>
          <p:spPr>
            <a:xfrm>
              <a:off x="1885950" y="3019306"/>
              <a:ext cx="576281" cy="130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49A3FCA4-C63D-6048-DCC6-279F8BBD1F50}"/>
              </a:ext>
            </a:extLst>
          </p:cNvPr>
          <p:cNvGrpSpPr/>
          <p:nvPr/>
        </p:nvGrpSpPr>
        <p:grpSpPr>
          <a:xfrm>
            <a:off x="434677" y="4817470"/>
            <a:ext cx="3857659" cy="853241"/>
            <a:chOff x="809454" y="2535397"/>
            <a:chExt cx="3857659" cy="853241"/>
          </a:xfrm>
        </p:grpSpPr>
        <p:sp>
          <p:nvSpPr>
            <p:cNvPr id="22" name="TextBox 21">
              <a:extLst>
                <a:ext uri="{FF2B5EF4-FFF2-40B4-BE49-F238E27FC236}">
                  <a16:creationId xmlns:a16="http://schemas.microsoft.com/office/drawing/2014/main" id="{D0FD8B3F-1F5F-E339-9ED7-DBA84A22676E}"/>
                </a:ext>
              </a:extLst>
            </p:cNvPr>
            <p:cNvSpPr txBox="1"/>
            <p:nvPr/>
          </p:nvSpPr>
          <p:spPr>
            <a:xfrm>
              <a:off x="809454" y="2562616"/>
              <a:ext cx="1489510" cy="646331"/>
            </a:xfrm>
            <a:prstGeom prst="rect">
              <a:avLst/>
            </a:prstGeom>
            <a:noFill/>
          </p:spPr>
          <p:txBody>
            <a:bodyPr wrap="none" rtlCol="0">
              <a:spAutoFit/>
            </a:bodyPr>
            <a:lstStyle/>
            <a:p>
              <a:r>
                <a:rPr lang="en-ZA" dirty="0"/>
                <a:t>P (Partition</a:t>
              </a:r>
            </a:p>
            <a:p>
              <a:r>
                <a:rPr lang="en-ZA" dirty="0"/>
                <a:t>Coefficient) = </a:t>
              </a:r>
            </a:p>
          </p:txBody>
        </p:sp>
        <p:sp>
          <p:nvSpPr>
            <p:cNvPr id="23" name="TextBox 22">
              <a:extLst>
                <a:ext uri="{FF2B5EF4-FFF2-40B4-BE49-F238E27FC236}">
                  <a16:creationId xmlns:a16="http://schemas.microsoft.com/office/drawing/2014/main" id="{807ED114-E450-7235-83F7-24224B6D3B42}"/>
                </a:ext>
              </a:extLst>
            </p:cNvPr>
            <p:cNvSpPr txBox="1"/>
            <p:nvPr/>
          </p:nvSpPr>
          <p:spPr>
            <a:xfrm>
              <a:off x="2606709" y="2535397"/>
              <a:ext cx="1226361" cy="369332"/>
            </a:xfrm>
            <a:prstGeom prst="rect">
              <a:avLst/>
            </a:prstGeom>
            <a:noFill/>
          </p:spPr>
          <p:txBody>
            <a:bodyPr wrap="none" rtlCol="0">
              <a:spAutoFit/>
            </a:bodyPr>
            <a:lstStyle/>
            <a:p>
              <a:r>
                <a:rPr lang="en-ZA" dirty="0"/>
                <a:t>[drug]</a:t>
              </a:r>
              <a:r>
                <a:rPr lang="en-ZA" baseline="-25000" dirty="0"/>
                <a:t>octanol</a:t>
              </a:r>
              <a:endParaRPr lang="en-ZA" dirty="0"/>
            </a:p>
          </p:txBody>
        </p:sp>
        <p:sp>
          <p:nvSpPr>
            <p:cNvPr id="24" name="TextBox 23">
              <a:extLst>
                <a:ext uri="{FF2B5EF4-FFF2-40B4-BE49-F238E27FC236}">
                  <a16:creationId xmlns:a16="http://schemas.microsoft.com/office/drawing/2014/main" id="{43274E52-C924-D400-CFEA-8818B4852E3B}"/>
                </a:ext>
              </a:extLst>
            </p:cNvPr>
            <p:cNvSpPr txBox="1"/>
            <p:nvPr/>
          </p:nvSpPr>
          <p:spPr>
            <a:xfrm>
              <a:off x="2167005" y="3019306"/>
              <a:ext cx="2500108" cy="369332"/>
            </a:xfrm>
            <a:prstGeom prst="rect">
              <a:avLst/>
            </a:prstGeom>
            <a:noFill/>
          </p:spPr>
          <p:txBody>
            <a:bodyPr wrap="none" rtlCol="0">
              <a:spAutoFit/>
            </a:bodyPr>
            <a:lstStyle/>
            <a:p>
              <a:r>
                <a:rPr lang="en-ZA" dirty="0"/>
                <a:t>[unionized drug]</a:t>
              </a:r>
              <a:r>
                <a:rPr lang="en-ZA" baseline="-25000" dirty="0"/>
                <a:t>buffer (7.4?)</a:t>
              </a:r>
              <a:endParaRPr lang="en-ZA" dirty="0"/>
            </a:p>
          </p:txBody>
        </p:sp>
        <p:cxnSp>
          <p:nvCxnSpPr>
            <p:cNvPr id="25" name="Straight Connector 24">
              <a:extLst>
                <a:ext uri="{FF2B5EF4-FFF2-40B4-BE49-F238E27FC236}">
                  <a16:creationId xmlns:a16="http://schemas.microsoft.com/office/drawing/2014/main" id="{340FBF2A-6272-9C04-50D6-F844F5A2A581}"/>
                </a:ext>
              </a:extLst>
            </p:cNvPr>
            <p:cNvCxnSpPr/>
            <p:nvPr/>
          </p:nvCxnSpPr>
          <p:spPr>
            <a:xfrm>
              <a:off x="2224841" y="3006252"/>
              <a:ext cx="19900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6" name="Picture 25">
            <a:extLst>
              <a:ext uri="{FF2B5EF4-FFF2-40B4-BE49-F238E27FC236}">
                <a16:creationId xmlns:a16="http://schemas.microsoft.com/office/drawing/2014/main" id="{8DC9DB3D-1382-F2A4-5919-AABD1794DB08}"/>
              </a:ext>
            </a:extLst>
          </p:cNvPr>
          <p:cNvPicPr>
            <a:picLocks noChangeAspect="1"/>
          </p:cNvPicPr>
          <p:nvPr/>
        </p:nvPicPr>
        <p:blipFill>
          <a:blip r:embed="rId3"/>
          <a:stretch>
            <a:fillRect/>
          </a:stretch>
        </p:blipFill>
        <p:spPr>
          <a:xfrm>
            <a:off x="5749867" y="1891777"/>
            <a:ext cx="4501194" cy="2855236"/>
          </a:xfrm>
          <a:prstGeom prst="rect">
            <a:avLst/>
          </a:prstGeom>
          <a:solidFill>
            <a:srgbClr val="FFFFFF"/>
          </a:solidFill>
          <a:effectLst>
            <a:outerShdw blurRad="50800" dist="38100" dir="5400000" algn="t" rotWithShape="0">
              <a:prstClr val="black">
                <a:alpha val="40000"/>
              </a:prstClr>
            </a:outerShdw>
          </a:effectLst>
        </p:spPr>
      </p:pic>
      <p:pic>
        <p:nvPicPr>
          <p:cNvPr id="29" name="Picture 28">
            <a:extLst>
              <a:ext uri="{FF2B5EF4-FFF2-40B4-BE49-F238E27FC236}">
                <a16:creationId xmlns:a16="http://schemas.microsoft.com/office/drawing/2014/main" id="{C6CFB51A-C0EF-6E36-9739-75DF498EBA06}"/>
              </a:ext>
            </a:extLst>
          </p:cNvPr>
          <p:cNvPicPr>
            <a:picLocks noChangeAspect="1"/>
          </p:cNvPicPr>
          <p:nvPr/>
        </p:nvPicPr>
        <p:blipFill>
          <a:blip r:embed="rId4"/>
          <a:stretch>
            <a:fillRect/>
          </a:stretch>
        </p:blipFill>
        <p:spPr>
          <a:xfrm>
            <a:off x="6096000" y="295628"/>
            <a:ext cx="1247949" cy="1457528"/>
          </a:xfrm>
          <a:prstGeom prst="rect">
            <a:avLst/>
          </a:prstGeom>
        </p:spPr>
      </p:pic>
      <p:pic>
        <p:nvPicPr>
          <p:cNvPr id="1026" name="Picture 2" descr="A risk-based approach to validation of ion chromatography methods using  suppressed conductivity | AAPS Open | Full Text">
            <a:extLst>
              <a:ext uri="{FF2B5EF4-FFF2-40B4-BE49-F238E27FC236}">
                <a16:creationId xmlns:a16="http://schemas.microsoft.com/office/drawing/2014/main" id="{B0C48B1E-B9A2-CBB7-B02D-27528F6911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7329" y="610442"/>
            <a:ext cx="1498530" cy="879138"/>
          </a:xfrm>
          <a:prstGeom prst="rect">
            <a:avLst/>
          </a:prstGeom>
          <a:noFill/>
          <a:extLst>
            <a:ext uri="{909E8E84-426E-40DD-AFC4-6F175D3DCCD1}">
              <a14:hiddenFill xmlns:a14="http://schemas.microsoft.com/office/drawing/2010/main">
                <a:solidFill>
                  <a:srgbClr val="FFFFFF"/>
                </a:solidFill>
              </a14:hiddenFill>
            </a:ext>
          </a:extLst>
        </p:spPr>
      </p:pic>
      <p:sp>
        <p:nvSpPr>
          <p:cNvPr id="32" name="Arrow: Right 31">
            <a:extLst>
              <a:ext uri="{FF2B5EF4-FFF2-40B4-BE49-F238E27FC236}">
                <a16:creationId xmlns:a16="http://schemas.microsoft.com/office/drawing/2014/main" id="{CBFBC6A4-B787-868E-3AED-A270E1BE1CDB}"/>
              </a:ext>
            </a:extLst>
          </p:cNvPr>
          <p:cNvSpPr/>
          <p:nvPr/>
        </p:nvSpPr>
        <p:spPr>
          <a:xfrm>
            <a:off x="7466401" y="951198"/>
            <a:ext cx="638355" cy="9881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5952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81D81-9C93-33B3-3A5F-0466229D24B4}"/>
              </a:ext>
            </a:extLst>
          </p:cNvPr>
          <p:cNvSpPr>
            <a:spLocks noGrp="1"/>
          </p:cNvSpPr>
          <p:nvPr>
            <p:ph type="title"/>
          </p:nvPr>
        </p:nvSpPr>
        <p:spPr>
          <a:xfrm>
            <a:off x="838200" y="365125"/>
            <a:ext cx="5674743" cy="645069"/>
          </a:xfrm>
        </p:spPr>
        <p:txBody>
          <a:bodyPr/>
          <a:lstStyle/>
          <a:p>
            <a:r>
              <a:rPr lang="en-US" dirty="0"/>
              <a:t>Transcellular permeability</a:t>
            </a:r>
          </a:p>
        </p:txBody>
      </p:sp>
      <p:pic>
        <p:nvPicPr>
          <p:cNvPr id="6" name="Picture 4" descr="Image result for blood flow to liver images">
            <a:extLst>
              <a:ext uri="{FF2B5EF4-FFF2-40B4-BE49-F238E27FC236}">
                <a16:creationId xmlns:a16="http://schemas.microsoft.com/office/drawing/2014/main" id="{9BFA9C49-8F44-6C5D-122F-10AABE8954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450" y="1988670"/>
            <a:ext cx="4826175" cy="250961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DAA47B5-6C8B-060A-B0A2-D1429BE460DD}"/>
              </a:ext>
            </a:extLst>
          </p:cNvPr>
          <p:cNvSpPr txBox="1"/>
          <p:nvPr/>
        </p:nvSpPr>
        <p:spPr>
          <a:xfrm>
            <a:off x="649697" y="1210776"/>
            <a:ext cx="4545679" cy="707886"/>
          </a:xfrm>
          <a:prstGeom prst="rect">
            <a:avLst/>
          </a:prstGeom>
          <a:noFill/>
        </p:spPr>
        <p:txBody>
          <a:bodyPr wrap="square" rtlCol="0">
            <a:spAutoFit/>
          </a:bodyPr>
          <a:lstStyle/>
          <a:p>
            <a:pPr algn="ctr"/>
            <a:r>
              <a:rPr lang="en-ZA" sz="2000" b="1" dirty="0"/>
              <a:t>Oral drugs transit small intestine epithelium to bloodstream &amp; portal vein</a:t>
            </a:r>
            <a:endParaRPr lang="en-US" sz="2000" b="1" dirty="0"/>
          </a:p>
        </p:txBody>
      </p:sp>
      <p:pic>
        <p:nvPicPr>
          <p:cNvPr id="5" name="Picture 2" descr="Image result for Caco-2 images">
            <a:extLst>
              <a:ext uri="{FF2B5EF4-FFF2-40B4-BE49-F238E27FC236}">
                <a16:creationId xmlns:a16="http://schemas.microsoft.com/office/drawing/2014/main" id="{488545BA-EF52-75EA-2D7C-F06BE8DB23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2331" y="666040"/>
            <a:ext cx="3291831" cy="15747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mdpi.com/ijms/ijms-14-04722/article_deploy/html/images/ijms-14-04722f6-1024.png">
            <a:extLst>
              <a:ext uri="{FF2B5EF4-FFF2-40B4-BE49-F238E27FC236}">
                <a16:creationId xmlns:a16="http://schemas.microsoft.com/office/drawing/2014/main" id="{3CEC7E92-0500-4261-5BED-B85B01ABC4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6091" y="2380966"/>
            <a:ext cx="5198630" cy="35080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FB52140-C4C0-0968-F1AB-8DF8321F7138}"/>
              </a:ext>
            </a:extLst>
          </p:cNvPr>
          <p:cNvSpPr txBox="1"/>
          <p:nvPr/>
        </p:nvSpPr>
        <p:spPr>
          <a:xfrm>
            <a:off x="39899" y="4908560"/>
            <a:ext cx="5846192" cy="1477328"/>
          </a:xfrm>
          <a:prstGeom prst="rect">
            <a:avLst/>
          </a:prstGeom>
          <a:noFill/>
        </p:spPr>
        <p:txBody>
          <a:bodyPr wrap="square" rtlCol="0">
            <a:spAutoFit/>
          </a:bodyPr>
          <a:lstStyle/>
          <a:p>
            <a:pPr marL="285750" indent="-285750">
              <a:buFont typeface="Arial" panose="020B0604020202020204" pitchFamily="34" charset="0"/>
              <a:buChar char="•"/>
            </a:pPr>
            <a:r>
              <a:rPr lang="en-US" dirty="0"/>
              <a:t>Cancer coli (Caco-2) cells: human epithelial colorectal adenocarcinoma cells that aggregate directionally on filter surfaces</a:t>
            </a:r>
          </a:p>
          <a:p>
            <a:pPr marL="285750" indent="-285750">
              <a:buFont typeface="Arial" panose="020B0604020202020204" pitchFamily="34" charset="0"/>
              <a:buChar char="•"/>
            </a:pPr>
            <a:r>
              <a:rPr lang="en-US" dirty="0" err="1"/>
              <a:t>Madin</a:t>
            </a:r>
            <a:r>
              <a:rPr lang="en-US" dirty="0"/>
              <a:t>-Darby canine kidney (MDCK) cells:  derived from canine kidney tissue</a:t>
            </a:r>
          </a:p>
        </p:txBody>
      </p:sp>
    </p:spTree>
    <p:extLst>
      <p:ext uri="{BB962C8B-B14F-4D97-AF65-F5344CB8AC3E}">
        <p14:creationId xmlns:p14="http://schemas.microsoft.com/office/powerpoint/2010/main" val="13095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3FDF3-8F1F-2119-C0B1-9BA79906DD07}"/>
              </a:ext>
            </a:extLst>
          </p:cNvPr>
          <p:cNvSpPr>
            <a:spLocks noGrp="1"/>
          </p:cNvSpPr>
          <p:nvPr>
            <p:ph type="title"/>
          </p:nvPr>
        </p:nvSpPr>
        <p:spPr/>
        <p:txBody>
          <a:bodyPr/>
          <a:lstStyle/>
          <a:p>
            <a:r>
              <a:rPr lang="en-US" dirty="0"/>
              <a:t>Solubility</a:t>
            </a:r>
          </a:p>
        </p:txBody>
      </p:sp>
      <p:sp>
        <p:nvSpPr>
          <p:cNvPr id="6" name="Content Placeholder 2">
            <a:extLst>
              <a:ext uri="{FF2B5EF4-FFF2-40B4-BE49-F238E27FC236}">
                <a16:creationId xmlns:a16="http://schemas.microsoft.com/office/drawing/2014/main" id="{EC52FD7E-A2A1-E052-FA7E-4785972D160A}"/>
              </a:ext>
            </a:extLst>
          </p:cNvPr>
          <p:cNvSpPr txBox="1">
            <a:spLocks/>
          </p:cNvSpPr>
          <p:nvPr/>
        </p:nvSpPr>
        <p:spPr>
          <a:xfrm>
            <a:off x="1214996" y="1080200"/>
            <a:ext cx="10268791" cy="526250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Solubility is perhaps the most important ADME property</a:t>
            </a:r>
          </a:p>
          <a:p>
            <a:r>
              <a:rPr lang="en-GB" dirty="0"/>
              <a:t>Valid </a:t>
            </a:r>
            <a:r>
              <a:rPr lang="en-GB" i="1" dirty="0"/>
              <a:t>in vitro </a:t>
            </a:r>
            <a:r>
              <a:rPr lang="en-GB" dirty="0"/>
              <a:t>data relies on compound being soluble under the conditions</a:t>
            </a:r>
          </a:p>
          <a:p>
            <a:endParaRPr lang="en-GB" dirty="0"/>
          </a:p>
          <a:p>
            <a:endParaRPr lang="en-GB" dirty="0"/>
          </a:p>
          <a:p>
            <a:pPr marL="0" indent="0">
              <a:buFont typeface="Arial" panose="020B0604020202020204" pitchFamily="34" charset="0"/>
              <a:buNone/>
            </a:pPr>
            <a:endParaRPr lang="en-GB" dirty="0"/>
          </a:p>
          <a:p>
            <a:r>
              <a:rPr lang="en-GB" dirty="0"/>
              <a:t>Poorly soluble compounds are difficult to formulate</a:t>
            </a:r>
          </a:p>
          <a:p>
            <a:pPr lvl="1"/>
            <a:r>
              <a:rPr lang="en-GB" dirty="0"/>
              <a:t>Assessments of PK, PD, toxicology become problematic</a:t>
            </a:r>
          </a:p>
          <a:p>
            <a:r>
              <a:rPr lang="en-GB" dirty="0"/>
              <a:t>High solubility is a must for IV administration</a:t>
            </a:r>
          </a:p>
          <a:p>
            <a:r>
              <a:rPr lang="en-GB" dirty="0"/>
              <a:t>Thermodynamic solubility should be measured in:</a:t>
            </a:r>
          </a:p>
          <a:p>
            <a:pPr lvl="1"/>
            <a:r>
              <a:rPr lang="en-GB" dirty="0"/>
              <a:t>pH 7.4 buffer (IV), 6.5 and/or 7.4 (PO)</a:t>
            </a:r>
          </a:p>
          <a:p>
            <a:pPr lvl="1"/>
            <a:r>
              <a:rPr lang="en-GB" dirty="0"/>
              <a:t>Biorelevant media: </a:t>
            </a:r>
            <a:r>
              <a:rPr lang="en-GB" dirty="0" err="1"/>
              <a:t>FaSSIF</a:t>
            </a:r>
            <a:r>
              <a:rPr lang="en-GB" dirty="0"/>
              <a:t> – </a:t>
            </a:r>
            <a:r>
              <a:rPr lang="en-US" dirty="0"/>
              <a:t>Fasted State Simulated Intestinal Fluid</a:t>
            </a:r>
          </a:p>
          <a:p>
            <a:pPr marL="457200" lvl="1" indent="0">
              <a:buNone/>
            </a:pPr>
            <a:r>
              <a:rPr lang="en-US" dirty="0"/>
              <a:t>        (PO </a:t>
            </a:r>
            <a:r>
              <a:rPr lang="en-US" dirty="0" err="1"/>
              <a:t>cmpds</a:t>
            </a:r>
            <a:r>
              <a:rPr lang="en-US" dirty="0"/>
              <a:t>)          </a:t>
            </a:r>
            <a:r>
              <a:rPr lang="en-US" dirty="0" err="1"/>
              <a:t>FeSSIF</a:t>
            </a:r>
            <a:r>
              <a:rPr lang="en-GB" dirty="0"/>
              <a:t> – Fed State </a:t>
            </a:r>
            <a:r>
              <a:rPr lang="en-US" dirty="0"/>
              <a:t>Simulated Intestinal Fluid</a:t>
            </a:r>
          </a:p>
          <a:p>
            <a:pPr marL="457200" lvl="1" indent="0">
              <a:buNone/>
            </a:pPr>
            <a:r>
              <a:rPr lang="en-US" dirty="0"/>
              <a:t>		                 </a:t>
            </a:r>
            <a:r>
              <a:rPr lang="en-US" dirty="0" err="1"/>
              <a:t>FaSSGF</a:t>
            </a:r>
            <a:r>
              <a:rPr lang="en-US" dirty="0"/>
              <a:t> – Fasted State Simulated Gastric Fluid</a:t>
            </a:r>
            <a:endParaRPr lang="en-GB" dirty="0"/>
          </a:p>
          <a:p>
            <a:pPr marL="457200" lvl="1" indent="0">
              <a:buNone/>
            </a:pPr>
            <a:endParaRPr lang="en-GB" dirty="0"/>
          </a:p>
          <a:p>
            <a:endParaRPr lang="en-GB" dirty="0"/>
          </a:p>
        </p:txBody>
      </p:sp>
      <p:graphicFrame>
        <p:nvGraphicFramePr>
          <p:cNvPr id="7" name="Table 6">
            <a:extLst>
              <a:ext uri="{FF2B5EF4-FFF2-40B4-BE49-F238E27FC236}">
                <a16:creationId xmlns:a16="http://schemas.microsoft.com/office/drawing/2014/main" id="{31EF6BA7-A9C7-5D00-42E1-207B399745FF}"/>
              </a:ext>
            </a:extLst>
          </p:cNvPr>
          <p:cNvGraphicFramePr>
            <a:graphicFrameLocks noGrp="1"/>
          </p:cNvGraphicFramePr>
          <p:nvPr>
            <p:extLst>
              <p:ext uri="{D42A27DB-BD31-4B8C-83A1-F6EECF244321}">
                <p14:modId xmlns:p14="http://schemas.microsoft.com/office/powerpoint/2010/main" val="3446472019"/>
              </p:ext>
            </p:extLst>
          </p:nvPr>
        </p:nvGraphicFramePr>
        <p:xfrm>
          <a:off x="3030578" y="2013477"/>
          <a:ext cx="4977948" cy="1107440"/>
        </p:xfrm>
        <a:graphic>
          <a:graphicData uri="http://schemas.openxmlformats.org/drawingml/2006/table">
            <a:tbl>
              <a:tblPr firstRow="1" bandRow="1">
                <a:tableStyleId>{5C22544A-7EE6-4342-B048-85BDC9FD1C3A}</a:tableStyleId>
              </a:tblPr>
              <a:tblGrid>
                <a:gridCol w="2348338">
                  <a:extLst>
                    <a:ext uri="{9D8B030D-6E8A-4147-A177-3AD203B41FA5}">
                      <a16:colId xmlns:a16="http://schemas.microsoft.com/office/drawing/2014/main" val="242604501"/>
                    </a:ext>
                  </a:extLst>
                </a:gridCol>
                <a:gridCol w="2629610">
                  <a:extLst>
                    <a:ext uri="{9D8B030D-6E8A-4147-A177-3AD203B41FA5}">
                      <a16:colId xmlns:a16="http://schemas.microsoft.com/office/drawing/2014/main" val="1193231562"/>
                    </a:ext>
                  </a:extLst>
                </a:gridCol>
              </a:tblGrid>
              <a:tr h="370840">
                <a:tc gridSpan="2">
                  <a:txBody>
                    <a:bodyPr/>
                    <a:lstStyle/>
                    <a:p>
                      <a:pPr algn="ctr"/>
                      <a:r>
                        <a:rPr lang="en-ZA" dirty="0"/>
                        <a:t>Comment on the data for this compound</a:t>
                      </a:r>
                    </a:p>
                  </a:txBody>
                  <a:tcPr/>
                </a:tc>
                <a:tc hMerge="1">
                  <a:txBody>
                    <a:bodyPr/>
                    <a:lstStyle/>
                    <a:p>
                      <a:endParaRPr lang="en-ZA" dirty="0"/>
                    </a:p>
                  </a:txBody>
                  <a:tcPr/>
                </a:tc>
                <a:extLst>
                  <a:ext uri="{0D108BD9-81ED-4DB2-BD59-A6C34878D82A}">
                    <a16:rowId xmlns:a16="http://schemas.microsoft.com/office/drawing/2014/main" val="1911840501"/>
                  </a:ext>
                </a:extLst>
              </a:tr>
              <a:tr h="370840">
                <a:tc>
                  <a:txBody>
                    <a:bodyPr/>
                    <a:lstStyle/>
                    <a:p>
                      <a:pPr algn="ctr"/>
                      <a:r>
                        <a:rPr lang="en-ZA" dirty="0"/>
                        <a:t>Solubility</a:t>
                      </a:r>
                    </a:p>
                  </a:txBody>
                  <a:tcPr/>
                </a:tc>
                <a:tc>
                  <a:txBody>
                    <a:bodyPr/>
                    <a:lstStyle/>
                    <a:p>
                      <a:pPr algn="ctr"/>
                      <a:r>
                        <a:rPr lang="en-ZA" dirty="0"/>
                        <a:t>&lt; 1 </a:t>
                      </a:r>
                      <a:r>
                        <a:rPr lang="en-ZA" dirty="0">
                          <a:sym typeface="Symbol" panose="05050102010706020507" pitchFamily="18" charset="2"/>
                        </a:rPr>
                        <a:t></a:t>
                      </a:r>
                      <a:r>
                        <a:rPr lang="en-ZA" dirty="0"/>
                        <a:t>M</a:t>
                      </a:r>
                    </a:p>
                  </a:txBody>
                  <a:tcPr/>
                </a:tc>
                <a:extLst>
                  <a:ext uri="{0D108BD9-81ED-4DB2-BD59-A6C34878D82A}">
                    <a16:rowId xmlns:a16="http://schemas.microsoft.com/office/drawing/2014/main" val="3507661495"/>
                  </a:ext>
                </a:extLst>
              </a:tr>
              <a:tr h="241031">
                <a:tc>
                  <a:txBody>
                    <a:bodyPr/>
                    <a:lstStyle/>
                    <a:p>
                      <a:pPr algn="ctr"/>
                      <a:r>
                        <a:rPr lang="en-ZA" dirty="0"/>
                        <a:t>IC</a:t>
                      </a:r>
                      <a:r>
                        <a:rPr lang="en-ZA" baseline="-25000" dirty="0"/>
                        <a:t>50</a:t>
                      </a:r>
                      <a:r>
                        <a:rPr lang="en-ZA" dirty="0"/>
                        <a:t> (HepG2 cells)</a:t>
                      </a:r>
                    </a:p>
                  </a:txBody>
                  <a:tcPr/>
                </a:tc>
                <a:tc>
                  <a:txBody>
                    <a:bodyPr/>
                    <a:lstStyle/>
                    <a:p>
                      <a:pPr algn="ctr"/>
                      <a:r>
                        <a:rPr lang="en-ZA" dirty="0"/>
                        <a:t>&gt; 200 </a:t>
                      </a:r>
                      <a:r>
                        <a:rPr lang="en-ZA" dirty="0">
                          <a:sym typeface="Symbol" panose="05050102010706020507" pitchFamily="18" charset="2"/>
                        </a:rPr>
                        <a:t></a:t>
                      </a:r>
                      <a:r>
                        <a:rPr lang="en-ZA" dirty="0"/>
                        <a:t>M</a:t>
                      </a:r>
                    </a:p>
                  </a:txBody>
                  <a:tcPr/>
                </a:tc>
                <a:extLst>
                  <a:ext uri="{0D108BD9-81ED-4DB2-BD59-A6C34878D82A}">
                    <a16:rowId xmlns:a16="http://schemas.microsoft.com/office/drawing/2014/main" val="756401038"/>
                  </a:ext>
                </a:extLst>
              </a:tr>
            </a:tbl>
          </a:graphicData>
        </a:graphic>
      </p:graphicFrame>
    </p:spTree>
    <p:extLst>
      <p:ext uri="{BB962C8B-B14F-4D97-AF65-F5344CB8AC3E}">
        <p14:creationId xmlns:p14="http://schemas.microsoft.com/office/powerpoint/2010/main" val="325089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C ADDA4Malaria New Pres Template" id="{E933029E-CBA0-474A-AC96-EA57A4870B9D}" vid="{A8799E34-DD9C-4A38-803B-8C5CC8BADE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A7C278C36E2B41AFF85E22F7DA9A7A" ma:contentTypeVersion="12" ma:contentTypeDescription="Create a new document." ma:contentTypeScope="" ma:versionID="f7881e6f67eaa2b0d57b738b71d97931">
  <xsd:schema xmlns:xsd="http://www.w3.org/2001/XMLSchema" xmlns:xs="http://www.w3.org/2001/XMLSchema" xmlns:p="http://schemas.microsoft.com/office/2006/metadata/properties" xmlns:ns2="dc1353f5-7107-497d-acf0-e6b1e138a181" targetNamespace="http://schemas.microsoft.com/office/2006/metadata/properties" ma:root="true" ma:fieldsID="0694c91adccef41b8b90bacb73b3f995" ns2:_="">
    <xsd:import namespace="dc1353f5-7107-497d-acf0-e6b1e138a18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1353f5-7107-497d-acf0-e6b1e138a1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2ec841c-a207-44a3-aa12-5138862fab88"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c1353f5-7107-497d-acf0-e6b1e138a18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A282A0D-839C-4B4C-ABBA-CE552AEE6BA3}"/>
</file>

<file path=customXml/itemProps2.xml><?xml version="1.0" encoding="utf-8"?>
<ds:datastoreItem xmlns:ds="http://schemas.openxmlformats.org/officeDocument/2006/customXml" ds:itemID="{B257E757-C7A0-48C9-A01A-9A8F3C9BFA95}">
  <ds:schemaRefs>
    <ds:schemaRef ds:uri="http://schemas.microsoft.com/sharepoint/v3/contenttype/forms"/>
  </ds:schemaRefs>
</ds:datastoreItem>
</file>

<file path=customXml/itemProps3.xml><?xml version="1.0" encoding="utf-8"?>
<ds:datastoreItem xmlns:ds="http://schemas.openxmlformats.org/officeDocument/2006/customXml" ds:itemID="{C8BC563B-386C-426F-9B78-8203DC9D25ED}">
  <ds:schemaRefs>
    <ds:schemaRef ds:uri="http://purl.org/dc/elements/1.1/"/>
    <ds:schemaRef ds:uri="http://schemas.microsoft.com/office/2006/metadata/properties"/>
    <ds:schemaRef ds:uri="ed9eba1e-de0f-47f1-af31-795f0b67a61e"/>
    <ds:schemaRef ds:uri="617caac6-e32b-43f4-b15f-9e19ce02f2c4"/>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2114</Words>
  <Application>Microsoft Office PowerPoint</Application>
  <PresentationFormat>Widescreen</PresentationFormat>
  <Paragraphs>431</Paragraphs>
  <Slides>30</Slides>
  <Notes>5</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42" baseType="lpstr">
      <vt:lpstr>Aptos</vt:lpstr>
      <vt:lpstr>Arial</vt:lpstr>
      <vt:lpstr>Calibri</vt:lpstr>
      <vt:lpstr>Calibri Light</vt:lpstr>
      <vt:lpstr>Comic Sans MS</vt:lpstr>
      <vt:lpstr>Garamond</vt:lpstr>
      <vt:lpstr>Open Sans</vt:lpstr>
      <vt:lpstr>Symbol</vt:lpstr>
      <vt:lpstr>Wingdings</vt:lpstr>
      <vt:lpstr>Office Theme</vt:lpstr>
      <vt:lpstr>1_Office Theme</vt:lpstr>
      <vt:lpstr>CS ChemDraw Drawing</vt:lpstr>
      <vt:lpstr>PowerPoint Presentation</vt:lpstr>
      <vt:lpstr>PowerPoint Presentation</vt:lpstr>
      <vt:lpstr>Learning Objectives</vt:lpstr>
      <vt:lpstr>Druglikeness </vt:lpstr>
      <vt:lpstr>Compound biological attributes</vt:lpstr>
      <vt:lpstr>Lipinski ‘rule of five’</vt:lpstr>
      <vt:lpstr>(c)LogD and (c)LogP</vt:lpstr>
      <vt:lpstr>Transcellular permeability</vt:lpstr>
      <vt:lpstr>Solubility</vt:lpstr>
      <vt:lpstr>Solubility and Permeability Together (PO drugs)</vt:lpstr>
      <vt:lpstr>Fragment based lead discovery</vt:lpstr>
      <vt:lpstr>Other correlated parameters</vt:lpstr>
      <vt:lpstr>sp3 versus sp2 (globular versus flat)</vt:lpstr>
      <vt:lpstr>Cross-correlations – 700 oral drugs</vt:lpstr>
      <vt:lpstr> Anti-Lipinski</vt:lpstr>
      <vt:lpstr>Anti-Lipinski</vt:lpstr>
      <vt:lpstr>Semaglutide (Ozempic®)</vt:lpstr>
      <vt:lpstr>Composite parameter – ligand efficiency</vt:lpstr>
      <vt:lpstr>De-convolute hits from a screening library</vt:lpstr>
      <vt:lpstr>Lipophilicity Efficiency</vt:lpstr>
      <vt:lpstr>Enthalpy versus Entropy</vt:lpstr>
      <vt:lpstr>Entropy</vt:lpstr>
      <vt:lpstr>Propert Forecast Index (PFI)</vt:lpstr>
      <vt:lpstr>Other composite parameters</vt:lpstr>
      <vt:lpstr>Too many (often conflicting) optimizations</vt:lpstr>
      <vt:lpstr>Multi-Parameter Optimization (MPO)</vt:lpstr>
      <vt:lpstr>MPO</vt:lpstr>
      <vt:lpstr>MPO</vt:lpstr>
      <vt:lpstr>MPO Excercise</vt:lpstr>
      <vt:lpstr>Parting thought: Rules only make sense if they are broken. Breaking the rule is one way of observing it.     Sir Thomas More  English lawyer, judge, social philosopher, author, statesman, amateur theologian, and noted Renaissance humanist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H3D Foundation Vision, Mission and Governance</dc:title>
  <dc:creator>Susan Winks</dc:creator>
  <cp:lastModifiedBy>Nicola Elliott-Wong | H3D Foundation</cp:lastModifiedBy>
  <cp:revision>16</cp:revision>
  <dcterms:created xsi:type="dcterms:W3CDTF">2020-04-23T14:28:34Z</dcterms:created>
  <dcterms:modified xsi:type="dcterms:W3CDTF">2025-12-02T12:56:38Z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0x01010044A7C278C36E2B41AFF85E22F7DA9A7A</vt:lpwstr>
  </property>
</Properties>
</file>