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466" r:id="rId5"/>
    <p:sldId id="309" r:id="rId6"/>
    <p:sldId id="470" r:id="rId7"/>
    <p:sldId id="471" r:id="rId8"/>
    <p:sldId id="472" r:id="rId9"/>
    <p:sldId id="480" r:id="rId10"/>
    <p:sldId id="473" r:id="rId11"/>
    <p:sldId id="474" r:id="rId12"/>
    <p:sldId id="475" r:id="rId13"/>
    <p:sldId id="476" r:id="rId14"/>
    <p:sldId id="477" r:id="rId15"/>
    <p:sldId id="481" r:id="rId16"/>
    <p:sldId id="482" r:id="rId17"/>
    <p:sldId id="483" r:id="rId18"/>
    <p:sldId id="484" r:id="rId19"/>
    <p:sldId id="478" r:id="rId20"/>
    <p:sldId id="4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B0D"/>
    <a:srgbClr val="F47734"/>
    <a:srgbClr val="E7999A"/>
    <a:srgbClr val="FCB02B"/>
    <a:srgbClr val="C23D26"/>
    <a:srgbClr val="D95427"/>
    <a:srgbClr val="50285A"/>
    <a:srgbClr val="9FCC3A"/>
    <a:srgbClr val="D8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BCD38E-B55E-4E22-9BAE-405BC081BB4D}" v="1" dt="2026-04-23T09:50:05.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1" d="100"/>
          <a:sy n="101" d="100"/>
        </p:scale>
        <p:origin x="990" y="102"/>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frey Mayoka" userId="771dd4121b003e55" providerId="LiveId" clId="{A869EEDB-87A6-4766-9811-CC904B2D9138}"/>
    <pc:docChg chg="addSld modSld">
      <pc:chgData name="Godfrey Mayoka" userId="771dd4121b003e55" providerId="LiveId" clId="{A869EEDB-87A6-4766-9811-CC904B2D9138}" dt="2026-04-23T09:50:15.158" v="26" actId="20577"/>
      <pc:docMkLst>
        <pc:docMk/>
      </pc:docMkLst>
      <pc:sldChg chg="modSp add mod">
        <pc:chgData name="Godfrey Mayoka" userId="771dd4121b003e55" providerId="LiveId" clId="{A869EEDB-87A6-4766-9811-CC904B2D9138}" dt="2026-04-23T09:50:15.158" v="26" actId="20577"/>
        <pc:sldMkLst>
          <pc:docMk/>
          <pc:sldMk cId="1249928648" sldId="309"/>
        </pc:sldMkLst>
        <pc:spChg chg="mod">
          <ac:chgData name="Godfrey Mayoka" userId="771dd4121b003e55" providerId="LiveId" clId="{A869EEDB-87A6-4766-9811-CC904B2D9138}" dt="2026-04-23T09:50:15.158" v="26" actId="20577"/>
          <ac:spMkLst>
            <pc:docMk/>
            <pc:sldMk cId="1249928648" sldId="309"/>
            <ac:spMk id="6" creationId="{089D05DD-E4CC-7658-5350-A7BE2C3CCCA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2026/04/23</a:t>
            </a:fld>
            <a:endParaRPr lang="en-ZA"/>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2026/04/23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D4108A0F-E9BD-4856-94D8-C196C66C959E}" type="slidenum">
              <a:rPr lang="en-GB" smtClean="0"/>
              <a:t>2</a:t>
            </a:fld>
            <a:endParaRPr lang="en-GB"/>
          </a:p>
        </p:txBody>
      </p:sp>
    </p:spTree>
    <p:extLst>
      <p:ext uri="{BB962C8B-B14F-4D97-AF65-F5344CB8AC3E}">
        <p14:creationId xmlns:p14="http://schemas.microsoft.com/office/powerpoint/2010/main" val="11922789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3" name="Picture 2">
            <a:extLst>
              <a:ext uri="{FF2B5EF4-FFF2-40B4-BE49-F238E27FC236}">
                <a16:creationId xmlns:a16="http://schemas.microsoft.com/office/drawing/2014/main" id="{D4711355-F3E4-E919-6DC5-CD0A09F95811}"/>
              </a:ext>
            </a:extLst>
          </p:cNvPr>
          <p:cNvPicPr>
            <a:picLocks noChangeAspect="1"/>
          </p:cNvPicPr>
          <p:nvPr userDrawn="1"/>
        </p:nvPicPr>
        <p:blipFill>
          <a:blip r:embed="rId5"/>
          <a:stretch>
            <a:fillRect/>
          </a:stretch>
        </p:blipFill>
        <p:spPr>
          <a:xfrm>
            <a:off x="5902552" y="5674389"/>
            <a:ext cx="2142324" cy="426757"/>
          </a:xfrm>
          <a:prstGeom prst="rect">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6"/>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7"/>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8"/>
          <a:stretch>
            <a:fillRect/>
          </a:stretch>
        </p:blipFill>
        <p:spPr>
          <a:xfrm>
            <a:off x="5754799" y="5069373"/>
            <a:ext cx="3639627" cy="493819"/>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2026/04/23</a:t>
            </a:fld>
            <a:endParaRPr lang="en-ZA"/>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2026/04/23</a:t>
            </a:fld>
            <a:endParaRPr lang="en-ZA"/>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2026/04/23</a:t>
            </a:fld>
            <a:endParaRPr lang="en-ZA"/>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82004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2026/04/23</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B32BCADD-F906-FD8B-B2DB-E2F8CA0C56FD}"/>
              </a:ext>
            </a:extLst>
          </p:cNvPr>
          <p:cNvSpPr>
            <a:spLocks noGrp="1"/>
          </p:cNvSpPr>
          <p:nvPr>
            <p:ph idx="13" hasCustomPrompt="1"/>
          </p:nvPr>
        </p:nvSpPr>
        <p:spPr>
          <a:xfrm>
            <a:off x="10154478" y="190954"/>
            <a:ext cx="1702646" cy="1002120"/>
          </a:xfrm>
        </p:spPr>
        <p:txBody>
          <a:bodyPr>
            <a:normAutofit/>
          </a:bodyPr>
          <a:lstStyle>
            <a:lvl1pPr marL="0" indent="0">
              <a:buNone/>
              <a:defRPr sz="1050">
                <a:solidFill>
                  <a:schemeClr val="tx1"/>
                </a:solidFill>
                <a:latin typeface="Montserrat Bold" panose="00000800000000000000" pitchFamily="2" charset="0"/>
              </a:defRPr>
            </a:lvl1pPr>
            <a:lvl2pPr marL="457200" indent="0">
              <a:buNone/>
              <a:defRPr>
                <a:latin typeface="Montserrat regular" panose="00000500000000000000" pitchFamily="2" charset="0"/>
              </a:defRPr>
            </a:lvl2pPr>
            <a:lvl3pPr marL="914400" indent="0">
              <a:buNone/>
              <a:defRPr>
                <a:latin typeface="Montserrat regular" panose="00000500000000000000" pitchFamily="2" charset="0"/>
              </a:defRPr>
            </a:lvl3pPr>
            <a:lvl4pPr marL="1371600" indent="0">
              <a:buNone/>
              <a:defRPr>
                <a:latin typeface="Montserrat regular" panose="00000500000000000000" pitchFamily="2" charset="0"/>
              </a:defRPr>
            </a:lvl4pPr>
            <a:lvl5pPr marL="1828800" indent="0">
              <a:buNone/>
              <a:defRPr>
                <a:latin typeface="Montserrat regular" panose="00000500000000000000" pitchFamily="2" charset="0"/>
              </a:defRPr>
            </a:lvl5pPr>
          </a:lstStyle>
          <a:p>
            <a:pPr lvl="0"/>
            <a:r>
              <a:rPr lang="en-US" dirty="0"/>
              <a:t>Insert your institution’s logo here if applicable</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50418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2026/04/23</a:t>
            </a:fld>
            <a:endParaRPr lang="en-ZA"/>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9" name="Picture 8">
            <a:extLst>
              <a:ext uri="{FF2B5EF4-FFF2-40B4-BE49-F238E27FC236}">
                <a16:creationId xmlns:a16="http://schemas.microsoft.com/office/drawing/2014/main" id="{8E503497-7815-B376-0AC4-EA5D153F5270}"/>
              </a:ext>
            </a:extLst>
          </p:cNvPr>
          <p:cNvPicPr>
            <a:picLocks noChangeAspect="1"/>
          </p:cNvPicPr>
          <p:nvPr userDrawn="1"/>
        </p:nvPicPr>
        <p:blipFill>
          <a:blip r:embed="rId4"/>
          <a:stretch>
            <a:fillRect/>
          </a:stretch>
        </p:blipFill>
        <p:spPr>
          <a:xfrm>
            <a:off x="5902552" y="5674389"/>
            <a:ext cx="2142324" cy="426757"/>
          </a:xfrm>
          <a:prstGeom prst="rect">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6"/>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7"/>
          <a:stretch>
            <a:fillRect/>
          </a:stretch>
        </p:blipFill>
        <p:spPr>
          <a:xfrm>
            <a:off x="9649705" y="5379694"/>
            <a:ext cx="948626" cy="948626"/>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2026/04/23</a:t>
            </a:fld>
            <a:endParaRPr lang="en-ZA"/>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2026/04/23</a:t>
            </a:fld>
            <a:endParaRPr lang="en-ZA"/>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2026/04/23</a:t>
            </a:fld>
            <a:endParaRPr lang="en-ZA"/>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2026/04/23</a:t>
            </a:fld>
            <a:endParaRPr lang="en-ZA"/>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2026/04/23</a:t>
            </a:fld>
            <a:endParaRPr lang="en-ZA"/>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2026/04/23</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5">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235249" y="1845700"/>
            <a:ext cx="5787186" cy="3231614"/>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561B0D"/>
                </a:solidFill>
                <a:latin typeface="Arial"/>
                <a:ea typeface="Arial"/>
                <a:cs typeface="Arial"/>
                <a:sym typeface="Arial"/>
              </a:rPr>
              <a:t>Drug Discovery and Development Course </a:t>
            </a:r>
            <a:endParaRPr lang="en-US" sz="3200" b="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a:solidFill>
                  <a:srgbClr val="242424"/>
                </a:solidFill>
                <a:latin typeface="Arial"/>
                <a:ea typeface="Arial"/>
                <a:cs typeface="Arial"/>
                <a:sym typeface="Arial"/>
              </a:rPr>
              <a:t>Pharmacokinetic-pharmacodynamic (PK-PD) modelling</a:t>
            </a: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dirty="0">
                <a:solidFill>
                  <a:srgbClr val="242424"/>
                </a:solidFill>
                <a:latin typeface="Arial"/>
                <a:ea typeface="Arial"/>
                <a:cs typeface="Arial"/>
                <a:sym typeface="Arial"/>
              </a:rPr>
              <a:t>Mwila Mulubwa</a:t>
            </a:r>
            <a:endParaRPr sz="2000" b="0" i="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00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C741-B421-D5B3-9CE3-841DADA77D12}"/>
              </a:ext>
            </a:extLst>
          </p:cNvPr>
          <p:cNvSpPr>
            <a:spLocks noGrp="1"/>
          </p:cNvSpPr>
          <p:nvPr>
            <p:ph type="title"/>
          </p:nvPr>
        </p:nvSpPr>
        <p:spPr/>
        <p:txBody>
          <a:bodyPr>
            <a:normAutofit fontScale="90000"/>
          </a:bodyPr>
          <a:lstStyle/>
          <a:p>
            <a:r>
              <a:rPr lang="en-ZA" dirty="0"/>
              <a:t>Mechanism-based PK–PD models</a:t>
            </a:r>
          </a:p>
        </p:txBody>
      </p:sp>
      <p:sp>
        <p:nvSpPr>
          <p:cNvPr id="3" name="Content Placeholder 2">
            <a:extLst>
              <a:ext uri="{FF2B5EF4-FFF2-40B4-BE49-F238E27FC236}">
                <a16:creationId xmlns:a16="http://schemas.microsoft.com/office/drawing/2014/main" id="{E677997F-B1E4-E8E8-35F4-A1DEC1BC9ADD}"/>
              </a:ext>
            </a:extLst>
          </p:cNvPr>
          <p:cNvSpPr>
            <a:spLocks noGrp="1"/>
          </p:cNvSpPr>
          <p:nvPr>
            <p:ph idx="1"/>
          </p:nvPr>
        </p:nvSpPr>
        <p:spPr/>
        <p:txBody>
          <a:bodyPr/>
          <a:lstStyle/>
          <a:p>
            <a:pPr>
              <a:lnSpc>
                <a:spcPct val="150000"/>
              </a:lnSpc>
            </a:pPr>
            <a:r>
              <a:rPr lang="en-ZA" sz="2400" dirty="0"/>
              <a:t>Incorporate biological pathways </a:t>
            </a:r>
          </a:p>
          <a:p>
            <a:pPr>
              <a:lnSpc>
                <a:spcPct val="150000"/>
              </a:lnSpc>
            </a:pPr>
            <a:r>
              <a:rPr lang="en-ZA" sz="2400" dirty="0"/>
              <a:t>Include receptor binding, signal transduction, feedback loops </a:t>
            </a:r>
          </a:p>
          <a:p>
            <a:pPr marL="0" indent="0">
              <a:lnSpc>
                <a:spcPct val="150000"/>
              </a:lnSpc>
              <a:buNone/>
            </a:pPr>
            <a:r>
              <a:rPr lang="en-ZA" sz="2400" b="1" dirty="0"/>
              <a:t>Applications:</a:t>
            </a:r>
            <a:endParaRPr lang="en-ZA" sz="2400" dirty="0"/>
          </a:p>
          <a:p>
            <a:pPr>
              <a:lnSpc>
                <a:spcPct val="150000"/>
              </a:lnSpc>
            </a:pPr>
            <a:r>
              <a:rPr lang="en-ZA" sz="2400" dirty="0"/>
              <a:t>Oncology </a:t>
            </a:r>
          </a:p>
          <a:p>
            <a:pPr>
              <a:lnSpc>
                <a:spcPct val="150000"/>
              </a:lnSpc>
            </a:pPr>
            <a:r>
              <a:rPr lang="en-ZA" sz="2400" dirty="0"/>
              <a:t>Infectious diseases </a:t>
            </a:r>
          </a:p>
          <a:p>
            <a:pPr>
              <a:lnSpc>
                <a:spcPct val="150000"/>
              </a:lnSpc>
            </a:pPr>
            <a:r>
              <a:rPr lang="en-ZA" sz="2400" dirty="0"/>
              <a:t>Immunology</a:t>
            </a:r>
          </a:p>
          <a:p>
            <a:endParaRPr lang="en-ZA" dirty="0"/>
          </a:p>
        </p:txBody>
      </p:sp>
      <p:sp>
        <p:nvSpPr>
          <p:cNvPr id="4" name="Content Placeholder 3">
            <a:extLst>
              <a:ext uri="{FF2B5EF4-FFF2-40B4-BE49-F238E27FC236}">
                <a16:creationId xmlns:a16="http://schemas.microsoft.com/office/drawing/2014/main" id="{DC293397-785E-9545-BE36-D571099E428A}"/>
              </a:ext>
            </a:extLst>
          </p:cNvPr>
          <p:cNvSpPr>
            <a:spLocks noGrp="1"/>
          </p:cNvSpPr>
          <p:nvPr>
            <p:ph idx="13"/>
          </p:nvPr>
        </p:nvSpPr>
        <p:spPr/>
        <p:txBody>
          <a:bodyPr/>
          <a:lstStyle/>
          <a:p>
            <a:endParaRPr lang="en-ZA"/>
          </a:p>
        </p:txBody>
      </p:sp>
    </p:spTree>
    <p:extLst>
      <p:ext uri="{BB962C8B-B14F-4D97-AF65-F5344CB8AC3E}">
        <p14:creationId xmlns:p14="http://schemas.microsoft.com/office/powerpoint/2010/main" val="565286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5D65-4827-5854-F8DA-5C152CBB8F2D}"/>
              </a:ext>
            </a:extLst>
          </p:cNvPr>
          <p:cNvSpPr>
            <a:spLocks noGrp="1"/>
          </p:cNvSpPr>
          <p:nvPr>
            <p:ph type="title"/>
          </p:nvPr>
        </p:nvSpPr>
        <p:spPr/>
        <p:txBody>
          <a:bodyPr/>
          <a:lstStyle/>
          <a:p>
            <a:r>
              <a:rPr lang="en-ZA" dirty="0"/>
              <a:t>Population PK–PD modelling</a:t>
            </a:r>
          </a:p>
        </p:txBody>
      </p:sp>
      <p:sp>
        <p:nvSpPr>
          <p:cNvPr id="3" name="Content Placeholder 2">
            <a:extLst>
              <a:ext uri="{FF2B5EF4-FFF2-40B4-BE49-F238E27FC236}">
                <a16:creationId xmlns:a16="http://schemas.microsoft.com/office/drawing/2014/main" id="{A3191BD1-3952-2183-9A5C-CBB815337E70}"/>
              </a:ext>
            </a:extLst>
          </p:cNvPr>
          <p:cNvSpPr>
            <a:spLocks noGrp="1"/>
          </p:cNvSpPr>
          <p:nvPr>
            <p:ph idx="1"/>
          </p:nvPr>
        </p:nvSpPr>
        <p:spPr/>
        <p:txBody>
          <a:bodyPr>
            <a:normAutofit fontScale="92500" lnSpcReduction="10000"/>
          </a:bodyPr>
          <a:lstStyle/>
          <a:p>
            <a:pPr marL="0" indent="0">
              <a:lnSpc>
                <a:spcPct val="150000"/>
              </a:lnSpc>
              <a:spcBef>
                <a:spcPts val="0"/>
              </a:spcBef>
              <a:spcAft>
                <a:spcPts val="600"/>
              </a:spcAft>
              <a:buNone/>
            </a:pPr>
            <a:r>
              <a:rPr lang="en-ZA" sz="2000" b="1" dirty="0"/>
              <a:t>Modelling Approaches</a:t>
            </a:r>
          </a:p>
          <a:p>
            <a:pPr>
              <a:lnSpc>
                <a:spcPct val="150000"/>
              </a:lnSpc>
              <a:spcBef>
                <a:spcPts val="0"/>
              </a:spcBef>
              <a:spcAft>
                <a:spcPts val="600"/>
              </a:spcAft>
            </a:pPr>
            <a:r>
              <a:rPr lang="en-ZA" sz="2000" dirty="0"/>
              <a:t>Nonlinear mixed-effects modelling (NONMEM, </a:t>
            </a:r>
            <a:r>
              <a:rPr lang="en-ZA" sz="2000" dirty="0" err="1"/>
              <a:t>Monolix</a:t>
            </a:r>
            <a:r>
              <a:rPr lang="en-ZA" sz="2000" dirty="0"/>
              <a:t>, Pumas, Phoenix </a:t>
            </a:r>
            <a:r>
              <a:rPr lang="en-ZA" sz="2000" dirty="0" err="1"/>
              <a:t>WiNonlin</a:t>
            </a:r>
            <a:r>
              <a:rPr lang="en-ZA" sz="2000" dirty="0"/>
              <a:t>)</a:t>
            </a:r>
          </a:p>
          <a:p>
            <a:pPr marL="0" indent="0">
              <a:lnSpc>
                <a:spcPct val="150000"/>
              </a:lnSpc>
              <a:spcBef>
                <a:spcPts val="0"/>
              </a:spcBef>
              <a:spcAft>
                <a:spcPts val="600"/>
              </a:spcAft>
              <a:buNone/>
            </a:pPr>
            <a:r>
              <a:rPr lang="en-ZA" sz="2000" b="1" dirty="0"/>
              <a:t>Variability Types</a:t>
            </a:r>
          </a:p>
          <a:p>
            <a:pPr>
              <a:lnSpc>
                <a:spcPct val="150000"/>
              </a:lnSpc>
              <a:spcBef>
                <a:spcPts val="0"/>
              </a:spcBef>
              <a:spcAft>
                <a:spcPts val="600"/>
              </a:spcAft>
            </a:pPr>
            <a:r>
              <a:rPr lang="en-ZA" sz="2000" dirty="0"/>
              <a:t>Inter-individual variability (IIV) </a:t>
            </a:r>
          </a:p>
          <a:p>
            <a:pPr>
              <a:lnSpc>
                <a:spcPct val="150000"/>
              </a:lnSpc>
              <a:spcBef>
                <a:spcPts val="0"/>
              </a:spcBef>
              <a:spcAft>
                <a:spcPts val="600"/>
              </a:spcAft>
            </a:pPr>
            <a:r>
              <a:rPr lang="en-ZA" sz="2000" dirty="0"/>
              <a:t>Intra-individual variability </a:t>
            </a:r>
          </a:p>
          <a:p>
            <a:pPr>
              <a:lnSpc>
                <a:spcPct val="150000"/>
              </a:lnSpc>
              <a:spcBef>
                <a:spcPts val="0"/>
              </a:spcBef>
              <a:spcAft>
                <a:spcPts val="600"/>
              </a:spcAft>
            </a:pPr>
            <a:r>
              <a:rPr lang="en-ZA" sz="2000" dirty="0"/>
              <a:t>Residual unexplained variability</a:t>
            </a:r>
          </a:p>
          <a:p>
            <a:pPr marL="0" indent="0">
              <a:lnSpc>
                <a:spcPct val="150000"/>
              </a:lnSpc>
              <a:spcBef>
                <a:spcPts val="0"/>
              </a:spcBef>
              <a:spcAft>
                <a:spcPts val="600"/>
              </a:spcAft>
              <a:buNone/>
            </a:pPr>
            <a:r>
              <a:rPr lang="en-ZA" sz="2000" b="1" dirty="0"/>
              <a:t>Covariate Effects</a:t>
            </a:r>
          </a:p>
          <a:p>
            <a:pPr>
              <a:lnSpc>
                <a:spcPct val="150000"/>
              </a:lnSpc>
              <a:spcBef>
                <a:spcPts val="0"/>
              </a:spcBef>
              <a:spcAft>
                <a:spcPts val="600"/>
              </a:spcAft>
            </a:pPr>
            <a:r>
              <a:rPr lang="en-ZA" sz="2000" dirty="0"/>
              <a:t>Age, weight, genetics, disease state</a:t>
            </a:r>
          </a:p>
          <a:p>
            <a:pPr marL="0" indent="0">
              <a:lnSpc>
                <a:spcPct val="150000"/>
              </a:lnSpc>
              <a:spcBef>
                <a:spcPts val="0"/>
              </a:spcBef>
              <a:spcAft>
                <a:spcPts val="600"/>
              </a:spcAft>
              <a:buNone/>
            </a:pPr>
            <a:r>
              <a:rPr lang="en-ZA" sz="2000" dirty="0"/>
              <a:t>Example:</a:t>
            </a:r>
          </a:p>
          <a:p>
            <a:pPr>
              <a:lnSpc>
                <a:spcPct val="150000"/>
              </a:lnSpc>
              <a:spcBef>
                <a:spcPts val="0"/>
              </a:spcBef>
              <a:spcAft>
                <a:spcPts val="600"/>
              </a:spcAft>
            </a:pPr>
            <a:r>
              <a:rPr lang="en-ZA" sz="2000" dirty="0"/>
              <a:t>CYP polymorphisms affecting response to Efavirenz</a:t>
            </a:r>
          </a:p>
          <a:p>
            <a:endParaRPr lang="en-ZA" dirty="0"/>
          </a:p>
        </p:txBody>
      </p:sp>
      <p:sp>
        <p:nvSpPr>
          <p:cNvPr id="4" name="Content Placeholder 3">
            <a:extLst>
              <a:ext uri="{FF2B5EF4-FFF2-40B4-BE49-F238E27FC236}">
                <a16:creationId xmlns:a16="http://schemas.microsoft.com/office/drawing/2014/main" id="{9602A9F1-3465-B921-9E59-65B9A0E422A6}"/>
              </a:ext>
            </a:extLst>
          </p:cNvPr>
          <p:cNvSpPr>
            <a:spLocks noGrp="1"/>
          </p:cNvSpPr>
          <p:nvPr>
            <p:ph idx="13"/>
          </p:nvPr>
        </p:nvSpPr>
        <p:spPr/>
        <p:txBody>
          <a:bodyPr/>
          <a:lstStyle/>
          <a:p>
            <a:endParaRPr lang="en-ZA"/>
          </a:p>
        </p:txBody>
      </p:sp>
    </p:spTree>
    <p:extLst>
      <p:ext uri="{BB962C8B-B14F-4D97-AF65-F5344CB8AC3E}">
        <p14:creationId xmlns:p14="http://schemas.microsoft.com/office/powerpoint/2010/main" val="2429244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EDD3-C0D2-5A77-D264-5260B0D6ED9D}"/>
              </a:ext>
            </a:extLst>
          </p:cNvPr>
          <p:cNvSpPr>
            <a:spLocks noGrp="1"/>
          </p:cNvSpPr>
          <p:nvPr>
            <p:ph type="title"/>
          </p:nvPr>
        </p:nvSpPr>
        <p:spPr>
          <a:xfrm>
            <a:off x="334876" y="369479"/>
            <a:ext cx="7969898" cy="645069"/>
          </a:xfrm>
        </p:spPr>
        <p:txBody>
          <a:bodyPr>
            <a:normAutofit fontScale="90000"/>
          </a:bodyPr>
          <a:lstStyle/>
          <a:p>
            <a:r>
              <a:rPr lang="en-ZA" dirty="0"/>
              <a:t>PK–PD indices in antimicrobial therapy</a:t>
            </a:r>
          </a:p>
        </p:txBody>
      </p:sp>
      <p:sp>
        <p:nvSpPr>
          <p:cNvPr id="3" name="Content Placeholder 2">
            <a:extLst>
              <a:ext uri="{FF2B5EF4-FFF2-40B4-BE49-F238E27FC236}">
                <a16:creationId xmlns:a16="http://schemas.microsoft.com/office/drawing/2014/main" id="{A0D6E75F-BCD1-A109-8C7C-B581F94358FA}"/>
              </a:ext>
            </a:extLst>
          </p:cNvPr>
          <p:cNvSpPr>
            <a:spLocks noGrp="1"/>
          </p:cNvSpPr>
          <p:nvPr>
            <p:ph idx="1"/>
          </p:nvPr>
        </p:nvSpPr>
        <p:spPr/>
        <p:txBody>
          <a:bodyPr/>
          <a:lstStyle/>
          <a:p>
            <a:pPr marL="0" indent="0">
              <a:lnSpc>
                <a:spcPct val="150000"/>
              </a:lnSpc>
              <a:spcBef>
                <a:spcPts val="0"/>
              </a:spcBef>
              <a:spcAft>
                <a:spcPts val="600"/>
              </a:spcAft>
              <a:buNone/>
            </a:pPr>
            <a:r>
              <a:rPr lang="en-ZA" sz="2400" dirty="0"/>
              <a:t>Important for optimizing antibiotic dosing:</a:t>
            </a:r>
          </a:p>
          <a:p>
            <a:pPr>
              <a:lnSpc>
                <a:spcPct val="150000"/>
              </a:lnSpc>
              <a:spcBef>
                <a:spcPts val="0"/>
              </a:spcBef>
              <a:spcAft>
                <a:spcPts val="600"/>
              </a:spcAft>
            </a:pPr>
            <a:r>
              <a:rPr lang="en-ZA" sz="2400" b="1" dirty="0" err="1"/>
              <a:t>Cmax</a:t>
            </a:r>
            <a:r>
              <a:rPr lang="en-ZA" sz="2400" b="1" dirty="0"/>
              <a:t>/MIC</a:t>
            </a:r>
            <a:r>
              <a:rPr lang="en-ZA" sz="2400" dirty="0"/>
              <a:t> → concentration-dependent killing </a:t>
            </a:r>
          </a:p>
          <a:p>
            <a:pPr>
              <a:lnSpc>
                <a:spcPct val="150000"/>
              </a:lnSpc>
              <a:spcBef>
                <a:spcPts val="0"/>
              </a:spcBef>
              <a:spcAft>
                <a:spcPts val="600"/>
              </a:spcAft>
            </a:pPr>
            <a:r>
              <a:rPr lang="en-ZA" sz="2400" b="1" dirty="0"/>
              <a:t>AUC/MIC</a:t>
            </a:r>
            <a:r>
              <a:rPr lang="en-ZA" sz="2400" dirty="0"/>
              <a:t> → overall exposure </a:t>
            </a:r>
          </a:p>
          <a:p>
            <a:pPr>
              <a:lnSpc>
                <a:spcPct val="150000"/>
              </a:lnSpc>
              <a:spcBef>
                <a:spcPts val="0"/>
              </a:spcBef>
              <a:spcAft>
                <a:spcPts val="600"/>
              </a:spcAft>
            </a:pPr>
            <a:r>
              <a:rPr lang="en-ZA" sz="2400" b="1" dirty="0"/>
              <a:t>T&gt;MIC</a:t>
            </a:r>
            <a:r>
              <a:rPr lang="en-ZA" sz="2400" dirty="0"/>
              <a:t> → time-dependent killing </a:t>
            </a:r>
          </a:p>
          <a:p>
            <a:pPr marL="0" indent="0">
              <a:lnSpc>
                <a:spcPct val="150000"/>
              </a:lnSpc>
              <a:spcBef>
                <a:spcPts val="0"/>
              </a:spcBef>
              <a:spcAft>
                <a:spcPts val="600"/>
              </a:spcAft>
              <a:buNone/>
            </a:pPr>
            <a:r>
              <a:rPr lang="en-ZA" sz="2400" dirty="0"/>
              <a:t>Example drugs:</a:t>
            </a:r>
          </a:p>
          <a:p>
            <a:pPr>
              <a:lnSpc>
                <a:spcPct val="150000"/>
              </a:lnSpc>
              <a:spcBef>
                <a:spcPts val="0"/>
              </a:spcBef>
              <a:spcAft>
                <a:spcPts val="600"/>
              </a:spcAft>
            </a:pPr>
            <a:r>
              <a:rPr lang="en-ZA" sz="2400" dirty="0"/>
              <a:t>Gentamicin (</a:t>
            </a:r>
            <a:r>
              <a:rPr lang="en-ZA" sz="2400" dirty="0" err="1"/>
              <a:t>Cmax</a:t>
            </a:r>
            <a:r>
              <a:rPr lang="en-ZA" sz="2400" dirty="0"/>
              <a:t>/MIC) </a:t>
            </a:r>
          </a:p>
          <a:p>
            <a:pPr>
              <a:lnSpc>
                <a:spcPct val="150000"/>
              </a:lnSpc>
              <a:spcBef>
                <a:spcPts val="0"/>
              </a:spcBef>
              <a:spcAft>
                <a:spcPts val="600"/>
              </a:spcAft>
            </a:pPr>
            <a:r>
              <a:rPr lang="en-ZA" sz="2400" dirty="0"/>
              <a:t>Penicillin (T&gt;MIC)</a:t>
            </a:r>
          </a:p>
          <a:p>
            <a:endParaRPr lang="en-ZA" dirty="0"/>
          </a:p>
        </p:txBody>
      </p:sp>
      <p:sp>
        <p:nvSpPr>
          <p:cNvPr id="4" name="Content Placeholder 3">
            <a:extLst>
              <a:ext uri="{FF2B5EF4-FFF2-40B4-BE49-F238E27FC236}">
                <a16:creationId xmlns:a16="http://schemas.microsoft.com/office/drawing/2014/main" id="{043EB34B-03B1-68C8-848F-B62EBD86750F}"/>
              </a:ext>
            </a:extLst>
          </p:cNvPr>
          <p:cNvSpPr>
            <a:spLocks noGrp="1"/>
          </p:cNvSpPr>
          <p:nvPr>
            <p:ph idx="13"/>
          </p:nvPr>
        </p:nvSpPr>
        <p:spPr/>
        <p:txBody>
          <a:bodyPr/>
          <a:lstStyle/>
          <a:p>
            <a:endParaRPr lang="en-ZA"/>
          </a:p>
        </p:txBody>
      </p:sp>
    </p:spTree>
    <p:extLst>
      <p:ext uri="{BB962C8B-B14F-4D97-AF65-F5344CB8AC3E}">
        <p14:creationId xmlns:p14="http://schemas.microsoft.com/office/powerpoint/2010/main" val="242796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6533D-E322-0E48-20EC-5F9F50ACAECF}"/>
              </a:ext>
            </a:extLst>
          </p:cNvPr>
          <p:cNvSpPr>
            <a:spLocks noGrp="1"/>
          </p:cNvSpPr>
          <p:nvPr>
            <p:ph type="title"/>
          </p:nvPr>
        </p:nvSpPr>
        <p:spPr>
          <a:xfrm>
            <a:off x="334876" y="369479"/>
            <a:ext cx="6827635" cy="645069"/>
          </a:xfrm>
        </p:spPr>
        <p:txBody>
          <a:bodyPr/>
          <a:lstStyle/>
          <a:p>
            <a:r>
              <a:rPr lang="en-ZA" dirty="0"/>
              <a:t>Model evaluation and validation</a:t>
            </a:r>
          </a:p>
        </p:txBody>
      </p:sp>
      <p:sp>
        <p:nvSpPr>
          <p:cNvPr id="3" name="Content Placeholder 2">
            <a:extLst>
              <a:ext uri="{FF2B5EF4-FFF2-40B4-BE49-F238E27FC236}">
                <a16:creationId xmlns:a16="http://schemas.microsoft.com/office/drawing/2014/main" id="{EDAC3365-2F50-C9F5-BA7C-9D2B1B369EFD}"/>
              </a:ext>
            </a:extLst>
          </p:cNvPr>
          <p:cNvSpPr>
            <a:spLocks noGrp="1"/>
          </p:cNvSpPr>
          <p:nvPr>
            <p:ph idx="1"/>
          </p:nvPr>
        </p:nvSpPr>
        <p:spPr/>
        <p:txBody>
          <a:bodyPr>
            <a:normAutofit fontScale="92500" lnSpcReduction="10000"/>
          </a:bodyPr>
          <a:lstStyle/>
          <a:p>
            <a:pPr marL="0" indent="0">
              <a:lnSpc>
                <a:spcPct val="150000"/>
              </a:lnSpc>
              <a:buNone/>
            </a:pPr>
            <a:r>
              <a:rPr lang="en-ZA" sz="2400" b="1" dirty="0"/>
              <a:t>Diagnostic Tools</a:t>
            </a:r>
          </a:p>
          <a:p>
            <a:pPr>
              <a:lnSpc>
                <a:spcPct val="150000"/>
              </a:lnSpc>
            </a:pPr>
            <a:r>
              <a:rPr lang="en-ZA" sz="2400" dirty="0"/>
              <a:t>Goodness-of-fit plots (observed Vs IPRED and PPRED)</a:t>
            </a:r>
          </a:p>
          <a:p>
            <a:pPr lvl="1">
              <a:lnSpc>
                <a:spcPct val="150000"/>
              </a:lnSpc>
            </a:pPr>
            <a:r>
              <a:rPr lang="en-ZA" sz="2000" dirty="0"/>
              <a:t>Line of unit</a:t>
            </a:r>
          </a:p>
          <a:p>
            <a:pPr>
              <a:lnSpc>
                <a:spcPct val="150000"/>
              </a:lnSpc>
            </a:pPr>
            <a:r>
              <a:rPr lang="en-ZA" sz="2400" dirty="0"/>
              <a:t>Residual analysis (residuals Vs predicted marker and time)</a:t>
            </a:r>
          </a:p>
          <a:p>
            <a:pPr lvl="1">
              <a:lnSpc>
                <a:spcPct val="150000"/>
              </a:lnSpc>
            </a:pPr>
            <a:r>
              <a:rPr lang="en-ZA" sz="2000" dirty="0"/>
              <a:t>Trend analysis</a:t>
            </a:r>
          </a:p>
          <a:p>
            <a:pPr marL="0" indent="0">
              <a:lnSpc>
                <a:spcPct val="150000"/>
              </a:lnSpc>
              <a:buNone/>
            </a:pPr>
            <a:r>
              <a:rPr lang="en-ZA" sz="2400" b="1" dirty="0"/>
              <a:t>Predictive Checks</a:t>
            </a:r>
          </a:p>
          <a:p>
            <a:pPr>
              <a:lnSpc>
                <a:spcPct val="150000"/>
              </a:lnSpc>
            </a:pPr>
            <a:r>
              <a:rPr lang="en-ZA" sz="2400" dirty="0"/>
              <a:t>Visual predictive checks (VPC)</a:t>
            </a:r>
          </a:p>
          <a:p>
            <a:pPr lvl="1">
              <a:lnSpc>
                <a:spcPct val="150000"/>
              </a:lnSpc>
            </a:pPr>
            <a:r>
              <a:rPr lang="en-ZA" sz="2000" dirty="0"/>
              <a:t>simulations </a:t>
            </a:r>
          </a:p>
          <a:p>
            <a:pPr>
              <a:lnSpc>
                <a:spcPct val="150000"/>
              </a:lnSpc>
            </a:pPr>
            <a:r>
              <a:rPr lang="en-ZA" sz="2400" dirty="0"/>
              <a:t>External validation</a:t>
            </a:r>
          </a:p>
          <a:p>
            <a:endParaRPr lang="en-ZA" dirty="0"/>
          </a:p>
        </p:txBody>
      </p:sp>
      <p:sp>
        <p:nvSpPr>
          <p:cNvPr id="4" name="Content Placeholder 3">
            <a:extLst>
              <a:ext uri="{FF2B5EF4-FFF2-40B4-BE49-F238E27FC236}">
                <a16:creationId xmlns:a16="http://schemas.microsoft.com/office/drawing/2014/main" id="{CA1ECCF6-D9EA-A6FD-A66D-0E0A90D0A548}"/>
              </a:ext>
            </a:extLst>
          </p:cNvPr>
          <p:cNvSpPr>
            <a:spLocks noGrp="1"/>
          </p:cNvSpPr>
          <p:nvPr>
            <p:ph idx="13"/>
          </p:nvPr>
        </p:nvSpPr>
        <p:spPr/>
        <p:txBody>
          <a:bodyPr/>
          <a:lstStyle/>
          <a:p>
            <a:endParaRPr lang="en-ZA"/>
          </a:p>
        </p:txBody>
      </p:sp>
    </p:spTree>
    <p:extLst>
      <p:ext uri="{BB962C8B-B14F-4D97-AF65-F5344CB8AC3E}">
        <p14:creationId xmlns:p14="http://schemas.microsoft.com/office/powerpoint/2010/main" val="3544121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E163-F719-5BC3-0BDF-B5CAB798959D}"/>
              </a:ext>
            </a:extLst>
          </p:cNvPr>
          <p:cNvSpPr>
            <a:spLocks noGrp="1"/>
          </p:cNvSpPr>
          <p:nvPr>
            <p:ph type="title"/>
          </p:nvPr>
        </p:nvSpPr>
        <p:spPr>
          <a:xfrm>
            <a:off x="334876" y="369479"/>
            <a:ext cx="6827635" cy="645069"/>
          </a:xfrm>
        </p:spPr>
        <p:txBody>
          <a:bodyPr>
            <a:normAutofit fontScale="90000"/>
          </a:bodyPr>
          <a:lstStyle/>
          <a:p>
            <a:r>
              <a:rPr lang="en-ZA" dirty="0"/>
              <a:t>Applications of PK–PD modelling</a:t>
            </a:r>
          </a:p>
        </p:txBody>
      </p:sp>
      <p:sp>
        <p:nvSpPr>
          <p:cNvPr id="3" name="Content Placeholder 2">
            <a:extLst>
              <a:ext uri="{FF2B5EF4-FFF2-40B4-BE49-F238E27FC236}">
                <a16:creationId xmlns:a16="http://schemas.microsoft.com/office/drawing/2014/main" id="{55111CCE-867B-C526-3800-6FD8DDD5FDF9}"/>
              </a:ext>
            </a:extLst>
          </p:cNvPr>
          <p:cNvSpPr>
            <a:spLocks noGrp="1"/>
          </p:cNvSpPr>
          <p:nvPr>
            <p:ph idx="1"/>
          </p:nvPr>
        </p:nvSpPr>
        <p:spPr/>
        <p:txBody>
          <a:bodyPr>
            <a:normAutofit/>
          </a:bodyPr>
          <a:lstStyle/>
          <a:p>
            <a:pPr marL="0" indent="0">
              <a:buNone/>
            </a:pPr>
            <a:r>
              <a:rPr lang="en-ZA" sz="2200" b="1" dirty="0"/>
              <a:t>Drug Development</a:t>
            </a:r>
          </a:p>
          <a:p>
            <a:r>
              <a:rPr lang="en-ZA" sz="2200" dirty="0"/>
              <a:t>First-in-human dose selection </a:t>
            </a:r>
          </a:p>
          <a:p>
            <a:r>
              <a:rPr lang="en-ZA" sz="2200" dirty="0"/>
              <a:t>Dose-ranging studies </a:t>
            </a:r>
          </a:p>
          <a:p>
            <a:r>
              <a:rPr lang="en-ZA" sz="2200" dirty="0"/>
              <a:t>Go/no-go decisions</a:t>
            </a:r>
          </a:p>
          <a:p>
            <a:pPr marL="0" indent="0">
              <a:buNone/>
            </a:pPr>
            <a:r>
              <a:rPr lang="en-ZA" sz="2200" b="1" dirty="0"/>
              <a:t>Clinical Practice</a:t>
            </a:r>
          </a:p>
          <a:p>
            <a:r>
              <a:rPr lang="en-ZA" sz="2200" dirty="0"/>
              <a:t>Individualized dosing </a:t>
            </a:r>
          </a:p>
          <a:p>
            <a:r>
              <a:rPr lang="en-ZA" sz="2200" dirty="0"/>
              <a:t>Therapeutic drug monitoring </a:t>
            </a:r>
          </a:p>
          <a:p>
            <a:r>
              <a:rPr lang="en-ZA" sz="2200" dirty="0"/>
              <a:t>Special populations (</a:t>
            </a:r>
            <a:r>
              <a:rPr lang="en-ZA" sz="2200" dirty="0" err="1"/>
              <a:t>pediatrics</a:t>
            </a:r>
            <a:r>
              <a:rPr lang="en-ZA" sz="2200" dirty="0"/>
              <a:t>, renal impairment)</a:t>
            </a:r>
          </a:p>
          <a:p>
            <a:pPr marL="0" indent="0">
              <a:buNone/>
            </a:pPr>
            <a:r>
              <a:rPr lang="en-ZA" sz="2200" b="1" dirty="0"/>
              <a:t>Precision Medicine</a:t>
            </a:r>
          </a:p>
          <a:p>
            <a:r>
              <a:rPr lang="en-ZA" sz="2200" dirty="0"/>
              <a:t>Integration with genomics</a:t>
            </a:r>
          </a:p>
          <a:p>
            <a:r>
              <a:rPr lang="en-ZA" sz="2200" dirty="0"/>
              <a:t>AI-driven PK–PD modelling (emerging field)</a:t>
            </a:r>
          </a:p>
          <a:p>
            <a:endParaRPr lang="en-ZA" dirty="0"/>
          </a:p>
        </p:txBody>
      </p:sp>
      <p:sp>
        <p:nvSpPr>
          <p:cNvPr id="4" name="Content Placeholder 3">
            <a:extLst>
              <a:ext uri="{FF2B5EF4-FFF2-40B4-BE49-F238E27FC236}">
                <a16:creationId xmlns:a16="http://schemas.microsoft.com/office/drawing/2014/main" id="{5E30515F-5B28-CE6E-F1F1-E48A96D8AF7D}"/>
              </a:ext>
            </a:extLst>
          </p:cNvPr>
          <p:cNvSpPr>
            <a:spLocks noGrp="1"/>
          </p:cNvSpPr>
          <p:nvPr>
            <p:ph idx="13"/>
          </p:nvPr>
        </p:nvSpPr>
        <p:spPr/>
        <p:txBody>
          <a:bodyPr/>
          <a:lstStyle/>
          <a:p>
            <a:endParaRPr lang="en-ZA"/>
          </a:p>
        </p:txBody>
      </p:sp>
    </p:spTree>
    <p:extLst>
      <p:ext uri="{BB962C8B-B14F-4D97-AF65-F5344CB8AC3E}">
        <p14:creationId xmlns:p14="http://schemas.microsoft.com/office/powerpoint/2010/main" val="1937659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C91C-B85E-30B7-68F3-78B7165D29EE}"/>
              </a:ext>
            </a:extLst>
          </p:cNvPr>
          <p:cNvSpPr>
            <a:spLocks noGrp="1"/>
          </p:cNvSpPr>
          <p:nvPr>
            <p:ph type="title"/>
          </p:nvPr>
        </p:nvSpPr>
        <p:spPr>
          <a:xfrm>
            <a:off x="334876" y="369480"/>
            <a:ext cx="6827635" cy="645069"/>
          </a:xfrm>
        </p:spPr>
        <p:txBody>
          <a:bodyPr/>
          <a:lstStyle/>
          <a:p>
            <a:r>
              <a:rPr lang="en-ZA" dirty="0"/>
              <a:t>Summary</a:t>
            </a:r>
          </a:p>
        </p:txBody>
      </p:sp>
      <p:sp>
        <p:nvSpPr>
          <p:cNvPr id="4" name="Content Placeholder 3">
            <a:extLst>
              <a:ext uri="{FF2B5EF4-FFF2-40B4-BE49-F238E27FC236}">
                <a16:creationId xmlns:a16="http://schemas.microsoft.com/office/drawing/2014/main" id="{4673A495-8B2C-46A0-2012-DDBE45974728}"/>
              </a:ext>
            </a:extLst>
          </p:cNvPr>
          <p:cNvSpPr>
            <a:spLocks noGrp="1"/>
          </p:cNvSpPr>
          <p:nvPr>
            <p:ph idx="13"/>
          </p:nvPr>
        </p:nvSpPr>
        <p:spPr/>
        <p:txBody>
          <a:bodyPr/>
          <a:lstStyle/>
          <a:p>
            <a:endParaRPr lang="en-ZA"/>
          </a:p>
        </p:txBody>
      </p:sp>
      <p:sp>
        <p:nvSpPr>
          <p:cNvPr id="5" name="Rectangle 1">
            <a:extLst>
              <a:ext uri="{FF2B5EF4-FFF2-40B4-BE49-F238E27FC236}">
                <a16:creationId xmlns:a16="http://schemas.microsoft.com/office/drawing/2014/main" id="{E00ABA71-284A-ED86-C748-ECF5ACAA2871}"/>
              </a:ext>
            </a:extLst>
          </p:cNvPr>
          <p:cNvSpPr>
            <a:spLocks noGrp="1" noChangeArrowheads="1"/>
          </p:cNvSpPr>
          <p:nvPr>
            <p:ph idx="1"/>
          </p:nvPr>
        </p:nvSpPr>
        <p:spPr bwMode="auto">
          <a:xfrm>
            <a:off x="484166" y="1347948"/>
            <a:ext cx="8956298" cy="221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50000"/>
              </a:lnSpc>
              <a:spcBef>
                <a:spcPct val="0"/>
              </a:spcBef>
              <a:spcAft>
                <a:spcPts val="600"/>
              </a:spcAft>
            </a:pPr>
            <a:r>
              <a:rPr kumimoji="0" lang="en-US" altLang="en-US" sz="1800" b="0" i="0" u="none" strike="noStrike" cap="none" normalizeH="0" baseline="0" dirty="0">
                <a:ln>
                  <a:noFill/>
                </a:ln>
                <a:solidFill>
                  <a:schemeClr val="tx1"/>
                </a:solidFill>
                <a:effectLst/>
                <a:latin typeface="Arial" panose="020B0604020202020204" pitchFamily="34" charset="0"/>
              </a:rPr>
              <a:t>PK–PD modelling quantitatively links </a:t>
            </a:r>
            <a:r>
              <a:rPr kumimoji="0" lang="en-US" altLang="en-US" sz="1800" b="1" i="0" u="none" strike="noStrike" cap="none" normalizeH="0" baseline="0" dirty="0">
                <a:ln>
                  <a:noFill/>
                </a:ln>
                <a:solidFill>
                  <a:schemeClr val="tx1"/>
                </a:solidFill>
                <a:effectLst/>
                <a:latin typeface="Arial" panose="020B0604020202020204" pitchFamily="34" charset="0"/>
              </a:rPr>
              <a:t>drug exposure to effect</a:t>
            </a:r>
            <a:r>
              <a:rPr kumimoji="0" lang="en-US" altLang="en-US" sz="1800" b="0" i="0" u="none" strike="noStrike" cap="none" normalizeH="0" baseline="0" dirty="0">
                <a:ln>
                  <a:noFill/>
                </a:ln>
                <a:solidFill>
                  <a:schemeClr val="tx1"/>
                </a:solidFill>
                <a:effectLst/>
                <a:latin typeface="Arial" panose="020B0604020202020204" pitchFamily="34" charset="0"/>
              </a:rPr>
              <a:t>. </a:t>
            </a:r>
          </a:p>
          <a:p>
            <a:pPr eaLnBrk="0" fontAlgn="base" hangingPunct="0">
              <a:lnSpc>
                <a:spcPct val="150000"/>
              </a:lnSpc>
              <a:spcBef>
                <a:spcPct val="0"/>
              </a:spcBef>
              <a:spcAft>
                <a:spcPts val="600"/>
              </a:spcAft>
            </a:pPr>
            <a:r>
              <a:rPr kumimoji="0" lang="en-US" altLang="en-US" sz="1800" b="0" i="0" u="none" strike="noStrike" cap="none" normalizeH="0" baseline="0" dirty="0">
                <a:ln>
                  <a:noFill/>
                </a:ln>
                <a:solidFill>
                  <a:schemeClr val="tx1"/>
                </a:solidFill>
                <a:effectLst/>
                <a:latin typeface="Arial" panose="020B0604020202020204" pitchFamily="34" charset="0"/>
              </a:rPr>
              <a:t>Models range from </a:t>
            </a:r>
            <a:r>
              <a:rPr kumimoji="0" lang="en-US" altLang="en-US" sz="1800" b="1" i="0" u="none" strike="noStrike" cap="none" normalizeH="0" baseline="0" dirty="0">
                <a:ln>
                  <a:noFill/>
                </a:ln>
                <a:solidFill>
                  <a:schemeClr val="tx1"/>
                </a:solidFill>
                <a:effectLst/>
                <a:latin typeface="Arial" panose="020B0604020202020204" pitchFamily="34" charset="0"/>
              </a:rPr>
              <a:t>simple direct models</a:t>
            </a:r>
            <a:r>
              <a:rPr kumimoji="0" lang="en-US" altLang="en-US" sz="1800" b="0" i="0" u="none" strike="noStrike" cap="none" normalizeH="0" baseline="0" dirty="0">
                <a:ln>
                  <a:noFill/>
                </a:ln>
                <a:solidFill>
                  <a:schemeClr val="tx1"/>
                </a:solidFill>
                <a:effectLst/>
                <a:latin typeface="Arial" panose="020B0604020202020204" pitchFamily="34" charset="0"/>
              </a:rPr>
              <a:t> to </a:t>
            </a:r>
            <a:r>
              <a:rPr kumimoji="0" lang="en-US" altLang="en-US" sz="1800" b="1" i="0" u="none" strike="noStrike" cap="none" normalizeH="0" baseline="0" dirty="0">
                <a:ln>
                  <a:noFill/>
                </a:ln>
                <a:solidFill>
                  <a:schemeClr val="tx1"/>
                </a:solidFill>
                <a:effectLst/>
                <a:latin typeface="Arial" panose="020B0604020202020204" pitchFamily="34" charset="0"/>
              </a:rPr>
              <a:t>complex mechanistic systems</a:t>
            </a:r>
            <a:r>
              <a:rPr kumimoji="0" lang="en-US" altLang="en-US" sz="1800" b="0" i="0" u="none" strike="noStrike" cap="none" normalizeH="0" baseline="0" dirty="0">
                <a:ln>
                  <a:noFill/>
                </a:ln>
                <a:solidFill>
                  <a:schemeClr val="tx1"/>
                </a:solidFill>
                <a:effectLst/>
                <a:latin typeface="Arial" panose="020B0604020202020204" pitchFamily="34" charset="0"/>
              </a:rPr>
              <a:t>. </a:t>
            </a:r>
          </a:p>
          <a:p>
            <a:pPr eaLnBrk="0" fontAlgn="base" hangingPunct="0">
              <a:lnSpc>
                <a:spcPct val="150000"/>
              </a:lnSpc>
              <a:spcBef>
                <a:spcPct val="0"/>
              </a:spcBef>
              <a:spcAft>
                <a:spcPts val="600"/>
              </a:spcAft>
            </a:pPr>
            <a:r>
              <a:rPr kumimoji="0" lang="en-US" altLang="en-US" sz="1800" b="0" i="0" u="none" strike="noStrike" cap="none" normalizeH="0" baseline="0" dirty="0">
                <a:ln>
                  <a:noFill/>
                </a:ln>
                <a:solidFill>
                  <a:schemeClr val="tx1"/>
                </a:solidFill>
                <a:effectLst/>
                <a:latin typeface="Arial" panose="020B0604020202020204" pitchFamily="34" charset="0"/>
              </a:rPr>
              <a:t>Understanding delays, variability, and biological systems is essential. </a:t>
            </a:r>
          </a:p>
          <a:p>
            <a:pPr eaLnBrk="0" fontAlgn="base" hangingPunct="0">
              <a:lnSpc>
                <a:spcPct val="150000"/>
              </a:lnSpc>
              <a:spcBef>
                <a:spcPct val="0"/>
              </a:spcBef>
              <a:spcAft>
                <a:spcPts val="600"/>
              </a:spcAft>
            </a:pPr>
            <a:r>
              <a:rPr kumimoji="0" lang="en-US" altLang="en-US" sz="1800" b="0" i="0" u="none" strike="noStrike" cap="none" normalizeH="0" baseline="0" dirty="0">
                <a:ln>
                  <a:noFill/>
                </a:ln>
                <a:solidFill>
                  <a:schemeClr val="tx1"/>
                </a:solidFill>
                <a:effectLst/>
                <a:latin typeface="Arial" panose="020B0604020202020204" pitchFamily="34" charset="0"/>
              </a:rPr>
              <a:t>PK–PD modelling is central to </a:t>
            </a:r>
            <a:r>
              <a:rPr kumimoji="0" lang="en-US" altLang="en-US" sz="1800" b="1" i="0" u="none" strike="noStrike" cap="none" normalizeH="0" baseline="0" dirty="0">
                <a:ln>
                  <a:noFill/>
                </a:ln>
                <a:solidFill>
                  <a:schemeClr val="tx1"/>
                </a:solidFill>
                <a:effectLst/>
                <a:latin typeface="Arial" panose="020B0604020202020204" pitchFamily="34" charset="0"/>
              </a:rPr>
              <a:t>modern drug development and precision dosing</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338902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93C763-CE9A-81BD-056F-D1788A098A29}"/>
              </a:ext>
            </a:extLst>
          </p:cNvPr>
          <p:cNvSpPr>
            <a:spLocks noGrp="1"/>
          </p:cNvSpPr>
          <p:nvPr>
            <p:ph idx="1"/>
          </p:nvPr>
        </p:nvSpPr>
        <p:spPr>
          <a:xfrm>
            <a:off x="4460032" y="2494694"/>
            <a:ext cx="2453951" cy="934306"/>
          </a:xfrm>
        </p:spPr>
        <p:txBody>
          <a:bodyPr/>
          <a:lstStyle/>
          <a:p>
            <a:pPr marL="0" indent="0">
              <a:buNone/>
            </a:pPr>
            <a:r>
              <a:rPr lang="en-ZA" dirty="0"/>
              <a:t>Thanks!</a:t>
            </a:r>
          </a:p>
        </p:txBody>
      </p:sp>
      <p:sp>
        <p:nvSpPr>
          <p:cNvPr id="4" name="Content Placeholder 3">
            <a:extLst>
              <a:ext uri="{FF2B5EF4-FFF2-40B4-BE49-F238E27FC236}">
                <a16:creationId xmlns:a16="http://schemas.microsoft.com/office/drawing/2014/main" id="{9469A9C5-8F6D-6DAA-4802-BDF79CA2DF78}"/>
              </a:ext>
            </a:extLst>
          </p:cNvPr>
          <p:cNvSpPr>
            <a:spLocks noGrp="1"/>
          </p:cNvSpPr>
          <p:nvPr>
            <p:ph idx="13"/>
          </p:nvPr>
        </p:nvSpPr>
        <p:spPr/>
        <p:txBody>
          <a:bodyPr/>
          <a:lstStyle/>
          <a:p>
            <a:endParaRPr lang="en-ZA"/>
          </a:p>
        </p:txBody>
      </p:sp>
    </p:spTree>
    <p:extLst>
      <p:ext uri="{BB962C8B-B14F-4D97-AF65-F5344CB8AC3E}">
        <p14:creationId xmlns:p14="http://schemas.microsoft.com/office/powerpoint/2010/main" val="15056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3F64D-914C-1D85-8477-744C40EA2AA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solidFill>
                  <a:schemeClr val="bg1">
                    <a:lumMod val="75000"/>
                  </a:schemeClr>
                </a:solidFill>
              </a:rPr>
              <a:t>17</a:t>
            </a:fld>
            <a:endParaRPr lang="en-ZA" dirty="0">
              <a:solidFill>
                <a:schemeClr val="bg1">
                  <a:lumMod val="75000"/>
                </a:schemeClr>
              </a:solidFill>
            </a:endParaRPr>
          </a:p>
        </p:txBody>
      </p:sp>
      <p:sp>
        <p:nvSpPr>
          <p:cNvPr id="5" name="Title 1">
            <a:extLst>
              <a:ext uri="{FF2B5EF4-FFF2-40B4-BE49-F238E27FC236}">
                <a16:creationId xmlns:a16="http://schemas.microsoft.com/office/drawing/2014/main" id="{F250A3B3-E27F-4C02-92E0-4342BDC289AA}"/>
              </a:ext>
            </a:extLst>
          </p:cNvPr>
          <p:cNvSpPr>
            <a:spLocks noGrp="1"/>
          </p:cNvSpPr>
          <p:nvPr>
            <p:ph type="title" idx="4294967295"/>
          </p:nvPr>
        </p:nvSpPr>
        <p:spPr>
          <a:xfrm>
            <a:off x="6096000" y="2070893"/>
            <a:ext cx="5726113" cy="1557337"/>
          </a:xfrm>
        </p:spPr>
        <p:txBody>
          <a:bodyPr anchor="b">
            <a:noAutofit/>
          </a:bodyPr>
          <a:lstStyle>
            <a:lvl1pPr algn="ctr">
              <a:defRPr sz="4000">
                <a:latin typeface="Arial" panose="020B0604020202020204" pitchFamily="34" charset="0"/>
                <a:cs typeface="Arial" panose="020B0604020202020204" pitchFamily="34" charset="0"/>
              </a:defRPr>
            </a:lvl1pPr>
          </a:lstStyle>
          <a:p>
            <a:pPr lvl="0" algn="ctr"/>
            <a:br>
              <a:rPr lang="en-US" sz="2400" b="0" i="0" dirty="0">
                <a:solidFill>
                  <a:srgbClr val="242424"/>
                </a:solidFill>
                <a:latin typeface="Arial"/>
                <a:ea typeface="Arial"/>
                <a:cs typeface="Arial"/>
                <a:sym typeface="Arial"/>
              </a:rPr>
            </a:br>
            <a:r>
              <a:rPr lang="en-US" sz="2400" b="0" i="0" dirty="0">
                <a:solidFill>
                  <a:srgbClr val="242424"/>
                </a:solidFill>
                <a:latin typeface="Arial"/>
                <a:ea typeface="Arial"/>
                <a:cs typeface="Arial"/>
                <a:sym typeface="Arial"/>
              </a:rPr>
              <a:t>Your key idea / concept / question </a:t>
            </a:r>
            <a:br>
              <a:rPr lang="en-US" sz="2400" b="0" i="0" dirty="0">
                <a:solidFill>
                  <a:srgbClr val="242424"/>
                </a:solidFill>
                <a:latin typeface="Arial"/>
                <a:ea typeface="Arial"/>
                <a:cs typeface="Arial"/>
                <a:sym typeface="Arial"/>
              </a:rPr>
            </a:br>
            <a:endParaRPr lang="en-US" sz="2400" b="0" i="0" dirty="0">
              <a:solidFill>
                <a:srgbClr val="242424"/>
              </a:solidFill>
              <a:latin typeface="Arial"/>
              <a:ea typeface="Arial"/>
              <a:cs typeface="Arial"/>
              <a:sym typeface="Arial"/>
            </a:endParaRPr>
          </a:p>
        </p:txBody>
      </p:sp>
    </p:spTree>
    <p:extLst>
      <p:ext uri="{BB962C8B-B14F-4D97-AF65-F5344CB8AC3E}">
        <p14:creationId xmlns:p14="http://schemas.microsoft.com/office/powerpoint/2010/main" val="342967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240030" y="3355059"/>
            <a:ext cx="11772899"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the author(s) as follows: </a:t>
            </a:r>
          </a:p>
          <a:p>
            <a:r>
              <a:rPr lang="en-US" sz="2000" b="1" dirty="0"/>
              <a:t>CC BY 4.0 [Mwila Mulubwa, H3D University of Cape Town, South Africa]</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3043-054C-C152-E6B8-E0E21C21ECFD}"/>
              </a:ext>
            </a:extLst>
          </p:cNvPr>
          <p:cNvSpPr>
            <a:spLocks noGrp="1"/>
          </p:cNvSpPr>
          <p:nvPr>
            <p:ph type="title"/>
          </p:nvPr>
        </p:nvSpPr>
        <p:spPr/>
        <p:txBody>
          <a:bodyPr/>
          <a:lstStyle/>
          <a:p>
            <a:r>
              <a:rPr lang="en-ZA" dirty="0"/>
              <a:t>Learning objectives</a:t>
            </a:r>
          </a:p>
        </p:txBody>
      </p:sp>
      <p:sp>
        <p:nvSpPr>
          <p:cNvPr id="5" name="Slide Number Placeholder 4">
            <a:extLst>
              <a:ext uri="{FF2B5EF4-FFF2-40B4-BE49-F238E27FC236}">
                <a16:creationId xmlns:a16="http://schemas.microsoft.com/office/drawing/2014/main" id="{F2C1104D-6F10-1D81-5C99-5FCD1AE2895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3</a:t>
            </a:fld>
            <a:endParaRPr lang="en-ZA" dirty="0"/>
          </a:p>
        </p:txBody>
      </p:sp>
      <p:sp>
        <p:nvSpPr>
          <p:cNvPr id="4" name="Rectangle 1">
            <a:extLst>
              <a:ext uri="{FF2B5EF4-FFF2-40B4-BE49-F238E27FC236}">
                <a16:creationId xmlns:a16="http://schemas.microsoft.com/office/drawing/2014/main" id="{D615729B-DFA0-7088-E17D-D451F74AFA87}"/>
              </a:ext>
            </a:extLst>
          </p:cNvPr>
          <p:cNvSpPr>
            <a:spLocks noGrp="1" noChangeArrowheads="1"/>
          </p:cNvSpPr>
          <p:nvPr>
            <p:ph idx="1"/>
          </p:nvPr>
        </p:nvSpPr>
        <p:spPr bwMode="auto">
          <a:xfrm>
            <a:off x="410065" y="1249470"/>
            <a:ext cx="11085086" cy="418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50000"/>
              </a:lnSpc>
              <a:spcBef>
                <a:spcPct val="0"/>
              </a:spcBef>
              <a:spcAft>
                <a:spcPts val="600"/>
              </a:spcAft>
            </a:pPr>
            <a:r>
              <a:rPr kumimoji="0" lang="en-US" altLang="en-US" sz="1800" b="0" i="0" u="none" strike="noStrike" cap="none" normalizeH="0" baseline="0" dirty="0">
                <a:ln>
                  <a:noFill/>
                </a:ln>
                <a:solidFill>
                  <a:schemeClr val="tx1"/>
                </a:solidFill>
                <a:effectLst/>
                <a:latin typeface="Arial" panose="020B0604020202020204" pitchFamily="34" charset="0"/>
              </a:rPr>
              <a:t>Define PK–PD modelling and explain its importance in drug development and clinical pharmacology. </a:t>
            </a:r>
          </a:p>
          <a:p>
            <a:pPr eaLnBrk="0" fontAlgn="base" hangingPunct="0">
              <a:lnSpc>
                <a:spcPct val="150000"/>
              </a:lnSpc>
              <a:spcBef>
                <a:spcPct val="0"/>
              </a:spcBef>
              <a:spcAft>
                <a:spcPts val="600"/>
              </a:spcAft>
            </a:pPr>
            <a:r>
              <a:rPr kumimoji="0" lang="en-US" altLang="en-US" sz="1800" b="0" i="0" u="none" strike="noStrike" cap="none" normalizeH="0" baseline="0" dirty="0">
                <a:ln>
                  <a:noFill/>
                </a:ln>
                <a:solidFill>
                  <a:schemeClr val="tx1"/>
                </a:solidFill>
                <a:effectLst/>
                <a:latin typeface="Arial" panose="020B0604020202020204" pitchFamily="34" charset="0"/>
              </a:rPr>
              <a:t>Distinguish between pharmacokinetics (PK) and pharmacodynamics (PD) and describe their integration. </a:t>
            </a:r>
          </a:p>
          <a:p>
            <a:pPr eaLnBrk="0" fontAlgn="base" hangingPunct="0">
              <a:lnSpc>
                <a:spcPct val="150000"/>
              </a:lnSpc>
              <a:spcBef>
                <a:spcPct val="0"/>
              </a:spcBef>
              <a:spcAft>
                <a:spcPts val="600"/>
              </a:spcAft>
            </a:pPr>
            <a:r>
              <a:rPr kumimoji="0" lang="en-US" altLang="en-US" sz="1800" b="0" i="0" u="none" strike="noStrike" cap="none" normalizeH="0" baseline="0" dirty="0">
                <a:ln>
                  <a:noFill/>
                </a:ln>
                <a:solidFill>
                  <a:schemeClr val="tx1"/>
                </a:solidFill>
                <a:effectLst/>
                <a:latin typeface="Arial" panose="020B0604020202020204" pitchFamily="34" charset="0"/>
              </a:rPr>
              <a:t>Describe common PK–PD model structures (direct and indirect models). </a:t>
            </a:r>
          </a:p>
          <a:p>
            <a:pPr eaLnBrk="0" fontAlgn="base" hangingPunct="0">
              <a:lnSpc>
                <a:spcPct val="150000"/>
              </a:lnSpc>
              <a:spcBef>
                <a:spcPct val="0"/>
              </a:spcBef>
              <a:spcAft>
                <a:spcPts val="600"/>
              </a:spcAft>
            </a:pPr>
            <a:r>
              <a:rPr kumimoji="0" lang="en-US" altLang="en-US" sz="1800" b="0" i="0" u="none" strike="noStrike" cap="none" normalizeH="0" baseline="0" dirty="0">
                <a:ln>
                  <a:noFill/>
                </a:ln>
                <a:solidFill>
                  <a:schemeClr val="tx1"/>
                </a:solidFill>
                <a:effectLst/>
                <a:latin typeface="Arial" panose="020B0604020202020204" pitchFamily="34" charset="0"/>
              </a:rPr>
              <a:t>Interpret key PK–PD parameters (EC50, Emax, ke0). </a:t>
            </a:r>
          </a:p>
          <a:p>
            <a:pPr eaLnBrk="0" fontAlgn="base" hangingPunct="0">
              <a:lnSpc>
                <a:spcPct val="150000"/>
              </a:lnSpc>
              <a:spcBef>
                <a:spcPct val="0"/>
              </a:spcBef>
              <a:spcAft>
                <a:spcPts val="600"/>
              </a:spcAft>
            </a:pPr>
            <a:r>
              <a:rPr kumimoji="0" lang="en-US" altLang="en-US" sz="1800" b="0" i="0" u="none" strike="noStrike" cap="none" normalizeH="0" baseline="0" dirty="0">
                <a:ln>
                  <a:noFill/>
                </a:ln>
                <a:solidFill>
                  <a:schemeClr val="tx1"/>
                </a:solidFill>
                <a:effectLst/>
                <a:latin typeface="Arial" panose="020B0604020202020204" pitchFamily="34" charset="0"/>
              </a:rPr>
              <a:t>Explain time delays in drug response (hysteresis). </a:t>
            </a:r>
          </a:p>
          <a:p>
            <a:pPr eaLnBrk="0" fontAlgn="base" hangingPunct="0">
              <a:lnSpc>
                <a:spcPct val="150000"/>
              </a:lnSpc>
              <a:spcBef>
                <a:spcPct val="0"/>
              </a:spcBef>
              <a:spcAft>
                <a:spcPts val="600"/>
              </a:spcAft>
            </a:pPr>
            <a:r>
              <a:rPr kumimoji="0" lang="en-US" altLang="en-US" sz="1800" b="0" i="0" u="none" strike="noStrike" cap="none" normalizeH="0" baseline="0" dirty="0">
                <a:ln>
                  <a:noFill/>
                </a:ln>
                <a:solidFill>
                  <a:schemeClr val="tx1"/>
                </a:solidFill>
                <a:effectLst/>
                <a:latin typeface="Arial" panose="020B0604020202020204" pitchFamily="34" charset="0"/>
              </a:rPr>
              <a:t>Apply compartmental PK models in PK–PD analysis. </a:t>
            </a:r>
          </a:p>
          <a:p>
            <a:pPr eaLnBrk="0" fontAlgn="base" hangingPunct="0">
              <a:lnSpc>
                <a:spcPct val="150000"/>
              </a:lnSpc>
              <a:spcBef>
                <a:spcPct val="0"/>
              </a:spcBef>
              <a:spcAft>
                <a:spcPts val="600"/>
              </a:spcAft>
            </a:pPr>
            <a:r>
              <a:rPr kumimoji="0" lang="en-US" altLang="en-US" sz="1800" b="0" i="0" u="none" strike="noStrike" cap="none" normalizeH="0" baseline="0" dirty="0">
                <a:ln>
                  <a:noFill/>
                </a:ln>
                <a:solidFill>
                  <a:schemeClr val="tx1"/>
                </a:solidFill>
                <a:effectLst/>
                <a:latin typeface="Arial" panose="020B0604020202020204" pitchFamily="34" charset="0"/>
              </a:rPr>
              <a:t>Understand population PK–PD modelling and variability. </a:t>
            </a:r>
          </a:p>
          <a:p>
            <a:pPr eaLnBrk="0" fontAlgn="base" hangingPunct="0">
              <a:lnSpc>
                <a:spcPct val="150000"/>
              </a:lnSpc>
              <a:spcBef>
                <a:spcPct val="0"/>
              </a:spcBef>
              <a:spcAft>
                <a:spcPts val="600"/>
              </a:spcAft>
            </a:pPr>
            <a:r>
              <a:rPr kumimoji="0" lang="en-US" altLang="en-US" sz="1800" b="0" i="0" u="none" strike="noStrike" cap="none" normalizeH="0" baseline="0" dirty="0">
                <a:ln>
                  <a:noFill/>
                </a:ln>
                <a:solidFill>
                  <a:schemeClr val="tx1"/>
                </a:solidFill>
                <a:effectLst/>
                <a:latin typeface="Arial" panose="020B0604020202020204" pitchFamily="34" charset="0"/>
              </a:rPr>
              <a:t>Recognize applications of PK–PD modelling in dose optimization. </a:t>
            </a:r>
          </a:p>
        </p:txBody>
      </p:sp>
    </p:spTree>
    <p:extLst>
      <p:ext uri="{BB962C8B-B14F-4D97-AF65-F5344CB8AC3E}">
        <p14:creationId xmlns:p14="http://schemas.microsoft.com/office/powerpoint/2010/main" val="246664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2D81-6B1D-4B43-3A9A-E6AED69E5FA1}"/>
              </a:ext>
            </a:extLst>
          </p:cNvPr>
          <p:cNvSpPr>
            <a:spLocks noGrp="1"/>
          </p:cNvSpPr>
          <p:nvPr>
            <p:ph type="title"/>
          </p:nvPr>
        </p:nvSpPr>
        <p:spPr/>
        <p:txBody>
          <a:bodyPr>
            <a:normAutofit/>
          </a:bodyPr>
          <a:lstStyle/>
          <a:p>
            <a:r>
              <a:rPr lang="en-ZA" dirty="0"/>
              <a:t>Introduction to PK–PD modelling</a:t>
            </a:r>
          </a:p>
        </p:txBody>
      </p:sp>
      <p:sp>
        <p:nvSpPr>
          <p:cNvPr id="4" name="Content Placeholder 3">
            <a:extLst>
              <a:ext uri="{FF2B5EF4-FFF2-40B4-BE49-F238E27FC236}">
                <a16:creationId xmlns:a16="http://schemas.microsoft.com/office/drawing/2014/main" id="{AC73D267-4DDC-B67D-6B09-17CF5BDBCFEC}"/>
              </a:ext>
            </a:extLst>
          </p:cNvPr>
          <p:cNvSpPr>
            <a:spLocks noGrp="1"/>
          </p:cNvSpPr>
          <p:nvPr>
            <p:ph idx="13"/>
          </p:nvPr>
        </p:nvSpPr>
        <p:spPr/>
        <p:txBody>
          <a:bodyPr/>
          <a:lstStyle/>
          <a:p>
            <a:endParaRPr lang="en-ZA"/>
          </a:p>
        </p:txBody>
      </p:sp>
      <p:sp>
        <p:nvSpPr>
          <p:cNvPr id="3" name="TextBox 2">
            <a:extLst>
              <a:ext uri="{FF2B5EF4-FFF2-40B4-BE49-F238E27FC236}">
                <a16:creationId xmlns:a16="http://schemas.microsoft.com/office/drawing/2014/main" id="{1A6CC2C3-0BF7-D7E5-602C-614FCFD6ED2E}"/>
              </a:ext>
            </a:extLst>
          </p:cNvPr>
          <p:cNvSpPr txBox="1"/>
          <p:nvPr/>
        </p:nvSpPr>
        <p:spPr>
          <a:xfrm>
            <a:off x="838201" y="2062065"/>
            <a:ext cx="6466952" cy="3188693"/>
          </a:xfrm>
          <a:prstGeom prst="rect">
            <a:avLst/>
          </a:prstGeom>
          <a:noFill/>
        </p:spPr>
        <p:txBody>
          <a:bodyPr wrap="square" rtlCol="0">
            <a:spAutoFit/>
          </a:bodyPr>
          <a:lstStyle/>
          <a:p>
            <a:pPr>
              <a:lnSpc>
                <a:spcPct val="150000"/>
              </a:lnSpc>
              <a:spcAft>
                <a:spcPts val="600"/>
              </a:spcAft>
            </a:pPr>
            <a:r>
              <a:rPr lang="en-ZA" dirty="0"/>
              <a:t>PK–PD modelling quantitatively links:</a:t>
            </a:r>
          </a:p>
          <a:p>
            <a:pPr marL="285750" indent="-285750">
              <a:lnSpc>
                <a:spcPct val="150000"/>
              </a:lnSpc>
              <a:spcAft>
                <a:spcPts val="600"/>
              </a:spcAft>
              <a:buFont typeface="Arial" panose="020B0604020202020204" pitchFamily="34" charset="0"/>
              <a:buChar char="•"/>
            </a:pPr>
            <a:r>
              <a:rPr lang="en-ZA" b="1" dirty="0"/>
              <a:t>Pharmacokinetics (PK):</a:t>
            </a:r>
            <a:r>
              <a:rPr lang="en-ZA" dirty="0"/>
              <a:t> what the body does to the drug (absorption, distribution, metabolism, excretion) </a:t>
            </a:r>
          </a:p>
          <a:p>
            <a:pPr marL="285750" indent="-285750">
              <a:lnSpc>
                <a:spcPct val="150000"/>
              </a:lnSpc>
              <a:spcAft>
                <a:spcPts val="600"/>
              </a:spcAft>
              <a:buFont typeface="Arial" panose="020B0604020202020204" pitchFamily="34" charset="0"/>
              <a:buChar char="•"/>
            </a:pPr>
            <a:r>
              <a:rPr lang="en-ZA" b="1" dirty="0"/>
              <a:t>Pharmacodynamics (PD):</a:t>
            </a:r>
            <a:r>
              <a:rPr lang="en-ZA" dirty="0"/>
              <a:t> what the drug does to the body (effect) </a:t>
            </a:r>
          </a:p>
          <a:p>
            <a:pPr>
              <a:lnSpc>
                <a:spcPct val="150000"/>
              </a:lnSpc>
              <a:spcAft>
                <a:spcPts val="600"/>
              </a:spcAft>
            </a:pPr>
            <a:r>
              <a:rPr lang="en-ZA" dirty="0"/>
              <a:t>The goal is to establish a </a:t>
            </a:r>
            <a:r>
              <a:rPr lang="en-ZA" b="1" dirty="0"/>
              <a:t>mathematical relationship between drug exposure and response</a:t>
            </a:r>
            <a:r>
              <a:rPr lang="en-ZA" dirty="0"/>
              <a:t>.</a:t>
            </a:r>
          </a:p>
        </p:txBody>
      </p:sp>
      <p:pic>
        <p:nvPicPr>
          <p:cNvPr id="5" name="Content Placeholder 4">
            <a:extLst>
              <a:ext uri="{FF2B5EF4-FFF2-40B4-BE49-F238E27FC236}">
                <a16:creationId xmlns:a16="http://schemas.microsoft.com/office/drawing/2014/main" id="{BF66C183-92A2-D389-FCF5-35EC6C2A26B2}"/>
              </a:ext>
            </a:extLst>
          </p:cNvPr>
          <p:cNvPicPr>
            <a:picLocks noGrp="1" noChangeAspect="1"/>
          </p:cNvPicPr>
          <p:nvPr>
            <p:ph idx="1"/>
          </p:nvPr>
        </p:nvPicPr>
        <p:blipFill>
          <a:blip r:embed="rId2"/>
          <a:stretch>
            <a:fillRect/>
          </a:stretch>
        </p:blipFill>
        <p:spPr>
          <a:xfrm>
            <a:off x="7665835" y="1879043"/>
            <a:ext cx="4124292" cy="3099914"/>
          </a:xfrm>
          <a:prstGeom prst="rect">
            <a:avLst/>
          </a:prstGeom>
        </p:spPr>
      </p:pic>
    </p:spTree>
    <p:extLst>
      <p:ext uri="{BB962C8B-B14F-4D97-AF65-F5344CB8AC3E}">
        <p14:creationId xmlns:p14="http://schemas.microsoft.com/office/powerpoint/2010/main" val="376363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D665-CFDE-88C4-FE88-9F87E7A91B11}"/>
              </a:ext>
            </a:extLst>
          </p:cNvPr>
          <p:cNvSpPr>
            <a:spLocks noGrp="1"/>
          </p:cNvSpPr>
          <p:nvPr>
            <p:ph type="title"/>
          </p:nvPr>
        </p:nvSpPr>
        <p:spPr>
          <a:xfrm>
            <a:off x="838200" y="365125"/>
            <a:ext cx="7671318" cy="645069"/>
          </a:xfrm>
        </p:spPr>
        <p:txBody>
          <a:bodyPr>
            <a:normAutofit/>
          </a:bodyPr>
          <a:lstStyle/>
          <a:p>
            <a:r>
              <a:rPr lang="en-ZA" dirty="0"/>
              <a:t>Basic PK–PD framework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8BD419-C638-5DC6-AE14-F4F448F5D01F}"/>
                  </a:ext>
                </a:extLst>
              </p:cNvPr>
              <p:cNvSpPr>
                <a:spLocks noGrp="1"/>
              </p:cNvSpPr>
              <p:nvPr>
                <p:ph idx="1"/>
              </p:nvPr>
            </p:nvSpPr>
            <p:spPr/>
            <p:txBody>
              <a:bodyPr>
                <a:normAutofit/>
              </a:bodyPr>
              <a:lstStyle/>
              <a:p>
                <a:pPr marL="0" indent="0">
                  <a:buNone/>
                </a:pPr>
                <a:r>
                  <a:rPr lang="en-ZA" sz="2000" b="1" dirty="0"/>
                  <a:t>1. PK Component</a:t>
                </a:r>
              </a:p>
              <a:p>
                <a:r>
                  <a:rPr lang="en-ZA" sz="2000" dirty="0"/>
                  <a:t>Describes how drug concentration changes over time.</a:t>
                </a:r>
              </a:p>
              <a:p>
                <a:r>
                  <a:rPr lang="en-ZA" sz="2000" dirty="0"/>
                  <a:t>Example (one-compartment model):</a:t>
                </a:r>
              </a:p>
              <a:p>
                <a:pPr marL="0" indent="0">
                  <a:buNone/>
                </a:pPr>
                <a:endParaRPr lang="en-ZA" sz="2000" dirty="0"/>
              </a:p>
              <a:p>
                <a:pPr marL="0" indent="0">
                  <a:buNone/>
                </a:pPr>
                <a14:m>
                  <m:oMathPara xmlns:m="http://schemas.openxmlformats.org/officeDocument/2006/math">
                    <m:oMathParaPr>
                      <m:jc m:val="center"/>
                    </m:oMathParaPr>
                    <m:oMath xmlns:m="http://schemas.openxmlformats.org/officeDocument/2006/math">
                      <m:r>
                        <a:rPr lang="en-ZA" sz="2000" b="1" i="1">
                          <a:latin typeface="Cambria Math" panose="02040503050406030204" pitchFamily="18" charset="0"/>
                        </a:rPr>
                        <m:t>𝑪</m:t>
                      </m:r>
                      <m:d>
                        <m:dPr>
                          <m:ctrlPr>
                            <a:rPr lang="ar-AE" sz="2000" b="1" i="1">
                              <a:latin typeface="Cambria Math" panose="02040503050406030204" pitchFamily="18" charset="0"/>
                            </a:rPr>
                          </m:ctrlPr>
                        </m:dPr>
                        <m:e>
                          <m:r>
                            <a:rPr lang="ar-AE" sz="2000" b="1" i="1">
                              <a:latin typeface="Cambria Math" panose="02040503050406030204" pitchFamily="18" charset="0"/>
                            </a:rPr>
                            <m:t>𝒕</m:t>
                          </m:r>
                        </m:e>
                      </m:d>
                      <m:r>
                        <a:rPr lang="ar-AE" sz="2000" b="1">
                          <a:latin typeface="Cambria Math" panose="02040503050406030204" pitchFamily="18" charset="0"/>
                        </a:rPr>
                        <m:t>=</m:t>
                      </m:r>
                      <m:sSub>
                        <m:sSubPr>
                          <m:ctrlPr>
                            <a:rPr lang="ar-AE" sz="2000" b="1" i="1">
                              <a:latin typeface="Cambria Math" panose="02040503050406030204" pitchFamily="18" charset="0"/>
                            </a:rPr>
                          </m:ctrlPr>
                        </m:sSubPr>
                        <m:e>
                          <m:r>
                            <a:rPr lang="ar-AE" sz="2000" b="1" i="1">
                              <a:latin typeface="Cambria Math" panose="02040503050406030204" pitchFamily="18" charset="0"/>
                            </a:rPr>
                            <m:t>𝑪</m:t>
                          </m:r>
                        </m:e>
                        <m:sub>
                          <m:r>
                            <a:rPr lang="ar-AE" sz="2000" b="1" i="1">
                              <a:latin typeface="Cambria Math" panose="02040503050406030204" pitchFamily="18" charset="0"/>
                            </a:rPr>
                            <m:t>𝟎</m:t>
                          </m:r>
                        </m:sub>
                      </m:sSub>
                      <m:sSup>
                        <m:sSupPr>
                          <m:ctrlPr>
                            <a:rPr lang="ar-AE" sz="2000" b="1" i="1">
                              <a:latin typeface="Cambria Math" panose="02040503050406030204" pitchFamily="18" charset="0"/>
                            </a:rPr>
                          </m:ctrlPr>
                        </m:sSupPr>
                        <m:e>
                          <m:r>
                            <a:rPr lang="ar-AE" sz="2000" b="1" i="1">
                              <a:latin typeface="Cambria Math" panose="02040503050406030204" pitchFamily="18" charset="0"/>
                            </a:rPr>
                            <m:t>𝒆</m:t>
                          </m:r>
                        </m:e>
                        <m:sup>
                          <m:r>
                            <a:rPr lang="ar-AE" sz="2000" b="1">
                              <a:latin typeface="Cambria Math" panose="02040503050406030204" pitchFamily="18" charset="0"/>
                            </a:rPr>
                            <m:t>−</m:t>
                          </m:r>
                          <m:r>
                            <a:rPr lang="ar-AE" sz="2000" b="1" i="1">
                              <a:latin typeface="Cambria Math" panose="02040503050406030204" pitchFamily="18" charset="0"/>
                            </a:rPr>
                            <m:t>𝒌𝒕</m:t>
                          </m:r>
                        </m:sup>
                      </m:sSup>
                    </m:oMath>
                  </m:oMathPara>
                </a14:m>
                <a:endParaRPr lang="ar-AE" sz="2000" b="1" dirty="0"/>
              </a:p>
              <a:p>
                <a:pPr>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C(t): concentration at time t</a:t>
                </a:r>
              </a:p>
              <a:p>
                <a:pPr>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𝑘: elimination rate constant</a:t>
                </a:r>
              </a:p>
              <a:p>
                <a:pPr marL="0" indent="0">
                  <a:buNone/>
                  <a:defRPr/>
                </a:pPr>
                <a:r>
                  <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PD Component (Emax Model)</a:t>
                </a:r>
              </a:p>
              <a:p>
                <a:pPr marL="0" indent="0">
                  <a:buNone/>
                  <a:defRPr/>
                </a:pPr>
                <a14:m>
                  <m:oMathPara xmlns:m="http://schemas.openxmlformats.org/officeDocument/2006/math">
                    <m:oMathParaPr>
                      <m:jc m:val="centerGroup"/>
                    </m:oMathParaPr>
                    <m:oMath xmlns:m="http://schemas.openxmlformats.org/officeDocument/2006/math">
                      <m:r>
                        <a:rPr lang="en-ZA" sz="2000" b="1" i="1">
                          <a:latin typeface="Cambria Math" panose="02040503050406030204" pitchFamily="18" charset="0"/>
                        </a:rPr>
                        <m:t>𝑬</m:t>
                      </m:r>
                      <m:r>
                        <a:rPr lang="en-ZA" sz="2000" b="1">
                          <a:latin typeface="Cambria Math" panose="02040503050406030204" pitchFamily="18" charset="0"/>
                        </a:rPr>
                        <m:t>=</m:t>
                      </m:r>
                      <m:f>
                        <m:fPr>
                          <m:ctrlPr>
                            <a:rPr lang="en-ZA" sz="2000" b="1" i="1">
                              <a:latin typeface="Cambria Math" panose="02040503050406030204" pitchFamily="18" charset="0"/>
                            </a:rPr>
                          </m:ctrlPr>
                        </m:fPr>
                        <m:num>
                          <m:sSub>
                            <m:sSubPr>
                              <m:ctrlPr>
                                <a:rPr lang="en-ZA" sz="2000" b="1" i="1">
                                  <a:latin typeface="Cambria Math" panose="02040503050406030204" pitchFamily="18" charset="0"/>
                                </a:rPr>
                              </m:ctrlPr>
                            </m:sSubPr>
                            <m:e>
                              <m:r>
                                <a:rPr lang="en-ZA" sz="2000" b="1" i="1">
                                  <a:latin typeface="Cambria Math" panose="02040503050406030204" pitchFamily="18" charset="0"/>
                                </a:rPr>
                                <m:t>𝑬</m:t>
                              </m:r>
                            </m:e>
                            <m:sub>
                              <m:r>
                                <a:rPr lang="en-ZA" sz="2000" b="1" i="1">
                                  <a:latin typeface="Cambria Math" panose="02040503050406030204" pitchFamily="18" charset="0"/>
                                </a:rPr>
                                <m:t>𝒎𝒂𝒙</m:t>
                              </m:r>
                            </m:sub>
                          </m:sSub>
                          <m:r>
                            <a:rPr lang="en-ZA" sz="2000" b="1">
                              <a:latin typeface="Cambria Math" panose="02040503050406030204" pitchFamily="18" charset="0"/>
                            </a:rPr>
                            <m:t>⋅</m:t>
                          </m:r>
                          <m:r>
                            <a:rPr lang="en-ZA" sz="2000" b="1" i="1">
                              <a:latin typeface="Cambria Math" panose="02040503050406030204" pitchFamily="18" charset="0"/>
                            </a:rPr>
                            <m:t>𝑪</m:t>
                          </m:r>
                        </m:num>
                        <m:den>
                          <m:r>
                            <a:rPr lang="en-ZA" sz="2000" b="1" i="1">
                              <a:latin typeface="Cambria Math" panose="02040503050406030204" pitchFamily="18" charset="0"/>
                            </a:rPr>
                            <m:t>𝑬</m:t>
                          </m:r>
                          <m:sSub>
                            <m:sSubPr>
                              <m:ctrlPr>
                                <a:rPr lang="en-ZA" sz="2000" b="1" i="1">
                                  <a:latin typeface="Cambria Math" panose="02040503050406030204" pitchFamily="18" charset="0"/>
                                </a:rPr>
                              </m:ctrlPr>
                            </m:sSubPr>
                            <m:e>
                              <m:r>
                                <a:rPr lang="en-ZA" sz="2000" b="1" i="1">
                                  <a:latin typeface="Cambria Math" panose="02040503050406030204" pitchFamily="18" charset="0"/>
                                </a:rPr>
                                <m:t>𝑪</m:t>
                              </m:r>
                            </m:e>
                            <m:sub>
                              <m:r>
                                <a:rPr lang="en-ZA" sz="2000" b="1" i="1">
                                  <a:latin typeface="Cambria Math" panose="02040503050406030204" pitchFamily="18" charset="0"/>
                                </a:rPr>
                                <m:t>𝟓𝟎</m:t>
                              </m:r>
                            </m:sub>
                          </m:sSub>
                          <m:r>
                            <a:rPr lang="en-ZA" sz="2000" b="1">
                              <a:latin typeface="Cambria Math" panose="02040503050406030204" pitchFamily="18" charset="0"/>
                            </a:rPr>
                            <m:t>+</m:t>
                          </m:r>
                          <m:r>
                            <a:rPr lang="en-ZA" sz="2000" b="1" i="1">
                              <a:latin typeface="Cambria Math" panose="02040503050406030204" pitchFamily="18" charset="0"/>
                            </a:rPr>
                            <m:t>𝑪</m:t>
                          </m:r>
                        </m:den>
                      </m:f>
                    </m:oMath>
                  </m:oMathPara>
                </a14:m>
                <a:endParaRPr kumimoji="0" lang="en-ZA" sz="1600" b="1" i="0" u="none" strike="noStrike" kern="1200" cap="none" spc="0" normalizeH="0" baseline="0" noProof="0" dirty="0">
                  <a:ln>
                    <a:noFill/>
                  </a:ln>
                  <a:solidFill>
                    <a:prstClr val="black"/>
                  </a:solidFill>
                  <a:effectLst/>
                  <a:uLnTx/>
                  <a:uFillTx/>
                </a:endParaRPr>
              </a:p>
              <a:p>
                <a:pPr>
                  <a:defRPr/>
                </a:pPr>
                <a:r>
                  <a:rPr kumimoji="0" lang="en-ZA" sz="2000" i="0" u="none" strike="noStrike" kern="1200" cap="none" spc="0" normalizeH="0" baseline="0" noProof="0" dirty="0">
                    <a:ln>
                      <a:noFill/>
                    </a:ln>
                    <a:solidFill>
                      <a:prstClr val="black"/>
                    </a:solidFill>
                    <a:effectLst/>
                    <a:uLnTx/>
                    <a:uFillTx/>
                  </a:rPr>
                  <a:t>E: effect</a:t>
                </a:r>
              </a:p>
              <a:p>
                <a:pPr>
                  <a:defRPr/>
                </a:pPr>
                <a:r>
                  <a:rPr kumimoji="0" lang="en-ZA" sz="2000" i="0" u="none" strike="noStrike" kern="1200" cap="none" spc="0" normalizeH="0" baseline="0" noProof="0" dirty="0">
                    <a:ln>
                      <a:noFill/>
                    </a:ln>
                    <a:solidFill>
                      <a:prstClr val="black"/>
                    </a:solidFill>
                    <a:effectLst/>
                    <a:uLnTx/>
                    <a:uFillTx/>
                  </a:rPr>
                  <a:t>Emax: maximum effect</a:t>
                </a:r>
              </a:p>
              <a:p>
                <a:pPr>
                  <a:defRPr/>
                </a:pPr>
                <a:r>
                  <a:rPr kumimoji="0" lang="en-ZA" sz="2000" i="0" u="none" strike="noStrike" kern="1200" cap="none" spc="0" normalizeH="0" baseline="0" noProof="0" dirty="0">
                    <a:ln>
                      <a:noFill/>
                    </a:ln>
                    <a:solidFill>
                      <a:prstClr val="black"/>
                    </a:solidFill>
                    <a:effectLst/>
                    <a:uLnTx/>
                    <a:uFillTx/>
                  </a:rPr>
                  <a:t>EC50: concentration producing 50% of maximal effect</a:t>
                </a:r>
              </a:p>
              <a:p>
                <a:pPr marL="0" indent="0">
                  <a:buNone/>
                  <a:defRPr/>
                </a:pPr>
                <a:endParaRPr kumimoji="0" lang="en-ZA" sz="1600" b="1" i="0" u="none" strike="noStrike" kern="1200" cap="none" spc="0" normalizeH="0" baseline="0" noProof="0" dirty="0">
                  <a:ln>
                    <a:noFill/>
                  </a:ln>
                  <a:solidFill>
                    <a:prstClr val="black"/>
                  </a:solidFill>
                  <a:effectLst/>
                  <a:uLnTx/>
                  <a:uFillTx/>
                </a:endParaRPr>
              </a:p>
            </p:txBody>
          </p:sp>
        </mc:Choice>
        <mc:Fallback xmlns="">
          <p:sp>
            <p:nvSpPr>
              <p:cNvPr id="3" name="Content Placeholder 2">
                <a:extLst>
                  <a:ext uri="{FF2B5EF4-FFF2-40B4-BE49-F238E27FC236}">
                    <a16:creationId xmlns:a16="http://schemas.microsoft.com/office/drawing/2014/main" id="{438BD419-C638-5DC6-AE14-F4F448F5D01F}"/>
                  </a:ext>
                </a:extLst>
              </p:cNvPr>
              <p:cNvSpPr>
                <a:spLocks noGrp="1" noRot="1" noChangeAspect="1" noMove="1" noResize="1" noEditPoints="1" noAdjustHandles="1" noChangeArrowheads="1" noChangeShapeType="1" noTextEdit="1"/>
              </p:cNvSpPr>
              <p:nvPr>
                <p:ph idx="1"/>
              </p:nvPr>
            </p:nvSpPr>
            <p:spPr>
              <a:blipFill>
                <a:blip r:embed="rId2"/>
                <a:stretch>
                  <a:fillRect l="-587" t="-1224"/>
                </a:stretch>
              </a:blipFill>
            </p:spPr>
            <p:txBody>
              <a:bodyPr/>
              <a:lstStyle/>
              <a:p>
                <a:r>
                  <a:rPr lang="en-ZA">
                    <a:noFill/>
                  </a:rPr>
                  <a:t> </a:t>
                </a:r>
              </a:p>
            </p:txBody>
          </p:sp>
        </mc:Fallback>
      </mc:AlternateContent>
      <p:sp>
        <p:nvSpPr>
          <p:cNvPr id="4" name="Content Placeholder 3">
            <a:extLst>
              <a:ext uri="{FF2B5EF4-FFF2-40B4-BE49-F238E27FC236}">
                <a16:creationId xmlns:a16="http://schemas.microsoft.com/office/drawing/2014/main" id="{A3D7B149-80CF-D246-EDA0-01555AF8E46D}"/>
              </a:ext>
            </a:extLst>
          </p:cNvPr>
          <p:cNvSpPr>
            <a:spLocks noGrp="1"/>
          </p:cNvSpPr>
          <p:nvPr>
            <p:ph idx="13"/>
          </p:nvPr>
        </p:nvSpPr>
        <p:spPr/>
        <p:txBody>
          <a:bodyPr/>
          <a:lstStyle/>
          <a:p>
            <a:endParaRPr lang="en-ZA"/>
          </a:p>
        </p:txBody>
      </p:sp>
    </p:spTree>
    <p:extLst>
      <p:ext uri="{BB962C8B-B14F-4D97-AF65-F5344CB8AC3E}">
        <p14:creationId xmlns:p14="http://schemas.microsoft.com/office/powerpoint/2010/main" val="119466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2B6CA-3489-BC04-3E84-8C5E6D6610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E8CD6-F006-AA18-EFBC-57E1DD2E4ABD}"/>
              </a:ext>
            </a:extLst>
          </p:cNvPr>
          <p:cNvSpPr>
            <a:spLocks noGrp="1"/>
          </p:cNvSpPr>
          <p:nvPr>
            <p:ph type="title"/>
          </p:nvPr>
        </p:nvSpPr>
        <p:spPr/>
        <p:txBody>
          <a:bodyPr>
            <a:normAutofit/>
          </a:bodyPr>
          <a:lstStyle/>
          <a:p>
            <a:r>
              <a:rPr lang="en-ZA" dirty="0"/>
              <a:t>Basic PK–PD framework</a:t>
            </a:r>
          </a:p>
        </p:txBody>
      </p:sp>
      <p:sp>
        <p:nvSpPr>
          <p:cNvPr id="3" name="Content Placeholder 2">
            <a:extLst>
              <a:ext uri="{FF2B5EF4-FFF2-40B4-BE49-F238E27FC236}">
                <a16:creationId xmlns:a16="http://schemas.microsoft.com/office/drawing/2014/main" id="{BE7951C0-097B-8D92-7D5F-D659D6BF90DF}"/>
              </a:ext>
            </a:extLst>
          </p:cNvPr>
          <p:cNvSpPr>
            <a:spLocks noGrp="1"/>
          </p:cNvSpPr>
          <p:nvPr>
            <p:ph idx="1"/>
          </p:nvPr>
        </p:nvSpPr>
        <p:spPr>
          <a:xfrm>
            <a:off x="362913" y="1496230"/>
            <a:ext cx="11430404" cy="3657698"/>
          </a:xfrm>
        </p:spPr>
        <p:txBody>
          <a:bodyPr/>
          <a:lstStyle/>
          <a:p>
            <a:pPr marL="0" lvl="0" indent="0">
              <a:lnSpc>
                <a:spcPct val="107000"/>
              </a:lnSpc>
              <a:spcAft>
                <a:spcPts val="800"/>
              </a:spcAft>
              <a:buSzPts val="1000"/>
              <a:buNone/>
              <a:tabLst>
                <a:tab pos="457200" algn="l"/>
              </a:tabLst>
            </a:pP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ZA" dirty="0"/>
          </a:p>
        </p:txBody>
      </p:sp>
      <p:sp>
        <p:nvSpPr>
          <p:cNvPr id="4" name="Content Placeholder 3">
            <a:extLst>
              <a:ext uri="{FF2B5EF4-FFF2-40B4-BE49-F238E27FC236}">
                <a16:creationId xmlns:a16="http://schemas.microsoft.com/office/drawing/2014/main" id="{ADB8EDA1-71A5-99C9-482D-CAA277C42561}"/>
              </a:ext>
            </a:extLst>
          </p:cNvPr>
          <p:cNvSpPr>
            <a:spLocks noGrp="1"/>
          </p:cNvSpPr>
          <p:nvPr>
            <p:ph idx="13"/>
          </p:nvPr>
        </p:nvSpPr>
        <p:spPr/>
        <p:txBody>
          <a:bodyPr/>
          <a:lstStyle/>
          <a:p>
            <a:endParaRPr lang="en-ZA"/>
          </a:p>
        </p:txBody>
      </p:sp>
      <p:sp>
        <p:nvSpPr>
          <p:cNvPr id="8" name="TextBox 7">
            <a:extLst>
              <a:ext uri="{FF2B5EF4-FFF2-40B4-BE49-F238E27FC236}">
                <a16:creationId xmlns:a16="http://schemas.microsoft.com/office/drawing/2014/main" id="{01632A96-2092-4B65-A420-3E5F75486768}"/>
              </a:ext>
            </a:extLst>
          </p:cNvPr>
          <p:cNvSpPr txBox="1"/>
          <p:nvPr/>
        </p:nvSpPr>
        <p:spPr>
          <a:xfrm>
            <a:off x="838199" y="1297361"/>
            <a:ext cx="10479833" cy="397738"/>
          </a:xfrm>
          <a:prstGeom prst="rect">
            <a:avLst/>
          </a:prstGeom>
          <a:noFill/>
        </p:spPr>
        <p:txBody>
          <a:bodyPr wrap="square">
            <a:spAutoFit/>
          </a:bodyPr>
          <a:lstStyle/>
          <a:p>
            <a:pPr>
              <a:lnSpc>
                <a:spcPct val="107000"/>
              </a:lnSpc>
              <a:spcAft>
                <a:spcPts val="800"/>
              </a:spcAft>
            </a:pPr>
            <a:r>
              <a:rPr lang="en-ZA" sz="2000" kern="100" dirty="0">
                <a:effectLst/>
                <a:latin typeface="Arial" panose="020B0604020202020204" pitchFamily="34" charset="0"/>
                <a:ea typeface="Aptos" panose="020B00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E818CEF-DF32-3CC2-C61C-AF8E69047029}"/>
                  </a:ext>
                </a:extLst>
              </p:cNvPr>
              <p:cNvSpPr txBox="1"/>
              <p:nvPr/>
            </p:nvSpPr>
            <p:spPr>
              <a:xfrm>
                <a:off x="398683" y="1480241"/>
                <a:ext cx="11320566" cy="5675272"/>
              </a:xfrm>
              <a:prstGeom prst="rect">
                <a:avLst/>
              </a:prstGeom>
              <a:noFill/>
            </p:spPr>
            <p:txBody>
              <a:bodyPr wrap="square">
                <a:spAutoFit/>
              </a:bodyPr>
              <a:lstStyle/>
              <a:p>
                <a:pPr>
                  <a:buNone/>
                </a:pPr>
                <a:r>
                  <a:rPr lang="en-ZA" b="1" dirty="0"/>
                  <a:t>3. Linking PK to PD</a:t>
                </a:r>
              </a:p>
              <a:p>
                <a:pPr marL="285750" indent="-285750">
                  <a:buFont typeface="Arial" panose="020B0604020202020204" pitchFamily="34" charset="0"/>
                  <a:buChar char="•"/>
                </a:pPr>
                <a:r>
                  <a:rPr lang="en-ZA" dirty="0"/>
                  <a:t>PK provides </a:t>
                </a:r>
                <a:r>
                  <a:rPr lang="en-ZA" b="1" dirty="0"/>
                  <a:t>concentration–time profile</a:t>
                </a:r>
                <a:r>
                  <a:rPr lang="en-ZA" dirty="0"/>
                  <a:t> </a:t>
                </a:r>
              </a:p>
              <a:p>
                <a:pPr marL="285750" indent="-285750">
                  <a:buFont typeface="Arial" panose="020B0604020202020204" pitchFamily="34" charset="0"/>
                  <a:buChar char="•"/>
                </a:pPr>
                <a:r>
                  <a:rPr lang="en-ZA" dirty="0"/>
                  <a:t>PD translates concentration into </a:t>
                </a:r>
                <a:r>
                  <a:rPr lang="en-ZA" b="1" dirty="0"/>
                  <a:t>effect</a:t>
                </a:r>
              </a:p>
              <a:p>
                <a:endParaRPr lang="en-ZA" b="1" dirty="0"/>
              </a:p>
              <a:p>
                <a:r>
                  <a:rPr lang="en-ZA" b="1" dirty="0"/>
                  <a:t>Direct Link Models</a:t>
                </a:r>
              </a:p>
              <a:p>
                <a:r>
                  <a:rPr lang="en-ZA" dirty="0"/>
                  <a:t>Assume </a:t>
                </a:r>
                <a:r>
                  <a:rPr lang="en-ZA" b="1" dirty="0"/>
                  <a:t>instantaneous relationship</a:t>
                </a:r>
                <a:r>
                  <a:rPr lang="en-ZA" dirty="0"/>
                  <a:t> between concentration and effect.</a:t>
                </a:r>
              </a:p>
              <a:p>
                <a:r>
                  <a:rPr lang="en-ZA" b="1" dirty="0"/>
                  <a:t>Linear Model</a:t>
                </a:r>
              </a:p>
              <a:p>
                <a:pPr/>
                <a14:m>
                  <m:oMathPara xmlns:m="http://schemas.openxmlformats.org/officeDocument/2006/math">
                    <m:oMathParaPr>
                      <m:jc m:val="centerGroup"/>
                    </m:oMathParaPr>
                    <m:oMath xmlns:m="http://schemas.openxmlformats.org/officeDocument/2006/math">
                      <m:r>
                        <a:rPr lang="en-ZA" sz="2000" b="1" i="1">
                          <a:latin typeface="Cambria Math" panose="02040503050406030204" pitchFamily="18" charset="0"/>
                        </a:rPr>
                        <m:t>𝑬</m:t>
                      </m:r>
                      <m:r>
                        <a:rPr lang="en-ZA" sz="2000" b="1">
                          <a:latin typeface="Cambria Math" panose="02040503050406030204" pitchFamily="18" charset="0"/>
                        </a:rPr>
                        <m:t>=</m:t>
                      </m:r>
                      <m:r>
                        <a:rPr lang="en-ZA" sz="2000" b="1" i="1">
                          <a:latin typeface="Cambria Math" panose="02040503050406030204" pitchFamily="18" charset="0"/>
                        </a:rPr>
                        <m:t>𝑺</m:t>
                      </m:r>
                      <m:r>
                        <a:rPr lang="en-ZA" sz="2000" b="1">
                          <a:latin typeface="Cambria Math" panose="02040503050406030204" pitchFamily="18" charset="0"/>
                        </a:rPr>
                        <m:t>⋅</m:t>
                      </m:r>
                      <m:r>
                        <a:rPr lang="en-ZA" sz="2000" b="1" i="1">
                          <a:latin typeface="Cambria Math" panose="02040503050406030204" pitchFamily="18" charset="0"/>
                        </a:rPr>
                        <m:t>𝑪</m:t>
                      </m:r>
                    </m:oMath>
                  </m:oMathPara>
                </a14:m>
                <a:endParaRPr lang="en-ZA" sz="2000" b="1" dirty="0"/>
              </a:p>
              <a:p>
                <a:pPr marL="285750" indent="-285750">
                  <a:buFont typeface="Arial" panose="020B0604020202020204" pitchFamily="34" charset="0"/>
                  <a:buChar char="•"/>
                </a:pPr>
                <a:r>
                  <a:rPr lang="en-ZA" dirty="0"/>
                  <a:t>Simple but rarely sufficient</a:t>
                </a:r>
              </a:p>
              <a:p>
                <a:r>
                  <a:rPr lang="en-ZA" b="1" dirty="0"/>
                  <a:t>Sigmoid Emax (Hill Model)</a:t>
                </a:r>
              </a:p>
              <a:p>
                <a:endParaRPr lang="en-ZA" dirty="0"/>
              </a:p>
              <a:p>
                <a:pPr/>
                <a14:m>
                  <m:oMathPara xmlns:m="http://schemas.openxmlformats.org/officeDocument/2006/math">
                    <m:oMathParaPr>
                      <m:jc m:val="centerGroup"/>
                    </m:oMathParaPr>
                    <m:oMath xmlns:m="http://schemas.openxmlformats.org/officeDocument/2006/math">
                      <m:r>
                        <a:rPr lang="en-ZA" b="1" i="1" smtClean="0">
                          <a:latin typeface="Cambria Math" panose="02040503050406030204" pitchFamily="18" charset="0"/>
                        </a:rPr>
                        <m:t>𝑬</m:t>
                      </m:r>
                      <m:r>
                        <a:rPr lang="en-ZA" b="1" i="1" smtClean="0">
                          <a:latin typeface="Cambria Math" panose="02040503050406030204" pitchFamily="18" charset="0"/>
                        </a:rPr>
                        <m:t>=</m:t>
                      </m:r>
                      <m:r>
                        <a:rPr lang="en-ZA" b="1" i="1" smtClean="0">
                          <a:latin typeface="Cambria Math" panose="02040503050406030204" pitchFamily="18" charset="0"/>
                        </a:rPr>
                        <m:t>𝑬𝒎𝒂𝒙</m:t>
                      </m:r>
                      <m:r>
                        <a:rPr lang="en-ZA" b="1" i="1" smtClean="0">
                          <a:latin typeface="Cambria Math" panose="02040503050406030204" pitchFamily="18" charset="0"/>
                        </a:rPr>
                        <m:t>∗</m:t>
                      </m:r>
                      <m:f>
                        <m:fPr>
                          <m:ctrlPr>
                            <a:rPr lang="en-ZA" b="1" i="1" smtClean="0">
                              <a:latin typeface="Cambria Math" panose="02040503050406030204" pitchFamily="18" charset="0"/>
                            </a:rPr>
                          </m:ctrlPr>
                        </m:fPr>
                        <m:num>
                          <m:sSup>
                            <m:sSupPr>
                              <m:ctrlPr>
                                <a:rPr lang="en-ZA" b="1" i="1" smtClean="0">
                                  <a:latin typeface="Cambria Math" panose="02040503050406030204" pitchFamily="18" charset="0"/>
                                </a:rPr>
                              </m:ctrlPr>
                            </m:sSupPr>
                            <m:e>
                              <m:r>
                                <a:rPr lang="en-ZA" b="1" i="1" smtClean="0">
                                  <a:latin typeface="Cambria Math" panose="02040503050406030204" pitchFamily="18" charset="0"/>
                                </a:rPr>
                                <m:t>𝑪</m:t>
                              </m:r>
                            </m:e>
                            <m:sup>
                              <m:r>
                                <a:rPr lang="en-ZA" b="1" i="1" smtClean="0">
                                  <a:latin typeface="Cambria Math" panose="02040503050406030204" pitchFamily="18" charset="0"/>
                                </a:rPr>
                                <m:t>𝑯</m:t>
                              </m:r>
                            </m:sup>
                          </m:sSup>
                        </m:num>
                        <m:den>
                          <m:r>
                            <a:rPr lang="en-ZA" b="1" i="1" smtClean="0">
                              <a:latin typeface="Cambria Math" panose="02040503050406030204" pitchFamily="18" charset="0"/>
                            </a:rPr>
                            <m:t>𝑬𝑪</m:t>
                          </m:r>
                          <m:r>
                            <a:rPr lang="en-ZA" b="1" i="1" smtClean="0">
                              <a:latin typeface="Cambria Math" panose="02040503050406030204" pitchFamily="18" charset="0"/>
                            </a:rPr>
                            <m:t>𝟓</m:t>
                          </m:r>
                          <m:sSup>
                            <m:sSupPr>
                              <m:ctrlPr>
                                <a:rPr lang="en-ZA" b="1" i="1" smtClean="0">
                                  <a:latin typeface="Cambria Math" panose="02040503050406030204" pitchFamily="18" charset="0"/>
                                </a:rPr>
                              </m:ctrlPr>
                            </m:sSupPr>
                            <m:e>
                              <m:r>
                                <a:rPr lang="en-ZA" b="1" i="1" smtClean="0">
                                  <a:latin typeface="Cambria Math" panose="02040503050406030204" pitchFamily="18" charset="0"/>
                                </a:rPr>
                                <m:t>𝟎</m:t>
                              </m:r>
                            </m:e>
                            <m:sup>
                              <m:r>
                                <a:rPr lang="en-ZA" b="1" i="1" smtClean="0">
                                  <a:latin typeface="Cambria Math" panose="02040503050406030204" pitchFamily="18" charset="0"/>
                                </a:rPr>
                                <m:t>𝑯</m:t>
                              </m:r>
                            </m:sup>
                          </m:sSup>
                          <m:r>
                            <a:rPr lang="en-ZA" b="1" i="1" smtClean="0">
                              <a:latin typeface="Cambria Math" panose="02040503050406030204" pitchFamily="18" charset="0"/>
                            </a:rPr>
                            <m:t>+</m:t>
                          </m:r>
                          <m:sSup>
                            <m:sSupPr>
                              <m:ctrlPr>
                                <a:rPr lang="en-ZA" b="1" i="1" smtClean="0">
                                  <a:latin typeface="Cambria Math" panose="02040503050406030204" pitchFamily="18" charset="0"/>
                                </a:rPr>
                              </m:ctrlPr>
                            </m:sSupPr>
                            <m:e>
                              <m:r>
                                <a:rPr lang="en-ZA" b="1" i="1" smtClean="0">
                                  <a:latin typeface="Cambria Math" panose="02040503050406030204" pitchFamily="18" charset="0"/>
                                </a:rPr>
                                <m:t>𝑪</m:t>
                              </m:r>
                            </m:e>
                            <m:sup>
                              <m:r>
                                <a:rPr lang="en-ZA" b="1" i="1" smtClean="0">
                                  <a:latin typeface="Cambria Math" panose="02040503050406030204" pitchFamily="18" charset="0"/>
                                </a:rPr>
                                <m:t>𝑯</m:t>
                              </m:r>
                            </m:sup>
                          </m:sSup>
                        </m:den>
                      </m:f>
                    </m:oMath>
                  </m:oMathPara>
                </a14:m>
                <a:endParaRPr lang="en-ZA" b="1" dirty="0"/>
              </a:p>
              <a:p>
                <a:endParaRPr lang="en-ZA" b="1" dirty="0"/>
              </a:p>
              <a:p>
                <a:pPr marL="285750" indent="-285750">
                  <a:buFont typeface="Arial" panose="020B0604020202020204" pitchFamily="34" charset="0"/>
                  <a:buChar char="•"/>
                </a:pPr>
                <a:r>
                  <a:rPr lang="en-ZA" dirty="0"/>
                  <a:t>H: Hill coefficient. It describes the steepness of the curve</a:t>
                </a:r>
              </a:p>
              <a:p>
                <a:endParaRPr lang="en-ZA" b="1" dirty="0"/>
              </a:p>
              <a:p>
                <a:endParaRPr lang="en-ZA" b="1" dirty="0"/>
              </a:p>
              <a:p>
                <a:endParaRPr lang="en-ZA" b="1" dirty="0"/>
              </a:p>
              <a:p>
                <a:endParaRPr lang="en-ZA" b="1" dirty="0"/>
              </a:p>
              <a:p>
                <a:endParaRPr lang="en-ZA" dirty="0"/>
              </a:p>
            </p:txBody>
          </p:sp>
        </mc:Choice>
        <mc:Fallback xmlns="">
          <p:sp>
            <p:nvSpPr>
              <p:cNvPr id="6" name="TextBox 5">
                <a:extLst>
                  <a:ext uri="{FF2B5EF4-FFF2-40B4-BE49-F238E27FC236}">
                    <a16:creationId xmlns:a16="http://schemas.microsoft.com/office/drawing/2014/main" id="{CE818CEF-DF32-3CC2-C61C-AF8E69047029}"/>
                  </a:ext>
                </a:extLst>
              </p:cNvPr>
              <p:cNvSpPr txBox="1">
                <a:spLocks noRot="1" noChangeAspect="1" noMove="1" noResize="1" noEditPoints="1" noAdjustHandles="1" noChangeArrowheads="1" noChangeShapeType="1" noTextEdit="1"/>
              </p:cNvSpPr>
              <p:nvPr/>
            </p:nvSpPr>
            <p:spPr>
              <a:xfrm>
                <a:off x="398683" y="1480241"/>
                <a:ext cx="11320566" cy="5675272"/>
              </a:xfrm>
              <a:prstGeom prst="rect">
                <a:avLst/>
              </a:prstGeom>
              <a:blipFill>
                <a:blip r:embed="rId2"/>
                <a:stretch>
                  <a:fillRect l="-431" t="-644"/>
                </a:stretch>
              </a:blipFill>
            </p:spPr>
            <p:txBody>
              <a:bodyPr/>
              <a:lstStyle/>
              <a:p>
                <a:r>
                  <a:rPr lang="en-ZA">
                    <a:noFill/>
                  </a:rPr>
                  <a:t> </a:t>
                </a:r>
              </a:p>
            </p:txBody>
          </p:sp>
        </mc:Fallback>
      </mc:AlternateContent>
      <p:pic>
        <p:nvPicPr>
          <p:cNvPr id="7" name="Picture 6">
            <a:extLst>
              <a:ext uri="{FF2B5EF4-FFF2-40B4-BE49-F238E27FC236}">
                <a16:creationId xmlns:a16="http://schemas.microsoft.com/office/drawing/2014/main" id="{C8372BF8-1069-86D8-7DF7-702209B629ED}"/>
              </a:ext>
            </a:extLst>
          </p:cNvPr>
          <p:cNvPicPr>
            <a:picLocks noChangeAspect="1"/>
          </p:cNvPicPr>
          <p:nvPr/>
        </p:nvPicPr>
        <p:blipFill>
          <a:blip r:embed="rId3"/>
          <a:stretch>
            <a:fillRect/>
          </a:stretch>
        </p:blipFill>
        <p:spPr>
          <a:xfrm>
            <a:off x="8027545" y="3674840"/>
            <a:ext cx="3829579" cy="2707300"/>
          </a:xfrm>
          <a:prstGeom prst="rect">
            <a:avLst/>
          </a:prstGeom>
        </p:spPr>
      </p:pic>
    </p:spTree>
    <p:extLst>
      <p:ext uri="{BB962C8B-B14F-4D97-AF65-F5344CB8AC3E}">
        <p14:creationId xmlns:p14="http://schemas.microsoft.com/office/powerpoint/2010/main" val="39616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F8A5-8F0A-CC17-7690-3986315FC469}"/>
              </a:ext>
            </a:extLst>
          </p:cNvPr>
          <p:cNvSpPr>
            <a:spLocks noGrp="1"/>
          </p:cNvSpPr>
          <p:nvPr>
            <p:ph type="title"/>
          </p:nvPr>
        </p:nvSpPr>
        <p:spPr>
          <a:xfrm>
            <a:off x="334876" y="290480"/>
            <a:ext cx="7689980" cy="645069"/>
          </a:xfrm>
        </p:spPr>
        <p:txBody>
          <a:bodyPr>
            <a:normAutofit/>
          </a:bodyPr>
          <a:lstStyle/>
          <a:p>
            <a:r>
              <a:rPr lang="en-ZA" dirty="0"/>
              <a:t>Time delay in drug response</a:t>
            </a:r>
          </a:p>
        </p:txBody>
      </p:sp>
      <p:sp>
        <p:nvSpPr>
          <p:cNvPr id="3" name="Content Placeholder 2">
            <a:extLst>
              <a:ext uri="{FF2B5EF4-FFF2-40B4-BE49-F238E27FC236}">
                <a16:creationId xmlns:a16="http://schemas.microsoft.com/office/drawing/2014/main" id="{6B45A83F-3814-28CB-0FE4-83A3CDBD1D9D}"/>
              </a:ext>
            </a:extLst>
          </p:cNvPr>
          <p:cNvSpPr>
            <a:spLocks noGrp="1"/>
          </p:cNvSpPr>
          <p:nvPr>
            <p:ph idx="1"/>
          </p:nvPr>
        </p:nvSpPr>
        <p:spPr>
          <a:xfrm>
            <a:off x="334876" y="1193074"/>
            <a:ext cx="5707084" cy="4983889"/>
          </a:xfrm>
        </p:spPr>
        <p:txBody>
          <a:bodyPr>
            <a:normAutofit/>
          </a:bodyPr>
          <a:lstStyle/>
          <a:p>
            <a:pPr>
              <a:lnSpc>
                <a:spcPct val="150000"/>
              </a:lnSpc>
              <a:spcBef>
                <a:spcPts val="0"/>
              </a:spcBef>
              <a:spcAft>
                <a:spcPts val="600"/>
              </a:spcAft>
            </a:pPr>
            <a:r>
              <a:rPr lang="en-ZA" sz="2000" dirty="0"/>
              <a:t>Often, effect does </a:t>
            </a:r>
            <a:r>
              <a:rPr lang="en-ZA" sz="2000" b="1" dirty="0"/>
              <a:t>not</a:t>
            </a:r>
            <a:r>
              <a:rPr lang="en-ZA" sz="2000" dirty="0"/>
              <a:t> immediately follow concentration.</a:t>
            </a:r>
          </a:p>
          <a:p>
            <a:pPr marL="0" indent="0">
              <a:lnSpc>
                <a:spcPct val="150000"/>
              </a:lnSpc>
              <a:spcBef>
                <a:spcPts val="0"/>
              </a:spcBef>
              <a:spcAft>
                <a:spcPts val="600"/>
              </a:spcAft>
              <a:buNone/>
            </a:pPr>
            <a:r>
              <a:rPr lang="en-ZA" sz="2000" b="1" dirty="0"/>
              <a:t>Hysteresis Loops</a:t>
            </a:r>
          </a:p>
          <a:p>
            <a:pPr>
              <a:lnSpc>
                <a:spcPct val="150000"/>
              </a:lnSpc>
              <a:spcBef>
                <a:spcPts val="0"/>
              </a:spcBef>
              <a:spcAft>
                <a:spcPts val="600"/>
              </a:spcAft>
            </a:pPr>
            <a:r>
              <a:rPr lang="en-ZA" sz="2000" dirty="0"/>
              <a:t>Plot: effect vs concentration </a:t>
            </a:r>
          </a:p>
          <a:p>
            <a:pPr>
              <a:lnSpc>
                <a:spcPct val="150000"/>
              </a:lnSpc>
              <a:spcBef>
                <a:spcPts val="0"/>
              </a:spcBef>
              <a:spcAft>
                <a:spcPts val="600"/>
              </a:spcAft>
            </a:pPr>
            <a:r>
              <a:rPr lang="en-ZA" sz="2000" dirty="0"/>
              <a:t>Types: </a:t>
            </a:r>
          </a:p>
          <a:p>
            <a:pPr lvl="1">
              <a:lnSpc>
                <a:spcPct val="150000"/>
              </a:lnSpc>
              <a:spcBef>
                <a:spcPts val="0"/>
              </a:spcBef>
              <a:spcAft>
                <a:spcPts val="600"/>
              </a:spcAft>
            </a:pPr>
            <a:r>
              <a:rPr lang="en-ZA" sz="2000" dirty="0"/>
              <a:t>Counterclockwise → delay in effect </a:t>
            </a:r>
          </a:p>
          <a:p>
            <a:pPr lvl="1">
              <a:lnSpc>
                <a:spcPct val="150000"/>
              </a:lnSpc>
              <a:spcBef>
                <a:spcPts val="0"/>
              </a:spcBef>
              <a:spcAft>
                <a:spcPts val="600"/>
              </a:spcAft>
            </a:pPr>
            <a:r>
              <a:rPr lang="en-ZA" sz="2000" dirty="0"/>
              <a:t>Clockwise → tolerance or feedback</a:t>
            </a:r>
          </a:p>
          <a:p>
            <a:pPr marL="0" indent="0">
              <a:buNone/>
            </a:pPr>
            <a:endParaRPr lang="en-ZA" sz="2000" dirty="0"/>
          </a:p>
        </p:txBody>
      </p:sp>
      <p:sp>
        <p:nvSpPr>
          <p:cNvPr id="4" name="Content Placeholder 3">
            <a:extLst>
              <a:ext uri="{FF2B5EF4-FFF2-40B4-BE49-F238E27FC236}">
                <a16:creationId xmlns:a16="http://schemas.microsoft.com/office/drawing/2014/main" id="{2B8E819A-55E3-7E19-B5C5-EA81D65477D4}"/>
              </a:ext>
            </a:extLst>
          </p:cNvPr>
          <p:cNvSpPr>
            <a:spLocks noGrp="1"/>
          </p:cNvSpPr>
          <p:nvPr>
            <p:ph idx="13"/>
          </p:nvPr>
        </p:nvSpPr>
        <p:spPr/>
        <p:txBody>
          <a:bodyPr/>
          <a:lstStyle/>
          <a:p>
            <a:endParaRPr lang="en-ZA"/>
          </a:p>
        </p:txBody>
      </p:sp>
      <p:pic>
        <p:nvPicPr>
          <p:cNvPr id="5" name="Content Placeholder 9">
            <a:extLst>
              <a:ext uri="{FF2B5EF4-FFF2-40B4-BE49-F238E27FC236}">
                <a16:creationId xmlns:a16="http://schemas.microsoft.com/office/drawing/2014/main" id="{9C58DE4F-1ECB-E17C-3560-1C760A8E2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0040" y="1773145"/>
            <a:ext cx="5707084" cy="1911873"/>
          </a:xfrm>
          <a:prstGeom prst="rect">
            <a:avLst/>
          </a:prstGeom>
          <a:noFill/>
        </p:spPr>
      </p:pic>
      <p:sp>
        <p:nvSpPr>
          <p:cNvPr id="7" name="TextBox 6">
            <a:extLst>
              <a:ext uri="{FF2B5EF4-FFF2-40B4-BE49-F238E27FC236}">
                <a16:creationId xmlns:a16="http://schemas.microsoft.com/office/drawing/2014/main" id="{62D80A85-73F7-95EA-A62E-7671E1AC6DF8}"/>
              </a:ext>
            </a:extLst>
          </p:cNvPr>
          <p:cNvSpPr txBox="1"/>
          <p:nvPr/>
        </p:nvSpPr>
        <p:spPr>
          <a:xfrm>
            <a:off x="6316824" y="3685018"/>
            <a:ext cx="5540300" cy="461665"/>
          </a:xfrm>
          <a:prstGeom prst="rect">
            <a:avLst/>
          </a:prstGeom>
          <a:noFill/>
        </p:spPr>
        <p:txBody>
          <a:bodyPr wrap="square" rtlCol="0">
            <a:spAutoFit/>
          </a:bodyPr>
          <a:lstStyle/>
          <a:p>
            <a:r>
              <a:rPr lang="en-ZA" sz="1200" dirty="0"/>
              <a:t>Ki, S. (2020). A semi-compartmental model describing the pharmacokinetic-pharmacodynamic relationship. </a:t>
            </a:r>
            <a:r>
              <a:rPr lang="en-ZA" sz="1200" i="1" dirty="0" err="1"/>
              <a:t>Anesthesia</a:t>
            </a:r>
            <a:r>
              <a:rPr lang="en-ZA" sz="1200" i="1" dirty="0"/>
              <a:t> &amp; Pain Medicine</a:t>
            </a:r>
            <a:r>
              <a:rPr lang="en-ZA" sz="1200" dirty="0"/>
              <a:t>, 15(1), 1-7. </a:t>
            </a:r>
          </a:p>
        </p:txBody>
      </p:sp>
    </p:spTree>
    <p:extLst>
      <p:ext uri="{BB962C8B-B14F-4D97-AF65-F5344CB8AC3E}">
        <p14:creationId xmlns:p14="http://schemas.microsoft.com/office/powerpoint/2010/main" val="2960189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9667-CE33-4D0C-0E93-500A033F4341}"/>
              </a:ext>
            </a:extLst>
          </p:cNvPr>
          <p:cNvSpPr>
            <a:spLocks noGrp="1"/>
          </p:cNvSpPr>
          <p:nvPr>
            <p:ph type="title"/>
          </p:nvPr>
        </p:nvSpPr>
        <p:spPr/>
        <p:txBody>
          <a:bodyPr>
            <a:normAutofit/>
          </a:bodyPr>
          <a:lstStyle/>
          <a:p>
            <a:r>
              <a:rPr lang="en-ZA" dirty="0"/>
              <a:t>Effect compartment model</a:t>
            </a:r>
          </a:p>
        </p:txBody>
      </p:sp>
      <p:sp>
        <p:nvSpPr>
          <p:cNvPr id="4" name="Content Placeholder 3">
            <a:extLst>
              <a:ext uri="{FF2B5EF4-FFF2-40B4-BE49-F238E27FC236}">
                <a16:creationId xmlns:a16="http://schemas.microsoft.com/office/drawing/2014/main" id="{3FC9C9A1-2EC8-B3C3-B4D8-945E42FF59FD}"/>
              </a:ext>
            </a:extLst>
          </p:cNvPr>
          <p:cNvSpPr>
            <a:spLocks noGrp="1"/>
          </p:cNvSpPr>
          <p:nvPr>
            <p:ph idx="13"/>
          </p:nvPr>
        </p:nvSpPr>
        <p:spPr/>
        <p:txBody>
          <a:bodyPr/>
          <a:lstStyle/>
          <a:p>
            <a:endParaRPr lang="en-ZA"/>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4008595-2391-34D7-4B0D-6E91DA71E610}"/>
                  </a:ext>
                </a:extLst>
              </p:cNvPr>
              <p:cNvSpPr txBox="1"/>
              <p:nvPr/>
            </p:nvSpPr>
            <p:spPr>
              <a:xfrm>
                <a:off x="359759" y="1463660"/>
                <a:ext cx="5584495" cy="486267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en-ZA" sz="2000" b="1" i="1" smtClean="0">
                              <a:latin typeface="Cambria Math" panose="02040503050406030204" pitchFamily="18" charset="0"/>
                            </a:rPr>
                          </m:ctrlPr>
                        </m:fPr>
                        <m:num>
                          <m:r>
                            <a:rPr lang="en-ZA" sz="2000" b="1" i="1">
                              <a:latin typeface="Cambria Math" panose="02040503050406030204" pitchFamily="18" charset="0"/>
                            </a:rPr>
                            <m:t>𝒅</m:t>
                          </m:r>
                          <m:sSub>
                            <m:sSubPr>
                              <m:ctrlPr>
                                <a:rPr lang="en-ZA" sz="2000" b="1" i="1">
                                  <a:latin typeface="Cambria Math" panose="02040503050406030204" pitchFamily="18" charset="0"/>
                                </a:rPr>
                              </m:ctrlPr>
                            </m:sSubPr>
                            <m:e>
                              <m:r>
                                <a:rPr lang="en-ZA" sz="2000" b="1" i="1">
                                  <a:latin typeface="Cambria Math" panose="02040503050406030204" pitchFamily="18" charset="0"/>
                                </a:rPr>
                                <m:t>𝑪</m:t>
                              </m:r>
                            </m:e>
                            <m:sub>
                              <m:r>
                                <a:rPr lang="en-ZA" sz="2000" b="1" i="1">
                                  <a:latin typeface="Cambria Math" panose="02040503050406030204" pitchFamily="18" charset="0"/>
                                </a:rPr>
                                <m:t>𝒆</m:t>
                              </m:r>
                            </m:sub>
                          </m:sSub>
                        </m:num>
                        <m:den>
                          <m:r>
                            <a:rPr lang="en-ZA" sz="2000" b="1" i="1">
                              <a:latin typeface="Cambria Math" panose="02040503050406030204" pitchFamily="18" charset="0"/>
                            </a:rPr>
                            <m:t>𝒅𝒕</m:t>
                          </m:r>
                        </m:den>
                      </m:f>
                      <m:r>
                        <a:rPr lang="en-ZA" sz="2000" b="1" i="0">
                          <a:latin typeface="Cambria Math" panose="02040503050406030204" pitchFamily="18" charset="0"/>
                        </a:rPr>
                        <m:t>=</m:t>
                      </m:r>
                      <m:sSub>
                        <m:sSubPr>
                          <m:ctrlPr>
                            <a:rPr lang="en-ZA" sz="2000" b="1" i="1">
                              <a:latin typeface="Cambria Math" panose="02040503050406030204" pitchFamily="18" charset="0"/>
                            </a:rPr>
                          </m:ctrlPr>
                        </m:sSubPr>
                        <m:e>
                          <m:r>
                            <a:rPr lang="en-ZA" sz="2000" b="1" i="1">
                              <a:latin typeface="Cambria Math" panose="02040503050406030204" pitchFamily="18" charset="0"/>
                            </a:rPr>
                            <m:t>𝒌</m:t>
                          </m:r>
                        </m:e>
                        <m:sub>
                          <m:r>
                            <a:rPr lang="en-ZA" sz="2000" b="1" i="1">
                              <a:latin typeface="Cambria Math" panose="02040503050406030204" pitchFamily="18" charset="0"/>
                            </a:rPr>
                            <m:t>𝒆</m:t>
                          </m:r>
                          <m:r>
                            <a:rPr lang="en-ZA" sz="2000" b="1" i="0">
                              <a:latin typeface="Cambria Math" panose="02040503050406030204" pitchFamily="18" charset="0"/>
                            </a:rPr>
                            <m:t>𝟎</m:t>
                          </m:r>
                        </m:sub>
                      </m:sSub>
                      <m:d>
                        <m:dPr>
                          <m:ctrlPr>
                            <a:rPr lang="en-ZA" sz="2000" b="1" i="1">
                              <a:latin typeface="Cambria Math" panose="02040503050406030204" pitchFamily="18" charset="0"/>
                            </a:rPr>
                          </m:ctrlPr>
                        </m:dPr>
                        <m:e>
                          <m:r>
                            <a:rPr lang="en-ZA" sz="2000" b="1" i="1">
                              <a:latin typeface="Cambria Math" panose="02040503050406030204" pitchFamily="18" charset="0"/>
                            </a:rPr>
                            <m:t>𝑪</m:t>
                          </m:r>
                          <m:r>
                            <a:rPr lang="en-ZA" sz="2000" b="1" i="0">
                              <a:latin typeface="Cambria Math" panose="02040503050406030204" pitchFamily="18" charset="0"/>
                            </a:rPr>
                            <m:t>−</m:t>
                          </m:r>
                          <m:sSub>
                            <m:sSubPr>
                              <m:ctrlPr>
                                <a:rPr lang="en-ZA" sz="2000" b="1" i="1">
                                  <a:latin typeface="Cambria Math" panose="02040503050406030204" pitchFamily="18" charset="0"/>
                                </a:rPr>
                              </m:ctrlPr>
                            </m:sSubPr>
                            <m:e>
                              <m:r>
                                <a:rPr lang="en-ZA" sz="2000" b="1" i="1">
                                  <a:latin typeface="Cambria Math" panose="02040503050406030204" pitchFamily="18" charset="0"/>
                                </a:rPr>
                                <m:t>𝑪</m:t>
                              </m:r>
                            </m:e>
                            <m:sub>
                              <m:r>
                                <a:rPr lang="en-ZA" sz="2000" b="1" i="1">
                                  <a:latin typeface="Cambria Math" panose="02040503050406030204" pitchFamily="18" charset="0"/>
                                </a:rPr>
                                <m:t>𝒆</m:t>
                              </m:r>
                            </m:sub>
                          </m:sSub>
                        </m:e>
                      </m:d>
                    </m:oMath>
                  </m:oMathPara>
                </a14:m>
                <a:endParaRPr lang="en-ZA" sz="2000" b="1" dirty="0"/>
              </a:p>
              <a:p>
                <a:endParaRPr lang="en-ZA" dirty="0"/>
              </a:p>
              <a:p>
                <a:endParaRPr lang="en-ZA" dirty="0"/>
              </a:p>
              <a:p>
                <a:pPr marL="285750" indent="-285750">
                  <a:lnSpc>
                    <a:spcPct val="150000"/>
                  </a:lnSpc>
                  <a:spcAft>
                    <a:spcPts val="600"/>
                  </a:spcAft>
                  <a:buFont typeface="Arial" panose="020B0604020202020204" pitchFamily="34" charset="0"/>
                  <a:buChar char="•"/>
                </a:pPr>
                <a:r>
                  <a:rPr lang="en-ZA" dirty="0"/>
                  <a:t>Ce: Effect-site concentration</a:t>
                </a:r>
              </a:p>
              <a:p>
                <a:pPr marL="285750" indent="-285750">
                  <a:lnSpc>
                    <a:spcPct val="150000"/>
                  </a:lnSpc>
                  <a:spcAft>
                    <a:spcPts val="600"/>
                  </a:spcAft>
                  <a:buFont typeface="Arial" panose="020B0604020202020204" pitchFamily="34" charset="0"/>
                  <a:buChar char="•"/>
                </a:pPr>
                <a:r>
                  <a:rPr lang="en-ZA" dirty="0"/>
                  <a:t>Ke0: rate constant governing delay</a:t>
                </a:r>
              </a:p>
              <a:p>
                <a:pPr marL="285750" indent="-285750">
                  <a:lnSpc>
                    <a:spcPct val="150000"/>
                  </a:lnSpc>
                  <a:spcAft>
                    <a:spcPts val="600"/>
                  </a:spcAft>
                  <a:buFont typeface="Arial" panose="020B0604020202020204" pitchFamily="34" charset="0"/>
                  <a:buChar char="•"/>
                </a:pPr>
                <a:r>
                  <a:rPr lang="en-ZA" dirty="0"/>
                  <a:t>C : concentration in the central compartment</a:t>
                </a:r>
              </a:p>
              <a:p>
                <a:pPr marL="285750" indent="-285750">
                  <a:lnSpc>
                    <a:spcPct val="150000"/>
                  </a:lnSpc>
                  <a:spcAft>
                    <a:spcPts val="600"/>
                  </a:spcAft>
                  <a:buFont typeface="Arial" panose="020B0604020202020204" pitchFamily="34" charset="0"/>
                  <a:buChar char="•"/>
                </a:pPr>
                <a:endParaRPr lang="en-ZA" dirty="0"/>
              </a:p>
              <a:p>
                <a:endParaRPr lang="en-ZA" dirty="0"/>
              </a:p>
              <a:p>
                <a:endParaRPr lang="en-ZA" dirty="0"/>
              </a:p>
              <a:p>
                <a:endParaRPr lang="en-ZA" dirty="0"/>
              </a:p>
              <a:p>
                <a:endParaRPr lang="en-ZA" dirty="0"/>
              </a:p>
              <a:p>
                <a:endParaRPr lang="en-ZA" dirty="0"/>
              </a:p>
              <a:p>
                <a:endParaRPr lang="en-ZA" dirty="0"/>
              </a:p>
            </p:txBody>
          </p:sp>
        </mc:Choice>
        <mc:Fallback xmlns="">
          <p:sp>
            <p:nvSpPr>
              <p:cNvPr id="7" name="TextBox 6">
                <a:extLst>
                  <a:ext uri="{FF2B5EF4-FFF2-40B4-BE49-F238E27FC236}">
                    <a16:creationId xmlns:a16="http://schemas.microsoft.com/office/drawing/2014/main" id="{94008595-2391-34D7-4B0D-6E91DA71E610}"/>
                  </a:ext>
                </a:extLst>
              </p:cNvPr>
              <p:cNvSpPr txBox="1">
                <a:spLocks noRot="1" noChangeAspect="1" noMove="1" noResize="1" noEditPoints="1" noAdjustHandles="1" noChangeArrowheads="1" noChangeShapeType="1" noTextEdit="1"/>
              </p:cNvSpPr>
              <p:nvPr/>
            </p:nvSpPr>
            <p:spPr>
              <a:xfrm>
                <a:off x="359759" y="1463660"/>
                <a:ext cx="5584495" cy="4862678"/>
              </a:xfrm>
              <a:prstGeom prst="rect">
                <a:avLst/>
              </a:prstGeom>
              <a:blipFill>
                <a:blip r:embed="rId2"/>
                <a:stretch>
                  <a:fillRect l="-655"/>
                </a:stretch>
              </a:blipFill>
            </p:spPr>
            <p:txBody>
              <a:bodyPr/>
              <a:lstStyle/>
              <a:p>
                <a:r>
                  <a:rPr lang="en-ZA">
                    <a:noFill/>
                  </a:rPr>
                  <a:t> </a:t>
                </a:r>
              </a:p>
            </p:txBody>
          </p:sp>
        </mc:Fallback>
      </mc:AlternateContent>
      <p:sp>
        <p:nvSpPr>
          <p:cNvPr id="8" name="Rectangle: Rounded Corners 7">
            <a:extLst>
              <a:ext uri="{FF2B5EF4-FFF2-40B4-BE49-F238E27FC236}">
                <a16:creationId xmlns:a16="http://schemas.microsoft.com/office/drawing/2014/main" id="{24507298-49E7-5165-E83D-66F7CA1BC7C8}"/>
              </a:ext>
            </a:extLst>
          </p:cNvPr>
          <p:cNvSpPr/>
          <p:nvPr/>
        </p:nvSpPr>
        <p:spPr>
          <a:xfrm>
            <a:off x="6263298" y="2588623"/>
            <a:ext cx="1418253" cy="662473"/>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Absorption compartment</a:t>
            </a:r>
          </a:p>
        </p:txBody>
      </p:sp>
      <p:sp>
        <p:nvSpPr>
          <p:cNvPr id="9" name="Rectangle: Rounded Corners 8">
            <a:extLst>
              <a:ext uri="{FF2B5EF4-FFF2-40B4-BE49-F238E27FC236}">
                <a16:creationId xmlns:a16="http://schemas.microsoft.com/office/drawing/2014/main" id="{AC324EE9-F344-053B-C6A0-47711CF12CDE}"/>
              </a:ext>
            </a:extLst>
          </p:cNvPr>
          <p:cNvSpPr/>
          <p:nvPr/>
        </p:nvSpPr>
        <p:spPr>
          <a:xfrm>
            <a:off x="8584642" y="2588623"/>
            <a:ext cx="1418253" cy="662473"/>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Central compartment</a:t>
            </a:r>
          </a:p>
        </p:txBody>
      </p:sp>
      <p:sp>
        <p:nvSpPr>
          <p:cNvPr id="10" name="Rectangle: Rounded Corners 9">
            <a:extLst>
              <a:ext uri="{FF2B5EF4-FFF2-40B4-BE49-F238E27FC236}">
                <a16:creationId xmlns:a16="http://schemas.microsoft.com/office/drawing/2014/main" id="{59E7671E-7849-BC5C-1AB0-EC48E7EE938F}"/>
              </a:ext>
            </a:extLst>
          </p:cNvPr>
          <p:cNvSpPr/>
          <p:nvPr/>
        </p:nvSpPr>
        <p:spPr>
          <a:xfrm>
            <a:off x="8601594" y="4030824"/>
            <a:ext cx="1418253" cy="662473"/>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Effect compartment</a:t>
            </a:r>
          </a:p>
        </p:txBody>
      </p:sp>
      <p:sp>
        <p:nvSpPr>
          <p:cNvPr id="11" name="Rectangle: Rounded Corners 10">
            <a:extLst>
              <a:ext uri="{FF2B5EF4-FFF2-40B4-BE49-F238E27FC236}">
                <a16:creationId xmlns:a16="http://schemas.microsoft.com/office/drawing/2014/main" id="{45D3158C-022C-0DC1-E663-B95049BAB4CF}"/>
              </a:ext>
            </a:extLst>
          </p:cNvPr>
          <p:cNvSpPr/>
          <p:nvPr/>
        </p:nvSpPr>
        <p:spPr>
          <a:xfrm>
            <a:off x="8584643" y="1132424"/>
            <a:ext cx="1418253" cy="662473"/>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Peripheral compartment</a:t>
            </a:r>
          </a:p>
        </p:txBody>
      </p:sp>
      <p:cxnSp>
        <p:nvCxnSpPr>
          <p:cNvPr id="13" name="Connector: Curved 12">
            <a:extLst>
              <a:ext uri="{FF2B5EF4-FFF2-40B4-BE49-F238E27FC236}">
                <a16:creationId xmlns:a16="http://schemas.microsoft.com/office/drawing/2014/main" id="{2528FE09-A9BA-2BFF-92E1-C8F3D32E1C13}"/>
              </a:ext>
            </a:extLst>
          </p:cNvPr>
          <p:cNvCxnSpPr/>
          <p:nvPr/>
        </p:nvCxnSpPr>
        <p:spPr>
          <a:xfrm flipV="1">
            <a:off x="6484775" y="3280333"/>
            <a:ext cx="335902" cy="331237"/>
          </a:xfrm>
          <a:prstGeom prst="curvedConnector3">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3EE2398-6765-A0FE-7F51-86155BD6C624}"/>
              </a:ext>
            </a:extLst>
          </p:cNvPr>
          <p:cNvSpPr txBox="1"/>
          <p:nvPr/>
        </p:nvSpPr>
        <p:spPr>
          <a:xfrm>
            <a:off x="6247747" y="3559139"/>
            <a:ext cx="724677" cy="307777"/>
          </a:xfrm>
          <a:prstGeom prst="rect">
            <a:avLst/>
          </a:prstGeom>
          <a:noFill/>
        </p:spPr>
        <p:txBody>
          <a:bodyPr wrap="square" rtlCol="0">
            <a:spAutoFit/>
          </a:bodyPr>
          <a:lstStyle/>
          <a:p>
            <a:r>
              <a:rPr lang="en-ZA" sz="1400" b="1" dirty="0"/>
              <a:t>Dose</a:t>
            </a:r>
          </a:p>
        </p:txBody>
      </p:sp>
      <p:cxnSp>
        <p:nvCxnSpPr>
          <p:cNvPr id="16" name="Straight Arrow Connector 15">
            <a:extLst>
              <a:ext uri="{FF2B5EF4-FFF2-40B4-BE49-F238E27FC236}">
                <a16:creationId xmlns:a16="http://schemas.microsoft.com/office/drawing/2014/main" id="{BE94DE4C-5871-4E11-C18E-460E0D399DBC}"/>
              </a:ext>
            </a:extLst>
          </p:cNvPr>
          <p:cNvCxnSpPr>
            <a:stCxn id="8" idx="3"/>
            <a:endCxn id="9" idx="1"/>
          </p:cNvCxnSpPr>
          <p:nvPr/>
        </p:nvCxnSpPr>
        <p:spPr>
          <a:xfrm>
            <a:off x="7681551" y="2919860"/>
            <a:ext cx="90309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BAC6AB8-9F0A-0590-03EE-87373A520FBA}"/>
              </a:ext>
            </a:extLst>
          </p:cNvPr>
          <p:cNvCxnSpPr>
            <a:stCxn id="9" idx="2"/>
          </p:cNvCxnSpPr>
          <p:nvPr/>
        </p:nvCxnSpPr>
        <p:spPr>
          <a:xfrm flipH="1">
            <a:off x="9293768" y="3251096"/>
            <a:ext cx="1" cy="61582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E75F507-5036-58A8-5773-95B2F2F9DCE6}"/>
              </a:ext>
            </a:extLst>
          </p:cNvPr>
          <p:cNvCxnSpPr/>
          <p:nvPr/>
        </p:nvCxnSpPr>
        <p:spPr>
          <a:xfrm>
            <a:off x="9582539" y="1808894"/>
            <a:ext cx="0" cy="77972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BB6921C-9629-2F3B-2814-C660F6E10195}"/>
              </a:ext>
            </a:extLst>
          </p:cNvPr>
          <p:cNvCxnSpPr/>
          <p:nvPr/>
        </p:nvCxnSpPr>
        <p:spPr>
          <a:xfrm flipV="1">
            <a:off x="8994710" y="1808894"/>
            <a:ext cx="0" cy="77972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C9F8CDC-33B9-84E6-7896-1B40A43211A2}"/>
              </a:ext>
            </a:extLst>
          </p:cNvPr>
          <p:cNvCxnSpPr>
            <a:stCxn id="9" idx="3"/>
          </p:cNvCxnSpPr>
          <p:nvPr/>
        </p:nvCxnSpPr>
        <p:spPr>
          <a:xfrm flipV="1">
            <a:off x="10002895" y="2919859"/>
            <a:ext cx="801954"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D43CC42-EC4C-000C-1949-AE4D812DFBDA}"/>
              </a:ext>
            </a:extLst>
          </p:cNvPr>
          <p:cNvCxnSpPr>
            <a:stCxn id="10" idx="3"/>
          </p:cNvCxnSpPr>
          <p:nvPr/>
        </p:nvCxnSpPr>
        <p:spPr>
          <a:xfrm flipV="1">
            <a:off x="10019847" y="4362060"/>
            <a:ext cx="831655"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4716EBB-B8CC-338F-9CC8-A3E0A3F3E09F}"/>
              </a:ext>
            </a:extLst>
          </p:cNvPr>
          <p:cNvSpPr txBox="1"/>
          <p:nvPr/>
        </p:nvSpPr>
        <p:spPr>
          <a:xfrm>
            <a:off x="7755429" y="2630476"/>
            <a:ext cx="724677" cy="307777"/>
          </a:xfrm>
          <a:prstGeom prst="rect">
            <a:avLst/>
          </a:prstGeom>
          <a:noFill/>
        </p:spPr>
        <p:txBody>
          <a:bodyPr wrap="square" rtlCol="0">
            <a:spAutoFit/>
          </a:bodyPr>
          <a:lstStyle/>
          <a:p>
            <a:r>
              <a:rPr lang="en-ZA" sz="1400" b="1" dirty="0"/>
              <a:t>ka</a:t>
            </a:r>
          </a:p>
        </p:txBody>
      </p:sp>
      <p:sp>
        <p:nvSpPr>
          <p:cNvPr id="30" name="TextBox 29">
            <a:extLst>
              <a:ext uri="{FF2B5EF4-FFF2-40B4-BE49-F238E27FC236}">
                <a16:creationId xmlns:a16="http://schemas.microsoft.com/office/drawing/2014/main" id="{71B3E370-F578-0400-DB2C-7585E95DA025}"/>
              </a:ext>
            </a:extLst>
          </p:cNvPr>
          <p:cNvSpPr txBox="1"/>
          <p:nvPr/>
        </p:nvSpPr>
        <p:spPr>
          <a:xfrm>
            <a:off x="9551914" y="1980047"/>
            <a:ext cx="724677" cy="307777"/>
          </a:xfrm>
          <a:prstGeom prst="rect">
            <a:avLst/>
          </a:prstGeom>
          <a:noFill/>
        </p:spPr>
        <p:txBody>
          <a:bodyPr wrap="square" rtlCol="0">
            <a:spAutoFit/>
          </a:bodyPr>
          <a:lstStyle/>
          <a:p>
            <a:r>
              <a:rPr lang="en-ZA" sz="1400" b="1" dirty="0"/>
              <a:t>k21</a:t>
            </a:r>
          </a:p>
        </p:txBody>
      </p:sp>
      <p:sp>
        <p:nvSpPr>
          <p:cNvPr id="31" name="TextBox 30">
            <a:extLst>
              <a:ext uri="{FF2B5EF4-FFF2-40B4-BE49-F238E27FC236}">
                <a16:creationId xmlns:a16="http://schemas.microsoft.com/office/drawing/2014/main" id="{64BF0D5A-6BE0-8D12-2537-02BC463C0465}"/>
              </a:ext>
            </a:extLst>
          </p:cNvPr>
          <p:cNvSpPr txBox="1"/>
          <p:nvPr/>
        </p:nvSpPr>
        <p:spPr>
          <a:xfrm>
            <a:off x="8437507" y="1958805"/>
            <a:ext cx="724677" cy="307777"/>
          </a:xfrm>
          <a:prstGeom prst="rect">
            <a:avLst/>
          </a:prstGeom>
          <a:noFill/>
        </p:spPr>
        <p:txBody>
          <a:bodyPr wrap="square" rtlCol="0">
            <a:spAutoFit/>
          </a:bodyPr>
          <a:lstStyle/>
          <a:p>
            <a:r>
              <a:rPr lang="en-ZA" sz="1400" b="1" dirty="0"/>
              <a:t>k12</a:t>
            </a:r>
          </a:p>
        </p:txBody>
      </p:sp>
      <p:sp>
        <p:nvSpPr>
          <p:cNvPr id="32" name="TextBox 31">
            <a:extLst>
              <a:ext uri="{FF2B5EF4-FFF2-40B4-BE49-F238E27FC236}">
                <a16:creationId xmlns:a16="http://schemas.microsoft.com/office/drawing/2014/main" id="{2F6D6675-7A00-E94E-15E5-EA340EEB6758}"/>
              </a:ext>
            </a:extLst>
          </p:cNvPr>
          <p:cNvSpPr txBox="1"/>
          <p:nvPr/>
        </p:nvSpPr>
        <p:spPr>
          <a:xfrm>
            <a:off x="8857862" y="3368351"/>
            <a:ext cx="724677" cy="307777"/>
          </a:xfrm>
          <a:prstGeom prst="rect">
            <a:avLst/>
          </a:prstGeom>
          <a:noFill/>
        </p:spPr>
        <p:txBody>
          <a:bodyPr wrap="square" rtlCol="0">
            <a:spAutoFit/>
          </a:bodyPr>
          <a:lstStyle/>
          <a:p>
            <a:r>
              <a:rPr lang="en-ZA" sz="1400" b="1" dirty="0"/>
              <a:t>ke0</a:t>
            </a:r>
          </a:p>
        </p:txBody>
      </p:sp>
      <p:sp>
        <p:nvSpPr>
          <p:cNvPr id="33" name="TextBox 32">
            <a:extLst>
              <a:ext uri="{FF2B5EF4-FFF2-40B4-BE49-F238E27FC236}">
                <a16:creationId xmlns:a16="http://schemas.microsoft.com/office/drawing/2014/main" id="{72B85296-A50C-22E4-72B4-3D6C104A2301}"/>
              </a:ext>
            </a:extLst>
          </p:cNvPr>
          <p:cNvSpPr txBox="1"/>
          <p:nvPr/>
        </p:nvSpPr>
        <p:spPr>
          <a:xfrm>
            <a:off x="10041533" y="2600353"/>
            <a:ext cx="724677" cy="307777"/>
          </a:xfrm>
          <a:prstGeom prst="rect">
            <a:avLst/>
          </a:prstGeom>
          <a:noFill/>
        </p:spPr>
        <p:txBody>
          <a:bodyPr wrap="square" rtlCol="0">
            <a:spAutoFit/>
          </a:bodyPr>
          <a:lstStyle/>
          <a:p>
            <a:r>
              <a:rPr lang="en-ZA" sz="1400" b="1" dirty="0"/>
              <a:t>k10</a:t>
            </a:r>
          </a:p>
        </p:txBody>
      </p:sp>
      <p:sp>
        <p:nvSpPr>
          <p:cNvPr id="34" name="TextBox 33">
            <a:extLst>
              <a:ext uri="{FF2B5EF4-FFF2-40B4-BE49-F238E27FC236}">
                <a16:creationId xmlns:a16="http://schemas.microsoft.com/office/drawing/2014/main" id="{2C4F687F-B9E7-3204-7D06-48F19B84E5FE}"/>
              </a:ext>
            </a:extLst>
          </p:cNvPr>
          <p:cNvSpPr txBox="1"/>
          <p:nvPr/>
        </p:nvSpPr>
        <p:spPr>
          <a:xfrm>
            <a:off x="10202699" y="4054283"/>
            <a:ext cx="724677" cy="307777"/>
          </a:xfrm>
          <a:prstGeom prst="rect">
            <a:avLst/>
          </a:prstGeom>
          <a:noFill/>
        </p:spPr>
        <p:txBody>
          <a:bodyPr wrap="square" rtlCol="0">
            <a:spAutoFit/>
          </a:bodyPr>
          <a:lstStyle/>
          <a:p>
            <a:r>
              <a:rPr lang="en-ZA" sz="1400" b="1" dirty="0"/>
              <a:t>ke0</a:t>
            </a:r>
          </a:p>
        </p:txBody>
      </p:sp>
    </p:spTree>
    <p:extLst>
      <p:ext uri="{BB962C8B-B14F-4D97-AF65-F5344CB8AC3E}">
        <p14:creationId xmlns:p14="http://schemas.microsoft.com/office/powerpoint/2010/main" val="1036359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8F7E-8287-6E09-2744-0D849EE99978}"/>
              </a:ext>
            </a:extLst>
          </p:cNvPr>
          <p:cNvSpPr>
            <a:spLocks noGrp="1"/>
          </p:cNvSpPr>
          <p:nvPr>
            <p:ph type="title"/>
          </p:nvPr>
        </p:nvSpPr>
        <p:spPr/>
        <p:txBody>
          <a:bodyPr>
            <a:normAutofit/>
          </a:bodyPr>
          <a:lstStyle/>
          <a:p>
            <a:r>
              <a:rPr lang="en-ZA" dirty="0"/>
              <a:t>Indirect response models</a:t>
            </a:r>
          </a:p>
        </p:txBody>
      </p:sp>
      <p:sp>
        <p:nvSpPr>
          <p:cNvPr id="4" name="Content Placeholder 3">
            <a:extLst>
              <a:ext uri="{FF2B5EF4-FFF2-40B4-BE49-F238E27FC236}">
                <a16:creationId xmlns:a16="http://schemas.microsoft.com/office/drawing/2014/main" id="{55040E87-4C08-504D-DA97-6DC46DFE1D8A}"/>
              </a:ext>
            </a:extLst>
          </p:cNvPr>
          <p:cNvSpPr>
            <a:spLocks noGrp="1"/>
          </p:cNvSpPr>
          <p:nvPr>
            <p:ph idx="13"/>
          </p:nvPr>
        </p:nvSpPr>
        <p:spPr/>
        <p:txBody>
          <a:bodyPr/>
          <a:lstStyle/>
          <a:p>
            <a:endParaRPr lang="en-ZA"/>
          </a:p>
        </p:txBody>
      </p:sp>
      <p:sp>
        <p:nvSpPr>
          <p:cNvPr id="8" name="Slide Number Placeholder 1">
            <a:extLst>
              <a:ext uri="{FF2B5EF4-FFF2-40B4-BE49-F238E27FC236}">
                <a16:creationId xmlns:a16="http://schemas.microsoft.com/office/drawing/2014/main" id="{1A2C610C-A99A-EA1C-9BE6-56B51B107D73}"/>
              </a:ext>
            </a:extLst>
          </p:cNvPr>
          <p:cNvSpPr txBox="1">
            <a:spLocks/>
          </p:cNvSpPr>
          <p:nvPr/>
        </p:nvSpPr>
        <p:spPr>
          <a:xfrm>
            <a:off x="449511" y="6415077"/>
            <a:ext cx="455712" cy="2791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1C7D7A-B720-E54B-810D-1054F0EF48CC}" type="slidenum">
              <a:rPr lang="en-US" smtClean="0"/>
              <a:pPr/>
              <a:t>9</a:t>
            </a:fld>
            <a:endParaRPr lang="en-US"/>
          </a:p>
        </p:txBody>
      </p:sp>
      <p:sp>
        <p:nvSpPr>
          <p:cNvPr id="24" name="Title 24">
            <a:extLst>
              <a:ext uri="{FF2B5EF4-FFF2-40B4-BE49-F238E27FC236}">
                <a16:creationId xmlns:a16="http://schemas.microsoft.com/office/drawing/2014/main" id="{509F46F9-5EE3-9220-FE59-05FF842D2C62}"/>
              </a:ext>
            </a:extLst>
          </p:cNvPr>
          <p:cNvSpPr txBox="1">
            <a:spLocks/>
          </p:cNvSpPr>
          <p:nvPr/>
        </p:nvSpPr>
        <p:spPr>
          <a:xfrm>
            <a:off x="705002" y="365125"/>
            <a:ext cx="5175495" cy="5595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b="0" kern="1200">
                <a:solidFill>
                  <a:srgbClr val="D85327"/>
                </a:solidFill>
                <a:latin typeface="Arial" panose="020B0604020202020204" pitchFamily="34" charset="0"/>
                <a:ea typeface="+mj-ea"/>
                <a:cs typeface="Arial" panose="020B0604020202020204" pitchFamily="34" charset="0"/>
              </a:defRPr>
            </a:lvl1pPr>
          </a:lstStyle>
          <a:p>
            <a:endParaRPr lang="en-ZA"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6F2CC08-15F3-0A84-0EF8-5CE4C8462963}"/>
                  </a:ext>
                </a:extLst>
              </p:cNvPr>
              <p:cNvSpPr txBox="1"/>
              <p:nvPr/>
            </p:nvSpPr>
            <p:spPr>
              <a:xfrm>
                <a:off x="800100" y="1193074"/>
                <a:ext cx="10591800" cy="5185843"/>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ZA" sz="2000" dirty="0"/>
                  <a:t>Drug affects production or loss of endogenous mediators rather than acting directly.</a:t>
                </a:r>
              </a:p>
              <a:p>
                <a:pPr>
                  <a:spcAft>
                    <a:spcPts val="600"/>
                  </a:spcAft>
                </a:pPr>
                <a:r>
                  <a:rPr lang="en-ZA" sz="2000" b="1" dirty="0"/>
                  <a:t>General Turnover Model:</a:t>
                </a:r>
              </a:p>
              <a:p>
                <a:pPr>
                  <a:spcAft>
                    <a:spcPts val="600"/>
                  </a:spcAft>
                </a:pPr>
                <a14:m>
                  <m:oMathPara xmlns:m="http://schemas.openxmlformats.org/officeDocument/2006/math">
                    <m:oMathParaPr>
                      <m:jc m:val="centerGroup"/>
                    </m:oMathParaPr>
                    <m:oMath xmlns:m="http://schemas.openxmlformats.org/officeDocument/2006/math">
                      <m:f>
                        <m:fPr>
                          <m:ctrlPr>
                            <a:rPr lang="en-ZA" sz="2000" b="1" i="1" smtClean="0">
                              <a:latin typeface="Cambria Math" panose="02040503050406030204" pitchFamily="18" charset="0"/>
                            </a:rPr>
                          </m:ctrlPr>
                        </m:fPr>
                        <m:num>
                          <m:r>
                            <a:rPr lang="en-ZA" sz="2000" b="1" i="1" smtClean="0">
                              <a:latin typeface="Cambria Math" panose="02040503050406030204" pitchFamily="18" charset="0"/>
                            </a:rPr>
                            <m:t>𝒅𝑹</m:t>
                          </m:r>
                        </m:num>
                        <m:den>
                          <m:r>
                            <a:rPr lang="en-ZA" sz="2000" b="1" i="1" smtClean="0">
                              <a:latin typeface="Cambria Math" panose="02040503050406030204" pitchFamily="18" charset="0"/>
                            </a:rPr>
                            <m:t>𝒅𝒕</m:t>
                          </m:r>
                        </m:den>
                      </m:f>
                      <m:r>
                        <a:rPr lang="en-ZA" sz="2000" b="1" i="1" smtClean="0">
                          <a:latin typeface="Cambria Math" panose="02040503050406030204" pitchFamily="18" charset="0"/>
                        </a:rPr>
                        <m:t>=</m:t>
                      </m:r>
                      <m:r>
                        <a:rPr lang="en-ZA" sz="2000" b="1" i="1" smtClean="0">
                          <a:latin typeface="Cambria Math" panose="02040503050406030204" pitchFamily="18" charset="0"/>
                        </a:rPr>
                        <m:t>𝒌𝒊𝒏</m:t>
                      </m:r>
                      <m:r>
                        <a:rPr lang="en-ZA" sz="2000" b="1" i="1" smtClean="0">
                          <a:latin typeface="Cambria Math" panose="02040503050406030204" pitchFamily="18" charset="0"/>
                        </a:rPr>
                        <m:t>∗</m:t>
                      </m:r>
                      <m:d>
                        <m:dPr>
                          <m:ctrlPr>
                            <a:rPr lang="en-ZA" sz="2000" b="1" i="1" smtClean="0">
                              <a:latin typeface="Cambria Math" panose="02040503050406030204" pitchFamily="18" charset="0"/>
                            </a:rPr>
                          </m:ctrlPr>
                        </m:dPr>
                        <m:e>
                          <m:r>
                            <a:rPr lang="en-ZA" sz="2000" b="1" i="1" smtClean="0">
                              <a:latin typeface="Cambria Math" panose="02040503050406030204" pitchFamily="18" charset="0"/>
                            </a:rPr>
                            <m:t>𝟏</m:t>
                          </m:r>
                          <m:r>
                            <a:rPr lang="en-ZA" sz="2000" b="1" i="1" smtClean="0">
                              <a:latin typeface="Cambria Math" panose="02040503050406030204" pitchFamily="18" charset="0"/>
                              <a:ea typeface="Cambria Math" panose="02040503050406030204" pitchFamily="18" charset="0"/>
                            </a:rPr>
                            <m:t>±</m:t>
                          </m:r>
                          <m:r>
                            <a:rPr lang="en-ZA" sz="2000" b="1" i="1" smtClean="0">
                              <a:latin typeface="Cambria Math" panose="02040503050406030204" pitchFamily="18" charset="0"/>
                              <a:ea typeface="Cambria Math" panose="02040503050406030204" pitchFamily="18" charset="0"/>
                            </a:rPr>
                            <m:t>𝑬</m:t>
                          </m:r>
                          <m:d>
                            <m:dPr>
                              <m:ctrlPr>
                                <a:rPr lang="en-ZA" sz="2000" b="1" i="1" smtClean="0">
                                  <a:latin typeface="Cambria Math" panose="02040503050406030204" pitchFamily="18" charset="0"/>
                                  <a:ea typeface="Cambria Math" panose="02040503050406030204" pitchFamily="18" charset="0"/>
                                </a:rPr>
                              </m:ctrlPr>
                            </m:dPr>
                            <m:e>
                              <m:r>
                                <a:rPr lang="en-ZA" sz="2000" b="1" i="1" smtClean="0">
                                  <a:latin typeface="Cambria Math" panose="02040503050406030204" pitchFamily="18" charset="0"/>
                                  <a:ea typeface="Cambria Math" panose="02040503050406030204" pitchFamily="18" charset="0"/>
                                </a:rPr>
                                <m:t>𝑪</m:t>
                              </m:r>
                            </m:e>
                          </m:d>
                        </m:e>
                      </m:d>
                      <m:r>
                        <a:rPr lang="en-ZA" sz="2000" b="1" i="1" smtClean="0">
                          <a:latin typeface="Cambria Math" panose="02040503050406030204" pitchFamily="18" charset="0"/>
                          <a:ea typeface="Cambria Math" panose="02040503050406030204" pitchFamily="18" charset="0"/>
                        </a:rPr>
                        <m:t>−</m:t>
                      </m:r>
                      <m:r>
                        <a:rPr lang="en-ZA" sz="2000" b="1" i="1" smtClean="0">
                          <a:latin typeface="Cambria Math" panose="02040503050406030204" pitchFamily="18" charset="0"/>
                          <a:ea typeface="Cambria Math" panose="02040503050406030204" pitchFamily="18" charset="0"/>
                        </a:rPr>
                        <m:t>𝒌𝒐𝒖𝒕</m:t>
                      </m:r>
                      <m:r>
                        <a:rPr lang="en-ZA" sz="2000" b="1" i="1" smtClean="0">
                          <a:latin typeface="Cambria Math" panose="02040503050406030204" pitchFamily="18" charset="0"/>
                          <a:ea typeface="Cambria Math" panose="02040503050406030204" pitchFamily="18" charset="0"/>
                        </a:rPr>
                        <m:t>∗</m:t>
                      </m:r>
                      <m:r>
                        <a:rPr lang="en-ZA" sz="2000" b="1" i="1" smtClean="0">
                          <a:latin typeface="Cambria Math" panose="02040503050406030204" pitchFamily="18" charset="0"/>
                          <a:ea typeface="Cambria Math" panose="02040503050406030204" pitchFamily="18" charset="0"/>
                        </a:rPr>
                        <m:t>𝑹</m:t>
                      </m:r>
                    </m:oMath>
                  </m:oMathPara>
                </a14:m>
                <a:endParaRPr lang="en-ZA" sz="2000" dirty="0"/>
              </a:p>
              <a:p>
                <a:pPr>
                  <a:spcAft>
                    <a:spcPts val="600"/>
                  </a:spcAft>
                </a:pPr>
                <a:r>
                  <a:rPr lang="en-ZA" sz="2000" dirty="0"/>
                  <a:t>kin: Zero-order production rate constant.</a:t>
                </a:r>
              </a:p>
              <a:p>
                <a:pPr>
                  <a:spcAft>
                    <a:spcPts val="600"/>
                  </a:spcAft>
                </a:pPr>
                <a:r>
                  <a:rPr lang="en-ZA" sz="2000" dirty="0" err="1"/>
                  <a:t>kout</a:t>
                </a:r>
                <a:r>
                  <a:rPr lang="en-ZA" sz="2000" dirty="0"/>
                  <a:t>: First-order elimination rate constant of the response.</a:t>
                </a:r>
              </a:p>
              <a:p>
                <a:pPr>
                  <a:spcAft>
                    <a:spcPts val="600"/>
                  </a:spcAft>
                </a:pPr>
                <a:r>
                  <a:rPr lang="en-ZA" sz="2000" dirty="0"/>
                  <a:t>E(C): The drug effect function (typically an Emax model, which can either increase or decrease kin or </a:t>
                </a:r>
                <a:r>
                  <a:rPr lang="en-ZA" sz="2000" dirty="0" err="1"/>
                  <a:t>kout</a:t>
                </a:r>
                <a:r>
                  <a:rPr lang="en-ZA" sz="2000" dirty="0"/>
                  <a:t>.</a:t>
                </a:r>
              </a:p>
              <a:p>
                <a:pPr>
                  <a:spcAft>
                    <a:spcPts val="600"/>
                  </a:spcAft>
                </a:pPr>
                <a:r>
                  <a:rPr lang="en-ZA" sz="2000" b="1" dirty="0"/>
                  <a:t>Types of Indirect Models</a:t>
                </a:r>
              </a:p>
              <a:p>
                <a:pPr marL="285750" indent="-285750">
                  <a:spcAft>
                    <a:spcPts val="600"/>
                  </a:spcAft>
                  <a:buFont typeface="Arial" panose="020B0604020202020204" pitchFamily="34" charset="0"/>
                  <a:buChar char="•"/>
                </a:pPr>
                <a:r>
                  <a:rPr lang="en-ZA" sz="2000" dirty="0"/>
                  <a:t>Inhibition of production </a:t>
                </a:r>
              </a:p>
              <a:p>
                <a:pPr marL="285750" indent="-285750">
                  <a:spcAft>
                    <a:spcPts val="600"/>
                  </a:spcAft>
                  <a:buFont typeface="Arial" panose="020B0604020202020204" pitchFamily="34" charset="0"/>
                  <a:buChar char="•"/>
                </a:pPr>
                <a:r>
                  <a:rPr lang="en-ZA" sz="2000" dirty="0"/>
                  <a:t>Stimulation of production </a:t>
                </a:r>
              </a:p>
              <a:p>
                <a:pPr marL="285750" indent="-285750">
                  <a:spcAft>
                    <a:spcPts val="600"/>
                  </a:spcAft>
                  <a:buFont typeface="Arial" panose="020B0604020202020204" pitchFamily="34" charset="0"/>
                  <a:buChar char="•"/>
                </a:pPr>
                <a:r>
                  <a:rPr lang="en-ZA" sz="2000" dirty="0"/>
                  <a:t>Inhibition of loss </a:t>
                </a:r>
              </a:p>
              <a:p>
                <a:pPr marL="285750" indent="-285750">
                  <a:spcAft>
                    <a:spcPts val="600"/>
                  </a:spcAft>
                  <a:buFont typeface="Arial" panose="020B0604020202020204" pitchFamily="34" charset="0"/>
                  <a:buChar char="•"/>
                </a:pPr>
                <a:r>
                  <a:rPr lang="en-ZA" sz="2000" dirty="0"/>
                  <a:t>Stimulation of loss</a:t>
                </a:r>
              </a:p>
              <a:p>
                <a:endParaRPr lang="en-ZA" dirty="0"/>
              </a:p>
            </p:txBody>
          </p:sp>
        </mc:Choice>
        <mc:Fallback xmlns="">
          <p:sp>
            <p:nvSpPr>
              <p:cNvPr id="6" name="TextBox 5">
                <a:extLst>
                  <a:ext uri="{FF2B5EF4-FFF2-40B4-BE49-F238E27FC236}">
                    <a16:creationId xmlns:a16="http://schemas.microsoft.com/office/drawing/2014/main" id="{86F2CC08-15F3-0A84-0EF8-5CE4C8462963}"/>
                  </a:ext>
                </a:extLst>
              </p:cNvPr>
              <p:cNvSpPr txBox="1">
                <a:spLocks noRot="1" noChangeAspect="1" noMove="1" noResize="1" noEditPoints="1" noAdjustHandles="1" noChangeArrowheads="1" noChangeShapeType="1" noTextEdit="1"/>
              </p:cNvSpPr>
              <p:nvPr/>
            </p:nvSpPr>
            <p:spPr>
              <a:xfrm>
                <a:off x="800100" y="1193074"/>
                <a:ext cx="10591800" cy="5185843"/>
              </a:xfrm>
              <a:prstGeom prst="rect">
                <a:avLst/>
              </a:prstGeom>
              <a:blipFill>
                <a:blip r:embed="rId2"/>
                <a:stretch>
                  <a:fillRect l="-575" t="-706" r="-230"/>
                </a:stretch>
              </a:blipFill>
            </p:spPr>
            <p:txBody>
              <a:bodyPr/>
              <a:lstStyle/>
              <a:p>
                <a:r>
                  <a:rPr lang="en-ZA">
                    <a:noFill/>
                  </a:rPr>
                  <a:t> </a:t>
                </a:r>
              </a:p>
            </p:txBody>
          </p:sp>
        </mc:Fallback>
      </mc:AlternateContent>
    </p:spTree>
    <p:extLst>
      <p:ext uri="{BB962C8B-B14F-4D97-AF65-F5344CB8AC3E}">
        <p14:creationId xmlns:p14="http://schemas.microsoft.com/office/powerpoint/2010/main" val="4106856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bd9f27435e33ae5af5ed4c6ba505807e">
  <xsd:schema xmlns:xsd="http://www.w3.org/2001/XMLSchema" xmlns:xs="http://www.w3.org/2001/XMLSchema" xmlns:p="http://schemas.microsoft.com/office/2006/metadata/properties" xmlns:ns2="dc1353f5-7107-497d-acf0-e6b1e138a181" targetNamespace="http://schemas.microsoft.com/office/2006/metadata/properties" ma:root="true" ma:fieldsID="a6b88cdbbfd0f0818b8740bf05ebd18d"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57E757-C7A0-48C9-A01A-9A8F3C9BFA95}">
  <ds:schemaRefs>
    <ds:schemaRef ds:uri="http://schemas.microsoft.com/sharepoint/v3/contenttype/forms"/>
  </ds:schemaRefs>
</ds:datastoreItem>
</file>

<file path=customXml/itemProps2.xml><?xml version="1.0" encoding="utf-8"?>
<ds:datastoreItem xmlns:ds="http://schemas.openxmlformats.org/officeDocument/2006/customXml" ds:itemID="{3918BE34-5D71-4BB6-B415-B72F054CE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1353f5-7107-497d-acf0-e6b1e138a1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BC563B-386C-426F-9B78-8203DC9D25ED}">
  <ds:schemaRefs>
    <ds:schemaRef ds:uri="http://purl.org/dc/elements/1.1/"/>
    <ds:schemaRef ds:uri="http://schemas.microsoft.com/office/2006/metadata/properties"/>
    <ds:schemaRef ds:uri="ed9eba1e-de0f-47f1-af31-795f0b67a61e"/>
    <ds:schemaRef ds:uri="617caac6-e32b-43f4-b15f-9e19ce02f2c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dc1353f5-7107-497d-acf0-e6b1e138a181"/>
  </ds:schemaRefs>
</ds:datastoreItem>
</file>

<file path=docProps/app.xml><?xml version="1.0" encoding="utf-8"?>
<Properties xmlns="http://schemas.openxmlformats.org/officeDocument/2006/extended-properties" xmlns:vt="http://schemas.openxmlformats.org/officeDocument/2006/docPropsVTypes">
  <Template/>
  <TotalTime>1357</TotalTime>
  <Words>882</Words>
  <Application>Microsoft Office PowerPoint</Application>
  <PresentationFormat>Widescreen</PresentationFormat>
  <Paragraphs>161</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Arial</vt:lpstr>
      <vt:lpstr>Calibri</vt:lpstr>
      <vt:lpstr>Calibri Light</vt:lpstr>
      <vt:lpstr>Cambria Math</vt:lpstr>
      <vt:lpstr>Garamond</vt:lpstr>
      <vt:lpstr>Montserrat Bold</vt:lpstr>
      <vt:lpstr>Montserrat regular</vt:lpstr>
      <vt:lpstr>Office Theme</vt:lpstr>
      <vt:lpstr>PowerPoint Presentation</vt:lpstr>
      <vt:lpstr>PowerPoint Presentation</vt:lpstr>
      <vt:lpstr>Learning objectives</vt:lpstr>
      <vt:lpstr>Introduction to PK–PD modelling</vt:lpstr>
      <vt:lpstr>Basic PK–PD framework</vt:lpstr>
      <vt:lpstr>Basic PK–PD framework</vt:lpstr>
      <vt:lpstr>Time delay in drug response</vt:lpstr>
      <vt:lpstr>Effect compartment model</vt:lpstr>
      <vt:lpstr>Indirect response models</vt:lpstr>
      <vt:lpstr>Mechanism-based PK–PD models</vt:lpstr>
      <vt:lpstr>Population PK–PD modelling</vt:lpstr>
      <vt:lpstr>PK–PD indices in antimicrobial therapy</vt:lpstr>
      <vt:lpstr>Model evaluation and validation</vt:lpstr>
      <vt:lpstr>Applications of PK–PD modelling</vt:lpstr>
      <vt:lpstr>Summary</vt:lpstr>
      <vt:lpstr>PowerPoint Presentation</vt:lpstr>
      <vt:lpstr> Your key idea / concept / question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Godfrey Mayoka</cp:lastModifiedBy>
  <cp:revision>14</cp:revision>
  <dcterms:created xsi:type="dcterms:W3CDTF">2020-04-23T14:28:34Z</dcterms:created>
  <dcterms:modified xsi:type="dcterms:W3CDTF">2026-04-23T09:50:24Z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