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webextensions/webextension1.xml" ContentType="application/vnd.ms-office.webextension+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0"/>
  </p:notesMasterIdLst>
  <p:handoutMasterIdLst>
    <p:handoutMasterId r:id="rId31"/>
  </p:handoutMasterIdLst>
  <p:sldIdLst>
    <p:sldId id="466" r:id="rId6"/>
    <p:sldId id="309" r:id="rId7"/>
    <p:sldId id="4329" r:id="rId8"/>
    <p:sldId id="4314" r:id="rId9"/>
    <p:sldId id="4315" r:id="rId10"/>
    <p:sldId id="4316" r:id="rId11"/>
    <p:sldId id="4317" r:id="rId12"/>
    <p:sldId id="4318" r:id="rId13"/>
    <p:sldId id="4330" r:id="rId14"/>
    <p:sldId id="4319" r:id="rId15"/>
    <p:sldId id="4331" r:id="rId16"/>
    <p:sldId id="4332" r:id="rId17"/>
    <p:sldId id="4320" r:id="rId18"/>
    <p:sldId id="4321" r:id="rId19"/>
    <p:sldId id="4328" r:id="rId20"/>
    <p:sldId id="4333" r:id="rId21"/>
    <p:sldId id="4322" r:id="rId22"/>
    <p:sldId id="4323" r:id="rId23"/>
    <p:sldId id="4324" r:id="rId24"/>
    <p:sldId id="4325" r:id="rId25"/>
    <p:sldId id="4326" r:id="rId26"/>
    <p:sldId id="4327" r:id="rId27"/>
    <p:sldId id="4334" r:id="rId28"/>
    <p:sldId id="468"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57128-DA64-49E4-B7A2-8DAD287D0628}" v="1" dt="2025-12-02T12:50:36.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47" y="7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9" name="Picture 8">
            <a:extLst>
              <a:ext uri="{FF2B5EF4-FFF2-40B4-BE49-F238E27FC236}">
                <a16:creationId xmlns:a16="http://schemas.microsoft.com/office/drawing/2014/main" id="{EABDC3CF-D88D-98DE-E81F-6B86609FEC15}"/>
              </a:ext>
            </a:extLst>
          </p:cNvPr>
          <p:cNvPicPr>
            <a:picLocks noChangeAspect="1"/>
          </p:cNvPicPr>
          <p:nvPr userDrawn="1"/>
        </p:nvPicPr>
        <p:blipFill>
          <a:blip r:embed="rId8"/>
          <a:stretch>
            <a:fillRect/>
          </a:stretch>
        </p:blipFill>
        <p:spPr>
          <a:xfrm>
            <a:off x="5656497" y="5691669"/>
            <a:ext cx="2381250" cy="609600"/>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2097282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118329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546EE4AC-4F07-20F0-48DF-DA319127CC57}"/>
              </a:ext>
            </a:extLst>
          </p:cNvPr>
          <p:cNvPicPr>
            <a:picLocks noChangeAspect="1"/>
          </p:cNvPicPr>
          <p:nvPr userDrawn="1"/>
        </p:nvPicPr>
        <p:blipFill>
          <a:blip r:embed="rId7"/>
          <a:stretch>
            <a:fillRect/>
          </a:stretch>
        </p:blipFill>
        <p:spPr>
          <a:xfrm>
            <a:off x="5550426" y="5648290"/>
            <a:ext cx="2381250" cy="609600"/>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1591388232"/>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debeerattorneys.com/post/what-is-wipo" TargetMode="External"/><Relationship Id="rId2" Type="http://schemas.openxmlformats.org/officeDocument/2006/relationships/hyperlink" Target="https://www.wipo.int/pct/en/users/summary.html"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wipo.int/en/web/global-innovation-index/w/blogs/2024/gii-2024-african-innovation-cluster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b="1" i="0" dirty="0">
                <a:solidFill>
                  <a:srgbClr val="242424"/>
                </a:solidFill>
                <a:latin typeface="Arial"/>
                <a:ea typeface="Arial"/>
                <a:cs typeface="Arial"/>
                <a:sym typeface="Arial"/>
              </a:rPr>
              <a:t>Patent Strategy, when to protect your innovation</a:t>
            </a:r>
            <a:r>
              <a:rPr lang="en-CH" sz="2000" b="1" i="0" dirty="0">
                <a:solidFill>
                  <a:srgbClr val="242424"/>
                </a:solidFill>
                <a:latin typeface="Arial"/>
                <a:ea typeface="Arial"/>
                <a:cs typeface="Arial"/>
                <a:sym typeface="Arial"/>
              </a:rPr>
              <a:t>?</a:t>
            </a:r>
            <a:endParaRPr lang="en-ZA" sz="2000" b="1"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1" i="0" dirty="0">
              <a:solidFill>
                <a:srgbClr val="242424"/>
              </a:solidFill>
              <a:latin typeface="Arial"/>
              <a:ea typeface="Arial"/>
              <a:cs typeface="Arial"/>
              <a:sym typeface="Arial"/>
            </a:endParaRPr>
          </a:p>
          <a:p>
            <a:pPr marL="0" marR="0" lvl="0" indent="0" algn="ctr" rtl="0">
              <a:spcBef>
                <a:spcPts val="0"/>
              </a:spcBef>
              <a:spcAft>
                <a:spcPts val="0"/>
              </a:spcAft>
              <a:buNone/>
            </a:pPr>
            <a:r>
              <a:rPr lang="en-CH" sz="2000" b="1" dirty="0">
                <a:solidFill>
                  <a:srgbClr val="242424"/>
                </a:solidFill>
                <a:latin typeface="Arial"/>
                <a:ea typeface="Arial"/>
                <a:cs typeface="Arial"/>
                <a:sym typeface="Arial"/>
              </a:rPr>
              <a:t>Jeremy Burrows</a:t>
            </a:r>
            <a:endParaRPr sz="2000" b="1"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E2C2-F258-4FBE-E159-ECEE3F77F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8C267-B6E4-A131-9489-2475FD7E1EBE}"/>
              </a:ext>
            </a:extLst>
          </p:cNvPr>
          <p:cNvSpPr>
            <a:spLocks noGrp="1"/>
          </p:cNvSpPr>
          <p:nvPr>
            <p:ph type="title"/>
          </p:nvPr>
        </p:nvSpPr>
        <p:spPr/>
        <p:txBody>
          <a:bodyPr>
            <a:normAutofit/>
          </a:bodyPr>
          <a:lstStyle/>
          <a:p>
            <a:r>
              <a:rPr lang="en-CH" dirty="0"/>
              <a:t>When to file a patent?</a:t>
            </a:r>
            <a:endParaRPr lang="en-ZA" dirty="0"/>
          </a:p>
        </p:txBody>
      </p:sp>
      <p:sp>
        <p:nvSpPr>
          <p:cNvPr id="3" name="Content Placeholder 2">
            <a:extLst>
              <a:ext uri="{FF2B5EF4-FFF2-40B4-BE49-F238E27FC236}">
                <a16:creationId xmlns:a16="http://schemas.microsoft.com/office/drawing/2014/main" id="{3F93F14B-4461-3FD1-473B-CE1E2C4388B0}"/>
              </a:ext>
            </a:extLst>
          </p:cNvPr>
          <p:cNvSpPr>
            <a:spLocks noGrp="1"/>
          </p:cNvSpPr>
          <p:nvPr>
            <p:ph idx="1"/>
          </p:nvPr>
        </p:nvSpPr>
        <p:spPr>
          <a:xfrm>
            <a:off x="362706" y="1010194"/>
            <a:ext cx="9321258" cy="5847806"/>
          </a:xfrm>
        </p:spPr>
        <p:txBody>
          <a:bodyPr>
            <a:normAutofit lnSpcReduction="10000"/>
          </a:bodyPr>
          <a:lstStyle/>
          <a:p>
            <a:r>
              <a:rPr lang="en-US" dirty="0"/>
              <a:t>First to file gets the patent (US slightly different and can go back to the date of the invention)</a:t>
            </a:r>
          </a:p>
          <a:p>
            <a:r>
              <a:rPr lang="en-US" dirty="0"/>
              <a:t>Timing depends on circumstances </a:t>
            </a:r>
          </a:p>
          <a:p>
            <a:pPr lvl="1"/>
            <a:r>
              <a:rPr lang="en-US" dirty="0"/>
              <a:t>Urgent competitive areas tend to file earlier</a:t>
            </a:r>
          </a:p>
          <a:p>
            <a:pPr lvl="1"/>
            <a:r>
              <a:rPr lang="en-US" dirty="0"/>
              <a:t>Non urgent/ first in class tend to be later</a:t>
            </a:r>
          </a:p>
          <a:p>
            <a:r>
              <a:rPr lang="en-US" dirty="0"/>
              <a:t>MMV strategy is to file late, around candidate selection and file narrow</a:t>
            </a:r>
          </a:p>
          <a:p>
            <a:pPr lvl="1"/>
            <a:r>
              <a:rPr lang="en-US" dirty="0"/>
              <a:t>Does have advantages in you can better define the scope</a:t>
            </a:r>
          </a:p>
          <a:p>
            <a:pPr lvl="1"/>
            <a:r>
              <a:rPr lang="en-US" dirty="0"/>
              <a:t>Less filings potentially needed </a:t>
            </a:r>
          </a:p>
          <a:p>
            <a:r>
              <a:rPr lang="en-CH" dirty="0"/>
              <a:t>W</a:t>
            </a:r>
            <a:r>
              <a:rPr lang="en-US" dirty="0"/>
              <a:t>hat constitutes ‘narrow’</a:t>
            </a:r>
            <a:r>
              <a:rPr lang="en-CH" dirty="0"/>
              <a:t>?</a:t>
            </a:r>
            <a:endParaRPr lang="en-US" dirty="0"/>
          </a:p>
          <a:p>
            <a:pPr lvl="1"/>
            <a:r>
              <a:rPr lang="en-CH" dirty="0"/>
              <a:t>Two examples:</a:t>
            </a:r>
            <a:r>
              <a:rPr lang="en-US" dirty="0"/>
              <a:t> one 15 compounds and one ~250 </a:t>
            </a:r>
            <a:r>
              <a:rPr lang="en-CH" dirty="0"/>
              <a:t>compounds</a:t>
            </a:r>
            <a:endParaRPr lang="en-US" dirty="0"/>
          </a:p>
          <a:p>
            <a:pPr lvl="1"/>
            <a:r>
              <a:rPr lang="en-US" dirty="0"/>
              <a:t>250</a:t>
            </a:r>
            <a:r>
              <a:rPr lang="en-CH" dirty="0"/>
              <a:t> examples </a:t>
            </a:r>
            <a:r>
              <a:rPr lang="en-US" dirty="0"/>
              <a:t>too many? expensive and unnecessary </a:t>
            </a:r>
          </a:p>
          <a:p>
            <a:pPr lvl="1"/>
            <a:r>
              <a:rPr lang="en-US" dirty="0"/>
              <a:t>15 too narrow? possibly ok if you</a:t>
            </a:r>
            <a:r>
              <a:rPr lang="en-CH" dirty="0"/>
              <a:t> a</a:t>
            </a:r>
            <a:r>
              <a:rPr lang="en-US" dirty="0"/>
              <a:t>re confident you</a:t>
            </a:r>
            <a:r>
              <a:rPr lang="en-CH" dirty="0"/>
              <a:t>r</a:t>
            </a:r>
            <a:r>
              <a:rPr lang="en-US" dirty="0"/>
              <a:t> C</a:t>
            </a:r>
            <a:r>
              <a:rPr lang="en-CH" dirty="0" err="1"/>
              <a:t>andidate</a:t>
            </a:r>
            <a:r>
              <a:rPr lang="en-CH" dirty="0"/>
              <a:t> Drug</a:t>
            </a:r>
            <a:r>
              <a:rPr lang="en-US" dirty="0"/>
              <a:t> is </a:t>
            </a:r>
            <a:r>
              <a:rPr lang="en-CH" dirty="0"/>
              <a:t>covered</a:t>
            </a:r>
            <a:r>
              <a:rPr lang="en-US" dirty="0"/>
              <a:t>, and you </a:t>
            </a:r>
            <a:r>
              <a:rPr lang="en-CH" dirty="0"/>
              <a:t>will not</a:t>
            </a:r>
            <a:r>
              <a:rPr lang="en-US" dirty="0"/>
              <a:t> work outside that scope</a:t>
            </a:r>
          </a:p>
          <a:p>
            <a:endParaRPr lang="en-US" dirty="0"/>
          </a:p>
          <a:p>
            <a:endParaRPr lang="en-US" dirty="0"/>
          </a:p>
        </p:txBody>
      </p:sp>
      <p:sp>
        <p:nvSpPr>
          <p:cNvPr id="4" name="Slide Number Placeholder 3">
            <a:extLst>
              <a:ext uri="{FF2B5EF4-FFF2-40B4-BE49-F238E27FC236}">
                <a16:creationId xmlns:a16="http://schemas.microsoft.com/office/drawing/2014/main" id="{3BA594CD-98D7-2847-DCB1-15C2800CF14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10</a:t>
            </a:fld>
            <a:endParaRPr lang="en-ZA" dirty="0"/>
          </a:p>
        </p:txBody>
      </p:sp>
      <p:pic>
        <p:nvPicPr>
          <p:cNvPr id="6" name="Image 6">
            <a:extLst>
              <a:ext uri="{FF2B5EF4-FFF2-40B4-BE49-F238E27FC236}">
                <a16:creationId xmlns:a16="http://schemas.microsoft.com/office/drawing/2014/main" id="{2925AF0D-40C5-D98E-5DB5-688D81B381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DCF74A66-DF5F-1573-0AE8-8FC67BA7F4EE}"/>
              </a:ext>
            </a:extLst>
          </p:cNvPr>
          <p:cNvSpPr/>
          <p:nvPr/>
        </p:nvSpPr>
        <p:spPr>
          <a:xfrm>
            <a:off x="9352280" y="661482"/>
            <a:ext cx="2401824" cy="1421076"/>
          </a:xfrm>
          <a:prstGeom prst="ellipse">
            <a:avLst/>
          </a:prstGeom>
          <a:solidFill>
            <a:schemeClr val="accent1">
              <a:alpha val="33278"/>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7" name="Oval 6">
            <a:extLst>
              <a:ext uri="{FF2B5EF4-FFF2-40B4-BE49-F238E27FC236}">
                <a16:creationId xmlns:a16="http://schemas.microsoft.com/office/drawing/2014/main" id="{E75690A6-1720-613E-B651-D70AACDC9772}"/>
              </a:ext>
            </a:extLst>
          </p:cNvPr>
          <p:cNvSpPr/>
          <p:nvPr/>
        </p:nvSpPr>
        <p:spPr>
          <a:xfrm>
            <a:off x="9319554" y="2178584"/>
            <a:ext cx="2401824" cy="1421076"/>
          </a:xfrm>
          <a:prstGeom prst="ellipse">
            <a:avLst/>
          </a:prstGeom>
          <a:solidFill>
            <a:schemeClr val="accent1">
              <a:alpha val="33278"/>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Oval 7">
            <a:extLst>
              <a:ext uri="{FF2B5EF4-FFF2-40B4-BE49-F238E27FC236}">
                <a16:creationId xmlns:a16="http://schemas.microsoft.com/office/drawing/2014/main" id="{C65AF898-703F-923A-B907-A4C38A567B6F}"/>
              </a:ext>
            </a:extLst>
          </p:cNvPr>
          <p:cNvSpPr/>
          <p:nvPr/>
        </p:nvSpPr>
        <p:spPr>
          <a:xfrm>
            <a:off x="10090982" y="5143258"/>
            <a:ext cx="601472" cy="638340"/>
          </a:xfrm>
          <a:prstGeom prst="ellipse">
            <a:avLst/>
          </a:prstGeom>
          <a:solidFill>
            <a:schemeClr val="accent1">
              <a:alpha val="33278"/>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TextBox 9">
            <a:extLst>
              <a:ext uri="{FF2B5EF4-FFF2-40B4-BE49-F238E27FC236}">
                <a16:creationId xmlns:a16="http://schemas.microsoft.com/office/drawing/2014/main" id="{724DE8A0-B3E9-7816-8F86-48DC1A4F1E6A}"/>
              </a:ext>
            </a:extLst>
          </p:cNvPr>
          <p:cNvSpPr txBox="1"/>
          <p:nvPr/>
        </p:nvSpPr>
        <p:spPr>
          <a:xfrm>
            <a:off x="9398000" y="1035762"/>
            <a:ext cx="263214" cy="307777"/>
          </a:xfrm>
          <a:prstGeom prst="rect">
            <a:avLst/>
          </a:prstGeom>
          <a:noFill/>
        </p:spPr>
        <p:txBody>
          <a:bodyPr wrap="none" rtlCol="0">
            <a:spAutoFit/>
          </a:bodyPr>
          <a:lstStyle/>
          <a:p>
            <a:r>
              <a:rPr lang="en-GB" sz="1400" dirty="0"/>
              <a:t>x</a:t>
            </a:r>
          </a:p>
        </p:txBody>
      </p:sp>
      <p:sp>
        <p:nvSpPr>
          <p:cNvPr id="11" name="TextBox 10">
            <a:extLst>
              <a:ext uri="{FF2B5EF4-FFF2-40B4-BE49-F238E27FC236}">
                <a16:creationId xmlns:a16="http://schemas.microsoft.com/office/drawing/2014/main" id="{D6E5F786-C7E8-2A1D-4D03-8A41B6410FAD}"/>
              </a:ext>
            </a:extLst>
          </p:cNvPr>
          <p:cNvSpPr txBox="1"/>
          <p:nvPr/>
        </p:nvSpPr>
        <p:spPr>
          <a:xfrm>
            <a:off x="9616440" y="1238962"/>
            <a:ext cx="263214" cy="307777"/>
          </a:xfrm>
          <a:prstGeom prst="rect">
            <a:avLst/>
          </a:prstGeom>
          <a:noFill/>
        </p:spPr>
        <p:txBody>
          <a:bodyPr wrap="none" rtlCol="0">
            <a:spAutoFit/>
          </a:bodyPr>
          <a:lstStyle/>
          <a:p>
            <a:r>
              <a:rPr lang="en-GB" sz="1400" dirty="0"/>
              <a:t>x</a:t>
            </a:r>
          </a:p>
        </p:txBody>
      </p:sp>
      <p:sp>
        <p:nvSpPr>
          <p:cNvPr id="12" name="TextBox 11">
            <a:extLst>
              <a:ext uri="{FF2B5EF4-FFF2-40B4-BE49-F238E27FC236}">
                <a16:creationId xmlns:a16="http://schemas.microsoft.com/office/drawing/2014/main" id="{532B2123-A782-1CF2-D0C4-D086E14BE539}"/>
              </a:ext>
            </a:extLst>
          </p:cNvPr>
          <p:cNvSpPr txBox="1"/>
          <p:nvPr/>
        </p:nvSpPr>
        <p:spPr>
          <a:xfrm>
            <a:off x="9819640" y="1564082"/>
            <a:ext cx="263214" cy="307777"/>
          </a:xfrm>
          <a:prstGeom prst="rect">
            <a:avLst/>
          </a:prstGeom>
          <a:noFill/>
        </p:spPr>
        <p:txBody>
          <a:bodyPr wrap="none" rtlCol="0">
            <a:spAutoFit/>
          </a:bodyPr>
          <a:lstStyle/>
          <a:p>
            <a:r>
              <a:rPr lang="en-GB" sz="1400" dirty="0"/>
              <a:t>x</a:t>
            </a:r>
          </a:p>
        </p:txBody>
      </p:sp>
      <p:sp>
        <p:nvSpPr>
          <p:cNvPr id="13" name="TextBox 12">
            <a:extLst>
              <a:ext uri="{FF2B5EF4-FFF2-40B4-BE49-F238E27FC236}">
                <a16:creationId xmlns:a16="http://schemas.microsoft.com/office/drawing/2014/main" id="{734E0DAF-F4A1-A0ED-CA00-2D3727D822BB}"/>
              </a:ext>
            </a:extLst>
          </p:cNvPr>
          <p:cNvSpPr txBox="1"/>
          <p:nvPr/>
        </p:nvSpPr>
        <p:spPr>
          <a:xfrm>
            <a:off x="10022840" y="1416762"/>
            <a:ext cx="263214" cy="307777"/>
          </a:xfrm>
          <a:prstGeom prst="rect">
            <a:avLst/>
          </a:prstGeom>
          <a:noFill/>
        </p:spPr>
        <p:txBody>
          <a:bodyPr wrap="none" rtlCol="0">
            <a:spAutoFit/>
          </a:bodyPr>
          <a:lstStyle/>
          <a:p>
            <a:r>
              <a:rPr lang="en-GB" sz="1400" dirty="0"/>
              <a:t>x</a:t>
            </a:r>
          </a:p>
        </p:txBody>
      </p:sp>
      <p:sp>
        <p:nvSpPr>
          <p:cNvPr id="14" name="TextBox 13">
            <a:extLst>
              <a:ext uri="{FF2B5EF4-FFF2-40B4-BE49-F238E27FC236}">
                <a16:creationId xmlns:a16="http://schemas.microsoft.com/office/drawing/2014/main" id="{B9A96897-C405-4FB6-38FA-93215F1A554A}"/>
              </a:ext>
            </a:extLst>
          </p:cNvPr>
          <p:cNvSpPr txBox="1"/>
          <p:nvPr/>
        </p:nvSpPr>
        <p:spPr>
          <a:xfrm>
            <a:off x="10226040" y="918922"/>
            <a:ext cx="263214" cy="307777"/>
          </a:xfrm>
          <a:prstGeom prst="rect">
            <a:avLst/>
          </a:prstGeom>
          <a:noFill/>
        </p:spPr>
        <p:txBody>
          <a:bodyPr wrap="none" rtlCol="0">
            <a:spAutoFit/>
          </a:bodyPr>
          <a:lstStyle/>
          <a:p>
            <a:r>
              <a:rPr lang="en-GB" sz="1400" dirty="0"/>
              <a:t>x</a:t>
            </a:r>
          </a:p>
        </p:txBody>
      </p:sp>
      <p:sp>
        <p:nvSpPr>
          <p:cNvPr id="15" name="TextBox 14">
            <a:extLst>
              <a:ext uri="{FF2B5EF4-FFF2-40B4-BE49-F238E27FC236}">
                <a16:creationId xmlns:a16="http://schemas.microsoft.com/office/drawing/2014/main" id="{86EE4CC2-20F4-814F-97D3-57766B416FF0}"/>
              </a:ext>
            </a:extLst>
          </p:cNvPr>
          <p:cNvSpPr txBox="1"/>
          <p:nvPr/>
        </p:nvSpPr>
        <p:spPr>
          <a:xfrm>
            <a:off x="10429240" y="1411682"/>
            <a:ext cx="263214" cy="307777"/>
          </a:xfrm>
          <a:prstGeom prst="rect">
            <a:avLst/>
          </a:prstGeom>
          <a:noFill/>
        </p:spPr>
        <p:txBody>
          <a:bodyPr wrap="none" rtlCol="0">
            <a:spAutoFit/>
          </a:bodyPr>
          <a:lstStyle/>
          <a:p>
            <a:r>
              <a:rPr lang="en-GB" sz="1400" dirty="0"/>
              <a:t>x</a:t>
            </a:r>
          </a:p>
        </p:txBody>
      </p:sp>
      <p:sp>
        <p:nvSpPr>
          <p:cNvPr id="16" name="TextBox 15">
            <a:extLst>
              <a:ext uri="{FF2B5EF4-FFF2-40B4-BE49-F238E27FC236}">
                <a16:creationId xmlns:a16="http://schemas.microsoft.com/office/drawing/2014/main" id="{87CCE26F-7C27-1697-78C6-4A3D8D5BC02E}"/>
              </a:ext>
            </a:extLst>
          </p:cNvPr>
          <p:cNvSpPr txBox="1"/>
          <p:nvPr/>
        </p:nvSpPr>
        <p:spPr>
          <a:xfrm>
            <a:off x="10632440" y="1706322"/>
            <a:ext cx="263214" cy="307777"/>
          </a:xfrm>
          <a:prstGeom prst="rect">
            <a:avLst/>
          </a:prstGeom>
          <a:noFill/>
        </p:spPr>
        <p:txBody>
          <a:bodyPr wrap="none" rtlCol="0">
            <a:spAutoFit/>
          </a:bodyPr>
          <a:lstStyle/>
          <a:p>
            <a:r>
              <a:rPr lang="en-GB" sz="1400" dirty="0"/>
              <a:t>x</a:t>
            </a:r>
          </a:p>
        </p:txBody>
      </p:sp>
      <p:sp>
        <p:nvSpPr>
          <p:cNvPr id="17" name="TextBox 16">
            <a:extLst>
              <a:ext uri="{FF2B5EF4-FFF2-40B4-BE49-F238E27FC236}">
                <a16:creationId xmlns:a16="http://schemas.microsoft.com/office/drawing/2014/main" id="{7DE779A5-F6EB-D093-1640-636685C74C27}"/>
              </a:ext>
            </a:extLst>
          </p:cNvPr>
          <p:cNvSpPr txBox="1"/>
          <p:nvPr/>
        </p:nvSpPr>
        <p:spPr>
          <a:xfrm>
            <a:off x="10271760" y="1665682"/>
            <a:ext cx="263214" cy="307777"/>
          </a:xfrm>
          <a:prstGeom prst="rect">
            <a:avLst/>
          </a:prstGeom>
          <a:noFill/>
        </p:spPr>
        <p:txBody>
          <a:bodyPr wrap="none" rtlCol="0">
            <a:spAutoFit/>
          </a:bodyPr>
          <a:lstStyle/>
          <a:p>
            <a:r>
              <a:rPr lang="en-GB" sz="1400" dirty="0"/>
              <a:t>x</a:t>
            </a:r>
          </a:p>
        </p:txBody>
      </p:sp>
      <p:sp>
        <p:nvSpPr>
          <p:cNvPr id="18" name="TextBox 17">
            <a:extLst>
              <a:ext uri="{FF2B5EF4-FFF2-40B4-BE49-F238E27FC236}">
                <a16:creationId xmlns:a16="http://schemas.microsoft.com/office/drawing/2014/main" id="{5203E6F0-1760-EBEA-3A86-237F483B3373}"/>
              </a:ext>
            </a:extLst>
          </p:cNvPr>
          <p:cNvSpPr txBox="1"/>
          <p:nvPr/>
        </p:nvSpPr>
        <p:spPr>
          <a:xfrm>
            <a:off x="10947400" y="1548842"/>
            <a:ext cx="263214" cy="307777"/>
          </a:xfrm>
          <a:prstGeom prst="rect">
            <a:avLst/>
          </a:prstGeom>
          <a:noFill/>
        </p:spPr>
        <p:txBody>
          <a:bodyPr wrap="none" rtlCol="0">
            <a:spAutoFit/>
          </a:bodyPr>
          <a:lstStyle/>
          <a:p>
            <a:r>
              <a:rPr lang="en-GB" sz="1400" dirty="0"/>
              <a:t>x</a:t>
            </a:r>
          </a:p>
        </p:txBody>
      </p:sp>
      <p:sp>
        <p:nvSpPr>
          <p:cNvPr id="19" name="TextBox 18">
            <a:extLst>
              <a:ext uri="{FF2B5EF4-FFF2-40B4-BE49-F238E27FC236}">
                <a16:creationId xmlns:a16="http://schemas.microsoft.com/office/drawing/2014/main" id="{7BFEA4D4-024E-8EC7-87F2-4C4854BC9160}"/>
              </a:ext>
            </a:extLst>
          </p:cNvPr>
          <p:cNvSpPr txBox="1"/>
          <p:nvPr/>
        </p:nvSpPr>
        <p:spPr>
          <a:xfrm>
            <a:off x="11150600" y="1203402"/>
            <a:ext cx="263214" cy="307777"/>
          </a:xfrm>
          <a:prstGeom prst="rect">
            <a:avLst/>
          </a:prstGeom>
          <a:noFill/>
        </p:spPr>
        <p:txBody>
          <a:bodyPr wrap="none" rtlCol="0">
            <a:spAutoFit/>
          </a:bodyPr>
          <a:lstStyle/>
          <a:p>
            <a:r>
              <a:rPr lang="en-GB" sz="1400" dirty="0"/>
              <a:t>x</a:t>
            </a:r>
          </a:p>
        </p:txBody>
      </p:sp>
      <p:sp>
        <p:nvSpPr>
          <p:cNvPr id="20" name="TextBox 19">
            <a:extLst>
              <a:ext uri="{FF2B5EF4-FFF2-40B4-BE49-F238E27FC236}">
                <a16:creationId xmlns:a16="http://schemas.microsoft.com/office/drawing/2014/main" id="{3A1618DB-3170-ED93-8A49-C664A4DDC897}"/>
              </a:ext>
            </a:extLst>
          </p:cNvPr>
          <p:cNvSpPr txBox="1"/>
          <p:nvPr/>
        </p:nvSpPr>
        <p:spPr>
          <a:xfrm>
            <a:off x="11353800" y="995122"/>
            <a:ext cx="263214" cy="307777"/>
          </a:xfrm>
          <a:prstGeom prst="rect">
            <a:avLst/>
          </a:prstGeom>
          <a:noFill/>
        </p:spPr>
        <p:txBody>
          <a:bodyPr wrap="none" rtlCol="0">
            <a:spAutoFit/>
          </a:bodyPr>
          <a:lstStyle/>
          <a:p>
            <a:r>
              <a:rPr lang="en-GB" sz="1400" dirty="0"/>
              <a:t>x</a:t>
            </a:r>
          </a:p>
        </p:txBody>
      </p:sp>
      <p:sp>
        <p:nvSpPr>
          <p:cNvPr id="21" name="TextBox 20">
            <a:extLst>
              <a:ext uri="{FF2B5EF4-FFF2-40B4-BE49-F238E27FC236}">
                <a16:creationId xmlns:a16="http://schemas.microsoft.com/office/drawing/2014/main" id="{2150FE45-A6C5-3E73-CB0B-35C0B5D30C6D}"/>
              </a:ext>
            </a:extLst>
          </p:cNvPr>
          <p:cNvSpPr txBox="1"/>
          <p:nvPr/>
        </p:nvSpPr>
        <p:spPr>
          <a:xfrm>
            <a:off x="11496040" y="1259282"/>
            <a:ext cx="263214" cy="307777"/>
          </a:xfrm>
          <a:prstGeom prst="rect">
            <a:avLst/>
          </a:prstGeom>
          <a:noFill/>
        </p:spPr>
        <p:txBody>
          <a:bodyPr wrap="none" rtlCol="0">
            <a:spAutoFit/>
          </a:bodyPr>
          <a:lstStyle/>
          <a:p>
            <a:r>
              <a:rPr lang="en-GB" sz="1400" dirty="0"/>
              <a:t>x</a:t>
            </a:r>
          </a:p>
        </p:txBody>
      </p:sp>
      <p:sp>
        <p:nvSpPr>
          <p:cNvPr id="22" name="TextBox 21">
            <a:extLst>
              <a:ext uri="{FF2B5EF4-FFF2-40B4-BE49-F238E27FC236}">
                <a16:creationId xmlns:a16="http://schemas.microsoft.com/office/drawing/2014/main" id="{BF9E566D-E504-47FB-F514-D0C2134C06A1}"/>
              </a:ext>
            </a:extLst>
          </p:cNvPr>
          <p:cNvSpPr txBox="1"/>
          <p:nvPr/>
        </p:nvSpPr>
        <p:spPr>
          <a:xfrm>
            <a:off x="10800080" y="1111962"/>
            <a:ext cx="263214" cy="307777"/>
          </a:xfrm>
          <a:prstGeom prst="rect">
            <a:avLst/>
          </a:prstGeom>
          <a:noFill/>
        </p:spPr>
        <p:txBody>
          <a:bodyPr wrap="none" rtlCol="0">
            <a:spAutoFit/>
          </a:bodyPr>
          <a:lstStyle/>
          <a:p>
            <a:r>
              <a:rPr lang="en-GB" sz="1400" dirty="0"/>
              <a:t>x</a:t>
            </a:r>
          </a:p>
        </p:txBody>
      </p:sp>
      <p:sp>
        <p:nvSpPr>
          <p:cNvPr id="23" name="TextBox 22">
            <a:extLst>
              <a:ext uri="{FF2B5EF4-FFF2-40B4-BE49-F238E27FC236}">
                <a16:creationId xmlns:a16="http://schemas.microsoft.com/office/drawing/2014/main" id="{B31A2B28-78B8-E057-33F0-85F43EC80B6C}"/>
              </a:ext>
            </a:extLst>
          </p:cNvPr>
          <p:cNvSpPr txBox="1"/>
          <p:nvPr/>
        </p:nvSpPr>
        <p:spPr>
          <a:xfrm>
            <a:off x="11003280" y="903682"/>
            <a:ext cx="263214" cy="307777"/>
          </a:xfrm>
          <a:prstGeom prst="rect">
            <a:avLst/>
          </a:prstGeom>
          <a:noFill/>
        </p:spPr>
        <p:txBody>
          <a:bodyPr wrap="none" rtlCol="0">
            <a:spAutoFit/>
          </a:bodyPr>
          <a:lstStyle/>
          <a:p>
            <a:r>
              <a:rPr lang="en-GB" sz="1400" dirty="0"/>
              <a:t>x</a:t>
            </a:r>
          </a:p>
        </p:txBody>
      </p:sp>
      <p:sp>
        <p:nvSpPr>
          <p:cNvPr id="24" name="TextBox 23">
            <a:extLst>
              <a:ext uri="{FF2B5EF4-FFF2-40B4-BE49-F238E27FC236}">
                <a16:creationId xmlns:a16="http://schemas.microsoft.com/office/drawing/2014/main" id="{D00B2B84-7142-DDA0-EFEB-3B5CAC836E81}"/>
              </a:ext>
            </a:extLst>
          </p:cNvPr>
          <p:cNvSpPr txBox="1"/>
          <p:nvPr/>
        </p:nvSpPr>
        <p:spPr>
          <a:xfrm>
            <a:off x="10414000" y="1106882"/>
            <a:ext cx="263214" cy="307777"/>
          </a:xfrm>
          <a:prstGeom prst="rect">
            <a:avLst/>
          </a:prstGeom>
          <a:noFill/>
        </p:spPr>
        <p:txBody>
          <a:bodyPr wrap="none" rtlCol="0">
            <a:spAutoFit/>
          </a:bodyPr>
          <a:lstStyle/>
          <a:p>
            <a:r>
              <a:rPr lang="en-GB" sz="1400" dirty="0"/>
              <a:t>x</a:t>
            </a:r>
          </a:p>
        </p:txBody>
      </p:sp>
      <p:sp>
        <p:nvSpPr>
          <p:cNvPr id="25" name="TextBox 24">
            <a:extLst>
              <a:ext uri="{FF2B5EF4-FFF2-40B4-BE49-F238E27FC236}">
                <a16:creationId xmlns:a16="http://schemas.microsoft.com/office/drawing/2014/main" id="{71E9EC84-97C9-150A-D2CB-334527DF952C}"/>
              </a:ext>
            </a:extLst>
          </p:cNvPr>
          <p:cNvSpPr txBox="1"/>
          <p:nvPr/>
        </p:nvSpPr>
        <p:spPr>
          <a:xfrm>
            <a:off x="10617200" y="929082"/>
            <a:ext cx="263214" cy="307777"/>
          </a:xfrm>
          <a:prstGeom prst="rect">
            <a:avLst/>
          </a:prstGeom>
          <a:noFill/>
        </p:spPr>
        <p:txBody>
          <a:bodyPr wrap="none" rtlCol="0">
            <a:spAutoFit/>
          </a:bodyPr>
          <a:lstStyle/>
          <a:p>
            <a:r>
              <a:rPr lang="en-GB" sz="1400" dirty="0"/>
              <a:t>x</a:t>
            </a:r>
          </a:p>
        </p:txBody>
      </p:sp>
      <p:sp>
        <p:nvSpPr>
          <p:cNvPr id="26" name="TextBox 25">
            <a:extLst>
              <a:ext uri="{FF2B5EF4-FFF2-40B4-BE49-F238E27FC236}">
                <a16:creationId xmlns:a16="http://schemas.microsoft.com/office/drawing/2014/main" id="{7ABFC1F8-E610-E55B-1EDD-F73D8EE1EB20}"/>
              </a:ext>
            </a:extLst>
          </p:cNvPr>
          <p:cNvSpPr txBox="1"/>
          <p:nvPr/>
        </p:nvSpPr>
        <p:spPr>
          <a:xfrm>
            <a:off x="10820400" y="1193242"/>
            <a:ext cx="263214" cy="307777"/>
          </a:xfrm>
          <a:prstGeom prst="rect">
            <a:avLst/>
          </a:prstGeom>
          <a:noFill/>
        </p:spPr>
        <p:txBody>
          <a:bodyPr wrap="none" rtlCol="0">
            <a:spAutoFit/>
          </a:bodyPr>
          <a:lstStyle/>
          <a:p>
            <a:r>
              <a:rPr lang="en-GB" sz="1400" dirty="0"/>
              <a:t>x</a:t>
            </a:r>
          </a:p>
        </p:txBody>
      </p:sp>
      <p:sp>
        <p:nvSpPr>
          <p:cNvPr id="27" name="TextBox 26">
            <a:extLst>
              <a:ext uri="{FF2B5EF4-FFF2-40B4-BE49-F238E27FC236}">
                <a16:creationId xmlns:a16="http://schemas.microsoft.com/office/drawing/2014/main" id="{C39F3E12-DCF4-8060-51AF-E84425CB1C84}"/>
              </a:ext>
            </a:extLst>
          </p:cNvPr>
          <p:cNvSpPr txBox="1"/>
          <p:nvPr/>
        </p:nvSpPr>
        <p:spPr>
          <a:xfrm>
            <a:off x="10683240" y="1132282"/>
            <a:ext cx="263214" cy="307777"/>
          </a:xfrm>
          <a:prstGeom prst="rect">
            <a:avLst/>
          </a:prstGeom>
          <a:noFill/>
        </p:spPr>
        <p:txBody>
          <a:bodyPr wrap="none" rtlCol="0">
            <a:spAutoFit/>
          </a:bodyPr>
          <a:lstStyle/>
          <a:p>
            <a:r>
              <a:rPr lang="en-GB" sz="1400" dirty="0"/>
              <a:t>x</a:t>
            </a:r>
          </a:p>
        </p:txBody>
      </p:sp>
      <p:sp>
        <p:nvSpPr>
          <p:cNvPr id="28" name="TextBox 27">
            <a:extLst>
              <a:ext uri="{FF2B5EF4-FFF2-40B4-BE49-F238E27FC236}">
                <a16:creationId xmlns:a16="http://schemas.microsoft.com/office/drawing/2014/main" id="{4F023D66-B970-1129-1379-4A237005CA11}"/>
              </a:ext>
            </a:extLst>
          </p:cNvPr>
          <p:cNvSpPr txBox="1"/>
          <p:nvPr/>
        </p:nvSpPr>
        <p:spPr>
          <a:xfrm>
            <a:off x="10728960" y="995122"/>
            <a:ext cx="263214" cy="307777"/>
          </a:xfrm>
          <a:prstGeom prst="rect">
            <a:avLst/>
          </a:prstGeom>
          <a:noFill/>
        </p:spPr>
        <p:txBody>
          <a:bodyPr wrap="none" rtlCol="0">
            <a:spAutoFit/>
          </a:bodyPr>
          <a:lstStyle/>
          <a:p>
            <a:r>
              <a:rPr lang="en-GB" sz="1400" dirty="0"/>
              <a:t>x</a:t>
            </a:r>
          </a:p>
        </p:txBody>
      </p:sp>
      <p:sp>
        <p:nvSpPr>
          <p:cNvPr id="29" name="TextBox 28">
            <a:extLst>
              <a:ext uri="{FF2B5EF4-FFF2-40B4-BE49-F238E27FC236}">
                <a16:creationId xmlns:a16="http://schemas.microsoft.com/office/drawing/2014/main" id="{5145DEBF-5EE7-0603-7E0A-6885A236C064}"/>
              </a:ext>
            </a:extLst>
          </p:cNvPr>
          <p:cNvSpPr txBox="1"/>
          <p:nvPr/>
        </p:nvSpPr>
        <p:spPr>
          <a:xfrm>
            <a:off x="10642600" y="1274522"/>
            <a:ext cx="263214" cy="307777"/>
          </a:xfrm>
          <a:prstGeom prst="rect">
            <a:avLst/>
          </a:prstGeom>
          <a:noFill/>
        </p:spPr>
        <p:txBody>
          <a:bodyPr wrap="none" rtlCol="0">
            <a:spAutoFit/>
          </a:bodyPr>
          <a:lstStyle/>
          <a:p>
            <a:r>
              <a:rPr lang="en-GB" sz="1400" dirty="0"/>
              <a:t>x</a:t>
            </a:r>
          </a:p>
        </p:txBody>
      </p:sp>
      <p:sp>
        <p:nvSpPr>
          <p:cNvPr id="30" name="TextBox 29">
            <a:extLst>
              <a:ext uri="{FF2B5EF4-FFF2-40B4-BE49-F238E27FC236}">
                <a16:creationId xmlns:a16="http://schemas.microsoft.com/office/drawing/2014/main" id="{F6B3BE2A-5FE3-19EF-1763-28B4F6342614}"/>
              </a:ext>
            </a:extLst>
          </p:cNvPr>
          <p:cNvSpPr txBox="1"/>
          <p:nvPr/>
        </p:nvSpPr>
        <p:spPr>
          <a:xfrm>
            <a:off x="10845800" y="761442"/>
            <a:ext cx="263214" cy="307777"/>
          </a:xfrm>
          <a:prstGeom prst="rect">
            <a:avLst/>
          </a:prstGeom>
          <a:noFill/>
        </p:spPr>
        <p:txBody>
          <a:bodyPr wrap="none" rtlCol="0">
            <a:spAutoFit/>
          </a:bodyPr>
          <a:lstStyle/>
          <a:p>
            <a:r>
              <a:rPr lang="en-GB" sz="1400" dirty="0"/>
              <a:t>x</a:t>
            </a:r>
          </a:p>
        </p:txBody>
      </p:sp>
      <p:sp>
        <p:nvSpPr>
          <p:cNvPr id="31" name="TextBox 30">
            <a:extLst>
              <a:ext uri="{FF2B5EF4-FFF2-40B4-BE49-F238E27FC236}">
                <a16:creationId xmlns:a16="http://schemas.microsoft.com/office/drawing/2014/main" id="{1124662B-A67C-A156-54FC-BB55AD8C75A4}"/>
              </a:ext>
            </a:extLst>
          </p:cNvPr>
          <p:cNvSpPr txBox="1"/>
          <p:nvPr/>
        </p:nvSpPr>
        <p:spPr>
          <a:xfrm>
            <a:off x="9845040" y="964642"/>
            <a:ext cx="263214" cy="307777"/>
          </a:xfrm>
          <a:prstGeom prst="rect">
            <a:avLst/>
          </a:prstGeom>
          <a:noFill/>
        </p:spPr>
        <p:txBody>
          <a:bodyPr wrap="none" rtlCol="0">
            <a:spAutoFit/>
          </a:bodyPr>
          <a:lstStyle/>
          <a:p>
            <a:r>
              <a:rPr lang="en-GB" sz="1400" dirty="0"/>
              <a:t>x</a:t>
            </a:r>
          </a:p>
        </p:txBody>
      </p:sp>
      <p:sp>
        <p:nvSpPr>
          <p:cNvPr id="32" name="TextBox 31">
            <a:extLst>
              <a:ext uri="{FF2B5EF4-FFF2-40B4-BE49-F238E27FC236}">
                <a16:creationId xmlns:a16="http://schemas.microsoft.com/office/drawing/2014/main" id="{5F1AA144-938D-9E73-5A4E-40140A2D248D}"/>
              </a:ext>
            </a:extLst>
          </p:cNvPr>
          <p:cNvSpPr txBox="1"/>
          <p:nvPr/>
        </p:nvSpPr>
        <p:spPr>
          <a:xfrm>
            <a:off x="10048240" y="619202"/>
            <a:ext cx="263214" cy="307777"/>
          </a:xfrm>
          <a:prstGeom prst="rect">
            <a:avLst/>
          </a:prstGeom>
          <a:noFill/>
        </p:spPr>
        <p:txBody>
          <a:bodyPr wrap="none" rtlCol="0">
            <a:spAutoFit/>
          </a:bodyPr>
          <a:lstStyle/>
          <a:p>
            <a:r>
              <a:rPr lang="en-GB" sz="1400" dirty="0"/>
              <a:t>x</a:t>
            </a:r>
          </a:p>
        </p:txBody>
      </p:sp>
      <p:sp>
        <p:nvSpPr>
          <p:cNvPr id="33" name="TextBox 32">
            <a:extLst>
              <a:ext uri="{FF2B5EF4-FFF2-40B4-BE49-F238E27FC236}">
                <a16:creationId xmlns:a16="http://schemas.microsoft.com/office/drawing/2014/main" id="{4D6DEB7E-6BC4-0E07-FB37-C4D050B59287}"/>
              </a:ext>
            </a:extLst>
          </p:cNvPr>
          <p:cNvSpPr txBox="1"/>
          <p:nvPr/>
        </p:nvSpPr>
        <p:spPr>
          <a:xfrm>
            <a:off x="10358120" y="670002"/>
            <a:ext cx="263214" cy="307777"/>
          </a:xfrm>
          <a:prstGeom prst="rect">
            <a:avLst/>
          </a:prstGeom>
          <a:noFill/>
        </p:spPr>
        <p:txBody>
          <a:bodyPr wrap="none" rtlCol="0">
            <a:spAutoFit/>
          </a:bodyPr>
          <a:lstStyle/>
          <a:p>
            <a:r>
              <a:rPr lang="en-GB" sz="1400" dirty="0"/>
              <a:t>x</a:t>
            </a:r>
          </a:p>
        </p:txBody>
      </p:sp>
      <p:sp>
        <p:nvSpPr>
          <p:cNvPr id="34" name="TextBox 33">
            <a:extLst>
              <a:ext uri="{FF2B5EF4-FFF2-40B4-BE49-F238E27FC236}">
                <a16:creationId xmlns:a16="http://schemas.microsoft.com/office/drawing/2014/main" id="{16B96CE0-710A-3B2A-F8F7-66A75653FE1C}"/>
              </a:ext>
            </a:extLst>
          </p:cNvPr>
          <p:cNvSpPr txBox="1"/>
          <p:nvPr/>
        </p:nvSpPr>
        <p:spPr>
          <a:xfrm>
            <a:off x="9677400" y="873202"/>
            <a:ext cx="263214" cy="307777"/>
          </a:xfrm>
          <a:prstGeom prst="rect">
            <a:avLst/>
          </a:prstGeom>
          <a:noFill/>
        </p:spPr>
        <p:txBody>
          <a:bodyPr wrap="none" rtlCol="0">
            <a:spAutoFit/>
          </a:bodyPr>
          <a:lstStyle/>
          <a:p>
            <a:r>
              <a:rPr lang="en-GB" sz="1400" dirty="0"/>
              <a:t>x</a:t>
            </a:r>
          </a:p>
        </p:txBody>
      </p:sp>
      <p:sp>
        <p:nvSpPr>
          <p:cNvPr id="35" name="TextBox 34">
            <a:extLst>
              <a:ext uri="{FF2B5EF4-FFF2-40B4-BE49-F238E27FC236}">
                <a16:creationId xmlns:a16="http://schemas.microsoft.com/office/drawing/2014/main" id="{0BFE401D-9737-A9C8-F70D-DC4B09E96182}"/>
              </a:ext>
            </a:extLst>
          </p:cNvPr>
          <p:cNvSpPr txBox="1"/>
          <p:nvPr/>
        </p:nvSpPr>
        <p:spPr>
          <a:xfrm>
            <a:off x="9895840" y="1076402"/>
            <a:ext cx="263214" cy="307777"/>
          </a:xfrm>
          <a:prstGeom prst="rect">
            <a:avLst/>
          </a:prstGeom>
          <a:noFill/>
        </p:spPr>
        <p:txBody>
          <a:bodyPr wrap="none" rtlCol="0">
            <a:spAutoFit/>
          </a:bodyPr>
          <a:lstStyle/>
          <a:p>
            <a:r>
              <a:rPr lang="en-GB" sz="1400" dirty="0"/>
              <a:t>x</a:t>
            </a:r>
          </a:p>
        </p:txBody>
      </p:sp>
      <p:sp>
        <p:nvSpPr>
          <p:cNvPr id="37" name="TextBox 36">
            <a:extLst>
              <a:ext uri="{FF2B5EF4-FFF2-40B4-BE49-F238E27FC236}">
                <a16:creationId xmlns:a16="http://schemas.microsoft.com/office/drawing/2014/main" id="{CE273870-FF12-ACD0-2C76-B7E0943E63E5}"/>
              </a:ext>
            </a:extLst>
          </p:cNvPr>
          <p:cNvSpPr txBox="1"/>
          <p:nvPr/>
        </p:nvSpPr>
        <p:spPr>
          <a:xfrm>
            <a:off x="9364258" y="2756064"/>
            <a:ext cx="263214" cy="307777"/>
          </a:xfrm>
          <a:prstGeom prst="rect">
            <a:avLst/>
          </a:prstGeom>
          <a:noFill/>
        </p:spPr>
        <p:txBody>
          <a:bodyPr wrap="none" rtlCol="0">
            <a:spAutoFit/>
          </a:bodyPr>
          <a:lstStyle/>
          <a:p>
            <a:r>
              <a:rPr lang="en-GB" sz="1400" dirty="0"/>
              <a:t>x</a:t>
            </a:r>
          </a:p>
        </p:txBody>
      </p:sp>
      <p:sp>
        <p:nvSpPr>
          <p:cNvPr id="38" name="TextBox 37">
            <a:extLst>
              <a:ext uri="{FF2B5EF4-FFF2-40B4-BE49-F238E27FC236}">
                <a16:creationId xmlns:a16="http://schemas.microsoft.com/office/drawing/2014/main" id="{6C5A059A-3D5F-1B99-C9D5-F749905DD8BC}"/>
              </a:ext>
            </a:extLst>
          </p:cNvPr>
          <p:cNvSpPr txBox="1"/>
          <p:nvPr/>
        </p:nvSpPr>
        <p:spPr>
          <a:xfrm>
            <a:off x="9567458" y="2974504"/>
            <a:ext cx="263214" cy="307777"/>
          </a:xfrm>
          <a:prstGeom prst="rect">
            <a:avLst/>
          </a:prstGeom>
          <a:noFill/>
        </p:spPr>
        <p:txBody>
          <a:bodyPr wrap="none" rtlCol="0">
            <a:spAutoFit/>
          </a:bodyPr>
          <a:lstStyle/>
          <a:p>
            <a:r>
              <a:rPr lang="en-GB" sz="1400" dirty="0"/>
              <a:t>x</a:t>
            </a:r>
          </a:p>
        </p:txBody>
      </p:sp>
      <p:sp>
        <p:nvSpPr>
          <p:cNvPr id="39" name="TextBox 38">
            <a:extLst>
              <a:ext uri="{FF2B5EF4-FFF2-40B4-BE49-F238E27FC236}">
                <a16:creationId xmlns:a16="http://schemas.microsoft.com/office/drawing/2014/main" id="{4E56475B-4CC4-4021-7C77-5CE7783EFD84}"/>
              </a:ext>
            </a:extLst>
          </p:cNvPr>
          <p:cNvSpPr txBox="1"/>
          <p:nvPr/>
        </p:nvSpPr>
        <p:spPr>
          <a:xfrm>
            <a:off x="9770658" y="2705264"/>
            <a:ext cx="263214" cy="307777"/>
          </a:xfrm>
          <a:prstGeom prst="rect">
            <a:avLst/>
          </a:prstGeom>
          <a:noFill/>
        </p:spPr>
        <p:txBody>
          <a:bodyPr wrap="none" rtlCol="0">
            <a:spAutoFit/>
          </a:bodyPr>
          <a:lstStyle/>
          <a:p>
            <a:r>
              <a:rPr lang="en-GB" sz="1400" dirty="0"/>
              <a:t>x</a:t>
            </a:r>
          </a:p>
        </p:txBody>
      </p:sp>
      <p:sp>
        <p:nvSpPr>
          <p:cNvPr id="40" name="TextBox 39">
            <a:extLst>
              <a:ext uri="{FF2B5EF4-FFF2-40B4-BE49-F238E27FC236}">
                <a16:creationId xmlns:a16="http://schemas.microsoft.com/office/drawing/2014/main" id="{E27A4D1A-5B7F-60A8-FA07-A3FF643B500B}"/>
              </a:ext>
            </a:extLst>
          </p:cNvPr>
          <p:cNvSpPr txBox="1"/>
          <p:nvPr/>
        </p:nvSpPr>
        <p:spPr>
          <a:xfrm>
            <a:off x="9547138" y="2679864"/>
            <a:ext cx="263214" cy="307777"/>
          </a:xfrm>
          <a:prstGeom prst="rect">
            <a:avLst/>
          </a:prstGeom>
          <a:noFill/>
        </p:spPr>
        <p:txBody>
          <a:bodyPr wrap="none" rtlCol="0">
            <a:spAutoFit/>
          </a:bodyPr>
          <a:lstStyle/>
          <a:p>
            <a:r>
              <a:rPr lang="en-GB" sz="1400" dirty="0"/>
              <a:t>x</a:t>
            </a:r>
          </a:p>
        </p:txBody>
      </p:sp>
      <p:sp>
        <p:nvSpPr>
          <p:cNvPr id="41" name="TextBox 40">
            <a:extLst>
              <a:ext uri="{FF2B5EF4-FFF2-40B4-BE49-F238E27FC236}">
                <a16:creationId xmlns:a16="http://schemas.microsoft.com/office/drawing/2014/main" id="{28C67646-8941-ED04-3212-E4C1083B6274}"/>
              </a:ext>
            </a:extLst>
          </p:cNvPr>
          <p:cNvSpPr txBox="1"/>
          <p:nvPr/>
        </p:nvSpPr>
        <p:spPr>
          <a:xfrm>
            <a:off x="9750338" y="2364904"/>
            <a:ext cx="263214" cy="307777"/>
          </a:xfrm>
          <a:prstGeom prst="rect">
            <a:avLst/>
          </a:prstGeom>
          <a:noFill/>
        </p:spPr>
        <p:txBody>
          <a:bodyPr wrap="none" rtlCol="0">
            <a:spAutoFit/>
          </a:bodyPr>
          <a:lstStyle/>
          <a:p>
            <a:r>
              <a:rPr lang="en-GB" sz="1400" dirty="0"/>
              <a:t>x</a:t>
            </a:r>
          </a:p>
        </p:txBody>
      </p:sp>
      <p:sp>
        <p:nvSpPr>
          <p:cNvPr id="42" name="TextBox 41">
            <a:extLst>
              <a:ext uri="{FF2B5EF4-FFF2-40B4-BE49-F238E27FC236}">
                <a16:creationId xmlns:a16="http://schemas.microsoft.com/office/drawing/2014/main" id="{6D535332-02FB-FB3E-1A8D-A37481733F65}"/>
              </a:ext>
            </a:extLst>
          </p:cNvPr>
          <p:cNvSpPr txBox="1"/>
          <p:nvPr/>
        </p:nvSpPr>
        <p:spPr>
          <a:xfrm>
            <a:off x="10036118" y="5215370"/>
            <a:ext cx="263214" cy="307777"/>
          </a:xfrm>
          <a:prstGeom prst="rect">
            <a:avLst/>
          </a:prstGeom>
          <a:noFill/>
        </p:spPr>
        <p:txBody>
          <a:bodyPr wrap="none" rtlCol="0">
            <a:spAutoFit/>
          </a:bodyPr>
          <a:lstStyle/>
          <a:p>
            <a:r>
              <a:rPr lang="en-GB" sz="1400" dirty="0"/>
              <a:t>x</a:t>
            </a:r>
          </a:p>
        </p:txBody>
      </p:sp>
      <p:sp>
        <p:nvSpPr>
          <p:cNvPr id="43" name="TextBox 42">
            <a:extLst>
              <a:ext uri="{FF2B5EF4-FFF2-40B4-BE49-F238E27FC236}">
                <a16:creationId xmlns:a16="http://schemas.microsoft.com/office/drawing/2014/main" id="{8F3DEE6B-F760-A111-2671-C90343AA75A0}"/>
              </a:ext>
            </a:extLst>
          </p:cNvPr>
          <p:cNvSpPr txBox="1"/>
          <p:nvPr/>
        </p:nvSpPr>
        <p:spPr>
          <a:xfrm>
            <a:off x="10269798" y="5189970"/>
            <a:ext cx="263214" cy="307777"/>
          </a:xfrm>
          <a:prstGeom prst="rect">
            <a:avLst/>
          </a:prstGeom>
          <a:noFill/>
        </p:spPr>
        <p:txBody>
          <a:bodyPr wrap="none" rtlCol="0">
            <a:spAutoFit/>
          </a:bodyPr>
          <a:lstStyle/>
          <a:p>
            <a:r>
              <a:rPr lang="en-GB" sz="1400" dirty="0"/>
              <a:t>x</a:t>
            </a:r>
          </a:p>
        </p:txBody>
      </p:sp>
      <p:sp>
        <p:nvSpPr>
          <p:cNvPr id="44" name="TextBox 43">
            <a:extLst>
              <a:ext uri="{FF2B5EF4-FFF2-40B4-BE49-F238E27FC236}">
                <a16:creationId xmlns:a16="http://schemas.microsoft.com/office/drawing/2014/main" id="{05B6EBB3-C6B8-3342-333C-D39FEC2C603E}"/>
              </a:ext>
            </a:extLst>
          </p:cNvPr>
          <p:cNvSpPr txBox="1"/>
          <p:nvPr/>
        </p:nvSpPr>
        <p:spPr>
          <a:xfrm>
            <a:off x="10320598" y="5438890"/>
            <a:ext cx="263214" cy="307777"/>
          </a:xfrm>
          <a:prstGeom prst="rect">
            <a:avLst/>
          </a:prstGeom>
          <a:noFill/>
        </p:spPr>
        <p:txBody>
          <a:bodyPr wrap="none" rtlCol="0">
            <a:spAutoFit/>
          </a:bodyPr>
          <a:lstStyle/>
          <a:p>
            <a:r>
              <a:rPr lang="en-GB" sz="1400" dirty="0"/>
              <a:t>x</a:t>
            </a:r>
          </a:p>
        </p:txBody>
      </p:sp>
      <p:sp>
        <p:nvSpPr>
          <p:cNvPr id="45" name="TextBox 44">
            <a:extLst>
              <a:ext uri="{FF2B5EF4-FFF2-40B4-BE49-F238E27FC236}">
                <a16:creationId xmlns:a16="http://schemas.microsoft.com/office/drawing/2014/main" id="{BDCDFB4B-9831-AB24-BD24-A535FE28C607}"/>
              </a:ext>
            </a:extLst>
          </p:cNvPr>
          <p:cNvSpPr txBox="1"/>
          <p:nvPr/>
        </p:nvSpPr>
        <p:spPr>
          <a:xfrm>
            <a:off x="10036118" y="5398250"/>
            <a:ext cx="263214" cy="307777"/>
          </a:xfrm>
          <a:prstGeom prst="rect">
            <a:avLst/>
          </a:prstGeom>
          <a:noFill/>
        </p:spPr>
        <p:txBody>
          <a:bodyPr wrap="none" rtlCol="0">
            <a:spAutoFit/>
          </a:bodyPr>
          <a:lstStyle/>
          <a:p>
            <a:r>
              <a:rPr lang="en-GB" sz="1400" dirty="0"/>
              <a:t>x</a:t>
            </a:r>
          </a:p>
        </p:txBody>
      </p:sp>
      <p:sp>
        <p:nvSpPr>
          <p:cNvPr id="46" name="TextBox 45">
            <a:extLst>
              <a:ext uri="{FF2B5EF4-FFF2-40B4-BE49-F238E27FC236}">
                <a16:creationId xmlns:a16="http://schemas.microsoft.com/office/drawing/2014/main" id="{9CFAAF55-12E7-6B19-5B9B-4A6CCAE7E7F3}"/>
              </a:ext>
            </a:extLst>
          </p:cNvPr>
          <p:cNvSpPr txBox="1"/>
          <p:nvPr/>
        </p:nvSpPr>
        <p:spPr>
          <a:xfrm>
            <a:off x="10193598" y="5311890"/>
            <a:ext cx="263214" cy="307777"/>
          </a:xfrm>
          <a:prstGeom prst="rect">
            <a:avLst/>
          </a:prstGeom>
          <a:noFill/>
        </p:spPr>
        <p:txBody>
          <a:bodyPr wrap="none" rtlCol="0">
            <a:spAutoFit/>
          </a:bodyPr>
          <a:lstStyle/>
          <a:p>
            <a:r>
              <a:rPr lang="en-GB" sz="1400" dirty="0"/>
              <a:t>x</a:t>
            </a:r>
          </a:p>
        </p:txBody>
      </p:sp>
      <p:sp>
        <p:nvSpPr>
          <p:cNvPr id="47" name="TextBox 46">
            <a:extLst>
              <a:ext uri="{FF2B5EF4-FFF2-40B4-BE49-F238E27FC236}">
                <a16:creationId xmlns:a16="http://schemas.microsoft.com/office/drawing/2014/main" id="{A1D27E45-CBD1-8255-9ECD-E99E76EF5CC4}"/>
              </a:ext>
            </a:extLst>
          </p:cNvPr>
          <p:cNvSpPr txBox="1"/>
          <p:nvPr/>
        </p:nvSpPr>
        <p:spPr>
          <a:xfrm>
            <a:off x="10818438" y="5296650"/>
            <a:ext cx="263214" cy="307777"/>
          </a:xfrm>
          <a:prstGeom prst="rect">
            <a:avLst/>
          </a:prstGeom>
          <a:noFill/>
        </p:spPr>
        <p:txBody>
          <a:bodyPr wrap="none" rtlCol="0">
            <a:spAutoFit/>
          </a:bodyPr>
          <a:lstStyle/>
          <a:p>
            <a:r>
              <a:rPr lang="en-GB" sz="1400" dirty="0"/>
              <a:t>x</a:t>
            </a:r>
          </a:p>
        </p:txBody>
      </p:sp>
      <p:sp>
        <p:nvSpPr>
          <p:cNvPr id="48" name="TextBox 47">
            <a:extLst>
              <a:ext uri="{FF2B5EF4-FFF2-40B4-BE49-F238E27FC236}">
                <a16:creationId xmlns:a16="http://schemas.microsoft.com/office/drawing/2014/main" id="{2D0F173F-75A9-6D1C-CC69-9F024B3373CB}"/>
              </a:ext>
            </a:extLst>
          </p:cNvPr>
          <p:cNvSpPr txBox="1"/>
          <p:nvPr/>
        </p:nvSpPr>
        <p:spPr>
          <a:xfrm>
            <a:off x="11021638" y="5530330"/>
            <a:ext cx="263214" cy="307777"/>
          </a:xfrm>
          <a:prstGeom prst="rect">
            <a:avLst/>
          </a:prstGeom>
          <a:noFill/>
        </p:spPr>
        <p:txBody>
          <a:bodyPr wrap="none" rtlCol="0">
            <a:spAutoFit/>
          </a:bodyPr>
          <a:lstStyle/>
          <a:p>
            <a:r>
              <a:rPr lang="en-GB" sz="1400" dirty="0"/>
              <a:t>x</a:t>
            </a:r>
          </a:p>
        </p:txBody>
      </p:sp>
      <p:sp>
        <p:nvSpPr>
          <p:cNvPr id="49" name="TextBox 48">
            <a:extLst>
              <a:ext uri="{FF2B5EF4-FFF2-40B4-BE49-F238E27FC236}">
                <a16:creationId xmlns:a16="http://schemas.microsoft.com/office/drawing/2014/main" id="{6DCEF518-6738-74CB-060F-326AE9A8ABF8}"/>
              </a:ext>
            </a:extLst>
          </p:cNvPr>
          <p:cNvSpPr txBox="1"/>
          <p:nvPr/>
        </p:nvSpPr>
        <p:spPr>
          <a:xfrm>
            <a:off x="10777798" y="5499850"/>
            <a:ext cx="263214" cy="307777"/>
          </a:xfrm>
          <a:prstGeom prst="rect">
            <a:avLst/>
          </a:prstGeom>
          <a:noFill/>
        </p:spPr>
        <p:txBody>
          <a:bodyPr wrap="none" rtlCol="0">
            <a:spAutoFit/>
          </a:bodyPr>
          <a:lstStyle/>
          <a:p>
            <a:r>
              <a:rPr lang="en-GB" sz="1400" dirty="0"/>
              <a:t>x</a:t>
            </a:r>
          </a:p>
        </p:txBody>
      </p:sp>
      <p:sp>
        <p:nvSpPr>
          <p:cNvPr id="50" name="TextBox 49">
            <a:extLst>
              <a:ext uri="{FF2B5EF4-FFF2-40B4-BE49-F238E27FC236}">
                <a16:creationId xmlns:a16="http://schemas.microsoft.com/office/drawing/2014/main" id="{CA682AF8-D744-0EF0-9BDD-1A37DF2B4401}"/>
              </a:ext>
            </a:extLst>
          </p:cNvPr>
          <p:cNvSpPr txBox="1"/>
          <p:nvPr/>
        </p:nvSpPr>
        <p:spPr>
          <a:xfrm>
            <a:off x="11291204" y="1905408"/>
            <a:ext cx="864339" cy="461665"/>
          </a:xfrm>
          <a:prstGeom prst="rect">
            <a:avLst/>
          </a:prstGeom>
          <a:noFill/>
        </p:spPr>
        <p:txBody>
          <a:bodyPr wrap="none" rtlCol="0">
            <a:spAutoFit/>
          </a:bodyPr>
          <a:lstStyle/>
          <a:p>
            <a:r>
              <a:rPr lang="en-GB" sz="2400" dirty="0"/>
              <a:t>Good</a:t>
            </a:r>
          </a:p>
        </p:txBody>
      </p:sp>
      <p:sp>
        <p:nvSpPr>
          <p:cNvPr id="51" name="TextBox 50">
            <a:extLst>
              <a:ext uri="{FF2B5EF4-FFF2-40B4-BE49-F238E27FC236}">
                <a16:creationId xmlns:a16="http://schemas.microsoft.com/office/drawing/2014/main" id="{64803F7C-ABBC-057D-1BEB-76252DA62CE2}"/>
              </a:ext>
            </a:extLst>
          </p:cNvPr>
          <p:cNvSpPr txBox="1"/>
          <p:nvPr/>
        </p:nvSpPr>
        <p:spPr>
          <a:xfrm>
            <a:off x="11282207" y="3368827"/>
            <a:ext cx="887807" cy="461665"/>
          </a:xfrm>
          <a:prstGeom prst="rect">
            <a:avLst/>
          </a:prstGeom>
          <a:noFill/>
        </p:spPr>
        <p:txBody>
          <a:bodyPr wrap="none" rtlCol="0">
            <a:spAutoFit/>
          </a:bodyPr>
          <a:lstStyle/>
          <a:p>
            <a:r>
              <a:rPr lang="en-GB" sz="2400" dirty="0"/>
              <a:t>Avoid</a:t>
            </a:r>
          </a:p>
        </p:txBody>
      </p:sp>
      <p:sp>
        <p:nvSpPr>
          <p:cNvPr id="52" name="TextBox 51">
            <a:extLst>
              <a:ext uri="{FF2B5EF4-FFF2-40B4-BE49-F238E27FC236}">
                <a16:creationId xmlns:a16="http://schemas.microsoft.com/office/drawing/2014/main" id="{3CF5A792-9734-3D3E-7BB3-38A8AFF9216E}"/>
              </a:ext>
            </a:extLst>
          </p:cNvPr>
          <p:cNvSpPr txBox="1"/>
          <p:nvPr/>
        </p:nvSpPr>
        <p:spPr>
          <a:xfrm>
            <a:off x="10076562" y="5809997"/>
            <a:ext cx="887807" cy="461665"/>
          </a:xfrm>
          <a:prstGeom prst="rect">
            <a:avLst/>
          </a:prstGeom>
          <a:noFill/>
        </p:spPr>
        <p:txBody>
          <a:bodyPr wrap="none" rtlCol="0">
            <a:spAutoFit/>
          </a:bodyPr>
          <a:lstStyle/>
          <a:p>
            <a:r>
              <a:rPr lang="en-GB" sz="2400" dirty="0"/>
              <a:t>Avoid</a:t>
            </a:r>
          </a:p>
        </p:txBody>
      </p:sp>
      <p:sp>
        <p:nvSpPr>
          <p:cNvPr id="60" name="Oval 59">
            <a:extLst>
              <a:ext uri="{FF2B5EF4-FFF2-40B4-BE49-F238E27FC236}">
                <a16:creationId xmlns:a16="http://schemas.microsoft.com/office/drawing/2014/main" id="{96117D9F-D35B-5295-23C1-76CD448DC8B7}"/>
              </a:ext>
            </a:extLst>
          </p:cNvPr>
          <p:cNvSpPr/>
          <p:nvPr/>
        </p:nvSpPr>
        <p:spPr>
          <a:xfrm>
            <a:off x="9436556" y="3754997"/>
            <a:ext cx="2094260" cy="1128468"/>
          </a:xfrm>
          <a:prstGeom prst="ellipse">
            <a:avLst/>
          </a:prstGeom>
          <a:solidFill>
            <a:schemeClr val="accent1">
              <a:alpha val="33278"/>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61" name="TextBox 60">
            <a:extLst>
              <a:ext uri="{FF2B5EF4-FFF2-40B4-BE49-F238E27FC236}">
                <a16:creationId xmlns:a16="http://schemas.microsoft.com/office/drawing/2014/main" id="{37E60D63-A63E-63F4-3C52-EC63D18FDB9C}"/>
              </a:ext>
            </a:extLst>
          </p:cNvPr>
          <p:cNvSpPr txBox="1"/>
          <p:nvPr/>
        </p:nvSpPr>
        <p:spPr>
          <a:xfrm>
            <a:off x="9516658" y="2908464"/>
            <a:ext cx="263214" cy="307777"/>
          </a:xfrm>
          <a:prstGeom prst="rect">
            <a:avLst/>
          </a:prstGeom>
          <a:noFill/>
        </p:spPr>
        <p:txBody>
          <a:bodyPr wrap="none" rtlCol="0">
            <a:spAutoFit/>
          </a:bodyPr>
          <a:lstStyle/>
          <a:p>
            <a:r>
              <a:rPr lang="en-GB" sz="1400" dirty="0"/>
              <a:t>x</a:t>
            </a:r>
          </a:p>
        </p:txBody>
      </p:sp>
      <p:sp>
        <p:nvSpPr>
          <p:cNvPr id="62" name="TextBox 61">
            <a:extLst>
              <a:ext uri="{FF2B5EF4-FFF2-40B4-BE49-F238E27FC236}">
                <a16:creationId xmlns:a16="http://schemas.microsoft.com/office/drawing/2014/main" id="{CE8A583C-006F-136E-FAB8-FF1B0FC440C7}"/>
              </a:ext>
            </a:extLst>
          </p:cNvPr>
          <p:cNvSpPr txBox="1"/>
          <p:nvPr/>
        </p:nvSpPr>
        <p:spPr>
          <a:xfrm>
            <a:off x="9719858" y="3126904"/>
            <a:ext cx="263214" cy="307777"/>
          </a:xfrm>
          <a:prstGeom prst="rect">
            <a:avLst/>
          </a:prstGeom>
          <a:noFill/>
        </p:spPr>
        <p:txBody>
          <a:bodyPr wrap="none" rtlCol="0">
            <a:spAutoFit/>
          </a:bodyPr>
          <a:lstStyle/>
          <a:p>
            <a:r>
              <a:rPr lang="en-GB" sz="1400" dirty="0"/>
              <a:t>x</a:t>
            </a:r>
          </a:p>
        </p:txBody>
      </p:sp>
      <p:sp>
        <p:nvSpPr>
          <p:cNvPr id="63" name="TextBox 62">
            <a:extLst>
              <a:ext uri="{FF2B5EF4-FFF2-40B4-BE49-F238E27FC236}">
                <a16:creationId xmlns:a16="http://schemas.microsoft.com/office/drawing/2014/main" id="{A3CD44E1-42F8-EF64-D92A-D1ADD17F48CF}"/>
              </a:ext>
            </a:extLst>
          </p:cNvPr>
          <p:cNvSpPr txBox="1"/>
          <p:nvPr/>
        </p:nvSpPr>
        <p:spPr>
          <a:xfrm>
            <a:off x="9879510" y="3821097"/>
            <a:ext cx="263214" cy="307777"/>
          </a:xfrm>
          <a:prstGeom prst="rect">
            <a:avLst/>
          </a:prstGeom>
          <a:noFill/>
        </p:spPr>
        <p:txBody>
          <a:bodyPr wrap="none" rtlCol="0">
            <a:spAutoFit/>
          </a:bodyPr>
          <a:lstStyle/>
          <a:p>
            <a:r>
              <a:rPr lang="en-GB" sz="1400" dirty="0"/>
              <a:t>x</a:t>
            </a:r>
          </a:p>
        </p:txBody>
      </p:sp>
      <p:sp>
        <p:nvSpPr>
          <p:cNvPr id="64" name="TextBox 63">
            <a:extLst>
              <a:ext uri="{FF2B5EF4-FFF2-40B4-BE49-F238E27FC236}">
                <a16:creationId xmlns:a16="http://schemas.microsoft.com/office/drawing/2014/main" id="{735C4DFB-E0AD-BEDE-1162-29E4D9BE613A}"/>
              </a:ext>
            </a:extLst>
          </p:cNvPr>
          <p:cNvSpPr txBox="1"/>
          <p:nvPr/>
        </p:nvSpPr>
        <p:spPr>
          <a:xfrm>
            <a:off x="9641514" y="4029109"/>
            <a:ext cx="263214" cy="307777"/>
          </a:xfrm>
          <a:prstGeom prst="rect">
            <a:avLst/>
          </a:prstGeom>
          <a:noFill/>
        </p:spPr>
        <p:txBody>
          <a:bodyPr wrap="none" rtlCol="0">
            <a:spAutoFit/>
          </a:bodyPr>
          <a:lstStyle/>
          <a:p>
            <a:r>
              <a:rPr lang="en-GB" sz="1400" dirty="0"/>
              <a:t>x</a:t>
            </a:r>
          </a:p>
        </p:txBody>
      </p:sp>
      <p:sp>
        <p:nvSpPr>
          <p:cNvPr id="65" name="TextBox 64">
            <a:extLst>
              <a:ext uri="{FF2B5EF4-FFF2-40B4-BE49-F238E27FC236}">
                <a16:creationId xmlns:a16="http://schemas.microsoft.com/office/drawing/2014/main" id="{7ACA87E1-CC58-8528-EBAB-E03CCEC06368}"/>
              </a:ext>
            </a:extLst>
          </p:cNvPr>
          <p:cNvSpPr txBox="1"/>
          <p:nvPr/>
        </p:nvSpPr>
        <p:spPr>
          <a:xfrm>
            <a:off x="9902738" y="2517304"/>
            <a:ext cx="263214" cy="307777"/>
          </a:xfrm>
          <a:prstGeom prst="rect">
            <a:avLst/>
          </a:prstGeom>
          <a:noFill/>
        </p:spPr>
        <p:txBody>
          <a:bodyPr wrap="none" rtlCol="0">
            <a:spAutoFit/>
          </a:bodyPr>
          <a:lstStyle/>
          <a:p>
            <a:r>
              <a:rPr lang="en-GB" sz="1400" dirty="0"/>
              <a:t>x</a:t>
            </a:r>
          </a:p>
        </p:txBody>
      </p:sp>
      <p:sp>
        <p:nvSpPr>
          <p:cNvPr id="66" name="TextBox 65">
            <a:extLst>
              <a:ext uri="{FF2B5EF4-FFF2-40B4-BE49-F238E27FC236}">
                <a16:creationId xmlns:a16="http://schemas.microsoft.com/office/drawing/2014/main" id="{DF469C5D-FEC7-C68C-B674-C12049B6EDE7}"/>
              </a:ext>
            </a:extLst>
          </p:cNvPr>
          <p:cNvSpPr txBox="1"/>
          <p:nvPr/>
        </p:nvSpPr>
        <p:spPr>
          <a:xfrm>
            <a:off x="9699538" y="2832264"/>
            <a:ext cx="263214" cy="307777"/>
          </a:xfrm>
          <a:prstGeom prst="rect">
            <a:avLst/>
          </a:prstGeom>
          <a:noFill/>
        </p:spPr>
        <p:txBody>
          <a:bodyPr wrap="none" rtlCol="0">
            <a:spAutoFit/>
          </a:bodyPr>
          <a:lstStyle/>
          <a:p>
            <a:r>
              <a:rPr lang="en-GB" sz="1400" dirty="0"/>
              <a:t>x</a:t>
            </a:r>
          </a:p>
        </p:txBody>
      </p:sp>
      <p:sp>
        <p:nvSpPr>
          <p:cNvPr id="67" name="TextBox 66">
            <a:extLst>
              <a:ext uri="{FF2B5EF4-FFF2-40B4-BE49-F238E27FC236}">
                <a16:creationId xmlns:a16="http://schemas.microsoft.com/office/drawing/2014/main" id="{77B6294F-9A8D-14A3-3D18-E90E81139D70}"/>
              </a:ext>
            </a:extLst>
          </p:cNvPr>
          <p:cNvSpPr txBox="1"/>
          <p:nvPr/>
        </p:nvSpPr>
        <p:spPr>
          <a:xfrm>
            <a:off x="10004857" y="4144077"/>
            <a:ext cx="263214" cy="307777"/>
          </a:xfrm>
          <a:prstGeom prst="rect">
            <a:avLst/>
          </a:prstGeom>
          <a:noFill/>
        </p:spPr>
        <p:txBody>
          <a:bodyPr wrap="none" rtlCol="0">
            <a:spAutoFit/>
          </a:bodyPr>
          <a:lstStyle/>
          <a:p>
            <a:r>
              <a:rPr lang="en-GB" sz="1400" dirty="0"/>
              <a:t>x</a:t>
            </a:r>
          </a:p>
        </p:txBody>
      </p:sp>
      <p:sp>
        <p:nvSpPr>
          <p:cNvPr id="68" name="TextBox 67">
            <a:extLst>
              <a:ext uri="{FF2B5EF4-FFF2-40B4-BE49-F238E27FC236}">
                <a16:creationId xmlns:a16="http://schemas.microsoft.com/office/drawing/2014/main" id="{765F7C7D-81DC-7584-01FE-BA27A777098E}"/>
              </a:ext>
            </a:extLst>
          </p:cNvPr>
          <p:cNvSpPr txBox="1"/>
          <p:nvPr/>
        </p:nvSpPr>
        <p:spPr>
          <a:xfrm>
            <a:off x="9831145" y="4285494"/>
            <a:ext cx="263214" cy="307777"/>
          </a:xfrm>
          <a:prstGeom prst="rect">
            <a:avLst/>
          </a:prstGeom>
          <a:noFill/>
        </p:spPr>
        <p:txBody>
          <a:bodyPr wrap="none" rtlCol="0">
            <a:spAutoFit/>
          </a:bodyPr>
          <a:lstStyle/>
          <a:p>
            <a:r>
              <a:rPr lang="en-GB" sz="1400" dirty="0"/>
              <a:t>x</a:t>
            </a:r>
          </a:p>
        </p:txBody>
      </p:sp>
      <p:sp>
        <p:nvSpPr>
          <p:cNvPr id="69" name="TextBox 68">
            <a:extLst>
              <a:ext uri="{FF2B5EF4-FFF2-40B4-BE49-F238E27FC236}">
                <a16:creationId xmlns:a16="http://schemas.microsoft.com/office/drawing/2014/main" id="{11F617BF-5BC3-A646-E0FF-F4231A7131DB}"/>
              </a:ext>
            </a:extLst>
          </p:cNvPr>
          <p:cNvSpPr txBox="1"/>
          <p:nvPr/>
        </p:nvSpPr>
        <p:spPr>
          <a:xfrm>
            <a:off x="9738307" y="4512894"/>
            <a:ext cx="263214" cy="307777"/>
          </a:xfrm>
          <a:prstGeom prst="rect">
            <a:avLst/>
          </a:prstGeom>
          <a:noFill/>
        </p:spPr>
        <p:txBody>
          <a:bodyPr wrap="none" rtlCol="0">
            <a:spAutoFit/>
          </a:bodyPr>
          <a:lstStyle/>
          <a:p>
            <a:r>
              <a:rPr lang="en-GB" sz="1400" dirty="0"/>
              <a:t>x</a:t>
            </a:r>
          </a:p>
        </p:txBody>
      </p:sp>
      <p:sp>
        <p:nvSpPr>
          <p:cNvPr id="70" name="TextBox 69">
            <a:extLst>
              <a:ext uri="{FF2B5EF4-FFF2-40B4-BE49-F238E27FC236}">
                <a16:creationId xmlns:a16="http://schemas.microsoft.com/office/drawing/2014/main" id="{6209E762-43A6-DE73-5311-38FDCC12D6D8}"/>
              </a:ext>
            </a:extLst>
          </p:cNvPr>
          <p:cNvSpPr txBox="1"/>
          <p:nvPr/>
        </p:nvSpPr>
        <p:spPr>
          <a:xfrm>
            <a:off x="10947400" y="4017847"/>
            <a:ext cx="263214" cy="307777"/>
          </a:xfrm>
          <a:prstGeom prst="rect">
            <a:avLst/>
          </a:prstGeom>
          <a:noFill/>
        </p:spPr>
        <p:txBody>
          <a:bodyPr wrap="none" rtlCol="0">
            <a:spAutoFit/>
          </a:bodyPr>
          <a:lstStyle/>
          <a:p>
            <a:r>
              <a:rPr lang="en-GB" sz="1400" dirty="0">
                <a:solidFill>
                  <a:srgbClr val="FF0000"/>
                </a:solidFill>
              </a:rPr>
              <a:t>x</a:t>
            </a:r>
          </a:p>
        </p:txBody>
      </p:sp>
      <p:sp>
        <p:nvSpPr>
          <p:cNvPr id="71" name="TextBox 70">
            <a:extLst>
              <a:ext uri="{FF2B5EF4-FFF2-40B4-BE49-F238E27FC236}">
                <a16:creationId xmlns:a16="http://schemas.microsoft.com/office/drawing/2014/main" id="{30EA3091-2F26-FAF0-519D-C73576AEEB44}"/>
              </a:ext>
            </a:extLst>
          </p:cNvPr>
          <p:cNvSpPr txBox="1"/>
          <p:nvPr/>
        </p:nvSpPr>
        <p:spPr>
          <a:xfrm>
            <a:off x="11150600" y="4251527"/>
            <a:ext cx="263214" cy="307777"/>
          </a:xfrm>
          <a:prstGeom prst="rect">
            <a:avLst/>
          </a:prstGeom>
          <a:noFill/>
        </p:spPr>
        <p:txBody>
          <a:bodyPr wrap="none" rtlCol="0">
            <a:spAutoFit/>
          </a:bodyPr>
          <a:lstStyle/>
          <a:p>
            <a:r>
              <a:rPr lang="en-GB" sz="1400" dirty="0">
                <a:solidFill>
                  <a:srgbClr val="FF0000"/>
                </a:solidFill>
              </a:rPr>
              <a:t>x</a:t>
            </a:r>
          </a:p>
        </p:txBody>
      </p:sp>
      <p:sp>
        <p:nvSpPr>
          <p:cNvPr id="72" name="TextBox 71">
            <a:extLst>
              <a:ext uri="{FF2B5EF4-FFF2-40B4-BE49-F238E27FC236}">
                <a16:creationId xmlns:a16="http://schemas.microsoft.com/office/drawing/2014/main" id="{57C9554A-982F-B503-515E-B71780875237}"/>
              </a:ext>
            </a:extLst>
          </p:cNvPr>
          <p:cNvSpPr txBox="1"/>
          <p:nvPr/>
        </p:nvSpPr>
        <p:spPr>
          <a:xfrm>
            <a:off x="11210614" y="4628392"/>
            <a:ext cx="887807" cy="461665"/>
          </a:xfrm>
          <a:prstGeom prst="rect">
            <a:avLst/>
          </a:prstGeom>
          <a:noFill/>
        </p:spPr>
        <p:txBody>
          <a:bodyPr wrap="none" rtlCol="0">
            <a:spAutoFit/>
          </a:bodyPr>
          <a:lstStyle/>
          <a:p>
            <a:r>
              <a:rPr lang="en-GB" sz="2400" dirty="0"/>
              <a:t>Avoid</a:t>
            </a:r>
          </a:p>
        </p:txBody>
      </p:sp>
    </p:spTree>
    <p:extLst>
      <p:ext uri="{BB962C8B-B14F-4D97-AF65-F5344CB8AC3E}">
        <p14:creationId xmlns:p14="http://schemas.microsoft.com/office/powerpoint/2010/main" val="226274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9B7B8-F780-1E5B-6CF0-04373B446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1B135-0595-FF44-C82D-BAC1DD2A7AB3}"/>
              </a:ext>
            </a:extLst>
          </p:cNvPr>
          <p:cNvSpPr>
            <a:spLocks noGrp="1"/>
          </p:cNvSpPr>
          <p:nvPr>
            <p:ph type="title"/>
          </p:nvPr>
        </p:nvSpPr>
        <p:spPr/>
        <p:txBody>
          <a:bodyPr/>
          <a:lstStyle/>
          <a:p>
            <a:r>
              <a:rPr lang="en-CH" dirty="0"/>
              <a:t>Filing procedures</a:t>
            </a:r>
            <a:endParaRPr lang="en-ZA" dirty="0"/>
          </a:p>
        </p:txBody>
      </p:sp>
      <p:sp>
        <p:nvSpPr>
          <p:cNvPr id="3" name="Content Placeholder 2">
            <a:extLst>
              <a:ext uri="{FF2B5EF4-FFF2-40B4-BE49-F238E27FC236}">
                <a16:creationId xmlns:a16="http://schemas.microsoft.com/office/drawing/2014/main" id="{BDC70D0F-6084-A850-D6DA-69FFE4C2933A}"/>
              </a:ext>
            </a:extLst>
          </p:cNvPr>
          <p:cNvSpPr>
            <a:spLocks noGrp="1"/>
          </p:cNvSpPr>
          <p:nvPr>
            <p:ph idx="1"/>
          </p:nvPr>
        </p:nvSpPr>
        <p:spPr>
          <a:xfrm>
            <a:off x="231814" y="1141615"/>
            <a:ext cx="11728372" cy="4574770"/>
          </a:xfrm>
        </p:spPr>
        <p:txBody>
          <a:bodyPr>
            <a:noAutofit/>
          </a:bodyPr>
          <a:lstStyle/>
          <a:p>
            <a:r>
              <a:rPr lang="en-US" dirty="0"/>
              <a:t>P</a:t>
            </a:r>
            <a:r>
              <a:rPr lang="en-CH" dirty="0"/>
              <a:t>CT (WIPO)</a:t>
            </a:r>
          </a:p>
          <a:p>
            <a:pPr lvl="1"/>
            <a:r>
              <a:rPr lang="en-US" dirty="0"/>
              <a:t>Patent Cooperation Treaty (PCT) </a:t>
            </a:r>
            <a:r>
              <a:rPr lang="en-CH" dirty="0"/>
              <a:t>- </a:t>
            </a:r>
            <a:r>
              <a:rPr lang="en-US" dirty="0"/>
              <a:t>applicant</a:t>
            </a:r>
            <a:r>
              <a:rPr lang="en-CH" dirty="0"/>
              <a:t> files 1 patent application and potentially accesses 150 countries</a:t>
            </a:r>
          </a:p>
          <a:p>
            <a:pPr lvl="1"/>
            <a:r>
              <a:rPr lang="en-US" dirty="0"/>
              <a:t>H</a:t>
            </a:r>
            <a:r>
              <a:rPr lang="en-CH" dirty="0" err="1"/>
              <a:t>armonisation</a:t>
            </a:r>
            <a:r>
              <a:rPr lang="en-CH" dirty="0"/>
              <a:t> saves a huge amount of time and money</a:t>
            </a:r>
          </a:p>
          <a:p>
            <a:r>
              <a:rPr lang="en-CH" dirty="0"/>
              <a:t>National phase</a:t>
            </a:r>
          </a:p>
          <a:p>
            <a:pPr lvl="1"/>
            <a:r>
              <a:rPr lang="en-CH" dirty="0"/>
              <a:t>30 months post filing</a:t>
            </a:r>
          </a:p>
          <a:p>
            <a:pPr lvl="1"/>
            <a:r>
              <a:rPr lang="en-CH" dirty="0"/>
              <a:t>Translations and filings in each individual country</a:t>
            </a:r>
          </a:p>
          <a:p>
            <a:pPr lvl="1"/>
            <a:r>
              <a:rPr lang="en-CH" dirty="0"/>
              <a:t>Patent costs high – but are 3 years post filing at which point the importance of the filing and likelihood of granting may be clear</a:t>
            </a:r>
          </a:p>
          <a:p>
            <a:pPr lvl="1"/>
            <a:r>
              <a:rPr lang="en-CH" dirty="0"/>
              <a:t>Patent prosecution in each country</a:t>
            </a:r>
          </a:p>
        </p:txBody>
      </p:sp>
      <p:pic>
        <p:nvPicPr>
          <p:cNvPr id="6" name="Image 6">
            <a:extLst>
              <a:ext uri="{FF2B5EF4-FFF2-40B4-BE49-F238E27FC236}">
                <a16:creationId xmlns:a16="http://schemas.microsoft.com/office/drawing/2014/main" id="{BC564A17-7B02-A165-E889-ABB208F833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35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007B6-6943-E95E-CB85-36D3DC18E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1152C-3D80-B3F3-66F2-AC3A0F54D238}"/>
              </a:ext>
            </a:extLst>
          </p:cNvPr>
          <p:cNvSpPr>
            <a:spLocks noGrp="1"/>
          </p:cNvSpPr>
          <p:nvPr>
            <p:ph type="title"/>
          </p:nvPr>
        </p:nvSpPr>
        <p:spPr/>
        <p:txBody>
          <a:bodyPr/>
          <a:lstStyle/>
          <a:p>
            <a:r>
              <a:rPr lang="en-CH" dirty="0"/>
              <a:t>Filing procedures - Africa</a:t>
            </a:r>
            <a:endParaRPr lang="en-ZA" dirty="0"/>
          </a:p>
        </p:txBody>
      </p:sp>
      <p:sp>
        <p:nvSpPr>
          <p:cNvPr id="3" name="Content Placeholder 2">
            <a:extLst>
              <a:ext uri="{FF2B5EF4-FFF2-40B4-BE49-F238E27FC236}">
                <a16:creationId xmlns:a16="http://schemas.microsoft.com/office/drawing/2014/main" id="{2AC493C8-7BA9-B1FA-23EE-BC3EED41FE13}"/>
              </a:ext>
            </a:extLst>
          </p:cNvPr>
          <p:cNvSpPr>
            <a:spLocks noGrp="1"/>
          </p:cNvSpPr>
          <p:nvPr>
            <p:ph idx="1"/>
          </p:nvPr>
        </p:nvSpPr>
        <p:spPr>
          <a:xfrm>
            <a:off x="231814" y="1141615"/>
            <a:ext cx="11728372" cy="4574770"/>
          </a:xfrm>
        </p:spPr>
        <p:txBody>
          <a:bodyPr>
            <a:noAutofit/>
          </a:bodyPr>
          <a:lstStyle/>
          <a:p>
            <a:r>
              <a:rPr lang="en-CH" sz="2800" dirty="0"/>
              <a:t>South Africa</a:t>
            </a:r>
          </a:p>
          <a:p>
            <a:pPr lvl="1"/>
            <a:r>
              <a:rPr lang="en-CH" dirty="0"/>
              <a:t>Strong IP infrastructure</a:t>
            </a:r>
          </a:p>
          <a:p>
            <a:pPr lvl="1"/>
            <a:r>
              <a:rPr lang="en-CH" dirty="0"/>
              <a:t>Signatory to PCT</a:t>
            </a:r>
          </a:p>
          <a:p>
            <a:endParaRPr lang="en-CH" dirty="0"/>
          </a:p>
          <a:p>
            <a:r>
              <a:rPr lang="en-CH" dirty="0"/>
              <a:t>Africa harmonisation</a:t>
            </a:r>
          </a:p>
          <a:p>
            <a:pPr lvl="1"/>
            <a:r>
              <a:rPr lang="fr-CH" dirty="0"/>
              <a:t>ARIPO (</a:t>
            </a:r>
            <a:r>
              <a:rPr lang="fr-CH" dirty="0" err="1"/>
              <a:t>African</a:t>
            </a:r>
            <a:r>
              <a:rPr lang="fr-CH" dirty="0"/>
              <a:t> </a:t>
            </a:r>
            <a:r>
              <a:rPr lang="fr-CH" dirty="0" err="1"/>
              <a:t>Regional</a:t>
            </a:r>
            <a:r>
              <a:rPr lang="fr-CH" dirty="0"/>
              <a:t> </a:t>
            </a:r>
            <a:r>
              <a:rPr lang="fr-CH" dirty="0" err="1"/>
              <a:t>Intellectual</a:t>
            </a:r>
            <a:r>
              <a:rPr lang="fr-CH" dirty="0"/>
              <a:t> </a:t>
            </a:r>
            <a:r>
              <a:rPr lang="fr-CH" dirty="0" err="1"/>
              <a:t>Property</a:t>
            </a:r>
            <a:r>
              <a:rPr lang="fr-CH" dirty="0"/>
              <a:t> </a:t>
            </a:r>
            <a:r>
              <a:rPr lang="fr-CH" dirty="0" err="1"/>
              <a:t>Organization</a:t>
            </a:r>
            <a:r>
              <a:rPr lang="fr-CH" dirty="0"/>
              <a:t>)</a:t>
            </a:r>
            <a:r>
              <a:rPr lang="en-CH" dirty="0"/>
              <a:t> – 22 countries</a:t>
            </a:r>
          </a:p>
          <a:p>
            <a:pPr lvl="1"/>
            <a:r>
              <a:rPr lang="fr-FR" dirty="0"/>
              <a:t>OAPI (Organisation Africaine de la Propriété Intellectuelle)</a:t>
            </a:r>
            <a:r>
              <a:rPr lang="en-CH" dirty="0"/>
              <a:t> – 17 countries</a:t>
            </a:r>
            <a:endParaRPr lang="en-US" dirty="0"/>
          </a:p>
        </p:txBody>
      </p:sp>
      <p:pic>
        <p:nvPicPr>
          <p:cNvPr id="6" name="Image 6">
            <a:extLst>
              <a:ext uri="{FF2B5EF4-FFF2-40B4-BE49-F238E27FC236}">
                <a16:creationId xmlns:a16="http://schemas.microsoft.com/office/drawing/2014/main" id="{6770C68B-28BD-D79E-058C-67ED2C713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02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A038E-C8F0-A404-DD7C-77BE776A3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CEC26-0A83-1500-8018-A3A3F50A50F8}"/>
              </a:ext>
            </a:extLst>
          </p:cNvPr>
          <p:cNvSpPr>
            <a:spLocks noGrp="1"/>
          </p:cNvSpPr>
          <p:nvPr>
            <p:ph type="title"/>
          </p:nvPr>
        </p:nvSpPr>
        <p:spPr>
          <a:xfrm>
            <a:off x="838200" y="365125"/>
            <a:ext cx="8594558" cy="645069"/>
          </a:xfrm>
        </p:spPr>
        <p:txBody>
          <a:bodyPr>
            <a:normAutofit/>
          </a:bodyPr>
          <a:lstStyle/>
          <a:p>
            <a:r>
              <a:rPr lang="en-CH" dirty="0"/>
              <a:t>What is the process of getting a patent?</a:t>
            </a:r>
            <a:endParaRPr lang="en-ZA" dirty="0"/>
          </a:p>
        </p:txBody>
      </p:sp>
      <p:sp>
        <p:nvSpPr>
          <p:cNvPr id="3" name="Content Placeholder 2">
            <a:extLst>
              <a:ext uri="{FF2B5EF4-FFF2-40B4-BE49-F238E27FC236}">
                <a16:creationId xmlns:a16="http://schemas.microsoft.com/office/drawing/2014/main" id="{21D28928-8C0A-A857-F0AF-E556796A0A47}"/>
              </a:ext>
            </a:extLst>
          </p:cNvPr>
          <p:cNvSpPr>
            <a:spLocks noGrp="1"/>
          </p:cNvSpPr>
          <p:nvPr>
            <p:ph idx="1"/>
          </p:nvPr>
        </p:nvSpPr>
        <p:spPr>
          <a:xfrm>
            <a:off x="334876" y="1193074"/>
            <a:ext cx="11430404" cy="7065402"/>
          </a:xfrm>
        </p:spPr>
        <p:txBody>
          <a:bodyPr>
            <a:normAutofit/>
          </a:bodyPr>
          <a:lstStyle/>
          <a:p>
            <a:r>
              <a:rPr lang="en-US" dirty="0"/>
              <a:t>A lengthy process</a:t>
            </a:r>
          </a:p>
          <a:p>
            <a:pPr lvl="1"/>
            <a:r>
              <a:rPr lang="en-US" dirty="0"/>
              <a:t>Up to 4-6 years</a:t>
            </a:r>
            <a:endParaRPr lang="en-CH" dirty="0"/>
          </a:p>
          <a:p>
            <a:pPr lvl="1"/>
            <a:endParaRPr lang="en-CH" dirty="0"/>
          </a:p>
          <a:p>
            <a:pPr lvl="1"/>
            <a:endParaRPr lang="en-CH" dirty="0"/>
          </a:p>
          <a:p>
            <a:pPr lvl="1"/>
            <a:endParaRPr lang="en-CH" dirty="0"/>
          </a:p>
          <a:p>
            <a:pPr lvl="1"/>
            <a:endParaRPr lang="en-CH" dirty="0"/>
          </a:p>
          <a:p>
            <a:pPr lvl="1"/>
            <a:endParaRPr lang="en-CH" dirty="0"/>
          </a:p>
          <a:p>
            <a:pPr lvl="1"/>
            <a:endParaRPr lang="en-CH" dirty="0"/>
          </a:p>
          <a:p>
            <a:pPr lvl="1"/>
            <a:endParaRPr lang="en-CH" dirty="0"/>
          </a:p>
          <a:p>
            <a:endParaRPr lang="en-CH" dirty="0"/>
          </a:p>
          <a:p>
            <a:endParaRPr lang="en-CH" dirty="0"/>
          </a:p>
          <a:p>
            <a:r>
              <a:rPr lang="en-CH" dirty="0"/>
              <a:t>Maintaining a patent portfolio is expensive but can be valuable</a:t>
            </a:r>
            <a:endParaRPr lang="en-US" dirty="0"/>
          </a:p>
        </p:txBody>
      </p:sp>
      <p:sp>
        <p:nvSpPr>
          <p:cNvPr id="4" name="Slide Number Placeholder 3">
            <a:extLst>
              <a:ext uri="{FF2B5EF4-FFF2-40B4-BE49-F238E27FC236}">
                <a16:creationId xmlns:a16="http://schemas.microsoft.com/office/drawing/2014/main" id="{C074DD57-301D-6D54-8395-F9C4983188A6}"/>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13</a:t>
            </a:fld>
            <a:endParaRPr lang="en-ZA" dirty="0"/>
          </a:p>
        </p:txBody>
      </p:sp>
      <p:pic>
        <p:nvPicPr>
          <p:cNvPr id="6" name="Image 6">
            <a:extLst>
              <a:ext uri="{FF2B5EF4-FFF2-40B4-BE49-F238E27FC236}">
                <a16:creationId xmlns:a16="http://schemas.microsoft.com/office/drawing/2014/main" id="{18A06C78-599C-1AC5-FF08-BA9B131578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168A302-C597-202C-9527-05E1B2D4596F}"/>
              </a:ext>
            </a:extLst>
          </p:cNvPr>
          <p:cNvPicPr>
            <a:picLocks noChangeAspect="1"/>
          </p:cNvPicPr>
          <p:nvPr/>
        </p:nvPicPr>
        <p:blipFill>
          <a:blip r:embed="rId3"/>
          <a:stretch>
            <a:fillRect/>
          </a:stretch>
        </p:blipFill>
        <p:spPr>
          <a:xfrm>
            <a:off x="2264934" y="1189581"/>
            <a:ext cx="9008533" cy="3776133"/>
          </a:xfrm>
          <a:prstGeom prst="rect">
            <a:avLst/>
          </a:prstGeom>
        </p:spPr>
      </p:pic>
      <p:sp>
        <p:nvSpPr>
          <p:cNvPr id="7" name="Triangle 5">
            <a:extLst>
              <a:ext uri="{FF2B5EF4-FFF2-40B4-BE49-F238E27FC236}">
                <a16:creationId xmlns:a16="http://schemas.microsoft.com/office/drawing/2014/main" id="{AEAAC3CE-0AA8-E893-F545-FF98021168E6}"/>
              </a:ext>
            </a:extLst>
          </p:cNvPr>
          <p:cNvSpPr/>
          <p:nvPr/>
        </p:nvSpPr>
        <p:spPr>
          <a:xfrm rot="16200000">
            <a:off x="6538779" y="1650705"/>
            <a:ext cx="482591" cy="711206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TextBox 7">
            <a:extLst>
              <a:ext uri="{FF2B5EF4-FFF2-40B4-BE49-F238E27FC236}">
                <a16:creationId xmlns:a16="http://schemas.microsoft.com/office/drawing/2014/main" id="{9D4261C0-F3C3-A3EE-65F6-2445BDB3C5AD}"/>
              </a:ext>
            </a:extLst>
          </p:cNvPr>
          <p:cNvSpPr txBox="1"/>
          <p:nvPr/>
        </p:nvSpPr>
        <p:spPr>
          <a:xfrm>
            <a:off x="2777067" y="5512614"/>
            <a:ext cx="657552" cy="338554"/>
          </a:xfrm>
          <a:prstGeom prst="rect">
            <a:avLst/>
          </a:prstGeom>
          <a:noFill/>
        </p:spPr>
        <p:txBody>
          <a:bodyPr wrap="none" rtlCol="0">
            <a:spAutoFit/>
          </a:bodyPr>
          <a:lstStyle/>
          <a:p>
            <a:r>
              <a:rPr lang="en-GB" sz="1600" b="1"/>
              <a:t>6-10k</a:t>
            </a:r>
          </a:p>
        </p:txBody>
      </p:sp>
      <p:sp>
        <p:nvSpPr>
          <p:cNvPr id="9" name="TextBox 8">
            <a:extLst>
              <a:ext uri="{FF2B5EF4-FFF2-40B4-BE49-F238E27FC236}">
                <a16:creationId xmlns:a16="http://schemas.microsoft.com/office/drawing/2014/main" id="{6F96EB92-9BB8-BAD8-D411-286C12D21176}"/>
              </a:ext>
            </a:extLst>
          </p:cNvPr>
          <p:cNvSpPr txBox="1"/>
          <p:nvPr/>
        </p:nvSpPr>
        <p:spPr>
          <a:xfrm>
            <a:off x="4592321" y="5512614"/>
            <a:ext cx="761747" cy="338554"/>
          </a:xfrm>
          <a:prstGeom prst="rect">
            <a:avLst/>
          </a:prstGeom>
          <a:noFill/>
        </p:spPr>
        <p:txBody>
          <a:bodyPr wrap="none" rtlCol="0">
            <a:spAutoFit/>
          </a:bodyPr>
          <a:lstStyle/>
          <a:p>
            <a:r>
              <a:rPr lang="en-GB" sz="1600" b="1"/>
              <a:t>13-18k</a:t>
            </a:r>
          </a:p>
        </p:txBody>
      </p:sp>
      <p:sp>
        <p:nvSpPr>
          <p:cNvPr id="10" name="TextBox 9">
            <a:extLst>
              <a:ext uri="{FF2B5EF4-FFF2-40B4-BE49-F238E27FC236}">
                <a16:creationId xmlns:a16="http://schemas.microsoft.com/office/drawing/2014/main" id="{FCEC8096-A41E-B0F6-97AC-E598880EA267}"/>
              </a:ext>
            </a:extLst>
          </p:cNvPr>
          <p:cNvSpPr txBox="1"/>
          <p:nvPr/>
        </p:nvSpPr>
        <p:spPr>
          <a:xfrm>
            <a:off x="7675047" y="5512614"/>
            <a:ext cx="2712602" cy="338554"/>
          </a:xfrm>
          <a:prstGeom prst="rect">
            <a:avLst/>
          </a:prstGeom>
          <a:noFill/>
        </p:spPr>
        <p:txBody>
          <a:bodyPr wrap="none" rtlCol="0">
            <a:spAutoFit/>
          </a:bodyPr>
          <a:lstStyle/>
          <a:p>
            <a:r>
              <a:rPr lang="en-GB" sz="1600" b="1"/>
              <a:t>36-42k		60-100k</a:t>
            </a:r>
          </a:p>
        </p:txBody>
      </p:sp>
      <p:sp>
        <p:nvSpPr>
          <p:cNvPr id="11" name="TextBox 10">
            <a:extLst>
              <a:ext uri="{FF2B5EF4-FFF2-40B4-BE49-F238E27FC236}">
                <a16:creationId xmlns:a16="http://schemas.microsoft.com/office/drawing/2014/main" id="{7C887D92-89E2-D9F0-F6CC-BD440E59820B}"/>
              </a:ext>
            </a:extLst>
          </p:cNvPr>
          <p:cNvSpPr txBox="1"/>
          <p:nvPr/>
        </p:nvSpPr>
        <p:spPr>
          <a:xfrm>
            <a:off x="528321" y="5214587"/>
            <a:ext cx="1436419" cy="584775"/>
          </a:xfrm>
          <a:prstGeom prst="rect">
            <a:avLst/>
          </a:prstGeom>
          <a:noFill/>
        </p:spPr>
        <p:txBody>
          <a:bodyPr wrap="none" rtlCol="0">
            <a:spAutoFit/>
          </a:bodyPr>
          <a:lstStyle/>
          <a:p>
            <a:r>
              <a:rPr lang="en-GB" sz="1600" b="1" dirty="0"/>
              <a:t>Cost increases</a:t>
            </a:r>
          </a:p>
          <a:p>
            <a:r>
              <a:rPr lang="en-GB" sz="1600" b="1" dirty="0"/>
              <a:t>Approx </a:t>
            </a:r>
            <a:r>
              <a:rPr lang="en-CH" sz="1600" b="1" dirty="0"/>
              <a:t>USD</a:t>
            </a:r>
            <a:endParaRPr lang="en-GB" sz="1600" b="1" dirty="0"/>
          </a:p>
        </p:txBody>
      </p:sp>
    </p:spTree>
    <p:extLst>
      <p:ext uri="{BB962C8B-B14F-4D97-AF65-F5344CB8AC3E}">
        <p14:creationId xmlns:p14="http://schemas.microsoft.com/office/powerpoint/2010/main" val="332131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D928E-5630-715F-D3A3-64A34093B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D055E-60B3-3F55-A63C-5770B9DC35B3}"/>
              </a:ext>
            </a:extLst>
          </p:cNvPr>
          <p:cNvSpPr>
            <a:spLocks noGrp="1"/>
          </p:cNvSpPr>
          <p:nvPr>
            <p:ph type="title"/>
          </p:nvPr>
        </p:nvSpPr>
        <p:spPr/>
        <p:txBody>
          <a:bodyPr/>
          <a:lstStyle/>
          <a:p>
            <a:r>
              <a:rPr lang="en-CH" dirty="0"/>
              <a:t>Inventorship</a:t>
            </a:r>
            <a:endParaRPr lang="en-ZA" dirty="0"/>
          </a:p>
        </p:txBody>
      </p:sp>
      <p:sp>
        <p:nvSpPr>
          <p:cNvPr id="3" name="Content Placeholder 2">
            <a:extLst>
              <a:ext uri="{FF2B5EF4-FFF2-40B4-BE49-F238E27FC236}">
                <a16:creationId xmlns:a16="http://schemas.microsoft.com/office/drawing/2014/main" id="{C1400C9B-66B0-4F48-0C6D-21075EF52770}"/>
              </a:ext>
            </a:extLst>
          </p:cNvPr>
          <p:cNvSpPr>
            <a:spLocks noGrp="1"/>
          </p:cNvSpPr>
          <p:nvPr>
            <p:ph idx="1"/>
          </p:nvPr>
        </p:nvSpPr>
        <p:spPr>
          <a:xfrm>
            <a:off x="334876" y="897863"/>
            <a:ext cx="11728372" cy="5664926"/>
          </a:xfrm>
        </p:spPr>
        <p:txBody>
          <a:bodyPr>
            <a:noAutofit/>
          </a:bodyPr>
          <a:lstStyle/>
          <a:p>
            <a:r>
              <a:rPr lang="en-US" dirty="0"/>
              <a:t>Patent inventorship is a legal determination of who contributed to the claimed invention</a:t>
            </a:r>
          </a:p>
          <a:p>
            <a:r>
              <a:rPr lang="en-US" dirty="0"/>
              <a:t>Only individuals who made a contribution to the idea embodied by the claimed invention are inventors</a:t>
            </a:r>
          </a:p>
          <a:p>
            <a:r>
              <a:rPr lang="en-US" dirty="0"/>
              <a:t>This means individuals who have put in a lot of effort on a project, e.g. making examples</a:t>
            </a:r>
            <a:r>
              <a:rPr lang="en-CH" dirty="0"/>
              <a:t> or testing </a:t>
            </a:r>
            <a:r>
              <a:rPr lang="en-CH" dirty="0" err="1"/>
              <a:t>cpds</a:t>
            </a:r>
            <a:r>
              <a:rPr lang="en-US" dirty="0"/>
              <a:t>, will not necessarily be an inventor</a:t>
            </a:r>
          </a:p>
          <a:p>
            <a:r>
              <a:rPr lang="en-US" dirty="0"/>
              <a:t>Being named as an inventor on a patent is not the same as being named as an author of a scientific paper </a:t>
            </a:r>
          </a:p>
          <a:p>
            <a:r>
              <a:rPr lang="en-US" dirty="0"/>
              <a:t>Naming the wrong inventors may have adverse legal consequences</a:t>
            </a:r>
          </a:p>
          <a:p>
            <a:r>
              <a:rPr lang="en-US" dirty="0"/>
              <a:t>Inventorship is always decided by a Patent Attorney</a:t>
            </a:r>
          </a:p>
          <a:p>
            <a:r>
              <a:rPr lang="en-CH" dirty="0"/>
              <a:t>One option </a:t>
            </a:r>
            <a:r>
              <a:rPr lang="en-US" dirty="0"/>
              <a:t>to keep a record </a:t>
            </a:r>
            <a:r>
              <a:rPr lang="en-CH" dirty="0"/>
              <a:t>of suggested ideas </a:t>
            </a:r>
            <a:r>
              <a:rPr lang="en-US" dirty="0"/>
              <a:t>as you go along</a:t>
            </a:r>
          </a:p>
          <a:p>
            <a:r>
              <a:rPr lang="en-CH" dirty="0"/>
              <a:t>Can u</a:t>
            </a:r>
            <a:r>
              <a:rPr lang="en-US" dirty="0"/>
              <a:t>se standard </a:t>
            </a:r>
            <a:r>
              <a:rPr lang="en-CH" dirty="0"/>
              <a:t>templates</a:t>
            </a:r>
            <a:endParaRPr lang="en-US" dirty="0"/>
          </a:p>
        </p:txBody>
      </p:sp>
      <p:sp>
        <p:nvSpPr>
          <p:cNvPr id="4" name="Slide Number Placeholder 3">
            <a:extLst>
              <a:ext uri="{FF2B5EF4-FFF2-40B4-BE49-F238E27FC236}">
                <a16:creationId xmlns:a16="http://schemas.microsoft.com/office/drawing/2014/main" id="{A704E123-BBDC-2287-B2EB-0D08DCF7DD4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14</a:t>
            </a:fld>
            <a:endParaRPr lang="en-ZA" dirty="0"/>
          </a:p>
        </p:txBody>
      </p:sp>
      <p:pic>
        <p:nvPicPr>
          <p:cNvPr id="6" name="Image 6">
            <a:extLst>
              <a:ext uri="{FF2B5EF4-FFF2-40B4-BE49-F238E27FC236}">
                <a16:creationId xmlns:a16="http://schemas.microsoft.com/office/drawing/2014/main" id="{740F9195-AA1A-CA27-26FA-C8637DC4A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44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158C4-8E7F-A105-40C0-AC5248463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29CE5-F5CF-015F-2440-CF1C247928ED}"/>
              </a:ext>
            </a:extLst>
          </p:cNvPr>
          <p:cNvSpPr>
            <a:spLocks noGrp="1"/>
          </p:cNvSpPr>
          <p:nvPr>
            <p:ph type="title"/>
          </p:nvPr>
        </p:nvSpPr>
        <p:spPr/>
        <p:txBody>
          <a:bodyPr/>
          <a:lstStyle/>
          <a:p>
            <a:r>
              <a:rPr lang="en-CH" dirty="0" err="1"/>
              <a:t>Mentimeter</a:t>
            </a:r>
            <a:endParaRPr lang="en-ZA" dirty="0"/>
          </a:p>
        </p:txBody>
      </p:sp>
      <p:sp>
        <p:nvSpPr>
          <p:cNvPr id="4" name="Slide Number Placeholder 3">
            <a:extLst>
              <a:ext uri="{FF2B5EF4-FFF2-40B4-BE49-F238E27FC236}">
                <a16:creationId xmlns:a16="http://schemas.microsoft.com/office/drawing/2014/main" id="{B9285EB7-50E3-9E8F-3E9E-BF71AF63ACD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15</a:t>
            </a:fld>
            <a:endParaRPr lang="en-ZA" dirty="0"/>
          </a:p>
        </p:txBody>
      </p:sp>
      <p:pic>
        <p:nvPicPr>
          <p:cNvPr id="6" name="Image 6">
            <a:extLst>
              <a:ext uri="{FF2B5EF4-FFF2-40B4-BE49-F238E27FC236}">
                <a16:creationId xmlns:a16="http://schemas.microsoft.com/office/drawing/2014/main" id="{B9F5460B-78F0-DD3B-2DB6-6474315F02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Add-in 7">
                <a:extLst>
                  <a:ext uri="{FF2B5EF4-FFF2-40B4-BE49-F238E27FC236}">
                    <a16:creationId xmlns:a16="http://schemas.microsoft.com/office/drawing/2014/main" id="{104030A2-F72B-D08F-E572-F7371F0D02C4}"/>
                  </a:ext>
                </a:extLst>
              </p:cNvPr>
              <p:cNvGraphicFramePr>
                <a:graphicFrameLocks noGrp="1"/>
              </p:cNvGraphicFramePr>
              <p:nvPr>
                <p:extLst>
                  <p:ext uri="{D42A27DB-BD31-4B8C-83A1-F6EECF244321}">
                    <p14:modId xmlns:p14="http://schemas.microsoft.com/office/powerpoint/2010/main" val="1820482347"/>
                  </p:ext>
                </p:extLst>
              </p:nvPr>
            </p:nvGraphicFramePr>
            <p:xfrm>
              <a:off x="838200" y="1229696"/>
              <a:ext cx="9154886" cy="5126654"/>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8" name="Add-in 7">
                <a:extLst>
                  <a:ext uri="{FF2B5EF4-FFF2-40B4-BE49-F238E27FC236}">
                    <a16:creationId xmlns:a16="http://schemas.microsoft.com/office/drawing/2014/main" id="{104030A2-F72B-D08F-E572-F7371F0D02C4}"/>
                  </a:ext>
                </a:extLst>
              </p:cNvPr>
              <p:cNvPicPr>
                <a:picLocks noGrp="1" noRot="1" noChangeAspect="1" noMove="1" noResize="1" noEditPoints="1" noAdjustHandles="1" noChangeArrowheads="1" noChangeShapeType="1"/>
              </p:cNvPicPr>
              <p:nvPr/>
            </p:nvPicPr>
            <p:blipFill>
              <a:blip r:embed="rId4"/>
              <a:stretch>
                <a:fillRect/>
              </a:stretch>
            </p:blipFill>
            <p:spPr>
              <a:xfrm>
                <a:off x="838200" y="1229696"/>
                <a:ext cx="9154886" cy="5126654"/>
              </a:xfrm>
              <a:prstGeom prst="rect">
                <a:avLst/>
              </a:prstGeom>
            </p:spPr>
          </p:pic>
        </mc:Fallback>
      </mc:AlternateContent>
    </p:spTree>
    <p:extLst>
      <p:ext uri="{BB962C8B-B14F-4D97-AF65-F5344CB8AC3E}">
        <p14:creationId xmlns:p14="http://schemas.microsoft.com/office/powerpoint/2010/main" val="9168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FCD15-1F89-3A4F-A1A9-00658DE5D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49A6E-5508-9289-FC59-DE823CC6DB7E}"/>
              </a:ext>
            </a:extLst>
          </p:cNvPr>
          <p:cNvSpPr>
            <a:spLocks noGrp="1"/>
          </p:cNvSpPr>
          <p:nvPr>
            <p:ph type="title"/>
          </p:nvPr>
        </p:nvSpPr>
        <p:spPr/>
        <p:txBody>
          <a:bodyPr/>
          <a:lstStyle/>
          <a:p>
            <a:r>
              <a:rPr lang="en-CH" dirty="0"/>
              <a:t>Structure of a patent</a:t>
            </a:r>
            <a:endParaRPr lang="en-ZA" dirty="0"/>
          </a:p>
        </p:txBody>
      </p:sp>
      <p:sp>
        <p:nvSpPr>
          <p:cNvPr id="3" name="Content Placeholder 2">
            <a:extLst>
              <a:ext uri="{FF2B5EF4-FFF2-40B4-BE49-F238E27FC236}">
                <a16:creationId xmlns:a16="http://schemas.microsoft.com/office/drawing/2014/main" id="{A7738D48-FA1A-4F0A-5BA5-7ED513876723}"/>
              </a:ext>
            </a:extLst>
          </p:cNvPr>
          <p:cNvSpPr>
            <a:spLocks noGrp="1"/>
          </p:cNvSpPr>
          <p:nvPr>
            <p:ph idx="1"/>
          </p:nvPr>
        </p:nvSpPr>
        <p:spPr>
          <a:xfrm>
            <a:off x="231814" y="1141615"/>
            <a:ext cx="11728372" cy="4574770"/>
          </a:xfrm>
        </p:spPr>
        <p:txBody>
          <a:bodyPr>
            <a:noAutofit/>
          </a:bodyPr>
          <a:lstStyle/>
          <a:p>
            <a:r>
              <a:rPr lang="en-CH" sz="2800" dirty="0"/>
              <a:t>Title and background of the invention – setting the context</a:t>
            </a:r>
          </a:p>
          <a:p>
            <a:r>
              <a:rPr lang="en-CH" dirty="0"/>
              <a:t>Summary of the invention – e.g. chemical series treating malaria</a:t>
            </a:r>
          </a:p>
          <a:p>
            <a:r>
              <a:rPr lang="en-CH" sz="2800" dirty="0"/>
              <a:t>Detailed d</a:t>
            </a:r>
            <a:r>
              <a:rPr lang="en-CH" dirty="0"/>
              <a:t>escription of the invention</a:t>
            </a:r>
          </a:p>
          <a:p>
            <a:pPr lvl="1"/>
            <a:r>
              <a:rPr lang="en-CH" dirty="0"/>
              <a:t>Define the scope of the patent application</a:t>
            </a:r>
          </a:p>
          <a:p>
            <a:pPr lvl="1"/>
            <a:r>
              <a:rPr lang="en-CH" dirty="0"/>
              <a:t>Markush structures with definitions</a:t>
            </a:r>
          </a:p>
          <a:p>
            <a:r>
              <a:rPr lang="en-CH" dirty="0"/>
              <a:t>Experimental</a:t>
            </a:r>
          </a:p>
          <a:p>
            <a:pPr lvl="1"/>
            <a:r>
              <a:rPr lang="en-CH" dirty="0"/>
              <a:t>Synthesis of every example and biological data</a:t>
            </a:r>
          </a:p>
          <a:p>
            <a:r>
              <a:rPr lang="en-CH" dirty="0"/>
              <a:t>Claims</a:t>
            </a:r>
          </a:p>
          <a:p>
            <a:pPr lvl="1"/>
            <a:r>
              <a:rPr lang="en-CH" dirty="0"/>
              <a:t>Legal heart of the filing</a:t>
            </a:r>
          </a:p>
          <a:p>
            <a:pPr lvl="1"/>
            <a:r>
              <a:rPr lang="en-CH" dirty="0"/>
              <a:t>These will be reviewed by a patent examiner and potentially contested</a:t>
            </a:r>
          </a:p>
          <a:p>
            <a:pPr lvl="1"/>
            <a:r>
              <a:rPr lang="en-CH" dirty="0"/>
              <a:t>If a claim is rejected at prosecution, then that IP cover is lost</a:t>
            </a:r>
          </a:p>
          <a:p>
            <a:pPr lvl="1"/>
            <a:endParaRPr lang="en-CH" dirty="0"/>
          </a:p>
          <a:p>
            <a:endParaRPr lang="en-US" sz="2800" dirty="0"/>
          </a:p>
        </p:txBody>
      </p:sp>
      <p:pic>
        <p:nvPicPr>
          <p:cNvPr id="6" name="Image 6">
            <a:extLst>
              <a:ext uri="{FF2B5EF4-FFF2-40B4-BE49-F238E27FC236}">
                <a16:creationId xmlns:a16="http://schemas.microsoft.com/office/drawing/2014/main" id="{CCA36FFE-AC83-DAF3-3040-631DF83EDE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241D7648-D56A-20A0-2FEC-E3C865EF4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186" y="2709862"/>
            <a:ext cx="20955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9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35EA-CB71-E6DA-6EF3-96EA63C93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07898-095E-F67B-9F69-C795C0FFAB1F}"/>
              </a:ext>
            </a:extLst>
          </p:cNvPr>
          <p:cNvSpPr>
            <a:spLocks noGrp="1"/>
          </p:cNvSpPr>
          <p:nvPr>
            <p:ph type="title"/>
          </p:nvPr>
        </p:nvSpPr>
        <p:spPr/>
        <p:txBody>
          <a:bodyPr/>
          <a:lstStyle/>
          <a:p>
            <a:r>
              <a:rPr lang="en-CH" dirty="0"/>
              <a:t>Scope and Examples</a:t>
            </a:r>
            <a:endParaRPr lang="en-ZA" dirty="0"/>
          </a:p>
        </p:txBody>
      </p:sp>
      <p:sp>
        <p:nvSpPr>
          <p:cNvPr id="3" name="Content Placeholder 2">
            <a:extLst>
              <a:ext uri="{FF2B5EF4-FFF2-40B4-BE49-F238E27FC236}">
                <a16:creationId xmlns:a16="http://schemas.microsoft.com/office/drawing/2014/main" id="{520CE9CF-D6D2-0BE0-AD35-1DCAE3FBF241}"/>
              </a:ext>
            </a:extLst>
          </p:cNvPr>
          <p:cNvSpPr>
            <a:spLocks noGrp="1"/>
          </p:cNvSpPr>
          <p:nvPr>
            <p:ph idx="1"/>
          </p:nvPr>
        </p:nvSpPr>
        <p:spPr>
          <a:xfrm>
            <a:off x="259462" y="992866"/>
            <a:ext cx="11430404" cy="5664926"/>
          </a:xfrm>
        </p:spPr>
        <p:txBody>
          <a:bodyPr>
            <a:normAutofit/>
          </a:bodyPr>
          <a:lstStyle/>
          <a:p>
            <a:r>
              <a:rPr lang="en-CH" dirty="0"/>
              <a:t>Prior art means – any </a:t>
            </a:r>
            <a:r>
              <a:rPr lang="en-CH" dirty="0" err="1"/>
              <a:t>informat</a:t>
            </a:r>
            <a:r>
              <a:rPr lang="fr-CH" dirty="0" err="1"/>
              <a:t>io</a:t>
            </a:r>
            <a:r>
              <a:rPr lang="en-CH" dirty="0"/>
              <a:t>n that is published or disclosed that could affect the “novelty” claim of your patent application</a:t>
            </a:r>
          </a:p>
          <a:p>
            <a:r>
              <a:rPr lang="en-US" dirty="0"/>
              <a:t>Be aware of the prior art</a:t>
            </a:r>
          </a:p>
          <a:p>
            <a:pPr lvl="1"/>
            <a:r>
              <a:rPr lang="en-US" dirty="0"/>
              <a:t>Get advice from a patent attorney as to what</a:t>
            </a:r>
            <a:r>
              <a:rPr lang="en-CH" dirty="0"/>
              <a:t> i</a:t>
            </a:r>
            <a:r>
              <a:rPr lang="en-US" dirty="0"/>
              <a:t>s novel</a:t>
            </a:r>
          </a:p>
          <a:p>
            <a:r>
              <a:rPr lang="en-CH" dirty="0"/>
              <a:t>Scope is the chemical breadth claimed by the patent application</a:t>
            </a:r>
          </a:p>
          <a:p>
            <a:pPr lvl="1"/>
            <a:r>
              <a:rPr lang="en-CH" dirty="0"/>
              <a:t>It is justified on the basis of synthesised and tested chemical examples</a:t>
            </a:r>
          </a:p>
          <a:p>
            <a:r>
              <a:rPr lang="en-US" dirty="0"/>
              <a:t>Do</a:t>
            </a:r>
            <a:r>
              <a:rPr lang="en-CH" dirty="0"/>
              <a:t> </a:t>
            </a:r>
            <a:r>
              <a:rPr lang="en-US" dirty="0"/>
              <a:t>n</a:t>
            </a:r>
            <a:r>
              <a:rPr lang="en-CH" dirty="0"/>
              <a:t>o</a:t>
            </a:r>
            <a:r>
              <a:rPr lang="en-US" dirty="0"/>
              <a:t>t try to cover to</a:t>
            </a:r>
            <a:r>
              <a:rPr lang="en-CH" dirty="0"/>
              <a:t>o</a:t>
            </a:r>
            <a:r>
              <a:rPr lang="en-US" dirty="0"/>
              <a:t> much – </a:t>
            </a:r>
            <a:r>
              <a:rPr lang="en-CH" dirty="0"/>
              <a:t>focus on y</a:t>
            </a:r>
            <a:r>
              <a:rPr lang="en-US" dirty="0"/>
              <a:t>our </a:t>
            </a:r>
            <a:r>
              <a:rPr lang="en-CH" dirty="0"/>
              <a:t>most </a:t>
            </a:r>
            <a:r>
              <a:rPr lang="en-US" dirty="0"/>
              <a:t>interesting compounds</a:t>
            </a:r>
          </a:p>
          <a:p>
            <a:r>
              <a:rPr lang="en-US" dirty="0"/>
              <a:t>It</a:t>
            </a:r>
            <a:r>
              <a:rPr lang="en-CH" dirty="0"/>
              <a:t> i</a:t>
            </a:r>
            <a:r>
              <a:rPr lang="en-US" dirty="0"/>
              <a:t>s worth covering enough that it does</a:t>
            </a:r>
            <a:r>
              <a:rPr lang="en-CH" dirty="0"/>
              <a:t> </a:t>
            </a:r>
            <a:r>
              <a:rPr lang="en-US" dirty="0"/>
              <a:t>n</a:t>
            </a:r>
            <a:r>
              <a:rPr lang="en-CH" dirty="0"/>
              <a:t>o</a:t>
            </a:r>
            <a:r>
              <a:rPr lang="en-US" dirty="0"/>
              <a:t>t allow others to easily bypass</a:t>
            </a:r>
            <a:r>
              <a:rPr lang="en-CH" dirty="0"/>
              <a:t> or bust</a:t>
            </a:r>
            <a:r>
              <a:rPr lang="en-US" dirty="0"/>
              <a:t> your patent</a:t>
            </a:r>
          </a:p>
          <a:p>
            <a:r>
              <a:rPr lang="en-US" dirty="0"/>
              <a:t>Include the assays used and the activity of the molecules</a:t>
            </a:r>
          </a:p>
          <a:p>
            <a:r>
              <a:rPr lang="en-US" dirty="0"/>
              <a:t>Do</a:t>
            </a:r>
            <a:r>
              <a:rPr lang="en-CH" dirty="0"/>
              <a:t> </a:t>
            </a:r>
            <a:r>
              <a:rPr lang="en-US" dirty="0"/>
              <a:t>n</a:t>
            </a:r>
            <a:r>
              <a:rPr lang="en-CH" dirty="0"/>
              <a:t>o</a:t>
            </a:r>
            <a:r>
              <a:rPr lang="en-US" dirty="0"/>
              <a:t>t hide </a:t>
            </a:r>
            <a:r>
              <a:rPr lang="en-CH" dirty="0"/>
              <a:t>anything</a:t>
            </a:r>
            <a:r>
              <a:rPr lang="en-US" dirty="0"/>
              <a:t> </a:t>
            </a:r>
          </a:p>
        </p:txBody>
      </p:sp>
      <p:sp>
        <p:nvSpPr>
          <p:cNvPr id="4" name="Slide Number Placeholder 3">
            <a:extLst>
              <a:ext uri="{FF2B5EF4-FFF2-40B4-BE49-F238E27FC236}">
                <a16:creationId xmlns:a16="http://schemas.microsoft.com/office/drawing/2014/main" id="{C2020955-2986-247B-D497-645F056AB08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17</a:t>
            </a:fld>
            <a:endParaRPr lang="en-ZA" dirty="0"/>
          </a:p>
        </p:txBody>
      </p:sp>
      <p:pic>
        <p:nvPicPr>
          <p:cNvPr id="6" name="Image 6">
            <a:extLst>
              <a:ext uri="{FF2B5EF4-FFF2-40B4-BE49-F238E27FC236}">
                <a16:creationId xmlns:a16="http://schemas.microsoft.com/office/drawing/2014/main" id="{5DFEF6BB-A978-3FE4-124B-59190C7890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95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86DEE-47DB-3CC0-136D-DB3F9C058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DB160-3DA3-BCCC-FCCB-4235F399C457}"/>
              </a:ext>
            </a:extLst>
          </p:cNvPr>
          <p:cNvSpPr>
            <a:spLocks noGrp="1"/>
          </p:cNvSpPr>
          <p:nvPr>
            <p:ph type="title"/>
          </p:nvPr>
        </p:nvSpPr>
        <p:spPr/>
        <p:txBody>
          <a:bodyPr/>
          <a:lstStyle/>
          <a:p>
            <a:r>
              <a:rPr lang="en-CH" dirty="0"/>
              <a:t>Adding Examples</a:t>
            </a:r>
            <a:endParaRPr lang="en-ZA" dirty="0"/>
          </a:p>
        </p:txBody>
      </p:sp>
      <p:sp>
        <p:nvSpPr>
          <p:cNvPr id="3" name="Content Placeholder 2">
            <a:extLst>
              <a:ext uri="{FF2B5EF4-FFF2-40B4-BE49-F238E27FC236}">
                <a16:creationId xmlns:a16="http://schemas.microsoft.com/office/drawing/2014/main" id="{D3549D9E-EB9B-7AA7-114F-434AFE74B3CD}"/>
              </a:ext>
            </a:extLst>
          </p:cNvPr>
          <p:cNvSpPr>
            <a:spLocks noGrp="1"/>
          </p:cNvSpPr>
          <p:nvPr>
            <p:ph idx="1"/>
          </p:nvPr>
        </p:nvSpPr>
        <p:spPr>
          <a:xfrm>
            <a:off x="334876" y="1048695"/>
            <a:ext cx="5761124" cy="5664926"/>
          </a:xfrm>
        </p:spPr>
        <p:txBody>
          <a:bodyPr>
            <a:normAutofit/>
          </a:bodyPr>
          <a:lstStyle/>
          <a:p>
            <a:r>
              <a:rPr lang="en-US" dirty="0"/>
              <a:t>You can add examples or modify the scope up until the priority application</a:t>
            </a:r>
          </a:p>
          <a:p>
            <a:pPr lvl="1"/>
            <a:r>
              <a:rPr lang="en-US" dirty="0"/>
              <a:t>Make sure you allow time to incorporate </a:t>
            </a:r>
          </a:p>
          <a:p>
            <a:pPr lvl="1"/>
            <a:r>
              <a:rPr lang="en-US" dirty="0"/>
              <a:t>Realistically you have 10-11 month after the original filling</a:t>
            </a:r>
          </a:p>
          <a:p>
            <a:pPr lvl="1"/>
            <a:r>
              <a:rPr lang="en-US" dirty="0"/>
              <a:t>Changes to scope will have that new priority date</a:t>
            </a:r>
          </a:p>
          <a:p>
            <a:r>
              <a:rPr lang="en-US" dirty="0"/>
              <a:t> New filing</a:t>
            </a:r>
            <a:r>
              <a:rPr lang="en-CH" dirty="0"/>
              <a:t>s</a:t>
            </a:r>
            <a:r>
              <a:rPr lang="en-US" dirty="0"/>
              <a:t> can be made up to publication without your patent counting as prior art</a:t>
            </a:r>
          </a:p>
        </p:txBody>
      </p:sp>
      <p:sp>
        <p:nvSpPr>
          <p:cNvPr id="4" name="Slide Number Placeholder 3">
            <a:extLst>
              <a:ext uri="{FF2B5EF4-FFF2-40B4-BE49-F238E27FC236}">
                <a16:creationId xmlns:a16="http://schemas.microsoft.com/office/drawing/2014/main" id="{9D9E6A20-4A0E-F722-84A0-28D9D434E3D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18</a:t>
            </a:fld>
            <a:endParaRPr lang="en-ZA" dirty="0"/>
          </a:p>
        </p:txBody>
      </p:sp>
      <p:pic>
        <p:nvPicPr>
          <p:cNvPr id="6" name="Image 6">
            <a:extLst>
              <a:ext uri="{FF2B5EF4-FFF2-40B4-BE49-F238E27FC236}">
                <a16:creationId xmlns:a16="http://schemas.microsoft.com/office/drawing/2014/main" id="{2F08F6CF-0EE7-0B7C-B730-69C62428D9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8574A42-1F30-029B-575C-54D5FACEE0AB}"/>
              </a:ext>
            </a:extLst>
          </p:cNvPr>
          <p:cNvPicPr>
            <a:picLocks noChangeAspect="1"/>
          </p:cNvPicPr>
          <p:nvPr/>
        </p:nvPicPr>
        <p:blipFill>
          <a:blip r:embed="rId3"/>
          <a:stretch>
            <a:fillRect/>
          </a:stretch>
        </p:blipFill>
        <p:spPr>
          <a:xfrm>
            <a:off x="5943995" y="1262163"/>
            <a:ext cx="6248005" cy="2618995"/>
          </a:xfrm>
          <a:prstGeom prst="rect">
            <a:avLst/>
          </a:prstGeom>
        </p:spPr>
      </p:pic>
      <p:sp>
        <p:nvSpPr>
          <p:cNvPr id="7" name="Right Arrow 14">
            <a:extLst>
              <a:ext uri="{FF2B5EF4-FFF2-40B4-BE49-F238E27FC236}">
                <a16:creationId xmlns:a16="http://schemas.microsoft.com/office/drawing/2014/main" id="{AFE990B6-8AA1-2DEA-D298-8C126ED520A0}"/>
              </a:ext>
            </a:extLst>
          </p:cNvPr>
          <p:cNvSpPr/>
          <p:nvPr/>
        </p:nvSpPr>
        <p:spPr>
          <a:xfrm rot="16200000">
            <a:off x="8056036" y="3611453"/>
            <a:ext cx="396949" cy="232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TextBox 7">
            <a:extLst>
              <a:ext uri="{FF2B5EF4-FFF2-40B4-BE49-F238E27FC236}">
                <a16:creationId xmlns:a16="http://schemas.microsoft.com/office/drawing/2014/main" id="{54056363-D08E-4D7B-AFD5-7803E371A12C}"/>
              </a:ext>
            </a:extLst>
          </p:cNvPr>
          <p:cNvSpPr txBox="1"/>
          <p:nvPr/>
        </p:nvSpPr>
        <p:spPr>
          <a:xfrm>
            <a:off x="7776415" y="3944977"/>
            <a:ext cx="955711" cy="584775"/>
          </a:xfrm>
          <a:prstGeom prst="rect">
            <a:avLst/>
          </a:prstGeom>
          <a:noFill/>
        </p:spPr>
        <p:txBody>
          <a:bodyPr wrap="none" rtlCol="0">
            <a:spAutoFit/>
          </a:bodyPr>
          <a:lstStyle/>
          <a:p>
            <a:r>
              <a:rPr lang="en-GB" sz="1600" dirty="0"/>
              <a:t>Make</a:t>
            </a:r>
          </a:p>
          <a:p>
            <a:r>
              <a:rPr lang="en-GB" sz="1600" dirty="0"/>
              <a:t>additions</a:t>
            </a:r>
          </a:p>
        </p:txBody>
      </p:sp>
      <p:sp>
        <p:nvSpPr>
          <p:cNvPr id="9" name="Right Arrow 11">
            <a:extLst>
              <a:ext uri="{FF2B5EF4-FFF2-40B4-BE49-F238E27FC236}">
                <a16:creationId xmlns:a16="http://schemas.microsoft.com/office/drawing/2014/main" id="{6586266A-A2D7-1828-9D2A-DA628F2FC309}"/>
              </a:ext>
            </a:extLst>
          </p:cNvPr>
          <p:cNvSpPr/>
          <p:nvPr/>
        </p:nvSpPr>
        <p:spPr>
          <a:xfrm rot="16200000">
            <a:off x="8919682" y="3611452"/>
            <a:ext cx="396949" cy="232152"/>
          </a:xfrm>
          <a:prstGeom prst="rightArrow">
            <a:avLst/>
          </a:prstGeom>
          <a:gradFill>
            <a:gsLst>
              <a:gs pos="0">
                <a:srgbClr val="00B050"/>
              </a:gs>
              <a:gs pos="100000">
                <a:srgbClr val="5CB37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TextBox 9">
            <a:extLst>
              <a:ext uri="{FF2B5EF4-FFF2-40B4-BE49-F238E27FC236}">
                <a16:creationId xmlns:a16="http://schemas.microsoft.com/office/drawing/2014/main" id="{4D80C326-E3B6-9934-57DF-1E69FD655BE9}"/>
              </a:ext>
            </a:extLst>
          </p:cNvPr>
          <p:cNvSpPr txBox="1"/>
          <p:nvPr/>
        </p:nvSpPr>
        <p:spPr>
          <a:xfrm>
            <a:off x="8731501" y="3975456"/>
            <a:ext cx="613245" cy="584775"/>
          </a:xfrm>
          <a:prstGeom prst="rect">
            <a:avLst/>
          </a:prstGeom>
          <a:noFill/>
        </p:spPr>
        <p:txBody>
          <a:bodyPr wrap="none" rtlCol="0">
            <a:spAutoFit/>
          </a:bodyPr>
          <a:lstStyle/>
          <a:p>
            <a:r>
              <a:rPr lang="en-GB" sz="1600" dirty="0"/>
              <a:t>New </a:t>
            </a:r>
          </a:p>
          <a:p>
            <a:r>
              <a:rPr lang="en-GB" sz="1600" dirty="0"/>
              <a:t>filing</a:t>
            </a:r>
          </a:p>
        </p:txBody>
      </p:sp>
    </p:spTree>
    <p:extLst>
      <p:ext uri="{BB962C8B-B14F-4D97-AF65-F5344CB8AC3E}">
        <p14:creationId xmlns:p14="http://schemas.microsoft.com/office/powerpoint/2010/main" val="144717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8784-0542-7C3C-1BEE-62A2CC19F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F76DE-35C9-7E04-17AD-002CE4D12047}"/>
              </a:ext>
            </a:extLst>
          </p:cNvPr>
          <p:cNvSpPr>
            <a:spLocks noGrp="1"/>
          </p:cNvSpPr>
          <p:nvPr>
            <p:ph type="title"/>
          </p:nvPr>
        </p:nvSpPr>
        <p:spPr/>
        <p:txBody>
          <a:bodyPr/>
          <a:lstStyle/>
          <a:p>
            <a:r>
              <a:rPr lang="en-CH" dirty="0"/>
              <a:t>Claims</a:t>
            </a:r>
            <a:endParaRPr lang="en-ZA" dirty="0"/>
          </a:p>
        </p:txBody>
      </p:sp>
      <p:sp>
        <p:nvSpPr>
          <p:cNvPr id="3" name="Content Placeholder 2">
            <a:extLst>
              <a:ext uri="{FF2B5EF4-FFF2-40B4-BE49-F238E27FC236}">
                <a16:creationId xmlns:a16="http://schemas.microsoft.com/office/drawing/2014/main" id="{4F2A9B43-66BD-A8CF-59FD-E4C1B47E7FA1}"/>
              </a:ext>
            </a:extLst>
          </p:cNvPr>
          <p:cNvSpPr>
            <a:spLocks noGrp="1"/>
          </p:cNvSpPr>
          <p:nvPr>
            <p:ph idx="1"/>
          </p:nvPr>
        </p:nvSpPr>
        <p:spPr>
          <a:xfrm>
            <a:off x="334874" y="962069"/>
            <a:ext cx="11857125" cy="2695533"/>
          </a:xfrm>
        </p:spPr>
        <p:txBody>
          <a:bodyPr>
            <a:normAutofit fontScale="92500" lnSpcReduction="10000"/>
          </a:bodyPr>
          <a:lstStyle/>
          <a:p>
            <a:r>
              <a:rPr lang="en-US" dirty="0"/>
              <a:t>These are actually the most important part as they </a:t>
            </a:r>
            <a:r>
              <a:rPr lang="en-CH" dirty="0"/>
              <a:t>define what </a:t>
            </a:r>
            <a:r>
              <a:rPr lang="en-US" dirty="0"/>
              <a:t>will be</a:t>
            </a:r>
            <a:r>
              <a:rPr lang="en-CH" dirty="0"/>
              <a:t> </a:t>
            </a:r>
            <a:r>
              <a:rPr lang="en-US" dirty="0"/>
              <a:t>granted</a:t>
            </a:r>
          </a:p>
          <a:p>
            <a:r>
              <a:rPr lang="en-US" dirty="0"/>
              <a:t>Do</a:t>
            </a:r>
            <a:r>
              <a:rPr lang="en-CH" dirty="0"/>
              <a:t> </a:t>
            </a:r>
            <a:r>
              <a:rPr lang="en-US" dirty="0"/>
              <a:t>n</a:t>
            </a:r>
            <a:r>
              <a:rPr lang="en-CH" dirty="0"/>
              <a:t>o</a:t>
            </a:r>
            <a:r>
              <a:rPr lang="en-US" dirty="0"/>
              <a:t>t be surprised if these change during prosecution – they usually do</a:t>
            </a:r>
          </a:p>
          <a:p>
            <a:r>
              <a:rPr lang="en-US" dirty="0"/>
              <a:t>Remember a patent application or published patent is not a granted patent</a:t>
            </a:r>
          </a:p>
          <a:p>
            <a:r>
              <a:rPr lang="en-US" dirty="0"/>
              <a:t>This is where you might have used </a:t>
            </a:r>
            <a:r>
              <a:rPr lang="en-CH" dirty="0"/>
              <a:t>“</a:t>
            </a:r>
            <a:r>
              <a:rPr lang="en-US" dirty="0"/>
              <a:t>preferably</a:t>
            </a:r>
            <a:r>
              <a:rPr lang="en-CH" dirty="0"/>
              <a:t>”</a:t>
            </a:r>
            <a:r>
              <a:rPr lang="en-US" dirty="0"/>
              <a:t> and </a:t>
            </a:r>
            <a:r>
              <a:rPr lang="en-CH" dirty="0"/>
              <a:t>“</a:t>
            </a:r>
            <a:r>
              <a:rPr lang="en-US" dirty="0"/>
              <a:t>more preferably</a:t>
            </a:r>
            <a:r>
              <a:rPr lang="en-CH" dirty="0"/>
              <a:t>”</a:t>
            </a:r>
            <a:r>
              <a:rPr lang="en-US" dirty="0"/>
              <a:t> to help </a:t>
            </a:r>
            <a:r>
              <a:rPr lang="en-US" dirty="0" err="1"/>
              <a:t>defin</a:t>
            </a:r>
            <a:r>
              <a:rPr lang="en-CH" dirty="0"/>
              <a:t>e</a:t>
            </a:r>
            <a:r>
              <a:rPr lang="en-US" dirty="0"/>
              <a:t> the </a:t>
            </a:r>
            <a:r>
              <a:rPr lang="en-US" dirty="0" err="1"/>
              <a:t>dependant</a:t>
            </a:r>
            <a:r>
              <a:rPr lang="en-US" dirty="0"/>
              <a:t> claims</a:t>
            </a:r>
          </a:p>
          <a:p>
            <a:r>
              <a:rPr lang="en-US" dirty="0"/>
              <a:t>So, if you lose claim 1 you still keep the most important ‘compounds’</a:t>
            </a:r>
          </a:p>
        </p:txBody>
      </p:sp>
      <p:sp>
        <p:nvSpPr>
          <p:cNvPr id="4" name="Slide Number Placeholder 3">
            <a:extLst>
              <a:ext uri="{FF2B5EF4-FFF2-40B4-BE49-F238E27FC236}">
                <a16:creationId xmlns:a16="http://schemas.microsoft.com/office/drawing/2014/main" id="{BBE659D8-AE37-790D-829A-FD735E96CE0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19</a:t>
            </a:fld>
            <a:endParaRPr lang="en-ZA" dirty="0"/>
          </a:p>
        </p:txBody>
      </p:sp>
      <p:pic>
        <p:nvPicPr>
          <p:cNvPr id="6" name="Image 6">
            <a:extLst>
              <a:ext uri="{FF2B5EF4-FFF2-40B4-BE49-F238E27FC236}">
                <a16:creationId xmlns:a16="http://schemas.microsoft.com/office/drawing/2014/main" id="{E84D8A2A-B3B9-94AB-F1EB-2B4EC4C970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393A457-74A8-FBC2-637B-3A2861C4449A}"/>
              </a:ext>
            </a:extLst>
          </p:cNvPr>
          <p:cNvPicPr>
            <a:picLocks noChangeAspect="1"/>
          </p:cNvPicPr>
          <p:nvPr/>
        </p:nvPicPr>
        <p:blipFill>
          <a:blip r:embed="rId3"/>
          <a:stretch>
            <a:fillRect/>
          </a:stretch>
        </p:blipFill>
        <p:spPr>
          <a:xfrm>
            <a:off x="1436674" y="3429000"/>
            <a:ext cx="8225071" cy="3331877"/>
          </a:xfrm>
          <a:prstGeom prst="rect">
            <a:avLst/>
          </a:prstGeom>
        </p:spPr>
      </p:pic>
    </p:spTree>
    <p:extLst>
      <p:ext uri="{BB962C8B-B14F-4D97-AF65-F5344CB8AC3E}">
        <p14:creationId xmlns:p14="http://schemas.microsoft.com/office/powerpoint/2010/main" val="204796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3426-7EA5-387D-7294-23CCA8145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B1216-801F-8125-9A99-20B5079CA581}"/>
              </a:ext>
            </a:extLst>
          </p:cNvPr>
          <p:cNvSpPr>
            <a:spLocks noGrp="1"/>
          </p:cNvSpPr>
          <p:nvPr>
            <p:ph type="title"/>
          </p:nvPr>
        </p:nvSpPr>
        <p:spPr/>
        <p:txBody>
          <a:bodyPr/>
          <a:lstStyle/>
          <a:p>
            <a:r>
              <a:rPr lang="en-CH" dirty="0"/>
              <a:t>Publications</a:t>
            </a:r>
            <a:endParaRPr lang="en-ZA" dirty="0"/>
          </a:p>
        </p:txBody>
      </p:sp>
      <p:sp>
        <p:nvSpPr>
          <p:cNvPr id="3" name="Content Placeholder 2">
            <a:extLst>
              <a:ext uri="{FF2B5EF4-FFF2-40B4-BE49-F238E27FC236}">
                <a16:creationId xmlns:a16="http://schemas.microsoft.com/office/drawing/2014/main" id="{13E221A0-F11E-CE5A-8DAB-BA3062104EDD}"/>
              </a:ext>
            </a:extLst>
          </p:cNvPr>
          <p:cNvSpPr>
            <a:spLocks noGrp="1"/>
          </p:cNvSpPr>
          <p:nvPr>
            <p:ph idx="1"/>
          </p:nvPr>
        </p:nvSpPr>
        <p:spPr>
          <a:xfrm>
            <a:off x="334876" y="1048695"/>
            <a:ext cx="11430404" cy="5664926"/>
          </a:xfrm>
        </p:spPr>
        <p:txBody>
          <a:bodyPr>
            <a:normAutofit/>
          </a:bodyPr>
          <a:lstStyle/>
          <a:p>
            <a:r>
              <a:rPr lang="en-US" dirty="0"/>
              <a:t>MMV has a strong drive to publish as do </a:t>
            </a:r>
            <a:r>
              <a:rPr lang="en-CH" dirty="0"/>
              <a:t>you and </a:t>
            </a:r>
            <a:r>
              <a:rPr lang="en-US" dirty="0"/>
              <a:t>many of your collaborators</a:t>
            </a:r>
          </a:p>
          <a:p>
            <a:r>
              <a:rPr lang="en-US" dirty="0"/>
              <a:t> </a:t>
            </a:r>
            <a:r>
              <a:rPr lang="en-CH" dirty="0"/>
              <a:t>However, a</a:t>
            </a:r>
            <a:r>
              <a:rPr lang="en-US" dirty="0"/>
              <a:t> publication might invalidate your claim(s)</a:t>
            </a:r>
          </a:p>
          <a:p>
            <a:pPr lvl="1"/>
            <a:r>
              <a:rPr lang="en-US" dirty="0"/>
              <a:t>Remember a publication can be anything prior to the patent filing date</a:t>
            </a:r>
          </a:p>
          <a:p>
            <a:pPr lvl="1"/>
            <a:r>
              <a:rPr lang="en-US" dirty="0"/>
              <a:t>Written (paper, internet article or abstract), oral (lecture, chat room, conversation), prior use</a:t>
            </a:r>
          </a:p>
          <a:p>
            <a:r>
              <a:rPr lang="en-US" dirty="0"/>
              <a:t>If you make changes to the patent during the 12 months after the initial filing, your change</a:t>
            </a:r>
            <a:r>
              <a:rPr lang="en-CH" dirty="0"/>
              <a:t>s</a:t>
            </a:r>
            <a:r>
              <a:rPr lang="en-US" dirty="0"/>
              <a:t> get that new date</a:t>
            </a:r>
          </a:p>
          <a:p>
            <a:pPr lvl="1"/>
            <a:r>
              <a:rPr lang="en-US" dirty="0"/>
              <a:t>Make sure you do</a:t>
            </a:r>
            <a:r>
              <a:rPr lang="en-CH" dirty="0"/>
              <a:t> </a:t>
            </a:r>
            <a:r>
              <a:rPr lang="en-US" dirty="0"/>
              <a:t>n</a:t>
            </a:r>
            <a:r>
              <a:rPr lang="en-CH" dirty="0"/>
              <a:t>o</a:t>
            </a:r>
            <a:r>
              <a:rPr lang="en-US" dirty="0"/>
              <a:t>t </a:t>
            </a:r>
            <a:r>
              <a:rPr lang="en-CH" dirty="0"/>
              <a:t>“</a:t>
            </a:r>
            <a:r>
              <a:rPr lang="en-US" dirty="0"/>
              <a:t>prior art</a:t>
            </a:r>
            <a:r>
              <a:rPr lang="en-CH" dirty="0"/>
              <a:t>”</a:t>
            </a:r>
            <a:r>
              <a:rPr lang="en-US" dirty="0"/>
              <a:t> yourself with your own publication</a:t>
            </a:r>
            <a:r>
              <a:rPr lang="en-CH" dirty="0"/>
              <a:t>!</a:t>
            </a:r>
            <a:endParaRPr lang="en-US" dirty="0"/>
          </a:p>
        </p:txBody>
      </p:sp>
      <p:sp>
        <p:nvSpPr>
          <p:cNvPr id="4" name="Slide Number Placeholder 3">
            <a:extLst>
              <a:ext uri="{FF2B5EF4-FFF2-40B4-BE49-F238E27FC236}">
                <a16:creationId xmlns:a16="http://schemas.microsoft.com/office/drawing/2014/main" id="{BD625453-0FFD-2063-BD2A-A32EAFBB7D6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20</a:t>
            </a:fld>
            <a:endParaRPr lang="en-ZA" dirty="0"/>
          </a:p>
        </p:txBody>
      </p:sp>
      <p:pic>
        <p:nvPicPr>
          <p:cNvPr id="6" name="Image 6">
            <a:extLst>
              <a:ext uri="{FF2B5EF4-FFF2-40B4-BE49-F238E27FC236}">
                <a16:creationId xmlns:a16="http://schemas.microsoft.com/office/drawing/2014/main" id="{577206E2-5D6A-8133-1D26-89AC698714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45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33B3C-EB32-BBBA-C3A4-B220FC895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B1EAB-15B2-1793-B6BE-7D8111FC9BAA}"/>
              </a:ext>
            </a:extLst>
          </p:cNvPr>
          <p:cNvSpPr>
            <a:spLocks noGrp="1"/>
          </p:cNvSpPr>
          <p:nvPr>
            <p:ph type="title"/>
          </p:nvPr>
        </p:nvSpPr>
        <p:spPr/>
        <p:txBody>
          <a:bodyPr/>
          <a:lstStyle/>
          <a:p>
            <a:r>
              <a:rPr lang="en-CH" dirty="0"/>
              <a:t>Additional filings</a:t>
            </a:r>
            <a:endParaRPr lang="en-ZA" dirty="0"/>
          </a:p>
        </p:txBody>
      </p:sp>
      <p:sp>
        <p:nvSpPr>
          <p:cNvPr id="3" name="Content Placeholder 2">
            <a:extLst>
              <a:ext uri="{FF2B5EF4-FFF2-40B4-BE49-F238E27FC236}">
                <a16:creationId xmlns:a16="http://schemas.microsoft.com/office/drawing/2014/main" id="{9E6CF4DC-CAF9-92A9-1E46-E9AB9F984AC6}"/>
              </a:ext>
            </a:extLst>
          </p:cNvPr>
          <p:cNvSpPr>
            <a:spLocks noGrp="1"/>
          </p:cNvSpPr>
          <p:nvPr>
            <p:ph idx="1"/>
          </p:nvPr>
        </p:nvSpPr>
        <p:spPr>
          <a:xfrm>
            <a:off x="334876" y="1048695"/>
            <a:ext cx="11430404" cy="5664926"/>
          </a:xfrm>
        </p:spPr>
        <p:txBody>
          <a:bodyPr>
            <a:normAutofit/>
          </a:bodyPr>
          <a:lstStyle/>
          <a:p>
            <a:r>
              <a:rPr lang="en-US" dirty="0"/>
              <a:t>These can be made up until your patent publishes without your patent counting as prior art</a:t>
            </a:r>
          </a:p>
          <a:p>
            <a:r>
              <a:rPr lang="en-US" dirty="0"/>
              <a:t>In terms of cost this is best avoided, and the file late approach reduce</a:t>
            </a:r>
            <a:r>
              <a:rPr lang="en-CH" dirty="0"/>
              <a:t>s</a:t>
            </a:r>
            <a:r>
              <a:rPr lang="en-US" dirty="0"/>
              <a:t> the need for this</a:t>
            </a:r>
          </a:p>
          <a:p>
            <a:endParaRPr lang="en-US" dirty="0"/>
          </a:p>
          <a:p>
            <a:r>
              <a:rPr lang="en-CH" dirty="0"/>
              <a:t>P</a:t>
            </a:r>
            <a:r>
              <a:rPr lang="en-US" dirty="0" err="1"/>
              <a:t>rocess</a:t>
            </a:r>
            <a:r>
              <a:rPr lang="en-US" dirty="0"/>
              <a:t> chemistry or formulations (discussed 18/3/24)</a:t>
            </a:r>
          </a:p>
          <a:p>
            <a:r>
              <a:rPr lang="en-US" dirty="0"/>
              <a:t>Generally, not worth the expense for MMV</a:t>
            </a:r>
          </a:p>
          <a:p>
            <a:r>
              <a:rPr lang="en-US" dirty="0"/>
              <a:t>Could publish and remove novelty</a:t>
            </a:r>
          </a:p>
          <a:p>
            <a:r>
              <a:rPr lang="en-US" dirty="0"/>
              <a:t>Obviously, there could be exceptions </a:t>
            </a:r>
            <a:r>
              <a:rPr lang="en-US" dirty="0" err="1"/>
              <a:t>eg</a:t>
            </a:r>
            <a:r>
              <a:rPr lang="en-US" dirty="0"/>
              <a:t> if its your formulation that’s the project</a:t>
            </a:r>
          </a:p>
        </p:txBody>
      </p:sp>
      <p:sp>
        <p:nvSpPr>
          <p:cNvPr id="4" name="Slide Number Placeholder 3">
            <a:extLst>
              <a:ext uri="{FF2B5EF4-FFF2-40B4-BE49-F238E27FC236}">
                <a16:creationId xmlns:a16="http://schemas.microsoft.com/office/drawing/2014/main" id="{CC655270-C9B1-A800-A941-35201C49388B}"/>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21</a:t>
            </a:fld>
            <a:endParaRPr lang="en-ZA" dirty="0"/>
          </a:p>
        </p:txBody>
      </p:sp>
      <p:pic>
        <p:nvPicPr>
          <p:cNvPr id="6" name="Image 6">
            <a:extLst>
              <a:ext uri="{FF2B5EF4-FFF2-40B4-BE49-F238E27FC236}">
                <a16:creationId xmlns:a16="http://schemas.microsoft.com/office/drawing/2014/main" id="{CAEA85E4-92A0-EAA8-9477-64C4BFABBC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69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A1214-FDDC-BED2-7BE4-E22A9C856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7AFD3-CAE8-53C9-0D1D-E6C4DE7F6116}"/>
              </a:ext>
            </a:extLst>
          </p:cNvPr>
          <p:cNvSpPr>
            <a:spLocks noGrp="1"/>
          </p:cNvSpPr>
          <p:nvPr>
            <p:ph type="title"/>
          </p:nvPr>
        </p:nvSpPr>
        <p:spPr/>
        <p:txBody>
          <a:bodyPr/>
          <a:lstStyle/>
          <a:p>
            <a:r>
              <a:rPr lang="en-CH" dirty="0"/>
              <a:t>Summary</a:t>
            </a:r>
            <a:endParaRPr lang="en-ZA" dirty="0"/>
          </a:p>
        </p:txBody>
      </p:sp>
      <p:sp>
        <p:nvSpPr>
          <p:cNvPr id="3" name="Content Placeholder 2">
            <a:extLst>
              <a:ext uri="{FF2B5EF4-FFF2-40B4-BE49-F238E27FC236}">
                <a16:creationId xmlns:a16="http://schemas.microsoft.com/office/drawing/2014/main" id="{E5846559-9886-5631-62B8-84C113032A16}"/>
              </a:ext>
            </a:extLst>
          </p:cNvPr>
          <p:cNvSpPr>
            <a:spLocks noGrp="1"/>
          </p:cNvSpPr>
          <p:nvPr>
            <p:ph idx="1"/>
          </p:nvPr>
        </p:nvSpPr>
        <p:spPr>
          <a:xfrm>
            <a:off x="334876" y="1048695"/>
            <a:ext cx="11430404" cy="5664926"/>
          </a:xfrm>
        </p:spPr>
        <p:txBody>
          <a:bodyPr>
            <a:normAutofit fontScale="92500" lnSpcReduction="10000"/>
          </a:bodyPr>
          <a:lstStyle/>
          <a:p>
            <a:r>
              <a:rPr lang="en-US" dirty="0"/>
              <a:t>Make sure your project has given thought to a patent strategy </a:t>
            </a:r>
          </a:p>
          <a:p>
            <a:r>
              <a:rPr lang="en-US" dirty="0"/>
              <a:t>Make sure you align any publications with your patent strategy 	</a:t>
            </a:r>
          </a:p>
          <a:p>
            <a:r>
              <a:rPr lang="en-US" dirty="0"/>
              <a:t>Keep a note of who has contributed to the invention and use </a:t>
            </a:r>
            <a:r>
              <a:rPr lang="en-CH" dirty="0"/>
              <a:t>an </a:t>
            </a:r>
            <a:r>
              <a:rPr lang="en-US" dirty="0"/>
              <a:t>inventorship form</a:t>
            </a:r>
          </a:p>
          <a:p>
            <a:r>
              <a:rPr lang="en-US" dirty="0"/>
              <a:t>Remember an inventor is not the same as an author on a paper</a:t>
            </a:r>
          </a:p>
          <a:p>
            <a:r>
              <a:rPr lang="en-CH" dirty="0"/>
              <a:t>When sharing information with the patent attorney:</a:t>
            </a:r>
          </a:p>
          <a:p>
            <a:pPr lvl="1"/>
            <a:r>
              <a:rPr lang="en-CH" dirty="0"/>
              <a:t>Provide data table</a:t>
            </a:r>
          </a:p>
          <a:p>
            <a:pPr lvl="1"/>
            <a:r>
              <a:rPr lang="en-US" dirty="0"/>
              <a:t>Structure, </a:t>
            </a:r>
            <a:r>
              <a:rPr lang="en-CH" dirty="0"/>
              <a:t>I</a:t>
            </a:r>
            <a:r>
              <a:rPr lang="en-US" dirty="0"/>
              <a:t>UPAC name, project number, potency </a:t>
            </a:r>
          </a:p>
          <a:p>
            <a:pPr lvl="1"/>
            <a:r>
              <a:rPr lang="en-US" dirty="0"/>
              <a:t>Be careful what you write </a:t>
            </a:r>
          </a:p>
          <a:p>
            <a:pPr lvl="1"/>
            <a:r>
              <a:rPr lang="en-CH" dirty="0"/>
              <a:t>“</a:t>
            </a:r>
            <a:r>
              <a:rPr lang="en-US" dirty="0"/>
              <a:t>We haven’t made an invention yet”, “It was obvious to .......”,“It was a mere   replacement of X for Y”</a:t>
            </a:r>
            <a:r>
              <a:rPr lang="en-CH" dirty="0"/>
              <a:t> – disastrous statements!</a:t>
            </a:r>
            <a:endParaRPr lang="en-US" dirty="0"/>
          </a:p>
          <a:p>
            <a:r>
              <a:rPr lang="en-US" dirty="0"/>
              <a:t>Many inventions may appear obvious with hindsight, but were anything but that beforehand</a:t>
            </a:r>
          </a:p>
          <a:p>
            <a:r>
              <a:rPr lang="en-CH" dirty="0"/>
              <a:t>S</a:t>
            </a:r>
            <a:r>
              <a:rPr lang="en-US" dirty="0"/>
              <a:t>eek advice when needed </a:t>
            </a:r>
          </a:p>
        </p:txBody>
      </p:sp>
      <p:sp>
        <p:nvSpPr>
          <p:cNvPr id="4" name="Slide Number Placeholder 3">
            <a:extLst>
              <a:ext uri="{FF2B5EF4-FFF2-40B4-BE49-F238E27FC236}">
                <a16:creationId xmlns:a16="http://schemas.microsoft.com/office/drawing/2014/main" id="{61009B8C-1C48-5CAF-CC7F-FD3B6776A8A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22</a:t>
            </a:fld>
            <a:endParaRPr lang="en-ZA" dirty="0"/>
          </a:p>
        </p:txBody>
      </p:sp>
      <p:pic>
        <p:nvPicPr>
          <p:cNvPr id="6" name="Image 6">
            <a:extLst>
              <a:ext uri="{FF2B5EF4-FFF2-40B4-BE49-F238E27FC236}">
                <a16:creationId xmlns:a16="http://schemas.microsoft.com/office/drawing/2014/main" id="{96C4F766-9226-6F62-B4C5-FC741BDFFE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63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82A7C-BC2F-DBF2-6DC3-A883E78AF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05EE0-4229-2C38-82B6-43A329B3F067}"/>
              </a:ext>
            </a:extLst>
          </p:cNvPr>
          <p:cNvSpPr>
            <a:spLocks noGrp="1"/>
          </p:cNvSpPr>
          <p:nvPr>
            <p:ph type="title"/>
          </p:nvPr>
        </p:nvSpPr>
        <p:spPr/>
        <p:txBody>
          <a:bodyPr/>
          <a:lstStyle/>
          <a:p>
            <a:r>
              <a:rPr lang="en-CH" dirty="0"/>
              <a:t>References</a:t>
            </a:r>
            <a:endParaRPr lang="en-ZA" dirty="0"/>
          </a:p>
        </p:txBody>
      </p:sp>
      <p:sp>
        <p:nvSpPr>
          <p:cNvPr id="3" name="Content Placeholder 2">
            <a:extLst>
              <a:ext uri="{FF2B5EF4-FFF2-40B4-BE49-F238E27FC236}">
                <a16:creationId xmlns:a16="http://schemas.microsoft.com/office/drawing/2014/main" id="{4FD45B54-F417-8DB6-7FA8-368DE1F70CED}"/>
              </a:ext>
            </a:extLst>
          </p:cNvPr>
          <p:cNvSpPr>
            <a:spLocks noGrp="1"/>
          </p:cNvSpPr>
          <p:nvPr>
            <p:ph idx="1"/>
          </p:nvPr>
        </p:nvSpPr>
        <p:spPr>
          <a:xfrm>
            <a:off x="334876" y="1048695"/>
            <a:ext cx="11430404" cy="5664926"/>
          </a:xfrm>
        </p:spPr>
        <p:txBody>
          <a:bodyPr>
            <a:normAutofit/>
          </a:bodyPr>
          <a:lstStyle/>
          <a:p>
            <a:r>
              <a:rPr lang="en-US" dirty="0">
                <a:hlinkClick r:id="rId2"/>
              </a:rPr>
              <a:t>https://www.youtube.com/watch?v=6ZNC5jA3VSw</a:t>
            </a:r>
            <a:endParaRPr lang="en-CH" dirty="0">
              <a:hlinkClick r:id="rId2"/>
            </a:endParaRPr>
          </a:p>
          <a:p>
            <a:r>
              <a:rPr lang="en-US" dirty="0">
                <a:hlinkClick r:id="rId2"/>
              </a:rPr>
              <a:t>https://www.wipo.int/pct/en/users/summary.html</a:t>
            </a:r>
            <a:endParaRPr lang="en-CH" dirty="0"/>
          </a:p>
          <a:p>
            <a:r>
              <a:rPr lang="en-US" dirty="0">
                <a:hlinkClick r:id="rId3"/>
              </a:rPr>
              <a:t>https://www.wipo.int/directory/en/details.jsp?country_code=ZA</a:t>
            </a:r>
            <a:endParaRPr lang="en-CH" dirty="0">
              <a:hlinkClick r:id="rId3"/>
            </a:endParaRPr>
          </a:p>
          <a:p>
            <a:r>
              <a:rPr lang="en-US" dirty="0">
                <a:hlinkClick r:id="rId3"/>
              </a:rPr>
              <a:t>https://www.debeerattorneys.com/post/what-is-wipo</a:t>
            </a:r>
            <a:endParaRPr lang="en-CH" dirty="0"/>
          </a:p>
          <a:p>
            <a:r>
              <a:rPr lang="en-US" dirty="0">
                <a:hlinkClick r:id="rId4"/>
              </a:rPr>
              <a:t>https://www.wipo.int/en/web/global-innovation-index/w/blogs/2024/gii-2024-african-innovation-clusters</a:t>
            </a:r>
            <a:endParaRPr lang="en-CH" dirty="0"/>
          </a:p>
          <a:p>
            <a:endParaRPr lang="en-US" dirty="0"/>
          </a:p>
        </p:txBody>
      </p:sp>
      <p:sp>
        <p:nvSpPr>
          <p:cNvPr id="4" name="Slide Number Placeholder 3">
            <a:extLst>
              <a:ext uri="{FF2B5EF4-FFF2-40B4-BE49-F238E27FC236}">
                <a16:creationId xmlns:a16="http://schemas.microsoft.com/office/drawing/2014/main" id="{CB86081C-66B5-1161-49DD-A3EE15158DF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23</a:t>
            </a:fld>
            <a:endParaRPr lang="en-ZA" dirty="0"/>
          </a:p>
        </p:txBody>
      </p:sp>
      <p:pic>
        <p:nvPicPr>
          <p:cNvPr id="6" name="Image 6">
            <a:extLst>
              <a:ext uri="{FF2B5EF4-FFF2-40B4-BE49-F238E27FC236}">
                <a16:creationId xmlns:a16="http://schemas.microsoft.com/office/drawing/2014/main" id="{4A6F0B6C-AC01-B7F3-FB76-D9D06646E9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132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24</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275109" y="3720584"/>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CH" sz="2400" dirty="0">
                <a:solidFill>
                  <a:srgbClr val="242424"/>
                </a:solidFill>
                <a:latin typeface="Arial"/>
                <a:ea typeface="Arial"/>
                <a:cs typeface="Arial"/>
                <a:sym typeface="Arial"/>
              </a:rPr>
              <a:t>Define your patent strategy</a:t>
            </a:r>
            <a:br>
              <a:rPr lang="en-CH" sz="2400" dirty="0">
                <a:solidFill>
                  <a:srgbClr val="242424"/>
                </a:solidFill>
                <a:latin typeface="Arial"/>
                <a:ea typeface="Arial"/>
                <a:cs typeface="Arial"/>
                <a:sym typeface="Arial"/>
              </a:rPr>
            </a:br>
            <a:br>
              <a:rPr lang="en-CH" sz="2400" dirty="0">
                <a:solidFill>
                  <a:srgbClr val="242424"/>
                </a:solidFill>
                <a:latin typeface="Arial"/>
                <a:ea typeface="Arial"/>
                <a:cs typeface="Arial"/>
                <a:sym typeface="Arial"/>
              </a:rPr>
            </a:br>
            <a:r>
              <a:rPr lang="en-CH" sz="2400" dirty="0">
                <a:solidFill>
                  <a:srgbClr val="242424"/>
                </a:solidFill>
                <a:latin typeface="Arial"/>
                <a:ea typeface="Arial"/>
                <a:cs typeface="Arial"/>
                <a:sym typeface="Arial"/>
              </a:rPr>
              <a:t>If you plan to patent, be clear o</a:t>
            </a:r>
            <a:r>
              <a:rPr lang="en-ZA" sz="2400" dirty="0">
                <a:solidFill>
                  <a:srgbClr val="242424"/>
                </a:solidFill>
                <a:latin typeface="Arial"/>
                <a:ea typeface="Arial"/>
                <a:cs typeface="Arial"/>
                <a:sym typeface="Arial"/>
              </a:rPr>
              <a:t>n</a:t>
            </a:r>
            <a:r>
              <a:rPr lang="en-CH" sz="2400" dirty="0">
                <a:solidFill>
                  <a:srgbClr val="242424"/>
                </a:solidFill>
                <a:latin typeface="Arial"/>
                <a:ea typeface="Arial"/>
                <a:cs typeface="Arial"/>
                <a:sym typeface="Arial"/>
              </a:rPr>
              <a:t> your publication strategy</a:t>
            </a:r>
            <a:br>
              <a:rPr lang="en-CH" sz="2400" dirty="0">
                <a:solidFill>
                  <a:srgbClr val="242424"/>
                </a:solidFill>
                <a:latin typeface="Arial"/>
                <a:ea typeface="Arial"/>
                <a:cs typeface="Arial"/>
                <a:sym typeface="Arial"/>
              </a:rPr>
            </a:br>
            <a:br>
              <a:rPr lang="en-CH" sz="2400" dirty="0">
                <a:solidFill>
                  <a:srgbClr val="242424"/>
                </a:solidFill>
                <a:latin typeface="Arial"/>
                <a:ea typeface="Arial"/>
                <a:cs typeface="Arial"/>
                <a:sym typeface="Arial"/>
              </a:rPr>
            </a:br>
            <a:r>
              <a:rPr lang="en-CH" sz="2400" dirty="0">
                <a:solidFill>
                  <a:srgbClr val="242424"/>
                </a:solidFill>
                <a:latin typeface="Arial"/>
                <a:ea typeface="Arial"/>
                <a:cs typeface="Arial"/>
                <a:sym typeface="Arial"/>
              </a:rPr>
              <a:t>Inventorship is not authorship</a:t>
            </a:r>
            <a:br>
              <a:rPr lang="en-CH" sz="2400" dirty="0">
                <a:solidFill>
                  <a:srgbClr val="242424"/>
                </a:solidFill>
                <a:latin typeface="Arial"/>
                <a:ea typeface="Arial"/>
                <a:cs typeface="Arial"/>
                <a:sym typeface="Arial"/>
              </a:rPr>
            </a:br>
            <a:br>
              <a:rPr lang="en-CH" sz="2400" dirty="0">
                <a:solidFill>
                  <a:srgbClr val="242424"/>
                </a:solidFill>
                <a:latin typeface="Arial"/>
                <a:ea typeface="Arial"/>
                <a:cs typeface="Arial"/>
                <a:sym typeface="Arial"/>
              </a:rPr>
            </a:br>
            <a:r>
              <a:rPr lang="en-CH" sz="2400" dirty="0">
                <a:solidFill>
                  <a:srgbClr val="242424"/>
                </a:solidFill>
                <a:latin typeface="Arial"/>
                <a:ea typeface="Arial"/>
                <a:cs typeface="Arial"/>
                <a:sym typeface="Arial"/>
              </a:rPr>
              <a:t>Patents are defensive and can raise value of a candidate drug</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2AD1-7E61-3269-53A6-CC207617E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2DA08-D651-EB09-4315-064AE97381CE}"/>
              </a:ext>
            </a:extLst>
          </p:cNvPr>
          <p:cNvSpPr>
            <a:spLocks noGrp="1"/>
          </p:cNvSpPr>
          <p:nvPr>
            <p:ph type="title"/>
          </p:nvPr>
        </p:nvSpPr>
        <p:spPr/>
        <p:txBody>
          <a:bodyPr>
            <a:normAutofit/>
          </a:bodyPr>
          <a:lstStyle/>
          <a:p>
            <a:r>
              <a:rPr lang="en-CH" dirty="0"/>
              <a:t>Learning objectives </a:t>
            </a:r>
            <a:endParaRPr lang="en-ZA" dirty="0"/>
          </a:p>
        </p:txBody>
      </p:sp>
      <p:sp>
        <p:nvSpPr>
          <p:cNvPr id="3" name="Content Placeholder 2">
            <a:extLst>
              <a:ext uri="{FF2B5EF4-FFF2-40B4-BE49-F238E27FC236}">
                <a16:creationId xmlns:a16="http://schemas.microsoft.com/office/drawing/2014/main" id="{AB40BA46-7307-8D56-6AAA-7E0016AFD7F7}"/>
              </a:ext>
            </a:extLst>
          </p:cNvPr>
          <p:cNvSpPr>
            <a:spLocks noGrp="1"/>
          </p:cNvSpPr>
          <p:nvPr>
            <p:ph idx="1"/>
          </p:nvPr>
        </p:nvSpPr>
        <p:spPr/>
        <p:txBody>
          <a:bodyPr>
            <a:normAutofit/>
          </a:bodyPr>
          <a:lstStyle/>
          <a:p>
            <a:r>
              <a:rPr lang="en-CH" dirty="0"/>
              <a:t>Understand what a patent application is and why it is important</a:t>
            </a:r>
          </a:p>
          <a:p>
            <a:r>
              <a:rPr lang="en-CH" dirty="0"/>
              <a:t>Understand what can be patented and why</a:t>
            </a:r>
          </a:p>
          <a:p>
            <a:r>
              <a:rPr lang="en-CH" dirty="0"/>
              <a:t>Understand enough, as drug discovery scientists, the important legal features of a patent application</a:t>
            </a:r>
          </a:p>
          <a:p>
            <a:r>
              <a:rPr lang="en-CH" dirty="0"/>
              <a:t>Be aware of the difference between inventorship and authorship, and the risks of early compound structure disclosure</a:t>
            </a:r>
            <a:endParaRPr lang="en-US" dirty="0"/>
          </a:p>
        </p:txBody>
      </p:sp>
      <p:sp>
        <p:nvSpPr>
          <p:cNvPr id="4" name="Slide Number Placeholder 3">
            <a:extLst>
              <a:ext uri="{FF2B5EF4-FFF2-40B4-BE49-F238E27FC236}">
                <a16:creationId xmlns:a16="http://schemas.microsoft.com/office/drawing/2014/main" id="{4C560CEC-78F8-C860-A53B-E9511A1B375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a:t>
            </a:fld>
            <a:endParaRPr lang="en-ZA" dirty="0"/>
          </a:p>
        </p:txBody>
      </p:sp>
      <p:pic>
        <p:nvPicPr>
          <p:cNvPr id="6" name="Image 6">
            <a:extLst>
              <a:ext uri="{FF2B5EF4-FFF2-40B4-BE49-F238E27FC236}">
                <a16:creationId xmlns:a16="http://schemas.microsoft.com/office/drawing/2014/main" id="{034DA3A3-D7AB-782A-DD9D-BFB747A08A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74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6265-E298-AA2A-F5B8-33A7557AB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1B1DD-E5E0-59D0-B9FF-FAE38FF07043}"/>
              </a:ext>
            </a:extLst>
          </p:cNvPr>
          <p:cNvSpPr>
            <a:spLocks noGrp="1"/>
          </p:cNvSpPr>
          <p:nvPr>
            <p:ph type="title"/>
          </p:nvPr>
        </p:nvSpPr>
        <p:spPr/>
        <p:txBody>
          <a:bodyPr/>
          <a:lstStyle/>
          <a:p>
            <a:r>
              <a:rPr lang="en-CH" dirty="0"/>
              <a:t>Patenting – things to think about</a:t>
            </a:r>
            <a:endParaRPr lang="en-ZA" dirty="0"/>
          </a:p>
        </p:txBody>
      </p:sp>
      <p:sp>
        <p:nvSpPr>
          <p:cNvPr id="3" name="Content Placeholder 2">
            <a:extLst>
              <a:ext uri="{FF2B5EF4-FFF2-40B4-BE49-F238E27FC236}">
                <a16:creationId xmlns:a16="http://schemas.microsoft.com/office/drawing/2014/main" id="{78F9F0AA-BDC0-3172-95E4-E2A8B33C147C}"/>
              </a:ext>
            </a:extLst>
          </p:cNvPr>
          <p:cNvSpPr>
            <a:spLocks noGrp="1"/>
          </p:cNvSpPr>
          <p:nvPr>
            <p:ph idx="1"/>
          </p:nvPr>
        </p:nvSpPr>
        <p:spPr/>
        <p:txBody>
          <a:bodyPr>
            <a:normAutofit fontScale="92500" lnSpcReduction="20000"/>
          </a:bodyPr>
          <a:lstStyle/>
          <a:p>
            <a:r>
              <a:rPr lang="en-CH" dirty="0"/>
              <a:t>Who can help?</a:t>
            </a:r>
          </a:p>
          <a:p>
            <a:r>
              <a:rPr lang="en-US" dirty="0"/>
              <a:t>What is a patent</a:t>
            </a:r>
            <a:r>
              <a:rPr lang="en-CH" dirty="0"/>
              <a:t>?</a:t>
            </a:r>
            <a:endParaRPr lang="en-US" dirty="0"/>
          </a:p>
          <a:p>
            <a:r>
              <a:rPr lang="en-US" dirty="0"/>
              <a:t>Why </a:t>
            </a:r>
            <a:r>
              <a:rPr lang="en-CH" dirty="0"/>
              <a:t>and where </a:t>
            </a:r>
            <a:r>
              <a:rPr lang="en-US" dirty="0"/>
              <a:t>do you file a patent</a:t>
            </a:r>
            <a:r>
              <a:rPr lang="en-CH" dirty="0"/>
              <a:t>?</a:t>
            </a:r>
            <a:endParaRPr lang="en-US" dirty="0"/>
          </a:p>
          <a:p>
            <a:r>
              <a:rPr lang="en-US" dirty="0"/>
              <a:t>What can I file</a:t>
            </a:r>
            <a:r>
              <a:rPr lang="en-CH" dirty="0"/>
              <a:t>?</a:t>
            </a:r>
            <a:endParaRPr lang="en-US" dirty="0"/>
          </a:p>
          <a:p>
            <a:r>
              <a:rPr lang="en-US" dirty="0"/>
              <a:t>When to file</a:t>
            </a:r>
            <a:r>
              <a:rPr lang="en-CH" dirty="0"/>
              <a:t>?</a:t>
            </a:r>
            <a:endParaRPr lang="en-US" dirty="0"/>
          </a:p>
          <a:p>
            <a:r>
              <a:rPr lang="en-CH" dirty="0"/>
              <a:t>What is the p</a:t>
            </a:r>
            <a:r>
              <a:rPr lang="en-US" dirty="0" err="1"/>
              <a:t>rocess</a:t>
            </a:r>
            <a:r>
              <a:rPr lang="en-US" dirty="0"/>
              <a:t> of getting a patent</a:t>
            </a:r>
            <a:r>
              <a:rPr lang="en-CH" dirty="0"/>
              <a:t>?</a:t>
            </a:r>
            <a:endParaRPr lang="en-US" dirty="0"/>
          </a:p>
          <a:p>
            <a:r>
              <a:rPr lang="en-CH" dirty="0"/>
              <a:t>How to assign i</a:t>
            </a:r>
            <a:r>
              <a:rPr lang="en-US" dirty="0" err="1"/>
              <a:t>nventorship</a:t>
            </a:r>
            <a:r>
              <a:rPr lang="en-CH" dirty="0"/>
              <a:t>?</a:t>
            </a:r>
            <a:endParaRPr lang="en-US" dirty="0"/>
          </a:p>
          <a:p>
            <a:r>
              <a:rPr lang="en-CH" dirty="0"/>
              <a:t>What is the s</a:t>
            </a:r>
            <a:r>
              <a:rPr lang="en-US" dirty="0"/>
              <a:t>cope and </a:t>
            </a:r>
            <a:r>
              <a:rPr lang="en-CH" dirty="0"/>
              <a:t>how to select </a:t>
            </a:r>
            <a:r>
              <a:rPr lang="en-US" dirty="0"/>
              <a:t>examples</a:t>
            </a:r>
            <a:r>
              <a:rPr lang="en-CH" dirty="0"/>
              <a:t>?</a:t>
            </a:r>
            <a:endParaRPr lang="en-US" dirty="0"/>
          </a:p>
          <a:p>
            <a:r>
              <a:rPr lang="en-CH" dirty="0"/>
              <a:t>Can additional</a:t>
            </a:r>
            <a:r>
              <a:rPr lang="en-US" dirty="0"/>
              <a:t> examples</a:t>
            </a:r>
            <a:r>
              <a:rPr lang="en-CH" dirty="0"/>
              <a:t> be added?</a:t>
            </a:r>
            <a:endParaRPr lang="en-US" dirty="0"/>
          </a:p>
          <a:p>
            <a:r>
              <a:rPr lang="en-CH" dirty="0"/>
              <a:t>What are the </a:t>
            </a:r>
            <a:r>
              <a:rPr lang="en-US" dirty="0"/>
              <a:t>claims</a:t>
            </a:r>
            <a:r>
              <a:rPr lang="en-CH" dirty="0"/>
              <a:t>?</a:t>
            </a:r>
            <a:endParaRPr lang="en-US" dirty="0"/>
          </a:p>
          <a:p>
            <a:r>
              <a:rPr lang="en-CH" dirty="0"/>
              <a:t>What can be published and when?</a:t>
            </a:r>
            <a:endParaRPr lang="en-US" dirty="0"/>
          </a:p>
          <a:p>
            <a:r>
              <a:rPr lang="en-CH" dirty="0"/>
              <a:t>What about a</a:t>
            </a:r>
            <a:r>
              <a:rPr lang="en-US" dirty="0" err="1"/>
              <a:t>dditional</a:t>
            </a:r>
            <a:r>
              <a:rPr lang="en-US" dirty="0"/>
              <a:t> fillings</a:t>
            </a:r>
            <a:r>
              <a:rPr lang="en-CH" dirty="0"/>
              <a:t>?</a:t>
            </a:r>
            <a:r>
              <a:rPr lang="en-US" dirty="0"/>
              <a:t> </a:t>
            </a:r>
          </a:p>
        </p:txBody>
      </p:sp>
      <p:sp>
        <p:nvSpPr>
          <p:cNvPr id="4" name="Slide Number Placeholder 3">
            <a:extLst>
              <a:ext uri="{FF2B5EF4-FFF2-40B4-BE49-F238E27FC236}">
                <a16:creationId xmlns:a16="http://schemas.microsoft.com/office/drawing/2014/main" id="{F87A929E-4B37-A6BA-C850-524332EFA0C6}"/>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4</a:t>
            </a:fld>
            <a:endParaRPr lang="en-ZA" dirty="0"/>
          </a:p>
        </p:txBody>
      </p:sp>
      <p:pic>
        <p:nvPicPr>
          <p:cNvPr id="6" name="Image 6">
            <a:extLst>
              <a:ext uri="{FF2B5EF4-FFF2-40B4-BE49-F238E27FC236}">
                <a16:creationId xmlns:a16="http://schemas.microsoft.com/office/drawing/2014/main" id="{1E02A746-8B4C-D9E8-99CC-83F0286479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95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749C0-1A45-E2D6-E1B5-8D68777FC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8FD06-E5A9-67C6-6722-D23A46437248}"/>
              </a:ext>
            </a:extLst>
          </p:cNvPr>
          <p:cNvSpPr>
            <a:spLocks noGrp="1"/>
          </p:cNvSpPr>
          <p:nvPr>
            <p:ph type="title"/>
          </p:nvPr>
        </p:nvSpPr>
        <p:spPr/>
        <p:txBody>
          <a:bodyPr/>
          <a:lstStyle/>
          <a:p>
            <a:r>
              <a:rPr lang="en-CH" dirty="0"/>
              <a:t>Who can help?</a:t>
            </a:r>
            <a:endParaRPr lang="en-ZA" dirty="0"/>
          </a:p>
        </p:txBody>
      </p:sp>
      <p:sp>
        <p:nvSpPr>
          <p:cNvPr id="3" name="Content Placeholder 2">
            <a:extLst>
              <a:ext uri="{FF2B5EF4-FFF2-40B4-BE49-F238E27FC236}">
                <a16:creationId xmlns:a16="http://schemas.microsoft.com/office/drawing/2014/main" id="{07D447A0-12A2-CA81-C163-0D9393FAF7C9}"/>
              </a:ext>
            </a:extLst>
          </p:cNvPr>
          <p:cNvSpPr>
            <a:spLocks noGrp="1"/>
          </p:cNvSpPr>
          <p:nvPr>
            <p:ph idx="1"/>
          </p:nvPr>
        </p:nvSpPr>
        <p:spPr/>
        <p:txBody>
          <a:bodyPr>
            <a:normAutofit/>
          </a:bodyPr>
          <a:lstStyle/>
          <a:p>
            <a:r>
              <a:rPr lang="en-CH" dirty="0"/>
              <a:t>Patent attorneys take responsibility for drafting and filing patent applications</a:t>
            </a:r>
          </a:p>
          <a:p>
            <a:r>
              <a:rPr lang="en-CH" dirty="0"/>
              <a:t>Scientific legal discipline requiring incredible attention to detail, organisation and punctuality</a:t>
            </a:r>
          </a:p>
          <a:p>
            <a:r>
              <a:rPr lang="en-CH" dirty="0"/>
              <a:t>Your institution will have assigned patent attorneys who can advise on when and how to patent, and then support you with the draft and filing</a:t>
            </a:r>
          </a:p>
          <a:p>
            <a:r>
              <a:rPr lang="en-CH" dirty="0"/>
              <a:t>Your legal or tech transfer team likely to be the conduit</a:t>
            </a:r>
          </a:p>
          <a:p>
            <a:r>
              <a:rPr lang="en-CH" dirty="0"/>
              <a:t>Collaboration with the project team – principally medicinal chemistry</a:t>
            </a:r>
          </a:p>
          <a:p>
            <a:r>
              <a:rPr lang="en-CH" dirty="0"/>
              <a:t>If you file a patent do it well!</a:t>
            </a:r>
            <a:endParaRPr lang="en-US" dirty="0"/>
          </a:p>
        </p:txBody>
      </p:sp>
      <p:sp>
        <p:nvSpPr>
          <p:cNvPr id="4" name="Slide Number Placeholder 3">
            <a:extLst>
              <a:ext uri="{FF2B5EF4-FFF2-40B4-BE49-F238E27FC236}">
                <a16:creationId xmlns:a16="http://schemas.microsoft.com/office/drawing/2014/main" id="{3ECC9414-827C-063F-3E32-3606226942A5}"/>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5</a:t>
            </a:fld>
            <a:endParaRPr lang="en-ZA" dirty="0"/>
          </a:p>
        </p:txBody>
      </p:sp>
      <p:pic>
        <p:nvPicPr>
          <p:cNvPr id="6" name="Image 6">
            <a:extLst>
              <a:ext uri="{FF2B5EF4-FFF2-40B4-BE49-F238E27FC236}">
                <a16:creationId xmlns:a16="http://schemas.microsoft.com/office/drawing/2014/main" id="{05616228-8956-B9B6-FC4D-DF8324160B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8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7DA2-7B54-41C6-8C53-624464356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95AB2-FE58-93F1-A3D8-55501ACC0B3B}"/>
              </a:ext>
            </a:extLst>
          </p:cNvPr>
          <p:cNvSpPr>
            <a:spLocks noGrp="1"/>
          </p:cNvSpPr>
          <p:nvPr>
            <p:ph type="title"/>
          </p:nvPr>
        </p:nvSpPr>
        <p:spPr/>
        <p:txBody>
          <a:bodyPr/>
          <a:lstStyle/>
          <a:p>
            <a:r>
              <a:rPr lang="en-CH" dirty="0"/>
              <a:t>What is a patent?</a:t>
            </a:r>
            <a:endParaRPr lang="en-ZA" dirty="0"/>
          </a:p>
        </p:txBody>
      </p:sp>
      <p:sp>
        <p:nvSpPr>
          <p:cNvPr id="3" name="Content Placeholder 2">
            <a:extLst>
              <a:ext uri="{FF2B5EF4-FFF2-40B4-BE49-F238E27FC236}">
                <a16:creationId xmlns:a16="http://schemas.microsoft.com/office/drawing/2014/main" id="{A9A026E4-C3C6-739E-D896-2929283A2AE7}"/>
              </a:ext>
            </a:extLst>
          </p:cNvPr>
          <p:cNvSpPr>
            <a:spLocks noGrp="1"/>
          </p:cNvSpPr>
          <p:nvPr>
            <p:ph idx="1"/>
          </p:nvPr>
        </p:nvSpPr>
        <p:spPr/>
        <p:txBody>
          <a:bodyPr>
            <a:normAutofit/>
          </a:bodyPr>
          <a:lstStyle/>
          <a:p>
            <a:r>
              <a:rPr lang="en-US" dirty="0"/>
              <a:t>A legal right granted to inventors for their invention</a:t>
            </a:r>
            <a:endParaRPr lang="en-CH" dirty="0"/>
          </a:p>
          <a:p>
            <a:r>
              <a:rPr lang="en-CH" dirty="0"/>
              <a:t>Inventors may own or assign their ownership to an employer </a:t>
            </a:r>
            <a:endParaRPr lang="en-US" dirty="0"/>
          </a:p>
          <a:p>
            <a:r>
              <a:rPr lang="en-US" dirty="0"/>
              <a:t>The right to prevent others from making, using, selling their invention</a:t>
            </a:r>
            <a:endParaRPr lang="en-CH" dirty="0"/>
          </a:p>
          <a:p>
            <a:pPr lvl="1"/>
            <a:r>
              <a:rPr lang="en-CH" dirty="0"/>
              <a:t>A patent does not give you a right to sell your invention, rather the right to prevent others from selling it</a:t>
            </a:r>
            <a:endParaRPr lang="en-US" dirty="0"/>
          </a:p>
          <a:p>
            <a:r>
              <a:rPr lang="en-US" dirty="0"/>
              <a:t>For a limited period of time (usually 20 years from the filing date)</a:t>
            </a:r>
          </a:p>
          <a:p>
            <a:r>
              <a:rPr lang="en-US" dirty="0"/>
              <a:t>In particular countries (geographical scope)</a:t>
            </a:r>
          </a:p>
        </p:txBody>
      </p:sp>
      <p:sp>
        <p:nvSpPr>
          <p:cNvPr id="4" name="Slide Number Placeholder 3">
            <a:extLst>
              <a:ext uri="{FF2B5EF4-FFF2-40B4-BE49-F238E27FC236}">
                <a16:creationId xmlns:a16="http://schemas.microsoft.com/office/drawing/2014/main" id="{31762956-3CBB-826C-14B2-8CF93610B141}"/>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6</a:t>
            </a:fld>
            <a:endParaRPr lang="en-ZA" dirty="0"/>
          </a:p>
        </p:txBody>
      </p:sp>
      <p:pic>
        <p:nvPicPr>
          <p:cNvPr id="6" name="Image 6">
            <a:extLst>
              <a:ext uri="{FF2B5EF4-FFF2-40B4-BE49-F238E27FC236}">
                <a16:creationId xmlns:a16="http://schemas.microsoft.com/office/drawing/2014/main" id="{F2195F84-5736-8CD6-824C-44661CB68D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7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BD65E-7494-6A1D-F147-810E8707A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28FE8-E092-6F8E-C9E6-5B3240E96A90}"/>
              </a:ext>
            </a:extLst>
          </p:cNvPr>
          <p:cNvSpPr>
            <a:spLocks noGrp="1"/>
          </p:cNvSpPr>
          <p:nvPr>
            <p:ph type="title"/>
          </p:nvPr>
        </p:nvSpPr>
        <p:spPr/>
        <p:txBody>
          <a:bodyPr/>
          <a:lstStyle/>
          <a:p>
            <a:r>
              <a:rPr lang="en-CH" dirty="0"/>
              <a:t>Why and where to file a patent?</a:t>
            </a:r>
            <a:endParaRPr lang="en-ZA" dirty="0"/>
          </a:p>
        </p:txBody>
      </p:sp>
      <p:sp>
        <p:nvSpPr>
          <p:cNvPr id="3" name="Content Placeholder 2">
            <a:extLst>
              <a:ext uri="{FF2B5EF4-FFF2-40B4-BE49-F238E27FC236}">
                <a16:creationId xmlns:a16="http://schemas.microsoft.com/office/drawing/2014/main" id="{50758ED5-3783-C3DA-2822-5B219F31F2FE}"/>
              </a:ext>
            </a:extLst>
          </p:cNvPr>
          <p:cNvSpPr>
            <a:spLocks noGrp="1"/>
          </p:cNvSpPr>
          <p:nvPr>
            <p:ph idx="1"/>
          </p:nvPr>
        </p:nvSpPr>
        <p:spPr/>
        <p:txBody>
          <a:bodyPr>
            <a:normAutofit fontScale="92500" lnSpcReduction="10000"/>
          </a:bodyPr>
          <a:lstStyle/>
          <a:p>
            <a:r>
              <a:rPr lang="en-CH" dirty="0"/>
              <a:t>If working on commercial diseases then patenting</a:t>
            </a:r>
            <a:r>
              <a:rPr lang="en-US" dirty="0"/>
              <a:t> is driven more by exclusivity</a:t>
            </a:r>
            <a:endParaRPr lang="en-CH" dirty="0"/>
          </a:p>
          <a:p>
            <a:pPr lvl="1"/>
            <a:r>
              <a:rPr lang="en-CH" dirty="0"/>
              <a:t>Establishes a monopoly that prevents other companies selling your drug</a:t>
            </a:r>
          </a:p>
          <a:p>
            <a:pPr lvl="1"/>
            <a:r>
              <a:rPr lang="en-CH" dirty="0"/>
              <a:t>Enables costs of R&amp;D to be recouped and deliver a profit</a:t>
            </a:r>
          </a:p>
          <a:p>
            <a:r>
              <a:rPr lang="en-US" dirty="0"/>
              <a:t>Gives you freedom to operate</a:t>
            </a:r>
            <a:r>
              <a:rPr lang="en-CH" dirty="0"/>
              <a:t> – no-one can prevent you acting</a:t>
            </a:r>
            <a:endParaRPr lang="en-US" dirty="0"/>
          </a:p>
          <a:p>
            <a:r>
              <a:rPr lang="en-CH" dirty="0"/>
              <a:t>Even if working on a neglected tropical disease it is</a:t>
            </a:r>
            <a:r>
              <a:rPr lang="en-US" dirty="0"/>
              <a:t> a valuable asset to attract Pharma partners</a:t>
            </a:r>
            <a:r>
              <a:rPr lang="en-CH" dirty="0"/>
              <a:t> and reinforce quality</a:t>
            </a:r>
          </a:p>
          <a:p>
            <a:r>
              <a:rPr lang="en-CH" dirty="0"/>
              <a:t>A patent needs to be filed and approved in every country in which the right might be exercised (e.g. manufacturing or sales)</a:t>
            </a:r>
          </a:p>
          <a:p>
            <a:r>
              <a:rPr lang="en-US" dirty="0"/>
              <a:t>Generally, the</a:t>
            </a:r>
            <a:r>
              <a:rPr lang="en-CH" dirty="0"/>
              <a:t> MMV</a:t>
            </a:r>
            <a:r>
              <a:rPr lang="en-US" dirty="0"/>
              <a:t> default list is USA, China, Japan, Brazil, India, South Africa and EU (Germany, France, Spain, Netherlands, Italy, Turkey, Switzerland and UK)</a:t>
            </a:r>
            <a:endParaRPr lang="en-CH" dirty="0"/>
          </a:p>
          <a:p>
            <a:r>
              <a:rPr lang="en-CH" dirty="0"/>
              <a:t>Choice made by the filing institution</a:t>
            </a:r>
            <a:endParaRPr lang="en-US" dirty="0"/>
          </a:p>
          <a:p>
            <a:endParaRPr lang="en-US" dirty="0"/>
          </a:p>
        </p:txBody>
      </p:sp>
      <p:sp>
        <p:nvSpPr>
          <p:cNvPr id="4" name="Slide Number Placeholder 3">
            <a:extLst>
              <a:ext uri="{FF2B5EF4-FFF2-40B4-BE49-F238E27FC236}">
                <a16:creationId xmlns:a16="http://schemas.microsoft.com/office/drawing/2014/main" id="{C24A9A88-0B86-7FB5-1253-D329BBED556A}"/>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7</a:t>
            </a:fld>
            <a:endParaRPr lang="en-ZA" dirty="0"/>
          </a:p>
        </p:txBody>
      </p:sp>
      <p:pic>
        <p:nvPicPr>
          <p:cNvPr id="6" name="Image 6">
            <a:extLst>
              <a:ext uri="{FF2B5EF4-FFF2-40B4-BE49-F238E27FC236}">
                <a16:creationId xmlns:a16="http://schemas.microsoft.com/office/drawing/2014/main" id="{7229B2E5-298A-8DF6-4166-CEC74A0FE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67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90A8-6E17-FB94-076B-2518F695B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66663-32C8-C5AC-B0FB-DA78DA94ACA2}"/>
              </a:ext>
            </a:extLst>
          </p:cNvPr>
          <p:cNvSpPr>
            <a:spLocks noGrp="1"/>
          </p:cNvSpPr>
          <p:nvPr>
            <p:ph type="title"/>
          </p:nvPr>
        </p:nvSpPr>
        <p:spPr/>
        <p:txBody>
          <a:bodyPr/>
          <a:lstStyle/>
          <a:p>
            <a:r>
              <a:rPr lang="en-CH" dirty="0"/>
              <a:t>What can you file?</a:t>
            </a:r>
            <a:endParaRPr lang="en-ZA" dirty="0"/>
          </a:p>
        </p:txBody>
      </p:sp>
      <p:sp>
        <p:nvSpPr>
          <p:cNvPr id="3" name="Content Placeholder 2">
            <a:extLst>
              <a:ext uri="{FF2B5EF4-FFF2-40B4-BE49-F238E27FC236}">
                <a16:creationId xmlns:a16="http://schemas.microsoft.com/office/drawing/2014/main" id="{95AB53C6-05CF-4749-57CF-BAE220B78742}"/>
              </a:ext>
            </a:extLst>
          </p:cNvPr>
          <p:cNvSpPr>
            <a:spLocks noGrp="1"/>
          </p:cNvSpPr>
          <p:nvPr>
            <p:ph idx="1"/>
          </p:nvPr>
        </p:nvSpPr>
        <p:spPr>
          <a:xfrm>
            <a:off x="259460" y="2015716"/>
            <a:ext cx="11728372" cy="4574770"/>
          </a:xfrm>
        </p:spPr>
        <p:txBody>
          <a:bodyPr>
            <a:noAutofit/>
          </a:bodyPr>
          <a:lstStyle/>
          <a:p>
            <a:r>
              <a:rPr lang="en-US" dirty="0"/>
              <a:t>Must be Useful, Novel and adequately described</a:t>
            </a:r>
          </a:p>
          <a:p>
            <a:pPr lvl="1"/>
            <a:r>
              <a:rPr lang="en-CH" dirty="0"/>
              <a:t>Use = treat or prevent a disease (i.e. not inhibit a target)</a:t>
            </a:r>
          </a:p>
          <a:p>
            <a:pPr lvl="1"/>
            <a:r>
              <a:rPr lang="en-US" dirty="0"/>
              <a:t>Novel </a:t>
            </a:r>
            <a:r>
              <a:rPr lang="en-CH" dirty="0"/>
              <a:t>= either an undisclosed </a:t>
            </a:r>
            <a:r>
              <a:rPr lang="en-US" dirty="0"/>
              <a:t>compound</a:t>
            </a:r>
            <a:r>
              <a:rPr lang="en-CH" dirty="0"/>
              <a:t> that is not obvious, or an undisclosed use of a compound – reduced to practise</a:t>
            </a:r>
          </a:p>
          <a:p>
            <a:pPr lvl="2"/>
            <a:r>
              <a:rPr lang="en-CH" dirty="0"/>
              <a:t>A compound</a:t>
            </a:r>
            <a:r>
              <a:rPr lang="en-US" dirty="0"/>
              <a:t> without biological activity </a:t>
            </a:r>
            <a:r>
              <a:rPr lang="en-CH" dirty="0"/>
              <a:t>or a virtual compound </a:t>
            </a:r>
            <a:r>
              <a:rPr lang="en-US" dirty="0"/>
              <a:t>would not be patentable</a:t>
            </a:r>
          </a:p>
          <a:p>
            <a:pPr lvl="1"/>
            <a:r>
              <a:rPr lang="en-CH" dirty="0"/>
              <a:t>Enabled so that s</a:t>
            </a:r>
            <a:r>
              <a:rPr lang="en-US" dirty="0" err="1"/>
              <a:t>omeone</a:t>
            </a:r>
            <a:r>
              <a:rPr lang="en-US" dirty="0"/>
              <a:t> </a:t>
            </a:r>
            <a:r>
              <a:rPr lang="en-CH" dirty="0"/>
              <a:t>“</a:t>
            </a:r>
            <a:r>
              <a:rPr lang="en-US" dirty="0"/>
              <a:t>skilled in the art</a:t>
            </a:r>
            <a:r>
              <a:rPr lang="en-CH" dirty="0"/>
              <a:t>”</a:t>
            </a:r>
            <a:r>
              <a:rPr lang="en-US" dirty="0"/>
              <a:t> </a:t>
            </a:r>
            <a:r>
              <a:rPr lang="en-CH" dirty="0"/>
              <a:t>can reproduce invention</a:t>
            </a:r>
            <a:endParaRPr lang="en-US" dirty="0"/>
          </a:p>
          <a:p>
            <a:pPr lvl="1"/>
            <a:r>
              <a:rPr lang="en-CH" dirty="0"/>
              <a:t>All t</a:t>
            </a:r>
            <a:r>
              <a:rPr lang="en-US" dirty="0" err="1"/>
              <a:t>erms</a:t>
            </a:r>
            <a:r>
              <a:rPr lang="en-US" dirty="0"/>
              <a:t> </a:t>
            </a:r>
            <a:r>
              <a:rPr lang="en-CH" dirty="0"/>
              <a:t>e.g.</a:t>
            </a:r>
            <a:r>
              <a:rPr lang="en-US" dirty="0"/>
              <a:t> </a:t>
            </a:r>
            <a:r>
              <a:rPr lang="en-CH" dirty="0"/>
              <a:t>“</a:t>
            </a:r>
            <a:r>
              <a:rPr lang="en-US" dirty="0"/>
              <a:t>alkyl</a:t>
            </a:r>
            <a:r>
              <a:rPr lang="en-CH" dirty="0"/>
              <a:t>”</a:t>
            </a:r>
            <a:r>
              <a:rPr lang="en-US" dirty="0"/>
              <a:t>, </a:t>
            </a:r>
            <a:r>
              <a:rPr lang="en-CH" dirty="0"/>
              <a:t>“</a:t>
            </a:r>
            <a:r>
              <a:rPr lang="en-US" dirty="0"/>
              <a:t>aryl</a:t>
            </a:r>
            <a:r>
              <a:rPr lang="en-CH" dirty="0"/>
              <a:t>”</a:t>
            </a:r>
            <a:r>
              <a:rPr lang="en-US" dirty="0"/>
              <a:t>, </a:t>
            </a:r>
            <a:r>
              <a:rPr lang="en-CH" dirty="0"/>
              <a:t>“</a:t>
            </a:r>
            <a:r>
              <a:rPr lang="en-US" dirty="0"/>
              <a:t>optionally substituted</a:t>
            </a:r>
            <a:r>
              <a:rPr lang="en-CH" dirty="0"/>
              <a:t> with X”</a:t>
            </a:r>
            <a:r>
              <a:rPr lang="en-US" dirty="0"/>
              <a:t> must be defined </a:t>
            </a:r>
          </a:p>
          <a:p>
            <a:r>
              <a:rPr lang="en-US" dirty="0"/>
              <a:t>Medicinal chemistry</a:t>
            </a:r>
          </a:p>
          <a:p>
            <a:pPr lvl="1"/>
            <a:r>
              <a:rPr lang="en-US" dirty="0"/>
              <a:t>Chemical compounds, </a:t>
            </a:r>
            <a:r>
              <a:rPr lang="en-CH" dirty="0"/>
              <a:t>c</a:t>
            </a:r>
            <a:r>
              <a:rPr lang="en-US" dirty="0" err="1"/>
              <a:t>hemical</a:t>
            </a:r>
            <a:r>
              <a:rPr lang="en-US" dirty="0"/>
              <a:t> intermediates, </a:t>
            </a:r>
            <a:r>
              <a:rPr lang="en-CH" dirty="0"/>
              <a:t>i</a:t>
            </a:r>
            <a:r>
              <a:rPr lang="en-US" dirty="0" err="1"/>
              <a:t>somers</a:t>
            </a:r>
            <a:r>
              <a:rPr lang="en-US" dirty="0"/>
              <a:t>, </a:t>
            </a:r>
            <a:r>
              <a:rPr lang="en-CH" dirty="0"/>
              <a:t>s</a:t>
            </a:r>
            <a:r>
              <a:rPr lang="en-US" dirty="0"/>
              <a:t>alts, </a:t>
            </a:r>
            <a:r>
              <a:rPr lang="en-CH" dirty="0"/>
              <a:t>n</a:t>
            </a:r>
            <a:r>
              <a:rPr lang="en-US" dirty="0" err="1"/>
              <a:t>ew</a:t>
            </a:r>
            <a:r>
              <a:rPr lang="en-US" dirty="0"/>
              <a:t> physical forms (crystal forms, polymorphs, solvates, hydrates), </a:t>
            </a:r>
            <a:r>
              <a:rPr lang="en-CH" dirty="0"/>
              <a:t>c</a:t>
            </a:r>
            <a:r>
              <a:rPr lang="en-US" dirty="0" err="1"/>
              <a:t>hemical</a:t>
            </a:r>
            <a:r>
              <a:rPr lang="en-US" dirty="0"/>
              <a:t> processes</a:t>
            </a:r>
          </a:p>
          <a:p>
            <a:r>
              <a:rPr lang="en-CH" dirty="0"/>
              <a:t>Other: </a:t>
            </a:r>
            <a:r>
              <a:rPr lang="en-CH" sz="2400" dirty="0"/>
              <a:t>Biotechnology e.g. </a:t>
            </a:r>
            <a:r>
              <a:rPr lang="en-US" sz="2400" dirty="0"/>
              <a:t>DNA, RNA, proteins</a:t>
            </a:r>
            <a:r>
              <a:rPr lang="en-CH" sz="2400" dirty="0"/>
              <a:t>; formulations, combinations</a:t>
            </a:r>
            <a:endParaRPr lang="en-US" sz="2800" dirty="0"/>
          </a:p>
        </p:txBody>
      </p:sp>
      <p:sp>
        <p:nvSpPr>
          <p:cNvPr id="4" name="Slide Number Placeholder 3">
            <a:extLst>
              <a:ext uri="{FF2B5EF4-FFF2-40B4-BE49-F238E27FC236}">
                <a16:creationId xmlns:a16="http://schemas.microsoft.com/office/drawing/2014/main" id="{7BDF6074-F507-113B-AC7B-55F8815B9EF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8</a:t>
            </a:fld>
            <a:endParaRPr lang="en-ZA" dirty="0"/>
          </a:p>
        </p:txBody>
      </p:sp>
      <p:pic>
        <p:nvPicPr>
          <p:cNvPr id="6" name="Image 6">
            <a:extLst>
              <a:ext uri="{FF2B5EF4-FFF2-40B4-BE49-F238E27FC236}">
                <a16:creationId xmlns:a16="http://schemas.microsoft.com/office/drawing/2014/main" id="{B046FBEA-FBCA-F5B5-E8AE-8F9BD4E82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140">
            <a:extLst>
              <a:ext uri="{FF2B5EF4-FFF2-40B4-BE49-F238E27FC236}">
                <a16:creationId xmlns:a16="http://schemas.microsoft.com/office/drawing/2014/main" id="{81D9982B-E8A1-79C1-6809-21F57745BA95}"/>
              </a:ext>
            </a:extLst>
          </p:cNvPr>
          <p:cNvSpPr>
            <a:spLocks/>
          </p:cNvSpPr>
          <p:nvPr/>
        </p:nvSpPr>
        <p:spPr bwMode="auto">
          <a:xfrm>
            <a:off x="2686628" y="1055948"/>
            <a:ext cx="1425575" cy="858839"/>
          </a:xfrm>
          <a:custGeom>
            <a:avLst/>
            <a:gdLst>
              <a:gd name="T0" fmla="*/ 1882557513 w 898"/>
              <a:gd name="T1" fmla="*/ 287297980 h 541"/>
              <a:gd name="T2" fmla="*/ 1806952825 w 898"/>
              <a:gd name="T3" fmla="*/ 221773879 h 541"/>
              <a:gd name="T4" fmla="*/ 1708665938 w 898"/>
              <a:gd name="T5" fmla="*/ 181451356 h 541"/>
              <a:gd name="T6" fmla="*/ 1559977513 w 898"/>
              <a:gd name="T7" fmla="*/ 161290094 h 541"/>
              <a:gd name="T8" fmla="*/ 1401206875 w 898"/>
              <a:gd name="T9" fmla="*/ 181451356 h 541"/>
              <a:gd name="T10" fmla="*/ 1307961888 w 898"/>
              <a:gd name="T11" fmla="*/ 136088517 h 541"/>
              <a:gd name="T12" fmla="*/ 1204634688 w 898"/>
              <a:gd name="T13" fmla="*/ 52924106 h 541"/>
              <a:gd name="T14" fmla="*/ 1030744700 w 898"/>
              <a:gd name="T15" fmla="*/ 5040315 h 541"/>
              <a:gd name="T16" fmla="*/ 851812813 w 898"/>
              <a:gd name="T17" fmla="*/ 15120946 h 541"/>
              <a:gd name="T18" fmla="*/ 682963138 w 898"/>
              <a:gd name="T19" fmla="*/ 80645047 h 541"/>
              <a:gd name="T20" fmla="*/ 599797188 w 898"/>
              <a:gd name="T21" fmla="*/ 161290094 h 541"/>
              <a:gd name="T22" fmla="*/ 524192500 w 898"/>
              <a:gd name="T23" fmla="*/ 199093253 h 541"/>
              <a:gd name="T24" fmla="*/ 380544388 w 898"/>
              <a:gd name="T25" fmla="*/ 221773879 h 541"/>
              <a:gd name="T26" fmla="*/ 287297813 w 898"/>
              <a:gd name="T27" fmla="*/ 302418926 h 541"/>
              <a:gd name="T28" fmla="*/ 272176875 w 898"/>
              <a:gd name="T29" fmla="*/ 393144604 h 541"/>
              <a:gd name="T30" fmla="*/ 186491563 w 898"/>
              <a:gd name="T31" fmla="*/ 400705871 h 541"/>
              <a:gd name="T32" fmla="*/ 103327200 w 898"/>
              <a:gd name="T33" fmla="*/ 438507443 h 541"/>
              <a:gd name="T34" fmla="*/ 55443438 w 898"/>
              <a:gd name="T35" fmla="*/ 483870282 h 541"/>
              <a:gd name="T36" fmla="*/ 17641888 w 898"/>
              <a:gd name="T37" fmla="*/ 546875018 h 541"/>
              <a:gd name="T38" fmla="*/ 22682200 w 898"/>
              <a:gd name="T39" fmla="*/ 607358804 h 541"/>
              <a:gd name="T40" fmla="*/ 17641888 w 898"/>
              <a:gd name="T41" fmla="*/ 680442584 h 541"/>
              <a:gd name="T42" fmla="*/ 5040313 w 898"/>
              <a:gd name="T43" fmla="*/ 751007000 h 541"/>
              <a:gd name="T44" fmla="*/ 25201563 w 898"/>
              <a:gd name="T45" fmla="*/ 824092367 h 541"/>
              <a:gd name="T46" fmla="*/ 12601575 w 898"/>
              <a:gd name="T47" fmla="*/ 904737414 h 541"/>
              <a:gd name="T48" fmla="*/ 0 w 898"/>
              <a:gd name="T49" fmla="*/ 975301830 h 541"/>
              <a:gd name="T50" fmla="*/ 30241875 w 898"/>
              <a:gd name="T51" fmla="*/ 1066027508 h 541"/>
              <a:gd name="T52" fmla="*/ 98286888 w 898"/>
              <a:gd name="T53" fmla="*/ 1126511293 h 541"/>
              <a:gd name="T54" fmla="*/ 231854375 w 898"/>
              <a:gd name="T55" fmla="*/ 1171874132 h 541"/>
              <a:gd name="T56" fmla="*/ 340221888 w 898"/>
              <a:gd name="T57" fmla="*/ 1144151604 h 541"/>
              <a:gd name="T58" fmla="*/ 400705638 w 898"/>
              <a:gd name="T59" fmla="*/ 1207156340 h 541"/>
              <a:gd name="T60" fmla="*/ 481350638 w 898"/>
              <a:gd name="T61" fmla="*/ 1242438548 h 541"/>
              <a:gd name="T62" fmla="*/ 592237513 w 898"/>
              <a:gd name="T63" fmla="*/ 1267640125 h 541"/>
              <a:gd name="T64" fmla="*/ 718245325 w 898"/>
              <a:gd name="T65" fmla="*/ 1252519179 h 541"/>
              <a:gd name="T66" fmla="*/ 811490313 w 898"/>
              <a:gd name="T67" fmla="*/ 1270159489 h 541"/>
              <a:gd name="T68" fmla="*/ 887095000 w 898"/>
              <a:gd name="T69" fmla="*/ 1318043280 h 541"/>
              <a:gd name="T70" fmla="*/ 985381888 w 898"/>
              <a:gd name="T71" fmla="*/ 1345764221 h 541"/>
              <a:gd name="T72" fmla="*/ 1078626875 w 898"/>
              <a:gd name="T73" fmla="*/ 1335683590 h 541"/>
              <a:gd name="T74" fmla="*/ 1169352500 w 898"/>
              <a:gd name="T75" fmla="*/ 1290320751 h 541"/>
              <a:gd name="T76" fmla="*/ 1237397513 w 898"/>
              <a:gd name="T77" fmla="*/ 1335683590 h 541"/>
              <a:gd name="T78" fmla="*/ 1335682813 w 898"/>
              <a:gd name="T79" fmla="*/ 1360885167 h 541"/>
              <a:gd name="T80" fmla="*/ 1461690625 w 898"/>
              <a:gd name="T81" fmla="*/ 1350804536 h 541"/>
              <a:gd name="T82" fmla="*/ 1547375938 w 898"/>
              <a:gd name="T83" fmla="*/ 1287801387 h 541"/>
              <a:gd name="T84" fmla="*/ 1620461263 w 898"/>
              <a:gd name="T85" fmla="*/ 1262599810 h 541"/>
              <a:gd name="T86" fmla="*/ 1738907813 w 898"/>
              <a:gd name="T87" fmla="*/ 1270159489 h 541"/>
              <a:gd name="T88" fmla="*/ 1839714063 w 898"/>
              <a:gd name="T89" fmla="*/ 1229836966 h 541"/>
              <a:gd name="T90" fmla="*/ 1902718763 w 898"/>
              <a:gd name="T91" fmla="*/ 1166833817 h 541"/>
              <a:gd name="T92" fmla="*/ 1938000950 w 898"/>
              <a:gd name="T93" fmla="*/ 1136591924 h 541"/>
              <a:gd name="T94" fmla="*/ 2051407188 w 898"/>
              <a:gd name="T95" fmla="*/ 1126511293 h 541"/>
              <a:gd name="T96" fmla="*/ 2147483646 w 898"/>
              <a:gd name="T97" fmla="*/ 1068546872 h 541"/>
              <a:gd name="T98" fmla="*/ 2147483646 w 898"/>
              <a:gd name="T99" fmla="*/ 975301830 h 541"/>
              <a:gd name="T100" fmla="*/ 2147483646 w 898"/>
              <a:gd name="T101" fmla="*/ 866934255 h 541"/>
              <a:gd name="T102" fmla="*/ 2147483646 w 898"/>
              <a:gd name="T103" fmla="*/ 766127946 h 541"/>
              <a:gd name="T104" fmla="*/ 2147483646 w 898"/>
              <a:gd name="T105" fmla="*/ 665321637 h 541"/>
              <a:gd name="T106" fmla="*/ 2147483646 w 898"/>
              <a:gd name="T107" fmla="*/ 556955649 h 541"/>
              <a:gd name="T108" fmla="*/ 2147483646 w 898"/>
              <a:gd name="T109" fmla="*/ 468749335 h 541"/>
              <a:gd name="T110" fmla="*/ 2071568438 w 898"/>
              <a:gd name="T111" fmla="*/ 400705871 h 541"/>
              <a:gd name="T112" fmla="*/ 1935480000 w 898"/>
              <a:gd name="T113" fmla="*/ 367943027 h 541"/>
              <a:gd name="T114" fmla="*/ 1902718763 w 898"/>
              <a:gd name="T115" fmla="*/ 325101139 h 5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8"/>
              <a:gd name="T175" fmla="*/ 0 h 541"/>
              <a:gd name="T176" fmla="*/ 898 w 898"/>
              <a:gd name="T177" fmla="*/ 541 h 5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8" h="541">
                <a:moveTo>
                  <a:pt x="755" y="129"/>
                </a:moveTo>
                <a:lnTo>
                  <a:pt x="747" y="114"/>
                </a:lnTo>
                <a:lnTo>
                  <a:pt x="735" y="99"/>
                </a:lnTo>
                <a:lnTo>
                  <a:pt x="717" y="88"/>
                </a:lnTo>
                <a:lnTo>
                  <a:pt x="696" y="78"/>
                </a:lnTo>
                <a:lnTo>
                  <a:pt x="678" y="72"/>
                </a:lnTo>
                <a:lnTo>
                  <a:pt x="655" y="65"/>
                </a:lnTo>
                <a:lnTo>
                  <a:pt x="619" y="64"/>
                </a:lnTo>
                <a:lnTo>
                  <a:pt x="586" y="65"/>
                </a:lnTo>
                <a:lnTo>
                  <a:pt x="556" y="72"/>
                </a:lnTo>
                <a:lnTo>
                  <a:pt x="533" y="81"/>
                </a:lnTo>
                <a:lnTo>
                  <a:pt x="519" y="54"/>
                </a:lnTo>
                <a:lnTo>
                  <a:pt x="503" y="36"/>
                </a:lnTo>
                <a:lnTo>
                  <a:pt x="478" y="21"/>
                </a:lnTo>
                <a:lnTo>
                  <a:pt x="446" y="10"/>
                </a:lnTo>
                <a:lnTo>
                  <a:pt x="409" y="2"/>
                </a:lnTo>
                <a:lnTo>
                  <a:pt x="371" y="0"/>
                </a:lnTo>
                <a:lnTo>
                  <a:pt x="338" y="6"/>
                </a:lnTo>
                <a:lnTo>
                  <a:pt x="299" y="15"/>
                </a:lnTo>
                <a:lnTo>
                  <a:pt x="271" y="32"/>
                </a:lnTo>
                <a:lnTo>
                  <a:pt x="251" y="49"/>
                </a:lnTo>
                <a:lnTo>
                  <a:pt x="238" y="64"/>
                </a:lnTo>
                <a:lnTo>
                  <a:pt x="235" y="85"/>
                </a:lnTo>
                <a:lnTo>
                  <a:pt x="208" y="79"/>
                </a:lnTo>
                <a:lnTo>
                  <a:pt x="177" y="81"/>
                </a:lnTo>
                <a:lnTo>
                  <a:pt x="151" y="88"/>
                </a:lnTo>
                <a:lnTo>
                  <a:pt x="130" y="100"/>
                </a:lnTo>
                <a:lnTo>
                  <a:pt x="114" y="120"/>
                </a:lnTo>
                <a:lnTo>
                  <a:pt x="107" y="142"/>
                </a:lnTo>
                <a:lnTo>
                  <a:pt x="108" y="156"/>
                </a:lnTo>
                <a:lnTo>
                  <a:pt x="92" y="155"/>
                </a:lnTo>
                <a:lnTo>
                  <a:pt x="74" y="159"/>
                </a:lnTo>
                <a:lnTo>
                  <a:pt x="56" y="166"/>
                </a:lnTo>
                <a:lnTo>
                  <a:pt x="41" y="174"/>
                </a:lnTo>
                <a:lnTo>
                  <a:pt x="31" y="182"/>
                </a:lnTo>
                <a:lnTo>
                  <a:pt x="22" y="192"/>
                </a:lnTo>
                <a:lnTo>
                  <a:pt x="12" y="202"/>
                </a:lnTo>
                <a:lnTo>
                  <a:pt x="7" y="217"/>
                </a:lnTo>
                <a:lnTo>
                  <a:pt x="5" y="228"/>
                </a:lnTo>
                <a:lnTo>
                  <a:pt x="9" y="241"/>
                </a:lnTo>
                <a:lnTo>
                  <a:pt x="15" y="255"/>
                </a:lnTo>
                <a:lnTo>
                  <a:pt x="7" y="270"/>
                </a:lnTo>
                <a:lnTo>
                  <a:pt x="4" y="284"/>
                </a:lnTo>
                <a:lnTo>
                  <a:pt x="2" y="298"/>
                </a:lnTo>
                <a:lnTo>
                  <a:pt x="5" y="316"/>
                </a:lnTo>
                <a:lnTo>
                  <a:pt x="10" y="327"/>
                </a:lnTo>
                <a:lnTo>
                  <a:pt x="20" y="341"/>
                </a:lnTo>
                <a:lnTo>
                  <a:pt x="5" y="359"/>
                </a:lnTo>
                <a:lnTo>
                  <a:pt x="2" y="370"/>
                </a:lnTo>
                <a:lnTo>
                  <a:pt x="0" y="387"/>
                </a:lnTo>
                <a:lnTo>
                  <a:pt x="4" y="404"/>
                </a:lnTo>
                <a:lnTo>
                  <a:pt x="12" y="423"/>
                </a:lnTo>
                <a:lnTo>
                  <a:pt x="22" y="435"/>
                </a:lnTo>
                <a:lnTo>
                  <a:pt x="39" y="447"/>
                </a:lnTo>
                <a:lnTo>
                  <a:pt x="64" y="461"/>
                </a:lnTo>
                <a:lnTo>
                  <a:pt x="92" y="465"/>
                </a:lnTo>
                <a:lnTo>
                  <a:pt x="118" y="461"/>
                </a:lnTo>
                <a:lnTo>
                  <a:pt x="135" y="454"/>
                </a:lnTo>
                <a:lnTo>
                  <a:pt x="147" y="468"/>
                </a:lnTo>
                <a:lnTo>
                  <a:pt x="159" y="479"/>
                </a:lnTo>
                <a:lnTo>
                  <a:pt x="169" y="484"/>
                </a:lnTo>
                <a:lnTo>
                  <a:pt x="191" y="493"/>
                </a:lnTo>
                <a:lnTo>
                  <a:pt x="208" y="498"/>
                </a:lnTo>
                <a:lnTo>
                  <a:pt x="235" y="503"/>
                </a:lnTo>
                <a:lnTo>
                  <a:pt x="261" y="503"/>
                </a:lnTo>
                <a:lnTo>
                  <a:pt x="285" y="497"/>
                </a:lnTo>
                <a:lnTo>
                  <a:pt x="309" y="487"/>
                </a:lnTo>
                <a:lnTo>
                  <a:pt x="322" y="504"/>
                </a:lnTo>
                <a:lnTo>
                  <a:pt x="335" y="515"/>
                </a:lnTo>
                <a:lnTo>
                  <a:pt x="352" y="523"/>
                </a:lnTo>
                <a:lnTo>
                  <a:pt x="369" y="530"/>
                </a:lnTo>
                <a:lnTo>
                  <a:pt x="391" y="534"/>
                </a:lnTo>
                <a:lnTo>
                  <a:pt x="411" y="534"/>
                </a:lnTo>
                <a:lnTo>
                  <a:pt x="428" y="530"/>
                </a:lnTo>
                <a:lnTo>
                  <a:pt x="452" y="520"/>
                </a:lnTo>
                <a:lnTo>
                  <a:pt x="464" y="512"/>
                </a:lnTo>
                <a:lnTo>
                  <a:pt x="478" y="523"/>
                </a:lnTo>
                <a:lnTo>
                  <a:pt x="491" y="530"/>
                </a:lnTo>
                <a:lnTo>
                  <a:pt x="507" y="537"/>
                </a:lnTo>
                <a:lnTo>
                  <a:pt x="530" y="540"/>
                </a:lnTo>
                <a:lnTo>
                  <a:pt x="553" y="540"/>
                </a:lnTo>
                <a:lnTo>
                  <a:pt x="580" y="536"/>
                </a:lnTo>
                <a:lnTo>
                  <a:pt x="596" y="526"/>
                </a:lnTo>
                <a:lnTo>
                  <a:pt x="614" y="511"/>
                </a:lnTo>
                <a:lnTo>
                  <a:pt x="625" y="497"/>
                </a:lnTo>
                <a:lnTo>
                  <a:pt x="643" y="501"/>
                </a:lnTo>
                <a:lnTo>
                  <a:pt x="665" y="505"/>
                </a:lnTo>
                <a:lnTo>
                  <a:pt x="690" y="504"/>
                </a:lnTo>
                <a:lnTo>
                  <a:pt x="712" y="497"/>
                </a:lnTo>
                <a:lnTo>
                  <a:pt x="730" y="488"/>
                </a:lnTo>
                <a:lnTo>
                  <a:pt x="743" y="479"/>
                </a:lnTo>
                <a:lnTo>
                  <a:pt x="755" y="463"/>
                </a:lnTo>
                <a:lnTo>
                  <a:pt x="758" y="447"/>
                </a:lnTo>
                <a:lnTo>
                  <a:pt x="769" y="451"/>
                </a:lnTo>
                <a:lnTo>
                  <a:pt x="791" y="452"/>
                </a:lnTo>
                <a:lnTo>
                  <a:pt x="814" y="447"/>
                </a:lnTo>
                <a:lnTo>
                  <a:pt x="837" y="438"/>
                </a:lnTo>
                <a:lnTo>
                  <a:pt x="853" y="424"/>
                </a:lnTo>
                <a:lnTo>
                  <a:pt x="867" y="405"/>
                </a:lnTo>
                <a:lnTo>
                  <a:pt x="875" y="387"/>
                </a:lnTo>
                <a:lnTo>
                  <a:pt x="876" y="362"/>
                </a:lnTo>
                <a:lnTo>
                  <a:pt x="876" y="344"/>
                </a:lnTo>
                <a:lnTo>
                  <a:pt x="868" y="319"/>
                </a:lnTo>
                <a:lnTo>
                  <a:pt x="885" y="304"/>
                </a:lnTo>
                <a:lnTo>
                  <a:pt x="893" y="285"/>
                </a:lnTo>
                <a:lnTo>
                  <a:pt x="897" y="264"/>
                </a:lnTo>
                <a:lnTo>
                  <a:pt x="897" y="243"/>
                </a:lnTo>
                <a:lnTo>
                  <a:pt x="891" y="221"/>
                </a:lnTo>
                <a:lnTo>
                  <a:pt x="881" y="203"/>
                </a:lnTo>
                <a:lnTo>
                  <a:pt x="863" y="186"/>
                </a:lnTo>
                <a:lnTo>
                  <a:pt x="845" y="173"/>
                </a:lnTo>
                <a:lnTo>
                  <a:pt x="822" y="159"/>
                </a:lnTo>
                <a:lnTo>
                  <a:pt x="794" y="149"/>
                </a:lnTo>
                <a:lnTo>
                  <a:pt x="768" y="146"/>
                </a:lnTo>
                <a:lnTo>
                  <a:pt x="755" y="143"/>
                </a:lnTo>
                <a:lnTo>
                  <a:pt x="755" y="129"/>
                </a:lnTo>
              </a:path>
            </a:pathLst>
          </a:custGeom>
          <a:solidFill>
            <a:schemeClr val="tx1"/>
          </a:solidFill>
          <a:ln w="12700" cap="rnd">
            <a:solidFill>
              <a:srgbClr val="292929"/>
            </a:solidFill>
            <a:round/>
            <a:headEnd/>
            <a:tailEnd/>
          </a:ln>
        </p:spPr>
        <p:txBody>
          <a:bodyPr/>
          <a:lstStyle/>
          <a:p>
            <a:endParaRPr lang="en-GB" sz="2400"/>
          </a:p>
        </p:txBody>
      </p:sp>
      <p:sp>
        <p:nvSpPr>
          <p:cNvPr id="8" name="Rectangle 1141">
            <a:extLst>
              <a:ext uri="{FF2B5EF4-FFF2-40B4-BE49-F238E27FC236}">
                <a16:creationId xmlns:a16="http://schemas.microsoft.com/office/drawing/2014/main" id="{0F15E974-208D-D905-16ED-6FF1C1CBD546}"/>
              </a:ext>
            </a:extLst>
          </p:cNvPr>
          <p:cNvSpPr>
            <a:spLocks noChangeArrowheads="1"/>
          </p:cNvSpPr>
          <p:nvPr/>
        </p:nvSpPr>
        <p:spPr bwMode="auto">
          <a:xfrm>
            <a:off x="2782197" y="1253780"/>
            <a:ext cx="1259960" cy="5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lnSpc>
                <a:spcPct val="90000"/>
              </a:lnSpc>
              <a:spcBef>
                <a:spcPct val="30000"/>
              </a:spcBef>
              <a:buClr>
                <a:schemeClr val="accent1"/>
              </a:buClr>
              <a:buSzPct val="9000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lnSpc>
                <a:spcPct val="90000"/>
              </a:lnSpc>
              <a:spcBef>
                <a:spcPct val="30000"/>
              </a:spcBef>
              <a:buClr>
                <a:schemeClr val="tx1"/>
              </a:buClr>
              <a:buSzPct val="90000"/>
              <a:buChar char="•"/>
              <a:defRPr sz="2600">
                <a:solidFill>
                  <a:schemeClr val="tx1"/>
                </a:solidFill>
                <a:latin typeface="Arial" panose="020B0604020202020204" pitchFamily="34" charset="0"/>
                <a:ea typeface="ＭＳ Ｐゴシック" panose="020B0600070205080204" pitchFamily="34" charset="-128"/>
              </a:defRPr>
            </a:lvl2pPr>
            <a:lvl3pPr marL="1362075" indent="-287338">
              <a:lnSpc>
                <a:spcPct val="90000"/>
              </a:lnSpc>
              <a:spcBef>
                <a:spcPct val="30000"/>
              </a:spcBef>
              <a:buClr>
                <a:schemeClr val="accent1"/>
              </a:buClr>
              <a:buSzPct val="90000"/>
              <a:buChar char="•"/>
              <a:defRPr sz="2400">
                <a:solidFill>
                  <a:schemeClr val="tx1"/>
                </a:solidFill>
                <a:latin typeface="Arial" panose="020B0604020202020204" pitchFamily="34" charset="0"/>
                <a:ea typeface="ＭＳ Ｐゴシック" panose="020B0600070205080204" pitchFamily="34" charset="-128"/>
              </a:defRPr>
            </a:lvl3pPr>
            <a:lvl4pPr marL="1552575" indent="-180975">
              <a:spcBef>
                <a:spcPct val="20000"/>
              </a:spcBef>
              <a:defRPr sz="2100">
                <a:solidFill>
                  <a:schemeClr val="tx1"/>
                </a:solidFill>
                <a:latin typeface="Arial" panose="020B0604020202020204" pitchFamily="34" charset="0"/>
                <a:ea typeface="ＭＳ Ｐゴシック" panose="020B0600070205080204" pitchFamily="34" charset="-128"/>
              </a:defRPr>
            </a:lvl4pPr>
            <a:lvl5pPr marL="1908175" indent="-79375">
              <a:spcBef>
                <a:spcPct val="20000"/>
              </a:spcBef>
              <a:defRPr sz="2100">
                <a:solidFill>
                  <a:schemeClr val="tx1"/>
                </a:solidFill>
                <a:latin typeface="Arial" panose="020B0604020202020204" pitchFamily="34" charset="0"/>
                <a:ea typeface="ＭＳ Ｐゴシック" panose="020B0600070205080204" pitchFamily="34" charset="-128"/>
              </a:defRPr>
            </a:lvl5pPr>
            <a:lvl6pPr marL="23653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28225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2797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37369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buClrTx/>
              <a:buSzTx/>
              <a:buFontTx/>
              <a:buNone/>
            </a:pPr>
            <a:r>
              <a:rPr lang="en-GB" altLang="en-US" sz="3200" dirty="0">
                <a:solidFill>
                  <a:schemeClr val="bg1"/>
                </a:solidFill>
                <a:latin typeface="Impact" panose="020B0806030902050204" pitchFamily="34" charset="0"/>
              </a:rPr>
              <a:t>Useful</a:t>
            </a:r>
          </a:p>
        </p:txBody>
      </p:sp>
      <p:sp>
        <p:nvSpPr>
          <p:cNvPr id="9" name="Freeform 1133">
            <a:extLst>
              <a:ext uri="{FF2B5EF4-FFF2-40B4-BE49-F238E27FC236}">
                <a16:creationId xmlns:a16="http://schemas.microsoft.com/office/drawing/2014/main" id="{B04149A2-D14C-E03B-340A-85220AF88758}"/>
              </a:ext>
            </a:extLst>
          </p:cNvPr>
          <p:cNvSpPr>
            <a:spLocks/>
          </p:cNvSpPr>
          <p:nvPr/>
        </p:nvSpPr>
        <p:spPr bwMode="auto">
          <a:xfrm>
            <a:off x="6432145" y="77601"/>
            <a:ext cx="1895388" cy="1891115"/>
          </a:xfrm>
          <a:custGeom>
            <a:avLst/>
            <a:gdLst>
              <a:gd name="T0" fmla="*/ 2147483646 w 1359"/>
              <a:gd name="T1" fmla="*/ 884573797 h 1103"/>
              <a:gd name="T2" fmla="*/ 2147483646 w 1359"/>
              <a:gd name="T3" fmla="*/ 441026424 h 1103"/>
              <a:gd name="T4" fmla="*/ 2147483646 w 1359"/>
              <a:gd name="T5" fmla="*/ 665321060 h 1103"/>
              <a:gd name="T6" fmla="*/ 2147483646 w 1359"/>
              <a:gd name="T7" fmla="*/ 441026424 h 1103"/>
              <a:gd name="T8" fmla="*/ 2147483646 w 1359"/>
              <a:gd name="T9" fmla="*/ 665321060 h 1103"/>
              <a:gd name="T10" fmla="*/ 2147483646 w 1359"/>
              <a:gd name="T11" fmla="*/ 221773687 h 1103"/>
              <a:gd name="T12" fmla="*/ 2147483646 w 1359"/>
              <a:gd name="T13" fmla="*/ 554434217 h 1103"/>
              <a:gd name="T14" fmla="*/ 2147483646 w 1359"/>
              <a:gd name="T15" fmla="*/ 221773687 h 1103"/>
              <a:gd name="T16" fmla="*/ 1970761731 w 1359"/>
              <a:gd name="T17" fmla="*/ 554434217 h 1103"/>
              <a:gd name="T18" fmla="*/ 1839713636 w 1359"/>
              <a:gd name="T19" fmla="*/ 0 h 1103"/>
              <a:gd name="T20" fmla="*/ 1706144592 w 1359"/>
              <a:gd name="T21" fmla="*/ 554434217 h 1103"/>
              <a:gd name="T22" fmla="*/ 1575096497 w 1359"/>
              <a:gd name="T23" fmla="*/ 221773687 h 1103"/>
              <a:gd name="T24" fmla="*/ 1575096497 w 1359"/>
              <a:gd name="T25" fmla="*/ 554434217 h 1103"/>
              <a:gd name="T26" fmla="*/ 1050904119 w 1359"/>
              <a:gd name="T27" fmla="*/ 0 h 1103"/>
              <a:gd name="T28" fmla="*/ 1315521258 w 1359"/>
              <a:gd name="T29" fmla="*/ 554434217 h 1103"/>
              <a:gd name="T30" fmla="*/ 1050904119 w 1359"/>
              <a:gd name="T31" fmla="*/ 441026424 h 1103"/>
              <a:gd name="T32" fmla="*/ 1050904119 w 1359"/>
              <a:gd name="T33" fmla="*/ 665321060 h 1103"/>
              <a:gd name="T34" fmla="*/ 521671429 w 1359"/>
              <a:gd name="T35" fmla="*/ 441026424 h 1103"/>
              <a:gd name="T36" fmla="*/ 786288568 w 1359"/>
              <a:gd name="T37" fmla="*/ 778727265 h 1103"/>
              <a:gd name="T38" fmla="*/ 390623334 w 1359"/>
              <a:gd name="T39" fmla="*/ 665321060 h 1103"/>
              <a:gd name="T40" fmla="*/ 521671429 w 1359"/>
              <a:gd name="T41" fmla="*/ 997981590 h 1103"/>
              <a:gd name="T42" fmla="*/ 0 w 1359"/>
              <a:gd name="T43" fmla="*/ 997981590 h 1103"/>
              <a:gd name="T44" fmla="*/ 521671429 w 1359"/>
              <a:gd name="T45" fmla="*/ 1222274638 h 1103"/>
              <a:gd name="T46" fmla="*/ 262096189 w 1359"/>
              <a:gd name="T47" fmla="*/ 1328121171 h 1103"/>
              <a:gd name="T48" fmla="*/ 655240473 w 1359"/>
              <a:gd name="T49" fmla="*/ 1328121171 h 1103"/>
              <a:gd name="T50" fmla="*/ 131048095 w 1359"/>
              <a:gd name="T51" fmla="*/ 1552415807 h 1103"/>
              <a:gd name="T52" fmla="*/ 786288568 w 1359"/>
              <a:gd name="T53" fmla="*/ 1441528963 h 1103"/>
              <a:gd name="T54" fmla="*/ 390623334 w 1359"/>
              <a:gd name="T55" fmla="*/ 1776708855 h 1103"/>
              <a:gd name="T56" fmla="*/ 919856024 w 1359"/>
              <a:gd name="T57" fmla="*/ 1552415807 h 1103"/>
              <a:gd name="T58" fmla="*/ 919856024 w 1359"/>
              <a:gd name="T59" fmla="*/ 1776708855 h 1103"/>
              <a:gd name="T60" fmla="*/ 1184473163 w 1359"/>
              <a:gd name="T61" fmla="*/ 1552415807 h 1103"/>
              <a:gd name="T62" fmla="*/ 1184473163 w 1359"/>
              <a:gd name="T63" fmla="*/ 2001003491 h 1103"/>
              <a:gd name="T64" fmla="*/ 1444048403 w 1359"/>
              <a:gd name="T65" fmla="*/ 1665822012 h 1103"/>
              <a:gd name="T66" fmla="*/ 1575096497 w 1359"/>
              <a:gd name="T67" fmla="*/ 1890116648 h 1103"/>
              <a:gd name="T68" fmla="*/ 1706144592 w 1359"/>
              <a:gd name="T69" fmla="*/ 1665822012 h 1103"/>
              <a:gd name="T70" fmla="*/ 1970761731 w 1359"/>
              <a:gd name="T71" fmla="*/ 2111890334 h 1103"/>
              <a:gd name="T72" fmla="*/ 1970761731 w 1359"/>
              <a:gd name="T73" fmla="*/ 1665822012 h 1103"/>
              <a:gd name="T74" fmla="*/ 2147483646 w 1359"/>
              <a:gd name="T75" fmla="*/ 1890116648 h 1103"/>
              <a:gd name="T76" fmla="*/ 2147483646 w 1359"/>
              <a:gd name="T77" fmla="*/ 1665822012 h 1103"/>
              <a:gd name="T78" fmla="*/ 2147483646 w 1359"/>
              <a:gd name="T79" fmla="*/ 2147483646 h 1103"/>
              <a:gd name="T80" fmla="*/ 2147483646 w 1359"/>
              <a:gd name="T81" fmla="*/ 1552415807 h 1103"/>
              <a:gd name="T82" fmla="*/ 2147483646 w 1359"/>
              <a:gd name="T83" fmla="*/ 1776708855 h 1103"/>
              <a:gd name="T84" fmla="*/ 2147483646 w 1359"/>
              <a:gd name="T85" fmla="*/ 1441528963 h 1103"/>
              <a:gd name="T86" fmla="*/ 2147483646 w 1359"/>
              <a:gd name="T87" fmla="*/ 1665822012 h 1103"/>
              <a:gd name="T88" fmla="*/ 2147483646 w 1359"/>
              <a:gd name="T89" fmla="*/ 1328121171 h 1103"/>
              <a:gd name="T90" fmla="*/ 2147483646 w 1359"/>
              <a:gd name="T91" fmla="*/ 1441528963 h 1103"/>
              <a:gd name="T92" fmla="*/ 2147483646 w 1359"/>
              <a:gd name="T93" fmla="*/ 1222274638 h 1103"/>
              <a:gd name="T94" fmla="*/ 2147483646 w 1359"/>
              <a:gd name="T95" fmla="*/ 997981590 h 1103"/>
              <a:gd name="T96" fmla="*/ 2147483646 w 1359"/>
              <a:gd name="T97" fmla="*/ 884573797 h 1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9"/>
              <a:gd name="T148" fmla="*/ 0 h 1103"/>
              <a:gd name="T149" fmla="*/ 1359 w 1359"/>
              <a:gd name="T150" fmla="*/ 1103 h 1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9" h="1103">
                <a:moveTo>
                  <a:pt x="1150" y="351"/>
                </a:moveTo>
                <a:lnTo>
                  <a:pt x="1305" y="175"/>
                </a:lnTo>
                <a:lnTo>
                  <a:pt x="1045" y="264"/>
                </a:lnTo>
                <a:lnTo>
                  <a:pt x="1097" y="175"/>
                </a:lnTo>
                <a:lnTo>
                  <a:pt x="992" y="264"/>
                </a:lnTo>
                <a:lnTo>
                  <a:pt x="1097" y="88"/>
                </a:lnTo>
                <a:lnTo>
                  <a:pt x="887" y="220"/>
                </a:lnTo>
                <a:lnTo>
                  <a:pt x="887" y="88"/>
                </a:lnTo>
                <a:lnTo>
                  <a:pt x="782" y="220"/>
                </a:lnTo>
                <a:lnTo>
                  <a:pt x="730" y="0"/>
                </a:lnTo>
                <a:lnTo>
                  <a:pt x="677" y="220"/>
                </a:lnTo>
                <a:lnTo>
                  <a:pt x="625" y="88"/>
                </a:lnTo>
                <a:lnTo>
                  <a:pt x="625" y="220"/>
                </a:lnTo>
                <a:lnTo>
                  <a:pt x="417" y="0"/>
                </a:lnTo>
                <a:lnTo>
                  <a:pt x="522" y="220"/>
                </a:lnTo>
                <a:lnTo>
                  <a:pt x="417" y="175"/>
                </a:lnTo>
                <a:lnTo>
                  <a:pt x="417" y="264"/>
                </a:lnTo>
                <a:lnTo>
                  <a:pt x="207" y="175"/>
                </a:lnTo>
                <a:lnTo>
                  <a:pt x="312" y="309"/>
                </a:lnTo>
                <a:lnTo>
                  <a:pt x="155" y="264"/>
                </a:lnTo>
                <a:lnTo>
                  <a:pt x="207" y="396"/>
                </a:lnTo>
                <a:lnTo>
                  <a:pt x="0" y="396"/>
                </a:lnTo>
                <a:lnTo>
                  <a:pt x="207" y="485"/>
                </a:lnTo>
                <a:lnTo>
                  <a:pt x="104" y="527"/>
                </a:lnTo>
                <a:lnTo>
                  <a:pt x="260" y="527"/>
                </a:lnTo>
                <a:lnTo>
                  <a:pt x="52" y="616"/>
                </a:lnTo>
                <a:lnTo>
                  <a:pt x="312" y="572"/>
                </a:lnTo>
                <a:lnTo>
                  <a:pt x="155" y="705"/>
                </a:lnTo>
                <a:lnTo>
                  <a:pt x="365" y="616"/>
                </a:lnTo>
                <a:lnTo>
                  <a:pt x="365" y="705"/>
                </a:lnTo>
                <a:lnTo>
                  <a:pt x="470" y="616"/>
                </a:lnTo>
                <a:lnTo>
                  <a:pt x="470" y="794"/>
                </a:lnTo>
                <a:lnTo>
                  <a:pt x="573" y="661"/>
                </a:lnTo>
                <a:lnTo>
                  <a:pt x="625" y="750"/>
                </a:lnTo>
                <a:lnTo>
                  <a:pt x="677" y="661"/>
                </a:lnTo>
                <a:lnTo>
                  <a:pt x="782" y="838"/>
                </a:lnTo>
                <a:lnTo>
                  <a:pt x="782" y="661"/>
                </a:lnTo>
                <a:lnTo>
                  <a:pt x="887" y="750"/>
                </a:lnTo>
                <a:lnTo>
                  <a:pt x="887" y="661"/>
                </a:lnTo>
                <a:lnTo>
                  <a:pt x="1202" y="1102"/>
                </a:lnTo>
                <a:lnTo>
                  <a:pt x="992" y="616"/>
                </a:lnTo>
                <a:lnTo>
                  <a:pt x="1097" y="705"/>
                </a:lnTo>
                <a:lnTo>
                  <a:pt x="1097" y="572"/>
                </a:lnTo>
                <a:lnTo>
                  <a:pt x="1253" y="661"/>
                </a:lnTo>
                <a:lnTo>
                  <a:pt x="1150" y="527"/>
                </a:lnTo>
                <a:lnTo>
                  <a:pt x="1358" y="572"/>
                </a:lnTo>
                <a:lnTo>
                  <a:pt x="1202" y="485"/>
                </a:lnTo>
                <a:lnTo>
                  <a:pt x="1358" y="396"/>
                </a:lnTo>
                <a:lnTo>
                  <a:pt x="1150" y="351"/>
                </a:lnTo>
              </a:path>
            </a:pathLst>
          </a:custGeom>
          <a:solidFill>
            <a:srgbClr val="FFFFFF"/>
          </a:solidFill>
          <a:ln w="12700" cap="rnd">
            <a:solidFill>
              <a:srgbClr val="000000"/>
            </a:solidFill>
            <a:round/>
            <a:headEnd/>
            <a:tailEnd/>
          </a:ln>
        </p:spPr>
        <p:txBody>
          <a:bodyPr/>
          <a:lstStyle/>
          <a:p>
            <a:endParaRPr lang="en-GB" sz="2400"/>
          </a:p>
        </p:txBody>
      </p:sp>
      <p:sp>
        <p:nvSpPr>
          <p:cNvPr id="10" name="Rectangle 1134">
            <a:extLst>
              <a:ext uri="{FF2B5EF4-FFF2-40B4-BE49-F238E27FC236}">
                <a16:creationId xmlns:a16="http://schemas.microsoft.com/office/drawing/2014/main" id="{95F8A16C-DFFF-A119-C6CF-50178F445FB8}"/>
              </a:ext>
            </a:extLst>
          </p:cNvPr>
          <p:cNvSpPr>
            <a:spLocks noChangeArrowheads="1"/>
          </p:cNvSpPr>
          <p:nvPr/>
        </p:nvSpPr>
        <p:spPr bwMode="auto">
          <a:xfrm>
            <a:off x="6890829" y="444582"/>
            <a:ext cx="1549012" cy="74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9" rIns="92075" bIns="46039">
            <a:spAutoFit/>
          </a:bodyPr>
          <a:lstStyle>
            <a:lvl1pPr>
              <a:lnSpc>
                <a:spcPct val="90000"/>
              </a:lnSpc>
              <a:spcBef>
                <a:spcPct val="30000"/>
              </a:spcBef>
              <a:buClr>
                <a:schemeClr val="accent1"/>
              </a:buClr>
              <a:buSzPct val="9000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lnSpc>
                <a:spcPct val="90000"/>
              </a:lnSpc>
              <a:spcBef>
                <a:spcPct val="30000"/>
              </a:spcBef>
              <a:buClr>
                <a:schemeClr val="tx1"/>
              </a:buClr>
              <a:buSzPct val="90000"/>
              <a:buChar char="•"/>
              <a:defRPr sz="2600">
                <a:solidFill>
                  <a:schemeClr val="tx1"/>
                </a:solidFill>
                <a:latin typeface="Arial" panose="020B0604020202020204" pitchFamily="34" charset="0"/>
                <a:ea typeface="ＭＳ Ｐゴシック" panose="020B0600070205080204" pitchFamily="34" charset="-128"/>
              </a:defRPr>
            </a:lvl2pPr>
            <a:lvl3pPr marL="1362075" indent="-287338">
              <a:lnSpc>
                <a:spcPct val="90000"/>
              </a:lnSpc>
              <a:spcBef>
                <a:spcPct val="30000"/>
              </a:spcBef>
              <a:buClr>
                <a:schemeClr val="accent1"/>
              </a:buClr>
              <a:buSzPct val="90000"/>
              <a:buChar char="•"/>
              <a:defRPr sz="2400">
                <a:solidFill>
                  <a:schemeClr val="tx1"/>
                </a:solidFill>
                <a:latin typeface="Arial" panose="020B0604020202020204" pitchFamily="34" charset="0"/>
                <a:ea typeface="ＭＳ Ｐゴシック" panose="020B0600070205080204" pitchFamily="34" charset="-128"/>
              </a:defRPr>
            </a:lvl3pPr>
            <a:lvl4pPr marL="1552575" indent="-180975">
              <a:spcBef>
                <a:spcPct val="20000"/>
              </a:spcBef>
              <a:defRPr sz="2100">
                <a:solidFill>
                  <a:schemeClr val="tx1"/>
                </a:solidFill>
                <a:latin typeface="Arial" panose="020B0604020202020204" pitchFamily="34" charset="0"/>
                <a:ea typeface="ＭＳ Ｐゴシック" panose="020B0600070205080204" pitchFamily="34" charset="-128"/>
              </a:defRPr>
            </a:lvl4pPr>
            <a:lvl5pPr marL="1908175" indent="-79375">
              <a:spcBef>
                <a:spcPct val="20000"/>
              </a:spcBef>
              <a:defRPr sz="2100">
                <a:solidFill>
                  <a:schemeClr val="tx1"/>
                </a:solidFill>
                <a:latin typeface="Arial" panose="020B0604020202020204" pitchFamily="34" charset="0"/>
                <a:ea typeface="ＭＳ Ｐゴシック" panose="020B0600070205080204" pitchFamily="34" charset="-128"/>
              </a:defRPr>
            </a:lvl5pPr>
            <a:lvl6pPr marL="23653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28225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2797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37369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buClrTx/>
              <a:buSzTx/>
              <a:buFontTx/>
              <a:buNone/>
            </a:pPr>
            <a:r>
              <a:rPr lang="en-GB" altLang="en-US" sz="2133" dirty="0">
                <a:solidFill>
                  <a:srgbClr val="000000"/>
                </a:solidFill>
                <a:latin typeface="Impact" panose="020B0806030902050204" pitchFamily="34" charset="0"/>
              </a:rPr>
              <a:t>Inventive</a:t>
            </a:r>
          </a:p>
          <a:p>
            <a:pPr>
              <a:lnSpc>
                <a:spcPct val="100000"/>
              </a:lnSpc>
              <a:spcBef>
                <a:spcPct val="0"/>
              </a:spcBef>
              <a:buClrTx/>
              <a:buSzTx/>
              <a:buFontTx/>
              <a:buNone/>
            </a:pPr>
            <a:r>
              <a:rPr lang="en-GB" altLang="en-US" sz="2133" dirty="0">
                <a:solidFill>
                  <a:srgbClr val="000000"/>
                </a:solidFill>
                <a:latin typeface="Impact" panose="020B0806030902050204" pitchFamily="34" charset="0"/>
              </a:rPr>
              <a:t>Novel</a:t>
            </a:r>
          </a:p>
        </p:txBody>
      </p:sp>
      <p:pic>
        <p:nvPicPr>
          <p:cNvPr id="11" name="Picture 1142">
            <a:extLst>
              <a:ext uri="{FF2B5EF4-FFF2-40B4-BE49-F238E27FC236}">
                <a16:creationId xmlns:a16="http://schemas.microsoft.com/office/drawing/2014/main" id="{986B46F7-48E4-C00F-C456-3C69A6CC0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780" y="1164882"/>
            <a:ext cx="2130123" cy="134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43">
            <a:extLst>
              <a:ext uri="{FF2B5EF4-FFF2-40B4-BE49-F238E27FC236}">
                <a16:creationId xmlns:a16="http://schemas.microsoft.com/office/drawing/2014/main" id="{359509CD-112F-8190-2B4C-2CAE2AF94209}"/>
              </a:ext>
            </a:extLst>
          </p:cNvPr>
          <p:cNvSpPr>
            <a:spLocks/>
          </p:cNvSpPr>
          <p:nvPr/>
        </p:nvSpPr>
        <p:spPr bwMode="auto">
          <a:xfrm>
            <a:off x="8593029" y="77435"/>
            <a:ext cx="1895388" cy="1608139"/>
          </a:xfrm>
          <a:custGeom>
            <a:avLst/>
            <a:gdLst>
              <a:gd name="T0" fmla="*/ 2147483646 w 1297"/>
              <a:gd name="T1" fmla="*/ 389509185 h 961"/>
              <a:gd name="T2" fmla="*/ 2147483646 w 1297"/>
              <a:gd name="T3" fmla="*/ 273874218 h 961"/>
              <a:gd name="T4" fmla="*/ 2147483646 w 1297"/>
              <a:gd name="T5" fmla="*/ 170410159 h 961"/>
              <a:gd name="T6" fmla="*/ 2147483646 w 1297"/>
              <a:gd name="T7" fmla="*/ 82162789 h 961"/>
              <a:gd name="T8" fmla="*/ 2056447999 w 1297"/>
              <a:gd name="T9" fmla="*/ 33473923 h 961"/>
              <a:gd name="T10" fmla="*/ 1819553254 w 1297"/>
              <a:gd name="T11" fmla="*/ 0 h 961"/>
              <a:gd name="T12" fmla="*/ 1557456941 w 1297"/>
              <a:gd name="T13" fmla="*/ 0 h 961"/>
              <a:gd name="T14" fmla="*/ 1249997804 w 1297"/>
              <a:gd name="T15" fmla="*/ 24343561 h 961"/>
              <a:gd name="T16" fmla="*/ 975301499 w 1297"/>
              <a:gd name="T17" fmla="*/ 76076462 h 961"/>
              <a:gd name="T18" fmla="*/ 753527695 w 1297"/>
              <a:gd name="T19" fmla="*/ 143022563 h 961"/>
              <a:gd name="T20" fmla="*/ 481350754 w 1297"/>
              <a:gd name="T21" fmla="*/ 264745601 h 961"/>
              <a:gd name="T22" fmla="*/ 287297882 w 1297"/>
              <a:gd name="T23" fmla="*/ 392553220 h 961"/>
              <a:gd name="T24" fmla="*/ 98286911 w 1297"/>
              <a:gd name="T25" fmla="*/ 590350976 h 961"/>
              <a:gd name="T26" fmla="*/ 7561264 w 1297"/>
              <a:gd name="T27" fmla="*/ 800321384 h 961"/>
              <a:gd name="T28" fmla="*/ 7561264 w 1297"/>
              <a:gd name="T29" fmla="*/ 985946487 h 961"/>
              <a:gd name="T30" fmla="*/ 65524078 w 1297"/>
              <a:gd name="T31" fmla="*/ 1147228030 h 961"/>
              <a:gd name="T32" fmla="*/ 221773804 w 1297"/>
              <a:gd name="T33" fmla="*/ 1351112112 h 961"/>
              <a:gd name="T34" fmla="*/ 481350754 w 1297"/>
              <a:gd name="T35" fmla="*/ 1530652633 h 961"/>
              <a:gd name="T36" fmla="*/ 705643921 w 1297"/>
              <a:gd name="T37" fmla="*/ 1652373926 h 961"/>
              <a:gd name="T38" fmla="*/ 932458039 w 1297"/>
              <a:gd name="T39" fmla="*/ 1728450388 h 961"/>
              <a:gd name="T40" fmla="*/ 924898362 w 1297"/>
              <a:gd name="T41" fmla="*/ 2051013473 h 961"/>
              <a:gd name="T42" fmla="*/ 932458039 w 1297"/>
              <a:gd name="T43" fmla="*/ 2147483646 h 961"/>
              <a:gd name="T44" fmla="*/ 904737107 w 1297"/>
              <a:gd name="T45" fmla="*/ 2147483646 h 961"/>
              <a:gd name="T46" fmla="*/ 1149191529 w 1297"/>
              <a:gd name="T47" fmla="*/ 2147483646 h 961"/>
              <a:gd name="T48" fmla="*/ 1141631852 w 1297"/>
              <a:gd name="T49" fmla="*/ 2051013473 h 961"/>
              <a:gd name="T50" fmla="*/ 1184473725 w 1297"/>
              <a:gd name="T51" fmla="*/ 1777139255 h 961"/>
              <a:gd name="T52" fmla="*/ 1476811921 w 1297"/>
              <a:gd name="T53" fmla="*/ 1813655468 h 961"/>
              <a:gd name="T54" fmla="*/ 1716227617 w 1297"/>
              <a:gd name="T55" fmla="*/ 1813655468 h 961"/>
              <a:gd name="T56" fmla="*/ 1938001421 w 1297"/>
              <a:gd name="T57" fmla="*/ 1780181545 h 961"/>
              <a:gd name="T58" fmla="*/ 2147483646 w 1297"/>
              <a:gd name="T59" fmla="*/ 1734536715 h 961"/>
              <a:gd name="T60" fmla="*/ 2147483646 w 1297"/>
              <a:gd name="T61" fmla="*/ 1667588870 h 961"/>
              <a:gd name="T62" fmla="*/ 2147483646 w 1297"/>
              <a:gd name="T63" fmla="*/ 1564126555 h 961"/>
              <a:gd name="T64" fmla="*/ 2147483646 w 1297"/>
              <a:gd name="T65" fmla="*/ 1411973630 h 961"/>
              <a:gd name="T66" fmla="*/ 2147483646 w 1297"/>
              <a:gd name="T67" fmla="*/ 1265907032 h 961"/>
              <a:gd name="T68" fmla="*/ 2147483646 w 1297"/>
              <a:gd name="T69" fmla="*/ 1031593063 h 961"/>
              <a:gd name="T70" fmla="*/ 2147483646 w 1297"/>
              <a:gd name="T71" fmla="*/ 800321384 h 961"/>
              <a:gd name="T72" fmla="*/ 2147483646 w 1297"/>
              <a:gd name="T73" fmla="*/ 648168460 h 961"/>
              <a:gd name="T74" fmla="*/ 2147483646 w 1297"/>
              <a:gd name="T75" fmla="*/ 444284378 h 9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97"/>
              <a:gd name="T115" fmla="*/ 0 h 961"/>
              <a:gd name="T116" fmla="*/ 1297 w 1297"/>
              <a:gd name="T117" fmla="*/ 961 h 9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97" h="961">
                <a:moveTo>
                  <a:pt x="1206" y="146"/>
                </a:moveTo>
                <a:lnTo>
                  <a:pt x="1176" y="128"/>
                </a:lnTo>
                <a:lnTo>
                  <a:pt x="1142" y="107"/>
                </a:lnTo>
                <a:lnTo>
                  <a:pt x="1104" y="90"/>
                </a:lnTo>
                <a:lnTo>
                  <a:pt x="1075" y="76"/>
                </a:lnTo>
                <a:lnTo>
                  <a:pt x="1022" y="56"/>
                </a:lnTo>
                <a:lnTo>
                  <a:pt x="958" y="39"/>
                </a:lnTo>
                <a:lnTo>
                  <a:pt x="912" y="27"/>
                </a:lnTo>
                <a:lnTo>
                  <a:pt x="859" y="17"/>
                </a:lnTo>
                <a:lnTo>
                  <a:pt x="816" y="11"/>
                </a:lnTo>
                <a:lnTo>
                  <a:pt x="764" y="5"/>
                </a:lnTo>
                <a:lnTo>
                  <a:pt x="722" y="0"/>
                </a:lnTo>
                <a:lnTo>
                  <a:pt x="668" y="0"/>
                </a:lnTo>
                <a:lnTo>
                  <a:pt x="618" y="0"/>
                </a:lnTo>
                <a:lnTo>
                  <a:pt x="550" y="3"/>
                </a:lnTo>
                <a:lnTo>
                  <a:pt x="496" y="8"/>
                </a:lnTo>
                <a:lnTo>
                  <a:pt x="447" y="17"/>
                </a:lnTo>
                <a:lnTo>
                  <a:pt x="387" y="25"/>
                </a:lnTo>
                <a:lnTo>
                  <a:pt x="346" y="34"/>
                </a:lnTo>
                <a:lnTo>
                  <a:pt x="299" y="47"/>
                </a:lnTo>
                <a:lnTo>
                  <a:pt x="237" y="68"/>
                </a:lnTo>
                <a:lnTo>
                  <a:pt x="191" y="87"/>
                </a:lnTo>
                <a:lnTo>
                  <a:pt x="146" y="109"/>
                </a:lnTo>
                <a:lnTo>
                  <a:pt x="114" y="129"/>
                </a:lnTo>
                <a:lnTo>
                  <a:pt x="86" y="148"/>
                </a:lnTo>
                <a:lnTo>
                  <a:pt x="39" y="194"/>
                </a:lnTo>
                <a:lnTo>
                  <a:pt x="20" y="225"/>
                </a:lnTo>
                <a:lnTo>
                  <a:pt x="3" y="263"/>
                </a:lnTo>
                <a:lnTo>
                  <a:pt x="0" y="290"/>
                </a:lnTo>
                <a:lnTo>
                  <a:pt x="3" y="324"/>
                </a:lnTo>
                <a:lnTo>
                  <a:pt x="13" y="348"/>
                </a:lnTo>
                <a:lnTo>
                  <a:pt x="26" y="377"/>
                </a:lnTo>
                <a:lnTo>
                  <a:pt x="50" y="409"/>
                </a:lnTo>
                <a:lnTo>
                  <a:pt x="88" y="444"/>
                </a:lnTo>
                <a:lnTo>
                  <a:pt x="136" y="476"/>
                </a:lnTo>
                <a:lnTo>
                  <a:pt x="191" y="503"/>
                </a:lnTo>
                <a:lnTo>
                  <a:pt x="239" y="526"/>
                </a:lnTo>
                <a:lnTo>
                  <a:pt x="280" y="543"/>
                </a:lnTo>
                <a:lnTo>
                  <a:pt x="324" y="556"/>
                </a:lnTo>
                <a:lnTo>
                  <a:pt x="370" y="568"/>
                </a:lnTo>
                <a:lnTo>
                  <a:pt x="421" y="625"/>
                </a:lnTo>
                <a:lnTo>
                  <a:pt x="367" y="674"/>
                </a:lnTo>
                <a:lnTo>
                  <a:pt x="432" y="737"/>
                </a:lnTo>
                <a:lnTo>
                  <a:pt x="370" y="789"/>
                </a:lnTo>
                <a:lnTo>
                  <a:pt x="455" y="860"/>
                </a:lnTo>
                <a:lnTo>
                  <a:pt x="359" y="960"/>
                </a:lnTo>
                <a:lnTo>
                  <a:pt x="533" y="848"/>
                </a:lnTo>
                <a:lnTo>
                  <a:pt x="456" y="790"/>
                </a:lnTo>
                <a:lnTo>
                  <a:pt x="522" y="741"/>
                </a:lnTo>
                <a:lnTo>
                  <a:pt x="453" y="674"/>
                </a:lnTo>
                <a:lnTo>
                  <a:pt x="507" y="620"/>
                </a:lnTo>
                <a:lnTo>
                  <a:pt x="470" y="584"/>
                </a:lnTo>
                <a:lnTo>
                  <a:pt x="535" y="592"/>
                </a:lnTo>
                <a:lnTo>
                  <a:pt x="586" y="596"/>
                </a:lnTo>
                <a:lnTo>
                  <a:pt x="638" y="596"/>
                </a:lnTo>
                <a:lnTo>
                  <a:pt x="681" y="596"/>
                </a:lnTo>
                <a:lnTo>
                  <a:pt x="722" y="592"/>
                </a:lnTo>
                <a:lnTo>
                  <a:pt x="769" y="585"/>
                </a:lnTo>
                <a:lnTo>
                  <a:pt x="822" y="580"/>
                </a:lnTo>
                <a:lnTo>
                  <a:pt x="880" y="570"/>
                </a:lnTo>
                <a:lnTo>
                  <a:pt x="942" y="556"/>
                </a:lnTo>
                <a:lnTo>
                  <a:pt x="988" y="548"/>
                </a:lnTo>
                <a:lnTo>
                  <a:pt x="1043" y="526"/>
                </a:lnTo>
                <a:lnTo>
                  <a:pt x="1080" y="514"/>
                </a:lnTo>
                <a:lnTo>
                  <a:pt x="1125" y="493"/>
                </a:lnTo>
                <a:lnTo>
                  <a:pt x="1172" y="464"/>
                </a:lnTo>
                <a:lnTo>
                  <a:pt x="1206" y="444"/>
                </a:lnTo>
                <a:lnTo>
                  <a:pt x="1239" y="416"/>
                </a:lnTo>
                <a:lnTo>
                  <a:pt x="1267" y="380"/>
                </a:lnTo>
                <a:lnTo>
                  <a:pt x="1286" y="339"/>
                </a:lnTo>
                <a:lnTo>
                  <a:pt x="1296" y="305"/>
                </a:lnTo>
                <a:lnTo>
                  <a:pt x="1290" y="263"/>
                </a:lnTo>
                <a:lnTo>
                  <a:pt x="1281" y="237"/>
                </a:lnTo>
                <a:lnTo>
                  <a:pt x="1269" y="213"/>
                </a:lnTo>
                <a:lnTo>
                  <a:pt x="1243" y="182"/>
                </a:lnTo>
                <a:lnTo>
                  <a:pt x="1206" y="146"/>
                </a:lnTo>
              </a:path>
            </a:pathLst>
          </a:custGeom>
          <a:solidFill>
            <a:srgbClr val="FFFFFF"/>
          </a:solidFill>
          <a:ln w="12700" cap="rnd">
            <a:solidFill>
              <a:srgbClr val="000000"/>
            </a:solidFill>
            <a:round/>
            <a:headEnd/>
            <a:tailEnd/>
          </a:ln>
        </p:spPr>
        <p:txBody>
          <a:bodyPr/>
          <a:lstStyle/>
          <a:p>
            <a:endParaRPr lang="en-GB" sz="2400"/>
          </a:p>
        </p:txBody>
      </p:sp>
      <p:sp>
        <p:nvSpPr>
          <p:cNvPr id="13" name="Rectangle 1144">
            <a:extLst>
              <a:ext uri="{FF2B5EF4-FFF2-40B4-BE49-F238E27FC236}">
                <a16:creationId xmlns:a16="http://schemas.microsoft.com/office/drawing/2014/main" id="{8344CE2C-ABED-9877-67C0-C643A372725D}"/>
              </a:ext>
            </a:extLst>
          </p:cNvPr>
          <p:cNvSpPr>
            <a:spLocks noChangeArrowheads="1"/>
          </p:cNvSpPr>
          <p:nvPr/>
        </p:nvSpPr>
        <p:spPr bwMode="auto">
          <a:xfrm>
            <a:off x="8816780" y="204108"/>
            <a:ext cx="1768475" cy="66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a:lnSpc>
                <a:spcPct val="90000"/>
              </a:lnSpc>
              <a:spcBef>
                <a:spcPct val="30000"/>
              </a:spcBef>
              <a:buClr>
                <a:schemeClr val="accent1"/>
              </a:buClr>
              <a:buSzPct val="90000"/>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lnSpc>
                <a:spcPct val="90000"/>
              </a:lnSpc>
              <a:spcBef>
                <a:spcPct val="30000"/>
              </a:spcBef>
              <a:buClr>
                <a:schemeClr val="tx1"/>
              </a:buClr>
              <a:buSzPct val="90000"/>
              <a:buChar char="•"/>
              <a:defRPr sz="2600">
                <a:solidFill>
                  <a:schemeClr val="tx1"/>
                </a:solidFill>
                <a:latin typeface="Arial" panose="020B0604020202020204" pitchFamily="34" charset="0"/>
                <a:ea typeface="ＭＳ Ｐゴシック" panose="020B0600070205080204" pitchFamily="34" charset="-128"/>
              </a:defRPr>
            </a:lvl2pPr>
            <a:lvl3pPr marL="1362075" indent="-287338">
              <a:lnSpc>
                <a:spcPct val="90000"/>
              </a:lnSpc>
              <a:spcBef>
                <a:spcPct val="30000"/>
              </a:spcBef>
              <a:buClr>
                <a:schemeClr val="accent1"/>
              </a:buClr>
              <a:buSzPct val="90000"/>
              <a:buChar char="•"/>
              <a:defRPr sz="2400">
                <a:solidFill>
                  <a:schemeClr val="tx1"/>
                </a:solidFill>
                <a:latin typeface="Arial" panose="020B0604020202020204" pitchFamily="34" charset="0"/>
                <a:ea typeface="ＭＳ Ｐゴシック" panose="020B0600070205080204" pitchFamily="34" charset="-128"/>
              </a:defRPr>
            </a:lvl3pPr>
            <a:lvl4pPr marL="1552575" indent="-180975">
              <a:spcBef>
                <a:spcPct val="20000"/>
              </a:spcBef>
              <a:defRPr sz="2100">
                <a:solidFill>
                  <a:schemeClr val="tx1"/>
                </a:solidFill>
                <a:latin typeface="Arial" panose="020B0604020202020204" pitchFamily="34" charset="0"/>
                <a:ea typeface="ＭＳ Ｐゴシック" panose="020B0600070205080204" pitchFamily="34" charset="-128"/>
              </a:defRPr>
            </a:lvl4pPr>
            <a:lvl5pPr marL="1908175" indent="-79375">
              <a:spcBef>
                <a:spcPct val="20000"/>
              </a:spcBef>
              <a:defRPr sz="2100">
                <a:solidFill>
                  <a:schemeClr val="tx1"/>
                </a:solidFill>
                <a:latin typeface="Arial" panose="020B0604020202020204" pitchFamily="34" charset="0"/>
                <a:ea typeface="ＭＳ Ｐゴシック" panose="020B0600070205080204" pitchFamily="34" charset="-128"/>
              </a:defRPr>
            </a:lvl5pPr>
            <a:lvl6pPr marL="23653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28225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2797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3736975" indent="-79375" eaLnBrk="0" fontAlgn="base" hangingPunct="0">
              <a:spcBef>
                <a:spcPct val="2000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buClrTx/>
              <a:buSzTx/>
              <a:buFontTx/>
              <a:buNone/>
            </a:pPr>
            <a:r>
              <a:rPr lang="en-GB" altLang="en-US" sz="1867" dirty="0">
                <a:solidFill>
                  <a:srgbClr val="000000"/>
                </a:solidFill>
                <a:latin typeface="Impact" panose="020B0806030902050204" pitchFamily="34" charset="0"/>
              </a:rPr>
              <a:t>Adequately</a:t>
            </a:r>
          </a:p>
          <a:p>
            <a:pPr>
              <a:lnSpc>
                <a:spcPct val="100000"/>
              </a:lnSpc>
              <a:spcBef>
                <a:spcPct val="0"/>
              </a:spcBef>
              <a:buClrTx/>
              <a:buSzTx/>
              <a:buFontTx/>
              <a:buNone/>
            </a:pPr>
            <a:r>
              <a:rPr lang="en-GB" altLang="en-US" sz="1867" dirty="0">
                <a:solidFill>
                  <a:srgbClr val="000000"/>
                </a:solidFill>
                <a:latin typeface="Impact" panose="020B0806030902050204" pitchFamily="34" charset="0"/>
              </a:rPr>
              <a:t>Described</a:t>
            </a:r>
          </a:p>
        </p:txBody>
      </p:sp>
      <p:sp>
        <p:nvSpPr>
          <p:cNvPr id="14" name="Lightning Bolt 13">
            <a:extLst>
              <a:ext uri="{FF2B5EF4-FFF2-40B4-BE49-F238E27FC236}">
                <a16:creationId xmlns:a16="http://schemas.microsoft.com/office/drawing/2014/main" id="{58FC070A-0ADB-A6E9-E01E-94B26C241998}"/>
              </a:ext>
            </a:extLst>
          </p:cNvPr>
          <p:cNvSpPr/>
          <p:nvPr/>
        </p:nvSpPr>
        <p:spPr>
          <a:xfrm rot="19542033">
            <a:off x="4045962" y="1244308"/>
            <a:ext cx="1056251" cy="583715"/>
          </a:xfrm>
          <a:prstGeom prst="lightningBolt">
            <a:avLst/>
          </a:prstGeom>
          <a:gradFill>
            <a:gsLst>
              <a:gs pos="0">
                <a:schemeClr val="tx1">
                  <a:lumMod val="69000"/>
                  <a:lumOff val="31000"/>
                </a:schemeClr>
              </a:gs>
              <a:gs pos="100000">
                <a:schemeClr val="tx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15" name="Picture 1136">
            <a:extLst>
              <a:ext uri="{FF2B5EF4-FFF2-40B4-BE49-F238E27FC236}">
                <a16:creationId xmlns:a16="http://schemas.microsoft.com/office/drawing/2014/main" id="{694AEE4E-D6F6-C4E0-9837-F203A1D0D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6" y="11007"/>
            <a:ext cx="1045735" cy="202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45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FDD5A-D720-6A11-C945-0325C237B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BEB2B-E6D0-E4E3-4F81-BDB3D68BEA87}"/>
              </a:ext>
            </a:extLst>
          </p:cNvPr>
          <p:cNvSpPr>
            <a:spLocks noGrp="1"/>
          </p:cNvSpPr>
          <p:nvPr>
            <p:ph type="title"/>
          </p:nvPr>
        </p:nvSpPr>
        <p:spPr/>
        <p:txBody>
          <a:bodyPr/>
          <a:lstStyle/>
          <a:p>
            <a:r>
              <a:rPr lang="en-CH" dirty="0"/>
              <a:t>Types of filing</a:t>
            </a:r>
            <a:endParaRPr lang="en-ZA" dirty="0"/>
          </a:p>
        </p:txBody>
      </p:sp>
      <p:sp>
        <p:nvSpPr>
          <p:cNvPr id="3" name="Content Placeholder 2">
            <a:extLst>
              <a:ext uri="{FF2B5EF4-FFF2-40B4-BE49-F238E27FC236}">
                <a16:creationId xmlns:a16="http://schemas.microsoft.com/office/drawing/2014/main" id="{D0CE668D-36AC-4C88-246F-87DBD23E4517}"/>
              </a:ext>
            </a:extLst>
          </p:cNvPr>
          <p:cNvSpPr>
            <a:spLocks noGrp="1"/>
          </p:cNvSpPr>
          <p:nvPr>
            <p:ph idx="1"/>
          </p:nvPr>
        </p:nvSpPr>
        <p:spPr>
          <a:xfrm>
            <a:off x="231814" y="1141615"/>
            <a:ext cx="11728372" cy="4574770"/>
          </a:xfrm>
        </p:spPr>
        <p:txBody>
          <a:bodyPr>
            <a:noAutofit/>
          </a:bodyPr>
          <a:lstStyle/>
          <a:p>
            <a:r>
              <a:rPr lang="en-US" dirty="0"/>
              <a:t>C</a:t>
            </a:r>
            <a:r>
              <a:rPr lang="en-CH" dirty="0" err="1"/>
              <a:t>omposition</a:t>
            </a:r>
            <a:r>
              <a:rPr lang="en-CH" dirty="0"/>
              <a:t> of matter</a:t>
            </a:r>
          </a:p>
          <a:p>
            <a:pPr lvl="1"/>
            <a:r>
              <a:rPr lang="en-CH" dirty="0"/>
              <a:t>“Compound </a:t>
            </a:r>
            <a:r>
              <a:rPr lang="en-CH" i="1" dirty="0"/>
              <a:t>per se</a:t>
            </a:r>
            <a:r>
              <a:rPr lang="en-CH" dirty="0"/>
              <a:t>” means that novel chemistry is claimed</a:t>
            </a:r>
          </a:p>
          <a:p>
            <a:pPr lvl="1"/>
            <a:r>
              <a:rPr lang="en-CH" dirty="0"/>
              <a:t>“Use” means that a use for the chemistry is claimed and justified</a:t>
            </a:r>
          </a:p>
          <a:p>
            <a:pPr lvl="1"/>
            <a:r>
              <a:rPr lang="en-CH" dirty="0"/>
              <a:t>This type of patent is the strongest – novel chemistry and use</a:t>
            </a:r>
          </a:p>
          <a:p>
            <a:endParaRPr lang="en-CH" sz="2800" dirty="0"/>
          </a:p>
          <a:p>
            <a:r>
              <a:rPr lang="en-CH" sz="2800" dirty="0"/>
              <a:t>Use patent</a:t>
            </a:r>
          </a:p>
          <a:p>
            <a:pPr lvl="1"/>
            <a:r>
              <a:rPr lang="en-CH" dirty="0"/>
              <a:t>Even if chemistry is published, a new “use” can be discovered</a:t>
            </a:r>
          </a:p>
          <a:p>
            <a:pPr lvl="1"/>
            <a:r>
              <a:rPr lang="en-CH" dirty="0"/>
              <a:t>Such known chemistry can then be patented for the new “use”</a:t>
            </a:r>
          </a:p>
          <a:p>
            <a:pPr lvl="1"/>
            <a:r>
              <a:rPr lang="en-CH" dirty="0"/>
              <a:t>Weaker type of filing – as no protection on the compounds </a:t>
            </a:r>
            <a:r>
              <a:rPr lang="en-CH" i="1" dirty="0"/>
              <a:t>per se</a:t>
            </a:r>
            <a:endParaRPr lang="en-CH" dirty="0"/>
          </a:p>
          <a:p>
            <a:pPr lvl="1"/>
            <a:r>
              <a:rPr lang="en-CH" dirty="0"/>
              <a:t>May even require a license from a third party</a:t>
            </a:r>
          </a:p>
          <a:p>
            <a:pPr lvl="1"/>
            <a:endParaRPr lang="en-CH" dirty="0"/>
          </a:p>
          <a:p>
            <a:r>
              <a:rPr lang="en-CH" dirty="0"/>
              <a:t>Others</a:t>
            </a:r>
          </a:p>
        </p:txBody>
      </p:sp>
      <p:pic>
        <p:nvPicPr>
          <p:cNvPr id="6" name="Image 6">
            <a:extLst>
              <a:ext uri="{FF2B5EF4-FFF2-40B4-BE49-F238E27FC236}">
                <a16:creationId xmlns:a16="http://schemas.microsoft.com/office/drawing/2014/main" id="{B55C4530-BF0E-E556-3409-59D803A2BE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845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ozkhi2p8xud7a8hk5n8185gwgww9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webextension1.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84BB3201-3E63-4EB3-A834-3C82409D564A}">
  <we:reference id="wa104379261" version="4.3.0.0" store="en-US" storeType="OMEX"/>
  <we:alternateReferences>
    <we:reference id="WA104379261" version="4.3.0.0" store="" storeType="OMEX"/>
  </we:alternateReferences>
  <we:properties>
    <we:property name="MENTIMETER_QUESTION_ID_KEY" value="&quot;k4tok4125ox8&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D1A7D32-D3A3-4E2F-8710-377C2B90B2D9}"/>
</file>

<file path=docProps/app.xml><?xml version="1.0" encoding="utf-8"?>
<Properties xmlns="http://schemas.openxmlformats.org/officeDocument/2006/extended-properties" xmlns:vt="http://schemas.openxmlformats.org/officeDocument/2006/docPropsVTypes">
  <Template/>
  <TotalTime>0</TotalTime>
  <Words>2066</Words>
  <Application>Microsoft Office PowerPoint</Application>
  <PresentationFormat>Widescreen</PresentationFormat>
  <Paragraphs>280</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Aptos</vt:lpstr>
      <vt:lpstr>Arial</vt:lpstr>
      <vt:lpstr>Calibri</vt:lpstr>
      <vt:lpstr>Calibri Light</vt:lpstr>
      <vt:lpstr>Garamond</vt:lpstr>
      <vt:lpstr>Impact</vt:lpstr>
      <vt:lpstr>Montserrat Bold</vt:lpstr>
      <vt:lpstr>Montserrat regular</vt:lpstr>
      <vt:lpstr>Office Theme</vt:lpstr>
      <vt:lpstr>1_Office Theme</vt:lpstr>
      <vt:lpstr>PowerPoint Presentation</vt:lpstr>
      <vt:lpstr>PowerPoint Presentation</vt:lpstr>
      <vt:lpstr>Learning objectives </vt:lpstr>
      <vt:lpstr>Patenting – things to think about</vt:lpstr>
      <vt:lpstr>Who can help?</vt:lpstr>
      <vt:lpstr>What is a patent?</vt:lpstr>
      <vt:lpstr>Why and where to file a patent?</vt:lpstr>
      <vt:lpstr>What can you file?</vt:lpstr>
      <vt:lpstr>Types of filing</vt:lpstr>
      <vt:lpstr>When to file a patent?</vt:lpstr>
      <vt:lpstr>Filing procedures</vt:lpstr>
      <vt:lpstr>Filing procedures - Africa</vt:lpstr>
      <vt:lpstr>What is the process of getting a patent?</vt:lpstr>
      <vt:lpstr>Inventorship</vt:lpstr>
      <vt:lpstr>Mentimeter</vt:lpstr>
      <vt:lpstr>Structure of a patent</vt:lpstr>
      <vt:lpstr>Scope and Examples</vt:lpstr>
      <vt:lpstr>Adding Examples</vt:lpstr>
      <vt:lpstr>Claims</vt:lpstr>
      <vt:lpstr>Publications</vt:lpstr>
      <vt:lpstr>Additional filings</vt:lpstr>
      <vt:lpstr>Summary</vt:lpstr>
      <vt:lpstr>References</vt:lpstr>
      <vt:lpstr> Define your patent strategy  If you plan to patent, be clear on your publication strategy  Inventorship is not authorship  Patents are defensive and can raise value of a candidate drug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17</cp:revision>
  <dcterms:created xsi:type="dcterms:W3CDTF">2020-04-23T14:28:34Z</dcterms:created>
  <dcterms:modified xsi:type="dcterms:W3CDTF">2025-12-02T12:51:54Z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