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4"/>
  </p:notesMasterIdLst>
  <p:handoutMasterIdLst>
    <p:handoutMasterId r:id="rId25"/>
  </p:handoutMasterIdLst>
  <p:sldIdLst>
    <p:sldId id="471" r:id="rId6"/>
    <p:sldId id="309" r:id="rId7"/>
    <p:sldId id="469" r:id="rId8"/>
    <p:sldId id="472" r:id="rId9"/>
    <p:sldId id="473" r:id="rId10"/>
    <p:sldId id="474" r:id="rId11"/>
    <p:sldId id="475" r:id="rId12"/>
    <p:sldId id="476" r:id="rId13"/>
    <p:sldId id="477" r:id="rId14"/>
    <p:sldId id="478" r:id="rId15"/>
    <p:sldId id="479" r:id="rId16"/>
    <p:sldId id="481" r:id="rId17"/>
    <p:sldId id="482" r:id="rId18"/>
    <p:sldId id="483" r:id="rId19"/>
    <p:sldId id="484" r:id="rId20"/>
    <p:sldId id="485" r:id="rId21"/>
    <p:sldId id="486" r:id="rId22"/>
    <p:sldId id="4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4112C-48A3-409A-921F-CB32A823CE6E}" v="1" dt="2025-12-02T12:36:17.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137" autoAdjust="0"/>
  </p:normalViewPr>
  <p:slideViewPr>
    <p:cSldViewPr snapToGrid="0">
      <p:cViewPr varScale="1">
        <p:scale>
          <a:sx n="65" d="100"/>
          <a:sy n="65" d="100"/>
        </p:scale>
        <p:origin x="1358" y="48"/>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Elliott-Wong | H3D Foundation" userId="97d0c89c-f302-4400-a5a4-9d49eb4bfe25" providerId="ADAL" clId="{EA84EDE8-5962-48C8-B00B-66572B3EAA02}"/>
    <pc:docChg chg="addSld modSld">
      <pc:chgData name="Nicola Elliott-Wong | H3D Foundation" userId="97d0c89c-f302-4400-a5a4-9d49eb4bfe25" providerId="ADAL" clId="{EA84EDE8-5962-48C8-B00B-66572B3EAA02}" dt="2025-12-02T12:36:17.429" v="0"/>
      <pc:docMkLst>
        <pc:docMk/>
      </pc:docMkLst>
      <pc:sldChg chg="add">
        <pc:chgData name="Nicola Elliott-Wong | H3D Foundation" userId="97d0c89c-f302-4400-a5a4-9d49eb4bfe25" providerId="ADAL" clId="{EA84EDE8-5962-48C8-B00B-66572B3EAA02}" dt="2025-12-02T12:36:17.429" v="0"/>
        <pc:sldMkLst>
          <pc:docMk/>
          <pc:sldMk cId="1249928648"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2025/12/02</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2025/12/02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6ACBF3-F9AD-465B-A36C-DF1C7FD4A918}" type="slidenum">
              <a:rPr lang="en-ZA" smtClean="0"/>
              <a:t>7</a:t>
            </a:fld>
            <a:endParaRPr lang="en-ZA"/>
          </a:p>
        </p:txBody>
      </p:sp>
    </p:spTree>
    <p:extLst>
      <p:ext uri="{BB962C8B-B14F-4D97-AF65-F5344CB8AC3E}">
        <p14:creationId xmlns:p14="http://schemas.microsoft.com/office/powerpoint/2010/main" val="166368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6ACBF3-F9AD-465B-A36C-DF1C7FD4A918}" type="slidenum">
              <a:rPr lang="en-ZA" smtClean="0"/>
              <a:t>8</a:t>
            </a:fld>
            <a:endParaRPr lang="en-ZA"/>
          </a:p>
        </p:txBody>
      </p:sp>
    </p:spTree>
    <p:extLst>
      <p:ext uri="{BB962C8B-B14F-4D97-AF65-F5344CB8AC3E}">
        <p14:creationId xmlns:p14="http://schemas.microsoft.com/office/powerpoint/2010/main" val="403904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79CDC-1E89-FB61-C436-219980061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C08AD0-2AE9-2265-3B8D-AB227B96E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01D80-D6C2-3AAD-6F07-0B930DC606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DF6224D-131A-59DE-0FE5-569A79228D1D}"/>
              </a:ext>
            </a:extLst>
          </p:cNvPr>
          <p:cNvSpPr>
            <a:spLocks noGrp="1"/>
          </p:cNvSpPr>
          <p:nvPr>
            <p:ph type="sldNum" sz="quarter" idx="5"/>
          </p:nvPr>
        </p:nvSpPr>
        <p:spPr/>
        <p:txBody>
          <a:bodyPr/>
          <a:lstStyle/>
          <a:p>
            <a:fld id="{CB6ACBF3-F9AD-465B-A36C-DF1C7FD4A918}" type="slidenum">
              <a:rPr lang="en-ZA" smtClean="0"/>
              <a:t>9</a:t>
            </a:fld>
            <a:endParaRPr lang="en-ZA"/>
          </a:p>
        </p:txBody>
      </p:sp>
    </p:spTree>
    <p:extLst>
      <p:ext uri="{BB962C8B-B14F-4D97-AF65-F5344CB8AC3E}">
        <p14:creationId xmlns:p14="http://schemas.microsoft.com/office/powerpoint/2010/main" val="55477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6AE58-9FF4-BBFA-2EC4-F5613F2B1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F906E-6FFA-390B-5417-8B791C748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1CC5C0-3C4A-8ED5-08B6-11171B00C48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7640A73-7BB6-42DC-FB08-3E03D0500B71}"/>
              </a:ext>
            </a:extLst>
          </p:cNvPr>
          <p:cNvSpPr>
            <a:spLocks noGrp="1"/>
          </p:cNvSpPr>
          <p:nvPr>
            <p:ph type="sldNum" sz="quarter" idx="5"/>
          </p:nvPr>
        </p:nvSpPr>
        <p:spPr/>
        <p:txBody>
          <a:bodyPr/>
          <a:lstStyle/>
          <a:p>
            <a:fld id="{CB6ACBF3-F9AD-465B-A36C-DF1C7FD4A918}" type="slidenum">
              <a:rPr lang="en-ZA" smtClean="0"/>
              <a:t>10</a:t>
            </a:fld>
            <a:endParaRPr lang="en-ZA"/>
          </a:p>
        </p:txBody>
      </p:sp>
    </p:spTree>
    <p:extLst>
      <p:ext uri="{BB962C8B-B14F-4D97-AF65-F5344CB8AC3E}">
        <p14:creationId xmlns:p14="http://schemas.microsoft.com/office/powerpoint/2010/main" val="308174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06D30-DCCC-F457-4CA0-9C6EE7BFC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F1B78-44CE-2FDB-037C-9057F3217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1A954-BBDC-D99C-B4DD-AF1D8B1EEF1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CACBEB0-678C-9839-A0A8-D8EEEE86B258}"/>
              </a:ext>
            </a:extLst>
          </p:cNvPr>
          <p:cNvSpPr>
            <a:spLocks noGrp="1"/>
          </p:cNvSpPr>
          <p:nvPr>
            <p:ph type="sldNum" sz="quarter" idx="5"/>
          </p:nvPr>
        </p:nvSpPr>
        <p:spPr/>
        <p:txBody>
          <a:bodyPr/>
          <a:lstStyle/>
          <a:p>
            <a:fld id="{CB6ACBF3-F9AD-465B-A36C-DF1C7FD4A918}" type="slidenum">
              <a:rPr lang="en-ZA" smtClean="0"/>
              <a:t>11</a:t>
            </a:fld>
            <a:endParaRPr lang="en-ZA"/>
          </a:p>
        </p:txBody>
      </p:sp>
    </p:spTree>
    <p:extLst>
      <p:ext uri="{BB962C8B-B14F-4D97-AF65-F5344CB8AC3E}">
        <p14:creationId xmlns:p14="http://schemas.microsoft.com/office/powerpoint/2010/main" val="47811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84EE5-10B2-3DA7-D4E2-D28F78306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9DE76-3ACB-3882-021C-026AF6D1D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AB16B-9287-BC00-F933-EC690BCE150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77F63D1-04D8-C0E4-D6B8-B2FED0EDD37B}"/>
              </a:ext>
            </a:extLst>
          </p:cNvPr>
          <p:cNvSpPr>
            <a:spLocks noGrp="1"/>
          </p:cNvSpPr>
          <p:nvPr>
            <p:ph type="sldNum" sz="quarter" idx="5"/>
          </p:nvPr>
        </p:nvSpPr>
        <p:spPr/>
        <p:txBody>
          <a:bodyPr/>
          <a:lstStyle/>
          <a:p>
            <a:fld id="{CB6ACBF3-F9AD-465B-A36C-DF1C7FD4A918}" type="slidenum">
              <a:rPr lang="en-ZA" smtClean="0"/>
              <a:t>12</a:t>
            </a:fld>
            <a:endParaRPr lang="en-ZA"/>
          </a:p>
        </p:txBody>
      </p:sp>
    </p:spTree>
    <p:extLst>
      <p:ext uri="{BB962C8B-B14F-4D97-AF65-F5344CB8AC3E}">
        <p14:creationId xmlns:p14="http://schemas.microsoft.com/office/powerpoint/2010/main" val="13660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C74BE-7894-FCF8-84D3-A6D17CC01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9CFFD-A6CF-B7A7-423B-306DEE131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71CD9-2E4D-C3B8-D500-1A224F6ED7AC}"/>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BDC40A77-BB8B-79F5-18B5-D90F118DA56E}"/>
              </a:ext>
            </a:extLst>
          </p:cNvPr>
          <p:cNvSpPr>
            <a:spLocks noGrp="1"/>
          </p:cNvSpPr>
          <p:nvPr>
            <p:ph type="sldNum" sz="quarter" idx="5"/>
          </p:nvPr>
        </p:nvSpPr>
        <p:spPr/>
        <p:txBody>
          <a:bodyPr/>
          <a:lstStyle/>
          <a:p>
            <a:fld id="{CB6ACBF3-F9AD-465B-A36C-DF1C7FD4A918}" type="slidenum">
              <a:rPr lang="en-ZA" smtClean="0"/>
              <a:t>13</a:t>
            </a:fld>
            <a:endParaRPr lang="en-ZA"/>
          </a:p>
        </p:txBody>
      </p:sp>
    </p:spTree>
    <p:extLst>
      <p:ext uri="{BB962C8B-B14F-4D97-AF65-F5344CB8AC3E}">
        <p14:creationId xmlns:p14="http://schemas.microsoft.com/office/powerpoint/2010/main" val="16497355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7"/>
          <a:stretch>
            <a:fillRect/>
          </a:stretch>
        </p:blipFill>
        <p:spPr>
          <a:xfrm>
            <a:off x="5754799" y="5069373"/>
            <a:ext cx="3639627" cy="493819"/>
          </a:xfrm>
          <a:prstGeom prst="rect">
            <a:avLst/>
          </a:prstGeom>
        </p:spPr>
      </p:pic>
      <p:pic>
        <p:nvPicPr>
          <p:cNvPr id="10" name="Picture 9">
            <a:extLst>
              <a:ext uri="{FF2B5EF4-FFF2-40B4-BE49-F238E27FC236}">
                <a16:creationId xmlns:a16="http://schemas.microsoft.com/office/drawing/2014/main" id="{527F8ADB-ED5F-AD79-DCD8-F32681133B73}"/>
              </a:ext>
            </a:extLst>
          </p:cNvPr>
          <p:cNvPicPr>
            <a:picLocks noChangeAspect="1"/>
          </p:cNvPicPr>
          <p:nvPr userDrawn="1"/>
        </p:nvPicPr>
        <p:blipFill>
          <a:blip r:embed="rId8"/>
          <a:stretch>
            <a:fillRect/>
          </a:stretch>
        </p:blipFill>
        <p:spPr>
          <a:xfrm>
            <a:off x="5689189" y="5715180"/>
            <a:ext cx="2253926" cy="577005"/>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2025/12/02</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2025/12/02</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2025/12/02</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2138536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8DEA-C30B-AAB4-2306-FC6418218FB1}"/>
              </a:ext>
            </a:extLst>
          </p:cNvPr>
          <p:cNvSpPr>
            <a:spLocks noGrp="1"/>
          </p:cNvSpPr>
          <p:nvPr>
            <p:ph type="title" hasCustomPrompt="1"/>
          </p:nvPr>
        </p:nvSpPr>
        <p:spPr>
          <a:xfrm>
            <a:off x="838200" y="365126"/>
            <a:ext cx="8380228" cy="538641"/>
          </a:xfrm>
        </p:spPr>
        <p:txBody>
          <a:bodyPr>
            <a:normAutofit/>
          </a:bodyPr>
          <a:lstStyle>
            <a:lvl1pPr>
              <a:defRPr sz="2800" b="1">
                <a:solidFill>
                  <a:srgbClr val="993300"/>
                </a:solidFill>
                <a:latin typeface="Garamond" panose="02020404030301010803" pitchFamily="18"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28B3368-480B-64EE-F7D7-8350DCC29AC7}"/>
              </a:ext>
            </a:extLst>
          </p:cNvPr>
          <p:cNvSpPr>
            <a:spLocks noGrp="1"/>
          </p:cNvSpPr>
          <p:nvPr>
            <p:ph idx="1" hasCustomPrompt="1"/>
          </p:nvPr>
        </p:nvSpPr>
        <p:spPr>
          <a:xfrm>
            <a:off x="838200" y="1329072"/>
            <a:ext cx="10515600" cy="4847891"/>
          </a:xfrm>
        </p:spPr>
        <p:txBody>
          <a:bodyPr>
            <a:normAutofit/>
          </a:bodyPr>
          <a:lstStyle>
            <a:lvl1pP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cxnSp>
        <p:nvCxnSpPr>
          <p:cNvPr id="8" name="Straight Connector 7">
            <a:extLst>
              <a:ext uri="{FF2B5EF4-FFF2-40B4-BE49-F238E27FC236}">
                <a16:creationId xmlns:a16="http://schemas.microsoft.com/office/drawing/2014/main" id="{FD638E67-10A9-0630-91E1-7E652849C466}"/>
              </a:ext>
            </a:extLst>
          </p:cNvPr>
          <p:cNvCxnSpPr>
            <a:cxnSpLocks/>
          </p:cNvCxnSpPr>
          <p:nvPr userDrawn="1"/>
        </p:nvCxnSpPr>
        <p:spPr>
          <a:xfrm>
            <a:off x="795668" y="903767"/>
            <a:ext cx="8518453"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8669EF7-FBA5-A203-BD87-266C2968376B}"/>
              </a:ext>
            </a:extLst>
          </p:cNvPr>
          <p:cNvSpPr/>
          <p:nvPr userDrawn="1"/>
        </p:nvSpPr>
        <p:spPr>
          <a:xfrm>
            <a:off x="1274134" y="3480659"/>
            <a:ext cx="4326235" cy="2222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red text&#10;&#10;Description automatically generated">
            <a:extLst>
              <a:ext uri="{FF2B5EF4-FFF2-40B4-BE49-F238E27FC236}">
                <a16:creationId xmlns:a16="http://schemas.microsoft.com/office/drawing/2014/main" id="{EB92CD38-E9A8-E8D1-7FAE-29753A9D8B97}"/>
              </a:ext>
            </a:extLst>
          </p:cNvPr>
          <p:cNvPicPr>
            <a:picLocks noChangeAspect="1"/>
          </p:cNvPicPr>
          <p:nvPr userDrawn="1"/>
        </p:nvPicPr>
        <p:blipFill>
          <a:blip r:embed="rId2">
            <a:extLst>
              <a:ext uri="{28A0092B-C50C-407E-A947-70E740481C1C}">
                <a14:useLocalDpi xmlns:a14="http://schemas.microsoft.com/office/drawing/2010/main" val="0"/>
              </a:ext>
            </a:extLst>
          </a:blip>
          <a:srcRect l="4843" t="12831" r="5426" b="14136"/>
          <a:stretch/>
        </p:blipFill>
        <p:spPr>
          <a:xfrm>
            <a:off x="9218428" y="107704"/>
            <a:ext cx="2870805" cy="860413"/>
          </a:xfrm>
          <a:prstGeom prst="rect">
            <a:avLst/>
          </a:prstGeom>
        </p:spPr>
      </p:pic>
    </p:spTree>
    <p:extLst>
      <p:ext uri="{BB962C8B-B14F-4D97-AF65-F5344CB8AC3E}">
        <p14:creationId xmlns:p14="http://schemas.microsoft.com/office/powerpoint/2010/main" val="354277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2025/12/02</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2025/12/02</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4"/>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5"/>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6" name="Picture 5">
            <a:extLst>
              <a:ext uri="{FF2B5EF4-FFF2-40B4-BE49-F238E27FC236}">
                <a16:creationId xmlns:a16="http://schemas.microsoft.com/office/drawing/2014/main" id="{074C0FEC-8A2B-74F8-4727-8992C64C7A08}"/>
              </a:ext>
            </a:extLst>
          </p:cNvPr>
          <p:cNvPicPr>
            <a:picLocks noChangeAspect="1"/>
          </p:cNvPicPr>
          <p:nvPr userDrawn="1"/>
        </p:nvPicPr>
        <p:blipFill>
          <a:blip r:embed="rId7"/>
          <a:stretch>
            <a:fillRect/>
          </a:stretch>
        </p:blipFill>
        <p:spPr>
          <a:xfrm>
            <a:off x="5550426" y="5666653"/>
            <a:ext cx="2381250" cy="609600"/>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2025/12/02</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2025/12/02</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2025/12/02</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2025/12/02</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2025/12/02</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2025/12/02</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4">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542F5-26EF-C202-4FA5-22A526EF4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E3041-E705-96CB-D849-73F56CAEA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1A61C7-4B2F-9A10-6335-23DF60BA9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26C620-F6AC-C7B4-6543-08246FFC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1</a:t>
            </a:r>
          </a:p>
        </p:txBody>
      </p:sp>
    </p:spTree>
    <p:extLst>
      <p:ext uri="{BB962C8B-B14F-4D97-AF65-F5344CB8AC3E}">
        <p14:creationId xmlns:p14="http://schemas.microsoft.com/office/powerpoint/2010/main" val="2477924473"/>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32.jp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32.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6.jp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2.jpg"/><Relationship Id="rId9" Type="http://schemas.openxmlformats.org/officeDocument/2006/relationships/image" Target="../media/image350.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certara.com/ebook/pharmacokinetic-and-pharmacodynamic-data-analysis/#main" TargetMode="Externa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jpg"/><Relationship Id="rId7"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jpg"/><Relationship Id="rId7"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jpg"/><Relationship Id="rId11" Type="http://schemas.openxmlformats.org/officeDocument/2006/relationships/image" Target="../media/image30.png"/><Relationship Id="rId5" Type="http://schemas.openxmlformats.org/officeDocument/2006/relationships/image" Target="../media/image20.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8" y="1493597"/>
            <a:ext cx="5787186" cy="3416279"/>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p>
          <a:p>
            <a:pPr lvl="0" algn="ct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b="1" i="0" dirty="0">
                <a:solidFill>
                  <a:srgbClr val="242424"/>
                </a:solidFill>
                <a:latin typeface="Arial"/>
                <a:ea typeface="Arial"/>
                <a:cs typeface="Arial"/>
                <a:sym typeface="Arial"/>
              </a:rPr>
              <a:t>PK/PD Relationships</a:t>
            </a:r>
          </a:p>
          <a:p>
            <a:pPr marL="0" marR="0" lvl="0" indent="0" algn="ctr" rtl="0">
              <a:spcBef>
                <a:spcPts val="0"/>
              </a:spcBef>
              <a:spcAft>
                <a:spcPts val="0"/>
              </a:spcAft>
              <a:buNone/>
            </a:pPr>
            <a:endParaRPr lang="en-US" sz="2000" b="1"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b="1" dirty="0">
                <a:solidFill>
                  <a:srgbClr val="242424"/>
                </a:solidFill>
                <a:latin typeface="Arial"/>
                <a:ea typeface="Arial"/>
                <a:cs typeface="Arial"/>
                <a:sym typeface="Arial"/>
              </a:rPr>
              <a:t>Abdallah Derbalah</a:t>
            </a:r>
            <a:endParaRPr sz="2000" b="1" i="0" dirty="0">
              <a:solidFill>
                <a:schemeClr val="dk1"/>
              </a:solidFill>
              <a:latin typeface="Arial"/>
              <a:ea typeface="Arial"/>
              <a:cs typeface="Arial"/>
              <a:sym typeface="Arial"/>
            </a:endParaRPr>
          </a:p>
        </p:txBody>
      </p:sp>
      <p:pic>
        <p:nvPicPr>
          <p:cNvPr id="3" name="Picture 2" descr="A red and yellow logo&#10;&#10;Description automatically generated">
            <a:extLst>
              <a:ext uri="{FF2B5EF4-FFF2-40B4-BE49-F238E27FC236}">
                <a16:creationId xmlns:a16="http://schemas.microsoft.com/office/drawing/2014/main" id="{67195C37-3A4E-2580-0282-9F967D91B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332" y="2885915"/>
            <a:ext cx="4353017" cy="725077"/>
          </a:xfrm>
          <a:prstGeom prst="rect">
            <a:avLst/>
          </a:prstGeom>
        </p:spPr>
      </p:pic>
    </p:spTree>
    <p:extLst>
      <p:ext uri="{BB962C8B-B14F-4D97-AF65-F5344CB8AC3E}">
        <p14:creationId xmlns:p14="http://schemas.microsoft.com/office/powerpoint/2010/main" val="208542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8F307-4CDE-F346-295D-7A4193DF3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7552D-CCBA-4E8C-3F2D-77DCD97B4371}"/>
              </a:ext>
            </a:extLst>
          </p:cNvPr>
          <p:cNvSpPr>
            <a:spLocks noGrp="1"/>
          </p:cNvSpPr>
          <p:nvPr>
            <p:ph type="title"/>
          </p:nvPr>
        </p:nvSpPr>
        <p:spPr>
          <a:xfrm>
            <a:off x="334876" y="358502"/>
            <a:ext cx="7951168" cy="645069"/>
          </a:xfrm>
        </p:spPr>
        <p:txBody>
          <a:bodyPr>
            <a:normAutofit fontScale="90000"/>
          </a:bodyPr>
          <a:lstStyle/>
          <a:p>
            <a:r>
              <a:rPr lang="en-ZA" dirty="0"/>
              <a:t>PK models: 2 Compartment Extravascular</a:t>
            </a:r>
          </a:p>
        </p:txBody>
      </p:sp>
      <p:sp>
        <p:nvSpPr>
          <p:cNvPr id="3" name="Content Placeholder 2">
            <a:extLst>
              <a:ext uri="{FF2B5EF4-FFF2-40B4-BE49-F238E27FC236}">
                <a16:creationId xmlns:a16="http://schemas.microsoft.com/office/drawing/2014/main" id="{87D34685-D298-3213-6DBF-C9211104C331}"/>
              </a:ext>
            </a:extLst>
          </p:cNvPr>
          <p:cNvSpPr>
            <a:spLocks noGrp="1"/>
          </p:cNvSpPr>
          <p:nvPr>
            <p:ph idx="1"/>
          </p:nvPr>
        </p:nvSpPr>
        <p:spPr/>
        <p:txBody>
          <a:bodyPr>
            <a:normAutofit/>
          </a:bodyPr>
          <a:lstStyle/>
          <a:p>
            <a:pPr>
              <a:lnSpc>
                <a:spcPct val="100000"/>
              </a:lnSpc>
            </a:pPr>
            <a:r>
              <a:rPr lang="en-ZA" dirty="0"/>
              <a:t>To model absorption process in case of extravascular administration</a:t>
            </a:r>
          </a:p>
          <a:p>
            <a:pPr lvl="1">
              <a:lnSpc>
                <a:spcPct val="100000"/>
              </a:lnSpc>
            </a:pPr>
            <a:r>
              <a:rPr lang="en-ZA" dirty="0"/>
              <a:t>Oral</a:t>
            </a:r>
          </a:p>
          <a:p>
            <a:pPr lvl="1">
              <a:lnSpc>
                <a:spcPct val="100000"/>
              </a:lnSpc>
            </a:pPr>
            <a:r>
              <a:rPr lang="en-ZA" dirty="0"/>
              <a:t>Intramuscular</a:t>
            </a:r>
          </a:p>
          <a:p>
            <a:pPr lvl="1">
              <a:lnSpc>
                <a:spcPct val="100000"/>
              </a:lnSpc>
            </a:pPr>
            <a:r>
              <a:rPr lang="en-ZA" dirty="0"/>
              <a:t>Subcutaneous, etc.</a:t>
            </a:r>
          </a:p>
        </p:txBody>
      </p:sp>
      <p:sp>
        <p:nvSpPr>
          <p:cNvPr id="4" name="Slide Number Placeholder 3">
            <a:extLst>
              <a:ext uri="{FF2B5EF4-FFF2-40B4-BE49-F238E27FC236}">
                <a16:creationId xmlns:a16="http://schemas.microsoft.com/office/drawing/2014/main" id="{7ADBA0DF-3C1A-7375-09A1-8E05CD4F0108}"/>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10</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56CE337C-D3F1-E4A2-7693-2B98008A44D7}"/>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0155238" y="363842"/>
            <a:ext cx="1701800" cy="656616"/>
          </a:xfrm>
        </p:spPr>
      </p:pic>
      <p:pic>
        <p:nvPicPr>
          <p:cNvPr id="8" name="Picture 7">
            <a:extLst>
              <a:ext uri="{FF2B5EF4-FFF2-40B4-BE49-F238E27FC236}">
                <a16:creationId xmlns:a16="http://schemas.microsoft.com/office/drawing/2014/main" id="{BFEA0CCE-57CD-0EEF-546E-D28ACFB47232}"/>
              </a:ext>
            </a:extLst>
          </p:cNvPr>
          <p:cNvPicPr>
            <a:picLocks noChangeAspect="1"/>
          </p:cNvPicPr>
          <p:nvPr/>
        </p:nvPicPr>
        <p:blipFill>
          <a:blip r:embed="rId4"/>
          <a:stretch>
            <a:fillRect/>
          </a:stretch>
        </p:blipFill>
        <p:spPr>
          <a:xfrm>
            <a:off x="982133" y="3846689"/>
            <a:ext cx="3586293" cy="1171739"/>
          </a:xfrm>
          <a:prstGeom prst="rect">
            <a:avLst/>
          </a:prstGeom>
        </p:spPr>
      </p:pic>
      <p:pic>
        <p:nvPicPr>
          <p:cNvPr id="12" name="Picture 11" descr="A graph with a red line and blue dots&#10;&#10;Description automatically generated">
            <a:extLst>
              <a:ext uri="{FF2B5EF4-FFF2-40B4-BE49-F238E27FC236}">
                <a16:creationId xmlns:a16="http://schemas.microsoft.com/office/drawing/2014/main" id="{F4A3B3F7-866C-2A39-7248-F8552BA55C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9414" y="2076735"/>
            <a:ext cx="5921212" cy="4272844"/>
          </a:xfrm>
          <a:prstGeom prst="rect">
            <a:avLst/>
          </a:prstGeom>
        </p:spPr>
      </p:pic>
      <p:pic>
        <p:nvPicPr>
          <p:cNvPr id="13" name="Picture 2" descr="Dose Icon PNG Images, Vectors Free Download - Pngtree">
            <a:extLst>
              <a:ext uri="{FF2B5EF4-FFF2-40B4-BE49-F238E27FC236}">
                <a16:creationId xmlns:a16="http://schemas.microsoft.com/office/drawing/2014/main" id="{9F9985F7-64CD-2E4D-05C8-02A74BFE13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863980">
            <a:off x="299231" y="3749677"/>
            <a:ext cx="718549" cy="718549"/>
          </a:xfrm>
          <a:prstGeom prst="rect">
            <a:avLst/>
          </a:prstGeom>
          <a:noFill/>
        </p:spPr>
      </p:pic>
    </p:spTree>
    <p:extLst>
      <p:ext uri="{BB962C8B-B14F-4D97-AF65-F5344CB8AC3E}">
        <p14:creationId xmlns:p14="http://schemas.microsoft.com/office/powerpoint/2010/main" val="6130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ABC5F-4914-A980-4CD3-2492B2BC7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2C84A-56D6-049F-8BEF-478D40F9115D}"/>
              </a:ext>
            </a:extLst>
          </p:cNvPr>
          <p:cNvSpPr>
            <a:spLocks noGrp="1"/>
          </p:cNvSpPr>
          <p:nvPr>
            <p:ph type="title"/>
          </p:nvPr>
        </p:nvSpPr>
        <p:spPr>
          <a:xfrm>
            <a:off x="334876" y="358502"/>
            <a:ext cx="7951168" cy="645069"/>
          </a:xfrm>
        </p:spPr>
        <p:txBody>
          <a:bodyPr>
            <a:normAutofit/>
          </a:bodyPr>
          <a:lstStyle/>
          <a:p>
            <a:r>
              <a:rPr lang="en-ZA" dirty="0"/>
              <a:t>PK models: Summary</a:t>
            </a:r>
          </a:p>
        </p:txBody>
      </p:sp>
      <p:pic>
        <p:nvPicPr>
          <p:cNvPr id="6" name="Content Placeholder 5" descr="A graph with a red line and blue dots&#10;&#10;Description automatically generated">
            <a:extLst>
              <a:ext uri="{FF2B5EF4-FFF2-40B4-BE49-F238E27FC236}">
                <a16:creationId xmlns:a16="http://schemas.microsoft.com/office/drawing/2014/main" id="{36BEC95A-C72F-FF4D-5E35-39561A2817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5688" y="4190037"/>
            <a:ext cx="2621465" cy="1891693"/>
          </a:xfrm>
        </p:spPr>
      </p:pic>
      <p:sp>
        <p:nvSpPr>
          <p:cNvPr id="4" name="Slide Number Placeholder 3">
            <a:extLst>
              <a:ext uri="{FF2B5EF4-FFF2-40B4-BE49-F238E27FC236}">
                <a16:creationId xmlns:a16="http://schemas.microsoft.com/office/drawing/2014/main" id="{79247E35-FD63-83DF-2300-1E50C9B3CE3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11</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046B5B76-B191-B81B-CC13-9773AFF78736}"/>
              </a:ext>
            </a:extLst>
          </p:cNvPr>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10155238" y="363842"/>
            <a:ext cx="1701800" cy="656616"/>
          </a:xfrm>
        </p:spPr>
      </p:pic>
      <p:pic>
        <p:nvPicPr>
          <p:cNvPr id="10" name="Picture 9" descr="A graph with a red line and blue dots&#10;&#10;Description automatically generated">
            <a:extLst>
              <a:ext uri="{FF2B5EF4-FFF2-40B4-BE49-F238E27FC236}">
                <a16:creationId xmlns:a16="http://schemas.microsoft.com/office/drawing/2014/main" id="{633136E6-477D-C9EF-BCEE-809E5CC6B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7548" y="4190038"/>
            <a:ext cx="2621465" cy="1891692"/>
          </a:xfrm>
          <a:prstGeom prst="rect">
            <a:avLst/>
          </a:prstGeom>
        </p:spPr>
      </p:pic>
      <p:pic>
        <p:nvPicPr>
          <p:cNvPr id="14" name="Picture 13" descr="A graph showing a line graph&#10;&#10;Description automatically generated with medium confidence">
            <a:extLst>
              <a:ext uri="{FF2B5EF4-FFF2-40B4-BE49-F238E27FC236}">
                <a16:creationId xmlns:a16="http://schemas.microsoft.com/office/drawing/2014/main" id="{3FDFB4F6-F7B9-4DB7-0A20-0F34BF076A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5688" y="1789644"/>
            <a:ext cx="2621464" cy="2081357"/>
          </a:xfrm>
          <a:prstGeom prst="rect">
            <a:avLst/>
          </a:prstGeom>
        </p:spPr>
      </p:pic>
      <p:pic>
        <p:nvPicPr>
          <p:cNvPr id="16" name="Picture 15" descr="A graph of a line graph&#10;&#10;Description automatically generated with medium confidence">
            <a:extLst>
              <a:ext uri="{FF2B5EF4-FFF2-40B4-BE49-F238E27FC236}">
                <a16:creationId xmlns:a16="http://schemas.microsoft.com/office/drawing/2014/main" id="{A18D05CA-250E-EF66-B1F1-BAAA743210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0852" y="1789644"/>
            <a:ext cx="2621465" cy="2081357"/>
          </a:xfrm>
          <a:prstGeom prst="rect">
            <a:avLst/>
          </a:prstGeom>
        </p:spPr>
      </p:pic>
      <p:cxnSp>
        <p:nvCxnSpPr>
          <p:cNvPr id="18" name="Straight Connector 17">
            <a:extLst>
              <a:ext uri="{FF2B5EF4-FFF2-40B4-BE49-F238E27FC236}">
                <a16:creationId xmlns:a16="http://schemas.microsoft.com/office/drawing/2014/main" id="{17A803A2-7286-FA66-881D-DDE141D18A66}"/>
              </a:ext>
            </a:extLst>
          </p:cNvPr>
          <p:cNvCxnSpPr/>
          <p:nvPr/>
        </p:nvCxnSpPr>
        <p:spPr>
          <a:xfrm>
            <a:off x="5835315" y="1356401"/>
            <a:ext cx="0" cy="5008813"/>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C69A161C-1D98-9534-20FB-93EF37606725}"/>
              </a:ext>
            </a:extLst>
          </p:cNvPr>
          <p:cNvCxnSpPr>
            <a:cxnSpLocks/>
          </p:cNvCxnSpPr>
          <p:nvPr/>
        </p:nvCxnSpPr>
        <p:spPr>
          <a:xfrm flipH="1">
            <a:off x="2695074" y="4013210"/>
            <a:ext cx="64008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7C4F32F2-9E39-63A1-8217-51AC0EE372FA}"/>
              </a:ext>
            </a:extLst>
          </p:cNvPr>
          <p:cNvSpPr txBox="1"/>
          <p:nvPr/>
        </p:nvSpPr>
        <p:spPr>
          <a:xfrm rot="16200000">
            <a:off x="1185897" y="2645656"/>
            <a:ext cx="1318246" cy="369332"/>
          </a:xfrm>
          <a:prstGeom prst="rect">
            <a:avLst/>
          </a:prstGeom>
          <a:noFill/>
        </p:spPr>
        <p:txBody>
          <a:bodyPr wrap="none" rtlCol="0">
            <a:spAutoFit/>
          </a:bodyPr>
          <a:lstStyle/>
          <a:p>
            <a:r>
              <a:rPr lang="en-GB" b="1" dirty="0"/>
              <a:t>Intravenous</a:t>
            </a:r>
          </a:p>
        </p:txBody>
      </p:sp>
      <p:sp>
        <p:nvSpPr>
          <p:cNvPr id="24" name="TextBox 23">
            <a:extLst>
              <a:ext uri="{FF2B5EF4-FFF2-40B4-BE49-F238E27FC236}">
                <a16:creationId xmlns:a16="http://schemas.microsoft.com/office/drawing/2014/main" id="{011286BC-8941-4045-9A4B-7C40FE7EEA0F}"/>
              </a:ext>
            </a:extLst>
          </p:cNvPr>
          <p:cNvSpPr txBox="1"/>
          <p:nvPr/>
        </p:nvSpPr>
        <p:spPr>
          <a:xfrm rot="16200000">
            <a:off x="1118958" y="4831393"/>
            <a:ext cx="1452129" cy="369332"/>
          </a:xfrm>
          <a:prstGeom prst="rect">
            <a:avLst/>
          </a:prstGeom>
          <a:noFill/>
        </p:spPr>
        <p:txBody>
          <a:bodyPr wrap="none" rtlCol="0">
            <a:spAutoFit/>
          </a:bodyPr>
          <a:lstStyle/>
          <a:p>
            <a:r>
              <a:rPr lang="en-GB" b="1" dirty="0"/>
              <a:t>Extravascular</a:t>
            </a:r>
          </a:p>
        </p:txBody>
      </p:sp>
      <p:sp>
        <p:nvSpPr>
          <p:cNvPr id="25" name="TextBox 24">
            <a:extLst>
              <a:ext uri="{FF2B5EF4-FFF2-40B4-BE49-F238E27FC236}">
                <a16:creationId xmlns:a16="http://schemas.microsoft.com/office/drawing/2014/main" id="{DFD145B6-98D0-607B-0037-F7F2AF619DA1}"/>
              </a:ext>
            </a:extLst>
          </p:cNvPr>
          <p:cNvSpPr txBox="1"/>
          <p:nvPr/>
        </p:nvSpPr>
        <p:spPr>
          <a:xfrm>
            <a:off x="3290932" y="1211941"/>
            <a:ext cx="1690976" cy="369332"/>
          </a:xfrm>
          <a:prstGeom prst="rect">
            <a:avLst/>
          </a:prstGeom>
          <a:noFill/>
        </p:spPr>
        <p:txBody>
          <a:bodyPr wrap="none" rtlCol="0">
            <a:spAutoFit/>
          </a:bodyPr>
          <a:lstStyle/>
          <a:p>
            <a:r>
              <a:rPr lang="en-GB" b="1" dirty="0"/>
              <a:t>1 Compartment</a:t>
            </a:r>
          </a:p>
        </p:txBody>
      </p:sp>
      <p:sp>
        <p:nvSpPr>
          <p:cNvPr id="26" name="TextBox 25">
            <a:extLst>
              <a:ext uri="{FF2B5EF4-FFF2-40B4-BE49-F238E27FC236}">
                <a16:creationId xmlns:a16="http://schemas.microsoft.com/office/drawing/2014/main" id="{2517F22A-772A-4622-1ECA-173BA051FA5B}"/>
              </a:ext>
            </a:extLst>
          </p:cNvPr>
          <p:cNvSpPr txBox="1"/>
          <p:nvPr/>
        </p:nvSpPr>
        <p:spPr>
          <a:xfrm>
            <a:off x="6620107" y="1211941"/>
            <a:ext cx="1690976" cy="369332"/>
          </a:xfrm>
          <a:prstGeom prst="rect">
            <a:avLst/>
          </a:prstGeom>
          <a:noFill/>
        </p:spPr>
        <p:txBody>
          <a:bodyPr wrap="none" rtlCol="0">
            <a:spAutoFit/>
          </a:bodyPr>
          <a:lstStyle/>
          <a:p>
            <a:r>
              <a:rPr lang="en-GB" b="1" dirty="0"/>
              <a:t>2 Compartment</a:t>
            </a:r>
          </a:p>
        </p:txBody>
      </p:sp>
    </p:spTree>
    <p:extLst>
      <p:ext uri="{BB962C8B-B14F-4D97-AF65-F5344CB8AC3E}">
        <p14:creationId xmlns:p14="http://schemas.microsoft.com/office/powerpoint/2010/main" val="282051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22ECB-B979-7AB5-12F6-2C2097BDA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7C8F0-B941-DFEB-DA17-F8511CB81DA0}"/>
              </a:ext>
            </a:extLst>
          </p:cNvPr>
          <p:cNvSpPr>
            <a:spLocks noGrp="1"/>
          </p:cNvSpPr>
          <p:nvPr>
            <p:ph type="title"/>
          </p:nvPr>
        </p:nvSpPr>
        <p:spPr>
          <a:xfrm>
            <a:off x="334876" y="358502"/>
            <a:ext cx="6827635" cy="645069"/>
          </a:xfrm>
        </p:spPr>
        <p:txBody>
          <a:bodyPr/>
          <a:lstStyle/>
          <a:p>
            <a:r>
              <a:rPr lang="en-ZA" dirty="0"/>
              <a:t>PD model: Direct Emax Model</a:t>
            </a:r>
          </a:p>
        </p:txBody>
      </p:sp>
      <p:pic>
        <p:nvPicPr>
          <p:cNvPr id="9" name="Content Placeholder 8">
            <a:extLst>
              <a:ext uri="{FF2B5EF4-FFF2-40B4-BE49-F238E27FC236}">
                <a16:creationId xmlns:a16="http://schemas.microsoft.com/office/drawing/2014/main" id="{006B1704-7C44-4FB8-A5B4-2735D42262C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5061" b="305"/>
          <a:stretch/>
        </p:blipFill>
        <p:spPr>
          <a:xfrm>
            <a:off x="574937" y="1693416"/>
            <a:ext cx="3155909" cy="2371227"/>
          </a:xfrm>
          <a:ln>
            <a:solidFill>
              <a:srgbClr val="561B0D"/>
            </a:solidFill>
          </a:ln>
        </p:spPr>
      </p:pic>
      <p:sp>
        <p:nvSpPr>
          <p:cNvPr id="4" name="Slide Number Placeholder 3">
            <a:extLst>
              <a:ext uri="{FF2B5EF4-FFF2-40B4-BE49-F238E27FC236}">
                <a16:creationId xmlns:a16="http://schemas.microsoft.com/office/drawing/2014/main" id="{8EF264BE-3BFF-5B51-769C-0AD8158FCB9C}"/>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12</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107503D7-00C0-C58C-973A-5D926D82A953}"/>
              </a:ext>
            </a:extLst>
          </p:cNvPr>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10155238" y="363842"/>
            <a:ext cx="1701800" cy="656616"/>
          </a:xfrm>
        </p:spPr>
      </p:pic>
      <p:pic>
        <p:nvPicPr>
          <p:cNvPr id="13" name="Picture 12" descr="A graph with a red line&#10;&#10;Description automatically generated">
            <a:extLst>
              <a:ext uri="{FF2B5EF4-FFF2-40B4-BE49-F238E27FC236}">
                <a16:creationId xmlns:a16="http://schemas.microsoft.com/office/drawing/2014/main" id="{069B6D15-9B0C-B185-A5E6-6F7CD1CF802E}"/>
              </a:ext>
            </a:extLst>
          </p:cNvPr>
          <p:cNvPicPr>
            <a:picLocks noChangeAspect="1"/>
          </p:cNvPicPr>
          <p:nvPr/>
        </p:nvPicPr>
        <p:blipFill>
          <a:blip r:embed="rId5">
            <a:extLst>
              <a:ext uri="{28A0092B-C50C-407E-A947-70E740481C1C}">
                <a14:useLocalDpi xmlns:a14="http://schemas.microsoft.com/office/drawing/2010/main" val="0"/>
              </a:ext>
            </a:extLst>
          </a:blip>
          <a:srcRect t="5087"/>
          <a:stretch/>
        </p:blipFill>
        <p:spPr>
          <a:xfrm>
            <a:off x="8461154" y="1693415"/>
            <a:ext cx="3155909" cy="2378223"/>
          </a:xfrm>
          <a:prstGeom prst="rect">
            <a:avLst/>
          </a:prstGeom>
          <a:ln>
            <a:solidFill>
              <a:srgbClr val="561B0D"/>
            </a:solidFill>
          </a:ln>
        </p:spPr>
      </p:pic>
      <p:pic>
        <p:nvPicPr>
          <p:cNvPr id="17" name="Picture 16" descr="A graph with a red line&#10;&#10;Description automatically generated">
            <a:extLst>
              <a:ext uri="{FF2B5EF4-FFF2-40B4-BE49-F238E27FC236}">
                <a16:creationId xmlns:a16="http://schemas.microsoft.com/office/drawing/2014/main" id="{A3256666-D8EE-A490-F40F-6866AC79904C}"/>
              </a:ext>
            </a:extLst>
          </p:cNvPr>
          <p:cNvPicPr>
            <a:picLocks noChangeAspect="1"/>
          </p:cNvPicPr>
          <p:nvPr/>
        </p:nvPicPr>
        <p:blipFill>
          <a:blip r:embed="rId6">
            <a:extLst>
              <a:ext uri="{28A0092B-C50C-407E-A947-70E740481C1C}">
                <a14:useLocalDpi xmlns:a14="http://schemas.microsoft.com/office/drawing/2010/main" val="0"/>
              </a:ext>
            </a:extLst>
          </a:blip>
          <a:srcRect t="4538"/>
          <a:stretch/>
        </p:blipFill>
        <p:spPr>
          <a:xfrm>
            <a:off x="4499483" y="1644512"/>
            <a:ext cx="3193034" cy="2420131"/>
          </a:xfrm>
          <a:prstGeom prst="rect">
            <a:avLst/>
          </a:prstGeom>
          <a:ln>
            <a:solidFill>
              <a:srgbClr val="561B0D"/>
            </a:solidFill>
          </a:ln>
        </p:spPr>
      </p:pic>
      <p:sp>
        <p:nvSpPr>
          <p:cNvPr id="18" name="TextBox 17">
            <a:extLst>
              <a:ext uri="{FF2B5EF4-FFF2-40B4-BE49-F238E27FC236}">
                <a16:creationId xmlns:a16="http://schemas.microsoft.com/office/drawing/2014/main" id="{4D1F8BB2-5DD9-1605-01F9-78029A3D4E33}"/>
              </a:ext>
            </a:extLst>
          </p:cNvPr>
          <p:cNvSpPr txBox="1"/>
          <p:nvPr/>
        </p:nvSpPr>
        <p:spPr>
          <a:xfrm>
            <a:off x="1062393" y="1324083"/>
            <a:ext cx="1941045" cy="369332"/>
          </a:xfrm>
          <a:prstGeom prst="rect">
            <a:avLst/>
          </a:prstGeom>
          <a:noFill/>
        </p:spPr>
        <p:txBody>
          <a:bodyPr wrap="none" rtlCol="0">
            <a:spAutoFit/>
          </a:bodyPr>
          <a:lstStyle/>
          <a:p>
            <a:pPr algn="ctr"/>
            <a:r>
              <a:rPr lang="en-GB" b="1" dirty="0"/>
              <a:t>1 Compartment IV</a:t>
            </a:r>
          </a:p>
        </p:txBody>
      </p:sp>
      <p:sp>
        <p:nvSpPr>
          <p:cNvPr id="19" name="TextBox 18">
            <a:extLst>
              <a:ext uri="{FF2B5EF4-FFF2-40B4-BE49-F238E27FC236}">
                <a16:creationId xmlns:a16="http://schemas.microsoft.com/office/drawing/2014/main" id="{30DC810D-F947-33D3-4F69-D48525791F3F}"/>
              </a:ext>
            </a:extLst>
          </p:cNvPr>
          <p:cNvSpPr txBox="1"/>
          <p:nvPr/>
        </p:nvSpPr>
        <p:spPr>
          <a:xfrm>
            <a:off x="9928253" y="1324083"/>
            <a:ext cx="453970" cy="369332"/>
          </a:xfrm>
          <a:prstGeom prst="rect">
            <a:avLst/>
          </a:prstGeom>
          <a:noFill/>
        </p:spPr>
        <p:txBody>
          <a:bodyPr wrap="none" rtlCol="0">
            <a:spAutoFit/>
          </a:bodyPr>
          <a:lstStyle/>
          <a:p>
            <a:r>
              <a:rPr lang="en-GB" b="1" dirty="0"/>
              <a:t>PD</a:t>
            </a:r>
          </a:p>
        </p:txBody>
      </p:sp>
      <p:sp>
        <p:nvSpPr>
          <p:cNvPr id="20" name="TextBox 19">
            <a:extLst>
              <a:ext uri="{FF2B5EF4-FFF2-40B4-BE49-F238E27FC236}">
                <a16:creationId xmlns:a16="http://schemas.microsoft.com/office/drawing/2014/main" id="{D5ACCB17-FB34-1AA7-47DA-3B9E300416FF}"/>
              </a:ext>
            </a:extLst>
          </p:cNvPr>
          <p:cNvSpPr txBox="1"/>
          <p:nvPr/>
        </p:nvSpPr>
        <p:spPr>
          <a:xfrm>
            <a:off x="5694287" y="1261068"/>
            <a:ext cx="803426" cy="369332"/>
          </a:xfrm>
          <a:prstGeom prst="rect">
            <a:avLst/>
          </a:prstGeom>
          <a:noFill/>
        </p:spPr>
        <p:txBody>
          <a:bodyPr wrap="none" rtlCol="0">
            <a:spAutoFit/>
          </a:bodyPr>
          <a:lstStyle/>
          <a:p>
            <a:pPr algn="ctr"/>
            <a:r>
              <a:rPr lang="en-GB" b="1" dirty="0"/>
              <a:t>PK/PD</a:t>
            </a:r>
          </a:p>
        </p:txBody>
      </p:sp>
      <p:pic>
        <p:nvPicPr>
          <p:cNvPr id="5" name="Picture 4">
            <a:extLst>
              <a:ext uri="{FF2B5EF4-FFF2-40B4-BE49-F238E27FC236}">
                <a16:creationId xmlns:a16="http://schemas.microsoft.com/office/drawing/2014/main" id="{9D546214-2537-115D-92A9-74FD85210FFC}"/>
              </a:ext>
            </a:extLst>
          </p:cNvPr>
          <p:cNvPicPr>
            <a:picLocks noChangeAspect="1"/>
          </p:cNvPicPr>
          <p:nvPr/>
        </p:nvPicPr>
        <p:blipFill>
          <a:blip r:embed="rId7"/>
          <a:stretch>
            <a:fillRect/>
          </a:stretch>
        </p:blipFill>
        <p:spPr>
          <a:xfrm>
            <a:off x="4783732" y="4357885"/>
            <a:ext cx="2624536" cy="1132414"/>
          </a:xfrm>
          <a:prstGeom prst="rect">
            <a:avLst/>
          </a:prstGeom>
        </p:spPr>
      </p:pic>
      <p:pic>
        <p:nvPicPr>
          <p:cNvPr id="8" name="Picture 7">
            <a:extLst>
              <a:ext uri="{FF2B5EF4-FFF2-40B4-BE49-F238E27FC236}">
                <a16:creationId xmlns:a16="http://schemas.microsoft.com/office/drawing/2014/main" id="{7FA966A4-6133-E956-CF44-749F0ED20A53}"/>
              </a:ext>
            </a:extLst>
          </p:cNvPr>
          <p:cNvPicPr>
            <a:picLocks noChangeAspect="1"/>
          </p:cNvPicPr>
          <p:nvPr/>
        </p:nvPicPr>
        <p:blipFill>
          <a:blip r:embed="rId8"/>
          <a:stretch>
            <a:fillRect/>
          </a:stretch>
        </p:blipFill>
        <p:spPr>
          <a:xfrm>
            <a:off x="4375151" y="5360907"/>
            <a:ext cx="3360545" cy="10659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E2F618A-EF39-3FBA-638C-01C9D4CBBF29}"/>
                  </a:ext>
                </a:extLst>
              </p:cNvPr>
              <p:cNvSpPr txBox="1"/>
              <p:nvPr/>
            </p:nvSpPr>
            <p:spPr>
              <a:xfrm>
                <a:off x="1041842" y="4924092"/>
                <a:ext cx="2222097"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𝐶</m:t>
                      </m:r>
                      <m:r>
                        <a:rPr lang="en-GB" i="0">
                          <a:latin typeface="Cambria Math" panose="02040503050406030204" pitchFamily="18" charset="0"/>
                        </a:rPr>
                        <m:t>=</m:t>
                      </m:r>
                      <m:f>
                        <m:fPr>
                          <m:ctrlPr>
                            <a:rPr lang="en-GB" i="1">
                              <a:solidFill>
                                <a:srgbClr val="836967"/>
                              </a:solidFill>
                              <a:latin typeface="Cambria Math" panose="02040503050406030204" pitchFamily="18" charset="0"/>
                            </a:rPr>
                          </m:ctrlPr>
                        </m:fPr>
                        <m:num>
                          <m:r>
                            <a:rPr lang="en-GB" i="1">
                              <a:latin typeface="Cambria Math" panose="02040503050406030204" pitchFamily="18" charset="0"/>
                            </a:rPr>
                            <m:t>𝐷𝑜𝑠𝑒</m:t>
                          </m:r>
                        </m:num>
                        <m:den>
                          <m:r>
                            <a:rPr lang="en-GB" i="1">
                              <a:latin typeface="Cambria Math" panose="02040503050406030204" pitchFamily="18" charset="0"/>
                            </a:rPr>
                            <m:t>𝑉</m:t>
                          </m:r>
                        </m:den>
                      </m:f>
                      <m:r>
                        <a:rPr lang="en-GB" i="0">
                          <a:latin typeface="Cambria Math" panose="02040503050406030204" pitchFamily="18" charset="0"/>
                        </a:rPr>
                        <m:t>×</m:t>
                      </m:r>
                      <m:sSup>
                        <m:sSupPr>
                          <m:ctrlPr>
                            <a:rPr lang="en-GB" i="1">
                              <a:solidFill>
                                <a:srgbClr val="836967"/>
                              </a:solidFill>
                              <a:latin typeface="Cambria Math" panose="02040503050406030204" pitchFamily="18" charset="0"/>
                            </a:rPr>
                          </m:ctrlPr>
                        </m:sSupPr>
                        <m:e>
                          <m:r>
                            <a:rPr lang="en-GB" i="1">
                              <a:latin typeface="Cambria Math" panose="02040503050406030204" pitchFamily="18" charset="0"/>
                            </a:rPr>
                            <m:t>𝑒</m:t>
                          </m:r>
                        </m:e>
                        <m:sup>
                          <m:r>
                            <a:rPr lang="en-GB" i="0">
                              <a:latin typeface="Cambria Math" panose="02040503050406030204" pitchFamily="18" charset="0"/>
                            </a:rPr>
                            <m:t>−</m:t>
                          </m:r>
                          <m:r>
                            <a:rPr lang="en-GB" b="0" i="0" smtClean="0">
                              <a:latin typeface="Cambria Math" panose="02040503050406030204" pitchFamily="18" charset="0"/>
                            </a:rPr>
                            <m:t> </m:t>
                          </m:r>
                          <m:f>
                            <m:fPr>
                              <m:ctrlPr>
                                <a:rPr lang="en-GB" i="1">
                                  <a:solidFill>
                                    <a:srgbClr val="836967"/>
                                  </a:solidFill>
                                  <a:latin typeface="Cambria Math" panose="02040503050406030204" pitchFamily="18" charset="0"/>
                                </a:rPr>
                              </m:ctrlPr>
                            </m:fPr>
                            <m:num>
                              <m:r>
                                <a:rPr lang="en-GB" i="1">
                                  <a:latin typeface="Cambria Math" panose="02040503050406030204" pitchFamily="18" charset="0"/>
                                </a:rPr>
                                <m:t>𝑘</m:t>
                              </m:r>
                            </m:num>
                            <m:den>
                              <m:r>
                                <a:rPr lang="en-GB" i="1">
                                  <a:latin typeface="Cambria Math" panose="02040503050406030204" pitchFamily="18" charset="0"/>
                                </a:rPr>
                                <m:t>𝑉</m:t>
                              </m:r>
                            </m:den>
                          </m:f>
                          <m:r>
                            <a:rPr lang="en-GB" i="0">
                              <a:latin typeface="Cambria Math" panose="02040503050406030204" pitchFamily="18" charset="0"/>
                            </a:rPr>
                            <m:t>×</m:t>
                          </m:r>
                          <m:r>
                            <a:rPr lang="en-GB" i="1">
                              <a:latin typeface="Cambria Math" panose="02040503050406030204" pitchFamily="18" charset="0"/>
                            </a:rPr>
                            <m:t>𝑡</m:t>
                          </m:r>
                        </m:sup>
                      </m:sSup>
                    </m:oMath>
                  </m:oMathPara>
                </a14:m>
                <a:endParaRPr lang="en-GB" dirty="0"/>
              </a:p>
            </p:txBody>
          </p:sp>
        </mc:Choice>
        <mc:Fallback xmlns="">
          <p:sp>
            <p:nvSpPr>
              <p:cNvPr id="10" name="TextBox 9">
                <a:extLst>
                  <a:ext uri="{FF2B5EF4-FFF2-40B4-BE49-F238E27FC236}">
                    <a16:creationId xmlns:a16="http://schemas.microsoft.com/office/drawing/2014/main" id="{2E2F618A-EF39-3FBA-638C-01C9D4CBBF29}"/>
                  </a:ext>
                </a:extLst>
              </p:cNvPr>
              <p:cNvSpPr txBox="1">
                <a:spLocks noRot="1" noChangeAspect="1" noMove="1" noResize="1" noEditPoints="1" noAdjustHandles="1" noChangeArrowheads="1" noChangeShapeType="1" noTextEdit="1"/>
              </p:cNvSpPr>
              <p:nvPr/>
            </p:nvSpPr>
            <p:spPr>
              <a:xfrm>
                <a:off x="1041842" y="4924092"/>
                <a:ext cx="2222097" cy="610936"/>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8927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F3847-C18D-0870-81F1-932C6E8E50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BB5F3-1390-E154-FC20-19A6603FD7E2}"/>
              </a:ext>
            </a:extLst>
          </p:cNvPr>
          <p:cNvSpPr>
            <a:spLocks noGrp="1"/>
          </p:cNvSpPr>
          <p:nvPr>
            <p:ph type="title"/>
          </p:nvPr>
        </p:nvSpPr>
        <p:spPr>
          <a:xfrm>
            <a:off x="334876" y="358502"/>
            <a:ext cx="6827635" cy="645069"/>
          </a:xfrm>
        </p:spPr>
        <p:txBody>
          <a:bodyPr/>
          <a:lstStyle/>
          <a:p>
            <a:r>
              <a:rPr lang="en-ZA" dirty="0"/>
              <a:t>PD model: Indirect Emax Model</a:t>
            </a:r>
          </a:p>
        </p:txBody>
      </p:sp>
      <p:pic>
        <p:nvPicPr>
          <p:cNvPr id="9" name="Content Placeholder 8">
            <a:extLst>
              <a:ext uri="{FF2B5EF4-FFF2-40B4-BE49-F238E27FC236}">
                <a16:creationId xmlns:a16="http://schemas.microsoft.com/office/drawing/2014/main" id="{70ED309B-0CDB-AE93-7A46-2DEB80001D8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979" r="1979"/>
          <a:stretch/>
        </p:blipFill>
        <p:spPr>
          <a:xfrm>
            <a:off x="574937" y="1693416"/>
            <a:ext cx="3155909" cy="2371227"/>
          </a:xfrm>
          <a:ln>
            <a:solidFill>
              <a:srgbClr val="561B0D"/>
            </a:solidFill>
          </a:ln>
        </p:spPr>
      </p:pic>
      <p:sp>
        <p:nvSpPr>
          <p:cNvPr id="4" name="Slide Number Placeholder 3">
            <a:extLst>
              <a:ext uri="{FF2B5EF4-FFF2-40B4-BE49-F238E27FC236}">
                <a16:creationId xmlns:a16="http://schemas.microsoft.com/office/drawing/2014/main" id="{DBEEAF63-4F74-964F-BD09-083DFCBD5F46}"/>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13</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14235DEA-F5A5-60A1-9E25-67C6FCA8BDC1}"/>
              </a:ext>
            </a:extLst>
          </p:cNvPr>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10155238" y="363842"/>
            <a:ext cx="1701800" cy="656616"/>
          </a:xfrm>
        </p:spPr>
      </p:pic>
      <p:pic>
        <p:nvPicPr>
          <p:cNvPr id="13" name="Picture 12">
            <a:extLst>
              <a:ext uri="{FF2B5EF4-FFF2-40B4-BE49-F238E27FC236}">
                <a16:creationId xmlns:a16="http://schemas.microsoft.com/office/drawing/2014/main" id="{AE0709B6-9D36-C2FD-CF6D-60648D7EF88B}"/>
              </a:ext>
            </a:extLst>
          </p:cNvPr>
          <p:cNvPicPr>
            <a:picLocks noChangeAspect="1"/>
          </p:cNvPicPr>
          <p:nvPr/>
        </p:nvPicPr>
        <p:blipFill>
          <a:blip r:embed="rId5">
            <a:extLst>
              <a:ext uri="{28A0092B-C50C-407E-A947-70E740481C1C}">
                <a14:useLocalDpi xmlns:a14="http://schemas.microsoft.com/office/drawing/2010/main" val="0"/>
              </a:ext>
            </a:extLst>
          </a:blip>
          <a:srcRect l="-888" r="-965"/>
          <a:stretch/>
        </p:blipFill>
        <p:spPr>
          <a:xfrm>
            <a:off x="8361947" y="1693415"/>
            <a:ext cx="3356811" cy="2378223"/>
          </a:xfrm>
          <a:prstGeom prst="rect">
            <a:avLst/>
          </a:prstGeom>
          <a:ln>
            <a:solidFill>
              <a:srgbClr val="561B0D"/>
            </a:solidFill>
          </a:ln>
        </p:spPr>
      </p:pic>
      <p:pic>
        <p:nvPicPr>
          <p:cNvPr id="17" name="Picture 16">
            <a:extLst>
              <a:ext uri="{FF2B5EF4-FFF2-40B4-BE49-F238E27FC236}">
                <a16:creationId xmlns:a16="http://schemas.microsoft.com/office/drawing/2014/main" id="{69C8001B-1708-C91E-DADA-A08F48E0DA8C}"/>
              </a:ext>
            </a:extLst>
          </p:cNvPr>
          <p:cNvPicPr>
            <a:picLocks noChangeAspect="1"/>
          </p:cNvPicPr>
          <p:nvPr/>
        </p:nvPicPr>
        <p:blipFill>
          <a:blip r:embed="rId6">
            <a:extLst>
              <a:ext uri="{28A0092B-C50C-407E-A947-70E740481C1C}">
                <a14:useLocalDpi xmlns:a14="http://schemas.microsoft.com/office/drawing/2010/main" val="0"/>
              </a:ext>
            </a:extLst>
          </a:blip>
          <a:srcRect l="-106" r="14"/>
          <a:stretch/>
        </p:blipFill>
        <p:spPr>
          <a:xfrm>
            <a:off x="4415588" y="1644512"/>
            <a:ext cx="3356811" cy="2420131"/>
          </a:xfrm>
          <a:prstGeom prst="rect">
            <a:avLst/>
          </a:prstGeom>
          <a:ln>
            <a:solidFill>
              <a:srgbClr val="561B0D"/>
            </a:solidFill>
          </a:ln>
        </p:spPr>
      </p:pic>
      <p:sp>
        <p:nvSpPr>
          <p:cNvPr id="18" name="TextBox 17">
            <a:extLst>
              <a:ext uri="{FF2B5EF4-FFF2-40B4-BE49-F238E27FC236}">
                <a16:creationId xmlns:a16="http://schemas.microsoft.com/office/drawing/2014/main" id="{80184DBB-30B5-AACE-68D7-CE7E5DB3C215}"/>
              </a:ext>
            </a:extLst>
          </p:cNvPr>
          <p:cNvSpPr txBox="1"/>
          <p:nvPr/>
        </p:nvSpPr>
        <p:spPr>
          <a:xfrm>
            <a:off x="647222" y="1282534"/>
            <a:ext cx="3011338" cy="369332"/>
          </a:xfrm>
          <a:prstGeom prst="rect">
            <a:avLst/>
          </a:prstGeom>
          <a:noFill/>
        </p:spPr>
        <p:txBody>
          <a:bodyPr wrap="none" rtlCol="0">
            <a:spAutoFit/>
          </a:bodyPr>
          <a:lstStyle/>
          <a:p>
            <a:pPr algn="ctr"/>
            <a:r>
              <a:rPr lang="en-GB" b="1" dirty="0"/>
              <a:t>1 Compartment Extravascular</a:t>
            </a:r>
          </a:p>
        </p:txBody>
      </p:sp>
      <p:sp>
        <p:nvSpPr>
          <p:cNvPr id="19" name="TextBox 18">
            <a:extLst>
              <a:ext uri="{FF2B5EF4-FFF2-40B4-BE49-F238E27FC236}">
                <a16:creationId xmlns:a16="http://schemas.microsoft.com/office/drawing/2014/main" id="{A16C12D6-0F15-D366-BFC8-7FC7D1C5FBD6}"/>
              </a:ext>
            </a:extLst>
          </p:cNvPr>
          <p:cNvSpPr txBox="1"/>
          <p:nvPr/>
        </p:nvSpPr>
        <p:spPr>
          <a:xfrm>
            <a:off x="9812123" y="1309804"/>
            <a:ext cx="453970" cy="369332"/>
          </a:xfrm>
          <a:prstGeom prst="rect">
            <a:avLst/>
          </a:prstGeom>
          <a:noFill/>
        </p:spPr>
        <p:txBody>
          <a:bodyPr wrap="none" rtlCol="0">
            <a:spAutoFit/>
          </a:bodyPr>
          <a:lstStyle/>
          <a:p>
            <a:r>
              <a:rPr lang="en-GB" b="1" dirty="0"/>
              <a:t>PD</a:t>
            </a:r>
          </a:p>
        </p:txBody>
      </p:sp>
      <p:sp>
        <p:nvSpPr>
          <p:cNvPr id="20" name="TextBox 19">
            <a:extLst>
              <a:ext uri="{FF2B5EF4-FFF2-40B4-BE49-F238E27FC236}">
                <a16:creationId xmlns:a16="http://schemas.microsoft.com/office/drawing/2014/main" id="{3761D7B0-9EFE-5FE0-5796-4502F2C291F1}"/>
              </a:ext>
            </a:extLst>
          </p:cNvPr>
          <p:cNvSpPr txBox="1"/>
          <p:nvPr/>
        </p:nvSpPr>
        <p:spPr>
          <a:xfrm>
            <a:off x="5694287" y="1261068"/>
            <a:ext cx="803426" cy="369332"/>
          </a:xfrm>
          <a:prstGeom prst="rect">
            <a:avLst/>
          </a:prstGeom>
          <a:noFill/>
        </p:spPr>
        <p:txBody>
          <a:bodyPr wrap="none" rtlCol="0">
            <a:spAutoFit/>
          </a:bodyPr>
          <a:lstStyle/>
          <a:p>
            <a:pPr algn="ctr"/>
            <a:r>
              <a:rPr lang="en-GB" b="1" dirty="0"/>
              <a:t>PK/PD</a:t>
            </a:r>
          </a:p>
        </p:txBody>
      </p:sp>
      <p:sp>
        <p:nvSpPr>
          <p:cNvPr id="16" name="TextBox 15">
            <a:extLst>
              <a:ext uri="{FF2B5EF4-FFF2-40B4-BE49-F238E27FC236}">
                <a16:creationId xmlns:a16="http://schemas.microsoft.com/office/drawing/2014/main" id="{4A68FFD3-BCDF-9D08-CA4C-8B768C018F74}"/>
              </a:ext>
            </a:extLst>
          </p:cNvPr>
          <p:cNvSpPr txBox="1"/>
          <p:nvPr/>
        </p:nvSpPr>
        <p:spPr>
          <a:xfrm>
            <a:off x="556374" y="4587727"/>
            <a:ext cx="10998102"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Accounts for time delay in response</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Maximum effect is later than plasma maximum concentration</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Effect versus time shows hysteresis</a:t>
            </a:r>
          </a:p>
        </p:txBody>
      </p:sp>
    </p:spTree>
    <p:extLst>
      <p:ext uri="{BB962C8B-B14F-4D97-AF65-F5344CB8AC3E}">
        <p14:creationId xmlns:p14="http://schemas.microsoft.com/office/powerpoint/2010/main" val="82158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539A-0BE9-25A5-4563-B257568ED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1CCC1-39A8-C8F4-B96C-495D2C41A922}"/>
              </a:ext>
            </a:extLst>
          </p:cNvPr>
          <p:cNvSpPr>
            <a:spLocks noGrp="1"/>
          </p:cNvSpPr>
          <p:nvPr>
            <p:ph type="title"/>
          </p:nvPr>
        </p:nvSpPr>
        <p:spPr>
          <a:xfrm>
            <a:off x="334876" y="358502"/>
            <a:ext cx="6827635" cy="645069"/>
          </a:xfrm>
        </p:spPr>
        <p:txBody>
          <a:bodyPr>
            <a:normAutofit fontScale="90000"/>
          </a:bodyPr>
          <a:lstStyle/>
          <a:p>
            <a:r>
              <a:rPr lang="en-ZA" dirty="0"/>
              <a:t>Impact of direct vs indirect PKPD</a:t>
            </a:r>
          </a:p>
        </p:txBody>
      </p:sp>
      <p:sp>
        <p:nvSpPr>
          <p:cNvPr id="3" name="Content Placeholder 2">
            <a:extLst>
              <a:ext uri="{FF2B5EF4-FFF2-40B4-BE49-F238E27FC236}">
                <a16:creationId xmlns:a16="http://schemas.microsoft.com/office/drawing/2014/main" id="{B910282F-4385-64EC-B715-31329643FB90}"/>
              </a:ext>
            </a:extLst>
          </p:cNvPr>
          <p:cNvSpPr>
            <a:spLocks noGrp="1"/>
          </p:cNvSpPr>
          <p:nvPr>
            <p:ph idx="1"/>
          </p:nvPr>
        </p:nvSpPr>
        <p:spPr/>
        <p:txBody>
          <a:bodyPr>
            <a:normAutofit/>
          </a:bodyPr>
          <a:lstStyle/>
          <a:p>
            <a:pPr>
              <a:lnSpc>
                <a:spcPct val="150000"/>
              </a:lnSpc>
            </a:pPr>
            <a:r>
              <a:rPr lang="en-ZA" dirty="0"/>
              <a:t>Indirect PKPD relationship:</a:t>
            </a:r>
          </a:p>
          <a:p>
            <a:pPr lvl="1">
              <a:lnSpc>
                <a:spcPct val="150000"/>
              </a:lnSpc>
            </a:pPr>
            <a:r>
              <a:rPr lang="en-ZA" dirty="0"/>
              <a:t>The duration of effect maybe significantly greater than the duration of exposure.</a:t>
            </a:r>
          </a:p>
          <a:p>
            <a:pPr>
              <a:lnSpc>
                <a:spcPct val="150000"/>
              </a:lnSpc>
            </a:pPr>
            <a:r>
              <a:rPr lang="en-ZA" dirty="0"/>
              <a:t>Dosing frequency Consideration:</a:t>
            </a:r>
          </a:p>
          <a:p>
            <a:pPr lvl="1">
              <a:lnSpc>
                <a:spcPct val="150000"/>
              </a:lnSpc>
            </a:pPr>
            <a:r>
              <a:rPr lang="en-ZA" dirty="0"/>
              <a:t>Less frequent dosing may be needed than for direct PK/PD</a:t>
            </a:r>
          </a:p>
          <a:p>
            <a:pPr>
              <a:lnSpc>
                <a:spcPct val="150000"/>
              </a:lnSpc>
            </a:pPr>
            <a:r>
              <a:rPr lang="en-ZA" dirty="0"/>
              <a:t>Modelling the single dose PK/PD data would allow for the optimal design of the repeat dose study</a:t>
            </a:r>
          </a:p>
        </p:txBody>
      </p:sp>
      <p:sp>
        <p:nvSpPr>
          <p:cNvPr id="4" name="Slide Number Placeholder 3">
            <a:extLst>
              <a:ext uri="{FF2B5EF4-FFF2-40B4-BE49-F238E27FC236}">
                <a16:creationId xmlns:a16="http://schemas.microsoft.com/office/drawing/2014/main" id="{2FAE48DF-D41F-E30A-0C37-EC71C65B3D81}"/>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14</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5657AA31-376C-B7E7-C1A8-C2AE4FB4C9F3}"/>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spTree>
    <p:extLst>
      <p:ext uri="{BB962C8B-B14F-4D97-AF65-F5344CB8AC3E}">
        <p14:creationId xmlns:p14="http://schemas.microsoft.com/office/powerpoint/2010/main" val="135601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83108-8D62-41BE-DFB0-68F31C41D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153D0-562F-98C7-7A87-6E59DB952A5E}"/>
              </a:ext>
            </a:extLst>
          </p:cNvPr>
          <p:cNvSpPr>
            <a:spLocks noGrp="1"/>
          </p:cNvSpPr>
          <p:nvPr>
            <p:ph type="title"/>
          </p:nvPr>
        </p:nvSpPr>
        <p:spPr>
          <a:xfrm>
            <a:off x="334876" y="358502"/>
            <a:ext cx="7882692" cy="645069"/>
          </a:xfrm>
        </p:spPr>
        <p:txBody>
          <a:bodyPr>
            <a:normAutofit/>
          </a:bodyPr>
          <a:lstStyle/>
          <a:p>
            <a:r>
              <a:rPr lang="en-ZA" dirty="0"/>
              <a:t>Recommendations</a:t>
            </a:r>
          </a:p>
        </p:txBody>
      </p:sp>
      <p:sp>
        <p:nvSpPr>
          <p:cNvPr id="3" name="Content Placeholder 2">
            <a:extLst>
              <a:ext uri="{FF2B5EF4-FFF2-40B4-BE49-F238E27FC236}">
                <a16:creationId xmlns:a16="http://schemas.microsoft.com/office/drawing/2014/main" id="{FB681803-1A5D-E9FF-805E-7EF655BB03A7}"/>
              </a:ext>
            </a:extLst>
          </p:cNvPr>
          <p:cNvSpPr>
            <a:spLocks noGrp="1"/>
          </p:cNvSpPr>
          <p:nvPr>
            <p:ph idx="1"/>
          </p:nvPr>
        </p:nvSpPr>
        <p:spPr/>
        <p:txBody>
          <a:bodyPr>
            <a:normAutofit fontScale="85000" lnSpcReduction="10000"/>
          </a:bodyPr>
          <a:lstStyle/>
          <a:p>
            <a:pPr>
              <a:lnSpc>
                <a:spcPct val="150000"/>
              </a:lnSpc>
            </a:pPr>
            <a:r>
              <a:rPr lang="en-ZA" dirty="0"/>
              <a:t>PK/PD experiments should be designed:</a:t>
            </a:r>
          </a:p>
          <a:p>
            <a:pPr lvl="1">
              <a:lnSpc>
                <a:spcPct val="150000"/>
              </a:lnSpc>
            </a:pPr>
            <a:r>
              <a:rPr lang="en-ZA" dirty="0"/>
              <a:t>Integrate all available knowledge (PK, in vitro pharmacology and biology) and design studies to test hypothesis.</a:t>
            </a:r>
          </a:p>
          <a:p>
            <a:pPr lvl="1">
              <a:lnSpc>
                <a:spcPct val="150000"/>
              </a:lnSpc>
            </a:pPr>
            <a:r>
              <a:rPr lang="en-ZA" dirty="0"/>
              <a:t>Select dose levels and sample times to investigate concentration-effect and time dependence.</a:t>
            </a:r>
          </a:p>
          <a:p>
            <a:pPr>
              <a:lnSpc>
                <a:spcPct val="150000"/>
              </a:lnSpc>
            </a:pPr>
            <a:r>
              <a:rPr lang="en-ZA" dirty="0"/>
              <a:t>Avoid simple dose-effect interpretation</a:t>
            </a:r>
          </a:p>
          <a:p>
            <a:pPr lvl="1">
              <a:lnSpc>
                <a:spcPct val="150000"/>
              </a:lnSpc>
            </a:pPr>
            <a:r>
              <a:rPr lang="en-ZA" dirty="0"/>
              <a:t>Exposure derives efficacy, dose is just a tool to achieve exposure</a:t>
            </a:r>
          </a:p>
          <a:p>
            <a:pPr>
              <a:lnSpc>
                <a:spcPct val="150000"/>
              </a:lnSpc>
            </a:pPr>
            <a:r>
              <a:rPr lang="en-ZA" dirty="0"/>
              <a:t>Obtain exposure-time and effect-time data where possible.</a:t>
            </a:r>
          </a:p>
          <a:p>
            <a:pPr>
              <a:lnSpc>
                <a:spcPct val="150000"/>
              </a:lnSpc>
            </a:pPr>
            <a:r>
              <a:rPr lang="en-ZA" dirty="0"/>
              <a:t>Integrate modelling and simulation into PK/PD design to maximise value of studies.</a:t>
            </a:r>
          </a:p>
        </p:txBody>
      </p:sp>
      <p:sp>
        <p:nvSpPr>
          <p:cNvPr id="4" name="Slide Number Placeholder 3">
            <a:extLst>
              <a:ext uri="{FF2B5EF4-FFF2-40B4-BE49-F238E27FC236}">
                <a16:creationId xmlns:a16="http://schemas.microsoft.com/office/drawing/2014/main" id="{F15BB801-2452-1EAF-8806-CD85F56EB167}"/>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15</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4AAB36E5-F4D8-02FF-4CA2-214F48591A33}"/>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spTree>
    <p:extLst>
      <p:ext uri="{BB962C8B-B14F-4D97-AF65-F5344CB8AC3E}">
        <p14:creationId xmlns:p14="http://schemas.microsoft.com/office/powerpoint/2010/main" val="20766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F9BDF-C65E-5C2E-2D43-503900C28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56426-B3FD-F94C-E46E-AA1FE8BD5E1D}"/>
              </a:ext>
            </a:extLst>
          </p:cNvPr>
          <p:cNvSpPr>
            <a:spLocks noGrp="1"/>
          </p:cNvSpPr>
          <p:nvPr>
            <p:ph type="title"/>
          </p:nvPr>
        </p:nvSpPr>
        <p:spPr>
          <a:xfrm>
            <a:off x="334876" y="358502"/>
            <a:ext cx="7882692" cy="645069"/>
          </a:xfrm>
        </p:spPr>
        <p:txBody>
          <a:bodyPr>
            <a:normAutofit/>
          </a:bodyPr>
          <a:lstStyle/>
          <a:p>
            <a:r>
              <a:rPr lang="en-ZA" dirty="0"/>
              <a:t>Summary</a:t>
            </a:r>
          </a:p>
        </p:txBody>
      </p:sp>
      <p:sp>
        <p:nvSpPr>
          <p:cNvPr id="3" name="Content Placeholder 2">
            <a:extLst>
              <a:ext uri="{FF2B5EF4-FFF2-40B4-BE49-F238E27FC236}">
                <a16:creationId xmlns:a16="http://schemas.microsoft.com/office/drawing/2014/main" id="{6A39E71B-14E8-2AC8-087C-22C99818E909}"/>
              </a:ext>
            </a:extLst>
          </p:cNvPr>
          <p:cNvSpPr>
            <a:spLocks noGrp="1"/>
          </p:cNvSpPr>
          <p:nvPr>
            <p:ph idx="1"/>
          </p:nvPr>
        </p:nvSpPr>
        <p:spPr/>
        <p:txBody>
          <a:bodyPr>
            <a:normAutofit/>
          </a:bodyPr>
          <a:lstStyle/>
          <a:p>
            <a:pPr>
              <a:lnSpc>
                <a:spcPct val="150000"/>
              </a:lnSpc>
            </a:pPr>
            <a:r>
              <a:rPr lang="en-ZA" dirty="0"/>
              <a:t>Model integrate knowledge of a drug and can help support decision making throughout the drug discovery process.</a:t>
            </a:r>
          </a:p>
          <a:p>
            <a:pPr>
              <a:lnSpc>
                <a:spcPct val="150000"/>
              </a:lnSpc>
            </a:pPr>
            <a:r>
              <a:rPr lang="en-ZA" dirty="0"/>
              <a:t>A model doesn’t have to be perfect to be useful.</a:t>
            </a:r>
          </a:p>
          <a:p>
            <a:pPr>
              <a:lnSpc>
                <a:spcPct val="150000"/>
              </a:lnSpc>
            </a:pPr>
            <a:r>
              <a:rPr lang="en-ZA" dirty="0"/>
              <a:t>Refine models as more data become available to replace assumptions and make them even more useful.</a:t>
            </a:r>
          </a:p>
          <a:p>
            <a:pPr>
              <a:lnSpc>
                <a:spcPct val="150000"/>
              </a:lnSpc>
            </a:pPr>
            <a:r>
              <a:rPr lang="en-ZA" dirty="0"/>
              <a:t>Models should be used in combination with biological knowledge/hypotheses to optimise PK/PD study designs.</a:t>
            </a:r>
          </a:p>
        </p:txBody>
      </p:sp>
      <p:sp>
        <p:nvSpPr>
          <p:cNvPr id="4" name="Slide Number Placeholder 3">
            <a:extLst>
              <a:ext uri="{FF2B5EF4-FFF2-40B4-BE49-F238E27FC236}">
                <a16:creationId xmlns:a16="http://schemas.microsoft.com/office/drawing/2014/main" id="{EFD4AE4B-BF02-A9BD-C6AA-2FD526D7ADED}"/>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16</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AD881C34-8692-3413-3380-5FD6F0384A55}"/>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spTree>
    <p:extLst>
      <p:ext uri="{BB962C8B-B14F-4D97-AF65-F5344CB8AC3E}">
        <p14:creationId xmlns:p14="http://schemas.microsoft.com/office/powerpoint/2010/main" val="379010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2620C-8048-5797-C7BC-42C115FFF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3FAC7-D2A8-A66C-3F81-2742C1E1B42C}"/>
              </a:ext>
            </a:extLst>
          </p:cNvPr>
          <p:cNvSpPr>
            <a:spLocks noGrp="1"/>
          </p:cNvSpPr>
          <p:nvPr>
            <p:ph type="title"/>
          </p:nvPr>
        </p:nvSpPr>
        <p:spPr>
          <a:xfrm>
            <a:off x="334876" y="358502"/>
            <a:ext cx="7882692" cy="645069"/>
          </a:xfrm>
        </p:spPr>
        <p:txBody>
          <a:bodyPr>
            <a:normAutofit/>
          </a:bodyPr>
          <a:lstStyle/>
          <a:p>
            <a:r>
              <a:rPr lang="en-ZA" dirty="0"/>
              <a:t>References/further resources</a:t>
            </a:r>
          </a:p>
        </p:txBody>
      </p:sp>
      <p:sp>
        <p:nvSpPr>
          <p:cNvPr id="3" name="Content Placeholder 2">
            <a:extLst>
              <a:ext uri="{FF2B5EF4-FFF2-40B4-BE49-F238E27FC236}">
                <a16:creationId xmlns:a16="http://schemas.microsoft.com/office/drawing/2014/main" id="{A8FBDB39-3129-BA8E-C3B6-E08B88034C6A}"/>
              </a:ext>
            </a:extLst>
          </p:cNvPr>
          <p:cNvSpPr>
            <a:spLocks noGrp="1"/>
          </p:cNvSpPr>
          <p:nvPr>
            <p:ph idx="1"/>
          </p:nvPr>
        </p:nvSpPr>
        <p:spPr/>
        <p:txBody>
          <a:bodyPr>
            <a:normAutofit/>
          </a:bodyPr>
          <a:lstStyle/>
          <a:p>
            <a:pPr>
              <a:lnSpc>
                <a:spcPct val="150000"/>
              </a:lnSpc>
            </a:pPr>
            <a:r>
              <a:rPr lang="en-ZA" dirty="0"/>
              <a:t>PK/PD Data Analysis: Concepts and Application</a:t>
            </a:r>
          </a:p>
          <a:p>
            <a:pPr lvl="1">
              <a:lnSpc>
                <a:spcPct val="150000"/>
              </a:lnSpc>
            </a:pPr>
            <a:r>
              <a:rPr lang="en-ZA" dirty="0"/>
              <a:t>Johan </a:t>
            </a:r>
            <a:r>
              <a:rPr lang="en-ZA" dirty="0" err="1"/>
              <a:t>Gabrielsson</a:t>
            </a:r>
            <a:r>
              <a:rPr lang="en-ZA" dirty="0"/>
              <a:t> and Dan Weiner</a:t>
            </a:r>
          </a:p>
          <a:p>
            <a:pPr lvl="1">
              <a:lnSpc>
                <a:spcPct val="150000"/>
              </a:lnSpc>
            </a:pPr>
            <a:r>
              <a:rPr lang="en-ZA" dirty="0">
                <a:hlinkClick r:id="rId2"/>
              </a:rPr>
              <a:t>https://www.certara.com/ebook/pharmacokinetic-and-pharmacodynamic-data-analysis/#main</a:t>
            </a:r>
            <a:endParaRPr lang="en-ZA" dirty="0"/>
          </a:p>
          <a:p>
            <a:pPr lvl="1">
              <a:lnSpc>
                <a:spcPct val="150000"/>
              </a:lnSpc>
            </a:pPr>
            <a:endParaRPr lang="en-ZA" dirty="0"/>
          </a:p>
        </p:txBody>
      </p:sp>
      <p:sp>
        <p:nvSpPr>
          <p:cNvPr id="4" name="Slide Number Placeholder 3">
            <a:extLst>
              <a:ext uri="{FF2B5EF4-FFF2-40B4-BE49-F238E27FC236}">
                <a16:creationId xmlns:a16="http://schemas.microsoft.com/office/drawing/2014/main" id="{C7647C11-A2A8-A721-88A2-ADAA1E80331A}"/>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17</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781ADCCB-9DB7-22A5-1318-4EC36F3DB097}"/>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0155238" y="363842"/>
            <a:ext cx="1701800" cy="656616"/>
          </a:xfrm>
        </p:spPr>
      </p:pic>
      <p:pic>
        <p:nvPicPr>
          <p:cNvPr id="2050" name="Picture 2" descr="Pharmacokinetic and Pharmacodynamic Data Analysis">
            <a:extLst>
              <a:ext uri="{FF2B5EF4-FFF2-40B4-BE49-F238E27FC236}">
                <a16:creationId xmlns:a16="http://schemas.microsoft.com/office/drawing/2014/main" id="{CC430CC2-C624-F8A0-20DB-D962C6598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989" y="3102375"/>
            <a:ext cx="3056022" cy="36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72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18</a:t>
            </a:fld>
            <a:endParaRPr lang="en-ZA" dirty="0">
              <a:solidFill>
                <a:schemeClr val="bg1">
                  <a:lumMod val="75000"/>
                </a:schemeClr>
              </a:solidFill>
            </a:endParaRPr>
          </a:p>
        </p:txBody>
      </p:sp>
      <p:sp>
        <p:nvSpPr>
          <p:cNvPr id="5" name="Title 1">
            <a:extLst>
              <a:ext uri="{FF2B5EF4-FFF2-40B4-BE49-F238E27FC236}">
                <a16:creationId xmlns:a16="http://schemas.microsoft.com/office/drawing/2014/main" id="{F250A3B3-E27F-4C02-92E0-4342BDC289AA}"/>
              </a:ext>
            </a:extLst>
          </p:cNvPr>
          <p:cNvSpPr>
            <a:spLocks noGrp="1"/>
          </p:cNvSpPr>
          <p:nvPr>
            <p:ph type="title" idx="4294967295"/>
          </p:nvPr>
        </p:nvSpPr>
        <p:spPr>
          <a:xfrm>
            <a:off x="6096000" y="2070893"/>
            <a:ext cx="5726113" cy="1557337"/>
          </a:xfrm>
        </p:spPr>
        <p:txBody>
          <a:bodyPr anchor="b">
            <a:noAutofit/>
          </a:bodyPr>
          <a:lstStyle>
            <a:lvl1pPr algn="ctr">
              <a:defRPr sz="4000">
                <a:latin typeface="Arial" panose="020B0604020202020204" pitchFamily="34" charset="0"/>
                <a:cs typeface="Arial" panose="020B0604020202020204" pitchFamily="34" charset="0"/>
              </a:defRPr>
            </a:lvl1pPr>
          </a:lstStyle>
          <a:p>
            <a:pPr lvl="0" algn="ctr"/>
            <a:r>
              <a:rPr lang="en-US" sz="2400" b="0" i="0" dirty="0">
                <a:solidFill>
                  <a:srgbClr val="242424"/>
                </a:solidFill>
                <a:latin typeface="Arial"/>
                <a:ea typeface="Arial"/>
                <a:cs typeface="Arial"/>
                <a:sym typeface="Arial"/>
              </a:rPr>
              <a:t>Thank You</a:t>
            </a:r>
            <a:br>
              <a:rPr lang="en-US" sz="2400" b="0" i="0" dirty="0">
                <a:solidFill>
                  <a:srgbClr val="242424"/>
                </a:solidFill>
                <a:latin typeface="Arial"/>
                <a:ea typeface="Arial"/>
                <a:cs typeface="Arial"/>
                <a:sym typeface="Arial"/>
              </a:rPr>
            </a:br>
            <a:br>
              <a:rPr lang="en-US" sz="2400" b="0" i="0" dirty="0">
                <a:solidFill>
                  <a:srgbClr val="242424"/>
                </a:solidFill>
                <a:latin typeface="Arial"/>
                <a:ea typeface="Arial"/>
                <a:cs typeface="Arial"/>
                <a:sym typeface="Arial"/>
              </a:rPr>
            </a:br>
            <a:r>
              <a:rPr lang="en-US" sz="2400" b="0" i="0" dirty="0">
                <a:solidFill>
                  <a:srgbClr val="242424"/>
                </a:solidFill>
                <a:latin typeface="Arial"/>
                <a:ea typeface="Arial"/>
                <a:cs typeface="Arial"/>
                <a:sym typeface="Arial"/>
              </a:rPr>
              <a:t>Any Questions?</a:t>
            </a:r>
            <a:br>
              <a:rPr lang="en-US" sz="2400" b="0" i="0" dirty="0">
                <a:solidFill>
                  <a:srgbClr val="242424"/>
                </a:solidFill>
                <a:latin typeface="Arial"/>
                <a:ea typeface="Arial"/>
                <a:cs typeface="Arial"/>
                <a:sym typeface="Arial"/>
              </a:rPr>
            </a:br>
            <a:endParaRPr lang="en-US" sz="2400" b="0" i="0" dirty="0">
              <a:solidFill>
                <a:srgbClr val="242424"/>
              </a:solidFill>
              <a:latin typeface="Arial"/>
              <a:ea typeface="Arial"/>
              <a:cs typeface="Arial"/>
              <a:sym typeface="Arial"/>
            </a:endParaRPr>
          </a:p>
        </p:txBody>
      </p:sp>
    </p:spTree>
    <p:extLst>
      <p:ext uri="{BB962C8B-B14F-4D97-AF65-F5344CB8AC3E}">
        <p14:creationId xmlns:p14="http://schemas.microsoft.com/office/powerpoint/2010/main" val="342967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518160" y="3545265"/>
            <a:ext cx="11155680"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a:t>
            </a:r>
            <a:r>
              <a:rPr lang="en-US" sz="2000" b="1"/>
              <a:t>the author(s) </a:t>
            </a:r>
            <a:r>
              <a:rPr lang="en-US" sz="2000" b="1" dirty="0"/>
              <a:t>as follows: </a:t>
            </a:r>
          </a:p>
          <a:p>
            <a:r>
              <a:rPr lang="en-US" sz="2000" b="1" dirty="0"/>
              <a:t>CC BY 4.0 [author, institution]</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F6576-3502-A557-D2D3-2AE2F8696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42B66-A7A0-2E30-D85C-5CE16E53C496}"/>
              </a:ext>
            </a:extLst>
          </p:cNvPr>
          <p:cNvSpPr>
            <a:spLocks noGrp="1"/>
          </p:cNvSpPr>
          <p:nvPr>
            <p:ph type="title"/>
          </p:nvPr>
        </p:nvSpPr>
        <p:spPr>
          <a:xfrm>
            <a:off x="334876" y="358502"/>
            <a:ext cx="6827635" cy="645069"/>
          </a:xfrm>
        </p:spPr>
        <p:txBody>
          <a:bodyPr/>
          <a:lstStyle/>
          <a:p>
            <a:r>
              <a:rPr lang="en-ZA" dirty="0"/>
              <a:t>Learning Objectives</a:t>
            </a:r>
          </a:p>
        </p:txBody>
      </p:sp>
      <p:sp>
        <p:nvSpPr>
          <p:cNvPr id="3" name="Content Placeholder 2">
            <a:extLst>
              <a:ext uri="{FF2B5EF4-FFF2-40B4-BE49-F238E27FC236}">
                <a16:creationId xmlns:a16="http://schemas.microsoft.com/office/drawing/2014/main" id="{0088D651-6E7A-0A23-7F0F-DB7C0C052C8F}"/>
              </a:ext>
            </a:extLst>
          </p:cNvPr>
          <p:cNvSpPr>
            <a:spLocks noGrp="1"/>
          </p:cNvSpPr>
          <p:nvPr>
            <p:ph idx="1"/>
          </p:nvPr>
        </p:nvSpPr>
        <p:spPr/>
        <p:txBody>
          <a:bodyPr>
            <a:normAutofit/>
          </a:bodyPr>
          <a:lstStyle/>
          <a:p>
            <a:pPr>
              <a:lnSpc>
                <a:spcPct val="200000"/>
              </a:lnSpc>
            </a:pPr>
            <a:r>
              <a:rPr lang="en-ZA" dirty="0"/>
              <a:t>Understand key concepts of PK/PD modelling</a:t>
            </a:r>
          </a:p>
          <a:p>
            <a:pPr>
              <a:lnSpc>
                <a:spcPct val="200000"/>
              </a:lnSpc>
            </a:pPr>
            <a:r>
              <a:rPr lang="en-ZA" dirty="0"/>
              <a:t>Recognise the differences between basic types of PK models</a:t>
            </a:r>
          </a:p>
          <a:p>
            <a:pPr>
              <a:lnSpc>
                <a:spcPct val="200000"/>
              </a:lnSpc>
            </a:pPr>
            <a:r>
              <a:rPr lang="en-ZA" dirty="0"/>
              <a:t>Differentiate between direct and indirect PK/PD relationships</a:t>
            </a:r>
          </a:p>
          <a:p>
            <a:pPr>
              <a:lnSpc>
                <a:spcPct val="200000"/>
              </a:lnSpc>
            </a:pPr>
            <a:r>
              <a:rPr lang="en-ZA" dirty="0"/>
              <a:t>Understand the impact PK/PD relationship on </a:t>
            </a:r>
            <a:r>
              <a:rPr lang="en-ZA"/>
              <a:t>study designs</a:t>
            </a:r>
            <a:endParaRPr lang="en-ZA" dirty="0"/>
          </a:p>
        </p:txBody>
      </p:sp>
      <p:sp>
        <p:nvSpPr>
          <p:cNvPr id="4" name="Slide Number Placeholder 3">
            <a:extLst>
              <a:ext uri="{FF2B5EF4-FFF2-40B4-BE49-F238E27FC236}">
                <a16:creationId xmlns:a16="http://schemas.microsoft.com/office/drawing/2014/main" id="{FE390243-A170-9715-7C13-2CE8084C3725}"/>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3</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D6AE70E5-0F7D-10FD-5B1F-965760B14051}"/>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spTree>
    <p:extLst>
      <p:ext uri="{BB962C8B-B14F-4D97-AF65-F5344CB8AC3E}">
        <p14:creationId xmlns:p14="http://schemas.microsoft.com/office/powerpoint/2010/main" val="117291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4E963-C0EB-434D-18AD-8991EAAA0E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72D05-5FEE-5154-546C-D2506BA9C4A9}"/>
              </a:ext>
            </a:extLst>
          </p:cNvPr>
          <p:cNvSpPr>
            <a:spLocks noGrp="1"/>
          </p:cNvSpPr>
          <p:nvPr>
            <p:ph type="title"/>
          </p:nvPr>
        </p:nvSpPr>
        <p:spPr>
          <a:xfrm>
            <a:off x="334876" y="358502"/>
            <a:ext cx="6827635" cy="645069"/>
          </a:xfrm>
        </p:spPr>
        <p:txBody>
          <a:bodyPr/>
          <a:lstStyle/>
          <a:p>
            <a:r>
              <a:rPr lang="en-ZA" dirty="0"/>
              <a:t>Popular Quotes</a:t>
            </a:r>
          </a:p>
        </p:txBody>
      </p:sp>
      <p:sp>
        <p:nvSpPr>
          <p:cNvPr id="3" name="Content Placeholder 2">
            <a:extLst>
              <a:ext uri="{FF2B5EF4-FFF2-40B4-BE49-F238E27FC236}">
                <a16:creationId xmlns:a16="http://schemas.microsoft.com/office/drawing/2014/main" id="{B268BD4F-3907-761D-4983-792824DC90BE}"/>
              </a:ext>
            </a:extLst>
          </p:cNvPr>
          <p:cNvSpPr>
            <a:spLocks noGrp="1"/>
          </p:cNvSpPr>
          <p:nvPr>
            <p:ph idx="1"/>
          </p:nvPr>
        </p:nvSpPr>
        <p:spPr/>
        <p:txBody>
          <a:bodyPr>
            <a:normAutofit lnSpcReduction="10000"/>
          </a:bodyPr>
          <a:lstStyle/>
          <a:p>
            <a:pPr>
              <a:lnSpc>
                <a:spcPct val="200000"/>
              </a:lnSpc>
            </a:pPr>
            <a:r>
              <a:rPr lang="en-ZA" dirty="0"/>
              <a:t>“All models are wrong, but some are useful”</a:t>
            </a:r>
          </a:p>
          <a:p>
            <a:pPr lvl="1">
              <a:lnSpc>
                <a:spcPct val="200000"/>
              </a:lnSpc>
            </a:pPr>
            <a:r>
              <a:rPr lang="en-ZA" dirty="0"/>
              <a:t>George Box (Statistician)</a:t>
            </a:r>
          </a:p>
          <a:p>
            <a:pPr>
              <a:lnSpc>
                <a:spcPct val="200000"/>
              </a:lnSpc>
            </a:pPr>
            <a:r>
              <a:rPr lang="en-ZA" dirty="0"/>
              <a:t>“Perfect is the enemy of the good”</a:t>
            </a:r>
          </a:p>
          <a:p>
            <a:pPr lvl="1">
              <a:lnSpc>
                <a:spcPct val="200000"/>
              </a:lnSpc>
            </a:pPr>
            <a:r>
              <a:rPr lang="en-ZA" dirty="0"/>
              <a:t>Voltaire (Philosopher)</a:t>
            </a:r>
          </a:p>
          <a:p>
            <a:pPr>
              <a:lnSpc>
                <a:spcPct val="200000"/>
              </a:lnSpc>
            </a:pPr>
            <a:r>
              <a:rPr lang="en-ZA" dirty="0"/>
              <a:t>“The goal is to build the simplest useful model with minimal data/cost”</a:t>
            </a:r>
          </a:p>
          <a:p>
            <a:pPr lvl="1">
              <a:lnSpc>
                <a:spcPct val="200000"/>
              </a:lnSpc>
            </a:pPr>
            <a:r>
              <a:rPr lang="en-ZA" dirty="0"/>
              <a:t>A PKPD modeller</a:t>
            </a:r>
          </a:p>
        </p:txBody>
      </p:sp>
      <p:sp>
        <p:nvSpPr>
          <p:cNvPr id="4" name="Slide Number Placeholder 3">
            <a:extLst>
              <a:ext uri="{FF2B5EF4-FFF2-40B4-BE49-F238E27FC236}">
                <a16:creationId xmlns:a16="http://schemas.microsoft.com/office/drawing/2014/main" id="{5817A768-E29D-2FAE-A1DB-F6AE623B6AFB}"/>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4</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6AD0FFED-51C8-F191-6199-9D5837FF97B0}"/>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spTree>
    <p:extLst>
      <p:ext uri="{BB962C8B-B14F-4D97-AF65-F5344CB8AC3E}">
        <p14:creationId xmlns:p14="http://schemas.microsoft.com/office/powerpoint/2010/main" val="184666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FB8F1-5CE1-02FA-64E8-74E00D57E3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2B04D-A06F-9D59-87CA-6C4D61106278}"/>
              </a:ext>
            </a:extLst>
          </p:cNvPr>
          <p:cNvSpPr>
            <a:spLocks noGrp="1"/>
          </p:cNvSpPr>
          <p:nvPr>
            <p:ph type="title"/>
          </p:nvPr>
        </p:nvSpPr>
        <p:spPr>
          <a:xfrm>
            <a:off x="334876" y="358502"/>
            <a:ext cx="6827635" cy="645069"/>
          </a:xfrm>
        </p:spPr>
        <p:txBody>
          <a:bodyPr/>
          <a:lstStyle/>
          <a:p>
            <a:r>
              <a:rPr lang="en-ZA" dirty="0"/>
              <a:t>What is a useful model?</a:t>
            </a:r>
          </a:p>
        </p:txBody>
      </p:sp>
      <p:sp>
        <p:nvSpPr>
          <p:cNvPr id="3" name="Content Placeholder 2">
            <a:extLst>
              <a:ext uri="{FF2B5EF4-FFF2-40B4-BE49-F238E27FC236}">
                <a16:creationId xmlns:a16="http://schemas.microsoft.com/office/drawing/2014/main" id="{9DEB93CD-E604-BFAF-ED13-B082D35B1C1E}"/>
              </a:ext>
            </a:extLst>
          </p:cNvPr>
          <p:cNvSpPr>
            <a:spLocks noGrp="1"/>
          </p:cNvSpPr>
          <p:nvPr>
            <p:ph idx="1"/>
          </p:nvPr>
        </p:nvSpPr>
        <p:spPr/>
        <p:txBody>
          <a:bodyPr>
            <a:normAutofit lnSpcReduction="10000"/>
          </a:bodyPr>
          <a:lstStyle/>
          <a:p>
            <a:pPr>
              <a:lnSpc>
                <a:spcPct val="200000"/>
              </a:lnSpc>
            </a:pPr>
            <a:r>
              <a:rPr lang="en-ZA" dirty="0"/>
              <a:t>Models are based on data and assumptions.</a:t>
            </a:r>
          </a:p>
          <a:p>
            <a:pPr lvl="1">
              <a:lnSpc>
                <a:spcPct val="200000"/>
              </a:lnSpc>
            </a:pPr>
            <a:r>
              <a:rPr lang="en-ZA" dirty="0"/>
              <a:t>A simple model often has more assumptions but require less data.</a:t>
            </a:r>
          </a:p>
          <a:p>
            <a:pPr lvl="1">
              <a:lnSpc>
                <a:spcPct val="200000"/>
              </a:lnSpc>
            </a:pPr>
            <a:r>
              <a:rPr lang="en-ZA" dirty="0"/>
              <a:t>Replacing assumptions with data incurs cost/time/effort.</a:t>
            </a:r>
          </a:p>
          <a:p>
            <a:pPr>
              <a:lnSpc>
                <a:spcPct val="200000"/>
              </a:lnSpc>
            </a:pPr>
            <a:r>
              <a:rPr lang="en-ZA" dirty="0"/>
              <a:t>If either data or assumptions are wrong, the model will likely not be useful.</a:t>
            </a:r>
          </a:p>
          <a:p>
            <a:pPr>
              <a:lnSpc>
                <a:spcPct val="200000"/>
              </a:lnSpc>
            </a:pPr>
            <a:r>
              <a:rPr lang="en-ZA" dirty="0"/>
              <a:t>“Useful” depends on the question to be answered.</a:t>
            </a:r>
          </a:p>
        </p:txBody>
      </p:sp>
      <p:sp>
        <p:nvSpPr>
          <p:cNvPr id="4" name="Slide Number Placeholder 3">
            <a:extLst>
              <a:ext uri="{FF2B5EF4-FFF2-40B4-BE49-F238E27FC236}">
                <a16:creationId xmlns:a16="http://schemas.microsoft.com/office/drawing/2014/main" id="{5FAF9343-0732-4F41-FE2B-7A81C93B488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5</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A2258229-CB9E-3B81-FECF-79A29981CED6}"/>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spTree>
    <p:extLst>
      <p:ext uri="{BB962C8B-B14F-4D97-AF65-F5344CB8AC3E}">
        <p14:creationId xmlns:p14="http://schemas.microsoft.com/office/powerpoint/2010/main" val="28878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C3309-0A45-A1D2-9ACA-FA33759939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0651E-BAEA-55D5-47BE-B13FDF149E8B}"/>
              </a:ext>
            </a:extLst>
          </p:cNvPr>
          <p:cNvSpPr>
            <a:spLocks noGrp="1"/>
          </p:cNvSpPr>
          <p:nvPr>
            <p:ph type="title"/>
          </p:nvPr>
        </p:nvSpPr>
        <p:spPr>
          <a:xfrm>
            <a:off x="334876" y="358502"/>
            <a:ext cx="6827635" cy="645069"/>
          </a:xfrm>
        </p:spPr>
        <p:txBody>
          <a:bodyPr>
            <a:normAutofit/>
          </a:bodyPr>
          <a:lstStyle/>
          <a:p>
            <a:r>
              <a:rPr lang="en-ZA" dirty="0"/>
              <a:t>A useful model example</a:t>
            </a:r>
          </a:p>
        </p:txBody>
      </p:sp>
      <p:sp>
        <p:nvSpPr>
          <p:cNvPr id="3" name="Content Placeholder 2">
            <a:extLst>
              <a:ext uri="{FF2B5EF4-FFF2-40B4-BE49-F238E27FC236}">
                <a16:creationId xmlns:a16="http://schemas.microsoft.com/office/drawing/2014/main" id="{094E56F0-8687-3ECE-74C8-A80FE81C30A2}"/>
              </a:ext>
            </a:extLst>
          </p:cNvPr>
          <p:cNvSpPr>
            <a:spLocks noGrp="1"/>
          </p:cNvSpPr>
          <p:nvPr>
            <p:ph idx="1"/>
          </p:nvPr>
        </p:nvSpPr>
        <p:spPr/>
        <p:txBody>
          <a:bodyPr>
            <a:normAutofit/>
          </a:bodyPr>
          <a:lstStyle/>
          <a:p>
            <a:pPr>
              <a:lnSpc>
                <a:spcPct val="100000"/>
              </a:lnSpc>
            </a:pPr>
            <a:r>
              <a:rPr lang="en-ZA" dirty="0"/>
              <a:t>Assume you have plasma exposure data following a single IV administration</a:t>
            </a:r>
          </a:p>
          <a:p>
            <a:pPr>
              <a:lnSpc>
                <a:spcPct val="100000"/>
              </a:lnSpc>
            </a:pPr>
            <a:r>
              <a:rPr lang="en-ZA" dirty="0"/>
              <a:t>Need to predict steady-state concentrations after multiple IV dosing.</a:t>
            </a:r>
          </a:p>
        </p:txBody>
      </p:sp>
      <p:sp>
        <p:nvSpPr>
          <p:cNvPr id="4" name="Slide Number Placeholder 3">
            <a:extLst>
              <a:ext uri="{FF2B5EF4-FFF2-40B4-BE49-F238E27FC236}">
                <a16:creationId xmlns:a16="http://schemas.microsoft.com/office/drawing/2014/main" id="{517A0206-64A1-D76D-F05F-CF6496F672AA}"/>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6</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46E03231-F78F-BA9E-843C-B8216D9CF6E1}"/>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55238" y="363842"/>
            <a:ext cx="1701800" cy="656616"/>
          </a:xfrm>
        </p:spPr>
      </p:pic>
      <p:pic>
        <p:nvPicPr>
          <p:cNvPr id="10" name="Picture 9" descr="A graph showing the amount of plasma in the blood&#10;&#10;Description automatically generated with medium confidence">
            <a:extLst>
              <a:ext uri="{FF2B5EF4-FFF2-40B4-BE49-F238E27FC236}">
                <a16:creationId xmlns:a16="http://schemas.microsoft.com/office/drawing/2014/main" id="{B5F664B3-A7DB-56C1-BAB2-A7C2FF117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76" y="3057913"/>
            <a:ext cx="3283527" cy="2607013"/>
          </a:xfrm>
          <a:prstGeom prst="rect">
            <a:avLst/>
          </a:prstGeom>
          <a:ln>
            <a:solidFill>
              <a:srgbClr val="561B0D"/>
            </a:solidFill>
          </a:ln>
        </p:spPr>
      </p:pic>
      <p:pic>
        <p:nvPicPr>
          <p:cNvPr id="16" name="Picture 15" descr="A graph of a plasma profile&#10;&#10;Description automatically generated with medium confidence">
            <a:extLst>
              <a:ext uri="{FF2B5EF4-FFF2-40B4-BE49-F238E27FC236}">
                <a16:creationId xmlns:a16="http://schemas.microsoft.com/office/drawing/2014/main" id="{5541F0D4-88CE-24B6-2E4A-C398B7326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600" y="3053995"/>
            <a:ext cx="3288459" cy="2610929"/>
          </a:xfrm>
          <a:prstGeom prst="rect">
            <a:avLst/>
          </a:prstGeom>
          <a:ln>
            <a:solidFill>
              <a:srgbClr val="561B0D"/>
            </a:solidFill>
          </a:ln>
        </p:spPr>
      </p:pic>
      <p:pic>
        <p:nvPicPr>
          <p:cNvPr id="17" name="Picture 16">
            <a:extLst>
              <a:ext uri="{FF2B5EF4-FFF2-40B4-BE49-F238E27FC236}">
                <a16:creationId xmlns:a16="http://schemas.microsoft.com/office/drawing/2014/main" id="{80879C7E-3636-EBB6-FF56-D4FD8CCD98D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29257" y="3053996"/>
            <a:ext cx="3288457" cy="2610928"/>
          </a:xfrm>
          <a:prstGeom prst="rect">
            <a:avLst/>
          </a:prstGeom>
          <a:ln>
            <a:solidFill>
              <a:srgbClr val="561B0D"/>
            </a:solidFill>
          </a:ln>
        </p:spPr>
      </p:pic>
    </p:spTree>
    <p:extLst>
      <p:ext uri="{BB962C8B-B14F-4D97-AF65-F5344CB8AC3E}">
        <p14:creationId xmlns:p14="http://schemas.microsoft.com/office/powerpoint/2010/main" val="58843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54B8B-94AB-92EA-98C1-C7872F096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8BC81-2FD9-7387-28BA-AF4A9ED96E02}"/>
              </a:ext>
            </a:extLst>
          </p:cNvPr>
          <p:cNvSpPr>
            <a:spLocks noGrp="1"/>
          </p:cNvSpPr>
          <p:nvPr>
            <p:ph type="title"/>
          </p:nvPr>
        </p:nvSpPr>
        <p:spPr>
          <a:xfrm>
            <a:off x="334876" y="358502"/>
            <a:ext cx="6827635" cy="645069"/>
          </a:xfrm>
        </p:spPr>
        <p:txBody>
          <a:bodyPr/>
          <a:lstStyle/>
          <a:p>
            <a:r>
              <a:rPr lang="en-ZA" dirty="0"/>
              <a:t>What is PK/PD?</a:t>
            </a:r>
          </a:p>
        </p:txBody>
      </p:sp>
      <p:pic>
        <p:nvPicPr>
          <p:cNvPr id="9" name="Content Placeholder 8">
            <a:extLst>
              <a:ext uri="{FF2B5EF4-FFF2-40B4-BE49-F238E27FC236}">
                <a16:creationId xmlns:a16="http://schemas.microsoft.com/office/drawing/2014/main" id="{39892BC9-6933-CBE4-45C1-0C1FCD4C094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5061" b="305"/>
          <a:stretch/>
        </p:blipFill>
        <p:spPr>
          <a:xfrm>
            <a:off x="574937" y="1693416"/>
            <a:ext cx="3155909" cy="2371227"/>
          </a:xfrm>
          <a:ln>
            <a:solidFill>
              <a:srgbClr val="561B0D"/>
            </a:solidFill>
          </a:ln>
        </p:spPr>
      </p:pic>
      <p:sp>
        <p:nvSpPr>
          <p:cNvPr id="4" name="Slide Number Placeholder 3">
            <a:extLst>
              <a:ext uri="{FF2B5EF4-FFF2-40B4-BE49-F238E27FC236}">
                <a16:creationId xmlns:a16="http://schemas.microsoft.com/office/drawing/2014/main" id="{A1BDBEDB-B590-A059-297B-8A1A8A580E7E}"/>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7</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F7A81414-FF8F-E2D9-3F7E-05BCB153789A}"/>
              </a:ext>
            </a:extLst>
          </p:cNvPr>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10155238" y="363842"/>
            <a:ext cx="1701800" cy="656616"/>
          </a:xfrm>
        </p:spPr>
      </p:pic>
      <p:pic>
        <p:nvPicPr>
          <p:cNvPr id="13" name="Picture 12" descr="A graph with a red line&#10;&#10;Description automatically generated">
            <a:extLst>
              <a:ext uri="{FF2B5EF4-FFF2-40B4-BE49-F238E27FC236}">
                <a16:creationId xmlns:a16="http://schemas.microsoft.com/office/drawing/2014/main" id="{7A4C8ECB-92F1-D591-6475-0F579EE82586}"/>
              </a:ext>
            </a:extLst>
          </p:cNvPr>
          <p:cNvPicPr>
            <a:picLocks noChangeAspect="1"/>
          </p:cNvPicPr>
          <p:nvPr/>
        </p:nvPicPr>
        <p:blipFill>
          <a:blip r:embed="rId5">
            <a:extLst>
              <a:ext uri="{28A0092B-C50C-407E-A947-70E740481C1C}">
                <a14:useLocalDpi xmlns:a14="http://schemas.microsoft.com/office/drawing/2010/main" val="0"/>
              </a:ext>
            </a:extLst>
          </a:blip>
          <a:srcRect t="5087"/>
          <a:stretch/>
        </p:blipFill>
        <p:spPr>
          <a:xfrm>
            <a:off x="4477471" y="1693415"/>
            <a:ext cx="3155909" cy="2378223"/>
          </a:xfrm>
          <a:prstGeom prst="rect">
            <a:avLst/>
          </a:prstGeom>
          <a:ln>
            <a:solidFill>
              <a:srgbClr val="561B0D"/>
            </a:solidFill>
          </a:ln>
        </p:spPr>
      </p:pic>
      <p:pic>
        <p:nvPicPr>
          <p:cNvPr id="17" name="Picture 16" descr="A graph with a red line&#10;&#10;Description automatically generated">
            <a:extLst>
              <a:ext uri="{FF2B5EF4-FFF2-40B4-BE49-F238E27FC236}">
                <a16:creationId xmlns:a16="http://schemas.microsoft.com/office/drawing/2014/main" id="{F039C123-6382-D5EA-C451-8FA1AC5290C7}"/>
              </a:ext>
            </a:extLst>
          </p:cNvPr>
          <p:cNvPicPr>
            <a:picLocks noChangeAspect="1"/>
          </p:cNvPicPr>
          <p:nvPr/>
        </p:nvPicPr>
        <p:blipFill>
          <a:blip r:embed="rId6">
            <a:extLst>
              <a:ext uri="{28A0092B-C50C-407E-A947-70E740481C1C}">
                <a14:useLocalDpi xmlns:a14="http://schemas.microsoft.com/office/drawing/2010/main" val="0"/>
              </a:ext>
            </a:extLst>
          </a:blip>
          <a:srcRect t="4538"/>
          <a:stretch/>
        </p:blipFill>
        <p:spPr>
          <a:xfrm>
            <a:off x="8380005" y="1693416"/>
            <a:ext cx="3193034" cy="2420131"/>
          </a:xfrm>
          <a:prstGeom prst="rect">
            <a:avLst/>
          </a:prstGeom>
          <a:ln>
            <a:solidFill>
              <a:srgbClr val="561B0D"/>
            </a:solidFill>
          </a:ln>
        </p:spPr>
      </p:pic>
      <p:sp>
        <p:nvSpPr>
          <p:cNvPr id="18" name="TextBox 17">
            <a:extLst>
              <a:ext uri="{FF2B5EF4-FFF2-40B4-BE49-F238E27FC236}">
                <a16:creationId xmlns:a16="http://schemas.microsoft.com/office/drawing/2014/main" id="{BD4AD673-3457-AC12-1A55-91B435F203E2}"/>
              </a:ext>
            </a:extLst>
          </p:cNvPr>
          <p:cNvSpPr txBox="1"/>
          <p:nvPr/>
        </p:nvSpPr>
        <p:spPr>
          <a:xfrm>
            <a:off x="1095572" y="1324083"/>
            <a:ext cx="1874680" cy="369332"/>
          </a:xfrm>
          <a:prstGeom prst="rect">
            <a:avLst/>
          </a:prstGeom>
          <a:noFill/>
        </p:spPr>
        <p:txBody>
          <a:bodyPr wrap="none" rtlCol="0">
            <a:spAutoFit/>
          </a:bodyPr>
          <a:lstStyle/>
          <a:p>
            <a:pPr algn="ctr"/>
            <a:r>
              <a:rPr lang="en-GB" b="1" dirty="0"/>
              <a:t>Pharmacokinetics</a:t>
            </a:r>
          </a:p>
        </p:txBody>
      </p:sp>
      <p:sp>
        <p:nvSpPr>
          <p:cNvPr id="19" name="TextBox 18">
            <a:extLst>
              <a:ext uri="{FF2B5EF4-FFF2-40B4-BE49-F238E27FC236}">
                <a16:creationId xmlns:a16="http://schemas.microsoft.com/office/drawing/2014/main" id="{0EFC9E07-8850-6C30-C8B2-A6E6C4E13E0C}"/>
              </a:ext>
            </a:extLst>
          </p:cNvPr>
          <p:cNvSpPr txBox="1"/>
          <p:nvPr/>
        </p:nvSpPr>
        <p:spPr>
          <a:xfrm>
            <a:off x="5072097" y="1324083"/>
            <a:ext cx="2047805" cy="369332"/>
          </a:xfrm>
          <a:prstGeom prst="rect">
            <a:avLst/>
          </a:prstGeom>
          <a:noFill/>
        </p:spPr>
        <p:txBody>
          <a:bodyPr wrap="none" rtlCol="0">
            <a:spAutoFit/>
          </a:bodyPr>
          <a:lstStyle/>
          <a:p>
            <a:r>
              <a:rPr lang="en-GB" b="1" dirty="0"/>
              <a:t>Pharmacodynamics</a:t>
            </a:r>
          </a:p>
        </p:txBody>
      </p:sp>
      <p:sp>
        <p:nvSpPr>
          <p:cNvPr id="20" name="TextBox 19">
            <a:extLst>
              <a:ext uri="{FF2B5EF4-FFF2-40B4-BE49-F238E27FC236}">
                <a16:creationId xmlns:a16="http://schemas.microsoft.com/office/drawing/2014/main" id="{3D77C7D7-8E29-CDB6-AF51-6EE546900EC1}"/>
              </a:ext>
            </a:extLst>
          </p:cNvPr>
          <p:cNvSpPr txBox="1"/>
          <p:nvPr/>
        </p:nvSpPr>
        <p:spPr>
          <a:xfrm>
            <a:off x="9510260" y="1324083"/>
            <a:ext cx="803426" cy="369332"/>
          </a:xfrm>
          <a:prstGeom prst="rect">
            <a:avLst/>
          </a:prstGeom>
          <a:noFill/>
        </p:spPr>
        <p:txBody>
          <a:bodyPr wrap="none" rtlCol="0">
            <a:spAutoFit/>
          </a:bodyPr>
          <a:lstStyle/>
          <a:p>
            <a:pPr algn="ctr"/>
            <a:r>
              <a:rPr lang="en-GB" b="1" dirty="0"/>
              <a:t>PK/PD</a:t>
            </a:r>
          </a:p>
        </p:txBody>
      </p:sp>
      <p:sp>
        <p:nvSpPr>
          <p:cNvPr id="22" name="TextBox 21">
            <a:extLst>
              <a:ext uri="{FF2B5EF4-FFF2-40B4-BE49-F238E27FC236}">
                <a16:creationId xmlns:a16="http://schemas.microsoft.com/office/drawing/2014/main" id="{D54308FF-2203-6052-2C5F-10E67BAFC662}"/>
              </a:ext>
            </a:extLst>
          </p:cNvPr>
          <p:cNvSpPr txBox="1"/>
          <p:nvPr/>
        </p:nvSpPr>
        <p:spPr>
          <a:xfrm>
            <a:off x="556374" y="4587727"/>
            <a:ext cx="10998102"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If PK/PD is well understood, we can predict PD changes under different PK conditions.</a:t>
            </a:r>
          </a:p>
        </p:txBody>
      </p:sp>
    </p:spTree>
    <p:extLst>
      <p:ext uri="{BB962C8B-B14F-4D97-AF65-F5344CB8AC3E}">
        <p14:creationId xmlns:p14="http://schemas.microsoft.com/office/powerpoint/2010/main" val="286394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A2422-B65E-CD13-204A-DA63CE7717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9B944-308D-22C8-B13F-2BB74F395EFA}"/>
              </a:ext>
            </a:extLst>
          </p:cNvPr>
          <p:cNvSpPr>
            <a:spLocks noGrp="1"/>
          </p:cNvSpPr>
          <p:nvPr>
            <p:ph type="title"/>
          </p:nvPr>
        </p:nvSpPr>
        <p:spPr>
          <a:xfrm>
            <a:off x="334876" y="358502"/>
            <a:ext cx="6827635" cy="645069"/>
          </a:xfrm>
        </p:spPr>
        <p:txBody>
          <a:bodyPr/>
          <a:lstStyle/>
          <a:p>
            <a:r>
              <a:rPr lang="en-ZA" dirty="0"/>
              <a:t>PK models: 1 Compartment IV</a:t>
            </a:r>
          </a:p>
        </p:txBody>
      </p:sp>
      <p:sp>
        <p:nvSpPr>
          <p:cNvPr id="3" name="Content Placeholder 2">
            <a:extLst>
              <a:ext uri="{FF2B5EF4-FFF2-40B4-BE49-F238E27FC236}">
                <a16:creationId xmlns:a16="http://schemas.microsoft.com/office/drawing/2014/main" id="{518C52D4-6B82-EF80-95CC-E2A52A4C95BC}"/>
              </a:ext>
            </a:extLst>
          </p:cNvPr>
          <p:cNvSpPr>
            <a:spLocks noGrp="1"/>
          </p:cNvSpPr>
          <p:nvPr>
            <p:ph idx="1"/>
          </p:nvPr>
        </p:nvSpPr>
        <p:spPr/>
        <p:txBody>
          <a:bodyPr>
            <a:normAutofit/>
          </a:bodyPr>
          <a:lstStyle/>
          <a:p>
            <a:pPr>
              <a:lnSpc>
                <a:spcPct val="100000"/>
              </a:lnSpc>
            </a:pPr>
            <a:r>
              <a:rPr lang="en-ZA" dirty="0"/>
              <a:t>Whole body is represented by a single compartment with volume (V)</a:t>
            </a:r>
          </a:p>
          <a:p>
            <a:pPr>
              <a:lnSpc>
                <a:spcPct val="100000"/>
              </a:lnSpc>
            </a:pPr>
            <a:r>
              <a:rPr lang="en-ZA" dirty="0"/>
              <a:t>Drug is eliminated from the compartment in a first-order fashion with and elimination rate constant (k)</a:t>
            </a:r>
          </a:p>
        </p:txBody>
      </p:sp>
      <p:sp>
        <p:nvSpPr>
          <p:cNvPr id="4" name="Slide Number Placeholder 3">
            <a:extLst>
              <a:ext uri="{FF2B5EF4-FFF2-40B4-BE49-F238E27FC236}">
                <a16:creationId xmlns:a16="http://schemas.microsoft.com/office/drawing/2014/main" id="{2CBA6E7A-AE5F-DF85-DEEF-BEF181D7ABC7}"/>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8</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2441015E-A9B0-4E95-3A7A-1BA6307CA057}"/>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0155238" y="363842"/>
            <a:ext cx="1701800" cy="656616"/>
          </a:xfrm>
        </p:spPr>
      </p:pic>
      <p:pic>
        <p:nvPicPr>
          <p:cNvPr id="12" name="Picture 11">
            <a:extLst>
              <a:ext uri="{FF2B5EF4-FFF2-40B4-BE49-F238E27FC236}">
                <a16:creationId xmlns:a16="http://schemas.microsoft.com/office/drawing/2014/main" id="{6B1D3A31-8903-B98F-3DAD-DF0B913941DD}"/>
              </a:ext>
            </a:extLst>
          </p:cNvPr>
          <p:cNvPicPr>
            <a:picLocks noChangeAspect="1"/>
          </p:cNvPicPr>
          <p:nvPr/>
        </p:nvPicPr>
        <p:blipFill>
          <a:blip r:embed="rId4"/>
          <a:srcRect l="26832" t="26937"/>
          <a:stretch/>
        </p:blipFill>
        <p:spPr>
          <a:xfrm>
            <a:off x="944143" y="3588792"/>
            <a:ext cx="2760197" cy="821313"/>
          </a:xfrm>
          <a:prstGeom prst="rect">
            <a:avLst/>
          </a:prstGeom>
        </p:spPr>
      </p:pic>
      <p:pic>
        <p:nvPicPr>
          <p:cNvPr id="1026" name="Picture 2" descr="Dose Icon PNG Images, Vectors Free Download - Pngtree">
            <a:extLst>
              <a:ext uri="{FF2B5EF4-FFF2-40B4-BE49-F238E27FC236}">
                <a16:creationId xmlns:a16="http://schemas.microsoft.com/office/drawing/2014/main" id="{0FC61C7C-E020-6931-DEFE-863DB7DBBF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863980">
            <a:off x="952052" y="3477787"/>
            <a:ext cx="718549" cy="718549"/>
          </a:xfrm>
          <a:prstGeom prst="rect">
            <a:avLst/>
          </a:prstGeom>
          <a:noFill/>
        </p:spPr>
      </p:pic>
      <p:pic>
        <p:nvPicPr>
          <p:cNvPr id="16" name="Picture 15">
            <a:extLst>
              <a:ext uri="{FF2B5EF4-FFF2-40B4-BE49-F238E27FC236}">
                <a16:creationId xmlns:a16="http://schemas.microsoft.com/office/drawing/2014/main" id="{89606299-DAB1-D22E-6180-35E8F402AFC6}"/>
              </a:ext>
            </a:extLst>
          </p:cNvPr>
          <p:cNvPicPr>
            <a:picLocks noChangeAspect="1"/>
          </p:cNvPicPr>
          <p:nvPr/>
        </p:nvPicPr>
        <p:blipFill>
          <a:blip r:embed="rId6">
            <a:extLst>
              <a:ext uri="{28A0092B-C50C-407E-A947-70E740481C1C}">
                <a14:useLocalDpi xmlns:a14="http://schemas.microsoft.com/office/drawing/2010/main" val="0"/>
              </a:ext>
            </a:extLst>
          </a:blip>
          <a:srcRect t="2865" b="2865"/>
          <a:stretch/>
        </p:blipFill>
        <p:spPr>
          <a:xfrm>
            <a:off x="4475315" y="3262489"/>
            <a:ext cx="3066574" cy="2295233"/>
          </a:xfrm>
          <a:prstGeom prst="rect">
            <a:avLst/>
          </a:prstGeom>
          <a:ln>
            <a:solidFill>
              <a:srgbClr val="561B0D"/>
            </a:solidFill>
          </a:ln>
        </p:spPr>
      </p:pic>
      <p:pic>
        <p:nvPicPr>
          <p:cNvPr id="18" name="Picture 17">
            <a:extLst>
              <a:ext uri="{FF2B5EF4-FFF2-40B4-BE49-F238E27FC236}">
                <a16:creationId xmlns:a16="http://schemas.microsoft.com/office/drawing/2014/main" id="{028E00BC-BB1E-4ECE-D785-D896FEC713E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169150" y="3227339"/>
            <a:ext cx="2935112" cy="2330382"/>
          </a:xfrm>
          <a:prstGeom prst="rect">
            <a:avLst/>
          </a:prstGeom>
          <a:ln>
            <a:solidFill>
              <a:srgbClr val="561B0D"/>
            </a:solidFill>
          </a:ln>
        </p:spPr>
      </p:pic>
      <p:pic>
        <p:nvPicPr>
          <p:cNvPr id="20" name="Picture 19">
            <a:extLst>
              <a:ext uri="{FF2B5EF4-FFF2-40B4-BE49-F238E27FC236}">
                <a16:creationId xmlns:a16="http://schemas.microsoft.com/office/drawing/2014/main" id="{40A59B9C-C331-9058-CE1B-C7D47144FD17}"/>
              </a:ext>
            </a:extLst>
          </p:cNvPr>
          <p:cNvPicPr>
            <a:picLocks noChangeAspect="1"/>
          </p:cNvPicPr>
          <p:nvPr/>
        </p:nvPicPr>
        <p:blipFill>
          <a:blip r:embed="rId8"/>
          <a:stretch>
            <a:fillRect/>
          </a:stretch>
        </p:blipFill>
        <p:spPr>
          <a:xfrm>
            <a:off x="875952" y="4731480"/>
            <a:ext cx="2499739" cy="933446"/>
          </a:xfrm>
          <a:prstGeom prst="rect">
            <a:avLst/>
          </a:prstGeom>
        </p:spPr>
      </p:pic>
    </p:spTree>
    <p:extLst>
      <p:ext uri="{BB962C8B-B14F-4D97-AF65-F5344CB8AC3E}">
        <p14:creationId xmlns:p14="http://schemas.microsoft.com/office/powerpoint/2010/main" val="83558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FE229-0B7D-5DF1-D2DF-CC350F83D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5058DB-DD3B-2FCF-385C-8A026AE342E7}"/>
              </a:ext>
            </a:extLst>
          </p:cNvPr>
          <p:cNvSpPr>
            <a:spLocks noGrp="1"/>
          </p:cNvSpPr>
          <p:nvPr>
            <p:ph type="title"/>
          </p:nvPr>
        </p:nvSpPr>
        <p:spPr>
          <a:xfrm>
            <a:off x="334876" y="358502"/>
            <a:ext cx="6827635" cy="645069"/>
          </a:xfrm>
        </p:spPr>
        <p:txBody>
          <a:bodyPr/>
          <a:lstStyle/>
          <a:p>
            <a:r>
              <a:rPr lang="en-ZA" dirty="0"/>
              <a:t>PK models: 2 Compartment IV</a:t>
            </a:r>
          </a:p>
        </p:txBody>
      </p:sp>
      <p:sp>
        <p:nvSpPr>
          <p:cNvPr id="3" name="Content Placeholder 2">
            <a:extLst>
              <a:ext uri="{FF2B5EF4-FFF2-40B4-BE49-F238E27FC236}">
                <a16:creationId xmlns:a16="http://schemas.microsoft.com/office/drawing/2014/main" id="{71F2D04C-C782-4BD8-2451-054E5462135E}"/>
              </a:ext>
            </a:extLst>
          </p:cNvPr>
          <p:cNvSpPr>
            <a:spLocks noGrp="1"/>
          </p:cNvSpPr>
          <p:nvPr>
            <p:ph idx="1"/>
          </p:nvPr>
        </p:nvSpPr>
        <p:spPr/>
        <p:txBody>
          <a:bodyPr>
            <a:normAutofit/>
          </a:bodyPr>
          <a:lstStyle/>
          <a:p>
            <a:pPr>
              <a:lnSpc>
                <a:spcPct val="100000"/>
              </a:lnSpc>
            </a:pPr>
            <a:r>
              <a:rPr lang="en-ZA" dirty="0"/>
              <a:t>Some data won’t fit to a single compartment model.</a:t>
            </a:r>
          </a:p>
          <a:p>
            <a:pPr>
              <a:lnSpc>
                <a:spcPct val="100000"/>
              </a:lnSpc>
            </a:pPr>
            <a:r>
              <a:rPr lang="en-ZA" dirty="0"/>
              <a:t>A more complex model (with relaxed assumptions) would be needed.</a:t>
            </a:r>
          </a:p>
        </p:txBody>
      </p:sp>
      <p:sp>
        <p:nvSpPr>
          <p:cNvPr id="4" name="Slide Number Placeholder 3">
            <a:extLst>
              <a:ext uri="{FF2B5EF4-FFF2-40B4-BE49-F238E27FC236}">
                <a16:creationId xmlns:a16="http://schemas.microsoft.com/office/drawing/2014/main" id="{5A91A748-CFF5-C69B-FC9F-45987F273CD2}"/>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9</a:t>
            </a:fld>
            <a:endParaRPr lang="en-ZA" dirty="0"/>
          </a:p>
        </p:txBody>
      </p:sp>
      <p:pic>
        <p:nvPicPr>
          <p:cNvPr id="7" name="Content Placeholder 6" descr="A red and black text&#10;&#10;Description automatically generated">
            <a:extLst>
              <a:ext uri="{FF2B5EF4-FFF2-40B4-BE49-F238E27FC236}">
                <a16:creationId xmlns:a16="http://schemas.microsoft.com/office/drawing/2014/main" id="{3259DC7C-4F5E-2A1D-4A69-FE49176B32FA}"/>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0155238" y="363842"/>
            <a:ext cx="1701800" cy="656616"/>
          </a:xfrm>
        </p:spPr>
      </p:pic>
      <p:grpSp>
        <p:nvGrpSpPr>
          <p:cNvPr id="20" name="Group 19">
            <a:extLst>
              <a:ext uri="{FF2B5EF4-FFF2-40B4-BE49-F238E27FC236}">
                <a16:creationId xmlns:a16="http://schemas.microsoft.com/office/drawing/2014/main" id="{1BEDD98E-805C-5D1C-0186-FFAEDE3F55E3}"/>
              </a:ext>
            </a:extLst>
          </p:cNvPr>
          <p:cNvGrpSpPr/>
          <p:nvPr/>
        </p:nvGrpSpPr>
        <p:grpSpPr>
          <a:xfrm>
            <a:off x="3766384" y="3122963"/>
            <a:ext cx="3972479" cy="1419423"/>
            <a:chOff x="333418" y="3223303"/>
            <a:chExt cx="3972479" cy="1419423"/>
          </a:xfrm>
        </p:grpSpPr>
        <p:pic>
          <p:nvPicPr>
            <p:cNvPr id="6" name="Picture 5">
              <a:extLst>
                <a:ext uri="{FF2B5EF4-FFF2-40B4-BE49-F238E27FC236}">
                  <a16:creationId xmlns:a16="http://schemas.microsoft.com/office/drawing/2014/main" id="{212292D0-11FA-6ACA-1754-EAD9CBFE7F0E}"/>
                </a:ext>
              </a:extLst>
            </p:cNvPr>
            <p:cNvPicPr>
              <a:picLocks noChangeAspect="1"/>
            </p:cNvPicPr>
            <p:nvPr/>
          </p:nvPicPr>
          <p:blipFill>
            <a:blip r:embed="rId4"/>
            <a:stretch>
              <a:fillRect/>
            </a:stretch>
          </p:blipFill>
          <p:spPr>
            <a:xfrm>
              <a:off x="333418" y="3223303"/>
              <a:ext cx="3972479" cy="1419423"/>
            </a:xfrm>
            <a:prstGeom prst="rect">
              <a:avLst/>
            </a:prstGeom>
          </p:spPr>
        </p:pic>
        <p:pic>
          <p:nvPicPr>
            <p:cNvPr id="1026" name="Picture 2" descr="Dose Icon PNG Images, Vectors Free Download - Pngtree">
              <a:extLst>
                <a:ext uri="{FF2B5EF4-FFF2-40B4-BE49-F238E27FC236}">
                  <a16:creationId xmlns:a16="http://schemas.microsoft.com/office/drawing/2014/main" id="{3125FF81-3B7E-3A6C-01B0-00C65859B6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863980">
              <a:off x="609084" y="3362446"/>
              <a:ext cx="718549" cy="718549"/>
            </a:xfrm>
            <a:prstGeom prst="rect">
              <a:avLst/>
            </a:prstGeom>
            <a:noFill/>
          </p:spPr>
        </p:pic>
      </p:grpSp>
      <p:pic>
        <p:nvPicPr>
          <p:cNvPr id="16" name="Picture 15">
            <a:extLst>
              <a:ext uri="{FF2B5EF4-FFF2-40B4-BE49-F238E27FC236}">
                <a16:creationId xmlns:a16="http://schemas.microsoft.com/office/drawing/2014/main" id="{48BACAF8-FD9B-7CA2-4540-9A2085F72AA5}"/>
              </a:ext>
            </a:extLst>
          </p:cNvPr>
          <p:cNvPicPr>
            <a:picLocks noChangeAspect="1"/>
          </p:cNvPicPr>
          <p:nvPr/>
        </p:nvPicPr>
        <p:blipFill>
          <a:blip r:embed="rId6">
            <a:extLst>
              <a:ext uri="{28A0092B-C50C-407E-A947-70E740481C1C}">
                <a14:useLocalDpi xmlns:a14="http://schemas.microsoft.com/office/drawing/2010/main" val="0"/>
              </a:ext>
            </a:extLst>
          </a:blip>
          <a:srcRect t="-2865" b="-1539"/>
          <a:stretch/>
        </p:blipFill>
        <p:spPr>
          <a:xfrm>
            <a:off x="483299" y="3122963"/>
            <a:ext cx="3066574" cy="2541963"/>
          </a:xfrm>
          <a:prstGeom prst="rect">
            <a:avLst/>
          </a:prstGeom>
          <a:ln>
            <a:noFill/>
          </a:ln>
        </p:spPr>
      </p:pic>
      <p:pic>
        <p:nvPicPr>
          <p:cNvPr id="18" name="Picture 17">
            <a:extLst>
              <a:ext uri="{FF2B5EF4-FFF2-40B4-BE49-F238E27FC236}">
                <a16:creationId xmlns:a16="http://schemas.microsoft.com/office/drawing/2014/main" id="{CD08F4A8-9DEC-90C1-31F8-3A2412EE0E39}"/>
              </a:ext>
            </a:extLst>
          </p:cNvPr>
          <p:cNvPicPr>
            <a:picLocks noChangeAspect="1"/>
          </p:cNvPicPr>
          <p:nvPr/>
        </p:nvPicPr>
        <p:blipFill>
          <a:blip r:embed="rId7">
            <a:extLst>
              <a:ext uri="{28A0092B-C50C-407E-A947-70E740481C1C}">
                <a14:useLocalDpi xmlns:a14="http://schemas.microsoft.com/office/drawing/2010/main" val="0"/>
              </a:ext>
            </a:extLst>
          </a:blip>
          <a:srcRect t="54" b="638"/>
          <a:stretch/>
        </p:blipFill>
        <p:spPr>
          <a:xfrm>
            <a:off x="8139287" y="3221978"/>
            <a:ext cx="3066574" cy="2417876"/>
          </a:xfrm>
          <a:prstGeom prst="rect">
            <a:avLst/>
          </a:prstGeom>
          <a:ln>
            <a:noFill/>
          </a:ln>
        </p:spPr>
      </p:pic>
      <p:pic>
        <p:nvPicPr>
          <p:cNvPr id="9" name="Picture 8">
            <a:extLst>
              <a:ext uri="{FF2B5EF4-FFF2-40B4-BE49-F238E27FC236}">
                <a16:creationId xmlns:a16="http://schemas.microsoft.com/office/drawing/2014/main" id="{75EA93A6-DC59-1BA0-E349-84E66DCAD4DA}"/>
              </a:ext>
            </a:extLst>
          </p:cNvPr>
          <p:cNvPicPr>
            <a:picLocks noChangeAspect="1"/>
          </p:cNvPicPr>
          <p:nvPr/>
        </p:nvPicPr>
        <p:blipFill>
          <a:blip r:embed="rId8"/>
          <a:stretch>
            <a:fillRect/>
          </a:stretch>
        </p:blipFill>
        <p:spPr>
          <a:xfrm>
            <a:off x="4733305" y="4508020"/>
            <a:ext cx="2038635" cy="447737"/>
          </a:xfrm>
          <a:prstGeom prst="rect">
            <a:avLst/>
          </a:prstGeom>
        </p:spPr>
      </p:pic>
      <p:pic>
        <p:nvPicPr>
          <p:cNvPr id="11" name="Picture 10">
            <a:extLst>
              <a:ext uri="{FF2B5EF4-FFF2-40B4-BE49-F238E27FC236}">
                <a16:creationId xmlns:a16="http://schemas.microsoft.com/office/drawing/2014/main" id="{51AEB180-54CD-9F35-628F-86A149DD1457}"/>
              </a:ext>
            </a:extLst>
          </p:cNvPr>
          <p:cNvPicPr>
            <a:picLocks noChangeAspect="1"/>
          </p:cNvPicPr>
          <p:nvPr/>
        </p:nvPicPr>
        <p:blipFill>
          <a:blip r:embed="rId9"/>
          <a:stretch>
            <a:fillRect/>
          </a:stretch>
        </p:blipFill>
        <p:spPr>
          <a:xfrm>
            <a:off x="3698296" y="4966556"/>
            <a:ext cx="1790950" cy="638264"/>
          </a:xfrm>
          <a:prstGeom prst="rect">
            <a:avLst/>
          </a:prstGeom>
        </p:spPr>
      </p:pic>
      <p:pic>
        <p:nvPicPr>
          <p:cNvPr id="15" name="Picture 14">
            <a:extLst>
              <a:ext uri="{FF2B5EF4-FFF2-40B4-BE49-F238E27FC236}">
                <a16:creationId xmlns:a16="http://schemas.microsoft.com/office/drawing/2014/main" id="{64AC06FF-90EC-03F9-D3F9-29A5F074B3C0}"/>
              </a:ext>
            </a:extLst>
          </p:cNvPr>
          <p:cNvPicPr>
            <a:picLocks noChangeAspect="1"/>
          </p:cNvPicPr>
          <p:nvPr/>
        </p:nvPicPr>
        <p:blipFill>
          <a:blip r:embed="rId10"/>
          <a:stretch>
            <a:fillRect/>
          </a:stretch>
        </p:blipFill>
        <p:spPr>
          <a:xfrm>
            <a:off x="5746451" y="5014188"/>
            <a:ext cx="1781424" cy="590632"/>
          </a:xfrm>
          <a:prstGeom prst="rect">
            <a:avLst/>
          </a:prstGeom>
        </p:spPr>
      </p:pic>
      <p:pic>
        <p:nvPicPr>
          <p:cNvPr id="19" name="Picture 18">
            <a:extLst>
              <a:ext uri="{FF2B5EF4-FFF2-40B4-BE49-F238E27FC236}">
                <a16:creationId xmlns:a16="http://schemas.microsoft.com/office/drawing/2014/main" id="{99E12E3A-4B6E-1EB2-0FDD-C9AEB91689EF}"/>
              </a:ext>
            </a:extLst>
          </p:cNvPr>
          <p:cNvPicPr>
            <a:picLocks noChangeAspect="1"/>
          </p:cNvPicPr>
          <p:nvPr/>
        </p:nvPicPr>
        <p:blipFill>
          <a:blip r:embed="rId11"/>
          <a:stretch>
            <a:fillRect/>
          </a:stretch>
        </p:blipFill>
        <p:spPr>
          <a:xfrm>
            <a:off x="3698296" y="5742178"/>
            <a:ext cx="4991797" cy="523948"/>
          </a:xfrm>
          <a:prstGeom prst="rect">
            <a:avLst/>
          </a:prstGeom>
        </p:spPr>
      </p:pic>
    </p:spTree>
    <p:extLst>
      <p:ext uri="{BB962C8B-B14F-4D97-AF65-F5344CB8AC3E}">
        <p14:creationId xmlns:p14="http://schemas.microsoft.com/office/powerpoint/2010/main" val="426227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 ADDA4Malaria New Pres Template" id="{E933029E-CBA0-474A-AC96-EA57A4870B9D}" vid="{A8799E34-DD9C-4A38-803B-8C5CC8BADE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f7881e6f67eaa2b0d57b738b71d97931">
  <xsd:schema xmlns:xsd="http://www.w3.org/2001/XMLSchema" xmlns:xs="http://www.w3.org/2001/XMLSchema" xmlns:p="http://schemas.microsoft.com/office/2006/metadata/properties" xmlns:ns2="dc1353f5-7107-497d-acf0-e6b1e138a181" targetNamespace="http://schemas.microsoft.com/office/2006/metadata/properties" ma:root="true" ma:fieldsID="0694c91adccef41b8b90bacb73b3f995"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2.xml><?xml version="1.0" encoding="utf-8"?>
<ds:datastoreItem xmlns:ds="http://schemas.openxmlformats.org/officeDocument/2006/customXml" ds:itemID="{E1356915-E2E4-4FE1-A0FE-3E6EADB03948}"/>
</file>

<file path=customXml/itemProps3.xml><?xml version="1.0" encoding="utf-8"?>
<ds:datastoreItem xmlns:ds="http://schemas.openxmlformats.org/officeDocument/2006/customXml" ds:itemID="{C8BC563B-386C-426F-9B78-8203DC9D25ED}">
  <ds:schemaRefs>
    <ds:schemaRef ds:uri="617caac6-e32b-43f4-b15f-9e19ce02f2c4"/>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ed9eba1e-de0f-47f1-af31-795f0b67a61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747</Words>
  <Application>Microsoft Office PowerPoint</Application>
  <PresentationFormat>Widescreen</PresentationFormat>
  <Paragraphs>113</Paragraphs>
  <Slides>18</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Aptos</vt:lpstr>
      <vt:lpstr>Arial</vt:lpstr>
      <vt:lpstr>Calibri</vt:lpstr>
      <vt:lpstr>Calibri Light</vt:lpstr>
      <vt:lpstr>Cambria Math</vt:lpstr>
      <vt:lpstr>Garamond</vt:lpstr>
      <vt:lpstr>Montserrat Bold</vt:lpstr>
      <vt:lpstr>Montserrat regular</vt:lpstr>
      <vt:lpstr>Office Theme</vt:lpstr>
      <vt:lpstr>1_Office Theme</vt:lpstr>
      <vt:lpstr>PowerPoint Presentation</vt:lpstr>
      <vt:lpstr>PowerPoint Presentation</vt:lpstr>
      <vt:lpstr>Learning Objectives</vt:lpstr>
      <vt:lpstr>Popular Quotes</vt:lpstr>
      <vt:lpstr>What is a useful model?</vt:lpstr>
      <vt:lpstr>A useful model example</vt:lpstr>
      <vt:lpstr>What is PK/PD?</vt:lpstr>
      <vt:lpstr>PK models: 1 Compartment IV</vt:lpstr>
      <vt:lpstr>PK models: 2 Compartment IV</vt:lpstr>
      <vt:lpstr>PK models: 2 Compartment Extravascular</vt:lpstr>
      <vt:lpstr>PK models: Summary</vt:lpstr>
      <vt:lpstr>PD model: Direct Emax Model</vt:lpstr>
      <vt:lpstr>PD model: Indirect Emax Model</vt:lpstr>
      <vt:lpstr>Impact of direct vs indirect PKPD</vt:lpstr>
      <vt:lpstr>Recommendations</vt:lpstr>
      <vt:lpstr>Summary</vt:lpstr>
      <vt:lpstr>References/further resources</vt:lpstr>
      <vt:lpstr>Thank You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Nicola Elliott-Wong | H3D Foundation</cp:lastModifiedBy>
  <cp:revision>17</cp:revision>
  <dcterms:created xsi:type="dcterms:W3CDTF">2020-04-23T14:28:34Z</dcterms:created>
  <dcterms:modified xsi:type="dcterms:W3CDTF">2025-12-02T12:36:20Z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