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6"/>
  </p:notesMasterIdLst>
  <p:handoutMasterIdLst>
    <p:handoutMasterId r:id="rId27"/>
  </p:handoutMasterIdLst>
  <p:sldIdLst>
    <p:sldId id="466" r:id="rId6"/>
    <p:sldId id="309" r:id="rId7"/>
    <p:sldId id="469" r:id="rId8"/>
    <p:sldId id="467" r:id="rId9"/>
    <p:sldId id="470" r:id="rId10"/>
    <p:sldId id="471" r:id="rId11"/>
    <p:sldId id="472" r:id="rId12"/>
    <p:sldId id="473" r:id="rId13"/>
    <p:sldId id="474" r:id="rId14"/>
    <p:sldId id="475" r:id="rId15"/>
    <p:sldId id="476" r:id="rId16"/>
    <p:sldId id="478" r:id="rId17"/>
    <p:sldId id="481" r:id="rId18"/>
    <p:sldId id="477" r:id="rId19"/>
    <p:sldId id="479" r:id="rId20"/>
    <p:sldId id="480" r:id="rId21"/>
    <p:sldId id="482" r:id="rId22"/>
    <p:sldId id="483" r:id="rId23"/>
    <p:sldId id="484" r:id="rId24"/>
    <p:sldId id="4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73AE3-164F-40D8-85E3-52BA6EF26200}" v="1" dt="2025-12-02T12:39:42.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36"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Elliott-Wong | H3D Foundation" userId="97d0c89c-f302-4400-a5a4-9d49eb4bfe25" providerId="ADAL" clId="{EA84EDE8-5962-48C8-B00B-66572B3EAA02}"/>
    <pc:docChg chg="addSld modSld">
      <pc:chgData name="Nicola Elliott-Wong | H3D Foundation" userId="97d0c89c-f302-4400-a5a4-9d49eb4bfe25" providerId="ADAL" clId="{EA84EDE8-5962-48C8-B00B-66572B3EAA02}" dt="2025-12-02T12:39:42.161" v="0"/>
      <pc:docMkLst>
        <pc:docMk/>
      </pc:docMkLst>
      <pc:sldChg chg="add">
        <pc:chgData name="Nicola Elliott-Wong | H3D Foundation" userId="97d0c89c-f302-4400-a5a4-9d49eb4bfe25" providerId="ADAL" clId="{EA84EDE8-5962-48C8-B00B-66572B3EAA02}" dt="2025-12-02T12:39:42.161" v="0"/>
        <pc:sldMkLst>
          <pc:docMk/>
          <pc:sldMk cId="1249928648" sldId="3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BD225-4D01-4F93-AA9A-E9EFE6D7835B}" type="doc">
      <dgm:prSet loTypeId="urn:microsoft.com/office/officeart/2011/layout/CircleProcess" loCatId="officeonline" qsTypeId="urn:microsoft.com/office/officeart/2005/8/quickstyle/3d2" qsCatId="3D" csTypeId="urn:microsoft.com/office/officeart/2005/8/colors/accent2_2" csCatId="accent2" phldr="1"/>
      <dgm:spPr/>
      <dgm:t>
        <a:bodyPr/>
        <a:lstStyle/>
        <a:p>
          <a:endParaRPr lang="en-US"/>
        </a:p>
      </dgm:t>
    </dgm:pt>
    <dgm:pt modelId="{52795163-D545-46D5-BECE-3CF19A512823}">
      <dgm:prSet phldrT="[Text]"/>
      <dgm:spPr/>
      <dgm:t>
        <a:bodyPr/>
        <a:lstStyle/>
        <a:p>
          <a:r>
            <a:rPr lang="en-US" dirty="0"/>
            <a:t>Pseudo-data simulation and preprocessing</a:t>
          </a:r>
        </a:p>
      </dgm:t>
    </dgm:pt>
    <dgm:pt modelId="{DBEBA08D-1C6C-4181-9ADF-D0A2B8F6D7B2}" type="parTrans" cxnId="{736FED89-3859-4A16-A782-283B23F25603}">
      <dgm:prSet/>
      <dgm:spPr/>
      <dgm:t>
        <a:bodyPr/>
        <a:lstStyle/>
        <a:p>
          <a:endParaRPr lang="en-US"/>
        </a:p>
      </dgm:t>
    </dgm:pt>
    <dgm:pt modelId="{512E8286-8080-4AB5-8393-0959DBBB199D}" type="sibTrans" cxnId="{736FED89-3859-4A16-A782-283B23F25603}">
      <dgm:prSet/>
      <dgm:spPr/>
      <dgm:t>
        <a:bodyPr/>
        <a:lstStyle/>
        <a:p>
          <a:endParaRPr lang="en-US"/>
        </a:p>
      </dgm:t>
    </dgm:pt>
    <dgm:pt modelId="{4C45D32F-7205-4210-A198-B3B2AF218DF7}">
      <dgm:prSet phldrT="[Text]"/>
      <dgm:spPr/>
      <dgm:t>
        <a:bodyPr/>
        <a:lstStyle/>
        <a:p>
          <a:r>
            <a:rPr lang="en-US" dirty="0"/>
            <a:t>Architecture selection and training of ANN</a:t>
          </a:r>
        </a:p>
      </dgm:t>
    </dgm:pt>
    <dgm:pt modelId="{21CED0ED-1F2F-4A70-A78E-ACBDB9BD86C0}" type="parTrans" cxnId="{73996760-5948-48EA-9666-B393CA077A05}">
      <dgm:prSet/>
      <dgm:spPr/>
      <dgm:t>
        <a:bodyPr/>
        <a:lstStyle/>
        <a:p>
          <a:endParaRPr lang="en-US"/>
        </a:p>
      </dgm:t>
    </dgm:pt>
    <dgm:pt modelId="{A8B3D8C2-E5D8-4550-83D2-9CA7FC715E1F}" type="sibTrans" cxnId="{73996760-5948-48EA-9666-B393CA077A05}">
      <dgm:prSet/>
      <dgm:spPr/>
      <dgm:t>
        <a:bodyPr/>
        <a:lstStyle/>
        <a:p>
          <a:endParaRPr lang="en-US"/>
        </a:p>
      </dgm:t>
    </dgm:pt>
    <dgm:pt modelId="{B891E6AF-BEDE-4356-94F7-223D7A36062E}">
      <dgm:prSet phldrT="[Text]"/>
      <dgm:spPr/>
      <dgm:t>
        <a:bodyPr/>
        <a:lstStyle/>
        <a:p>
          <a:r>
            <a:rPr lang="en-US" dirty="0"/>
            <a:t>ROM Validation</a:t>
          </a:r>
        </a:p>
      </dgm:t>
    </dgm:pt>
    <dgm:pt modelId="{76CBE584-F7B0-4F7A-9572-64CF975BF869}" type="parTrans" cxnId="{5488EAE7-88BA-41BE-AD9C-6D080381AF9F}">
      <dgm:prSet/>
      <dgm:spPr/>
      <dgm:t>
        <a:bodyPr/>
        <a:lstStyle/>
        <a:p>
          <a:endParaRPr lang="en-US"/>
        </a:p>
      </dgm:t>
    </dgm:pt>
    <dgm:pt modelId="{035784B6-1234-4550-B773-97EF0A47DEB5}" type="sibTrans" cxnId="{5488EAE7-88BA-41BE-AD9C-6D080381AF9F}">
      <dgm:prSet/>
      <dgm:spPr/>
      <dgm:t>
        <a:bodyPr/>
        <a:lstStyle/>
        <a:p>
          <a:endParaRPr lang="en-US"/>
        </a:p>
      </dgm:t>
    </dgm:pt>
    <dgm:pt modelId="{3F3336E1-2BF3-40BA-9CCE-79AE8CF4B782}" type="pres">
      <dgm:prSet presAssocID="{BB7BD225-4D01-4F93-AA9A-E9EFE6D7835B}" presName="Name0" presStyleCnt="0">
        <dgm:presLayoutVars>
          <dgm:chMax val="11"/>
          <dgm:chPref val="11"/>
          <dgm:dir/>
          <dgm:resizeHandles/>
        </dgm:presLayoutVars>
      </dgm:prSet>
      <dgm:spPr/>
    </dgm:pt>
    <dgm:pt modelId="{A7BE93E5-DF05-442B-A6AA-F1B012615AE9}" type="pres">
      <dgm:prSet presAssocID="{B891E6AF-BEDE-4356-94F7-223D7A36062E}" presName="Accent3" presStyleCnt="0"/>
      <dgm:spPr/>
    </dgm:pt>
    <dgm:pt modelId="{BF4ECA85-6BD0-4EEF-BCCB-6E5ABCD7B666}" type="pres">
      <dgm:prSet presAssocID="{B891E6AF-BEDE-4356-94F7-223D7A36062E}" presName="Accent" presStyleLbl="node1" presStyleIdx="0" presStyleCnt="3"/>
      <dgm:spPr/>
    </dgm:pt>
    <dgm:pt modelId="{31017C0A-B9F6-4DAE-9798-6BD092F2A53E}" type="pres">
      <dgm:prSet presAssocID="{B891E6AF-BEDE-4356-94F7-223D7A36062E}" presName="ParentBackground3" presStyleCnt="0"/>
      <dgm:spPr/>
    </dgm:pt>
    <dgm:pt modelId="{50B7C2B0-8CA4-40CC-B2F4-B65FCC6C6FE7}" type="pres">
      <dgm:prSet presAssocID="{B891E6AF-BEDE-4356-94F7-223D7A36062E}" presName="ParentBackground" presStyleLbl="fgAcc1" presStyleIdx="0" presStyleCnt="3"/>
      <dgm:spPr/>
    </dgm:pt>
    <dgm:pt modelId="{A56CAB11-900A-4EC6-A0C4-DE2260129E2F}" type="pres">
      <dgm:prSet presAssocID="{B891E6AF-BEDE-4356-94F7-223D7A36062E}" presName="Parent3" presStyleLbl="revTx" presStyleIdx="0" presStyleCnt="0">
        <dgm:presLayoutVars>
          <dgm:chMax val="1"/>
          <dgm:chPref val="1"/>
          <dgm:bulletEnabled val="1"/>
        </dgm:presLayoutVars>
      </dgm:prSet>
      <dgm:spPr/>
    </dgm:pt>
    <dgm:pt modelId="{6DADA2F1-95E1-4D75-AABF-B3745D8CDDDD}" type="pres">
      <dgm:prSet presAssocID="{4C45D32F-7205-4210-A198-B3B2AF218DF7}" presName="Accent2" presStyleCnt="0"/>
      <dgm:spPr/>
    </dgm:pt>
    <dgm:pt modelId="{A6E2C553-10FB-46D1-8587-C26448C79F73}" type="pres">
      <dgm:prSet presAssocID="{4C45D32F-7205-4210-A198-B3B2AF218DF7}" presName="Accent" presStyleLbl="node1" presStyleIdx="1" presStyleCnt="3"/>
      <dgm:spPr/>
    </dgm:pt>
    <dgm:pt modelId="{94260710-F541-4317-9121-2440E4486B1A}" type="pres">
      <dgm:prSet presAssocID="{4C45D32F-7205-4210-A198-B3B2AF218DF7}" presName="ParentBackground2" presStyleCnt="0"/>
      <dgm:spPr/>
    </dgm:pt>
    <dgm:pt modelId="{3C5DB96D-107D-4980-9662-6CC1F89A27EB}" type="pres">
      <dgm:prSet presAssocID="{4C45D32F-7205-4210-A198-B3B2AF218DF7}" presName="ParentBackground" presStyleLbl="fgAcc1" presStyleIdx="1" presStyleCnt="3"/>
      <dgm:spPr/>
    </dgm:pt>
    <dgm:pt modelId="{D1FBBED0-31D1-4589-BDAA-4DC5938FF236}" type="pres">
      <dgm:prSet presAssocID="{4C45D32F-7205-4210-A198-B3B2AF218DF7}" presName="Parent2" presStyleLbl="revTx" presStyleIdx="0" presStyleCnt="0">
        <dgm:presLayoutVars>
          <dgm:chMax val="1"/>
          <dgm:chPref val="1"/>
          <dgm:bulletEnabled val="1"/>
        </dgm:presLayoutVars>
      </dgm:prSet>
      <dgm:spPr/>
    </dgm:pt>
    <dgm:pt modelId="{5674FB99-8BAB-4742-B55B-C36D19FCAA49}" type="pres">
      <dgm:prSet presAssocID="{52795163-D545-46D5-BECE-3CF19A512823}" presName="Accent1" presStyleCnt="0"/>
      <dgm:spPr/>
    </dgm:pt>
    <dgm:pt modelId="{643EDD69-9B45-4063-867F-5D8F50BD4493}" type="pres">
      <dgm:prSet presAssocID="{52795163-D545-46D5-BECE-3CF19A512823}" presName="Accent" presStyleLbl="node1" presStyleIdx="2" presStyleCnt="3"/>
      <dgm:spPr/>
    </dgm:pt>
    <dgm:pt modelId="{B028D744-9335-42F6-AC5A-6BB8CC2B811E}" type="pres">
      <dgm:prSet presAssocID="{52795163-D545-46D5-BECE-3CF19A512823}" presName="ParentBackground1" presStyleCnt="0"/>
      <dgm:spPr/>
    </dgm:pt>
    <dgm:pt modelId="{E9C0E8C9-9B94-4E1A-9FDC-5D274B6A044C}" type="pres">
      <dgm:prSet presAssocID="{52795163-D545-46D5-BECE-3CF19A512823}" presName="ParentBackground" presStyleLbl="fgAcc1" presStyleIdx="2" presStyleCnt="3"/>
      <dgm:spPr/>
    </dgm:pt>
    <dgm:pt modelId="{D8B524AC-8DBD-4D5B-943B-D60359E98CDF}" type="pres">
      <dgm:prSet presAssocID="{52795163-D545-46D5-BECE-3CF19A512823}" presName="Parent1" presStyleLbl="revTx" presStyleIdx="0" presStyleCnt="0">
        <dgm:presLayoutVars>
          <dgm:chMax val="1"/>
          <dgm:chPref val="1"/>
          <dgm:bulletEnabled val="1"/>
        </dgm:presLayoutVars>
      </dgm:prSet>
      <dgm:spPr/>
    </dgm:pt>
  </dgm:ptLst>
  <dgm:cxnLst>
    <dgm:cxn modelId="{3FB41E06-4315-4680-892D-9557DFBE24DC}" type="presOf" srcId="{52795163-D545-46D5-BECE-3CF19A512823}" destId="{D8B524AC-8DBD-4D5B-943B-D60359E98CDF}" srcOrd="1" destOrd="0" presId="urn:microsoft.com/office/officeart/2011/layout/CircleProcess"/>
    <dgm:cxn modelId="{7E3DA85F-930A-401A-877B-06A6ECA90F93}" type="presOf" srcId="{4C45D32F-7205-4210-A198-B3B2AF218DF7}" destId="{D1FBBED0-31D1-4589-BDAA-4DC5938FF236}" srcOrd="1" destOrd="0" presId="urn:microsoft.com/office/officeart/2011/layout/CircleProcess"/>
    <dgm:cxn modelId="{73996760-5948-48EA-9666-B393CA077A05}" srcId="{BB7BD225-4D01-4F93-AA9A-E9EFE6D7835B}" destId="{4C45D32F-7205-4210-A198-B3B2AF218DF7}" srcOrd="1" destOrd="0" parTransId="{21CED0ED-1F2F-4A70-A78E-ACBDB9BD86C0}" sibTransId="{A8B3D8C2-E5D8-4550-83D2-9CA7FC715E1F}"/>
    <dgm:cxn modelId="{7A6A4C69-A9DD-4A04-9BF9-DFE7A575368E}" type="presOf" srcId="{52795163-D545-46D5-BECE-3CF19A512823}" destId="{E9C0E8C9-9B94-4E1A-9FDC-5D274B6A044C}" srcOrd="0" destOrd="0" presId="urn:microsoft.com/office/officeart/2011/layout/CircleProcess"/>
    <dgm:cxn modelId="{67FA1B4F-556C-45DE-99E7-0E24CD589BCB}" type="presOf" srcId="{B891E6AF-BEDE-4356-94F7-223D7A36062E}" destId="{50B7C2B0-8CA4-40CC-B2F4-B65FCC6C6FE7}" srcOrd="0" destOrd="0" presId="urn:microsoft.com/office/officeart/2011/layout/CircleProcess"/>
    <dgm:cxn modelId="{84750377-3D26-460B-92EA-878495BB7CDF}" type="presOf" srcId="{4C45D32F-7205-4210-A198-B3B2AF218DF7}" destId="{3C5DB96D-107D-4980-9662-6CC1F89A27EB}" srcOrd="0" destOrd="0" presId="urn:microsoft.com/office/officeart/2011/layout/CircleProcess"/>
    <dgm:cxn modelId="{E7A41B82-B9D9-43C0-B8E4-AF4C700AEFD6}" type="presOf" srcId="{B891E6AF-BEDE-4356-94F7-223D7A36062E}" destId="{A56CAB11-900A-4EC6-A0C4-DE2260129E2F}" srcOrd="1" destOrd="0" presId="urn:microsoft.com/office/officeart/2011/layout/CircleProcess"/>
    <dgm:cxn modelId="{736FED89-3859-4A16-A782-283B23F25603}" srcId="{BB7BD225-4D01-4F93-AA9A-E9EFE6D7835B}" destId="{52795163-D545-46D5-BECE-3CF19A512823}" srcOrd="0" destOrd="0" parTransId="{DBEBA08D-1C6C-4181-9ADF-D0A2B8F6D7B2}" sibTransId="{512E8286-8080-4AB5-8393-0959DBBB199D}"/>
    <dgm:cxn modelId="{2033458D-8790-4A32-ABBD-442AF424727D}" type="presOf" srcId="{BB7BD225-4D01-4F93-AA9A-E9EFE6D7835B}" destId="{3F3336E1-2BF3-40BA-9CCE-79AE8CF4B782}" srcOrd="0" destOrd="0" presId="urn:microsoft.com/office/officeart/2011/layout/CircleProcess"/>
    <dgm:cxn modelId="{5488EAE7-88BA-41BE-AD9C-6D080381AF9F}" srcId="{BB7BD225-4D01-4F93-AA9A-E9EFE6D7835B}" destId="{B891E6AF-BEDE-4356-94F7-223D7A36062E}" srcOrd="2" destOrd="0" parTransId="{76CBE584-F7B0-4F7A-9572-64CF975BF869}" sibTransId="{035784B6-1234-4550-B773-97EF0A47DEB5}"/>
    <dgm:cxn modelId="{60205BD3-8791-4143-8D8F-98E6CC2AAD19}" type="presParOf" srcId="{3F3336E1-2BF3-40BA-9CCE-79AE8CF4B782}" destId="{A7BE93E5-DF05-442B-A6AA-F1B012615AE9}" srcOrd="0" destOrd="0" presId="urn:microsoft.com/office/officeart/2011/layout/CircleProcess"/>
    <dgm:cxn modelId="{F0642C74-B3A1-4254-B383-A6501A6A9728}" type="presParOf" srcId="{A7BE93E5-DF05-442B-A6AA-F1B012615AE9}" destId="{BF4ECA85-6BD0-4EEF-BCCB-6E5ABCD7B666}" srcOrd="0" destOrd="0" presId="urn:microsoft.com/office/officeart/2011/layout/CircleProcess"/>
    <dgm:cxn modelId="{25896FAA-1C10-4ED8-8B77-FD0F755DCF4E}" type="presParOf" srcId="{3F3336E1-2BF3-40BA-9CCE-79AE8CF4B782}" destId="{31017C0A-B9F6-4DAE-9798-6BD092F2A53E}" srcOrd="1" destOrd="0" presId="urn:microsoft.com/office/officeart/2011/layout/CircleProcess"/>
    <dgm:cxn modelId="{C5C5303B-BB06-4BB2-A5C9-4AC18C964DE4}" type="presParOf" srcId="{31017C0A-B9F6-4DAE-9798-6BD092F2A53E}" destId="{50B7C2B0-8CA4-40CC-B2F4-B65FCC6C6FE7}" srcOrd="0" destOrd="0" presId="urn:microsoft.com/office/officeart/2011/layout/CircleProcess"/>
    <dgm:cxn modelId="{ACAF35B1-EC19-48D8-916A-01437F0988F9}" type="presParOf" srcId="{3F3336E1-2BF3-40BA-9CCE-79AE8CF4B782}" destId="{A56CAB11-900A-4EC6-A0C4-DE2260129E2F}" srcOrd="2" destOrd="0" presId="urn:microsoft.com/office/officeart/2011/layout/CircleProcess"/>
    <dgm:cxn modelId="{4ED52D7B-DC10-404D-9FAC-A6FF438565D0}" type="presParOf" srcId="{3F3336E1-2BF3-40BA-9CCE-79AE8CF4B782}" destId="{6DADA2F1-95E1-4D75-AABF-B3745D8CDDDD}" srcOrd="3" destOrd="0" presId="urn:microsoft.com/office/officeart/2011/layout/CircleProcess"/>
    <dgm:cxn modelId="{3A29DA8A-D333-487F-B89C-1CEED4D69986}" type="presParOf" srcId="{6DADA2F1-95E1-4D75-AABF-B3745D8CDDDD}" destId="{A6E2C553-10FB-46D1-8587-C26448C79F73}" srcOrd="0" destOrd="0" presId="urn:microsoft.com/office/officeart/2011/layout/CircleProcess"/>
    <dgm:cxn modelId="{09424406-FC5D-44D3-A1A3-094E946803AB}" type="presParOf" srcId="{3F3336E1-2BF3-40BA-9CCE-79AE8CF4B782}" destId="{94260710-F541-4317-9121-2440E4486B1A}" srcOrd="4" destOrd="0" presId="urn:microsoft.com/office/officeart/2011/layout/CircleProcess"/>
    <dgm:cxn modelId="{350D53BC-6A6C-4CB3-85BB-83A8C5C93BD4}" type="presParOf" srcId="{94260710-F541-4317-9121-2440E4486B1A}" destId="{3C5DB96D-107D-4980-9662-6CC1F89A27EB}" srcOrd="0" destOrd="0" presId="urn:microsoft.com/office/officeart/2011/layout/CircleProcess"/>
    <dgm:cxn modelId="{4687F72A-4937-4F9A-86B2-376EDBEA4D86}" type="presParOf" srcId="{3F3336E1-2BF3-40BA-9CCE-79AE8CF4B782}" destId="{D1FBBED0-31D1-4589-BDAA-4DC5938FF236}" srcOrd="5" destOrd="0" presId="urn:microsoft.com/office/officeart/2011/layout/CircleProcess"/>
    <dgm:cxn modelId="{ABE769A1-2758-4FD7-9818-B7424582B270}" type="presParOf" srcId="{3F3336E1-2BF3-40BA-9CCE-79AE8CF4B782}" destId="{5674FB99-8BAB-4742-B55B-C36D19FCAA49}" srcOrd="6" destOrd="0" presId="urn:microsoft.com/office/officeart/2011/layout/CircleProcess"/>
    <dgm:cxn modelId="{913F01CB-97E0-4DE9-A9A2-5357DE2BF78B}" type="presParOf" srcId="{5674FB99-8BAB-4742-B55B-C36D19FCAA49}" destId="{643EDD69-9B45-4063-867F-5D8F50BD4493}" srcOrd="0" destOrd="0" presId="urn:microsoft.com/office/officeart/2011/layout/CircleProcess"/>
    <dgm:cxn modelId="{1144F9BD-1C1C-4123-8B27-3C1DF4F7E549}" type="presParOf" srcId="{3F3336E1-2BF3-40BA-9CCE-79AE8CF4B782}" destId="{B028D744-9335-42F6-AC5A-6BB8CC2B811E}" srcOrd="7" destOrd="0" presId="urn:microsoft.com/office/officeart/2011/layout/CircleProcess"/>
    <dgm:cxn modelId="{D488564F-9917-4DEE-8A95-21740CFCAB56}" type="presParOf" srcId="{B028D744-9335-42F6-AC5A-6BB8CC2B811E}" destId="{E9C0E8C9-9B94-4E1A-9FDC-5D274B6A044C}" srcOrd="0" destOrd="0" presId="urn:microsoft.com/office/officeart/2011/layout/CircleProcess"/>
    <dgm:cxn modelId="{657E13EB-EE5B-4F09-949B-2F64C3969E27}" type="presParOf" srcId="{3F3336E1-2BF3-40BA-9CCE-79AE8CF4B782}" destId="{D8B524AC-8DBD-4D5B-943B-D60359E98CD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ECA85-6BD0-4EEF-BCCB-6E5ABCD7B666}">
      <dsp:nvSpPr>
        <dsp:cNvPr id="0" name=""/>
        <dsp:cNvSpPr/>
      </dsp:nvSpPr>
      <dsp:spPr>
        <a:xfrm>
          <a:off x="5625185" y="1482419"/>
          <a:ext cx="2453805" cy="24542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B7C2B0-8CA4-40CC-B2F4-B65FCC6C6FE7}">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ROM Validation</a:t>
          </a:r>
        </a:p>
      </dsp:txBody>
      <dsp:txXfrm>
        <a:off x="6034153" y="1891534"/>
        <a:ext cx="1635870" cy="1636029"/>
      </dsp:txXfrm>
    </dsp:sp>
    <dsp:sp modelId="{A6E2C553-10FB-46D1-8587-C26448C79F73}">
      <dsp:nvSpPr>
        <dsp:cNvPr id="0" name=""/>
        <dsp:cNvSpPr/>
      </dsp:nvSpPr>
      <dsp:spPr>
        <a:xfrm rot="2700000">
          <a:off x="3092062" y="1485386"/>
          <a:ext cx="2447894" cy="2447894"/>
        </a:xfrm>
        <a:prstGeom prst="teardrop">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5DB96D-107D-4980-9662-6CC1F89A27EB}">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Architecture selection and training of ANN</a:t>
          </a:r>
        </a:p>
      </dsp:txBody>
      <dsp:txXfrm>
        <a:off x="3498075" y="1891534"/>
        <a:ext cx="1635870" cy="1636029"/>
      </dsp:txXfrm>
    </dsp:sp>
    <dsp:sp modelId="{643EDD69-9B45-4063-867F-5D8F50BD4493}">
      <dsp:nvSpPr>
        <dsp:cNvPr id="0" name=""/>
        <dsp:cNvSpPr/>
      </dsp:nvSpPr>
      <dsp:spPr>
        <a:xfrm rot="2700000">
          <a:off x="555984" y="1485386"/>
          <a:ext cx="2447894" cy="2447894"/>
        </a:xfrm>
        <a:prstGeom prst="teardrop">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C0E8C9-9B94-4E1A-9FDC-5D274B6A044C}">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Pseudo-data simulation and preprocessing</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universal approximation </a:t>
            </a:r>
            <a:r>
              <a:rPr lang="en-GB" dirty="0" err="1"/>
              <a:t>theorm</a:t>
            </a:r>
            <a:endParaRPr lang="en-GB" dirty="0"/>
          </a:p>
        </p:txBody>
      </p:sp>
      <p:sp>
        <p:nvSpPr>
          <p:cNvPr id="4" name="Slide Number Placeholder 3"/>
          <p:cNvSpPr>
            <a:spLocks noGrp="1"/>
          </p:cNvSpPr>
          <p:nvPr>
            <p:ph type="sldNum" sz="quarter" idx="5"/>
          </p:nvPr>
        </p:nvSpPr>
        <p:spPr/>
        <p:txBody>
          <a:bodyPr/>
          <a:lstStyle/>
          <a:p>
            <a:fld id="{CB6ACBF3-F9AD-465B-A36C-DF1C7FD4A918}" type="slidenum">
              <a:rPr lang="en-ZA" smtClean="0"/>
              <a:t>10</a:t>
            </a:fld>
            <a:endParaRPr lang="en-ZA"/>
          </a:p>
        </p:txBody>
      </p:sp>
    </p:spTree>
    <p:extLst>
      <p:ext uri="{BB962C8B-B14F-4D97-AF65-F5344CB8AC3E}">
        <p14:creationId xmlns:p14="http://schemas.microsoft.com/office/powerpoint/2010/main" val="420375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6ACBF3-F9AD-465B-A36C-DF1C7FD4A918}" type="slidenum">
              <a:rPr lang="en-ZA" smtClean="0"/>
              <a:t>16</a:t>
            </a:fld>
            <a:endParaRPr lang="en-ZA"/>
          </a:p>
        </p:txBody>
      </p:sp>
    </p:spTree>
    <p:extLst>
      <p:ext uri="{BB962C8B-B14F-4D97-AF65-F5344CB8AC3E}">
        <p14:creationId xmlns:p14="http://schemas.microsoft.com/office/powerpoint/2010/main" val="26110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8F9F-524F-E120-BD7A-FBB2EFB92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DEC38-9B7A-451C-B9ED-D48B4342E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07F57-75BE-8B02-8884-8D833DC6F8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853859-D8B5-A139-C7E9-8500342C29C3}"/>
              </a:ext>
            </a:extLst>
          </p:cNvPr>
          <p:cNvSpPr>
            <a:spLocks noGrp="1"/>
          </p:cNvSpPr>
          <p:nvPr>
            <p:ph type="sldNum" sz="quarter" idx="5"/>
          </p:nvPr>
        </p:nvSpPr>
        <p:spPr/>
        <p:txBody>
          <a:bodyPr/>
          <a:lstStyle/>
          <a:p>
            <a:fld id="{CB6ACBF3-F9AD-465B-A36C-DF1C7FD4A918}" type="slidenum">
              <a:rPr lang="en-ZA" smtClean="0"/>
              <a:t>17</a:t>
            </a:fld>
            <a:endParaRPr lang="en-ZA"/>
          </a:p>
        </p:txBody>
      </p:sp>
    </p:spTree>
    <p:extLst>
      <p:ext uri="{BB962C8B-B14F-4D97-AF65-F5344CB8AC3E}">
        <p14:creationId xmlns:p14="http://schemas.microsoft.com/office/powerpoint/2010/main" val="174259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C3A9A-6D4B-7732-F0BF-2830F430A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20A29-4343-6891-0A29-BCFF3422E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28D6E-2A45-CC33-E5CB-30D07BF08B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612B4D-3C8B-6F6D-19A8-93BA1FD6AD5B}"/>
              </a:ext>
            </a:extLst>
          </p:cNvPr>
          <p:cNvSpPr>
            <a:spLocks noGrp="1"/>
          </p:cNvSpPr>
          <p:nvPr>
            <p:ph type="sldNum" sz="quarter" idx="5"/>
          </p:nvPr>
        </p:nvSpPr>
        <p:spPr/>
        <p:txBody>
          <a:bodyPr/>
          <a:lstStyle/>
          <a:p>
            <a:fld id="{CB6ACBF3-F9AD-465B-A36C-DF1C7FD4A918}" type="slidenum">
              <a:rPr lang="en-ZA" smtClean="0"/>
              <a:t>18</a:t>
            </a:fld>
            <a:endParaRPr lang="en-ZA"/>
          </a:p>
        </p:txBody>
      </p:sp>
    </p:spTree>
    <p:extLst>
      <p:ext uri="{BB962C8B-B14F-4D97-AF65-F5344CB8AC3E}">
        <p14:creationId xmlns:p14="http://schemas.microsoft.com/office/powerpoint/2010/main" val="88205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E3D5-E749-E48A-21E6-1688D5013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76A38-0E4C-4AF4-2975-A74D81A96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3FA4F-27E0-BAEF-BDE4-D0EED89927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679421-7F3A-3803-F1C8-5A45B7A31118}"/>
              </a:ext>
            </a:extLst>
          </p:cNvPr>
          <p:cNvSpPr>
            <a:spLocks noGrp="1"/>
          </p:cNvSpPr>
          <p:nvPr>
            <p:ph type="sldNum" sz="quarter" idx="5"/>
          </p:nvPr>
        </p:nvSpPr>
        <p:spPr/>
        <p:txBody>
          <a:bodyPr/>
          <a:lstStyle/>
          <a:p>
            <a:fld id="{CB6ACBF3-F9AD-465B-A36C-DF1C7FD4A918}" type="slidenum">
              <a:rPr lang="en-ZA" smtClean="0"/>
              <a:t>19</a:t>
            </a:fld>
            <a:endParaRPr lang="en-ZA"/>
          </a:p>
        </p:txBody>
      </p:sp>
    </p:spTree>
    <p:extLst>
      <p:ext uri="{BB962C8B-B14F-4D97-AF65-F5344CB8AC3E}">
        <p14:creationId xmlns:p14="http://schemas.microsoft.com/office/powerpoint/2010/main" val="5866417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9" name="Picture 8">
            <a:extLst>
              <a:ext uri="{FF2B5EF4-FFF2-40B4-BE49-F238E27FC236}">
                <a16:creationId xmlns:a16="http://schemas.microsoft.com/office/drawing/2014/main" id="{261441B9-4B4C-BD57-F1DA-B9D8EBF6C1B5}"/>
              </a:ext>
            </a:extLst>
          </p:cNvPr>
          <p:cNvPicPr>
            <a:picLocks noChangeAspect="1"/>
          </p:cNvPicPr>
          <p:nvPr userDrawn="1"/>
        </p:nvPicPr>
        <p:blipFill>
          <a:blip r:embed="rId8"/>
          <a:stretch>
            <a:fillRect/>
          </a:stretch>
        </p:blipFill>
        <p:spPr>
          <a:xfrm>
            <a:off x="5656497" y="5676614"/>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17576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201229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26687D46-DC28-91C9-3A1C-37262E772C37}"/>
              </a:ext>
            </a:extLst>
          </p:cNvPr>
          <p:cNvPicPr>
            <a:picLocks noChangeAspect="1"/>
          </p:cNvPicPr>
          <p:nvPr userDrawn="1"/>
        </p:nvPicPr>
        <p:blipFill>
          <a:blip r:embed="rId7"/>
          <a:stretch>
            <a:fillRect/>
          </a:stretch>
        </p:blipFill>
        <p:spPr>
          <a:xfrm>
            <a:off x="5701416" y="5666653"/>
            <a:ext cx="2296474" cy="587897"/>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199648786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7/s10928-021-09742-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s://doi.org/10.1002/psp4.1304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8" y="1602455"/>
            <a:ext cx="5787186" cy="3416279"/>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p>
          <a:p>
            <a:pPr lvl="0" algn="ct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Machine Learning and Mechanistic Models</a:t>
            </a:r>
          </a:p>
          <a:p>
            <a:pPr marL="0" marR="0" lvl="0" indent="0" algn="ctr" rtl="0">
              <a:spcBef>
                <a:spcPts val="0"/>
              </a:spcBef>
              <a:spcAft>
                <a:spcPts val="0"/>
              </a:spcAft>
              <a:buNone/>
            </a:pPr>
            <a:endParaRPr lang="en-US" sz="2000" b="1"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dirty="0">
                <a:solidFill>
                  <a:srgbClr val="242424"/>
                </a:solidFill>
                <a:latin typeface="Arial"/>
                <a:ea typeface="Arial"/>
                <a:cs typeface="Arial"/>
                <a:sym typeface="Arial"/>
              </a:rPr>
              <a:t>Abdallah Derbalah</a:t>
            </a:r>
            <a:endParaRPr sz="2000" b="1" i="0" dirty="0">
              <a:solidFill>
                <a:schemeClr val="dk1"/>
              </a:solidFill>
              <a:latin typeface="Arial"/>
              <a:ea typeface="Arial"/>
              <a:cs typeface="Arial"/>
              <a:sym typeface="Arial"/>
            </a:endParaRPr>
          </a:p>
        </p:txBody>
      </p:sp>
      <p:pic>
        <p:nvPicPr>
          <p:cNvPr id="3" name="Picture 2" descr="A red and yellow logo&#10;&#10;Description automatically generated">
            <a:extLst>
              <a:ext uri="{FF2B5EF4-FFF2-40B4-BE49-F238E27FC236}">
                <a16:creationId xmlns:a16="http://schemas.microsoft.com/office/drawing/2014/main" id="{67195C37-3A4E-2580-0282-9F967D91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332" y="2885915"/>
            <a:ext cx="4353017" cy="725077"/>
          </a:xfrm>
          <a:prstGeom prst="rect">
            <a:avLst/>
          </a:prstGeom>
        </p:spPr>
      </p:pic>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07CB2-A6A8-4220-3490-DE0554EF1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2007E-2088-3D04-AC39-73B57688B116}"/>
              </a:ext>
            </a:extLst>
          </p:cNvPr>
          <p:cNvSpPr>
            <a:spLocks noGrp="1"/>
          </p:cNvSpPr>
          <p:nvPr>
            <p:ph type="title"/>
          </p:nvPr>
        </p:nvSpPr>
        <p:spPr>
          <a:xfrm>
            <a:off x="334876" y="358502"/>
            <a:ext cx="6827635" cy="645069"/>
          </a:xfrm>
        </p:spPr>
        <p:txBody>
          <a:bodyPr/>
          <a:lstStyle/>
          <a:p>
            <a:r>
              <a:rPr lang="en-NZ" dirty="0"/>
              <a:t>Feed-forward neural networks</a:t>
            </a:r>
            <a:endParaRPr lang="en-ZA" dirty="0"/>
          </a:p>
        </p:txBody>
      </p:sp>
      <p:sp>
        <p:nvSpPr>
          <p:cNvPr id="4" name="Slide Number Placeholder 3">
            <a:extLst>
              <a:ext uri="{FF2B5EF4-FFF2-40B4-BE49-F238E27FC236}">
                <a16:creationId xmlns:a16="http://schemas.microsoft.com/office/drawing/2014/main" id="{90F16BD7-DE1C-DCA2-CEAA-B64A7B76CFC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10</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F73B4268-3AEE-3175-97FE-7C632F8F9C3F}"/>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Picture 2" descr="Image result for artificial neural networks">
            <a:extLst>
              <a:ext uri="{FF2B5EF4-FFF2-40B4-BE49-F238E27FC236}">
                <a16:creationId xmlns:a16="http://schemas.microsoft.com/office/drawing/2014/main" id="{B5E064BA-549D-8DC4-63F3-1D49275FB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76" y="1772816"/>
            <a:ext cx="763358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8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D387-6B27-296F-4941-DBA00A550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FA65A-0458-66A9-2C4B-98E08447FBB5}"/>
              </a:ext>
            </a:extLst>
          </p:cNvPr>
          <p:cNvSpPr>
            <a:spLocks noGrp="1"/>
          </p:cNvSpPr>
          <p:nvPr>
            <p:ph type="title"/>
          </p:nvPr>
        </p:nvSpPr>
        <p:spPr>
          <a:xfrm>
            <a:off x="334876" y="358502"/>
            <a:ext cx="6827635" cy="645069"/>
          </a:xfrm>
        </p:spPr>
        <p:txBody>
          <a:bodyPr/>
          <a:lstStyle/>
          <a:p>
            <a:r>
              <a:rPr lang="en-NZ" dirty="0"/>
              <a:t>The Coagulation network model</a:t>
            </a:r>
            <a:endParaRPr lang="en-ZA" dirty="0"/>
          </a:p>
        </p:txBody>
      </p:sp>
      <p:sp>
        <p:nvSpPr>
          <p:cNvPr id="4" name="Slide Number Placeholder 3">
            <a:extLst>
              <a:ext uri="{FF2B5EF4-FFF2-40B4-BE49-F238E27FC236}">
                <a16:creationId xmlns:a16="http://schemas.microsoft.com/office/drawing/2014/main" id="{6D8F8128-DE0B-D167-C84E-2970DD1397A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11</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80B646DD-4206-DC4D-74F5-47C417D9526E}"/>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8" name="Picture 7">
            <a:extLst>
              <a:ext uri="{FF2B5EF4-FFF2-40B4-BE49-F238E27FC236}">
                <a16:creationId xmlns:a16="http://schemas.microsoft.com/office/drawing/2014/main" id="{C70F3723-3A7A-996A-B77E-67E8E263717B}"/>
              </a:ext>
            </a:extLst>
          </p:cNvPr>
          <p:cNvPicPr>
            <a:picLocks noChangeAspect="1"/>
          </p:cNvPicPr>
          <p:nvPr/>
        </p:nvPicPr>
        <p:blipFill>
          <a:blip r:embed="rId3"/>
          <a:stretch>
            <a:fillRect/>
          </a:stretch>
        </p:blipFill>
        <p:spPr>
          <a:xfrm>
            <a:off x="1767993" y="1065281"/>
            <a:ext cx="8564170" cy="5201376"/>
          </a:xfrm>
          <a:prstGeom prst="rect">
            <a:avLst/>
          </a:prstGeom>
        </p:spPr>
      </p:pic>
    </p:spTree>
    <p:extLst>
      <p:ext uri="{BB962C8B-B14F-4D97-AF65-F5344CB8AC3E}">
        <p14:creationId xmlns:p14="http://schemas.microsoft.com/office/powerpoint/2010/main" val="173880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BC6E4-2465-7AD1-F991-FF2F1681A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AAC2A-06F2-C44D-E3BC-613E726ABE15}"/>
              </a:ext>
            </a:extLst>
          </p:cNvPr>
          <p:cNvSpPr>
            <a:spLocks noGrp="1"/>
          </p:cNvSpPr>
          <p:nvPr>
            <p:ph type="title"/>
          </p:nvPr>
        </p:nvSpPr>
        <p:spPr>
          <a:xfrm>
            <a:off x="334876" y="358502"/>
            <a:ext cx="6827635" cy="645069"/>
          </a:xfrm>
        </p:spPr>
        <p:txBody>
          <a:bodyPr/>
          <a:lstStyle/>
          <a:p>
            <a:r>
              <a:rPr lang="en-NZ" dirty="0"/>
              <a:t>Designing a Control System</a:t>
            </a:r>
            <a:endParaRPr lang="en-ZA" dirty="0"/>
          </a:p>
        </p:txBody>
      </p:sp>
      <p:sp>
        <p:nvSpPr>
          <p:cNvPr id="4" name="Slide Number Placeholder 3">
            <a:extLst>
              <a:ext uri="{FF2B5EF4-FFF2-40B4-BE49-F238E27FC236}">
                <a16:creationId xmlns:a16="http://schemas.microsoft.com/office/drawing/2014/main" id="{D5CEB269-6804-A232-5C4E-A4D125A15A1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12</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D5F552AB-F324-82D6-D060-341F2F56590C}"/>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6" name="Content Placeholder 5">
            <a:extLst>
              <a:ext uri="{FF2B5EF4-FFF2-40B4-BE49-F238E27FC236}">
                <a16:creationId xmlns:a16="http://schemas.microsoft.com/office/drawing/2014/main" id="{C8CEE2DD-0057-A9E7-7BB1-683670444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78" y="1704487"/>
            <a:ext cx="10972800" cy="3960439"/>
          </a:xfrm>
          <a:prstGeom prst="rect">
            <a:avLst/>
          </a:prstGeom>
        </p:spPr>
      </p:pic>
    </p:spTree>
    <p:extLst>
      <p:ext uri="{BB962C8B-B14F-4D97-AF65-F5344CB8AC3E}">
        <p14:creationId xmlns:p14="http://schemas.microsoft.com/office/powerpoint/2010/main" val="203091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7292E-C522-FDDC-6FA0-FA48BBABE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E1368-1DE8-4A1D-ED58-DF37541CFF2E}"/>
              </a:ext>
            </a:extLst>
          </p:cNvPr>
          <p:cNvSpPr>
            <a:spLocks noGrp="1"/>
          </p:cNvSpPr>
          <p:nvPr>
            <p:ph type="title"/>
          </p:nvPr>
        </p:nvSpPr>
        <p:spPr>
          <a:xfrm>
            <a:off x="334876" y="358502"/>
            <a:ext cx="7398013" cy="645069"/>
          </a:xfrm>
        </p:spPr>
        <p:txBody>
          <a:bodyPr>
            <a:normAutofit/>
          </a:bodyPr>
          <a:lstStyle/>
          <a:p>
            <a:r>
              <a:rPr lang="en-NZ" dirty="0"/>
              <a:t>The Coagulation network model</a:t>
            </a:r>
            <a:endParaRPr lang="en-ZA" dirty="0"/>
          </a:p>
        </p:txBody>
      </p:sp>
      <p:sp>
        <p:nvSpPr>
          <p:cNvPr id="4" name="Slide Number Placeholder 3">
            <a:extLst>
              <a:ext uri="{FF2B5EF4-FFF2-40B4-BE49-F238E27FC236}">
                <a16:creationId xmlns:a16="http://schemas.microsoft.com/office/drawing/2014/main" id="{B02338C7-F9EF-9DC9-075B-FF2B6BF2BEE8}"/>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13</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E48BEBAF-FA2E-6FC0-8AFD-3BAF076424B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Content Placeholder 5">
            <a:extLst>
              <a:ext uri="{FF2B5EF4-FFF2-40B4-BE49-F238E27FC236}">
                <a16:creationId xmlns:a16="http://schemas.microsoft.com/office/drawing/2014/main" id="{BB202C9F-6F65-75E3-5B62-8E778DE741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09600" y="1700808"/>
            <a:ext cx="10972800" cy="3958142"/>
          </a:xfrm>
          <a:prstGeom prst="rect">
            <a:avLst/>
          </a:prstGeom>
        </p:spPr>
      </p:pic>
    </p:spTree>
    <p:extLst>
      <p:ext uri="{BB962C8B-B14F-4D97-AF65-F5344CB8AC3E}">
        <p14:creationId xmlns:p14="http://schemas.microsoft.com/office/powerpoint/2010/main" val="249759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2BA08-AF8D-277C-92F6-510BB0410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CBE3E-EB5B-AF5F-D510-C24F66394FD0}"/>
              </a:ext>
            </a:extLst>
          </p:cNvPr>
          <p:cNvSpPr>
            <a:spLocks noGrp="1"/>
          </p:cNvSpPr>
          <p:nvPr>
            <p:ph type="title"/>
          </p:nvPr>
        </p:nvSpPr>
        <p:spPr>
          <a:xfrm>
            <a:off x="334876" y="358502"/>
            <a:ext cx="7149657" cy="645069"/>
          </a:xfrm>
        </p:spPr>
        <p:txBody>
          <a:bodyPr>
            <a:normAutofit fontScale="90000"/>
          </a:bodyPr>
          <a:lstStyle/>
          <a:p>
            <a:r>
              <a:rPr lang="en-NZ" dirty="0"/>
              <a:t>QSP model simplification approaches</a:t>
            </a:r>
            <a:endParaRPr lang="en-ZA" dirty="0"/>
          </a:p>
        </p:txBody>
      </p:sp>
      <p:sp>
        <p:nvSpPr>
          <p:cNvPr id="4" name="Slide Number Placeholder 3">
            <a:extLst>
              <a:ext uri="{FF2B5EF4-FFF2-40B4-BE49-F238E27FC236}">
                <a16:creationId xmlns:a16="http://schemas.microsoft.com/office/drawing/2014/main" id="{2EAD6F32-0529-B9D7-D5C7-02D298D548F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14</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6BC3EBDE-F5A7-897C-A7C3-2CEAB8C4766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026" name="Picture 2" descr="Details are in the caption following the image">
            <a:extLst>
              <a:ext uri="{FF2B5EF4-FFF2-40B4-BE49-F238E27FC236}">
                <a16:creationId xmlns:a16="http://schemas.microsoft.com/office/drawing/2014/main" id="{1CE76FB4-A057-568E-816A-7837AB1FC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82" y="1204152"/>
            <a:ext cx="10611556" cy="496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8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88AF-2F2B-79B0-3F00-820211478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C3B06-9DBF-9E37-4287-FBF9F0AE9AFC}"/>
              </a:ext>
            </a:extLst>
          </p:cNvPr>
          <p:cNvSpPr>
            <a:spLocks noGrp="1"/>
          </p:cNvSpPr>
          <p:nvPr>
            <p:ph type="title"/>
          </p:nvPr>
        </p:nvSpPr>
        <p:spPr>
          <a:xfrm>
            <a:off x="334876" y="358502"/>
            <a:ext cx="6827635" cy="645069"/>
          </a:xfrm>
        </p:spPr>
        <p:txBody>
          <a:bodyPr/>
          <a:lstStyle/>
          <a:p>
            <a:r>
              <a:rPr lang="en-NZ" dirty="0"/>
              <a:t>The ML approach</a:t>
            </a:r>
            <a:endParaRPr lang="en-ZA" dirty="0"/>
          </a:p>
        </p:txBody>
      </p:sp>
      <p:sp>
        <p:nvSpPr>
          <p:cNvPr id="4" name="Slide Number Placeholder 3">
            <a:extLst>
              <a:ext uri="{FF2B5EF4-FFF2-40B4-BE49-F238E27FC236}">
                <a16:creationId xmlns:a16="http://schemas.microsoft.com/office/drawing/2014/main" id="{86949E79-C280-C25F-BEF0-174B9BE9CCF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15</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88444A87-7739-FC66-3C4B-B1158B80BD84}"/>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graphicFrame>
        <p:nvGraphicFramePr>
          <p:cNvPr id="5" name="Diagram 4">
            <a:extLst>
              <a:ext uri="{FF2B5EF4-FFF2-40B4-BE49-F238E27FC236}">
                <a16:creationId xmlns:a16="http://schemas.microsoft.com/office/drawing/2014/main" id="{203921C0-599A-F8FB-3F8D-1AEC89E48ED8}"/>
              </a:ext>
            </a:extLst>
          </p:cNvPr>
          <p:cNvGraphicFramePr/>
          <p:nvPr>
            <p:extLst>
              <p:ext uri="{D42A27DB-BD31-4B8C-83A1-F6EECF244321}">
                <p14:modId xmlns:p14="http://schemas.microsoft.com/office/powerpoint/2010/main" val="662975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80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24FB-4E31-6037-7243-6E58CC4D3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CEEB0-95AC-D022-9AAD-B8197AC40CF8}"/>
              </a:ext>
            </a:extLst>
          </p:cNvPr>
          <p:cNvSpPr>
            <a:spLocks noGrp="1"/>
          </p:cNvSpPr>
          <p:nvPr>
            <p:ph type="title"/>
          </p:nvPr>
        </p:nvSpPr>
        <p:spPr>
          <a:xfrm>
            <a:off x="334876" y="358502"/>
            <a:ext cx="6827635" cy="645069"/>
          </a:xfrm>
        </p:spPr>
        <p:txBody>
          <a:bodyPr/>
          <a:lstStyle/>
          <a:p>
            <a:r>
              <a:rPr lang="en-NZ" dirty="0"/>
              <a:t>Results</a:t>
            </a:r>
            <a:endParaRPr lang="en-ZA" dirty="0"/>
          </a:p>
        </p:txBody>
      </p:sp>
      <p:sp>
        <p:nvSpPr>
          <p:cNvPr id="3" name="Content Placeholder 2">
            <a:extLst>
              <a:ext uri="{FF2B5EF4-FFF2-40B4-BE49-F238E27FC236}">
                <a16:creationId xmlns:a16="http://schemas.microsoft.com/office/drawing/2014/main" id="{6E86BF24-013C-80E9-BC2A-F4E76DDA5E69}"/>
              </a:ext>
            </a:extLst>
          </p:cNvPr>
          <p:cNvSpPr>
            <a:spLocks noGrp="1"/>
          </p:cNvSpPr>
          <p:nvPr>
            <p:ph idx="1"/>
          </p:nvPr>
        </p:nvSpPr>
        <p:spPr/>
        <p:txBody>
          <a:bodyPr>
            <a:normAutofit/>
          </a:bodyPr>
          <a:lstStyle/>
          <a:p>
            <a:pPr>
              <a:lnSpc>
                <a:spcPct val="150000"/>
              </a:lnSpc>
            </a:pPr>
            <a:r>
              <a:rPr lang="en-NZ" dirty="0"/>
              <a:t>Distribution of Normalised training and evaluation errors of different networks architectures</a:t>
            </a:r>
          </a:p>
          <a:p>
            <a:pPr>
              <a:lnSpc>
                <a:spcPct val="150000"/>
              </a:lnSpc>
            </a:pPr>
            <a:endParaRPr lang="en-ZA" dirty="0"/>
          </a:p>
        </p:txBody>
      </p:sp>
      <p:sp>
        <p:nvSpPr>
          <p:cNvPr id="4" name="Slide Number Placeholder 3">
            <a:extLst>
              <a:ext uri="{FF2B5EF4-FFF2-40B4-BE49-F238E27FC236}">
                <a16:creationId xmlns:a16="http://schemas.microsoft.com/office/drawing/2014/main" id="{AD2BDDEC-4D50-B7F9-52B7-B74A26A6252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16</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C888990C-AB80-F103-410F-DAA36C7C20AD}"/>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sp>
        <p:nvSpPr>
          <p:cNvPr id="6" name="Content Placeholder 2">
            <a:extLst>
              <a:ext uri="{FF2B5EF4-FFF2-40B4-BE49-F238E27FC236}">
                <a16:creationId xmlns:a16="http://schemas.microsoft.com/office/drawing/2014/main" id="{1F98EB81-49EE-863A-CB45-AEAE34633F16}"/>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0" name="Content Placeholder 6">
            <a:extLst>
              <a:ext uri="{FF2B5EF4-FFF2-40B4-BE49-F238E27FC236}">
                <a16:creationId xmlns:a16="http://schemas.microsoft.com/office/drawing/2014/main" id="{3F277D2E-6627-B64D-EA61-F708B0A1652E}"/>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436115" y="2378225"/>
            <a:ext cx="6732748" cy="3888432"/>
          </a:xfrm>
          <a:prstGeom prst="rect">
            <a:avLst/>
          </a:prstGeom>
        </p:spPr>
      </p:pic>
    </p:spTree>
    <p:extLst>
      <p:ext uri="{BB962C8B-B14F-4D97-AF65-F5344CB8AC3E}">
        <p14:creationId xmlns:p14="http://schemas.microsoft.com/office/powerpoint/2010/main" val="381493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D3EDD-7B21-7596-A7A1-6F6C925AA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60FC8-C87E-BE99-2E4B-E67A26CE19F4}"/>
              </a:ext>
            </a:extLst>
          </p:cNvPr>
          <p:cNvSpPr>
            <a:spLocks noGrp="1"/>
          </p:cNvSpPr>
          <p:nvPr>
            <p:ph type="title"/>
          </p:nvPr>
        </p:nvSpPr>
        <p:spPr>
          <a:xfrm>
            <a:off x="334876" y="358502"/>
            <a:ext cx="6827635" cy="645069"/>
          </a:xfrm>
        </p:spPr>
        <p:txBody>
          <a:bodyPr/>
          <a:lstStyle/>
          <a:p>
            <a:r>
              <a:rPr lang="en-NZ" dirty="0"/>
              <a:t>Results</a:t>
            </a:r>
            <a:endParaRPr lang="en-ZA" dirty="0"/>
          </a:p>
        </p:txBody>
      </p:sp>
      <p:sp>
        <p:nvSpPr>
          <p:cNvPr id="3" name="Content Placeholder 2">
            <a:extLst>
              <a:ext uri="{FF2B5EF4-FFF2-40B4-BE49-F238E27FC236}">
                <a16:creationId xmlns:a16="http://schemas.microsoft.com/office/drawing/2014/main" id="{B69E4DDE-E364-142A-86D7-56FF31EC9095}"/>
              </a:ext>
            </a:extLst>
          </p:cNvPr>
          <p:cNvSpPr>
            <a:spLocks noGrp="1"/>
          </p:cNvSpPr>
          <p:nvPr>
            <p:ph idx="1"/>
          </p:nvPr>
        </p:nvSpPr>
        <p:spPr/>
        <p:txBody>
          <a:bodyPr>
            <a:normAutofit/>
          </a:bodyPr>
          <a:lstStyle/>
          <a:p>
            <a:pPr>
              <a:lnSpc>
                <a:spcPct val="150000"/>
              </a:lnSpc>
            </a:pPr>
            <a:r>
              <a:rPr lang="en-NZ" dirty="0"/>
              <a:t>Computational cost for neural networks with different performance levels</a:t>
            </a:r>
          </a:p>
          <a:p>
            <a:pPr>
              <a:lnSpc>
                <a:spcPct val="150000"/>
              </a:lnSpc>
            </a:pPr>
            <a:endParaRPr lang="en-ZA" dirty="0"/>
          </a:p>
        </p:txBody>
      </p:sp>
      <p:sp>
        <p:nvSpPr>
          <p:cNvPr id="4" name="Slide Number Placeholder 3">
            <a:extLst>
              <a:ext uri="{FF2B5EF4-FFF2-40B4-BE49-F238E27FC236}">
                <a16:creationId xmlns:a16="http://schemas.microsoft.com/office/drawing/2014/main" id="{34504A92-EDD1-BEAE-639D-96C55337306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17</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7F159493-BF75-75C2-9186-F5BB1782E56D}"/>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sp>
        <p:nvSpPr>
          <p:cNvPr id="6" name="Content Placeholder 2">
            <a:extLst>
              <a:ext uri="{FF2B5EF4-FFF2-40B4-BE49-F238E27FC236}">
                <a16:creationId xmlns:a16="http://schemas.microsoft.com/office/drawing/2014/main" id="{247558BB-B8E9-DE5D-E5C3-DE47E4A1061D}"/>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graphicFrame>
        <p:nvGraphicFramePr>
          <p:cNvPr id="8" name="Table 7">
            <a:extLst>
              <a:ext uri="{FF2B5EF4-FFF2-40B4-BE49-F238E27FC236}">
                <a16:creationId xmlns:a16="http://schemas.microsoft.com/office/drawing/2014/main" id="{DB1DE8E2-3FD1-BDD6-B8F1-C39724173EEA}"/>
              </a:ext>
            </a:extLst>
          </p:cNvPr>
          <p:cNvGraphicFramePr>
            <a:graphicFrameLocks noGrp="1"/>
          </p:cNvGraphicFramePr>
          <p:nvPr/>
        </p:nvGraphicFramePr>
        <p:xfrm>
          <a:off x="2045730" y="2573125"/>
          <a:ext cx="8100539" cy="3528390"/>
        </p:xfrm>
        <a:graphic>
          <a:graphicData uri="http://schemas.openxmlformats.org/drawingml/2006/table">
            <a:tbl>
              <a:tblPr firstRow="1" firstCol="1" bandRow="1">
                <a:tableStyleId>{21E4AEA4-8DFA-4A89-87EB-49C32662AFE0}</a:tableStyleId>
              </a:tblPr>
              <a:tblGrid>
                <a:gridCol w="1619461">
                  <a:extLst>
                    <a:ext uri="{9D8B030D-6E8A-4147-A177-3AD203B41FA5}">
                      <a16:colId xmlns:a16="http://schemas.microsoft.com/office/drawing/2014/main" val="1175062696"/>
                    </a:ext>
                  </a:extLst>
                </a:gridCol>
                <a:gridCol w="1619461">
                  <a:extLst>
                    <a:ext uri="{9D8B030D-6E8A-4147-A177-3AD203B41FA5}">
                      <a16:colId xmlns:a16="http://schemas.microsoft.com/office/drawing/2014/main" val="520230123"/>
                    </a:ext>
                  </a:extLst>
                </a:gridCol>
                <a:gridCol w="1620539">
                  <a:extLst>
                    <a:ext uri="{9D8B030D-6E8A-4147-A177-3AD203B41FA5}">
                      <a16:colId xmlns:a16="http://schemas.microsoft.com/office/drawing/2014/main" val="4231305330"/>
                    </a:ext>
                  </a:extLst>
                </a:gridCol>
                <a:gridCol w="1620539">
                  <a:extLst>
                    <a:ext uri="{9D8B030D-6E8A-4147-A177-3AD203B41FA5}">
                      <a16:colId xmlns:a16="http://schemas.microsoft.com/office/drawing/2014/main" val="2846671004"/>
                    </a:ext>
                  </a:extLst>
                </a:gridCol>
                <a:gridCol w="1620539">
                  <a:extLst>
                    <a:ext uri="{9D8B030D-6E8A-4147-A177-3AD203B41FA5}">
                      <a16:colId xmlns:a16="http://schemas.microsoft.com/office/drawing/2014/main" val="1898048640"/>
                    </a:ext>
                  </a:extLst>
                </a:gridCol>
              </a:tblGrid>
              <a:tr h="1512166">
                <a:tc>
                  <a:txBody>
                    <a:bodyPr/>
                    <a:lstStyle/>
                    <a:p>
                      <a:pPr algn="ctr">
                        <a:lnSpc>
                          <a:spcPct val="107000"/>
                        </a:lnSpc>
                        <a:spcAft>
                          <a:spcPts val="0"/>
                        </a:spcAft>
                      </a:pPr>
                      <a:r>
                        <a:rPr lang="en-NZ" sz="2000">
                          <a:effectLst/>
                        </a:rPr>
                        <a:t>Network</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Hidden nodes</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Parameters</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dirty="0">
                          <a:effectLst/>
                        </a:rPr>
                        <a:t>Training time (seconds)</a:t>
                      </a:r>
                      <a:endParaRPr lang="en-NZ"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Simulation time (seconds)*</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1113949"/>
                  </a:ext>
                </a:extLst>
              </a:tr>
              <a:tr h="504056">
                <a:tc>
                  <a:txBody>
                    <a:bodyPr/>
                    <a:lstStyle/>
                    <a:p>
                      <a:pPr algn="ctr">
                        <a:lnSpc>
                          <a:spcPct val="107000"/>
                        </a:lnSpc>
                        <a:spcAft>
                          <a:spcPts val="0"/>
                        </a:spcAft>
                      </a:pPr>
                      <a:r>
                        <a:rPr lang="en-NZ" sz="2000">
                          <a:effectLst/>
                        </a:rPr>
                        <a:t>A</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7</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73</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2.8</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0.018</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63301149"/>
                  </a:ext>
                </a:extLst>
              </a:tr>
              <a:tr h="504056">
                <a:tc>
                  <a:txBody>
                    <a:bodyPr/>
                    <a:lstStyle/>
                    <a:p>
                      <a:pPr algn="ctr">
                        <a:lnSpc>
                          <a:spcPct val="107000"/>
                        </a:lnSpc>
                        <a:spcAft>
                          <a:spcPts val="0"/>
                        </a:spcAft>
                      </a:pPr>
                      <a:r>
                        <a:rPr lang="en-NZ" sz="2000">
                          <a:effectLst/>
                        </a:rPr>
                        <a:t>B</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11</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77</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6.5</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0.018</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2239620"/>
                  </a:ext>
                </a:extLst>
              </a:tr>
              <a:tr h="504056">
                <a:tc>
                  <a:txBody>
                    <a:bodyPr/>
                    <a:lstStyle/>
                    <a:p>
                      <a:pPr algn="ctr">
                        <a:lnSpc>
                          <a:spcPct val="107000"/>
                        </a:lnSpc>
                        <a:spcAft>
                          <a:spcPts val="0"/>
                        </a:spcAft>
                      </a:pPr>
                      <a:r>
                        <a:rPr lang="en-NZ" sz="2000">
                          <a:effectLst/>
                        </a:rPr>
                        <a:t>C</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15</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97</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dirty="0">
                          <a:effectLst/>
                        </a:rPr>
                        <a:t>16.3</a:t>
                      </a:r>
                      <a:endParaRPr lang="en-NZ"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0.027</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0580649"/>
                  </a:ext>
                </a:extLst>
              </a:tr>
              <a:tr h="504056">
                <a:tc>
                  <a:txBody>
                    <a:bodyPr/>
                    <a:lstStyle/>
                    <a:p>
                      <a:pPr algn="ctr">
                        <a:lnSpc>
                          <a:spcPct val="107000"/>
                        </a:lnSpc>
                        <a:spcAft>
                          <a:spcPts val="0"/>
                        </a:spcAft>
                      </a:pPr>
                      <a:r>
                        <a:rPr lang="en-NZ" sz="2000" dirty="0">
                          <a:effectLst/>
                        </a:rPr>
                        <a:t>D</a:t>
                      </a:r>
                      <a:endParaRPr lang="en-NZ"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25</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179</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a:effectLst/>
                        </a:rPr>
                        <a:t>51</a:t>
                      </a:r>
                      <a:endParaRPr lang="en-NZ"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NZ" sz="2000" dirty="0">
                          <a:effectLst/>
                        </a:rPr>
                        <a:t>0.022</a:t>
                      </a:r>
                      <a:endParaRPr lang="en-NZ"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9015574"/>
                  </a:ext>
                </a:extLst>
              </a:tr>
            </a:tbl>
          </a:graphicData>
        </a:graphic>
      </p:graphicFrame>
      <p:sp>
        <p:nvSpPr>
          <p:cNvPr id="9" name="TextBox 8">
            <a:extLst>
              <a:ext uri="{FF2B5EF4-FFF2-40B4-BE49-F238E27FC236}">
                <a16:creationId xmlns:a16="http://schemas.microsoft.com/office/drawing/2014/main" id="{2EB7ED25-33F0-836A-A559-68227279F505}"/>
              </a:ext>
            </a:extLst>
          </p:cNvPr>
          <p:cNvSpPr txBox="1"/>
          <p:nvPr/>
        </p:nvSpPr>
        <p:spPr>
          <a:xfrm>
            <a:off x="2045730" y="6101515"/>
            <a:ext cx="3830664" cy="369332"/>
          </a:xfrm>
          <a:prstGeom prst="rect">
            <a:avLst/>
          </a:prstGeom>
          <a:noFill/>
        </p:spPr>
        <p:txBody>
          <a:bodyPr wrap="none" rtlCol="0">
            <a:spAutoFit/>
          </a:bodyPr>
          <a:lstStyle/>
          <a:p>
            <a:r>
              <a:rPr lang="en-NZ" dirty="0"/>
              <a:t>* For 10,000 pairs of input-output data</a:t>
            </a:r>
          </a:p>
        </p:txBody>
      </p:sp>
    </p:spTree>
    <p:extLst>
      <p:ext uri="{BB962C8B-B14F-4D97-AF65-F5344CB8AC3E}">
        <p14:creationId xmlns:p14="http://schemas.microsoft.com/office/powerpoint/2010/main" val="301166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5A5F-ACE1-9CEC-86D2-A5EA7C67C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CE74B-8771-6428-6325-EEFB4ED654D6}"/>
              </a:ext>
            </a:extLst>
          </p:cNvPr>
          <p:cNvSpPr>
            <a:spLocks noGrp="1"/>
          </p:cNvSpPr>
          <p:nvPr>
            <p:ph type="title"/>
          </p:nvPr>
        </p:nvSpPr>
        <p:spPr>
          <a:xfrm>
            <a:off x="334876" y="358502"/>
            <a:ext cx="6827635" cy="645069"/>
          </a:xfrm>
        </p:spPr>
        <p:txBody>
          <a:bodyPr/>
          <a:lstStyle/>
          <a:p>
            <a:r>
              <a:rPr lang="en-NZ" dirty="0"/>
              <a:t>Summary</a:t>
            </a:r>
            <a:endParaRPr lang="en-ZA" dirty="0"/>
          </a:p>
        </p:txBody>
      </p:sp>
      <p:sp>
        <p:nvSpPr>
          <p:cNvPr id="3" name="Content Placeholder 2">
            <a:extLst>
              <a:ext uri="{FF2B5EF4-FFF2-40B4-BE49-F238E27FC236}">
                <a16:creationId xmlns:a16="http://schemas.microsoft.com/office/drawing/2014/main" id="{C7D877E9-24BB-C782-6079-1D7AC4CB1AC8}"/>
              </a:ext>
            </a:extLst>
          </p:cNvPr>
          <p:cNvSpPr>
            <a:spLocks noGrp="1"/>
          </p:cNvSpPr>
          <p:nvPr>
            <p:ph idx="1"/>
          </p:nvPr>
        </p:nvSpPr>
        <p:spPr/>
        <p:txBody>
          <a:bodyPr>
            <a:normAutofit/>
          </a:bodyPr>
          <a:lstStyle/>
          <a:p>
            <a:pPr>
              <a:lnSpc>
                <a:spcPct val="150000"/>
              </a:lnSpc>
            </a:pPr>
            <a:r>
              <a:rPr lang="en-NZ" dirty="0"/>
              <a:t>ML-based model simplification has several advantages:</a:t>
            </a:r>
          </a:p>
          <a:p>
            <a:pPr lvl="1">
              <a:lnSpc>
                <a:spcPct val="150000"/>
              </a:lnSpc>
            </a:pPr>
            <a:r>
              <a:rPr lang="en-NZ" dirty="0"/>
              <a:t>Automatable</a:t>
            </a:r>
          </a:p>
          <a:p>
            <a:pPr lvl="1">
              <a:lnSpc>
                <a:spcPct val="150000"/>
              </a:lnSpc>
            </a:pPr>
            <a:r>
              <a:rPr lang="en-NZ" dirty="0"/>
              <a:t>Efficient</a:t>
            </a:r>
          </a:p>
          <a:p>
            <a:pPr lvl="1">
              <a:lnSpc>
                <a:spcPct val="150000"/>
              </a:lnSpc>
            </a:pPr>
            <a:r>
              <a:rPr lang="en-NZ" dirty="0"/>
              <a:t>Accurate</a:t>
            </a:r>
          </a:p>
          <a:p>
            <a:pPr lvl="1">
              <a:lnSpc>
                <a:spcPct val="150000"/>
              </a:lnSpc>
            </a:pPr>
            <a:r>
              <a:rPr lang="en-NZ" dirty="0"/>
              <a:t>Structure agnostic</a:t>
            </a:r>
          </a:p>
          <a:p>
            <a:pPr lvl="1">
              <a:lnSpc>
                <a:spcPct val="150000"/>
              </a:lnSpc>
            </a:pPr>
            <a:r>
              <a:rPr lang="en-NZ" dirty="0"/>
              <a:t>Experimental data independent</a:t>
            </a:r>
          </a:p>
          <a:p>
            <a:pPr>
              <a:lnSpc>
                <a:spcPct val="150000"/>
              </a:lnSpc>
            </a:pPr>
            <a:r>
              <a:rPr lang="en-NZ" dirty="0"/>
              <a:t>A limitation is being non-parametric method</a:t>
            </a:r>
          </a:p>
          <a:p>
            <a:pPr>
              <a:lnSpc>
                <a:spcPct val="150000"/>
              </a:lnSpc>
            </a:pPr>
            <a:endParaRPr lang="en-ZA" dirty="0"/>
          </a:p>
        </p:txBody>
      </p:sp>
      <p:sp>
        <p:nvSpPr>
          <p:cNvPr id="4" name="Slide Number Placeholder 3">
            <a:extLst>
              <a:ext uri="{FF2B5EF4-FFF2-40B4-BE49-F238E27FC236}">
                <a16:creationId xmlns:a16="http://schemas.microsoft.com/office/drawing/2014/main" id="{D58D2F17-860F-16B9-A976-613B539A99F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18</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004BE8CB-B066-8912-53A3-23F3D99A4539}"/>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sp>
        <p:nvSpPr>
          <p:cNvPr id="6" name="Content Placeholder 2">
            <a:extLst>
              <a:ext uri="{FF2B5EF4-FFF2-40B4-BE49-F238E27FC236}">
                <a16:creationId xmlns:a16="http://schemas.microsoft.com/office/drawing/2014/main" id="{152A2FB3-7E4F-4596-CB63-DB4806E89094}"/>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165172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A3D7-78EB-3B2F-85D5-CE916CB7B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F6B15-45E6-DB74-0CC4-332B30CE9101}"/>
              </a:ext>
            </a:extLst>
          </p:cNvPr>
          <p:cNvSpPr>
            <a:spLocks noGrp="1"/>
          </p:cNvSpPr>
          <p:nvPr>
            <p:ph type="title"/>
          </p:nvPr>
        </p:nvSpPr>
        <p:spPr>
          <a:xfrm>
            <a:off x="334876" y="358502"/>
            <a:ext cx="6827635" cy="645069"/>
          </a:xfrm>
        </p:spPr>
        <p:txBody>
          <a:bodyPr/>
          <a:lstStyle/>
          <a:p>
            <a:r>
              <a:rPr lang="en-NZ" dirty="0"/>
              <a:t>References/Further Resources</a:t>
            </a:r>
            <a:endParaRPr lang="en-ZA" dirty="0"/>
          </a:p>
        </p:txBody>
      </p:sp>
      <p:sp>
        <p:nvSpPr>
          <p:cNvPr id="3" name="Content Placeholder 2">
            <a:extLst>
              <a:ext uri="{FF2B5EF4-FFF2-40B4-BE49-F238E27FC236}">
                <a16:creationId xmlns:a16="http://schemas.microsoft.com/office/drawing/2014/main" id="{15518DD7-58AD-382C-AA38-17C39CCC52CB}"/>
              </a:ext>
            </a:extLst>
          </p:cNvPr>
          <p:cNvSpPr>
            <a:spLocks noGrp="1"/>
          </p:cNvSpPr>
          <p:nvPr>
            <p:ph idx="1"/>
          </p:nvPr>
        </p:nvSpPr>
        <p:spPr/>
        <p:txBody>
          <a:bodyPr>
            <a:normAutofit fontScale="92500"/>
          </a:bodyPr>
          <a:lstStyle/>
          <a:p>
            <a:pPr>
              <a:lnSpc>
                <a:spcPct val="200000"/>
              </a:lnSpc>
            </a:pPr>
            <a:r>
              <a:rPr lang="en-GB" sz="2400" dirty="0"/>
              <a:t>Derbalah, A., &amp; Al-</a:t>
            </a:r>
            <a:r>
              <a:rPr lang="en-GB" sz="2400" dirty="0" err="1"/>
              <a:t>Sallami</a:t>
            </a:r>
            <a:r>
              <a:rPr lang="en-GB" sz="2400" dirty="0"/>
              <a:t>, H. (2021). Reduction of quantitative systems pharmacology models using artificial neural networks. </a:t>
            </a:r>
            <a:r>
              <a:rPr lang="en-GB" sz="2400" i="1" dirty="0"/>
              <a:t>Journal of Pharmacokinetics and Pharmacodynamics</a:t>
            </a:r>
            <a:r>
              <a:rPr lang="en-GB" sz="2400" dirty="0"/>
              <a:t>, 48(4), 543-560. </a:t>
            </a:r>
            <a:r>
              <a:rPr lang="en-GB" sz="2400" dirty="0">
                <a:hlinkClick r:id="rId3"/>
              </a:rPr>
              <a:t>https://doi.org/10.1007/s10928-021-09742-3</a:t>
            </a:r>
            <a:endParaRPr lang="en-GB" sz="2400" dirty="0"/>
          </a:p>
          <a:p>
            <a:pPr>
              <a:lnSpc>
                <a:spcPct val="200000"/>
              </a:lnSpc>
            </a:pPr>
            <a:r>
              <a:rPr lang="en-GB" sz="2400" dirty="0"/>
              <a:t>Zhang, M., &amp; Shen, C. (2023). Quantitative systems pharmacology in the age of artificial intelligence. </a:t>
            </a:r>
            <a:r>
              <a:rPr lang="en-GB" sz="2400" i="1" dirty="0"/>
              <a:t>CPT: Pharmacometrics &amp; Systems Pharmacology</a:t>
            </a:r>
            <a:r>
              <a:rPr lang="en-GB" sz="2400" dirty="0"/>
              <a:t>, 12(2), 123-134. </a:t>
            </a:r>
            <a:r>
              <a:rPr lang="en-GB" sz="2400" dirty="0">
                <a:hlinkClick r:id="rId4"/>
              </a:rPr>
              <a:t>https://doi.org/10.1002/psp4.13047</a:t>
            </a:r>
            <a:endParaRPr lang="en-GB" sz="2400" dirty="0"/>
          </a:p>
          <a:p>
            <a:pPr>
              <a:lnSpc>
                <a:spcPct val="200000"/>
              </a:lnSpc>
            </a:pPr>
            <a:endParaRPr lang="en-ZA" sz="1800" dirty="0"/>
          </a:p>
        </p:txBody>
      </p:sp>
      <p:sp>
        <p:nvSpPr>
          <p:cNvPr id="4" name="Slide Number Placeholder 3">
            <a:extLst>
              <a:ext uri="{FF2B5EF4-FFF2-40B4-BE49-F238E27FC236}">
                <a16:creationId xmlns:a16="http://schemas.microsoft.com/office/drawing/2014/main" id="{AF70CC3B-253F-BDC5-421F-4E67DEA30A98}"/>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19</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C39C5EA7-5A06-63AC-D59C-D9DA01B61D7E}"/>
              </a:ext>
            </a:extLst>
          </p:cNvPr>
          <p:cNvPicPr>
            <a:picLocks noGrp="1" noChangeAspect="1"/>
          </p:cNvPicPr>
          <p:nvPr>
            <p:ph idx="13"/>
          </p:nvPr>
        </p:nvPicPr>
        <p:blipFill>
          <a:blip r:embed="rId5">
            <a:extLst>
              <a:ext uri="{28A0092B-C50C-407E-A947-70E740481C1C}">
                <a14:useLocalDpi xmlns:a14="http://schemas.microsoft.com/office/drawing/2010/main" val="0"/>
              </a:ext>
            </a:extLst>
          </a:blip>
          <a:stretch>
            <a:fillRect/>
          </a:stretch>
        </p:blipFill>
        <p:spPr>
          <a:xfrm>
            <a:off x="10155238" y="363842"/>
            <a:ext cx="1701800" cy="656616"/>
          </a:xfrm>
        </p:spPr>
      </p:pic>
      <p:sp>
        <p:nvSpPr>
          <p:cNvPr id="6" name="Content Placeholder 2">
            <a:extLst>
              <a:ext uri="{FF2B5EF4-FFF2-40B4-BE49-F238E27FC236}">
                <a16:creationId xmlns:a16="http://schemas.microsoft.com/office/drawing/2014/main" id="{0C7F00FB-BD6A-3D09-71B4-36DD70E3DF36}"/>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43459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20</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Questions?</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6576-3502-A557-D2D3-2AE2F8696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42B66-A7A0-2E30-D85C-5CE16E53C496}"/>
              </a:ext>
            </a:extLst>
          </p:cNvPr>
          <p:cNvSpPr>
            <a:spLocks noGrp="1"/>
          </p:cNvSpPr>
          <p:nvPr>
            <p:ph type="title"/>
          </p:nvPr>
        </p:nvSpPr>
        <p:spPr>
          <a:xfrm>
            <a:off x="334876" y="358502"/>
            <a:ext cx="6827635" cy="645069"/>
          </a:xfrm>
        </p:spPr>
        <p:txBody>
          <a:bodyPr/>
          <a:lstStyle/>
          <a:p>
            <a:r>
              <a:rPr lang="en-ZA" dirty="0"/>
              <a:t>Learning Objectives</a:t>
            </a:r>
          </a:p>
        </p:txBody>
      </p:sp>
      <p:sp>
        <p:nvSpPr>
          <p:cNvPr id="3" name="Content Placeholder 2">
            <a:extLst>
              <a:ext uri="{FF2B5EF4-FFF2-40B4-BE49-F238E27FC236}">
                <a16:creationId xmlns:a16="http://schemas.microsoft.com/office/drawing/2014/main" id="{0088D651-6E7A-0A23-7F0F-DB7C0C052C8F}"/>
              </a:ext>
            </a:extLst>
          </p:cNvPr>
          <p:cNvSpPr>
            <a:spLocks noGrp="1"/>
          </p:cNvSpPr>
          <p:nvPr>
            <p:ph idx="1"/>
          </p:nvPr>
        </p:nvSpPr>
        <p:spPr/>
        <p:txBody>
          <a:bodyPr>
            <a:normAutofit/>
          </a:bodyPr>
          <a:lstStyle/>
          <a:p>
            <a:pPr>
              <a:lnSpc>
                <a:spcPct val="200000"/>
              </a:lnSpc>
            </a:pPr>
            <a:r>
              <a:rPr lang="en-ZA" dirty="0"/>
              <a:t>To introduce the concept of machine learning and artificial neural networks.</a:t>
            </a:r>
          </a:p>
          <a:p>
            <a:pPr>
              <a:lnSpc>
                <a:spcPct val="200000"/>
              </a:lnSpc>
            </a:pPr>
            <a:r>
              <a:rPr lang="en-ZA" dirty="0"/>
              <a:t>To understand the challenges of using full-scale mechanistic models</a:t>
            </a:r>
          </a:p>
          <a:p>
            <a:pPr>
              <a:lnSpc>
                <a:spcPct val="200000"/>
              </a:lnSpc>
            </a:pPr>
            <a:r>
              <a:rPr lang="en-ZA" dirty="0"/>
              <a:t>To illustrate an example of how ML can help over come some of those challenges</a:t>
            </a:r>
          </a:p>
          <a:p>
            <a:pPr>
              <a:lnSpc>
                <a:spcPct val="200000"/>
              </a:lnSpc>
            </a:pPr>
            <a:endParaRPr lang="en-ZA" dirty="0"/>
          </a:p>
        </p:txBody>
      </p:sp>
      <p:sp>
        <p:nvSpPr>
          <p:cNvPr id="4" name="Slide Number Placeholder 3">
            <a:extLst>
              <a:ext uri="{FF2B5EF4-FFF2-40B4-BE49-F238E27FC236}">
                <a16:creationId xmlns:a16="http://schemas.microsoft.com/office/drawing/2014/main" id="{FE390243-A170-9715-7C13-2CE8084C372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D6AE70E5-0F7D-10FD-5B1F-965760B14051}"/>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117291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FB31-262D-5607-B947-C77BED0DBE1C}"/>
              </a:ext>
            </a:extLst>
          </p:cNvPr>
          <p:cNvSpPr>
            <a:spLocks noGrp="1"/>
          </p:cNvSpPr>
          <p:nvPr>
            <p:ph type="title"/>
          </p:nvPr>
        </p:nvSpPr>
        <p:spPr>
          <a:xfrm>
            <a:off x="334876" y="358502"/>
            <a:ext cx="6827635" cy="645069"/>
          </a:xfrm>
        </p:spPr>
        <p:txBody>
          <a:bodyPr/>
          <a:lstStyle/>
          <a:p>
            <a:r>
              <a:rPr lang="en-ZA" dirty="0"/>
              <a:t>What is machine learning?</a:t>
            </a:r>
          </a:p>
        </p:txBody>
      </p:sp>
      <p:sp>
        <p:nvSpPr>
          <p:cNvPr id="4" name="Slide Number Placeholder 3">
            <a:extLst>
              <a:ext uri="{FF2B5EF4-FFF2-40B4-BE49-F238E27FC236}">
                <a16:creationId xmlns:a16="http://schemas.microsoft.com/office/drawing/2014/main" id="{E5FC9F77-7D40-EC49-9A16-C18982CBE44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4</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B7F6215F-F5E8-8B71-0F14-02142C31016E}"/>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Picture 2" descr="Pin on Machine Learning">
            <a:extLst>
              <a:ext uri="{FF2B5EF4-FFF2-40B4-BE49-F238E27FC236}">
                <a16:creationId xmlns:a16="http://schemas.microsoft.com/office/drawing/2014/main" id="{5A50EBBE-4A9A-0296-26F0-EFFDA71AF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756" y="1422394"/>
            <a:ext cx="637681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udoku Game HD Stock Images | Shutterstock">
            <a:extLst>
              <a:ext uri="{FF2B5EF4-FFF2-40B4-BE49-F238E27FC236}">
                <a16:creationId xmlns:a16="http://schemas.microsoft.com/office/drawing/2014/main" id="{CF1055D3-1D9A-2630-DD44-94EAE3A918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450" b="5684"/>
          <a:stretch/>
        </p:blipFill>
        <p:spPr bwMode="auto">
          <a:xfrm>
            <a:off x="1034532" y="1898605"/>
            <a:ext cx="1622120" cy="1847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udoku Game HD Stock Images | Shutterstock">
            <a:extLst>
              <a:ext uri="{FF2B5EF4-FFF2-40B4-BE49-F238E27FC236}">
                <a16:creationId xmlns:a16="http://schemas.microsoft.com/office/drawing/2014/main" id="{3054C442-2F57-0CA9-40BC-E83419ECA1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84"/>
          <a:stretch/>
        </p:blipFill>
        <p:spPr bwMode="auto">
          <a:xfrm>
            <a:off x="334876" y="4211388"/>
            <a:ext cx="2992484" cy="16886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udoku Game HD Stock Images | Shutterstock">
            <a:extLst>
              <a:ext uri="{FF2B5EF4-FFF2-40B4-BE49-F238E27FC236}">
                <a16:creationId xmlns:a16="http://schemas.microsoft.com/office/drawing/2014/main" id="{C72E0C04-3500-7019-7DDE-16B5C4B7FE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334" r="1275" b="5684"/>
          <a:stretch/>
        </p:blipFill>
        <p:spPr bwMode="auto">
          <a:xfrm>
            <a:off x="9531476" y="1887488"/>
            <a:ext cx="1584176" cy="1847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achine learning brain - The AstroLabs Navigator Blog">
            <a:extLst>
              <a:ext uri="{FF2B5EF4-FFF2-40B4-BE49-F238E27FC236}">
                <a16:creationId xmlns:a16="http://schemas.microsoft.com/office/drawing/2014/main" id="{765F3CDA-24BE-2223-78D4-5D880C2A65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810" r="32515"/>
          <a:stretch/>
        </p:blipFill>
        <p:spPr bwMode="auto">
          <a:xfrm>
            <a:off x="9270394" y="3917647"/>
            <a:ext cx="216024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5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16CB-858C-E0CC-030B-1841967F6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13E65-C1EB-65F5-9188-49AC6CC14C44}"/>
              </a:ext>
            </a:extLst>
          </p:cNvPr>
          <p:cNvSpPr>
            <a:spLocks noGrp="1"/>
          </p:cNvSpPr>
          <p:nvPr>
            <p:ph type="title"/>
          </p:nvPr>
        </p:nvSpPr>
        <p:spPr>
          <a:xfrm>
            <a:off x="334876" y="358502"/>
            <a:ext cx="6827635" cy="645069"/>
          </a:xfrm>
        </p:spPr>
        <p:txBody>
          <a:bodyPr>
            <a:normAutofit fontScale="90000"/>
          </a:bodyPr>
          <a:lstStyle/>
          <a:p>
            <a:r>
              <a:rPr lang="en-NZ" dirty="0"/>
              <a:t>Artificial Neural Networks (ANNs)</a:t>
            </a:r>
            <a:endParaRPr lang="en-ZA" dirty="0"/>
          </a:p>
        </p:txBody>
      </p:sp>
      <p:sp>
        <p:nvSpPr>
          <p:cNvPr id="3" name="Content Placeholder 2">
            <a:extLst>
              <a:ext uri="{FF2B5EF4-FFF2-40B4-BE49-F238E27FC236}">
                <a16:creationId xmlns:a16="http://schemas.microsoft.com/office/drawing/2014/main" id="{82C2AFA3-CB21-D2C4-4F53-085432D64311}"/>
              </a:ext>
            </a:extLst>
          </p:cNvPr>
          <p:cNvSpPr>
            <a:spLocks noGrp="1"/>
          </p:cNvSpPr>
          <p:nvPr>
            <p:ph idx="1"/>
          </p:nvPr>
        </p:nvSpPr>
        <p:spPr>
          <a:xfrm>
            <a:off x="334876" y="1193074"/>
            <a:ext cx="9452591" cy="4983889"/>
          </a:xfrm>
        </p:spPr>
        <p:txBody>
          <a:bodyPr>
            <a:normAutofit fontScale="92500"/>
          </a:bodyPr>
          <a:lstStyle/>
          <a:p>
            <a:pPr>
              <a:lnSpc>
                <a:spcPct val="150000"/>
              </a:lnSpc>
            </a:pPr>
            <a:r>
              <a:rPr lang="en-GB" dirty="0"/>
              <a:t>ANNs are the most common model for machine learning.</a:t>
            </a:r>
          </a:p>
          <a:p>
            <a:pPr>
              <a:lnSpc>
                <a:spcPct val="150000"/>
              </a:lnSpc>
            </a:pPr>
            <a:r>
              <a:rPr lang="en-GB" dirty="0"/>
              <a:t>Have wide range of applications:</a:t>
            </a:r>
          </a:p>
          <a:p>
            <a:pPr lvl="1">
              <a:lnSpc>
                <a:spcPct val="150000"/>
              </a:lnSpc>
            </a:pPr>
            <a:r>
              <a:rPr lang="en-GB" dirty="0"/>
              <a:t>Image Processing: face recognition, medical image diagnosis, … etc.</a:t>
            </a:r>
          </a:p>
          <a:p>
            <a:pPr lvl="1">
              <a:lnSpc>
                <a:spcPct val="150000"/>
              </a:lnSpc>
            </a:pPr>
            <a:r>
              <a:rPr lang="en-GB" dirty="0"/>
              <a:t>Prediction: sales, stock prices, treatment and disease outcomes,… etc.</a:t>
            </a:r>
          </a:p>
          <a:p>
            <a:pPr lvl="1">
              <a:lnSpc>
                <a:spcPct val="150000"/>
              </a:lnSpc>
            </a:pPr>
            <a:r>
              <a:rPr lang="en-GB" dirty="0"/>
              <a:t>Natural Language processing: sentiment analysis, text summarisation, language identification and translation, … etc.</a:t>
            </a:r>
          </a:p>
          <a:p>
            <a:pPr lvl="1">
              <a:lnSpc>
                <a:spcPct val="150000"/>
              </a:lnSpc>
            </a:pPr>
            <a:r>
              <a:rPr lang="en-GB" dirty="0"/>
              <a:t>Speech recognition: text-to-speech conversion.</a:t>
            </a:r>
          </a:p>
          <a:p>
            <a:pPr>
              <a:lnSpc>
                <a:spcPct val="150000"/>
              </a:lnSpc>
            </a:pPr>
            <a:endParaRPr lang="en-ZA" dirty="0"/>
          </a:p>
        </p:txBody>
      </p:sp>
      <p:sp>
        <p:nvSpPr>
          <p:cNvPr id="4" name="Slide Number Placeholder 3">
            <a:extLst>
              <a:ext uri="{FF2B5EF4-FFF2-40B4-BE49-F238E27FC236}">
                <a16:creationId xmlns:a16="http://schemas.microsoft.com/office/drawing/2014/main" id="{2E1DE249-E7F3-CD2C-BD24-0B718D381CCC}"/>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5</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D627B16F-7CA0-071A-C312-53542B6C1048}"/>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Picture 2" descr="Image result for Lithium-Ion Batteries: A Machine-Generated Summary of Current Research,">
            <a:extLst>
              <a:ext uri="{FF2B5EF4-FFF2-40B4-BE49-F238E27FC236}">
                <a16:creationId xmlns:a16="http://schemas.microsoft.com/office/drawing/2014/main" id="{0E6F790C-DA37-ECEA-E07F-6D8E923AA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913" y="2292991"/>
            <a:ext cx="17621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1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5485-88BC-1390-6BD8-FF01CA887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DC83-8074-10D2-4900-D6A17543830C}"/>
              </a:ext>
            </a:extLst>
          </p:cNvPr>
          <p:cNvSpPr>
            <a:spLocks noGrp="1"/>
          </p:cNvSpPr>
          <p:nvPr>
            <p:ph type="title"/>
          </p:nvPr>
        </p:nvSpPr>
        <p:spPr>
          <a:xfrm>
            <a:off x="334876" y="358502"/>
            <a:ext cx="6827635" cy="645069"/>
          </a:xfrm>
        </p:spPr>
        <p:txBody>
          <a:bodyPr/>
          <a:lstStyle/>
          <a:p>
            <a:r>
              <a:rPr lang="en-NZ" dirty="0"/>
              <a:t>How do our brains learn?</a:t>
            </a:r>
            <a:endParaRPr lang="en-ZA" dirty="0"/>
          </a:p>
        </p:txBody>
      </p:sp>
      <p:sp>
        <p:nvSpPr>
          <p:cNvPr id="4" name="Slide Number Placeholder 3">
            <a:extLst>
              <a:ext uri="{FF2B5EF4-FFF2-40B4-BE49-F238E27FC236}">
                <a16:creationId xmlns:a16="http://schemas.microsoft.com/office/drawing/2014/main" id="{469DCB66-4B20-F245-2844-EC820776A5B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6</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9024BE01-30CE-7B9A-FA49-EF68609A576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Picture 14" descr="Human Brain Structure">
            <a:extLst>
              <a:ext uri="{FF2B5EF4-FFF2-40B4-BE49-F238E27FC236}">
                <a16:creationId xmlns:a16="http://schemas.microsoft.com/office/drawing/2014/main" id="{13DA718F-73C8-BC78-13CF-DA5F5A9DD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148" y="1772816"/>
            <a:ext cx="854170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8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4267-0180-3875-88CD-209CE29A4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4FAA1-1CB6-804A-E5B8-59F73C2E1A9D}"/>
              </a:ext>
            </a:extLst>
          </p:cNvPr>
          <p:cNvSpPr>
            <a:spLocks noGrp="1"/>
          </p:cNvSpPr>
          <p:nvPr>
            <p:ph type="title"/>
          </p:nvPr>
        </p:nvSpPr>
        <p:spPr>
          <a:xfrm>
            <a:off x="334876" y="358502"/>
            <a:ext cx="6827635" cy="645069"/>
          </a:xfrm>
        </p:spPr>
        <p:txBody>
          <a:bodyPr/>
          <a:lstStyle/>
          <a:p>
            <a:r>
              <a:rPr lang="en-NZ" dirty="0"/>
              <a:t>How do our brains learn?</a:t>
            </a:r>
            <a:endParaRPr lang="en-ZA" dirty="0"/>
          </a:p>
        </p:txBody>
      </p:sp>
      <p:sp>
        <p:nvSpPr>
          <p:cNvPr id="4" name="Slide Number Placeholder 3">
            <a:extLst>
              <a:ext uri="{FF2B5EF4-FFF2-40B4-BE49-F238E27FC236}">
                <a16:creationId xmlns:a16="http://schemas.microsoft.com/office/drawing/2014/main" id="{98E35484-BFB0-6DA3-290D-40174B958948}"/>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7</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F7319115-BD13-61DA-7166-0B415AB988B4}"/>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6" name="Picture 4" descr="http://www.knowyourbody.net/wp-content/uploads/2012/08/Primary-auditory-cortex-Picture.png">
            <a:extLst>
              <a:ext uri="{FF2B5EF4-FFF2-40B4-BE49-F238E27FC236}">
                <a16:creationId xmlns:a16="http://schemas.microsoft.com/office/drawing/2014/main" id="{0A1374E4-E909-7FAE-67E9-DEE1B55E1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9"/>
          <a:stretch/>
        </p:blipFill>
        <p:spPr bwMode="auto">
          <a:xfrm>
            <a:off x="4883489" y="1737649"/>
            <a:ext cx="405156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ear logo">
            <a:extLst>
              <a:ext uri="{FF2B5EF4-FFF2-40B4-BE49-F238E27FC236}">
                <a16:creationId xmlns:a16="http://schemas.microsoft.com/office/drawing/2014/main" id="{FB42330D-1EBC-D09B-4BD5-85B3307E92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55367" y="4263348"/>
            <a:ext cx="1455194" cy="12853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C5CBD02-CF9A-1E25-F1FE-F48CBC8664A8}"/>
              </a:ext>
            </a:extLst>
          </p:cNvPr>
          <p:cNvCxnSpPr/>
          <p:nvPr/>
        </p:nvCxnSpPr>
        <p:spPr>
          <a:xfrm flipV="1">
            <a:off x="3701290" y="3897889"/>
            <a:ext cx="3207981" cy="100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ross 9">
            <a:extLst>
              <a:ext uri="{FF2B5EF4-FFF2-40B4-BE49-F238E27FC236}">
                <a16:creationId xmlns:a16="http://schemas.microsoft.com/office/drawing/2014/main" id="{52E5BAB0-0901-09D5-04D0-2E0AC99ED0CB}"/>
              </a:ext>
            </a:extLst>
          </p:cNvPr>
          <p:cNvSpPr/>
          <p:nvPr/>
        </p:nvSpPr>
        <p:spPr>
          <a:xfrm rot="1724597">
            <a:off x="4620034" y="4340614"/>
            <a:ext cx="432048" cy="432048"/>
          </a:xfrm>
          <a:prstGeom prst="plus">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2" descr="Image result for eye logo">
            <a:extLst>
              <a:ext uri="{FF2B5EF4-FFF2-40B4-BE49-F238E27FC236}">
                <a16:creationId xmlns:a16="http://schemas.microsoft.com/office/drawing/2014/main" id="{D43E8DDA-DCAA-9B13-F27C-788DCB7D7F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78" b="20348"/>
          <a:stretch/>
        </p:blipFill>
        <p:spPr bwMode="auto">
          <a:xfrm>
            <a:off x="2117114" y="2261033"/>
            <a:ext cx="1800736" cy="126721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0F64453B-7849-24D0-C74F-180E8A2030AD}"/>
              </a:ext>
            </a:extLst>
          </p:cNvPr>
          <p:cNvCxnSpPr/>
          <p:nvPr/>
        </p:nvCxnSpPr>
        <p:spPr>
          <a:xfrm>
            <a:off x="3537459" y="2975469"/>
            <a:ext cx="3371812" cy="7353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FA7DA9-24BE-6457-2DA1-B5F743A531BE}"/>
              </a:ext>
            </a:extLst>
          </p:cNvPr>
          <p:cNvSpPr txBox="1"/>
          <p:nvPr/>
        </p:nvSpPr>
        <p:spPr>
          <a:xfrm>
            <a:off x="3778768" y="5764729"/>
            <a:ext cx="9144000" cy="1754326"/>
          </a:xfrm>
          <a:prstGeom prst="rect">
            <a:avLst/>
          </a:prstGeom>
          <a:noFill/>
        </p:spPr>
        <p:txBody>
          <a:bodyPr wrap="square" rtlCol="0">
            <a:spAutoFit/>
          </a:bodyPr>
          <a:lstStyle/>
          <a:p>
            <a:r>
              <a:rPr lang="en-AU" sz="1200" dirty="0"/>
              <a:t>				      </a:t>
            </a:r>
            <a:r>
              <a:rPr lang="nl-NL" sz="1200" i="1" dirty="0"/>
              <a:t>Roe et al, The journal of Neuroscience 1992; 12(9):3663</a:t>
            </a:r>
          </a:p>
          <a:p>
            <a:r>
              <a:rPr lang="en-AU" sz="1200" i="1" dirty="0"/>
              <a:t>		</a:t>
            </a:r>
          </a:p>
          <a:p>
            <a:r>
              <a:rPr lang="en-AU" sz="1200" i="1" dirty="0"/>
              <a:t>  </a:t>
            </a:r>
          </a:p>
          <a:p>
            <a:r>
              <a:rPr lang="en-AU" sz="1200" i="1" dirty="0"/>
              <a:t>							</a:t>
            </a:r>
          </a:p>
          <a:p>
            <a:r>
              <a:rPr lang="en-AU" sz="1200" i="1" dirty="0"/>
              <a:t>						</a:t>
            </a:r>
            <a:endParaRPr lang="en-NZ" sz="1200" i="1" dirty="0"/>
          </a:p>
          <a:p>
            <a:endParaRPr lang="en-NZ" sz="1200" dirty="0"/>
          </a:p>
          <a:p>
            <a:r>
              <a:rPr lang="en-NZ" sz="1000" dirty="0"/>
              <a:t>	</a:t>
            </a:r>
          </a:p>
          <a:p>
            <a:pPr>
              <a:buNone/>
            </a:pPr>
            <a:r>
              <a:rPr lang="en-NZ" sz="1000" dirty="0"/>
              <a:t>			</a:t>
            </a:r>
          </a:p>
          <a:p>
            <a:pPr>
              <a:buNone/>
            </a:pPr>
            <a:r>
              <a:rPr lang="en-NZ" sz="800" dirty="0"/>
              <a:t> </a:t>
            </a:r>
          </a:p>
          <a:p>
            <a:pPr>
              <a:buNone/>
            </a:pPr>
            <a:endParaRPr lang="en-NZ" sz="800" i="1" dirty="0"/>
          </a:p>
        </p:txBody>
      </p:sp>
    </p:spTree>
    <p:extLst>
      <p:ext uri="{BB962C8B-B14F-4D97-AF65-F5344CB8AC3E}">
        <p14:creationId xmlns:p14="http://schemas.microsoft.com/office/powerpoint/2010/main" val="396824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FC70-12A3-2A17-145A-55C615C80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48A5B-42D9-EB30-FA64-8B65F92876B1}"/>
              </a:ext>
            </a:extLst>
          </p:cNvPr>
          <p:cNvSpPr>
            <a:spLocks noGrp="1"/>
          </p:cNvSpPr>
          <p:nvPr>
            <p:ph type="title"/>
          </p:nvPr>
        </p:nvSpPr>
        <p:spPr>
          <a:xfrm>
            <a:off x="334876" y="358502"/>
            <a:ext cx="6827635" cy="645069"/>
          </a:xfrm>
        </p:spPr>
        <p:txBody>
          <a:bodyPr/>
          <a:lstStyle/>
          <a:p>
            <a:r>
              <a:rPr lang="en-NZ" dirty="0"/>
              <a:t>A biological neuron</a:t>
            </a:r>
            <a:endParaRPr lang="en-ZA" dirty="0"/>
          </a:p>
        </p:txBody>
      </p:sp>
      <p:sp>
        <p:nvSpPr>
          <p:cNvPr id="4" name="Slide Number Placeholder 3">
            <a:extLst>
              <a:ext uri="{FF2B5EF4-FFF2-40B4-BE49-F238E27FC236}">
                <a16:creationId xmlns:a16="http://schemas.microsoft.com/office/drawing/2014/main" id="{1C0D87B9-BECB-ADAD-39C3-721451DCF85C}"/>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8</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84A65068-3172-254E-006D-D8024D7BE882}"/>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5" name="Picture 2" descr="https://miro.medium.com/max/486/1*LBShuTmlVMwnJBzWa8_IGQ.png">
            <a:extLst>
              <a:ext uri="{FF2B5EF4-FFF2-40B4-BE49-F238E27FC236}">
                <a16:creationId xmlns:a16="http://schemas.microsoft.com/office/drawing/2014/main" id="{F5BC30B2-7266-8C83-6045-10346D784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01" y="1556792"/>
            <a:ext cx="6861398" cy="444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06095-577F-6652-4520-23A7A570E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C96C0-9218-BE1D-CA5A-AC15F101AA07}"/>
              </a:ext>
            </a:extLst>
          </p:cNvPr>
          <p:cNvSpPr>
            <a:spLocks noGrp="1"/>
          </p:cNvSpPr>
          <p:nvPr>
            <p:ph type="title"/>
          </p:nvPr>
        </p:nvSpPr>
        <p:spPr>
          <a:xfrm>
            <a:off x="334876" y="358502"/>
            <a:ext cx="6827635" cy="645069"/>
          </a:xfrm>
        </p:spPr>
        <p:txBody>
          <a:bodyPr/>
          <a:lstStyle/>
          <a:p>
            <a:r>
              <a:rPr lang="en-NZ" dirty="0"/>
              <a:t>An artificial neuron</a:t>
            </a:r>
            <a:endParaRPr lang="en-ZA" dirty="0"/>
          </a:p>
        </p:txBody>
      </p:sp>
      <p:sp>
        <p:nvSpPr>
          <p:cNvPr id="4" name="Slide Number Placeholder 3">
            <a:extLst>
              <a:ext uri="{FF2B5EF4-FFF2-40B4-BE49-F238E27FC236}">
                <a16:creationId xmlns:a16="http://schemas.microsoft.com/office/drawing/2014/main" id="{E42168D6-00E9-DBE7-6012-B663E61FD468}"/>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9</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9312D89C-0639-3E04-1839-7753666401FC}"/>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6" name="Content Placeholder 1">
            <a:extLst>
              <a:ext uri="{FF2B5EF4-FFF2-40B4-BE49-F238E27FC236}">
                <a16:creationId xmlns:a16="http://schemas.microsoft.com/office/drawing/2014/main" id="{E36F4663-B5D3-59D6-F71F-6CD133187AFC}"/>
              </a:ext>
            </a:extLst>
          </p:cNvPr>
          <p:cNvPicPr>
            <a:picLocks noChangeAspect="1"/>
          </p:cNvPicPr>
          <p:nvPr/>
        </p:nvPicPr>
        <p:blipFill rotWithShape="1">
          <a:blip r:embed="rId3">
            <a:extLst>
              <a:ext uri="{28A0092B-C50C-407E-A947-70E740481C1C}">
                <a14:useLocalDpi xmlns:a14="http://schemas.microsoft.com/office/drawing/2010/main" val="0"/>
              </a:ext>
            </a:extLst>
          </a:blip>
          <a:srcRect l="14000" t="57169" r="30000"/>
          <a:stretch/>
        </p:blipFill>
        <p:spPr>
          <a:xfrm>
            <a:off x="2282326" y="1844824"/>
            <a:ext cx="7627347" cy="3666729"/>
          </a:xfrm>
          <a:prstGeom prst="rect">
            <a:avLst/>
          </a:prstGeom>
        </p:spPr>
      </p:pic>
    </p:spTree>
    <p:extLst>
      <p:ext uri="{BB962C8B-B14F-4D97-AF65-F5344CB8AC3E}">
        <p14:creationId xmlns:p14="http://schemas.microsoft.com/office/powerpoint/2010/main" val="328568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D0003-0650-4BCE-9878-15179551D7CE}"/>
</file>

<file path=customXml/itemProps2.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257E757-C7A0-48C9-A01A-9A8F3C9BF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539</Words>
  <Application>Microsoft Office PowerPoint</Application>
  <PresentationFormat>Widescreen</PresentationFormat>
  <Paragraphs>112</Paragraphs>
  <Slides>20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Arial</vt:lpstr>
      <vt:lpstr>Calibri</vt:lpstr>
      <vt:lpstr>Calibri Light</vt:lpstr>
      <vt:lpstr>Garamond</vt:lpstr>
      <vt:lpstr>Montserrat Bold</vt:lpstr>
      <vt:lpstr>Montserrat regular</vt:lpstr>
      <vt:lpstr>Office Theme</vt:lpstr>
      <vt:lpstr>1_Office Theme</vt:lpstr>
      <vt:lpstr>PowerPoint Presentation</vt:lpstr>
      <vt:lpstr>PowerPoint Presentation</vt:lpstr>
      <vt:lpstr>Learning Objectives</vt:lpstr>
      <vt:lpstr>What is machine learning?</vt:lpstr>
      <vt:lpstr>Artificial Neural Networks (ANNs)</vt:lpstr>
      <vt:lpstr>How do our brains learn?</vt:lpstr>
      <vt:lpstr>How do our brains learn?</vt:lpstr>
      <vt:lpstr>A biological neuron</vt:lpstr>
      <vt:lpstr>An artificial neuron</vt:lpstr>
      <vt:lpstr>Feed-forward neural networks</vt:lpstr>
      <vt:lpstr>The Coagulation network model</vt:lpstr>
      <vt:lpstr>Designing a Control System</vt:lpstr>
      <vt:lpstr>The Coagulation network model</vt:lpstr>
      <vt:lpstr>QSP model simplification approaches</vt:lpstr>
      <vt:lpstr>The ML approach</vt:lpstr>
      <vt:lpstr>Results</vt:lpstr>
      <vt:lpstr>Results</vt:lpstr>
      <vt:lpstr>Summary</vt:lpstr>
      <vt:lpstr>References/Further Resources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15</cp:revision>
  <dcterms:created xsi:type="dcterms:W3CDTF">2020-04-23T14:28:34Z</dcterms:created>
  <dcterms:modified xsi:type="dcterms:W3CDTF">2025-12-02T12:39:44Z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