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1"/>
  </p:notesMasterIdLst>
  <p:handoutMasterIdLst>
    <p:handoutMasterId r:id="rId42"/>
  </p:handoutMasterIdLst>
  <p:sldIdLst>
    <p:sldId id="466" r:id="rId5"/>
    <p:sldId id="309" r:id="rId6"/>
    <p:sldId id="472" r:id="rId7"/>
    <p:sldId id="543" r:id="rId8"/>
    <p:sldId id="333" r:id="rId9"/>
    <p:sldId id="670" r:id="rId10"/>
    <p:sldId id="601" r:id="rId11"/>
    <p:sldId id="597" r:id="rId12"/>
    <p:sldId id="595" r:id="rId13"/>
    <p:sldId id="678" r:id="rId14"/>
    <p:sldId id="257" r:id="rId15"/>
    <p:sldId id="259" r:id="rId16"/>
    <p:sldId id="269" r:id="rId17"/>
    <p:sldId id="270" r:id="rId18"/>
    <p:sldId id="544" r:id="rId19"/>
    <p:sldId id="679" r:id="rId20"/>
    <p:sldId id="680" r:id="rId21"/>
    <p:sldId id="681" r:id="rId22"/>
    <p:sldId id="682" r:id="rId23"/>
    <p:sldId id="683" r:id="rId24"/>
    <p:sldId id="684" r:id="rId25"/>
    <p:sldId id="685" r:id="rId26"/>
    <p:sldId id="545" r:id="rId27"/>
    <p:sldId id="528" r:id="rId28"/>
    <p:sldId id="537" r:id="rId29"/>
    <p:sldId id="657" r:id="rId30"/>
    <p:sldId id="546" r:id="rId31"/>
    <p:sldId id="658" r:id="rId32"/>
    <p:sldId id="530" r:id="rId33"/>
    <p:sldId id="659" r:id="rId34"/>
    <p:sldId id="660" r:id="rId35"/>
    <p:sldId id="686" r:id="rId36"/>
    <p:sldId id="525" r:id="rId37"/>
    <p:sldId id="532" r:id="rId38"/>
    <p:sldId id="533" r:id="rId39"/>
    <p:sldId id="46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916AFF-FDFE-56F3-DEC8-3348673EDFE6}" name="Susan Winks" initials="SW" userId="S::01404354@wf.uct.ac.za::8deed980-353f-45f0-91b5-f5e35aaa1cc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usan Winks" initials="SW" lastIdx="1" clrIdx="0">
    <p:extLst>
      <p:ext uri="{19B8F6BF-5375-455C-9EA6-DF929625EA0E}">
        <p15:presenceInfo xmlns:p15="http://schemas.microsoft.com/office/powerpoint/2012/main" userId="S::01404354@wf.uct.ac.za::8deed980-353f-45f0-91b5-f5e35aaa1c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1B0D"/>
    <a:srgbClr val="F47734"/>
    <a:srgbClr val="E7999A"/>
    <a:srgbClr val="FCB02B"/>
    <a:srgbClr val="C23D26"/>
    <a:srgbClr val="D95427"/>
    <a:srgbClr val="50285A"/>
    <a:srgbClr val="9FCC3A"/>
    <a:srgbClr val="D853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9101C6-50BC-4633-AE2F-8AF0BC23B30D}" v="1" dt="2026-04-23T09:49:38.3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7686" autoAdjust="0"/>
  </p:normalViewPr>
  <p:slideViewPr>
    <p:cSldViewPr snapToGrid="0">
      <p:cViewPr varScale="1">
        <p:scale>
          <a:sx n="78" d="100"/>
          <a:sy n="78" d="100"/>
        </p:scale>
        <p:origin x="1812" y="96"/>
      </p:cViewPr>
      <p:guideLst/>
    </p:cSldViewPr>
  </p:slideViewPr>
  <p:notesTextViewPr>
    <p:cViewPr>
      <p:scale>
        <a:sx n="1" d="1"/>
        <a:sy n="1" d="1"/>
      </p:scale>
      <p:origin x="0" y="0"/>
    </p:cViewPr>
  </p:notesTextViewPr>
  <p:notesViewPr>
    <p:cSldViewPr snapToGrid="0">
      <p:cViewPr varScale="1">
        <p:scale>
          <a:sx n="62" d="100"/>
          <a:sy n="62" d="100"/>
        </p:scale>
        <p:origin x="2371"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dfrey Mayoka" userId="771dd4121b003e55" providerId="LiveId" clId="{A869EEDB-87A6-4766-9811-CC904B2D9138}"/>
    <pc:docChg chg="addSld modSld">
      <pc:chgData name="Godfrey Mayoka" userId="771dd4121b003e55" providerId="LiveId" clId="{A869EEDB-87A6-4766-9811-CC904B2D9138}" dt="2026-04-23T09:49:38.335" v="0"/>
      <pc:docMkLst>
        <pc:docMk/>
      </pc:docMkLst>
      <pc:sldChg chg="add">
        <pc:chgData name="Godfrey Mayoka" userId="771dd4121b003e55" providerId="LiveId" clId="{A869EEDB-87A6-4766-9811-CC904B2D9138}" dt="2026-04-23T09:49:38.335" v="0"/>
        <pc:sldMkLst>
          <pc:docMk/>
          <pc:sldMk cId="1249928648" sldId="30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870706-A09A-9767-64EB-4CDFAD4C9D0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60FE39D8-D83D-DC3E-F79E-B861DEDF25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566DFD-E4A1-4A0A-8ECF-1FBE53D3DA31}" type="datetimeFigureOut">
              <a:rPr lang="en-ZA" smtClean="0"/>
              <a:t>2026/04/23</a:t>
            </a:fld>
            <a:endParaRPr lang="en-ZA"/>
          </a:p>
        </p:txBody>
      </p:sp>
      <p:sp>
        <p:nvSpPr>
          <p:cNvPr id="4" name="Footer Placeholder 3">
            <a:extLst>
              <a:ext uri="{FF2B5EF4-FFF2-40B4-BE49-F238E27FC236}">
                <a16:creationId xmlns:a16="http://schemas.microsoft.com/office/drawing/2014/main" id="{5F3082AA-A8B2-93E5-1246-2730A7C748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A8BA85AE-0891-A823-6AC1-FB6DE33E015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DB6CC8-802A-4701-A744-869FAD4B69A5}" type="slidenum">
              <a:rPr lang="en-ZA" smtClean="0"/>
              <a:t>‹#›</a:t>
            </a:fld>
            <a:endParaRPr lang="en-ZA"/>
          </a:p>
        </p:txBody>
      </p:sp>
    </p:spTree>
    <p:extLst>
      <p:ext uri="{BB962C8B-B14F-4D97-AF65-F5344CB8AC3E}">
        <p14:creationId xmlns:p14="http://schemas.microsoft.com/office/powerpoint/2010/main" val="327671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5A81E-ECAF-4B3E-AC0F-CB7A879AA666}" type="datetimeFigureOut">
              <a:rPr lang="en-ZA" smtClean="0"/>
              <a:t>2026/04/23</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6ACBF3-F9AD-465B-A36C-DF1C7FD4A918}" type="slidenum">
              <a:rPr lang="en-ZA" smtClean="0"/>
              <a:t>‹#›</a:t>
            </a:fld>
            <a:endParaRPr lang="en-ZA"/>
          </a:p>
        </p:txBody>
      </p:sp>
    </p:spTree>
    <p:extLst>
      <p:ext uri="{BB962C8B-B14F-4D97-AF65-F5344CB8AC3E}">
        <p14:creationId xmlns:p14="http://schemas.microsoft.com/office/powerpoint/2010/main" val="734568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wikipedia.org/wiki/Pharmacokinetics"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en.wikipedia.org/wiki/Efficiency"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dirty="0"/>
          </a:p>
        </p:txBody>
      </p:sp>
      <p:sp>
        <p:nvSpPr>
          <p:cNvPr id="4" name="Slide Number Placeholder 3"/>
          <p:cNvSpPr>
            <a:spLocks noGrp="1"/>
          </p:cNvSpPr>
          <p:nvPr>
            <p:ph type="sldNum" sz="quarter" idx="5"/>
          </p:nvPr>
        </p:nvSpPr>
        <p:spPr/>
        <p:txBody>
          <a:bodyPr/>
          <a:lstStyle/>
          <a:p>
            <a:fld id="{D4108A0F-E9BD-4856-94D8-C196C66C959E}" type="slidenum">
              <a:rPr lang="en-GB" smtClean="0"/>
              <a:t>2</a:t>
            </a:fld>
            <a:endParaRPr lang="en-GB"/>
          </a:p>
        </p:txBody>
      </p:sp>
    </p:spTree>
    <p:extLst>
      <p:ext uri="{BB962C8B-B14F-4D97-AF65-F5344CB8AC3E}">
        <p14:creationId xmlns:p14="http://schemas.microsoft.com/office/powerpoint/2010/main" val="1192278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3D4655-861B-4EC3-97B7-7A4FAD2F0176}" type="slidenum">
              <a:rPr lang="en-US" altLang="en-US"/>
              <a:pPr/>
              <a:t>12</a:t>
            </a:fld>
            <a:endParaRPr lang="en-US" alt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73498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5AE55E-8F80-43E4-A7E1-86EE1E000A7D}" type="slidenum">
              <a:rPr lang="en-US" altLang="en-US"/>
              <a:pPr/>
              <a:t>13</a:t>
            </a:fld>
            <a:endParaRPr lang="en-US" alt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2926824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ChangeArrowheads="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W" altLang="en-US"/>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FB4A660-212A-4420-8EE1-D565946CB588}" type="slidenum">
              <a:rPr lang="en-GB" altLang="en-US"/>
              <a:pPr>
                <a:spcBef>
                  <a:spcPct val="0"/>
                </a:spcBef>
              </a:pPr>
              <a:t>15</a:t>
            </a:fld>
            <a:endParaRPr lang="en-GB" altLang="en-US"/>
          </a:p>
        </p:txBody>
      </p:sp>
    </p:spTree>
    <p:extLst>
      <p:ext uri="{BB962C8B-B14F-4D97-AF65-F5344CB8AC3E}">
        <p14:creationId xmlns:p14="http://schemas.microsoft.com/office/powerpoint/2010/main" val="3657464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01D504D-96E6-46E1-8D4A-AAD9481F3FE1}" type="slidenum">
              <a:rPr lang="en-US" altLang="en-US"/>
              <a:pPr eaLnBrk="1" hangingPunct="1"/>
              <a:t>16</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dirty="0"/>
              <a:t>Drug elimination is usually divided into two major components: excretion and biotransformation. Drug excretion is the removal of the intact drug.</a:t>
            </a:r>
            <a:br>
              <a:rPr lang="en-US" dirty="0"/>
            </a:br>
            <a:r>
              <a:rPr lang="en-US" dirty="0"/>
              <a:t>Biotransformation or drug metabolism is the process by which the drug is chemically converted in the body to a metabolite.</a:t>
            </a:r>
            <a:endParaRPr lang="en-US" b="0" i="0" dirty="0">
              <a:solidFill>
                <a:srgbClr val="424242"/>
              </a:solidFill>
              <a:effectLst/>
              <a:latin typeface="Segoe Sans"/>
            </a:endParaRPr>
          </a:p>
          <a:p>
            <a:pPr eaLnBrk="1" hangingPunct="1"/>
            <a:r>
              <a:rPr lang="en-US" b="0" i="0" dirty="0">
                <a:solidFill>
                  <a:srgbClr val="424242"/>
                </a:solidFill>
                <a:effectLst/>
                <a:latin typeface="Segoe Sans"/>
              </a:rPr>
              <a:t>Clearance (CL) is defined as the volume of plasma from which a drug is completely removed per unit time.</a:t>
            </a:r>
          </a:p>
          <a:p>
            <a:pPr eaLnBrk="1" hangingPunct="1"/>
            <a:r>
              <a:rPr lang="en-US" b="0" i="0" dirty="0">
                <a:solidFill>
                  <a:srgbClr val="202122"/>
                </a:solidFill>
                <a:effectLst/>
                <a:latin typeface="Arial" panose="020B0604020202020204" pitchFamily="34" charset="0"/>
              </a:rPr>
              <a:t>is a </a:t>
            </a:r>
            <a:r>
              <a:rPr lang="en-US" b="0" i="0" u="none" strike="noStrike" dirty="0">
                <a:effectLst/>
                <a:latin typeface="Arial" panose="020B0604020202020204" pitchFamily="34" charset="0"/>
                <a:hlinkClick r:id="rId3" tooltip="Pharmacokinetics"/>
              </a:rPr>
              <a:t>pharmacokinetic</a:t>
            </a:r>
            <a:r>
              <a:rPr lang="en-US" b="0" i="0" dirty="0">
                <a:solidFill>
                  <a:srgbClr val="202122"/>
                </a:solidFill>
                <a:effectLst/>
                <a:latin typeface="Arial" panose="020B0604020202020204" pitchFamily="34" charset="0"/>
              </a:rPr>
              <a:t> parameter representing the </a:t>
            </a:r>
            <a:r>
              <a:rPr lang="en-US" b="0" i="0" u="none" strike="noStrike" dirty="0">
                <a:effectLst/>
                <a:latin typeface="Arial" panose="020B0604020202020204" pitchFamily="34" charset="0"/>
                <a:hlinkClick r:id="rId4" tooltip="Efficiency"/>
              </a:rPr>
              <a:t>efficiency</a:t>
            </a:r>
            <a:r>
              <a:rPr lang="en-US" b="0" i="0" dirty="0">
                <a:solidFill>
                  <a:srgbClr val="202122"/>
                </a:solidFill>
                <a:effectLst/>
                <a:latin typeface="Arial" panose="020B0604020202020204" pitchFamily="34" charset="0"/>
              </a:rPr>
              <a:t> of drug elimination</a:t>
            </a:r>
            <a:endParaRPr lang="en-US" altLang="en-US" dirty="0"/>
          </a:p>
        </p:txBody>
      </p:sp>
    </p:spTree>
    <p:extLst>
      <p:ext uri="{BB962C8B-B14F-4D97-AF65-F5344CB8AC3E}">
        <p14:creationId xmlns:p14="http://schemas.microsoft.com/office/powerpoint/2010/main" val="2209303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424242"/>
                </a:solidFill>
                <a:effectLst/>
                <a:latin typeface="Segoe Sans"/>
              </a:rPr>
              <a:t>Total Body Clearance is the sum of clearance from all eliminating organs (e.g., kidneys, liver, lungs).</a:t>
            </a:r>
          </a:p>
          <a:p>
            <a:pPr algn="l">
              <a:buFont typeface="Arial" panose="020B0604020202020204" pitchFamily="34" charset="0"/>
              <a:buChar char="•"/>
            </a:pPr>
            <a:r>
              <a:rPr lang="en-US" b="0" i="0" dirty="0">
                <a:solidFill>
                  <a:srgbClr val="424242"/>
                </a:solidFill>
                <a:effectLst/>
                <a:latin typeface="Segoe Sans"/>
              </a:rPr>
              <a:t>Renal Clearance refers to drug elimination via the kidneys.</a:t>
            </a:r>
          </a:p>
          <a:p>
            <a:pPr algn="l">
              <a:buFont typeface="Arial" panose="020B0604020202020204" pitchFamily="34" charset="0"/>
              <a:buChar char="•"/>
            </a:pPr>
            <a:r>
              <a:rPr lang="en-US" b="0" i="0" dirty="0">
                <a:solidFill>
                  <a:srgbClr val="424242"/>
                </a:solidFill>
                <a:effectLst/>
                <a:latin typeface="Segoe Sans"/>
              </a:rPr>
              <a:t>Hepatic Clearance involves metabolism by the liver, often through enzymes like cytochrome P450.</a:t>
            </a:r>
          </a:p>
          <a:p>
            <a:pPr algn="l">
              <a:buFont typeface="Arial" panose="020B0604020202020204" pitchFamily="34" charset="0"/>
              <a:buChar char="•"/>
            </a:pPr>
            <a:r>
              <a:rPr lang="en-US" b="0" i="0" dirty="0">
                <a:solidFill>
                  <a:srgbClr val="424242"/>
                </a:solidFill>
                <a:effectLst/>
                <a:latin typeface="Segoe Sans"/>
              </a:rPr>
              <a:t>Pulmonary and other routes (e.g., skin, GI tract) may also contribute for specific drugs</a:t>
            </a:r>
          </a:p>
        </p:txBody>
      </p:sp>
      <p:sp>
        <p:nvSpPr>
          <p:cNvPr id="4" name="Slide Number Placeholder 3"/>
          <p:cNvSpPr>
            <a:spLocks noGrp="1"/>
          </p:cNvSpPr>
          <p:nvPr>
            <p:ph type="sldNum" sz="quarter" idx="10"/>
          </p:nvPr>
        </p:nvSpPr>
        <p:spPr/>
        <p:txBody>
          <a:bodyPr/>
          <a:lstStyle/>
          <a:p>
            <a:pPr>
              <a:defRPr/>
            </a:pPr>
            <a:fld id="{9631FB30-A3DA-4E3B-A60A-A2973D296FD5}" type="slidenum">
              <a:rPr lang="en-US" altLang="en-US" smtClean="0"/>
              <a:pPr>
                <a:defRPr/>
              </a:pPr>
              <a:t>17</a:t>
            </a:fld>
            <a:endParaRPr lang="en-US" altLang="en-US"/>
          </a:p>
        </p:txBody>
      </p:sp>
    </p:spTree>
    <p:extLst>
      <p:ext uri="{BB962C8B-B14F-4D97-AF65-F5344CB8AC3E}">
        <p14:creationId xmlns:p14="http://schemas.microsoft.com/office/powerpoint/2010/main" val="953962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01D504D-96E6-46E1-8D4A-AAD9481F3FE1}" type="slidenum">
              <a:rPr lang="en-US" altLang="en-US"/>
              <a:pPr eaLnBrk="1" hangingPunct="1"/>
              <a:t>18</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r>
              <a:rPr lang="en-US" dirty="0"/>
              <a:t>Clearance thus encompasses both renal and extrarenal (usually hepatic) clearance.</a:t>
            </a:r>
          </a:p>
          <a:p>
            <a:r>
              <a:rPr lang="en-US" dirty="0"/>
              <a:t>For most drugs, clearance remains fairly constant.</a:t>
            </a:r>
          </a:p>
          <a:p>
            <a:pPr eaLnBrk="1" hangingPunct="1"/>
            <a:endParaRPr lang="en-US" altLang="en-US" dirty="0"/>
          </a:p>
        </p:txBody>
      </p:sp>
    </p:spTree>
    <p:extLst>
      <p:ext uri="{BB962C8B-B14F-4D97-AF65-F5344CB8AC3E}">
        <p14:creationId xmlns:p14="http://schemas.microsoft.com/office/powerpoint/2010/main" val="1467359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631FB30-A3DA-4E3B-A60A-A2973D296FD5}" type="slidenum">
              <a:rPr lang="en-US" altLang="en-US" smtClean="0"/>
              <a:pPr>
                <a:defRPr/>
              </a:pPr>
              <a:t>20</a:t>
            </a:fld>
            <a:endParaRPr lang="en-US" altLang="en-US"/>
          </a:p>
        </p:txBody>
      </p:sp>
    </p:spTree>
    <p:extLst>
      <p:ext uri="{BB962C8B-B14F-4D97-AF65-F5344CB8AC3E}">
        <p14:creationId xmlns:p14="http://schemas.microsoft.com/office/powerpoint/2010/main" val="2328555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D48D0A2-57B3-4173-8AA6-2A542355E1A7}" type="slidenum">
              <a:rPr lang="en-US" altLang="en-US"/>
              <a:pPr eaLnBrk="1" hangingPunct="1"/>
              <a:t>21</a:t>
            </a:fld>
            <a:endParaRPr lang="en-US"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024407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D48D0A2-57B3-4173-8AA6-2A542355E1A7}" type="slidenum">
              <a:rPr lang="en-US" altLang="en-US"/>
              <a:pPr eaLnBrk="1" hangingPunct="1"/>
              <a:t>22</a:t>
            </a:fld>
            <a:endParaRPr lang="en-US"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dirty="0"/>
              <a:t>It is important to note that K</a:t>
            </a:r>
            <a:r>
              <a:rPr lang="en-US" baseline="-25000" dirty="0"/>
              <a:t>M</a:t>
            </a:r>
            <a:r>
              <a:rPr lang="en-US" dirty="0"/>
              <a:t> is not an elimination constant, but is actually a hybrid rate constant in enzyme kinetics, representing both the forward and backward reaction rates and equal to the drug concentration or amount of drug in the body at 0.5Vmax</a:t>
            </a:r>
            <a:br>
              <a:rPr lang="en-US" dirty="0"/>
            </a:br>
            <a:r>
              <a:rPr lang="en-US" dirty="0"/>
              <a:t>The values for K</a:t>
            </a:r>
            <a:r>
              <a:rPr lang="en-US" baseline="-25000" dirty="0"/>
              <a:t>M</a:t>
            </a:r>
            <a:r>
              <a:rPr lang="en-US" dirty="0"/>
              <a:t> and V</a:t>
            </a:r>
            <a:r>
              <a:rPr lang="en-US" baseline="-25000" dirty="0"/>
              <a:t>max</a:t>
            </a:r>
            <a:r>
              <a:rPr lang="en-US" dirty="0"/>
              <a:t> are dependent on the nature of the drug and the enzymatic process involved.</a:t>
            </a:r>
            <a:endParaRPr lang="en-US" altLang="en-US" dirty="0"/>
          </a:p>
        </p:txBody>
      </p:sp>
    </p:spTree>
    <p:extLst>
      <p:ext uri="{BB962C8B-B14F-4D97-AF65-F5344CB8AC3E}">
        <p14:creationId xmlns:p14="http://schemas.microsoft.com/office/powerpoint/2010/main" val="3366867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ChangeArrowheads="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W" altLang="en-US"/>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FB4A660-212A-4420-8EE1-D565946CB588}" type="slidenum">
              <a:rPr lang="en-GB" altLang="en-US"/>
              <a:pPr>
                <a:spcBef>
                  <a:spcPct val="0"/>
                </a:spcBef>
              </a:pPr>
              <a:t>23</a:t>
            </a:fld>
            <a:endParaRPr lang="en-GB" altLang="en-US"/>
          </a:p>
        </p:txBody>
      </p:sp>
    </p:spTree>
    <p:extLst>
      <p:ext uri="{BB962C8B-B14F-4D97-AF65-F5344CB8AC3E}">
        <p14:creationId xmlns:p14="http://schemas.microsoft.com/office/powerpoint/2010/main" val="1825992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ChangeArrowheads="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W" altLang="en-US"/>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FB4A660-212A-4420-8EE1-D565946CB588}" type="slidenum">
              <a:rPr lang="en-GB" altLang="en-US"/>
              <a:pPr>
                <a:spcBef>
                  <a:spcPct val="0"/>
                </a:spcBef>
              </a:pPr>
              <a:t>3</a:t>
            </a:fld>
            <a:endParaRPr lang="en-GB" altLang="en-US"/>
          </a:p>
        </p:txBody>
      </p:sp>
    </p:spTree>
    <p:extLst>
      <p:ext uri="{BB962C8B-B14F-4D97-AF65-F5344CB8AC3E}">
        <p14:creationId xmlns:p14="http://schemas.microsoft.com/office/powerpoint/2010/main" val="3867179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5"/>
          </p:nvPr>
        </p:nvSpPr>
        <p:spPr/>
        <p:txBody>
          <a:bodyPr/>
          <a:lstStyle/>
          <a:p>
            <a:fld id="{CB6ACBF3-F9AD-465B-A36C-DF1C7FD4A918}" type="slidenum">
              <a:rPr lang="en-ZA" smtClean="0"/>
              <a:t>24</a:t>
            </a:fld>
            <a:endParaRPr lang="en-ZA"/>
          </a:p>
        </p:txBody>
      </p:sp>
    </p:spTree>
    <p:extLst>
      <p:ext uri="{BB962C8B-B14F-4D97-AF65-F5344CB8AC3E}">
        <p14:creationId xmlns:p14="http://schemas.microsoft.com/office/powerpoint/2010/main" val="2368663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5"/>
          </p:nvPr>
        </p:nvSpPr>
        <p:spPr/>
        <p:txBody>
          <a:bodyPr/>
          <a:lstStyle/>
          <a:p>
            <a:fld id="{CB6ACBF3-F9AD-465B-A36C-DF1C7FD4A918}" type="slidenum">
              <a:rPr lang="en-ZA" smtClean="0"/>
              <a:t>25</a:t>
            </a:fld>
            <a:endParaRPr lang="en-ZA"/>
          </a:p>
        </p:txBody>
      </p:sp>
    </p:spTree>
    <p:extLst>
      <p:ext uri="{BB962C8B-B14F-4D97-AF65-F5344CB8AC3E}">
        <p14:creationId xmlns:p14="http://schemas.microsoft.com/office/powerpoint/2010/main" val="785913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5"/>
          </p:nvPr>
        </p:nvSpPr>
        <p:spPr/>
        <p:txBody>
          <a:bodyPr/>
          <a:lstStyle/>
          <a:p>
            <a:fld id="{CB6ACBF3-F9AD-465B-A36C-DF1C7FD4A918}" type="slidenum">
              <a:rPr lang="en-ZA" smtClean="0"/>
              <a:t>26</a:t>
            </a:fld>
            <a:endParaRPr lang="en-ZA"/>
          </a:p>
        </p:txBody>
      </p:sp>
    </p:spTree>
    <p:extLst>
      <p:ext uri="{BB962C8B-B14F-4D97-AF65-F5344CB8AC3E}">
        <p14:creationId xmlns:p14="http://schemas.microsoft.com/office/powerpoint/2010/main" val="25947614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ChangeArrowheads="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W" altLang="en-US"/>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FB4A660-212A-4420-8EE1-D565946CB588}" type="slidenum">
              <a:rPr lang="en-GB" altLang="en-US"/>
              <a:pPr>
                <a:spcBef>
                  <a:spcPct val="0"/>
                </a:spcBef>
              </a:pPr>
              <a:t>27</a:t>
            </a:fld>
            <a:endParaRPr lang="en-GB" altLang="en-US"/>
          </a:p>
        </p:txBody>
      </p:sp>
    </p:spTree>
    <p:extLst>
      <p:ext uri="{BB962C8B-B14F-4D97-AF65-F5344CB8AC3E}">
        <p14:creationId xmlns:p14="http://schemas.microsoft.com/office/powerpoint/2010/main" val="24930592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5"/>
          </p:nvPr>
        </p:nvSpPr>
        <p:spPr/>
        <p:txBody>
          <a:bodyPr/>
          <a:lstStyle/>
          <a:p>
            <a:fld id="{CB6ACBF3-F9AD-465B-A36C-DF1C7FD4A918}" type="slidenum">
              <a:rPr lang="en-ZA" smtClean="0"/>
              <a:t>28</a:t>
            </a:fld>
            <a:endParaRPr lang="en-ZA"/>
          </a:p>
        </p:txBody>
      </p:sp>
    </p:spTree>
    <p:extLst>
      <p:ext uri="{BB962C8B-B14F-4D97-AF65-F5344CB8AC3E}">
        <p14:creationId xmlns:p14="http://schemas.microsoft.com/office/powerpoint/2010/main" val="11955871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5"/>
          </p:nvPr>
        </p:nvSpPr>
        <p:spPr/>
        <p:txBody>
          <a:bodyPr/>
          <a:lstStyle/>
          <a:p>
            <a:fld id="{CB6ACBF3-F9AD-465B-A36C-DF1C7FD4A918}" type="slidenum">
              <a:rPr lang="en-ZA" smtClean="0"/>
              <a:t>29</a:t>
            </a:fld>
            <a:endParaRPr lang="en-ZA"/>
          </a:p>
        </p:txBody>
      </p:sp>
    </p:spTree>
    <p:extLst>
      <p:ext uri="{BB962C8B-B14F-4D97-AF65-F5344CB8AC3E}">
        <p14:creationId xmlns:p14="http://schemas.microsoft.com/office/powerpoint/2010/main" val="27305384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5"/>
          </p:nvPr>
        </p:nvSpPr>
        <p:spPr/>
        <p:txBody>
          <a:bodyPr/>
          <a:lstStyle/>
          <a:p>
            <a:fld id="{CB6ACBF3-F9AD-465B-A36C-DF1C7FD4A918}" type="slidenum">
              <a:rPr lang="en-ZA" smtClean="0"/>
              <a:t>30</a:t>
            </a:fld>
            <a:endParaRPr lang="en-ZA"/>
          </a:p>
        </p:txBody>
      </p:sp>
    </p:spTree>
    <p:extLst>
      <p:ext uri="{BB962C8B-B14F-4D97-AF65-F5344CB8AC3E}">
        <p14:creationId xmlns:p14="http://schemas.microsoft.com/office/powerpoint/2010/main" val="17021345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plasma drug concentrations are substantially higher than Km (usually [S] &gt; 10 × Km ), the value at which the enzymatic process can be saturated, the rate of change of the drug concentration becomes independent of the concentration itself. </a:t>
            </a:r>
            <a:br>
              <a:rPr lang="en-US" dirty="0"/>
            </a:br>
            <a:r>
              <a:rPr lang="en-US" dirty="0"/>
              <a:t>Under these conditions, the rate of drug disappearance is constant, i.e., zero-order kinetics.</a:t>
            </a:r>
            <a:endParaRPr lang="en-ZW" dirty="0"/>
          </a:p>
          <a:p>
            <a:endParaRPr lang="en-ZW" dirty="0"/>
          </a:p>
        </p:txBody>
      </p:sp>
      <p:sp>
        <p:nvSpPr>
          <p:cNvPr id="4" name="Slide Number Placeholder 3"/>
          <p:cNvSpPr>
            <a:spLocks noGrp="1"/>
          </p:cNvSpPr>
          <p:nvPr>
            <p:ph type="sldNum" sz="quarter" idx="5"/>
          </p:nvPr>
        </p:nvSpPr>
        <p:spPr/>
        <p:txBody>
          <a:bodyPr/>
          <a:lstStyle/>
          <a:p>
            <a:fld id="{CB6ACBF3-F9AD-465B-A36C-DF1C7FD4A918}" type="slidenum">
              <a:rPr lang="en-ZA" smtClean="0"/>
              <a:t>31</a:t>
            </a:fld>
            <a:endParaRPr lang="en-ZA"/>
          </a:p>
        </p:txBody>
      </p:sp>
    </p:spTree>
    <p:extLst>
      <p:ext uri="{BB962C8B-B14F-4D97-AF65-F5344CB8AC3E}">
        <p14:creationId xmlns:p14="http://schemas.microsoft.com/office/powerpoint/2010/main" val="38396649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5"/>
          </p:nvPr>
        </p:nvSpPr>
        <p:spPr/>
        <p:txBody>
          <a:bodyPr/>
          <a:lstStyle/>
          <a:p>
            <a:fld id="{CB6ACBF3-F9AD-465B-A36C-DF1C7FD4A918}" type="slidenum">
              <a:rPr lang="en-ZA" smtClean="0"/>
              <a:t>33</a:t>
            </a:fld>
            <a:endParaRPr lang="en-ZA"/>
          </a:p>
        </p:txBody>
      </p:sp>
    </p:spTree>
    <p:extLst>
      <p:ext uri="{BB962C8B-B14F-4D97-AF65-F5344CB8AC3E}">
        <p14:creationId xmlns:p14="http://schemas.microsoft.com/office/powerpoint/2010/main" val="4807993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5"/>
          </p:nvPr>
        </p:nvSpPr>
        <p:spPr/>
        <p:txBody>
          <a:bodyPr/>
          <a:lstStyle/>
          <a:p>
            <a:fld id="{CB6ACBF3-F9AD-465B-A36C-DF1C7FD4A918}" type="slidenum">
              <a:rPr lang="en-ZA" smtClean="0"/>
              <a:t>34</a:t>
            </a:fld>
            <a:endParaRPr lang="en-ZA"/>
          </a:p>
        </p:txBody>
      </p:sp>
    </p:spTree>
    <p:extLst>
      <p:ext uri="{BB962C8B-B14F-4D97-AF65-F5344CB8AC3E}">
        <p14:creationId xmlns:p14="http://schemas.microsoft.com/office/powerpoint/2010/main" val="4191732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ChangeArrowheads="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W" altLang="en-US"/>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FB4A660-212A-4420-8EE1-D565946CB588}" type="slidenum">
              <a:rPr lang="en-GB" altLang="en-US"/>
              <a:pPr>
                <a:spcBef>
                  <a:spcPct val="0"/>
                </a:spcBef>
              </a:pPr>
              <a:t>4</a:t>
            </a:fld>
            <a:endParaRPr lang="en-GB" altLang="en-US"/>
          </a:p>
        </p:txBody>
      </p:sp>
    </p:spTree>
    <p:extLst>
      <p:ext uri="{BB962C8B-B14F-4D97-AF65-F5344CB8AC3E}">
        <p14:creationId xmlns:p14="http://schemas.microsoft.com/office/powerpoint/2010/main" val="38540593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5"/>
          </p:nvPr>
        </p:nvSpPr>
        <p:spPr/>
        <p:txBody>
          <a:bodyPr/>
          <a:lstStyle/>
          <a:p>
            <a:fld id="{CB6ACBF3-F9AD-465B-A36C-DF1C7FD4A918}" type="slidenum">
              <a:rPr lang="en-ZA" smtClean="0"/>
              <a:t>35</a:t>
            </a:fld>
            <a:endParaRPr lang="en-ZA"/>
          </a:p>
        </p:txBody>
      </p:sp>
    </p:spTree>
    <p:extLst>
      <p:ext uri="{BB962C8B-B14F-4D97-AF65-F5344CB8AC3E}">
        <p14:creationId xmlns:p14="http://schemas.microsoft.com/office/powerpoint/2010/main" val="175325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latin typeface="Segoe Sans"/>
              </a:rPr>
              <a:t>Volume of distribution is a way to describe how a drug spreads in the body after it's been taken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B3B"/>
                </a:solidFill>
                <a:effectLst/>
                <a:latin typeface="Segeo"/>
              </a:rPr>
              <a:t>Volume of distribution is called a “primary pharmacokinetic parameter”, which means that this parameter depends on the </a:t>
            </a:r>
            <a:r>
              <a:rPr lang="en-US" b="0" i="1" dirty="0">
                <a:solidFill>
                  <a:srgbClr val="212B3B"/>
                </a:solidFill>
                <a:effectLst/>
                <a:latin typeface="Segeo"/>
              </a:rPr>
              <a:t>physiologic properties of the body</a:t>
            </a:r>
            <a:r>
              <a:rPr lang="en-US" b="0" i="0" dirty="0">
                <a:solidFill>
                  <a:srgbClr val="212B3B"/>
                </a:solidFill>
                <a:effectLst/>
                <a:latin typeface="Segeo"/>
              </a:rPr>
              <a:t> and the </a:t>
            </a:r>
            <a:r>
              <a:rPr lang="en-US" b="0" i="1" dirty="0">
                <a:solidFill>
                  <a:srgbClr val="212B3B"/>
                </a:solidFill>
                <a:effectLst/>
                <a:latin typeface="Segeo"/>
              </a:rPr>
              <a:t>physiochemical properties of the drug</a:t>
            </a:r>
            <a:r>
              <a:rPr lang="en-US" b="0" i="0" dirty="0">
                <a:solidFill>
                  <a:srgbClr val="212B3B"/>
                </a:solidFill>
                <a:effectLst/>
                <a:latin typeface="Segeo"/>
              </a:rPr>
              <a:t>. </a:t>
            </a:r>
            <a:endParaRPr lang="en-Z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242424"/>
                </a:solidFill>
                <a:effectLst/>
                <a:latin typeface="Segoe UI" panose="020B0502040204020203" pitchFamily="34" charset="0"/>
              </a:rPr>
              <a:t>Not Identical with Functional Volume</a:t>
            </a:r>
            <a:r>
              <a:rPr lang="en-US" b="0" i="0" dirty="0">
                <a:solidFill>
                  <a:srgbClr val="242424"/>
                </a:solidFill>
                <a:effectLst/>
                <a:latin typeface="Segoe UI" panose="020B0502040204020203" pitchFamily="34" charset="0"/>
              </a:rPr>
              <a:t>: </a:t>
            </a:r>
            <a:r>
              <a:rPr lang="en-US" b="0" i="0" dirty="0" err="1">
                <a:solidFill>
                  <a:srgbClr val="242424"/>
                </a:solidFill>
                <a:effectLst/>
                <a:latin typeface="Segoe UI" panose="020B0502040204020203" pitchFamily="34" charset="0"/>
              </a:rPr>
              <a:t>Vd</a:t>
            </a:r>
            <a:r>
              <a:rPr lang="en-US" b="0" i="0" dirty="0">
                <a:solidFill>
                  <a:srgbClr val="242424"/>
                </a:solidFill>
                <a:effectLst/>
                <a:latin typeface="Segoe UI" panose="020B0502040204020203" pitchFamily="34" charset="0"/>
              </a:rPr>
              <a:t> doesn't correspond to a specific anatomical space. Instead, it reflects how the drug spreads between the blood and tissues.</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b="0" i="0" dirty="0">
                <a:solidFill>
                  <a:srgbClr val="000000"/>
                </a:solidFill>
                <a:effectLst/>
              </a:rPr>
            </a:br>
            <a:r>
              <a:rPr lang="en-US" b="0" i="0" dirty="0">
                <a:solidFill>
                  <a:srgbClr val="000000"/>
                </a:solidFill>
                <a:effectLst/>
              </a:rPr>
              <a:t>A drug with a </a:t>
            </a:r>
            <a:r>
              <a:rPr lang="en-US" b="1" i="0" dirty="0">
                <a:solidFill>
                  <a:srgbClr val="000000"/>
                </a:solidFill>
                <a:effectLst/>
              </a:rPr>
              <a:t>high</a:t>
            </a:r>
            <a:r>
              <a:rPr lang="en-US" b="0" i="0" dirty="0">
                <a:solidFill>
                  <a:srgbClr val="000000"/>
                </a:solidFill>
                <a:effectLst/>
              </a:rPr>
              <a:t> </a:t>
            </a:r>
            <a:r>
              <a:rPr lang="en-US" b="1" i="0" dirty="0" err="1">
                <a:solidFill>
                  <a:srgbClr val="000000"/>
                </a:solidFill>
                <a:effectLst/>
              </a:rPr>
              <a:t>Vd</a:t>
            </a:r>
            <a:r>
              <a:rPr lang="en-US" b="0" i="0" dirty="0">
                <a:solidFill>
                  <a:srgbClr val="000000"/>
                </a:solidFill>
                <a:effectLst/>
              </a:rPr>
              <a:t> has a propensity to leave the plasma and enter the extravascular compartments of the body, meaning that a </a:t>
            </a:r>
            <a:r>
              <a:rPr lang="en-US" b="1" i="0" dirty="0">
                <a:solidFill>
                  <a:srgbClr val="000000"/>
                </a:solidFill>
                <a:effectLst/>
              </a:rPr>
              <a:t>higher dose</a:t>
            </a:r>
            <a:r>
              <a:rPr lang="en-US" b="0" i="0" dirty="0">
                <a:solidFill>
                  <a:srgbClr val="000000"/>
                </a:solidFill>
                <a:effectLst/>
              </a:rPr>
              <a:t> of a drug is required to achieve a given plasma concentration.</a:t>
            </a:r>
          </a:p>
          <a:p>
            <a:endParaRPr lang="en-ZW" b="1" dirty="0"/>
          </a:p>
        </p:txBody>
      </p:sp>
      <p:sp>
        <p:nvSpPr>
          <p:cNvPr id="4" name="Slide Number Placeholder 3"/>
          <p:cNvSpPr>
            <a:spLocks noGrp="1"/>
          </p:cNvSpPr>
          <p:nvPr>
            <p:ph type="sldNum" sz="quarter" idx="5"/>
          </p:nvPr>
        </p:nvSpPr>
        <p:spPr/>
        <p:txBody>
          <a:bodyPr/>
          <a:lstStyle/>
          <a:p>
            <a:fld id="{CB6ACBF3-F9AD-465B-A36C-DF1C7FD4A918}" type="slidenum">
              <a:rPr lang="en-ZA" smtClean="0"/>
              <a:t>6</a:t>
            </a:fld>
            <a:endParaRPr lang="en-ZA"/>
          </a:p>
        </p:txBody>
      </p:sp>
    </p:spTree>
    <p:extLst>
      <p:ext uri="{BB962C8B-B14F-4D97-AF65-F5344CB8AC3E}">
        <p14:creationId xmlns:p14="http://schemas.microsoft.com/office/powerpoint/2010/main" val="2658729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5DB8C2E4-0830-7545-8DF9-9F4606C6DE2F}"/>
              </a:ext>
            </a:extLst>
          </p:cNvPr>
          <p:cNvSpPr>
            <a:spLocks noGrp="1" noRot="1" noChangeAspect="1" noTextEdit="1"/>
          </p:cNvSpPr>
          <p:nvPr>
            <p:ph type="sldImg"/>
          </p:nvPr>
        </p:nvSpPr>
        <p:spPr>
          <a:ln/>
        </p:spPr>
      </p:sp>
      <p:sp>
        <p:nvSpPr>
          <p:cNvPr id="44035" name="Notes Placeholder 2">
            <a:extLst>
              <a:ext uri="{FF2B5EF4-FFF2-40B4-BE49-F238E27FC236}">
                <a16:creationId xmlns:a16="http://schemas.microsoft.com/office/drawing/2014/main" id="{584EA299-050D-BA2A-D6E0-E53EE85A429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b="0" i="0" dirty="0">
                <a:solidFill>
                  <a:srgbClr val="242424"/>
                </a:solidFill>
                <a:effectLst/>
                <a:latin typeface="Segoe UI" panose="020B0502040204020203" pitchFamily="34" charset="0"/>
              </a:rPr>
              <a:t>Distribution within the vascular system is very quick due to several key factors:</a:t>
            </a:r>
          </a:p>
          <a:p>
            <a:pPr algn="l">
              <a:buFont typeface="+mj-lt"/>
              <a:buAutoNum type="arabicPeriod"/>
            </a:pPr>
            <a:r>
              <a:rPr lang="en-US" b="1" i="0" dirty="0">
                <a:solidFill>
                  <a:srgbClr val="242424"/>
                </a:solidFill>
                <a:effectLst/>
                <a:latin typeface="Segoe UI" panose="020B0502040204020203" pitchFamily="34" charset="0"/>
              </a:rPr>
              <a:t>High Blood Flow Velocity</a:t>
            </a:r>
            <a:r>
              <a:rPr lang="en-US" b="0" i="0" dirty="0">
                <a:solidFill>
                  <a:srgbClr val="242424"/>
                </a:solidFill>
                <a:effectLst/>
                <a:latin typeface="Segoe UI" panose="020B0502040204020203" pitchFamily="34" charset="0"/>
              </a:rPr>
              <a:t>: The heart pumps blood forcefully, creating a high velocity of blood flow through the arteries and veins.</a:t>
            </a:r>
          </a:p>
          <a:p>
            <a:pPr algn="l">
              <a:buFont typeface="+mj-lt"/>
              <a:buAutoNum type="arabicPeriod"/>
            </a:pPr>
            <a:r>
              <a:rPr lang="en-US" b="1" i="0" dirty="0">
                <a:solidFill>
                  <a:srgbClr val="242424"/>
                </a:solidFill>
                <a:effectLst/>
                <a:latin typeface="Segoe UI" panose="020B0502040204020203" pitchFamily="34" charset="0"/>
              </a:rPr>
              <a:t>Extensive Network</a:t>
            </a:r>
            <a:r>
              <a:rPr lang="en-US" b="0" i="0" dirty="0">
                <a:solidFill>
                  <a:srgbClr val="242424"/>
                </a:solidFill>
                <a:effectLst/>
                <a:latin typeface="Segoe UI" panose="020B0502040204020203" pitchFamily="34" charset="0"/>
              </a:rPr>
              <a:t>: The vascular system consists of an extensive network of blood vessels that reach almost every part of the body, ensuring rapid delivery of nutrients and oxygen.</a:t>
            </a:r>
          </a:p>
          <a:p>
            <a:pPr algn="l">
              <a:buFont typeface="+mj-lt"/>
              <a:buAutoNum type="arabicPeriod"/>
            </a:pPr>
            <a:r>
              <a:rPr lang="en-US" b="1" i="0" dirty="0">
                <a:solidFill>
                  <a:srgbClr val="242424"/>
                </a:solidFill>
                <a:effectLst/>
                <a:latin typeface="Segoe UI" panose="020B0502040204020203" pitchFamily="34" charset="0"/>
              </a:rPr>
              <a:t>Pressure Gradient</a:t>
            </a:r>
            <a:r>
              <a:rPr lang="en-US" b="0" i="0" dirty="0">
                <a:solidFill>
                  <a:srgbClr val="242424"/>
                </a:solidFill>
                <a:effectLst/>
                <a:latin typeface="Segoe UI" panose="020B0502040204020203" pitchFamily="34" charset="0"/>
              </a:rPr>
              <a:t>: Blood moves from areas of higher pressure (arteries) to lower pressure (veins), facilitating quick distribution.</a:t>
            </a:r>
          </a:p>
          <a:p>
            <a:endParaRPr lang="en-US" altLang="en-US" dirty="0"/>
          </a:p>
          <a:p>
            <a:pPr algn="l"/>
            <a:r>
              <a:rPr lang="en-US" b="0" i="0" dirty="0">
                <a:solidFill>
                  <a:srgbClr val="242424"/>
                </a:solidFill>
                <a:effectLst/>
                <a:latin typeface="Segoe UI" panose="020B0502040204020203" pitchFamily="34" charset="0"/>
              </a:rPr>
              <a:t>Measuring drug concentrations directly in tissues is challenging for several reasons:</a:t>
            </a:r>
          </a:p>
          <a:p>
            <a:pPr algn="l">
              <a:buFont typeface="+mj-lt"/>
              <a:buAutoNum type="arabicPeriod"/>
            </a:pPr>
            <a:r>
              <a:rPr lang="en-US" b="1" i="0" dirty="0">
                <a:solidFill>
                  <a:srgbClr val="242424"/>
                </a:solidFill>
                <a:effectLst/>
                <a:latin typeface="Segoe UI" panose="020B0502040204020203" pitchFamily="34" charset="0"/>
              </a:rPr>
              <a:t>Invasiveness</a:t>
            </a:r>
            <a:r>
              <a:rPr lang="en-US" b="0" i="0" dirty="0">
                <a:solidFill>
                  <a:srgbClr val="242424"/>
                </a:solidFill>
                <a:effectLst/>
                <a:latin typeface="Segoe UI" panose="020B0502040204020203" pitchFamily="34" charset="0"/>
              </a:rPr>
              <a:t>: Direct measurement often requires invasive procedures like biopsies, which can be painful and carry risks of complications.</a:t>
            </a:r>
          </a:p>
          <a:p>
            <a:pPr algn="l">
              <a:buFont typeface="+mj-lt"/>
              <a:buAutoNum type="arabicPeriod"/>
            </a:pPr>
            <a:r>
              <a:rPr lang="en-US" b="1" i="0" dirty="0">
                <a:solidFill>
                  <a:srgbClr val="242424"/>
                </a:solidFill>
                <a:effectLst/>
                <a:latin typeface="Segoe UI" panose="020B0502040204020203" pitchFamily="34" charset="0"/>
              </a:rPr>
              <a:t>Complex Distribution</a:t>
            </a:r>
            <a:r>
              <a:rPr lang="en-US" b="0" i="0" dirty="0">
                <a:solidFill>
                  <a:srgbClr val="242424"/>
                </a:solidFill>
                <a:effectLst/>
                <a:latin typeface="Segoe UI" panose="020B0502040204020203" pitchFamily="34" charset="0"/>
              </a:rPr>
              <a:t>: Drugs distribute unevenly within tissues due to factors like blood flow, tissue binding, and cell membrane permeability</a:t>
            </a:r>
          </a:p>
          <a:p>
            <a:pPr algn="l">
              <a:buFont typeface="+mj-lt"/>
              <a:buAutoNum type="arabicPeriod"/>
            </a:pPr>
            <a:r>
              <a:rPr lang="en-US" b="1" i="0" dirty="0">
                <a:solidFill>
                  <a:srgbClr val="242424"/>
                </a:solidFill>
                <a:effectLst/>
                <a:latin typeface="Segoe UI" panose="020B0502040204020203" pitchFamily="34" charset="0"/>
              </a:rPr>
              <a:t>Dynamic Processes</a:t>
            </a:r>
            <a:r>
              <a:rPr lang="en-US" b="0" i="0" dirty="0">
                <a:solidFill>
                  <a:srgbClr val="242424"/>
                </a:solidFill>
                <a:effectLst/>
                <a:latin typeface="Segoe UI" panose="020B0502040204020203" pitchFamily="34" charset="0"/>
              </a:rPr>
              <a:t>: Drug distribution is a dynamic process influenced by ongoing metabolism and excretion, making it difficult to capture accurate concentrations at a single point in time</a:t>
            </a:r>
            <a:r>
              <a:rPr lang="en-US" b="0" i="0" u="none" strike="noStrike" dirty="0">
                <a:solidFill>
                  <a:srgbClr val="242424"/>
                </a:solidFill>
                <a:effectLst/>
                <a:latin typeface="var(--fontFamilyBase)"/>
              </a:rPr>
              <a:t>1</a:t>
            </a:r>
            <a:endParaRPr lang="en-US" b="0" i="0" dirty="0">
              <a:solidFill>
                <a:srgbClr val="242424"/>
              </a:solidFill>
              <a:effectLst/>
              <a:latin typeface="Segoe UI" panose="020B0502040204020203" pitchFamily="34" charset="0"/>
            </a:endParaRPr>
          </a:p>
          <a:p>
            <a:pPr algn="l">
              <a:buFont typeface="+mj-lt"/>
              <a:buAutoNum type="arabicPeriod"/>
            </a:pPr>
            <a:r>
              <a:rPr lang="en-US" b="1" i="0" dirty="0">
                <a:solidFill>
                  <a:srgbClr val="242424"/>
                </a:solidFill>
                <a:effectLst/>
                <a:latin typeface="Segoe UI" panose="020B0502040204020203" pitchFamily="34" charset="0"/>
              </a:rPr>
              <a:t>Technical Limitations</a:t>
            </a:r>
            <a:r>
              <a:rPr lang="en-US" b="0" i="0" dirty="0">
                <a:solidFill>
                  <a:srgbClr val="242424"/>
                </a:solidFill>
                <a:effectLst/>
                <a:latin typeface="Segoe UI" panose="020B0502040204020203" pitchFamily="34" charset="0"/>
              </a:rPr>
              <a:t>: Current technology may not be sensitive enough to measure low concentrations of drugs in specific tissues without affecting the tissue itself</a:t>
            </a:r>
          </a:p>
          <a:p>
            <a:endParaRPr lang="en-US" altLang="en-US" dirty="0"/>
          </a:p>
          <a:p>
            <a:pPr algn="l">
              <a:buFont typeface="+mj-lt"/>
              <a:buAutoNum type="arabicPeriod"/>
            </a:pPr>
            <a:r>
              <a:rPr lang="en-US" b="1" i="0" dirty="0">
                <a:solidFill>
                  <a:srgbClr val="242424"/>
                </a:solidFill>
                <a:effectLst/>
                <a:latin typeface="Segoe UI" panose="020B0502040204020203" pitchFamily="34" charset="0"/>
              </a:rPr>
              <a:t>Inference from Plasma Data</a:t>
            </a:r>
            <a:r>
              <a:rPr lang="en-US" b="0" i="0" dirty="0">
                <a:solidFill>
                  <a:srgbClr val="242424"/>
                </a:solidFill>
                <a:effectLst/>
                <a:latin typeface="Segoe UI" panose="020B0502040204020203" pitchFamily="34" charset="0"/>
              </a:rPr>
              <a:t>: Since directly measuring drug levels in tissues is difficult, scientists use the plasma concentration-time profile to infer how the drug is distributed in the body. This profile helps estimate the rate and extent of the drug's distribution to different tissues</a:t>
            </a:r>
          </a:p>
          <a:p>
            <a:pPr algn="l">
              <a:buFont typeface="+mj-lt"/>
              <a:buAutoNum type="arabicPeriod"/>
            </a:pPr>
            <a:r>
              <a:rPr lang="en-US" b="1" i="0" dirty="0">
                <a:solidFill>
                  <a:srgbClr val="242424"/>
                </a:solidFill>
                <a:effectLst/>
                <a:latin typeface="Segoe UI" panose="020B0502040204020203" pitchFamily="34" charset="0"/>
              </a:rPr>
              <a:t>Pharmacokinetic Parameters</a:t>
            </a:r>
            <a:r>
              <a:rPr lang="en-US" b="0" i="0" dirty="0">
                <a:solidFill>
                  <a:srgbClr val="242424"/>
                </a:solidFill>
                <a:effectLst/>
                <a:latin typeface="Segoe UI" panose="020B0502040204020203" pitchFamily="34" charset="0"/>
              </a:rPr>
              <a:t>: Key parameters like peak plasma concentration (</a:t>
            </a:r>
            <a:r>
              <a:rPr lang="en-US" b="0" i="0" dirty="0" err="1">
                <a:solidFill>
                  <a:srgbClr val="242424"/>
                </a:solidFill>
                <a:effectLst/>
                <a:latin typeface="Segoe UI" panose="020B0502040204020203" pitchFamily="34" charset="0"/>
              </a:rPr>
              <a:t>Cmax</a:t>
            </a:r>
            <a:r>
              <a:rPr lang="en-US" b="0" i="0" dirty="0">
                <a:solidFill>
                  <a:srgbClr val="242424"/>
                </a:solidFill>
                <a:effectLst/>
                <a:latin typeface="Segoe UI" panose="020B0502040204020203" pitchFamily="34" charset="0"/>
              </a:rPr>
              <a:t>), time to reach peak concentration (</a:t>
            </a:r>
            <a:r>
              <a:rPr lang="en-US" b="0" i="0" dirty="0" err="1">
                <a:solidFill>
                  <a:srgbClr val="242424"/>
                </a:solidFill>
                <a:effectLst/>
                <a:latin typeface="Segoe UI" panose="020B0502040204020203" pitchFamily="34" charset="0"/>
              </a:rPr>
              <a:t>Tmax</a:t>
            </a:r>
            <a:r>
              <a:rPr lang="en-US" b="0" i="0" dirty="0">
                <a:solidFill>
                  <a:srgbClr val="242424"/>
                </a:solidFill>
                <a:effectLst/>
                <a:latin typeface="Segoe UI" panose="020B0502040204020203" pitchFamily="34" charset="0"/>
              </a:rPr>
              <a:t>), and area under the curve (AUC) are analyzed to understand the drug's behavior in the body</a:t>
            </a:r>
          </a:p>
          <a:p>
            <a:endParaRPr lang="en-US" altLang="en-US" dirty="0"/>
          </a:p>
        </p:txBody>
      </p:sp>
      <p:sp>
        <p:nvSpPr>
          <p:cNvPr id="44036" name="Slide Number Placeholder 3">
            <a:extLst>
              <a:ext uri="{FF2B5EF4-FFF2-40B4-BE49-F238E27FC236}">
                <a16:creationId xmlns:a16="http://schemas.microsoft.com/office/drawing/2014/main" id="{C54AB4EA-9442-42FB-EACC-852ECB1FCD2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fld id="{1570324F-D33C-2B4A-A597-9DEFD0419413}" type="slidenum">
              <a:rPr lang="en-GB" altLang="en-US" sz="1200"/>
              <a:pPr eaLnBrk="1" hangingPunct="1"/>
              <a:t>7</a:t>
            </a:fld>
            <a:endParaRPr lang="en-GB" altLang="en-US" sz="1200"/>
          </a:p>
        </p:txBody>
      </p:sp>
    </p:spTree>
    <p:extLst>
      <p:ext uri="{BB962C8B-B14F-4D97-AF65-F5344CB8AC3E}">
        <p14:creationId xmlns:p14="http://schemas.microsoft.com/office/powerpoint/2010/main" val="1420290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E6D818F6-7CDC-2937-A0E4-AF696E61539C}"/>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9BF77A4D-4D07-CE37-7DAA-AAD7AB96EC8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0" dirty="0">
                <a:solidFill>
                  <a:srgbClr val="242424"/>
                </a:solidFill>
                <a:effectLst/>
                <a:latin typeface="Segoe UI" panose="020B0502040204020203" pitchFamily="34" charset="0"/>
              </a:rPr>
              <a:t>Extent of Drug-Plasma Protein Binding</a:t>
            </a:r>
            <a:r>
              <a:rPr lang="en-US" b="0" i="0" dirty="0">
                <a:solidFill>
                  <a:srgbClr val="242424"/>
                </a:solidFill>
                <a:effectLst/>
                <a:latin typeface="Segoe UI" panose="020B0502040204020203" pitchFamily="34" charset="0"/>
              </a:rPr>
              <a:t>: Drugs that bind extensively to plasma proteins have a lower </a:t>
            </a:r>
            <a:r>
              <a:rPr lang="en-US" b="0" i="0" dirty="0" err="1">
                <a:solidFill>
                  <a:srgbClr val="242424"/>
                </a:solidFill>
                <a:effectLst/>
                <a:latin typeface="Segoe UI" panose="020B0502040204020203" pitchFamily="34" charset="0"/>
              </a:rPr>
              <a:t>Vd</a:t>
            </a:r>
            <a:r>
              <a:rPr lang="en-US" b="0" i="0" dirty="0">
                <a:solidFill>
                  <a:srgbClr val="242424"/>
                </a:solidFill>
                <a:effectLst/>
                <a:latin typeface="Segoe UI" panose="020B0502040204020203" pitchFamily="34" charset="0"/>
              </a:rPr>
              <a:t> because they remain in the bloodstream and are less available to distribute into tissues</a:t>
            </a:r>
          </a:p>
          <a:p>
            <a:r>
              <a:rPr lang="en-US" b="1" i="0" dirty="0">
                <a:solidFill>
                  <a:srgbClr val="242424"/>
                </a:solidFill>
                <a:effectLst/>
                <a:latin typeface="Segoe UI" panose="020B0502040204020203" pitchFamily="34" charset="0"/>
              </a:rPr>
              <a:t>Tissue Affinity</a:t>
            </a:r>
            <a:r>
              <a:rPr lang="en-US" b="0" i="0" dirty="0">
                <a:solidFill>
                  <a:srgbClr val="242424"/>
                </a:solidFill>
                <a:effectLst/>
                <a:latin typeface="Segoe UI" panose="020B0502040204020203" pitchFamily="34" charset="0"/>
              </a:rPr>
              <a:t>: Drugs with high affinity for tissues have a higher </a:t>
            </a:r>
            <a:r>
              <a:rPr lang="en-US" b="0" i="0" dirty="0" err="1">
                <a:solidFill>
                  <a:srgbClr val="242424"/>
                </a:solidFill>
                <a:effectLst/>
                <a:latin typeface="Segoe UI" panose="020B0502040204020203" pitchFamily="34" charset="0"/>
              </a:rPr>
              <a:t>Vd</a:t>
            </a:r>
            <a:r>
              <a:rPr lang="en-US" b="0" i="0" dirty="0">
                <a:solidFill>
                  <a:srgbClr val="242424"/>
                </a:solidFill>
                <a:effectLst/>
                <a:latin typeface="Segoe UI" panose="020B0502040204020203" pitchFamily="34" charset="0"/>
              </a:rPr>
              <a:t> as they tend to accumulate in tissues rather than staying in the bloodstream</a:t>
            </a:r>
          </a:p>
          <a:p>
            <a:r>
              <a:rPr lang="en-US" b="1" i="0" dirty="0">
                <a:solidFill>
                  <a:srgbClr val="242424"/>
                </a:solidFill>
                <a:effectLst/>
                <a:latin typeface="Segoe UI" panose="020B0502040204020203" pitchFamily="34" charset="0"/>
              </a:rPr>
              <a:t>Drug's </a:t>
            </a:r>
            <a:r>
              <a:rPr lang="en-US" b="1" i="0" dirty="0" err="1">
                <a:solidFill>
                  <a:srgbClr val="242424"/>
                </a:solidFill>
                <a:effectLst/>
                <a:latin typeface="Segoe UI" panose="020B0502040204020203" pitchFamily="34" charset="0"/>
              </a:rPr>
              <a:t>pKa</a:t>
            </a:r>
            <a:r>
              <a:rPr lang="en-US" b="0" i="0" dirty="0">
                <a:solidFill>
                  <a:srgbClr val="242424"/>
                </a:solidFill>
                <a:effectLst/>
                <a:latin typeface="Segoe UI" panose="020B0502040204020203" pitchFamily="34" charset="0"/>
              </a:rPr>
              <a:t>: The </a:t>
            </a:r>
            <a:r>
              <a:rPr lang="en-US" b="0" i="0" dirty="0" err="1">
                <a:solidFill>
                  <a:srgbClr val="242424"/>
                </a:solidFill>
                <a:effectLst/>
                <a:latin typeface="Segoe UI" panose="020B0502040204020203" pitchFamily="34" charset="0"/>
              </a:rPr>
              <a:t>pKa</a:t>
            </a:r>
            <a:r>
              <a:rPr lang="en-US" b="0" i="0" dirty="0">
                <a:solidFill>
                  <a:srgbClr val="242424"/>
                </a:solidFill>
                <a:effectLst/>
                <a:latin typeface="Segoe UI" panose="020B0502040204020203" pitchFamily="34" charset="0"/>
              </a:rPr>
              <a:t> of a drug affects its ionization state, which influences its ability to cross cell membranes and distribute into tissues</a:t>
            </a:r>
          </a:p>
          <a:p>
            <a:r>
              <a:rPr lang="en-US" b="1" i="0" dirty="0">
                <a:solidFill>
                  <a:srgbClr val="242424"/>
                </a:solidFill>
                <a:effectLst/>
                <a:latin typeface="Segoe UI" panose="020B0502040204020203" pitchFamily="34" charset="0"/>
              </a:rPr>
              <a:t>Partition Coefficient (Lipid Solubility)</a:t>
            </a:r>
            <a:r>
              <a:rPr lang="en-US" b="0" i="0" dirty="0">
                <a:solidFill>
                  <a:srgbClr val="242424"/>
                </a:solidFill>
                <a:effectLst/>
                <a:latin typeface="Segoe UI" panose="020B0502040204020203" pitchFamily="34" charset="0"/>
              </a:rPr>
              <a:t>: Lipophilic (fat-soluble) drugs have a higher </a:t>
            </a:r>
            <a:r>
              <a:rPr lang="en-US" b="0" i="0" dirty="0" err="1">
                <a:solidFill>
                  <a:srgbClr val="242424"/>
                </a:solidFill>
                <a:effectLst/>
                <a:latin typeface="Segoe UI" panose="020B0502040204020203" pitchFamily="34" charset="0"/>
              </a:rPr>
              <a:t>Vd</a:t>
            </a:r>
            <a:r>
              <a:rPr lang="en-US" b="0" i="0" dirty="0">
                <a:solidFill>
                  <a:srgbClr val="242424"/>
                </a:solidFill>
                <a:effectLst/>
                <a:latin typeface="Segoe UI" panose="020B0502040204020203" pitchFamily="34" charset="0"/>
              </a:rPr>
              <a:t> because they can easily cross cell membranes and accumulate in fatty tissues</a:t>
            </a:r>
          </a:p>
          <a:p>
            <a:r>
              <a:rPr lang="en-US" b="1" i="0" dirty="0">
                <a:solidFill>
                  <a:srgbClr val="242424"/>
                </a:solidFill>
                <a:effectLst/>
                <a:latin typeface="Segoe UI" panose="020B0502040204020203" pitchFamily="34" charset="0"/>
              </a:rPr>
              <a:t>Gender</a:t>
            </a:r>
            <a:r>
              <a:rPr lang="en-US" b="0" i="0" dirty="0">
                <a:solidFill>
                  <a:srgbClr val="242424"/>
                </a:solidFill>
                <a:effectLst/>
                <a:latin typeface="Segoe UI" panose="020B0502040204020203" pitchFamily="34" charset="0"/>
              </a:rPr>
              <a:t>: Differences in body composition between genders can affect </a:t>
            </a:r>
            <a:r>
              <a:rPr lang="en-US" b="0" i="0" dirty="0" err="1">
                <a:solidFill>
                  <a:srgbClr val="242424"/>
                </a:solidFill>
                <a:effectLst/>
                <a:latin typeface="Segoe UI" panose="020B0502040204020203" pitchFamily="34" charset="0"/>
              </a:rPr>
              <a:t>Vd</a:t>
            </a:r>
            <a:r>
              <a:rPr lang="en-US" b="0" i="0" dirty="0">
                <a:solidFill>
                  <a:srgbClr val="242424"/>
                </a:solidFill>
                <a:effectLst/>
                <a:latin typeface="Segoe UI" panose="020B0502040204020203" pitchFamily="34" charset="0"/>
              </a:rPr>
              <a:t>. For example, women generally have a higher percentage of body fat, which can increase the </a:t>
            </a:r>
            <a:r>
              <a:rPr lang="en-US" b="0" i="0" dirty="0" err="1">
                <a:solidFill>
                  <a:srgbClr val="242424"/>
                </a:solidFill>
                <a:effectLst/>
                <a:latin typeface="Segoe UI" panose="020B0502040204020203" pitchFamily="34" charset="0"/>
              </a:rPr>
              <a:t>Vd</a:t>
            </a:r>
            <a:r>
              <a:rPr lang="en-US" b="0" i="0" dirty="0">
                <a:solidFill>
                  <a:srgbClr val="242424"/>
                </a:solidFill>
                <a:effectLst/>
                <a:latin typeface="Segoe UI" panose="020B0502040204020203" pitchFamily="34" charset="0"/>
              </a:rPr>
              <a:t> for lipophilic drugs</a:t>
            </a:r>
          </a:p>
          <a:p>
            <a:pPr algn="l"/>
            <a:r>
              <a:rPr lang="en-US" b="1" i="0" dirty="0">
                <a:solidFill>
                  <a:srgbClr val="424242"/>
                </a:solidFill>
                <a:effectLst/>
                <a:latin typeface="Segoe Sans"/>
              </a:rPr>
              <a:t>Heart Failure</a:t>
            </a:r>
          </a:p>
          <a:p>
            <a:pPr algn="l">
              <a:buFont typeface="Arial" panose="020B0604020202020204" pitchFamily="34" charset="0"/>
              <a:buChar char="•"/>
            </a:pPr>
            <a:r>
              <a:rPr lang="en-US" b="1" i="0" dirty="0">
                <a:solidFill>
                  <a:srgbClr val="424242"/>
                </a:solidFill>
                <a:effectLst/>
                <a:latin typeface="Segoe Sans"/>
              </a:rPr>
              <a:t>Effect:</a:t>
            </a:r>
            <a:r>
              <a:rPr lang="en-US" b="0" i="0" dirty="0">
                <a:solidFill>
                  <a:srgbClr val="424242"/>
                </a:solidFill>
                <a:effectLst/>
                <a:latin typeface="Segoe Sans"/>
              </a:rPr>
              <a:t> Reduced blood flow to tissues.</a:t>
            </a:r>
          </a:p>
          <a:p>
            <a:pPr algn="l">
              <a:buFont typeface="Arial" panose="020B0604020202020204" pitchFamily="34" charset="0"/>
              <a:buChar char="•"/>
            </a:pPr>
            <a:r>
              <a:rPr lang="en-US" b="1" i="0" dirty="0">
                <a:solidFill>
                  <a:srgbClr val="424242"/>
                </a:solidFill>
                <a:effectLst/>
                <a:latin typeface="Segoe Sans"/>
              </a:rPr>
              <a:t>Impact on </a:t>
            </a:r>
            <a:r>
              <a:rPr lang="en-US" b="1" i="0" dirty="0" err="1">
                <a:solidFill>
                  <a:srgbClr val="424242"/>
                </a:solidFill>
                <a:effectLst/>
                <a:latin typeface="Segoe Sans"/>
              </a:rPr>
              <a:t>Vd</a:t>
            </a:r>
            <a:r>
              <a:rPr lang="en-US" b="1" i="0" dirty="0">
                <a:solidFill>
                  <a:srgbClr val="424242"/>
                </a:solidFill>
                <a:effectLst/>
                <a:latin typeface="Segoe Sans"/>
              </a:rPr>
              <a:t>: </a:t>
            </a:r>
            <a:r>
              <a:rPr lang="en-US" b="0" i="0" dirty="0">
                <a:solidFill>
                  <a:srgbClr val="424242"/>
                </a:solidFill>
                <a:effectLst/>
                <a:latin typeface="Segoe Sans"/>
              </a:rPr>
              <a:t>May decrease </a:t>
            </a:r>
            <a:r>
              <a:rPr lang="en-US" b="0" i="0" dirty="0" err="1">
                <a:solidFill>
                  <a:srgbClr val="424242"/>
                </a:solidFill>
                <a:effectLst/>
                <a:latin typeface="Segoe Sans"/>
              </a:rPr>
              <a:t>Vd</a:t>
            </a:r>
            <a:r>
              <a:rPr lang="en-US" b="0" i="0" dirty="0">
                <a:solidFill>
                  <a:srgbClr val="424242"/>
                </a:solidFill>
                <a:effectLst/>
                <a:latin typeface="Segoe Sans"/>
              </a:rPr>
              <a:t> for some drugs due to poor tissue perfusion, but increase it for others due to fluid accumulation</a:t>
            </a:r>
          </a:p>
          <a:p>
            <a:endParaRPr lang="en-US" altLang="en-US" dirty="0"/>
          </a:p>
        </p:txBody>
      </p:sp>
      <p:sp>
        <p:nvSpPr>
          <p:cNvPr id="47108" name="Slide Number Placeholder 3">
            <a:extLst>
              <a:ext uri="{FF2B5EF4-FFF2-40B4-BE49-F238E27FC236}">
                <a16:creationId xmlns:a16="http://schemas.microsoft.com/office/drawing/2014/main" id="{A8FBDEB2-07C1-693D-7EEA-98F18FDA75A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fld id="{7CAC9991-9118-A142-BA70-098AA1FAB77C}" type="slidenum">
              <a:rPr lang="en-GB" altLang="en-US" sz="1200"/>
              <a:pPr eaLnBrk="1" hangingPunct="1"/>
              <a:t>8</a:t>
            </a:fld>
            <a:endParaRPr lang="en-GB" altLang="en-US" sz="1200"/>
          </a:p>
        </p:txBody>
      </p:sp>
    </p:spTree>
    <p:extLst>
      <p:ext uri="{BB962C8B-B14F-4D97-AF65-F5344CB8AC3E}">
        <p14:creationId xmlns:p14="http://schemas.microsoft.com/office/powerpoint/2010/main" val="3431318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B8B540E9-2D1B-49D4-38B2-C9345B34BC3E}"/>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823ED555-A076-98D9-F8A2-A4E27DA3BB9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buFont typeface="+mj-lt"/>
              <a:buAutoNum type="arabicPeriod"/>
            </a:pPr>
            <a:r>
              <a:rPr lang="en-US" b="1" i="0" dirty="0">
                <a:solidFill>
                  <a:srgbClr val="242424"/>
                </a:solidFill>
                <a:effectLst/>
                <a:latin typeface="Segoe UI" panose="020B0502040204020203" pitchFamily="34" charset="0"/>
              </a:rPr>
              <a:t>Binding and Unbinding</a:t>
            </a:r>
            <a:r>
              <a:rPr lang="en-US" b="0" i="0" dirty="0">
                <a:solidFill>
                  <a:srgbClr val="242424"/>
                </a:solidFill>
                <a:effectLst/>
                <a:latin typeface="Segoe UI" panose="020B0502040204020203" pitchFamily="34" charset="0"/>
              </a:rPr>
              <a:t>: When a drug binds to plasma proteins like albumin or alpha-glycoproteins, it forms a temporary complex. This binding is not permanent; the drug can detach (unbind) from the protein and become free again.</a:t>
            </a:r>
          </a:p>
          <a:p>
            <a:pPr algn="l">
              <a:buFont typeface="+mj-lt"/>
              <a:buAutoNum type="arabicPeriod"/>
            </a:pPr>
            <a:r>
              <a:rPr lang="en-US" b="1" i="0" dirty="0">
                <a:solidFill>
                  <a:srgbClr val="242424"/>
                </a:solidFill>
                <a:effectLst/>
                <a:latin typeface="Segoe UI" panose="020B0502040204020203" pitchFamily="34" charset="0"/>
              </a:rPr>
              <a:t>Equilibrium</a:t>
            </a:r>
            <a:r>
              <a:rPr lang="en-US" b="0" i="0" dirty="0">
                <a:solidFill>
                  <a:srgbClr val="242424"/>
                </a:solidFill>
                <a:effectLst/>
                <a:latin typeface="Segoe UI" panose="020B0502040204020203" pitchFamily="34" charset="0"/>
              </a:rPr>
              <a:t>: The process of binding and unbinding reaches an equilibrium where a certain proportion of the drug is bound to proteins, and the rest is unbound and free to move into tissues.</a:t>
            </a:r>
          </a:p>
          <a:p>
            <a:pPr algn="l">
              <a:buFont typeface="+mj-lt"/>
              <a:buAutoNum type="arabicPeriod"/>
            </a:pPr>
            <a:r>
              <a:rPr lang="en-US" b="1" i="0" dirty="0">
                <a:solidFill>
                  <a:srgbClr val="242424"/>
                </a:solidFill>
                <a:effectLst/>
                <a:latin typeface="Segoe UI" panose="020B0502040204020203" pitchFamily="34" charset="0"/>
              </a:rPr>
              <a:t>Impact on Drug Distribution</a:t>
            </a:r>
            <a:r>
              <a:rPr lang="en-US" b="0" i="0" dirty="0">
                <a:solidFill>
                  <a:srgbClr val="242424"/>
                </a:solidFill>
                <a:effectLst/>
                <a:latin typeface="Segoe UI" panose="020B0502040204020203" pitchFamily="34" charset="0"/>
              </a:rPr>
              <a:t>: Only the unbound (free) drug can cross cell membranes and enter tissues. The bound drug remains in the bloodstream and does not exert its therapeutic effects until it becomes unbound.</a:t>
            </a:r>
          </a:p>
          <a:p>
            <a:pPr algn="l">
              <a:buFont typeface="+mj-lt"/>
              <a:buAutoNum type="arabicPeriod"/>
            </a:pPr>
            <a:r>
              <a:rPr lang="en-US" b="1" i="0" dirty="0">
                <a:solidFill>
                  <a:srgbClr val="242424"/>
                </a:solidFill>
                <a:effectLst/>
                <a:latin typeface="Segoe UI" panose="020B0502040204020203" pitchFamily="34" charset="0"/>
              </a:rPr>
              <a:t>Competition</a:t>
            </a:r>
            <a:r>
              <a:rPr lang="en-US" b="0" i="0" dirty="0">
                <a:solidFill>
                  <a:srgbClr val="242424"/>
                </a:solidFill>
                <a:effectLst/>
                <a:latin typeface="Segoe UI" panose="020B0502040204020203" pitchFamily="34" charset="0"/>
              </a:rPr>
              <a:t>: Multiple drugs can compete for the same binding sites on plasma proteins. If two drugs are present, they may displace each other, affecting the amount of free drug available.</a:t>
            </a:r>
          </a:p>
          <a:p>
            <a:endParaRPr lang="en-US" altLang="en-US" dirty="0"/>
          </a:p>
        </p:txBody>
      </p:sp>
      <p:sp>
        <p:nvSpPr>
          <p:cNvPr id="45060" name="Slide Number Placeholder 3">
            <a:extLst>
              <a:ext uri="{FF2B5EF4-FFF2-40B4-BE49-F238E27FC236}">
                <a16:creationId xmlns:a16="http://schemas.microsoft.com/office/drawing/2014/main" id="{375484EF-9049-322A-640A-E7E99F1A0AC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fld id="{A5E21144-7084-784A-8097-713FB1989418}" type="slidenum">
              <a:rPr lang="en-GB" altLang="en-US" sz="1200"/>
              <a:pPr eaLnBrk="1" hangingPunct="1"/>
              <a:t>9</a:t>
            </a:fld>
            <a:endParaRPr lang="en-GB" altLang="en-US" sz="1200"/>
          </a:p>
        </p:txBody>
      </p:sp>
    </p:spTree>
    <p:extLst>
      <p:ext uri="{BB962C8B-B14F-4D97-AF65-F5344CB8AC3E}">
        <p14:creationId xmlns:p14="http://schemas.microsoft.com/office/powerpoint/2010/main" val="1265924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000000"/>
                </a:solidFill>
                <a:effectLst/>
                <a:latin typeface="Times New Roman" panose="02020603050405020304" pitchFamily="18" charset="0"/>
              </a:rPr>
              <a:t>Single compartment model: </a:t>
            </a:r>
            <a:r>
              <a:rPr lang="en-US" b="0" i="0" dirty="0">
                <a:solidFill>
                  <a:srgbClr val="000000"/>
                </a:solidFill>
                <a:effectLst/>
                <a:latin typeface="Times New Roman" panose="02020603050405020304" pitchFamily="18" charset="0"/>
              </a:rPr>
              <a:t>Some drugs display pharmacokinetics in which they distribute “instantaneously.” These drugs appear to remain in the central compartment and not distribute to peripheral compartments. Therefore, any measured decline in drug plasma concentration is a result of drug elimination from the body only. These drugs are said to display </a:t>
            </a:r>
            <a:r>
              <a:rPr lang="en-US" b="1" i="0" dirty="0">
                <a:solidFill>
                  <a:srgbClr val="000000"/>
                </a:solidFill>
                <a:effectLst/>
                <a:latin typeface="Times New Roman" panose="02020603050405020304" pitchFamily="18" charset="0"/>
              </a:rPr>
              <a:t>single-compartment models of distribution </a:t>
            </a:r>
            <a:r>
              <a:rPr lang="en-US" b="0" i="0" dirty="0">
                <a:solidFill>
                  <a:srgbClr val="000000"/>
                </a:solidFill>
                <a:effectLst/>
                <a:latin typeface="Times New Roman" panose="02020603050405020304" pitchFamily="18" charset="0"/>
              </a:rPr>
              <a:t>as they do not move to peripheral compartments. The </a:t>
            </a:r>
            <a:r>
              <a:rPr lang="en-US" b="0" i="0" dirty="0" err="1">
                <a:solidFill>
                  <a:srgbClr val="000000"/>
                </a:solidFill>
                <a:effectLst/>
                <a:latin typeface="Times New Roman" panose="02020603050405020304" pitchFamily="18" charset="0"/>
              </a:rPr>
              <a:t>Vd</a:t>
            </a:r>
            <a:r>
              <a:rPr lang="en-US" b="0" i="0" dirty="0">
                <a:solidFill>
                  <a:srgbClr val="000000"/>
                </a:solidFill>
                <a:effectLst/>
                <a:latin typeface="Times New Roman" panose="02020603050405020304" pitchFamily="18" charset="0"/>
              </a:rPr>
              <a:t> of these drugs can be represented by a single value, which is the </a:t>
            </a:r>
            <a:r>
              <a:rPr lang="en-US" b="0" i="0" dirty="0" err="1">
                <a:solidFill>
                  <a:srgbClr val="000000"/>
                </a:solidFill>
                <a:effectLst/>
                <a:latin typeface="Times New Roman" panose="02020603050405020304" pitchFamily="18" charset="0"/>
              </a:rPr>
              <a:t>Vd</a:t>
            </a:r>
            <a:r>
              <a:rPr lang="en-US" b="0" i="0" dirty="0">
                <a:solidFill>
                  <a:srgbClr val="000000"/>
                </a:solidFill>
                <a:effectLst/>
                <a:latin typeface="Times New Roman" panose="02020603050405020304" pitchFamily="18" charset="0"/>
              </a:rPr>
              <a:t> of the central compartment</a:t>
            </a:r>
            <a:r>
              <a:rPr lang="en-US" b="1" i="0" dirty="0">
                <a:solidFill>
                  <a:srgbClr val="000000"/>
                </a:solidFill>
                <a:effectLst/>
                <a:latin typeface="Times New Roman" panose="02020603050405020304" pitchFamily="18" charset="0"/>
              </a:rPr>
              <a:t> (</a:t>
            </a:r>
            <a:r>
              <a:rPr lang="en-US" b="1" i="0" dirty="0" err="1">
                <a:solidFill>
                  <a:srgbClr val="000000"/>
                </a:solidFill>
                <a:effectLst/>
                <a:latin typeface="Times New Roman" panose="02020603050405020304" pitchFamily="18" charset="0"/>
              </a:rPr>
              <a:t>Vc</a:t>
            </a:r>
            <a:r>
              <a:rPr lang="en-US" b="1" i="0" dirty="0">
                <a:solidFill>
                  <a:srgbClr val="000000"/>
                </a:solidFill>
                <a:effectLst/>
                <a:latin typeface="Times New Roman" panose="02020603050405020304" pitchFamily="18" charset="0"/>
              </a:rPr>
              <a:t>)</a:t>
            </a:r>
            <a:endParaRPr lang="en-ZW" dirty="0"/>
          </a:p>
        </p:txBody>
      </p:sp>
      <p:sp>
        <p:nvSpPr>
          <p:cNvPr id="4" name="Slide Number Placeholder 3"/>
          <p:cNvSpPr>
            <a:spLocks noGrp="1"/>
          </p:cNvSpPr>
          <p:nvPr>
            <p:ph type="sldNum" sz="quarter" idx="5"/>
          </p:nvPr>
        </p:nvSpPr>
        <p:spPr/>
        <p:txBody>
          <a:bodyPr/>
          <a:lstStyle/>
          <a:p>
            <a:fld id="{CB6ACBF3-F9AD-465B-A36C-DF1C7FD4A918}" type="slidenum">
              <a:rPr lang="en-ZA" smtClean="0"/>
              <a:t>10</a:t>
            </a:fld>
            <a:endParaRPr lang="en-ZA"/>
          </a:p>
        </p:txBody>
      </p:sp>
    </p:spTree>
    <p:extLst>
      <p:ext uri="{BB962C8B-B14F-4D97-AF65-F5344CB8AC3E}">
        <p14:creationId xmlns:p14="http://schemas.microsoft.com/office/powerpoint/2010/main" val="573788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30CCB5-46B9-42E0-A20D-3B00D831A0AB}" type="slidenum">
              <a:rPr lang="en-US" altLang="en-US"/>
              <a:pPr/>
              <a:t>11</a:t>
            </a:fld>
            <a:endParaRPr lang="en-US" alt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r>
              <a:rPr lang="en-US" b="0" i="0" dirty="0">
                <a:solidFill>
                  <a:srgbClr val="424242"/>
                </a:solidFill>
                <a:effectLst/>
                <a:latin typeface="Segoe Sans"/>
              </a:rPr>
              <a:t>apparent volume in which a drug would need to be uniformly distributed to produce the same concentration as it currently is in the blood plasma.</a:t>
            </a:r>
          </a:p>
          <a:p>
            <a:r>
              <a:rPr lang="en-US" b="0" i="0" dirty="0">
                <a:solidFill>
                  <a:srgbClr val="424242"/>
                </a:solidFill>
                <a:effectLst/>
                <a:latin typeface="Segoe Sans"/>
              </a:rPr>
              <a:t>Imagine you inject a drug into the bloodstream and then measure how much of it is in the blood plasma. The volume of distribution (</a:t>
            </a:r>
            <a:r>
              <a:rPr lang="en-US" b="0" i="0" dirty="0" err="1">
                <a:solidFill>
                  <a:srgbClr val="424242"/>
                </a:solidFill>
                <a:effectLst/>
                <a:latin typeface="Segoe Sans"/>
              </a:rPr>
              <a:t>Vd</a:t>
            </a:r>
            <a:r>
              <a:rPr lang="en-US" b="0" i="0" dirty="0">
                <a:solidFill>
                  <a:srgbClr val="424242"/>
                </a:solidFill>
                <a:effectLst/>
                <a:latin typeface="Segoe Sans"/>
              </a:rPr>
              <a:t>) tells you:</a:t>
            </a:r>
            <a:br>
              <a:rPr lang="en-US" b="0" i="0" dirty="0">
                <a:solidFill>
                  <a:srgbClr val="424242"/>
                </a:solidFill>
                <a:effectLst/>
                <a:latin typeface="Segoe Sans"/>
              </a:rPr>
            </a:br>
            <a:r>
              <a:rPr lang="en-US" b="0" i="0" dirty="0">
                <a:solidFill>
                  <a:srgbClr val="424242"/>
                </a:solidFill>
                <a:effectLst/>
                <a:latin typeface="Segoe Sans"/>
              </a:rPr>
              <a:t>i.e. </a:t>
            </a:r>
            <a:r>
              <a:rPr lang="en-US" b="0" i="1" dirty="0">
                <a:solidFill>
                  <a:srgbClr val="424242"/>
                </a:solidFill>
                <a:effectLst/>
                <a:latin typeface="Segoe Sans"/>
              </a:rPr>
              <a:t>If this amount of drug were evenly spread out in a certain volume of fluid, what volume would that be to match the concentration we see in the blood?</a:t>
            </a:r>
            <a:endParaRPr lang="en-US" b="0" i="0" dirty="0">
              <a:solidFill>
                <a:srgbClr val="424242"/>
              </a:solidFill>
              <a:effectLst/>
              <a:latin typeface="Segoe Sans"/>
            </a:endParaRPr>
          </a:p>
          <a:p>
            <a:pPr algn="l">
              <a:buFont typeface="Arial" panose="020B0604020202020204" pitchFamily="34" charset="0"/>
              <a:buChar char="•"/>
            </a:pPr>
            <a:r>
              <a:rPr lang="en-US" b="0" i="0" dirty="0">
                <a:solidFill>
                  <a:srgbClr val="424242"/>
                </a:solidFill>
                <a:effectLst/>
                <a:latin typeface="Segoe Sans"/>
              </a:rPr>
              <a:t>"Apparent" volume means it's a theoretical value, not an actual physical space in the body.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24242"/>
                </a:solidFill>
                <a:effectLst/>
                <a:latin typeface="Segoe Sans"/>
              </a:rPr>
              <a:t>It helps us understand how extensively a drug spreads throughout the body after administration.</a:t>
            </a:r>
          </a:p>
          <a:p>
            <a:br>
              <a:rPr lang="en-US" dirty="0"/>
            </a:br>
            <a:endParaRPr lang="en-US" altLang="en-US" dirty="0"/>
          </a:p>
        </p:txBody>
      </p:sp>
    </p:spTree>
    <p:extLst>
      <p:ext uri="{BB962C8B-B14F-4D97-AF65-F5344CB8AC3E}">
        <p14:creationId xmlns:p14="http://schemas.microsoft.com/office/powerpoint/2010/main" val="88659275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2" name="Google Shape;57;p19">
            <a:extLst>
              <a:ext uri="{FF2B5EF4-FFF2-40B4-BE49-F238E27FC236}">
                <a16:creationId xmlns:a16="http://schemas.microsoft.com/office/drawing/2014/main" id="{379E6853-ABC5-D1E2-DA9A-BCC99EF14A82}"/>
              </a:ext>
            </a:extLst>
          </p:cNvPr>
          <p:cNvSpPr/>
          <p:nvPr userDrawn="1"/>
        </p:nvSpPr>
        <p:spPr>
          <a:xfrm>
            <a:off x="-8469" y="6471281"/>
            <a:ext cx="12192000" cy="389616"/>
          </a:xfrm>
          <a:prstGeom prst="rect">
            <a:avLst/>
          </a:prstGeom>
          <a:solidFill>
            <a:srgbClr val="F4773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62;p19">
            <a:extLst>
              <a:ext uri="{FF2B5EF4-FFF2-40B4-BE49-F238E27FC236}">
                <a16:creationId xmlns:a16="http://schemas.microsoft.com/office/drawing/2014/main" id="{0790347E-CA41-E2F3-B229-B7771A076995}"/>
              </a:ext>
            </a:extLst>
          </p:cNvPr>
          <p:cNvSpPr/>
          <p:nvPr userDrawn="1"/>
        </p:nvSpPr>
        <p:spPr>
          <a:xfrm>
            <a:off x="-28835" y="-1"/>
            <a:ext cx="3333825" cy="6857367"/>
          </a:xfrm>
          <a:prstGeom prst="rect">
            <a:avLst/>
          </a:prstGeom>
          <a:solidFill>
            <a:srgbClr val="561B0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1" name="Isosceles Triangle 20">
            <a:extLst>
              <a:ext uri="{FF2B5EF4-FFF2-40B4-BE49-F238E27FC236}">
                <a16:creationId xmlns:a16="http://schemas.microsoft.com/office/drawing/2014/main" id="{AC1909EF-E131-9FEB-CE90-A264B3D9FCCE}"/>
              </a:ext>
            </a:extLst>
          </p:cNvPr>
          <p:cNvSpPr/>
          <p:nvPr userDrawn="1"/>
        </p:nvSpPr>
        <p:spPr>
          <a:xfrm>
            <a:off x="10168534" y="5129841"/>
            <a:ext cx="2037522" cy="1733256"/>
          </a:xfrm>
          <a:prstGeom prst="triangle">
            <a:avLst>
              <a:gd name="adj" fmla="val 100000"/>
            </a:avLst>
          </a:prstGeom>
          <a:solidFill>
            <a:srgbClr val="561B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4" name="Picture 3">
            <a:extLst>
              <a:ext uri="{FF2B5EF4-FFF2-40B4-BE49-F238E27FC236}">
                <a16:creationId xmlns:a16="http://schemas.microsoft.com/office/drawing/2014/main" id="{15A28561-C683-10FB-EFE5-8BF95D2FEFE2}"/>
              </a:ext>
            </a:extLst>
          </p:cNvPr>
          <p:cNvPicPr>
            <a:picLocks noChangeAspect="1"/>
          </p:cNvPicPr>
          <p:nvPr userDrawn="1"/>
        </p:nvPicPr>
        <p:blipFill>
          <a:blip r:embed="rId3"/>
          <a:stretch>
            <a:fillRect/>
          </a:stretch>
        </p:blipFill>
        <p:spPr>
          <a:xfrm>
            <a:off x="6887902" y="22850"/>
            <a:ext cx="5142585" cy="1907042"/>
          </a:xfrm>
          <a:prstGeom prst="rect">
            <a:avLst/>
          </a:prstGeom>
        </p:spPr>
      </p:pic>
      <p:pic>
        <p:nvPicPr>
          <p:cNvPr id="19" name="Picture 18" descr="A person in a lab coat holding a beaker&#10;&#10;Description automatically generated">
            <a:extLst>
              <a:ext uri="{FF2B5EF4-FFF2-40B4-BE49-F238E27FC236}">
                <a16:creationId xmlns:a16="http://schemas.microsoft.com/office/drawing/2014/main" id="{05369469-9A6F-1719-8529-792E684DF3A3}"/>
              </a:ext>
            </a:extLst>
          </p:cNvPr>
          <p:cNvPicPr>
            <a:picLocks noChangeAspect="1"/>
          </p:cNvPicPr>
          <p:nvPr userDrawn="1"/>
        </p:nvPicPr>
        <p:blipFill>
          <a:blip r:embed="rId4">
            <a:extLst>
              <a:ext uri="{28A0092B-C50C-407E-A947-70E740481C1C}">
                <a14:useLocalDpi xmlns:a14="http://schemas.microsoft.com/office/drawing/2010/main" val="0"/>
              </a:ext>
            </a:extLst>
          </a:blip>
          <a:srcRect l="19219" t="123" r="23659" b="-334"/>
          <a:stretch/>
        </p:blipFill>
        <p:spPr>
          <a:xfrm>
            <a:off x="-28835" y="0"/>
            <a:ext cx="6973452" cy="6881422"/>
          </a:xfrm>
          <a:prstGeom prst="parallelogram">
            <a:avLst/>
          </a:prstGeom>
        </p:spPr>
      </p:pic>
      <p:pic>
        <p:nvPicPr>
          <p:cNvPr id="3" name="Picture 2">
            <a:extLst>
              <a:ext uri="{FF2B5EF4-FFF2-40B4-BE49-F238E27FC236}">
                <a16:creationId xmlns:a16="http://schemas.microsoft.com/office/drawing/2014/main" id="{D4711355-F3E4-E919-6DC5-CD0A09F95811}"/>
              </a:ext>
            </a:extLst>
          </p:cNvPr>
          <p:cNvPicPr>
            <a:picLocks noChangeAspect="1"/>
          </p:cNvPicPr>
          <p:nvPr userDrawn="1"/>
        </p:nvPicPr>
        <p:blipFill>
          <a:blip r:embed="rId5"/>
          <a:stretch>
            <a:fillRect/>
          </a:stretch>
        </p:blipFill>
        <p:spPr>
          <a:xfrm>
            <a:off x="5902552" y="5674389"/>
            <a:ext cx="2142324" cy="426757"/>
          </a:xfrm>
          <a:prstGeom prst="rect">
            <a:avLst/>
          </a:prstGeom>
        </p:spPr>
      </p:pic>
      <p:pic>
        <p:nvPicPr>
          <p:cNvPr id="5" name="Picture 4">
            <a:extLst>
              <a:ext uri="{FF2B5EF4-FFF2-40B4-BE49-F238E27FC236}">
                <a16:creationId xmlns:a16="http://schemas.microsoft.com/office/drawing/2014/main" id="{5B7F6C97-D27E-C493-0F59-C093D902FA4E}"/>
              </a:ext>
            </a:extLst>
          </p:cNvPr>
          <p:cNvPicPr>
            <a:picLocks noChangeAspect="1"/>
          </p:cNvPicPr>
          <p:nvPr userDrawn="1"/>
        </p:nvPicPr>
        <p:blipFill>
          <a:blip r:embed="rId6"/>
          <a:stretch>
            <a:fillRect/>
          </a:stretch>
        </p:blipFill>
        <p:spPr>
          <a:xfrm>
            <a:off x="8300155" y="5550074"/>
            <a:ext cx="1094271" cy="551072"/>
          </a:xfrm>
          <a:prstGeom prst="rect">
            <a:avLst/>
          </a:prstGeom>
        </p:spPr>
      </p:pic>
      <p:pic>
        <p:nvPicPr>
          <p:cNvPr id="6" name="Picture 5">
            <a:extLst>
              <a:ext uri="{FF2B5EF4-FFF2-40B4-BE49-F238E27FC236}">
                <a16:creationId xmlns:a16="http://schemas.microsoft.com/office/drawing/2014/main" id="{C8C34C16-34BA-570F-7237-9B8B04D182F9}"/>
              </a:ext>
            </a:extLst>
          </p:cNvPr>
          <p:cNvPicPr>
            <a:picLocks noChangeAspect="1"/>
          </p:cNvPicPr>
          <p:nvPr userDrawn="1"/>
        </p:nvPicPr>
        <p:blipFill>
          <a:blip r:embed="rId7"/>
          <a:stretch>
            <a:fillRect/>
          </a:stretch>
        </p:blipFill>
        <p:spPr>
          <a:xfrm>
            <a:off x="9649705" y="5379694"/>
            <a:ext cx="948626" cy="948626"/>
          </a:xfrm>
          <a:prstGeom prst="rect">
            <a:avLst/>
          </a:prstGeom>
        </p:spPr>
      </p:pic>
      <p:pic>
        <p:nvPicPr>
          <p:cNvPr id="7" name="Picture 6">
            <a:extLst>
              <a:ext uri="{FF2B5EF4-FFF2-40B4-BE49-F238E27FC236}">
                <a16:creationId xmlns:a16="http://schemas.microsoft.com/office/drawing/2014/main" id="{C7B7636E-1453-E20B-86F5-5C5DB4C59A2B}"/>
              </a:ext>
            </a:extLst>
          </p:cNvPr>
          <p:cNvPicPr>
            <a:picLocks noChangeAspect="1"/>
          </p:cNvPicPr>
          <p:nvPr userDrawn="1"/>
        </p:nvPicPr>
        <p:blipFill>
          <a:blip r:embed="rId8"/>
          <a:stretch>
            <a:fillRect/>
          </a:stretch>
        </p:blipFill>
        <p:spPr>
          <a:xfrm>
            <a:off x="5754799" y="5069373"/>
            <a:ext cx="3639627" cy="493819"/>
          </a:xfrm>
          <a:prstGeom prst="rect">
            <a:avLst/>
          </a:prstGeom>
        </p:spPr>
      </p:pic>
    </p:spTree>
    <p:extLst>
      <p:ext uri="{BB962C8B-B14F-4D97-AF65-F5344CB8AC3E}">
        <p14:creationId xmlns:p14="http://schemas.microsoft.com/office/powerpoint/2010/main" val="32685410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4C8BA-1426-40C6-B601-0652031388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89C21B41-69C3-443E-BDC7-EA290711F4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6A135E5F-B068-4951-AEBF-F17E46E315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2F5A9B-DEA3-4A43-A64A-1941FEC75B64}"/>
              </a:ext>
            </a:extLst>
          </p:cNvPr>
          <p:cNvSpPr>
            <a:spLocks noGrp="1"/>
          </p:cNvSpPr>
          <p:nvPr>
            <p:ph type="dt" sz="half" idx="10"/>
          </p:nvPr>
        </p:nvSpPr>
        <p:spPr/>
        <p:txBody>
          <a:bodyPr/>
          <a:lstStyle/>
          <a:p>
            <a:fld id="{AF9BCEAB-B66D-483F-99E0-A055B17AFE4A}" type="datetime1">
              <a:rPr lang="en-ZA" smtClean="0"/>
              <a:t>2026/04/23</a:t>
            </a:fld>
            <a:endParaRPr lang="en-ZA"/>
          </a:p>
        </p:txBody>
      </p:sp>
      <p:sp>
        <p:nvSpPr>
          <p:cNvPr id="6" name="Footer Placeholder 5">
            <a:extLst>
              <a:ext uri="{FF2B5EF4-FFF2-40B4-BE49-F238E27FC236}">
                <a16:creationId xmlns:a16="http://schemas.microsoft.com/office/drawing/2014/main" id="{C168CB30-88DF-4C37-8AFB-C837CC376DDF}"/>
              </a:ext>
            </a:extLst>
          </p:cNvPr>
          <p:cNvSpPr>
            <a:spLocks noGrp="1"/>
          </p:cNvSpPr>
          <p:nvPr>
            <p:ph type="ftr" sz="quarter" idx="11"/>
          </p:nvPr>
        </p:nvSpPr>
        <p:spPr/>
        <p:txBody>
          <a:bodyPr/>
          <a:lstStyle/>
          <a:p>
            <a:r>
              <a:rPr lang="en-ZA"/>
              <a:t>Business Confidential</a:t>
            </a:r>
          </a:p>
        </p:txBody>
      </p:sp>
      <p:sp>
        <p:nvSpPr>
          <p:cNvPr id="7" name="Slide Number Placeholder 6">
            <a:extLst>
              <a:ext uri="{FF2B5EF4-FFF2-40B4-BE49-F238E27FC236}">
                <a16:creationId xmlns:a16="http://schemas.microsoft.com/office/drawing/2014/main" id="{C193AF9D-1B81-46D1-9747-0685CCF600F1}"/>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3710686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2E90E-058C-4445-998C-7A7B0CC2F05D}"/>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4CB29098-C70F-4EE4-B24A-3046081055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7B0C906-9BA8-4645-BF33-25320887FB60}"/>
              </a:ext>
            </a:extLst>
          </p:cNvPr>
          <p:cNvSpPr>
            <a:spLocks noGrp="1"/>
          </p:cNvSpPr>
          <p:nvPr>
            <p:ph type="dt" sz="half" idx="10"/>
          </p:nvPr>
        </p:nvSpPr>
        <p:spPr/>
        <p:txBody>
          <a:bodyPr/>
          <a:lstStyle/>
          <a:p>
            <a:fld id="{09ADC8E3-895B-454A-9C56-2FF3B039BB74}" type="datetime1">
              <a:rPr lang="en-ZA" smtClean="0"/>
              <a:t>2026/04/23</a:t>
            </a:fld>
            <a:endParaRPr lang="en-ZA"/>
          </a:p>
        </p:txBody>
      </p:sp>
      <p:sp>
        <p:nvSpPr>
          <p:cNvPr id="5" name="Footer Placeholder 4">
            <a:extLst>
              <a:ext uri="{FF2B5EF4-FFF2-40B4-BE49-F238E27FC236}">
                <a16:creationId xmlns:a16="http://schemas.microsoft.com/office/drawing/2014/main" id="{E7AFD910-D043-4C37-9C2E-E7769C58C3AB}"/>
              </a:ext>
            </a:extLst>
          </p:cNvPr>
          <p:cNvSpPr>
            <a:spLocks noGrp="1"/>
          </p:cNvSpPr>
          <p:nvPr>
            <p:ph type="ftr" sz="quarter" idx="11"/>
          </p:nvPr>
        </p:nvSpPr>
        <p:spPr/>
        <p:txBody>
          <a:bodyPr/>
          <a:lstStyle/>
          <a:p>
            <a:r>
              <a:rPr lang="en-ZA"/>
              <a:t>Business Confidential</a:t>
            </a:r>
          </a:p>
        </p:txBody>
      </p:sp>
      <p:sp>
        <p:nvSpPr>
          <p:cNvPr id="6" name="Slide Number Placeholder 5">
            <a:extLst>
              <a:ext uri="{FF2B5EF4-FFF2-40B4-BE49-F238E27FC236}">
                <a16:creationId xmlns:a16="http://schemas.microsoft.com/office/drawing/2014/main" id="{1E6B4D98-7AA8-4105-8C7E-E90D95F64F57}"/>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984504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4FB56B-379A-471F-8921-986BC1600A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3B5936C5-42D5-4232-9F88-D2EF6FC47E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AD067133-D8A2-4B39-863B-824748795DEF}"/>
              </a:ext>
            </a:extLst>
          </p:cNvPr>
          <p:cNvSpPr>
            <a:spLocks noGrp="1"/>
          </p:cNvSpPr>
          <p:nvPr>
            <p:ph type="dt" sz="half" idx="10"/>
          </p:nvPr>
        </p:nvSpPr>
        <p:spPr/>
        <p:txBody>
          <a:bodyPr/>
          <a:lstStyle/>
          <a:p>
            <a:fld id="{10CD16D5-6539-41C0-813A-128398F0D37C}" type="datetime1">
              <a:rPr lang="en-ZA" smtClean="0"/>
              <a:t>2026/04/23</a:t>
            </a:fld>
            <a:endParaRPr lang="en-ZA"/>
          </a:p>
        </p:txBody>
      </p:sp>
      <p:sp>
        <p:nvSpPr>
          <p:cNvPr id="5" name="Footer Placeholder 4">
            <a:extLst>
              <a:ext uri="{FF2B5EF4-FFF2-40B4-BE49-F238E27FC236}">
                <a16:creationId xmlns:a16="http://schemas.microsoft.com/office/drawing/2014/main" id="{1E6740E7-7F93-4679-BD58-408A76A7080F}"/>
              </a:ext>
            </a:extLst>
          </p:cNvPr>
          <p:cNvSpPr>
            <a:spLocks noGrp="1"/>
          </p:cNvSpPr>
          <p:nvPr>
            <p:ph type="ftr" sz="quarter" idx="11"/>
          </p:nvPr>
        </p:nvSpPr>
        <p:spPr/>
        <p:txBody>
          <a:bodyPr/>
          <a:lstStyle/>
          <a:p>
            <a:r>
              <a:rPr lang="en-ZA"/>
              <a:t>Business Confidential</a:t>
            </a:r>
          </a:p>
        </p:txBody>
      </p:sp>
      <p:sp>
        <p:nvSpPr>
          <p:cNvPr id="6" name="Slide Number Placeholder 5">
            <a:extLst>
              <a:ext uri="{FF2B5EF4-FFF2-40B4-BE49-F238E27FC236}">
                <a16:creationId xmlns:a16="http://schemas.microsoft.com/office/drawing/2014/main" id="{8ECFB6C9-1E6B-4F44-9E7B-414BB385DAC8}"/>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1711548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fld id="{D0A5BB91-BB7E-4B59-8B75-BEFEC706BEC9}" type="datetime3">
              <a:rPr lang="en-US"/>
              <a:pPr>
                <a:defRPr/>
              </a:pPr>
              <a:t>23 April 2026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sv-SE"/>
              <a:t>Collen Masimirembwa. DPhil, Ph.D.</a:t>
            </a:r>
            <a:endParaRPr lang="en-GB" dirty="0"/>
          </a:p>
        </p:txBody>
      </p:sp>
      <p:sp>
        <p:nvSpPr>
          <p:cNvPr id="6" name="Rectangle 6"/>
          <p:cNvSpPr>
            <a:spLocks noGrp="1" noChangeArrowheads="1"/>
          </p:cNvSpPr>
          <p:nvPr>
            <p:ph type="sldNum" sz="quarter" idx="12"/>
          </p:nvPr>
        </p:nvSpPr>
        <p:spPr>
          <a:ln/>
        </p:spPr>
        <p:txBody>
          <a:bodyPr/>
          <a:lstStyle>
            <a:lvl1pPr>
              <a:defRPr/>
            </a:lvl1pPr>
          </a:lstStyle>
          <a:p>
            <a:fld id="{1660D008-5610-44A2-B32B-E14909792E6F}" type="slidenum">
              <a:rPr lang="en-GB" altLang="en-US"/>
              <a:pPr/>
              <a:t>‹#›</a:t>
            </a:fld>
            <a:endParaRPr lang="en-GB" altLang="en-US"/>
          </a:p>
        </p:txBody>
      </p:sp>
    </p:spTree>
    <p:extLst>
      <p:ext uri="{BB962C8B-B14F-4D97-AF65-F5344CB8AC3E}">
        <p14:creationId xmlns:p14="http://schemas.microsoft.com/office/powerpoint/2010/main" val="2244302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hart Placeholder 3"/>
          <p:cNvSpPr>
            <a:spLocks noGrp="1"/>
          </p:cNvSpPr>
          <p:nvPr>
            <p:ph type="chart" sz="half" idx="2"/>
          </p:nvPr>
        </p:nvSpPr>
        <p:spPr>
          <a:xfrm>
            <a:off x="6197600" y="1600201"/>
            <a:ext cx="5384800" cy="4525963"/>
          </a:xfrm>
        </p:spPr>
        <p:txBody>
          <a:bodyPr/>
          <a:lstStyle/>
          <a:p>
            <a:endParaRPr lang="en-GB"/>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DA36A398-B0F6-44D1-A350-B9B6678ECE44}" type="slidenum">
              <a:rPr lang="en-US" altLang="en-US"/>
              <a:pPr/>
              <a:t>‹#›</a:t>
            </a:fld>
            <a:endParaRPr lang="en-US" altLang="en-US"/>
          </a:p>
        </p:txBody>
      </p:sp>
    </p:spTree>
    <p:extLst>
      <p:ext uri="{BB962C8B-B14F-4D97-AF65-F5344CB8AC3E}">
        <p14:creationId xmlns:p14="http://schemas.microsoft.com/office/powerpoint/2010/main" val="2733498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DAF3A76-ACC5-7C2B-AAC8-A27D5A7123A1}"/>
              </a:ext>
            </a:extLst>
          </p:cNvPr>
          <p:cNvSpPr>
            <a:spLocks noGrp="1"/>
          </p:cNvSpPr>
          <p:nvPr>
            <p:ph type="body" sz="quarter" idx="13" hasCustomPrompt="1"/>
          </p:nvPr>
        </p:nvSpPr>
        <p:spPr>
          <a:xfrm>
            <a:off x="6096000" y="3614738"/>
            <a:ext cx="5257800" cy="521327"/>
          </a:xfrm>
        </p:spPr>
        <p:txBody>
          <a:bodyPr/>
          <a:lstStyle>
            <a:lvl1pPr marL="0" indent="0" algn="ctr">
              <a:buNone/>
              <a:defRPr sz="2600">
                <a:solidFill>
                  <a:srgbClr val="993300"/>
                </a:solidFill>
                <a:latin typeface="Garamond" panose="02020404030301010803" pitchFamily="18" charset="0"/>
              </a:defRPr>
            </a:lvl1pPr>
            <a:lvl2pPr marL="457200" indent="0" algn="ctr">
              <a:buNone/>
              <a:defRPr sz="2400"/>
            </a:lvl2pPr>
            <a:lvl3pPr marL="914400" indent="0" algn="ctr">
              <a:buNone/>
              <a:defRPr/>
            </a:lvl3pPr>
            <a:lvl4pPr marL="1371600" indent="0" algn="ctr">
              <a:buNone/>
              <a:defRPr/>
            </a:lvl4pPr>
            <a:lvl5pPr marL="1828800" indent="0">
              <a:buNone/>
              <a:defRPr/>
            </a:lvl5pPr>
          </a:lstStyle>
          <a:p>
            <a:pPr lvl="0"/>
            <a:r>
              <a:rPr lang="en-US"/>
              <a:t>Name of Presenter</a:t>
            </a:r>
          </a:p>
        </p:txBody>
      </p:sp>
      <p:sp>
        <p:nvSpPr>
          <p:cNvPr id="14" name="Text Placeholder 13">
            <a:extLst>
              <a:ext uri="{FF2B5EF4-FFF2-40B4-BE49-F238E27FC236}">
                <a16:creationId xmlns:a16="http://schemas.microsoft.com/office/drawing/2014/main" id="{5B2D7780-AC3A-C7C1-0D6F-62B24FF5CB99}"/>
              </a:ext>
            </a:extLst>
          </p:cNvPr>
          <p:cNvSpPr>
            <a:spLocks noGrp="1"/>
          </p:cNvSpPr>
          <p:nvPr>
            <p:ph type="body" sz="quarter" idx="14" hasCustomPrompt="1"/>
          </p:nvPr>
        </p:nvSpPr>
        <p:spPr>
          <a:xfrm>
            <a:off x="6096001" y="4391025"/>
            <a:ext cx="5257800" cy="522288"/>
          </a:xfrm>
        </p:spPr>
        <p:txBody>
          <a:bodyPr>
            <a:normAutofit/>
          </a:bodyPr>
          <a:lstStyle>
            <a:lvl1pPr marL="0" indent="0" algn="ctr">
              <a:buNone/>
              <a:defRPr sz="2400">
                <a:solidFill>
                  <a:srgbClr val="FF9900"/>
                </a:solidFill>
                <a:latin typeface="Garamond" panose="020204040303010108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Designation</a:t>
            </a:r>
          </a:p>
        </p:txBody>
      </p:sp>
      <p:sp>
        <p:nvSpPr>
          <p:cNvPr id="16" name="Text Placeholder 15">
            <a:extLst>
              <a:ext uri="{FF2B5EF4-FFF2-40B4-BE49-F238E27FC236}">
                <a16:creationId xmlns:a16="http://schemas.microsoft.com/office/drawing/2014/main" id="{72208B8E-6469-69EE-2845-C259621E3896}"/>
              </a:ext>
            </a:extLst>
          </p:cNvPr>
          <p:cNvSpPr>
            <a:spLocks noGrp="1"/>
          </p:cNvSpPr>
          <p:nvPr>
            <p:ph type="body" sz="quarter" idx="15" hasCustomPrompt="1"/>
          </p:nvPr>
        </p:nvSpPr>
        <p:spPr>
          <a:xfrm>
            <a:off x="6096000" y="5262563"/>
            <a:ext cx="5257800" cy="522287"/>
          </a:xfrm>
        </p:spPr>
        <p:txBody>
          <a:bodyPr>
            <a:normAutofit/>
          </a:bodyPr>
          <a:lstStyle>
            <a:lvl1pPr marL="0" indent="0" algn="ctr">
              <a:buNone/>
              <a:defRPr sz="2200">
                <a:latin typeface="Garamond" panose="020204040303010108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Institution</a:t>
            </a:r>
          </a:p>
        </p:txBody>
      </p:sp>
      <p:sp>
        <p:nvSpPr>
          <p:cNvPr id="9" name="Picture Placeholder 8">
            <a:extLst>
              <a:ext uri="{FF2B5EF4-FFF2-40B4-BE49-F238E27FC236}">
                <a16:creationId xmlns:a16="http://schemas.microsoft.com/office/drawing/2014/main" id="{9D5E3076-463D-A6A3-9B00-14F4B9C42B7B}"/>
              </a:ext>
            </a:extLst>
          </p:cNvPr>
          <p:cNvSpPr>
            <a:spLocks noGrp="1"/>
          </p:cNvSpPr>
          <p:nvPr>
            <p:ph type="pic" sz="quarter" idx="16"/>
          </p:nvPr>
        </p:nvSpPr>
        <p:spPr>
          <a:xfrm>
            <a:off x="6834188" y="5911850"/>
            <a:ext cx="1044575" cy="809625"/>
          </a:xfrm>
        </p:spPr>
        <p:txBody>
          <a:bodyPr/>
          <a:lstStyle/>
          <a:p>
            <a:endParaRPr lang="en-ZA"/>
          </a:p>
        </p:txBody>
      </p:sp>
      <p:sp>
        <p:nvSpPr>
          <p:cNvPr id="13" name="Picture Placeholder 8">
            <a:extLst>
              <a:ext uri="{FF2B5EF4-FFF2-40B4-BE49-F238E27FC236}">
                <a16:creationId xmlns:a16="http://schemas.microsoft.com/office/drawing/2014/main" id="{16555D33-EA4A-B383-30AF-56915B8630B6}"/>
              </a:ext>
            </a:extLst>
          </p:cNvPr>
          <p:cNvSpPr>
            <a:spLocks noGrp="1"/>
          </p:cNvSpPr>
          <p:nvPr>
            <p:ph type="pic" sz="quarter" idx="18"/>
          </p:nvPr>
        </p:nvSpPr>
        <p:spPr>
          <a:xfrm>
            <a:off x="8202612" y="5911850"/>
            <a:ext cx="1044575" cy="809625"/>
          </a:xfrm>
        </p:spPr>
        <p:txBody>
          <a:bodyPr/>
          <a:lstStyle/>
          <a:p>
            <a:endParaRPr lang="en-ZA"/>
          </a:p>
        </p:txBody>
      </p:sp>
      <p:sp>
        <p:nvSpPr>
          <p:cNvPr id="15" name="Picture Placeholder 8">
            <a:extLst>
              <a:ext uri="{FF2B5EF4-FFF2-40B4-BE49-F238E27FC236}">
                <a16:creationId xmlns:a16="http://schemas.microsoft.com/office/drawing/2014/main" id="{9833244F-C447-3F49-1FC3-D3DF01770A05}"/>
              </a:ext>
            </a:extLst>
          </p:cNvPr>
          <p:cNvSpPr>
            <a:spLocks noGrp="1"/>
          </p:cNvSpPr>
          <p:nvPr>
            <p:ph type="pic" sz="quarter" idx="19"/>
          </p:nvPr>
        </p:nvSpPr>
        <p:spPr>
          <a:xfrm>
            <a:off x="9608126" y="5911849"/>
            <a:ext cx="1044575" cy="809625"/>
          </a:xfrm>
        </p:spPr>
        <p:txBody>
          <a:bodyPr/>
          <a:lstStyle/>
          <a:p>
            <a:endParaRPr lang="en-ZA"/>
          </a:p>
        </p:txBody>
      </p:sp>
    </p:spTree>
    <p:extLst>
      <p:ext uri="{BB962C8B-B14F-4D97-AF65-F5344CB8AC3E}">
        <p14:creationId xmlns:p14="http://schemas.microsoft.com/office/powerpoint/2010/main" val="3190263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BDC71-52C6-64DC-00DF-6B3855166ABC}"/>
              </a:ext>
            </a:extLst>
          </p:cNvPr>
          <p:cNvSpPr>
            <a:spLocks noGrp="1"/>
          </p:cNvSpPr>
          <p:nvPr>
            <p:ph type="title"/>
          </p:nvPr>
        </p:nvSpPr>
        <p:spPr/>
        <p:txBody>
          <a:bodyPr/>
          <a:lstStyle/>
          <a:p>
            <a:r>
              <a:rPr lang="en-US" dirty="0"/>
              <a:t>Click to edit Master title style</a:t>
            </a:r>
            <a:endParaRPr lang="en-ZA" dirty="0"/>
          </a:p>
        </p:txBody>
      </p:sp>
      <p:sp>
        <p:nvSpPr>
          <p:cNvPr id="3" name="Date Placeholder 2">
            <a:extLst>
              <a:ext uri="{FF2B5EF4-FFF2-40B4-BE49-F238E27FC236}">
                <a16:creationId xmlns:a16="http://schemas.microsoft.com/office/drawing/2014/main" id="{111CB051-8CDC-91A0-1519-7045FCBE04A3}"/>
              </a:ext>
            </a:extLst>
          </p:cNvPr>
          <p:cNvSpPr>
            <a:spLocks noGrp="1"/>
          </p:cNvSpPr>
          <p:nvPr>
            <p:ph type="dt" sz="half" idx="10"/>
          </p:nvPr>
        </p:nvSpPr>
        <p:spPr/>
        <p:txBody>
          <a:bodyPr/>
          <a:lstStyle/>
          <a:p>
            <a:fld id="{65647D41-11E0-4D7C-9813-21FF8CDDA849}" type="datetime1">
              <a:rPr lang="en-ZA" smtClean="0"/>
              <a:t>2026/04/23</a:t>
            </a:fld>
            <a:endParaRPr lang="en-ZA"/>
          </a:p>
        </p:txBody>
      </p:sp>
      <p:sp>
        <p:nvSpPr>
          <p:cNvPr id="4" name="Footer Placeholder 3">
            <a:extLst>
              <a:ext uri="{FF2B5EF4-FFF2-40B4-BE49-F238E27FC236}">
                <a16:creationId xmlns:a16="http://schemas.microsoft.com/office/drawing/2014/main" id="{03643062-2E43-3009-3455-0ABD19DDDD53}"/>
              </a:ext>
            </a:extLst>
          </p:cNvPr>
          <p:cNvSpPr>
            <a:spLocks noGrp="1"/>
          </p:cNvSpPr>
          <p:nvPr>
            <p:ph type="ftr" sz="quarter" idx="11"/>
          </p:nvPr>
        </p:nvSpPr>
        <p:spPr/>
        <p:txBody>
          <a:bodyPr/>
          <a:lstStyle/>
          <a:p>
            <a:r>
              <a:rPr lang="en-ZA"/>
              <a:t>Business Confidential</a:t>
            </a:r>
          </a:p>
        </p:txBody>
      </p:sp>
      <p:sp>
        <p:nvSpPr>
          <p:cNvPr id="5" name="Slide Number Placeholder 4">
            <a:extLst>
              <a:ext uri="{FF2B5EF4-FFF2-40B4-BE49-F238E27FC236}">
                <a16:creationId xmlns:a16="http://schemas.microsoft.com/office/drawing/2014/main" id="{5B8E625B-3051-BEB7-2214-1B81034861BC}"/>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1341022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F72C0-90D6-44EE-8BBD-00222CAFBB53}"/>
              </a:ext>
            </a:extLst>
          </p:cNvPr>
          <p:cNvSpPr>
            <a:spLocks noGrp="1"/>
          </p:cNvSpPr>
          <p:nvPr>
            <p:ph type="title"/>
          </p:nvPr>
        </p:nvSpPr>
        <p:spPr>
          <a:xfrm>
            <a:off x="838200" y="365125"/>
            <a:ext cx="6827635" cy="645069"/>
          </a:xfrm>
        </p:spPr>
        <p:txBody>
          <a:bodyPr>
            <a:normAutofit/>
          </a:bodyPr>
          <a:lstStyle>
            <a:lvl1pPr>
              <a:defRPr sz="3600" b="0">
                <a:solidFill>
                  <a:srgbClr val="D85327"/>
                </a:solidFill>
                <a:latin typeface="Arial" panose="020B0604020202020204" pitchFamily="34" charset="0"/>
                <a:cs typeface="Arial" panose="020B0604020202020204" pitchFamily="34" charset="0"/>
              </a:defRPr>
            </a:lvl1pPr>
          </a:lstStyle>
          <a:p>
            <a:r>
              <a:rPr lang="en-US" dirty="0"/>
              <a:t>Click to edit Master title style</a:t>
            </a:r>
            <a:endParaRPr lang="en-ZA" dirty="0"/>
          </a:p>
        </p:txBody>
      </p:sp>
      <p:sp>
        <p:nvSpPr>
          <p:cNvPr id="3" name="Content Placeholder 2">
            <a:extLst>
              <a:ext uri="{FF2B5EF4-FFF2-40B4-BE49-F238E27FC236}">
                <a16:creationId xmlns:a16="http://schemas.microsoft.com/office/drawing/2014/main" id="{3827AD93-AEC7-462C-AB2F-4B19DD628488}"/>
              </a:ext>
            </a:extLst>
          </p:cNvPr>
          <p:cNvSpPr>
            <a:spLocks noGrp="1"/>
          </p:cNvSpPr>
          <p:nvPr>
            <p:ph idx="1"/>
          </p:nvPr>
        </p:nvSpPr>
        <p:spPr>
          <a:xfrm>
            <a:off x="334876" y="1193074"/>
            <a:ext cx="11430404" cy="4983889"/>
          </a:xfr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1371600" indent="0">
              <a:buNone/>
              <a:defRPr>
                <a:solidFill>
                  <a:schemeClr val="tx1"/>
                </a:solidFill>
                <a:latin typeface="+mn-lt"/>
              </a:defRPr>
            </a:lvl4pPr>
            <a:lvl5pPr>
              <a:defRPr>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p:txBody>
      </p:sp>
      <p:sp>
        <p:nvSpPr>
          <p:cNvPr id="9" name="Content Placeholder 2">
            <a:extLst>
              <a:ext uri="{FF2B5EF4-FFF2-40B4-BE49-F238E27FC236}">
                <a16:creationId xmlns:a16="http://schemas.microsoft.com/office/drawing/2014/main" id="{B32BCADD-F906-FD8B-B2DB-E2F8CA0C56FD}"/>
              </a:ext>
            </a:extLst>
          </p:cNvPr>
          <p:cNvSpPr>
            <a:spLocks noGrp="1"/>
          </p:cNvSpPr>
          <p:nvPr>
            <p:ph idx="13" hasCustomPrompt="1"/>
          </p:nvPr>
        </p:nvSpPr>
        <p:spPr>
          <a:xfrm>
            <a:off x="10154478" y="190954"/>
            <a:ext cx="1702646" cy="1002120"/>
          </a:xfrm>
        </p:spPr>
        <p:txBody>
          <a:bodyPr>
            <a:normAutofit/>
          </a:bodyPr>
          <a:lstStyle>
            <a:lvl1pPr marL="0" indent="0">
              <a:buNone/>
              <a:defRPr sz="1050">
                <a:solidFill>
                  <a:schemeClr val="tx1"/>
                </a:solidFill>
                <a:latin typeface="Montserrat Bold" panose="00000800000000000000" pitchFamily="2" charset="0"/>
              </a:defRPr>
            </a:lvl1pPr>
            <a:lvl2pPr marL="457200" indent="0">
              <a:buNone/>
              <a:defRPr>
                <a:latin typeface="Montserrat regular" panose="00000500000000000000" pitchFamily="2" charset="0"/>
              </a:defRPr>
            </a:lvl2pPr>
            <a:lvl3pPr marL="914400" indent="0">
              <a:buNone/>
              <a:defRPr>
                <a:latin typeface="Montserrat regular" panose="00000500000000000000" pitchFamily="2" charset="0"/>
              </a:defRPr>
            </a:lvl3pPr>
            <a:lvl4pPr marL="1371600" indent="0">
              <a:buNone/>
              <a:defRPr>
                <a:latin typeface="Montserrat regular" panose="00000500000000000000" pitchFamily="2" charset="0"/>
              </a:defRPr>
            </a:lvl4pPr>
            <a:lvl5pPr marL="1828800" indent="0">
              <a:buNone/>
              <a:defRPr>
                <a:latin typeface="Montserrat regular" panose="00000500000000000000" pitchFamily="2" charset="0"/>
              </a:defRPr>
            </a:lvl5pPr>
          </a:lstStyle>
          <a:p>
            <a:pPr lvl="0"/>
            <a:r>
              <a:rPr lang="en-US" dirty="0"/>
              <a:t>Insert your institution’s logo here if applicable</a:t>
            </a:r>
          </a:p>
        </p:txBody>
      </p:sp>
      <p:sp>
        <p:nvSpPr>
          <p:cNvPr id="4" name="Google Shape;88;p21">
            <a:extLst>
              <a:ext uri="{FF2B5EF4-FFF2-40B4-BE49-F238E27FC236}">
                <a16:creationId xmlns:a16="http://schemas.microsoft.com/office/drawing/2014/main" id="{E36AB5DF-37E8-4400-C3DC-F7B63E2E4922}"/>
              </a:ext>
            </a:extLst>
          </p:cNvPr>
          <p:cNvSpPr/>
          <p:nvPr userDrawn="1"/>
        </p:nvSpPr>
        <p:spPr>
          <a:xfrm>
            <a:off x="0" y="6468384"/>
            <a:ext cx="12170965" cy="389616"/>
          </a:xfrm>
          <a:prstGeom prst="rect">
            <a:avLst/>
          </a:prstGeom>
          <a:solidFill>
            <a:srgbClr val="F4773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 name="Isosceles Triangle 6">
            <a:extLst>
              <a:ext uri="{FF2B5EF4-FFF2-40B4-BE49-F238E27FC236}">
                <a16:creationId xmlns:a16="http://schemas.microsoft.com/office/drawing/2014/main" id="{ABA92D33-B16C-D227-2FFF-1F9ACA863353}"/>
              </a:ext>
            </a:extLst>
          </p:cNvPr>
          <p:cNvSpPr/>
          <p:nvPr userDrawn="1"/>
        </p:nvSpPr>
        <p:spPr>
          <a:xfrm>
            <a:off x="10154478" y="5124744"/>
            <a:ext cx="2037522" cy="1733256"/>
          </a:xfrm>
          <a:prstGeom prst="triangle">
            <a:avLst>
              <a:gd name="adj" fmla="val 100000"/>
            </a:avLst>
          </a:prstGeom>
          <a:solidFill>
            <a:srgbClr val="561B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8504189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895A9F4-8EFA-489D-8967-5CC642982E60}"/>
              </a:ext>
            </a:extLst>
          </p:cNvPr>
          <p:cNvSpPr>
            <a:spLocks noGrp="1"/>
          </p:cNvSpPr>
          <p:nvPr>
            <p:ph type="dt" sz="half" idx="10"/>
          </p:nvPr>
        </p:nvSpPr>
        <p:spPr/>
        <p:txBody>
          <a:bodyPr/>
          <a:lstStyle/>
          <a:p>
            <a:fld id="{4BBE145F-6DA5-4120-B796-5C506C8025A0}" type="datetime1">
              <a:rPr lang="en-ZA" smtClean="0"/>
              <a:t>2026/04/23</a:t>
            </a:fld>
            <a:endParaRPr lang="en-ZA"/>
          </a:p>
        </p:txBody>
      </p:sp>
      <p:sp>
        <p:nvSpPr>
          <p:cNvPr id="7" name="Google Shape;85;p21">
            <a:extLst>
              <a:ext uri="{FF2B5EF4-FFF2-40B4-BE49-F238E27FC236}">
                <a16:creationId xmlns:a16="http://schemas.microsoft.com/office/drawing/2014/main" id="{42C25A98-236D-D8E9-0597-4B1426ADC2E6}"/>
              </a:ext>
            </a:extLst>
          </p:cNvPr>
          <p:cNvSpPr/>
          <p:nvPr userDrawn="1"/>
        </p:nvSpPr>
        <p:spPr>
          <a:xfrm>
            <a:off x="0" y="-7626"/>
            <a:ext cx="3283775" cy="6865626"/>
          </a:xfrm>
          <a:prstGeom prst="rect">
            <a:avLst/>
          </a:prstGeom>
          <a:solidFill>
            <a:srgbClr val="F477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88;p21">
            <a:extLst>
              <a:ext uri="{FF2B5EF4-FFF2-40B4-BE49-F238E27FC236}">
                <a16:creationId xmlns:a16="http://schemas.microsoft.com/office/drawing/2014/main" id="{BCDC0CC4-98C0-B97E-209C-CBDBCF00876C}"/>
              </a:ext>
            </a:extLst>
          </p:cNvPr>
          <p:cNvSpPr/>
          <p:nvPr userDrawn="1"/>
        </p:nvSpPr>
        <p:spPr>
          <a:xfrm>
            <a:off x="27450" y="6459811"/>
            <a:ext cx="12164550" cy="389616"/>
          </a:xfrm>
          <a:prstGeom prst="rect">
            <a:avLst/>
          </a:prstGeom>
          <a:solidFill>
            <a:srgbClr val="F47734"/>
          </a:solidFill>
          <a:ln w="12700" cap="flat" cmpd="sng">
            <a:solidFill>
              <a:srgbClr val="D9542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526365B5-3DF2-39E2-C7C9-C2BF14F507DF}"/>
              </a:ext>
            </a:extLst>
          </p:cNvPr>
          <p:cNvPicPr>
            <a:picLocks noChangeAspect="1"/>
          </p:cNvPicPr>
          <p:nvPr userDrawn="1"/>
        </p:nvPicPr>
        <p:blipFill>
          <a:blip r:embed="rId2"/>
          <a:stretch>
            <a:fillRect/>
          </a:stretch>
        </p:blipFill>
        <p:spPr>
          <a:xfrm>
            <a:off x="5754799" y="5069373"/>
            <a:ext cx="3639627" cy="493819"/>
          </a:xfrm>
          <a:prstGeom prst="rect">
            <a:avLst/>
          </a:prstGeom>
        </p:spPr>
      </p:pic>
      <p:pic>
        <p:nvPicPr>
          <p:cNvPr id="18" name="Picture 17" descr="A close-up of a person pouring a pill into his hand">
            <a:extLst>
              <a:ext uri="{FF2B5EF4-FFF2-40B4-BE49-F238E27FC236}">
                <a16:creationId xmlns:a16="http://schemas.microsoft.com/office/drawing/2014/main" id="{1497CF6B-B391-FF7D-9527-73AE7E2B801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8222" r="16216"/>
          <a:stretch/>
        </p:blipFill>
        <p:spPr>
          <a:xfrm>
            <a:off x="0" y="-7626"/>
            <a:ext cx="6741052" cy="6874199"/>
          </a:xfrm>
          <a:prstGeom prst="parallelogram">
            <a:avLst/>
          </a:prstGeom>
        </p:spPr>
      </p:pic>
      <p:pic>
        <p:nvPicPr>
          <p:cNvPr id="9" name="Picture 8">
            <a:extLst>
              <a:ext uri="{FF2B5EF4-FFF2-40B4-BE49-F238E27FC236}">
                <a16:creationId xmlns:a16="http://schemas.microsoft.com/office/drawing/2014/main" id="{8E503497-7815-B376-0AC4-EA5D153F5270}"/>
              </a:ext>
            </a:extLst>
          </p:cNvPr>
          <p:cNvPicPr>
            <a:picLocks noChangeAspect="1"/>
          </p:cNvPicPr>
          <p:nvPr userDrawn="1"/>
        </p:nvPicPr>
        <p:blipFill>
          <a:blip r:embed="rId4"/>
          <a:stretch>
            <a:fillRect/>
          </a:stretch>
        </p:blipFill>
        <p:spPr>
          <a:xfrm>
            <a:off x="5902552" y="5674389"/>
            <a:ext cx="2142324" cy="426757"/>
          </a:xfrm>
          <a:prstGeom prst="rect">
            <a:avLst/>
          </a:prstGeom>
        </p:spPr>
      </p:pic>
      <p:pic>
        <p:nvPicPr>
          <p:cNvPr id="11" name="Picture 10">
            <a:extLst>
              <a:ext uri="{FF2B5EF4-FFF2-40B4-BE49-F238E27FC236}">
                <a16:creationId xmlns:a16="http://schemas.microsoft.com/office/drawing/2014/main" id="{00344C20-C7B7-6DDD-6509-46537F60AF1B}"/>
              </a:ext>
            </a:extLst>
          </p:cNvPr>
          <p:cNvPicPr>
            <a:picLocks noChangeAspect="1"/>
          </p:cNvPicPr>
          <p:nvPr userDrawn="1"/>
        </p:nvPicPr>
        <p:blipFill>
          <a:blip r:embed="rId5"/>
          <a:stretch>
            <a:fillRect/>
          </a:stretch>
        </p:blipFill>
        <p:spPr>
          <a:xfrm>
            <a:off x="8300155" y="5550074"/>
            <a:ext cx="1094271" cy="551072"/>
          </a:xfrm>
          <a:prstGeom prst="rect">
            <a:avLst/>
          </a:prstGeom>
        </p:spPr>
      </p:pic>
      <p:pic>
        <p:nvPicPr>
          <p:cNvPr id="13" name="Picture 12">
            <a:extLst>
              <a:ext uri="{FF2B5EF4-FFF2-40B4-BE49-F238E27FC236}">
                <a16:creationId xmlns:a16="http://schemas.microsoft.com/office/drawing/2014/main" id="{D0839797-C942-1FA3-88FA-E0D213134A59}"/>
              </a:ext>
            </a:extLst>
          </p:cNvPr>
          <p:cNvPicPr>
            <a:picLocks noChangeAspect="1"/>
          </p:cNvPicPr>
          <p:nvPr userDrawn="1"/>
        </p:nvPicPr>
        <p:blipFill>
          <a:blip r:embed="rId6"/>
          <a:stretch>
            <a:fillRect/>
          </a:stretch>
        </p:blipFill>
        <p:spPr>
          <a:xfrm>
            <a:off x="6741051" y="8573"/>
            <a:ext cx="5145470" cy="1908213"/>
          </a:xfrm>
          <a:prstGeom prst="rect">
            <a:avLst/>
          </a:prstGeom>
        </p:spPr>
      </p:pic>
      <p:sp>
        <p:nvSpPr>
          <p:cNvPr id="14" name="Isosceles Triangle 13">
            <a:extLst>
              <a:ext uri="{FF2B5EF4-FFF2-40B4-BE49-F238E27FC236}">
                <a16:creationId xmlns:a16="http://schemas.microsoft.com/office/drawing/2014/main" id="{74FD3C92-D4CA-0DB9-4685-BA85A6C69769}"/>
              </a:ext>
            </a:extLst>
          </p:cNvPr>
          <p:cNvSpPr/>
          <p:nvPr userDrawn="1"/>
        </p:nvSpPr>
        <p:spPr>
          <a:xfrm>
            <a:off x="10168534" y="5129841"/>
            <a:ext cx="2037522" cy="1733256"/>
          </a:xfrm>
          <a:prstGeom prst="triangle">
            <a:avLst>
              <a:gd name="adj" fmla="val 100000"/>
            </a:avLst>
          </a:prstGeom>
          <a:solidFill>
            <a:srgbClr val="561B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2" name="Picture 1">
            <a:extLst>
              <a:ext uri="{FF2B5EF4-FFF2-40B4-BE49-F238E27FC236}">
                <a16:creationId xmlns:a16="http://schemas.microsoft.com/office/drawing/2014/main" id="{76A39EAE-D420-7739-8585-0563AA80511A}"/>
              </a:ext>
            </a:extLst>
          </p:cNvPr>
          <p:cNvPicPr>
            <a:picLocks noChangeAspect="1"/>
          </p:cNvPicPr>
          <p:nvPr userDrawn="1"/>
        </p:nvPicPr>
        <p:blipFill>
          <a:blip r:embed="rId7"/>
          <a:stretch>
            <a:fillRect/>
          </a:stretch>
        </p:blipFill>
        <p:spPr>
          <a:xfrm>
            <a:off x="9649705" y="5379694"/>
            <a:ext cx="948626" cy="948626"/>
          </a:xfrm>
          <a:prstGeom prst="rect">
            <a:avLst/>
          </a:prstGeom>
        </p:spPr>
      </p:pic>
    </p:spTree>
    <p:extLst>
      <p:ext uri="{BB962C8B-B14F-4D97-AF65-F5344CB8AC3E}">
        <p14:creationId xmlns:p14="http://schemas.microsoft.com/office/powerpoint/2010/main" val="6797168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B29AA-25B2-46E8-B0C9-7D6185C8829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00BE7B2D-D0E2-49D2-A081-7A3D2B46A6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2AF5787A-AB8F-442F-A26B-C9DA0F147D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2580C3CF-F105-4D66-9A61-F115F29E8F71}"/>
              </a:ext>
            </a:extLst>
          </p:cNvPr>
          <p:cNvSpPr>
            <a:spLocks noGrp="1"/>
          </p:cNvSpPr>
          <p:nvPr>
            <p:ph type="dt" sz="half" idx="10"/>
          </p:nvPr>
        </p:nvSpPr>
        <p:spPr/>
        <p:txBody>
          <a:bodyPr/>
          <a:lstStyle/>
          <a:p>
            <a:fld id="{888FF69C-9A9F-477C-BC0E-51ED537629AC}" type="datetime1">
              <a:rPr lang="en-ZA" smtClean="0"/>
              <a:t>2026/04/23</a:t>
            </a:fld>
            <a:endParaRPr lang="en-ZA"/>
          </a:p>
        </p:txBody>
      </p:sp>
      <p:sp>
        <p:nvSpPr>
          <p:cNvPr id="6" name="Footer Placeholder 5">
            <a:extLst>
              <a:ext uri="{FF2B5EF4-FFF2-40B4-BE49-F238E27FC236}">
                <a16:creationId xmlns:a16="http://schemas.microsoft.com/office/drawing/2014/main" id="{FB64DBD6-76F1-4B36-B03F-193C2C90298B}"/>
              </a:ext>
            </a:extLst>
          </p:cNvPr>
          <p:cNvSpPr>
            <a:spLocks noGrp="1"/>
          </p:cNvSpPr>
          <p:nvPr>
            <p:ph type="ftr" sz="quarter" idx="11"/>
          </p:nvPr>
        </p:nvSpPr>
        <p:spPr/>
        <p:txBody>
          <a:bodyPr/>
          <a:lstStyle/>
          <a:p>
            <a:r>
              <a:rPr lang="en-ZA"/>
              <a:t>Business Confidential</a:t>
            </a:r>
          </a:p>
        </p:txBody>
      </p:sp>
      <p:sp>
        <p:nvSpPr>
          <p:cNvPr id="7" name="Slide Number Placeholder 6">
            <a:extLst>
              <a:ext uri="{FF2B5EF4-FFF2-40B4-BE49-F238E27FC236}">
                <a16:creationId xmlns:a16="http://schemas.microsoft.com/office/drawing/2014/main" id="{B7373B44-D745-408A-92D4-41D0131B66AD}"/>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318775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6386E-B291-40AC-9F66-E560A444BC9B}"/>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50BBC494-2465-483E-8683-7892622A3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AB40CD-FE46-4B2F-899D-2AC3F7D85D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45C429E-E7E5-4DC9-9CE4-DF8B4FA27B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311BF2-5FE9-46E8-A196-3A09681BEF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EE1B3255-BCD1-4309-AD1E-F2E651BBEE11}"/>
              </a:ext>
            </a:extLst>
          </p:cNvPr>
          <p:cNvSpPr>
            <a:spLocks noGrp="1"/>
          </p:cNvSpPr>
          <p:nvPr>
            <p:ph type="dt" sz="half" idx="10"/>
          </p:nvPr>
        </p:nvSpPr>
        <p:spPr/>
        <p:txBody>
          <a:bodyPr/>
          <a:lstStyle/>
          <a:p>
            <a:fld id="{DD8B0AB2-5740-438B-A64E-5A04BE3898DE}" type="datetime1">
              <a:rPr lang="en-ZA" smtClean="0"/>
              <a:t>2026/04/23</a:t>
            </a:fld>
            <a:endParaRPr lang="en-ZA"/>
          </a:p>
        </p:txBody>
      </p:sp>
      <p:sp>
        <p:nvSpPr>
          <p:cNvPr id="8" name="Footer Placeholder 7">
            <a:extLst>
              <a:ext uri="{FF2B5EF4-FFF2-40B4-BE49-F238E27FC236}">
                <a16:creationId xmlns:a16="http://schemas.microsoft.com/office/drawing/2014/main" id="{A64F60C4-8EE8-4F06-85E2-F416A7362857}"/>
              </a:ext>
            </a:extLst>
          </p:cNvPr>
          <p:cNvSpPr>
            <a:spLocks noGrp="1"/>
          </p:cNvSpPr>
          <p:nvPr>
            <p:ph type="ftr" sz="quarter" idx="11"/>
          </p:nvPr>
        </p:nvSpPr>
        <p:spPr/>
        <p:txBody>
          <a:bodyPr/>
          <a:lstStyle/>
          <a:p>
            <a:r>
              <a:rPr lang="en-ZA"/>
              <a:t>Business Confidential</a:t>
            </a:r>
          </a:p>
        </p:txBody>
      </p:sp>
      <p:sp>
        <p:nvSpPr>
          <p:cNvPr id="9" name="Slide Number Placeholder 8">
            <a:extLst>
              <a:ext uri="{FF2B5EF4-FFF2-40B4-BE49-F238E27FC236}">
                <a16:creationId xmlns:a16="http://schemas.microsoft.com/office/drawing/2014/main" id="{E4BAEC44-0376-40CE-99A9-55D06CFA06D6}"/>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1903174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49552-8C80-4914-A0C7-12FC344A9DB0}"/>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0625DF68-79CA-48C2-B41F-54FBCA562F75}"/>
              </a:ext>
            </a:extLst>
          </p:cNvPr>
          <p:cNvSpPr>
            <a:spLocks noGrp="1"/>
          </p:cNvSpPr>
          <p:nvPr>
            <p:ph type="dt" sz="half" idx="10"/>
          </p:nvPr>
        </p:nvSpPr>
        <p:spPr/>
        <p:txBody>
          <a:bodyPr/>
          <a:lstStyle/>
          <a:p>
            <a:fld id="{75CF88A4-9873-44D7-964E-DF50FC65B01E}" type="datetime1">
              <a:rPr lang="en-ZA" smtClean="0"/>
              <a:t>2026/04/23</a:t>
            </a:fld>
            <a:endParaRPr lang="en-ZA"/>
          </a:p>
        </p:txBody>
      </p:sp>
      <p:sp>
        <p:nvSpPr>
          <p:cNvPr id="4" name="Footer Placeholder 3">
            <a:extLst>
              <a:ext uri="{FF2B5EF4-FFF2-40B4-BE49-F238E27FC236}">
                <a16:creationId xmlns:a16="http://schemas.microsoft.com/office/drawing/2014/main" id="{58631F56-E01E-4C85-B319-A85FBEFBB81B}"/>
              </a:ext>
            </a:extLst>
          </p:cNvPr>
          <p:cNvSpPr>
            <a:spLocks noGrp="1"/>
          </p:cNvSpPr>
          <p:nvPr>
            <p:ph type="ftr" sz="quarter" idx="11"/>
          </p:nvPr>
        </p:nvSpPr>
        <p:spPr/>
        <p:txBody>
          <a:bodyPr/>
          <a:lstStyle/>
          <a:p>
            <a:r>
              <a:rPr lang="en-ZA"/>
              <a:t>Business Confidential</a:t>
            </a:r>
          </a:p>
        </p:txBody>
      </p:sp>
      <p:sp>
        <p:nvSpPr>
          <p:cNvPr id="5" name="Slide Number Placeholder 4">
            <a:extLst>
              <a:ext uri="{FF2B5EF4-FFF2-40B4-BE49-F238E27FC236}">
                <a16:creationId xmlns:a16="http://schemas.microsoft.com/office/drawing/2014/main" id="{5C1AD95A-1A1A-4656-A195-DF2642B7B038}"/>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3213702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A54583-D8B4-407C-8162-4964DD809ED7}"/>
              </a:ext>
            </a:extLst>
          </p:cNvPr>
          <p:cNvSpPr>
            <a:spLocks noGrp="1"/>
          </p:cNvSpPr>
          <p:nvPr>
            <p:ph type="dt" sz="half" idx="10"/>
          </p:nvPr>
        </p:nvSpPr>
        <p:spPr/>
        <p:txBody>
          <a:bodyPr/>
          <a:lstStyle/>
          <a:p>
            <a:fld id="{73CE0B1D-A7D5-4FAE-816D-7C2632CD26CE}" type="datetime1">
              <a:rPr lang="en-ZA" smtClean="0"/>
              <a:t>2026/04/23</a:t>
            </a:fld>
            <a:endParaRPr lang="en-ZA"/>
          </a:p>
        </p:txBody>
      </p:sp>
      <p:sp>
        <p:nvSpPr>
          <p:cNvPr id="3" name="Footer Placeholder 2">
            <a:extLst>
              <a:ext uri="{FF2B5EF4-FFF2-40B4-BE49-F238E27FC236}">
                <a16:creationId xmlns:a16="http://schemas.microsoft.com/office/drawing/2014/main" id="{DB88D757-58F3-4BCE-8C01-BD1A667A4D8F}"/>
              </a:ext>
            </a:extLst>
          </p:cNvPr>
          <p:cNvSpPr>
            <a:spLocks noGrp="1"/>
          </p:cNvSpPr>
          <p:nvPr>
            <p:ph type="ftr" sz="quarter" idx="11"/>
          </p:nvPr>
        </p:nvSpPr>
        <p:spPr/>
        <p:txBody>
          <a:bodyPr/>
          <a:lstStyle/>
          <a:p>
            <a:r>
              <a:rPr lang="en-ZA"/>
              <a:t>Business Confidential</a:t>
            </a:r>
          </a:p>
        </p:txBody>
      </p:sp>
      <p:sp>
        <p:nvSpPr>
          <p:cNvPr id="4" name="Slide Number Placeholder 3">
            <a:extLst>
              <a:ext uri="{FF2B5EF4-FFF2-40B4-BE49-F238E27FC236}">
                <a16:creationId xmlns:a16="http://schemas.microsoft.com/office/drawing/2014/main" id="{94C98004-82A7-4CAA-ACEE-428564E32DF1}"/>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2363999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ED6CD-A09E-4CB0-998D-108339941C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10678129-9B4B-4041-A735-1D4D0DA4F5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3F891C59-D6B1-4D51-B983-779128EC23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78F0BF-06B3-4080-980E-83F0AEC8E7F6}"/>
              </a:ext>
            </a:extLst>
          </p:cNvPr>
          <p:cNvSpPr>
            <a:spLocks noGrp="1"/>
          </p:cNvSpPr>
          <p:nvPr>
            <p:ph type="dt" sz="half" idx="10"/>
          </p:nvPr>
        </p:nvSpPr>
        <p:spPr/>
        <p:txBody>
          <a:bodyPr/>
          <a:lstStyle/>
          <a:p>
            <a:fld id="{38A10632-EAED-4BC2-B574-CFEDCC3FDAD8}" type="datetime1">
              <a:rPr lang="en-ZA" smtClean="0"/>
              <a:t>2026/04/23</a:t>
            </a:fld>
            <a:endParaRPr lang="en-ZA"/>
          </a:p>
        </p:txBody>
      </p:sp>
      <p:sp>
        <p:nvSpPr>
          <p:cNvPr id="6" name="Footer Placeholder 5">
            <a:extLst>
              <a:ext uri="{FF2B5EF4-FFF2-40B4-BE49-F238E27FC236}">
                <a16:creationId xmlns:a16="http://schemas.microsoft.com/office/drawing/2014/main" id="{E2D6C3E8-EED6-4E30-9724-E738B31B4C5C}"/>
              </a:ext>
            </a:extLst>
          </p:cNvPr>
          <p:cNvSpPr>
            <a:spLocks noGrp="1"/>
          </p:cNvSpPr>
          <p:nvPr>
            <p:ph type="ftr" sz="quarter" idx="11"/>
          </p:nvPr>
        </p:nvSpPr>
        <p:spPr/>
        <p:txBody>
          <a:bodyPr/>
          <a:lstStyle/>
          <a:p>
            <a:r>
              <a:rPr lang="en-ZA"/>
              <a:t>Business Confidential</a:t>
            </a:r>
          </a:p>
        </p:txBody>
      </p:sp>
      <p:sp>
        <p:nvSpPr>
          <p:cNvPr id="7" name="Slide Number Placeholder 6">
            <a:extLst>
              <a:ext uri="{FF2B5EF4-FFF2-40B4-BE49-F238E27FC236}">
                <a16:creationId xmlns:a16="http://schemas.microsoft.com/office/drawing/2014/main" id="{CC2A5116-05C0-48D2-8E08-16F3E7C64F0D}"/>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228274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44E94D-4631-4775-B4A4-A3DB7D729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E6A16FFB-E863-4BB5-ADEE-81BC7FA7F6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a:extLst>
              <a:ext uri="{FF2B5EF4-FFF2-40B4-BE49-F238E27FC236}">
                <a16:creationId xmlns:a16="http://schemas.microsoft.com/office/drawing/2014/main" id="{E7D6E4D8-3261-4317-A9D6-9F42D14A49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47D41-11E0-4D7C-9813-21FF8CDDA849}" type="datetime1">
              <a:rPr lang="en-ZA" smtClean="0"/>
              <a:t>2026/04/23</a:t>
            </a:fld>
            <a:endParaRPr lang="en-ZA"/>
          </a:p>
        </p:txBody>
      </p:sp>
      <p:sp>
        <p:nvSpPr>
          <p:cNvPr id="5" name="Footer Placeholder 4">
            <a:extLst>
              <a:ext uri="{FF2B5EF4-FFF2-40B4-BE49-F238E27FC236}">
                <a16:creationId xmlns:a16="http://schemas.microsoft.com/office/drawing/2014/main" id="{AAD5DE15-9392-40E3-9927-A7C45DFE71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a:t>Business Confidential</a:t>
            </a:r>
          </a:p>
        </p:txBody>
      </p:sp>
      <p:sp>
        <p:nvSpPr>
          <p:cNvPr id="6" name="Slide Number Placeholder 5">
            <a:extLst>
              <a:ext uri="{FF2B5EF4-FFF2-40B4-BE49-F238E27FC236}">
                <a16:creationId xmlns:a16="http://schemas.microsoft.com/office/drawing/2014/main" id="{2CAD6C90-AC98-4846-BB84-3EC20BAFE0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FB42D1-C534-400D-BC72-5CE77A30CD5B}" type="slidenum">
              <a:rPr lang="en-ZA" smtClean="0"/>
              <a:t>‹#›</a:t>
            </a:fld>
            <a:endParaRPr lang="en-ZA"/>
          </a:p>
        </p:txBody>
      </p:sp>
      <p:pic>
        <p:nvPicPr>
          <p:cNvPr id="9" name="Google Shape;69;p19" descr="Icon&#10;&#10;Description automatically generated">
            <a:extLst>
              <a:ext uri="{FF2B5EF4-FFF2-40B4-BE49-F238E27FC236}">
                <a16:creationId xmlns:a16="http://schemas.microsoft.com/office/drawing/2014/main" id="{16475986-3960-A2BC-2E9D-0E3095C4223B}"/>
              </a:ext>
            </a:extLst>
          </p:cNvPr>
          <p:cNvPicPr preferRelativeResize="0"/>
          <p:nvPr userDrawn="1"/>
        </p:nvPicPr>
        <p:blipFill rotWithShape="1">
          <a:blip r:embed="rId17">
            <a:alphaModFix/>
          </a:blip>
          <a:srcRect/>
          <a:stretch/>
        </p:blipFill>
        <p:spPr>
          <a:xfrm>
            <a:off x="105530" y="177362"/>
            <a:ext cx="1524000" cy="914400"/>
          </a:xfrm>
          <a:prstGeom prst="rect">
            <a:avLst/>
          </a:prstGeom>
          <a:noFill/>
          <a:ln>
            <a:noFill/>
          </a:ln>
        </p:spPr>
      </p:pic>
    </p:spTree>
    <p:extLst>
      <p:ext uri="{BB962C8B-B14F-4D97-AF65-F5344CB8AC3E}">
        <p14:creationId xmlns:p14="http://schemas.microsoft.com/office/powerpoint/2010/main" val="103504628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3" r:id="rId1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s://uomus.edu.iq/img/lectures21/MUCLecture_2024_51458225.pdf" TargetMode="Externa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hyperlink" Target="https://e-pharmacokinetics.com/epharma/module/introduction-to-pharma/introduction/li-d-nonlinear-pharam.php"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9;p19">
            <a:extLst>
              <a:ext uri="{FF2B5EF4-FFF2-40B4-BE49-F238E27FC236}">
                <a16:creationId xmlns:a16="http://schemas.microsoft.com/office/drawing/2014/main" id="{FFFC2622-3DA9-6465-B414-FAFDB1CF650F}"/>
              </a:ext>
            </a:extLst>
          </p:cNvPr>
          <p:cNvSpPr txBox="1"/>
          <p:nvPr/>
        </p:nvSpPr>
        <p:spPr>
          <a:xfrm>
            <a:off x="6235249" y="1941234"/>
            <a:ext cx="5787186" cy="3539390"/>
          </a:xfrm>
          <a:prstGeom prst="rect">
            <a:avLst/>
          </a:prstGeom>
          <a:noFill/>
          <a:ln>
            <a:noFill/>
          </a:ln>
        </p:spPr>
        <p:txBody>
          <a:bodyPr spcFirstLastPara="1" wrap="square" lIns="91425" tIns="45700" rIns="91425" bIns="45700" anchor="t" anchorCtr="0">
            <a:spAutoFit/>
          </a:bodyPr>
          <a:lstStyle/>
          <a:p>
            <a:pPr lvl="0" algn="ctr"/>
            <a:r>
              <a:rPr lang="en-US" sz="3200" b="1" dirty="0">
                <a:solidFill>
                  <a:srgbClr val="561B0D"/>
                </a:solidFill>
                <a:latin typeface="Arial"/>
                <a:ea typeface="Arial"/>
                <a:cs typeface="Arial"/>
                <a:sym typeface="Arial"/>
              </a:rPr>
              <a:t>Drug Discovery and Development Course </a:t>
            </a:r>
            <a:endParaRPr lang="en-US" sz="3200" b="1" dirty="0">
              <a:solidFill>
                <a:schemeClr val="dk1"/>
              </a:solidFill>
              <a:latin typeface="Arial"/>
              <a:ea typeface="Arial"/>
              <a:cs typeface="Arial"/>
              <a:sym typeface="Arial"/>
            </a:endParaRPr>
          </a:p>
          <a:p>
            <a:pPr marL="0" marR="0" lvl="0" indent="0" algn="ctr" rtl="0">
              <a:spcBef>
                <a:spcPts val="0"/>
              </a:spcBef>
              <a:spcAft>
                <a:spcPts val="0"/>
              </a:spcAft>
              <a:buNone/>
            </a:pPr>
            <a:endParaRPr lang="en-US" sz="2000" dirty="0">
              <a:solidFill>
                <a:srgbClr val="242424"/>
              </a:solidFill>
              <a:latin typeface="Arial"/>
              <a:ea typeface="Arial"/>
              <a:cs typeface="Arial"/>
              <a:sym typeface="Arial"/>
            </a:endParaRPr>
          </a:p>
          <a:p>
            <a:pPr marL="0" marR="0" lvl="0" indent="0" algn="ctr" rtl="0">
              <a:spcBef>
                <a:spcPts val="0"/>
              </a:spcBef>
              <a:spcAft>
                <a:spcPts val="0"/>
              </a:spcAft>
              <a:buNone/>
            </a:pPr>
            <a:endParaRPr lang="en-US" sz="2000" dirty="0">
              <a:solidFill>
                <a:srgbClr val="242424"/>
              </a:solidFill>
              <a:latin typeface="Arial"/>
              <a:ea typeface="Arial"/>
              <a:cs typeface="Arial"/>
              <a:sym typeface="Arial"/>
            </a:endParaRPr>
          </a:p>
          <a:p>
            <a:pPr lvl="0" algn="ctr"/>
            <a:r>
              <a:rPr lang="en-GB" altLang="en-US" sz="2000" b="1" dirty="0">
                <a:latin typeface="Calibri" panose="020F0502020204030204" pitchFamily="34" charset="0"/>
                <a:cs typeface="Calibri" panose="020F0502020204030204" pitchFamily="34" charset="0"/>
              </a:rPr>
              <a:t>Introduction to Pharmacokinetic Modelling:</a:t>
            </a:r>
          </a:p>
          <a:p>
            <a:pPr lvl="0" algn="ctr"/>
            <a:r>
              <a:rPr lang="en-ZW" sz="2000" b="1" dirty="0">
                <a:solidFill>
                  <a:srgbClr val="FF0000"/>
                </a:solidFill>
              </a:rPr>
              <a:t>Volume of distribution</a:t>
            </a:r>
          </a:p>
          <a:p>
            <a:pPr lvl="0" algn="ctr"/>
            <a:r>
              <a:rPr lang="en-ZW" sz="2000" b="1" dirty="0" err="1">
                <a:solidFill>
                  <a:srgbClr val="FF0000"/>
                </a:solidFill>
              </a:rPr>
              <a:t>Clearence</a:t>
            </a:r>
            <a:endParaRPr lang="en-ZW" sz="2000" b="1" dirty="0">
              <a:solidFill>
                <a:srgbClr val="FF0000"/>
              </a:solidFill>
            </a:endParaRPr>
          </a:p>
          <a:p>
            <a:pPr lvl="0" algn="ctr"/>
            <a:r>
              <a:rPr lang="en-ZW" sz="2000" b="1" dirty="0">
                <a:solidFill>
                  <a:srgbClr val="FF0000"/>
                </a:solidFill>
              </a:rPr>
              <a:t>Linear and non-linear pharmacokinetics</a:t>
            </a:r>
          </a:p>
          <a:p>
            <a:pPr lvl="0" algn="ctr"/>
            <a:endParaRPr lang="en-US" sz="2000" b="0" i="0" dirty="0">
              <a:solidFill>
                <a:srgbClr val="242424"/>
              </a:solidFill>
              <a:latin typeface="Arial"/>
              <a:ea typeface="Arial"/>
              <a:cs typeface="Arial"/>
              <a:sym typeface="Arial"/>
            </a:endParaRPr>
          </a:p>
          <a:p>
            <a:pPr marL="0" marR="0" lvl="0" indent="0" algn="ctr" rtl="0">
              <a:spcBef>
                <a:spcPts val="0"/>
              </a:spcBef>
              <a:spcAft>
                <a:spcPts val="0"/>
              </a:spcAft>
              <a:buNone/>
            </a:pPr>
            <a:r>
              <a:rPr lang="en-US" sz="2000" dirty="0">
                <a:solidFill>
                  <a:srgbClr val="242424"/>
                </a:solidFill>
                <a:latin typeface="Arial"/>
                <a:ea typeface="Arial"/>
                <a:cs typeface="Arial"/>
                <a:sym typeface="Arial"/>
              </a:rPr>
              <a:t>Ali Mohamed</a:t>
            </a:r>
            <a:endParaRPr sz="2000" b="0" i="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00086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31B7DF-1E3D-444F-8AB5-38A08A470AF9}"/>
              </a:ext>
            </a:extLst>
          </p:cNvPr>
          <p:cNvPicPr>
            <a:picLocks noChangeAspect="1"/>
          </p:cNvPicPr>
          <p:nvPr/>
        </p:nvPicPr>
        <p:blipFill>
          <a:blip r:embed="rId3"/>
          <a:stretch>
            <a:fillRect/>
          </a:stretch>
        </p:blipFill>
        <p:spPr>
          <a:xfrm>
            <a:off x="604065" y="1324758"/>
            <a:ext cx="7103021" cy="4444393"/>
          </a:xfrm>
          <a:prstGeom prst="rect">
            <a:avLst/>
          </a:prstGeom>
        </p:spPr>
      </p:pic>
      <p:sp>
        <p:nvSpPr>
          <p:cNvPr id="4" name="TextBox 3">
            <a:extLst>
              <a:ext uri="{FF2B5EF4-FFF2-40B4-BE49-F238E27FC236}">
                <a16:creationId xmlns:a16="http://schemas.microsoft.com/office/drawing/2014/main" id="{9E1FE4B2-8108-458E-BF9D-607D4183089E}"/>
              </a:ext>
            </a:extLst>
          </p:cNvPr>
          <p:cNvSpPr txBox="1"/>
          <p:nvPr/>
        </p:nvSpPr>
        <p:spPr>
          <a:xfrm>
            <a:off x="827999" y="131680"/>
            <a:ext cx="11133846" cy="707886"/>
          </a:xfrm>
          <a:prstGeom prst="rect">
            <a:avLst/>
          </a:prstGeom>
          <a:noFill/>
        </p:spPr>
        <p:txBody>
          <a:bodyPr wrap="square">
            <a:spAutoFit/>
          </a:bodyPr>
          <a:lstStyle/>
          <a:p>
            <a:pPr eaLnBrk="1" hangingPunct="1">
              <a:spcBef>
                <a:spcPct val="0"/>
              </a:spcBef>
              <a:buFontTx/>
              <a:buNone/>
            </a:pPr>
            <a:r>
              <a:rPr lang="sv-SE" altLang="en-US" sz="4000" b="1" dirty="0"/>
              <a:t>Single vs multi-compartment models of distribution</a:t>
            </a:r>
            <a:endParaRPr lang="sv-SE" altLang="en-US" sz="4000" b="1" dirty="0">
              <a:latin typeface="+mn-lt"/>
            </a:endParaRPr>
          </a:p>
        </p:txBody>
      </p:sp>
      <p:sp>
        <p:nvSpPr>
          <p:cNvPr id="7" name="TextBox 6">
            <a:extLst>
              <a:ext uri="{FF2B5EF4-FFF2-40B4-BE49-F238E27FC236}">
                <a16:creationId xmlns:a16="http://schemas.microsoft.com/office/drawing/2014/main" id="{E61FFED4-A116-4C97-951B-4546B1BE6EE1}"/>
              </a:ext>
            </a:extLst>
          </p:cNvPr>
          <p:cNvSpPr txBox="1"/>
          <p:nvPr/>
        </p:nvSpPr>
        <p:spPr>
          <a:xfrm>
            <a:off x="7783288" y="1091492"/>
            <a:ext cx="4094582" cy="2542363"/>
          </a:xfrm>
          <a:prstGeom prst="rect">
            <a:avLst/>
          </a:prstGeom>
          <a:noFill/>
        </p:spPr>
        <p:txBody>
          <a:bodyPr wrap="square">
            <a:spAutoFit/>
          </a:bodyPr>
          <a:lstStyle/>
          <a:p>
            <a:pPr>
              <a:lnSpc>
                <a:spcPct val="150000"/>
              </a:lnSpc>
            </a:pPr>
            <a:r>
              <a:rPr lang="en-US" b="0" i="0" dirty="0">
                <a:solidFill>
                  <a:srgbClr val="000000"/>
                </a:solidFill>
                <a:effectLst/>
              </a:rPr>
              <a:t>Immediately after administration of an IV bolus, a drug enters the </a:t>
            </a:r>
            <a:r>
              <a:rPr lang="en-US" b="1" i="0" dirty="0">
                <a:solidFill>
                  <a:srgbClr val="000000"/>
                </a:solidFill>
                <a:effectLst/>
              </a:rPr>
              <a:t>“central” compartment,</a:t>
            </a:r>
            <a:r>
              <a:rPr lang="en-US" b="0" i="0" dirty="0">
                <a:solidFill>
                  <a:srgbClr val="000000"/>
                </a:solidFill>
                <a:effectLst/>
              </a:rPr>
              <a:t> which is composed of the plasma, highly perfused organs (liver, kidneys, etc.) and other tissues where drug distribution is instantaneous.</a:t>
            </a:r>
            <a:endParaRPr lang="en-ZW" dirty="0"/>
          </a:p>
        </p:txBody>
      </p:sp>
      <p:sp>
        <p:nvSpPr>
          <p:cNvPr id="9" name="TextBox 8">
            <a:extLst>
              <a:ext uri="{FF2B5EF4-FFF2-40B4-BE49-F238E27FC236}">
                <a16:creationId xmlns:a16="http://schemas.microsoft.com/office/drawing/2014/main" id="{40132738-6E45-4952-9533-934650BBF477}"/>
              </a:ext>
            </a:extLst>
          </p:cNvPr>
          <p:cNvSpPr txBox="1"/>
          <p:nvPr/>
        </p:nvSpPr>
        <p:spPr>
          <a:xfrm>
            <a:off x="7783288" y="3885781"/>
            <a:ext cx="4094581" cy="2126864"/>
          </a:xfrm>
          <a:prstGeom prst="rect">
            <a:avLst/>
          </a:prstGeom>
          <a:noFill/>
        </p:spPr>
        <p:txBody>
          <a:bodyPr wrap="square">
            <a:spAutoFit/>
          </a:bodyPr>
          <a:lstStyle/>
          <a:p>
            <a:pPr>
              <a:lnSpc>
                <a:spcPct val="150000"/>
              </a:lnSpc>
            </a:pPr>
            <a:r>
              <a:rPr lang="en-US" b="0" i="0" dirty="0">
                <a:solidFill>
                  <a:srgbClr val="000000"/>
                </a:solidFill>
                <a:effectLst/>
              </a:rPr>
              <a:t>Eventually, some drugs may begin to move from the central compartment to the </a:t>
            </a:r>
            <a:r>
              <a:rPr lang="en-US" b="1" i="0" dirty="0">
                <a:solidFill>
                  <a:srgbClr val="000000"/>
                </a:solidFill>
                <a:effectLst/>
              </a:rPr>
              <a:t>“peripheral” compartment</a:t>
            </a:r>
            <a:r>
              <a:rPr lang="en-US" b="0" i="0" dirty="0">
                <a:solidFill>
                  <a:srgbClr val="000000"/>
                </a:solidFill>
                <a:effectLst/>
              </a:rPr>
              <a:t>, which is composed of tissues to which drug distributes slower.</a:t>
            </a:r>
            <a:endParaRPr lang="en-ZW" dirty="0"/>
          </a:p>
        </p:txBody>
      </p:sp>
    </p:spTree>
    <p:extLst>
      <p:ext uri="{BB962C8B-B14F-4D97-AF65-F5344CB8AC3E}">
        <p14:creationId xmlns:p14="http://schemas.microsoft.com/office/powerpoint/2010/main" val="342037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sz="half" idx="1"/>
          </p:nvPr>
        </p:nvSpPr>
        <p:spPr>
          <a:xfrm>
            <a:off x="1132332" y="1122420"/>
            <a:ext cx="10171667" cy="1753722"/>
          </a:xfrm>
        </p:spPr>
        <p:txBody>
          <a:bodyPr>
            <a:normAutofit/>
          </a:bodyPr>
          <a:lstStyle/>
          <a:p>
            <a:pPr>
              <a:lnSpc>
                <a:spcPct val="150000"/>
              </a:lnSpc>
              <a:buFontTx/>
              <a:buNone/>
            </a:pPr>
            <a:r>
              <a:rPr lang="en-GB" altLang="en-US" sz="2000" dirty="0"/>
              <a:t>Apparent volume of distribution (v)</a:t>
            </a:r>
          </a:p>
          <a:p>
            <a:pPr>
              <a:lnSpc>
                <a:spcPct val="150000"/>
              </a:lnSpc>
              <a:buFont typeface="Wingdings" panose="05000000000000000000" pitchFamily="2" charset="2"/>
              <a:buChar char="ü"/>
            </a:pPr>
            <a:r>
              <a:rPr lang="en-GB" altLang="en-US" sz="2000" dirty="0"/>
              <a:t>We cannot measure the drug in the tissues, but we can measure it in the blood. </a:t>
            </a:r>
          </a:p>
          <a:p>
            <a:pPr>
              <a:lnSpc>
                <a:spcPct val="150000"/>
              </a:lnSpc>
              <a:buFont typeface="Wingdings" panose="05000000000000000000" pitchFamily="2" charset="2"/>
              <a:buChar char="ü"/>
            </a:pPr>
            <a:r>
              <a:rPr lang="en-GB" altLang="en-US" sz="2000" dirty="0"/>
              <a:t>It does not distinguish in which tissue the drug goes to, just the amount in the body.</a:t>
            </a:r>
            <a:endParaRPr lang="en-US" altLang="en-US" sz="2000" dirty="0"/>
          </a:p>
          <a:p>
            <a:pPr>
              <a:lnSpc>
                <a:spcPct val="150000"/>
              </a:lnSpc>
              <a:buFontTx/>
              <a:buNone/>
            </a:pPr>
            <a:endParaRPr lang="en-GB" altLang="en-US" sz="2000" dirty="0"/>
          </a:p>
        </p:txBody>
      </p:sp>
      <p:sp>
        <p:nvSpPr>
          <p:cNvPr id="27" name="TextBox 26">
            <a:extLst>
              <a:ext uri="{FF2B5EF4-FFF2-40B4-BE49-F238E27FC236}">
                <a16:creationId xmlns:a16="http://schemas.microsoft.com/office/drawing/2014/main" id="{F1785AD9-4D01-465C-A2D2-6E82948622FE}"/>
              </a:ext>
            </a:extLst>
          </p:cNvPr>
          <p:cNvSpPr txBox="1"/>
          <p:nvPr/>
        </p:nvSpPr>
        <p:spPr>
          <a:xfrm>
            <a:off x="828000" y="131680"/>
            <a:ext cx="10476000" cy="707886"/>
          </a:xfrm>
          <a:prstGeom prst="rect">
            <a:avLst/>
          </a:prstGeom>
          <a:noFill/>
        </p:spPr>
        <p:txBody>
          <a:bodyPr wrap="square">
            <a:spAutoFit/>
          </a:bodyPr>
          <a:lstStyle/>
          <a:p>
            <a:pPr eaLnBrk="1" hangingPunct="1">
              <a:spcBef>
                <a:spcPct val="0"/>
              </a:spcBef>
              <a:buFontTx/>
              <a:buNone/>
            </a:pPr>
            <a:r>
              <a:rPr lang="sv-SE" altLang="en-US" sz="4000" b="1" dirty="0">
                <a:latin typeface="+mn-lt"/>
              </a:rPr>
              <a:t>Extent of distribution</a:t>
            </a:r>
          </a:p>
        </p:txBody>
      </p:sp>
      <p:sp>
        <p:nvSpPr>
          <p:cNvPr id="30" name="Text Box 6">
            <a:extLst>
              <a:ext uri="{FF2B5EF4-FFF2-40B4-BE49-F238E27FC236}">
                <a16:creationId xmlns:a16="http://schemas.microsoft.com/office/drawing/2014/main" id="{37F9A51A-72A3-48E7-84C7-781A075C632C}"/>
              </a:ext>
            </a:extLst>
          </p:cNvPr>
          <p:cNvSpPr txBox="1">
            <a:spLocks noChangeArrowheads="1"/>
          </p:cNvSpPr>
          <p:nvPr/>
        </p:nvSpPr>
        <p:spPr bwMode="auto">
          <a:xfrm>
            <a:off x="1382730" y="3437346"/>
            <a:ext cx="8915400" cy="1089025"/>
          </a:xfrm>
          <a:prstGeom prst="rect">
            <a:avLst/>
          </a:prstGeom>
          <a:noFill/>
          <a:ln w="22225">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200" b="1">
                <a:solidFill>
                  <a:srgbClr val="CC0000"/>
                </a:solidFill>
                <a:latin typeface="Comic Sans MS" pitchFamily="66" charset="0"/>
              </a:rPr>
              <a:t>Apparent volume that the drug occupies at a concentration equal to that in plasma</a:t>
            </a:r>
            <a:endParaRPr lang="en-US" altLang="en-US" sz="3200" b="1">
              <a:solidFill>
                <a:srgbClr val="CC0000"/>
              </a:solidFill>
              <a:latin typeface="Comic Sans MS" pitchFamily="66" charset="0"/>
            </a:endParaRPr>
          </a:p>
        </p:txBody>
      </p:sp>
      <p:sp>
        <p:nvSpPr>
          <p:cNvPr id="32" name="TextBox 31">
            <a:extLst>
              <a:ext uri="{FF2B5EF4-FFF2-40B4-BE49-F238E27FC236}">
                <a16:creationId xmlns:a16="http://schemas.microsoft.com/office/drawing/2014/main" id="{074FC610-70FB-4CF3-9C50-271CC82A8F70}"/>
              </a:ext>
            </a:extLst>
          </p:cNvPr>
          <p:cNvSpPr txBox="1"/>
          <p:nvPr/>
        </p:nvSpPr>
        <p:spPr>
          <a:xfrm>
            <a:off x="1132332" y="4988573"/>
            <a:ext cx="8915400" cy="400110"/>
          </a:xfrm>
          <a:prstGeom prst="rect">
            <a:avLst/>
          </a:prstGeom>
          <a:noFill/>
        </p:spPr>
        <p:txBody>
          <a:bodyPr wrap="square">
            <a:spAutoFit/>
          </a:bodyPr>
          <a:lstStyle/>
          <a:p>
            <a:pPr>
              <a:spcBef>
                <a:spcPct val="30000"/>
              </a:spcBef>
              <a:buClr>
                <a:srgbClr val="CC0000"/>
              </a:buClr>
              <a:buFont typeface="Wingdings" pitchFamily="2" charset="2"/>
              <a:buNone/>
            </a:pPr>
            <a:r>
              <a:rPr lang="en-GB" altLang="en-US" sz="2000" u="sng" dirty="0">
                <a:solidFill>
                  <a:srgbClr val="CC0000"/>
                </a:solidFill>
                <a:cs typeface="Times New Roman" pitchFamily="18" charset="0"/>
              </a:rPr>
              <a:t>Hypothetical value</a:t>
            </a:r>
            <a:r>
              <a:rPr lang="en-GB" altLang="en-US" sz="2000" dirty="0">
                <a:cs typeface="Times New Roman" pitchFamily="18" charset="0"/>
              </a:rPr>
              <a:t>, rarely</a:t>
            </a:r>
            <a:r>
              <a:rPr lang="en-US" altLang="en-US" sz="2000" dirty="0">
                <a:cs typeface="Times New Roman" pitchFamily="18" charset="0"/>
              </a:rPr>
              <a:t> a physiological space (e.g., total body water)</a:t>
            </a:r>
          </a:p>
        </p:txBody>
      </p:sp>
    </p:spTree>
    <p:extLst>
      <p:ext uri="{BB962C8B-B14F-4D97-AF65-F5344CB8AC3E}">
        <p14:creationId xmlns:p14="http://schemas.microsoft.com/office/powerpoint/2010/main" val="193668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914401" y="1205033"/>
            <a:ext cx="8959064"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spcBef>
                <a:spcPct val="50000"/>
              </a:spcBef>
              <a:buClr>
                <a:srgbClr val="0000FF"/>
              </a:buClr>
              <a:buSzPct val="60000"/>
              <a:buFont typeface="Courier New" panose="02070309020205020404" pitchFamily="49" charset="0"/>
              <a:buChar char="o"/>
            </a:pPr>
            <a:r>
              <a:rPr lang="en-US" altLang="en-US" sz="2000" dirty="0">
                <a:solidFill>
                  <a:srgbClr val="000000"/>
                </a:solidFill>
              </a:rPr>
              <a:t>Value depends on reference fluid measured (plasma, blood, unbound drug)</a:t>
            </a:r>
          </a:p>
          <a:p>
            <a:pPr marL="342900" indent="-342900">
              <a:spcBef>
                <a:spcPct val="50000"/>
              </a:spcBef>
              <a:buClr>
                <a:srgbClr val="0000FF"/>
              </a:buClr>
              <a:buSzPct val="60000"/>
              <a:buFont typeface="Courier New" panose="02070309020205020404" pitchFamily="49" charset="0"/>
              <a:buChar char="o"/>
            </a:pPr>
            <a:r>
              <a:rPr lang="en-GB" altLang="en-US" sz="2000" dirty="0">
                <a:solidFill>
                  <a:srgbClr val="000000"/>
                </a:solidFill>
              </a:rPr>
              <a:t>C, </a:t>
            </a:r>
            <a:r>
              <a:rPr lang="en-GB" altLang="en-US" sz="2000" dirty="0" err="1">
                <a:solidFill>
                  <a:srgbClr val="000000"/>
                </a:solidFill>
              </a:rPr>
              <a:t>Cb</a:t>
            </a:r>
            <a:r>
              <a:rPr lang="en-GB" altLang="en-US" sz="2000" dirty="0">
                <a:solidFill>
                  <a:srgbClr val="000000"/>
                </a:solidFill>
              </a:rPr>
              <a:t> and Cu can differ as a consequence of binding to cells and plasma proteins</a:t>
            </a:r>
          </a:p>
        </p:txBody>
      </p:sp>
      <p:grpSp>
        <p:nvGrpSpPr>
          <p:cNvPr id="83977" name="Group 9"/>
          <p:cNvGrpSpPr>
            <a:grpSpLocks/>
          </p:cNvGrpSpPr>
          <p:nvPr/>
        </p:nvGrpSpPr>
        <p:grpSpPr bwMode="auto">
          <a:xfrm>
            <a:off x="1262010" y="2350681"/>
            <a:ext cx="7924800" cy="1847850"/>
            <a:chOff x="384" y="2592"/>
            <a:chExt cx="4992" cy="1164"/>
          </a:xfrm>
        </p:grpSpPr>
        <p:grpSp>
          <p:nvGrpSpPr>
            <p:cNvPr id="83971" name="Group 3"/>
            <p:cNvGrpSpPr>
              <a:grpSpLocks/>
            </p:cNvGrpSpPr>
            <p:nvPr/>
          </p:nvGrpSpPr>
          <p:grpSpPr bwMode="auto">
            <a:xfrm>
              <a:off x="384" y="3023"/>
              <a:ext cx="4992" cy="733"/>
              <a:chOff x="336" y="2783"/>
              <a:chExt cx="4992" cy="733"/>
            </a:xfrm>
          </p:grpSpPr>
          <p:pic>
            <p:nvPicPr>
              <p:cNvPr id="839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r="19366"/>
              <a:stretch>
                <a:fillRect/>
              </a:stretch>
            </p:blipFill>
            <p:spPr bwMode="auto">
              <a:xfrm>
                <a:off x="419" y="2783"/>
                <a:ext cx="4197" cy="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973" name="Text Box 5"/>
              <p:cNvSpPr txBox="1">
                <a:spLocks noChangeArrowheads="1"/>
              </p:cNvSpPr>
              <p:nvPr/>
            </p:nvSpPr>
            <p:spPr bwMode="auto">
              <a:xfrm>
                <a:off x="336" y="3264"/>
                <a:ext cx="499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000" dirty="0"/>
                  <a:t>       amount    plasma                     </a:t>
                </a:r>
                <a:r>
                  <a:rPr lang="en-GB" altLang="en-US" sz="2000" dirty="0">
                    <a:solidFill>
                      <a:srgbClr val="CC0000"/>
                    </a:solidFill>
                  </a:rPr>
                  <a:t>blood </a:t>
                </a:r>
                <a:r>
                  <a:rPr lang="en-GB" altLang="en-US" sz="2000" dirty="0"/>
                  <a:t>                         </a:t>
                </a:r>
                <a:r>
                  <a:rPr lang="en-GB" altLang="en-US" sz="2000" dirty="0">
                    <a:solidFill>
                      <a:srgbClr val="0000FF"/>
                    </a:solidFill>
                  </a:rPr>
                  <a:t>plasma water</a:t>
                </a:r>
                <a:endParaRPr lang="en-US" altLang="en-US" sz="2000" dirty="0">
                  <a:solidFill>
                    <a:srgbClr val="0000FF"/>
                  </a:solidFill>
                </a:endParaRPr>
              </a:p>
            </p:txBody>
          </p:sp>
        </p:grpSp>
        <p:sp>
          <p:nvSpPr>
            <p:cNvPr id="83976" name="Text Box 8"/>
            <p:cNvSpPr txBox="1">
              <a:spLocks noChangeArrowheads="1"/>
            </p:cNvSpPr>
            <p:nvPr/>
          </p:nvSpPr>
          <p:spPr bwMode="auto">
            <a:xfrm>
              <a:off x="384" y="2592"/>
              <a:ext cx="283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000" dirty="0"/>
                <a:t>However, at equilibrium:</a:t>
              </a:r>
              <a:endParaRPr lang="en-US" altLang="en-US" sz="2000" dirty="0"/>
            </a:p>
          </p:txBody>
        </p:sp>
      </p:grpSp>
      <p:sp>
        <p:nvSpPr>
          <p:cNvPr id="11" name="TextBox 10">
            <a:extLst>
              <a:ext uri="{FF2B5EF4-FFF2-40B4-BE49-F238E27FC236}">
                <a16:creationId xmlns:a16="http://schemas.microsoft.com/office/drawing/2014/main" id="{94DF6F19-DE1C-486E-A0DD-EE96C3A23BC7}"/>
              </a:ext>
            </a:extLst>
          </p:cNvPr>
          <p:cNvSpPr txBox="1"/>
          <p:nvPr/>
        </p:nvSpPr>
        <p:spPr>
          <a:xfrm>
            <a:off x="828000" y="131680"/>
            <a:ext cx="10476000" cy="707886"/>
          </a:xfrm>
          <a:prstGeom prst="rect">
            <a:avLst/>
          </a:prstGeom>
          <a:noFill/>
        </p:spPr>
        <p:txBody>
          <a:bodyPr wrap="square">
            <a:spAutoFit/>
          </a:bodyPr>
          <a:lstStyle/>
          <a:p>
            <a:pPr eaLnBrk="1" hangingPunct="1">
              <a:spcBef>
                <a:spcPct val="0"/>
              </a:spcBef>
              <a:buFontTx/>
              <a:buNone/>
            </a:pPr>
            <a:r>
              <a:rPr lang="sv-SE" altLang="en-US" sz="4000" b="1" dirty="0">
                <a:latin typeface="+mn-lt"/>
              </a:rPr>
              <a:t>Apparent volume of distribution (V)</a:t>
            </a:r>
          </a:p>
        </p:txBody>
      </p:sp>
    </p:spTree>
    <p:extLst>
      <p:ext uri="{BB962C8B-B14F-4D97-AF65-F5344CB8AC3E}">
        <p14:creationId xmlns:p14="http://schemas.microsoft.com/office/powerpoint/2010/main" val="199406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3977"/>
                                        </p:tgtEl>
                                        <p:attrNameLst>
                                          <p:attrName>style.visibility</p:attrName>
                                        </p:attrNameLst>
                                      </p:cBhvr>
                                      <p:to>
                                        <p:strVal val="visible"/>
                                      </p:to>
                                    </p:set>
                                    <p:animEffect transition="in" filter="fade">
                                      <p:cBhvr>
                                        <p:cTn id="7" dur="1000"/>
                                        <p:tgtEl>
                                          <p:spTgt spid="83977"/>
                                        </p:tgtEl>
                                      </p:cBhvr>
                                    </p:animEffect>
                                    <p:anim calcmode="lin" valueType="num">
                                      <p:cBhvr>
                                        <p:cTn id="8" dur="1000" fill="hold"/>
                                        <p:tgtEl>
                                          <p:spTgt spid="83977"/>
                                        </p:tgtEl>
                                        <p:attrNameLst>
                                          <p:attrName>ppt_x</p:attrName>
                                        </p:attrNameLst>
                                      </p:cBhvr>
                                      <p:tavLst>
                                        <p:tav tm="0">
                                          <p:val>
                                            <p:strVal val="#ppt_x"/>
                                          </p:val>
                                        </p:tav>
                                        <p:tav tm="100000">
                                          <p:val>
                                            <p:strVal val="#ppt_x"/>
                                          </p:val>
                                        </p:tav>
                                      </p:tavLst>
                                    </p:anim>
                                    <p:anim calcmode="lin" valueType="num">
                                      <p:cBhvr>
                                        <p:cTn id="9" dur="1000" fill="hold"/>
                                        <p:tgtEl>
                                          <p:spTgt spid="839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1888332" y="1913390"/>
            <a:ext cx="8686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en-GB" altLang="en-US" sz="2400" b="1" dirty="0"/>
              <a:t>  Amount in Body = </a:t>
            </a:r>
            <a:r>
              <a:rPr lang="en-GB" altLang="en-US" sz="2400" b="1" dirty="0">
                <a:solidFill>
                  <a:srgbClr val="CC0000"/>
                </a:solidFill>
              </a:rPr>
              <a:t>Amt in plasma</a:t>
            </a:r>
            <a:r>
              <a:rPr lang="en-GB" altLang="en-US" sz="2400" b="1" dirty="0"/>
              <a:t> + </a:t>
            </a:r>
            <a:r>
              <a:rPr lang="en-GB" altLang="en-US" sz="2400" b="1" dirty="0">
                <a:solidFill>
                  <a:srgbClr val="0000FF"/>
                </a:solidFill>
              </a:rPr>
              <a:t>Amt outside plasma</a:t>
            </a:r>
          </a:p>
        </p:txBody>
      </p:sp>
      <p:sp>
        <p:nvSpPr>
          <p:cNvPr id="93187" name="Text Box 3"/>
          <p:cNvSpPr txBox="1">
            <a:spLocks noChangeArrowheads="1"/>
          </p:cNvSpPr>
          <p:nvPr/>
        </p:nvSpPr>
        <p:spPr bwMode="auto">
          <a:xfrm>
            <a:off x="2209800" y="1170673"/>
            <a:ext cx="8237538"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lang="en-GB" altLang="en-US" sz="3600" b="1" dirty="0"/>
              <a:t>A= V</a:t>
            </a:r>
            <a:r>
              <a:rPr lang="en-US" altLang="en-US" sz="3600" b="1" dirty="0"/>
              <a:t>·</a:t>
            </a:r>
            <a:r>
              <a:rPr lang="en-GB" altLang="en-US" sz="3600" b="1" dirty="0"/>
              <a:t>C = </a:t>
            </a:r>
            <a:r>
              <a:rPr lang="en-GB" altLang="en-US" sz="3600" b="1" dirty="0">
                <a:solidFill>
                  <a:srgbClr val="CC0000"/>
                </a:solidFill>
              </a:rPr>
              <a:t>V</a:t>
            </a:r>
            <a:r>
              <a:rPr lang="en-GB" altLang="en-US" sz="3600" b="1" baseline="-25000" dirty="0">
                <a:solidFill>
                  <a:srgbClr val="CC0000"/>
                </a:solidFill>
              </a:rPr>
              <a:t>P</a:t>
            </a:r>
            <a:r>
              <a:rPr lang="en-US" altLang="en-US" sz="3600" b="1" dirty="0">
                <a:solidFill>
                  <a:srgbClr val="CC0000"/>
                </a:solidFill>
              </a:rPr>
              <a:t>·</a:t>
            </a:r>
            <a:r>
              <a:rPr lang="en-GB" altLang="en-US" sz="3600" b="1" dirty="0">
                <a:solidFill>
                  <a:srgbClr val="CC0000"/>
                </a:solidFill>
              </a:rPr>
              <a:t>C</a:t>
            </a:r>
            <a:r>
              <a:rPr lang="en-GB" altLang="en-US" sz="3600" b="1" dirty="0"/>
              <a:t> + </a:t>
            </a:r>
            <a:r>
              <a:rPr lang="en-GB" altLang="en-US" sz="3600" b="1" dirty="0">
                <a:solidFill>
                  <a:srgbClr val="0000FF"/>
                </a:solidFill>
              </a:rPr>
              <a:t>V</a:t>
            </a:r>
            <a:r>
              <a:rPr lang="en-GB" altLang="en-US" sz="3600" b="1" baseline="-25000" dirty="0">
                <a:solidFill>
                  <a:srgbClr val="0000FF"/>
                </a:solidFill>
              </a:rPr>
              <a:t>TW</a:t>
            </a:r>
            <a:r>
              <a:rPr lang="en-US" altLang="en-US" sz="3600" b="1" dirty="0">
                <a:solidFill>
                  <a:srgbClr val="0000FF"/>
                </a:solidFill>
              </a:rPr>
              <a:t>·</a:t>
            </a:r>
            <a:r>
              <a:rPr lang="en-GB" altLang="en-US" sz="3600" b="1" dirty="0">
                <a:solidFill>
                  <a:srgbClr val="0000FF"/>
                </a:solidFill>
              </a:rPr>
              <a:t>C</a:t>
            </a:r>
            <a:r>
              <a:rPr lang="en-GB" altLang="en-US" sz="3600" b="1" baseline="-25000" dirty="0">
                <a:solidFill>
                  <a:srgbClr val="0000FF"/>
                </a:solidFill>
              </a:rPr>
              <a:t>TW</a:t>
            </a:r>
            <a:endParaRPr lang="en-GB" altLang="en-US" sz="3600" b="1" dirty="0">
              <a:solidFill>
                <a:srgbClr val="0000FF"/>
              </a:solidFill>
            </a:endParaRPr>
          </a:p>
        </p:txBody>
      </p:sp>
      <p:sp>
        <p:nvSpPr>
          <p:cNvPr id="93188" name="Text Box 4"/>
          <p:cNvSpPr txBox="1">
            <a:spLocks noChangeArrowheads="1"/>
          </p:cNvSpPr>
          <p:nvPr/>
        </p:nvSpPr>
        <p:spPr bwMode="auto">
          <a:xfrm>
            <a:off x="4253307" y="2967722"/>
            <a:ext cx="3923510" cy="646331"/>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GB" altLang="en-US" sz="3600" b="1"/>
              <a:t>V = V</a:t>
            </a:r>
            <a:r>
              <a:rPr lang="en-GB" altLang="en-US" sz="3600" b="1" baseline="-25000"/>
              <a:t>P</a:t>
            </a:r>
            <a:r>
              <a:rPr lang="en-GB" altLang="en-US" sz="3600" b="1"/>
              <a:t> + V</a:t>
            </a:r>
            <a:r>
              <a:rPr lang="en-GB" altLang="en-US" sz="3600" b="1" baseline="-25000"/>
              <a:t>TW</a:t>
            </a:r>
            <a:r>
              <a:rPr lang="en-GB" altLang="en-US" sz="3600" b="1"/>
              <a:t> </a:t>
            </a:r>
            <a:r>
              <a:rPr lang="en-US" altLang="en-US" sz="3600" b="1"/>
              <a:t>· </a:t>
            </a:r>
            <a:r>
              <a:rPr lang="en-GB" altLang="en-US" sz="3600" b="1"/>
              <a:t>C</a:t>
            </a:r>
            <a:r>
              <a:rPr lang="en-GB" altLang="en-US" sz="3600" b="1" baseline="-25000"/>
              <a:t>TW</a:t>
            </a:r>
            <a:r>
              <a:rPr lang="en-GB" altLang="en-US" sz="3600" b="1"/>
              <a:t>/C</a:t>
            </a:r>
          </a:p>
        </p:txBody>
      </p:sp>
      <p:sp>
        <p:nvSpPr>
          <p:cNvPr id="93189" name="Text Box 5"/>
          <p:cNvSpPr txBox="1">
            <a:spLocks noChangeArrowheads="1"/>
          </p:cNvSpPr>
          <p:nvPr/>
        </p:nvSpPr>
        <p:spPr bwMode="auto">
          <a:xfrm>
            <a:off x="3910488" y="3975250"/>
            <a:ext cx="4642489"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GB" altLang="en-US" sz="2400" dirty="0"/>
              <a:t>fu= Cu/C; similarly  </a:t>
            </a:r>
            <a:r>
              <a:rPr lang="en-GB" altLang="en-US" sz="2400" dirty="0" err="1"/>
              <a:t>fu</a:t>
            </a:r>
            <a:r>
              <a:rPr lang="en-GB" altLang="en-US" sz="2400" baseline="-25000" dirty="0" err="1"/>
              <a:t>TW</a:t>
            </a:r>
            <a:r>
              <a:rPr lang="en-GB" altLang="en-US" sz="2400" dirty="0"/>
              <a:t> =</a:t>
            </a:r>
            <a:r>
              <a:rPr lang="en-GB" altLang="en-US" sz="2400" dirty="0" err="1"/>
              <a:t>Cu</a:t>
            </a:r>
            <a:r>
              <a:rPr lang="en-GB" altLang="en-US" sz="2400" baseline="-25000" dirty="0" err="1"/>
              <a:t>TW</a:t>
            </a:r>
            <a:r>
              <a:rPr lang="en-GB" altLang="en-US" sz="2400" dirty="0"/>
              <a:t>/C</a:t>
            </a:r>
            <a:r>
              <a:rPr lang="en-GB" altLang="en-US" sz="2400" baseline="-25000" dirty="0"/>
              <a:t>TW</a:t>
            </a:r>
          </a:p>
        </p:txBody>
      </p:sp>
      <p:sp>
        <p:nvSpPr>
          <p:cNvPr id="93199" name="Text Box 15"/>
          <p:cNvSpPr txBox="1">
            <a:spLocks noChangeArrowheads="1"/>
          </p:cNvSpPr>
          <p:nvPr/>
        </p:nvSpPr>
        <p:spPr bwMode="auto">
          <a:xfrm>
            <a:off x="2514600" y="4724401"/>
            <a:ext cx="7239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dirty="0"/>
              <a:t>At the equilibrium Cu = </a:t>
            </a:r>
            <a:r>
              <a:rPr lang="en-GB" altLang="en-US" sz="2400" dirty="0" err="1"/>
              <a:t>Cu</a:t>
            </a:r>
            <a:r>
              <a:rPr lang="en-GB" altLang="en-US" sz="2400" baseline="-25000" dirty="0" err="1"/>
              <a:t>TW</a:t>
            </a:r>
            <a:endParaRPr lang="en-GB" altLang="en-US" sz="2400" dirty="0"/>
          </a:p>
          <a:p>
            <a:pPr algn="ctr">
              <a:spcBef>
                <a:spcPct val="50000"/>
              </a:spcBef>
            </a:pPr>
            <a:r>
              <a:rPr lang="en-GB" altLang="en-US" sz="2400" dirty="0" err="1"/>
              <a:t>fuC</a:t>
            </a:r>
            <a:r>
              <a:rPr lang="en-GB" altLang="en-US" sz="2400" dirty="0"/>
              <a:t> = </a:t>
            </a:r>
            <a:r>
              <a:rPr lang="en-GB" altLang="en-US" sz="2400" dirty="0" err="1"/>
              <a:t>fu</a:t>
            </a:r>
            <a:r>
              <a:rPr lang="en-GB" altLang="en-US" sz="2400" baseline="-25000" dirty="0" err="1"/>
              <a:t>TW</a:t>
            </a:r>
            <a:r>
              <a:rPr lang="en-GB" altLang="en-US" sz="2400" dirty="0"/>
              <a:t> C</a:t>
            </a:r>
            <a:r>
              <a:rPr lang="en-GB" altLang="en-US" sz="2400" baseline="-25000" dirty="0"/>
              <a:t>TW </a:t>
            </a:r>
            <a:endParaRPr lang="en-US" altLang="en-US" sz="2400" dirty="0"/>
          </a:p>
        </p:txBody>
      </p:sp>
      <p:sp>
        <p:nvSpPr>
          <p:cNvPr id="93201" name="Text Box 17"/>
          <p:cNvSpPr txBox="1">
            <a:spLocks noChangeArrowheads="1"/>
          </p:cNvSpPr>
          <p:nvPr/>
        </p:nvSpPr>
        <p:spPr bwMode="auto">
          <a:xfrm>
            <a:off x="4419600" y="6019801"/>
            <a:ext cx="3810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dirty="0">
                <a:solidFill>
                  <a:srgbClr val="CC0000"/>
                </a:solidFill>
              </a:rPr>
              <a:t>fu/</a:t>
            </a:r>
            <a:r>
              <a:rPr lang="en-GB" altLang="en-US" sz="2400" b="1" dirty="0" err="1">
                <a:solidFill>
                  <a:srgbClr val="CC0000"/>
                </a:solidFill>
              </a:rPr>
              <a:t>fu</a:t>
            </a:r>
            <a:r>
              <a:rPr lang="en-GB" altLang="en-US" sz="2400" b="1" baseline="-25000" dirty="0" err="1">
                <a:solidFill>
                  <a:srgbClr val="CC0000"/>
                </a:solidFill>
              </a:rPr>
              <a:t>TW</a:t>
            </a:r>
            <a:r>
              <a:rPr lang="en-GB" altLang="en-US" sz="2400" b="1" dirty="0">
                <a:solidFill>
                  <a:srgbClr val="CC0000"/>
                </a:solidFill>
              </a:rPr>
              <a:t> = C</a:t>
            </a:r>
            <a:r>
              <a:rPr lang="en-GB" altLang="en-US" sz="2400" b="1" baseline="-25000" dirty="0">
                <a:solidFill>
                  <a:srgbClr val="CC0000"/>
                </a:solidFill>
              </a:rPr>
              <a:t>TW</a:t>
            </a:r>
            <a:r>
              <a:rPr lang="en-GB" altLang="en-US" sz="2400" b="1" dirty="0">
                <a:solidFill>
                  <a:srgbClr val="CC0000"/>
                </a:solidFill>
              </a:rPr>
              <a:t>/C</a:t>
            </a:r>
            <a:r>
              <a:rPr lang="en-GB" altLang="en-US" sz="2400" b="1" baseline="-25000" dirty="0">
                <a:solidFill>
                  <a:srgbClr val="CC0000"/>
                </a:solidFill>
              </a:rPr>
              <a:t> </a:t>
            </a:r>
            <a:endParaRPr lang="en-US" altLang="en-US" sz="2400" b="1" baseline="-25000" dirty="0">
              <a:solidFill>
                <a:srgbClr val="CC0000"/>
              </a:solidFill>
            </a:endParaRPr>
          </a:p>
        </p:txBody>
      </p:sp>
      <p:sp>
        <p:nvSpPr>
          <p:cNvPr id="10" name="TextBox 9">
            <a:extLst>
              <a:ext uri="{FF2B5EF4-FFF2-40B4-BE49-F238E27FC236}">
                <a16:creationId xmlns:a16="http://schemas.microsoft.com/office/drawing/2014/main" id="{6CA3724E-EC27-462E-8161-52675D332839}"/>
              </a:ext>
            </a:extLst>
          </p:cNvPr>
          <p:cNvSpPr txBox="1"/>
          <p:nvPr/>
        </p:nvSpPr>
        <p:spPr>
          <a:xfrm>
            <a:off x="828000" y="131680"/>
            <a:ext cx="10476000" cy="707886"/>
          </a:xfrm>
          <a:prstGeom prst="rect">
            <a:avLst/>
          </a:prstGeom>
          <a:noFill/>
        </p:spPr>
        <p:txBody>
          <a:bodyPr wrap="square">
            <a:spAutoFit/>
          </a:bodyPr>
          <a:lstStyle/>
          <a:p>
            <a:pPr eaLnBrk="1" hangingPunct="1">
              <a:spcBef>
                <a:spcPct val="0"/>
              </a:spcBef>
              <a:buFontTx/>
              <a:buNone/>
            </a:pPr>
            <a:r>
              <a:rPr lang="sv-SE" altLang="en-US" sz="4000" b="1" dirty="0">
                <a:latin typeface="+mn-lt"/>
              </a:rPr>
              <a:t>Tissue binding</a:t>
            </a:r>
          </a:p>
        </p:txBody>
      </p:sp>
    </p:spTree>
    <p:extLst>
      <p:ext uri="{BB962C8B-B14F-4D97-AF65-F5344CB8AC3E}">
        <p14:creationId xmlns:p14="http://schemas.microsoft.com/office/powerpoint/2010/main" val="12504860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318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319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3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9" grpId="0" autoUpdateAnimBg="0"/>
      <p:bldP spid="93199" grpId="0" autoUpdateAnimBg="0"/>
      <p:bldP spid="9320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Text Box 4"/>
          <p:cNvSpPr txBox="1">
            <a:spLocks noChangeArrowheads="1"/>
          </p:cNvSpPr>
          <p:nvPr/>
        </p:nvSpPr>
        <p:spPr bwMode="auto">
          <a:xfrm>
            <a:off x="3948173" y="805547"/>
            <a:ext cx="4222631" cy="646331"/>
          </a:xfrm>
          <a:prstGeom prst="rect">
            <a:avLst/>
          </a:prstGeom>
          <a:noFill/>
          <a:ln w="31750">
            <a:solidFill>
              <a:srgbClr val="CC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GB" altLang="en-US" sz="3600" b="1" dirty="0"/>
              <a:t>V = V</a:t>
            </a:r>
            <a:r>
              <a:rPr lang="en-GB" altLang="en-US" sz="3600" b="1" baseline="-25000" dirty="0"/>
              <a:t>P</a:t>
            </a:r>
            <a:r>
              <a:rPr lang="en-GB" altLang="en-US" sz="3600" b="1" dirty="0"/>
              <a:t> + V</a:t>
            </a:r>
            <a:r>
              <a:rPr lang="en-GB" altLang="en-US" sz="3600" b="1" baseline="-25000" dirty="0"/>
              <a:t>TW</a:t>
            </a:r>
            <a:r>
              <a:rPr lang="en-GB" altLang="en-US" sz="3600" b="1" dirty="0"/>
              <a:t> </a:t>
            </a:r>
            <a:r>
              <a:rPr lang="en-US" altLang="en-US" sz="3600" b="1" dirty="0"/>
              <a:t>· fu</a:t>
            </a:r>
            <a:r>
              <a:rPr lang="en-GB" altLang="en-US" sz="3600" b="1" dirty="0"/>
              <a:t>/</a:t>
            </a:r>
            <a:r>
              <a:rPr lang="en-GB" altLang="en-US" sz="3600" b="1" dirty="0" err="1"/>
              <a:t>fu</a:t>
            </a:r>
            <a:r>
              <a:rPr lang="en-GB" altLang="en-US" sz="3600" b="1" baseline="-25000" dirty="0" err="1"/>
              <a:t>TW</a:t>
            </a:r>
            <a:endParaRPr lang="en-GB" altLang="en-US" sz="3600" b="1" baseline="-25000" dirty="0"/>
          </a:p>
        </p:txBody>
      </p:sp>
      <p:sp>
        <p:nvSpPr>
          <p:cNvPr id="102405" name="Text Box 5"/>
          <p:cNvSpPr txBox="1">
            <a:spLocks noChangeArrowheads="1"/>
          </p:cNvSpPr>
          <p:nvPr/>
        </p:nvSpPr>
        <p:spPr bwMode="auto">
          <a:xfrm>
            <a:off x="2971800" y="2057401"/>
            <a:ext cx="6324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b="1" dirty="0"/>
              <a:t>  V</a:t>
            </a:r>
            <a:r>
              <a:rPr lang="en-GB" altLang="en-US" sz="2400" b="1" dirty="0">
                <a:solidFill>
                  <a:srgbClr val="CC0000"/>
                </a:solidFill>
                <a:sym typeface="Wingdings 3" pitchFamily="18" charset="2"/>
              </a:rPr>
              <a:t></a:t>
            </a:r>
            <a:r>
              <a:rPr lang="en-GB" altLang="en-US" sz="2400" b="1" dirty="0">
                <a:sym typeface="Wingdings 3" pitchFamily="18" charset="2"/>
              </a:rPr>
              <a:t>         </a:t>
            </a:r>
            <a:r>
              <a:rPr lang="en-GB" altLang="en-US" sz="2400" b="1" dirty="0"/>
              <a:t>fu </a:t>
            </a:r>
            <a:r>
              <a:rPr lang="en-GB" altLang="en-US" sz="2400" b="1" dirty="0">
                <a:solidFill>
                  <a:srgbClr val="CC0000"/>
                </a:solidFill>
                <a:sym typeface="Wingdings 3" pitchFamily="18" charset="2"/>
              </a:rPr>
              <a:t></a:t>
            </a:r>
            <a:r>
              <a:rPr lang="en-GB" altLang="en-US" sz="2400" b="1" dirty="0"/>
              <a:t> </a:t>
            </a:r>
          </a:p>
          <a:p>
            <a:pPr algn="ctr">
              <a:spcBef>
                <a:spcPct val="50000"/>
              </a:spcBef>
            </a:pPr>
            <a:r>
              <a:rPr lang="en-GB" altLang="en-US" sz="2400" b="1" dirty="0"/>
              <a:t>  V</a:t>
            </a:r>
            <a:r>
              <a:rPr lang="en-GB" altLang="en-US" sz="2400" b="1" dirty="0">
                <a:solidFill>
                  <a:srgbClr val="CC0000"/>
                </a:solidFill>
                <a:sym typeface="Symbol" pitchFamily="18" charset="2"/>
              </a:rPr>
              <a:t></a:t>
            </a:r>
            <a:r>
              <a:rPr lang="en-GB" altLang="en-US" sz="2400" b="1" dirty="0">
                <a:sym typeface="Wingdings 3" pitchFamily="18" charset="2"/>
              </a:rPr>
              <a:t> </a:t>
            </a:r>
            <a:r>
              <a:rPr lang="en-GB" altLang="en-US" sz="2400" b="1" dirty="0"/>
              <a:t>	   </a:t>
            </a:r>
            <a:r>
              <a:rPr lang="en-GB" altLang="en-US" sz="2400" b="1" dirty="0" err="1"/>
              <a:t>fu</a:t>
            </a:r>
            <a:r>
              <a:rPr lang="en-GB" altLang="en-US" sz="2400" b="1" baseline="-25000" dirty="0" err="1"/>
              <a:t>TW</a:t>
            </a:r>
            <a:r>
              <a:rPr lang="en-GB" altLang="en-US" sz="2400" b="1" dirty="0"/>
              <a:t> </a:t>
            </a:r>
            <a:r>
              <a:rPr lang="en-GB" altLang="en-US" sz="2400" b="1" dirty="0">
                <a:sym typeface="Wingdings 3" pitchFamily="18" charset="2"/>
              </a:rPr>
              <a:t></a:t>
            </a:r>
            <a:r>
              <a:rPr lang="en-GB" altLang="en-US" sz="2400" dirty="0">
                <a:sym typeface="Wingdings 3" pitchFamily="18" charset="2"/>
              </a:rPr>
              <a:t> </a:t>
            </a:r>
            <a:endParaRPr lang="en-US" altLang="en-US" sz="2400" dirty="0">
              <a:sym typeface="Wingdings 3" pitchFamily="18" charset="2"/>
            </a:endParaRPr>
          </a:p>
        </p:txBody>
      </p:sp>
      <p:grpSp>
        <p:nvGrpSpPr>
          <p:cNvPr id="102408" name="Group 8"/>
          <p:cNvGrpSpPr>
            <a:grpSpLocks/>
          </p:cNvGrpSpPr>
          <p:nvPr/>
        </p:nvGrpSpPr>
        <p:grpSpPr bwMode="auto">
          <a:xfrm>
            <a:off x="3187557" y="3567238"/>
            <a:ext cx="5359400" cy="1358900"/>
            <a:chOff x="912" y="2400"/>
            <a:chExt cx="3376" cy="856"/>
          </a:xfrm>
        </p:grpSpPr>
        <p:sp>
          <p:nvSpPr>
            <p:cNvPr id="102406" name="Text Box 6"/>
            <p:cNvSpPr txBox="1">
              <a:spLocks noChangeArrowheads="1"/>
            </p:cNvSpPr>
            <p:nvPr/>
          </p:nvSpPr>
          <p:spPr bwMode="auto">
            <a:xfrm>
              <a:off x="912" y="2400"/>
              <a:ext cx="297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dirty="0"/>
                <a:t>If measured in blood </a:t>
              </a:r>
              <a:endParaRPr lang="en-US" altLang="en-US" sz="2400" dirty="0"/>
            </a:p>
          </p:txBody>
        </p:sp>
        <p:sp>
          <p:nvSpPr>
            <p:cNvPr id="102407" name="Text Box 7"/>
            <p:cNvSpPr txBox="1">
              <a:spLocks noChangeArrowheads="1"/>
            </p:cNvSpPr>
            <p:nvPr/>
          </p:nvSpPr>
          <p:spPr bwMode="auto">
            <a:xfrm>
              <a:off x="1396" y="2849"/>
              <a:ext cx="2892" cy="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GB" altLang="en-US" sz="3600" b="1" dirty="0"/>
                <a:t>V = </a:t>
              </a:r>
              <a:r>
                <a:rPr lang="en-GB" altLang="en-US" sz="3600" b="1" dirty="0" err="1"/>
                <a:t>V</a:t>
              </a:r>
              <a:r>
                <a:rPr lang="en-GB" altLang="en-US" sz="3600" b="1" baseline="-25000" dirty="0" err="1"/>
                <a:t>b</a:t>
              </a:r>
              <a:r>
                <a:rPr lang="en-GB" altLang="en-US" sz="3600" b="1" dirty="0"/>
                <a:t> + V</a:t>
              </a:r>
              <a:r>
                <a:rPr lang="en-GB" altLang="en-US" sz="3600" b="1" baseline="-25000" dirty="0"/>
                <a:t>TW</a:t>
              </a:r>
              <a:r>
                <a:rPr lang="en-GB" altLang="en-US" sz="3600" b="1" dirty="0"/>
                <a:t> </a:t>
              </a:r>
              <a:r>
                <a:rPr lang="en-US" altLang="en-US" sz="3600" b="1" dirty="0"/>
                <a:t>· </a:t>
              </a:r>
              <a:r>
                <a:rPr lang="en-US" altLang="en-US" sz="3600" b="1" dirty="0" err="1"/>
                <a:t>fu,b</a:t>
              </a:r>
              <a:r>
                <a:rPr lang="en-GB" altLang="en-US" sz="3600" b="1" dirty="0"/>
                <a:t>/</a:t>
              </a:r>
              <a:r>
                <a:rPr lang="en-GB" altLang="en-US" sz="3600" b="1" dirty="0" err="1"/>
                <a:t>fu</a:t>
              </a:r>
              <a:r>
                <a:rPr lang="en-GB" altLang="en-US" sz="3600" b="1" baseline="-25000" dirty="0" err="1"/>
                <a:t>TW</a:t>
              </a:r>
              <a:endParaRPr lang="en-GB" altLang="en-US" sz="3600" b="1" baseline="-25000" dirty="0"/>
            </a:p>
          </p:txBody>
        </p:sp>
      </p:grpSp>
    </p:spTree>
    <p:extLst>
      <p:ext uri="{BB962C8B-B14F-4D97-AF65-F5344CB8AC3E}">
        <p14:creationId xmlns:p14="http://schemas.microsoft.com/office/powerpoint/2010/main" val="38032106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024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noChangeArrowheads="1"/>
          </p:cNvSpPr>
          <p:nvPr>
            <p:ph type="title"/>
          </p:nvPr>
        </p:nvSpPr>
        <p:spPr>
          <a:xfrm>
            <a:off x="1910834" y="3105150"/>
            <a:ext cx="8099425" cy="647700"/>
          </a:xfrm>
        </p:spPr>
        <p:txBody>
          <a:bodyPr/>
          <a:lstStyle/>
          <a:p>
            <a:pPr algn="ctr"/>
            <a:r>
              <a:rPr lang="en-US" altLang="en-US" sz="3600" b="1" dirty="0">
                <a:latin typeface="Calibri" panose="020F0502020204030204" pitchFamily="34" charset="0"/>
                <a:cs typeface="Calibri" panose="020F0502020204030204" pitchFamily="34" charset="0"/>
              </a:rPr>
              <a:t>Clearance</a:t>
            </a:r>
            <a:endParaRPr lang="en-ZW" altLang="en-US" sz="3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6742384"/>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Text Box 4"/>
          <p:cNvSpPr txBox="1">
            <a:spLocks noChangeArrowheads="1"/>
          </p:cNvSpPr>
          <p:nvPr/>
        </p:nvSpPr>
        <p:spPr bwMode="auto">
          <a:xfrm>
            <a:off x="1188084" y="2079147"/>
            <a:ext cx="88703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000" dirty="0">
                <a:latin typeface="+mn-lt"/>
                <a:cs typeface="Times New Roman" panose="02020603050405020304" pitchFamily="18" charset="0"/>
              </a:rPr>
              <a:t>Clearance is the parameter that relates rate of elimination to concentration:</a:t>
            </a:r>
          </a:p>
        </p:txBody>
      </p:sp>
      <p:grpSp>
        <p:nvGrpSpPr>
          <p:cNvPr id="61450" name="Group 10"/>
          <p:cNvGrpSpPr>
            <a:grpSpLocks/>
          </p:cNvGrpSpPr>
          <p:nvPr/>
        </p:nvGrpSpPr>
        <p:grpSpPr bwMode="auto">
          <a:xfrm>
            <a:off x="4849335" y="3421022"/>
            <a:ext cx="1547813" cy="743343"/>
            <a:chOff x="3109" y="4272"/>
            <a:chExt cx="731" cy="624"/>
          </a:xfrm>
        </p:grpSpPr>
        <p:sp>
          <p:nvSpPr>
            <p:cNvPr id="5133" name="Rectangle 11"/>
            <p:cNvSpPr>
              <a:spLocks noChangeArrowheads="1"/>
            </p:cNvSpPr>
            <p:nvPr/>
          </p:nvSpPr>
          <p:spPr bwMode="auto">
            <a:xfrm>
              <a:off x="3109" y="4272"/>
              <a:ext cx="731" cy="624"/>
            </a:xfrm>
            <a:prstGeom prst="rect">
              <a:avLst/>
            </a:prstGeom>
            <a:solidFill>
              <a:schemeClr val="bg1"/>
            </a:solidFill>
            <a:ln w="9525">
              <a:solidFill>
                <a:schemeClr val="tx1"/>
              </a:solidFill>
              <a:miter lim="800000"/>
              <a:headEnd/>
              <a:tailEnd/>
            </a:ln>
            <a:effectLst>
              <a:outerShdw dist="107763" dir="2700000" algn="ctr" rotWithShape="0">
                <a:schemeClr val="tx1"/>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en-US" sz="2400" dirty="0">
                <a:latin typeface="+mn-lt"/>
              </a:endParaRPr>
            </a:p>
          </p:txBody>
        </p:sp>
        <p:sp>
          <p:nvSpPr>
            <p:cNvPr id="5134" name="Text Box 12"/>
            <p:cNvSpPr txBox="1">
              <a:spLocks noChangeArrowheads="1"/>
            </p:cNvSpPr>
            <p:nvPr/>
          </p:nvSpPr>
          <p:spPr bwMode="auto">
            <a:xfrm>
              <a:off x="3330" y="4383"/>
              <a:ext cx="289" cy="388"/>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2400" b="1" dirty="0">
                  <a:solidFill>
                    <a:srgbClr val="0066FF"/>
                  </a:solidFill>
                  <a:latin typeface="+mn-lt"/>
                  <a:ea typeface="Verdana" panose="020B0604030504040204" pitchFamily="34" charset="0"/>
                  <a:cs typeface="Verdana" panose="020B0604030504040204" pitchFamily="34" charset="0"/>
                </a:rPr>
                <a:t>L/h</a:t>
              </a:r>
            </a:p>
          </p:txBody>
        </p:sp>
      </p:grpSp>
      <p:sp>
        <p:nvSpPr>
          <p:cNvPr id="5125" name="Text Box 14"/>
          <p:cNvSpPr txBox="1">
            <a:spLocks noChangeArrowheads="1"/>
          </p:cNvSpPr>
          <p:nvPr/>
        </p:nvSpPr>
        <p:spPr bwMode="auto">
          <a:xfrm>
            <a:off x="2550041" y="3321982"/>
            <a:ext cx="2362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2000" b="1" dirty="0">
                <a:latin typeface="+mn-lt"/>
                <a:cs typeface="Times New Roman" panose="02020603050405020304" pitchFamily="18" charset="0"/>
              </a:rPr>
              <a:t>Units of flow (mg/h)/(mg/L) = </a:t>
            </a:r>
            <a:endParaRPr lang="en-US" altLang="en-US" sz="2000" b="1" dirty="0">
              <a:latin typeface="+mn-lt"/>
              <a:cs typeface="Times New Roman" panose="02020603050405020304" pitchFamily="18" charset="0"/>
            </a:endParaRPr>
          </a:p>
        </p:txBody>
      </p:sp>
      <p:grpSp>
        <p:nvGrpSpPr>
          <p:cNvPr id="5126" name="Group 21"/>
          <p:cNvGrpSpPr>
            <a:grpSpLocks/>
          </p:cNvGrpSpPr>
          <p:nvPr/>
        </p:nvGrpSpPr>
        <p:grpSpPr bwMode="auto">
          <a:xfrm>
            <a:off x="1790701" y="2615197"/>
            <a:ext cx="7239000" cy="495300"/>
            <a:chOff x="480" y="2256"/>
            <a:chExt cx="4560" cy="312"/>
          </a:xfrm>
        </p:grpSpPr>
        <p:grpSp>
          <p:nvGrpSpPr>
            <p:cNvPr id="5129" name="Group 15"/>
            <p:cNvGrpSpPr>
              <a:grpSpLocks/>
            </p:cNvGrpSpPr>
            <p:nvPr/>
          </p:nvGrpSpPr>
          <p:grpSpPr bwMode="auto">
            <a:xfrm>
              <a:off x="480" y="2256"/>
              <a:ext cx="4560" cy="312"/>
              <a:chOff x="3109" y="4272"/>
              <a:chExt cx="731" cy="661"/>
            </a:xfrm>
          </p:grpSpPr>
          <p:sp>
            <p:nvSpPr>
              <p:cNvPr id="5131" name="Rectangle 16"/>
              <p:cNvSpPr>
                <a:spLocks noChangeArrowheads="1"/>
              </p:cNvSpPr>
              <p:nvPr/>
            </p:nvSpPr>
            <p:spPr bwMode="auto">
              <a:xfrm>
                <a:off x="3109" y="4272"/>
                <a:ext cx="731" cy="624"/>
              </a:xfrm>
              <a:prstGeom prst="rect">
                <a:avLst/>
              </a:prstGeom>
              <a:solidFill>
                <a:schemeClr val="bg1"/>
              </a:solidFill>
              <a:ln w="9525">
                <a:solidFill>
                  <a:schemeClr val="tx1"/>
                </a:solidFill>
                <a:miter lim="800000"/>
                <a:headEnd/>
                <a:tailEnd/>
              </a:ln>
              <a:effectLst>
                <a:outerShdw dist="107763" dir="2700000" algn="ctr" rotWithShape="0">
                  <a:schemeClr val="tx1"/>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sz="2400">
                  <a:latin typeface="+mn-lt"/>
                </a:endParaRPr>
              </a:p>
            </p:txBody>
          </p:sp>
          <p:sp>
            <p:nvSpPr>
              <p:cNvPr id="5132" name="Text Box 17"/>
              <p:cNvSpPr txBox="1">
                <a:spLocks noChangeArrowheads="1"/>
              </p:cNvSpPr>
              <p:nvPr/>
            </p:nvSpPr>
            <p:spPr bwMode="auto">
              <a:xfrm>
                <a:off x="3109" y="4317"/>
                <a:ext cx="447" cy="616"/>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sz="2400" b="1">
                  <a:solidFill>
                    <a:srgbClr val="0066FF"/>
                  </a:solidFill>
                  <a:latin typeface="+mn-lt"/>
                </a:endParaRPr>
              </a:p>
            </p:txBody>
          </p:sp>
        </p:grpSp>
        <p:sp>
          <p:nvSpPr>
            <p:cNvPr id="5130" name="Rectangle 18"/>
            <p:cNvSpPr>
              <a:spLocks noChangeArrowheads="1"/>
            </p:cNvSpPr>
            <p:nvPr/>
          </p:nvSpPr>
          <p:spPr bwMode="auto">
            <a:xfrm>
              <a:off x="816" y="2256"/>
              <a:ext cx="417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400" b="1" dirty="0">
                  <a:solidFill>
                    <a:srgbClr val="0066FF"/>
                  </a:solidFill>
                  <a:latin typeface="+mn-lt"/>
                  <a:cs typeface="Times New Roman" panose="02020603050405020304" pitchFamily="18" charset="0"/>
                </a:rPr>
                <a:t>CL = Rate of Elimination / C plasma</a:t>
              </a:r>
              <a:endParaRPr lang="en-US" altLang="en-US" sz="2400" b="1" dirty="0">
                <a:solidFill>
                  <a:srgbClr val="0066FF"/>
                </a:solidFill>
                <a:latin typeface="+mn-lt"/>
                <a:cs typeface="Times New Roman" panose="02020603050405020304" pitchFamily="18" charset="0"/>
              </a:endParaRPr>
            </a:p>
          </p:txBody>
        </p:sp>
      </p:grpSp>
      <p:sp>
        <p:nvSpPr>
          <p:cNvPr id="5127" name="Text Box 19"/>
          <p:cNvSpPr txBox="1">
            <a:spLocks noChangeArrowheads="1"/>
          </p:cNvSpPr>
          <p:nvPr/>
        </p:nvSpPr>
        <p:spPr bwMode="auto">
          <a:xfrm>
            <a:off x="926307" y="1666105"/>
            <a:ext cx="5257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000" dirty="0">
                <a:solidFill>
                  <a:srgbClr val="3366FF"/>
                </a:solidFill>
                <a:latin typeface="+mn-lt"/>
                <a:cs typeface="Times New Roman" panose="02020603050405020304" pitchFamily="18" charset="0"/>
              </a:rPr>
              <a:t>Proportionality constant</a:t>
            </a:r>
            <a:endParaRPr lang="en-US" altLang="en-US" sz="2000" dirty="0">
              <a:solidFill>
                <a:srgbClr val="3366FF"/>
              </a:solidFill>
              <a:latin typeface="+mn-lt"/>
              <a:cs typeface="Times New Roman" panose="02020603050405020304" pitchFamily="18" charset="0"/>
            </a:endParaRPr>
          </a:p>
        </p:txBody>
      </p:sp>
      <p:sp>
        <p:nvSpPr>
          <p:cNvPr id="16" name="TextBox 15">
            <a:extLst>
              <a:ext uri="{FF2B5EF4-FFF2-40B4-BE49-F238E27FC236}">
                <a16:creationId xmlns:a16="http://schemas.microsoft.com/office/drawing/2014/main" id="{1A446E55-5E58-4326-8307-F309CEB2FAFE}"/>
              </a:ext>
            </a:extLst>
          </p:cNvPr>
          <p:cNvSpPr txBox="1"/>
          <p:nvPr/>
        </p:nvSpPr>
        <p:spPr>
          <a:xfrm>
            <a:off x="828000" y="131680"/>
            <a:ext cx="10476000" cy="707886"/>
          </a:xfrm>
          <a:prstGeom prst="rect">
            <a:avLst/>
          </a:prstGeom>
          <a:noFill/>
        </p:spPr>
        <p:txBody>
          <a:bodyPr wrap="square">
            <a:spAutoFit/>
          </a:bodyPr>
          <a:lstStyle/>
          <a:p>
            <a:pPr eaLnBrk="1" hangingPunct="1">
              <a:spcBef>
                <a:spcPct val="0"/>
              </a:spcBef>
              <a:buFontTx/>
              <a:buNone/>
            </a:pPr>
            <a:r>
              <a:rPr lang="sv-SE" altLang="en-US" sz="4000" b="1" dirty="0">
                <a:latin typeface="+mn-lt"/>
              </a:rPr>
              <a:t>Concept of clearance</a:t>
            </a:r>
          </a:p>
        </p:txBody>
      </p:sp>
      <p:sp>
        <p:nvSpPr>
          <p:cNvPr id="18" name="TextBox 17">
            <a:extLst>
              <a:ext uri="{FF2B5EF4-FFF2-40B4-BE49-F238E27FC236}">
                <a16:creationId xmlns:a16="http://schemas.microsoft.com/office/drawing/2014/main" id="{B11438DA-ADE7-4796-9F5C-3FCEB11644F9}"/>
              </a:ext>
            </a:extLst>
          </p:cNvPr>
          <p:cNvSpPr txBox="1"/>
          <p:nvPr/>
        </p:nvSpPr>
        <p:spPr>
          <a:xfrm>
            <a:off x="926306" y="4290088"/>
            <a:ext cx="10377693" cy="707886"/>
          </a:xfrm>
          <a:prstGeom prst="rect">
            <a:avLst/>
          </a:prstGeom>
          <a:noFill/>
        </p:spPr>
        <p:txBody>
          <a:bodyPr wrap="square">
            <a:spAutoFit/>
          </a:bodyPr>
          <a:lstStyle/>
          <a:p>
            <a:r>
              <a:rPr lang="en-GB" altLang="en-US" sz="2000" dirty="0">
                <a:cs typeface="Times New Roman" panose="02020603050405020304" pitchFamily="18" charset="0"/>
              </a:rPr>
              <a:t>Is the apparent volume of plasma  (or blood or plasma water) completely cleared of drug per unit of time</a:t>
            </a:r>
            <a:endParaRPr lang="en-ZW" sz="2000" dirty="0"/>
          </a:p>
        </p:txBody>
      </p:sp>
      <p:grpSp>
        <p:nvGrpSpPr>
          <p:cNvPr id="19" name="Group 41">
            <a:extLst>
              <a:ext uri="{FF2B5EF4-FFF2-40B4-BE49-F238E27FC236}">
                <a16:creationId xmlns:a16="http://schemas.microsoft.com/office/drawing/2014/main" id="{1DA6773D-9D31-478A-8212-4428E7B07675}"/>
              </a:ext>
            </a:extLst>
          </p:cNvPr>
          <p:cNvGrpSpPr>
            <a:grpSpLocks/>
          </p:cNvGrpSpPr>
          <p:nvPr/>
        </p:nvGrpSpPr>
        <p:grpSpPr bwMode="auto">
          <a:xfrm>
            <a:off x="1333501" y="5003873"/>
            <a:ext cx="8610600" cy="1009650"/>
            <a:chOff x="240" y="3024"/>
            <a:chExt cx="5424" cy="636"/>
          </a:xfrm>
        </p:grpSpPr>
        <p:sp>
          <p:nvSpPr>
            <p:cNvPr id="20" name="Text Box 9">
              <a:extLst>
                <a:ext uri="{FF2B5EF4-FFF2-40B4-BE49-F238E27FC236}">
                  <a16:creationId xmlns:a16="http://schemas.microsoft.com/office/drawing/2014/main" id="{75D48194-0F54-44D9-96A9-DD07E8DF5BBE}"/>
                </a:ext>
              </a:extLst>
            </p:cNvPr>
            <p:cNvSpPr txBox="1">
              <a:spLocks noChangeArrowheads="1"/>
            </p:cNvSpPr>
            <p:nvPr/>
          </p:nvSpPr>
          <p:spPr bwMode="auto">
            <a:xfrm>
              <a:off x="2400" y="3408"/>
              <a:ext cx="321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000" b="1" dirty="0">
                  <a:latin typeface="+mn-lt"/>
                  <a:cs typeface="Times New Roman" panose="02020603050405020304" pitchFamily="18" charset="0"/>
                </a:rPr>
                <a:t>plasma  </a:t>
              </a:r>
              <a:r>
                <a:rPr lang="en-GB" altLang="en-US" sz="2000" b="1" dirty="0">
                  <a:solidFill>
                    <a:srgbClr val="CC0000"/>
                  </a:solidFill>
                  <a:latin typeface="+mn-lt"/>
                  <a:cs typeface="Times New Roman" panose="02020603050405020304" pitchFamily="18" charset="0"/>
                </a:rPr>
                <a:t>blood </a:t>
              </a:r>
              <a:r>
                <a:rPr lang="en-GB" altLang="en-US" sz="2000" b="1" dirty="0">
                  <a:latin typeface="+mn-lt"/>
                  <a:cs typeface="Times New Roman" panose="02020603050405020304" pitchFamily="18" charset="0"/>
                </a:rPr>
                <a:t>  </a:t>
              </a:r>
              <a:r>
                <a:rPr lang="en-GB" altLang="en-US" sz="2000" b="1" dirty="0">
                  <a:solidFill>
                    <a:srgbClr val="0000FF"/>
                  </a:solidFill>
                  <a:latin typeface="+mn-lt"/>
                  <a:cs typeface="Times New Roman" panose="02020603050405020304" pitchFamily="18" charset="0"/>
                </a:rPr>
                <a:t>plasma water</a:t>
              </a:r>
              <a:endParaRPr lang="en-US" altLang="en-US" sz="2000" b="1" dirty="0">
                <a:solidFill>
                  <a:srgbClr val="0000FF"/>
                </a:solidFill>
                <a:latin typeface="+mn-lt"/>
                <a:cs typeface="Times New Roman" panose="02020603050405020304" pitchFamily="18" charset="0"/>
              </a:endParaRPr>
            </a:p>
          </p:txBody>
        </p:sp>
        <p:sp>
          <p:nvSpPr>
            <p:cNvPr id="21" name="Text Box 39">
              <a:extLst>
                <a:ext uri="{FF2B5EF4-FFF2-40B4-BE49-F238E27FC236}">
                  <a16:creationId xmlns:a16="http://schemas.microsoft.com/office/drawing/2014/main" id="{90074A57-AAD7-42EA-98E6-71A937402233}"/>
                </a:ext>
              </a:extLst>
            </p:cNvPr>
            <p:cNvSpPr txBox="1">
              <a:spLocks noChangeArrowheads="1"/>
            </p:cNvSpPr>
            <p:nvPr/>
          </p:nvSpPr>
          <p:spPr bwMode="auto">
            <a:xfrm>
              <a:off x="240" y="3024"/>
              <a:ext cx="542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000" b="1" dirty="0">
                  <a:latin typeface="+mn-lt"/>
                  <a:cs typeface="Times New Roman" panose="02020603050405020304" pitchFamily="18" charset="0"/>
                </a:rPr>
                <a:t>Rate of elimination = CL</a:t>
              </a:r>
              <a:r>
                <a:rPr lang="en-US" altLang="en-US" sz="2000" b="1" dirty="0">
                  <a:latin typeface="+mn-lt"/>
                  <a:cs typeface="Times New Roman" panose="02020603050405020304" pitchFamily="18" charset="0"/>
                </a:rPr>
                <a:t>·</a:t>
              </a:r>
              <a:r>
                <a:rPr lang="en-GB" altLang="en-US" sz="2000" b="1" dirty="0">
                  <a:latin typeface="+mn-lt"/>
                  <a:cs typeface="Times New Roman" panose="02020603050405020304" pitchFamily="18" charset="0"/>
                </a:rPr>
                <a:t>C = </a:t>
              </a:r>
              <a:r>
                <a:rPr lang="en-GB" altLang="en-US" sz="2000" b="1" dirty="0" err="1">
                  <a:solidFill>
                    <a:srgbClr val="CC0000"/>
                  </a:solidFill>
                  <a:latin typeface="+mn-lt"/>
                  <a:cs typeface="Times New Roman" panose="02020603050405020304" pitchFamily="18" charset="0"/>
                </a:rPr>
                <a:t>CL</a:t>
              </a:r>
              <a:r>
                <a:rPr lang="en-GB" altLang="en-US" sz="2000" b="1" baseline="-25000" dirty="0" err="1">
                  <a:solidFill>
                    <a:srgbClr val="CC0000"/>
                  </a:solidFill>
                  <a:latin typeface="+mn-lt"/>
                  <a:cs typeface="Times New Roman" panose="02020603050405020304" pitchFamily="18" charset="0"/>
                </a:rPr>
                <a:t>b</a:t>
              </a:r>
              <a:r>
                <a:rPr lang="en-US" altLang="en-US" sz="2000" b="1" dirty="0">
                  <a:solidFill>
                    <a:srgbClr val="CC0000"/>
                  </a:solidFill>
                  <a:latin typeface="+mn-lt"/>
                  <a:cs typeface="Times New Roman" panose="02020603050405020304" pitchFamily="18" charset="0"/>
                </a:rPr>
                <a:t>·</a:t>
              </a:r>
              <a:r>
                <a:rPr lang="en-GB" altLang="en-US" sz="2000" b="1" dirty="0" err="1">
                  <a:solidFill>
                    <a:srgbClr val="CC0000"/>
                  </a:solidFill>
                  <a:latin typeface="+mn-lt"/>
                  <a:cs typeface="Times New Roman" panose="02020603050405020304" pitchFamily="18" charset="0"/>
                </a:rPr>
                <a:t>C</a:t>
              </a:r>
              <a:r>
                <a:rPr lang="en-GB" altLang="en-US" sz="2000" b="1" baseline="-25000" dirty="0" err="1">
                  <a:solidFill>
                    <a:srgbClr val="CC0000"/>
                  </a:solidFill>
                  <a:latin typeface="+mn-lt"/>
                  <a:cs typeface="Times New Roman" panose="02020603050405020304" pitchFamily="18" charset="0"/>
                </a:rPr>
                <a:t>b</a:t>
              </a:r>
              <a:r>
                <a:rPr lang="en-GB" altLang="en-US" sz="2000" b="1" dirty="0">
                  <a:latin typeface="+mn-lt"/>
                  <a:cs typeface="Times New Roman" panose="02020603050405020304" pitchFamily="18" charset="0"/>
                </a:rPr>
                <a:t> = </a:t>
              </a:r>
              <a:r>
                <a:rPr lang="en-GB" altLang="en-US" sz="2000" b="1" dirty="0" err="1">
                  <a:solidFill>
                    <a:srgbClr val="0000FF"/>
                  </a:solidFill>
                  <a:latin typeface="+mn-lt"/>
                  <a:cs typeface="Times New Roman" panose="02020603050405020304" pitchFamily="18" charset="0"/>
                </a:rPr>
                <a:t>CL</a:t>
              </a:r>
              <a:r>
                <a:rPr lang="en-GB" altLang="en-US" sz="2000" b="1" baseline="-25000" dirty="0" err="1">
                  <a:solidFill>
                    <a:srgbClr val="0000FF"/>
                  </a:solidFill>
                  <a:latin typeface="+mn-lt"/>
                  <a:cs typeface="Times New Roman" panose="02020603050405020304" pitchFamily="18" charset="0"/>
                </a:rPr>
                <a:t>u</a:t>
              </a:r>
              <a:r>
                <a:rPr lang="en-US" altLang="en-US" sz="2000" b="1" dirty="0">
                  <a:solidFill>
                    <a:srgbClr val="0000FF"/>
                  </a:solidFill>
                  <a:latin typeface="+mn-lt"/>
                  <a:cs typeface="Times New Roman" panose="02020603050405020304" pitchFamily="18" charset="0"/>
                </a:rPr>
                <a:t>·</a:t>
              </a:r>
              <a:r>
                <a:rPr lang="en-GB" altLang="en-US" sz="2000" b="1" dirty="0">
                  <a:solidFill>
                    <a:srgbClr val="0000FF"/>
                  </a:solidFill>
                  <a:latin typeface="+mn-lt"/>
                  <a:cs typeface="Times New Roman" panose="02020603050405020304" pitchFamily="18" charset="0"/>
                </a:rPr>
                <a:t>C</a:t>
              </a:r>
              <a:r>
                <a:rPr lang="en-GB" altLang="en-US" sz="2000" b="1" baseline="-25000" dirty="0">
                  <a:solidFill>
                    <a:srgbClr val="0000FF"/>
                  </a:solidFill>
                  <a:latin typeface="+mn-lt"/>
                  <a:cs typeface="Times New Roman" panose="02020603050405020304" pitchFamily="18" charset="0"/>
                </a:rPr>
                <a:t>u</a:t>
              </a:r>
              <a:endParaRPr lang="en-US" altLang="en-US" sz="2000" b="1" baseline="-25000" dirty="0">
                <a:solidFill>
                  <a:srgbClr val="0000FF"/>
                </a:solidFill>
                <a:latin typeface="+mn-lt"/>
                <a:cs typeface="Times New Roman" panose="02020603050405020304" pitchFamily="18" charset="0"/>
              </a:endParaRPr>
            </a:p>
          </p:txBody>
        </p:sp>
      </p:grpSp>
      <p:sp>
        <p:nvSpPr>
          <p:cNvPr id="22" name="Text Box 40">
            <a:extLst>
              <a:ext uri="{FF2B5EF4-FFF2-40B4-BE49-F238E27FC236}">
                <a16:creationId xmlns:a16="http://schemas.microsoft.com/office/drawing/2014/main" id="{2D416AD8-F2A9-4B06-B5B3-013ACDB590EA}"/>
              </a:ext>
            </a:extLst>
          </p:cNvPr>
          <p:cNvSpPr txBox="1">
            <a:spLocks noChangeArrowheads="1"/>
          </p:cNvSpPr>
          <p:nvPr/>
        </p:nvSpPr>
        <p:spPr bwMode="auto">
          <a:xfrm>
            <a:off x="1357204" y="6163573"/>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000" b="1" dirty="0">
                <a:solidFill>
                  <a:srgbClr val="0000FF"/>
                </a:solidFill>
                <a:latin typeface="+mn-lt"/>
                <a:cs typeface="Times New Roman" panose="02020603050405020304" pitchFamily="18" charset="0"/>
              </a:rPr>
              <a:t>Value of clearance depends upon site of measurement</a:t>
            </a:r>
            <a:endParaRPr lang="en-GB" altLang="en-US" sz="2000" b="1" dirty="0">
              <a:solidFill>
                <a:srgbClr val="0000FF"/>
              </a:solidFill>
              <a:latin typeface="+mn-lt"/>
              <a:cs typeface="Times New Roman" panose="02020603050405020304" pitchFamily="18" charset="0"/>
            </a:endParaRPr>
          </a:p>
        </p:txBody>
      </p:sp>
      <p:sp>
        <p:nvSpPr>
          <p:cNvPr id="23" name="TextBox 22">
            <a:extLst>
              <a:ext uri="{FF2B5EF4-FFF2-40B4-BE49-F238E27FC236}">
                <a16:creationId xmlns:a16="http://schemas.microsoft.com/office/drawing/2014/main" id="{7F119845-4CB7-4AB5-94D1-E917466A5826}"/>
              </a:ext>
            </a:extLst>
          </p:cNvPr>
          <p:cNvSpPr txBox="1"/>
          <p:nvPr/>
        </p:nvSpPr>
        <p:spPr>
          <a:xfrm>
            <a:off x="888000" y="846779"/>
            <a:ext cx="10299404" cy="880369"/>
          </a:xfrm>
          <a:prstGeom prst="rect">
            <a:avLst/>
          </a:prstGeom>
          <a:noFill/>
        </p:spPr>
        <p:txBody>
          <a:bodyPr wrap="square">
            <a:spAutoFit/>
          </a:bodyPr>
          <a:lstStyle/>
          <a:p>
            <a:pPr marL="285750" indent="-285750">
              <a:lnSpc>
                <a:spcPct val="150000"/>
              </a:lnSpc>
              <a:buFont typeface="Courier New" panose="02070309020205020404" pitchFamily="49" charset="0"/>
              <a:buChar char="o"/>
            </a:pPr>
            <a:r>
              <a:rPr lang="en-US" dirty="0"/>
              <a:t>Drugs are removed from the body by various elimination processes. </a:t>
            </a:r>
          </a:p>
          <a:p>
            <a:pPr marL="285750" indent="-285750">
              <a:lnSpc>
                <a:spcPct val="150000"/>
              </a:lnSpc>
              <a:buFont typeface="Courier New" panose="02070309020205020404" pitchFamily="49" charset="0"/>
              <a:buChar char="o"/>
            </a:pPr>
            <a:r>
              <a:rPr lang="en-US" dirty="0"/>
              <a:t>Drug elimination refers to the irreversible removal of drug from the body by all routes of elimination.</a:t>
            </a:r>
            <a:endParaRPr lang="en-ZW"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14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1299680" y="1178613"/>
            <a:ext cx="8229600" cy="4205150"/>
          </a:xfrm>
        </p:spPr>
        <p:txBody>
          <a:bodyPr>
            <a:noAutofit/>
          </a:bodyPr>
          <a:lstStyle/>
          <a:p>
            <a:pPr eaLnBrk="1" hangingPunct="1">
              <a:lnSpc>
                <a:spcPct val="160000"/>
              </a:lnSpc>
              <a:spcBef>
                <a:spcPct val="10000"/>
              </a:spcBef>
              <a:buFontTx/>
              <a:buNone/>
            </a:pPr>
            <a:r>
              <a:rPr lang="en-GB" altLang="en-US" sz="2000" dirty="0">
                <a:cs typeface="Times New Roman" panose="02020603050405020304" pitchFamily="18" charset="0"/>
              </a:rPr>
              <a:t>By Site of Measurement:</a:t>
            </a:r>
            <a:endParaRPr lang="en-GB" altLang="en-US" sz="2000" dirty="0">
              <a:solidFill>
                <a:srgbClr val="3366FF"/>
              </a:solidFill>
              <a:cs typeface="Times New Roman" panose="02020603050405020304" pitchFamily="18" charset="0"/>
            </a:endParaRPr>
          </a:p>
          <a:p>
            <a:pPr eaLnBrk="1" hangingPunct="1">
              <a:lnSpc>
                <a:spcPct val="160000"/>
              </a:lnSpc>
              <a:spcBef>
                <a:spcPct val="10000"/>
              </a:spcBef>
              <a:buFontTx/>
              <a:buNone/>
            </a:pPr>
            <a:r>
              <a:rPr lang="en-GB" altLang="en-US" sz="2000" dirty="0">
                <a:solidFill>
                  <a:srgbClr val="3366FF"/>
                </a:solidFill>
                <a:cs typeface="Times New Roman" panose="02020603050405020304" pitchFamily="18" charset="0"/>
              </a:rPr>
              <a:t>	Plasma				CL</a:t>
            </a:r>
          </a:p>
          <a:p>
            <a:pPr eaLnBrk="1" hangingPunct="1">
              <a:lnSpc>
                <a:spcPct val="160000"/>
              </a:lnSpc>
              <a:spcBef>
                <a:spcPct val="10000"/>
              </a:spcBef>
              <a:buFontTx/>
              <a:buNone/>
            </a:pPr>
            <a:r>
              <a:rPr lang="en-GB" altLang="en-US" sz="2000" dirty="0">
                <a:solidFill>
                  <a:srgbClr val="3366FF"/>
                </a:solidFill>
                <a:cs typeface="Times New Roman" panose="02020603050405020304" pitchFamily="18" charset="0"/>
              </a:rPr>
              <a:t>	Blood 					</a:t>
            </a:r>
            <a:r>
              <a:rPr lang="en-GB" altLang="en-US" sz="2000" dirty="0" err="1">
                <a:solidFill>
                  <a:srgbClr val="3366FF"/>
                </a:solidFill>
                <a:cs typeface="Times New Roman" panose="02020603050405020304" pitchFamily="18" charset="0"/>
              </a:rPr>
              <a:t>CL</a:t>
            </a:r>
            <a:r>
              <a:rPr lang="en-GB" altLang="en-US" sz="2000" baseline="-25000" dirty="0" err="1">
                <a:solidFill>
                  <a:srgbClr val="3366FF"/>
                </a:solidFill>
                <a:cs typeface="Times New Roman" panose="02020603050405020304" pitchFamily="18" charset="0"/>
              </a:rPr>
              <a:t>b</a:t>
            </a:r>
            <a:endParaRPr lang="en-GB" altLang="en-US" sz="2000" baseline="-25000" dirty="0">
              <a:solidFill>
                <a:srgbClr val="3366FF"/>
              </a:solidFill>
              <a:cs typeface="Times New Roman" panose="02020603050405020304" pitchFamily="18" charset="0"/>
            </a:endParaRPr>
          </a:p>
          <a:p>
            <a:pPr eaLnBrk="1" hangingPunct="1">
              <a:lnSpc>
                <a:spcPct val="160000"/>
              </a:lnSpc>
              <a:spcBef>
                <a:spcPct val="10000"/>
              </a:spcBef>
              <a:buFontTx/>
              <a:buNone/>
            </a:pPr>
            <a:r>
              <a:rPr lang="en-GB" altLang="en-US" sz="2000" dirty="0">
                <a:solidFill>
                  <a:srgbClr val="3366FF"/>
                </a:solidFill>
                <a:cs typeface="Times New Roman" panose="02020603050405020304" pitchFamily="18" charset="0"/>
              </a:rPr>
              <a:t>	Plasma water (unbound)		</a:t>
            </a:r>
            <a:r>
              <a:rPr lang="en-GB" altLang="en-US" sz="2000" dirty="0" err="1">
                <a:solidFill>
                  <a:srgbClr val="3366FF"/>
                </a:solidFill>
                <a:cs typeface="Times New Roman" panose="02020603050405020304" pitchFamily="18" charset="0"/>
              </a:rPr>
              <a:t>CL</a:t>
            </a:r>
            <a:r>
              <a:rPr lang="en-GB" altLang="en-US" sz="2000" baseline="-25000" dirty="0" err="1">
                <a:solidFill>
                  <a:srgbClr val="3366FF"/>
                </a:solidFill>
                <a:cs typeface="Times New Roman" panose="02020603050405020304" pitchFamily="18" charset="0"/>
              </a:rPr>
              <a:t>u</a:t>
            </a:r>
            <a:endParaRPr lang="en-GB" altLang="en-US" sz="2000" baseline="-25000" dirty="0">
              <a:solidFill>
                <a:srgbClr val="3366FF"/>
              </a:solidFill>
              <a:cs typeface="Times New Roman" panose="02020603050405020304" pitchFamily="18" charset="0"/>
            </a:endParaRPr>
          </a:p>
          <a:p>
            <a:pPr eaLnBrk="1" hangingPunct="1">
              <a:lnSpc>
                <a:spcPct val="160000"/>
              </a:lnSpc>
              <a:spcBef>
                <a:spcPct val="0"/>
              </a:spcBef>
              <a:buFontTx/>
              <a:buNone/>
            </a:pPr>
            <a:endParaRPr lang="en-GB" altLang="en-US" sz="2000" dirty="0">
              <a:solidFill>
                <a:srgbClr val="3366FF"/>
              </a:solidFill>
              <a:cs typeface="Times New Roman" panose="02020603050405020304" pitchFamily="18" charset="0"/>
            </a:endParaRPr>
          </a:p>
          <a:p>
            <a:pPr eaLnBrk="1" hangingPunct="1">
              <a:lnSpc>
                <a:spcPct val="160000"/>
              </a:lnSpc>
              <a:spcBef>
                <a:spcPct val="10000"/>
              </a:spcBef>
              <a:buFontTx/>
              <a:buNone/>
            </a:pPr>
            <a:r>
              <a:rPr lang="en-GB" altLang="en-US" sz="2000" dirty="0">
                <a:cs typeface="Times New Roman" panose="02020603050405020304" pitchFamily="18" charset="0"/>
              </a:rPr>
              <a:t>By Organ:</a:t>
            </a:r>
          </a:p>
          <a:p>
            <a:pPr eaLnBrk="1" hangingPunct="1">
              <a:lnSpc>
                <a:spcPct val="160000"/>
              </a:lnSpc>
              <a:spcBef>
                <a:spcPct val="10000"/>
              </a:spcBef>
              <a:buFontTx/>
              <a:buNone/>
            </a:pPr>
            <a:r>
              <a:rPr lang="en-GB" altLang="en-US" sz="2000" dirty="0">
                <a:solidFill>
                  <a:srgbClr val="3366FF"/>
                </a:solidFill>
                <a:cs typeface="Times New Roman" panose="02020603050405020304" pitchFamily="18" charset="0"/>
              </a:rPr>
              <a:t>	Hepatic				CL</a:t>
            </a:r>
            <a:r>
              <a:rPr lang="en-GB" altLang="en-US" sz="2000" baseline="-25000" dirty="0">
                <a:solidFill>
                  <a:srgbClr val="3366FF"/>
                </a:solidFill>
                <a:cs typeface="Times New Roman" panose="02020603050405020304" pitchFamily="18" charset="0"/>
              </a:rPr>
              <a:t>H</a:t>
            </a:r>
          </a:p>
          <a:p>
            <a:pPr eaLnBrk="1" hangingPunct="1">
              <a:lnSpc>
                <a:spcPct val="160000"/>
              </a:lnSpc>
              <a:spcBef>
                <a:spcPct val="10000"/>
              </a:spcBef>
              <a:buFontTx/>
              <a:buNone/>
            </a:pPr>
            <a:r>
              <a:rPr lang="en-GB" altLang="en-US" sz="2000" dirty="0">
                <a:solidFill>
                  <a:srgbClr val="3366FF"/>
                </a:solidFill>
                <a:cs typeface="Times New Roman" panose="02020603050405020304" pitchFamily="18" charset="0"/>
              </a:rPr>
              <a:t>	Renal 					CL</a:t>
            </a:r>
            <a:r>
              <a:rPr lang="en-GB" altLang="en-US" sz="2000" baseline="-25000" dirty="0">
                <a:solidFill>
                  <a:srgbClr val="3366FF"/>
                </a:solidFill>
                <a:cs typeface="Times New Roman" panose="02020603050405020304" pitchFamily="18" charset="0"/>
              </a:rPr>
              <a:t>R</a:t>
            </a:r>
          </a:p>
          <a:p>
            <a:pPr eaLnBrk="1" hangingPunct="1">
              <a:lnSpc>
                <a:spcPct val="160000"/>
              </a:lnSpc>
              <a:spcBef>
                <a:spcPct val="10000"/>
              </a:spcBef>
              <a:buFontTx/>
              <a:buNone/>
            </a:pPr>
            <a:r>
              <a:rPr lang="en-GB" altLang="en-US" sz="2000" dirty="0">
                <a:solidFill>
                  <a:srgbClr val="3366FF"/>
                </a:solidFill>
                <a:cs typeface="Times New Roman" panose="02020603050405020304" pitchFamily="18" charset="0"/>
              </a:rPr>
              <a:t>	</a:t>
            </a:r>
          </a:p>
          <a:p>
            <a:pPr eaLnBrk="1" hangingPunct="1">
              <a:lnSpc>
                <a:spcPct val="160000"/>
              </a:lnSpc>
              <a:buFontTx/>
              <a:buNone/>
            </a:pPr>
            <a:endParaRPr lang="en-US" altLang="en-US" sz="2000" dirty="0">
              <a:solidFill>
                <a:srgbClr val="3366FF"/>
              </a:solidFill>
              <a:cs typeface="Times New Roman" panose="02020603050405020304" pitchFamily="18" charset="0"/>
            </a:endParaRPr>
          </a:p>
        </p:txBody>
      </p:sp>
      <p:sp>
        <p:nvSpPr>
          <p:cNvPr id="5" name="TextBox 4">
            <a:extLst>
              <a:ext uri="{FF2B5EF4-FFF2-40B4-BE49-F238E27FC236}">
                <a16:creationId xmlns:a16="http://schemas.microsoft.com/office/drawing/2014/main" id="{BBD3BFC8-5705-48D5-88B8-75F21AECC8E5}"/>
              </a:ext>
            </a:extLst>
          </p:cNvPr>
          <p:cNvSpPr txBox="1"/>
          <p:nvPr/>
        </p:nvSpPr>
        <p:spPr>
          <a:xfrm>
            <a:off x="828000" y="131680"/>
            <a:ext cx="10476000" cy="707886"/>
          </a:xfrm>
          <a:prstGeom prst="rect">
            <a:avLst/>
          </a:prstGeom>
          <a:noFill/>
        </p:spPr>
        <p:txBody>
          <a:bodyPr wrap="square">
            <a:spAutoFit/>
          </a:bodyPr>
          <a:lstStyle/>
          <a:p>
            <a:pPr eaLnBrk="1" hangingPunct="1">
              <a:spcBef>
                <a:spcPct val="0"/>
              </a:spcBef>
              <a:buFontTx/>
              <a:buNone/>
            </a:pPr>
            <a:r>
              <a:rPr lang="sv-SE" altLang="en-US" sz="4000" b="1" dirty="0">
                <a:latin typeface="+mn-lt"/>
              </a:rPr>
              <a:t>Description of clearance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5FA89305-57CC-4AEC-9F7D-52F663D132DB}"/>
              </a:ext>
            </a:extLst>
          </p:cNvPr>
          <p:cNvSpPr txBox="1"/>
          <p:nvPr/>
        </p:nvSpPr>
        <p:spPr>
          <a:xfrm>
            <a:off x="828000" y="766722"/>
            <a:ext cx="10591798" cy="880369"/>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en-US" dirty="0"/>
              <a:t>“Clearance” (Cl) is a specific pharmacokinetic term used to describe the rate at which drug is cleared, by whatever mechanism, from a particular volume of plasma. </a:t>
            </a:r>
          </a:p>
        </p:txBody>
      </p:sp>
      <p:sp>
        <p:nvSpPr>
          <p:cNvPr id="31" name="TextBox 30">
            <a:extLst>
              <a:ext uri="{FF2B5EF4-FFF2-40B4-BE49-F238E27FC236}">
                <a16:creationId xmlns:a16="http://schemas.microsoft.com/office/drawing/2014/main" id="{CE546028-A064-4972-A4E4-1B24AFAEE2A7}"/>
              </a:ext>
            </a:extLst>
          </p:cNvPr>
          <p:cNvSpPr txBox="1"/>
          <p:nvPr/>
        </p:nvSpPr>
        <p:spPr>
          <a:xfrm>
            <a:off x="828000" y="131680"/>
            <a:ext cx="10476000" cy="707886"/>
          </a:xfrm>
          <a:prstGeom prst="rect">
            <a:avLst/>
          </a:prstGeom>
          <a:noFill/>
        </p:spPr>
        <p:txBody>
          <a:bodyPr wrap="square">
            <a:spAutoFit/>
          </a:bodyPr>
          <a:lstStyle/>
          <a:p>
            <a:pPr eaLnBrk="1" hangingPunct="1">
              <a:spcBef>
                <a:spcPct val="0"/>
              </a:spcBef>
              <a:buFontTx/>
              <a:buNone/>
            </a:pPr>
            <a:r>
              <a:rPr lang="sv-SE" altLang="en-US" sz="4000" b="1" dirty="0"/>
              <a:t>C</a:t>
            </a:r>
            <a:r>
              <a:rPr lang="sv-SE" altLang="en-US" sz="4000" b="1" dirty="0">
                <a:latin typeface="+mn-lt"/>
              </a:rPr>
              <a:t>learance models</a:t>
            </a:r>
          </a:p>
        </p:txBody>
      </p:sp>
      <p:grpSp>
        <p:nvGrpSpPr>
          <p:cNvPr id="14" name="Group 13">
            <a:extLst>
              <a:ext uri="{FF2B5EF4-FFF2-40B4-BE49-F238E27FC236}">
                <a16:creationId xmlns:a16="http://schemas.microsoft.com/office/drawing/2014/main" id="{3F00D448-B25A-4E0E-B7B1-DE7252B7882F}"/>
              </a:ext>
            </a:extLst>
          </p:cNvPr>
          <p:cNvGrpSpPr/>
          <p:nvPr/>
        </p:nvGrpSpPr>
        <p:grpSpPr>
          <a:xfrm>
            <a:off x="1145241" y="1736349"/>
            <a:ext cx="4613944" cy="1686160"/>
            <a:chOff x="828000" y="2002491"/>
            <a:chExt cx="4613944" cy="1686160"/>
          </a:xfrm>
        </p:grpSpPr>
        <p:pic>
          <p:nvPicPr>
            <p:cNvPr id="10" name="Picture 9">
              <a:extLst>
                <a:ext uri="{FF2B5EF4-FFF2-40B4-BE49-F238E27FC236}">
                  <a16:creationId xmlns:a16="http://schemas.microsoft.com/office/drawing/2014/main" id="{F9D96827-0255-44D7-8C69-093154E1233E}"/>
                </a:ext>
              </a:extLst>
            </p:cNvPr>
            <p:cNvPicPr>
              <a:picLocks noChangeAspect="1"/>
            </p:cNvPicPr>
            <p:nvPr/>
          </p:nvPicPr>
          <p:blipFill>
            <a:blip r:embed="rId3"/>
            <a:stretch>
              <a:fillRect/>
            </a:stretch>
          </p:blipFill>
          <p:spPr>
            <a:xfrm>
              <a:off x="828000" y="2002491"/>
              <a:ext cx="3410426" cy="1686160"/>
            </a:xfrm>
            <a:prstGeom prst="rect">
              <a:avLst/>
            </a:prstGeom>
          </p:spPr>
        </p:pic>
        <p:pic>
          <p:nvPicPr>
            <p:cNvPr id="34" name="Picture 33">
              <a:extLst>
                <a:ext uri="{FF2B5EF4-FFF2-40B4-BE49-F238E27FC236}">
                  <a16:creationId xmlns:a16="http://schemas.microsoft.com/office/drawing/2014/main" id="{154A3D49-B4D9-4A33-9C3D-2412317EEBF9}"/>
                </a:ext>
              </a:extLst>
            </p:cNvPr>
            <p:cNvPicPr>
              <a:picLocks noChangeAspect="1"/>
            </p:cNvPicPr>
            <p:nvPr/>
          </p:nvPicPr>
          <p:blipFill>
            <a:blip r:embed="rId4"/>
            <a:stretch>
              <a:fillRect/>
            </a:stretch>
          </p:blipFill>
          <p:spPr>
            <a:xfrm>
              <a:off x="3317573" y="2992919"/>
              <a:ext cx="2124371" cy="619211"/>
            </a:xfrm>
            <a:prstGeom prst="rect">
              <a:avLst/>
            </a:prstGeom>
          </p:spPr>
        </p:pic>
      </p:grpSp>
      <p:grpSp>
        <p:nvGrpSpPr>
          <p:cNvPr id="25" name="Group 24">
            <a:extLst>
              <a:ext uri="{FF2B5EF4-FFF2-40B4-BE49-F238E27FC236}">
                <a16:creationId xmlns:a16="http://schemas.microsoft.com/office/drawing/2014/main" id="{706395BB-1AAE-443F-A0E2-485B43279555}"/>
              </a:ext>
            </a:extLst>
          </p:cNvPr>
          <p:cNvGrpSpPr/>
          <p:nvPr/>
        </p:nvGrpSpPr>
        <p:grpSpPr>
          <a:xfrm>
            <a:off x="772015" y="3649304"/>
            <a:ext cx="4845013" cy="2790893"/>
            <a:chOff x="828000" y="3649304"/>
            <a:chExt cx="4845013" cy="2790893"/>
          </a:xfrm>
        </p:grpSpPr>
        <p:pic>
          <p:nvPicPr>
            <p:cNvPr id="8" name="Picture 7">
              <a:extLst>
                <a:ext uri="{FF2B5EF4-FFF2-40B4-BE49-F238E27FC236}">
                  <a16:creationId xmlns:a16="http://schemas.microsoft.com/office/drawing/2014/main" id="{C5DAFDC5-AC54-497A-BFF6-056CA20DE0E9}"/>
                </a:ext>
              </a:extLst>
            </p:cNvPr>
            <p:cNvPicPr>
              <a:picLocks noChangeAspect="1"/>
            </p:cNvPicPr>
            <p:nvPr/>
          </p:nvPicPr>
          <p:blipFill>
            <a:blip r:embed="rId5"/>
            <a:stretch>
              <a:fillRect/>
            </a:stretch>
          </p:blipFill>
          <p:spPr>
            <a:xfrm>
              <a:off x="1051848" y="3649304"/>
              <a:ext cx="4027115" cy="1692000"/>
            </a:xfrm>
            <a:prstGeom prst="rect">
              <a:avLst/>
            </a:prstGeom>
          </p:spPr>
        </p:pic>
        <p:sp>
          <p:nvSpPr>
            <p:cNvPr id="37" name="TextBox 36">
              <a:extLst>
                <a:ext uri="{FF2B5EF4-FFF2-40B4-BE49-F238E27FC236}">
                  <a16:creationId xmlns:a16="http://schemas.microsoft.com/office/drawing/2014/main" id="{2704D5ED-1380-40B3-A72F-40B9F660CBE9}"/>
                </a:ext>
              </a:extLst>
            </p:cNvPr>
            <p:cNvSpPr txBox="1"/>
            <p:nvPr/>
          </p:nvSpPr>
          <p:spPr>
            <a:xfrm>
              <a:off x="828000" y="5239868"/>
              <a:ext cx="4845013" cy="1200329"/>
            </a:xfrm>
            <a:prstGeom prst="rect">
              <a:avLst/>
            </a:prstGeom>
            <a:noFill/>
          </p:spPr>
          <p:txBody>
            <a:bodyPr wrap="square">
              <a:spAutoFit/>
            </a:bodyPr>
            <a:lstStyle/>
            <a:p>
              <a:pPr algn="just">
                <a:lnSpc>
                  <a:spcPct val="150000"/>
                </a:lnSpc>
              </a:pPr>
              <a:r>
                <a:rPr lang="en-US" sz="1600" dirty="0"/>
                <a:t>Clearance is the product of the blood flow through an organ (Q) and the extraction ratio of that organ (E). </a:t>
              </a:r>
            </a:p>
            <a:p>
              <a:pPr marL="285750" indent="-285750" algn="just">
                <a:lnSpc>
                  <a:spcPct val="150000"/>
                </a:lnSpc>
                <a:buFont typeface="Wingdings" panose="05000000000000000000" pitchFamily="2" charset="2"/>
                <a:buChar char="Ø"/>
              </a:pPr>
              <a:r>
                <a:rPr lang="en-US" sz="1600" dirty="0"/>
                <a:t>For example, the hepatic clearance is: </a:t>
              </a:r>
              <a:r>
                <a:rPr lang="en-US" sz="1600" dirty="0" err="1"/>
                <a:t>Cl</a:t>
              </a:r>
              <a:r>
                <a:rPr lang="en-US" sz="1600" b="1" baseline="-25000" dirty="0" err="1"/>
                <a:t>H</a:t>
              </a:r>
              <a:r>
                <a:rPr lang="en-US" sz="1600" dirty="0"/>
                <a:t> = Q</a:t>
              </a:r>
              <a:r>
                <a:rPr lang="en-US" sz="1600" b="1" baseline="-25000" dirty="0"/>
                <a:t>H</a:t>
              </a:r>
              <a:r>
                <a:rPr lang="en-US" sz="1600" dirty="0"/>
                <a:t> x E</a:t>
              </a:r>
              <a:r>
                <a:rPr lang="en-US" sz="1600" b="1" baseline="-25000" dirty="0"/>
                <a:t>H</a:t>
              </a:r>
              <a:endParaRPr lang="en-ZW" sz="1600" b="1" baseline="-25000" dirty="0"/>
            </a:p>
          </p:txBody>
        </p:sp>
      </p:grpSp>
      <p:grpSp>
        <p:nvGrpSpPr>
          <p:cNvPr id="26" name="Group 25">
            <a:extLst>
              <a:ext uri="{FF2B5EF4-FFF2-40B4-BE49-F238E27FC236}">
                <a16:creationId xmlns:a16="http://schemas.microsoft.com/office/drawing/2014/main" id="{FCCAA5F8-570A-4D72-98F8-512F3C93D76B}"/>
              </a:ext>
            </a:extLst>
          </p:cNvPr>
          <p:cNvGrpSpPr/>
          <p:nvPr/>
        </p:nvGrpSpPr>
        <p:grpSpPr>
          <a:xfrm>
            <a:off x="5909388" y="1736349"/>
            <a:ext cx="5136739" cy="1930767"/>
            <a:chOff x="5909388" y="1736349"/>
            <a:chExt cx="5136739" cy="1930767"/>
          </a:xfrm>
        </p:grpSpPr>
        <p:pic>
          <p:nvPicPr>
            <p:cNvPr id="6" name="Picture 5">
              <a:extLst>
                <a:ext uri="{FF2B5EF4-FFF2-40B4-BE49-F238E27FC236}">
                  <a16:creationId xmlns:a16="http://schemas.microsoft.com/office/drawing/2014/main" id="{26BBD429-32E3-4BB1-8247-C5A8C4D7A123}"/>
                </a:ext>
              </a:extLst>
            </p:cNvPr>
            <p:cNvPicPr>
              <a:picLocks noChangeAspect="1"/>
            </p:cNvPicPr>
            <p:nvPr/>
          </p:nvPicPr>
          <p:blipFill>
            <a:blip r:embed="rId6"/>
            <a:stretch>
              <a:fillRect/>
            </a:stretch>
          </p:blipFill>
          <p:spPr>
            <a:xfrm>
              <a:off x="5909388" y="1736349"/>
              <a:ext cx="4934639" cy="1295581"/>
            </a:xfrm>
            <a:prstGeom prst="rect">
              <a:avLst/>
            </a:prstGeom>
          </p:spPr>
        </p:pic>
        <p:sp>
          <p:nvSpPr>
            <p:cNvPr id="39" name="TextBox 38">
              <a:extLst>
                <a:ext uri="{FF2B5EF4-FFF2-40B4-BE49-F238E27FC236}">
                  <a16:creationId xmlns:a16="http://schemas.microsoft.com/office/drawing/2014/main" id="{8BCB178F-7FF9-4639-A2AA-024802672339}"/>
                </a:ext>
              </a:extLst>
            </p:cNvPr>
            <p:cNvSpPr txBox="1"/>
            <p:nvPr/>
          </p:nvSpPr>
          <p:spPr>
            <a:xfrm>
              <a:off x="6978822" y="2874335"/>
              <a:ext cx="4067305" cy="792781"/>
            </a:xfrm>
            <a:prstGeom prst="rect">
              <a:avLst/>
            </a:prstGeom>
            <a:noFill/>
          </p:spPr>
          <p:txBody>
            <a:bodyPr wrap="square">
              <a:spAutoFit/>
            </a:bodyPr>
            <a:lstStyle/>
            <a:p>
              <a:pPr algn="just">
                <a:lnSpc>
                  <a:spcPct val="150000"/>
                </a:lnSpc>
              </a:pPr>
              <a:r>
                <a:rPr lang="en-US" sz="1600" dirty="0"/>
                <a:t>Static volume and first-order processes are assumed in simpler models.  Cl = k</a:t>
              </a:r>
              <a:r>
                <a:rPr lang="en-US" sz="1600" b="1" baseline="-25000" dirty="0"/>
                <a:t>10 </a:t>
              </a:r>
              <a:r>
                <a:rPr lang="en-US" sz="1600" dirty="0"/>
                <a:t>x </a:t>
              </a:r>
              <a:r>
                <a:rPr lang="en-US" sz="1600" dirty="0" err="1"/>
                <a:t>V</a:t>
              </a:r>
              <a:r>
                <a:rPr lang="en-US" sz="1600" b="1" baseline="-25000" dirty="0" err="1"/>
                <a:t>c</a:t>
              </a:r>
              <a:r>
                <a:rPr lang="en-US" sz="1600" dirty="0"/>
                <a:t>.</a:t>
              </a:r>
              <a:endParaRPr lang="en-ZW" sz="1600" dirty="0"/>
            </a:p>
          </p:txBody>
        </p:sp>
      </p:grpSp>
      <p:grpSp>
        <p:nvGrpSpPr>
          <p:cNvPr id="29" name="Group 28">
            <a:extLst>
              <a:ext uri="{FF2B5EF4-FFF2-40B4-BE49-F238E27FC236}">
                <a16:creationId xmlns:a16="http://schemas.microsoft.com/office/drawing/2014/main" id="{D2B752AE-4F0E-472D-8659-CC08DB2E2450}"/>
              </a:ext>
            </a:extLst>
          </p:cNvPr>
          <p:cNvGrpSpPr/>
          <p:nvPr/>
        </p:nvGrpSpPr>
        <p:grpSpPr>
          <a:xfrm>
            <a:off x="5909388" y="3871681"/>
            <a:ext cx="6097554" cy="2546841"/>
            <a:chOff x="5909388" y="3871681"/>
            <a:chExt cx="6097554" cy="2546841"/>
          </a:xfrm>
        </p:grpSpPr>
        <p:pic>
          <p:nvPicPr>
            <p:cNvPr id="28" name="Picture 27">
              <a:extLst>
                <a:ext uri="{FF2B5EF4-FFF2-40B4-BE49-F238E27FC236}">
                  <a16:creationId xmlns:a16="http://schemas.microsoft.com/office/drawing/2014/main" id="{98E026EA-B6A9-4913-8964-B22AE0D7E71E}"/>
                </a:ext>
              </a:extLst>
            </p:cNvPr>
            <p:cNvPicPr>
              <a:picLocks noChangeAspect="1"/>
            </p:cNvPicPr>
            <p:nvPr/>
          </p:nvPicPr>
          <p:blipFill>
            <a:blip r:embed="rId7"/>
            <a:stretch>
              <a:fillRect/>
            </a:stretch>
          </p:blipFill>
          <p:spPr>
            <a:xfrm>
              <a:off x="6597679" y="3871681"/>
              <a:ext cx="4546849" cy="1692000"/>
            </a:xfrm>
            <a:prstGeom prst="rect">
              <a:avLst/>
            </a:prstGeom>
          </p:spPr>
        </p:pic>
        <p:sp>
          <p:nvSpPr>
            <p:cNvPr id="46" name="TextBox 45">
              <a:extLst>
                <a:ext uri="{FF2B5EF4-FFF2-40B4-BE49-F238E27FC236}">
                  <a16:creationId xmlns:a16="http://schemas.microsoft.com/office/drawing/2014/main" id="{054F3F01-5FA3-42CE-85B1-9379E0ADCC0E}"/>
                </a:ext>
              </a:extLst>
            </p:cNvPr>
            <p:cNvSpPr txBox="1"/>
            <p:nvPr/>
          </p:nvSpPr>
          <p:spPr>
            <a:xfrm>
              <a:off x="5909388" y="5341304"/>
              <a:ext cx="6097554" cy="1077218"/>
            </a:xfrm>
            <a:prstGeom prst="rect">
              <a:avLst/>
            </a:prstGeom>
            <a:noFill/>
          </p:spPr>
          <p:txBody>
            <a:bodyPr wrap="square">
              <a:spAutoFit/>
            </a:bodyPr>
            <a:lstStyle/>
            <a:p>
              <a:r>
                <a:rPr lang="en-ZW" sz="1600" dirty="0"/>
                <a:t>Drug clearance model. </a:t>
              </a:r>
            </a:p>
            <a:p>
              <a:r>
                <a:rPr lang="en-ZW" sz="1600" dirty="0"/>
                <a:t>Q = blood flow, C</a:t>
              </a:r>
              <a:r>
                <a:rPr lang="en-ZW" sz="1600" b="1" baseline="-25000" dirty="0"/>
                <a:t>a</a:t>
              </a:r>
              <a:r>
                <a:rPr lang="en-ZW" sz="1600" dirty="0"/>
                <a:t> = incoming drug concentration [usually arterial drug concentration]</a:t>
              </a:r>
            </a:p>
            <a:p>
              <a:r>
                <a:rPr lang="en-ZW" sz="1600" dirty="0" err="1"/>
                <a:t>C</a:t>
              </a:r>
              <a:r>
                <a:rPr lang="en-ZW" sz="1600" b="1" baseline="-25000" dirty="0" err="1"/>
                <a:t>v</a:t>
              </a:r>
              <a:r>
                <a:rPr lang="en-ZW" sz="1600" dirty="0"/>
                <a:t> = outgoing drug concentration [venous drug concentration].)</a:t>
              </a:r>
            </a:p>
          </p:txBody>
        </p:sp>
      </p:grpSp>
    </p:spTree>
    <p:extLst>
      <p:ext uri="{BB962C8B-B14F-4D97-AF65-F5344CB8AC3E}">
        <p14:creationId xmlns:p14="http://schemas.microsoft.com/office/powerpoint/2010/main" val="200283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B8FF646-F538-44B8-9DEE-A0C274A4374E}"/>
              </a:ext>
            </a:extLst>
          </p:cNvPr>
          <p:cNvSpPr>
            <a:spLocks noGrp="1"/>
          </p:cNvSpPr>
          <p:nvPr>
            <p:ph type="sldNum" sz="quarter" idx="12"/>
          </p:nvPr>
        </p:nvSpPr>
        <p:spPr/>
        <p:txBody>
          <a:bodyPr/>
          <a:lstStyle/>
          <a:p>
            <a:fld id="{1660D008-5610-44A2-B32B-E14909792E6F}" type="slidenum">
              <a:rPr lang="en-GB" altLang="en-US" smtClean="0"/>
              <a:pPr/>
              <a:t>19</a:t>
            </a:fld>
            <a:endParaRPr lang="en-GB" altLang="en-US"/>
          </a:p>
        </p:txBody>
      </p:sp>
      <p:pic>
        <p:nvPicPr>
          <p:cNvPr id="7" name="Picture 6">
            <a:extLst>
              <a:ext uri="{FF2B5EF4-FFF2-40B4-BE49-F238E27FC236}">
                <a16:creationId xmlns:a16="http://schemas.microsoft.com/office/drawing/2014/main" id="{5B6A19C5-FABD-4A22-83E6-23A7FE1D4FF2}"/>
              </a:ext>
            </a:extLst>
          </p:cNvPr>
          <p:cNvPicPr>
            <a:picLocks noChangeAspect="1"/>
          </p:cNvPicPr>
          <p:nvPr/>
        </p:nvPicPr>
        <p:blipFill>
          <a:blip r:embed="rId2"/>
          <a:stretch>
            <a:fillRect/>
          </a:stretch>
        </p:blipFill>
        <p:spPr>
          <a:xfrm>
            <a:off x="3165615" y="0"/>
            <a:ext cx="5860770" cy="6858000"/>
          </a:xfrm>
          <a:prstGeom prst="rect">
            <a:avLst/>
          </a:prstGeom>
        </p:spPr>
      </p:pic>
    </p:spTree>
    <p:extLst>
      <p:ext uri="{BB962C8B-B14F-4D97-AF65-F5344CB8AC3E}">
        <p14:creationId xmlns:p14="http://schemas.microsoft.com/office/powerpoint/2010/main" val="614085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290BC-4BBB-244C-5D6C-200E28AD292D}"/>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EBA46B0-CEFF-05D5-E90F-2EDC3FF49C81}"/>
              </a:ext>
            </a:extLst>
          </p:cNvPr>
          <p:cNvSpPr>
            <a:spLocks noGrp="1"/>
          </p:cNvSpPr>
          <p:nvPr>
            <p:ph type="body" sz="quarter" idx="13"/>
          </p:nvPr>
        </p:nvSpPr>
        <p:spPr>
          <a:xfrm>
            <a:off x="2989015" y="2522476"/>
            <a:ext cx="5257800" cy="521327"/>
          </a:xfrm>
        </p:spPr>
        <p:txBody>
          <a:bodyPr/>
          <a:lstStyle/>
          <a:p>
            <a:r>
              <a:rPr lang="en-US" dirty="0">
                <a:solidFill>
                  <a:srgbClr val="C23D26"/>
                </a:solidFill>
              </a:rPr>
              <a:t>Terms of Use – CC BY 4.0 License</a:t>
            </a:r>
            <a:endParaRPr lang="en-GB" dirty="0">
              <a:solidFill>
                <a:srgbClr val="C23D26"/>
              </a:solidFill>
            </a:endParaRPr>
          </a:p>
        </p:txBody>
      </p:sp>
      <p:sp>
        <p:nvSpPr>
          <p:cNvPr id="6" name="Text Placeholder 5">
            <a:extLst>
              <a:ext uri="{FF2B5EF4-FFF2-40B4-BE49-F238E27FC236}">
                <a16:creationId xmlns:a16="http://schemas.microsoft.com/office/drawing/2014/main" id="{089D05DD-E4CC-7658-5350-A7BE2C3CCCA3}"/>
              </a:ext>
            </a:extLst>
          </p:cNvPr>
          <p:cNvSpPr>
            <a:spLocks noGrp="1"/>
          </p:cNvSpPr>
          <p:nvPr>
            <p:ph type="body" sz="quarter" idx="14"/>
          </p:nvPr>
        </p:nvSpPr>
        <p:spPr>
          <a:xfrm>
            <a:off x="240030" y="3355059"/>
            <a:ext cx="11772899" cy="1481927"/>
          </a:xfrm>
        </p:spPr>
        <p:txBody>
          <a:bodyPr>
            <a:noAutofit/>
          </a:bodyPr>
          <a:lstStyle/>
          <a:p>
            <a:r>
              <a:rPr lang="en-US" sz="2000" dirty="0"/>
              <a:t>These materials are shared to support teaching, research, and presentation activities across the GC ADDA community. All content is provided under the Creative Commons Attribution 4.0 (CC BY 4.0) license, which allows you to use, share, adapt, and build upon the material freely, including for commercial purposes. Please ensure that any use includes proper attribution to the original creators, indicates any modifications you make, and maintains the same open license. No additional restrictions may be applied.</a:t>
            </a:r>
          </a:p>
          <a:p>
            <a:r>
              <a:rPr lang="en-US" sz="2000" b="1" dirty="0"/>
              <a:t>Credit the author(s) as follows: </a:t>
            </a:r>
          </a:p>
          <a:p>
            <a:r>
              <a:rPr lang="en-US" sz="2000" b="1" dirty="0"/>
              <a:t>CC BY 4.0 [Ali Mohamed, African Institute for Biomedical Science and Technology, Zimbabwe]</a:t>
            </a:r>
            <a:endParaRPr lang="en-GB" sz="2000" b="1" dirty="0"/>
          </a:p>
        </p:txBody>
      </p:sp>
      <p:pic>
        <p:nvPicPr>
          <p:cNvPr id="3" name="Picture 2" descr="A black background with red text&#10;&#10;Description automatically generated">
            <a:extLst>
              <a:ext uri="{FF2B5EF4-FFF2-40B4-BE49-F238E27FC236}">
                <a16:creationId xmlns:a16="http://schemas.microsoft.com/office/drawing/2014/main" id="{2DF73D3E-F22C-0265-3F81-E2F98D5D7B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5882" y="125469"/>
            <a:ext cx="5109543" cy="1895546"/>
          </a:xfrm>
          <a:prstGeom prst="rect">
            <a:avLst/>
          </a:prstGeom>
        </p:spPr>
      </p:pic>
    </p:spTree>
    <p:extLst>
      <p:ext uri="{BB962C8B-B14F-4D97-AF65-F5344CB8AC3E}">
        <p14:creationId xmlns:p14="http://schemas.microsoft.com/office/powerpoint/2010/main" val="1249928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Text Box 3"/>
          <p:cNvSpPr txBox="1">
            <a:spLocks noGrp="1" noChangeArrowheads="1"/>
          </p:cNvSpPr>
          <p:nvPr>
            <p:ph type="title"/>
          </p:nvPr>
        </p:nvSpPr>
        <p:spPr>
          <a:xfrm>
            <a:off x="654978" y="186670"/>
            <a:ext cx="11034444" cy="720000"/>
          </a:xfrm>
        </p:spPr>
        <p:txBody>
          <a:bodyPr>
            <a:noAutofit/>
          </a:bodyPr>
          <a:lstStyle/>
          <a:p>
            <a:pPr eaLnBrk="1" hangingPunct="1">
              <a:defRPr/>
            </a:pPr>
            <a:r>
              <a:rPr lang="en-GB" altLang="en-US" sz="3600" b="1" dirty="0">
                <a:latin typeface="+mn-lt"/>
                <a:ea typeface="+mn-ea"/>
                <a:cs typeface="+mn-cs"/>
              </a:rPr>
              <a:t>Dependence of elimination on both distribution and CL</a:t>
            </a:r>
          </a:p>
        </p:txBody>
      </p:sp>
      <p:sp>
        <p:nvSpPr>
          <p:cNvPr id="10243" name="Text Box 7"/>
          <p:cNvSpPr txBox="1">
            <a:spLocks noChangeArrowheads="1"/>
          </p:cNvSpPr>
          <p:nvPr/>
        </p:nvSpPr>
        <p:spPr bwMode="auto">
          <a:xfrm>
            <a:off x="1463842" y="948274"/>
            <a:ext cx="3352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000" dirty="0">
                <a:latin typeface="+mn-lt"/>
                <a:cs typeface="Times New Roman" panose="02020603050405020304" pitchFamily="18" charset="0"/>
              </a:rPr>
              <a:t>Amount in body (A)</a:t>
            </a:r>
            <a:endParaRPr lang="en-US" altLang="en-US" sz="2000" dirty="0">
              <a:latin typeface="+mn-lt"/>
              <a:cs typeface="Times New Roman" panose="02020603050405020304" pitchFamily="18" charset="0"/>
            </a:endParaRPr>
          </a:p>
        </p:txBody>
      </p:sp>
      <p:sp>
        <p:nvSpPr>
          <p:cNvPr id="10245" name="Text Box 39"/>
          <p:cNvSpPr txBox="1">
            <a:spLocks noChangeArrowheads="1"/>
          </p:cNvSpPr>
          <p:nvPr/>
        </p:nvSpPr>
        <p:spPr bwMode="auto">
          <a:xfrm>
            <a:off x="1255295" y="2096880"/>
            <a:ext cx="8534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000" u="sng" dirty="0">
                <a:latin typeface="+mn-lt"/>
                <a:cs typeface="Times New Roman" panose="02020603050405020304" pitchFamily="18" charset="0"/>
              </a:rPr>
              <a:t>Fractional elimination rate constant</a:t>
            </a:r>
            <a:r>
              <a:rPr lang="en-GB" altLang="en-US" sz="2000" dirty="0">
                <a:latin typeface="+mn-lt"/>
                <a:cs typeface="Times New Roman" panose="02020603050405020304" pitchFamily="18" charset="0"/>
              </a:rPr>
              <a:t>, </a:t>
            </a:r>
            <a:r>
              <a:rPr lang="en-GB" altLang="en-US" sz="2000" dirty="0">
                <a:solidFill>
                  <a:srgbClr val="CC0000"/>
                </a:solidFill>
                <a:latin typeface="+mn-lt"/>
                <a:cs typeface="Times New Roman" panose="02020603050405020304" pitchFamily="18" charset="0"/>
              </a:rPr>
              <a:t>k</a:t>
            </a:r>
            <a:r>
              <a:rPr lang="en-GB" altLang="en-US" sz="2000" dirty="0">
                <a:latin typeface="+mn-lt"/>
                <a:cs typeface="Times New Roman" panose="02020603050405020304" pitchFamily="18" charset="0"/>
              </a:rPr>
              <a:t>, defined as:</a:t>
            </a:r>
            <a:endParaRPr lang="en-US" altLang="en-US" sz="2000" dirty="0">
              <a:latin typeface="+mn-lt"/>
              <a:cs typeface="Times New Roman" panose="02020603050405020304" pitchFamily="18" charset="0"/>
            </a:endParaRPr>
          </a:p>
        </p:txBody>
      </p:sp>
      <p:grpSp>
        <p:nvGrpSpPr>
          <p:cNvPr id="10246" name="Group 79"/>
          <p:cNvGrpSpPr>
            <a:grpSpLocks/>
          </p:cNvGrpSpPr>
          <p:nvPr/>
        </p:nvGrpSpPr>
        <p:grpSpPr bwMode="auto">
          <a:xfrm>
            <a:off x="2207795" y="2633833"/>
            <a:ext cx="6629400" cy="990600"/>
            <a:chOff x="768" y="2592"/>
            <a:chExt cx="4176" cy="624"/>
          </a:xfrm>
        </p:grpSpPr>
        <p:sp>
          <p:nvSpPr>
            <p:cNvPr id="10250" name="Text Box 57"/>
            <p:cNvSpPr txBox="1">
              <a:spLocks noChangeArrowheads="1"/>
            </p:cNvSpPr>
            <p:nvPr/>
          </p:nvSpPr>
          <p:spPr bwMode="auto">
            <a:xfrm>
              <a:off x="768" y="2736"/>
              <a:ext cx="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400" b="1">
                  <a:latin typeface="+mn-lt"/>
                  <a:cs typeface="Times New Roman" panose="02020603050405020304" pitchFamily="18" charset="0"/>
                </a:rPr>
                <a:t>k =</a:t>
              </a:r>
              <a:endParaRPr lang="en-US" altLang="en-US" sz="2400" b="1">
                <a:latin typeface="+mn-lt"/>
                <a:cs typeface="Times New Roman" panose="02020603050405020304" pitchFamily="18" charset="0"/>
              </a:endParaRPr>
            </a:p>
          </p:txBody>
        </p:sp>
        <p:sp>
          <p:nvSpPr>
            <p:cNvPr id="10251" name="Text Box 58"/>
            <p:cNvSpPr txBox="1">
              <a:spLocks noChangeArrowheads="1"/>
            </p:cNvSpPr>
            <p:nvPr/>
          </p:nvSpPr>
          <p:spPr bwMode="auto">
            <a:xfrm>
              <a:off x="1248" y="2592"/>
              <a:ext cx="19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400" b="1" dirty="0">
                  <a:latin typeface="+mn-lt"/>
                  <a:cs typeface="Times New Roman" panose="02020603050405020304" pitchFamily="18" charset="0"/>
                </a:rPr>
                <a:t>Rate of elimination</a:t>
              </a:r>
              <a:endParaRPr lang="en-US" altLang="en-US" sz="2400" b="1" dirty="0">
                <a:latin typeface="+mn-lt"/>
                <a:cs typeface="Times New Roman" panose="02020603050405020304" pitchFamily="18" charset="0"/>
              </a:endParaRPr>
            </a:p>
          </p:txBody>
        </p:sp>
        <p:sp>
          <p:nvSpPr>
            <p:cNvPr id="10252" name="Text Box 59"/>
            <p:cNvSpPr txBox="1">
              <a:spLocks noChangeArrowheads="1"/>
            </p:cNvSpPr>
            <p:nvPr/>
          </p:nvSpPr>
          <p:spPr bwMode="auto">
            <a:xfrm>
              <a:off x="1776" y="2928"/>
              <a:ext cx="14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400" b="1">
                  <a:latin typeface="+mn-lt"/>
                  <a:cs typeface="Times New Roman" panose="02020603050405020304" pitchFamily="18" charset="0"/>
                </a:rPr>
                <a:t>Amount</a:t>
              </a:r>
              <a:endParaRPr lang="en-US" altLang="en-US" sz="2400" b="1">
                <a:latin typeface="+mn-lt"/>
                <a:cs typeface="Times New Roman" panose="02020603050405020304" pitchFamily="18" charset="0"/>
              </a:endParaRPr>
            </a:p>
          </p:txBody>
        </p:sp>
        <p:sp>
          <p:nvSpPr>
            <p:cNvPr id="10253" name="Line 60"/>
            <p:cNvSpPr>
              <a:spLocks noChangeShapeType="1"/>
            </p:cNvSpPr>
            <p:nvPr/>
          </p:nvSpPr>
          <p:spPr bwMode="auto">
            <a:xfrm>
              <a:off x="1248" y="2880"/>
              <a:ext cx="192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cs typeface="Times New Roman" panose="02020603050405020304" pitchFamily="18" charset="0"/>
              </a:endParaRPr>
            </a:p>
          </p:txBody>
        </p:sp>
        <p:sp>
          <p:nvSpPr>
            <p:cNvPr id="10254" name="Text Box 61"/>
            <p:cNvSpPr txBox="1">
              <a:spLocks noChangeArrowheads="1"/>
            </p:cNvSpPr>
            <p:nvPr/>
          </p:nvSpPr>
          <p:spPr bwMode="auto">
            <a:xfrm>
              <a:off x="3168" y="2736"/>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400" b="1">
                  <a:latin typeface="+mn-lt"/>
                  <a:cs typeface="Times New Roman" panose="02020603050405020304" pitchFamily="18" charset="0"/>
                </a:rPr>
                <a:t>=</a:t>
              </a:r>
              <a:endParaRPr lang="en-US" altLang="en-US" sz="2400" b="1">
                <a:latin typeface="+mn-lt"/>
                <a:cs typeface="Times New Roman" panose="02020603050405020304" pitchFamily="18" charset="0"/>
              </a:endParaRPr>
            </a:p>
          </p:txBody>
        </p:sp>
        <p:grpSp>
          <p:nvGrpSpPr>
            <p:cNvPr id="10255" name="Group 62"/>
            <p:cNvGrpSpPr>
              <a:grpSpLocks/>
            </p:cNvGrpSpPr>
            <p:nvPr/>
          </p:nvGrpSpPr>
          <p:grpSpPr bwMode="auto">
            <a:xfrm>
              <a:off x="3456" y="2592"/>
              <a:ext cx="912" cy="624"/>
              <a:chOff x="3840" y="2736"/>
              <a:chExt cx="912" cy="624"/>
            </a:xfrm>
          </p:grpSpPr>
          <p:sp>
            <p:nvSpPr>
              <p:cNvPr id="10260" name="Line 63"/>
              <p:cNvSpPr>
                <a:spLocks noChangeShapeType="1"/>
              </p:cNvSpPr>
              <p:nvPr/>
            </p:nvSpPr>
            <p:spPr bwMode="auto">
              <a:xfrm>
                <a:off x="3840" y="3024"/>
                <a:ext cx="9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cs typeface="Times New Roman" panose="02020603050405020304" pitchFamily="18" charset="0"/>
                </a:endParaRPr>
              </a:p>
            </p:txBody>
          </p:sp>
          <p:sp>
            <p:nvSpPr>
              <p:cNvPr id="10261" name="Text Box 64"/>
              <p:cNvSpPr txBox="1">
                <a:spLocks noChangeArrowheads="1"/>
              </p:cNvSpPr>
              <p:nvPr/>
            </p:nvSpPr>
            <p:spPr bwMode="auto">
              <a:xfrm>
                <a:off x="3840" y="2736"/>
                <a:ext cx="6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400" b="1">
                    <a:latin typeface="+mn-lt"/>
                    <a:cs typeface="Times New Roman" panose="02020603050405020304" pitchFamily="18" charset="0"/>
                  </a:rPr>
                  <a:t>CL</a:t>
                </a:r>
                <a:r>
                  <a:rPr lang="en-US" altLang="en-US" sz="2400" b="1">
                    <a:latin typeface="+mn-lt"/>
                    <a:cs typeface="Times New Roman" panose="02020603050405020304" pitchFamily="18" charset="0"/>
                  </a:rPr>
                  <a:t>·</a:t>
                </a:r>
                <a:r>
                  <a:rPr lang="en-GB" altLang="en-US" sz="2400" b="1">
                    <a:latin typeface="+mn-lt"/>
                    <a:cs typeface="Times New Roman" panose="02020603050405020304" pitchFamily="18" charset="0"/>
                  </a:rPr>
                  <a:t>C</a:t>
                </a:r>
                <a:endParaRPr lang="en-US" altLang="en-US" sz="2400" b="1">
                  <a:latin typeface="+mn-lt"/>
                  <a:cs typeface="Times New Roman" panose="02020603050405020304" pitchFamily="18" charset="0"/>
                </a:endParaRPr>
              </a:p>
            </p:txBody>
          </p:sp>
          <p:sp>
            <p:nvSpPr>
              <p:cNvPr id="10262" name="Text Box 65"/>
              <p:cNvSpPr txBox="1">
                <a:spLocks noChangeArrowheads="1"/>
              </p:cNvSpPr>
              <p:nvPr/>
            </p:nvSpPr>
            <p:spPr bwMode="auto">
              <a:xfrm>
                <a:off x="3936" y="3072"/>
                <a:ext cx="6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400" b="1">
                    <a:latin typeface="+mn-lt"/>
                    <a:cs typeface="Times New Roman" panose="02020603050405020304" pitchFamily="18" charset="0"/>
                  </a:rPr>
                  <a:t>V</a:t>
                </a:r>
                <a:r>
                  <a:rPr lang="en-US" altLang="en-US" sz="2400" b="1">
                    <a:latin typeface="+mn-lt"/>
                    <a:cs typeface="Times New Roman" panose="02020603050405020304" pitchFamily="18" charset="0"/>
                  </a:rPr>
                  <a:t>·</a:t>
                </a:r>
                <a:r>
                  <a:rPr lang="en-GB" altLang="en-US" sz="2400" b="1">
                    <a:latin typeface="+mn-lt"/>
                    <a:cs typeface="Times New Roman" panose="02020603050405020304" pitchFamily="18" charset="0"/>
                  </a:rPr>
                  <a:t>C</a:t>
                </a:r>
                <a:endParaRPr lang="en-US" altLang="en-US" sz="2400" b="1">
                  <a:latin typeface="+mn-lt"/>
                  <a:cs typeface="Times New Roman" panose="02020603050405020304" pitchFamily="18" charset="0"/>
                </a:endParaRPr>
              </a:p>
            </p:txBody>
          </p:sp>
        </p:grpSp>
        <p:sp>
          <p:nvSpPr>
            <p:cNvPr id="10256" name="Text Box 66"/>
            <p:cNvSpPr txBox="1">
              <a:spLocks noChangeArrowheads="1"/>
            </p:cNvSpPr>
            <p:nvPr/>
          </p:nvSpPr>
          <p:spPr bwMode="auto">
            <a:xfrm>
              <a:off x="4368" y="2736"/>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400" b="1">
                  <a:latin typeface="+mn-lt"/>
                  <a:cs typeface="Times New Roman" panose="02020603050405020304" pitchFamily="18" charset="0"/>
                </a:rPr>
                <a:t>=</a:t>
              </a:r>
              <a:endParaRPr lang="en-US" altLang="en-US" sz="2400" b="1">
                <a:latin typeface="+mn-lt"/>
                <a:cs typeface="Times New Roman" panose="02020603050405020304" pitchFamily="18" charset="0"/>
              </a:endParaRPr>
            </a:p>
          </p:txBody>
        </p:sp>
        <p:sp>
          <p:nvSpPr>
            <p:cNvPr id="10257" name="Line 67"/>
            <p:cNvSpPr>
              <a:spLocks noChangeShapeType="1"/>
            </p:cNvSpPr>
            <p:nvPr/>
          </p:nvSpPr>
          <p:spPr bwMode="auto">
            <a:xfrm>
              <a:off x="4560" y="2880"/>
              <a:ext cx="336" cy="0"/>
            </a:xfrm>
            <a:prstGeom prst="line">
              <a:avLst/>
            </a:prstGeom>
            <a:noFill/>
            <a:ln w="254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cs typeface="Times New Roman" panose="02020603050405020304" pitchFamily="18" charset="0"/>
              </a:endParaRPr>
            </a:p>
          </p:txBody>
        </p:sp>
        <p:sp>
          <p:nvSpPr>
            <p:cNvPr id="10258" name="Text Box 68"/>
            <p:cNvSpPr txBox="1">
              <a:spLocks noChangeArrowheads="1"/>
            </p:cNvSpPr>
            <p:nvPr/>
          </p:nvSpPr>
          <p:spPr bwMode="auto">
            <a:xfrm>
              <a:off x="4560" y="2592"/>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400" b="1">
                  <a:solidFill>
                    <a:srgbClr val="CC0000"/>
                  </a:solidFill>
                  <a:latin typeface="+mn-lt"/>
                  <a:cs typeface="Times New Roman" panose="02020603050405020304" pitchFamily="18" charset="0"/>
                </a:rPr>
                <a:t>CL</a:t>
              </a:r>
              <a:endParaRPr lang="en-US" altLang="en-US" sz="2400" b="1">
                <a:solidFill>
                  <a:srgbClr val="CC0000"/>
                </a:solidFill>
                <a:latin typeface="+mn-lt"/>
                <a:cs typeface="Times New Roman" panose="02020603050405020304" pitchFamily="18" charset="0"/>
              </a:endParaRPr>
            </a:p>
          </p:txBody>
        </p:sp>
        <p:sp>
          <p:nvSpPr>
            <p:cNvPr id="10259" name="Text Box 69"/>
            <p:cNvSpPr txBox="1">
              <a:spLocks noChangeArrowheads="1"/>
            </p:cNvSpPr>
            <p:nvPr/>
          </p:nvSpPr>
          <p:spPr bwMode="auto">
            <a:xfrm>
              <a:off x="4608" y="2928"/>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400" b="1">
                  <a:solidFill>
                    <a:srgbClr val="CC0000"/>
                  </a:solidFill>
                  <a:latin typeface="+mn-lt"/>
                  <a:cs typeface="Times New Roman" panose="02020603050405020304" pitchFamily="18" charset="0"/>
                </a:rPr>
                <a:t>V</a:t>
              </a:r>
              <a:endParaRPr lang="en-US" altLang="en-US" sz="2400" b="1">
                <a:solidFill>
                  <a:srgbClr val="CC0000"/>
                </a:solidFill>
                <a:latin typeface="+mn-lt"/>
                <a:cs typeface="Times New Roman" panose="02020603050405020304" pitchFamily="18" charset="0"/>
              </a:endParaRPr>
            </a:p>
          </p:txBody>
        </p:sp>
      </p:grpSp>
      <p:grpSp>
        <p:nvGrpSpPr>
          <p:cNvPr id="10247" name="Group 78"/>
          <p:cNvGrpSpPr>
            <a:grpSpLocks/>
          </p:cNvGrpSpPr>
          <p:nvPr/>
        </p:nvGrpSpPr>
        <p:grpSpPr bwMode="auto">
          <a:xfrm>
            <a:off x="4036595" y="3776833"/>
            <a:ext cx="2057400" cy="595312"/>
            <a:chOff x="3600" y="3456"/>
            <a:chExt cx="1296" cy="375"/>
          </a:xfrm>
        </p:grpSpPr>
        <p:sp>
          <p:nvSpPr>
            <p:cNvPr id="10248" name="Rectangle 76"/>
            <p:cNvSpPr>
              <a:spLocks noChangeArrowheads="1"/>
            </p:cNvSpPr>
            <p:nvPr/>
          </p:nvSpPr>
          <p:spPr bwMode="auto">
            <a:xfrm>
              <a:off x="3600" y="3456"/>
              <a:ext cx="1296" cy="336"/>
            </a:xfrm>
            <a:prstGeom prst="rect">
              <a:avLst/>
            </a:prstGeom>
            <a:solidFill>
              <a:schemeClr val="bg1"/>
            </a:solidFill>
            <a:ln w="9525">
              <a:solidFill>
                <a:schemeClr val="tx1"/>
              </a:solidFill>
              <a:miter lim="800000"/>
              <a:headEnd/>
              <a:tailEnd/>
            </a:ln>
            <a:effectLst>
              <a:outerShdw dist="107763" dir="2700000" algn="ctr" rotWithShape="0">
                <a:schemeClr val="tx1"/>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latin typeface="Times New Roman" panose="02020603050405020304" pitchFamily="18" charset="0"/>
                <a:cs typeface="Times New Roman" panose="02020603050405020304" pitchFamily="18" charset="0"/>
              </a:endParaRPr>
            </a:p>
          </p:txBody>
        </p:sp>
        <p:sp>
          <p:nvSpPr>
            <p:cNvPr id="10249" name="Text Box 77"/>
            <p:cNvSpPr txBox="1">
              <a:spLocks noChangeArrowheads="1"/>
            </p:cNvSpPr>
            <p:nvPr/>
          </p:nvSpPr>
          <p:spPr bwMode="auto">
            <a:xfrm>
              <a:off x="3641" y="3504"/>
              <a:ext cx="1255" cy="327"/>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800" b="1" dirty="0">
                  <a:solidFill>
                    <a:srgbClr val="0000FF"/>
                  </a:solidFill>
                  <a:latin typeface="Times New Roman" panose="02020603050405020304" pitchFamily="18" charset="0"/>
                  <a:cs typeface="Times New Roman" panose="02020603050405020304" pitchFamily="18" charset="0"/>
                </a:rPr>
                <a:t>CL = k </a:t>
              </a:r>
              <a:r>
                <a:rPr lang="en-US" altLang="en-US" sz="2800" b="1" dirty="0">
                  <a:solidFill>
                    <a:srgbClr val="0000FF"/>
                  </a:solidFill>
                  <a:latin typeface="Times New Roman" panose="02020603050405020304" pitchFamily="18" charset="0"/>
                  <a:cs typeface="Times New Roman" panose="02020603050405020304" pitchFamily="18" charset="0"/>
                </a:rPr>
                <a:t>·</a:t>
              </a:r>
              <a:r>
                <a:rPr lang="en-GB" altLang="en-US" sz="2800" b="1" dirty="0">
                  <a:solidFill>
                    <a:srgbClr val="0000FF"/>
                  </a:solidFill>
                  <a:latin typeface="Times New Roman" panose="02020603050405020304" pitchFamily="18" charset="0"/>
                  <a:cs typeface="Times New Roman" panose="02020603050405020304" pitchFamily="18" charset="0"/>
                </a:rPr>
                <a:t>V</a:t>
              </a:r>
            </a:p>
          </p:txBody>
        </p:sp>
      </p:grpSp>
      <p:sp>
        <p:nvSpPr>
          <p:cNvPr id="2" name="TextBox 1"/>
          <p:cNvSpPr txBox="1"/>
          <p:nvPr/>
        </p:nvSpPr>
        <p:spPr>
          <a:xfrm>
            <a:off x="3408884" y="1421931"/>
            <a:ext cx="1407758" cy="523220"/>
          </a:xfrm>
          <a:prstGeom prst="rect">
            <a:avLst/>
          </a:prstGeom>
          <a:noFill/>
        </p:spPr>
        <p:txBody>
          <a:bodyPr wrap="none" rtlCol="0">
            <a:spAutoFit/>
          </a:bodyPr>
          <a:lstStyle/>
          <a:p>
            <a:r>
              <a:rPr lang="en-GB" sz="2800" b="1" dirty="0">
                <a:cs typeface="Times New Roman" panose="02020603050405020304" pitchFamily="18" charset="0"/>
              </a:rPr>
              <a:t>A = C . V</a:t>
            </a:r>
          </a:p>
        </p:txBody>
      </p:sp>
      <p:sp>
        <p:nvSpPr>
          <p:cNvPr id="24" name="Text Box 5">
            <a:extLst>
              <a:ext uri="{FF2B5EF4-FFF2-40B4-BE49-F238E27FC236}">
                <a16:creationId xmlns:a16="http://schemas.microsoft.com/office/drawing/2014/main" id="{0847FC9F-6484-44C6-9602-12DFF7A570F6}"/>
              </a:ext>
            </a:extLst>
          </p:cNvPr>
          <p:cNvSpPr txBox="1">
            <a:spLocks noChangeArrowheads="1"/>
          </p:cNvSpPr>
          <p:nvPr/>
        </p:nvSpPr>
        <p:spPr bwMode="auto">
          <a:xfrm>
            <a:off x="5027195" y="4791497"/>
            <a:ext cx="670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800" b="1" dirty="0">
                <a:latin typeface="+mn-lt"/>
                <a:cs typeface="Times New Roman" panose="02020603050405020304" pitchFamily="18" charset="0"/>
              </a:rPr>
              <a:t>Or, expressed in terms of half-life:</a:t>
            </a:r>
            <a:endParaRPr lang="en-US" altLang="en-US" sz="2800" b="1" dirty="0">
              <a:latin typeface="+mn-lt"/>
              <a:cs typeface="Times New Roman" panose="02020603050405020304" pitchFamily="18" charset="0"/>
            </a:endParaRPr>
          </a:p>
        </p:txBody>
      </p:sp>
      <p:grpSp>
        <p:nvGrpSpPr>
          <p:cNvPr id="25" name="Group 6">
            <a:extLst>
              <a:ext uri="{FF2B5EF4-FFF2-40B4-BE49-F238E27FC236}">
                <a16:creationId xmlns:a16="http://schemas.microsoft.com/office/drawing/2014/main" id="{87A054B3-2231-4F21-B473-DF71E4107CDF}"/>
              </a:ext>
            </a:extLst>
          </p:cNvPr>
          <p:cNvGrpSpPr>
            <a:grpSpLocks/>
          </p:cNvGrpSpPr>
          <p:nvPr/>
        </p:nvGrpSpPr>
        <p:grpSpPr bwMode="auto">
          <a:xfrm>
            <a:off x="6093995" y="5501360"/>
            <a:ext cx="3505200" cy="990600"/>
            <a:chOff x="864" y="3696"/>
            <a:chExt cx="2208" cy="624"/>
          </a:xfrm>
        </p:grpSpPr>
        <p:sp>
          <p:nvSpPr>
            <p:cNvPr id="26" name="Text Box 7">
              <a:extLst>
                <a:ext uri="{FF2B5EF4-FFF2-40B4-BE49-F238E27FC236}">
                  <a16:creationId xmlns:a16="http://schemas.microsoft.com/office/drawing/2014/main" id="{143EC50E-19A1-4D5D-90BC-4C43294ABF75}"/>
                </a:ext>
              </a:extLst>
            </p:cNvPr>
            <p:cNvSpPr txBox="1">
              <a:spLocks noChangeArrowheads="1"/>
            </p:cNvSpPr>
            <p:nvPr/>
          </p:nvSpPr>
          <p:spPr bwMode="auto">
            <a:xfrm>
              <a:off x="864" y="3840"/>
              <a:ext cx="4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400" b="1">
                  <a:latin typeface="+mn-lt"/>
                  <a:cs typeface="Times New Roman" panose="02020603050405020304" pitchFamily="18" charset="0"/>
                </a:rPr>
                <a:t>t</a:t>
              </a:r>
              <a:r>
                <a:rPr lang="en-GB" altLang="en-US" sz="2400" b="1" baseline="-25000">
                  <a:latin typeface="+mn-lt"/>
                  <a:cs typeface="Times New Roman" panose="02020603050405020304" pitchFamily="18" charset="0"/>
                </a:rPr>
                <a:t>1/2</a:t>
              </a:r>
              <a:endParaRPr lang="en-US" altLang="en-US" sz="2400" b="1">
                <a:latin typeface="+mn-lt"/>
                <a:cs typeface="Times New Roman" panose="02020603050405020304" pitchFamily="18" charset="0"/>
              </a:endParaRPr>
            </a:p>
          </p:txBody>
        </p:sp>
        <p:grpSp>
          <p:nvGrpSpPr>
            <p:cNvPr id="27" name="Group 8">
              <a:extLst>
                <a:ext uri="{FF2B5EF4-FFF2-40B4-BE49-F238E27FC236}">
                  <a16:creationId xmlns:a16="http://schemas.microsoft.com/office/drawing/2014/main" id="{D406B285-0D28-458C-9CF1-FADE9891D50D}"/>
                </a:ext>
              </a:extLst>
            </p:cNvPr>
            <p:cNvGrpSpPr>
              <a:grpSpLocks/>
            </p:cNvGrpSpPr>
            <p:nvPr/>
          </p:nvGrpSpPr>
          <p:grpSpPr bwMode="auto">
            <a:xfrm>
              <a:off x="1296" y="3696"/>
              <a:ext cx="672" cy="624"/>
              <a:chOff x="3264" y="3696"/>
              <a:chExt cx="672" cy="624"/>
            </a:xfrm>
          </p:grpSpPr>
          <p:sp>
            <p:nvSpPr>
              <p:cNvPr id="34" name="Text Box 9">
                <a:extLst>
                  <a:ext uri="{FF2B5EF4-FFF2-40B4-BE49-F238E27FC236}">
                    <a16:creationId xmlns:a16="http://schemas.microsoft.com/office/drawing/2014/main" id="{82191BE7-6784-4307-9355-D0880C670811}"/>
                  </a:ext>
                </a:extLst>
              </p:cNvPr>
              <p:cNvSpPr txBox="1">
                <a:spLocks noChangeArrowheads="1"/>
              </p:cNvSpPr>
              <p:nvPr/>
            </p:nvSpPr>
            <p:spPr bwMode="auto">
              <a:xfrm>
                <a:off x="3264" y="3840"/>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400" b="1">
                    <a:latin typeface="+mn-lt"/>
                    <a:cs typeface="Times New Roman" panose="02020603050405020304" pitchFamily="18" charset="0"/>
                  </a:rPr>
                  <a:t>=</a:t>
                </a:r>
                <a:endParaRPr lang="en-US" altLang="en-US" sz="2400" b="1">
                  <a:latin typeface="+mn-lt"/>
                  <a:cs typeface="Times New Roman" panose="02020603050405020304" pitchFamily="18" charset="0"/>
                </a:endParaRPr>
              </a:p>
            </p:txBody>
          </p:sp>
          <p:sp>
            <p:nvSpPr>
              <p:cNvPr id="35" name="Line 10">
                <a:extLst>
                  <a:ext uri="{FF2B5EF4-FFF2-40B4-BE49-F238E27FC236}">
                    <a16:creationId xmlns:a16="http://schemas.microsoft.com/office/drawing/2014/main" id="{89CE8064-F005-4823-B4ED-EF3281FD2F4F}"/>
                  </a:ext>
                </a:extLst>
              </p:cNvPr>
              <p:cNvSpPr>
                <a:spLocks noChangeShapeType="1"/>
              </p:cNvSpPr>
              <p:nvPr/>
            </p:nvSpPr>
            <p:spPr bwMode="auto">
              <a:xfrm>
                <a:off x="3456" y="3984"/>
                <a:ext cx="43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cs typeface="Times New Roman" panose="02020603050405020304" pitchFamily="18" charset="0"/>
                </a:endParaRPr>
              </a:p>
            </p:txBody>
          </p:sp>
          <p:sp>
            <p:nvSpPr>
              <p:cNvPr id="36" name="Text Box 11">
                <a:extLst>
                  <a:ext uri="{FF2B5EF4-FFF2-40B4-BE49-F238E27FC236}">
                    <a16:creationId xmlns:a16="http://schemas.microsoft.com/office/drawing/2014/main" id="{EB9875A7-5A9D-4081-9917-BC1C69EBBEDC}"/>
                  </a:ext>
                </a:extLst>
              </p:cNvPr>
              <p:cNvSpPr txBox="1">
                <a:spLocks noChangeArrowheads="1"/>
              </p:cNvSpPr>
              <p:nvPr/>
            </p:nvSpPr>
            <p:spPr bwMode="auto">
              <a:xfrm>
                <a:off x="3456" y="3696"/>
                <a:ext cx="4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400" b="1" dirty="0">
                    <a:latin typeface="+mn-lt"/>
                    <a:cs typeface="Times New Roman" panose="02020603050405020304" pitchFamily="18" charset="0"/>
                  </a:rPr>
                  <a:t>ln 2</a:t>
                </a:r>
                <a:endParaRPr lang="en-US" altLang="en-US" sz="2400" b="1" dirty="0">
                  <a:latin typeface="+mn-lt"/>
                  <a:cs typeface="Times New Roman" panose="02020603050405020304" pitchFamily="18" charset="0"/>
                </a:endParaRPr>
              </a:p>
            </p:txBody>
          </p:sp>
          <p:sp>
            <p:nvSpPr>
              <p:cNvPr id="37" name="Text Box 12">
                <a:extLst>
                  <a:ext uri="{FF2B5EF4-FFF2-40B4-BE49-F238E27FC236}">
                    <a16:creationId xmlns:a16="http://schemas.microsoft.com/office/drawing/2014/main" id="{CAC9916A-7286-4A56-A146-5DA2E96AD055}"/>
                  </a:ext>
                </a:extLst>
              </p:cNvPr>
              <p:cNvSpPr txBox="1">
                <a:spLocks noChangeArrowheads="1"/>
              </p:cNvSpPr>
              <p:nvPr/>
            </p:nvSpPr>
            <p:spPr bwMode="auto">
              <a:xfrm>
                <a:off x="3552" y="4032"/>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400" b="1">
                    <a:latin typeface="+mn-lt"/>
                    <a:cs typeface="Times New Roman" panose="02020603050405020304" pitchFamily="18" charset="0"/>
                  </a:rPr>
                  <a:t>k</a:t>
                </a:r>
                <a:endParaRPr lang="en-US" altLang="en-US" sz="2400" b="1">
                  <a:latin typeface="+mn-lt"/>
                  <a:cs typeface="Times New Roman" panose="02020603050405020304" pitchFamily="18" charset="0"/>
                </a:endParaRPr>
              </a:p>
            </p:txBody>
          </p:sp>
        </p:grpSp>
        <p:grpSp>
          <p:nvGrpSpPr>
            <p:cNvPr id="28" name="Group 13">
              <a:extLst>
                <a:ext uri="{FF2B5EF4-FFF2-40B4-BE49-F238E27FC236}">
                  <a16:creationId xmlns:a16="http://schemas.microsoft.com/office/drawing/2014/main" id="{E56A90BB-5843-4FD9-9291-3055F57B4EA9}"/>
                </a:ext>
              </a:extLst>
            </p:cNvPr>
            <p:cNvGrpSpPr>
              <a:grpSpLocks/>
            </p:cNvGrpSpPr>
            <p:nvPr/>
          </p:nvGrpSpPr>
          <p:grpSpPr bwMode="auto">
            <a:xfrm>
              <a:off x="2016" y="3696"/>
              <a:ext cx="1056" cy="624"/>
              <a:chOff x="4464" y="3696"/>
              <a:chExt cx="1056" cy="624"/>
            </a:xfrm>
          </p:grpSpPr>
          <p:sp>
            <p:nvSpPr>
              <p:cNvPr id="29" name="Text Box 14">
                <a:extLst>
                  <a:ext uri="{FF2B5EF4-FFF2-40B4-BE49-F238E27FC236}">
                    <a16:creationId xmlns:a16="http://schemas.microsoft.com/office/drawing/2014/main" id="{5821BC53-7C93-4B80-BA28-E0092131A984}"/>
                  </a:ext>
                </a:extLst>
              </p:cNvPr>
              <p:cNvSpPr txBox="1">
                <a:spLocks noChangeArrowheads="1"/>
              </p:cNvSpPr>
              <p:nvPr/>
            </p:nvSpPr>
            <p:spPr bwMode="auto">
              <a:xfrm>
                <a:off x="4464" y="3840"/>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400" b="1">
                    <a:latin typeface="+mn-lt"/>
                    <a:cs typeface="Times New Roman" panose="02020603050405020304" pitchFamily="18" charset="0"/>
                  </a:rPr>
                  <a:t>=</a:t>
                </a:r>
                <a:endParaRPr lang="en-US" altLang="en-US" sz="2400" b="1">
                  <a:latin typeface="+mn-lt"/>
                  <a:cs typeface="Times New Roman" panose="02020603050405020304" pitchFamily="18" charset="0"/>
                </a:endParaRPr>
              </a:p>
            </p:txBody>
          </p:sp>
          <p:sp>
            <p:nvSpPr>
              <p:cNvPr id="30" name="Line 15">
                <a:extLst>
                  <a:ext uri="{FF2B5EF4-FFF2-40B4-BE49-F238E27FC236}">
                    <a16:creationId xmlns:a16="http://schemas.microsoft.com/office/drawing/2014/main" id="{0D477D3A-FD13-4F2B-8F83-0112F8814681}"/>
                  </a:ext>
                </a:extLst>
              </p:cNvPr>
              <p:cNvSpPr>
                <a:spLocks noChangeShapeType="1"/>
              </p:cNvSpPr>
              <p:nvPr/>
            </p:nvSpPr>
            <p:spPr bwMode="auto">
              <a:xfrm>
                <a:off x="4656" y="3984"/>
                <a:ext cx="768" cy="0"/>
              </a:xfrm>
              <a:prstGeom prst="line">
                <a:avLst/>
              </a:prstGeom>
              <a:noFill/>
              <a:ln w="254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cs typeface="Times New Roman" panose="02020603050405020304" pitchFamily="18" charset="0"/>
                </a:endParaRPr>
              </a:p>
            </p:txBody>
          </p:sp>
          <p:sp>
            <p:nvSpPr>
              <p:cNvPr id="31" name="Text Box 16">
                <a:extLst>
                  <a:ext uri="{FF2B5EF4-FFF2-40B4-BE49-F238E27FC236}">
                    <a16:creationId xmlns:a16="http://schemas.microsoft.com/office/drawing/2014/main" id="{0E9A6FD6-5CD6-452B-A0B9-20C277D9AB0D}"/>
                  </a:ext>
                </a:extLst>
              </p:cNvPr>
              <p:cNvSpPr txBox="1">
                <a:spLocks noChangeArrowheads="1"/>
              </p:cNvSpPr>
              <p:nvPr/>
            </p:nvSpPr>
            <p:spPr bwMode="auto">
              <a:xfrm>
                <a:off x="4608" y="3696"/>
                <a:ext cx="9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400" b="1">
                    <a:solidFill>
                      <a:srgbClr val="CC0000"/>
                    </a:solidFill>
                    <a:latin typeface="+mn-lt"/>
                    <a:cs typeface="Times New Roman" panose="02020603050405020304" pitchFamily="18" charset="0"/>
                  </a:rPr>
                  <a:t>0.693 V</a:t>
                </a:r>
                <a:endParaRPr lang="en-US" altLang="en-US" sz="2400" b="1">
                  <a:solidFill>
                    <a:srgbClr val="CC0000"/>
                  </a:solidFill>
                  <a:latin typeface="+mn-lt"/>
                  <a:cs typeface="Times New Roman" panose="02020603050405020304" pitchFamily="18" charset="0"/>
                </a:endParaRPr>
              </a:p>
            </p:txBody>
          </p:sp>
          <p:sp>
            <p:nvSpPr>
              <p:cNvPr id="33" name="Text Box 17">
                <a:extLst>
                  <a:ext uri="{FF2B5EF4-FFF2-40B4-BE49-F238E27FC236}">
                    <a16:creationId xmlns:a16="http://schemas.microsoft.com/office/drawing/2014/main" id="{6A173CDA-1B2F-4E97-BB93-43216FC0676A}"/>
                  </a:ext>
                </a:extLst>
              </p:cNvPr>
              <p:cNvSpPr txBox="1">
                <a:spLocks noChangeArrowheads="1"/>
              </p:cNvSpPr>
              <p:nvPr/>
            </p:nvSpPr>
            <p:spPr bwMode="auto">
              <a:xfrm>
                <a:off x="4896" y="4032"/>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400" b="1">
                    <a:solidFill>
                      <a:srgbClr val="CC0000"/>
                    </a:solidFill>
                    <a:latin typeface="+mn-lt"/>
                    <a:cs typeface="Times New Roman" panose="02020603050405020304" pitchFamily="18" charset="0"/>
                  </a:rPr>
                  <a:t>CL</a:t>
                </a:r>
                <a:endParaRPr lang="en-US" altLang="en-US" sz="2400" b="1">
                  <a:solidFill>
                    <a:srgbClr val="CC0000"/>
                  </a:solidFill>
                  <a:latin typeface="+mn-lt"/>
                  <a:cs typeface="Times New Roman" panose="02020603050405020304" pitchFamily="18"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247"/>
                                        </p:tgtEl>
                                        <p:attrNameLst>
                                          <p:attrName>style.visibility</p:attrName>
                                        </p:attrNameLst>
                                      </p:cBhvr>
                                      <p:to>
                                        <p:strVal val="visible"/>
                                      </p:to>
                                    </p:set>
                                    <p:animEffect transition="in" filter="fade">
                                      <p:cBhvr>
                                        <p:cTn id="13" dur="1000"/>
                                        <p:tgtEl>
                                          <p:spTgt spid="10247"/>
                                        </p:tgtEl>
                                      </p:cBhvr>
                                    </p:animEffect>
                                    <p:anim calcmode="lin" valueType="num">
                                      <p:cBhvr>
                                        <p:cTn id="14" dur="1000" fill="hold"/>
                                        <p:tgtEl>
                                          <p:spTgt spid="10247"/>
                                        </p:tgtEl>
                                        <p:attrNameLst>
                                          <p:attrName>ppt_x</p:attrName>
                                        </p:attrNameLst>
                                      </p:cBhvr>
                                      <p:tavLst>
                                        <p:tav tm="0">
                                          <p:val>
                                            <p:strVal val="#ppt_x"/>
                                          </p:val>
                                        </p:tav>
                                        <p:tav tm="100000">
                                          <p:val>
                                            <p:strVal val="#ppt_x"/>
                                          </p:val>
                                        </p:tav>
                                      </p:tavLst>
                                    </p:anim>
                                    <p:anim calcmode="lin" valueType="num">
                                      <p:cBhvr>
                                        <p:cTn id="15" dur="1000" fill="hold"/>
                                        <p:tgtEl>
                                          <p:spTgt spid="1024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2764811" y="2201245"/>
            <a:ext cx="1451872" cy="75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0000"/>
              </a:lnSpc>
            </a:pPr>
            <a:r>
              <a:rPr lang="en-GB" altLang="en-US" sz="2000" b="1" dirty="0">
                <a:latin typeface="+mn-lt"/>
                <a:cs typeface="Times New Roman" panose="02020603050405020304" pitchFamily="18" charset="0"/>
              </a:rPr>
              <a:t>Rate of</a:t>
            </a:r>
          </a:p>
          <a:p>
            <a:pPr eaLnBrk="1" hangingPunct="1">
              <a:lnSpc>
                <a:spcPct val="110000"/>
              </a:lnSpc>
            </a:pPr>
            <a:r>
              <a:rPr lang="en-GB" altLang="en-US" sz="2000" b="1" dirty="0">
                <a:latin typeface="+mn-lt"/>
                <a:cs typeface="Times New Roman" panose="02020603050405020304" pitchFamily="18" charset="0"/>
              </a:rPr>
              <a:t>Elimination</a:t>
            </a:r>
            <a:r>
              <a:rPr lang="en-GB" altLang="en-US" sz="2000" dirty="0">
                <a:latin typeface="+mn-lt"/>
                <a:cs typeface="Times New Roman" panose="02020603050405020304" pitchFamily="18" charset="0"/>
              </a:rPr>
              <a:t> </a:t>
            </a:r>
          </a:p>
        </p:txBody>
      </p:sp>
      <p:sp>
        <p:nvSpPr>
          <p:cNvPr id="18435" name="Text Box 5"/>
          <p:cNvSpPr txBox="1">
            <a:spLocks noChangeArrowheads="1"/>
          </p:cNvSpPr>
          <p:nvPr/>
        </p:nvSpPr>
        <p:spPr bwMode="auto">
          <a:xfrm>
            <a:off x="4387520" y="2362200"/>
            <a:ext cx="446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400" b="1" dirty="0">
                <a:latin typeface="Times New Roman" panose="02020603050405020304" pitchFamily="18" charset="0"/>
                <a:cs typeface="Times New Roman" panose="02020603050405020304" pitchFamily="18" charset="0"/>
              </a:rPr>
              <a:t>=</a:t>
            </a:r>
            <a:r>
              <a:rPr lang="en-GB" altLang="en-US" sz="2400" dirty="0">
                <a:latin typeface="Times New Roman" panose="02020603050405020304" pitchFamily="18" charset="0"/>
                <a:cs typeface="Times New Roman" panose="02020603050405020304" pitchFamily="18" charset="0"/>
              </a:rPr>
              <a:t> </a:t>
            </a:r>
          </a:p>
        </p:txBody>
      </p:sp>
      <p:sp>
        <p:nvSpPr>
          <p:cNvPr id="18436" name="Text Box 6"/>
          <p:cNvSpPr txBox="1">
            <a:spLocks noChangeArrowheads="1"/>
          </p:cNvSpPr>
          <p:nvPr/>
        </p:nvSpPr>
        <p:spPr bwMode="auto">
          <a:xfrm>
            <a:off x="5199064" y="2209801"/>
            <a:ext cx="1172822" cy="75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0000"/>
              </a:lnSpc>
            </a:pPr>
            <a:r>
              <a:rPr lang="en-GB" altLang="en-US" sz="2000" b="1">
                <a:latin typeface="+mn-lt"/>
                <a:cs typeface="Times New Roman" panose="02020603050405020304" pitchFamily="18" charset="0"/>
              </a:rPr>
              <a:t>Rate of</a:t>
            </a:r>
          </a:p>
          <a:p>
            <a:pPr eaLnBrk="1" hangingPunct="1">
              <a:lnSpc>
                <a:spcPct val="110000"/>
              </a:lnSpc>
            </a:pPr>
            <a:r>
              <a:rPr lang="en-GB" altLang="en-US" sz="2000" b="1">
                <a:latin typeface="+mn-lt"/>
                <a:cs typeface="Times New Roman" panose="02020603050405020304" pitchFamily="18" charset="0"/>
              </a:rPr>
              <a:t>Excretion</a:t>
            </a:r>
          </a:p>
        </p:txBody>
      </p:sp>
      <p:sp>
        <p:nvSpPr>
          <p:cNvPr id="18437" name="Text Box 7"/>
          <p:cNvSpPr txBox="1">
            <a:spLocks noChangeArrowheads="1"/>
          </p:cNvSpPr>
          <p:nvPr/>
        </p:nvSpPr>
        <p:spPr bwMode="auto">
          <a:xfrm>
            <a:off x="6837944" y="2286001"/>
            <a:ext cx="3593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400" b="1" dirty="0">
                <a:latin typeface="Times New Roman" panose="02020603050405020304" pitchFamily="18" charset="0"/>
                <a:cs typeface="Times New Roman" panose="02020603050405020304" pitchFamily="18" charset="0"/>
              </a:rPr>
              <a:t>+</a:t>
            </a:r>
          </a:p>
        </p:txBody>
      </p:sp>
      <p:sp>
        <p:nvSpPr>
          <p:cNvPr id="18438" name="Text Box 8"/>
          <p:cNvSpPr txBox="1">
            <a:spLocks noChangeArrowheads="1"/>
          </p:cNvSpPr>
          <p:nvPr/>
        </p:nvSpPr>
        <p:spPr bwMode="auto">
          <a:xfrm>
            <a:off x="7630996" y="2209801"/>
            <a:ext cx="2743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000" b="1" dirty="0">
                <a:latin typeface="+mn-lt"/>
                <a:cs typeface="Times New Roman" panose="02020603050405020304" pitchFamily="18" charset="0"/>
              </a:rPr>
              <a:t>Rate of Hepatic</a:t>
            </a:r>
          </a:p>
          <a:p>
            <a:pPr eaLnBrk="1" hangingPunct="1"/>
            <a:r>
              <a:rPr lang="en-GB" altLang="en-US" sz="2000" b="1" dirty="0">
                <a:latin typeface="+mn-lt"/>
                <a:cs typeface="Times New Roman" panose="02020603050405020304" pitchFamily="18" charset="0"/>
              </a:rPr>
              <a:t>Metabolism</a:t>
            </a:r>
          </a:p>
        </p:txBody>
      </p:sp>
      <p:sp>
        <p:nvSpPr>
          <p:cNvPr id="18440" name="Text Box 15"/>
          <p:cNvSpPr txBox="1">
            <a:spLocks noChangeArrowheads="1"/>
          </p:cNvSpPr>
          <p:nvPr/>
        </p:nvSpPr>
        <p:spPr bwMode="auto">
          <a:xfrm>
            <a:off x="2184701" y="3264742"/>
            <a:ext cx="7467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4000" b="1" dirty="0">
                <a:solidFill>
                  <a:srgbClr val="3366FF"/>
                </a:solidFill>
                <a:latin typeface="+mn-lt"/>
                <a:cs typeface="Times New Roman" panose="02020603050405020304" pitchFamily="18" charset="0"/>
              </a:rPr>
              <a:t>CL</a:t>
            </a:r>
            <a:r>
              <a:rPr lang="en-US" altLang="en-US" sz="4000" b="1" dirty="0">
                <a:solidFill>
                  <a:srgbClr val="3366FF"/>
                </a:solidFill>
                <a:latin typeface="+mn-lt"/>
                <a:cs typeface="Times New Roman" panose="02020603050405020304" pitchFamily="18" charset="0"/>
              </a:rPr>
              <a:t>·</a:t>
            </a:r>
            <a:r>
              <a:rPr lang="en-GB" altLang="en-US" sz="4000" b="1" dirty="0">
                <a:solidFill>
                  <a:srgbClr val="3366FF"/>
                </a:solidFill>
                <a:latin typeface="+mn-lt"/>
                <a:cs typeface="Times New Roman" panose="02020603050405020304" pitchFamily="18" charset="0"/>
              </a:rPr>
              <a:t>C     =    CL</a:t>
            </a:r>
            <a:r>
              <a:rPr lang="en-GB" altLang="en-US" sz="4000" b="1" baseline="-25000" dirty="0">
                <a:solidFill>
                  <a:srgbClr val="3366FF"/>
                </a:solidFill>
                <a:latin typeface="+mn-lt"/>
                <a:cs typeface="Times New Roman" panose="02020603050405020304" pitchFamily="18" charset="0"/>
              </a:rPr>
              <a:t>R</a:t>
            </a:r>
            <a:r>
              <a:rPr lang="en-US" altLang="en-US" sz="4000" b="1" dirty="0">
                <a:solidFill>
                  <a:srgbClr val="3366FF"/>
                </a:solidFill>
                <a:latin typeface="+mn-lt"/>
                <a:cs typeface="Times New Roman" panose="02020603050405020304" pitchFamily="18" charset="0"/>
              </a:rPr>
              <a:t>·</a:t>
            </a:r>
            <a:r>
              <a:rPr lang="en-GB" altLang="en-US" sz="4000" b="1" dirty="0">
                <a:solidFill>
                  <a:srgbClr val="3366FF"/>
                </a:solidFill>
                <a:latin typeface="+mn-lt"/>
                <a:cs typeface="Times New Roman" panose="02020603050405020304" pitchFamily="18" charset="0"/>
              </a:rPr>
              <a:t>C      +     CL</a:t>
            </a:r>
            <a:r>
              <a:rPr lang="en-GB" altLang="en-US" sz="4000" b="1" baseline="-25000" dirty="0">
                <a:solidFill>
                  <a:srgbClr val="3366FF"/>
                </a:solidFill>
                <a:latin typeface="+mn-lt"/>
                <a:cs typeface="Times New Roman" panose="02020603050405020304" pitchFamily="18" charset="0"/>
              </a:rPr>
              <a:t>H</a:t>
            </a:r>
            <a:r>
              <a:rPr lang="en-US" altLang="en-US" sz="4000" b="1" dirty="0">
                <a:solidFill>
                  <a:srgbClr val="3366FF"/>
                </a:solidFill>
                <a:latin typeface="+mn-lt"/>
                <a:cs typeface="Times New Roman" panose="02020603050405020304" pitchFamily="18" charset="0"/>
              </a:rPr>
              <a:t>·</a:t>
            </a:r>
            <a:r>
              <a:rPr lang="en-GB" altLang="en-US" sz="4000" b="1" dirty="0">
                <a:solidFill>
                  <a:srgbClr val="3366FF"/>
                </a:solidFill>
                <a:latin typeface="+mn-lt"/>
                <a:cs typeface="Times New Roman" panose="02020603050405020304" pitchFamily="18" charset="0"/>
              </a:rPr>
              <a:t>C</a:t>
            </a:r>
            <a:r>
              <a:rPr lang="en-GB" altLang="en-US" sz="4000" dirty="0">
                <a:latin typeface="+mn-lt"/>
                <a:cs typeface="Times New Roman" panose="02020603050405020304" pitchFamily="18" charset="0"/>
              </a:rPr>
              <a:t> </a:t>
            </a:r>
            <a:endParaRPr lang="en-US" altLang="en-US" sz="4000" dirty="0">
              <a:latin typeface="+mn-lt"/>
              <a:cs typeface="Times New Roman" panose="02020603050405020304" pitchFamily="18" charset="0"/>
            </a:endParaRPr>
          </a:p>
        </p:txBody>
      </p:sp>
      <p:grpSp>
        <p:nvGrpSpPr>
          <p:cNvPr id="2" name="Group 1">
            <a:extLst>
              <a:ext uri="{FF2B5EF4-FFF2-40B4-BE49-F238E27FC236}">
                <a16:creationId xmlns:a16="http://schemas.microsoft.com/office/drawing/2014/main" id="{9FD0665B-DC3B-4B18-AF9C-FEF40E4048D8}"/>
              </a:ext>
            </a:extLst>
          </p:cNvPr>
          <p:cNvGrpSpPr/>
          <p:nvPr/>
        </p:nvGrpSpPr>
        <p:grpSpPr>
          <a:xfrm>
            <a:off x="2492677" y="4277400"/>
            <a:ext cx="6521951" cy="1495503"/>
            <a:chOff x="2492677" y="4277400"/>
            <a:chExt cx="6521951" cy="1495503"/>
          </a:xfrm>
        </p:grpSpPr>
        <p:sp>
          <p:nvSpPr>
            <p:cNvPr id="65546" name="Text Box 10"/>
            <p:cNvSpPr txBox="1">
              <a:spLocks noChangeArrowheads="1"/>
            </p:cNvSpPr>
            <p:nvPr/>
          </p:nvSpPr>
          <p:spPr bwMode="auto">
            <a:xfrm>
              <a:off x="2492677" y="4277400"/>
              <a:ext cx="1594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000" dirty="0">
                  <a:latin typeface="+mn-lt"/>
                  <a:cs typeface="Times New Roman" panose="02020603050405020304" pitchFamily="18" charset="0"/>
                </a:rPr>
                <a:t>Dividing by C:</a:t>
              </a:r>
            </a:p>
          </p:txBody>
        </p:sp>
        <p:grpSp>
          <p:nvGrpSpPr>
            <p:cNvPr id="18442" name="Group 18"/>
            <p:cNvGrpSpPr>
              <a:grpSpLocks/>
            </p:cNvGrpSpPr>
            <p:nvPr/>
          </p:nvGrpSpPr>
          <p:grpSpPr bwMode="auto">
            <a:xfrm>
              <a:off x="3223428" y="4948990"/>
              <a:ext cx="5791200" cy="823913"/>
              <a:chOff x="576" y="3081"/>
              <a:chExt cx="3648" cy="519"/>
            </a:xfrm>
          </p:grpSpPr>
          <p:sp>
            <p:nvSpPr>
              <p:cNvPr id="18444" name="Rectangle 12"/>
              <p:cNvSpPr>
                <a:spLocks noChangeArrowheads="1"/>
              </p:cNvSpPr>
              <p:nvPr/>
            </p:nvSpPr>
            <p:spPr bwMode="auto">
              <a:xfrm>
                <a:off x="576" y="3081"/>
                <a:ext cx="3648" cy="519"/>
              </a:xfrm>
              <a:prstGeom prst="rect">
                <a:avLst/>
              </a:prstGeom>
              <a:solidFill>
                <a:schemeClr val="bg1"/>
              </a:solidFill>
              <a:ln w="9525">
                <a:solidFill>
                  <a:schemeClr val="tx1"/>
                </a:solidFill>
                <a:miter lim="800000"/>
                <a:headEnd/>
                <a:tailEnd/>
              </a:ln>
              <a:effectLst>
                <a:outerShdw dist="107763" dir="2700000" algn="ctr" rotWithShape="0">
                  <a:schemeClr val="tx1"/>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dirty="0">
                  <a:latin typeface="+mn-lt"/>
                  <a:cs typeface="Times New Roman" panose="02020603050405020304" pitchFamily="18" charset="0"/>
                </a:endParaRPr>
              </a:p>
            </p:txBody>
          </p:sp>
          <p:sp>
            <p:nvSpPr>
              <p:cNvPr id="18445" name="Text Box 17"/>
              <p:cNvSpPr txBox="1">
                <a:spLocks noChangeArrowheads="1"/>
              </p:cNvSpPr>
              <p:nvPr/>
            </p:nvSpPr>
            <p:spPr bwMode="auto">
              <a:xfrm>
                <a:off x="1056" y="3120"/>
                <a:ext cx="2640" cy="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4200" b="1">
                    <a:solidFill>
                      <a:srgbClr val="CC0000"/>
                    </a:solidFill>
                    <a:latin typeface="+mn-lt"/>
                    <a:cs typeface="Times New Roman" panose="02020603050405020304" pitchFamily="18" charset="0"/>
                  </a:rPr>
                  <a:t>CL = CL</a:t>
                </a:r>
                <a:r>
                  <a:rPr lang="en-GB" altLang="en-US" sz="4200" b="1" baseline="-25000">
                    <a:solidFill>
                      <a:srgbClr val="CC0000"/>
                    </a:solidFill>
                    <a:latin typeface="+mn-lt"/>
                    <a:cs typeface="Times New Roman" panose="02020603050405020304" pitchFamily="18" charset="0"/>
                  </a:rPr>
                  <a:t>R</a:t>
                </a:r>
                <a:r>
                  <a:rPr lang="en-GB" altLang="en-US" sz="4200" b="1">
                    <a:solidFill>
                      <a:srgbClr val="CC0000"/>
                    </a:solidFill>
                    <a:latin typeface="+mn-lt"/>
                    <a:cs typeface="Times New Roman" panose="02020603050405020304" pitchFamily="18" charset="0"/>
                  </a:rPr>
                  <a:t> + CL</a:t>
                </a:r>
                <a:r>
                  <a:rPr lang="en-GB" altLang="en-US" sz="4200" b="1" baseline="-25000">
                    <a:solidFill>
                      <a:srgbClr val="CC0000"/>
                    </a:solidFill>
                    <a:latin typeface="+mn-lt"/>
                    <a:cs typeface="Times New Roman" panose="02020603050405020304" pitchFamily="18" charset="0"/>
                  </a:rPr>
                  <a:t>H</a:t>
                </a:r>
                <a:endParaRPr lang="en-US" altLang="en-US" sz="4200" b="1" baseline="-25000">
                  <a:solidFill>
                    <a:srgbClr val="CC0000"/>
                  </a:solidFill>
                  <a:latin typeface="+mn-lt"/>
                  <a:cs typeface="Times New Roman" panose="02020603050405020304" pitchFamily="18" charset="0"/>
                </a:endParaRPr>
              </a:p>
            </p:txBody>
          </p:sp>
        </p:grpSp>
      </p:grpSp>
      <p:sp>
        <p:nvSpPr>
          <p:cNvPr id="18443" name="Text Box 20"/>
          <p:cNvSpPr txBox="1">
            <a:spLocks noChangeArrowheads="1"/>
          </p:cNvSpPr>
          <p:nvPr/>
        </p:nvSpPr>
        <p:spPr bwMode="auto">
          <a:xfrm>
            <a:off x="1491916" y="1189032"/>
            <a:ext cx="7924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2000" dirty="0">
                <a:latin typeface="+mn-lt"/>
                <a:cs typeface="Times New Roman" panose="02020603050405020304" pitchFamily="18" charset="0"/>
              </a:rPr>
              <a:t>Liver and kidney are major organs of elimination</a:t>
            </a:r>
            <a:endParaRPr lang="en-US" altLang="en-US" sz="2000" dirty="0">
              <a:latin typeface="+mn-lt"/>
              <a:cs typeface="Times New Roman" panose="02020603050405020304" pitchFamily="18" charset="0"/>
            </a:endParaRPr>
          </a:p>
        </p:txBody>
      </p:sp>
      <p:sp>
        <p:nvSpPr>
          <p:cNvPr id="15" name="TextBox 14">
            <a:extLst>
              <a:ext uri="{FF2B5EF4-FFF2-40B4-BE49-F238E27FC236}">
                <a16:creationId xmlns:a16="http://schemas.microsoft.com/office/drawing/2014/main" id="{9120B2E1-715D-4120-9D05-5ED394D210ED}"/>
              </a:ext>
            </a:extLst>
          </p:cNvPr>
          <p:cNvSpPr txBox="1"/>
          <p:nvPr/>
        </p:nvSpPr>
        <p:spPr>
          <a:xfrm>
            <a:off x="828000" y="131680"/>
            <a:ext cx="10476000" cy="707886"/>
          </a:xfrm>
          <a:prstGeom prst="rect">
            <a:avLst/>
          </a:prstGeom>
          <a:noFill/>
        </p:spPr>
        <p:txBody>
          <a:bodyPr wrap="square">
            <a:spAutoFit/>
          </a:bodyPr>
          <a:lstStyle/>
          <a:p>
            <a:pPr eaLnBrk="1" hangingPunct="1">
              <a:spcBef>
                <a:spcPct val="0"/>
              </a:spcBef>
              <a:buFontTx/>
              <a:buNone/>
            </a:pPr>
            <a:r>
              <a:rPr lang="sv-SE" altLang="en-US" sz="4000" b="1" dirty="0"/>
              <a:t>Additivity</a:t>
            </a:r>
            <a:r>
              <a:rPr lang="sv-SE" altLang="en-US" sz="4000" b="1" dirty="0">
                <a:latin typeface="+mn-lt"/>
              </a:rPr>
              <a:t> of clearance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9120B2E1-715D-4120-9D05-5ED394D210ED}"/>
              </a:ext>
            </a:extLst>
          </p:cNvPr>
          <p:cNvSpPr txBox="1"/>
          <p:nvPr/>
        </p:nvSpPr>
        <p:spPr>
          <a:xfrm>
            <a:off x="828000" y="131680"/>
            <a:ext cx="10476000" cy="707886"/>
          </a:xfrm>
          <a:prstGeom prst="rect">
            <a:avLst/>
          </a:prstGeom>
          <a:noFill/>
        </p:spPr>
        <p:txBody>
          <a:bodyPr wrap="square">
            <a:spAutoFit/>
          </a:bodyPr>
          <a:lstStyle/>
          <a:p>
            <a:pPr eaLnBrk="1" hangingPunct="1">
              <a:spcBef>
                <a:spcPct val="0"/>
              </a:spcBef>
              <a:buFontTx/>
              <a:buNone/>
            </a:pPr>
            <a:r>
              <a:rPr lang="en-ZW" sz="4000" b="1" dirty="0"/>
              <a:t>Saturable enzymatic elimination processes</a:t>
            </a:r>
            <a:endParaRPr lang="sv-SE" altLang="en-US" sz="4000" b="1" dirty="0"/>
          </a:p>
        </p:txBody>
      </p:sp>
      <p:sp>
        <p:nvSpPr>
          <p:cNvPr id="16" name="TextBox 15">
            <a:extLst>
              <a:ext uri="{FF2B5EF4-FFF2-40B4-BE49-F238E27FC236}">
                <a16:creationId xmlns:a16="http://schemas.microsoft.com/office/drawing/2014/main" id="{763F53F6-29CF-4322-951A-9A81271A4B9E}"/>
              </a:ext>
            </a:extLst>
          </p:cNvPr>
          <p:cNvSpPr txBox="1"/>
          <p:nvPr/>
        </p:nvSpPr>
        <p:spPr>
          <a:xfrm>
            <a:off x="949389" y="839566"/>
            <a:ext cx="10657893" cy="1429622"/>
          </a:xfrm>
          <a:prstGeom prst="rect">
            <a:avLst/>
          </a:prstGeom>
          <a:noFill/>
        </p:spPr>
        <p:txBody>
          <a:bodyPr wrap="square">
            <a:spAutoFit/>
          </a:bodyPr>
          <a:lstStyle/>
          <a:p>
            <a:pPr marL="342900" indent="-342900">
              <a:lnSpc>
                <a:spcPct val="150000"/>
              </a:lnSpc>
              <a:buFont typeface="Courier New" panose="02070309020205020404" pitchFamily="49" charset="0"/>
              <a:buChar char="o"/>
            </a:pPr>
            <a:r>
              <a:rPr lang="en-US" sz="2000" dirty="0"/>
              <a:t>The elimination of drug by a saturable enzymatic process is described by </a:t>
            </a:r>
            <a:r>
              <a:rPr lang="en-US" sz="2000" i="1" dirty="0"/>
              <a:t>Michaelis–Menten kinetics</a:t>
            </a:r>
          </a:p>
          <a:p>
            <a:pPr marL="342900" indent="-342900">
              <a:lnSpc>
                <a:spcPct val="150000"/>
              </a:lnSpc>
              <a:buFont typeface="Courier New" panose="02070309020205020404" pitchFamily="49" charset="0"/>
              <a:buChar char="o"/>
            </a:pPr>
            <a:r>
              <a:rPr lang="en-US" sz="2000" dirty="0"/>
              <a:t>If </a:t>
            </a:r>
            <a:r>
              <a:rPr lang="en-US" sz="2000" b="1" dirty="0"/>
              <a:t>C</a:t>
            </a:r>
            <a:r>
              <a:rPr lang="en-US" sz="2000" b="1" baseline="-25000" dirty="0"/>
              <a:t>p</a:t>
            </a:r>
            <a:r>
              <a:rPr lang="en-US" sz="2000" dirty="0"/>
              <a:t> is the concentration of drug in the plasma, then</a:t>
            </a:r>
            <a:endParaRPr lang="en-ZW" sz="2000" i="1" dirty="0"/>
          </a:p>
        </p:txBody>
      </p:sp>
      <p:pic>
        <p:nvPicPr>
          <p:cNvPr id="5" name="Picture 4">
            <a:extLst>
              <a:ext uri="{FF2B5EF4-FFF2-40B4-BE49-F238E27FC236}">
                <a16:creationId xmlns:a16="http://schemas.microsoft.com/office/drawing/2014/main" id="{69AB20CC-CA38-4CF4-BBBB-3C5246B6EAEB}"/>
              </a:ext>
            </a:extLst>
          </p:cNvPr>
          <p:cNvPicPr>
            <a:picLocks noChangeAspect="1"/>
          </p:cNvPicPr>
          <p:nvPr/>
        </p:nvPicPr>
        <p:blipFill>
          <a:blip r:embed="rId3"/>
          <a:stretch>
            <a:fillRect/>
          </a:stretch>
        </p:blipFill>
        <p:spPr>
          <a:xfrm>
            <a:off x="1195180" y="2563074"/>
            <a:ext cx="3621533" cy="828000"/>
          </a:xfrm>
          <a:prstGeom prst="rect">
            <a:avLst/>
          </a:prstGeom>
        </p:spPr>
      </p:pic>
      <p:sp>
        <p:nvSpPr>
          <p:cNvPr id="20" name="TextBox 19">
            <a:extLst>
              <a:ext uri="{FF2B5EF4-FFF2-40B4-BE49-F238E27FC236}">
                <a16:creationId xmlns:a16="http://schemas.microsoft.com/office/drawing/2014/main" id="{AD46BCF7-1DF3-46C9-9212-4CDE6B35AA78}"/>
              </a:ext>
            </a:extLst>
          </p:cNvPr>
          <p:cNvSpPr txBox="1"/>
          <p:nvPr/>
        </p:nvSpPr>
        <p:spPr>
          <a:xfrm>
            <a:off x="5036068" y="2230520"/>
            <a:ext cx="7129496" cy="1531445"/>
          </a:xfrm>
          <a:prstGeom prst="rect">
            <a:avLst/>
          </a:prstGeom>
          <a:noFill/>
        </p:spPr>
        <p:txBody>
          <a:bodyPr wrap="square">
            <a:spAutoFit/>
          </a:bodyPr>
          <a:lstStyle/>
          <a:p>
            <a:pPr>
              <a:lnSpc>
                <a:spcPct val="150000"/>
              </a:lnSpc>
            </a:pPr>
            <a:r>
              <a:rPr lang="en-US" sz="1600" dirty="0"/>
              <a:t>Where:</a:t>
            </a:r>
          </a:p>
          <a:p>
            <a:pPr marL="285750" indent="-285750">
              <a:lnSpc>
                <a:spcPct val="150000"/>
              </a:lnSpc>
              <a:buFont typeface="Wingdings" panose="05000000000000000000" pitchFamily="2" charset="2"/>
              <a:buChar char="ü"/>
            </a:pPr>
            <a:r>
              <a:rPr lang="en-US" sz="1600" dirty="0"/>
              <a:t>V</a:t>
            </a:r>
            <a:r>
              <a:rPr lang="en-US" sz="1600" b="1" baseline="-25000" dirty="0"/>
              <a:t>max</a:t>
            </a:r>
            <a:r>
              <a:rPr lang="en-US" sz="1600" dirty="0"/>
              <a:t> is the maximum elimination rate</a:t>
            </a:r>
          </a:p>
          <a:p>
            <a:pPr marL="285750" indent="-285750">
              <a:lnSpc>
                <a:spcPct val="150000"/>
              </a:lnSpc>
              <a:buFont typeface="Wingdings" panose="05000000000000000000" pitchFamily="2" charset="2"/>
              <a:buChar char="ü"/>
            </a:pPr>
            <a:r>
              <a:rPr lang="en-US" sz="1600" dirty="0"/>
              <a:t>K</a:t>
            </a:r>
            <a:r>
              <a:rPr lang="en-US" sz="1600" b="1" baseline="-25000" dirty="0"/>
              <a:t>M</a:t>
            </a:r>
            <a:r>
              <a:rPr lang="en-US" sz="1600" dirty="0"/>
              <a:t> is the Michaelis constant that reflects the capacity of the enzyme system</a:t>
            </a:r>
          </a:p>
          <a:p>
            <a:pPr marL="742950" lvl="1" indent="-285750">
              <a:lnSpc>
                <a:spcPct val="150000"/>
              </a:lnSpc>
              <a:buFont typeface="Wingdings" panose="05000000000000000000" pitchFamily="2" charset="2"/>
              <a:buChar char="Ø"/>
            </a:pPr>
            <a:r>
              <a:rPr lang="en-US" sz="1600" dirty="0"/>
              <a:t>equal to the drug concentration or amount of drug in the body at 0.5V</a:t>
            </a:r>
            <a:r>
              <a:rPr lang="en-US" sz="1600" b="1" baseline="-25000" dirty="0"/>
              <a:t>max</a:t>
            </a:r>
            <a:endParaRPr lang="en-ZW" sz="1600" b="1" baseline="-25000" dirty="0"/>
          </a:p>
        </p:txBody>
      </p:sp>
      <p:pic>
        <p:nvPicPr>
          <p:cNvPr id="8" name="Picture 7">
            <a:extLst>
              <a:ext uri="{FF2B5EF4-FFF2-40B4-BE49-F238E27FC236}">
                <a16:creationId xmlns:a16="http://schemas.microsoft.com/office/drawing/2014/main" id="{8C9EABC8-89B7-4BF5-8F66-928BBD4EB1E0}"/>
              </a:ext>
            </a:extLst>
          </p:cNvPr>
          <p:cNvPicPr>
            <a:picLocks noChangeAspect="1"/>
          </p:cNvPicPr>
          <p:nvPr/>
        </p:nvPicPr>
        <p:blipFill>
          <a:blip r:embed="rId4"/>
          <a:stretch>
            <a:fillRect/>
          </a:stretch>
        </p:blipFill>
        <p:spPr>
          <a:xfrm>
            <a:off x="1021571" y="3594320"/>
            <a:ext cx="3670174" cy="3132000"/>
          </a:xfrm>
          <a:prstGeom prst="rect">
            <a:avLst/>
          </a:prstGeom>
        </p:spPr>
      </p:pic>
      <p:sp>
        <p:nvSpPr>
          <p:cNvPr id="24" name="TextBox 23">
            <a:extLst>
              <a:ext uri="{FF2B5EF4-FFF2-40B4-BE49-F238E27FC236}">
                <a16:creationId xmlns:a16="http://schemas.microsoft.com/office/drawing/2014/main" id="{690A49DF-307B-4DF0-94FB-83D14B1557DF}"/>
              </a:ext>
            </a:extLst>
          </p:cNvPr>
          <p:cNvSpPr txBox="1"/>
          <p:nvPr/>
        </p:nvSpPr>
        <p:spPr>
          <a:xfrm>
            <a:off x="5222811" y="3949968"/>
            <a:ext cx="6627067" cy="2270109"/>
          </a:xfrm>
          <a:prstGeom prst="rect">
            <a:avLst/>
          </a:prstGeom>
          <a:noFill/>
        </p:spPr>
        <p:txBody>
          <a:bodyPr wrap="square">
            <a:spAutoFit/>
          </a:bodyPr>
          <a:lstStyle/>
          <a:p>
            <a:pPr>
              <a:lnSpc>
                <a:spcPct val="150000"/>
              </a:lnSpc>
            </a:pPr>
            <a:r>
              <a:rPr lang="en-US" sz="1600" dirty="0"/>
              <a:t>Plasma level–time curves for a drug that exhibits a saturable elimination process. </a:t>
            </a:r>
          </a:p>
          <a:p>
            <a:pPr marL="285750" indent="-285750">
              <a:lnSpc>
                <a:spcPct val="150000"/>
              </a:lnSpc>
              <a:buFont typeface="Courier New" panose="02070309020205020404" pitchFamily="49" charset="0"/>
              <a:buChar char="o"/>
            </a:pPr>
            <a:r>
              <a:rPr lang="en-US" sz="1600" dirty="0"/>
              <a:t>Curves </a:t>
            </a:r>
            <a:r>
              <a:rPr lang="en-US" sz="1600" b="1" dirty="0"/>
              <a:t>A</a:t>
            </a:r>
            <a:r>
              <a:rPr lang="en-US" sz="1600" dirty="0"/>
              <a:t> and </a:t>
            </a:r>
            <a:r>
              <a:rPr lang="en-US" sz="1600" b="1" dirty="0"/>
              <a:t>B</a:t>
            </a:r>
            <a:r>
              <a:rPr lang="en-US" sz="1600" dirty="0"/>
              <a:t> represent high and low doses of drug, respectively, given in a single IV bolus. </a:t>
            </a:r>
          </a:p>
          <a:p>
            <a:pPr marL="742950" lvl="1" indent="-285750">
              <a:lnSpc>
                <a:spcPct val="150000"/>
              </a:lnSpc>
              <a:buFont typeface="Wingdings" panose="05000000000000000000" pitchFamily="2" charset="2"/>
              <a:buChar char="Ø"/>
            </a:pPr>
            <a:r>
              <a:rPr lang="en-US" sz="1600" dirty="0"/>
              <a:t>The terminal slopes of curves </a:t>
            </a:r>
            <a:r>
              <a:rPr lang="en-US" sz="1600" b="1" dirty="0"/>
              <a:t>A</a:t>
            </a:r>
            <a:r>
              <a:rPr lang="en-US" sz="1600" dirty="0"/>
              <a:t> and </a:t>
            </a:r>
            <a:r>
              <a:rPr lang="en-US" sz="1600" b="1" dirty="0"/>
              <a:t>B</a:t>
            </a:r>
            <a:r>
              <a:rPr lang="en-US" sz="1600" dirty="0"/>
              <a:t> are the same. </a:t>
            </a:r>
          </a:p>
          <a:p>
            <a:pPr marL="285750" indent="-285750">
              <a:lnSpc>
                <a:spcPct val="150000"/>
              </a:lnSpc>
              <a:buFont typeface="Courier New" panose="02070309020205020404" pitchFamily="49" charset="0"/>
              <a:buChar char="o"/>
            </a:pPr>
            <a:r>
              <a:rPr lang="en-US" sz="1600" dirty="0"/>
              <a:t>Curve </a:t>
            </a:r>
            <a:r>
              <a:rPr lang="en-US" sz="1600" b="1" dirty="0"/>
              <a:t>C </a:t>
            </a:r>
            <a:r>
              <a:rPr lang="en-US" sz="1600" dirty="0"/>
              <a:t>represents the normal first-order elimination of a different drug.</a:t>
            </a:r>
            <a:endParaRPr lang="en-ZW" sz="1600" dirty="0"/>
          </a:p>
        </p:txBody>
      </p:sp>
    </p:spTree>
    <p:extLst>
      <p:ext uri="{BB962C8B-B14F-4D97-AF65-F5344CB8AC3E}">
        <p14:creationId xmlns:p14="http://schemas.microsoft.com/office/powerpoint/2010/main" val="176203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noChangeArrowheads="1"/>
          </p:cNvSpPr>
          <p:nvPr>
            <p:ph type="title"/>
          </p:nvPr>
        </p:nvSpPr>
        <p:spPr>
          <a:xfrm>
            <a:off x="1908000" y="3132000"/>
            <a:ext cx="8099425" cy="647700"/>
          </a:xfrm>
        </p:spPr>
        <p:txBody>
          <a:bodyPr/>
          <a:lstStyle/>
          <a:p>
            <a:pPr algn="ctr"/>
            <a:r>
              <a:rPr lang="en-US" altLang="en-US" sz="3600" b="1" dirty="0">
                <a:latin typeface="Calibri" panose="020F0502020204030204" pitchFamily="34" charset="0"/>
                <a:cs typeface="Calibri" panose="020F0502020204030204" pitchFamily="34" charset="0"/>
              </a:rPr>
              <a:t>Linear Pharmacokinetics</a:t>
            </a:r>
            <a:endParaRPr lang="en-ZW" altLang="en-US" sz="3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1560141"/>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37A41D1-0C71-45BF-A6AC-5F5CBCB56515}"/>
              </a:ext>
            </a:extLst>
          </p:cNvPr>
          <p:cNvSpPr txBox="1"/>
          <p:nvPr/>
        </p:nvSpPr>
        <p:spPr>
          <a:xfrm>
            <a:off x="828000" y="921084"/>
            <a:ext cx="10617412" cy="4199611"/>
          </a:xfrm>
          <a:prstGeom prst="rect">
            <a:avLst/>
          </a:prstGeom>
          <a:noFill/>
        </p:spPr>
        <p:txBody>
          <a:bodyPr wrap="square">
            <a:spAutoFit/>
          </a:bodyPr>
          <a:lstStyle/>
          <a:p>
            <a:pPr marL="342900" indent="-342900">
              <a:lnSpc>
                <a:spcPct val="150000"/>
              </a:lnSpc>
              <a:buFont typeface="Courier New" panose="02070309020205020404" pitchFamily="49" charset="0"/>
              <a:buChar char="o"/>
            </a:pPr>
            <a:r>
              <a:rPr lang="en-US" sz="2000" dirty="0">
                <a:effectLst/>
              </a:rPr>
              <a:t>Linear pharmacokinetics is a characteristic of drugs that implies direct proportionality between dose and exposure. </a:t>
            </a:r>
          </a:p>
          <a:p>
            <a:pPr marL="342900" indent="-342900">
              <a:lnSpc>
                <a:spcPct val="150000"/>
              </a:lnSpc>
              <a:buFont typeface="Courier New" panose="02070309020205020404" pitchFamily="49" charset="0"/>
              <a:buChar char="o"/>
            </a:pPr>
            <a:r>
              <a:rPr lang="en-US" sz="2000" dirty="0"/>
              <a:t>Drug concentrations generated in an individual after the administration of a dose are linearly related with the amount of dose administered.</a:t>
            </a:r>
            <a:endParaRPr lang="en-US" sz="2000" dirty="0">
              <a:effectLst/>
            </a:endParaRPr>
          </a:p>
          <a:p>
            <a:pPr marL="800100" lvl="1" indent="-342900">
              <a:lnSpc>
                <a:spcPct val="150000"/>
              </a:lnSpc>
              <a:buFont typeface="Wingdings" panose="05000000000000000000" pitchFamily="2" charset="2"/>
              <a:buChar char="Ø"/>
            </a:pPr>
            <a:r>
              <a:rPr lang="en-US" sz="2000" dirty="0">
                <a:solidFill>
                  <a:srgbClr val="FF0000"/>
                </a:solidFill>
                <a:effectLst/>
              </a:rPr>
              <a:t>This means that a 20 mg/kg dose provides two-fold the exposure of a 10 mg/kg dose, but not necessarily the pharmacological effect.</a:t>
            </a:r>
          </a:p>
          <a:p>
            <a:pPr marL="342900" indent="-342900">
              <a:lnSpc>
                <a:spcPct val="150000"/>
              </a:lnSpc>
              <a:buFont typeface="Courier New" panose="02070309020205020404" pitchFamily="49" charset="0"/>
              <a:buChar char="o"/>
            </a:pPr>
            <a:r>
              <a:rPr lang="en-US" sz="2000" dirty="0"/>
              <a:t>For this to be possible, the kinetics that governs the transfer of drug molecules between the different body spaces must be of first order. </a:t>
            </a:r>
          </a:p>
          <a:p>
            <a:pPr marL="800100" lvl="1" indent="-342900">
              <a:lnSpc>
                <a:spcPct val="150000"/>
              </a:lnSpc>
              <a:buFont typeface="Wingdings" panose="05000000000000000000" pitchFamily="2" charset="2"/>
              <a:buChar char="Ø"/>
            </a:pPr>
            <a:r>
              <a:rPr lang="en-US" sz="2000" dirty="0"/>
              <a:t>The ADME can be quantified using the following kinetic equation:</a:t>
            </a:r>
            <a:endParaRPr lang="en-ZW" sz="2000" dirty="0">
              <a:solidFill>
                <a:srgbClr val="FF0000"/>
              </a:solidFill>
            </a:endParaRPr>
          </a:p>
        </p:txBody>
      </p:sp>
      <p:sp>
        <p:nvSpPr>
          <p:cNvPr id="4" name="TextBox 3">
            <a:extLst>
              <a:ext uri="{FF2B5EF4-FFF2-40B4-BE49-F238E27FC236}">
                <a16:creationId xmlns:a16="http://schemas.microsoft.com/office/drawing/2014/main" id="{ADA6F191-D49A-4169-988C-3987AC7DEF74}"/>
              </a:ext>
            </a:extLst>
          </p:cNvPr>
          <p:cNvSpPr txBox="1"/>
          <p:nvPr/>
        </p:nvSpPr>
        <p:spPr>
          <a:xfrm>
            <a:off x="828000" y="131680"/>
            <a:ext cx="10476000" cy="707886"/>
          </a:xfrm>
          <a:prstGeom prst="rect">
            <a:avLst/>
          </a:prstGeom>
          <a:noFill/>
        </p:spPr>
        <p:txBody>
          <a:bodyPr wrap="square">
            <a:spAutoFit/>
          </a:bodyPr>
          <a:lstStyle/>
          <a:p>
            <a:pPr eaLnBrk="1" hangingPunct="1">
              <a:spcBef>
                <a:spcPct val="0"/>
              </a:spcBef>
              <a:buFontTx/>
              <a:buNone/>
            </a:pPr>
            <a:r>
              <a:rPr lang="sv-SE" altLang="en-US" sz="4000" b="1" dirty="0"/>
              <a:t>Linear Pharmacokinetics</a:t>
            </a:r>
            <a:endParaRPr lang="sv-SE" altLang="en-US" sz="4000" b="1" dirty="0">
              <a:latin typeface="+mn-lt"/>
            </a:endParaRPr>
          </a:p>
        </p:txBody>
      </p:sp>
      <p:pic>
        <p:nvPicPr>
          <p:cNvPr id="8" name="Picture 7">
            <a:extLst>
              <a:ext uri="{FF2B5EF4-FFF2-40B4-BE49-F238E27FC236}">
                <a16:creationId xmlns:a16="http://schemas.microsoft.com/office/drawing/2014/main" id="{2AFA624F-5669-4178-B1AF-F0AD785259A0}"/>
              </a:ext>
            </a:extLst>
          </p:cNvPr>
          <p:cNvPicPr>
            <a:picLocks noChangeAspect="1"/>
          </p:cNvPicPr>
          <p:nvPr/>
        </p:nvPicPr>
        <p:blipFill>
          <a:blip r:embed="rId3"/>
          <a:stretch>
            <a:fillRect/>
          </a:stretch>
        </p:blipFill>
        <p:spPr>
          <a:xfrm>
            <a:off x="4123590" y="5103636"/>
            <a:ext cx="1314633" cy="809738"/>
          </a:xfrm>
          <a:prstGeom prst="rect">
            <a:avLst/>
          </a:prstGeom>
        </p:spPr>
      </p:pic>
      <p:sp>
        <p:nvSpPr>
          <p:cNvPr id="9" name="TextBox 8">
            <a:extLst>
              <a:ext uri="{FF2B5EF4-FFF2-40B4-BE49-F238E27FC236}">
                <a16:creationId xmlns:a16="http://schemas.microsoft.com/office/drawing/2014/main" id="{42A025FE-49FC-4E2C-9A82-736FB525E680}"/>
              </a:ext>
            </a:extLst>
          </p:cNvPr>
          <p:cNvSpPr txBox="1"/>
          <p:nvPr/>
        </p:nvSpPr>
        <p:spPr>
          <a:xfrm>
            <a:off x="5625295" y="5363191"/>
            <a:ext cx="3108518" cy="400110"/>
          </a:xfrm>
          <a:prstGeom prst="rect">
            <a:avLst/>
          </a:prstGeom>
          <a:noFill/>
        </p:spPr>
        <p:txBody>
          <a:bodyPr wrap="square">
            <a:spAutoFit/>
          </a:bodyPr>
          <a:lstStyle/>
          <a:p>
            <a:pPr marL="285750" indent="-285750">
              <a:buFont typeface="Wingdings" panose="05000000000000000000" pitchFamily="2" charset="2"/>
              <a:buChar char="Ø"/>
            </a:pPr>
            <a:r>
              <a:rPr lang="en-ZW" sz="2000" dirty="0">
                <a:solidFill>
                  <a:srgbClr val="424242"/>
                </a:solidFill>
                <a:effectLst/>
                <a:ea typeface="Times New Roman" panose="02020603050405020304" pitchFamily="18" charset="0"/>
                <a:cs typeface="Times New Roman" panose="02020603050405020304" pitchFamily="18" charset="0"/>
              </a:rPr>
              <a:t>first-order kinetics</a:t>
            </a:r>
            <a:endParaRPr lang="en-ZW" sz="2000" dirty="0"/>
          </a:p>
        </p:txBody>
      </p:sp>
      <p:sp>
        <p:nvSpPr>
          <p:cNvPr id="11" name="TextBox 10">
            <a:extLst>
              <a:ext uri="{FF2B5EF4-FFF2-40B4-BE49-F238E27FC236}">
                <a16:creationId xmlns:a16="http://schemas.microsoft.com/office/drawing/2014/main" id="{21EEC125-9634-4CA5-8104-10A19E771F7F}"/>
              </a:ext>
            </a:extLst>
          </p:cNvPr>
          <p:cNvSpPr txBox="1"/>
          <p:nvPr/>
        </p:nvSpPr>
        <p:spPr>
          <a:xfrm>
            <a:off x="1805683" y="6005797"/>
            <a:ext cx="6097712" cy="369332"/>
          </a:xfrm>
          <a:prstGeom prst="rect">
            <a:avLst/>
          </a:prstGeom>
          <a:noFill/>
        </p:spPr>
        <p:txBody>
          <a:bodyPr wrap="square">
            <a:spAutoFit/>
          </a:bodyPr>
          <a:lstStyle/>
          <a:p>
            <a:pPr marL="285750" indent="-285750">
              <a:buFont typeface="Wingdings" panose="05000000000000000000" pitchFamily="2" charset="2"/>
              <a:buChar char="Ø"/>
            </a:pPr>
            <a:r>
              <a:rPr lang="en-ZW" sz="1800" b="1" dirty="0">
                <a:solidFill>
                  <a:srgbClr val="424242"/>
                </a:solidFill>
                <a:effectLst/>
                <a:latin typeface="Segoe UI" panose="020B0502040204020203" pitchFamily="34" charset="0"/>
                <a:ea typeface="Times New Roman" panose="02020603050405020304" pitchFamily="18" charset="0"/>
                <a:cs typeface="Times New Roman" panose="02020603050405020304" pitchFamily="18" charset="0"/>
              </a:rPr>
              <a:t>ADME</a:t>
            </a:r>
            <a:r>
              <a:rPr lang="en-ZW" sz="1800" dirty="0">
                <a:solidFill>
                  <a:srgbClr val="424242"/>
                </a:solidFill>
                <a:effectLst/>
                <a:latin typeface="Segoe UI" panose="020B0502040204020203" pitchFamily="34" charset="0"/>
                <a:ea typeface="Times New Roman" panose="02020603050405020304" pitchFamily="18" charset="0"/>
                <a:cs typeface="Times New Roman" panose="02020603050405020304" pitchFamily="18" charset="0"/>
              </a:rPr>
              <a:t> is </a:t>
            </a:r>
            <a:r>
              <a:rPr lang="en-ZW" sz="1800" b="1" dirty="0">
                <a:solidFill>
                  <a:srgbClr val="424242"/>
                </a:solidFill>
                <a:effectLst/>
                <a:latin typeface="Segoe UI" panose="020B0502040204020203" pitchFamily="34" charset="0"/>
                <a:ea typeface="Times New Roman" panose="02020603050405020304" pitchFamily="18" charset="0"/>
                <a:cs typeface="Times New Roman" panose="02020603050405020304" pitchFamily="18" charset="0"/>
              </a:rPr>
              <a:t>proportional to the drug concentration</a:t>
            </a:r>
            <a:endParaRPr lang="en-ZW" dirty="0"/>
          </a:p>
        </p:txBody>
      </p:sp>
    </p:spTree>
    <p:extLst>
      <p:ext uri="{BB962C8B-B14F-4D97-AF65-F5344CB8AC3E}">
        <p14:creationId xmlns:p14="http://schemas.microsoft.com/office/powerpoint/2010/main" val="92789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037D31-B9B3-4861-BA9C-73468F53396C}"/>
              </a:ext>
            </a:extLst>
          </p:cNvPr>
          <p:cNvSpPr txBox="1"/>
          <p:nvPr/>
        </p:nvSpPr>
        <p:spPr>
          <a:xfrm>
            <a:off x="883577" y="1046136"/>
            <a:ext cx="10654302" cy="3725122"/>
          </a:xfrm>
          <a:prstGeom prst="rect">
            <a:avLst/>
          </a:prstGeom>
          <a:noFill/>
        </p:spPr>
        <p:txBody>
          <a:bodyPr wrap="square">
            <a:spAutoFit/>
          </a:bodyPr>
          <a:lstStyle/>
          <a:p>
            <a:pPr>
              <a:lnSpc>
                <a:spcPct val="150000"/>
              </a:lnSpc>
              <a:spcBef>
                <a:spcPts val="150"/>
              </a:spcBef>
              <a:spcAft>
                <a:spcPts val="450"/>
              </a:spcAft>
            </a:pPr>
            <a:r>
              <a:rPr lang="en-ZW" sz="2000" b="1" dirty="0">
                <a:solidFill>
                  <a:srgbClr val="424242"/>
                </a:solidFill>
                <a:effectLst/>
                <a:ea typeface="Times New Roman" panose="02020603050405020304" pitchFamily="18" charset="0"/>
                <a:cs typeface="Times New Roman" panose="02020603050405020304" pitchFamily="18" charset="0"/>
              </a:rPr>
              <a:t>Key Features of Linear Pharmacokinetics:</a:t>
            </a:r>
            <a:endParaRPr lang="en-ZW" sz="2000" dirty="0">
              <a:effectLst/>
              <a:ea typeface="Calibri" panose="020F0502020204030204" pitchFamily="34" charset="0"/>
              <a:cs typeface="Times New Roman" panose="02020603050405020304" pitchFamily="18" charset="0"/>
            </a:endParaRPr>
          </a:p>
          <a:p>
            <a:pPr marL="342900" lvl="0" indent="-342900">
              <a:lnSpc>
                <a:spcPct val="150000"/>
              </a:lnSpc>
              <a:spcAft>
                <a:spcPts val="600"/>
              </a:spcAft>
              <a:tabLst>
                <a:tab pos="457200" algn="l"/>
              </a:tabLst>
            </a:pPr>
            <a:r>
              <a:rPr lang="en-ZW" sz="2000" b="1" i="1" dirty="0">
                <a:solidFill>
                  <a:srgbClr val="424242"/>
                </a:solidFill>
                <a:effectLst/>
                <a:ea typeface="Times New Roman" panose="02020603050405020304" pitchFamily="18" charset="0"/>
                <a:cs typeface="Times New Roman" panose="02020603050405020304" pitchFamily="18" charset="0"/>
              </a:rPr>
              <a:t>Proportional Dose-Concentration Relationship</a:t>
            </a:r>
            <a:endParaRPr lang="en-ZW" sz="2000" b="1" i="1" dirty="0">
              <a:ea typeface="Calibri" panose="020F0502020204030204" pitchFamily="34" charset="0"/>
              <a:cs typeface="Times New Roman" panose="02020603050405020304" pitchFamily="18" charset="0"/>
            </a:endParaRPr>
          </a:p>
          <a:p>
            <a:pPr marL="342900" lvl="0" indent="-342900">
              <a:lnSpc>
                <a:spcPct val="150000"/>
              </a:lnSpc>
              <a:spcAft>
                <a:spcPts val="600"/>
              </a:spcAft>
              <a:buFont typeface="Wingdings" panose="05000000000000000000" pitchFamily="2" charset="2"/>
              <a:buChar char="ü"/>
              <a:tabLst>
                <a:tab pos="457200" algn="l"/>
              </a:tabLst>
            </a:pPr>
            <a:r>
              <a:rPr lang="en-ZW" sz="2000" dirty="0">
                <a:solidFill>
                  <a:srgbClr val="424242"/>
                </a:solidFill>
                <a:effectLst/>
                <a:ea typeface="Times New Roman" panose="02020603050405020304" pitchFamily="18" charset="0"/>
                <a:cs typeface="Times New Roman" panose="02020603050405020304" pitchFamily="18" charset="0"/>
              </a:rPr>
              <a:t>If you double the dose, the plasma concentration and drug exposure (AUC) also double.</a:t>
            </a:r>
            <a:endParaRPr lang="en-ZW" sz="2000" dirty="0">
              <a:ea typeface="Calibri" panose="020F0502020204030204" pitchFamily="34" charset="0"/>
              <a:cs typeface="Times New Roman" panose="02020603050405020304" pitchFamily="18" charset="0"/>
            </a:endParaRPr>
          </a:p>
          <a:p>
            <a:pPr marL="342900" lvl="0" indent="-342900">
              <a:lnSpc>
                <a:spcPct val="150000"/>
              </a:lnSpc>
              <a:spcAft>
                <a:spcPts val="600"/>
              </a:spcAft>
              <a:buFont typeface="Wingdings" panose="05000000000000000000" pitchFamily="2" charset="2"/>
              <a:buChar char="ü"/>
              <a:tabLst>
                <a:tab pos="457200" algn="l"/>
              </a:tabLst>
            </a:pPr>
            <a:r>
              <a:rPr lang="en-ZW" sz="2000" dirty="0">
                <a:solidFill>
                  <a:srgbClr val="424242"/>
                </a:solidFill>
                <a:effectLst/>
                <a:ea typeface="Times New Roman" panose="02020603050405020304" pitchFamily="18" charset="0"/>
                <a:cs typeface="Times New Roman" panose="02020603050405020304" pitchFamily="18" charset="0"/>
              </a:rPr>
              <a:t>This makes it easy to predict how much drug will be in the body after a given dose.</a:t>
            </a:r>
            <a:endParaRPr lang="en-ZW" sz="2000" dirty="0">
              <a:effectLst/>
              <a:ea typeface="Calibri" panose="020F0502020204030204" pitchFamily="34" charset="0"/>
              <a:cs typeface="Times New Roman" panose="02020603050405020304" pitchFamily="18" charset="0"/>
            </a:endParaRPr>
          </a:p>
          <a:p>
            <a:pPr marL="342900" lvl="0" indent="-342900">
              <a:lnSpc>
                <a:spcPct val="150000"/>
              </a:lnSpc>
              <a:spcAft>
                <a:spcPts val="600"/>
              </a:spcAft>
              <a:tabLst>
                <a:tab pos="457200" algn="l"/>
              </a:tabLst>
            </a:pPr>
            <a:r>
              <a:rPr lang="en-ZW" sz="2000" b="1" i="1" dirty="0">
                <a:solidFill>
                  <a:srgbClr val="424242"/>
                </a:solidFill>
                <a:effectLst/>
                <a:ea typeface="Times New Roman" panose="02020603050405020304" pitchFamily="18" charset="0"/>
                <a:cs typeface="Times New Roman" panose="02020603050405020304" pitchFamily="18" charset="0"/>
              </a:rPr>
              <a:t>Constant Clearance and Half-life (t½)</a:t>
            </a:r>
            <a:r>
              <a:rPr lang="en-ZW" sz="2000" i="1" dirty="0">
                <a:solidFill>
                  <a:srgbClr val="424242"/>
                </a:solidFill>
                <a:effectLst/>
                <a:ea typeface="Times New Roman" panose="02020603050405020304" pitchFamily="18" charset="0"/>
                <a:cs typeface="Times New Roman" panose="02020603050405020304" pitchFamily="18" charset="0"/>
              </a:rPr>
              <a:t> </a:t>
            </a:r>
            <a:endParaRPr lang="en-ZW" sz="2000" i="1" dirty="0">
              <a:ea typeface="Calibri" panose="020F0502020204030204" pitchFamily="34" charset="0"/>
              <a:cs typeface="Times New Roman" panose="02020603050405020304" pitchFamily="18" charset="0"/>
            </a:endParaRPr>
          </a:p>
          <a:p>
            <a:pPr marL="342900" lvl="0" indent="-342900">
              <a:lnSpc>
                <a:spcPct val="150000"/>
              </a:lnSpc>
              <a:spcAft>
                <a:spcPts val="600"/>
              </a:spcAft>
              <a:buFont typeface="Wingdings" panose="05000000000000000000" pitchFamily="2" charset="2"/>
              <a:buChar char="ü"/>
              <a:tabLst>
                <a:tab pos="457200" algn="l"/>
              </a:tabLst>
            </a:pPr>
            <a:r>
              <a:rPr lang="en-ZW" sz="2000" dirty="0">
                <a:solidFill>
                  <a:srgbClr val="424242"/>
                </a:solidFill>
                <a:effectLst/>
                <a:ea typeface="Times New Roman" panose="02020603050405020304" pitchFamily="18" charset="0"/>
                <a:cs typeface="Times New Roman" panose="02020603050405020304" pitchFamily="18" charset="0"/>
              </a:rPr>
              <a:t>The body eliminates the same </a:t>
            </a:r>
            <a:r>
              <a:rPr lang="en-ZW" sz="2000" i="1" dirty="0">
                <a:solidFill>
                  <a:srgbClr val="424242"/>
                </a:solidFill>
                <a:effectLst/>
                <a:ea typeface="Times New Roman" panose="02020603050405020304" pitchFamily="18" charset="0"/>
                <a:cs typeface="Times New Roman" panose="02020603050405020304" pitchFamily="18" charset="0"/>
              </a:rPr>
              <a:t>fraction</a:t>
            </a:r>
            <a:r>
              <a:rPr lang="en-ZW" sz="2000" dirty="0">
                <a:solidFill>
                  <a:srgbClr val="424242"/>
                </a:solidFill>
                <a:effectLst/>
                <a:ea typeface="Times New Roman" panose="02020603050405020304" pitchFamily="18" charset="0"/>
                <a:cs typeface="Times New Roman" panose="02020603050405020304" pitchFamily="18" charset="0"/>
              </a:rPr>
              <a:t> of the drug per unit time, regardless of the dose.</a:t>
            </a:r>
            <a:endParaRPr lang="en-ZW" sz="2000" dirty="0">
              <a:ea typeface="Calibri" panose="020F0502020204030204" pitchFamily="34" charset="0"/>
              <a:cs typeface="Times New Roman" panose="02020603050405020304" pitchFamily="18" charset="0"/>
            </a:endParaRPr>
          </a:p>
          <a:p>
            <a:pPr marL="342900" lvl="0" indent="-342900">
              <a:lnSpc>
                <a:spcPct val="150000"/>
              </a:lnSpc>
              <a:spcAft>
                <a:spcPts val="600"/>
              </a:spcAft>
              <a:buFont typeface="Wingdings" panose="05000000000000000000" pitchFamily="2" charset="2"/>
              <a:buChar char="ü"/>
              <a:tabLst>
                <a:tab pos="457200" algn="l"/>
              </a:tabLst>
            </a:pPr>
            <a:r>
              <a:rPr lang="en-ZW" sz="2000" dirty="0">
                <a:solidFill>
                  <a:srgbClr val="424242"/>
                </a:solidFill>
                <a:effectLst/>
                <a:ea typeface="Times New Roman" panose="02020603050405020304" pitchFamily="18" charset="0"/>
                <a:cs typeface="Times New Roman" panose="02020603050405020304" pitchFamily="18" charset="0"/>
              </a:rPr>
              <a:t>For example, if the half-life is 4 hours, it stays 4 hours whether the dose is 100 mg or 400 mg.</a:t>
            </a:r>
            <a:endParaRPr lang="en-ZW" sz="2000" dirty="0">
              <a:effectLs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9C963DF-89FA-40E3-B0CB-DA9BF938A3BC}"/>
              </a:ext>
            </a:extLst>
          </p:cNvPr>
          <p:cNvSpPr txBox="1"/>
          <p:nvPr/>
        </p:nvSpPr>
        <p:spPr>
          <a:xfrm>
            <a:off x="828000" y="131680"/>
            <a:ext cx="10476000" cy="707886"/>
          </a:xfrm>
          <a:prstGeom prst="rect">
            <a:avLst/>
          </a:prstGeom>
          <a:noFill/>
        </p:spPr>
        <p:txBody>
          <a:bodyPr wrap="square">
            <a:spAutoFit/>
          </a:bodyPr>
          <a:lstStyle/>
          <a:p>
            <a:pPr eaLnBrk="1" hangingPunct="1">
              <a:spcBef>
                <a:spcPct val="0"/>
              </a:spcBef>
              <a:buFontTx/>
              <a:buNone/>
            </a:pPr>
            <a:r>
              <a:rPr lang="sv-SE" altLang="en-US" sz="4000" b="1" dirty="0"/>
              <a:t>Linear Pharmacokinetics . . .</a:t>
            </a:r>
            <a:endParaRPr lang="sv-SE" altLang="en-US" sz="4000" b="1" dirty="0">
              <a:latin typeface="+mn-lt"/>
            </a:endParaRPr>
          </a:p>
        </p:txBody>
      </p:sp>
    </p:spTree>
    <p:extLst>
      <p:ext uri="{BB962C8B-B14F-4D97-AF65-F5344CB8AC3E}">
        <p14:creationId xmlns:p14="http://schemas.microsoft.com/office/powerpoint/2010/main" val="3806255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9C963DF-89FA-40E3-B0CB-DA9BF938A3BC}"/>
              </a:ext>
            </a:extLst>
          </p:cNvPr>
          <p:cNvSpPr txBox="1"/>
          <p:nvPr/>
        </p:nvSpPr>
        <p:spPr>
          <a:xfrm>
            <a:off x="828000" y="131680"/>
            <a:ext cx="10476000" cy="707886"/>
          </a:xfrm>
          <a:prstGeom prst="rect">
            <a:avLst/>
          </a:prstGeom>
          <a:noFill/>
        </p:spPr>
        <p:txBody>
          <a:bodyPr wrap="square">
            <a:spAutoFit/>
          </a:bodyPr>
          <a:lstStyle/>
          <a:p>
            <a:pPr eaLnBrk="1" hangingPunct="1">
              <a:spcBef>
                <a:spcPct val="0"/>
              </a:spcBef>
              <a:buFontTx/>
              <a:buNone/>
            </a:pPr>
            <a:r>
              <a:rPr lang="sv-SE" altLang="en-US" sz="4000" b="1" dirty="0"/>
              <a:t>Linear Pharmacokinetics . . .</a:t>
            </a:r>
            <a:endParaRPr lang="sv-SE" altLang="en-US" sz="4000" b="1" dirty="0">
              <a:latin typeface="+mn-lt"/>
            </a:endParaRPr>
          </a:p>
        </p:txBody>
      </p:sp>
      <p:sp>
        <p:nvSpPr>
          <p:cNvPr id="4" name="TextBox 3">
            <a:extLst>
              <a:ext uri="{FF2B5EF4-FFF2-40B4-BE49-F238E27FC236}">
                <a16:creationId xmlns:a16="http://schemas.microsoft.com/office/drawing/2014/main" id="{6EF6CCEC-62D8-4042-A84A-898249A1FE59}"/>
              </a:ext>
            </a:extLst>
          </p:cNvPr>
          <p:cNvSpPr txBox="1"/>
          <p:nvPr/>
        </p:nvSpPr>
        <p:spPr>
          <a:xfrm>
            <a:off x="827999" y="994346"/>
            <a:ext cx="10596863" cy="5494838"/>
          </a:xfrm>
          <a:prstGeom prst="rect">
            <a:avLst/>
          </a:prstGeom>
          <a:noFill/>
        </p:spPr>
        <p:txBody>
          <a:bodyPr wrap="square">
            <a:spAutoFit/>
          </a:bodyPr>
          <a:lstStyle/>
          <a:p>
            <a:pPr>
              <a:lnSpc>
                <a:spcPct val="150000"/>
              </a:lnSpc>
              <a:spcBef>
                <a:spcPts val="150"/>
              </a:spcBef>
              <a:spcAft>
                <a:spcPts val="450"/>
              </a:spcAft>
            </a:pPr>
            <a:r>
              <a:rPr lang="en-ZW" sz="2000" b="1" dirty="0">
                <a:solidFill>
                  <a:srgbClr val="424242"/>
                </a:solidFill>
                <a:effectLst/>
                <a:ea typeface="Times New Roman" panose="02020603050405020304" pitchFamily="18" charset="0"/>
                <a:cs typeface="Times New Roman" panose="02020603050405020304" pitchFamily="18" charset="0"/>
              </a:rPr>
              <a:t>Key Features of Linear Pharmacokinetics . . . :</a:t>
            </a:r>
            <a:endParaRPr lang="en-ZW" sz="2000" dirty="0">
              <a:effectLst/>
              <a:ea typeface="Calibri" panose="020F0502020204030204" pitchFamily="34" charset="0"/>
              <a:cs typeface="Times New Roman" panose="02020603050405020304" pitchFamily="18" charset="0"/>
            </a:endParaRPr>
          </a:p>
          <a:p>
            <a:pPr>
              <a:lnSpc>
                <a:spcPct val="150000"/>
              </a:lnSpc>
              <a:spcAft>
                <a:spcPts val="600"/>
              </a:spcAft>
              <a:tabLst>
                <a:tab pos="457200" algn="l"/>
              </a:tabLst>
            </a:pPr>
            <a:r>
              <a:rPr lang="en-US" sz="2000" b="1" i="1" dirty="0">
                <a:solidFill>
                  <a:srgbClr val="424242"/>
                </a:solidFill>
                <a:cs typeface="Times New Roman" panose="02020603050405020304" pitchFamily="18" charset="0"/>
              </a:rPr>
              <a:t>Predictable Accumulation</a:t>
            </a:r>
          </a:p>
          <a:p>
            <a:pPr marL="285750" indent="-285750">
              <a:lnSpc>
                <a:spcPct val="150000"/>
              </a:lnSpc>
              <a:buFont typeface="Wingdings" panose="05000000000000000000" pitchFamily="2" charset="2"/>
              <a:buChar char="ü"/>
            </a:pPr>
            <a:r>
              <a:rPr lang="en-US" sz="2000" b="0" i="0" dirty="0">
                <a:solidFill>
                  <a:srgbClr val="424242"/>
                </a:solidFill>
                <a:effectLst/>
              </a:rPr>
              <a:t>Drug accumulation during multiple dosing is predictable, making it easier to reach and maintain therapeutic levels.</a:t>
            </a:r>
          </a:p>
          <a:p>
            <a:pPr>
              <a:lnSpc>
                <a:spcPct val="150000"/>
              </a:lnSpc>
              <a:spcAft>
                <a:spcPts val="600"/>
              </a:spcAft>
              <a:tabLst>
                <a:tab pos="457200" algn="l"/>
              </a:tabLst>
            </a:pPr>
            <a:r>
              <a:rPr lang="en-US" sz="2000" b="1" i="1" dirty="0">
                <a:solidFill>
                  <a:srgbClr val="424242"/>
                </a:solidFill>
                <a:cs typeface="Times New Roman" panose="02020603050405020304" pitchFamily="18" charset="0"/>
              </a:rPr>
              <a:t>Time-Invariant Pharmacokinetics</a:t>
            </a:r>
          </a:p>
          <a:p>
            <a:pPr marL="285750" indent="-285750">
              <a:lnSpc>
                <a:spcPct val="150000"/>
              </a:lnSpc>
              <a:buFont typeface="Wingdings" panose="05000000000000000000" pitchFamily="2" charset="2"/>
              <a:buChar char="ü"/>
            </a:pPr>
            <a:r>
              <a:rPr lang="en-US" sz="2000" b="0" i="0" dirty="0">
                <a:solidFill>
                  <a:srgbClr val="424242"/>
                </a:solidFill>
                <a:effectLst/>
              </a:rPr>
              <a:t>The pharmacokinetic parameters (e.g., clearance, volume of distribution) do not change over time or with repeated dosing.</a:t>
            </a:r>
          </a:p>
          <a:p>
            <a:pPr>
              <a:lnSpc>
                <a:spcPct val="150000"/>
              </a:lnSpc>
              <a:spcAft>
                <a:spcPts val="600"/>
              </a:spcAft>
              <a:tabLst>
                <a:tab pos="457200" algn="l"/>
              </a:tabLst>
            </a:pPr>
            <a:r>
              <a:rPr lang="en-US" sz="2000" b="1" i="1" dirty="0">
                <a:solidFill>
                  <a:srgbClr val="424242"/>
                </a:solidFill>
                <a:cs typeface="Times New Roman" panose="02020603050405020304" pitchFamily="18" charset="0"/>
              </a:rPr>
              <a:t>Linear Relationship in Pharmacokinetic Graphs</a:t>
            </a:r>
          </a:p>
          <a:p>
            <a:pPr marL="285750" indent="-285750">
              <a:lnSpc>
                <a:spcPct val="150000"/>
              </a:lnSpc>
              <a:buFont typeface="Wingdings" panose="05000000000000000000" pitchFamily="2" charset="2"/>
              <a:buChar char="ü"/>
            </a:pPr>
            <a:r>
              <a:rPr lang="en-US" sz="2000" b="0" i="0" dirty="0">
                <a:solidFill>
                  <a:srgbClr val="424242"/>
                </a:solidFill>
                <a:effectLst/>
              </a:rPr>
              <a:t>Plots of dose vs. AUC or dose vs. </a:t>
            </a:r>
            <a:r>
              <a:rPr lang="en-US" sz="2000" b="0" i="0" dirty="0" err="1">
                <a:solidFill>
                  <a:srgbClr val="424242"/>
                </a:solidFill>
                <a:effectLst/>
              </a:rPr>
              <a:t>C</a:t>
            </a:r>
            <a:r>
              <a:rPr lang="en-US" sz="2000" b="1" i="0" baseline="-25000" dirty="0" err="1">
                <a:solidFill>
                  <a:srgbClr val="424242"/>
                </a:solidFill>
                <a:effectLst/>
              </a:rPr>
              <a:t>max</a:t>
            </a:r>
            <a:r>
              <a:rPr lang="en-US" sz="2000" b="0" i="0" dirty="0">
                <a:solidFill>
                  <a:srgbClr val="424242"/>
                </a:solidFill>
                <a:effectLst/>
              </a:rPr>
              <a:t> show a straight line.</a:t>
            </a:r>
          </a:p>
          <a:p>
            <a:pPr>
              <a:lnSpc>
                <a:spcPct val="150000"/>
              </a:lnSpc>
              <a:spcAft>
                <a:spcPts val="600"/>
              </a:spcAft>
              <a:tabLst>
                <a:tab pos="457200" algn="l"/>
              </a:tabLst>
            </a:pPr>
            <a:r>
              <a:rPr lang="en-US" sz="2000" b="1" i="1" dirty="0">
                <a:solidFill>
                  <a:srgbClr val="424242"/>
                </a:solidFill>
                <a:cs typeface="Times New Roman" panose="02020603050405020304" pitchFamily="18" charset="0"/>
              </a:rPr>
              <a:t>Simplified Dose Adjustments</a:t>
            </a:r>
          </a:p>
          <a:p>
            <a:pPr marL="285750" indent="-285750">
              <a:lnSpc>
                <a:spcPct val="150000"/>
              </a:lnSpc>
              <a:buFont typeface="Wingdings" panose="05000000000000000000" pitchFamily="2" charset="2"/>
              <a:buChar char="ü"/>
            </a:pPr>
            <a:r>
              <a:rPr lang="en-US" sz="2000" b="0" i="0" dirty="0">
                <a:solidFill>
                  <a:srgbClr val="424242"/>
                </a:solidFill>
                <a:effectLst/>
              </a:rPr>
              <a:t>Because of the proportionality, dose adjustments are straightforward and based on linear scaling.</a:t>
            </a:r>
          </a:p>
        </p:txBody>
      </p:sp>
    </p:spTree>
    <p:extLst>
      <p:ext uri="{BB962C8B-B14F-4D97-AF65-F5344CB8AC3E}">
        <p14:creationId xmlns:p14="http://schemas.microsoft.com/office/powerpoint/2010/main" val="2408361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noChangeArrowheads="1"/>
          </p:cNvSpPr>
          <p:nvPr>
            <p:ph type="title"/>
          </p:nvPr>
        </p:nvSpPr>
        <p:spPr>
          <a:xfrm>
            <a:off x="1908000" y="3132000"/>
            <a:ext cx="8099425" cy="647700"/>
          </a:xfrm>
        </p:spPr>
        <p:txBody>
          <a:bodyPr/>
          <a:lstStyle/>
          <a:p>
            <a:pPr algn="ctr"/>
            <a:r>
              <a:rPr lang="en-US" altLang="en-US" sz="3600" b="1" dirty="0">
                <a:latin typeface="Calibri" panose="020F0502020204030204" pitchFamily="34" charset="0"/>
                <a:cs typeface="Calibri" panose="020F0502020204030204" pitchFamily="34" charset="0"/>
              </a:rPr>
              <a:t>Non-linear Pharmacokinetics</a:t>
            </a:r>
            <a:endParaRPr lang="en-ZW" altLang="en-US" sz="3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2431908"/>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8B38762-03B4-4664-A420-58D2285A52F1}"/>
              </a:ext>
            </a:extLst>
          </p:cNvPr>
          <p:cNvSpPr txBox="1"/>
          <p:nvPr/>
        </p:nvSpPr>
        <p:spPr>
          <a:xfrm>
            <a:off x="594919" y="841881"/>
            <a:ext cx="11364000" cy="5174237"/>
          </a:xfrm>
          <a:prstGeom prst="rect">
            <a:avLst/>
          </a:prstGeom>
          <a:noFill/>
        </p:spPr>
        <p:txBody>
          <a:bodyPr wrap="square">
            <a:spAutoFit/>
          </a:bodyPr>
          <a:lstStyle/>
          <a:p>
            <a:pPr marL="285750" indent="-285750">
              <a:lnSpc>
                <a:spcPct val="150000"/>
              </a:lnSpc>
              <a:spcAft>
                <a:spcPts val="800"/>
              </a:spcAft>
              <a:buFont typeface="Courier New" panose="02070309020205020404" pitchFamily="49" charset="0"/>
              <a:buChar char="o"/>
            </a:pPr>
            <a:r>
              <a:rPr lang="en-ZW" sz="2000" dirty="0">
                <a:effectLst/>
                <a:ea typeface="Calibri" panose="020F0502020204030204" pitchFamily="34" charset="0"/>
                <a:cs typeface="Times New Roman" panose="02020603050405020304" pitchFamily="18" charset="0"/>
              </a:rPr>
              <a:t>The pharmacokinetic (PK) of most drugs can be adequately described by first-order or linear processes. </a:t>
            </a:r>
          </a:p>
          <a:p>
            <a:pPr marL="285750" indent="-285750">
              <a:lnSpc>
                <a:spcPct val="150000"/>
              </a:lnSpc>
              <a:spcAft>
                <a:spcPts val="800"/>
              </a:spcAft>
              <a:buFont typeface="Courier New" panose="02070309020205020404" pitchFamily="49" charset="0"/>
              <a:buChar char="o"/>
            </a:pPr>
            <a:r>
              <a:rPr lang="en-ZW" sz="2000" dirty="0">
                <a:effectLst/>
                <a:ea typeface="Calibri" panose="020F0502020204030204" pitchFamily="34" charset="0"/>
                <a:cs typeface="Times New Roman" panose="02020603050405020304" pitchFamily="18" charset="0"/>
              </a:rPr>
              <a:t>However, there are a small number of drugs which have nonlinear absorption or distribution.</a:t>
            </a:r>
          </a:p>
          <a:p>
            <a:pPr marL="285750" indent="-285750">
              <a:lnSpc>
                <a:spcPct val="150000"/>
              </a:lnSpc>
              <a:spcAft>
                <a:spcPts val="800"/>
              </a:spcAft>
              <a:buFont typeface="Courier New" panose="02070309020205020404" pitchFamily="49" charset="0"/>
              <a:buChar char="o"/>
            </a:pPr>
            <a:r>
              <a:rPr lang="en-ZW" sz="2000" dirty="0">
                <a:ea typeface="Calibri" panose="020F0502020204030204" pitchFamily="34" charset="0"/>
                <a:cs typeface="Times New Roman" panose="02020603050405020304" pitchFamily="18" charset="0"/>
              </a:rPr>
              <a:t>S</a:t>
            </a:r>
            <a:r>
              <a:rPr lang="en-ZW" sz="2000" dirty="0">
                <a:effectLst/>
                <a:ea typeface="Calibri" panose="020F0502020204030204" pitchFamily="34" charset="0"/>
                <a:cs typeface="Times New Roman" panose="02020603050405020304" pitchFamily="18" charset="0"/>
              </a:rPr>
              <a:t>everal drugs that are eliminated from the body in a nonlinear fashion.</a:t>
            </a:r>
          </a:p>
          <a:p>
            <a:pPr marL="742950" lvl="1" indent="-285750">
              <a:lnSpc>
                <a:spcPct val="150000"/>
              </a:lnSpc>
              <a:spcAft>
                <a:spcPts val="800"/>
              </a:spcAft>
              <a:buFont typeface="Wingdings" panose="05000000000000000000" pitchFamily="2" charset="2"/>
              <a:buChar char="Ø"/>
            </a:pPr>
            <a:r>
              <a:rPr lang="en-US" sz="2000" dirty="0"/>
              <a:t>Increased doses or chronic multiple doses can cause deviations from the linear PK profile.</a:t>
            </a:r>
          </a:p>
          <a:p>
            <a:pPr marL="742950" lvl="1" indent="-285750">
              <a:lnSpc>
                <a:spcPct val="150000"/>
              </a:lnSpc>
              <a:spcAft>
                <a:spcPts val="800"/>
              </a:spcAft>
              <a:buFont typeface="Wingdings" panose="05000000000000000000" pitchFamily="2" charset="2"/>
              <a:buChar char="Ø"/>
            </a:pPr>
            <a:r>
              <a:rPr lang="en-US" sz="2000" dirty="0"/>
              <a:t>This nonlinear pharmacokinetic behavior is also termed dose dependent.</a:t>
            </a:r>
          </a:p>
          <a:p>
            <a:pPr marL="285750" indent="-285750">
              <a:lnSpc>
                <a:spcPct val="150000"/>
              </a:lnSpc>
              <a:buFont typeface="Courier New" panose="02070309020205020404" pitchFamily="49" charset="0"/>
              <a:buChar char="o"/>
            </a:pPr>
            <a:r>
              <a:rPr lang="en-US" sz="2000" dirty="0">
                <a:effectLst/>
              </a:rPr>
              <a:t>Nonlinear kinetics is usually due to saturation occurring in one of the pharmacokinetic mechanisms:</a:t>
            </a:r>
          </a:p>
          <a:p>
            <a:pPr marL="742950" lvl="1" indent="-285750">
              <a:lnSpc>
                <a:spcPct val="150000"/>
              </a:lnSpc>
              <a:buFont typeface="Wingdings" panose="05000000000000000000" pitchFamily="2" charset="2"/>
              <a:buChar char="ü"/>
            </a:pPr>
            <a:r>
              <a:rPr lang="en-US" sz="2000" dirty="0">
                <a:effectLst/>
              </a:rPr>
              <a:t>Protein binding, hepatic metabolism, or active renal transport of the drug. </a:t>
            </a:r>
          </a:p>
          <a:p>
            <a:pPr marL="285750" indent="-285750">
              <a:lnSpc>
                <a:spcPct val="150000"/>
              </a:lnSpc>
              <a:buFont typeface="Courier New" panose="02070309020205020404" pitchFamily="49" charset="0"/>
              <a:buChar char="o"/>
            </a:pPr>
            <a:r>
              <a:rPr lang="en-US" sz="2000" dirty="0"/>
              <a:t>The elimination or absorption half lives change as doses are increased. </a:t>
            </a:r>
          </a:p>
          <a:p>
            <a:pPr marL="285750" indent="-285750">
              <a:lnSpc>
                <a:spcPct val="150000"/>
              </a:lnSpc>
              <a:buFont typeface="Courier New" panose="02070309020205020404" pitchFamily="49" charset="0"/>
              <a:buChar char="o"/>
            </a:pPr>
            <a:r>
              <a:rPr lang="en-US" sz="2000" dirty="0"/>
              <a:t>The half-life increases with increased dose due to saturation of an enzyme or transporter system important for drug absorption or elimination</a:t>
            </a:r>
            <a:r>
              <a:rPr lang="en-ZW" sz="2000" dirty="0">
                <a:ea typeface="Calibri" panose="020F0502020204030204" pitchFamily="34" charset="0"/>
                <a:cs typeface="Times New Roman" panose="02020603050405020304" pitchFamily="18" charset="0"/>
              </a:rPr>
              <a:t>.</a:t>
            </a:r>
            <a:endParaRPr lang="en-US" sz="2000" dirty="0"/>
          </a:p>
        </p:txBody>
      </p:sp>
      <p:sp>
        <p:nvSpPr>
          <p:cNvPr id="7" name="TextBox 6">
            <a:extLst>
              <a:ext uri="{FF2B5EF4-FFF2-40B4-BE49-F238E27FC236}">
                <a16:creationId xmlns:a16="http://schemas.microsoft.com/office/drawing/2014/main" id="{66434E50-BB26-4340-9DEE-1B24DE184628}"/>
              </a:ext>
            </a:extLst>
          </p:cNvPr>
          <p:cNvSpPr txBox="1"/>
          <p:nvPr/>
        </p:nvSpPr>
        <p:spPr>
          <a:xfrm>
            <a:off x="828000" y="131680"/>
            <a:ext cx="10476000" cy="707886"/>
          </a:xfrm>
          <a:prstGeom prst="rect">
            <a:avLst/>
          </a:prstGeom>
          <a:noFill/>
        </p:spPr>
        <p:txBody>
          <a:bodyPr wrap="square">
            <a:spAutoFit/>
          </a:bodyPr>
          <a:lstStyle/>
          <a:p>
            <a:pPr eaLnBrk="1" hangingPunct="1">
              <a:spcBef>
                <a:spcPct val="0"/>
              </a:spcBef>
              <a:buFontTx/>
              <a:buNone/>
            </a:pPr>
            <a:r>
              <a:rPr lang="sv-SE" altLang="en-US" sz="4000" b="1" dirty="0"/>
              <a:t>Non-linear Pharmacokinetics</a:t>
            </a:r>
            <a:endParaRPr lang="sv-SE" altLang="en-US" sz="4000" b="1" dirty="0">
              <a:latin typeface="+mn-lt"/>
            </a:endParaRPr>
          </a:p>
        </p:txBody>
      </p:sp>
    </p:spTree>
    <p:extLst>
      <p:ext uri="{BB962C8B-B14F-4D97-AF65-F5344CB8AC3E}">
        <p14:creationId xmlns:p14="http://schemas.microsoft.com/office/powerpoint/2010/main" val="2410896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434E50-BB26-4340-9DEE-1B24DE184628}"/>
              </a:ext>
            </a:extLst>
          </p:cNvPr>
          <p:cNvSpPr txBox="1"/>
          <p:nvPr/>
        </p:nvSpPr>
        <p:spPr>
          <a:xfrm>
            <a:off x="828000" y="131680"/>
            <a:ext cx="10476000" cy="707886"/>
          </a:xfrm>
          <a:prstGeom prst="rect">
            <a:avLst/>
          </a:prstGeom>
          <a:noFill/>
        </p:spPr>
        <p:txBody>
          <a:bodyPr wrap="square">
            <a:spAutoFit/>
          </a:bodyPr>
          <a:lstStyle/>
          <a:p>
            <a:pPr eaLnBrk="1" hangingPunct="1">
              <a:spcBef>
                <a:spcPct val="0"/>
              </a:spcBef>
              <a:buFontTx/>
              <a:buNone/>
            </a:pPr>
            <a:r>
              <a:rPr lang="sv-SE" altLang="en-US" sz="4000" b="1" dirty="0"/>
              <a:t>Non-linear Pharmacokinetics . . .</a:t>
            </a:r>
            <a:endParaRPr lang="sv-SE" altLang="en-US" sz="4000" b="1" dirty="0">
              <a:latin typeface="+mn-lt"/>
            </a:endParaRPr>
          </a:p>
        </p:txBody>
      </p:sp>
      <p:sp>
        <p:nvSpPr>
          <p:cNvPr id="6" name="TextBox 5">
            <a:extLst>
              <a:ext uri="{FF2B5EF4-FFF2-40B4-BE49-F238E27FC236}">
                <a16:creationId xmlns:a16="http://schemas.microsoft.com/office/drawing/2014/main" id="{C80A2A65-1F8D-4674-B709-B3FA5BE7F533}"/>
              </a:ext>
            </a:extLst>
          </p:cNvPr>
          <p:cNvSpPr txBox="1"/>
          <p:nvPr/>
        </p:nvSpPr>
        <p:spPr>
          <a:xfrm>
            <a:off x="576260" y="839566"/>
            <a:ext cx="11015106" cy="5020349"/>
          </a:xfrm>
          <a:prstGeom prst="rect">
            <a:avLst/>
          </a:prstGeom>
          <a:noFill/>
        </p:spPr>
        <p:txBody>
          <a:bodyPr wrap="square">
            <a:spAutoFit/>
          </a:bodyPr>
          <a:lstStyle/>
          <a:p>
            <a:pPr>
              <a:lnSpc>
                <a:spcPct val="150000"/>
              </a:lnSpc>
              <a:spcBef>
                <a:spcPts val="150"/>
              </a:spcBef>
              <a:spcAft>
                <a:spcPts val="450"/>
              </a:spcAft>
            </a:pPr>
            <a:r>
              <a:rPr lang="en-ZW" sz="2000" b="1" dirty="0">
                <a:solidFill>
                  <a:srgbClr val="424242"/>
                </a:solidFill>
                <a:effectLst/>
                <a:ea typeface="Times New Roman" panose="02020603050405020304" pitchFamily="18" charset="0"/>
              </a:rPr>
              <a:t>Nonlinear (Dose-Dependent) Pharmacokinetics</a:t>
            </a:r>
            <a:endParaRPr lang="en-ZW" sz="2000" b="1" dirty="0">
              <a:effectLst/>
              <a:ea typeface="Times New Roman" panose="02020603050405020304" pitchFamily="18" charset="0"/>
            </a:endParaRPr>
          </a:p>
          <a:p>
            <a:pPr marL="342900" indent="-342900" algn="l">
              <a:lnSpc>
                <a:spcPct val="150000"/>
              </a:lnSpc>
              <a:spcBef>
                <a:spcPts val="450"/>
              </a:spcBef>
              <a:spcAft>
                <a:spcPts val="750"/>
              </a:spcAft>
              <a:buFont typeface="Courier New" panose="02070309020205020404" pitchFamily="49" charset="0"/>
              <a:buChar char="o"/>
            </a:pPr>
            <a:r>
              <a:rPr lang="en-ZW" sz="2000" dirty="0">
                <a:solidFill>
                  <a:srgbClr val="424242"/>
                </a:solidFill>
                <a:ea typeface="Times New Roman" panose="02020603050405020304" pitchFamily="18" charset="0"/>
              </a:rPr>
              <a:t>O</a:t>
            </a:r>
            <a:r>
              <a:rPr lang="en-ZW" sz="2000" dirty="0">
                <a:solidFill>
                  <a:srgbClr val="424242"/>
                </a:solidFill>
                <a:effectLst/>
                <a:ea typeface="Times New Roman" panose="02020603050405020304" pitchFamily="18" charset="0"/>
              </a:rPr>
              <a:t>ccurs when one or more ADME processes become </a:t>
            </a:r>
            <a:r>
              <a:rPr lang="en-ZW" sz="2000" b="1" dirty="0">
                <a:solidFill>
                  <a:srgbClr val="424242"/>
                </a:solidFill>
                <a:effectLst/>
                <a:ea typeface="Times New Roman" panose="02020603050405020304" pitchFamily="18" charset="0"/>
              </a:rPr>
              <a:t>saturated</a:t>
            </a:r>
            <a:r>
              <a:rPr lang="en-ZW" sz="2000" dirty="0">
                <a:solidFill>
                  <a:srgbClr val="424242"/>
                </a:solidFill>
                <a:effectLst/>
                <a:ea typeface="Times New Roman" panose="02020603050405020304" pitchFamily="18" charset="0"/>
              </a:rPr>
              <a:t> at therapeutic or higher concentrations. This leads to </a:t>
            </a:r>
            <a:r>
              <a:rPr lang="en-ZW" sz="2000" b="1" dirty="0">
                <a:solidFill>
                  <a:srgbClr val="424242"/>
                </a:solidFill>
                <a:effectLst/>
                <a:ea typeface="Times New Roman" panose="02020603050405020304" pitchFamily="18" charset="0"/>
              </a:rPr>
              <a:t>disproportionate changes</a:t>
            </a:r>
            <a:r>
              <a:rPr lang="en-ZW" sz="2000" dirty="0">
                <a:solidFill>
                  <a:srgbClr val="424242"/>
                </a:solidFill>
                <a:effectLst/>
                <a:ea typeface="Times New Roman" panose="02020603050405020304" pitchFamily="18" charset="0"/>
              </a:rPr>
              <a:t> in drug levels with dose changes.</a:t>
            </a:r>
            <a:endParaRPr lang="en-ZW" sz="2000" dirty="0">
              <a:effectLst/>
              <a:ea typeface="Times New Roman" panose="02020603050405020304" pitchFamily="18" charset="0"/>
            </a:endParaRPr>
          </a:p>
          <a:p>
            <a:pPr algn="l">
              <a:lnSpc>
                <a:spcPct val="150000"/>
              </a:lnSpc>
              <a:spcBef>
                <a:spcPts val="200"/>
              </a:spcBef>
              <a:spcAft>
                <a:spcPts val="0"/>
              </a:spcAft>
            </a:pPr>
            <a:r>
              <a:rPr lang="en-ZW" sz="2000" b="1" i="1" dirty="0">
                <a:solidFill>
                  <a:srgbClr val="424242"/>
                </a:solidFill>
                <a:effectLst/>
                <a:ea typeface="Times New Roman" panose="02020603050405020304" pitchFamily="18" charset="0"/>
                <a:cs typeface="Times New Roman" panose="02020603050405020304" pitchFamily="18" charset="0"/>
              </a:rPr>
              <a:t>Nonlinear Absorption</a:t>
            </a:r>
            <a:endParaRPr lang="en-ZW" sz="2000" b="1" i="1" dirty="0">
              <a:solidFill>
                <a:srgbClr val="2F5496"/>
              </a:solidFill>
              <a:effectLst/>
              <a:ea typeface="Times New Roman" panose="02020603050405020304" pitchFamily="18" charset="0"/>
              <a:cs typeface="Times New Roman" panose="02020603050405020304" pitchFamily="18" charset="0"/>
            </a:endParaRPr>
          </a:p>
          <a:p>
            <a:pPr algn="l">
              <a:lnSpc>
                <a:spcPct val="150000"/>
              </a:lnSpc>
              <a:spcBef>
                <a:spcPts val="450"/>
              </a:spcBef>
              <a:spcAft>
                <a:spcPts val="750"/>
              </a:spcAft>
            </a:pPr>
            <a:r>
              <a:rPr lang="en-ZW" sz="2000" dirty="0">
                <a:solidFill>
                  <a:srgbClr val="424242"/>
                </a:solidFill>
                <a:effectLst/>
                <a:ea typeface="Times New Roman" panose="02020603050405020304" pitchFamily="18" charset="0"/>
              </a:rPr>
              <a:t>Occurs when:</a:t>
            </a:r>
            <a:endParaRPr lang="en-ZW" sz="2000" dirty="0">
              <a:ea typeface="Times New Roman" panose="02020603050405020304" pitchFamily="18" charset="0"/>
            </a:endParaRPr>
          </a:p>
          <a:p>
            <a:pPr marL="342900" indent="-342900" algn="l">
              <a:lnSpc>
                <a:spcPct val="150000"/>
              </a:lnSpc>
              <a:spcBef>
                <a:spcPts val="450"/>
              </a:spcBef>
              <a:spcAft>
                <a:spcPts val="750"/>
              </a:spcAft>
              <a:buFont typeface="Wingdings" panose="05000000000000000000" pitchFamily="2" charset="2"/>
              <a:buChar char="ü"/>
            </a:pPr>
            <a:r>
              <a:rPr lang="en-ZW" sz="2000" b="1" dirty="0">
                <a:solidFill>
                  <a:srgbClr val="424242"/>
                </a:solidFill>
                <a:effectLst/>
                <a:ea typeface="Calibri" panose="020F0502020204030204" pitchFamily="34" charset="0"/>
                <a:cs typeface="Times New Roman" panose="02020603050405020304" pitchFamily="18" charset="0"/>
              </a:rPr>
              <a:t>Transporters</a:t>
            </a:r>
            <a:r>
              <a:rPr lang="en-ZW" sz="2000" dirty="0">
                <a:solidFill>
                  <a:srgbClr val="424242"/>
                </a:solidFill>
                <a:effectLst/>
                <a:ea typeface="Calibri" panose="020F0502020204030204" pitchFamily="34" charset="0"/>
                <a:cs typeface="Times New Roman" panose="02020603050405020304" pitchFamily="18" charset="0"/>
              </a:rPr>
              <a:t> involved in drug uptake (e.g., active transport) become saturated.</a:t>
            </a:r>
            <a:endParaRPr lang="en-ZW" sz="2000" dirty="0">
              <a:ea typeface="Calibri" panose="020F0502020204030204" pitchFamily="34" charset="0"/>
              <a:cs typeface="Times New Roman" panose="02020603050405020304" pitchFamily="18" charset="0"/>
            </a:endParaRPr>
          </a:p>
          <a:p>
            <a:pPr marL="342900" indent="-342900" algn="l">
              <a:lnSpc>
                <a:spcPct val="150000"/>
              </a:lnSpc>
              <a:spcBef>
                <a:spcPts val="450"/>
              </a:spcBef>
              <a:spcAft>
                <a:spcPts val="750"/>
              </a:spcAft>
              <a:buFont typeface="Wingdings" panose="05000000000000000000" pitchFamily="2" charset="2"/>
              <a:buChar char="ü"/>
            </a:pPr>
            <a:r>
              <a:rPr lang="en-ZW" sz="2000" b="1" dirty="0">
                <a:solidFill>
                  <a:srgbClr val="424242"/>
                </a:solidFill>
                <a:effectLst/>
                <a:ea typeface="Calibri" panose="020F0502020204030204" pitchFamily="34" charset="0"/>
                <a:cs typeface="Times New Roman" panose="02020603050405020304" pitchFamily="18" charset="0"/>
              </a:rPr>
              <a:t>Solubility limits</a:t>
            </a:r>
            <a:r>
              <a:rPr lang="en-ZW" sz="2000" dirty="0">
                <a:solidFill>
                  <a:srgbClr val="424242"/>
                </a:solidFill>
                <a:effectLst/>
                <a:ea typeface="Calibri" panose="020F0502020204030204" pitchFamily="34" charset="0"/>
                <a:cs typeface="Times New Roman" panose="02020603050405020304" pitchFamily="18" charset="0"/>
              </a:rPr>
              <a:t> are reached in the GI tract.</a:t>
            </a:r>
            <a:endParaRPr lang="en-ZW" sz="2000" dirty="0">
              <a:effectLst/>
              <a:ea typeface="Calibri" panose="020F0502020204030204" pitchFamily="34" charset="0"/>
              <a:cs typeface="Times New Roman" panose="02020603050405020304" pitchFamily="18" charset="0"/>
            </a:endParaRPr>
          </a:p>
          <a:p>
            <a:pPr algn="l">
              <a:lnSpc>
                <a:spcPct val="150000"/>
              </a:lnSpc>
              <a:spcBef>
                <a:spcPts val="450"/>
              </a:spcBef>
              <a:spcAft>
                <a:spcPts val="750"/>
              </a:spcAft>
            </a:pPr>
            <a:r>
              <a:rPr lang="en-ZW" sz="2000" b="1" dirty="0">
                <a:solidFill>
                  <a:srgbClr val="424242"/>
                </a:solidFill>
                <a:effectLst/>
                <a:ea typeface="Times New Roman" panose="02020603050405020304" pitchFamily="18" charset="0"/>
              </a:rPr>
              <a:t>Example</a:t>
            </a:r>
            <a:r>
              <a:rPr lang="en-ZW" sz="2000" dirty="0">
                <a:solidFill>
                  <a:srgbClr val="424242"/>
                </a:solidFill>
                <a:effectLst/>
                <a:ea typeface="Times New Roman" panose="02020603050405020304" pitchFamily="18" charset="0"/>
              </a:rPr>
              <a:t>: </a:t>
            </a:r>
            <a:r>
              <a:rPr lang="en-ZW" sz="2000" i="1" dirty="0">
                <a:solidFill>
                  <a:srgbClr val="424242"/>
                </a:solidFill>
                <a:effectLst/>
                <a:ea typeface="Times New Roman" panose="02020603050405020304" pitchFamily="18" charset="0"/>
              </a:rPr>
              <a:t>Gabapentin</a:t>
            </a:r>
            <a:r>
              <a:rPr lang="en-ZW" sz="2000" dirty="0">
                <a:solidFill>
                  <a:srgbClr val="424242"/>
                </a:solidFill>
                <a:effectLst/>
                <a:ea typeface="Times New Roman" panose="02020603050405020304" pitchFamily="18" charset="0"/>
              </a:rPr>
              <a:t> shows decreased bioavailability at higher doses due to saturation of its L-amino acid transporter.</a:t>
            </a:r>
            <a:endParaRPr lang="en-ZW" sz="2000" dirty="0">
              <a:effectLst/>
              <a:ea typeface="Times New Roman" panose="02020603050405020304" pitchFamily="18" charset="0"/>
            </a:endParaRPr>
          </a:p>
        </p:txBody>
      </p:sp>
    </p:spTree>
    <p:extLst>
      <p:ext uri="{BB962C8B-B14F-4D97-AF65-F5344CB8AC3E}">
        <p14:creationId xmlns:p14="http://schemas.microsoft.com/office/powerpoint/2010/main" val="4138658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noChangeArrowheads="1"/>
          </p:cNvSpPr>
          <p:nvPr>
            <p:ph type="title"/>
          </p:nvPr>
        </p:nvSpPr>
        <p:spPr>
          <a:xfrm>
            <a:off x="2157414" y="136525"/>
            <a:ext cx="8099425" cy="647700"/>
          </a:xfrm>
        </p:spPr>
        <p:txBody>
          <a:bodyPr/>
          <a:lstStyle/>
          <a:p>
            <a:pPr algn="l"/>
            <a:r>
              <a:rPr lang="en-US" altLang="en-US" sz="3600" b="1" dirty="0">
                <a:latin typeface="Calibri" panose="020F0502020204030204" pitchFamily="34" charset="0"/>
                <a:cs typeface="Calibri" panose="020F0502020204030204" pitchFamily="34" charset="0"/>
              </a:rPr>
              <a:t>L</a:t>
            </a:r>
            <a:r>
              <a:rPr lang="en-ZW" altLang="en-US" sz="3600" b="1" dirty="0">
                <a:latin typeface="Calibri" panose="020F0502020204030204" pitchFamily="34" charset="0"/>
                <a:cs typeface="Calibri" panose="020F0502020204030204" pitchFamily="34" charset="0"/>
              </a:rPr>
              <a:t>earning objectives</a:t>
            </a:r>
          </a:p>
        </p:txBody>
      </p:sp>
      <p:sp>
        <p:nvSpPr>
          <p:cNvPr id="6147" name="Content Placeholder 2"/>
          <p:cNvSpPr>
            <a:spLocks noGrp="1" noChangeArrowheads="1"/>
          </p:cNvSpPr>
          <p:nvPr>
            <p:ph idx="1"/>
          </p:nvPr>
        </p:nvSpPr>
        <p:spPr>
          <a:xfrm>
            <a:off x="1366464" y="936626"/>
            <a:ext cx="8941176" cy="2762071"/>
          </a:xfrm>
        </p:spPr>
        <p:txBody>
          <a:bodyPr>
            <a:normAutofit/>
          </a:bodyPr>
          <a:lstStyle/>
          <a:p>
            <a:pPr>
              <a:lnSpc>
                <a:spcPct val="150000"/>
              </a:lnSpc>
              <a:buFont typeface="Wingdings" panose="05000000000000000000" pitchFamily="2" charset="2"/>
              <a:buChar char="Ø"/>
            </a:pPr>
            <a:r>
              <a:rPr lang="en-US" sz="1800" dirty="0">
                <a:solidFill>
                  <a:srgbClr val="2E2E2E"/>
                </a:solidFill>
                <a:latin typeface="Calibri" panose="020F0502020204030204" pitchFamily="34" charset="0"/>
                <a:cs typeface="Calibri" panose="020F0502020204030204" pitchFamily="34" charset="0"/>
              </a:rPr>
              <a:t>Volume of distribution</a:t>
            </a:r>
          </a:p>
          <a:p>
            <a:pPr>
              <a:lnSpc>
                <a:spcPct val="150000"/>
              </a:lnSpc>
              <a:buFont typeface="Wingdings" panose="05000000000000000000" pitchFamily="2" charset="2"/>
              <a:buChar char="Ø"/>
            </a:pPr>
            <a:r>
              <a:rPr lang="en-US" sz="1800" dirty="0">
                <a:solidFill>
                  <a:srgbClr val="2E2E2E"/>
                </a:solidFill>
                <a:latin typeface="Calibri" panose="020F0502020204030204" pitchFamily="34" charset="0"/>
                <a:cs typeface="Calibri" panose="020F0502020204030204" pitchFamily="34" charset="0"/>
              </a:rPr>
              <a:t>Clearance</a:t>
            </a:r>
          </a:p>
          <a:p>
            <a:pPr>
              <a:lnSpc>
                <a:spcPct val="150000"/>
              </a:lnSpc>
              <a:buFont typeface="Wingdings" panose="05000000000000000000" pitchFamily="2" charset="2"/>
              <a:buChar char="Ø"/>
            </a:pPr>
            <a:r>
              <a:rPr lang="en-US" sz="1800" dirty="0">
                <a:solidFill>
                  <a:srgbClr val="2E2E2E"/>
                </a:solidFill>
                <a:latin typeface="Calibri" panose="020F0502020204030204" pitchFamily="34" charset="0"/>
                <a:cs typeface="Calibri" panose="020F0502020204030204" pitchFamily="34" charset="0"/>
              </a:rPr>
              <a:t>Linear pharmacokinetic</a:t>
            </a:r>
          </a:p>
          <a:p>
            <a:pPr>
              <a:lnSpc>
                <a:spcPct val="150000"/>
              </a:lnSpc>
              <a:buFont typeface="Wingdings" panose="05000000000000000000" pitchFamily="2" charset="2"/>
              <a:buChar char="Ø"/>
            </a:pPr>
            <a:r>
              <a:rPr lang="en-US" sz="1800" dirty="0">
                <a:solidFill>
                  <a:srgbClr val="2E2E2E"/>
                </a:solidFill>
                <a:latin typeface="Calibri" panose="020F0502020204030204" pitchFamily="34" charset="0"/>
                <a:cs typeface="Calibri" panose="020F0502020204030204" pitchFamily="34" charset="0"/>
              </a:rPr>
              <a:t>Nonlinear pharmacokinetic</a:t>
            </a:r>
          </a:p>
          <a:p>
            <a:pPr>
              <a:lnSpc>
                <a:spcPct val="150000"/>
              </a:lnSpc>
              <a:buFont typeface="Wingdings" panose="05000000000000000000" pitchFamily="2" charset="2"/>
              <a:buChar char="Ø"/>
            </a:pPr>
            <a:r>
              <a:rPr lang="en-US" sz="1800" dirty="0">
                <a:solidFill>
                  <a:srgbClr val="2E2E2E"/>
                </a:solidFill>
                <a:latin typeface="Calibri" panose="020F0502020204030204" pitchFamily="34" charset="0"/>
                <a:cs typeface="Calibri" panose="020F0502020204030204" pitchFamily="34" charset="0"/>
              </a:rPr>
              <a:t>Compare the difference between linear pharmacokinetics and nonlinear pharmacokinetics</a:t>
            </a:r>
          </a:p>
        </p:txBody>
      </p:sp>
    </p:spTree>
    <p:extLst>
      <p:ext uri="{BB962C8B-B14F-4D97-AF65-F5344CB8AC3E}">
        <p14:creationId xmlns:p14="http://schemas.microsoft.com/office/powerpoint/2010/main" val="2527661260"/>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434E50-BB26-4340-9DEE-1B24DE184628}"/>
              </a:ext>
            </a:extLst>
          </p:cNvPr>
          <p:cNvSpPr txBox="1"/>
          <p:nvPr/>
        </p:nvSpPr>
        <p:spPr>
          <a:xfrm>
            <a:off x="828000" y="131680"/>
            <a:ext cx="10476000" cy="707886"/>
          </a:xfrm>
          <a:prstGeom prst="rect">
            <a:avLst/>
          </a:prstGeom>
          <a:noFill/>
        </p:spPr>
        <p:txBody>
          <a:bodyPr wrap="square">
            <a:spAutoFit/>
          </a:bodyPr>
          <a:lstStyle/>
          <a:p>
            <a:pPr eaLnBrk="1" hangingPunct="1">
              <a:spcBef>
                <a:spcPct val="0"/>
              </a:spcBef>
              <a:buFontTx/>
              <a:buNone/>
            </a:pPr>
            <a:r>
              <a:rPr lang="sv-SE" altLang="en-US" sz="4000" b="1" dirty="0"/>
              <a:t>Non-linear Pharmacokinetics . . .</a:t>
            </a:r>
            <a:endParaRPr lang="sv-SE" altLang="en-US" sz="4000" b="1" dirty="0">
              <a:latin typeface="+mn-lt"/>
            </a:endParaRPr>
          </a:p>
        </p:txBody>
      </p:sp>
      <p:sp>
        <p:nvSpPr>
          <p:cNvPr id="6" name="TextBox 5">
            <a:extLst>
              <a:ext uri="{FF2B5EF4-FFF2-40B4-BE49-F238E27FC236}">
                <a16:creationId xmlns:a16="http://schemas.microsoft.com/office/drawing/2014/main" id="{C80A2A65-1F8D-4674-B709-B3FA5BE7F533}"/>
              </a:ext>
            </a:extLst>
          </p:cNvPr>
          <p:cNvSpPr txBox="1"/>
          <p:nvPr/>
        </p:nvSpPr>
        <p:spPr>
          <a:xfrm>
            <a:off x="708917" y="905435"/>
            <a:ext cx="11016917" cy="5175263"/>
          </a:xfrm>
          <a:prstGeom prst="rect">
            <a:avLst/>
          </a:prstGeom>
          <a:noFill/>
        </p:spPr>
        <p:txBody>
          <a:bodyPr wrap="square">
            <a:spAutoFit/>
          </a:bodyPr>
          <a:lstStyle/>
          <a:p>
            <a:pPr>
              <a:spcBef>
                <a:spcPts val="150"/>
              </a:spcBef>
              <a:spcAft>
                <a:spcPts val="450"/>
              </a:spcAft>
            </a:pPr>
            <a:r>
              <a:rPr lang="en-ZW" sz="2000" b="1" dirty="0">
                <a:solidFill>
                  <a:srgbClr val="424242"/>
                </a:solidFill>
                <a:effectLst/>
                <a:ea typeface="Times New Roman" panose="02020603050405020304" pitchFamily="18" charset="0"/>
              </a:rPr>
              <a:t>Nonlinear (Dose-Dependent) Pharmacokinetics . . .</a:t>
            </a:r>
            <a:endParaRPr lang="en-ZW" sz="2000" b="1" dirty="0">
              <a:effectLst/>
              <a:ea typeface="Times New Roman" panose="02020603050405020304" pitchFamily="18" charset="0"/>
            </a:endParaRPr>
          </a:p>
          <a:p>
            <a:pPr algn="l">
              <a:lnSpc>
                <a:spcPct val="107000"/>
              </a:lnSpc>
              <a:spcBef>
                <a:spcPts val="200"/>
              </a:spcBef>
              <a:spcAft>
                <a:spcPts val="0"/>
              </a:spcAft>
            </a:pPr>
            <a:r>
              <a:rPr lang="en-ZW" sz="2000" b="1" i="1" dirty="0">
                <a:solidFill>
                  <a:srgbClr val="424242"/>
                </a:solidFill>
                <a:effectLst/>
                <a:ea typeface="Times New Roman" panose="02020603050405020304" pitchFamily="18" charset="0"/>
                <a:cs typeface="Times New Roman" panose="02020603050405020304" pitchFamily="18" charset="0"/>
              </a:rPr>
              <a:t>Nonlinear Distribution</a:t>
            </a:r>
            <a:endParaRPr lang="en-ZW" sz="2000" b="1" i="1" dirty="0">
              <a:solidFill>
                <a:srgbClr val="2F5496"/>
              </a:solidFill>
              <a:effectLst/>
              <a:ea typeface="Times New Roman" panose="02020603050405020304" pitchFamily="18" charset="0"/>
              <a:cs typeface="Times New Roman" panose="02020603050405020304" pitchFamily="18" charset="0"/>
            </a:endParaRPr>
          </a:p>
          <a:p>
            <a:pPr algn="l">
              <a:spcBef>
                <a:spcPts val="450"/>
              </a:spcBef>
              <a:spcAft>
                <a:spcPts val="750"/>
              </a:spcAft>
            </a:pPr>
            <a:r>
              <a:rPr lang="en-ZW" sz="2000" dirty="0">
                <a:solidFill>
                  <a:srgbClr val="424242"/>
                </a:solidFill>
                <a:effectLst/>
                <a:ea typeface="Times New Roman" panose="02020603050405020304" pitchFamily="18" charset="0"/>
              </a:rPr>
              <a:t>Occurs when:</a:t>
            </a:r>
            <a:endParaRPr lang="en-ZW" sz="2000" dirty="0">
              <a:ea typeface="Times New Roman" panose="02020603050405020304" pitchFamily="18" charset="0"/>
            </a:endParaRPr>
          </a:p>
          <a:p>
            <a:pPr marL="342900" indent="-342900" algn="l">
              <a:spcBef>
                <a:spcPts val="450"/>
              </a:spcBef>
              <a:spcAft>
                <a:spcPts val="750"/>
              </a:spcAft>
              <a:buFont typeface="Wingdings" panose="05000000000000000000" pitchFamily="2" charset="2"/>
              <a:buChar char="ü"/>
            </a:pPr>
            <a:r>
              <a:rPr lang="en-ZW" sz="2000" b="1" dirty="0">
                <a:solidFill>
                  <a:srgbClr val="424242"/>
                </a:solidFill>
                <a:effectLst/>
                <a:ea typeface="Calibri" panose="020F0502020204030204" pitchFamily="34" charset="0"/>
                <a:cs typeface="Times New Roman" panose="02020603050405020304" pitchFamily="18" charset="0"/>
              </a:rPr>
              <a:t>Plasma protein binding</a:t>
            </a:r>
            <a:r>
              <a:rPr lang="en-ZW" sz="2000" dirty="0">
                <a:solidFill>
                  <a:srgbClr val="424242"/>
                </a:solidFill>
                <a:effectLst/>
                <a:ea typeface="Calibri" panose="020F0502020204030204" pitchFamily="34" charset="0"/>
                <a:cs typeface="Times New Roman" panose="02020603050405020304" pitchFamily="18" charset="0"/>
              </a:rPr>
              <a:t> or </a:t>
            </a:r>
            <a:r>
              <a:rPr lang="en-ZW" sz="2000" b="1" dirty="0">
                <a:solidFill>
                  <a:srgbClr val="424242"/>
                </a:solidFill>
                <a:effectLst/>
                <a:ea typeface="Calibri" panose="020F0502020204030204" pitchFamily="34" charset="0"/>
                <a:cs typeface="Times New Roman" panose="02020603050405020304" pitchFamily="18" charset="0"/>
              </a:rPr>
              <a:t>tissue binding</a:t>
            </a:r>
            <a:r>
              <a:rPr lang="en-ZW" sz="2000" dirty="0">
                <a:solidFill>
                  <a:srgbClr val="424242"/>
                </a:solidFill>
                <a:effectLst/>
                <a:ea typeface="Calibri" panose="020F0502020204030204" pitchFamily="34" charset="0"/>
                <a:cs typeface="Times New Roman" panose="02020603050405020304" pitchFamily="18" charset="0"/>
              </a:rPr>
              <a:t> sites become saturated.</a:t>
            </a:r>
            <a:endParaRPr lang="en-ZW" sz="2000" dirty="0">
              <a:ea typeface="Calibri" panose="020F0502020204030204" pitchFamily="34" charset="0"/>
              <a:cs typeface="Times New Roman" panose="02020603050405020304" pitchFamily="18" charset="0"/>
            </a:endParaRPr>
          </a:p>
          <a:p>
            <a:pPr marL="342900" indent="-342900" algn="l">
              <a:spcBef>
                <a:spcPts val="450"/>
              </a:spcBef>
              <a:spcAft>
                <a:spcPts val="750"/>
              </a:spcAft>
              <a:buFont typeface="Wingdings" panose="05000000000000000000" pitchFamily="2" charset="2"/>
              <a:buChar char="ü"/>
            </a:pPr>
            <a:r>
              <a:rPr lang="en-ZW" sz="2000" dirty="0">
                <a:solidFill>
                  <a:srgbClr val="424242"/>
                </a:solidFill>
                <a:effectLst/>
                <a:ea typeface="Calibri" panose="020F0502020204030204" pitchFamily="34" charset="0"/>
                <a:cs typeface="Times New Roman" panose="02020603050405020304" pitchFamily="18" charset="0"/>
              </a:rPr>
              <a:t>This can lead to a </a:t>
            </a:r>
            <a:r>
              <a:rPr lang="en-ZW" sz="2000" b="1" dirty="0">
                <a:solidFill>
                  <a:srgbClr val="424242"/>
                </a:solidFill>
                <a:effectLst/>
                <a:ea typeface="Calibri" panose="020F0502020204030204" pitchFamily="34" charset="0"/>
                <a:cs typeface="Times New Roman" panose="02020603050405020304" pitchFamily="18" charset="0"/>
              </a:rPr>
              <a:t>higher free drug concentration</a:t>
            </a:r>
            <a:r>
              <a:rPr lang="en-ZW" sz="2000" dirty="0">
                <a:solidFill>
                  <a:srgbClr val="424242"/>
                </a:solidFill>
                <a:effectLst/>
                <a:ea typeface="Calibri" panose="020F0502020204030204" pitchFamily="34" charset="0"/>
                <a:cs typeface="Times New Roman" panose="02020603050405020304" pitchFamily="18" charset="0"/>
              </a:rPr>
              <a:t> than expected.</a:t>
            </a:r>
            <a:endParaRPr lang="en-ZW" sz="2000" dirty="0">
              <a:effectLst/>
              <a:ea typeface="Calibri" panose="020F0502020204030204" pitchFamily="34" charset="0"/>
              <a:cs typeface="Times New Roman" panose="02020603050405020304" pitchFamily="18" charset="0"/>
            </a:endParaRPr>
          </a:p>
          <a:p>
            <a:pPr algn="l">
              <a:spcBef>
                <a:spcPts val="450"/>
              </a:spcBef>
              <a:spcAft>
                <a:spcPts val="750"/>
              </a:spcAft>
            </a:pPr>
            <a:r>
              <a:rPr lang="en-ZW" sz="2000" b="1" dirty="0">
                <a:solidFill>
                  <a:srgbClr val="424242"/>
                </a:solidFill>
                <a:effectLst/>
                <a:ea typeface="Times New Roman" panose="02020603050405020304" pitchFamily="18" charset="0"/>
              </a:rPr>
              <a:t>Example</a:t>
            </a:r>
            <a:r>
              <a:rPr lang="en-ZW" sz="2000" dirty="0">
                <a:solidFill>
                  <a:srgbClr val="424242"/>
                </a:solidFill>
                <a:effectLst/>
                <a:ea typeface="Times New Roman" panose="02020603050405020304" pitchFamily="18" charset="0"/>
              </a:rPr>
              <a:t>: </a:t>
            </a:r>
            <a:r>
              <a:rPr lang="en-ZW" sz="2000" i="1" dirty="0">
                <a:solidFill>
                  <a:srgbClr val="424242"/>
                </a:solidFill>
                <a:effectLst/>
                <a:ea typeface="Times New Roman" panose="02020603050405020304" pitchFamily="18" charset="0"/>
              </a:rPr>
              <a:t>Salicylates</a:t>
            </a:r>
            <a:r>
              <a:rPr lang="en-ZW" sz="2000" dirty="0">
                <a:solidFill>
                  <a:srgbClr val="424242"/>
                </a:solidFill>
                <a:effectLst/>
                <a:ea typeface="Times New Roman" panose="02020603050405020304" pitchFamily="18" charset="0"/>
              </a:rPr>
              <a:t> can saturate plasma protein binding, increasing free drug levels disproportionately.</a:t>
            </a:r>
            <a:endParaRPr lang="en-ZW" sz="2000" b="1" i="1" dirty="0">
              <a:solidFill>
                <a:srgbClr val="424242"/>
              </a:solidFill>
              <a:effectLst/>
              <a:ea typeface="Times New Roman" panose="02020603050405020304" pitchFamily="18" charset="0"/>
              <a:cs typeface="Times New Roman" panose="02020603050405020304" pitchFamily="18" charset="0"/>
            </a:endParaRPr>
          </a:p>
          <a:p>
            <a:pPr algn="l">
              <a:lnSpc>
                <a:spcPct val="107000"/>
              </a:lnSpc>
              <a:spcBef>
                <a:spcPts val="200"/>
              </a:spcBef>
              <a:spcAft>
                <a:spcPts val="0"/>
              </a:spcAft>
            </a:pPr>
            <a:r>
              <a:rPr lang="en-ZW" sz="2000" b="1" i="1" dirty="0">
                <a:solidFill>
                  <a:srgbClr val="424242"/>
                </a:solidFill>
                <a:effectLst/>
                <a:ea typeface="Times New Roman" panose="02020603050405020304" pitchFamily="18" charset="0"/>
                <a:cs typeface="Times New Roman" panose="02020603050405020304" pitchFamily="18" charset="0"/>
              </a:rPr>
              <a:t>Nonlinear Elimination</a:t>
            </a:r>
            <a:endParaRPr lang="en-ZW" sz="2000" b="1" i="1" dirty="0">
              <a:solidFill>
                <a:srgbClr val="2F5496"/>
              </a:solidFill>
              <a:effectLst/>
              <a:ea typeface="Times New Roman" panose="02020603050405020304" pitchFamily="18" charset="0"/>
              <a:cs typeface="Times New Roman" panose="02020603050405020304" pitchFamily="18" charset="0"/>
            </a:endParaRPr>
          </a:p>
          <a:p>
            <a:pPr algn="l">
              <a:spcBef>
                <a:spcPts val="450"/>
              </a:spcBef>
              <a:spcAft>
                <a:spcPts val="750"/>
              </a:spcAft>
            </a:pPr>
            <a:r>
              <a:rPr lang="en-ZW" sz="2000" dirty="0">
                <a:solidFill>
                  <a:srgbClr val="424242"/>
                </a:solidFill>
                <a:effectLst/>
                <a:ea typeface="Times New Roman" panose="02020603050405020304" pitchFamily="18" charset="0"/>
              </a:rPr>
              <a:t>Occurs when:</a:t>
            </a:r>
            <a:endParaRPr lang="en-ZW" sz="2000" dirty="0">
              <a:ea typeface="Times New Roman" panose="02020603050405020304" pitchFamily="18" charset="0"/>
            </a:endParaRPr>
          </a:p>
          <a:p>
            <a:pPr marL="342900" indent="-342900" algn="l">
              <a:spcBef>
                <a:spcPts val="450"/>
              </a:spcBef>
              <a:spcAft>
                <a:spcPts val="750"/>
              </a:spcAft>
              <a:buFont typeface="Wingdings" panose="05000000000000000000" pitchFamily="2" charset="2"/>
              <a:buChar char="ü"/>
            </a:pPr>
            <a:r>
              <a:rPr lang="en-ZW" sz="2000" b="1" dirty="0">
                <a:solidFill>
                  <a:srgbClr val="424242"/>
                </a:solidFill>
                <a:effectLst/>
                <a:ea typeface="Calibri" panose="020F0502020204030204" pitchFamily="34" charset="0"/>
                <a:cs typeface="Times New Roman" panose="02020603050405020304" pitchFamily="18" charset="0"/>
              </a:rPr>
              <a:t>Metabolic enzymes</a:t>
            </a:r>
            <a:r>
              <a:rPr lang="en-ZW" sz="2000" dirty="0">
                <a:solidFill>
                  <a:srgbClr val="424242"/>
                </a:solidFill>
                <a:effectLst/>
                <a:ea typeface="Calibri" panose="020F0502020204030204" pitchFamily="34" charset="0"/>
                <a:cs typeface="Times New Roman" panose="02020603050405020304" pitchFamily="18" charset="0"/>
              </a:rPr>
              <a:t> (e.g., CYP450s) or </a:t>
            </a:r>
            <a:r>
              <a:rPr lang="en-ZW" sz="2000" b="1" dirty="0">
                <a:solidFill>
                  <a:srgbClr val="424242"/>
                </a:solidFill>
                <a:effectLst/>
                <a:ea typeface="Calibri" panose="020F0502020204030204" pitchFamily="34" charset="0"/>
                <a:cs typeface="Times New Roman" panose="02020603050405020304" pitchFamily="18" charset="0"/>
              </a:rPr>
              <a:t>renal transporters</a:t>
            </a:r>
            <a:r>
              <a:rPr lang="en-ZW" sz="2000" dirty="0">
                <a:solidFill>
                  <a:srgbClr val="424242"/>
                </a:solidFill>
                <a:effectLst/>
                <a:ea typeface="Calibri" panose="020F0502020204030204" pitchFamily="34" charset="0"/>
                <a:cs typeface="Times New Roman" panose="02020603050405020304" pitchFamily="18" charset="0"/>
              </a:rPr>
              <a:t> are saturated.</a:t>
            </a:r>
            <a:endParaRPr lang="en-ZW" sz="2000" dirty="0">
              <a:ea typeface="Calibri" panose="020F0502020204030204" pitchFamily="34" charset="0"/>
              <a:cs typeface="Times New Roman" panose="02020603050405020304" pitchFamily="18" charset="0"/>
            </a:endParaRPr>
          </a:p>
          <a:p>
            <a:pPr marL="342900" indent="-342900" algn="l">
              <a:spcBef>
                <a:spcPts val="450"/>
              </a:spcBef>
              <a:spcAft>
                <a:spcPts val="750"/>
              </a:spcAft>
              <a:buFont typeface="Wingdings" panose="05000000000000000000" pitchFamily="2" charset="2"/>
              <a:buChar char="ü"/>
            </a:pPr>
            <a:r>
              <a:rPr lang="en-ZW" sz="2000" dirty="0">
                <a:solidFill>
                  <a:srgbClr val="424242"/>
                </a:solidFill>
                <a:effectLst/>
                <a:ea typeface="Calibri" panose="020F0502020204030204" pitchFamily="34" charset="0"/>
                <a:cs typeface="Times New Roman" panose="02020603050405020304" pitchFamily="18" charset="0"/>
              </a:rPr>
              <a:t>This leads to </a:t>
            </a:r>
            <a:r>
              <a:rPr lang="en-ZW" sz="2000" b="1" dirty="0">
                <a:solidFill>
                  <a:srgbClr val="424242"/>
                </a:solidFill>
                <a:effectLst/>
                <a:ea typeface="Calibri" panose="020F0502020204030204" pitchFamily="34" charset="0"/>
                <a:cs typeface="Times New Roman" panose="02020603050405020304" pitchFamily="18" charset="0"/>
              </a:rPr>
              <a:t>zero-order kinetics</a:t>
            </a:r>
            <a:r>
              <a:rPr lang="en-ZW" sz="2000" dirty="0">
                <a:solidFill>
                  <a:srgbClr val="424242"/>
                </a:solidFill>
                <a:effectLst/>
                <a:ea typeface="Calibri" panose="020F0502020204030204" pitchFamily="34" charset="0"/>
                <a:cs typeface="Times New Roman" panose="02020603050405020304" pitchFamily="18" charset="0"/>
              </a:rPr>
              <a:t>, where a constant amount of drug is eliminated per unit time.</a:t>
            </a:r>
            <a:endParaRPr lang="en-ZW" sz="2000" dirty="0">
              <a:effectLst/>
              <a:ea typeface="Calibri" panose="020F0502020204030204" pitchFamily="34" charset="0"/>
              <a:cs typeface="Times New Roman" panose="02020603050405020304" pitchFamily="18" charset="0"/>
            </a:endParaRPr>
          </a:p>
          <a:p>
            <a:pPr algn="l">
              <a:spcBef>
                <a:spcPts val="450"/>
              </a:spcBef>
              <a:spcAft>
                <a:spcPts val="750"/>
              </a:spcAft>
            </a:pPr>
            <a:r>
              <a:rPr lang="en-ZW" sz="2000" b="1" dirty="0">
                <a:solidFill>
                  <a:srgbClr val="424242"/>
                </a:solidFill>
                <a:effectLst/>
                <a:ea typeface="Times New Roman" panose="02020603050405020304" pitchFamily="18" charset="0"/>
              </a:rPr>
              <a:t>Examples</a:t>
            </a:r>
            <a:r>
              <a:rPr lang="en-ZW" sz="2000" dirty="0">
                <a:solidFill>
                  <a:srgbClr val="424242"/>
                </a:solidFill>
                <a:effectLst/>
                <a:ea typeface="Times New Roman" panose="02020603050405020304" pitchFamily="18" charset="0"/>
              </a:rPr>
              <a:t>:</a:t>
            </a:r>
            <a:r>
              <a:rPr lang="en-ZW" sz="2000" dirty="0">
                <a:ea typeface="Times New Roman" panose="02020603050405020304" pitchFamily="18" charset="0"/>
              </a:rPr>
              <a:t> </a:t>
            </a:r>
            <a:r>
              <a:rPr lang="en-ZW" sz="2000" i="1" dirty="0">
                <a:solidFill>
                  <a:srgbClr val="424242"/>
                </a:solidFill>
                <a:effectLst/>
                <a:ea typeface="Calibri" panose="020F0502020204030204" pitchFamily="34" charset="0"/>
                <a:cs typeface="Times New Roman" panose="02020603050405020304" pitchFamily="18" charset="0"/>
              </a:rPr>
              <a:t>Ethanol</a:t>
            </a:r>
            <a:r>
              <a:rPr lang="en-ZW" sz="2000" i="1" dirty="0">
                <a:solidFill>
                  <a:srgbClr val="424242"/>
                </a:solidFill>
                <a:ea typeface="Calibri" panose="020F0502020204030204" pitchFamily="34" charset="0"/>
                <a:cs typeface="Times New Roman" panose="02020603050405020304" pitchFamily="18" charset="0"/>
              </a:rPr>
              <a:t> m</a:t>
            </a:r>
            <a:r>
              <a:rPr lang="en-ZW" sz="2000" dirty="0">
                <a:solidFill>
                  <a:srgbClr val="424242"/>
                </a:solidFill>
                <a:effectLst/>
                <a:ea typeface="Calibri" panose="020F0502020204030204" pitchFamily="34" charset="0"/>
                <a:cs typeface="Times New Roman" panose="02020603050405020304" pitchFamily="18" charset="0"/>
              </a:rPr>
              <a:t>etabolized by alcohol dehydrogenase, which becomes saturated even at low concentrations.</a:t>
            </a:r>
            <a:endParaRPr lang="en-ZW"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0676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6B51C69-87D6-489B-8983-0E4B1FC48B66}"/>
              </a:ext>
            </a:extLst>
          </p:cNvPr>
          <p:cNvSpPr txBox="1"/>
          <p:nvPr/>
        </p:nvSpPr>
        <p:spPr>
          <a:xfrm>
            <a:off x="963202" y="988605"/>
            <a:ext cx="10256177" cy="2558136"/>
          </a:xfrm>
          <a:prstGeom prst="rect">
            <a:avLst/>
          </a:prstGeom>
          <a:noFill/>
        </p:spPr>
        <p:txBody>
          <a:bodyPr wrap="square">
            <a:spAutoFit/>
          </a:bodyPr>
          <a:lstStyle/>
          <a:p>
            <a:pPr marL="342900" indent="-342900">
              <a:lnSpc>
                <a:spcPct val="150000"/>
              </a:lnSpc>
              <a:spcAft>
                <a:spcPts val="800"/>
              </a:spcAft>
              <a:buFont typeface="Courier New" panose="02070309020205020404" pitchFamily="49" charset="0"/>
              <a:buChar char="o"/>
            </a:pPr>
            <a:r>
              <a:rPr lang="en-ZW" sz="2000" dirty="0">
                <a:effectLst/>
                <a:ea typeface="Calibri" panose="020F0502020204030204" pitchFamily="34" charset="0"/>
                <a:cs typeface="Times New Roman" panose="02020603050405020304" pitchFamily="18" charset="0"/>
              </a:rPr>
              <a:t>The kinetics of the capacity-limited processes can be described by Michaelis-Menten </a:t>
            </a:r>
            <a:r>
              <a:rPr lang="en-ZW" sz="2000" dirty="0">
                <a:ea typeface="Calibri" panose="020F0502020204030204" pitchFamily="34" charset="0"/>
                <a:cs typeface="Times New Roman" panose="02020603050405020304" pitchFamily="18" charset="0"/>
              </a:rPr>
              <a:t>kinetics.</a:t>
            </a:r>
            <a:endParaRPr lang="en-ZW" sz="2000" dirty="0">
              <a:effectLst/>
              <a:ea typeface="Calibri" panose="020F0502020204030204" pitchFamily="34" charset="0"/>
              <a:cs typeface="Times New Roman" panose="02020603050405020304" pitchFamily="18" charset="0"/>
            </a:endParaRPr>
          </a:p>
          <a:p>
            <a:pPr marL="342900" indent="-342900">
              <a:lnSpc>
                <a:spcPct val="150000"/>
              </a:lnSpc>
              <a:spcAft>
                <a:spcPts val="800"/>
              </a:spcAft>
              <a:buFont typeface="Courier New" panose="02070309020205020404" pitchFamily="49" charset="0"/>
              <a:buChar char="o"/>
            </a:pPr>
            <a:r>
              <a:rPr lang="en-US" sz="2000" b="0" i="0" dirty="0">
                <a:solidFill>
                  <a:srgbClr val="000000"/>
                </a:solidFill>
                <a:effectLst/>
              </a:rPr>
              <a:t>Michaelis Menten kinetics is a model that is designed to explain generally the velocity of enzyme-catalyzed reactions and their gross mechanism. </a:t>
            </a:r>
            <a:endParaRPr lang="en-ZW" sz="2000" dirty="0">
              <a:effectLst/>
              <a:ea typeface="Calibri" panose="020F0502020204030204" pitchFamily="34" charset="0"/>
              <a:cs typeface="Times New Roman" panose="02020603050405020304" pitchFamily="18" charset="0"/>
            </a:endParaRPr>
          </a:p>
          <a:p>
            <a:pPr marL="342900" indent="-342900">
              <a:lnSpc>
                <a:spcPct val="150000"/>
              </a:lnSpc>
              <a:spcAft>
                <a:spcPts val="800"/>
              </a:spcAft>
              <a:buFont typeface="Courier New" panose="02070309020205020404" pitchFamily="49" charset="0"/>
              <a:buChar char="o"/>
            </a:pPr>
            <a:r>
              <a:rPr lang="en-ZW" sz="2000" dirty="0">
                <a:effectLst/>
                <a:ea typeface="Calibri" panose="020F0502020204030204" pitchFamily="34" charset="0"/>
                <a:cs typeface="Times New Roman" panose="02020603050405020304" pitchFamily="18" charset="0"/>
              </a:rPr>
              <a:t>The Michaelis-Menten equation is a mathematical equation that relates the rates of </a:t>
            </a:r>
            <a:r>
              <a:rPr lang="en-ZW" sz="2000" dirty="0">
                <a:ea typeface="Calibri" panose="020F0502020204030204" pitchFamily="34" charset="0"/>
                <a:cs typeface="Times New Roman" panose="02020603050405020304" pitchFamily="18" charset="0"/>
              </a:rPr>
              <a:t>           </a:t>
            </a:r>
            <a:r>
              <a:rPr lang="en-ZW" sz="2000" dirty="0">
                <a:effectLst/>
                <a:ea typeface="Calibri" panose="020F0502020204030204" pitchFamily="34" charset="0"/>
                <a:cs typeface="Times New Roman" panose="02020603050405020304" pitchFamily="18" charset="0"/>
              </a:rPr>
              <a:t>enzyme-</a:t>
            </a:r>
            <a:r>
              <a:rPr lang="en-ZW" sz="2000" dirty="0" err="1">
                <a:effectLst/>
                <a:ea typeface="Calibri" panose="020F0502020204030204" pitchFamily="34" charset="0"/>
                <a:cs typeface="Times New Roman" panose="02020603050405020304" pitchFamily="18" charset="0"/>
              </a:rPr>
              <a:t>catalyzed</a:t>
            </a:r>
            <a:r>
              <a:rPr lang="en-ZW" sz="2000" dirty="0">
                <a:effectLst/>
                <a:ea typeface="Calibri" panose="020F0502020204030204" pitchFamily="34" charset="0"/>
                <a:cs typeface="Times New Roman" panose="02020603050405020304" pitchFamily="18" charset="0"/>
              </a:rPr>
              <a:t> reaction with the concentration of both substrate and enzyme.</a:t>
            </a:r>
          </a:p>
        </p:txBody>
      </p:sp>
      <p:sp>
        <p:nvSpPr>
          <p:cNvPr id="7" name="TextBox 6">
            <a:extLst>
              <a:ext uri="{FF2B5EF4-FFF2-40B4-BE49-F238E27FC236}">
                <a16:creationId xmlns:a16="http://schemas.microsoft.com/office/drawing/2014/main" id="{C3EE0F84-BCA9-4CFB-8A9A-24EA85AAEA69}"/>
              </a:ext>
            </a:extLst>
          </p:cNvPr>
          <p:cNvSpPr txBox="1"/>
          <p:nvPr/>
        </p:nvSpPr>
        <p:spPr>
          <a:xfrm>
            <a:off x="828000" y="131680"/>
            <a:ext cx="10476000" cy="707886"/>
          </a:xfrm>
          <a:prstGeom prst="rect">
            <a:avLst/>
          </a:prstGeom>
          <a:noFill/>
        </p:spPr>
        <p:txBody>
          <a:bodyPr wrap="square">
            <a:spAutoFit/>
          </a:bodyPr>
          <a:lstStyle/>
          <a:p>
            <a:pPr eaLnBrk="1" hangingPunct="1">
              <a:spcBef>
                <a:spcPct val="0"/>
              </a:spcBef>
              <a:buFontTx/>
              <a:buNone/>
            </a:pPr>
            <a:r>
              <a:rPr lang="en-ZW" sz="4000" b="1" dirty="0"/>
              <a:t>Michaelis-Menten kinetic</a:t>
            </a:r>
            <a:endParaRPr lang="sv-SE" altLang="en-US" sz="4000" b="1" dirty="0"/>
          </a:p>
        </p:txBody>
      </p:sp>
      <p:pic>
        <p:nvPicPr>
          <p:cNvPr id="4" name="Picture 3">
            <a:extLst>
              <a:ext uri="{FF2B5EF4-FFF2-40B4-BE49-F238E27FC236}">
                <a16:creationId xmlns:a16="http://schemas.microsoft.com/office/drawing/2014/main" id="{2D7F6051-8212-4E53-BECF-5B79F5CA1D4F}"/>
              </a:ext>
            </a:extLst>
          </p:cNvPr>
          <p:cNvPicPr>
            <a:picLocks noChangeAspect="1"/>
          </p:cNvPicPr>
          <p:nvPr/>
        </p:nvPicPr>
        <p:blipFill>
          <a:blip r:embed="rId3"/>
          <a:stretch>
            <a:fillRect/>
          </a:stretch>
        </p:blipFill>
        <p:spPr>
          <a:xfrm>
            <a:off x="3843686" y="3695780"/>
            <a:ext cx="1912963" cy="828000"/>
          </a:xfrm>
          <a:prstGeom prst="rect">
            <a:avLst/>
          </a:prstGeom>
        </p:spPr>
      </p:pic>
      <p:sp>
        <p:nvSpPr>
          <p:cNvPr id="5" name="TextBox 4">
            <a:extLst>
              <a:ext uri="{FF2B5EF4-FFF2-40B4-BE49-F238E27FC236}">
                <a16:creationId xmlns:a16="http://schemas.microsoft.com/office/drawing/2014/main" id="{B094F62C-1412-4A43-B87D-E21FBD5BD6B2}"/>
              </a:ext>
            </a:extLst>
          </p:cNvPr>
          <p:cNvSpPr txBox="1"/>
          <p:nvPr/>
        </p:nvSpPr>
        <p:spPr>
          <a:xfrm>
            <a:off x="6091290" y="3692497"/>
            <a:ext cx="2737409" cy="954107"/>
          </a:xfrm>
          <a:prstGeom prst="rect">
            <a:avLst/>
          </a:prstGeom>
          <a:noFill/>
        </p:spPr>
        <p:txBody>
          <a:bodyPr wrap="square">
            <a:spAutoFit/>
          </a:bodyPr>
          <a:lstStyle/>
          <a:p>
            <a:pPr algn="l"/>
            <a:r>
              <a:rPr lang="en-US" sz="1400" b="1" i="0" dirty="0">
                <a:solidFill>
                  <a:srgbClr val="424242"/>
                </a:solidFill>
                <a:effectLst/>
              </a:rPr>
              <a:t>v</a:t>
            </a:r>
            <a:r>
              <a:rPr lang="en-US" sz="1400" b="1" i="0" baseline="-25000" dirty="0">
                <a:solidFill>
                  <a:srgbClr val="424242"/>
                </a:solidFill>
                <a:effectLst/>
              </a:rPr>
              <a:t>0</a:t>
            </a:r>
            <a:r>
              <a:rPr lang="en-US" sz="1400" b="0" i="0" dirty="0">
                <a:solidFill>
                  <a:srgbClr val="424242"/>
                </a:solidFill>
                <a:effectLst/>
              </a:rPr>
              <a:t>: reaction velocity</a:t>
            </a:r>
          </a:p>
          <a:p>
            <a:pPr algn="l"/>
            <a:r>
              <a:rPr lang="en-US" sz="1400" b="1" dirty="0" err="1">
                <a:solidFill>
                  <a:srgbClr val="424242"/>
                </a:solidFill>
              </a:rPr>
              <a:t>v</a:t>
            </a:r>
            <a:r>
              <a:rPr lang="en-US" sz="1400" b="1" baseline="-25000" dirty="0" err="1">
                <a:solidFill>
                  <a:srgbClr val="424242"/>
                </a:solidFill>
              </a:rPr>
              <a:t>max</a:t>
            </a:r>
            <a:r>
              <a:rPr lang="en-US" sz="1400" b="0" i="0" dirty="0">
                <a:solidFill>
                  <a:srgbClr val="424242"/>
                </a:solidFill>
                <a:effectLst/>
              </a:rPr>
              <a:t>: maximum reaction velocity</a:t>
            </a:r>
          </a:p>
          <a:p>
            <a:pPr algn="l"/>
            <a:r>
              <a:rPr lang="en-US" sz="1400" b="1" i="0" dirty="0">
                <a:solidFill>
                  <a:srgbClr val="424242"/>
                </a:solidFill>
                <a:effectLst/>
              </a:rPr>
              <a:t>[S]</a:t>
            </a:r>
            <a:r>
              <a:rPr lang="en-US" sz="1400" b="0" i="0" dirty="0">
                <a:solidFill>
                  <a:srgbClr val="424242"/>
                </a:solidFill>
                <a:effectLst/>
              </a:rPr>
              <a:t>: substrate concentration</a:t>
            </a:r>
          </a:p>
          <a:p>
            <a:pPr algn="l"/>
            <a:r>
              <a:rPr lang="en-US" sz="1400" b="1" i="0" dirty="0">
                <a:solidFill>
                  <a:srgbClr val="424242"/>
                </a:solidFill>
                <a:effectLst/>
              </a:rPr>
              <a:t>K</a:t>
            </a:r>
            <a:r>
              <a:rPr lang="en-US" sz="1400" b="1" i="0" baseline="-25000" dirty="0">
                <a:solidFill>
                  <a:srgbClr val="424242"/>
                </a:solidFill>
                <a:effectLst/>
              </a:rPr>
              <a:t>M</a:t>
            </a:r>
            <a:r>
              <a:rPr lang="en-US" sz="1400" b="0" i="0" dirty="0">
                <a:solidFill>
                  <a:srgbClr val="424242"/>
                </a:solidFill>
                <a:effectLst/>
              </a:rPr>
              <a:t>: Michaelis constant</a:t>
            </a:r>
          </a:p>
        </p:txBody>
      </p:sp>
      <p:pic>
        <p:nvPicPr>
          <p:cNvPr id="6" name="Picture 5">
            <a:extLst>
              <a:ext uri="{FF2B5EF4-FFF2-40B4-BE49-F238E27FC236}">
                <a16:creationId xmlns:a16="http://schemas.microsoft.com/office/drawing/2014/main" id="{0DFA91B9-F592-49FE-A06E-4AC9A3F87832}"/>
              </a:ext>
            </a:extLst>
          </p:cNvPr>
          <p:cNvPicPr>
            <a:picLocks noChangeAspect="1"/>
          </p:cNvPicPr>
          <p:nvPr/>
        </p:nvPicPr>
        <p:blipFill>
          <a:blip r:embed="rId4"/>
          <a:stretch>
            <a:fillRect/>
          </a:stretch>
        </p:blipFill>
        <p:spPr>
          <a:xfrm>
            <a:off x="1825345" y="4831976"/>
            <a:ext cx="1712918" cy="305878"/>
          </a:xfrm>
          <a:prstGeom prst="rect">
            <a:avLst/>
          </a:prstGeom>
        </p:spPr>
      </p:pic>
      <p:pic>
        <p:nvPicPr>
          <p:cNvPr id="9" name="Picture 8">
            <a:extLst>
              <a:ext uri="{FF2B5EF4-FFF2-40B4-BE49-F238E27FC236}">
                <a16:creationId xmlns:a16="http://schemas.microsoft.com/office/drawing/2014/main" id="{92F08172-C909-40D3-8521-C4A42130480A}"/>
              </a:ext>
            </a:extLst>
          </p:cNvPr>
          <p:cNvPicPr>
            <a:picLocks noChangeAspect="1"/>
          </p:cNvPicPr>
          <p:nvPr/>
        </p:nvPicPr>
        <p:blipFill>
          <a:blip r:embed="rId5"/>
          <a:stretch>
            <a:fillRect/>
          </a:stretch>
        </p:blipFill>
        <p:spPr>
          <a:xfrm>
            <a:off x="3588036" y="4679050"/>
            <a:ext cx="1212131" cy="611730"/>
          </a:xfrm>
          <a:prstGeom prst="rect">
            <a:avLst/>
          </a:prstGeom>
        </p:spPr>
      </p:pic>
      <p:sp>
        <p:nvSpPr>
          <p:cNvPr id="10" name="TextBox 9">
            <a:extLst>
              <a:ext uri="{FF2B5EF4-FFF2-40B4-BE49-F238E27FC236}">
                <a16:creationId xmlns:a16="http://schemas.microsoft.com/office/drawing/2014/main" id="{574357CD-ADD6-4B93-B2DE-F1592B927CFA}"/>
              </a:ext>
            </a:extLst>
          </p:cNvPr>
          <p:cNvSpPr txBox="1"/>
          <p:nvPr/>
        </p:nvSpPr>
        <p:spPr>
          <a:xfrm>
            <a:off x="1470212" y="5305502"/>
            <a:ext cx="4621078" cy="1200329"/>
          </a:xfrm>
          <a:prstGeom prst="rect">
            <a:avLst/>
          </a:prstGeom>
          <a:noFill/>
        </p:spPr>
        <p:txBody>
          <a:bodyPr wrap="square">
            <a:spAutoFit/>
          </a:bodyPr>
          <a:lstStyle/>
          <a:p>
            <a:pPr algn="just"/>
            <a:r>
              <a:rPr lang="en-US" dirty="0">
                <a:solidFill>
                  <a:srgbClr val="000000"/>
                </a:solidFill>
              </a:rPr>
              <a:t>This means that the rate and the substrate concentration are directly proportional to each other. </a:t>
            </a:r>
          </a:p>
          <a:p>
            <a:pPr marL="342900" indent="-342900" algn="just">
              <a:buFont typeface="Wingdings" panose="05000000000000000000" pitchFamily="2" charset="2"/>
              <a:buChar char="Ø"/>
            </a:pPr>
            <a:r>
              <a:rPr lang="en-US" dirty="0">
                <a:solidFill>
                  <a:srgbClr val="000000"/>
                </a:solidFill>
              </a:rPr>
              <a:t>The reaction is first-order kinetics.</a:t>
            </a:r>
            <a:endParaRPr lang="en-ZW" dirty="0">
              <a:solidFill>
                <a:srgbClr val="000000"/>
              </a:solidFill>
            </a:endParaRPr>
          </a:p>
        </p:txBody>
      </p:sp>
      <p:pic>
        <p:nvPicPr>
          <p:cNvPr id="11" name="Picture 10">
            <a:extLst>
              <a:ext uri="{FF2B5EF4-FFF2-40B4-BE49-F238E27FC236}">
                <a16:creationId xmlns:a16="http://schemas.microsoft.com/office/drawing/2014/main" id="{BE774832-BE26-4A81-8427-787749BBBF42}"/>
              </a:ext>
            </a:extLst>
          </p:cNvPr>
          <p:cNvPicPr>
            <a:picLocks noChangeAspect="1"/>
          </p:cNvPicPr>
          <p:nvPr/>
        </p:nvPicPr>
        <p:blipFill>
          <a:blip r:embed="rId6"/>
          <a:stretch>
            <a:fillRect/>
          </a:stretch>
        </p:blipFill>
        <p:spPr>
          <a:xfrm>
            <a:off x="7203298" y="4847608"/>
            <a:ext cx="1533600" cy="324000"/>
          </a:xfrm>
          <a:prstGeom prst="rect">
            <a:avLst/>
          </a:prstGeom>
        </p:spPr>
      </p:pic>
      <p:pic>
        <p:nvPicPr>
          <p:cNvPr id="12" name="Picture 11">
            <a:extLst>
              <a:ext uri="{FF2B5EF4-FFF2-40B4-BE49-F238E27FC236}">
                <a16:creationId xmlns:a16="http://schemas.microsoft.com/office/drawing/2014/main" id="{6DAE623C-FCC5-43A1-B084-0D5937376873}"/>
              </a:ext>
            </a:extLst>
          </p:cNvPr>
          <p:cNvPicPr>
            <a:picLocks noChangeAspect="1"/>
          </p:cNvPicPr>
          <p:nvPr/>
        </p:nvPicPr>
        <p:blipFill>
          <a:blip r:embed="rId7"/>
          <a:stretch>
            <a:fillRect/>
          </a:stretch>
        </p:blipFill>
        <p:spPr>
          <a:xfrm>
            <a:off x="8736898" y="4874503"/>
            <a:ext cx="1062721" cy="324000"/>
          </a:xfrm>
          <a:prstGeom prst="rect">
            <a:avLst/>
          </a:prstGeom>
        </p:spPr>
      </p:pic>
      <p:sp>
        <p:nvSpPr>
          <p:cNvPr id="13" name="TextBox 12">
            <a:extLst>
              <a:ext uri="{FF2B5EF4-FFF2-40B4-BE49-F238E27FC236}">
                <a16:creationId xmlns:a16="http://schemas.microsoft.com/office/drawing/2014/main" id="{F6A8FE66-986B-403B-9539-2D46F0287519}"/>
              </a:ext>
            </a:extLst>
          </p:cNvPr>
          <p:cNvSpPr txBox="1"/>
          <p:nvPr/>
        </p:nvSpPr>
        <p:spPr>
          <a:xfrm>
            <a:off x="6947645" y="5302169"/>
            <a:ext cx="4356355" cy="1200329"/>
          </a:xfrm>
          <a:prstGeom prst="rect">
            <a:avLst/>
          </a:prstGeom>
          <a:noFill/>
        </p:spPr>
        <p:txBody>
          <a:bodyPr wrap="square">
            <a:spAutoFit/>
          </a:bodyPr>
          <a:lstStyle/>
          <a:p>
            <a:pPr algn="just"/>
            <a:r>
              <a:rPr lang="en-US" dirty="0">
                <a:solidFill>
                  <a:srgbClr val="000000"/>
                </a:solidFill>
              </a:rPr>
              <a:t>This means that the rate is equal to the maximum velocity and is independent of the substrate concentration. </a:t>
            </a:r>
          </a:p>
          <a:p>
            <a:pPr marL="285750" indent="-285750" algn="just">
              <a:buFont typeface="Wingdings" panose="05000000000000000000" pitchFamily="2" charset="2"/>
              <a:buChar char="Ø"/>
            </a:pPr>
            <a:r>
              <a:rPr lang="en-US" dirty="0">
                <a:solidFill>
                  <a:srgbClr val="000000"/>
                </a:solidFill>
              </a:rPr>
              <a:t>The reaction is zero-order kinetics.</a:t>
            </a:r>
            <a:endParaRPr lang="en-ZW" dirty="0">
              <a:solidFill>
                <a:srgbClr val="000000"/>
              </a:solidFill>
            </a:endParaRPr>
          </a:p>
        </p:txBody>
      </p:sp>
    </p:spTree>
    <p:extLst>
      <p:ext uri="{BB962C8B-B14F-4D97-AF65-F5344CB8AC3E}">
        <p14:creationId xmlns:p14="http://schemas.microsoft.com/office/powerpoint/2010/main" val="243144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03D23-6F2D-4523-BBDE-364A2D592B6D}"/>
              </a:ext>
            </a:extLst>
          </p:cNvPr>
          <p:cNvSpPr>
            <a:spLocks noGrp="1"/>
          </p:cNvSpPr>
          <p:nvPr>
            <p:ph type="title"/>
          </p:nvPr>
        </p:nvSpPr>
        <p:spPr/>
        <p:txBody>
          <a:bodyPr/>
          <a:lstStyle/>
          <a:p>
            <a:endParaRPr lang="en-ZW"/>
          </a:p>
        </p:txBody>
      </p:sp>
      <p:sp>
        <p:nvSpPr>
          <p:cNvPr id="4" name="Footer Placeholder 3">
            <a:extLst>
              <a:ext uri="{FF2B5EF4-FFF2-40B4-BE49-F238E27FC236}">
                <a16:creationId xmlns:a16="http://schemas.microsoft.com/office/drawing/2014/main" id="{3662CE45-E241-4950-920A-11A3B9CCBD4D}"/>
              </a:ext>
            </a:extLst>
          </p:cNvPr>
          <p:cNvSpPr>
            <a:spLocks noGrp="1"/>
          </p:cNvSpPr>
          <p:nvPr>
            <p:ph type="ftr" sz="quarter" idx="11"/>
          </p:nvPr>
        </p:nvSpPr>
        <p:spPr/>
        <p:txBody>
          <a:bodyPr/>
          <a:lstStyle/>
          <a:p>
            <a:pPr>
              <a:defRPr/>
            </a:pPr>
            <a:r>
              <a:rPr lang="sv-SE"/>
              <a:t>Collen Masimirembwa. DPhil, Ph.D.</a:t>
            </a:r>
            <a:endParaRPr lang="en-GB" dirty="0"/>
          </a:p>
        </p:txBody>
      </p:sp>
      <p:sp>
        <p:nvSpPr>
          <p:cNvPr id="5" name="Slide Number Placeholder 4">
            <a:extLst>
              <a:ext uri="{FF2B5EF4-FFF2-40B4-BE49-F238E27FC236}">
                <a16:creationId xmlns:a16="http://schemas.microsoft.com/office/drawing/2014/main" id="{D127F8AC-0D63-49A6-8459-6B15E6E45ABE}"/>
              </a:ext>
            </a:extLst>
          </p:cNvPr>
          <p:cNvSpPr>
            <a:spLocks noGrp="1"/>
          </p:cNvSpPr>
          <p:nvPr>
            <p:ph type="sldNum" sz="quarter" idx="12"/>
          </p:nvPr>
        </p:nvSpPr>
        <p:spPr/>
        <p:txBody>
          <a:bodyPr/>
          <a:lstStyle/>
          <a:p>
            <a:fld id="{1660D008-5610-44A2-B32B-E14909792E6F}" type="slidenum">
              <a:rPr lang="en-GB" altLang="en-US" smtClean="0"/>
              <a:pPr/>
              <a:t>32</a:t>
            </a:fld>
            <a:endParaRPr lang="en-GB" altLang="en-US"/>
          </a:p>
        </p:txBody>
      </p:sp>
      <p:sp>
        <p:nvSpPr>
          <p:cNvPr id="7" name="TextBox 6">
            <a:extLst>
              <a:ext uri="{FF2B5EF4-FFF2-40B4-BE49-F238E27FC236}">
                <a16:creationId xmlns:a16="http://schemas.microsoft.com/office/drawing/2014/main" id="{08584C8F-3904-4203-9F0F-CA94DA5580E2}"/>
              </a:ext>
            </a:extLst>
          </p:cNvPr>
          <p:cNvSpPr txBox="1"/>
          <p:nvPr/>
        </p:nvSpPr>
        <p:spPr>
          <a:xfrm>
            <a:off x="1102659" y="1623536"/>
            <a:ext cx="6096000" cy="1477328"/>
          </a:xfrm>
          <a:prstGeom prst="rect">
            <a:avLst/>
          </a:prstGeom>
          <a:noFill/>
        </p:spPr>
        <p:txBody>
          <a:bodyPr wrap="square">
            <a:spAutoFit/>
          </a:bodyPr>
          <a:lstStyle/>
          <a:p>
            <a:r>
              <a:rPr lang="en-US" dirty="0"/>
              <a:t>When plasma drug concentrations are substantially higher than </a:t>
            </a:r>
            <a:r>
              <a:rPr lang="en-US" dirty="0" err="1"/>
              <a:t>Km,app</a:t>
            </a:r>
            <a:r>
              <a:rPr lang="en-US" dirty="0"/>
              <a:t> (usually Cp (t) &gt; 10 × </a:t>
            </a:r>
            <a:r>
              <a:rPr lang="en-US" dirty="0" err="1"/>
              <a:t>Km,app</a:t>
            </a:r>
            <a:r>
              <a:rPr lang="en-US" dirty="0"/>
              <a:t> ), the value at which the enzymatic process can be saturated, the rate of change of the drug concentration becomes independent of the concentration itself</a:t>
            </a:r>
            <a:endParaRPr lang="en-ZW" dirty="0"/>
          </a:p>
        </p:txBody>
      </p:sp>
      <p:sp>
        <p:nvSpPr>
          <p:cNvPr id="9" name="TextBox 8">
            <a:extLst>
              <a:ext uri="{FF2B5EF4-FFF2-40B4-BE49-F238E27FC236}">
                <a16:creationId xmlns:a16="http://schemas.microsoft.com/office/drawing/2014/main" id="{B89D532E-836A-4D95-B2B5-3AC9DCF66932}"/>
              </a:ext>
            </a:extLst>
          </p:cNvPr>
          <p:cNvSpPr txBox="1"/>
          <p:nvPr/>
        </p:nvSpPr>
        <p:spPr>
          <a:xfrm>
            <a:off x="3048000" y="3105835"/>
            <a:ext cx="6096000" cy="646331"/>
          </a:xfrm>
          <a:prstGeom prst="rect">
            <a:avLst/>
          </a:prstGeom>
          <a:noFill/>
        </p:spPr>
        <p:txBody>
          <a:bodyPr wrap="square">
            <a:spAutoFit/>
          </a:bodyPr>
          <a:lstStyle/>
          <a:p>
            <a:r>
              <a:rPr lang="en-US" dirty="0"/>
              <a:t>When drug concentrations are substantially lower than </a:t>
            </a:r>
            <a:r>
              <a:rPr lang="en-US" dirty="0" err="1"/>
              <a:t>Km,app</a:t>
            </a:r>
            <a:r>
              <a:rPr lang="en-US" dirty="0"/>
              <a:t> (usually (t) </a:t>
            </a:r>
            <a:endParaRPr lang="en-ZW" dirty="0"/>
          </a:p>
        </p:txBody>
      </p:sp>
    </p:spTree>
    <p:extLst>
      <p:ext uri="{BB962C8B-B14F-4D97-AF65-F5344CB8AC3E}">
        <p14:creationId xmlns:p14="http://schemas.microsoft.com/office/powerpoint/2010/main" val="2220534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8CF7859-D536-4B8E-B142-BA9860808DD2}"/>
              </a:ext>
            </a:extLst>
          </p:cNvPr>
          <p:cNvSpPr txBox="1"/>
          <p:nvPr/>
        </p:nvSpPr>
        <p:spPr>
          <a:xfrm>
            <a:off x="7358298" y="3217213"/>
            <a:ext cx="4672336" cy="1015663"/>
          </a:xfrm>
          <a:prstGeom prst="rect">
            <a:avLst/>
          </a:prstGeom>
          <a:noFill/>
        </p:spPr>
        <p:txBody>
          <a:bodyPr wrap="square">
            <a:spAutoFit/>
          </a:bodyPr>
          <a:lstStyle/>
          <a:p>
            <a:pPr algn="just"/>
            <a:r>
              <a:rPr lang="en-US" sz="2000" dirty="0">
                <a:effectLst/>
              </a:rPr>
              <a:t>Therefore, K</a:t>
            </a:r>
            <a:r>
              <a:rPr lang="en-US" sz="2000" b="1" baseline="-25000" dirty="0">
                <a:effectLst/>
              </a:rPr>
              <a:t>m</a:t>
            </a:r>
            <a:r>
              <a:rPr lang="en-US" sz="2000" dirty="0">
                <a:effectLst/>
              </a:rPr>
              <a:t> is equal to the concentration of the substrate when the rate is half of the maximum velocity</a:t>
            </a:r>
            <a:endParaRPr lang="en-ZW" sz="2000" dirty="0"/>
          </a:p>
        </p:txBody>
      </p:sp>
      <p:grpSp>
        <p:nvGrpSpPr>
          <p:cNvPr id="4" name="Group 3">
            <a:extLst>
              <a:ext uri="{FF2B5EF4-FFF2-40B4-BE49-F238E27FC236}">
                <a16:creationId xmlns:a16="http://schemas.microsoft.com/office/drawing/2014/main" id="{77C1743B-B203-46D9-9203-C10485EE5711}"/>
              </a:ext>
            </a:extLst>
          </p:cNvPr>
          <p:cNvGrpSpPr/>
          <p:nvPr/>
        </p:nvGrpSpPr>
        <p:grpSpPr>
          <a:xfrm>
            <a:off x="8265618" y="1813210"/>
            <a:ext cx="1558501" cy="1147731"/>
            <a:chOff x="8265618" y="1391869"/>
            <a:chExt cx="1558501" cy="1147731"/>
          </a:xfrm>
        </p:grpSpPr>
        <p:pic>
          <p:nvPicPr>
            <p:cNvPr id="8" name="Picture 7">
              <a:extLst>
                <a:ext uri="{FF2B5EF4-FFF2-40B4-BE49-F238E27FC236}">
                  <a16:creationId xmlns:a16="http://schemas.microsoft.com/office/drawing/2014/main" id="{F79FA602-601C-4108-81E8-A8C50DA92F66}"/>
                </a:ext>
              </a:extLst>
            </p:cNvPr>
            <p:cNvPicPr>
              <a:picLocks noChangeAspect="1"/>
            </p:cNvPicPr>
            <p:nvPr/>
          </p:nvPicPr>
          <p:blipFill>
            <a:blip r:embed="rId3"/>
            <a:stretch>
              <a:fillRect/>
            </a:stretch>
          </p:blipFill>
          <p:spPr>
            <a:xfrm>
              <a:off x="8650294" y="1391869"/>
              <a:ext cx="992306" cy="628927"/>
            </a:xfrm>
            <a:prstGeom prst="rect">
              <a:avLst/>
            </a:prstGeom>
          </p:spPr>
        </p:pic>
        <p:sp>
          <p:nvSpPr>
            <p:cNvPr id="11" name="TextBox 10">
              <a:extLst>
                <a:ext uri="{FF2B5EF4-FFF2-40B4-BE49-F238E27FC236}">
                  <a16:creationId xmlns:a16="http://schemas.microsoft.com/office/drawing/2014/main" id="{C4508C65-8534-48D2-B70D-3918704C4025}"/>
                </a:ext>
              </a:extLst>
            </p:cNvPr>
            <p:cNvSpPr txBox="1"/>
            <p:nvPr/>
          </p:nvSpPr>
          <p:spPr>
            <a:xfrm>
              <a:off x="8265618" y="1554461"/>
              <a:ext cx="711487" cy="369332"/>
            </a:xfrm>
            <a:prstGeom prst="rect">
              <a:avLst/>
            </a:prstGeom>
            <a:noFill/>
          </p:spPr>
          <p:txBody>
            <a:bodyPr wrap="square">
              <a:spAutoFit/>
            </a:bodyPr>
            <a:lstStyle/>
            <a:p>
              <a:r>
                <a:rPr lang="en-US" dirty="0">
                  <a:effectLst/>
                </a:rPr>
                <a:t>At</a:t>
              </a:r>
              <a:endParaRPr lang="en-ZW" dirty="0"/>
            </a:p>
          </p:txBody>
        </p:sp>
        <p:pic>
          <p:nvPicPr>
            <p:cNvPr id="12" name="Picture 11">
              <a:extLst>
                <a:ext uri="{FF2B5EF4-FFF2-40B4-BE49-F238E27FC236}">
                  <a16:creationId xmlns:a16="http://schemas.microsoft.com/office/drawing/2014/main" id="{8E5291E9-61F9-44DB-8DDC-92FCF08858CD}"/>
                </a:ext>
              </a:extLst>
            </p:cNvPr>
            <p:cNvPicPr>
              <a:picLocks noChangeAspect="1"/>
            </p:cNvPicPr>
            <p:nvPr/>
          </p:nvPicPr>
          <p:blipFill>
            <a:blip r:embed="rId4"/>
            <a:stretch>
              <a:fillRect/>
            </a:stretch>
          </p:blipFill>
          <p:spPr>
            <a:xfrm>
              <a:off x="8735058" y="2228440"/>
              <a:ext cx="1089061" cy="311160"/>
            </a:xfrm>
            <a:prstGeom prst="rect">
              <a:avLst/>
            </a:prstGeom>
          </p:spPr>
        </p:pic>
      </p:grpSp>
      <p:sp>
        <p:nvSpPr>
          <p:cNvPr id="17" name="TextBox 16">
            <a:extLst>
              <a:ext uri="{FF2B5EF4-FFF2-40B4-BE49-F238E27FC236}">
                <a16:creationId xmlns:a16="http://schemas.microsoft.com/office/drawing/2014/main" id="{5761976E-2709-4530-83CE-E1CBAD5794F3}"/>
              </a:ext>
            </a:extLst>
          </p:cNvPr>
          <p:cNvSpPr txBox="1"/>
          <p:nvPr/>
        </p:nvSpPr>
        <p:spPr>
          <a:xfrm>
            <a:off x="654977" y="6287598"/>
            <a:ext cx="6097712" cy="369332"/>
          </a:xfrm>
          <a:prstGeom prst="rect">
            <a:avLst/>
          </a:prstGeom>
          <a:noFill/>
        </p:spPr>
        <p:txBody>
          <a:bodyPr wrap="square">
            <a:spAutoFit/>
          </a:bodyPr>
          <a:lstStyle/>
          <a:p>
            <a:r>
              <a:rPr lang="en-ZW" dirty="0">
                <a:hlinkClick r:id="rId5"/>
              </a:rPr>
              <a:t>MUCLecture_2024_51458225.pdf</a:t>
            </a:r>
            <a:endParaRPr lang="en-ZW" dirty="0"/>
          </a:p>
        </p:txBody>
      </p:sp>
      <p:sp>
        <p:nvSpPr>
          <p:cNvPr id="13" name="TextBox 12">
            <a:extLst>
              <a:ext uri="{FF2B5EF4-FFF2-40B4-BE49-F238E27FC236}">
                <a16:creationId xmlns:a16="http://schemas.microsoft.com/office/drawing/2014/main" id="{FE4677EC-51FC-4EB7-87CA-62C187869FD2}"/>
              </a:ext>
            </a:extLst>
          </p:cNvPr>
          <p:cNvSpPr txBox="1"/>
          <p:nvPr/>
        </p:nvSpPr>
        <p:spPr>
          <a:xfrm>
            <a:off x="828000" y="131680"/>
            <a:ext cx="10476000" cy="707886"/>
          </a:xfrm>
          <a:prstGeom prst="rect">
            <a:avLst/>
          </a:prstGeom>
          <a:noFill/>
        </p:spPr>
        <p:txBody>
          <a:bodyPr wrap="square">
            <a:spAutoFit/>
          </a:bodyPr>
          <a:lstStyle/>
          <a:p>
            <a:pPr eaLnBrk="1" hangingPunct="1">
              <a:spcBef>
                <a:spcPct val="0"/>
              </a:spcBef>
              <a:buFontTx/>
              <a:buNone/>
            </a:pPr>
            <a:r>
              <a:rPr lang="en-ZW" sz="4000" b="1" dirty="0"/>
              <a:t>Michaelis-Menten kinetic . . .</a:t>
            </a:r>
            <a:endParaRPr lang="sv-SE" altLang="en-US" sz="4000" b="1" dirty="0"/>
          </a:p>
        </p:txBody>
      </p:sp>
      <p:grpSp>
        <p:nvGrpSpPr>
          <p:cNvPr id="5" name="Group 4">
            <a:extLst>
              <a:ext uri="{FF2B5EF4-FFF2-40B4-BE49-F238E27FC236}">
                <a16:creationId xmlns:a16="http://schemas.microsoft.com/office/drawing/2014/main" id="{ED010754-6BCA-4302-A842-41BFDD8162A6}"/>
              </a:ext>
            </a:extLst>
          </p:cNvPr>
          <p:cNvGrpSpPr/>
          <p:nvPr/>
        </p:nvGrpSpPr>
        <p:grpSpPr>
          <a:xfrm>
            <a:off x="436026" y="1400702"/>
            <a:ext cx="6868484" cy="4486901"/>
            <a:chOff x="436026" y="1400702"/>
            <a:chExt cx="6868484" cy="4486901"/>
          </a:xfrm>
        </p:grpSpPr>
        <p:pic>
          <p:nvPicPr>
            <p:cNvPr id="6" name="Picture 5">
              <a:extLst>
                <a:ext uri="{FF2B5EF4-FFF2-40B4-BE49-F238E27FC236}">
                  <a16:creationId xmlns:a16="http://schemas.microsoft.com/office/drawing/2014/main" id="{7E7791F2-FB65-49D1-A588-DFC9BE78F1A4}"/>
                </a:ext>
              </a:extLst>
            </p:cNvPr>
            <p:cNvPicPr>
              <a:picLocks noChangeAspect="1"/>
            </p:cNvPicPr>
            <p:nvPr/>
          </p:nvPicPr>
          <p:blipFill>
            <a:blip r:embed="rId6"/>
            <a:stretch>
              <a:fillRect/>
            </a:stretch>
          </p:blipFill>
          <p:spPr>
            <a:xfrm>
              <a:off x="436026" y="1400702"/>
              <a:ext cx="6868484" cy="4486901"/>
            </a:xfrm>
            <a:prstGeom prst="rect">
              <a:avLst/>
            </a:prstGeom>
          </p:spPr>
        </p:pic>
        <p:pic>
          <p:nvPicPr>
            <p:cNvPr id="3" name="Picture 2">
              <a:extLst>
                <a:ext uri="{FF2B5EF4-FFF2-40B4-BE49-F238E27FC236}">
                  <a16:creationId xmlns:a16="http://schemas.microsoft.com/office/drawing/2014/main" id="{2CD988B3-2AEB-4D2E-9EC1-1B4B93A7DFC4}"/>
                </a:ext>
              </a:extLst>
            </p:cNvPr>
            <p:cNvPicPr>
              <a:picLocks noChangeAspect="1"/>
            </p:cNvPicPr>
            <p:nvPr/>
          </p:nvPicPr>
          <p:blipFill>
            <a:blip r:embed="rId7"/>
            <a:stretch>
              <a:fillRect/>
            </a:stretch>
          </p:blipFill>
          <p:spPr>
            <a:xfrm>
              <a:off x="3141780" y="1429921"/>
              <a:ext cx="562053" cy="342948"/>
            </a:xfrm>
            <a:prstGeom prst="rect">
              <a:avLst/>
            </a:prstGeom>
          </p:spPr>
        </p:pic>
      </p:grpSp>
    </p:spTree>
    <p:extLst>
      <p:ext uri="{BB962C8B-B14F-4D97-AF65-F5344CB8AC3E}">
        <p14:creationId xmlns:p14="http://schemas.microsoft.com/office/powerpoint/2010/main" val="278992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F76AB0A-81C7-41F9-9118-206C3C8C81D9}"/>
              </a:ext>
            </a:extLst>
          </p:cNvPr>
          <p:cNvSpPr txBox="1"/>
          <p:nvPr/>
        </p:nvSpPr>
        <p:spPr>
          <a:xfrm>
            <a:off x="828000" y="131680"/>
            <a:ext cx="10476000" cy="707886"/>
          </a:xfrm>
          <a:prstGeom prst="rect">
            <a:avLst/>
          </a:prstGeom>
          <a:noFill/>
        </p:spPr>
        <p:txBody>
          <a:bodyPr wrap="square">
            <a:spAutoFit/>
          </a:bodyPr>
          <a:lstStyle/>
          <a:p>
            <a:pPr eaLnBrk="1" hangingPunct="1">
              <a:spcBef>
                <a:spcPct val="0"/>
              </a:spcBef>
              <a:buFontTx/>
              <a:buNone/>
            </a:pPr>
            <a:r>
              <a:rPr lang="en-ZW" sz="4000" b="1" dirty="0"/>
              <a:t>Michaelis-Menten kinetic . . .</a:t>
            </a:r>
            <a:endParaRPr lang="sv-SE" altLang="en-US" sz="4000" b="1" dirty="0"/>
          </a:p>
        </p:txBody>
      </p:sp>
      <p:sp>
        <p:nvSpPr>
          <p:cNvPr id="9" name="TextBox 8">
            <a:extLst>
              <a:ext uri="{FF2B5EF4-FFF2-40B4-BE49-F238E27FC236}">
                <a16:creationId xmlns:a16="http://schemas.microsoft.com/office/drawing/2014/main" id="{76061387-3B33-4CF4-A105-1A5B764912F0}"/>
              </a:ext>
            </a:extLst>
          </p:cNvPr>
          <p:cNvSpPr txBox="1"/>
          <p:nvPr/>
        </p:nvSpPr>
        <p:spPr>
          <a:xfrm>
            <a:off x="594916" y="867529"/>
            <a:ext cx="11229530" cy="5446106"/>
          </a:xfrm>
          <a:prstGeom prst="rect">
            <a:avLst/>
          </a:prstGeom>
          <a:noFill/>
        </p:spPr>
        <p:txBody>
          <a:bodyPr wrap="square">
            <a:spAutoFit/>
          </a:bodyPr>
          <a:lstStyle/>
          <a:p>
            <a:pPr>
              <a:lnSpc>
                <a:spcPct val="150000"/>
              </a:lnSpc>
            </a:pPr>
            <a:r>
              <a:rPr lang="en-ZW" sz="2000" b="1" i="0" dirty="0">
                <a:solidFill>
                  <a:srgbClr val="424242"/>
                </a:solidFill>
                <a:effectLst/>
              </a:rPr>
              <a:t>K</a:t>
            </a:r>
            <a:r>
              <a:rPr lang="en-ZW" sz="2000" b="1" i="0" baseline="-25000" dirty="0">
                <a:solidFill>
                  <a:srgbClr val="424242"/>
                </a:solidFill>
                <a:effectLst/>
              </a:rPr>
              <a:t>m</a:t>
            </a:r>
            <a:r>
              <a:rPr lang="en-ZW" sz="2000" b="1" i="0" dirty="0">
                <a:solidFill>
                  <a:srgbClr val="424242"/>
                </a:solidFill>
                <a:effectLst/>
              </a:rPr>
              <a:t> (Michaelis constant)</a:t>
            </a:r>
            <a:endParaRPr lang="en-US" sz="2000" b="1" i="0" dirty="0">
              <a:solidFill>
                <a:srgbClr val="424242"/>
              </a:solidFill>
              <a:effectLst/>
            </a:endParaRPr>
          </a:p>
          <a:p>
            <a:pPr algn="l">
              <a:lnSpc>
                <a:spcPct val="150000"/>
              </a:lnSpc>
            </a:pPr>
            <a:r>
              <a:rPr lang="en-US" sz="2000" b="0" i="0" dirty="0">
                <a:solidFill>
                  <a:srgbClr val="424242"/>
                </a:solidFill>
                <a:effectLst/>
              </a:rPr>
              <a:t>Definition: K</a:t>
            </a:r>
            <a:r>
              <a:rPr lang="en-US" sz="2000" b="1" i="0" baseline="-25000" dirty="0">
                <a:solidFill>
                  <a:srgbClr val="424242"/>
                </a:solidFill>
                <a:effectLst/>
              </a:rPr>
              <a:t>m</a:t>
            </a:r>
            <a:r>
              <a:rPr lang="en-US" sz="2000" b="0" i="0" dirty="0">
                <a:solidFill>
                  <a:srgbClr val="424242"/>
                </a:solidFill>
                <a:effectLst/>
              </a:rPr>
              <a:t> is the substrate concentration at which the reaction rate is half of Vmax.</a:t>
            </a:r>
          </a:p>
          <a:p>
            <a:pPr algn="l">
              <a:lnSpc>
                <a:spcPct val="150000"/>
              </a:lnSpc>
            </a:pPr>
            <a:r>
              <a:rPr lang="en-US" sz="2000" b="0" i="0" dirty="0">
                <a:solidFill>
                  <a:srgbClr val="424242"/>
                </a:solidFill>
                <a:effectLst/>
              </a:rPr>
              <a:t>Interpretation:</a:t>
            </a:r>
          </a:p>
          <a:p>
            <a:pPr marL="342900" indent="-342900" algn="l">
              <a:lnSpc>
                <a:spcPct val="150000"/>
              </a:lnSpc>
              <a:buFont typeface="Wingdings" panose="05000000000000000000" pitchFamily="2" charset="2"/>
              <a:buChar char="ü"/>
            </a:pPr>
            <a:r>
              <a:rPr lang="en-US" sz="2000" b="0" i="0" dirty="0">
                <a:solidFill>
                  <a:srgbClr val="424242"/>
                </a:solidFill>
                <a:effectLst/>
              </a:rPr>
              <a:t>It reflects the affinity of the enzyme for its substrate.</a:t>
            </a:r>
          </a:p>
          <a:p>
            <a:pPr marL="800100" lvl="1" indent="-342900">
              <a:lnSpc>
                <a:spcPct val="150000"/>
              </a:lnSpc>
              <a:buFont typeface="Wingdings" panose="05000000000000000000" pitchFamily="2" charset="2"/>
              <a:buChar char="Ø"/>
            </a:pPr>
            <a:r>
              <a:rPr lang="en-US" b="0" i="0" dirty="0">
                <a:solidFill>
                  <a:srgbClr val="424242"/>
                </a:solidFill>
                <a:effectLst/>
              </a:rPr>
              <a:t>A low K</a:t>
            </a:r>
            <a:r>
              <a:rPr lang="en-US" b="1" i="0" baseline="-25000" dirty="0">
                <a:solidFill>
                  <a:srgbClr val="424242"/>
                </a:solidFill>
                <a:effectLst/>
              </a:rPr>
              <a:t>m </a:t>
            </a:r>
            <a:r>
              <a:rPr lang="en-US" b="0" i="0" dirty="0">
                <a:solidFill>
                  <a:srgbClr val="424242"/>
                </a:solidFill>
                <a:effectLst/>
              </a:rPr>
              <a:t> means high affinity (the enzyme reaches half-maximal activity at a low substrate concentration).</a:t>
            </a:r>
          </a:p>
          <a:p>
            <a:pPr marL="800100" lvl="1" indent="-342900">
              <a:lnSpc>
                <a:spcPct val="150000"/>
              </a:lnSpc>
              <a:buFont typeface="Wingdings" panose="05000000000000000000" pitchFamily="2" charset="2"/>
              <a:buChar char="Ø"/>
            </a:pPr>
            <a:r>
              <a:rPr lang="en-US" b="0" i="0" dirty="0">
                <a:solidFill>
                  <a:srgbClr val="424242"/>
                </a:solidFill>
                <a:effectLst/>
              </a:rPr>
              <a:t>A high K</a:t>
            </a:r>
            <a:r>
              <a:rPr lang="en-US" b="1" i="0" baseline="-25000" dirty="0">
                <a:solidFill>
                  <a:srgbClr val="424242"/>
                </a:solidFill>
                <a:effectLst/>
              </a:rPr>
              <a:t>m </a:t>
            </a:r>
            <a:r>
              <a:rPr lang="en-US" b="0" i="0" dirty="0">
                <a:solidFill>
                  <a:srgbClr val="424242"/>
                </a:solidFill>
                <a:effectLst/>
              </a:rPr>
              <a:t> means low affinity (more substrate is needed to reach half-maximal activity).</a:t>
            </a:r>
          </a:p>
          <a:p>
            <a:pPr lvl="1">
              <a:lnSpc>
                <a:spcPct val="150000"/>
              </a:lnSpc>
            </a:pPr>
            <a:endParaRPr lang="en-US" dirty="0">
              <a:solidFill>
                <a:srgbClr val="424242"/>
              </a:solidFill>
            </a:endParaRPr>
          </a:p>
          <a:p>
            <a:pPr algn="l">
              <a:lnSpc>
                <a:spcPct val="150000"/>
              </a:lnSpc>
            </a:pPr>
            <a:r>
              <a:rPr lang="en-US" sz="2000" b="1" i="0" dirty="0">
                <a:solidFill>
                  <a:srgbClr val="424242"/>
                </a:solidFill>
                <a:effectLst/>
              </a:rPr>
              <a:t>V</a:t>
            </a:r>
            <a:r>
              <a:rPr lang="en-US" sz="2000" b="1" i="0" baseline="-25000" dirty="0">
                <a:solidFill>
                  <a:srgbClr val="424242"/>
                </a:solidFill>
                <a:effectLst/>
              </a:rPr>
              <a:t>max</a:t>
            </a:r>
            <a:r>
              <a:rPr lang="en-US" sz="2000" b="1" i="0" dirty="0">
                <a:solidFill>
                  <a:srgbClr val="424242"/>
                </a:solidFill>
                <a:effectLst/>
              </a:rPr>
              <a:t> (Maximum velocity)</a:t>
            </a:r>
          </a:p>
          <a:p>
            <a:pPr algn="l">
              <a:lnSpc>
                <a:spcPct val="150000"/>
              </a:lnSpc>
            </a:pPr>
            <a:r>
              <a:rPr lang="en-US" sz="2000" b="0" i="0" dirty="0">
                <a:solidFill>
                  <a:srgbClr val="424242"/>
                </a:solidFill>
                <a:effectLst/>
              </a:rPr>
              <a:t>Definition: V</a:t>
            </a:r>
            <a:r>
              <a:rPr lang="en-US" sz="2000" b="1" i="0" baseline="-25000" dirty="0">
                <a:solidFill>
                  <a:srgbClr val="424242"/>
                </a:solidFill>
                <a:effectLst/>
              </a:rPr>
              <a:t>max</a:t>
            </a:r>
            <a:r>
              <a:rPr lang="en-US" sz="2000" b="0" i="0" dirty="0">
                <a:solidFill>
                  <a:srgbClr val="424242"/>
                </a:solidFill>
                <a:effectLst/>
              </a:rPr>
              <a:t> is the maximum rate of the enzymatic reaction when the enzyme is fully saturated with substrate.</a:t>
            </a:r>
          </a:p>
          <a:p>
            <a:pPr algn="l">
              <a:lnSpc>
                <a:spcPct val="150000"/>
              </a:lnSpc>
            </a:pPr>
            <a:r>
              <a:rPr lang="en-US" sz="2000" b="0" i="0" dirty="0">
                <a:solidFill>
                  <a:srgbClr val="424242"/>
                </a:solidFill>
                <a:effectLst/>
              </a:rPr>
              <a:t>Interpretation:</a:t>
            </a:r>
          </a:p>
          <a:p>
            <a:pPr marL="342900" indent="-342900" algn="l">
              <a:lnSpc>
                <a:spcPct val="150000"/>
              </a:lnSpc>
              <a:buFont typeface="Wingdings" panose="05000000000000000000" pitchFamily="2" charset="2"/>
              <a:buChar char="ü"/>
            </a:pPr>
            <a:r>
              <a:rPr lang="en-US" sz="2000" b="0" i="0" dirty="0">
                <a:solidFill>
                  <a:srgbClr val="424242"/>
                </a:solidFill>
                <a:effectLst/>
              </a:rPr>
              <a:t>It represents the maximum catalytic capacity of the enzyme.</a:t>
            </a:r>
          </a:p>
        </p:txBody>
      </p:sp>
    </p:spTree>
    <p:extLst>
      <p:ext uri="{BB962C8B-B14F-4D97-AF65-F5344CB8AC3E}">
        <p14:creationId xmlns:p14="http://schemas.microsoft.com/office/powerpoint/2010/main" val="6649815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F4F747-0E55-4CCB-808D-9854B31537F4}"/>
              </a:ext>
            </a:extLst>
          </p:cNvPr>
          <p:cNvPicPr>
            <a:picLocks noChangeAspect="1"/>
          </p:cNvPicPr>
          <p:nvPr/>
        </p:nvPicPr>
        <p:blipFill>
          <a:blip r:embed="rId3"/>
          <a:stretch>
            <a:fillRect/>
          </a:stretch>
        </p:blipFill>
        <p:spPr>
          <a:xfrm>
            <a:off x="1857516" y="1094270"/>
            <a:ext cx="7857907" cy="5074605"/>
          </a:xfrm>
          <a:prstGeom prst="rect">
            <a:avLst/>
          </a:prstGeom>
        </p:spPr>
      </p:pic>
      <p:sp>
        <p:nvSpPr>
          <p:cNvPr id="6" name="TextBox 5">
            <a:extLst>
              <a:ext uri="{FF2B5EF4-FFF2-40B4-BE49-F238E27FC236}">
                <a16:creationId xmlns:a16="http://schemas.microsoft.com/office/drawing/2014/main" id="{E9BE3568-D023-4506-BBFB-8FE25BD9F9E7}"/>
              </a:ext>
            </a:extLst>
          </p:cNvPr>
          <p:cNvSpPr txBox="1"/>
          <p:nvPr/>
        </p:nvSpPr>
        <p:spPr>
          <a:xfrm>
            <a:off x="552236" y="6423579"/>
            <a:ext cx="6097712" cy="369332"/>
          </a:xfrm>
          <a:prstGeom prst="rect">
            <a:avLst/>
          </a:prstGeom>
          <a:noFill/>
        </p:spPr>
        <p:txBody>
          <a:bodyPr wrap="square">
            <a:spAutoFit/>
          </a:bodyPr>
          <a:lstStyle/>
          <a:p>
            <a:r>
              <a:rPr lang="en-ZW" dirty="0">
                <a:hlinkClick r:id="rId4"/>
              </a:rPr>
              <a:t>Linear And Non-Linear</a:t>
            </a:r>
            <a:endParaRPr lang="en-ZW" dirty="0"/>
          </a:p>
        </p:txBody>
      </p:sp>
      <p:sp>
        <p:nvSpPr>
          <p:cNvPr id="7" name="TextBox 6">
            <a:extLst>
              <a:ext uri="{FF2B5EF4-FFF2-40B4-BE49-F238E27FC236}">
                <a16:creationId xmlns:a16="http://schemas.microsoft.com/office/drawing/2014/main" id="{62EF9629-32CC-42B1-967A-2C281D9BC4A5}"/>
              </a:ext>
            </a:extLst>
          </p:cNvPr>
          <p:cNvSpPr txBox="1"/>
          <p:nvPr/>
        </p:nvSpPr>
        <p:spPr>
          <a:xfrm>
            <a:off x="828000" y="131680"/>
            <a:ext cx="10476000" cy="707886"/>
          </a:xfrm>
          <a:prstGeom prst="rect">
            <a:avLst/>
          </a:prstGeom>
          <a:noFill/>
        </p:spPr>
        <p:txBody>
          <a:bodyPr wrap="square">
            <a:spAutoFit/>
          </a:bodyPr>
          <a:lstStyle/>
          <a:p>
            <a:pPr eaLnBrk="1" hangingPunct="1">
              <a:spcBef>
                <a:spcPct val="0"/>
              </a:spcBef>
              <a:buFontTx/>
              <a:buNone/>
            </a:pPr>
            <a:r>
              <a:rPr lang="sv-SE" altLang="en-US" sz="4000" b="1" dirty="0"/>
              <a:t>Linear vs Non-linear Pharmacokinetics . . .</a:t>
            </a:r>
            <a:endParaRPr lang="sv-SE" altLang="en-US" sz="4000" b="1" dirty="0">
              <a:latin typeface="+mn-lt"/>
            </a:endParaRPr>
          </a:p>
        </p:txBody>
      </p:sp>
    </p:spTree>
    <p:extLst>
      <p:ext uri="{BB962C8B-B14F-4D97-AF65-F5344CB8AC3E}">
        <p14:creationId xmlns:p14="http://schemas.microsoft.com/office/powerpoint/2010/main" val="27300821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33F64D-914C-1D85-8477-744C40EA2AA4}"/>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solidFill>
                  <a:schemeClr val="bg1">
                    <a:lumMod val="75000"/>
                  </a:schemeClr>
                </a:solidFill>
              </a:rPr>
              <a:t>36</a:t>
            </a:fld>
            <a:endParaRPr lang="en-ZA" dirty="0">
              <a:solidFill>
                <a:schemeClr val="bg1">
                  <a:lumMod val="75000"/>
                </a:schemeClr>
              </a:solidFill>
            </a:endParaRPr>
          </a:p>
        </p:txBody>
      </p:sp>
    </p:spTree>
    <p:extLst>
      <p:ext uri="{BB962C8B-B14F-4D97-AF65-F5344CB8AC3E}">
        <p14:creationId xmlns:p14="http://schemas.microsoft.com/office/powerpoint/2010/main" val="3429678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noChangeArrowheads="1"/>
          </p:cNvSpPr>
          <p:nvPr>
            <p:ph type="title"/>
          </p:nvPr>
        </p:nvSpPr>
        <p:spPr>
          <a:xfrm>
            <a:off x="1910834" y="3105150"/>
            <a:ext cx="8099425" cy="647700"/>
          </a:xfrm>
        </p:spPr>
        <p:txBody>
          <a:bodyPr/>
          <a:lstStyle/>
          <a:p>
            <a:pPr algn="ctr"/>
            <a:r>
              <a:rPr lang="en-US" altLang="en-US" sz="3600" b="1" dirty="0">
                <a:latin typeface="Calibri" panose="020F0502020204030204" pitchFamily="34" charset="0"/>
                <a:cs typeface="Calibri" panose="020F0502020204030204" pitchFamily="34" charset="0"/>
              </a:rPr>
              <a:t>Volume of distribution</a:t>
            </a:r>
            <a:endParaRPr lang="en-ZW" altLang="en-US" sz="3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516405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1828800" y="685801"/>
            <a:ext cx="213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b="1">
                <a:latin typeface="Comic Sans MS" pitchFamily="66" charset="0"/>
              </a:rPr>
              <a:t>Absorption</a:t>
            </a:r>
            <a:endParaRPr lang="en-US" altLang="en-US" sz="2800" b="1">
              <a:latin typeface="Comic Sans MS" pitchFamily="66" charset="0"/>
            </a:endParaRPr>
          </a:p>
        </p:txBody>
      </p:sp>
      <p:sp>
        <p:nvSpPr>
          <p:cNvPr id="109571" name="Text Box 3"/>
          <p:cNvSpPr txBox="1">
            <a:spLocks noChangeArrowheads="1"/>
          </p:cNvSpPr>
          <p:nvPr/>
        </p:nvSpPr>
        <p:spPr bwMode="auto">
          <a:xfrm>
            <a:off x="4953000" y="700088"/>
            <a:ext cx="2209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b="1">
                <a:solidFill>
                  <a:srgbClr val="3333FF"/>
                </a:solidFill>
                <a:latin typeface="Comic Sans MS" pitchFamily="66" charset="0"/>
              </a:rPr>
              <a:t>Distribution</a:t>
            </a:r>
            <a:endParaRPr lang="en-US" altLang="en-US" sz="2800" b="1">
              <a:solidFill>
                <a:srgbClr val="3333FF"/>
              </a:solidFill>
              <a:latin typeface="Comic Sans MS" pitchFamily="66" charset="0"/>
            </a:endParaRPr>
          </a:p>
        </p:txBody>
      </p:sp>
      <p:grpSp>
        <p:nvGrpSpPr>
          <p:cNvPr id="109572" name="Group 4"/>
          <p:cNvGrpSpPr>
            <a:grpSpLocks/>
          </p:cNvGrpSpPr>
          <p:nvPr/>
        </p:nvGrpSpPr>
        <p:grpSpPr bwMode="auto">
          <a:xfrm>
            <a:off x="1600200" y="1666876"/>
            <a:ext cx="9220200" cy="3522663"/>
            <a:chOff x="48" y="1536"/>
            <a:chExt cx="5808" cy="2219"/>
          </a:xfrm>
        </p:grpSpPr>
        <p:sp>
          <p:nvSpPr>
            <p:cNvPr id="109573" name="Text Box 5"/>
            <p:cNvSpPr txBox="1">
              <a:spLocks noChangeArrowheads="1"/>
            </p:cNvSpPr>
            <p:nvPr/>
          </p:nvSpPr>
          <p:spPr bwMode="auto">
            <a:xfrm>
              <a:off x="48" y="2048"/>
              <a:ext cx="1392" cy="291"/>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a:latin typeface="Comic Sans MS" pitchFamily="66" charset="0"/>
                </a:rPr>
                <a:t>Dose of drug</a:t>
              </a:r>
              <a:endParaRPr lang="en-US" altLang="en-US" sz="2400" b="1">
                <a:latin typeface="Comic Sans MS" pitchFamily="66" charset="0"/>
              </a:endParaRPr>
            </a:p>
          </p:txBody>
        </p:sp>
        <p:sp>
          <p:nvSpPr>
            <p:cNvPr id="109574" name="Text Box 6"/>
            <p:cNvSpPr txBox="1">
              <a:spLocks noChangeArrowheads="1"/>
            </p:cNvSpPr>
            <p:nvPr/>
          </p:nvSpPr>
          <p:spPr bwMode="auto">
            <a:xfrm>
              <a:off x="2112" y="3221"/>
              <a:ext cx="1584" cy="53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dirty="0">
                  <a:latin typeface="Comic Sans MS" pitchFamily="66" charset="0"/>
                </a:rPr>
                <a:t>Pharmacological effect</a:t>
              </a:r>
              <a:endParaRPr lang="en-US" altLang="en-US" sz="2400" b="1" dirty="0">
                <a:latin typeface="Comic Sans MS" pitchFamily="66" charset="0"/>
              </a:endParaRPr>
            </a:p>
          </p:txBody>
        </p:sp>
        <p:sp>
          <p:nvSpPr>
            <p:cNvPr id="109575" name="Text Box 7"/>
            <p:cNvSpPr txBox="1">
              <a:spLocks noChangeArrowheads="1"/>
            </p:cNvSpPr>
            <p:nvPr/>
          </p:nvSpPr>
          <p:spPr bwMode="auto">
            <a:xfrm>
              <a:off x="2112" y="2280"/>
              <a:ext cx="1728" cy="53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dirty="0">
                  <a:latin typeface="Comic Sans MS" pitchFamily="66" charset="0"/>
                </a:rPr>
                <a:t>Drug at active site</a:t>
              </a:r>
              <a:endParaRPr lang="en-US" altLang="en-US" sz="2400" b="1" dirty="0">
                <a:latin typeface="Comic Sans MS" pitchFamily="66" charset="0"/>
              </a:endParaRPr>
            </a:p>
          </p:txBody>
        </p:sp>
        <p:sp>
          <p:nvSpPr>
            <p:cNvPr id="109576" name="Text Box 8"/>
            <p:cNvSpPr txBox="1">
              <a:spLocks noChangeArrowheads="1"/>
            </p:cNvSpPr>
            <p:nvPr/>
          </p:nvSpPr>
          <p:spPr bwMode="auto">
            <a:xfrm>
              <a:off x="2112" y="1644"/>
              <a:ext cx="1488" cy="291"/>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dirty="0">
                  <a:latin typeface="Comic Sans MS" pitchFamily="66" charset="0"/>
                </a:rPr>
                <a:t>Drug in blood</a:t>
              </a:r>
              <a:endParaRPr lang="en-US" altLang="en-US" sz="2400" b="1" dirty="0">
                <a:latin typeface="Comic Sans MS" pitchFamily="66" charset="0"/>
              </a:endParaRPr>
            </a:p>
          </p:txBody>
        </p:sp>
        <p:sp>
          <p:nvSpPr>
            <p:cNvPr id="109577" name="Text Box 9"/>
            <p:cNvSpPr txBox="1">
              <a:spLocks noChangeArrowheads="1"/>
            </p:cNvSpPr>
            <p:nvPr/>
          </p:nvSpPr>
          <p:spPr bwMode="auto">
            <a:xfrm>
              <a:off x="1584" y="1536"/>
              <a:ext cx="240" cy="1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altLang="en-US" sz="2800" b="1">
                  <a:latin typeface="Comic Sans MS" pitchFamily="66" charset="0"/>
                </a:rPr>
                <a:t>I</a:t>
              </a:r>
            </a:p>
            <a:p>
              <a:pPr eaLnBrk="0" hangingPunct="0"/>
              <a:r>
                <a:rPr lang="en-GB" altLang="en-US" sz="2800" b="1">
                  <a:latin typeface="Comic Sans MS" pitchFamily="66" charset="0"/>
                </a:rPr>
                <a:t>N</a:t>
              </a:r>
            </a:p>
            <a:p>
              <a:pPr eaLnBrk="0" hangingPunct="0"/>
              <a:r>
                <a:rPr lang="en-GB" altLang="en-US" sz="2800" b="1">
                  <a:latin typeface="Comic Sans MS" pitchFamily="66" charset="0"/>
                </a:rPr>
                <a:t>P</a:t>
              </a:r>
            </a:p>
            <a:p>
              <a:pPr eaLnBrk="0" hangingPunct="0"/>
              <a:r>
                <a:rPr lang="en-GB" altLang="en-US" sz="2800" b="1">
                  <a:latin typeface="Comic Sans MS" pitchFamily="66" charset="0"/>
                </a:rPr>
                <a:t>U</a:t>
              </a:r>
            </a:p>
            <a:p>
              <a:pPr eaLnBrk="0" hangingPunct="0"/>
              <a:r>
                <a:rPr lang="en-GB" altLang="en-US" sz="2800" b="1">
                  <a:latin typeface="Comic Sans MS" pitchFamily="66" charset="0"/>
                </a:rPr>
                <a:t>T</a:t>
              </a:r>
              <a:endParaRPr lang="en-US" altLang="en-US" sz="2800" b="1">
                <a:latin typeface="Comic Sans MS" pitchFamily="66" charset="0"/>
              </a:endParaRPr>
            </a:p>
          </p:txBody>
        </p:sp>
        <p:sp>
          <p:nvSpPr>
            <p:cNvPr id="109578" name="Text Box 10"/>
            <p:cNvSpPr txBox="1">
              <a:spLocks noChangeArrowheads="1"/>
            </p:cNvSpPr>
            <p:nvPr/>
          </p:nvSpPr>
          <p:spPr bwMode="auto">
            <a:xfrm>
              <a:off x="3936" y="1632"/>
              <a:ext cx="288" cy="1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altLang="en-US" sz="2800" b="1">
                  <a:solidFill>
                    <a:srgbClr val="CC0000"/>
                  </a:solidFill>
                  <a:latin typeface="Comic Sans MS" pitchFamily="66" charset="0"/>
                </a:rPr>
                <a:t>L</a:t>
              </a:r>
            </a:p>
            <a:p>
              <a:pPr eaLnBrk="0" hangingPunct="0"/>
              <a:r>
                <a:rPr lang="en-GB" altLang="en-US" sz="2800" b="1">
                  <a:solidFill>
                    <a:srgbClr val="CC0000"/>
                  </a:solidFill>
                  <a:latin typeface="Comic Sans MS" pitchFamily="66" charset="0"/>
                </a:rPr>
                <a:t>O</a:t>
              </a:r>
            </a:p>
            <a:p>
              <a:pPr eaLnBrk="0" hangingPunct="0"/>
              <a:r>
                <a:rPr lang="en-GB" altLang="en-US" sz="2800" b="1">
                  <a:solidFill>
                    <a:srgbClr val="CC0000"/>
                  </a:solidFill>
                  <a:latin typeface="Comic Sans MS" pitchFamily="66" charset="0"/>
                </a:rPr>
                <a:t>S</a:t>
              </a:r>
            </a:p>
            <a:p>
              <a:pPr eaLnBrk="0" hangingPunct="0"/>
              <a:r>
                <a:rPr lang="en-GB" altLang="en-US" sz="2800" b="1">
                  <a:solidFill>
                    <a:srgbClr val="CC0000"/>
                  </a:solidFill>
                  <a:latin typeface="Comic Sans MS" pitchFamily="66" charset="0"/>
                </a:rPr>
                <a:t>S</a:t>
              </a:r>
            </a:p>
            <a:p>
              <a:pPr eaLnBrk="0" hangingPunct="0"/>
              <a:endParaRPr lang="en-US" altLang="en-US" sz="2800" b="1">
                <a:latin typeface="Comic Sans MS" pitchFamily="66" charset="0"/>
              </a:endParaRPr>
            </a:p>
          </p:txBody>
        </p:sp>
        <p:sp>
          <p:nvSpPr>
            <p:cNvPr id="109579" name="Line 11"/>
            <p:cNvSpPr>
              <a:spLocks noChangeShapeType="1"/>
            </p:cNvSpPr>
            <p:nvPr/>
          </p:nvSpPr>
          <p:spPr bwMode="auto">
            <a:xfrm flipV="1">
              <a:off x="1440" y="1872"/>
              <a:ext cx="624" cy="288"/>
            </a:xfrm>
            <a:prstGeom prst="line">
              <a:avLst/>
            </a:prstGeom>
            <a:noFill/>
            <a:ln w="254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09580" name="Line 12"/>
            <p:cNvSpPr>
              <a:spLocks noChangeShapeType="1"/>
            </p:cNvSpPr>
            <p:nvPr/>
          </p:nvSpPr>
          <p:spPr bwMode="auto">
            <a:xfrm>
              <a:off x="1488" y="2256"/>
              <a:ext cx="576" cy="336"/>
            </a:xfrm>
            <a:prstGeom prst="line">
              <a:avLst/>
            </a:prstGeom>
            <a:noFill/>
            <a:ln w="25400">
              <a:solidFill>
                <a:schemeClr val="tx1"/>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09581" name="Line 13"/>
            <p:cNvSpPr>
              <a:spLocks noChangeShapeType="1"/>
            </p:cNvSpPr>
            <p:nvPr/>
          </p:nvSpPr>
          <p:spPr bwMode="auto">
            <a:xfrm>
              <a:off x="3600" y="1824"/>
              <a:ext cx="1200" cy="192"/>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09582" name="Line 14"/>
            <p:cNvSpPr>
              <a:spLocks noChangeShapeType="1"/>
            </p:cNvSpPr>
            <p:nvPr/>
          </p:nvSpPr>
          <p:spPr bwMode="auto">
            <a:xfrm>
              <a:off x="3840" y="2496"/>
              <a:ext cx="912" cy="0"/>
            </a:xfrm>
            <a:prstGeom prst="line">
              <a:avLst/>
            </a:prstGeom>
            <a:noFill/>
            <a:ln w="254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09583" name="Line 15"/>
            <p:cNvSpPr>
              <a:spLocks noChangeShapeType="1"/>
            </p:cNvSpPr>
            <p:nvPr/>
          </p:nvSpPr>
          <p:spPr bwMode="auto">
            <a:xfrm>
              <a:off x="2766" y="1944"/>
              <a:ext cx="0" cy="336"/>
            </a:xfrm>
            <a:prstGeom prst="line">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09584" name="Line 16"/>
            <p:cNvSpPr>
              <a:spLocks noChangeShapeType="1"/>
            </p:cNvSpPr>
            <p:nvPr/>
          </p:nvSpPr>
          <p:spPr bwMode="auto">
            <a:xfrm>
              <a:off x="2772" y="2832"/>
              <a:ext cx="0" cy="384"/>
            </a:xfrm>
            <a:prstGeom prst="line">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09585" name="Text Box 17"/>
            <p:cNvSpPr txBox="1">
              <a:spLocks noChangeArrowheads="1"/>
            </p:cNvSpPr>
            <p:nvPr/>
          </p:nvSpPr>
          <p:spPr bwMode="auto">
            <a:xfrm>
              <a:off x="3984" y="2880"/>
              <a:ext cx="1872"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a:solidFill>
                    <a:srgbClr val="CC0000"/>
                  </a:solidFill>
                  <a:latin typeface="Comic Sans MS" pitchFamily="66" charset="0"/>
                </a:rPr>
                <a:t>Metabolism (M) + Excretion (E)</a:t>
              </a:r>
              <a:endParaRPr lang="en-US" altLang="en-US" sz="2400" b="1">
                <a:solidFill>
                  <a:srgbClr val="CC0000"/>
                </a:solidFill>
                <a:latin typeface="Comic Sans MS" pitchFamily="66" charset="0"/>
              </a:endParaRPr>
            </a:p>
          </p:txBody>
        </p:sp>
      </p:grpSp>
      <p:sp>
        <p:nvSpPr>
          <p:cNvPr id="109586" name="Text Box 18"/>
          <p:cNvSpPr txBox="1">
            <a:spLocks noChangeArrowheads="1"/>
          </p:cNvSpPr>
          <p:nvPr/>
        </p:nvSpPr>
        <p:spPr bwMode="auto">
          <a:xfrm>
            <a:off x="7924800" y="685801"/>
            <a:ext cx="220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b="1">
                <a:solidFill>
                  <a:srgbClr val="CC0000"/>
                </a:solidFill>
                <a:latin typeface="Comic Sans MS" pitchFamily="66" charset="0"/>
              </a:rPr>
              <a:t>Elimination</a:t>
            </a:r>
            <a:endParaRPr lang="en-US" altLang="en-US" sz="2800" b="1">
              <a:solidFill>
                <a:srgbClr val="CC0000"/>
              </a:solidFill>
              <a:latin typeface="Comic Sans MS" pitchFamily="66" charset="0"/>
            </a:endParaRPr>
          </a:p>
        </p:txBody>
      </p:sp>
      <p:sp>
        <p:nvSpPr>
          <p:cNvPr id="109587" name="Text Box 19"/>
          <p:cNvSpPr txBox="1">
            <a:spLocks noChangeArrowheads="1"/>
          </p:cNvSpPr>
          <p:nvPr/>
        </p:nvSpPr>
        <p:spPr bwMode="auto">
          <a:xfrm>
            <a:off x="1905000" y="5562601"/>
            <a:ext cx="8686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b="1" dirty="0">
                <a:solidFill>
                  <a:srgbClr val="CC0000"/>
                </a:solidFill>
                <a:effectLst>
                  <a:outerShdw blurRad="38100" dist="38100" dir="2700000" algn="tl">
                    <a:srgbClr val="C0C0C0"/>
                  </a:outerShdw>
                </a:effectLst>
                <a:latin typeface="Comic Sans MS" pitchFamily="66" charset="0"/>
              </a:rPr>
              <a:t>Need to maintain concentration of the drug at its site of action to achieve a therapeutic effect</a:t>
            </a:r>
            <a:endParaRPr lang="en-US" altLang="en-US" sz="2400" b="1" dirty="0">
              <a:solidFill>
                <a:srgbClr val="CC0000"/>
              </a:solidFill>
              <a:effectLst>
                <a:outerShdw blurRad="38100" dist="38100" dir="2700000" algn="tl">
                  <a:srgbClr val="C0C0C0"/>
                </a:outerShdw>
              </a:effectLst>
              <a:latin typeface="Comic Sans MS"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819E51-9F20-45D5-9F0C-11F01255965D}"/>
              </a:ext>
            </a:extLst>
          </p:cNvPr>
          <p:cNvSpPr txBox="1"/>
          <p:nvPr/>
        </p:nvSpPr>
        <p:spPr>
          <a:xfrm>
            <a:off x="827999" y="972000"/>
            <a:ext cx="10576315" cy="5584606"/>
          </a:xfrm>
          <a:prstGeom prst="rect">
            <a:avLst/>
          </a:prstGeom>
          <a:noFill/>
        </p:spPr>
        <p:txBody>
          <a:bodyPr wrap="square">
            <a:spAutoFit/>
          </a:bodyPr>
          <a:lstStyle/>
          <a:p>
            <a:pPr marL="285750" indent="-285750" algn="l" fontAlgn="base">
              <a:lnSpc>
                <a:spcPct val="150000"/>
              </a:lnSpc>
              <a:buFont typeface="Courier New" panose="02070309020205020404" pitchFamily="49" charset="0"/>
              <a:buChar char="o"/>
            </a:pPr>
            <a:r>
              <a:rPr lang="en-US" sz="2000" b="0" i="0" dirty="0">
                <a:solidFill>
                  <a:srgbClr val="000000"/>
                </a:solidFill>
                <a:effectLst/>
              </a:rPr>
              <a:t>The volume of distribution (</a:t>
            </a:r>
            <a:r>
              <a:rPr lang="en-US" sz="2000" b="0" i="0" dirty="0" err="1">
                <a:solidFill>
                  <a:srgbClr val="000000"/>
                </a:solidFill>
                <a:effectLst/>
              </a:rPr>
              <a:t>Vd</a:t>
            </a:r>
            <a:r>
              <a:rPr lang="en-US" sz="2000" b="0" i="0" dirty="0">
                <a:solidFill>
                  <a:srgbClr val="000000"/>
                </a:solidFill>
                <a:effectLst/>
              </a:rPr>
              <a:t>) is a pharmacokinetic parameter representing an individual drug’s propensity to either remain in the plasma or redistribute to other tissue compartments.</a:t>
            </a:r>
            <a:endParaRPr lang="en-US" sz="2000" b="0" i="0" dirty="0">
              <a:solidFill>
                <a:srgbClr val="212B3B"/>
              </a:solidFill>
              <a:effectLst/>
            </a:endParaRPr>
          </a:p>
          <a:p>
            <a:pPr marL="285750" indent="-285750" algn="l" fontAlgn="base">
              <a:lnSpc>
                <a:spcPct val="150000"/>
              </a:lnSpc>
              <a:buFont typeface="Courier New" panose="02070309020205020404" pitchFamily="49" charset="0"/>
              <a:buChar char="o"/>
            </a:pPr>
            <a:r>
              <a:rPr lang="en-US" sz="2000" b="0" i="0" dirty="0">
                <a:solidFill>
                  <a:srgbClr val="000000"/>
                </a:solidFill>
                <a:effectLst/>
              </a:rPr>
              <a:t>By definition, </a:t>
            </a:r>
            <a:r>
              <a:rPr lang="en-US" sz="2000" b="0" i="0" dirty="0" err="1">
                <a:solidFill>
                  <a:srgbClr val="000000"/>
                </a:solidFill>
                <a:effectLst/>
              </a:rPr>
              <a:t>Vd</a:t>
            </a:r>
            <a:r>
              <a:rPr lang="en-US" sz="2000" b="0" i="0" dirty="0">
                <a:solidFill>
                  <a:srgbClr val="000000"/>
                </a:solidFill>
                <a:effectLst/>
              </a:rPr>
              <a:t> is a </a:t>
            </a:r>
            <a:r>
              <a:rPr lang="en-US" sz="2000" b="0" i="1" dirty="0">
                <a:solidFill>
                  <a:srgbClr val="000000"/>
                </a:solidFill>
                <a:effectLst/>
              </a:rPr>
              <a:t>proportionality constant</a:t>
            </a:r>
            <a:r>
              <a:rPr lang="en-US" sz="2000" b="0" i="0" dirty="0">
                <a:solidFill>
                  <a:srgbClr val="000000"/>
                </a:solidFill>
                <a:effectLst/>
              </a:rPr>
              <a:t> that relates the total amount of drug in the body to the </a:t>
            </a:r>
            <a:r>
              <a:rPr lang="en-US" sz="2000" b="0" i="0" dirty="0">
                <a:solidFill>
                  <a:srgbClr val="212B3B"/>
                </a:solidFill>
                <a:effectLst/>
              </a:rPr>
              <a:t>concentration of drug measured in a biological fluid (</a:t>
            </a:r>
            <a:r>
              <a:rPr lang="en-US" sz="2000" b="0" i="0" dirty="0">
                <a:solidFill>
                  <a:srgbClr val="000000"/>
                </a:solidFill>
                <a:effectLst/>
              </a:rPr>
              <a:t>plasma) at a given time.</a:t>
            </a:r>
          </a:p>
          <a:p>
            <a:pPr marL="285750" indent="-285750" algn="l" fontAlgn="base">
              <a:lnSpc>
                <a:spcPct val="150000"/>
              </a:lnSpc>
              <a:buFont typeface="Courier New" panose="02070309020205020404" pitchFamily="49" charset="0"/>
              <a:buChar char="o"/>
            </a:pPr>
            <a:endParaRPr lang="en-US" sz="2000" dirty="0">
              <a:solidFill>
                <a:srgbClr val="000000"/>
              </a:solidFill>
            </a:endParaRPr>
          </a:p>
          <a:p>
            <a:pPr marL="742950" lvl="1" indent="-285750">
              <a:lnSpc>
                <a:spcPct val="150000"/>
              </a:lnSpc>
              <a:buFont typeface="Wingdings" panose="05000000000000000000" pitchFamily="2" charset="2"/>
              <a:buChar char="Ø"/>
            </a:pPr>
            <a:endParaRPr lang="en-US" sz="2000" b="0" i="0" dirty="0">
              <a:solidFill>
                <a:srgbClr val="000000"/>
              </a:solidFill>
              <a:effectLst/>
            </a:endParaRPr>
          </a:p>
          <a:p>
            <a:pPr marL="285750" indent="-285750" algn="l">
              <a:lnSpc>
                <a:spcPct val="150000"/>
              </a:lnSpc>
              <a:buFont typeface="Courier New" panose="02070309020205020404" pitchFamily="49" charset="0"/>
              <a:buChar char="o"/>
            </a:pPr>
            <a:r>
              <a:rPr lang="en-US" sz="2000" b="0" i="0" dirty="0">
                <a:solidFill>
                  <a:srgbClr val="000000"/>
                </a:solidFill>
                <a:effectLst/>
              </a:rPr>
              <a:t>Based on the above equation:</a:t>
            </a:r>
          </a:p>
          <a:p>
            <a:pPr marL="742950" lvl="1" indent="-285750">
              <a:lnSpc>
                <a:spcPct val="150000"/>
              </a:lnSpc>
              <a:buFont typeface="Wingdings" panose="05000000000000000000" pitchFamily="2" charset="2"/>
              <a:buChar char="Ø"/>
            </a:pPr>
            <a:r>
              <a:rPr lang="en-US" sz="2000" b="0" i="0" dirty="0">
                <a:solidFill>
                  <a:srgbClr val="000000"/>
                </a:solidFill>
                <a:effectLst/>
              </a:rPr>
              <a:t>A drug with a </a:t>
            </a:r>
            <a:r>
              <a:rPr lang="en-US" sz="2000" b="1" i="0" dirty="0">
                <a:solidFill>
                  <a:srgbClr val="000000"/>
                </a:solidFill>
                <a:effectLst/>
              </a:rPr>
              <a:t>high</a:t>
            </a:r>
            <a:r>
              <a:rPr lang="en-US" sz="2000" b="0" i="0" dirty="0">
                <a:solidFill>
                  <a:srgbClr val="000000"/>
                </a:solidFill>
                <a:effectLst/>
              </a:rPr>
              <a:t> </a:t>
            </a:r>
            <a:r>
              <a:rPr lang="en-US" sz="2000" b="1" i="0" dirty="0" err="1">
                <a:solidFill>
                  <a:srgbClr val="000000"/>
                </a:solidFill>
                <a:effectLst/>
              </a:rPr>
              <a:t>Vd</a:t>
            </a:r>
            <a:r>
              <a:rPr lang="en-US" sz="2000" b="0" i="0" dirty="0">
                <a:solidFill>
                  <a:srgbClr val="000000"/>
                </a:solidFill>
                <a:effectLst/>
              </a:rPr>
              <a:t> has a propensity to leave the plasma and enter the extravascular compartments of the body. </a:t>
            </a:r>
          </a:p>
          <a:p>
            <a:pPr marL="1200150" lvl="2" indent="-285750">
              <a:lnSpc>
                <a:spcPct val="150000"/>
              </a:lnSpc>
              <a:buFont typeface="Wingdings" panose="05000000000000000000" pitchFamily="2" charset="2"/>
              <a:buChar char="ü"/>
            </a:pPr>
            <a:r>
              <a:rPr lang="en-US" sz="2000" b="1" i="0" dirty="0">
                <a:solidFill>
                  <a:srgbClr val="000000"/>
                </a:solidFill>
                <a:effectLst/>
              </a:rPr>
              <a:t>High </a:t>
            </a:r>
            <a:r>
              <a:rPr lang="en-US" sz="2000" b="1" i="0" dirty="0" err="1">
                <a:solidFill>
                  <a:srgbClr val="000000"/>
                </a:solidFill>
                <a:effectLst/>
              </a:rPr>
              <a:t>Vd</a:t>
            </a:r>
            <a:r>
              <a:rPr lang="en-US" sz="2000" b="1" i="0" dirty="0">
                <a:solidFill>
                  <a:srgbClr val="000000"/>
                </a:solidFill>
                <a:effectLst/>
              </a:rPr>
              <a:t> </a:t>
            </a:r>
            <a:r>
              <a:rPr lang="en-US" sz="2000" b="0" i="0" dirty="0">
                <a:solidFill>
                  <a:srgbClr val="000000"/>
                </a:solidFill>
                <a:effectLst/>
              </a:rPr>
              <a:t>-&gt; More distribution to other tissue</a:t>
            </a:r>
          </a:p>
          <a:p>
            <a:pPr marL="742950" lvl="1" indent="-285750">
              <a:lnSpc>
                <a:spcPct val="150000"/>
              </a:lnSpc>
              <a:buFont typeface="Wingdings" panose="05000000000000000000" pitchFamily="2" charset="2"/>
              <a:buChar char="Ø"/>
            </a:pPr>
            <a:r>
              <a:rPr lang="en-US" sz="2000" b="0" i="0" dirty="0">
                <a:solidFill>
                  <a:srgbClr val="000000"/>
                </a:solidFill>
                <a:effectLst/>
              </a:rPr>
              <a:t>Conversely, a drug with a </a:t>
            </a:r>
            <a:r>
              <a:rPr lang="en-US" sz="2000" b="1" i="0" dirty="0">
                <a:solidFill>
                  <a:srgbClr val="000000"/>
                </a:solidFill>
                <a:effectLst/>
              </a:rPr>
              <a:t>low</a:t>
            </a:r>
            <a:r>
              <a:rPr lang="en-US" sz="2000" b="0" i="0" dirty="0">
                <a:solidFill>
                  <a:srgbClr val="000000"/>
                </a:solidFill>
                <a:effectLst/>
              </a:rPr>
              <a:t> </a:t>
            </a:r>
            <a:r>
              <a:rPr lang="en-US" sz="2000" b="1" i="0" dirty="0" err="1">
                <a:solidFill>
                  <a:srgbClr val="000000"/>
                </a:solidFill>
                <a:effectLst/>
              </a:rPr>
              <a:t>Vd</a:t>
            </a:r>
            <a:r>
              <a:rPr lang="en-US" sz="2000" b="0" i="0" dirty="0">
                <a:solidFill>
                  <a:srgbClr val="000000"/>
                </a:solidFill>
                <a:effectLst/>
              </a:rPr>
              <a:t> has a propensity to remain in the plasma. </a:t>
            </a:r>
          </a:p>
          <a:p>
            <a:pPr marL="1200150" lvl="2" indent="-285750">
              <a:lnSpc>
                <a:spcPct val="150000"/>
              </a:lnSpc>
              <a:buFont typeface="Wingdings" panose="05000000000000000000" pitchFamily="2" charset="2"/>
              <a:buChar char="ü"/>
            </a:pPr>
            <a:r>
              <a:rPr lang="en-US" sz="2000" b="1" i="0" dirty="0">
                <a:solidFill>
                  <a:srgbClr val="000000"/>
                </a:solidFill>
                <a:effectLst/>
              </a:rPr>
              <a:t>Low </a:t>
            </a:r>
            <a:r>
              <a:rPr lang="en-US" sz="2000" b="1" i="0" dirty="0" err="1">
                <a:solidFill>
                  <a:srgbClr val="000000"/>
                </a:solidFill>
                <a:effectLst/>
              </a:rPr>
              <a:t>Vd</a:t>
            </a:r>
            <a:r>
              <a:rPr lang="en-US" sz="2000" b="1" i="0" dirty="0">
                <a:solidFill>
                  <a:srgbClr val="000000"/>
                </a:solidFill>
                <a:effectLst/>
              </a:rPr>
              <a:t> </a:t>
            </a:r>
            <a:r>
              <a:rPr lang="en-US" sz="2000" b="0" i="0" dirty="0">
                <a:solidFill>
                  <a:srgbClr val="000000"/>
                </a:solidFill>
                <a:effectLst/>
              </a:rPr>
              <a:t>-&gt; Less distribution to other tissue</a:t>
            </a:r>
          </a:p>
        </p:txBody>
      </p:sp>
      <p:sp>
        <p:nvSpPr>
          <p:cNvPr id="4" name="TextBox 3">
            <a:extLst>
              <a:ext uri="{FF2B5EF4-FFF2-40B4-BE49-F238E27FC236}">
                <a16:creationId xmlns:a16="http://schemas.microsoft.com/office/drawing/2014/main" id="{753FC21C-6227-46F0-8D7B-B118454AC159}"/>
              </a:ext>
            </a:extLst>
          </p:cNvPr>
          <p:cNvSpPr txBox="1"/>
          <p:nvPr/>
        </p:nvSpPr>
        <p:spPr>
          <a:xfrm>
            <a:off x="827999" y="131680"/>
            <a:ext cx="11023105" cy="707886"/>
          </a:xfrm>
          <a:prstGeom prst="rect">
            <a:avLst/>
          </a:prstGeom>
          <a:noFill/>
        </p:spPr>
        <p:txBody>
          <a:bodyPr wrap="square">
            <a:spAutoFit/>
          </a:bodyPr>
          <a:lstStyle/>
          <a:p>
            <a:pPr eaLnBrk="1" hangingPunct="1">
              <a:spcBef>
                <a:spcPct val="0"/>
              </a:spcBef>
              <a:buFontTx/>
              <a:buNone/>
            </a:pPr>
            <a:r>
              <a:rPr lang="sv-SE" altLang="en-US" sz="4000" b="1" dirty="0"/>
              <a:t>Definition of volume of distribution</a:t>
            </a:r>
            <a:endParaRPr lang="sv-SE" altLang="en-US" sz="4000" b="1" dirty="0">
              <a:latin typeface="+mn-lt"/>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AFABE7E-D6E1-4EA8-A924-40C8EED1C5E5}"/>
                  </a:ext>
                </a:extLst>
              </p:cNvPr>
              <p:cNvSpPr txBox="1"/>
              <p:nvPr/>
            </p:nvSpPr>
            <p:spPr>
              <a:xfrm>
                <a:off x="1819836" y="2964944"/>
                <a:ext cx="6096000" cy="82529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ZW" i="1" smtClean="0">
                              <a:latin typeface="Cambria Math" panose="02040503050406030204" pitchFamily="18" charset="0"/>
                            </a:rPr>
                          </m:ctrlPr>
                        </m:sSubPr>
                        <m:e>
                          <m:r>
                            <a:rPr lang="en-ZW" i="1">
                              <a:latin typeface="Cambria Math" panose="02040503050406030204" pitchFamily="18" charset="0"/>
                            </a:rPr>
                            <m:t>𝑉</m:t>
                          </m:r>
                        </m:e>
                        <m:sub>
                          <m:r>
                            <a:rPr lang="en-ZW" i="1">
                              <a:latin typeface="Cambria Math" panose="02040503050406030204" pitchFamily="18" charset="0"/>
                            </a:rPr>
                            <m:t>𝑑</m:t>
                          </m:r>
                        </m:sub>
                      </m:sSub>
                      <m:r>
                        <a:rPr lang="en-ZW" i="0">
                          <a:latin typeface="Cambria Math" panose="02040503050406030204" pitchFamily="18" charset="0"/>
                        </a:rPr>
                        <m:t>(</m:t>
                      </m:r>
                      <m:r>
                        <a:rPr lang="en-ZW" i="1">
                          <a:latin typeface="Cambria Math" panose="02040503050406030204" pitchFamily="18" charset="0"/>
                        </a:rPr>
                        <m:t>𝐿</m:t>
                      </m:r>
                      <m:r>
                        <a:rPr lang="en-ZW" i="0">
                          <a:latin typeface="Cambria Math" panose="02040503050406030204" pitchFamily="18" charset="0"/>
                        </a:rPr>
                        <m:t>)= </m:t>
                      </m:r>
                      <m:f>
                        <m:fPr>
                          <m:ctrlPr>
                            <a:rPr lang="en-ZW" i="1">
                              <a:latin typeface="Cambria Math" panose="02040503050406030204" pitchFamily="18" charset="0"/>
                            </a:rPr>
                          </m:ctrlPr>
                        </m:fPr>
                        <m:num>
                          <m:d>
                            <m:dPr>
                              <m:begChr m:val=""/>
                              <m:ctrlPr>
                                <a:rPr lang="en-ZW" i="1">
                                  <a:latin typeface="Cambria Math" panose="02040503050406030204" pitchFamily="18" charset="0"/>
                                </a:rPr>
                              </m:ctrlPr>
                            </m:dPr>
                            <m:e>
                              <m:r>
                                <a:rPr lang="en-ZW" i="1">
                                  <a:latin typeface="Cambria Math" panose="02040503050406030204" pitchFamily="18" charset="0"/>
                                </a:rPr>
                                <m:t>𝐴𝑚𝑜𝑢𝑛𝑡</m:t>
                              </m:r>
                              <m:r>
                                <a:rPr lang="en-ZW" i="0">
                                  <a:latin typeface="Cambria Math" panose="02040503050406030204" pitchFamily="18" charset="0"/>
                                </a:rPr>
                                <m:t> </m:t>
                              </m:r>
                              <m:r>
                                <a:rPr lang="en-ZW" i="1">
                                  <a:latin typeface="Cambria Math" panose="02040503050406030204" pitchFamily="18" charset="0"/>
                                </a:rPr>
                                <m:t>𝑜𝑓</m:t>
                              </m:r>
                              <m:r>
                                <a:rPr lang="en-ZW" i="0">
                                  <a:latin typeface="Cambria Math" panose="02040503050406030204" pitchFamily="18" charset="0"/>
                                </a:rPr>
                                <m:t> </m:t>
                              </m:r>
                              <m:r>
                                <a:rPr lang="en-ZW" i="1">
                                  <a:latin typeface="Cambria Math" panose="02040503050406030204" pitchFamily="18" charset="0"/>
                                </a:rPr>
                                <m:t>𝑑𝑟𝑢𝑔</m:t>
                              </m:r>
                              <m:r>
                                <a:rPr lang="en-ZW" i="0">
                                  <a:latin typeface="Cambria Math" panose="02040503050406030204" pitchFamily="18" charset="0"/>
                                </a:rPr>
                                <m:t> </m:t>
                              </m:r>
                              <m:r>
                                <a:rPr lang="en-ZW" i="1">
                                  <a:latin typeface="Cambria Math" panose="02040503050406030204" pitchFamily="18" charset="0"/>
                                </a:rPr>
                                <m:t>𝑖𝑛</m:t>
                              </m:r>
                              <m:r>
                                <a:rPr lang="en-ZW" i="0">
                                  <a:latin typeface="Cambria Math" panose="02040503050406030204" pitchFamily="18" charset="0"/>
                                </a:rPr>
                                <m:t> </m:t>
                              </m:r>
                              <m:r>
                                <a:rPr lang="en-ZW" i="1">
                                  <a:latin typeface="Cambria Math" panose="02040503050406030204" pitchFamily="18" charset="0"/>
                                </a:rPr>
                                <m:t>𝑡h𝑒</m:t>
                              </m:r>
                              <m:r>
                                <a:rPr lang="en-ZW" i="0">
                                  <a:latin typeface="Cambria Math" panose="02040503050406030204" pitchFamily="18" charset="0"/>
                                </a:rPr>
                                <m:t> </m:t>
                              </m:r>
                              <m:r>
                                <a:rPr lang="en-ZW" i="1">
                                  <a:latin typeface="Cambria Math" panose="02040503050406030204" pitchFamily="18" charset="0"/>
                                </a:rPr>
                                <m:t>𝑏𝑜𝑑𝑦</m:t>
                              </m:r>
                              <m:r>
                                <a:rPr lang="en-ZW" i="0">
                                  <a:latin typeface="Cambria Math" panose="02040503050406030204" pitchFamily="18" charset="0"/>
                                </a:rPr>
                                <m:t> (</m:t>
                              </m:r>
                              <m:r>
                                <a:rPr lang="en-ZW" i="1">
                                  <a:latin typeface="Cambria Math" panose="02040503050406030204" pitchFamily="18" charset="0"/>
                                </a:rPr>
                                <m:t>𝑚𝑔</m:t>
                              </m:r>
                            </m:e>
                          </m:d>
                        </m:num>
                        <m:den>
                          <m:d>
                            <m:dPr>
                              <m:begChr m:val=""/>
                              <m:ctrlPr>
                                <a:rPr lang="en-ZW" i="1">
                                  <a:latin typeface="Cambria Math" panose="02040503050406030204" pitchFamily="18" charset="0"/>
                                </a:rPr>
                              </m:ctrlPr>
                            </m:dPr>
                            <m:e>
                              <m:r>
                                <a:rPr lang="en-ZW" i="1">
                                  <a:latin typeface="Cambria Math" panose="02040503050406030204" pitchFamily="18" charset="0"/>
                                </a:rPr>
                                <m:t>𝑃𝑙𝑎𝑠𝑚𝑎</m:t>
                              </m:r>
                              <m:r>
                                <a:rPr lang="en-ZW" i="0">
                                  <a:latin typeface="Cambria Math" panose="02040503050406030204" pitchFamily="18" charset="0"/>
                                </a:rPr>
                                <m:t> </m:t>
                              </m:r>
                              <m:r>
                                <a:rPr lang="en-ZW" i="1">
                                  <a:latin typeface="Cambria Math" panose="02040503050406030204" pitchFamily="18" charset="0"/>
                                </a:rPr>
                                <m:t>𝑐𝑜𝑛𝑐𝑒𝑛𝑡𝑟𝑎𝑡𝑖𝑜𝑛</m:t>
                              </m:r>
                              <m:r>
                                <a:rPr lang="en-ZW" i="0">
                                  <a:latin typeface="Cambria Math" panose="02040503050406030204" pitchFamily="18" charset="0"/>
                                </a:rPr>
                                <m:t> </m:t>
                              </m:r>
                              <m:r>
                                <a:rPr lang="en-ZW" i="1">
                                  <a:latin typeface="Cambria Math" panose="02040503050406030204" pitchFamily="18" charset="0"/>
                                </a:rPr>
                                <m:t>𝑜𝑓</m:t>
                              </m:r>
                              <m:r>
                                <a:rPr lang="en-ZW" i="0">
                                  <a:latin typeface="Cambria Math" panose="02040503050406030204" pitchFamily="18" charset="0"/>
                                </a:rPr>
                                <m:t> </m:t>
                              </m:r>
                              <m:r>
                                <a:rPr lang="en-ZW" i="1">
                                  <a:latin typeface="Cambria Math" panose="02040503050406030204" pitchFamily="18" charset="0"/>
                                </a:rPr>
                                <m:t>𝑑𝑟𝑢𝑔</m:t>
                              </m:r>
                              <m:r>
                                <a:rPr lang="en-ZW" i="0">
                                  <a:latin typeface="Cambria Math" panose="02040503050406030204" pitchFamily="18" charset="0"/>
                                </a:rPr>
                                <m:t> (</m:t>
                              </m:r>
                              <m:f>
                                <m:fPr>
                                  <m:ctrlPr>
                                    <a:rPr lang="en-ZW" i="1">
                                      <a:latin typeface="Cambria Math" panose="02040503050406030204" pitchFamily="18" charset="0"/>
                                    </a:rPr>
                                  </m:ctrlPr>
                                </m:fPr>
                                <m:num>
                                  <m:r>
                                    <a:rPr lang="en-ZW" i="1">
                                      <a:latin typeface="Cambria Math" panose="02040503050406030204" pitchFamily="18" charset="0"/>
                                    </a:rPr>
                                    <m:t>𝑚𝑔</m:t>
                                  </m:r>
                                </m:num>
                                <m:den>
                                  <m:r>
                                    <a:rPr lang="en-ZW" i="1">
                                      <a:latin typeface="Cambria Math" panose="02040503050406030204" pitchFamily="18" charset="0"/>
                                    </a:rPr>
                                    <m:t>𝐿</m:t>
                                  </m:r>
                                </m:den>
                              </m:f>
                            </m:e>
                          </m:d>
                        </m:den>
                      </m:f>
                    </m:oMath>
                  </m:oMathPara>
                </a14:m>
                <a:endParaRPr lang="en-ZW" dirty="0"/>
              </a:p>
            </p:txBody>
          </p:sp>
        </mc:Choice>
        <mc:Fallback xmlns="">
          <p:sp>
            <p:nvSpPr>
              <p:cNvPr id="6" name="TextBox 5">
                <a:extLst>
                  <a:ext uri="{FF2B5EF4-FFF2-40B4-BE49-F238E27FC236}">
                    <a16:creationId xmlns:a16="http://schemas.microsoft.com/office/drawing/2014/main" id="{8AFABE7E-D6E1-4EA8-A924-40C8EED1C5E5}"/>
                  </a:ext>
                </a:extLst>
              </p:cNvPr>
              <p:cNvSpPr txBox="1">
                <a:spLocks noRot="1" noChangeAspect="1" noMove="1" noResize="1" noEditPoints="1" noAdjustHandles="1" noChangeArrowheads="1" noChangeShapeType="1" noTextEdit="1"/>
              </p:cNvSpPr>
              <p:nvPr/>
            </p:nvSpPr>
            <p:spPr>
              <a:xfrm>
                <a:off x="1819836" y="2964944"/>
                <a:ext cx="6096000" cy="825291"/>
              </a:xfrm>
              <a:prstGeom prst="rect">
                <a:avLst/>
              </a:prstGeom>
              <a:blipFill>
                <a:blip r:embed="rId3"/>
                <a:stretch>
                  <a:fillRect/>
                </a:stretch>
              </a:blipFill>
            </p:spPr>
            <p:txBody>
              <a:bodyPr/>
              <a:lstStyle/>
              <a:p>
                <a:r>
                  <a:rPr lang="en-ZW">
                    <a:noFill/>
                  </a:rPr>
                  <a:t> </a:t>
                </a:r>
              </a:p>
            </p:txBody>
          </p:sp>
        </mc:Fallback>
      </mc:AlternateContent>
    </p:spTree>
    <p:extLst>
      <p:ext uri="{BB962C8B-B14F-4D97-AF65-F5344CB8AC3E}">
        <p14:creationId xmlns:p14="http://schemas.microsoft.com/office/powerpoint/2010/main" val="594272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F2AA54-73C0-47D0-79E9-D9473F0978E1}"/>
              </a:ext>
            </a:extLst>
          </p:cNvPr>
          <p:cNvSpPr txBox="1">
            <a:spLocks noChangeArrowheads="1"/>
          </p:cNvSpPr>
          <p:nvPr/>
        </p:nvSpPr>
        <p:spPr>
          <a:xfrm>
            <a:off x="828000" y="971999"/>
            <a:ext cx="10390093" cy="3978691"/>
          </a:xfrm>
          <a:prstGeom prst="rect">
            <a:avLst/>
          </a:prstGeom>
        </p:spPr>
        <p:txBody>
          <a:bodyPr/>
          <a:lstStyle/>
          <a:p>
            <a:pPr marL="342900" indent="-342900" eaLnBrk="0" hangingPunct="0">
              <a:lnSpc>
                <a:spcPct val="150000"/>
              </a:lnSpc>
              <a:spcBef>
                <a:spcPct val="20000"/>
              </a:spcBef>
              <a:buFont typeface="Courier New" panose="02070309020205020404" pitchFamily="49" charset="0"/>
              <a:buChar char="o"/>
              <a:defRPr/>
            </a:pPr>
            <a:r>
              <a:rPr lang="en-GB" sz="2000" kern="0" dirty="0">
                <a:cs typeface="Times New Roman" panose="02020603050405020304" pitchFamily="18" charset="0"/>
              </a:rPr>
              <a:t>Distribution is the </a:t>
            </a:r>
            <a:r>
              <a:rPr lang="en-GB" sz="2000" b="1" i="1" kern="0" dirty="0">
                <a:solidFill>
                  <a:srgbClr val="C00000"/>
                </a:solidFill>
                <a:cs typeface="Times New Roman" panose="02020603050405020304" pitchFamily="18" charset="0"/>
              </a:rPr>
              <a:t>reversible</a:t>
            </a:r>
            <a:r>
              <a:rPr lang="en-GB" sz="2000" i="1" kern="0" dirty="0">
                <a:cs typeface="Times New Roman" panose="02020603050405020304" pitchFamily="18" charset="0"/>
              </a:rPr>
              <a:t> </a:t>
            </a:r>
            <a:r>
              <a:rPr lang="en-GB" sz="2000" kern="0" dirty="0">
                <a:cs typeface="Times New Roman" panose="02020603050405020304" pitchFamily="18" charset="0"/>
              </a:rPr>
              <a:t>transfer of drug between the site of measurement (usually plasma) and other sites within the body (tissues etc.)</a:t>
            </a:r>
          </a:p>
          <a:p>
            <a:pPr marL="342900" indent="-342900" eaLnBrk="0" hangingPunct="0">
              <a:lnSpc>
                <a:spcPct val="150000"/>
              </a:lnSpc>
              <a:spcBef>
                <a:spcPct val="20000"/>
              </a:spcBef>
              <a:buFont typeface="Courier New" panose="02070309020205020404" pitchFamily="49" charset="0"/>
              <a:buChar char="o"/>
              <a:defRPr/>
            </a:pPr>
            <a:r>
              <a:rPr lang="en-GB" sz="2000" kern="0" dirty="0">
                <a:cs typeface="Times New Roman" panose="02020603050405020304" pitchFamily="18" charset="0"/>
              </a:rPr>
              <a:t>Distribution within the vascular system is very quick (a few minutes)</a:t>
            </a:r>
          </a:p>
          <a:p>
            <a:pPr marL="342900" indent="-342900" eaLnBrk="0" hangingPunct="0">
              <a:lnSpc>
                <a:spcPct val="150000"/>
              </a:lnSpc>
              <a:spcBef>
                <a:spcPct val="20000"/>
              </a:spcBef>
              <a:buFont typeface="Courier New" panose="02070309020205020404" pitchFamily="49" charset="0"/>
              <a:buChar char="o"/>
              <a:defRPr/>
            </a:pPr>
            <a:r>
              <a:rPr lang="en-GB" sz="2000" kern="0" dirty="0">
                <a:cs typeface="Times New Roman" panose="02020603050405020304" pitchFamily="18" charset="0"/>
              </a:rPr>
              <a:t>Distribution into other tissues takes longer and is influenced by </a:t>
            </a:r>
            <a:r>
              <a:rPr lang="en-GB" sz="2000" kern="0" dirty="0" err="1">
                <a:cs typeface="Times New Roman" panose="02020603050405020304" pitchFamily="18" charset="0"/>
              </a:rPr>
              <a:t>physico</a:t>
            </a:r>
            <a:r>
              <a:rPr lang="en-GB" sz="2000" kern="0" dirty="0">
                <a:cs typeface="Times New Roman" panose="02020603050405020304" pitchFamily="18" charset="0"/>
              </a:rPr>
              <a:t>-chemical properties of drug molecule and organ perfusion rates</a:t>
            </a:r>
            <a:endParaRPr lang="en-GB" sz="2000" kern="0" dirty="0">
              <a:solidFill>
                <a:schemeClr val="accent1"/>
              </a:solidFill>
              <a:cs typeface="Times New Roman" panose="02020603050405020304" pitchFamily="18" charset="0"/>
            </a:endParaRPr>
          </a:p>
          <a:p>
            <a:pPr marL="342900" indent="-342900" eaLnBrk="0" hangingPunct="0">
              <a:lnSpc>
                <a:spcPct val="150000"/>
              </a:lnSpc>
              <a:spcBef>
                <a:spcPct val="20000"/>
              </a:spcBef>
              <a:buFont typeface="Courier New" panose="02070309020205020404" pitchFamily="49" charset="0"/>
              <a:buChar char="o"/>
              <a:defRPr/>
            </a:pPr>
            <a:r>
              <a:rPr lang="en-GB" sz="2000" kern="0" dirty="0">
                <a:cs typeface="Times New Roman" panose="02020603050405020304" pitchFamily="18" charset="0"/>
              </a:rPr>
              <a:t>Drug in tissues </a:t>
            </a:r>
            <a:r>
              <a:rPr lang="en-GB" sz="2000" u="sng" kern="0" dirty="0">
                <a:cs typeface="Times New Roman" panose="02020603050405020304" pitchFamily="18" charset="0"/>
              </a:rPr>
              <a:t>cannot normally be measured directly</a:t>
            </a:r>
            <a:r>
              <a:rPr lang="en-GB" sz="2000" kern="0" dirty="0">
                <a:cs typeface="Times New Roman" panose="02020603050405020304" pitchFamily="18" charset="0"/>
              </a:rPr>
              <a:t>. </a:t>
            </a:r>
          </a:p>
          <a:p>
            <a:pPr marL="800100" lvl="1" indent="-342900" eaLnBrk="0" hangingPunct="0">
              <a:lnSpc>
                <a:spcPct val="150000"/>
              </a:lnSpc>
              <a:spcBef>
                <a:spcPct val="20000"/>
              </a:spcBef>
              <a:buFont typeface="Wingdings" panose="05000000000000000000" pitchFamily="2" charset="2"/>
              <a:buChar char="Ø"/>
              <a:defRPr/>
            </a:pPr>
            <a:r>
              <a:rPr lang="en-GB" sz="2000" kern="0" dirty="0">
                <a:cs typeface="Times New Roman" panose="02020603050405020304" pitchFamily="18" charset="0"/>
              </a:rPr>
              <a:t>Information on the rate and extent of tissue distribution is inferred from the plasma </a:t>
            </a:r>
          </a:p>
          <a:p>
            <a:pPr lvl="1" eaLnBrk="0" hangingPunct="0">
              <a:lnSpc>
                <a:spcPct val="150000"/>
              </a:lnSpc>
              <a:spcBef>
                <a:spcPct val="20000"/>
              </a:spcBef>
              <a:defRPr/>
            </a:pPr>
            <a:r>
              <a:rPr lang="en-GB" sz="2000" kern="0" dirty="0">
                <a:cs typeface="Times New Roman" panose="02020603050405020304" pitchFamily="18" charset="0"/>
              </a:rPr>
              <a:t>       </a:t>
            </a:r>
            <a:r>
              <a:rPr lang="en-GB" sz="2000" kern="0" dirty="0" err="1">
                <a:cs typeface="Times New Roman" panose="02020603050405020304" pitchFamily="18" charset="0"/>
              </a:rPr>
              <a:t>conc</a:t>
            </a:r>
            <a:r>
              <a:rPr lang="en-GB" sz="2000" kern="0" dirty="0">
                <a:cs typeface="Times New Roman" panose="02020603050405020304" pitchFamily="18" charset="0"/>
              </a:rPr>
              <a:t>– time profile of drug</a:t>
            </a:r>
          </a:p>
        </p:txBody>
      </p:sp>
      <p:sp>
        <p:nvSpPr>
          <p:cNvPr id="6" name="TextBox 5">
            <a:extLst>
              <a:ext uri="{FF2B5EF4-FFF2-40B4-BE49-F238E27FC236}">
                <a16:creationId xmlns:a16="http://schemas.microsoft.com/office/drawing/2014/main" id="{30EF46A3-36D6-45A7-802F-9BB97F45046C}"/>
              </a:ext>
            </a:extLst>
          </p:cNvPr>
          <p:cNvSpPr txBox="1"/>
          <p:nvPr/>
        </p:nvSpPr>
        <p:spPr>
          <a:xfrm>
            <a:off x="827999" y="131680"/>
            <a:ext cx="11023105" cy="707886"/>
          </a:xfrm>
          <a:prstGeom prst="rect">
            <a:avLst/>
          </a:prstGeom>
          <a:noFill/>
        </p:spPr>
        <p:txBody>
          <a:bodyPr wrap="square">
            <a:spAutoFit/>
          </a:bodyPr>
          <a:lstStyle/>
          <a:p>
            <a:pPr eaLnBrk="1" hangingPunct="1">
              <a:spcBef>
                <a:spcPct val="0"/>
              </a:spcBef>
              <a:buFontTx/>
              <a:buNone/>
            </a:pPr>
            <a:r>
              <a:rPr lang="sv-SE" altLang="en-US" sz="4000" b="1" dirty="0"/>
              <a:t>What is distribution?</a:t>
            </a:r>
            <a:endParaRPr lang="sv-SE" altLang="en-US" sz="4000" b="1" dirty="0">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0F5CD049-05D0-483F-A2D0-C1405BA9C8B9}"/>
              </a:ext>
            </a:extLst>
          </p:cNvPr>
          <p:cNvSpPr>
            <a:spLocks noChangeArrowheads="1"/>
          </p:cNvSpPr>
          <p:nvPr/>
        </p:nvSpPr>
        <p:spPr bwMode="auto">
          <a:xfrm>
            <a:off x="828000" y="972000"/>
            <a:ext cx="8561387" cy="419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lnSpc>
                <a:spcPct val="150000"/>
              </a:lnSpc>
            </a:pPr>
            <a:r>
              <a:rPr lang="en-ZW" altLang="en-US" sz="2000" b="1" dirty="0">
                <a:latin typeface="+mn-lt"/>
              </a:rPr>
              <a:t>Volume of Distribution depends on:</a:t>
            </a:r>
          </a:p>
          <a:p>
            <a:pPr marL="342900" indent="-342900" eaLnBrk="1" hangingPunct="1">
              <a:lnSpc>
                <a:spcPct val="150000"/>
              </a:lnSpc>
              <a:buFont typeface="Wingdings" panose="05000000000000000000" pitchFamily="2" charset="2"/>
              <a:buChar char="ü"/>
            </a:pPr>
            <a:r>
              <a:rPr lang="en-ZW" altLang="en-US" sz="2000" dirty="0">
                <a:latin typeface="+mn-lt"/>
              </a:rPr>
              <a:t>extent of drug-plasma protein binding</a:t>
            </a:r>
          </a:p>
          <a:p>
            <a:pPr marL="342900" indent="-342900" eaLnBrk="1" hangingPunct="1">
              <a:lnSpc>
                <a:spcPct val="150000"/>
              </a:lnSpc>
              <a:buFont typeface="Wingdings" panose="05000000000000000000" pitchFamily="2" charset="2"/>
              <a:buChar char="ü"/>
            </a:pPr>
            <a:r>
              <a:rPr lang="en-ZW" altLang="en-US" sz="2000" dirty="0">
                <a:latin typeface="+mn-lt"/>
              </a:rPr>
              <a:t>tissue affinity</a:t>
            </a:r>
          </a:p>
          <a:p>
            <a:pPr marL="342900" indent="-342900" eaLnBrk="1" hangingPunct="1">
              <a:lnSpc>
                <a:spcPct val="150000"/>
              </a:lnSpc>
              <a:buFont typeface="Wingdings" panose="05000000000000000000" pitchFamily="2" charset="2"/>
              <a:buChar char="ü"/>
            </a:pPr>
            <a:r>
              <a:rPr lang="en-ZW" altLang="en-US" sz="2000" dirty="0">
                <a:latin typeface="+mn-lt"/>
              </a:rPr>
              <a:t>drugs </a:t>
            </a:r>
            <a:r>
              <a:rPr lang="en-ZW" altLang="en-US" sz="2000" dirty="0" err="1">
                <a:latin typeface="+mn-lt"/>
              </a:rPr>
              <a:t>pKa</a:t>
            </a:r>
            <a:endParaRPr lang="en-ZW" altLang="en-US" sz="2000" dirty="0">
              <a:latin typeface="+mn-lt"/>
            </a:endParaRPr>
          </a:p>
          <a:p>
            <a:pPr marL="342900" indent="-342900" eaLnBrk="1" hangingPunct="1">
              <a:lnSpc>
                <a:spcPct val="150000"/>
              </a:lnSpc>
              <a:buFont typeface="Wingdings" panose="05000000000000000000" pitchFamily="2" charset="2"/>
              <a:buChar char="ü"/>
            </a:pPr>
            <a:r>
              <a:rPr lang="en-ZW" altLang="en-US" sz="2000" dirty="0">
                <a:latin typeface="+mn-lt"/>
              </a:rPr>
              <a:t>partition coefficient of the drug in fat (lipid solubility)</a:t>
            </a:r>
          </a:p>
          <a:p>
            <a:pPr marL="342900" indent="-342900" eaLnBrk="1" hangingPunct="1">
              <a:lnSpc>
                <a:spcPct val="150000"/>
              </a:lnSpc>
              <a:buFont typeface="Wingdings" panose="05000000000000000000" pitchFamily="2" charset="2"/>
              <a:buChar char="ü"/>
            </a:pPr>
            <a:r>
              <a:rPr lang="en-ZW" altLang="en-US" sz="2000" dirty="0">
                <a:latin typeface="+mn-lt"/>
              </a:rPr>
              <a:t>patient‘s gender</a:t>
            </a:r>
          </a:p>
          <a:p>
            <a:pPr marL="342900" indent="-342900" eaLnBrk="1" hangingPunct="1">
              <a:lnSpc>
                <a:spcPct val="150000"/>
              </a:lnSpc>
              <a:buFont typeface="Wingdings" panose="05000000000000000000" pitchFamily="2" charset="2"/>
              <a:buChar char="ü"/>
            </a:pPr>
            <a:r>
              <a:rPr lang="en-ZW" altLang="en-US" sz="2000" dirty="0">
                <a:latin typeface="+mn-lt"/>
              </a:rPr>
              <a:t>patient‘s age</a:t>
            </a:r>
          </a:p>
          <a:p>
            <a:pPr marL="342900" indent="-342900" eaLnBrk="1" hangingPunct="1">
              <a:lnSpc>
                <a:spcPct val="150000"/>
              </a:lnSpc>
              <a:buFont typeface="Wingdings" panose="05000000000000000000" pitchFamily="2" charset="2"/>
              <a:buChar char="ü"/>
            </a:pPr>
            <a:r>
              <a:rPr lang="en-ZW" altLang="en-US" sz="2000" dirty="0">
                <a:latin typeface="+mn-lt"/>
              </a:rPr>
              <a:t>patient‘s disease</a:t>
            </a:r>
          </a:p>
          <a:p>
            <a:pPr marL="342900" indent="-342900" eaLnBrk="1" hangingPunct="1">
              <a:lnSpc>
                <a:spcPct val="150000"/>
              </a:lnSpc>
              <a:buFont typeface="Wingdings" panose="05000000000000000000" pitchFamily="2" charset="2"/>
              <a:buChar char="ü"/>
            </a:pPr>
            <a:r>
              <a:rPr lang="en-ZW" altLang="en-US" sz="2000" dirty="0">
                <a:latin typeface="+mn-lt"/>
              </a:rPr>
              <a:t>patient‘s body composition</a:t>
            </a:r>
          </a:p>
        </p:txBody>
      </p:sp>
      <p:sp>
        <p:nvSpPr>
          <p:cNvPr id="4" name="TextBox 3">
            <a:extLst>
              <a:ext uri="{FF2B5EF4-FFF2-40B4-BE49-F238E27FC236}">
                <a16:creationId xmlns:a16="http://schemas.microsoft.com/office/drawing/2014/main" id="{29C43582-FC09-44B7-8640-480CD5BD29AF}"/>
              </a:ext>
            </a:extLst>
          </p:cNvPr>
          <p:cNvSpPr txBox="1"/>
          <p:nvPr/>
        </p:nvSpPr>
        <p:spPr>
          <a:xfrm>
            <a:off x="827999" y="131680"/>
            <a:ext cx="11023105" cy="707886"/>
          </a:xfrm>
          <a:prstGeom prst="rect">
            <a:avLst/>
          </a:prstGeom>
          <a:noFill/>
        </p:spPr>
        <p:txBody>
          <a:bodyPr wrap="square">
            <a:spAutoFit/>
          </a:bodyPr>
          <a:lstStyle/>
          <a:p>
            <a:pPr eaLnBrk="1" hangingPunct="1">
              <a:spcBef>
                <a:spcPct val="0"/>
              </a:spcBef>
              <a:buFontTx/>
              <a:buNone/>
            </a:pPr>
            <a:r>
              <a:rPr lang="sv-SE" altLang="en-US" sz="4000" b="1" dirty="0"/>
              <a:t>Factors affecting volume of distribution</a:t>
            </a:r>
            <a:endParaRPr lang="sv-SE" altLang="en-US" sz="4000" b="1" dirty="0">
              <a:latin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a:extLst>
              <a:ext uri="{FF2B5EF4-FFF2-40B4-BE49-F238E27FC236}">
                <a16:creationId xmlns:a16="http://schemas.microsoft.com/office/drawing/2014/main" id="{E3BC716E-DE88-0327-E858-94CFE8D07E61}"/>
              </a:ext>
            </a:extLst>
          </p:cNvPr>
          <p:cNvSpPr>
            <a:spLocks noGrp="1"/>
          </p:cNvSpPr>
          <p:nvPr>
            <p:ph idx="1"/>
          </p:nvPr>
        </p:nvSpPr>
        <p:spPr>
          <a:xfrm>
            <a:off x="827999" y="999992"/>
            <a:ext cx="10713968" cy="5083567"/>
          </a:xfrm>
        </p:spPr>
        <p:txBody>
          <a:bodyPr>
            <a:noAutofit/>
          </a:bodyPr>
          <a:lstStyle/>
          <a:p>
            <a:pPr>
              <a:lnSpc>
                <a:spcPct val="150000"/>
              </a:lnSpc>
              <a:buFontTx/>
              <a:buNone/>
            </a:pPr>
            <a:r>
              <a:rPr lang="en-ZW" altLang="en-US" sz="2000" b="1" dirty="0">
                <a:cs typeface="Times New Roman" panose="02020603050405020304" pitchFamily="18" charset="0"/>
              </a:rPr>
              <a:t>Some drugs bind to plasma proteins (albumin, alpha-glycoproteins) in blood</a:t>
            </a:r>
          </a:p>
          <a:p>
            <a:pPr lvl="1">
              <a:lnSpc>
                <a:spcPct val="150000"/>
              </a:lnSpc>
              <a:buFont typeface="Wingdings" panose="05000000000000000000" pitchFamily="2" charset="2"/>
              <a:buChar char="Ø"/>
            </a:pPr>
            <a:r>
              <a:rPr lang="en-ZW" altLang="en-US" sz="1800" dirty="0">
                <a:cs typeface="Times New Roman" panose="02020603050405020304" pitchFamily="18" charset="0"/>
              </a:rPr>
              <a:t>cannot enter tissue (only unbound drug can permeate membranes)</a:t>
            </a:r>
          </a:p>
          <a:p>
            <a:pPr lvl="1">
              <a:lnSpc>
                <a:spcPct val="150000"/>
              </a:lnSpc>
              <a:buFont typeface="Wingdings" panose="05000000000000000000" pitchFamily="2" charset="2"/>
              <a:buChar char="Ø"/>
            </a:pPr>
            <a:r>
              <a:rPr lang="en-ZW" altLang="en-US" sz="1800" dirty="0">
                <a:cs typeface="Times New Roman" panose="02020603050405020304" pitchFamily="18" charset="0"/>
              </a:rPr>
              <a:t>reversible binding</a:t>
            </a:r>
          </a:p>
          <a:p>
            <a:pPr lvl="1">
              <a:lnSpc>
                <a:spcPct val="150000"/>
              </a:lnSpc>
              <a:buFont typeface="Wingdings" panose="05000000000000000000" pitchFamily="2" charset="2"/>
              <a:buChar char="Ø"/>
            </a:pPr>
            <a:r>
              <a:rPr lang="en-ZW" altLang="en-US" sz="1800" dirty="0">
                <a:cs typeface="Times New Roman" panose="02020603050405020304" pitchFamily="18" charset="0"/>
              </a:rPr>
              <a:t>competition among drugs for binding</a:t>
            </a:r>
          </a:p>
          <a:p>
            <a:pPr>
              <a:lnSpc>
                <a:spcPct val="150000"/>
              </a:lnSpc>
              <a:buFontTx/>
              <a:buNone/>
            </a:pPr>
            <a:r>
              <a:rPr lang="en-ZW" altLang="en-US" sz="2000" b="1" dirty="0">
                <a:cs typeface="Times New Roman" panose="02020603050405020304" pitchFamily="18" charset="0"/>
              </a:rPr>
              <a:t>Some tissues have lipid barriers resisting drug penetration</a:t>
            </a:r>
          </a:p>
          <a:p>
            <a:pPr lvl="1">
              <a:lnSpc>
                <a:spcPct val="150000"/>
              </a:lnSpc>
              <a:buFont typeface="Wingdings" panose="05000000000000000000" pitchFamily="2" charset="2"/>
              <a:buChar char="Ø"/>
            </a:pPr>
            <a:r>
              <a:rPr lang="en-ZW" altLang="en-US" sz="1800" dirty="0">
                <a:cs typeface="Times New Roman" panose="02020603050405020304" pitchFamily="18" charset="0"/>
              </a:rPr>
              <a:t>blood brain barrier, placenta</a:t>
            </a:r>
          </a:p>
          <a:p>
            <a:pPr>
              <a:lnSpc>
                <a:spcPct val="150000"/>
              </a:lnSpc>
              <a:buFontTx/>
              <a:buNone/>
            </a:pPr>
            <a:r>
              <a:rPr lang="en-ZW" altLang="en-US" sz="2000" b="1" dirty="0">
                <a:cs typeface="Times New Roman" panose="02020603050405020304" pitchFamily="18" charset="0"/>
              </a:rPr>
              <a:t>Drug may be soluble or bound to proteins in particular tissues and then slowly released </a:t>
            </a:r>
          </a:p>
          <a:p>
            <a:pPr lvl="1">
              <a:lnSpc>
                <a:spcPct val="150000"/>
              </a:lnSpc>
              <a:buFont typeface="Wingdings" panose="05000000000000000000" pitchFamily="2" charset="2"/>
              <a:buChar char="Ø"/>
            </a:pPr>
            <a:r>
              <a:rPr lang="en-ZW" altLang="en-US" sz="1800" dirty="0">
                <a:cs typeface="Times New Roman" panose="02020603050405020304" pitchFamily="18" charset="0"/>
              </a:rPr>
              <a:t>drug reservoirs (e.g. Chloroquine to melanin)</a:t>
            </a:r>
          </a:p>
          <a:p>
            <a:pPr>
              <a:lnSpc>
                <a:spcPct val="150000"/>
              </a:lnSpc>
              <a:buFontTx/>
              <a:buNone/>
            </a:pPr>
            <a:r>
              <a:rPr lang="en-ZW" altLang="en-US" sz="2000" b="1" dirty="0">
                <a:cs typeface="Times New Roman" panose="02020603050405020304" pitchFamily="18" charset="0"/>
              </a:rPr>
              <a:t>Drug may produce an effect in other tissues to produce a side effects </a:t>
            </a:r>
          </a:p>
          <a:p>
            <a:pPr lvl="1">
              <a:lnSpc>
                <a:spcPct val="150000"/>
              </a:lnSpc>
              <a:buFont typeface="Wingdings" panose="05000000000000000000" pitchFamily="2" charset="2"/>
              <a:buChar char="Ø"/>
            </a:pPr>
            <a:r>
              <a:rPr lang="en-ZW" altLang="en-US" sz="1800" dirty="0">
                <a:cs typeface="Times New Roman" panose="02020603050405020304" pitchFamily="18" charset="0"/>
              </a:rPr>
              <a:t>unspecific receptor binding</a:t>
            </a:r>
          </a:p>
        </p:txBody>
      </p:sp>
      <p:sp>
        <p:nvSpPr>
          <p:cNvPr id="4" name="TextBox 3">
            <a:extLst>
              <a:ext uri="{FF2B5EF4-FFF2-40B4-BE49-F238E27FC236}">
                <a16:creationId xmlns:a16="http://schemas.microsoft.com/office/drawing/2014/main" id="{E740734C-F081-4886-99D8-72C03E4CAE54}"/>
              </a:ext>
            </a:extLst>
          </p:cNvPr>
          <p:cNvSpPr txBox="1"/>
          <p:nvPr/>
        </p:nvSpPr>
        <p:spPr>
          <a:xfrm>
            <a:off x="827999" y="131680"/>
            <a:ext cx="11023105" cy="707886"/>
          </a:xfrm>
          <a:prstGeom prst="rect">
            <a:avLst/>
          </a:prstGeom>
          <a:noFill/>
        </p:spPr>
        <p:txBody>
          <a:bodyPr wrap="square">
            <a:spAutoFit/>
          </a:bodyPr>
          <a:lstStyle/>
          <a:p>
            <a:pPr eaLnBrk="1" hangingPunct="1">
              <a:spcBef>
                <a:spcPct val="0"/>
              </a:spcBef>
              <a:buFontTx/>
              <a:buNone/>
            </a:pPr>
            <a:r>
              <a:rPr lang="sv-SE" altLang="en-US" sz="4000" b="1" dirty="0"/>
              <a:t>Distribution: getting drug from blood to the tissues</a:t>
            </a:r>
            <a:endParaRPr lang="sv-SE" altLang="en-US" sz="4000" b="1" dirty="0">
              <a:latin typeface="+mn-l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4A7C278C36E2B41AFF85E22F7DA9A7A" ma:contentTypeVersion="12" ma:contentTypeDescription="Create a new document." ma:contentTypeScope="" ma:versionID="bd9f27435e33ae5af5ed4c6ba505807e">
  <xsd:schema xmlns:xsd="http://www.w3.org/2001/XMLSchema" xmlns:xs="http://www.w3.org/2001/XMLSchema" xmlns:p="http://schemas.microsoft.com/office/2006/metadata/properties" xmlns:ns2="dc1353f5-7107-497d-acf0-e6b1e138a181" targetNamespace="http://schemas.microsoft.com/office/2006/metadata/properties" ma:root="true" ma:fieldsID="a6b88cdbbfd0f0818b8740bf05ebd18d" ns2:_="">
    <xsd:import namespace="dc1353f5-7107-497d-acf0-e6b1e138a18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1353f5-7107-497d-acf0-e6b1e138a1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2ec841c-a207-44a3-aa12-5138862fab88"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c1353f5-7107-497d-acf0-e6b1e138a18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257E757-C7A0-48C9-A01A-9A8F3C9BFA95}">
  <ds:schemaRefs>
    <ds:schemaRef ds:uri="http://schemas.microsoft.com/sharepoint/v3/contenttype/forms"/>
  </ds:schemaRefs>
</ds:datastoreItem>
</file>

<file path=customXml/itemProps2.xml><?xml version="1.0" encoding="utf-8"?>
<ds:datastoreItem xmlns:ds="http://schemas.openxmlformats.org/officeDocument/2006/customXml" ds:itemID="{BC660CFC-FE6D-40C6-AB2D-EEFCC9B50F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1353f5-7107-497d-acf0-e6b1e138a1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BC563B-386C-426F-9B78-8203DC9D25ED}">
  <ds:schemaRefs>
    <ds:schemaRef ds:uri="http://purl.org/dc/elements/1.1/"/>
    <ds:schemaRef ds:uri="http://schemas.microsoft.com/office/2006/metadata/properties"/>
    <ds:schemaRef ds:uri="ed9eba1e-de0f-47f1-af31-795f0b67a61e"/>
    <ds:schemaRef ds:uri="617caac6-e32b-43f4-b15f-9e19ce02f2c4"/>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 ds:uri="dc1353f5-7107-497d-acf0-e6b1e138a181"/>
  </ds:schemaRefs>
</ds:datastoreItem>
</file>

<file path=docProps/app.xml><?xml version="1.0" encoding="utf-8"?>
<Properties xmlns="http://schemas.openxmlformats.org/officeDocument/2006/extended-properties" xmlns:vt="http://schemas.openxmlformats.org/officeDocument/2006/docPropsVTypes">
  <Template/>
  <TotalTime>2766</TotalTime>
  <Words>3709</Words>
  <Application>Microsoft Office PowerPoint</Application>
  <PresentationFormat>Widescreen</PresentationFormat>
  <Paragraphs>351</Paragraphs>
  <Slides>36</Slides>
  <Notes>30</Notes>
  <HiddenSlides>1</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36</vt:i4>
      </vt:variant>
    </vt:vector>
  </HeadingPairs>
  <TitlesOfParts>
    <vt:vector size="55" baseType="lpstr">
      <vt:lpstr>Aptos</vt:lpstr>
      <vt:lpstr>Arial</vt:lpstr>
      <vt:lpstr>Calibri</vt:lpstr>
      <vt:lpstr>Calibri Light</vt:lpstr>
      <vt:lpstr>Cambria Math</vt:lpstr>
      <vt:lpstr>Comic Sans MS</vt:lpstr>
      <vt:lpstr>Courier New</vt:lpstr>
      <vt:lpstr>Garamond</vt:lpstr>
      <vt:lpstr>Montserrat Bold</vt:lpstr>
      <vt:lpstr>Montserrat regular</vt:lpstr>
      <vt:lpstr>Segeo</vt:lpstr>
      <vt:lpstr>Segoe Sans</vt:lpstr>
      <vt:lpstr>Segoe UI</vt:lpstr>
      <vt:lpstr>Symbol</vt:lpstr>
      <vt:lpstr>Times New Roman</vt:lpstr>
      <vt:lpstr>var(--fontFamilyBase)</vt:lpstr>
      <vt:lpstr>Wingdings</vt:lpstr>
      <vt:lpstr>Wingdings 3</vt:lpstr>
      <vt:lpstr>Office Theme</vt:lpstr>
      <vt:lpstr>PowerPoint Presentation</vt:lpstr>
      <vt:lpstr>PowerPoint Presentation</vt:lpstr>
      <vt:lpstr>Learning objectives</vt:lpstr>
      <vt:lpstr>Volume of distribution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Clearance</vt:lpstr>
      <vt:lpstr>PowerPoint Presentation</vt:lpstr>
      <vt:lpstr>PowerPoint Presentation</vt:lpstr>
      <vt:lpstr>PowerPoint Presentation</vt:lpstr>
      <vt:lpstr>PowerPoint Presentation</vt:lpstr>
      <vt:lpstr>Dependence of elimination on both distribution and CL</vt:lpstr>
      <vt:lpstr>PowerPoint Presentation</vt:lpstr>
      <vt:lpstr>PowerPoint Presentation</vt:lpstr>
      <vt:lpstr>Linear Pharmacokinetics</vt:lpstr>
      <vt:lpstr>PowerPoint Presentation</vt:lpstr>
      <vt:lpstr>PowerPoint Presentation</vt:lpstr>
      <vt:lpstr>PowerPoint Presentation</vt:lpstr>
      <vt:lpstr>Non-linear Pharmacokinetics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H3D Foundation Vision, Mission and Governance</dc:title>
  <dc:creator>Susan Winks</dc:creator>
  <cp:lastModifiedBy>Godfrey Mayoka</cp:lastModifiedBy>
  <cp:revision>307</cp:revision>
  <dcterms:created xsi:type="dcterms:W3CDTF">2020-04-23T14:28:34Z</dcterms:created>
  <dcterms:modified xsi:type="dcterms:W3CDTF">2026-04-23T09:49:40Z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0x01010044A7C278C36E2B41AFF85E22F7DA9A7A</vt:lpwstr>
  </property>
</Properties>
</file>