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466" r:id="rId5"/>
    <p:sldId id="309" r:id="rId6"/>
    <p:sldId id="601" r:id="rId7"/>
    <p:sldId id="595" r:id="rId8"/>
    <p:sldId id="596" r:id="rId9"/>
    <p:sldId id="597" r:id="rId10"/>
    <p:sldId id="598" r:id="rId11"/>
    <p:sldId id="611" r:id="rId12"/>
    <p:sldId id="617" r:id="rId13"/>
    <p:sldId id="618" r:id="rId14"/>
    <p:sldId id="621" r:id="rId15"/>
    <p:sldId id="622" r:id="rId16"/>
    <p:sldId id="623" r:id="rId17"/>
    <p:sldId id="569" r:id="rId18"/>
    <p:sldId id="610" r:id="rId19"/>
    <p:sldId id="624" r:id="rId20"/>
    <p:sldId id="602" r:id="rId21"/>
    <p:sldId id="513" r:id="rId22"/>
    <p:sldId id="625" r:id="rId23"/>
    <p:sldId id="564" r:id="rId24"/>
    <p:sldId id="604" r:id="rId25"/>
    <p:sldId id="565" r:id="rId26"/>
    <p:sldId id="566" r:id="rId27"/>
    <p:sldId id="605" r:id="rId28"/>
    <p:sldId id="626" r:id="rId29"/>
    <p:sldId id="514" r:id="rId30"/>
    <p:sldId id="515" r:id="rId31"/>
    <p:sldId id="599" r:id="rId32"/>
    <p:sldId id="517" r:id="rId33"/>
    <p:sldId id="518" r:id="rId34"/>
    <p:sldId id="519" r:id="rId35"/>
    <p:sldId id="526" r:id="rId36"/>
    <p:sldId id="527" r:id="rId37"/>
    <p:sldId id="615" r:id="rId38"/>
    <p:sldId id="616" r:id="rId39"/>
    <p:sldId id="612" r:id="rId40"/>
    <p:sldId id="508" r:id="rId41"/>
    <p:sldId id="4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6C651-15AF-4E9D-BBDB-6C9DF4AF2B97}" v="1" dt="2026-04-23T09:48:01.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6" autoAdjust="0"/>
    <p:restoredTop sz="94660"/>
  </p:normalViewPr>
  <p:slideViewPr>
    <p:cSldViewPr snapToGrid="0">
      <p:cViewPr varScale="1">
        <p:scale>
          <a:sx n="95" d="100"/>
          <a:sy n="95" d="100"/>
        </p:scale>
        <p:origin x="1206" y="96"/>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Mayoka" userId="771dd4121b003e55" providerId="LiveId" clId="{A869EEDB-87A6-4766-9811-CC904B2D9138}"/>
    <pc:docChg chg="addSld modSld">
      <pc:chgData name="Godfrey Mayoka" userId="771dd4121b003e55" providerId="LiveId" clId="{A869EEDB-87A6-4766-9811-CC904B2D9138}" dt="2026-04-23T09:48:01.222" v="0"/>
      <pc:docMkLst>
        <pc:docMk/>
      </pc:docMkLst>
      <pc:sldChg chg="add">
        <pc:chgData name="Godfrey Mayoka" userId="771dd4121b003e55" providerId="LiveId" clId="{A869EEDB-87A6-4766-9811-CC904B2D9138}" dt="2026-04-23T09:48:01.222" v="0"/>
        <pc:sldMkLst>
          <pc:docMk/>
          <pc:sldMk cId="1249928648"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2026/04/23</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2026/04/23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D4108A0F-E9BD-4856-94D8-C196C66C959E}" type="slidenum">
              <a:rPr lang="en-GB" smtClean="0"/>
              <a:t>2</a:t>
            </a:fld>
            <a:endParaRPr lang="en-GB"/>
          </a:p>
        </p:txBody>
      </p:sp>
    </p:spTree>
    <p:extLst>
      <p:ext uri="{BB962C8B-B14F-4D97-AF65-F5344CB8AC3E}">
        <p14:creationId xmlns:p14="http://schemas.microsoft.com/office/powerpoint/2010/main" val="119227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DB1DEA5-5E4C-D5D0-AEA9-DC836C4BA92C}"/>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98FB78EC-7219-3E20-9F77-A7B892A9AD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44B2B778-EFD4-CFD6-C22C-CB5CB473B7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3DEB94D2-95B5-4D4C-96C0-10085D57CBC2}" type="slidenum">
              <a:rPr lang="en-GB" altLang="en-US" sz="1200"/>
              <a:pPr eaLnBrk="1" hangingPunct="1"/>
              <a:t>21</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4F36C28-BE21-4B17-EAE8-0E69E5EF8A7E}"/>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405D4A53-2F2D-72B8-32BD-8290988CFC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2BCB829C-D093-B73A-0E26-D9A23C38E1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F9D01A98-BD25-5245-9C7E-510EAE4DDAB1}" type="slidenum">
              <a:rPr lang="en-GB" altLang="en-US" sz="1200"/>
              <a:pPr eaLnBrk="1" hangingPunct="1"/>
              <a:t>24</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4F36C28-BE21-4B17-EAE8-0E69E5EF8A7E}"/>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405D4A53-2F2D-72B8-32BD-8290988CFC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2BCB829C-D093-B73A-0E26-D9A23C38E1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F9D01A98-BD25-5245-9C7E-510EAE4DDAB1}" type="slidenum">
              <a:rPr lang="en-GB" altLang="en-US" sz="1200"/>
              <a:pPr eaLnBrk="1" hangingPunct="1"/>
              <a:t>25</a:t>
            </a:fld>
            <a:endParaRPr lang="en-GB" altLang="en-US" sz="1200"/>
          </a:p>
        </p:txBody>
      </p:sp>
    </p:spTree>
    <p:extLst>
      <p:ext uri="{BB962C8B-B14F-4D97-AF65-F5344CB8AC3E}">
        <p14:creationId xmlns:p14="http://schemas.microsoft.com/office/powerpoint/2010/main" val="774801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F616D6B8-5863-0B88-9BC7-3E7DEA0EAC15}"/>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E2DC6598-B923-F5D8-CF47-69F1D5C08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a:extLst>
              <a:ext uri="{FF2B5EF4-FFF2-40B4-BE49-F238E27FC236}">
                <a16:creationId xmlns:a16="http://schemas.microsoft.com/office/drawing/2014/main" id="{819ADAA8-6D7B-AEFD-CD8A-8BF200AD83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12F38FF5-37FA-B247-B846-FFEFD65C2C67}" type="slidenum">
              <a:rPr lang="en-GB" altLang="en-US" sz="1200"/>
              <a:pPr eaLnBrk="1" hangingPunct="1"/>
              <a:t>28</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DB8C2E4-0830-7545-8DF9-9F4606C6DE2F}"/>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584EA299-050D-BA2A-D6E0-E53EE85A42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a:extLst>
              <a:ext uri="{FF2B5EF4-FFF2-40B4-BE49-F238E27FC236}">
                <a16:creationId xmlns:a16="http://schemas.microsoft.com/office/drawing/2014/main" id="{C54AB4EA-9442-42FB-EACC-852ECB1FCD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1570324F-D33C-2B4A-A597-9DEFD0419413}" type="slidenum">
              <a:rPr lang="en-GB" altLang="en-US" sz="1200"/>
              <a:pPr eaLnBrk="1" hangingPunct="1"/>
              <a:t>3</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8B540E9-2D1B-49D4-38B2-C9345B34BC3E}"/>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823ED555-A076-98D9-F8A2-A4E27DA3BB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375484EF-9049-322A-640A-E7E99F1A0A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A5E21144-7084-784A-8097-713FB1989418}" type="slidenum">
              <a:rPr lang="en-GB" altLang="en-US" sz="1200"/>
              <a:pPr eaLnBrk="1" hangingPunct="1"/>
              <a:t>4</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95DF348-9B4A-07A4-09FB-9AF2A34B1C86}"/>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F1BE7EDA-87B6-9FE2-E86F-4A5522BB20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75862DE5-C428-DA6C-0A15-A117515166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07CFB07B-2200-8540-A48C-84A5A09EDA35}" type="slidenum">
              <a:rPr lang="en-GB" altLang="en-US" sz="1200"/>
              <a:pPr eaLnBrk="1" hangingPunct="1"/>
              <a:t>5</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6D818F6-7CDC-2937-A0E4-AF696E61539C}"/>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9BF77A4D-4D07-CE37-7DAA-AAD7AB96EC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A8FBDEB2-07C1-693D-7EEA-98F18FDA75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7CAC9991-9118-A142-BA70-098AA1FAB77C}" type="slidenum">
              <a:rPr lang="en-GB" altLang="en-US" sz="1200"/>
              <a:pPr eaLnBrk="1" hangingPunct="1"/>
              <a:t>6</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EFF7276-9878-8774-4CF3-05AE831DE230}"/>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1DF29358-C479-0AB1-ECB1-DEA243537D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930F85B7-297D-22A4-899F-04FBECB360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186252BA-F16E-7D48-9A30-26E199F33C3D}" type="slidenum">
              <a:rPr lang="en-GB" altLang="en-US" sz="1200"/>
              <a:pPr eaLnBrk="1" hangingPunct="1"/>
              <a:t>7</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6CBE0AB-A63B-2EB4-BB55-A7557B1765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40959CDE-8FD7-1F4E-8118-75C0DD606CA6}" type="slidenum">
              <a:rPr lang="en-GB" altLang="en-US" sz="1200"/>
              <a:pPr eaLnBrk="1" hangingPunct="1"/>
              <a:t>9</a:t>
            </a:fld>
            <a:endParaRPr lang="en-GB" altLang="en-US" sz="1200"/>
          </a:p>
        </p:txBody>
      </p:sp>
      <p:sp>
        <p:nvSpPr>
          <p:cNvPr id="49155" name="Rectangle 2">
            <a:extLst>
              <a:ext uri="{FF2B5EF4-FFF2-40B4-BE49-F238E27FC236}">
                <a16:creationId xmlns:a16="http://schemas.microsoft.com/office/drawing/2014/main" id="{80BBADD3-3D30-61D0-2640-CAB5E7A5630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FB891F3-F3DD-4959-AA81-BA1B0D00DC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200" b="1" u="sng">
                <a:latin typeface="Bookman Old Style" panose="02050604050505020204" pitchFamily="18" charset="0"/>
              </a:rPr>
              <a:t>“Advanced - Level” PK</a:t>
            </a:r>
          </a:p>
          <a:p>
            <a:pPr>
              <a:buFontTx/>
              <a:buChar char="•"/>
            </a:pPr>
            <a:r>
              <a:rPr lang="en-GB" altLang="en-US" sz="2400" b="1" i="1">
                <a:latin typeface="Bookman Old Style" panose="02050604050505020204" pitchFamily="18" charset="0"/>
              </a:rPr>
              <a:t> Distribution dynamics</a:t>
            </a:r>
          </a:p>
          <a:p>
            <a:pPr>
              <a:buFontTx/>
              <a:buChar char="•"/>
            </a:pPr>
            <a:r>
              <a:rPr lang="en-GB" altLang="en-US" sz="2400" b="1" i="1">
                <a:latin typeface="Bookman Old Style" panose="02050604050505020204" pitchFamily="18" charset="0"/>
              </a:rPr>
              <a:t> Concentration- and time- </a:t>
            </a:r>
          </a:p>
          <a:p>
            <a:r>
              <a:rPr lang="en-GB" altLang="en-US" sz="2400" b="1" i="1">
                <a:latin typeface="Bookman Old Style" panose="02050604050505020204" pitchFamily="18" charset="0"/>
              </a:rPr>
              <a:t>   dependence</a:t>
            </a:r>
          </a:p>
          <a:p>
            <a:pPr>
              <a:buFontTx/>
              <a:buChar char="•"/>
            </a:pPr>
            <a:r>
              <a:rPr lang="en-GB" altLang="en-US" sz="2400" b="1" i="1">
                <a:latin typeface="Bookman Old Style" panose="02050604050505020204" pitchFamily="18" charset="0"/>
              </a:rPr>
              <a:t> Metabolite kinetics</a:t>
            </a:r>
          </a:p>
          <a:p>
            <a:pPr>
              <a:buFontTx/>
              <a:buChar char="•"/>
            </a:pPr>
            <a:r>
              <a:rPr lang="en-GB" altLang="en-US" sz="2400" b="1" i="1">
                <a:latin typeface="Bookman Old Style" panose="02050604050505020204" pitchFamily="18" charset="0"/>
              </a:rPr>
              <a:t> Pharmacodynamic link  	          </a:t>
            </a:r>
          </a:p>
          <a:p>
            <a:r>
              <a:rPr lang="en-GB" altLang="en-US" sz="3200" u="sng"/>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8048C21-1B73-7229-7817-5CE1C2FFD000}"/>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D472AE4-7E3B-C645-25B8-53AFF3FB16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W" altLang="en-US"/>
              <a:t>For CNS – barrier is at capillary level</a:t>
            </a:r>
          </a:p>
          <a:p>
            <a:r>
              <a:rPr lang="en-ZW" altLang="en-US"/>
              <a:t>For other tissues (muscle and kidney, capillary is porous and barrier is at cellular level)</a:t>
            </a:r>
          </a:p>
        </p:txBody>
      </p:sp>
      <p:sp>
        <p:nvSpPr>
          <p:cNvPr id="50180" name="Slide Number Placeholder 3">
            <a:extLst>
              <a:ext uri="{FF2B5EF4-FFF2-40B4-BE49-F238E27FC236}">
                <a16:creationId xmlns:a16="http://schemas.microsoft.com/office/drawing/2014/main" id="{380E7AFA-45CB-7A6F-D2E1-307C9562AD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A3F6B93E-4F95-524F-BAE0-09CC9500284A}" type="slidenum">
              <a:rPr lang="en-GB" altLang="en-US" sz="1200"/>
              <a:pPr eaLnBrk="1" hangingPunct="1"/>
              <a:t>13</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B650505-F95C-010D-2856-27BEE2E6C7F2}"/>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41D97ADF-C0F1-D595-FC52-978302989F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a:extLst>
              <a:ext uri="{FF2B5EF4-FFF2-40B4-BE49-F238E27FC236}">
                <a16:creationId xmlns:a16="http://schemas.microsoft.com/office/drawing/2014/main" id="{F914CA20-B6B2-B0A8-8162-D2862DAEDB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fld id="{B6354DD3-AE5A-974B-A927-DD178FF61B2A}" type="slidenum">
              <a:rPr lang="en-GB" altLang="en-US" sz="1200"/>
              <a:pPr eaLnBrk="1" hangingPunct="1"/>
              <a:t>17</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3" name="Picture 2">
            <a:extLst>
              <a:ext uri="{FF2B5EF4-FFF2-40B4-BE49-F238E27FC236}">
                <a16:creationId xmlns:a16="http://schemas.microsoft.com/office/drawing/2014/main" id="{D4711355-F3E4-E919-6DC5-CD0A09F95811}"/>
              </a:ext>
            </a:extLst>
          </p:cNvPr>
          <p:cNvPicPr>
            <a:picLocks noChangeAspect="1"/>
          </p:cNvPicPr>
          <p:nvPr userDrawn="1"/>
        </p:nvPicPr>
        <p:blipFill>
          <a:blip r:embed="rId5"/>
          <a:stretch>
            <a:fillRect/>
          </a:stretch>
        </p:blipFill>
        <p:spPr>
          <a:xfrm>
            <a:off x="5902552" y="5674389"/>
            <a:ext cx="2142324" cy="426757"/>
          </a:xfrm>
          <a:prstGeom prst="rect">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6"/>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7"/>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8"/>
          <a:stretch>
            <a:fillRect/>
          </a:stretch>
        </p:blipFill>
        <p:spPr>
          <a:xfrm>
            <a:off x="5754799" y="5069373"/>
            <a:ext cx="3639627" cy="493819"/>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2026/04/23</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2026/04/23</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2026/04/23</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D0A5BB91-BB7E-4B59-8B75-BEFEC706BEC9}" type="datetime3">
              <a:rPr lang="en-US"/>
              <a:pPr>
                <a:defRPr/>
              </a:pPr>
              <a:t>23 April 2026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sv-SE"/>
              <a:t>Collen Masimirembwa. DPhil, Ph.D.</a:t>
            </a:r>
            <a:endParaRPr lang="en-GB" dirty="0"/>
          </a:p>
        </p:txBody>
      </p:sp>
      <p:sp>
        <p:nvSpPr>
          <p:cNvPr id="6" name="Rectangle 6"/>
          <p:cNvSpPr>
            <a:spLocks noGrp="1" noChangeArrowheads="1"/>
          </p:cNvSpPr>
          <p:nvPr>
            <p:ph type="sldNum" sz="quarter" idx="12"/>
          </p:nvPr>
        </p:nvSpPr>
        <p:spPr>
          <a:ln/>
        </p:spPr>
        <p:txBody>
          <a:bodyPr/>
          <a:lstStyle>
            <a:lvl1pPr>
              <a:defRPr/>
            </a:lvl1pPr>
          </a:lstStyle>
          <a:p>
            <a:fld id="{1660D008-5610-44A2-B32B-E14909792E6F}" type="slidenum">
              <a:rPr lang="en-GB" altLang="en-US"/>
              <a:pPr/>
              <a:t>‹#›</a:t>
            </a:fld>
            <a:endParaRPr lang="en-GB" altLang="en-US"/>
          </a:p>
        </p:txBody>
      </p:sp>
    </p:spTree>
    <p:extLst>
      <p:ext uri="{BB962C8B-B14F-4D97-AF65-F5344CB8AC3E}">
        <p14:creationId xmlns:p14="http://schemas.microsoft.com/office/powerpoint/2010/main" val="2244302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938"/>
            <a:ext cx="10363200" cy="1470513"/>
          </a:xfrm>
        </p:spPr>
        <p:txBody>
          <a:bodyPr/>
          <a:lstStyle/>
          <a:p>
            <a:r>
              <a:rPr lang="en-US"/>
              <a:t>Click to edit Master title style</a:t>
            </a:r>
            <a:endParaRPr lang="en-ZW"/>
          </a:p>
        </p:txBody>
      </p:sp>
      <p:sp>
        <p:nvSpPr>
          <p:cNvPr id="3" name="Subtitle 2"/>
          <p:cNvSpPr>
            <a:spLocks noGrp="1"/>
          </p:cNvSpPr>
          <p:nvPr>
            <p:ph type="subTitle" idx="1"/>
          </p:nvPr>
        </p:nvSpPr>
        <p:spPr>
          <a:xfrm>
            <a:off x="1828800" y="3886201"/>
            <a:ext cx="8534400" cy="17529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4DDE4123-E0C9-EFBF-78D2-82327187D4C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C50D84E-1C57-C383-0C77-A959FF52C8E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97523A6-7F28-717A-70A7-6EAE19424B82}"/>
              </a:ext>
            </a:extLst>
          </p:cNvPr>
          <p:cNvSpPr>
            <a:spLocks noGrp="1"/>
          </p:cNvSpPr>
          <p:nvPr>
            <p:ph type="sldNum" sz="quarter" idx="12"/>
          </p:nvPr>
        </p:nvSpPr>
        <p:spPr/>
        <p:txBody>
          <a:bodyPr/>
          <a:lstStyle>
            <a:lvl1pPr>
              <a:defRPr/>
            </a:lvl1pPr>
          </a:lstStyle>
          <a:p>
            <a:fld id="{4CF2E74F-3613-364C-B7E9-897FB40E1375}" type="slidenum">
              <a:rPr lang="en-GB" altLang="en-US"/>
              <a:pPr/>
              <a:t>‹#›</a:t>
            </a:fld>
            <a:endParaRPr lang="en-GB" altLang="en-US"/>
          </a:p>
        </p:txBody>
      </p:sp>
    </p:spTree>
    <p:extLst>
      <p:ext uri="{BB962C8B-B14F-4D97-AF65-F5344CB8AC3E}">
        <p14:creationId xmlns:p14="http://schemas.microsoft.com/office/powerpoint/2010/main" val="2796291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359079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2026/04/23</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2026/04/23</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9" name="Picture 8">
            <a:extLst>
              <a:ext uri="{FF2B5EF4-FFF2-40B4-BE49-F238E27FC236}">
                <a16:creationId xmlns:a16="http://schemas.microsoft.com/office/drawing/2014/main" id="{8E503497-7815-B376-0AC4-EA5D153F5270}"/>
              </a:ext>
            </a:extLst>
          </p:cNvPr>
          <p:cNvPicPr>
            <a:picLocks noChangeAspect="1"/>
          </p:cNvPicPr>
          <p:nvPr userDrawn="1"/>
        </p:nvPicPr>
        <p:blipFill>
          <a:blip r:embed="rId4"/>
          <a:stretch>
            <a:fillRect/>
          </a:stretch>
        </p:blipFill>
        <p:spPr>
          <a:xfrm>
            <a:off x="5902552" y="5674389"/>
            <a:ext cx="2142324" cy="426757"/>
          </a:xfrm>
          <a:prstGeom prst="rect">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6"/>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7"/>
          <a:stretch>
            <a:fillRect/>
          </a:stretch>
        </p:blipFill>
        <p:spPr>
          <a:xfrm>
            <a:off x="9649705" y="5379694"/>
            <a:ext cx="948626" cy="948626"/>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2026/04/23</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2026/04/23</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2026/04/23</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2026/04/23</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2026/04/23</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2026/04/23</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7">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4.xml"/><Relationship Id="rId5" Type="http://schemas.openxmlformats.org/officeDocument/2006/relationships/image" Target="../media/image20.emf"/><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2.bin"/><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5.emf"/><Relationship Id="rId5" Type="http://schemas.openxmlformats.org/officeDocument/2006/relationships/oleObject" Target="../embeddings/oleObject5.bin"/><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9.bin"/><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941234"/>
            <a:ext cx="5787186" cy="2923837"/>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lvl="0" algn="ctr"/>
            <a:r>
              <a:rPr lang="en-GB" altLang="en-US" sz="2000" b="1" dirty="0">
                <a:latin typeface="Calibri" panose="020F0502020204030204" pitchFamily="34" charset="0"/>
                <a:cs typeface="Calibri" panose="020F0502020204030204" pitchFamily="34" charset="0"/>
              </a:rPr>
              <a:t>Introduction to Pharmacokinetic Modelling</a:t>
            </a:r>
          </a:p>
          <a:p>
            <a:pPr lvl="0" algn="ctr"/>
            <a:r>
              <a:rPr lang="en-US" altLang="en-US" sz="2000" b="1" dirty="0">
                <a:solidFill>
                  <a:srgbClr val="FF0000"/>
                </a:solidFill>
              </a:rPr>
              <a:t>Distribution</a:t>
            </a:r>
            <a:endParaRPr lang="en-GB" altLang="en-US" sz="2000" b="1" dirty="0">
              <a:solidFill>
                <a:srgbClr val="FF0000"/>
              </a:solidFill>
              <a:latin typeface="Calibri" panose="020F0502020204030204" pitchFamily="34" charset="0"/>
              <a:cs typeface="Calibri" panose="020F0502020204030204" pitchFamily="34" charset="0"/>
            </a:endParaRPr>
          </a:p>
          <a:p>
            <a:pPr lvl="0" algn="ct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Ali Mohamed</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1979374-B83F-B7CE-C474-06CB3E042419}"/>
              </a:ext>
            </a:extLst>
          </p:cNvPr>
          <p:cNvSpPr>
            <a:spLocks noGrp="1"/>
          </p:cNvSpPr>
          <p:nvPr>
            <p:ph type="title"/>
          </p:nvPr>
        </p:nvSpPr>
        <p:spPr>
          <a:xfrm>
            <a:off x="1692000" y="252000"/>
            <a:ext cx="5868000" cy="468000"/>
          </a:xfrm>
        </p:spPr>
        <p:txBody>
          <a:bodyPr>
            <a:normAutofit fontScale="90000"/>
          </a:bodyPr>
          <a:lstStyle/>
          <a:p>
            <a:pPr algn="ctr"/>
            <a:r>
              <a:rPr lang="en-ZW" altLang="en-US" sz="2800" b="1" dirty="0">
                <a:latin typeface="+mn-lt"/>
              </a:rPr>
              <a:t>Perfusion rate limitation</a:t>
            </a:r>
          </a:p>
        </p:txBody>
      </p:sp>
      <p:pic>
        <p:nvPicPr>
          <p:cNvPr id="18435" name="Picture 3">
            <a:extLst>
              <a:ext uri="{FF2B5EF4-FFF2-40B4-BE49-F238E27FC236}">
                <a16:creationId xmlns:a16="http://schemas.microsoft.com/office/drawing/2014/main" id="{FF413D8C-FC98-EB29-7C9F-C792243B6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1020764"/>
            <a:ext cx="4433888"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36" name="Straight Connector 76">
            <a:extLst>
              <a:ext uri="{FF2B5EF4-FFF2-40B4-BE49-F238E27FC236}">
                <a16:creationId xmlns:a16="http://schemas.microsoft.com/office/drawing/2014/main" id="{96C9CCB0-B331-4392-009D-8AD17538DE41}"/>
              </a:ext>
            </a:extLst>
          </p:cNvPr>
          <p:cNvCxnSpPr>
            <a:cxnSpLocks noChangeShapeType="1"/>
          </p:cNvCxnSpPr>
          <p:nvPr/>
        </p:nvCxnSpPr>
        <p:spPr bwMode="auto">
          <a:xfrm flipV="1">
            <a:off x="1803400" y="3670300"/>
            <a:ext cx="3632200" cy="127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18437" name="Straight Connector 77">
            <a:extLst>
              <a:ext uri="{FF2B5EF4-FFF2-40B4-BE49-F238E27FC236}">
                <a16:creationId xmlns:a16="http://schemas.microsoft.com/office/drawing/2014/main" id="{D0BFACDE-E683-F5A5-73C8-F7C69AC19C7B}"/>
              </a:ext>
            </a:extLst>
          </p:cNvPr>
          <p:cNvCxnSpPr>
            <a:cxnSpLocks noChangeShapeType="1"/>
          </p:cNvCxnSpPr>
          <p:nvPr/>
        </p:nvCxnSpPr>
        <p:spPr bwMode="auto">
          <a:xfrm flipV="1">
            <a:off x="1752600" y="6426200"/>
            <a:ext cx="3632200" cy="1270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18438" name="TextBox 78">
            <a:extLst>
              <a:ext uri="{FF2B5EF4-FFF2-40B4-BE49-F238E27FC236}">
                <a16:creationId xmlns:a16="http://schemas.microsoft.com/office/drawing/2014/main" id="{5230CCC4-1215-1C60-78F4-3B1AC8BE8BDC}"/>
              </a:ext>
            </a:extLst>
          </p:cNvPr>
          <p:cNvSpPr txBox="1">
            <a:spLocks noChangeArrowheads="1"/>
          </p:cNvSpPr>
          <p:nvPr/>
        </p:nvSpPr>
        <p:spPr bwMode="auto">
          <a:xfrm>
            <a:off x="5029201" y="3009901"/>
            <a:ext cx="68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3600" b="1">
                <a:solidFill>
                  <a:srgbClr val="FF0000"/>
                </a:solidFill>
              </a:rPr>
              <a:t>C</a:t>
            </a:r>
            <a:r>
              <a:rPr lang="en-ZW" altLang="en-US" sz="1800" b="1">
                <a:solidFill>
                  <a:srgbClr val="FF0000"/>
                </a:solidFill>
              </a:rPr>
              <a:t>A</a:t>
            </a:r>
          </a:p>
        </p:txBody>
      </p:sp>
      <p:sp>
        <p:nvSpPr>
          <p:cNvPr id="18439" name="TextBox 79">
            <a:extLst>
              <a:ext uri="{FF2B5EF4-FFF2-40B4-BE49-F238E27FC236}">
                <a16:creationId xmlns:a16="http://schemas.microsoft.com/office/drawing/2014/main" id="{55DC42BE-F8FF-6971-33E4-585E07F8BB16}"/>
              </a:ext>
            </a:extLst>
          </p:cNvPr>
          <p:cNvSpPr txBox="1">
            <a:spLocks noChangeArrowheads="1"/>
          </p:cNvSpPr>
          <p:nvPr/>
        </p:nvSpPr>
        <p:spPr bwMode="auto">
          <a:xfrm>
            <a:off x="3365501" y="4991100"/>
            <a:ext cx="2392363" cy="400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2000"/>
              <a:t>Time to Distribution?</a:t>
            </a:r>
          </a:p>
        </p:txBody>
      </p:sp>
      <p:sp>
        <p:nvSpPr>
          <p:cNvPr id="18440" name="TextBox 80">
            <a:extLst>
              <a:ext uri="{FF2B5EF4-FFF2-40B4-BE49-F238E27FC236}">
                <a16:creationId xmlns:a16="http://schemas.microsoft.com/office/drawing/2014/main" id="{E649E6C3-CC5E-E319-58D9-4CAD97E0C7E2}"/>
              </a:ext>
            </a:extLst>
          </p:cNvPr>
          <p:cNvSpPr txBox="1">
            <a:spLocks noChangeArrowheads="1"/>
          </p:cNvSpPr>
          <p:nvPr/>
        </p:nvSpPr>
        <p:spPr bwMode="auto">
          <a:xfrm>
            <a:off x="1727200" y="3035301"/>
            <a:ext cx="565150" cy="3079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Conc</a:t>
            </a:r>
          </a:p>
        </p:txBody>
      </p:sp>
      <p:sp>
        <p:nvSpPr>
          <p:cNvPr id="18441" name="TextBox 81">
            <a:extLst>
              <a:ext uri="{FF2B5EF4-FFF2-40B4-BE49-F238E27FC236}">
                <a16:creationId xmlns:a16="http://schemas.microsoft.com/office/drawing/2014/main" id="{87D0EAC8-60F7-2F3A-F90E-C338E6BE4044}"/>
              </a:ext>
            </a:extLst>
          </p:cNvPr>
          <p:cNvSpPr txBox="1">
            <a:spLocks noChangeArrowheads="1"/>
          </p:cNvSpPr>
          <p:nvPr/>
        </p:nvSpPr>
        <p:spPr bwMode="auto">
          <a:xfrm>
            <a:off x="5448301" y="6223001"/>
            <a:ext cx="557213" cy="3079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Time</a:t>
            </a:r>
          </a:p>
        </p:txBody>
      </p:sp>
      <p:sp>
        <p:nvSpPr>
          <p:cNvPr id="18442" name="TextBox 82">
            <a:extLst>
              <a:ext uri="{FF2B5EF4-FFF2-40B4-BE49-F238E27FC236}">
                <a16:creationId xmlns:a16="http://schemas.microsoft.com/office/drawing/2014/main" id="{A32602FB-0CDA-2926-3DF1-FC06D2245D77}"/>
              </a:ext>
            </a:extLst>
          </p:cNvPr>
          <p:cNvSpPr txBox="1">
            <a:spLocks noChangeArrowheads="1"/>
          </p:cNvSpPr>
          <p:nvPr/>
        </p:nvSpPr>
        <p:spPr bwMode="auto">
          <a:xfrm>
            <a:off x="3530600" y="1244600"/>
            <a:ext cx="87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2000" b="1"/>
              <a:t>Tissue</a:t>
            </a:r>
          </a:p>
        </p:txBody>
      </p:sp>
      <p:cxnSp>
        <p:nvCxnSpPr>
          <p:cNvPr id="18443" name="Straight Arrow Connector 84">
            <a:extLst>
              <a:ext uri="{FF2B5EF4-FFF2-40B4-BE49-F238E27FC236}">
                <a16:creationId xmlns:a16="http://schemas.microsoft.com/office/drawing/2014/main" id="{40F7BC3B-02CA-D5A8-EE8A-D4F458842389}"/>
              </a:ext>
            </a:extLst>
          </p:cNvPr>
          <p:cNvCxnSpPr>
            <a:cxnSpLocks noChangeShapeType="1"/>
          </p:cNvCxnSpPr>
          <p:nvPr/>
        </p:nvCxnSpPr>
        <p:spPr bwMode="auto">
          <a:xfrm rot="10800000" flipV="1">
            <a:off x="4203700" y="1308100"/>
            <a:ext cx="965200" cy="7620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4" name="TextBox 85">
            <a:extLst>
              <a:ext uri="{FF2B5EF4-FFF2-40B4-BE49-F238E27FC236}">
                <a16:creationId xmlns:a16="http://schemas.microsoft.com/office/drawing/2014/main" id="{1378E7A9-DC92-44C6-6775-302C90949489}"/>
              </a:ext>
            </a:extLst>
          </p:cNvPr>
          <p:cNvSpPr txBox="1">
            <a:spLocks noChangeArrowheads="1"/>
          </p:cNvSpPr>
          <p:nvPr/>
        </p:nvSpPr>
        <p:spPr bwMode="auto">
          <a:xfrm>
            <a:off x="5181601" y="1066801"/>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b="1"/>
              <a:t>Diffusion</a:t>
            </a:r>
          </a:p>
        </p:txBody>
      </p:sp>
      <p:cxnSp>
        <p:nvCxnSpPr>
          <p:cNvPr id="18445" name="Straight Arrow Connector 87">
            <a:extLst>
              <a:ext uri="{FF2B5EF4-FFF2-40B4-BE49-F238E27FC236}">
                <a16:creationId xmlns:a16="http://schemas.microsoft.com/office/drawing/2014/main" id="{FA6969CC-C54E-3756-0414-6A29976FE5A2}"/>
              </a:ext>
            </a:extLst>
          </p:cNvPr>
          <p:cNvCxnSpPr>
            <a:cxnSpLocks noChangeShapeType="1"/>
          </p:cNvCxnSpPr>
          <p:nvPr/>
        </p:nvCxnSpPr>
        <p:spPr bwMode="auto">
          <a:xfrm rot="16200000" flipH="1">
            <a:off x="1695450" y="1809750"/>
            <a:ext cx="1231900" cy="3810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6" name="TextBox 88">
            <a:extLst>
              <a:ext uri="{FF2B5EF4-FFF2-40B4-BE49-F238E27FC236}">
                <a16:creationId xmlns:a16="http://schemas.microsoft.com/office/drawing/2014/main" id="{DA9EDC34-4C5D-A492-AC90-46E2F257900C}"/>
              </a:ext>
            </a:extLst>
          </p:cNvPr>
          <p:cNvSpPr txBox="1">
            <a:spLocks noChangeArrowheads="1"/>
          </p:cNvSpPr>
          <p:nvPr/>
        </p:nvSpPr>
        <p:spPr bwMode="auto">
          <a:xfrm>
            <a:off x="1727200" y="1041401"/>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b="1"/>
              <a:t>Perfusion</a:t>
            </a:r>
          </a:p>
        </p:txBody>
      </p:sp>
      <p:sp>
        <p:nvSpPr>
          <p:cNvPr id="18447" name="TextBox 89">
            <a:extLst>
              <a:ext uri="{FF2B5EF4-FFF2-40B4-BE49-F238E27FC236}">
                <a16:creationId xmlns:a16="http://schemas.microsoft.com/office/drawing/2014/main" id="{BF2883A5-6216-BDF9-F5AE-F4D666E562E2}"/>
              </a:ext>
            </a:extLst>
          </p:cNvPr>
          <p:cNvSpPr txBox="1">
            <a:spLocks noChangeArrowheads="1"/>
          </p:cNvSpPr>
          <p:nvPr/>
        </p:nvSpPr>
        <p:spPr bwMode="auto">
          <a:xfrm>
            <a:off x="6248401" y="990600"/>
            <a:ext cx="44291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itchFamily="2" charset="2"/>
              <a:buChar char="q"/>
            </a:pPr>
            <a:r>
              <a:rPr lang="en-ZW" altLang="en-US" sz="1800"/>
              <a:t> Ca = arterial , Cv = venous</a:t>
            </a:r>
          </a:p>
          <a:p>
            <a:pPr eaLnBrk="1" hangingPunct="1"/>
            <a:r>
              <a:rPr lang="en-ZW" altLang="en-US" sz="1800"/>
              <a:t>     Q = blood flow</a:t>
            </a:r>
          </a:p>
          <a:p>
            <a:pPr eaLnBrk="1" hangingPunct="1"/>
            <a:endParaRPr lang="en-ZW" altLang="en-US" sz="1800"/>
          </a:p>
          <a:p>
            <a:pPr eaLnBrk="1" hangingPunct="1">
              <a:buFont typeface="Wingdings" pitchFamily="2" charset="2"/>
              <a:buChar char="q"/>
            </a:pPr>
            <a:r>
              <a:rPr lang="en-ZW" altLang="en-US" sz="1800"/>
              <a:t> Diffusion usually rapid (faster than</a:t>
            </a:r>
          </a:p>
          <a:p>
            <a:pPr eaLnBrk="1" hangingPunct="1"/>
            <a:r>
              <a:rPr lang="en-ZW" altLang="en-US" sz="1800"/>
              <a:t>    blood flow) therefore limit becomes how</a:t>
            </a:r>
          </a:p>
          <a:p>
            <a:pPr eaLnBrk="1" hangingPunct="1"/>
            <a:r>
              <a:rPr lang="en-ZW" altLang="en-US" sz="1800"/>
              <a:t>     Fast compound is deliver by blood)</a:t>
            </a:r>
          </a:p>
          <a:p>
            <a:pPr eaLnBrk="1" hangingPunct="1">
              <a:buFont typeface="Wingdings" pitchFamily="2" charset="2"/>
              <a:buChar char="q"/>
            </a:pPr>
            <a:r>
              <a:rPr lang="en-ZW" altLang="en-US" sz="1800"/>
              <a:t> Perfusion rate limitation likely with </a:t>
            </a:r>
          </a:p>
          <a:p>
            <a:pPr eaLnBrk="1" hangingPunct="1"/>
            <a:r>
              <a:rPr lang="en-ZW" altLang="en-US" sz="1800"/>
              <a:t>    Small lipophilic molecules distributing</a:t>
            </a:r>
          </a:p>
          <a:p>
            <a:pPr eaLnBrk="1" hangingPunct="1"/>
            <a:r>
              <a:rPr lang="en-ZW" altLang="en-US" sz="1800"/>
              <a:t>    Across thin highly permeable membranes.</a:t>
            </a:r>
          </a:p>
          <a:p>
            <a:pPr eaLnBrk="1" hangingPunct="1">
              <a:buFont typeface="Wingdings" pitchFamily="2" charset="2"/>
              <a:buChar char="q"/>
            </a:pPr>
            <a:r>
              <a:rPr lang="en-ZW" altLang="en-US" sz="1800"/>
              <a:t> Equilibration rapid with highly</a:t>
            </a:r>
          </a:p>
          <a:p>
            <a:pPr eaLnBrk="1" hangingPunct="1"/>
            <a:r>
              <a:rPr lang="en-ZW" altLang="en-US" sz="1800"/>
              <a:t>    perfused tissues</a:t>
            </a:r>
          </a:p>
          <a:p>
            <a:pPr eaLnBrk="1" hangingPunct="1">
              <a:buFont typeface="Wingdings" pitchFamily="2" charset="2"/>
              <a:buChar char="q"/>
            </a:pPr>
            <a:r>
              <a:rPr lang="en-ZW" altLang="en-US" sz="1800"/>
              <a:t> Equilibration slow with poorly perfused</a:t>
            </a:r>
          </a:p>
          <a:p>
            <a:pPr eaLnBrk="1" hangingPunct="1"/>
            <a:r>
              <a:rPr lang="en-ZW" altLang="en-US" sz="1800"/>
              <a:t>    tissues</a:t>
            </a:r>
          </a:p>
          <a:p>
            <a:pPr eaLnBrk="1" hangingPunct="1">
              <a:buFont typeface="Wingdings" pitchFamily="2" charset="2"/>
              <a:buChar char="q"/>
            </a:pPr>
            <a:r>
              <a:rPr lang="en-ZW" altLang="en-US" sz="1800"/>
              <a:t> With Ca conc constant, time it takes for Cv</a:t>
            </a:r>
          </a:p>
          <a:p>
            <a:pPr eaLnBrk="1" hangingPunct="1"/>
            <a:r>
              <a:rPr lang="en-ZW" altLang="en-US" sz="1800"/>
              <a:t>     conc to be equal to Ca = Distribution</a:t>
            </a:r>
          </a:p>
          <a:p>
            <a:pPr eaLnBrk="1" hangingPunct="1"/>
            <a:r>
              <a:rPr lang="en-ZW" altLang="en-US" sz="1800"/>
              <a:t>    Equilibrium</a:t>
            </a:r>
          </a:p>
          <a:p>
            <a:pPr eaLnBrk="1" hangingPunct="1">
              <a:buFont typeface="Wingdings" pitchFamily="2" charset="2"/>
              <a:buChar char="q"/>
            </a:pPr>
            <a:endParaRPr lang="en-ZW" altLang="en-US" sz="1800"/>
          </a:p>
        </p:txBody>
      </p:sp>
      <p:sp>
        <p:nvSpPr>
          <p:cNvPr id="18448" name="TextBox 90">
            <a:extLst>
              <a:ext uri="{FF2B5EF4-FFF2-40B4-BE49-F238E27FC236}">
                <a16:creationId xmlns:a16="http://schemas.microsoft.com/office/drawing/2014/main" id="{03C73D17-A38C-B9CE-43DE-3493A45577B8}"/>
              </a:ext>
            </a:extLst>
          </p:cNvPr>
          <p:cNvSpPr txBox="1">
            <a:spLocks noChangeArrowheads="1"/>
          </p:cNvSpPr>
          <p:nvPr/>
        </p:nvSpPr>
        <p:spPr bwMode="auto">
          <a:xfrm>
            <a:off x="5510214" y="3441701"/>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b="1"/>
              <a:t>‘steady</a:t>
            </a:r>
          </a:p>
          <a:p>
            <a:pPr algn="ctr" eaLnBrk="1" hangingPunct="1"/>
            <a:r>
              <a:rPr lang="en-ZW" altLang="en-US" b="1"/>
              <a:t>State’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19FCC5B7-5282-0ABB-B1C6-75D795ECE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965200"/>
            <a:ext cx="4113213"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54">
            <a:extLst>
              <a:ext uri="{FF2B5EF4-FFF2-40B4-BE49-F238E27FC236}">
                <a16:creationId xmlns:a16="http://schemas.microsoft.com/office/drawing/2014/main" id="{0E287763-9286-D4A4-8B6F-2C959783F120}"/>
              </a:ext>
            </a:extLst>
          </p:cNvPr>
          <p:cNvSpPr txBox="1">
            <a:spLocks noChangeArrowheads="1"/>
          </p:cNvSpPr>
          <p:nvPr/>
        </p:nvSpPr>
        <p:spPr bwMode="auto">
          <a:xfrm>
            <a:off x="1692000" y="252000"/>
            <a:ext cx="58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lnSpc>
                <a:spcPct val="90000"/>
              </a:lnSpc>
              <a:spcBef>
                <a:spcPct val="0"/>
              </a:spcBef>
            </a:pPr>
            <a:r>
              <a:rPr lang="en-ZW" altLang="en-US" sz="2800" b="1" dirty="0">
                <a:latin typeface="+mn-lt"/>
                <a:ea typeface="+mj-ea"/>
                <a:cs typeface="+mj-cs"/>
              </a:rPr>
              <a:t>Thiopentone for induction of Anaesthesia</a:t>
            </a:r>
          </a:p>
        </p:txBody>
      </p:sp>
      <p:sp>
        <p:nvSpPr>
          <p:cNvPr id="19460" name="Right Brace 55">
            <a:extLst>
              <a:ext uri="{FF2B5EF4-FFF2-40B4-BE49-F238E27FC236}">
                <a16:creationId xmlns:a16="http://schemas.microsoft.com/office/drawing/2014/main" id="{37A1A51D-8CB8-1941-3CE5-1069DA717E20}"/>
              </a:ext>
            </a:extLst>
          </p:cNvPr>
          <p:cNvSpPr>
            <a:spLocks/>
          </p:cNvSpPr>
          <p:nvPr/>
        </p:nvSpPr>
        <p:spPr bwMode="auto">
          <a:xfrm>
            <a:off x="5600700" y="3416300"/>
            <a:ext cx="368300" cy="914400"/>
          </a:xfrm>
          <a:prstGeom prst="rightBrace">
            <a:avLst>
              <a:gd name="adj1" fmla="val 8333"/>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9461" name="TextBox 56">
            <a:extLst>
              <a:ext uri="{FF2B5EF4-FFF2-40B4-BE49-F238E27FC236}">
                <a16:creationId xmlns:a16="http://schemas.microsoft.com/office/drawing/2014/main" id="{B9C8C38A-80D7-2F7B-49F4-3573BA93C03E}"/>
              </a:ext>
            </a:extLst>
          </p:cNvPr>
          <p:cNvSpPr txBox="1">
            <a:spLocks noChangeArrowheads="1"/>
          </p:cNvSpPr>
          <p:nvPr/>
        </p:nvSpPr>
        <p:spPr bwMode="auto">
          <a:xfrm>
            <a:off x="5143500" y="4381501"/>
            <a:ext cx="908050" cy="5238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Declines </a:t>
            </a:r>
          </a:p>
          <a:p>
            <a:pPr eaLnBrk="1" hangingPunct="1"/>
            <a:r>
              <a:rPr lang="en-ZW" altLang="en-US"/>
              <a:t>in parallel</a:t>
            </a:r>
          </a:p>
        </p:txBody>
      </p:sp>
      <p:sp>
        <p:nvSpPr>
          <p:cNvPr id="19462" name="TextBox 57">
            <a:extLst>
              <a:ext uri="{FF2B5EF4-FFF2-40B4-BE49-F238E27FC236}">
                <a16:creationId xmlns:a16="http://schemas.microsoft.com/office/drawing/2014/main" id="{93145498-5255-915C-5501-C00920B76302}"/>
              </a:ext>
            </a:extLst>
          </p:cNvPr>
          <p:cNvSpPr txBox="1">
            <a:spLocks noChangeArrowheads="1"/>
          </p:cNvSpPr>
          <p:nvPr/>
        </p:nvSpPr>
        <p:spPr bwMode="auto">
          <a:xfrm>
            <a:off x="6172201" y="952500"/>
            <a:ext cx="44545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itchFamily="2" charset="2"/>
              <a:buChar char="q"/>
            </a:pPr>
            <a:r>
              <a:rPr lang="en-ZW" altLang="en-US" sz="2000"/>
              <a:t> Thiopentone – very lipid soluble to get</a:t>
            </a:r>
          </a:p>
          <a:p>
            <a:pPr eaLnBrk="1" hangingPunct="1"/>
            <a:r>
              <a:rPr lang="en-ZW" altLang="en-US" sz="2000"/>
              <a:t>     to the brain, the site of action</a:t>
            </a:r>
          </a:p>
          <a:p>
            <a:pPr eaLnBrk="1" hangingPunct="1"/>
            <a:endParaRPr lang="en-ZW" altLang="en-US" sz="2000"/>
          </a:p>
          <a:p>
            <a:pPr eaLnBrk="1" hangingPunct="1">
              <a:buFont typeface="Wingdings" pitchFamily="2" charset="2"/>
              <a:buChar char="q"/>
            </a:pPr>
            <a:r>
              <a:rPr lang="en-ZW" altLang="en-US" sz="2000"/>
              <a:t> Viscera (blood) concentration rapidly</a:t>
            </a:r>
          </a:p>
          <a:p>
            <a:pPr eaLnBrk="1" hangingPunct="1"/>
            <a:r>
              <a:rPr lang="en-ZW" altLang="en-US" sz="2000"/>
              <a:t>    goes down</a:t>
            </a:r>
          </a:p>
          <a:p>
            <a:pPr eaLnBrk="1" hangingPunct="1"/>
            <a:endParaRPr lang="en-ZW" altLang="en-US" sz="2000"/>
          </a:p>
          <a:p>
            <a:pPr eaLnBrk="1" hangingPunct="1">
              <a:buFont typeface="Wingdings" pitchFamily="2" charset="2"/>
              <a:buChar char="q"/>
            </a:pPr>
            <a:r>
              <a:rPr lang="en-ZW" altLang="en-US" sz="2000"/>
              <a:t>  Half of drug goes to VG tissue</a:t>
            </a:r>
          </a:p>
          <a:p>
            <a:pPr eaLnBrk="1" hangingPunct="1"/>
            <a:endParaRPr lang="en-ZW" altLang="en-US" sz="2000"/>
          </a:p>
          <a:p>
            <a:pPr eaLnBrk="1" hangingPunct="1">
              <a:buFont typeface="Wingdings" pitchFamily="2" charset="2"/>
              <a:buChar char="q"/>
            </a:pPr>
            <a:r>
              <a:rPr lang="en-ZW" altLang="en-US" sz="2000"/>
              <a:t> Vd increase with time so, thus, T1/2</a:t>
            </a:r>
          </a:p>
          <a:p>
            <a:pPr eaLnBrk="1" hangingPunct="1"/>
            <a:r>
              <a:rPr lang="en-ZW" altLang="en-US" sz="2000"/>
              <a:t>     gets longer</a:t>
            </a:r>
          </a:p>
        </p:txBody>
      </p:sp>
      <p:sp>
        <p:nvSpPr>
          <p:cNvPr id="19463" name="Right Brace 59">
            <a:extLst>
              <a:ext uri="{FF2B5EF4-FFF2-40B4-BE49-F238E27FC236}">
                <a16:creationId xmlns:a16="http://schemas.microsoft.com/office/drawing/2014/main" id="{216B73F7-3116-53DA-2E5B-60F5F0E91EC6}"/>
              </a:ext>
            </a:extLst>
          </p:cNvPr>
          <p:cNvSpPr>
            <a:spLocks/>
          </p:cNvSpPr>
          <p:nvPr/>
        </p:nvSpPr>
        <p:spPr bwMode="auto">
          <a:xfrm rot="3150041">
            <a:off x="3200400" y="2959100"/>
            <a:ext cx="368300" cy="914400"/>
          </a:xfrm>
          <a:prstGeom prst="rightBrace">
            <a:avLst>
              <a:gd name="adj1" fmla="val 8333"/>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9464" name="TextBox 60">
            <a:extLst>
              <a:ext uri="{FF2B5EF4-FFF2-40B4-BE49-F238E27FC236}">
                <a16:creationId xmlns:a16="http://schemas.microsoft.com/office/drawing/2014/main" id="{B69949B2-EB2D-6B91-A9DF-755C1130EEE2}"/>
              </a:ext>
            </a:extLst>
          </p:cNvPr>
          <p:cNvSpPr txBox="1">
            <a:spLocks noChangeArrowheads="1"/>
          </p:cNvSpPr>
          <p:nvPr/>
        </p:nvSpPr>
        <p:spPr bwMode="auto">
          <a:xfrm>
            <a:off x="2984501" y="3771900"/>
            <a:ext cx="1243013" cy="738188"/>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Equilibriates</a:t>
            </a:r>
          </a:p>
          <a:p>
            <a:pPr eaLnBrk="1" hangingPunct="1"/>
            <a:r>
              <a:rPr lang="en-ZW" altLang="en-US"/>
              <a:t>and drug starts</a:t>
            </a:r>
          </a:p>
          <a:p>
            <a:pPr eaLnBrk="1" hangingPunct="1"/>
            <a:r>
              <a:rPr lang="en-ZW" altLang="en-US"/>
              <a:t>to go to fat</a:t>
            </a:r>
          </a:p>
        </p:txBody>
      </p:sp>
      <p:sp>
        <p:nvSpPr>
          <p:cNvPr id="19465" name="TextBox 61">
            <a:extLst>
              <a:ext uri="{FF2B5EF4-FFF2-40B4-BE49-F238E27FC236}">
                <a16:creationId xmlns:a16="http://schemas.microsoft.com/office/drawing/2014/main" id="{907E25C7-5B6A-39EE-0BB1-E76C1F5BF3B0}"/>
              </a:ext>
            </a:extLst>
          </p:cNvPr>
          <p:cNvSpPr txBox="1">
            <a:spLocks noChangeArrowheads="1"/>
          </p:cNvSpPr>
          <p:nvPr/>
        </p:nvSpPr>
        <p:spPr bwMode="auto">
          <a:xfrm>
            <a:off x="2146301" y="4660901"/>
            <a:ext cx="1685925" cy="5238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Rapid pharmacology</a:t>
            </a:r>
          </a:p>
          <a:p>
            <a:pPr eaLnBrk="1" hangingPunct="1"/>
            <a:r>
              <a:rPr lang="en-ZW" altLang="en-US"/>
              <a:t>‘short acting drug’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E0574C3-836E-8499-28D8-16A2BBDE0731}"/>
              </a:ext>
            </a:extLst>
          </p:cNvPr>
          <p:cNvSpPr>
            <a:spLocks noGrp="1"/>
          </p:cNvSpPr>
          <p:nvPr>
            <p:ph type="title"/>
          </p:nvPr>
        </p:nvSpPr>
        <p:spPr>
          <a:xfrm>
            <a:off x="1692000" y="252000"/>
            <a:ext cx="5868000" cy="468000"/>
          </a:xfrm>
        </p:spPr>
        <p:txBody>
          <a:bodyPr>
            <a:normAutofit fontScale="90000"/>
          </a:bodyPr>
          <a:lstStyle/>
          <a:p>
            <a:pPr algn="ctr"/>
            <a:r>
              <a:rPr lang="en-ZW" altLang="en-US" sz="2800" b="1" dirty="0">
                <a:latin typeface="+mn-lt"/>
              </a:rPr>
              <a:t>Who will be the easiest to put to sleep?</a:t>
            </a:r>
          </a:p>
        </p:txBody>
      </p:sp>
      <p:pic>
        <p:nvPicPr>
          <p:cNvPr id="20483" name="Picture 2">
            <a:extLst>
              <a:ext uri="{FF2B5EF4-FFF2-40B4-BE49-F238E27FC236}">
                <a16:creationId xmlns:a16="http://schemas.microsoft.com/office/drawing/2014/main" id="{EC3F50D1-D84C-E9DD-B9A0-A9E43FD8D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225" y="1073150"/>
            <a:ext cx="37846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a:extLst>
              <a:ext uri="{FF2B5EF4-FFF2-40B4-BE49-F238E27FC236}">
                <a16:creationId xmlns:a16="http://schemas.microsoft.com/office/drawing/2014/main" id="{748E9E5C-99E1-E52B-527B-DDAFD1E4FF4B}"/>
              </a:ext>
            </a:extLst>
          </p:cNvPr>
          <p:cNvSpPr txBox="1">
            <a:spLocks noChangeArrowheads="1"/>
          </p:cNvSpPr>
          <p:nvPr/>
        </p:nvSpPr>
        <p:spPr bwMode="auto">
          <a:xfrm>
            <a:off x="1676401" y="5486400"/>
            <a:ext cx="343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800" b="1"/>
              <a:t>Thin               Muscular          Fat</a:t>
            </a:r>
          </a:p>
        </p:txBody>
      </p:sp>
      <p:cxnSp>
        <p:nvCxnSpPr>
          <p:cNvPr id="20485" name="Straight Arrow Connector 5">
            <a:extLst>
              <a:ext uri="{FF2B5EF4-FFF2-40B4-BE49-F238E27FC236}">
                <a16:creationId xmlns:a16="http://schemas.microsoft.com/office/drawing/2014/main" id="{52A87C50-F256-49E1-BE6D-34C663E30C8A}"/>
              </a:ext>
            </a:extLst>
          </p:cNvPr>
          <p:cNvCxnSpPr>
            <a:cxnSpLocks noChangeShapeType="1"/>
          </p:cNvCxnSpPr>
          <p:nvPr/>
        </p:nvCxnSpPr>
        <p:spPr bwMode="auto">
          <a:xfrm rot="5400000">
            <a:off x="4406900" y="1778000"/>
            <a:ext cx="711200" cy="254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0486" name="TextBox 6">
            <a:extLst>
              <a:ext uri="{FF2B5EF4-FFF2-40B4-BE49-F238E27FC236}">
                <a16:creationId xmlns:a16="http://schemas.microsoft.com/office/drawing/2014/main" id="{393A4BDD-D807-D117-C9E2-AFF2248461D4}"/>
              </a:ext>
            </a:extLst>
          </p:cNvPr>
          <p:cNvSpPr txBox="1">
            <a:spLocks noChangeArrowheads="1"/>
          </p:cNvSpPr>
          <p:nvPr/>
        </p:nvSpPr>
        <p:spPr bwMode="auto">
          <a:xfrm>
            <a:off x="4813300" y="1155701"/>
            <a:ext cx="973138" cy="523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Half drug </a:t>
            </a:r>
          </a:p>
          <a:p>
            <a:pPr eaLnBrk="1" hangingPunct="1"/>
            <a:r>
              <a:rPr lang="en-ZW" altLang="en-US"/>
              <a:t>goes to FG</a:t>
            </a:r>
          </a:p>
        </p:txBody>
      </p:sp>
      <p:sp>
        <p:nvSpPr>
          <p:cNvPr id="20487" name="TextBox 7">
            <a:extLst>
              <a:ext uri="{FF2B5EF4-FFF2-40B4-BE49-F238E27FC236}">
                <a16:creationId xmlns:a16="http://schemas.microsoft.com/office/drawing/2014/main" id="{6EF4BDB2-00EC-BACF-6435-E9DFE2B4CC35}"/>
              </a:ext>
            </a:extLst>
          </p:cNvPr>
          <p:cNvSpPr txBox="1">
            <a:spLocks noChangeArrowheads="1"/>
          </p:cNvSpPr>
          <p:nvPr/>
        </p:nvSpPr>
        <p:spPr bwMode="auto">
          <a:xfrm>
            <a:off x="5575301" y="1828801"/>
            <a:ext cx="469231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2400" dirty="0"/>
              <a:t>Clinical manifestations of Perfusion </a:t>
            </a:r>
          </a:p>
          <a:p>
            <a:pPr eaLnBrk="1" hangingPunct="1"/>
            <a:r>
              <a:rPr lang="en-ZW" altLang="en-US" sz="2400" dirty="0"/>
              <a:t>Limited Distribution:</a:t>
            </a:r>
          </a:p>
          <a:p>
            <a:pPr eaLnBrk="1" hangingPunct="1"/>
            <a:endParaRPr lang="en-ZW" altLang="en-US" sz="1800" dirty="0"/>
          </a:p>
          <a:p>
            <a:pPr eaLnBrk="1" hangingPunct="1">
              <a:buFont typeface="Wingdings" pitchFamily="2" charset="2"/>
              <a:buChar char="q"/>
            </a:pPr>
            <a:r>
              <a:rPr lang="en-ZW" altLang="en-US" sz="1800" dirty="0"/>
              <a:t> Patients die during anaesthesia</a:t>
            </a:r>
          </a:p>
          <a:p>
            <a:pPr eaLnBrk="1" hangingPunct="1">
              <a:buFont typeface="Wingdings" pitchFamily="2" charset="2"/>
              <a:buChar char="q"/>
            </a:pPr>
            <a:endParaRPr lang="en-ZW" altLang="en-US" sz="1800" dirty="0"/>
          </a:p>
          <a:p>
            <a:pPr eaLnBrk="1" hangingPunct="1">
              <a:buFont typeface="Wingdings" pitchFamily="2" charset="2"/>
              <a:buChar char="q"/>
            </a:pPr>
            <a:r>
              <a:rPr lang="en-ZW" altLang="en-US" sz="1800" dirty="0"/>
              <a:t> In heart disease or shock, blood flow is low</a:t>
            </a:r>
          </a:p>
          <a:p>
            <a:pPr eaLnBrk="1" hangingPunct="1">
              <a:buFont typeface="Wingdings" pitchFamily="2" charset="2"/>
              <a:buChar char="q"/>
            </a:pPr>
            <a:endParaRPr lang="en-ZW" altLang="en-US" sz="1800" dirty="0"/>
          </a:p>
          <a:p>
            <a:pPr eaLnBrk="1" hangingPunct="1">
              <a:buFont typeface="Wingdings" pitchFamily="2" charset="2"/>
              <a:buChar char="q"/>
            </a:pPr>
            <a:r>
              <a:rPr lang="en-ZW" altLang="en-US" sz="1800" dirty="0"/>
              <a:t> In stress, turning white due to centralisation </a:t>
            </a:r>
          </a:p>
          <a:p>
            <a:pPr eaLnBrk="1" hangingPunct="1"/>
            <a:r>
              <a:rPr lang="en-ZW" altLang="en-US" sz="1800" dirty="0"/>
              <a:t>    of perfusion to the brain and vital organs</a:t>
            </a:r>
          </a:p>
          <a:p>
            <a:pPr eaLnBrk="1" hangingPunct="1"/>
            <a:r>
              <a:rPr lang="en-ZW" altLang="en-US" sz="1800" dirty="0"/>
              <a:t>    (and not peripheral regions)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F6730C9-3002-61F3-F3BC-9E0136F02C4C}"/>
              </a:ext>
            </a:extLst>
          </p:cNvPr>
          <p:cNvSpPr>
            <a:spLocks noGrp="1"/>
          </p:cNvSpPr>
          <p:nvPr>
            <p:ph type="title"/>
          </p:nvPr>
        </p:nvSpPr>
        <p:spPr>
          <a:xfrm>
            <a:off x="1692000" y="252000"/>
            <a:ext cx="5868000" cy="468000"/>
          </a:xfrm>
        </p:spPr>
        <p:txBody>
          <a:bodyPr>
            <a:normAutofit fontScale="90000"/>
          </a:bodyPr>
          <a:lstStyle/>
          <a:p>
            <a:pPr algn="ctr"/>
            <a:r>
              <a:rPr lang="en-ZW" altLang="en-US" sz="2800" b="1" dirty="0">
                <a:latin typeface="+mn-lt"/>
              </a:rPr>
              <a:t>Permeability Limited Distribution</a:t>
            </a:r>
          </a:p>
        </p:txBody>
      </p:sp>
      <p:sp>
        <p:nvSpPr>
          <p:cNvPr id="21507" name="TextBox 2">
            <a:extLst>
              <a:ext uri="{FF2B5EF4-FFF2-40B4-BE49-F238E27FC236}">
                <a16:creationId xmlns:a16="http://schemas.microsoft.com/office/drawing/2014/main" id="{3C8FF0DE-939C-1153-384E-970712DEE2F0}"/>
              </a:ext>
            </a:extLst>
          </p:cNvPr>
          <p:cNvSpPr txBox="1">
            <a:spLocks noChangeArrowheads="1"/>
          </p:cNvSpPr>
          <p:nvPr/>
        </p:nvSpPr>
        <p:spPr bwMode="auto">
          <a:xfrm>
            <a:off x="1841501" y="930657"/>
            <a:ext cx="92913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itchFamily="2" charset="2"/>
              <a:buChar char="q"/>
            </a:pPr>
            <a:r>
              <a:rPr lang="en-ZW" altLang="en-US" sz="2000" dirty="0"/>
              <a:t> Likely to occur with polar molecules (e.g. anti-biotics) – less lipid soluble compounds</a:t>
            </a:r>
          </a:p>
          <a:p>
            <a:pPr eaLnBrk="1" hangingPunct="1"/>
            <a:endParaRPr lang="en-ZW" altLang="en-US" sz="2000" dirty="0"/>
          </a:p>
          <a:p>
            <a:pPr eaLnBrk="1" hangingPunct="1">
              <a:buFont typeface="Wingdings" pitchFamily="2" charset="2"/>
              <a:buChar char="q"/>
            </a:pPr>
            <a:r>
              <a:rPr lang="en-ZW" altLang="en-US" sz="2000" dirty="0"/>
              <a:t> Relatively impermeable membranes (e.g. blood brain barrier -BBB)</a:t>
            </a:r>
          </a:p>
          <a:p>
            <a:pPr eaLnBrk="1" hangingPunct="1"/>
            <a:endParaRPr lang="en-ZW" altLang="en-US" sz="2000" dirty="0"/>
          </a:p>
          <a:p>
            <a:pPr eaLnBrk="1" hangingPunct="1">
              <a:buFont typeface="Wingdings" pitchFamily="2" charset="2"/>
              <a:buChar char="q"/>
            </a:pPr>
            <a:r>
              <a:rPr lang="en-ZW" altLang="en-US" sz="2000" dirty="0"/>
              <a:t> Uptake is permeability/diffusion limited  and not blood flow limited</a:t>
            </a:r>
          </a:p>
        </p:txBody>
      </p:sp>
      <p:grpSp>
        <p:nvGrpSpPr>
          <p:cNvPr id="21508" name="Group 30">
            <a:extLst>
              <a:ext uri="{FF2B5EF4-FFF2-40B4-BE49-F238E27FC236}">
                <a16:creationId xmlns:a16="http://schemas.microsoft.com/office/drawing/2014/main" id="{47B7DA3A-5C79-31F0-A869-46F95B4068B3}"/>
              </a:ext>
            </a:extLst>
          </p:cNvPr>
          <p:cNvGrpSpPr>
            <a:grpSpLocks/>
          </p:cNvGrpSpPr>
          <p:nvPr/>
        </p:nvGrpSpPr>
        <p:grpSpPr bwMode="auto">
          <a:xfrm>
            <a:off x="1549400" y="2705101"/>
            <a:ext cx="4673600" cy="3978275"/>
            <a:chOff x="177800" y="2705100"/>
            <a:chExt cx="4673471" cy="3978077"/>
          </a:xfrm>
        </p:grpSpPr>
        <p:cxnSp>
          <p:nvCxnSpPr>
            <p:cNvPr id="21510" name="Straight Connector 4">
              <a:extLst>
                <a:ext uri="{FF2B5EF4-FFF2-40B4-BE49-F238E27FC236}">
                  <a16:creationId xmlns:a16="http://schemas.microsoft.com/office/drawing/2014/main" id="{05BEDBCE-5A71-45DC-95FB-28DD22037625}"/>
                </a:ext>
              </a:extLst>
            </p:cNvPr>
            <p:cNvCxnSpPr>
              <a:cxnSpLocks noChangeShapeType="1"/>
            </p:cNvCxnSpPr>
            <p:nvPr/>
          </p:nvCxnSpPr>
          <p:spPr bwMode="auto">
            <a:xfrm rot="5400000">
              <a:off x="-698500" y="4889500"/>
              <a:ext cx="2654300" cy="635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21511" name="Straight Connector 6">
              <a:extLst>
                <a:ext uri="{FF2B5EF4-FFF2-40B4-BE49-F238E27FC236}">
                  <a16:creationId xmlns:a16="http://schemas.microsoft.com/office/drawing/2014/main" id="{74A02504-3F1A-1A05-9618-ECFF17E1DE50}"/>
                </a:ext>
              </a:extLst>
            </p:cNvPr>
            <p:cNvCxnSpPr>
              <a:cxnSpLocks noChangeShapeType="1"/>
            </p:cNvCxnSpPr>
            <p:nvPr/>
          </p:nvCxnSpPr>
          <p:spPr bwMode="auto">
            <a:xfrm>
              <a:off x="596900" y="6235700"/>
              <a:ext cx="39497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1512" name="TextBox 7">
              <a:extLst>
                <a:ext uri="{FF2B5EF4-FFF2-40B4-BE49-F238E27FC236}">
                  <a16:creationId xmlns:a16="http://schemas.microsoft.com/office/drawing/2014/main" id="{20499C4D-DAED-692B-4F92-8B9609A7F97A}"/>
                </a:ext>
              </a:extLst>
            </p:cNvPr>
            <p:cNvSpPr txBox="1">
              <a:spLocks noChangeArrowheads="1"/>
            </p:cNvSpPr>
            <p:nvPr/>
          </p:nvSpPr>
          <p:spPr bwMode="auto">
            <a:xfrm>
              <a:off x="368300" y="3327400"/>
              <a:ext cx="9220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2000"/>
                <a:t>C</a:t>
              </a:r>
              <a:r>
                <a:rPr lang="en-ZW" altLang="en-US"/>
                <a:t>csf/</a:t>
              </a:r>
              <a:r>
                <a:rPr lang="en-ZW" altLang="en-US" sz="2000"/>
                <a:t>C</a:t>
              </a:r>
              <a:r>
                <a:rPr lang="en-ZW" altLang="en-US"/>
                <a:t>u </a:t>
              </a:r>
            </a:p>
          </p:txBody>
        </p:sp>
        <p:cxnSp>
          <p:nvCxnSpPr>
            <p:cNvPr id="21513" name="Straight Arrow Connector 10">
              <a:extLst>
                <a:ext uri="{FF2B5EF4-FFF2-40B4-BE49-F238E27FC236}">
                  <a16:creationId xmlns:a16="http://schemas.microsoft.com/office/drawing/2014/main" id="{F56024BA-F609-3D1F-0FF7-86EA95481A9C}"/>
                </a:ext>
              </a:extLst>
            </p:cNvPr>
            <p:cNvCxnSpPr>
              <a:cxnSpLocks noChangeShapeType="1"/>
            </p:cNvCxnSpPr>
            <p:nvPr/>
          </p:nvCxnSpPr>
          <p:spPr bwMode="auto">
            <a:xfrm rot="10800000" flipV="1">
              <a:off x="596900" y="3073400"/>
              <a:ext cx="558800" cy="3429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514" name="Straight Arrow Connector 11">
              <a:extLst>
                <a:ext uri="{FF2B5EF4-FFF2-40B4-BE49-F238E27FC236}">
                  <a16:creationId xmlns:a16="http://schemas.microsoft.com/office/drawing/2014/main" id="{93F5C53B-3FF3-589E-1CDA-21CED80D907B}"/>
                </a:ext>
              </a:extLst>
            </p:cNvPr>
            <p:cNvCxnSpPr>
              <a:cxnSpLocks noChangeShapeType="1"/>
            </p:cNvCxnSpPr>
            <p:nvPr/>
          </p:nvCxnSpPr>
          <p:spPr bwMode="auto">
            <a:xfrm rot="10800000" flipV="1">
              <a:off x="1155700" y="3238500"/>
              <a:ext cx="558800" cy="3429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515" name="TextBox 12">
              <a:extLst>
                <a:ext uri="{FF2B5EF4-FFF2-40B4-BE49-F238E27FC236}">
                  <a16:creationId xmlns:a16="http://schemas.microsoft.com/office/drawing/2014/main" id="{237874E3-BDAA-D0FC-12B3-50BDF12FC50A}"/>
                </a:ext>
              </a:extLst>
            </p:cNvPr>
            <p:cNvSpPr txBox="1">
              <a:spLocks noChangeArrowheads="1"/>
            </p:cNvSpPr>
            <p:nvPr/>
          </p:nvSpPr>
          <p:spPr bwMode="auto">
            <a:xfrm>
              <a:off x="914400" y="2705100"/>
              <a:ext cx="2000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Little protein in the </a:t>
              </a:r>
              <a:r>
                <a:rPr lang="en-ZW" altLang="en-US" sz="2000"/>
                <a:t>C</a:t>
              </a:r>
              <a:r>
                <a:rPr lang="en-ZW" altLang="en-US"/>
                <a:t>csf</a:t>
              </a:r>
            </a:p>
          </p:txBody>
        </p:sp>
        <p:sp>
          <p:nvSpPr>
            <p:cNvPr id="21516" name="TextBox 13">
              <a:extLst>
                <a:ext uri="{FF2B5EF4-FFF2-40B4-BE49-F238E27FC236}">
                  <a16:creationId xmlns:a16="http://schemas.microsoft.com/office/drawing/2014/main" id="{B25ABEE9-4BA0-91CC-25D7-A7216CD1503F}"/>
                </a:ext>
              </a:extLst>
            </p:cNvPr>
            <p:cNvSpPr txBox="1">
              <a:spLocks noChangeArrowheads="1"/>
            </p:cNvSpPr>
            <p:nvPr/>
          </p:nvSpPr>
          <p:spPr bwMode="auto">
            <a:xfrm>
              <a:off x="1689100" y="3136900"/>
              <a:ext cx="15921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Unbound in plasma</a:t>
              </a:r>
            </a:p>
          </p:txBody>
        </p:sp>
        <p:sp>
          <p:nvSpPr>
            <p:cNvPr id="21517" name="TextBox 14">
              <a:extLst>
                <a:ext uri="{FF2B5EF4-FFF2-40B4-BE49-F238E27FC236}">
                  <a16:creationId xmlns:a16="http://schemas.microsoft.com/office/drawing/2014/main" id="{A657445D-3391-A759-3FB7-F283D0F6E71A}"/>
                </a:ext>
              </a:extLst>
            </p:cNvPr>
            <p:cNvSpPr txBox="1">
              <a:spLocks noChangeArrowheads="1"/>
            </p:cNvSpPr>
            <p:nvPr/>
          </p:nvSpPr>
          <p:spPr bwMode="auto">
            <a:xfrm>
              <a:off x="4076700" y="6362700"/>
              <a:ext cx="7745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Minutes</a:t>
              </a:r>
            </a:p>
          </p:txBody>
        </p:sp>
        <p:sp>
          <p:nvSpPr>
            <p:cNvPr id="21518" name="TextBox 15">
              <a:extLst>
                <a:ext uri="{FF2B5EF4-FFF2-40B4-BE49-F238E27FC236}">
                  <a16:creationId xmlns:a16="http://schemas.microsoft.com/office/drawing/2014/main" id="{F330782D-5801-3A7B-3549-C7AFB7593D06}"/>
                </a:ext>
              </a:extLst>
            </p:cNvPr>
            <p:cNvSpPr txBox="1">
              <a:spLocks noChangeArrowheads="1"/>
            </p:cNvSpPr>
            <p:nvPr/>
          </p:nvSpPr>
          <p:spPr bwMode="auto">
            <a:xfrm>
              <a:off x="584200" y="6375400"/>
              <a:ext cx="31918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b="1"/>
                <a:t>0            20            40            60             80</a:t>
              </a:r>
            </a:p>
          </p:txBody>
        </p:sp>
        <p:sp>
          <p:nvSpPr>
            <p:cNvPr id="21519" name="TextBox 16">
              <a:extLst>
                <a:ext uri="{FF2B5EF4-FFF2-40B4-BE49-F238E27FC236}">
                  <a16:creationId xmlns:a16="http://schemas.microsoft.com/office/drawing/2014/main" id="{46974F7D-9E14-6191-1185-336CF906490F}"/>
                </a:ext>
              </a:extLst>
            </p:cNvPr>
            <p:cNvSpPr txBox="1">
              <a:spLocks noChangeArrowheads="1"/>
            </p:cNvSpPr>
            <p:nvPr/>
          </p:nvSpPr>
          <p:spPr bwMode="auto">
            <a:xfrm>
              <a:off x="190500" y="5981700"/>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0</a:t>
              </a:r>
            </a:p>
          </p:txBody>
        </p:sp>
        <p:sp>
          <p:nvSpPr>
            <p:cNvPr id="21520" name="TextBox 17">
              <a:extLst>
                <a:ext uri="{FF2B5EF4-FFF2-40B4-BE49-F238E27FC236}">
                  <a16:creationId xmlns:a16="http://schemas.microsoft.com/office/drawing/2014/main" id="{C55D835B-8FA3-0CA3-7684-C5CE7F2D33F4}"/>
                </a:ext>
              </a:extLst>
            </p:cNvPr>
            <p:cNvSpPr txBox="1">
              <a:spLocks noChangeArrowheads="1"/>
            </p:cNvSpPr>
            <p:nvPr/>
          </p:nvSpPr>
          <p:spPr bwMode="auto">
            <a:xfrm>
              <a:off x="190500" y="4876800"/>
              <a:ext cx="4090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0.5</a:t>
              </a:r>
            </a:p>
          </p:txBody>
        </p:sp>
        <p:sp>
          <p:nvSpPr>
            <p:cNvPr id="21521" name="TextBox 18">
              <a:extLst>
                <a:ext uri="{FF2B5EF4-FFF2-40B4-BE49-F238E27FC236}">
                  <a16:creationId xmlns:a16="http://schemas.microsoft.com/office/drawing/2014/main" id="{389FB00C-BFB6-AF60-6E47-D297F2AC273F}"/>
                </a:ext>
              </a:extLst>
            </p:cNvPr>
            <p:cNvSpPr txBox="1">
              <a:spLocks noChangeArrowheads="1"/>
            </p:cNvSpPr>
            <p:nvPr/>
          </p:nvSpPr>
          <p:spPr bwMode="auto">
            <a:xfrm>
              <a:off x="177800" y="3708400"/>
              <a:ext cx="4090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t>1.0</a:t>
              </a:r>
            </a:p>
          </p:txBody>
        </p:sp>
        <p:sp>
          <p:nvSpPr>
            <p:cNvPr id="21522" name="Freeform 19">
              <a:extLst>
                <a:ext uri="{FF2B5EF4-FFF2-40B4-BE49-F238E27FC236}">
                  <a16:creationId xmlns:a16="http://schemas.microsoft.com/office/drawing/2014/main" id="{A2B96B06-8214-CD67-F530-D33841BFE42F}"/>
                </a:ext>
              </a:extLst>
            </p:cNvPr>
            <p:cNvSpPr>
              <a:spLocks/>
            </p:cNvSpPr>
            <p:nvPr/>
          </p:nvSpPr>
          <p:spPr bwMode="auto">
            <a:xfrm>
              <a:off x="687917" y="3638550"/>
              <a:ext cx="1839383" cy="1136650"/>
            </a:xfrm>
            <a:custGeom>
              <a:avLst/>
              <a:gdLst>
                <a:gd name="T0" fmla="*/ 35983 w 1839383"/>
                <a:gd name="T1" fmla="*/ 1136650 h 1136650"/>
                <a:gd name="T2" fmla="*/ 289983 w 1839383"/>
                <a:gd name="T3" fmla="*/ 184150 h 1136650"/>
                <a:gd name="T4" fmla="*/ 1775883 w 1839383"/>
                <a:gd name="T5" fmla="*/ 31750 h 1136650"/>
                <a:gd name="T6" fmla="*/ 1775883 w 1839383"/>
                <a:gd name="T7" fmla="*/ 31750 h 1136650"/>
                <a:gd name="T8" fmla="*/ 1839383 w 1839383"/>
                <a:gd name="T9" fmla="*/ 31750 h 1136650"/>
                <a:gd name="T10" fmla="*/ 0 60000 65536"/>
                <a:gd name="T11" fmla="*/ 0 60000 65536"/>
                <a:gd name="T12" fmla="*/ 0 60000 65536"/>
                <a:gd name="T13" fmla="*/ 0 60000 65536"/>
                <a:gd name="T14" fmla="*/ 0 60000 65536"/>
                <a:gd name="T15" fmla="*/ 0 w 1839383"/>
                <a:gd name="T16" fmla="*/ 0 h 1136650"/>
                <a:gd name="T17" fmla="*/ 1839383 w 1839383"/>
                <a:gd name="T18" fmla="*/ 1136650 h 1136650"/>
              </a:gdLst>
              <a:ahLst/>
              <a:cxnLst>
                <a:cxn ang="T10">
                  <a:pos x="T0" y="T1"/>
                </a:cxn>
                <a:cxn ang="T11">
                  <a:pos x="T2" y="T3"/>
                </a:cxn>
                <a:cxn ang="T12">
                  <a:pos x="T4" y="T5"/>
                </a:cxn>
                <a:cxn ang="T13">
                  <a:pos x="T6" y="T7"/>
                </a:cxn>
                <a:cxn ang="T14">
                  <a:pos x="T8" y="T9"/>
                </a:cxn>
              </a:cxnLst>
              <a:rect l="T15" t="T16" r="T17" b="T18"/>
              <a:pathLst>
                <a:path w="1839383" h="1136650">
                  <a:moveTo>
                    <a:pt x="35983" y="1136650"/>
                  </a:moveTo>
                  <a:cubicBezTo>
                    <a:pt x="17991" y="752475"/>
                    <a:pt x="0" y="368300"/>
                    <a:pt x="289983" y="184150"/>
                  </a:cubicBezTo>
                  <a:cubicBezTo>
                    <a:pt x="579966" y="0"/>
                    <a:pt x="1775883" y="31750"/>
                    <a:pt x="1775883" y="31750"/>
                  </a:cubicBezTo>
                  <a:lnTo>
                    <a:pt x="1839383" y="31750"/>
                  </a:ln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3" name="Freeform 21">
              <a:extLst>
                <a:ext uri="{FF2B5EF4-FFF2-40B4-BE49-F238E27FC236}">
                  <a16:creationId xmlns:a16="http://schemas.microsoft.com/office/drawing/2014/main" id="{E25F07BF-21E7-22A9-0E61-23287BB3DAB8}"/>
                </a:ext>
              </a:extLst>
            </p:cNvPr>
            <p:cNvSpPr>
              <a:spLocks/>
            </p:cNvSpPr>
            <p:nvPr/>
          </p:nvSpPr>
          <p:spPr bwMode="auto">
            <a:xfrm>
              <a:off x="609600" y="3536950"/>
              <a:ext cx="3060700" cy="2698750"/>
            </a:xfrm>
            <a:custGeom>
              <a:avLst/>
              <a:gdLst>
                <a:gd name="T0" fmla="*/ 0 w 3060700"/>
                <a:gd name="T1" fmla="*/ 2698750 h 2698750"/>
                <a:gd name="T2" fmla="*/ 482600 w 3060700"/>
                <a:gd name="T3" fmla="*/ 1174750 h 2698750"/>
                <a:gd name="T4" fmla="*/ 1917700 w 3060700"/>
                <a:gd name="T5" fmla="*/ 171450 h 2698750"/>
                <a:gd name="T6" fmla="*/ 3060700 w 3060700"/>
                <a:gd name="T7" fmla="*/ 146050 h 2698750"/>
                <a:gd name="T8" fmla="*/ 3060700 w 3060700"/>
                <a:gd name="T9" fmla="*/ 146050 h 2698750"/>
                <a:gd name="T10" fmla="*/ 0 60000 65536"/>
                <a:gd name="T11" fmla="*/ 0 60000 65536"/>
                <a:gd name="T12" fmla="*/ 0 60000 65536"/>
                <a:gd name="T13" fmla="*/ 0 60000 65536"/>
                <a:gd name="T14" fmla="*/ 0 60000 65536"/>
                <a:gd name="T15" fmla="*/ 0 w 3060700"/>
                <a:gd name="T16" fmla="*/ 0 h 2698750"/>
                <a:gd name="T17" fmla="*/ 3060700 w 3060700"/>
                <a:gd name="T18" fmla="*/ 2698750 h 2698750"/>
              </a:gdLst>
              <a:ahLst/>
              <a:cxnLst>
                <a:cxn ang="T10">
                  <a:pos x="T0" y="T1"/>
                </a:cxn>
                <a:cxn ang="T11">
                  <a:pos x="T2" y="T3"/>
                </a:cxn>
                <a:cxn ang="T12">
                  <a:pos x="T4" y="T5"/>
                </a:cxn>
                <a:cxn ang="T13">
                  <a:pos x="T6" y="T7"/>
                </a:cxn>
                <a:cxn ang="T14">
                  <a:pos x="T8" y="T9"/>
                </a:cxn>
              </a:cxnLst>
              <a:rect l="T15" t="T16" r="T17" b="T18"/>
              <a:pathLst>
                <a:path w="3060700" h="2698750">
                  <a:moveTo>
                    <a:pt x="0" y="2698750"/>
                  </a:moveTo>
                  <a:cubicBezTo>
                    <a:pt x="81491" y="2147358"/>
                    <a:pt x="162983" y="1595967"/>
                    <a:pt x="482600" y="1174750"/>
                  </a:cubicBezTo>
                  <a:cubicBezTo>
                    <a:pt x="802217" y="753533"/>
                    <a:pt x="1488017" y="342900"/>
                    <a:pt x="1917700" y="171450"/>
                  </a:cubicBezTo>
                  <a:cubicBezTo>
                    <a:pt x="2347383" y="0"/>
                    <a:pt x="3060700" y="146050"/>
                    <a:pt x="3060700" y="146050"/>
                  </a:cubicBezTo>
                </a:path>
              </a:pathLst>
            </a:cu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4" name="Freeform 22">
              <a:extLst>
                <a:ext uri="{FF2B5EF4-FFF2-40B4-BE49-F238E27FC236}">
                  <a16:creationId xmlns:a16="http://schemas.microsoft.com/office/drawing/2014/main" id="{907ED2CC-3069-119D-8325-5A037C893F52}"/>
                </a:ext>
              </a:extLst>
            </p:cNvPr>
            <p:cNvSpPr>
              <a:spLocks/>
            </p:cNvSpPr>
            <p:nvPr/>
          </p:nvSpPr>
          <p:spPr bwMode="auto">
            <a:xfrm>
              <a:off x="673100" y="3835400"/>
              <a:ext cx="3136900" cy="2362200"/>
            </a:xfrm>
            <a:custGeom>
              <a:avLst/>
              <a:gdLst>
                <a:gd name="T0" fmla="*/ 0 w 3136900"/>
                <a:gd name="T1" fmla="*/ 2362200 h 2362200"/>
                <a:gd name="T2" fmla="*/ 1143000 w 3136900"/>
                <a:gd name="T3" fmla="*/ 825500 h 2362200"/>
                <a:gd name="T4" fmla="*/ 3136900 w 3136900"/>
                <a:gd name="T5" fmla="*/ 0 h 2362200"/>
                <a:gd name="T6" fmla="*/ 3136900 w 3136900"/>
                <a:gd name="T7" fmla="*/ 0 h 2362200"/>
                <a:gd name="T8" fmla="*/ 0 60000 65536"/>
                <a:gd name="T9" fmla="*/ 0 60000 65536"/>
                <a:gd name="T10" fmla="*/ 0 60000 65536"/>
                <a:gd name="T11" fmla="*/ 0 60000 65536"/>
                <a:gd name="T12" fmla="*/ 0 w 3136900"/>
                <a:gd name="T13" fmla="*/ 0 h 2362200"/>
                <a:gd name="T14" fmla="*/ 3136900 w 3136900"/>
                <a:gd name="T15" fmla="*/ 2362200 h 2362200"/>
              </a:gdLst>
              <a:ahLst/>
              <a:cxnLst>
                <a:cxn ang="T8">
                  <a:pos x="T0" y="T1"/>
                </a:cxn>
                <a:cxn ang="T9">
                  <a:pos x="T2" y="T3"/>
                </a:cxn>
                <a:cxn ang="T10">
                  <a:pos x="T4" y="T5"/>
                </a:cxn>
                <a:cxn ang="T11">
                  <a:pos x="T6" y="T7"/>
                </a:cxn>
              </a:cxnLst>
              <a:rect l="T12" t="T13" r="T14" b="T15"/>
              <a:pathLst>
                <a:path w="3136900" h="2362200">
                  <a:moveTo>
                    <a:pt x="0" y="2362200"/>
                  </a:moveTo>
                  <a:cubicBezTo>
                    <a:pt x="310091" y="1790700"/>
                    <a:pt x="620183" y="1219200"/>
                    <a:pt x="1143000" y="825500"/>
                  </a:cubicBezTo>
                  <a:cubicBezTo>
                    <a:pt x="1665817" y="431800"/>
                    <a:pt x="3136900" y="0"/>
                    <a:pt x="3136900" y="0"/>
                  </a:cubicBezTo>
                </a:path>
              </a:pathLst>
            </a:custGeom>
            <a:noFill/>
            <a:ln w="9525"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5" name="Freeform 23">
              <a:extLst>
                <a:ext uri="{FF2B5EF4-FFF2-40B4-BE49-F238E27FC236}">
                  <a16:creationId xmlns:a16="http://schemas.microsoft.com/office/drawing/2014/main" id="{DAD9623D-4994-021B-28C4-56BBAF529A2F}"/>
                </a:ext>
              </a:extLst>
            </p:cNvPr>
            <p:cNvSpPr>
              <a:spLocks/>
            </p:cNvSpPr>
            <p:nvPr/>
          </p:nvSpPr>
          <p:spPr bwMode="auto">
            <a:xfrm>
              <a:off x="673100" y="5080000"/>
              <a:ext cx="3086100" cy="1143000"/>
            </a:xfrm>
            <a:custGeom>
              <a:avLst/>
              <a:gdLst>
                <a:gd name="T0" fmla="*/ 0 w 3086100"/>
                <a:gd name="T1" fmla="*/ 1143000 h 1143000"/>
                <a:gd name="T2" fmla="*/ 1752600 w 3086100"/>
                <a:gd name="T3" fmla="*/ 317500 h 1143000"/>
                <a:gd name="T4" fmla="*/ 3086100 w 3086100"/>
                <a:gd name="T5" fmla="*/ 0 h 1143000"/>
                <a:gd name="T6" fmla="*/ 3086100 w 3086100"/>
                <a:gd name="T7" fmla="*/ 0 h 1143000"/>
                <a:gd name="T8" fmla="*/ 0 60000 65536"/>
                <a:gd name="T9" fmla="*/ 0 60000 65536"/>
                <a:gd name="T10" fmla="*/ 0 60000 65536"/>
                <a:gd name="T11" fmla="*/ 0 60000 65536"/>
                <a:gd name="T12" fmla="*/ 0 w 3086100"/>
                <a:gd name="T13" fmla="*/ 0 h 1143000"/>
                <a:gd name="T14" fmla="*/ 3086100 w 3086100"/>
                <a:gd name="T15" fmla="*/ 1143000 h 1143000"/>
              </a:gdLst>
              <a:ahLst/>
              <a:cxnLst>
                <a:cxn ang="T8">
                  <a:pos x="T0" y="T1"/>
                </a:cxn>
                <a:cxn ang="T9">
                  <a:pos x="T2" y="T3"/>
                </a:cxn>
                <a:cxn ang="T10">
                  <a:pos x="T4" y="T5"/>
                </a:cxn>
                <a:cxn ang="T11">
                  <a:pos x="T6" y="T7"/>
                </a:cxn>
              </a:cxnLst>
              <a:rect l="T12" t="T13" r="T14" b="T15"/>
              <a:pathLst>
                <a:path w="3086100" h="1143000">
                  <a:moveTo>
                    <a:pt x="0" y="1143000"/>
                  </a:moveTo>
                  <a:cubicBezTo>
                    <a:pt x="619125" y="825500"/>
                    <a:pt x="1238250" y="508000"/>
                    <a:pt x="1752600" y="317500"/>
                  </a:cubicBezTo>
                  <a:cubicBezTo>
                    <a:pt x="2266950" y="127000"/>
                    <a:pt x="3086100" y="0"/>
                    <a:pt x="3086100" y="0"/>
                  </a:cubicBezTo>
                </a:path>
              </a:pathLst>
            </a:custGeom>
            <a:noFill/>
            <a:ln w="9525" cap="flat" cmpd="sng" algn="ctr">
              <a:solidFill>
                <a:schemeClr val="tx1"/>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6" name="Freeform 24">
              <a:extLst>
                <a:ext uri="{FF2B5EF4-FFF2-40B4-BE49-F238E27FC236}">
                  <a16:creationId xmlns:a16="http://schemas.microsoft.com/office/drawing/2014/main" id="{32E9BA2B-2B28-E4C8-6FEC-7B1F615AF978}"/>
                </a:ext>
              </a:extLst>
            </p:cNvPr>
            <p:cNvSpPr>
              <a:spLocks/>
            </p:cNvSpPr>
            <p:nvPr/>
          </p:nvSpPr>
          <p:spPr bwMode="auto">
            <a:xfrm>
              <a:off x="698500" y="5600700"/>
              <a:ext cx="3009900" cy="622300"/>
            </a:xfrm>
            <a:custGeom>
              <a:avLst/>
              <a:gdLst>
                <a:gd name="T0" fmla="*/ 0 w 3009900"/>
                <a:gd name="T1" fmla="*/ 622300 h 622300"/>
                <a:gd name="T2" fmla="*/ 1752600 w 3009900"/>
                <a:gd name="T3" fmla="*/ 165100 h 622300"/>
                <a:gd name="T4" fmla="*/ 3009900 w 3009900"/>
                <a:gd name="T5" fmla="*/ 0 h 622300"/>
                <a:gd name="T6" fmla="*/ 3009900 w 3009900"/>
                <a:gd name="T7" fmla="*/ 0 h 622300"/>
                <a:gd name="T8" fmla="*/ 0 60000 65536"/>
                <a:gd name="T9" fmla="*/ 0 60000 65536"/>
                <a:gd name="T10" fmla="*/ 0 60000 65536"/>
                <a:gd name="T11" fmla="*/ 0 60000 65536"/>
                <a:gd name="T12" fmla="*/ 0 w 3009900"/>
                <a:gd name="T13" fmla="*/ 0 h 622300"/>
                <a:gd name="T14" fmla="*/ 3009900 w 3009900"/>
                <a:gd name="T15" fmla="*/ 622300 h 622300"/>
              </a:gdLst>
              <a:ahLst/>
              <a:cxnLst>
                <a:cxn ang="T8">
                  <a:pos x="T0" y="T1"/>
                </a:cxn>
                <a:cxn ang="T9">
                  <a:pos x="T2" y="T3"/>
                </a:cxn>
                <a:cxn ang="T10">
                  <a:pos x="T4" y="T5"/>
                </a:cxn>
                <a:cxn ang="T11">
                  <a:pos x="T6" y="T7"/>
                </a:cxn>
              </a:cxnLst>
              <a:rect l="T12" t="T13" r="T14" b="T15"/>
              <a:pathLst>
                <a:path w="3009900" h="622300">
                  <a:moveTo>
                    <a:pt x="0" y="622300"/>
                  </a:moveTo>
                  <a:cubicBezTo>
                    <a:pt x="625475" y="445558"/>
                    <a:pt x="1250950" y="268817"/>
                    <a:pt x="1752600" y="165100"/>
                  </a:cubicBezTo>
                  <a:cubicBezTo>
                    <a:pt x="2254250" y="61383"/>
                    <a:pt x="3009900" y="0"/>
                    <a:pt x="3009900" y="0"/>
                  </a:cubicBezTo>
                </a:path>
              </a:pathLst>
            </a:custGeom>
            <a:noFill/>
            <a:ln w="9525" cap="flat" cmpd="sng" algn="ctr">
              <a:solidFill>
                <a:schemeClr val="tx1"/>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7" name="TextBox 25">
              <a:extLst>
                <a:ext uri="{FF2B5EF4-FFF2-40B4-BE49-F238E27FC236}">
                  <a16:creationId xmlns:a16="http://schemas.microsoft.com/office/drawing/2014/main" id="{3CE03155-ECF5-3A53-C262-9B935905E3C8}"/>
                </a:ext>
              </a:extLst>
            </p:cNvPr>
            <p:cNvSpPr txBox="1">
              <a:spLocks noChangeArrowheads="1"/>
            </p:cNvSpPr>
            <p:nvPr/>
          </p:nvSpPr>
          <p:spPr bwMode="auto">
            <a:xfrm>
              <a:off x="2679700" y="5778500"/>
              <a:ext cx="16337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600" b="1"/>
                <a:t>sulphaguanidine</a:t>
              </a:r>
            </a:p>
          </p:txBody>
        </p:sp>
        <p:sp>
          <p:nvSpPr>
            <p:cNvPr id="21528" name="TextBox 26">
              <a:extLst>
                <a:ext uri="{FF2B5EF4-FFF2-40B4-BE49-F238E27FC236}">
                  <a16:creationId xmlns:a16="http://schemas.microsoft.com/office/drawing/2014/main" id="{A3AE8188-6A43-E03B-AE62-1962D6BCBD73}"/>
                </a:ext>
              </a:extLst>
            </p:cNvPr>
            <p:cNvSpPr txBox="1">
              <a:spLocks noChangeArrowheads="1"/>
            </p:cNvSpPr>
            <p:nvPr/>
          </p:nvSpPr>
          <p:spPr bwMode="auto">
            <a:xfrm>
              <a:off x="2667000" y="5257800"/>
              <a:ext cx="13675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600" b="1"/>
                <a:t>Salicylic Acid</a:t>
              </a:r>
            </a:p>
          </p:txBody>
        </p:sp>
        <p:sp>
          <p:nvSpPr>
            <p:cNvPr id="21529" name="TextBox 27">
              <a:extLst>
                <a:ext uri="{FF2B5EF4-FFF2-40B4-BE49-F238E27FC236}">
                  <a16:creationId xmlns:a16="http://schemas.microsoft.com/office/drawing/2014/main" id="{60B770C5-4D92-CCFD-2BEA-49597BBF881A}"/>
                </a:ext>
              </a:extLst>
            </p:cNvPr>
            <p:cNvSpPr txBox="1">
              <a:spLocks noChangeArrowheads="1"/>
            </p:cNvSpPr>
            <p:nvPr/>
          </p:nvSpPr>
          <p:spPr bwMode="auto">
            <a:xfrm>
              <a:off x="2311400" y="4356100"/>
              <a:ext cx="1040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600" b="1"/>
                <a:t>barbitone</a:t>
              </a:r>
            </a:p>
          </p:txBody>
        </p:sp>
        <p:sp>
          <p:nvSpPr>
            <p:cNvPr id="21530" name="TextBox 28">
              <a:extLst>
                <a:ext uri="{FF2B5EF4-FFF2-40B4-BE49-F238E27FC236}">
                  <a16:creationId xmlns:a16="http://schemas.microsoft.com/office/drawing/2014/main" id="{5E9F33CF-5B04-9CD4-4617-C20112ABD246}"/>
                </a:ext>
              </a:extLst>
            </p:cNvPr>
            <p:cNvSpPr txBox="1">
              <a:spLocks noChangeArrowheads="1"/>
            </p:cNvSpPr>
            <p:nvPr/>
          </p:nvSpPr>
          <p:spPr bwMode="auto">
            <a:xfrm>
              <a:off x="1866900" y="4025900"/>
              <a:ext cx="15424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600" b="1"/>
                <a:t>Pentobarbitone</a:t>
              </a:r>
            </a:p>
          </p:txBody>
        </p:sp>
        <p:sp>
          <p:nvSpPr>
            <p:cNvPr id="21531" name="TextBox 29">
              <a:extLst>
                <a:ext uri="{FF2B5EF4-FFF2-40B4-BE49-F238E27FC236}">
                  <a16:creationId xmlns:a16="http://schemas.microsoft.com/office/drawing/2014/main" id="{FCA784C3-D359-6B75-668C-D42165939665}"/>
                </a:ext>
              </a:extLst>
            </p:cNvPr>
            <p:cNvSpPr txBox="1">
              <a:spLocks noChangeArrowheads="1"/>
            </p:cNvSpPr>
            <p:nvPr/>
          </p:nvSpPr>
          <p:spPr bwMode="auto">
            <a:xfrm>
              <a:off x="901700" y="3746500"/>
              <a:ext cx="1290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1600" b="1"/>
                <a:t>Thiopentone</a:t>
              </a:r>
            </a:p>
          </p:txBody>
        </p:sp>
      </p:grpSp>
      <p:sp>
        <p:nvSpPr>
          <p:cNvPr id="21509" name="TextBox 31">
            <a:extLst>
              <a:ext uri="{FF2B5EF4-FFF2-40B4-BE49-F238E27FC236}">
                <a16:creationId xmlns:a16="http://schemas.microsoft.com/office/drawing/2014/main" id="{D31993B9-A61A-7765-9F1B-96D17E121622}"/>
              </a:ext>
            </a:extLst>
          </p:cNvPr>
          <p:cNvSpPr txBox="1">
            <a:spLocks noChangeArrowheads="1"/>
          </p:cNvSpPr>
          <p:nvPr/>
        </p:nvSpPr>
        <p:spPr bwMode="auto">
          <a:xfrm>
            <a:off x="5408614" y="3340101"/>
            <a:ext cx="52593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2400" b="1"/>
              <a:t>Entry of drugs into cerebrospinal fluid</a:t>
            </a:r>
          </a:p>
          <a:p>
            <a:pPr lvl="1" eaLnBrk="1" hangingPunct="1">
              <a:buFont typeface="Wingdings" pitchFamily="2" charset="2"/>
              <a:buChar char="q"/>
            </a:pPr>
            <a:r>
              <a:rPr lang="en-ZW" altLang="en-US" sz="2000"/>
              <a:t>  Plasma concentrations are kept constant</a:t>
            </a:r>
          </a:p>
          <a:p>
            <a:pPr lvl="1" eaLnBrk="1" hangingPunct="1">
              <a:buFont typeface="Wingdings" pitchFamily="2" charset="2"/>
              <a:buChar char="q"/>
            </a:pPr>
            <a:r>
              <a:rPr lang="en-ZW" altLang="en-US" sz="2000"/>
              <a:t> For same tissue, uptake slower for polar</a:t>
            </a:r>
          </a:p>
          <a:p>
            <a:pPr lvl="1" eaLnBrk="1" hangingPunct="1"/>
            <a:r>
              <a:rPr lang="en-ZW" altLang="en-US" sz="2000"/>
              <a:t>    compounds</a:t>
            </a:r>
          </a:p>
          <a:p>
            <a:pPr lvl="1" eaLnBrk="1" hangingPunct="1">
              <a:buFont typeface="Wingdings" pitchFamily="2" charset="2"/>
              <a:buChar char="q"/>
            </a:pPr>
            <a:r>
              <a:rPr lang="en-ZW" altLang="en-US" sz="2000"/>
              <a:t>Blood flow is the same</a:t>
            </a:r>
          </a:p>
          <a:p>
            <a:pPr lvl="1" eaLnBrk="1" hangingPunct="1">
              <a:buFont typeface="Wingdings" pitchFamily="2" charset="2"/>
              <a:buChar char="q"/>
            </a:pPr>
            <a:r>
              <a:rPr lang="en-ZW" altLang="en-US" sz="2000" b="1"/>
              <a:t>Difference is in membrane permeability</a:t>
            </a:r>
          </a:p>
          <a:p>
            <a:pPr lvl="1" eaLnBrk="1" hangingPunct="1">
              <a:buFont typeface="Wingdings" pitchFamily="2" charset="2"/>
              <a:buChar char="q"/>
            </a:pPr>
            <a:r>
              <a:rPr lang="en-ZW" altLang="en-US" sz="2000" b="1"/>
              <a:t>BBB – tight junctions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65FA3F52-27C8-197E-D5E9-FD9AA1944E63}"/>
              </a:ext>
            </a:extLst>
          </p:cNvPr>
          <p:cNvGrpSpPr>
            <a:grpSpLocks/>
          </p:cNvGrpSpPr>
          <p:nvPr/>
        </p:nvGrpSpPr>
        <p:grpSpPr bwMode="auto">
          <a:xfrm>
            <a:off x="2235200" y="742950"/>
            <a:ext cx="7702550" cy="5372100"/>
            <a:chOff x="384" y="624"/>
            <a:chExt cx="3639" cy="4512"/>
          </a:xfrm>
        </p:grpSpPr>
        <p:sp>
          <p:nvSpPr>
            <p:cNvPr id="231427" name="Rectangle 3">
              <a:extLst>
                <a:ext uri="{FF2B5EF4-FFF2-40B4-BE49-F238E27FC236}">
                  <a16:creationId xmlns:a16="http://schemas.microsoft.com/office/drawing/2014/main" id="{78012695-9962-038A-28E0-D94D2DDDB699}"/>
                </a:ext>
              </a:extLst>
            </p:cNvPr>
            <p:cNvSpPr>
              <a:spLocks noChangeArrowheads="1"/>
            </p:cNvSpPr>
            <p:nvPr/>
          </p:nvSpPr>
          <p:spPr bwMode="auto">
            <a:xfrm>
              <a:off x="816" y="2640"/>
              <a:ext cx="2640" cy="480"/>
            </a:xfrm>
            <a:prstGeom prst="rect">
              <a:avLst/>
            </a:prstGeom>
            <a:solidFill>
              <a:schemeClr val="accent1"/>
            </a:solidFill>
            <a:ln w="9525">
              <a:solidFill>
                <a:schemeClr val="tx1"/>
              </a:solidFill>
              <a:miter lim="800000"/>
              <a:headEnd/>
              <a:tailEnd/>
            </a:ln>
            <a:effectLst>
              <a:outerShdw dist="107763" dir="2700000" algn="ctr" rotWithShape="0">
                <a:schemeClr val="tx1"/>
              </a:outerShdw>
            </a:effectLst>
          </p:spPr>
          <p:txBody>
            <a:bodyPr wrap="none" anchor="ctr"/>
            <a:lstStyle/>
            <a:p>
              <a:pPr>
                <a:defRPr/>
              </a:pPr>
              <a:endParaRPr lang="en-ZW"/>
            </a:p>
          </p:txBody>
        </p:sp>
        <p:pic>
          <p:nvPicPr>
            <p:cNvPr id="22537" name="Picture 4" descr="C:\WINDOWS\Application Data\Microsoft\Media Catalog\Downloaded Clips\cl2\BD05199_.wmf">
              <a:extLst>
                <a:ext uri="{FF2B5EF4-FFF2-40B4-BE49-F238E27FC236}">
                  <a16:creationId xmlns:a16="http://schemas.microsoft.com/office/drawing/2014/main" id="{3E83E5F4-98F9-260A-B96E-1F07B1234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864"/>
              <a:ext cx="1680"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descr="C:\WINDOWS\Application Data\Microsoft\Media Catalog\Downloaded Clips\cl0\HM00483_.wmf">
              <a:extLst>
                <a:ext uri="{FF2B5EF4-FFF2-40B4-BE49-F238E27FC236}">
                  <a16:creationId xmlns:a16="http://schemas.microsoft.com/office/drawing/2014/main" id="{DD0B0048-D2F4-5052-6413-31E264DC1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3696"/>
              <a:ext cx="1335" cy="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6" descr="C:\WINDOWS\Application Data\Microsoft\Media Catalog\Downloaded Clips\cl0\HM00260_.wmf">
              <a:extLst>
                <a:ext uri="{FF2B5EF4-FFF2-40B4-BE49-F238E27FC236}">
                  <a16:creationId xmlns:a16="http://schemas.microsoft.com/office/drawing/2014/main" id="{D191CAD1-505D-B44C-A03E-CAF098313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624"/>
              <a:ext cx="1099"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7" descr="C:\WINDOWS\Application Data\Microsoft\Media Catalog\Downloaded Clips\cl0\HM00246_.wmf">
              <a:extLst>
                <a:ext uri="{FF2B5EF4-FFF2-40B4-BE49-F238E27FC236}">
                  <a16:creationId xmlns:a16="http://schemas.microsoft.com/office/drawing/2014/main" id="{D06D136F-B9AD-20D1-0D22-66C86D2AD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3552"/>
              <a:ext cx="1175"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 Box 8">
              <a:extLst>
                <a:ext uri="{FF2B5EF4-FFF2-40B4-BE49-F238E27FC236}">
                  <a16:creationId xmlns:a16="http://schemas.microsoft.com/office/drawing/2014/main" id="{727CA49D-C5B9-0C4F-3C7C-7DAF38D59203}"/>
                </a:ext>
              </a:extLst>
            </p:cNvPr>
            <p:cNvSpPr txBox="1">
              <a:spLocks noChangeArrowheads="1"/>
            </p:cNvSpPr>
            <p:nvPr/>
          </p:nvSpPr>
          <p:spPr bwMode="auto">
            <a:xfrm>
              <a:off x="864" y="2701"/>
              <a:ext cx="1793"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3200">
                  <a:latin typeface="Comic Sans MS" panose="030F0902030302020204" pitchFamily="66" charset="0"/>
                </a:rPr>
                <a:t>P-GLYCOPROTEIN</a:t>
              </a:r>
            </a:p>
          </p:txBody>
        </p:sp>
      </p:grpSp>
      <p:sp>
        <p:nvSpPr>
          <p:cNvPr id="22531" name="TextBox 8">
            <a:extLst>
              <a:ext uri="{FF2B5EF4-FFF2-40B4-BE49-F238E27FC236}">
                <a16:creationId xmlns:a16="http://schemas.microsoft.com/office/drawing/2014/main" id="{B16F1FD4-E0BE-F2DA-50B0-FEAA6DB4B73E}"/>
              </a:ext>
            </a:extLst>
          </p:cNvPr>
          <p:cNvSpPr txBox="1">
            <a:spLocks noChangeArrowheads="1"/>
          </p:cNvSpPr>
          <p:nvPr/>
        </p:nvSpPr>
        <p:spPr bwMode="auto">
          <a:xfrm>
            <a:off x="2187159" y="252000"/>
            <a:ext cx="487768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lnSpc>
                <a:spcPct val="90000"/>
              </a:lnSpc>
              <a:spcBef>
                <a:spcPct val="0"/>
              </a:spcBef>
            </a:pPr>
            <a:r>
              <a:rPr lang="en-ZW" altLang="en-US" sz="2800" b="1" dirty="0">
                <a:latin typeface="+mn-lt"/>
                <a:ea typeface="+mj-ea"/>
                <a:cs typeface="+mj-cs"/>
              </a:rPr>
              <a:t>Transporter limited distribution</a:t>
            </a:r>
          </a:p>
        </p:txBody>
      </p:sp>
      <p:sp>
        <p:nvSpPr>
          <p:cNvPr id="22532" name="TextBox 9">
            <a:extLst>
              <a:ext uri="{FF2B5EF4-FFF2-40B4-BE49-F238E27FC236}">
                <a16:creationId xmlns:a16="http://schemas.microsoft.com/office/drawing/2014/main" id="{E8C748EF-9653-02D3-AF2E-CB1AB9132055}"/>
              </a:ext>
            </a:extLst>
          </p:cNvPr>
          <p:cNvSpPr txBox="1">
            <a:spLocks noChangeArrowheads="1"/>
          </p:cNvSpPr>
          <p:nvPr/>
        </p:nvSpPr>
        <p:spPr bwMode="auto">
          <a:xfrm>
            <a:off x="1558925" y="2082801"/>
            <a:ext cx="1417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sz="1800" b="1"/>
              <a:t>BBB</a:t>
            </a:r>
          </a:p>
          <a:p>
            <a:pPr algn="ctr" eaLnBrk="1" hangingPunct="1"/>
            <a:r>
              <a:rPr lang="en-ZW" altLang="en-US" sz="1800" b="1"/>
              <a:t>Protec brain</a:t>
            </a:r>
          </a:p>
        </p:txBody>
      </p:sp>
      <p:sp>
        <p:nvSpPr>
          <p:cNvPr id="22533" name="TextBox 10">
            <a:extLst>
              <a:ext uri="{FF2B5EF4-FFF2-40B4-BE49-F238E27FC236}">
                <a16:creationId xmlns:a16="http://schemas.microsoft.com/office/drawing/2014/main" id="{49C20ED7-7F25-8FED-A280-0D4BA7E95D27}"/>
              </a:ext>
            </a:extLst>
          </p:cNvPr>
          <p:cNvSpPr txBox="1">
            <a:spLocks noChangeArrowheads="1"/>
          </p:cNvSpPr>
          <p:nvPr/>
        </p:nvSpPr>
        <p:spPr bwMode="auto">
          <a:xfrm>
            <a:off x="5562600" y="1879601"/>
            <a:ext cx="2101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sz="1800" b="1"/>
              <a:t>Enterocytes</a:t>
            </a:r>
          </a:p>
          <a:p>
            <a:pPr algn="ctr" eaLnBrk="1" hangingPunct="1"/>
            <a:r>
              <a:rPr lang="en-ZW" altLang="en-US" sz="1800" b="1"/>
              <a:t>Protection </a:t>
            </a:r>
          </a:p>
          <a:p>
            <a:pPr algn="ctr" eaLnBrk="1" hangingPunct="1"/>
            <a:r>
              <a:rPr lang="en-ZW" altLang="en-US" sz="1800" b="1"/>
              <a:t>Against xenobiotics</a:t>
            </a:r>
          </a:p>
        </p:txBody>
      </p:sp>
      <p:sp>
        <p:nvSpPr>
          <p:cNvPr id="22534" name="TextBox 11">
            <a:extLst>
              <a:ext uri="{FF2B5EF4-FFF2-40B4-BE49-F238E27FC236}">
                <a16:creationId xmlns:a16="http://schemas.microsoft.com/office/drawing/2014/main" id="{CAB2323E-BCA9-2CAC-5ABE-5AFC56CB23B2}"/>
              </a:ext>
            </a:extLst>
          </p:cNvPr>
          <p:cNvSpPr txBox="1">
            <a:spLocks noChangeArrowheads="1"/>
          </p:cNvSpPr>
          <p:nvPr/>
        </p:nvSpPr>
        <p:spPr bwMode="auto">
          <a:xfrm>
            <a:off x="5410201" y="4813301"/>
            <a:ext cx="154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sz="1800" b="1"/>
              <a:t>Placenta</a:t>
            </a:r>
          </a:p>
          <a:p>
            <a:pPr algn="ctr" eaLnBrk="1" hangingPunct="1"/>
            <a:r>
              <a:rPr lang="en-ZW" altLang="en-US" sz="1800" b="1"/>
              <a:t>Protect foetus</a:t>
            </a:r>
          </a:p>
        </p:txBody>
      </p:sp>
      <p:sp>
        <p:nvSpPr>
          <p:cNvPr id="22535" name="TextBox 12">
            <a:extLst>
              <a:ext uri="{FF2B5EF4-FFF2-40B4-BE49-F238E27FC236}">
                <a16:creationId xmlns:a16="http://schemas.microsoft.com/office/drawing/2014/main" id="{BDA29197-24B4-E850-761A-558027F53838}"/>
              </a:ext>
            </a:extLst>
          </p:cNvPr>
          <p:cNvSpPr txBox="1">
            <a:spLocks noChangeArrowheads="1"/>
          </p:cNvSpPr>
          <p:nvPr/>
        </p:nvSpPr>
        <p:spPr bwMode="auto">
          <a:xfrm>
            <a:off x="1779588" y="5765801"/>
            <a:ext cx="1314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sz="1800" b="1"/>
              <a:t>Kidney</a:t>
            </a:r>
          </a:p>
          <a:p>
            <a:pPr algn="ctr" eaLnBrk="1" hangingPunct="1"/>
            <a:r>
              <a:rPr lang="en-ZW" altLang="en-US" sz="1800" b="1"/>
              <a:t>Excrete </a:t>
            </a:r>
          </a:p>
          <a:p>
            <a:pPr algn="ctr" eaLnBrk="1" hangingPunct="1"/>
            <a:r>
              <a:rPr lang="en-ZW" altLang="en-US" sz="1800" b="1"/>
              <a:t>compounds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a:extLst>
              <a:ext uri="{FF2B5EF4-FFF2-40B4-BE49-F238E27FC236}">
                <a16:creationId xmlns:a16="http://schemas.microsoft.com/office/drawing/2014/main" id="{F8CD3FD7-7822-5F4A-9853-AF2221E5F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645" y="469203"/>
            <a:ext cx="756285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D44EE80-59FC-E285-95AA-42577884CE8A}"/>
              </a:ext>
            </a:extLst>
          </p:cNvPr>
          <p:cNvSpPr>
            <a:spLocks noGrp="1"/>
          </p:cNvSpPr>
          <p:nvPr>
            <p:ph type="title"/>
          </p:nvPr>
        </p:nvSpPr>
        <p:spPr>
          <a:xfrm>
            <a:off x="1692000" y="252000"/>
            <a:ext cx="5868000" cy="468000"/>
          </a:xfrm>
        </p:spPr>
        <p:txBody>
          <a:bodyPr>
            <a:normAutofit fontScale="90000"/>
          </a:bodyPr>
          <a:lstStyle/>
          <a:p>
            <a:pPr algn="ctr"/>
            <a:r>
              <a:rPr lang="en-ZW" altLang="en-US" sz="2800" b="1" dirty="0">
                <a:latin typeface="+mn-lt"/>
              </a:rPr>
              <a:t>Factors Affecting Rates of Diffusion</a:t>
            </a:r>
          </a:p>
        </p:txBody>
      </p:sp>
      <p:sp>
        <p:nvSpPr>
          <p:cNvPr id="24579" name="Content Placeholder 2">
            <a:extLst>
              <a:ext uri="{FF2B5EF4-FFF2-40B4-BE49-F238E27FC236}">
                <a16:creationId xmlns:a16="http://schemas.microsoft.com/office/drawing/2014/main" id="{73C2BCCD-CACC-A468-2CFC-DB6F2B48D360}"/>
              </a:ext>
            </a:extLst>
          </p:cNvPr>
          <p:cNvSpPr>
            <a:spLocks noGrp="1"/>
          </p:cNvSpPr>
          <p:nvPr>
            <p:ph idx="1"/>
          </p:nvPr>
        </p:nvSpPr>
        <p:spPr>
          <a:xfrm>
            <a:off x="2209800" y="1168400"/>
            <a:ext cx="7772400" cy="4762500"/>
          </a:xfrm>
        </p:spPr>
        <p:txBody>
          <a:bodyPr/>
          <a:lstStyle/>
          <a:p>
            <a:pPr>
              <a:buFont typeface="Wingdings" pitchFamily="2" charset="2"/>
              <a:buChar char="q"/>
            </a:pPr>
            <a:r>
              <a:rPr lang="en-ZW" altLang="en-US" sz="3600"/>
              <a:t>Lipophilicity (logP)</a:t>
            </a:r>
          </a:p>
          <a:p>
            <a:pPr>
              <a:buFont typeface="Wingdings" pitchFamily="2" charset="2"/>
              <a:buChar char="q"/>
            </a:pPr>
            <a:endParaRPr lang="en-ZW" altLang="en-US" sz="3600"/>
          </a:p>
          <a:p>
            <a:pPr>
              <a:buFont typeface="Wingdings" pitchFamily="2" charset="2"/>
              <a:buChar char="q"/>
            </a:pPr>
            <a:r>
              <a:rPr lang="en-ZW" altLang="en-US" sz="3600"/>
              <a:t>Ionisation (pKa)</a:t>
            </a:r>
          </a:p>
          <a:p>
            <a:pPr>
              <a:buFont typeface="Wingdings" pitchFamily="2" charset="2"/>
              <a:buChar char="q"/>
            </a:pPr>
            <a:endParaRPr lang="en-ZW" altLang="en-US" sz="3600"/>
          </a:p>
          <a:p>
            <a:pPr>
              <a:buFont typeface="Wingdings" pitchFamily="2" charset="2"/>
              <a:buChar char="q"/>
            </a:pPr>
            <a:r>
              <a:rPr lang="en-ZW" altLang="en-US" sz="3600"/>
              <a:t>Protein Binding</a:t>
            </a:r>
          </a:p>
          <a:p>
            <a:pPr>
              <a:buFont typeface="Wingdings" pitchFamily="2" charset="2"/>
              <a:buChar char="q"/>
            </a:pPr>
            <a:endParaRPr lang="en-ZW" altLang="en-US" sz="3600"/>
          </a:p>
          <a:p>
            <a:pPr>
              <a:buFont typeface="Wingdings" pitchFamily="2" charset="2"/>
              <a:buChar char="q"/>
            </a:pPr>
            <a:r>
              <a:rPr lang="en-ZW" altLang="en-US" sz="3600"/>
              <a:t>Nature of membrane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Oval 2">
            <a:extLst>
              <a:ext uri="{FF2B5EF4-FFF2-40B4-BE49-F238E27FC236}">
                <a16:creationId xmlns:a16="http://schemas.microsoft.com/office/drawing/2014/main" id="{1DF61949-DBB1-B004-0514-F83E49288B56}"/>
              </a:ext>
            </a:extLst>
          </p:cNvPr>
          <p:cNvSpPr>
            <a:spLocks noChangeArrowheads="1"/>
          </p:cNvSpPr>
          <p:nvPr/>
        </p:nvSpPr>
        <p:spPr bwMode="auto">
          <a:xfrm rot="-2361128">
            <a:off x="1920875" y="4824413"/>
            <a:ext cx="1663700" cy="684212"/>
          </a:xfrm>
          <a:prstGeom prst="ellipse">
            <a:avLst/>
          </a:prstGeom>
          <a:gradFill rotWithShape="0">
            <a:gsLst>
              <a:gs pos="0">
                <a:srgbClr val="FF0000"/>
              </a:gs>
              <a:gs pos="100000">
                <a:srgbClr val="D50000"/>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5" name="Rectangle 3">
            <a:extLst>
              <a:ext uri="{FF2B5EF4-FFF2-40B4-BE49-F238E27FC236}">
                <a16:creationId xmlns:a16="http://schemas.microsoft.com/office/drawing/2014/main" id="{7CCDBDBC-2862-988F-5789-93348E5211FC}"/>
              </a:ext>
            </a:extLst>
          </p:cNvPr>
          <p:cNvSpPr txBox="1">
            <a:spLocks noChangeArrowheads="1"/>
          </p:cNvSpPr>
          <p:nvPr/>
        </p:nvSpPr>
        <p:spPr>
          <a:xfrm>
            <a:off x="1692000" y="252000"/>
            <a:ext cx="7099300" cy="468000"/>
          </a:xfrm>
          <a:prstGeom prst="rect">
            <a:avLst/>
          </a:prstGeom>
        </p:spPr>
        <p:txBody>
          <a:bodyPr/>
          <a:lstStyle/>
          <a:p>
            <a:pPr algn="ctr" eaLnBrk="0" hangingPunct="0">
              <a:defRPr/>
            </a:pPr>
            <a:r>
              <a:rPr lang="en-US" sz="2800" b="1" dirty="0">
                <a:ea typeface="+mj-ea"/>
                <a:cs typeface="+mj-cs"/>
              </a:rPr>
              <a:t>Volume depends on extent of distribution</a:t>
            </a:r>
          </a:p>
        </p:txBody>
      </p:sp>
      <p:sp>
        <p:nvSpPr>
          <p:cNvPr id="25606" name="Oval 4">
            <a:extLst>
              <a:ext uri="{FF2B5EF4-FFF2-40B4-BE49-F238E27FC236}">
                <a16:creationId xmlns:a16="http://schemas.microsoft.com/office/drawing/2014/main" id="{06F77993-E367-D721-EB17-A293118ABD3B}"/>
              </a:ext>
            </a:extLst>
          </p:cNvPr>
          <p:cNvSpPr>
            <a:spLocks noChangeArrowheads="1"/>
          </p:cNvSpPr>
          <p:nvPr/>
        </p:nvSpPr>
        <p:spPr bwMode="auto">
          <a:xfrm>
            <a:off x="7454900" y="2251075"/>
            <a:ext cx="1595438" cy="3811588"/>
          </a:xfrm>
          <a:prstGeom prst="ellipse">
            <a:avLst/>
          </a:prstGeom>
          <a:gradFill rotWithShape="0">
            <a:gsLst>
              <a:gs pos="0">
                <a:srgbClr val="FFCC66"/>
              </a:gs>
              <a:gs pos="100000">
                <a:srgbClr val="C19A4D"/>
              </a:gs>
            </a:gsLst>
            <a:path path="shape">
              <a:fillToRect l="50000" t="50000" r="50000" b="50000"/>
            </a:path>
          </a:gradFill>
          <a:ln w="9525">
            <a:solidFill>
              <a:schemeClr val="tx1"/>
            </a:solidFill>
            <a:round/>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7" name="Rectangle 5">
            <a:extLst>
              <a:ext uri="{FF2B5EF4-FFF2-40B4-BE49-F238E27FC236}">
                <a16:creationId xmlns:a16="http://schemas.microsoft.com/office/drawing/2014/main" id="{8A27CA23-CE25-D336-2BE5-2836D19A4D30}"/>
              </a:ext>
            </a:extLst>
          </p:cNvPr>
          <p:cNvSpPr>
            <a:spLocks noChangeArrowheads="1"/>
          </p:cNvSpPr>
          <p:nvPr/>
        </p:nvSpPr>
        <p:spPr bwMode="auto">
          <a:xfrm>
            <a:off x="3889376" y="1350964"/>
            <a:ext cx="955675" cy="4505325"/>
          </a:xfrm>
          <a:prstGeom prst="rect">
            <a:avLst/>
          </a:prstGeom>
          <a:gradFill rotWithShape="0">
            <a:gsLst>
              <a:gs pos="0">
                <a:schemeClr val="accent1">
                  <a:gamma/>
                  <a:shade val="85882"/>
                  <a:invGamma/>
                </a:schemeClr>
              </a:gs>
              <a:gs pos="50000">
                <a:schemeClr val="accent1"/>
              </a:gs>
              <a:gs pos="100000">
                <a:schemeClr val="accent1">
                  <a:gamma/>
                  <a:shade val="85882"/>
                  <a:invGamma/>
                </a:schemeClr>
              </a:gs>
            </a:gsLst>
            <a:lin ang="0" scaled="1"/>
          </a:gradFill>
          <a:ln w="25400">
            <a:solidFill>
              <a:srgbClr val="000080"/>
            </a:solidFill>
            <a:miter lim="800000"/>
            <a:headEnd/>
            <a:tailEnd/>
          </a:ln>
          <a:effectLst/>
        </p:spPr>
        <p:txBody>
          <a:bodyPr wrap="none" anchor="ctr"/>
          <a:lstStyle/>
          <a:p>
            <a:pPr>
              <a:defRPr/>
            </a:pPr>
            <a:endParaRPr lang="en-GB"/>
          </a:p>
        </p:txBody>
      </p:sp>
      <p:sp>
        <p:nvSpPr>
          <p:cNvPr id="25608" name="Text Box 6">
            <a:extLst>
              <a:ext uri="{FF2B5EF4-FFF2-40B4-BE49-F238E27FC236}">
                <a16:creationId xmlns:a16="http://schemas.microsoft.com/office/drawing/2014/main" id="{86A98AD8-AAD5-F121-B7E3-46DF40411141}"/>
              </a:ext>
            </a:extLst>
          </p:cNvPr>
          <p:cNvSpPr txBox="1">
            <a:spLocks noChangeArrowheads="1"/>
          </p:cNvSpPr>
          <p:nvPr/>
        </p:nvSpPr>
        <p:spPr bwMode="auto">
          <a:xfrm>
            <a:off x="4098926" y="3167063"/>
            <a:ext cx="56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800">
                <a:latin typeface="Arial" panose="020B0604020202020204" pitchFamily="34" charset="0"/>
              </a:rPr>
              <a:t>D</a:t>
            </a:r>
          </a:p>
        </p:txBody>
      </p:sp>
      <p:sp>
        <p:nvSpPr>
          <p:cNvPr id="25609" name="Text Box 7">
            <a:extLst>
              <a:ext uri="{FF2B5EF4-FFF2-40B4-BE49-F238E27FC236}">
                <a16:creationId xmlns:a16="http://schemas.microsoft.com/office/drawing/2014/main" id="{8FF1A3CB-5CA1-6319-88C4-A592D92A2E4F}"/>
              </a:ext>
            </a:extLst>
          </p:cNvPr>
          <p:cNvSpPr txBox="1">
            <a:spLocks noChangeArrowheads="1"/>
          </p:cNvSpPr>
          <p:nvPr/>
        </p:nvSpPr>
        <p:spPr bwMode="auto">
          <a:xfrm>
            <a:off x="2490788" y="3167063"/>
            <a:ext cx="569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800">
                <a:latin typeface="Arial" panose="020B0604020202020204" pitchFamily="34" charset="0"/>
              </a:rPr>
              <a:t>D</a:t>
            </a:r>
          </a:p>
        </p:txBody>
      </p:sp>
      <p:sp>
        <p:nvSpPr>
          <p:cNvPr id="25610" name="Text Box 8">
            <a:extLst>
              <a:ext uri="{FF2B5EF4-FFF2-40B4-BE49-F238E27FC236}">
                <a16:creationId xmlns:a16="http://schemas.microsoft.com/office/drawing/2014/main" id="{CF255006-6ECC-572C-D489-A1DEB6EBD772}"/>
              </a:ext>
            </a:extLst>
          </p:cNvPr>
          <p:cNvSpPr txBox="1">
            <a:spLocks noChangeArrowheads="1"/>
          </p:cNvSpPr>
          <p:nvPr/>
        </p:nvSpPr>
        <p:spPr bwMode="auto">
          <a:xfrm>
            <a:off x="6475413" y="4267201"/>
            <a:ext cx="569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800">
                <a:latin typeface="Arial" panose="020B0604020202020204" pitchFamily="34" charset="0"/>
              </a:rPr>
              <a:t>D</a:t>
            </a:r>
          </a:p>
        </p:txBody>
      </p:sp>
      <p:sp>
        <p:nvSpPr>
          <p:cNvPr id="25611" name="Text Box 9">
            <a:extLst>
              <a:ext uri="{FF2B5EF4-FFF2-40B4-BE49-F238E27FC236}">
                <a16:creationId xmlns:a16="http://schemas.microsoft.com/office/drawing/2014/main" id="{AFFF9078-AC61-6F47-0C0D-F5EB33131E69}"/>
              </a:ext>
            </a:extLst>
          </p:cNvPr>
          <p:cNvSpPr txBox="1">
            <a:spLocks noChangeArrowheads="1"/>
          </p:cNvSpPr>
          <p:nvPr/>
        </p:nvSpPr>
        <p:spPr bwMode="auto">
          <a:xfrm>
            <a:off x="5707063" y="3167063"/>
            <a:ext cx="569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800">
                <a:latin typeface="Arial" panose="020B0604020202020204" pitchFamily="34" charset="0"/>
              </a:rPr>
              <a:t>D</a:t>
            </a:r>
          </a:p>
        </p:txBody>
      </p:sp>
      <p:sp>
        <p:nvSpPr>
          <p:cNvPr id="25612" name="Text Box 10">
            <a:extLst>
              <a:ext uri="{FF2B5EF4-FFF2-40B4-BE49-F238E27FC236}">
                <a16:creationId xmlns:a16="http://schemas.microsoft.com/office/drawing/2014/main" id="{8DB7864A-FB0D-3669-A1D3-7B5AECE44E30}"/>
              </a:ext>
            </a:extLst>
          </p:cNvPr>
          <p:cNvSpPr txBox="1">
            <a:spLocks noChangeArrowheads="1"/>
          </p:cNvSpPr>
          <p:nvPr/>
        </p:nvSpPr>
        <p:spPr bwMode="auto">
          <a:xfrm>
            <a:off x="2490788" y="4749801"/>
            <a:ext cx="569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800">
                <a:latin typeface="Arial" panose="020B0604020202020204" pitchFamily="34" charset="0"/>
              </a:rPr>
              <a:t>D</a:t>
            </a:r>
          </a:p>
        </p:txBody>
      </p:sp>
      <p:sp>
        <p:nvSpPr>
          <p:cNvPr id="25613" name="Text Box 11">
            <a:extLst>
              <a:ext uri="{FF2B5EF4-FFF2-40B4-BE49-F238E27FC236}">
                <a16:creationId xmlns:a16="http://schemas.microsoft.com/office/drawing/2014/main" id="{4E82B783-4022-E2C3-5838-32DCA9C30EE0}"/>
              </a:ext>
            </a:extLst>
          </p:cNvPr>
          <p:cNvSpPr txBox="1">
            <a:spLocks noChangeArrowheads="1"/>
          </p:cNvSpPr>
          <p:nvPr/>
        </p:nvSpPr>
        <p:spPr bwMode="auto">
          <a:xfrm>
            <a:off x="2490788" y="1722438"/>
            <a:ext cx="569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800">
                <a:latin typeface="Arial" panose="020B0604020202020204" pitchFamily="34" charset="0"/>
              </a:rPr>
              <a:t>D</a:t>
            </a:r>
          </a:p>
        </p:txBody>
      </p:sp>
      <p:sp>
        <p:nvSpPr>
          <p:cNvPr id="25614" name="Text Box 12">
            <a:extLst>
              <a:ext uri="{FF2B5EF4-FFF2-40B4-BE49-F238E27FC236}">
                <a16:creationId xmlns:a16="http://schemas.microsoft.com/office/drawing/2014/main" id="{9E50D857-4F66-CE5A-8F12-E940CC160D76}"/>
              </a:ext>
            </a:extLst>
          </p:cNvPr>
          <p:cNvSpPr txBox="1">
            <a:spLocks noChangeArrowheads="1"/>
          </p:cNvSpPr>
          <p:nvPr/>
        </p:nvSpPr>
        <p:spPr bwMode="auto">
          <a:xfrm>
            <a:off x="5707063" y="1722438"/>
            <a:ext cx="569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800">
                <a:latin typeface="Arial" panose="020B0604020202020204" pitchFamily="34" charset="0"/>
              </a:rPr>
              <a:t>D</a:t>
            </a:r>
          </a:p>
        </p:txBody>
      </p:sp>
      <p:sp>
        <p:nvSpPr>
          <p:cNvPr id="25615" name="Text Box 13">
            <a:extLst>
              <a:ext uri="{FF2B5EF4-FFF2-40B4-BE49-F238E27FC236}">
                <a16:creationId xmlns:a16="http://schemas.microsoft.com/office/drawing/2014/main" id="{3667280A-F7DA-6000-3D19-302100015122}"/>
              </a:ext>
            </a:extLst>
          </p:cNvPr>
          <p:cNvSpPr txBox="1">
            <a:spLocks noChangeArrowheads="1"/>
          </p:cNvSpPr>
          <p:nvPr/>
        </p:nvSpPr>
        <p:spPr bwMode="auto">
          <a:xfrm>
            <a:off x="7943851" y="3167063"/>
            <a:ext cx="56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800">
                <a:latin typeface="Arial" panose="020B0604020202020204" pitchFamily="34" charset="0"/>
              </a:rPr>
              <a:t>D</a:t>
            </a:r>
          </a:p>
        </p:txBody>
      </p:sp>
      <p:sp>
        <p:nvSpPr>
          <p:cNvPr id="25616" name="Freeform 14">
            <a:extLst>
              <a:ext uri="{FF2B5EF4-FFF2-40B4-BE49-F238E27FC236}">
                <a16:creationId xmlns:a16="http://schemas.microsoft.com/office/drawing/2014/main" id="{A5CB5DD3-EC04-7465-6B5B-8A4F8CAC5B75}"/>
              </a:ext>
            </a:extLst>
          </p:cNvPr>
          <p:cNvSpPr>
            <a:spLocks/>
          </p:cNvSpPr>
          <p:nvPr/>
        </p:nvSpPr>
        <p:spPr bwMode="auto">
          <a:xfrm>
            <a:off x="2420938" y="1171575"/>
            <a:ext cx="893762" cy="1004888"/>
          </a:xfrm>
          <a:custGeom>
            <a:avLst/>
            <a:gdLst>
              <a:gd name="T0" fmla="*/ 2147483647 w 672"/>
              <a:gd name="T1" fmla="*/ 2147483647 h 696"/>
              <a:gd name="T2" fmla="*/ 2147483647 w 672"/>
              <a:gd name="T3" fmla="*/ 2147483647 h 696"/>
              <a:gd name="T4" fmla="*/ 2147483647 w 672"/>
              <a:gd name="T5" fmla="*/ 2147483647 h 696"/>
              <a:gd name="T6" fmla="*/ 2147483647 w 672"/>
              <a:gd name="T7" fmla="*/ 2147483647 h 696"/>
              <a:gd name="T8" fmla="*/ 2147483647 w 672"/>
              <a:gd name="T9" fmla="*/ 2147483647 h 696"/>
              <a:gd name="T10" fmla="*/ 2147483647 w 672"/>
              <a:gd name="T11" fmla="*/ 2147483647 h 696"/>
              <a:gd name="T12" fmla="*/ 2147483647 w 672"/>
              <a:gd name="T13" fmla="*/ 2147483647 h 696"/>
              <a:gd name="T14" fmla="*/ 2147483647 w 672"/>
              <a:gd name="T15" fmla="*/ 2147483647 h 696"/>
              <a:gd name="T16" fmla="*/ 2147483647 w 672"/>
              <a:gd name="T17" fmla="*/ 2147483647 h 696"/>
              <a:gd name="T18" fmla="*/ 2147483647 w 672"/>
              <a:gd name="T19" fmla="*/ 2147483647 h 696"/>
              <a:gd name="T20" fmla="*/ 2147483647 w 672"/>
              <a:gd name="T21" fmla="*/ 2147483647 h 696"/>
              <a:gd name="T22" fmla="*/ 2147483647 w 672"/>
              <a:gd name="T23" fmla="*/ 2147483647 h 696"/>
              <a:gd name="T24" fmla="*/ 2147483647 w 672"/>
              <a:gd name="T25" fmla="*/ 2147483647 h 696"/>
              <a:gd name="T26" fmla="*/ 2147483647 w 672"/>
              <a:gd name="T27" fmla="*/ 2147483647 h 696"/>
              <a:gd name="T28" fmla="*/ 2147483647 w 672"/>
              <a:gd name="T29" fmla="*/ 2147483647 h 696"/>
              <a:gd name="T30" fmla="*/ 2147483647 w 672"/>
              <a:gd name="T31" fmla="*/ 2147483647 h 696"/>
              <a:gd name="T32" fmla="*/ 2147483647 w 672"/>
              <a:gd name="T33" fmla="*/ 2147483647 h 696"/>
              <a:gd name="T34" fmla="*/ 2147483647 w 672"/>
              <a:gd name="T35" fmla="*/ 2147483647 h 696"/>
              <a:gd name="T36" fmla="*/ 2147483647 w 672"/>
              <a:gd name="T37" fmla="*/ 2147483647 h 696"/>
              <a:gd name="T38" fmla="*/ 2147483647 w 672"/>
              <a:gd name="T39" fmla="*/ 2147483647 h 696"/>
              <a:gd name="T40" fmla="*/ 2147483647 w 672"/>
              <a:gd name="T41" fmla="*/ 2147483647 h 696"/>
              <a:gd name="T42" fmla="*/ 2147483647 w 672"/>
              <a:gd name="T43" fmla="*/ 2147483647 h 696"/>
              <a:gd name="T44" fmla="*/ 2147483647 w 672"/>
              <a:gd name="T45" fmla="*/ 2147483647 h 696"/>
              <a:gd name="T46" fmla="*/ 2147483647 w 672"/>
              <a:gd name="T47" fmla="*/ 2147483647 h 696"/>
              <a:gd name="T48" fmla="*/ 2147483647 w 672"/>
              <a:gd name="T49" fmla="*/ 2147483647 h 696"/>
              <a:gd name="T50" fmla="*/ 2147483647 w 672"/>
              <a:gd name="T51" fmla="*/ 2147483647 h 696"/>
              <a:gd name="T52" fmla="*/ 2147483647 w 672"/>
              <a:gd name="T53" fmla="*/ 2147483647 h 696"/>
              <a:gd name="T54" fmla="*/ 2147483647 w 672"/>
              <a:gd name="T55" fmla="*/ 2147483647 h 696"/>
              <a:gd name="T56" fmla="*/ 2147483647 w 672"/>
              <a:gd name="T57" fmla="*/ 2147483647 h 696"/>
              <a:gd name="T58" fmla="*/ 2147483647 w 672"/>
              <a:gd name="T59" fmla="*/ 2147483647 h 696"/>
              <a:gd name="T60" fmla="*/ 2147483647 w 672"/>
              <a:gd name="T61" fmla="*/ 2147483647 h 696"/>
              <a:gd name="T62" fmla="*/ 2147483647 w 672"/>
              <a:gd name="T63" fmla="*/ 2147483647 h 696"/>
              <a:gd name="T64" fmla="*/ 2147483647 w 672"/>
              <a:gd name="T65" fmla="*/ 2147483647 h 696"/>
              <a:gd name="T66" fmla="*/ 2147483647 w 672"/>
              <a:gd name="T67" fmla="*/ 2147483647 h 696"/>
              <a:gd name="T68" fmla="*/ 2147483647 w 672"/>
              <a:gd name="T69" fmla="*/ 2147483647 h 696"/>
              <a:gd name="T70" fmla="*/ 2147483647 w 672"/>
              <a:gd name="T71" fmla="*/ 2147483647 h 696"/>
              <a:gd name="T72" fmla="*/ 2147483647 w 672"/>
              <a:gd name="T73" fmla="*/ 2147483647 h 696"/>
              <a:gd name="T74" fmla="*/ 2147483647 w 672"/>
              <a:gd name="T75" fmla="*/ 2147483647 h 696"/>
              <a:gd name="T76" fmla="*/ 2147483647 w 672"/>
              <a:gd name="T77" fmla="*/ 2147483647 h 696"/>
              <a:gd name="T78" fmla="*/ 2147483647 w 672"/>
              <a:gd name="T79" fmla="*/ 2147483647 h 696"/>
              <a:gd name="T80" fmla="*/ 2147483647 w 672"/>
              <a:gd name="T81" fmla="*/ 2147483647 h 696"/>
              <a:gd name="T82" fmla="*/ 2147483647 w 672"/>
              <a:gd name="T83" fmla="*/ 2147483647 h 696"/>
              <a:gd name="T84" fmla="*/ 2147483647 w 672"/>
              <a:gd name="T85" fmla="*/ 2147483647 h 696"/>
              <a:gd name="T86" fmla="*/ 2147483647 w 672"/>
              <a:gd name="T87" fmla="*/ 2147483647 h 696"/>
              <a:gd name="T88" fmla="*/ 2147483647 w 672"/>
              <a:gd name="T89" fmla="*/ 2147483647 h 696"/>
              <a:gd name="T90" fmla="*/ 2147483647 w 672"/>
              <a:gd name="T91" fmla="*/ 2147483647 h 696"/>
              <a:gd name="T92" fmla="*/ 2147483647 w 672"/>
              <a:gd name="T93" fmla="*/ 2147483647 h 696"/>
              <a:gd name="T94" fmla="*/ 2147483647 w 672"/>
              <a:gd name="T95" fmla="*/ 2147483647 h 696"/>
              <a:gd name="T96" fmla="*/ 2147483647 w 672"/>
              <a:gd name="T97" fmla="*/ 2147483647 h 696"/>
              <a:gd name="T98" fmla="*/ 2147483647 w 672"/>
              <a:gd name="T99" fmla="*/ 2147483647 h 696"/>
              <a:gd name="T100" fmla="*/ 2147483647 w 672"/>
              <a:gd name="T101" fmla="*/ 2147483647 h 696"/>
              <a:gd name="T102" fmla="*/ 2147483647 w 672"/>
              <a:gd name="T103" fmla="*/ 2147483647 h 696"/>
              <a:gd name="T104" fmla="*/ 2147483647 w 672"/>
              <a:gd name="T105" fmla="*/ 2147483647 h 696"/>
              <a:gd name="T106" fmla="*/ 2147483647 w 672"/>
              <a:gd name="T107" fmla="*/ 2147483647 h 696"/>
              <a:gd name="T108" fmla="*/ 2147483647 w 672"/>
              <a:gd name="T109" fmla="*/ 2147483647 h 696"/>
              <a:gd name="T110" fmla="*/ 2147483647 w 672"/>
              <a:gd name="T111" fmla="*/ 2147483647 h 696"/>
              <a:gd name="T112" fmla="*/ 2147483647 w 672"/>
              <a:gd name="T113" fmla="*/ 2147483647 h 696"/>
              <a:gd name="T114" fmla="*/ 2147483647 w 672"/>
              <a:gd name="T115" fmla="*/ 2147483647 h 6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2"/>
              <a:gd name="T175" fmla="*/ 0 h 696"/>
              <a:gd name="T176" fmla="*/ 672 w 672"/>
              <a:gd name="T177" fmla="*/ 696 h 6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2" h="696">
                <a:moveTo>
                  <a:pt x="249" y="211"/>
                </a:moveTo>
                <a:cubicBezTo>
                  <a:pt x="143" y="228"/>
                  <a:pt x="116" y="203"/>
                  <a:pt x="141" y="301"/>
                </a:cubicBezTo>
                <a:cubicBezTo>
                  <a:pt x="165" y="298"/>
                  <a:pt x="199" y="312"/>
                  <a:pt x="213" y="292"/>
                </a:cubicBezTo>
                <a:cubicBezTo>
                  <a:pt x="223" y="276"/>
                  <a:pt x="159" y="274"/>
                  <a:pt x="159" y="274"/>
                </a:cubicBezTo>
                <a:cubicBezTo>
                  <a:pt x="122" y="286"/>
                  <a:pt x="116" y="301"/>
                  <a:pt x="105" y="337"/>
                </a:cubicBezTo>
                <a:cubicBezTo>
                  <a:pt x="117" y="398"/>
                  <a:pt x="116" y="396"/>
                  <a:pt x="177" y="381"/>
                </a:cubicBezTo>
                <a:cubicBezTo>
                  <a:pt x="196" y="324"/>
                  <a:pt x="151" y="347"/>
                  <a:pt x="114" y="355"/>
                </a:cubicBezTo>
                <a:cubicBezTo>
                  <a:pt x="79" y="388"/>
                  <a:pt x="45" y="439"/>
                  <a:pt x="114" y="462"/>
                </a:cubicBezTo>
                <a:cubicBezTo>
                  <a:pt x="135" y="459"/>
                  <a:pt x="160" y="466"/>
                  <a:pt x="177" y="453"/>
                </a:cubicBezTo>
                <a:cubicBezTo>
                  <a:pt x="186" y="445"/>
                  <a:pt x="180" y="419"/>
                  <a:pt x="168" y="417"/>
                </a:cubicBezTo>
                <a:cubicBezTo>
                  <a:pt x="129" y="408"/>
                  <a:pt x="90" y="423"/>
                  <a:pt x="51" y="426"/>
                </a:cubicBezTo>
                <a:cubicBezTo>
                  <a:pt x="15" y="481"/>
                  <a:pt x="11" y="508"/>
                  <a:pt x="78" y="543"/>
                </a:cubicBezTo>
                <a:cubicBezTo>
                  <a:pt x="119" y="527"/>
                  <a:pt x="209" y="511"/>
                  <a:pt x="114" y="480"/>
                </a:cubicBezTo>
                <a:cubicBezTo>
                  <a:pt x="99" y="486"/>
                  <a:pt x="79" y="485"/>
                  <a:pt x="69" y="498"/>
                </a:cubicBezTo>
                <a:cubicBezTo>
                  <a:pt x="25" y="548"/>
                  <a:pt x="86" y="584"/>
                  <a:pt x="123" y="597"/>
                </a:cubicBezTo>
                <a:cubicBezTo>
                  <a:pt x="138" y="594"/>
                  <a:pt x="157" y="598"/>
                  <a:pt x="168" y="588"/>
                </a:cubicBezTo>
                <a:cubicBezTo>
                  <a:pt x="174" y="581"/>
                  <a:pt x="168" y="562"/>
                  <a:pt x="159" y="561"/>
                </a:cubicBezTo>
                <a:cubicBezTo>
                  <a:pt x="111" y="555"/>
                  <a:pt x="63" y="567"/>
                  <a:pt x="16" y="570"/>
                </a:cubicBezTo>
                <a:cubicBezTo>
                  <a:pt x="0" y="616"/>
                  <a:pt x="20" y="610"/>
                  <a:pt x="60" y="624"/>
                </a:cubicBezTo>
                <a:cubicBezTo>
                  <a:pt x="90" y="621"/>
                  <a:pt x="121" y="625"/>
                  <a:pt x="150" y="615"/>
                </a:cubicBezTo>
                <a:cubicBezTo>
                  <a:pt x="195" y="598"/>
                  <a:pt x="127" y="556"/>
                  <a:pt x="114" y="552"/>
                </a:cubicBezTo>
                <a:cubicBezTo>
                  <a:pt x="99" y="555"/>
                  <a:pt x="75" y="547"/>
                  <a:pt x="69" y="561"/>
                </a:cubicBezTo>
                <a:cubicBezTo>
                  <a:pt x="39" y="620"/>
                  <a:pt x="75" y="623"/>
                  <a:pt x="105" y="633"/>
                </a:cubicBezTo>
                <a:cubicBezTo>
                  <a:pt x="120" y="630"/>
                  <a:pt x="137" y="632"/>
                  <a:pt x="150" y="624"/>
                </a:cubicBezTo>
                <a:cubicBezTo>
                  <a:pt x="168" y="611"/>
                  <a:pt x="163" y="582"/>
                  <a:pt x="168" y="561"/>
                </a:cubicBezTo>
                <a:cubicBezTo>
                  <a:pt x="184" y="479"/>
                  <a:pt x="198" y="386"/>
                  <a:pt x="231" y="310"/>
                </a:cubicBezTo>
                <a:cubicBezTo>
                  <a:pt x="252" y="259"/>
                  <a:pt x="277" y="210"/>
                  <a:pt x="294" y="157"/>
                </a:cubicBezTo>
                <a:cubicBezTo>
                  <a:pt x="302" y="129"/>
                  <a:pt x="312" y="103"/>
                  <a:pt x="321" y="76"/>
                </a:cubicBezTo>
                <a:cubicBezTo>
                  <a:pt x="324" y="67"/>
                  <a:pt x="330" y="49"/>
                  <a:pt x="330" y="49"/>
                </a:cubicBezTo>
                <a:cubicBezTo>
                  <a:pt x="353" y="96"/>
                  <a:pt x="349" y="188"/>
                  <a:pt x="330" y="238"/>
                </a:cubicBezTo>
                <a:cubicBezTo>
                  <a:pt x="318" y="268"/>
                  <a:pt x="290" y="289"/>
                  <a:pt x="276" y="319"/>
                </a:cubicBezTo>
                <a:cubicBezTo>
                  <a:pt x="274" y="326"/>
                  <a:pt x="266" y="377"/>
                  <a:pt x="258" y="390"/>
                </a:cubicBezTo>
                <a:cubicBezTo>
                  <a:pt x="250" y="400"/>
                  <a:pt x="238" y="406"/>
                  <a:pt x="231" y="417"/>
                </a:cubicBezTo>
                <a:cubicBezTo>
                  <a:pt x="205" y="452"/>
                  <a:pt x="181" y="492"/>
                  <a:pt x="168" y="534"/>
                </a:cubicBezTo>
                <a:cubicBezTo>
                  <a:pt x="180" y="537"/>
                  <a:pt x="193" y="536"/>
                  <a:pt x="204" y="543"/>
                </a:cubicBezTo>
                <a:cubicBezTo>
                  <a:pt x="213" y="549"/>
                  <a:pt x="211" y="568"/>
                  <a:pt x="222" y="570"/>
                </a:cubicBezTo>
                <a:cubicBezTo>
                  <a:pt x="246" y="572"/>
                  <a:pt x="270" y="558"/>
                  <a:pt x="294" y="552"/>
                </a:cubicBezTo>
                <a:cubicBezTo>
                  <a:pt x="288" y="475"/>
                  <a:pt x="285" y="417"/>
                  <a:pt x="267" y="346"/>
                </a:cubicBezTo>
                <a:cubicBezTo>
                  <a:pt x="276" y="278"/>
                  <a:pt x="282" y="249"/>
                  <a:pt x="330" y="202"/>
                </a:cubicBezTo>
                <a:cubicBezTo>
                  <a:pt x="375" y="247"/>
                  <a:pt x="367" y="271"/>
                  <a:pt x="357" y="337"/>
                </a:cubicBezTo>
                <a:cubicBezTo>
                  <a:pt x="353" y="355"/>
                  <a:pt x="347" y="386"/>
                  <a:pt x="330" y="399"/>
                </a:cubicBezTo>
                <a:cubicBezTo>
                  <a:pt x="316" y="408"/>
                  <a:pt x="300" y="411"/>
                  <a:pt x="285" y="417"/>
                </a:cubicBezTo>
                <a:cubicBezTo>
                  <a:pt x="233" y="468"/>
                  <a:pt x="208" y="494"/>
                  <a:pt x="186" y="561"/>
                </a:cubicBezTo>
                <a:cubicBezTo>
                  <a:pt x="240" y="642"/>
                  <a:pt x="291" y="551"/>
                  <a:pt x="321" y="507"/>
                </a:cubicBezTo>
                <a:cubicBezTo>
                  <a:pt x="324" y="358"/>
                  <a:pt x="217" y="0"/>
                  <a:pt x="411" y="130"/>
                </a:cubicBezTo>
                <a:cubicBezTo>
                  <a:pt x="419" y="197"/>
                  <a:pt x="430" y="218"/>
                  <a:pt x="384" y="265"/>
                </a:cubicBezTo>
                <a:cubicBezTo>
                  <a:pt x="375" y="292"/>
                  <a:pt x="366" y="319"/>
                  <a:pt x="357" y="346"/>
                </a:cubicBezTo>
                <a:cubicBezTo>
                  <a:pt x="354" y="355"/>
                  <a:pt x="354" y="366"/>
                  <a:pt x="348" y="373"/>
                </a:cubicBezTo>
                <a:cubicBezTo>
                  <a:pt x="324" y="396"/>
                  <a:pt x="276" y="444"/>
                  <a:pt x="276" y="444"/>
                </a:cubicBezTo>
                <a:cubicBezTo>
                  <a:pt x="252" y="514"/>
                  <a:pt x="274" y="498"/>
                  <a:pt x="339" y="489"/>
                </a:cubicBezTo>
                <a:cubicBezTo>
                  <a:pt x="357" y="483"/>
                  <a:pt x="399" y="453"/>
                  <a:pt x="393" y="471"/>
                </a:cubicBezTo>
                <a:cubicBezTo>
                  <a:pt x="390" y="480"/>
                  <a:pt x="375" y="494"/>
                  <a:pt x="384" y="498"/>
                </a:cubicBezTo>
                <a:cubicBezTo>
                  <a:pt x="400" y="504"/>
                  <a:pt x="420" y="492"/>
                  <a:pt x="438" y="489"/>
                </a:cubicBezTo>
                <a:cubicBezTo>
                  <a:pt x="455" y="435"/>
                  <a:pt x="414" y="434"/>
                  <a:pt x="375" y="408"/>
                </a:cubicBezTo>
                <a:cubicBezTo>
                  <a:pt x="357" y="414"/>
                  <a:pt x="324" y="407"/>
                  <a:pt x="321" y="426"/>
                </a:cubicBezTo>
                <a:cubicBezTo>
                  <a:pt x="316" y="448"/>
                  <a:pt x="403" y="460"/>
                  <a:pt x="411" y="462"/>
                </a:cubicBezTo>
                <a:cubicBezTo>
                  <a:pt x="423" y="456"/>
                  <a:pt x="434" y="449"/>
                  <a:pt x="447" y="444"/>
                </a:cubicBezTo>
                <a:cubicBezTo>
                  <a:pt x="455" y="440"/>
                  <a:pt x="468" y="442"/>
                  <a:pt x="474" y="435"/>
                </a:cubicBezTo>
                <a:cubicBezTo>
                  <a:pt x="517" y="369"/>
                  <a:pt x="448" y="401"/>
                  <a:pt x="510" y="381"/>
                </a:cubicBezTo>
                <a:cubicBezTo>
                  <a:pt x="524" y="340"/>
                  <a:pt x="525" y="333"/>
                  <a:pt x="483" y="319"/>
                </a:cubicBezTo>
                <a:cubicBezTo>
                  <a:pt x="442" y="339"/>
                  <a:pt x="431" y="345"/>
                  <a:pt x="447" y="390"/>
                </a:cubicBezTo>
                <a:cubicBezTo>
                  <a:pt x="526" y="346"/>
                  <a:pt x="534" y="349"/>
                  <a:pt x="501" y="265"/>
                </a:cubicBezTo>
                <a:cubicBezTo>
                  <a:pt x="480" y="268"/>
                  <a:pt x="448" y="255"/>
                  <a:pt x="438" y="274"/>
                </a:cubicBezTo>
                <a:cubicBezTo>
                  <a:pt x="396" y="342"/>
                  <a:pt x="448" y="355"/>
                  <a:pt x="483" y="373"/>
                </a:cubicBezTo>
                <a:cubicBezTo>
                  <a:pt x="558" y="347"/>
                  <a:pt x="531" y="356"/>
                  <a:pt x="564" y="292"/>
                </a:cubicBezTo>
                <a:cubicBezTo>
                  <a:pt x="552" y="277"/>
                  <a:pt x="547" y="249"/>
                  <a:pt x="528" y="247"/>
                </a:cubicBezTo>
                <a:cubicBezTo>
                  <a:pt x="471" y="239"/>
                  <a:pt x="410" y="244"/>
                  <a:pt x="357" y="265"/>
                </a:cubicBezTo>
                <a:cubicBezTo>
                  <a:pt x="342" y="270"/>
                  <a:pt x="353" y="301"/>
                  <a:pt x="366" y="310"/>
                </a:cubicBezTo>
                <a:cubicBezTo>
                  <a:pt x="391" y="328"/>
                  <a:pt x="425" y="329"/>
                  <a:pt x="456" y="337"/>
                </a:cubicBezTo>
                <a:cubicBezTo>
                  <a:pt x="482" y="344"/>
                  <a:pt x="510" y="349"/>
                  <a:pt x="537" y="355"/>
                </a:cubicBezTo>
                <a:cubicBezTo>
                  <a:pt x="564" y="352"/>
                  <a:pt x="592" y="355"/>
                  <a:pt x="618" y="346"/>
                </a:cubicBezTo>
                <a:cubicBezTo>
                  <a:pt x="621" y="344"/>
                  <a:pt x="671" y="247"/>
                  <a:pt x="672" y="247"/>
                </a:cubicBezTo>
                <a:cubicBezTo>
                  <a:pt x="629" y="190"/>
                  <a:pt x="596" y="195"/>
                  <a:pt x="528" y="184"/>
                </a:cubicBezTo>
                <a:cubicBezTo>
                  <a:pt x="507" y="187"/>
                  <a:pt x="484" y="184"/>
                  <a:pt x="465" y="193"/>
                </a:cubicBezTo>
                <a:cubicBezTo>
                  <a:pt x="435" y="206"/>
                  <a:pt x="447" y="258"/>
                  <a:pt x="456" y="274"/>
                </a:cubicBezTo>
                <a:cubicBezTo>
                  <a:pt x="470" y="300"/>
                  <a:pt x="503" y="303"/>
                  <a:pt x="528" y="310"/>
                </a:cubicBezTo>
                <a:cubicBezTo>
                  <a:pt x="609" y="282"/>
                  <a:pt x="594" y="287"/>
                  <a:pt x="582" y="202"/>
                </a:cubicBezTo>
                <a:cubicBezTo>
                  <a:pt x="458" y="226"/>
                  <a:pt x="469" y="214"/>
                  <a:pt x="456" y="337"/>
                </a:cubicBezTo>
                <a:cubicBezTo>
                  <a:pt x="469" y="485"/>
                  <a:pt x="457" y="536"/>
                  <a:pt x="528" y="642"/>
                </a:cubicBezTo>
                <a:cubicBezTo>
                  <a:pt x="565" y="617"/>
                  <a:pt x="591" y="587"/>
                  <a:pt x="618" y="552"/>
                </a:cubicBezTo>
                <a:cubicBezTo>
                  <a:pt x="638" y="489"/>
                  <a:pt x="628" y="425"/>
                  <a:pt x="654" y="364"/>
                </a:cubicBezTo>
                <a:cubicBezTo>
                  <a:pt x="651" y="343"/>
                  <a:pt x="660" y="316"/>
                  <a:pt x="645" y="301"/>
                </a:cubicBezTo>
                <a:cubicBezTo>
                  <a:pt x="621" y="277"/>
                  <a:pt x="582" y="328"/>
                  <a:pt x="573" y="337"/>
                </a:cubicBezTo>
                <a:cubicBezTo>
                  <a:pt x="516" y="385"/>
                  <a:pt x="520" y="395"/>
                  <a:pt x="492" y="462"/>
                </a:cubicBezTo>
                <a:cubicBezTo>
                  <a:pt x="482" y="483"/>
                  <a:pt x="463" y="499"/>
                  <a:pt x="447" y="516"/>
                </a:cubicBezTo>
                <a:cubicBezTo>
                  <a:pt x="444" y="525"/>
                  <a:pt x="442" y="534"/>
                  <a:pt x="438" y="543"/>
                </a:cubicBezTo>
                <a:cubicBezTo>
                  <a:pt x="433" y="552"/>
                  <a:pt x="420" y="559"/>
                  <a:pt x="420" y="570"/>
                </a:cubicBezTo>
                <a:cubicBezTo>
                  <a:pt x="420" y="612"/>
                  <a:pt x="503" y="633"/>
                  <a:pt x="528" y="642"/>
                </a:cubicBezTo>
                <a:cubicBezTo>
                  <a:pt x="555" y="639"/>
                  <a:pt x="589" y="652"/>
                  <a:pt x="609" y="633"/>
                </a:cubicBezTo>
                <a:cubicBezTo>
                  <a:pt x="621" y="620"/>
                  <a:pt x="590" y="603"/>
                  <a:pt x="582" y="588"/>
                </a:cubicBezTo>
                <a:cubicBezTo>
                  <a:pt x="554" y="538"/>
                  <a:pt x="539" y="511"/>
                  <a:pt x="492" y="480"/>
                </a:cubicBezTo>
                <a:cubicBezTo>
                  <a:pt x="483" y="486"/>
                  <a:pt x="469" y="488"/>
                  <a:pt x="465" y="498"/>
                </a:cubicBezTo>
                <a:cubicBezTo>
                  <a:pt x="453" y="520"/>
                  <a:pt x="429" y="587"/>
                  <a:pt x="447" y="570"/>
                </a:cubicBezTo>
                <a:cubicBezTo>
                  <a:pt x="459" y="558"/>
                  <a:pt x="471" y="546"/>
                  <a:pt x="483" y="534"/>
                </a:cubicBezTo>
                <a:cubicBezTo>
                  <a:pt x="480" y="516"/>
                  <a:pt x="488" y="491"/>
                  <a:pt x="474" y="480"/>
                </a:cubicBezTo>
                <a:cubicBezTo>
                  <a:pt x="434" y="446"/>
                  <a:pt x="424" y="501"/>
                  <a:pt x="420" y="516"/>
                </a:cubicBezTo>
                <a:cubicBezTo>
                  <a:pt x="443" y="631"/>
                  <a:pt x="487" y="547"/>
                  <a:pt x="546" y="489"/>
                </a:cubicBezTo>
                <a:cubicBezTo>
                  <a:pt x="524" y="390"/>
                  <a:pt x="546" y="326"/>
                  <a:pt x="447" y="346"/>
                </a:cubicBezTo>
                <a:cubicBezTo>
                  <a:pt x="374" y="418"/>
                  <a:pt x="460" y="318"/>
                  <a:pt x="438" y="516"/>
                </a:cubicBezTo>
                <a:cubicBezTo>
                  <a:pt x="437" y="523"/>
                  <a:pt x="383" y="540"/>
                  <a:pt x="375" y="543"/>
                </a:cubicBezTo>
                <a:cubicBezTo>
                  <a:pt x="387" y="604"/>
                  <a:pt x="383" y="601"/>
                  <a:pt x="447" y="633"/>
                </a:cubicBezTo>
                <a:cubicBezTo>
                  <a:pt x="456" y="627"/>
                  <a:pt x="465" y="608"/>
                  <a:pt x="474" y="615"/>
                </a:cubicBezTo>
                <a:cubicBezTo>
                  <a:pt x="488" y="626"/>
                  <a:pt x="492" y="669"/>
                  <a:pt x="492" y="669"/>
                </a:cubicBezTo>
                <a:cubicBezTo>
                  <a:pt x="486" y="678"/>
                  <a:pt x="484" y="696"/>
                  <a:pt x="474" y="696"/>
                </a:cubicBezTo>
                <a:cubicBezTo>
                  <a:pt x="421" y="693"/>
                  <a:pt x="321" y="660"/>
                  <a:pt x="321" y="660"/>
                </a:cubicBezTo>
                <a:cubicBezTo>
                  <a:pt x="252" y="557"/>
                  <a:pt x="423" y="616"/>
                  <a:pt x="474" y="624"/>
                </a:cubicBezTo>
                <a:cubicBezTo>
                  <a:pt x="604" y="613"/>
                  <a:pt x="589" y="639"/>
                  <a:pt x="609" y="543"/>
                </a:cubicBezTo>
                <a:cubicBezTo>
                  <a:pt x="593" y="301"/>
                  <a:pt x="621" y="490"/>
                  <a:pt x="555" y="292"/>
                </a:cubicBezTo>
                <a:cubicBezTo>
                  <a:pt x="541" y="251"/>
                  <a:pt x="551" y="171"/>
                  <a:pt x="519" y="139"/>
                </a:cubicBezTo>
                <a:cubicBezTo>
                  <a:pt x="499" y="119"/>
                  <a:pt x="446" y="111"/>
                  <a:pt x="420" y="103"/>
                </a:cubicBezTo>
                <a:cubicBezTo>
                  <a:pt x="372" y="110"/>
                  <a:pt x="365" y="98"/>
                  <a:pt x="348" y="139"/>
                </a:cubicBezTo>
                <a:cubicBezTo>
                  <a:pt x="340" y="156"/>
                  <a:pt x="330" y="193"/>
                  <a:pt x="330" y="193"/>
                </a:cubicBezTo>
                <a:cubicBezTo>
                  <a:pt x="333" y="208"/>
                  <a:pt x="325" y="231"/>
                  <a:pt x="339" y="238"/>
                </a:cubicBezTo>
                <a:cubicBezTo>
                  <a:pt x="455" y="289"/>
                  <a:pt x="404" y="215"/>
                  <a:pt x="393" y="193"/>
                </a:cubicBezTo>
                <a:cubicBezTo>
                  <a:pt x="366" y="196"/>
                  <a:pt x="338" y="195"/>
                  <a:pt x="312" y="202"/>
                </a:cubicBezTo>
                <a:cubicBezTo>
                  <a:pt x="243" y="219"/>
                  <a:pt x="331" y="231"/>
                  <a:pt x="249" y="211"/>
                </a:cubicBezTo>
                <a:close/>
              </a:path>
            </a:pathLst>
          </a:custGeom>
          <a:solidFill>
            <a:srgbClr val="FFFF00">
              <a:alpha val="38823"/>
            </a:srgbClr>
          </a:solidFill>
          <a:ln w="9525">
            <a:solidFill>
              <a:schemeClr val="tx1"/>
            </a:solidFill>
            <a:round/>
            <a:headEnd/>
            <a:tailEnd/>
          </a:ln>
        </p:spPr>
        <p:txBody>
          <a:bodyPr wrap="none" anchor="ctr"/>
          <a:lstStyle/>
          <a:p>
            <a:endParaRPr lang="en-US"/>
          </a:p>
        </p:txBody>
      </p:sp>
      <p:sp>
        <p:nvSpPr>
          <p:cNvPr id="25617" name="Freeform 15">
            <a:extLst>
              <a:ext uri="{FF2B5EF4-FFF2-40B4-BE49-F238E27FC236}">
                <a16:creationId xmlns:a16="http://schemas.microsoft.com/office/drawing/2014/main" id="{CB9362A0-770E-7402-046B-F7644954F4D5}"/>
              </a:ext>
            </a:extLst>
          </p:cNvPr>
          <p:cNvSpPr>
            <a:spLocks/>
          </p:cNvSpPr>
          <p:nvPr/>
        </p:nvSpPr>
        <p:spPr bwMode="auto">
          <a:xfrm>
            <a:off x="5567364" y="1103313"/>
            <a:ext cx="892175" cy="1003300"/>
          </a:xfrm>
          <a:custGeom>
            <a:avLst/>
            <a:gdLst>
              <a:gd name="T0" fmla="*/ 2147483647 w 672"/>
              <a:gd name="T1" fmla="*/ 2147483647 h 696"/>
              <a:gd name="T2" fmla="*/ 2147483647 w 672"/>
              <a:gd name="T3" fmla="*/ 2147483647 h 696"/>
              <a:gd name="T4" fmla="*/ 2147483647 w 672"/>
              <a:gd name="T5" fmla="*/ 2147483647 h 696"/>
              <a:gd name="T6" fmla="*/ 2147483647 w 672"/>
              <a:gd name="T7" fmla="*/ 2147483647 h 696"/>
              <a:gd name="T8" fmla="*/ 2147483647 w 672"/>
              <a:gd name="T9" fmla="*/ 2147483647 h 696"/>
              <a:gd name="T10" fmla="*/ 2147483647 w 672"/>
              <a:gd name="T11" fmla="*/ 2147483647 h 696"/>
              <a:gd name="T12" fmla="*/ 2147483647 w 672"/>
              <a:gd name="T13" fmla="*/ 2147483647 h 696"/>
              <a:gd name="T14" fmla="*/ 2147483647 w 672"/>
              <a:gd name="T15" fmla="*/ 2147483647 h 696"/>
              <a:gd name="T16" fmla="*/ 2147483647 w 672"/>
              <a:gd name="T17" fmla="*/ 2147483647 h 696"/>
              <a:gd name="T18" fmla="*/ 2147483647 w 672"/>
              <a:gd name="T19" fmla="*/ 2147483647 h 696"/>
              <a:gd name="T20" fmla="*/ 2147483647 w 672"/>
              <a:gd name="T21" fmla="*/ 2147483647 h 696"/>
              <a:gd name="T22" fmla="*/ 2147483647 w 672"/>
              <a:gd name="T23" fmla="*/ 2147483647 h 696"/>
              <a:gd name="T24" fmla="*/ 2147483647 w 672"/>
              <a:gd name="T25" fmla="*/ 2147483647 h 696"/>
              <a:gd name="T26" fmla="*/ 2147483647 w 672"/>
              <a:gd name="T27" fmla="*/ 2147483647 h 696"/>
              <a:gd name="T28" fmla="*/ 2147483647 w 672"/>
              <a:gd name="T29" fmla="*/ 2147483647 h 696"/>
              <a:gd name="T30" fmla="*/ 2147483647 w 672"/>
              <a:gd name="T31" fmla="*/ 2147483647 h 696"/>
              <a:gd name="T32" fmla="*/ 2147483647 w 672"/>
              <a:gd name="T33" fmla="*/ 2147483647 h 696"/>
              <a:gd name="T34" fmla="*/ 2147483647 w 672"/>
              <a:gd name="T35" fmla="*/ 2147483647 h 696"/>
              <a:gd name="T36" fmla="*/ 2147483647 w 672"/>
              <a:gd name="T37" fmla="*/ 2147483647 h 696"/>
              <a:gd name="T38" fmla="*/ 2147483647 w 672"/>
              <a:gd name="T39" fmla="*/ 2147483647 h 696"/>
              <a:gd name="T40" fmla="*/ 2147483647 w 672"/>
              <a:gd name="T41" fmla="*/ 2147483647 h 696"/>
              <a:gd name="T42" fmla="*/ 2147483647 w 672"/>
              <a:gd name="T43" fmla="*/ 2147483647 h 696"/>
              <a:gd name="T44" fmla="*/ 2147483647 w 672"/>
              <a:gd name="T45" fmla="*/ 2147483647 h 696"/>
              <a:gd name="T46" fmla="*/ 2147483647 w 672"/>
              <a:gd name="T47" fmla="*/ 2147483647 h 696"/>
              <a:gd name="T48" fmla="*/ 2147483647 w 672"/>
              <a:gd name="T49" fmla="*/ 2147483647 h 696"/>
              <a:gd name="T50" fmla="*/ 2147483647 w 672"/>
              <a:gd name="T51" fmla="*/ 2147483647 h 696"/>
              <a:gd name="T52" fmla="*/ 2147483647 w 672"/>
              <a:gd name="T53" fmla="*/ 2147483647 h 696"/>
              <a:gd name="T54" fmla="*/ 2147483647 w 672"/>
              <a:gd name="T55" fmla="*/ 2147483647 h 696"/>
              <a:gd name="T56" fmla="*/ 2147483647 w 672"/>
              <a:gd name="T57" fmla="*/ 2147483647 h 696"/>
              <a:gd name="T58" fmla="*/ 2147483647 w 672"/>
              <a:gd name="T59" fmla="*/ 2147483647 h 696"/>
              <a:gd name="T60" fmla="*/ 2147483647 w 672"/>
              <a:gd name="T61" fmla="*/ 2147483647 h 696"/>
              <a:gd name="T62" fmla="*/ 2147483647 w 672"/>
              <a:gd name="T63" fmla="*/ 2147483647 h 696"/>
              <a:gd name="T64" fmla="*/ 2147483647 w 672"/>
              <a:gd name="T65" fmla="*/ 2147483647 h 696"/>
              <a:gd name="T66" fmla="*/ 2147483647 w 672"/>
              <a:gd name="T67" fmla="*/ 2147483647 h 696"/>
              <a:gd name="T68" fmla="*/ 2147483647 w 672"/>
              <a:gd name="T69" fmla="*/ 2147483647 h 696"/>
              <a:gd name="T70" fmla="*/ 2147483647 w 672"/>
              <a:gd name="T71" fmla="*/ 2147483647 h 696"/>
              <a:gd name="T72" fmla="*/ 2147483647 w 672"/>
              <a:gd name="T73" fmla="*/ 2147483647 h 696"/>
              <a:gd name="T74" fmla="*/ 2147483647 w 672"/>
              <a:gd name="T75" fmla="*/ 2147483647 h 696"/>
              <a:gd name="T76" fmla="*/ 2147483647 w 672"/>
              <a:gd name="T77" fmla="*/ 2147483647 h 696"/>
              <a:gd name="T78" fmla="*/ 2147483647 w 672"/>
              <a:gd name="T79" fmla="*/ 2147483647 h 696"/>
              <a:gd name="T80" fmla="*/ 2147483647 w 672"/>
              <a:gd name="T81" fmla="*/ 2147483647 h 696"/>
              <a:gd name="T82" fmla="*/ 2147483647 w 672"/>
              <a:gd name="T83" fmla="*/ 2147483647 h 696"/>
              <a:gd name="T84" fmla="*/ 2147483647 w 672"/>
              <a:gd name="T85" fmla="*/ 2147483647 h 696"/>
              <a:gd name="T86" fmla="*/ 2147483647 w 672"/>
              <a:gd name="T87" fmla="*/ 2147483647 h 696"/>
              <a:gd name="T88" fmla="*/ 2147483647 w 672"/>
              <a:gd name="T89" fmla="*/ 2147483647 h 696"/>
              <a:gd name="T90" fmla="*/ 2147483647 w 672"/>
              <a:gd name="T91" fmla="*/ 2147483647 h 696"/>
              <a:gd name="T92" fmla="*/ 2147483647 w 672"/>
              <a:gd name="T93" fmla="*/ 2147483647 h 696"/>
              <a:gd name="T94" fmla="*/ 2147483647 w 672"/>
              <a:gd name="T95" fmla="*/ 2147483647 h 696"/>
              <a:gd name="T96" fmla="*/ 2147483647 w 672"/>
              <a:gd name="T97" fmla="*/ 2147483647 h 696"/>
              <a:gd name="T98" fmla="*/ 2147483647 w 672"/>
              <a:gd name="T99" fmla="*/ 2147483647 h 696"/>
              <a:gd name="T100" fmla="*/ 2147483647 w 672"/>
              <a:gd name="T101" fmla="*/ 2147483647 h 696"/>
              <a:gd name="T102" fmla="*/ 2147483647 w 672"/>
              <a:gd name="T103" fmla="*/ 2147483647 h 696"/>
              <a:gd name="T104" fmla="*/ 2147483647 w 672"/>
              <a:gd name="T105" fmla="*/ 2147483647 h 696"/>
              <a:gd name="T106" fmla="*/ 2147483647 w 672"/>
              <a:gd name="T107" fmla="*/ 2147483647 h 696"/>
              <a:gd name="T108" fmla="*/ 2147483647 w 672"/>
              <a:gd name="T109" fmla="*/ 2147483647 h 696"/>
              <a:gd name="T110" fmla="*/ 2147483647 w 672"/>
              <a:gd name="T111" fmla="*/ 2147483647 h 696"/>
              <a:gd name="T112" fmla="*/ 2147483647 w 672"/>
              <a:gd name="T113" fmla="*/ 2147483647 h 696"/>
              <a:gd name="T114" fmla="*/ 2147483647 w 672"/>
              <a:gd name="T115" fmla="*/ 2147483647 h 6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2"/>
              <a:gd name="T175" fmla="*/ 0 h 696"/>
              <a:gd name="T176" fmla="*/ 672 w 672"/>
              <a:gd name="T177" fmla="*/ 696 h 6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2" h="696">
                <a:moveTo>
                  <a:pt x="249" y="211"/>
                </a:moveTo>
                <a:cubicBezTo>
                  <a:pt x="143" y="228"/>
                  <a:pt x="116" y="203"/>
                  <a:pt x="141" y="301"/>
                </a:cubicBezTo>
                <a:cubicBezTo>
                  <a:pt x="165" y="298"/>
                  <a:pt x="199" y="312"/>
                  <a:pt x="213" y="292"/>
                </a:cubicBezTo>
                <a:cubicBezTo>
                  <a:pt x="223" y="276"/>
                  <a:pt x="159" y="274"/>
                  <a:pt x="159" y="274"/>
                </a:cubicBezTo>
                <a:cubicBezTo>
                  <a:pt x="122" y="286"/>
                  <a:pt x="116" y="301"/>
                  <a:pt x="105" y="337"/>
                </a:cubicBezTo>
                <a:cubicBezTo>
                  <a:pt x="117" y="398"/>
                  <a:pt x="116" y="396"/>
                  <a:pt x="177" y="381"/>
                </a:cubicBezTo>
                <a:cubicBezTo>
                  <a:pt x="196" y="324"/>
                  <a:pt x="151" y="347"/>
                  <a:pt x="114" y="355"/>
                </a:cubicBezTo>
                <a:cubicBezTo>
                  <a:pt x="79" y="388"/>
                  <a:pt x="45" y="439"/>
                  <a:pt x="114" y="462"/>
                </a:cubicBezTo>
                <a:cubicBezTo>
                  <a:pt x="135" y="459"/>
                  <a:pt x="160" y="466"/>
                  <a:pt x="177" y="453"/>
                </a:cubicBezTo>
                <a:cubicBezTo>
                  <a:pt x="186" y="445"/>
                  <a:pt x="180" y="419"/>
                  <a:pt x="168" y="417"/>
                </a:cubicBezTo>
                <a:cubicBezTo>
                  <a:pt x="129" y="408"/>
                  <a:pt x="90" y="423"/>
                  <a:pt x="51" y="426"/>
                </a:cubicBezTo>
                <a:cubicBezTo>
                  <a:pt x="15" y="481"/>
                  <a:pt x="11" y="508"/>
                  <a:pt x="78" y="543"/>
                </a:cubicBezTo>
                <a:cubicBezTo>
                  <a:pt x="119" y="527"/>
                  <a:pt x="209" y="511"/>
                  <a:pt x="114" y="480"/>
                </a:cubicBezTo>
                <a:cubicBezTo>
                  <a:pt x="99" y="486"/>
                  <a:pt x="79" y="485"/>
                  <a:pt x="69" y="498"/>
                </a:cubicBezTo>
                <a:cubicBezTo>
                  <a:pt x="25" y="548"/>
                  <a:pt x="86" y="584"/>
                  <a:pt x="123" y="597"/>
                </a:cubicBezTo>
                <a:cubicBezTo>
                  <a:pt x="138" y="594"/>
                  <a:pt x="157" y="598"/>
                  <a:pt x="168" y="588"/>
                </a:cubicBezTo>
                <a:cubicBezTo>
                  <a:pt x="174" y="581"/>
                  <a:pt x="168" y="562"/>
                  <a:pt x="159" y="561"/>
                </a:cubicBezTo>
                <a:cubicBezTo>
                  <a:pt x="111" y="555"/>
                  <a:pt x="63" y="567"/>
                  <a:pt x="16" y="570"/>
                </a:cubicBezTo>
                <a:cubicBezTo>
                  <a:pt x="0" y="616"/>
                  <a:pt x="20" y="610"/>
                  <a:pt x="60" y="624"/>
                </a:cubicBezTo>
                <a:cubicBezTo>
                  <a:pt x="90" y="621"/>
                  <a:pt x="121" y="625"/>
                  <a:pt x="150" y="615"/>
                </a:cubicBezTo>
                <a:cubicBezTo>
                  <a:pt x="195" y="598"/>
                  <a:pt x="127" y="556"/>
                  <a:pt x="114" y="552"/>
                </a:cubicBezTo>
                <a:cubicBezTo>
                  <a:pt x="99" y="555"/>
                  <a:pt x="75" y="547"/>
                  <a:pt x="69" y="561"/>
                </a:cubicBezTo>
                <a:cubicBezTo>
                  <a:pt x="39" y="620"/>
                  <a:pt x="75" y="623"/>
                  <a:pt x="105" y="633"/>
                </a:cubicBezTo>
                <a:cubicBezTo>
                  <a:pt x="120" y="630"/>
                  <a:pt x="137" y="632"/>
                  <a:pt x="150" y="624"/>
                </a:cubicBezTo>
                <a:cubicBezTo>
                  <a:pt x="168" y="611"/>
                  <a:pt x="163" y="582"/>
                  <a:pt x="168" y="561"/>
                </a:cubicBezTo>
                <a:cubicBezTo>
                  <a:pt x="184" y="479"/>
                  <a:pt x="198" y="386"/>
                  <a:pt x="231" y="310"/>
                </a:cubicBezTo>
                <a:cubicBezTo>
                  <a:pt x="252" y="259"/>
                  <a:pt x="277" y="210"/>
                  <a:pt x="294" y="157"/>
                </a:cubicBezTo>
                <a:cubicBezTo>
                  <a:pt x="302" y="129"/>
                  <a:pt x="312" y="103"/>
                  <a:pt x="321" y="76"/>
                </a:cubicBezTo>
                <a:cubicBezTo>
                  <a:pt x="324" y="67"/>
                  <a:pt x="330" y="49"/>
                  <a:pt x="330" y="49"/>
                </a:cubicBezTo>
                <a:cubicBezTo>
                  <a:pt x="353" y="96"/>
                  <a:pt x="349" y="188"/>
                  <a:pt x="330" y="238"/>
                </a:cubicBezTo>
                <a:cubicBezTo>
                  <a:pt x="318" y="268"/>
                  <a:pt x="290" y="289"/>
                  <a:pt x="276" y="319"/>
                </a:cubicBezTo>
                <a:cubicBezTo>
                  <a:pt x="274" y="326"/>
                  <a:pt x="266" y="377"/>
                  <a:pt x="258" y="390"/>
                </a:cubicBezTo>
                <a:cubicBezTo>
                  <a:pt x="250" y="400"/>
                  <a:pt x="238" y="406"/>
                  <a:pt x="231" y="417"/>
                </a:cubicBezTo>
                <a:cubicBezTo>
                  <a:pt x="205" y="452"/>
                  <a:pt x="181" y="492"/>
                  <a:pt x="168" y="534"/>
                </a:cubicBezTo>
                <a:cubicBezTo>
                  <a:pt x="180" y="537"/>
                  <a:pt x="193" y="536"/>
                  <a:pt x="204" y="543"/>
                </a:cubicBezTo>
                <a:cubicBezTo>
                  <a:pt x="213" y="549"/>
                  <a:pt x="211" y="568"/>
                  <a:pt x="222" y="570"/>
                </a:cubicBezTo>
                <a:cubicBezTo>
                  <a:pt x="246" y="572"/>
                  <a:pt x="270" y="558"/>
                  <a:pt x="294" y="552"/>
                </a:cubicBezTo>
                <a:cubicBezTo>
                  <a:pt x="288" y="475"/>
                  <a:pt x="285" y="417"/>
                  <a:pt x="267" y="346"/>
                </a:cubicBezTo>
                <a:cubicBezTo>
                  <a:pt x="276" y="278"/>
                  <a:pt x="282" y="249"/>
                  <a:pt x="330" y="202"/>
                </a:cubicBezTo>
                <a:cubicBezTo>
                  <a:pt x="375" y="247"/>
                  <a:pt x="367" y="271"/>
                  <a:pt x="357" y="337"/>
                </a:cubicBezTo>
                <a:cubicBezTo>
                  <a:pt x="353" y="355"/>
                  <a:pt x="347" y="386"/>
                  <a:pt x="330" y="399"/>
                </a:cubicBezTo>
                <a:cubicBezTo>
                  <a:pt x="316" y="408"/>
                  <a:pt x="300" y="411"/>
                  <a:pt x="285" y="417"/>
                </a:cubicBezTo>
                <a:cubicBezTo>
                  <a:pt x="233" y="468"/>
                  <a:pt x="208" y="494"/>
                  <a:pt x="186" y="561"/>
                </a:cubicBezTo>
                <a:cubicBezTo>
                  <a:pt x="240" y="642"/>
                  <a:pt x="291" y="551"/>
                  <a:pt x="321" y="507"/>
                </a:cubicBezTo>
                <a:cubicBezTo>
                  <a:pt x="324" y="358"/>
                  <a:pt x="217" y="0"/>
                  <a:pt x="411" y="130"/>
                </a:cubicBezTo>
                <a:cubicBezTo>
                  <a:pt x="419" y="197"/>
                  <a:pt x="430" y="218"/>
                  <a:pt x="384" y="265"/>
                </a:cubicBezTo>
                <a:cubicBezTo>
                  <a:pt x="375" y="292"/>
                  <a:pt x="366" y="319"/>
                  <a:pt x="357" y="346"/>
                </a:cubicBezTo>
                <a:cubicBezTo>
                  <a:pt x="354" y="355"/>
                  <a:pt x="354" y="366"/>
                  <a:pt x="348" y="373"/>
                </a:cubicBezTo>
                <a:cubicBezTo>
                  <a:pt x="324" y="396"/>
                  <a:pt x="276" y="444"/>
                  <a:pt x="276" y="444"/>
                </a:cubicBezTo>
                <a:cubicBezTo>
                  <a:pt x="252" y="514"/>
                  <a:pt x="274" y="498"/>
                  <a:pt x="339" y="489"/>
                </a:cubicBezTo>
                <a:cubicBezTo>
                  <a:pt x="357" y="483"/>
                  <a:pt x="399" y="453"/>
                  <a:pt x="393" y="471"/>
                </a:cubicBezTo>
                <a:cubicBezTo>
                  <a:pt x="390" y="480"/>
                  <a:pt x="375" y="494"/>
                  <a:pt x="384" y="498"/>
                </a:cubicBezTo>
                <a:cubicBezTo>
                  <a:pt x="400" y="504"/>
                  <a:pt x="420" y="492"/>
                  <a:pt x="438" y="489"/>
                </a:cubicBezTo>
                <a:cubicBezTo>
                  <a:pt x="455" y="435"/>
                  <a:pt x="414" y="434"/>
                  <a:pt x="375" y="408"/>
                </a:cubicBezTo>
                <a:cubicBezTo>
                  <a:pt x="357" y="414"/>
                  <a:pt x="324" y="407"/>
                  <a:pt x="321" y="426"/>
                </a:cubicBezTo>
                <a:cubicBezTo>
                  <a:pt x="316" y="448"/>
                  <a:pt x="403" y="460"/>
                  <a:pt x="411" y="462"/>
                </a:cubicBezTo>
                <a:cubicBezTo>
                  <a:pt x="423" y="456"/>
                  <a:pt x="434" y="449"/>
                  <a:pt x="447" y="444"/>
                </a:cubicBezTo>
                <a:cubicBezTo>
                  <a:pt x="455" y="440"/>
                  <a:pt x="468" y="442"/>
                  <a:pt x="474" y="435"/>
                </a:cubicBezTo>
                <a:cubicBezTo>
                  <a:pt x="517" y="369"/>
                  <a:pt x="448" y="401"/>
                  <a:pt x="510" y="381"/>
                </a:cubicBezTo>
                <a:cubicBezTo>
                  <a:pt x="524" y="340"/>
                  <a:pt x="525" y="333"/>
                  <a:pt x="483" y="319"/>
                </a:cubicBezTo>
                <a:cubicBezTo>
                  <a:pt x="442" y="339"/>
                  <a:pt x="431" y="345"/>
                  <a:pt x="447" y="390"/>
                </a:cubicBezTo>
                <a:cubicBezTo>
                  <a:pt x="526" y="346"/>
                  <a:pt x="534" y="349"/>
                  <a:pt x="501" y="265"/>
                </a:cubicBezTo>
                <a:cubicBezTo>
                  <a:pt x="480" y="268"/>
                  <a:pt x="448" y="255"/>
                  <a:pt x="438" y="274"/>
                </a:cubicBezTo>
                <a:cubicBezTo>
                  <a:pt x="396" y="342"/>
                  <a:pt x="448" y="355"/>
                  <a:pt x="483" y="373"/>
                </a:cubicBezTo>
                <a:cubicBezTo>
                  <a:pt x="558" y="347"/>
                  <a:pt x="531" y="356"/>
                  <a:pt x="564" y="292"/>
                </a:cubicBezTo>
                <a:cubicBezTo>
                  <a:pt x="552" y="277"/>
                  <a:pt x="547" y="249"/>
                  <a:pt x="528" y="247"/>
                </a:cubicBezTo>
                <a:cubicBezTo>
                  <a:pt x="471" y="239"/>
                  <a:pt x="410" y="244"/>
                  <a:pt x="357" y="265"/>
                </a:cubicBezTo>
                <a:cubicBezTo>
                  <a:pt x="342" y="270"/>
                  <a:pt x="353" y="301"/>
                  <a:pt x="366" y="310"/>
                </a:cubicBezTo>
                <a:cubicBezTo>
                  <a:pt x="391" y="328"/>
                  <a:pt x="425" y="329"/>
                  <a:pt x="456" y="337"/>
                </a:cubicBezTo>
                <a:cubicBezTo>
                  <a:pt x="482" y="344"/>
                  <a:pt x="510" y="349"/>
                  <a:pt x="537" y="355"/>
                </a:cubicBezTo>
                <a:cubicBezTo>
                  <a:pt x="564" y="352"/>
                  <a:pt x="592" y="355"/>
                  <a:pt x="618" y="346"/>
                </a:cubicBezTo>
                <a:cubicBezTo>
                  <a:pt x="621" y="344"/>
                  <a:pt x="671" y="247"/>
                  <a:pt x="672" y="247"/>
                </a:cubicBezTo>
                <a:cubicBezTo>
                  <a:pt x="629" y="190"/>
                  <a:pt x="596" y="195"/>
                  <a:pt x="528" y="184"/>
                </a:cubicBezTo>
                <a:cubicBezTo>
                  <a:pt x="507" y="187"/>
                  <a:pt x="484" y="184"/>
                  <a:pt x="465" y="193"/>
                </a:cubicBezTo>
                <a:cubicBezTo>
                  <a:pt x="435" y="206"/>
                  <a:pt x="447" y="258"/>
                  <a:pt x="456" y="274"/>
                </a:cubicBezTo>
                <a:cubicBezTo>
                  <a:pt x="470" y="300"/>
                  <a:pt x="503" y="303"/>
                  <a:pt x="528" y="310"/>
                </a:cubicBezTo>
                <a:cubicBezTo>
                  <a:pt x="609" y="282"/>
                  <a:pt x="594" y="287"/>
                  <a:pt x="582" y="202"/>
                </a:cubicBezTo>
                <a:cubicBezTo>
                  <a:pt x="458" y="226"/>
                  <a:pt x="469" y="214"/>
                  <a:pt x="456" y="337"/>
                </a:cubicBezTo>
                <a:cubicBezTo>
                  <a:pt x="469" y="485"/>
                  <a:pt x="457" y="536"/>
                  <a:pt x="528" y="642"/>
                </a:cubicBezTo>
                <a:cubicBezTo>
                  <a:pt x="565" y="617"/>
                  <a:pt x="591" y="587"/>
                  <a:pt x="618" y="552"/>
                </a:cubicBezTo>
                <a:cubicBezTo>
                  <a:pt x="638" y="489"/>
                  <a:pt x="628" y="425"/>
                  <a:pt x="654" y="364"/>
                </a:cubicBezTo>
                <a:cubicBezTo>
                  <a:pt x="651" y="343"/>
                  <a:pt x="660" y="316"/>
                  <a:pt x="645" y="301"/>
                </a:cubicBezTo>
                <a:cubicBezTo>
                  <a:pt x="621" y="277"/>
                  <a:pt x="582" y="328"/>
                  <a:pt x="573" y="337"/>
                </a:cubicBezTo>
                <a:cubicBezTo>
                  <a:pt x="516" y="385"/>
                  <a:pt x="520" y="395"/>
                  <a:pt x="492" y="462"/>
                </a:cubicBezTo>
                <a:cubicBezTo>
                  <a:pt x="482" y="483"/>
                  <a:pt x="463" y="499"/>
                  <a:pt x="447" y="516"/>
                </a:cubicBezTo>
                <a:cubicBezTo>
                  <a:pt x="444" y="525"/>
                  <a:pt x="442" y="534"/>
                  <a:pt x="438" y="543"/>
                </a:cubicBezTo>
                <a:cubicBezTo>
                  <a:pt x="433" y="552"/>
                  <a:pt x="420" y="559"/>
                  <a:pt x="420" y="570"/>
                </a:cubicBezTo>
                <a:cubicBezTo>
                  <a:pt x="420" y="612"/>
                  <a:pt x="503" y="633"/>
                  <a:pt x="528" y="642"/>
                </a:cubicBezTo>
                <a:cubicBezTo>
                  <a:pt x="555" y="639"/>
                  <a:pt x="589" y="652"/>
                  <a:pt x="609" y="633"/>
                </a:cubicBezTo>
                <a:cubicBezTo>
                  <a:pt x="621" y="620"/>
                  <a:pt x="590" y="603"/>
                  <a:pt x="582" y="588"/>
                </a:cubicBezTo>
                <a:cubicBezTo>
                  <a:pt x="554" y="538"/>
                  <a:pt x="539" y="511"/>
                  <a:pt x="492" y="480"/>
                </a:cubicBezTo>
                <a:cubicBezTo>
                  <a:pt x="483" y="486"/>
                  <a:pt x="469" y="488"/>
                  <a:pt x="465" y="498"/>
                </a:cubicBezTo>
                <a:cubicBezTo>
                  <a:pt x="453" y="520"/>
                  <a:pt x="429" y="587"/>
                  <a:pt x="447" y="570"/>
                </a:cubicBezTo>
                <a:cubicBezTo>
                  <a:pt x="459" y="558"/>
                  <a:pt x="471" y="546"/>
                  <a:pt x="483" y="534"/>
                </a:cubicBezTo>
                <a:cubicBezTo>
                  <a:pt x="480" y="516"/>
                  <a:pt x="488" y="491"/>
                  <a:pt x="474" y="480"/>
                </a:cubicBezTo>
                <a:cubicBezTo>
                  <a:pt x="434" y="446"/>
                  <a:pt x="424" y="501"/>
                  <a:pt x="420" y="516"/>
                </a:cubicBezTo>
                <a:cubicBezTo>
                  <a:pt x="443" y="631"/>
                  <a:pt x="487" y="547"/>
                  <a:pt x="546" y="489"/>
                </a:cubicBezTo>
                <a:cubicBezTo>
                  <a:pt x="524" y="390"/>
                  <a:pt x="546" y="326"/>
                  <a:pt x="447" y="346"/>
                </a:cubicBezTo>
                <a:cubicBezTo>
                  <a:pt x="374" y="418"/>
                  <a:pt x="460" y="318"/>
                  <a:pt x="438" y="516"/>
                </a:cubicBezTo>
                <a:cubicBezTo>
                  <a:pt x="437" y="523"/>
                  <a:pt x="383" y="540"/>
                  <a:pt x="375" y="543"/>
                </a:cubicBezTo>
                <a:cubicBezTo>
                  <a:pt x="387" y="604"/>
                  <a:pt x="383" y="601"/>
                  <a:pt x="447" y="633"/>
                </a:cubicBezTo>
                <a:cubicBezTo>
                  <a:pt x="456" y="627"/>
                  <a:pt x="465" y="608"/>
                  <a:pt x="474" y="615"/>
                </a:cubicBezTo>
                <a:cubicBezTo>
                  <a:pt x="488" y="626"/>
                  <a:pt x="492" y="669"/>
                  <a:pt x="492" y="669"/>
                </a:cubicBezTo>
                <a:cubicBezTo>
                  <a:pt x="486" y="678"/>
                  <a:pt x="484" y="696"/>
                  <a:pt x="474" y="696"/>
                </a:cubicBezTo>
                <a:cubicBezTo>
                  <a:pt x="421" y="693"/>
                  <a:pt x="321" y="660"/>
                  <a:pt x="321" y="660"/>
                </a:cubicBezTo>
                <a:cubicBezTo>
                  <a:pt x="252" y="557"/>
                  <a:pt x="423" y="616"/>
                  <a:pt x="474" y="624"/>
                </a:cubicBezTo>
                <a:cubicBezTo>
                  <a:pt x="604" y="613"/>
                  <a:pt x="589" y="639"/>
                  <a:pt x="609" y="543"/>
                </a:cubicBezTo>
                <a:cubicBezTo>
                  <a:pt x="593" y="301"/>
                  <a:pt x="621" y="490"/>
                  <a:pt x="555" y="292"/>
                </a:cubicBezTo>
                <a:cubicBezTo>
                  <a:pt x="541" y="251"/>
                  <a:pt x="551" y="171"/>
                  <a:pt x="519" y="139"/>
                </a:cubicBezTo>
                <a:cubicBezTo>
                  <a:pt x="499" y="119"/>
                  <a:pt x="446" y="111"/>
                  <a:pt x="420" y="103"/>
                </a:cubicBezTo>
                <a:cubicBezTo>
                  <a:pt x="372" y="110"/>
                  <a:pt x="365" y="98"/>
                  <a:pt x="348" y="139"/>
                </a:cubicBezTo>
                <a:cubicBezTo>
                  <a:pt x="340" y="156"/>
                  <a:pt x="330" y="193"/>
                  <a:pt x="330" y="193"/>
                </a:cubicBezTo>
                <a:cubicBezTo>
                  <a:pt x="333" y="208"/>
                  <a:pt x="325" y="231"/>
                  <a:pt x="339" y="238"/>
                </a:cubicBezTo>
                <a:cubicBezTo>
                  <a:pt x="455" y="289"/>
                  <a:pt x="404" y="215"/>
                  <a:pt x="393" y="193"/>
                </a:cubicBezTo>
                <a:cubicBezTo>
                  <a:pt x="366" y="196"/>
                  <a:pt x="338" y="195"/>
                  <a:pt x="312" y="202"/>
                </a:cubicBezTo>
                <a:cubicBezTo>
                  <a:pt x="243" y="219"/>
                  <a:pt x="331" y="231"/>
                  <a:pt x="249" y="211"/>
                </a:cubicBezTo>
                <a:close/>
              </a:path>
            </a:pathLst>
          </a:custGeom>
          <a:solidFill>
            <a:srgbClr val="FFFF00">
              <a:alpha val="38823"/>
            </a:srgbClr>
          </a:solidFill>
          <a:ln w="9525">
            <a:solidFill>
              <a:schemeClr val="tx1"/>
            </a:solidFill>
            <a:round/>
            <a:headEnd/>
            <a:tailEnd/>
          </a:ln>
        </p:spPr>
        <p:txBody>
          <a:bodyPr wrap="none" anchor="ctr"/>
          <a:lstStyle/>
          <a:p>
            <a:endParaRPr lang="en-US"/>
          </a:p>
        </p:txBody>
      </p:sp>
      <p:grpSp>
        <p:nvGrpSpPr>
          <p:cNvPr id="25618" name="Group 16">
            <a:extLst>
              <a:ext uri="{FF2B5EF4-FFF2-40B4-BE49-F238E27FC236}">
                <a16:creationId xmlns:a16="http://schemas.microsoft.com/office/drawing/2014/main" id="{A49B6A5F-D5FC-4906-3CBD-CE133DFBC5CC}"/>
              </a:ext>
            </a:extLst>
          </p:cNvPr>
          <p:cNvGrpSpPr>
            <a:grpSpLocks/>
          </p:cNvGrpSpPr>
          <p:nvPr/>
        </p:nvGrpSpPr>
        <p:grpSpPr bwMode="auto">
          <a:xfrm>
            <a:off x="5916613" y="2481264"/>
            <a:ext cx="127000" cy="623887"/>
            <a:chOff x="4320" y="1536"/>
            <a:chExt cx="96" cy="432"/>
          </a:xfrm>
        </p:grpSpPr>
        <p:sp>
          <p:nvSpPr>
            <p:cNvPr id="25643" name="Line 17">
              <a:extLst>
                <a:ext uri="{FF2B5EF4-FFF2-40B4-BE49-F238E27FC236}">
                  <a16:creationId xmlns:a16="http://schemas.microsoft.com/office/drawing/2014/main" id="{6C75A9C5-39D8-4D43-4AD4-36423A46CC74}"/>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44" name="Line 18">
              <a:extLst>
                <a:ext uri="{FF2B5EF4-FFF2-40B4-BE49-F238E27FC236}">
                  <a16:creationId xmlns:a16="http://schemas.microsoft.com/office/drawing/2014/main" id="{D5A13266-67DD-03F9-D9E5-33C4D3FFC8A6}"/>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19" name="Group 19">
            <a:extLst>
              <a:ext uri="{FF2B5EF4-FFF2-40B4-BE49-F238E27FC236}">
                <a16:creationId xmlns:a16="http://schemas.microsoft.com/office/drawing/2014/main" id="{6F396EFC-DCB2-205B-E525-47A0356C69D1}"/>
              </a:ext>
            </a:extLst>
          </p:cNvPr>
          <p:cNvGrpSpPr>
            <a:grpSpLocks/>
          </p:cNvGrpSpPr>
          <p:nvPr/>
        </p:nvGrpSpPr>
        <p:grpSpPr bwMode="auto">
          <a:xfrm>
            <a:off x="2700338" y="2481264"/>
            <a:ext cx="127000" cy="623887"/>
            <a:chOff x="4320" y="1536"/>
            <a:chExt cx="96" cy="432"/>
          </a:xfrm>
        </p:grpSpPr>
        <p:sp>
          <p:nvSpPr>
            <p:cNvPr id="25641" name="Line 20">
              <a:extLst>
                <a:ext uri="{FF2B5EF4-FFF2-40B4-BE49-F238E27FC236}">
                  <a16:creationId xmlns:a16="http://schemas.microsoft.com/office/drawing/2014/main" id="{D91E6CBD-2A7F-884F-766D-F751D2EC8AEC}"/>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42" name="Line 21">
              <a:extLst>
                <a:ext uri="{FF2B5EF4-FFF2-40B4-BE49-F238E27FC236}">
                  <a16:creationId xmlns:a16="http://schemas.microsoft.com/office/drawing/2014/main" id="{E0647B1D-E68F-D653-2A1E-555BFEAF0641}"/>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20" name="Group 22">
            <a:extLst>
              <a:ext uri="{FF2B5EF4-FFF2-40B4-BE49-F238E27FC236}">
                <a16:creationId xmlns:a16="http://schemas.microsoft.com/office/drawing/2014/main" id="{F660E340-CC83-543B-BBCA-3BAE387B0DC4}"/>
              </a:ext>
            </a:extLst>
          </p:cNvPr>
          <p:cNvGrpSpPr>
            <a:grpSpLocks/>
          </p:cNvGrpSpPr>
          <p:nvPr/>
        </p:nvGrpSpPr>
        <p:grpSpPr bwMode="auto">
          <a:xfrm>
            <a:off x="2700338" y="3994150"/>
            <a:ext cx="127000" cy="623888"/>
            <a:chOff x="4320" y="1536"/>
            <a:chExt cx="96" cy="432"/>
          </a:xfrm>
        </p:grpSpPr>
        <p:sp>
          <p:nvSpPr>
            <p:cNvPr id="25639" name="Line 23">
              <a:extLst>
                <a:ext uri="{FF2B5EF4-FFF2-40B4-BE49-F238E27FC236}">
                  <a16:creationId xmlns:a16="http://schemas.microsoft.com/office/drawing/2014/main" id="{571DF652-1BAD-A631-F167-CCA457A352C2}"/>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40" name="Line 24">
              <a:extLst>
                <a:ext uri="{FF2B5EF4-FFF2-40B4-BE49-F238E27FC236}">
                  <a16:creationId xmlns:a16="http://schemas.microsoft.com/office/drawing/2014/main" id="{AB6CB883-DADB-B369-C348-EE7734E6FE87}"/>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21" name="Group 25">
            <a:extLst>
              <a:ext uri="{FF2B5EF4-FFF2-40B4-BE49-F238E27FC236}">
                <a16:creationId xmlns:a16="http://schemas.microsoft.com/office/drawing/2014/main" id="{C0EB1CF1-5FEF-3435-DBBA-1E99C6797918}"/>
              </a:ext>
            </a:extLst>
          </p:cNvPr>
          <p:cNvGrpSpPr>
            <a:grpSpLocks/>
          </p:cNvGrpSpPr>
          <p:nvPr/>
        </p:nvGrpSpPr>
        <p:grpSpPr bwMode="auto">
          <a:xfrm rot="-1694496">
            <a:off x="6194425" y="3790950"/>
            <a:ext cx="128588" cy="623888"/>
            <a:chOff x="4320" y="1536"/>
            <a:chExt cx="96" cy="432"/>
          </a:xfrm>
        </p:grpSpPr>
        <p:sp>
          <p:nvSpPr>
            <p:cNvPr id="25637" name="Line 26">
              <a:extLst>
                <a:ext uri="{FF2B5EF4-FFF2-40B4-BE49-F238E27FC236}">
                  <a16:creationId xmlns:a16="http://schemas.microsoft.com/office/drawing/2014/main" id="{7BF1C39B-E3BC-D59F-E964-6020C7615E2F}"/>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8" name="Line 27">
              <a:extLst>
                <a:ext uri="{FF2B5EF4-FFF2-40B4-BE49-F238E27FC236}">
                  <a16:creationId xmlns:a16="http://schemas.microsoft.com/office/drawing/2014/main" id="{3AB8326D-767F-EC8A-FB4E-9F16BD2009BE}"/>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22" name="Group 28">
            <a:extLst>
              <a:ext uri="{FF2B5EF4-FFF2-40B4-BE49-F238E27FC236}">
                <a16:creationId xmlns:a16="http://schemas.microsoft.com/office/drawing/2014/main" id="{578D390E-3330-5A0D-9368-A5C87757EC39}"/>
              </a:ext>
            </a:extLst>
          </p:cNvPr>
          <p:cNvGrpSpPr>
            <a:grpSpLocks/>
          </p:cNvGrpSpPr>
          <p:nvPr/>
        </p:nvGrpSpPr>
        <p:grpSpPr bwMode="auto">
          <a:xfrm rot="5400000">
            <a:off x="4946651" y="3298826"/>
            <a:ext cx="136525" cy="574675"/>
            <a:chOff x="4320" y="1536"/>
            <a:chExt cx="96" cy="432"/>
          </a:xfrm>
        </p:grpSpPr>
        <p:sp>
          <p:nvSpPr>
            <p:cNvPr id="25635" name="Line 29">
              <a:extLst>
                <a:ext uri="{FF2B5EF4-FFF2-40B4-BE49-F238E27FC236}">
                  <a16:creationId xmlns:a16="http://schemas.microsoft.com/office/drawing/2014/main" id="{6ADCA1E2-A77A-D840-281C-ACC6438051B3}"/>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6" name="Line 30">
              <a:extLst>
                <a:ext uri="{FF2B5EF4-FFF2-40B4-BE49-F238E27FC236}">
                  <a16:creationId xmlns:a16="http://schemas.microsoft.com/office/drawing/2014/main" id="{3FF8AC70-0264-C35F-ACB1-7F09D9441BF2}"/>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23" name="Group 31">
            <a:extLst>
              <a:ext uri="{FF2B5EF4-FFF2-40B4-BE49-F238E27FC236}">
                <a16:creationId xmlns:a16="http://schemas.microsoft.com/office/drawing/2014/main" id="{51C80B43-B1CC-4BCC-06C0-74C66700B061}"/>
              </a:ext>
            </a:extLst>
          </p:cNvPr>
          <p:cNvGrpSpPr>
            <a:grpSpLocks/>
          </p:cNvGrpSpPr>
          <p:nvPr/>
        </p:nvGrpSpPr>
        <p:grpSpPr bwMode="auto">
          <a:xfrm rot="5400000">
            <a:off x="3618707" y="3299619"/>
            <a:ext cx="136525" cy="573088"/>
            <a:chOff x="4320" y="1536"/>
            <a:chExt cx="96" cy="432"/>
          </a:xfrm>
        </p:grpSpPr>
        <p:sp>
          <p:nvSpPr>
            <p:cNvPr id="25633" name="Line 32">
              <a:extLst>
                <a:ext uri="{FF2B5EF4-FFF2-40B4-BE49-F238E27FC236}">
                  <a16:creationId xmlns:a16="http://schemas.microsoft.com/office/drawing/2014/main" id="{DD63DC34-58A0-7828-5D84-6F312A5262D9}"/>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4" name="Line 33">
              <a:extLst>
                <a:ext uri="{FF2B5EF4-FFF2-40B4-BE49-F238E27FC236}">
                  <a16:creationId xmlns:a16="http://schemas.microsoft.com/office/drawing/2014/main" id="{CC602DB1-0EAB-0FD7-1346-506721969027}"/>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24" name="Group 34">
            <a:extLst>
              <a:ext uri="{FF2B5EF4-FFF2-40B4-BE49-F238E27FC236}">
                <a16:creationId xmlns:a16="http://schemas.microsoft.com/office/drawing/2014/main" id="{5C54F59B-6DB9-BBA3-A0D5-14E5AEB6E829}"/>
              </a:ext>
            </a:extLst>
          </p:cNvPr>
          <p:cNvGrpSpPr>
            <a:grpSpLocks/>
          </p:cNvGrpSpPr>
          <p:nvPr/>
        </p:nvGrpSpPr>
        <p:grpSpPr bwMode="auto">
          <a:xfrm rot="5400000">
            <a:off x="6952457" y="3039269"/>
            <a:ext cx="207962" cy="1022350"/>
            <a:chOff x="4320" y="1536"/>
            <a:chExt cx="96" cy="432"/>
          </a:xfrm>
        </p:grpSpPr>
        <p:sp>
          <p:nvSpPr>
            <p:cNvPr id="25631" name="Line 35">
              <a:extLst>
                <a:ext uri="{FF2B5EF4-FFF2-40B4-BE49-F238E27FC236}">
                  <a16:creationId xmlns:a16="http://schemas.microsoft.com/office/drawing/2014/main" id="{A99875FD-6878-74A8-C73B-A1895048F51C}"/>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2" name="Line 36">
              <a:extLst>
                <a:ext uri="{FF2B5EF4-FFF2-40B4-BE49-F238E27FC236}">
                  <a16:creationId xmlns:a16="http://schemas.microsoft.com/office/drawing/2014/main" id="{41842A88-0B0D-CB32-090C-1BA4D9358CE1}"/>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625" name="AutoShape 37">
            <a:extLst>
              <a:ext uri="{FF2B5EF4-FFF2-40B4-BE49-F238E27FC236}">
                <a16:creationId xmlns:a16="http://schemas.microsoft.com/office/drawing/2014/main" id="{8CE3218B-34C6-0CE9-356D-F0CBCEE65CA0}"/>
              </a:ext>
            </a:extLst>
          </p:cNvPr>
          <p:cNvSpPr>
            <a:spLocks noChangeArrowheads="1"/>
          </p:cNvSpPr>
          <p:nvPr/>
        </p:nvSpPr>
        <p:spPr bwMode="auto">
          <a:xfrm rot="5333698">
            <a:off x="7187407" y="4396582"/>
            <a:ext cx="485775" cy="509588"/>
          </a:xfrm>
          <a:prstGeom prst="triangle">
            <a:avLst>
              <a:gd name="adj" fmla="val 50000"/>
            </a:avLst>
          </a:prstGeom>
          <a:solidFill>
            <a:srgbClr val="FF0000"/>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25626" name="AutoShape 38">
            <a:extLst>
              <a:ext uri="{FF2B5EF4-FFF2-40B4-BE49-F238E27FC236}">
                <a16:creationId xmlns:a16="http://schemas.microsoft.com/office/drawing/2014/main" id="{6ADDB147-4DD7-8483-2AB3-81D67922FBD1}"/>
              </a:ext>
            </a:extLst>
          </p:cNvPr>
          <p:cNvSpPr>
            <a:spLocks noChangeArrowheads="1"/>
          </p:cNvSpPr>
          <p:nvPr/>
        </p:nvSpPr>
        <p:spPr bwMode="auto">
          <a:xfrm>
            <a:off x="8223251" y="2619375"/>
            <a:ext cx="447675" cy="554038"/>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25627" name="Text Box 39">
            <a:extLst>
              <a:ext uri="{FF2B5EF4-FFF2-40B4-BE49-F238E27FC236}">
                <a16:creationId xmlns:a16="http://schemas.microsoft.com/office/drawing/2014/main" id="{EB3A3C66-53DB-6539-B81E-E34358952785}"/>
              </a:ext>
            </a:extLst>
          </p:cNvPr>
          <p:cNvSpPr txBox="1">
            <a:spLocks noChangeArrowheads="1"/>
          </p:cNvSpPr>
          <p:nvPr/>
        </p:nvSpPr>
        <p:spPr bwMode="auto">
          <a:xfrm>
            <a:off x="2268539" y="5983289"/>
            <a:ext cx="847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t>Blood</a:t>
            </a:r>
          </a:p>
        </p:txBody>
      </p:sp>
      <p:sp>
        <p:nvSpPr>
          <p:cNvPr id="25628" name="Text Box 40">
            <a:extLst>
              <a:ext uri="{FF2B5EF4-FFF2-40B4-BE49-F238E27FC236}">
                <a16:creationId xmlns:a16="http://schemas.microsoft.com/office/drawing/2014/main" id="{8A27EF4B-F7B4-71EC-3EC9-2065D07FF40B}"/>
              </a:ext>
            </a:extLst>
          </p:cNvPr>
          <p:cNvSpPr txBox="1">
            <a:spLocks noChangeArrowheads="1"/>
          </p:cNvSpPr>
          <p:nvPr/>
        </p:nvSpPr>
        <p:spPr bwMode="auto">
          <a:xfrm>
            <a:off x="3487739" y="5983289"/>
            <a:ext cx="1749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t>Capillary wall</a:t>
            </a:r>
          </a:p>
        </p:txBody>
      </p:sp>
      <p:sp>
        <p:nvSpPr>
          <p:cNvPr id="25629" name="Text Box 41">
            <a:extLst>
              <a:ext uri="{FF2B5EF4-FFF2-40B4-BE49-F238E27FC236}">
                <a16:creationId xmlns:a16="http://schemas.microsoft.com/office/drawing/2014/main" id="{C51827D6-CF78-267F-032F-1FD3749CBC09}"/>
              </a:ext>
            </a:extLst>
          </p:cNvPr>
          <p:cNvSpPr txBox="1">
            <a:spLocks noChangeArrowheads="1"/>
          </p:cNvSpPr>
          <p:nvPr/>
        </p:nvSpPr>
        <p:spPr bwMode="auto">
          <a:xfrm>
            <a:off x="5621339" y="5983289"/>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t>Interstitium</a:t>
            </a:r>
          </a:p>
        </p:txBody>
      </p:sp>
      <p:sp>
        <p:nvSpPr>
          <p:cNvPr id="25630" name="Text Box 42">
            <a:extLst>
              <a:ext uri="{FF2B5EF4-FFF2-40B4-BE49-F238E27FC236}">
                <a16:creationId xmlns:a16="http://schemas.microsoft.com/office/drawing/2014/main" id="{975580E9-4A4C-0E9A-86C3-483D2A90D610}"/>
              </a:ext>
            </a:extLst>
          </p:cNvPr>
          <p:cNvSpPr txBox="1">
            <a:spLocks noChangeArrowheads="1"/>
          </p:cNvSpPr>
          <p:nvPr/>
        </p:nvSpPr>
        <p:spPr bwMode="auto">
          <a:xfrm>
            <a:off x="7678739" y="5983289"/>
            <a:ext cx="6302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t>Cell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60A3A206-72E9-B206-17D8-DA3B8D6C2710}"/>
              </a:ext>
            </a:extLst>
          </p:cNvPr>
          <p:cNvSpPr>
            <a:spLocks noGrp="1" noChangeArrowheads="1"/>
          </p:cNvSpPr>
          <p:nvPr>
            <p:ph type="title"/>
          </p:nvPr>
        </p:nvSpPr>
        <p:spPr>
          <a:xfrm>
            <a:off x="1692000" y="252000"/>
            <a:ext cx="5868000" cy="468000"/>
          </a:xfrm>
          <a:noFill/>
        </p:spPr>
        <p:txBody>
          <a:bodyPr>
            <a:normAutofit fontScale="90000"/>
          </a:bodyPr>
          <a:lstStyle/>
          <a:p>
            <a:pPr algn="ctr" eaLnBrk="0" hangingPunct="0">
              <a:defRPr/>
            </a:pPr>
            <a:r>
              <a:rPr lang="en-US" altLang="en-US" sz="2800" b="1" dirty="0">
                <a:latin typeface="+mn-lt"/>
              </a:rPr>
              <a:t>Fractions bound &amp; unbound</a:t>
            </a:r>
          </a:p>
        </p:txBody>
      </p:sp>
      <p:sp>
        <p:nvSpPr>
          <p:cNvPr id="26627" name="Freeform 5">
            <a:extLst>
              <a:ext uri="{FF2B5EF4-FFF2-40B4-BE49-F238E27FC236}">
                <a16:creationId xmlns:a16="http://schemas.microsoft.com/office/drawing/2014/main" id="{1DAD5195-DBB5-B0D6-AD8C-FBA50634D51E}"/>
              </a:ext>
            </a:extLst>
          </p:cNvPr>
          <p:cNvSpPr>
            <a:spLocks/>
          </p:cNvSpPr>
          <p:nvPr/>
        </p:nvSpPr>
        <p:spPr bwMode="auto">
          <a:xfrm>
            <a:off x="7375525" y="1211263"/>
            <a:ext cx="1066800" cy="990600"/>
          </a:xfrm>
          <a:custGeom>
            <a:avLst/>
            <a:gdLst>
              <a:gd name="T0" fmla="*/ 2147483647 w 792"/>
              <a:gd name="T1" fmla="*/ 2147483647 h 720"/>
              <a:gd name="T2" fmla="*/ 2147483647 w 792"/>
              <a:gd name="T3" fmla="*/ 2147483647 h 720"/>
              <a:gd name="T4" fmla="*/ 2147483647 w 792"/>
              <a:gd name="T5" fmla="*/ 2147483647 h 720"/>
              <a:gd name="T6" fmla="*/ 2147483647 w 792"/>
              <a:gd name="T7" fmla="*/ 2147483647 h 720"/>
              <a:gd name="T8" fmla="*/ 2147483647 w 792"/>
              <a:gd name="T9" fmla="*/ 2147483647 h 720"/>
              <a:gd name="T10" fmla="*/ 2147483647 w 792"/>
              <a:gd name="T11" fmla="*/ 2147483647 h 720"/>
              <a:gd name="T12" fmla="*/ 2147483647 w 792"/>
              <a:gd name="T13" fmla="*/ 2147483647 h 720"/>
              <a:gd name="T14" fmla="*/ 2147483647 w 792"/>
              <a:gd name="T15" fmla="*/ 2147483647 h 720"/>
              <a:gd name="T16" fmla="*/ 2147483647 w 792"/>
              <a:gd name="T17" fmla="*/ 2147483647 h 720"/>
              <a:gd name="T18" fmla="*/ 2147483647 w 792"/>
              <a:gd name="T19" fmla="*/ 2147483647 h 720"/>
              <a:gd name="T20" fmla="*/ 2147483647 w 792"/>
              <a:gd name="T21" fmla="*/ 2147483647 h 720"/>
              <a:gd name="T22" fmla="*/ 2147483647 w 792"/>
              <a:gd name="T23" fmla="*/ 2147483647 h 720"/>
              <a:gd name="T24" fmla="*/ 2147483647 w 792"/>
              <a:gd name="T25" fmla="*/ 2147483647 h 720"/>
              <a:gd name="T26" fmla="*/ 2147483647 w 792"/>
              <a:gd name="T27" fmla="*/ 2147483647 h 720"/>
              <a:gd name="T28" fmla="*/ 2147483647 w 792"/>
              <a:gd name="T29" fmla="*/ 2147483647 h 720"/>
              <a:gd name="T30" fmla="*/ 2147483647 w 792"/>
              <a:gd name="T31" fmla="*/ 2147483647 h 720"/>
              <a:gd name="T32" fmla="*/ 2147483647 w 792"/>
              <a:gd name="T33" fmla="*/ 2147483647 h 720"/>
              <a:gd name="T34" fmla="*/ 2147483647 w 792"/>
              <a:gd name="T35" fmla="*/ 2147483647 h 720"/>
              <a:gd name="T36" fmla="*/ 2147483647 w 792"/>
              <a:gd name="T37" fmla="*/ 2147483647 h 720"/>
              <a:gd name="T38" fmla="*/ 2147483647 w 792"/>
              <a:gd name="T39" fmla="*/ 2147483647 h 720"/>
              <a:gd name="T40" fmla="*/ 2147483647 w 792"/>
              <a:gd name="T41" fmla="*/ 2147483647 h 720"/>
              <a:gd name="T42" fmla="*/ 2147483647 w 792"/>
              <a:gd name="T43" fmla="*/ 2147483647 h 720"/>
              <a:gd name="T44" fmla="*/ 2147483647 w 792"/>
              <a:gd name="T45" fmla="*/ 2147483647 h 720"/>
              <a:gd name="T46" fmla="*/ 2147483647 w 792"/>
              <a:gd name="T47" fmla="*/ 2147483647 h 720"/>
              <a:gd name="T48" fmla="*/ 2147483647 w 792"/>
              <a:gd name="T49" fmla="*/ 2147483647 h 720"/>
              <a:gd name="T50" fmla="*/ 2147483647 w 792"/>
              <a:gd name="T51" fmla="*/ 2147483647 h 720"/>
              <a:gd name="T52" fmla="*/ 2147483647 w 792"/>
              <a:gd name="T53" fmla="*/ 2147483647 h 720"/>
              <a:gd name="T54" fmla="*/ 2147483647 w 792"/>
              <a:gd name="T55" fmla="*/ 2147483647 h 720"/>
              <a:gd name="T56" fmla="*/ 2147483647 w 792"/>
              <a:gd name="T57" fmla="*/ 2147483647 h 720"/>
              <a:gd name="T58" fmla="*/ 2147483647 w 792"/>
              <a:gd name="T59" fmla="*/ 2147483647 h 720"/>
              <a:gd name="T60" fmla="*/ 2147483647 w 792"/>
              <a:gd name="T61" fmla="*/ 2147483647 h 720"/>
              <a:gd name="T62" fmla="*/ 2147483647 w 792"/>
              <a:gd name="T63" fmla="*/ 2147483647 h 720"/>
              <a:gd name="T64" fmla="*/ 2147483647 w 792"/>
              <a:gd name="T65" fmla="*/ 2147483647 h 720"/>
              <a:gd name="T66" fmla="*/ 2147483647 w 792"/>
              <a:gd name="T67" fmla="*/ 2147483647 h 720"/>
              <a:gd name="T68" fmla="*/ 2147483647 w 792"/>
              <a:gd name="T69" fmla="*/ 2147483647 h 720"/>
              <a:gd name="T70" fmla="*/ 2147483647 w 792"/>
              <a:gd name="T71" fmla="*/ 2147483647 h 720"/>
              <a:gd name="T72" fmla="*/ 2147483647 w 792"/>
              <a:gd name="T73" fmla="*/ 2147483647 h 720"/>
              <a:gd name="T74" fmla="*/ 2147483647 w 792"/>
              <a:gd name="T75" fmla="*/ 2147483647 h 720"/>
              <a:gd name="T76" fmla="*/ 2147483647 w 792"/>
              <a:gd name="T77" fmla="*/ 2147483647 h 720"/>
              <a:gd name="T78" fmla="*/ 2147483647 w 792"/>
              <a:gd name="T79" fmla="*/ 2147483647 h 720"/>
              <a:gd name="T80" fmla="*/ 2147483647 w 792"/>
              <a:gd name="T81" fmla="*/ 2147483647 h 720"/>
              <a:gd name="T82" fmla="*/ 2147483647 w 792"/>
              <a:gd name="T83" fmla="*/ 2147483647 h 720"/>
              <a:gd name="T84" fmla="*/ 2147483647 w 792"/>
              <a:gd name="T85" fmla="*/ 2147483647 h 720"/>
              <a:gd name="T86" fmla="*/ 2147483647 w 792"/>
              <a:gd name="T87" fmla="*/ 2147483647 h 720"/>
              <a:gd name="T88" fmla="*/ 2147483647 w 792"/>
              <a:gd name="T89" fmla="*/ 2147483647 h 7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2"/>
              <a:gd name="T136" fmla="*/ 0 h 720"/>
              <a:gd name="T137" fmla="*/ 792 w 792"/>
              <a:gd name="T138" fmla="*/ 720 h 7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2" h="720">
                <a:moveTo>
                  <a:pt x="287" y="63"/>
                </a:moveTo>
                <a:cubicBezTo>
                  <a:pt x="252" y="97"/>
                  <a:pt x="228" y="106"/>
                  <a:pt x="260" y="152"/>
                </a:cubicBezTo>
                <a:cubicBezTo>
                  <a:pt x="301" y="146"/>
                  <a:pt x="378" y="148"/>
                  <a:pt x="305" y="99"/>
                </a:cubicBezTo>
                <a:cubicBezTo>
                  <a:pt x="246" y="107"/>
                  <a:pt x="225" y="105"/>
                  <a:pt x="206" y="161"/>
                </a:cubicBezTo>
                <a:cubicBezTo>
                  <a:pt x="227" y="224"/>
                  <a:pt x="287" y="193"/>
                  <a:pt x="350" y="188"/>
                </a:cubicBezTo>
                <a:cubicBezTo>
                  <a:pt x="356" y="179"/>
                  <a:pt x="369" y="171"/>
                  <a:pt x="368" y="161"/>
                </a:cubicBezTo>
                <a:cubicBezTo>
                  <a:pt x="359" y="109"/>
                  <a:pt x="287" y="143"/>
                  <a:pt x="260" y="152"/>
                </a:cubicBezTo>
                <a:cubicBezTo>
                  <a:pt x="217" y="180"/>
                  <a:pt x="193" y="222"/>
                  <a:pt x="224" y="278"/>
                </a:cubicBezTo>
                <a:cubicBezTo>
                  <a:pt x="230" y="288"/>
                  <a:pt x="248" y="284"/>
                  <a:pt x="260" y="287"/>
                </a:cubicBezTo>
                <a:cubicBezTo>
                  <a:pt x="323" y="281"/>
                  <a:pt x="388" y="288"/>
                  <a:pt x="449" y="269"/>
                </a:cubicBezTo>
                <a:cubicBezTo>
                  <a:pt x="463" y="264"/>
                  <a:pt x="458" y="239"/>
                  <a:pt x="458" y="224"/>
                </a:cubicBezTo>
                <a:cubicBezTo>
                  <a:pt x="458" y="151"/>
                  <a:pt x="442" y="153"/>
                  <a:pt x="386" y="135"/>
                </a:cubicBezTo>
                <a:cubicBezTo>
                  <a:pt x="374" y="138"/>
                  <a:pt x="355" y="132"/>
                  <a:pt x="350" y="144"/>
                </a:cubicBezTo>
                <a:cubicBezTo>
                  <a:pt x="328" y="186"/>
                  <a:pt x="365" y="190"/>
                  <a:pt x="386" y="197"/>
                </a:cubicBezTo>
                <a:cubicBezTo>
                  <a:pt x="398" y="194"/>
                  <a:pt x="420" y="200"/>
                  <a:pt x="422" y="188"/>
                </a:cubicBezTo>
                <a:cubicBezTo>
                  <a:pt x="429" y="142"/>
                  <a:pt x="405" y="60"/>
                  <a:pt x="377" y="18"/>
                </a:cubicBezTo>
                <a:cubicBezTo>
                  <a:pt x="347" y="21"/>
                  <a:pt x="316" y="20"/>
                  <a:pt x="287" y="27"/>
                </a:cubicBezTo>
                <a:cubicBezTo>
                  <a:pt x="276" y="29"/>
                  <a:pt x="261" y="34"/>
                  <a:pt x="260" y="45"/>
                </a:cubicBezTo>
                <a:cubicBezTo>
                  <a:pt x="254" y="91"/>
                  <a:pt x="247" y="195"/>
                  <a:pt x="305" y="215"/>
                </a:cubicBezTo>
                <a:cubicBezTo>
                  <a:pt x="381" y="164"/>
                  <a:pt x="302" y="127"/>
                  <a:pt x="251" y="117"/>
                </a:cubicBezTo>
                <a:cubicBezTo>
                  <a:pt x="236" y="123"/>
                  <a:pt x="208" y="119"/>
                  <a:pt x="206" y="135"/>
                </a:cubicBezTo>
                <a:cubicBezTo>
                  <a:pt x="200" y="170"/>
                  <a:pt x="273" y="176"/>
                  <a:pt x="287" y="179"/>
                </a:cubicBezTo>
                <a:cubicBezTo>
                  <a:pt x="335" y="176"/>
                  <a:pt x="383" y="180"/>
                  <a:pt x="431" y="170"/>
                </a:cubicBezTo>
                <a:cubicBezTo>
                  <a:pt x="441" y="167"/>
                  <a:pt x="441" y="151"/>
                  <a:pt x="449" y="144"/>
                </a:cubicBezTo>
                <a:cubicBezTo>
                  <a:pt x="476" y="117"/>
                  <a:pt x="512" y="92"/>
                  <a:pt x="548" y="81"/>
                </a:cubicBezTo>
                <a:cubicBezTo>
                  <a:pt x="600" y="94"/>
                  <a:pt x="606" y="80"/>
                  <a:pt x="620" y="135"/>
                </a:cubicBezTo>
                <a:cubicBezTo>
                  <a:pt x="607" y="196"/>
                  <a:pt x="608" y="194"/>
                  <a:pt x="548" y="179"/>
                </a:cubicBezTo>
                <a:cubicBezTo>
                  <a:pt x="534" y="125"/>
                  <a:pt x="506" y="91"/>
                  <a:pt x="566" y="72"/>
                </a:cubicBezTo>
                <a:cubicBezTo>
                  <a:pt x="614" y="81"/>
                  <a:pt x="630" y="82"/>
                  <a:pt x="665" y="117"/>
                </a:cubicBezTo>
                <a:cubicBezTo>
                  <a:pt x="687" y="185"/>
                  <a:pt x="684" y="218"/>
                  <a:pt x="629" y="260"/>
                </a:cubicBezTo>
                <a:cubicBezTo>
                  <a:pt x="614" y="257"/>
                  <a:pt x="596" y="259"/>
                  <a:pt x="584" y="251"/>
                </a:cubicBezTo>
                <a:cubicBezTo>
                  <a:pt x="564" y="237"/>
                  <a:pt x="580" y="173"/>
                  <a:pt x="593" y="161"/>
                </a:cubicBezTo>
                <a:cubicBezTo>
                  <a:pt x="605" y="148"/>
                  <a:pt x="623" y="143"/>
                  <a:pt x="638" y="135"/>
                </a:cubicBezTo>
                <a:cubicBezTo>
                  <a:pt x="659" y="138"/>
                  <a:pt x="683" y="132"/>
                  <a:pt x="701" y="144"/>
                </a:cubicBezTo>
                <a:cubicBezTo>
                  <a:pt x="734" y="164"/>
                  <a:pt x="754" y="250"/>
                  <a:pt x="764" y="278"/>
                </a:cubicBezTo>
                <a:cubicBezTo>
                  <a:pt x="761" y="302"/>
                  <a:pt x="776" y="338"/>
                  <a:pt x="755" y="350"/>
                </a:cubicBezTo>
                <a:cubicBezTo>
                  <a:pt x="721" y="368"/>
                  <a:pt x="659" y="345"/>
                  <a:pt x="620" y="332"/>
                </a:cubicBezTo>
                <a:cubicBezTo>
                  <a:pt x="614" y="323"/>
                  <a:pt x="609" y="312"/>
                  <a:pt x="602" y="305"/>
                </a:cubicBezTo>
                <a:cubicBezTo>
                  <a:pt x="594" y="297"/>
                  <a:pt x="580" y="296"/>
                  <a:pt x="575" y="287"/>
                </a:cubicBezTo>
                <a:cubicBezTo>
                  <a:pt x="564" y="270"/>
                  <a:pt x="557" y="233"/>
                  <a:pt x="557" y="233"/>
                </a:cubicBezTo>
                <a:cubicBezTo>
                  <a:pt x="590" y="166"/>
                  <a:pt x="658" y="152"/>
                  <a:pt x="728" y="135"/>
                </a:cubicBezTo>
                <a:cubicBezTo>
                  <a:pt x="746" y="138"/>
                  <a:pt x="776" y="126"/>
                  <a:pt x="782" y="144"/>
                </a:cubicBezTo>
                <a:cubicBezTo>
                  <a:pt x="792" y="178"/>
                  <a:pt x="771" y="215"/>
                  <a:pt x="764" y="251"/>
                </a:cubicBezTo>
                <a:cubicBezTo>
                  <a:pt x="762" y="260"/>
                  <a:pt x="762" y="272"/>
                  <a:pt x="755" y="278"/>
                </a:cubicBezTo>
                <a:cubicBezTo>
                  <a:pt x="745" y="285"/>
                  <a:pt x="731" y="284"/>
                  <a:pt x="719" y="287"/>
                </a:cubicBezTo>
                <a:cubicBezTo>
                  <a:pt x="636" y="256"/>
                  <a:pt x="630" y="245"/>
                  <a:pt x="575" y="179"/>
                </a:cubicBezTo>
                <a:cubicBezTo>
                  <a:pt x="552" y="113"/>
                  <a:pt x="516" y="63"/>
                  <a:pt x="548" y="0"/>
                </a:cubicBezTo>
                <a:cubicBezTo>
                  <a:pt x="660" y="14"/>
                  <a:pt x="689" y="15"/>
                  <a:pt x="719" y="135"/>
                </a:cubicBezTo>
                <a:cubicBezTo>
                  <a:pt x="707" y="143"/>
                  <a:pt x="697" y="160"/>
                  <a:pt x="683" y="161"/>
                </a:cubicBezTo>
                <a:cubicBezTo>
                  <a:pt x="672" y="161"/>
                  <a:pt x="492" y="129"/>
                  <a:pt x="620" y="152"/>
                </a:cubicBezTo>
                <a:cubicBezTo>
                  <a:pt x="627" y="272"/>
                  <a:pt x="646" y="323"/>
                  <a:pt x="611" y="431"/>
                </a:cubicBezTo>
                <a:cubicBezTo>
                  <a:pt x="614" y="446"/>
                  <a:pt x="607" y="467"/>
                  <a:pt x="620" y="476"/>
                </a:cubicBezTo>
                <a:cubicBezTo>
                  <a:pt x="654" y="499"/>
                  <a:pt x="634" y="429"/>
                  <a:pt x="629" y="422"/>
                </a:cubicBezTo>
                <a:cubicBezTo>
                  <a:pt x="622" y="413"/>
                  <a:pt x="611" y="410"/>
                  <a:pt x="602" y="404"/>
                </a:cubicBezTo>
                <a:cubicBezTo>
                  <a:pt x="590" y="407"/>
                  <a:pt x="573" y="403"/>
                  <a:pt x="566" y="413"/>
                </a:cubicBezTo>
                <a:cubicBezTo>
                  <a:pt x="541" y="442"/>
                  <a:pt x="556" y="547"/>
                  <a:pt x="584" y="575"/>
                </a:cubicBezTo>
                <a:cubicBezTo>
                  <a:pt x="607" y="598"/>
                  <a:pt x="623" y="595"/>
                  <a:pt x="656" y="602"/>
                </a:cubicBezTo>
                <a:cubicBezTo>
                  <a:pt x="675" y="544"/>
                  <a:pt x="692" y="482"/>
                  <a:pt x="620" y="458"/>
                </a:cubicBezTo>
                <a:cubicBezTo>
                  <a:pt x="584" y="461"/>
                  <a:pt x="546" y="457"/>
                  <a:pt x="512" y="467"/>
                </a:cubicBezTo>
                <a:cubicBezTo>
                  <a:pt x="482" y="474"/>
                  <a:pt x="472" y="517"/>
                  <a:pt x="494" y="539"/>
                </a:cubicBezTo>
                <a:cubicBezTo>
                  <a:pt x="504" y="549"/>
                  <a:pt x="524" y="545"/>
                  <a:pt x="539" y="548"/>
                </a:cubicBezTo>
                <a:cubicBezTo>
                  <a:pt x="557" y="545"/>
                  <a:pt x="578" y="549"/>
                  <a:pt x="593" y="539"/>
                </a:cubicBezTo>
                <a:cubicBezTo>
                  <a:pt x="603" y="531"/>
                  <a:pt x="602" y="515"/>
                  <a:pt x="602" y="503"/>
                </a:cubicBezTo>
                <a:cubicBezTo>
                  <a:pt x="598" y="419"/>
                  <a:pt x="607" y="346"/>
                  <a:pt x="548" y="287"/>
                </a:cubicBezTo>
                <a:cubicBezTo>
                  <a:pt x="543" y="282"/>
                  <a:pt x="485" y="269"/>
                  <a:pt x="485" y="269"/>
                </a:cubicBezTo>
                <a:cubicBezTo>
                  <a:pt x="473" y="272"/>
                  <a:pt x="455" y="267"/>
                  <a:pt x="449" y="278"/>
                </a:cubicBezTo>
                <a:cubicBezTo>
                  <a:pt x="436" y="296"/>
                  <a:pt x="425" y="388"/>
                  <a:pt x="422" y="413"/>
                </a:cubicBezTo>
                <a:cubicBezTo>
                  <a:pt x="432" y="475"/>
                  <a:pt x="466" y="547"/>
                  <a:pt x="521" y="584"/>
                </a:cubicBezTo>
                <a:cubicBezTo>
                  <a:pt x="566" y="581"/>
                  <a:pt x="621" y="603"/>
                  <a:pt x="656" y="575"/>
                </a:cubicBezTo>
                <a:cubicBezTo>
                  <a:pt x="705" y="533"/>
                  <a:pt x="587" y="459"/>
                  <a:pt x="566" y="449"/>
                </a:cubicBezTo>
                <a:cubicBezTo>
                  <a:pt x="491" y="461"/>
                  <a:pt x="502" y="460"/>
                  <a:pt x="485" y="530"/>
                </a:cubicBezTo>
                <a:cubicBezTo>
                  <a:pt x="516" y="540"/>
                  <a:pt x="561" y="532"/>
                  <a:pt x="530" y="485"/>
                </a:cubicBezTo>
                <a:cubicBezTo>
                  <a:pt x="514" y="461"/>
                  <a:pt x="469" y="461"/>
                  <a:pt x="449" y="458"/>
                </a:cubicBezTo>
                <a:cubicBezTo>
                  <a:pt x="428" y="461"/>
                  <a:pt x="399" y="450"/>
                  <a:pt x="386" y="467"/>
                </a:cubicBezTo>
                <a:cubicBezTo>
                  <a:pt x="376" y="478"/>
                  <a:pt x="405" y="489"/>
                  <a:pt x="413" y="503"/>
                </a:cubicBezTo>
                <a:cubicBezTo>
                  <a:pt x="417" y="511"/>
                  <a:pt x="415" y="523"/>
                  <a:pt x="422" y="530"/>
                </a:cubicBezTo>
                <a:cubicBezTo>
                  <a:pt x="428" y="536"/>
                  <a:pt x="440" y="536"/>
                  <a:pt x="449" y="539"/>
                </a:cubicBezTo>
                <a:cubicBezTo>
                  <a:pt x="489" y="528"/>
                  <a:pt x="507" y="525"/>
                  <a:pt x="521" y="485"/>
                </a:cubicBezTo>
                <a:cubicBezTo>
                  <a:pt x="506" y="482"/>
                  <a:pt x="490" y="471"/>
                  <a:pt x="476" y="476"/>
                </a:cubicBezTo>
                <a:cubicBezTo>
                  <a:pt x="459" y="481"/>
                  <a:pt x="453" y="502"/>
                  <a:pt x="440" y="512"/>
                </a:cubicBezTo>
                <a:cubicBezTo>
                  <a:pt x="403" y="537"/>
                  <a:pt x="347" y="549"/>
                  <a:pt x="305" y="557"/>
                </a:cubicBezTo>
                <a:cubicBezTo>
                  <a:pt x="242" y="554"/>
                  <a:pt x="178" y="554"/>
                  <a:pt x="116" y="548"/>
                </a:cubicBezTo>
                <a:cubicBezTo>
                  <a:pt x="97" y="545"/>
                  <a:pt x="62" y="530"/>
                  <a:pt x="62" y="530"/>
                </a:cubicBezTo>
                <a:cubicBezTo>
                  <a:pt x="59" y="515"/>
                  <a:pt x="55" y="500"/>
                  <a:pt x="53" y="485"/>
                </a:cubicBezTo>
                <a:cubicBezTo>
                  <a:pt x="33" y="369"/>
                  <a:pt x="49" y="396"/>
                  <a:pt x="179" y="350"/>
                </a:cubicBezTo>
                <a:cubicBezTo>
                  <a:pt x="302" y="355"/>
                  <a:pt x="367" y="322"/>
                  <a:pt x="440" y="395"/>
                </a:cubicBezTo>
                <a:cubicBezTo>
                  <a:pt x="447" y="431"/>
                  <a:pt x="471" y="466"/>
                  <a:pt x="467" y="503"/>
                </a:cubicBezTo>
                <a:cubicBezTo>
                  <a:pt x="463" y="532"/>
                  <a:pt x="443" y="557"/>
                  <a:pt x="431" y="584"/>
                </a:cubicBezTo>
                <a:cubicBezTo>
                  <a:pt x="380" y="581"/>
                  <a:pt x="328" y="579"/>
                  <a:pt x="278" y="575"/>
                </a:cubicBezTo>
                <a:cubicBezTo>
                  <a:pt x="182" y="565"/>
                  <a:pt x="117" y="491"/>
                  <a:pt x="62" y="422"/>
                </a:cubicBezTo>
                <a:cubicBezTo>
                  <a:pt x="31" y="331"/>
                  <a:pt x="251" y="385"/>
                  <a:pt x="260" y="386"/>
                </a:cubicBezTo>
                <a:cubicBezTo>
                  <a:pt x="263" y="396"/>
                  <a:pt x="280" y="429"/>
                  <a:pt x="260" y="440"/>
                </a:cubicBezTo>
                <a:cubicBezTo>
                  <a:pt x="251" y="444"/>
                  <a:pt x="242" y="434"/>
                  <a:pt x="233" y="431"/>
                </a:cubicBezTo>
                <a:cubicBezTo>
                  <a:pt x="236" y="419"/>
                  <a:pt x="230" y="398"/>
                  <a:pt x="242" y="395"/>
                </a:cubicBezTo>
                <a:cubicBezTo>
                  <a:pt x="321" y="371"/>
                  <a:pt x="318" y="390"/>
                  <a:pt x="332" y="431"/>
                </a:cubicBezTo>
                <a:cubicBezTo>
                  <a:pt x="314" y="449"/>
                  <a:pt x="293" y="464"/>
                  <a:pt x="278" y="485"/>
                </a:cubicBezTo>
                <a:cubicBezTo>
                  <a:pt x="238" y="535"/>
                  <a:pt x="331" y="503"/>
                  <a:pt x="206" y="521"/>
                </a:cubicBezTo>
                <a:cubicBezTo>
                  <a:pt x="152" y="498"/>
                  <a:pt x="98" y="485"/>
                  <a:pt x="44" y="467"/>
                </a:cubicBezTo>
                <a:cubicBezTo>
                  <a:pt x="44" y="466"/>
                  <a:pt x="58" y="391"/>
                  <a:pt x="62" y="386"/>
                </a:cubicBezTo>
                <a:cubicBezTo>
                  <a:pt x="108" y="316"/>
                  <a:pt x="187" y="328"/>
                  <a:pt x="260" y="314"/>
                </a:cubicBezTo>
                <a:cubicBezTo>
                  <a:pt x="323" y="377"/>
                  <a:pt x="322" y="366"/>
                  <a:pt x="341" y="440"/>
                </a:cubicBezTo>
                <a:cubicBezTo>
                  <a:pt x="335" y="461"/>
                  <a:pt x="336" y="485"/>
                  <a:pt x="323" y="503"/>
                </a:cubicBezTo>
                <a:cubicBezTo>
                  <a:pt x="301" y="531"/>
                  <a:pt x="231" y="502"/>
                  <a:pt x="206" y="494"/>
                </a:cubicBezTo>
                <a:cubicBezTo>
                  <a:pt x="185" y="432"/>
                  <a:pt x="236" y="360"/>
                  <a:pt x="296" y="341"/>
                </a:cubicBezTo>
                <a:cubicBezTo>
                  <a:pt x="371" y="353"/>
                  <a:pt x="382" y="351"/>
                  <a:pt x="431" y="413"/>
                </a:cubicBezTo>
                <a:cubicBezTo>
                  <a:pt x="455" y="533"/>
                  <a:pt x="411" y="562"/>
                  <a:pt x="314" y="602"/>
                </a:cubicBezTo>
                <a:cubicBezTo>
                  <a:pt x="218" y="596"/>
                  <a:pt x="116" y="616"/>
                  <a:pt x="26" y="584"/>
                </a:cubicBezTo>
                <a:cubicBezTo>
                  <a:pt x="0" y="574"/>
                  <a:pt x="24" y="528"/>
                  <a:pt x="35" y="503"/>
                </a:cubicBezTo>
                <a:cubicBezTo>
                  <a:pt x="44" y="480"/>
                  <a:pt x="82" y="489"/>
                  <a:pt x="107" y="485"/>
                </a:cubicBezTo>
                <a:cubicBezTo>
                  <a:pt x="128" y="490"/>
                  <a:pt x="157" y="485"/>
                  <a:pt x="170" y="503"/>
                </a:cubicBezTo>
                <a:cubicBezTo>
                  <a:pt x="181" y="518"/>
                  <a:pt x="178" y="540"/>
                  <a:pt x="188" y="557"/>
                </a:cubicBezTo>
                <a:cubicBezTo>
                  <a:pt x="213" y="600"/>
                  <a:pt x="232" y="610"/>
                  <a:pt x="269" y="638"/>
                </a:cubicBezTo>
                <a:cubicBezTo>
                  <a:pt x="293" y="678"/>
                  <a:pt x="305" y="704"/>
                  <a:pt x="350" y="719"/>
                </a:cubicBezTo>
                <a:cubicBezTo>
                  <a:pt x="365" y="716"/>
                  <a:pt x="384" y="720"/>
                  <a:pt x="395" y="710"/>
                </a:cubicBezTo>
                <a:cubicBezTo>
                  <a:pt x="411" y="693"/>
                  <a:pt x="401" y="611"/>
                  <a:pt x="395" y="602"/>
                </a:cubicBezTo>
                <a:cubicBezTo>
                  <a:pt x="386" y="588"/>
                  <a:pt x="365" y="590"/>
                  <a:pt x="350" y="584"/>
                </a:cubicBezTo>
                <a:cubicBezTo>
                  <a:pt x="314" y="587"/>
                  <a:pt x="275" y="580"/>
                  <a:pt x="242" y="593"/>
                </a:cubicBezTo>
                <a:cubicBezTo>
                  <a:pt x="233" y="596"/>
                  <a:pt x="241" y="620"/>
                  <a:pt x="251" y="620"/>
                </a:cubicBezTo>
                <a:cubicBezTo>
                  <a:pt x="261" y="620"/>
                  <a:pt x="263" y="602"/>
                  <a:pt x="269" y="593"/>
                </a:cubicBezTo>
                <a:cubicBezTo>
                  <a:pt x="263" y="545"/>
                  <a:pt x="258" y="496"/>
                  <a:pt x="251" y="449"/>
                </a:cubicBezTo>
                <a:cubicBezTo>
                  <a:pt x="240" y="382"/>
                  <a:pt x="159" y="339"/>
                  <a:pt x="116" y="296"/>
                </a:cubicBezTo>
                <a:cubicBezTo>
                  <a:pt x="113" y="287"/>
                  <a:pt x="102" y="277"/>
                  <a:pt x="107" y="269"/>
                </a:cubicBezTo>
                <a:cubicBezTo>
                  <a:pt x="111" y="260"/>
                  <a:pt x="126" y="265"/>
                  <a:pt x="134" y="260"/>
                </a:cubicBezTo>
                <a:cubicBezTo>
                  <a:pt x="165" y="239"/>
                  <a:pt x="250" y="157"/>
                  <a:pt x="296" y="144"/>
                </a:cubicBezTo>
                <a:cubicBezTo>
                  <a:pt x="308" y="135"/>
                  <a:pt x="320" y="107"/>
                  <a:pt x="332" y="117"/>
                </a:cubicBezTo>
                <a:cubicBezTo>
                  <a:pt x="343" y="126"/>
                  <a:pt x="314" y="141"/>
                  <a:pt x="305" y="152"/>
                </a:cubicBezTo>
                <a:cubicBezTo>
                  <a:pt x="284" y="173"/>
                  <a:pt x="242" y="215"/>
                  <a:pt x="242" y="215"/>
                </a:cubicBezTo>
                <a:cubicBezTo>
                  <a:pt x="225" y="265"/>
                  <a:pt x="205" y="286"/>
                  <a:pt x="269" y="314"/>
                </a:cubicBezTo>
                <a:cubicBezTo>
                  <a:pt x="280" y="318"/>
                  <a:pt x="293" y="320"/>
                  <a:pt x="305" y="323"/>
                </a:cubicBezTo>
                <a:cubicBezTo>
                  <a:pt x="326" y="311"/>
                  <a:pt x="353" y="306"/>
                  <a:pt x="368" y="287"/>
                </a:cubicBezTo>
                <a:cubicBezTo>
                  <a:pt x="374" y="278"/>
                  <a:pt x="354" y="269"/>
                  <a:pt x="350" y="260"/>
                </a:cubicBezTo>
                <a:cubicBezTo>
                  <a:pt x="329" y="219"/>
                  <a:pt x="359" y="237"/>
                  <a:pt x="305" y="224"/>
                </a:cubicBezTo>
                <a:cubicBezTo>
                  <a:pt x="266" y="281"/>
                  <a:pt x="275" y="335"/>
                  <a:pt x="305" y="395"/>
                </a:cubicBezTo>
                <a:cubicBezTo>
                  <a:pt x="359" y="381"/>
                  <a:pt x="337" y="397"/>
                  <a:pt x="359" y="332"/>
                </a:cubicBezTo>
                <a:cubicBezTo>
                  <a:pt x="362" y="323"/>
                  <a:pt x="368" y="305"/>
                  <a:pt x="368" y="305"/>
                </a:cubicBezTo>
                <a:cubicBezTo>
                  <a:pt x="345" y="289"/>
                  <a:pt x="305" y="261"/>
                  <a:pt x="305" y="314"/>
                </a:cubicBez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28" name="Text Box 6">
            <a:extLst>
              <a:ext uri="{FF2B5EF4-FFF2-40B4-BE49-F238E27FC236}">
                <a16:creationId xmlns:a16="http://schemas.microsoft.com/office/drawing/2014/main" id="{CC293381-C146-D685-6D86-2FCDB72405CA}"/>
              </a:ext>
            </a:extLst>
          </p:cNvPr>
          <p:cNvSpPr txBox="1">
            <a:spLocks noChangeArrowheads="1"/>
          </p:cNvSpPr>
          <p:nvPr/>
        </p:nvSpPr>
        <p:spPr bwMode="auto">
          <a:xfrm>
            <a:off x="4495800" y="2362200"/>
            <a:ext cx="679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5400">
                <a:solidFill>
                  <a:srgbClr val="ED181E"/>
                </a:solidFill>
                <a:latin typeface="Arial" panose="020B0604020202020204" pitchFamily="34" charset="0"/>
              </a:rPr>
              <a:t>D</a:t>
            </a:r>
          </a:p>
        </p:txBody>
      </p:sp>
      <p:sp>
        <p:nvSpPr>
          <p:cNvPr id="26629" name="Text Box 7">
            <a:extLst>
              <a:ext uri="{FF2B5EF4-FFF2-40B4-BE49-F238E27FC236}">
                <a16:creationId xmlns:a16="http://schemas.microsoft.com/office/drawing/2014/main" id="{BF63E3FD-EF7F-4111-0B01-C84BF98B2218}"/>
              </a:ext>
            </a:extLst>
          </p:cNvPr>
          <p:cNvSpPr txBox="1">
            <a:spLocks noChangeArrowheads="1"/>
          </p:cNvSpPr>
          <p:nvPr/>
        </p:nvSpPr>
        <p:spPr bwMode="auto">
          <a:xfrm>
            <a:off x="6629400" y="3048000"/>
            <a:ext cx="679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5400">
                <a:solidFill>
                  <a:srgbClr val="ED181E"/>
                </a:solidFill>
                <a:latin typeface="Arial" panose="020B0604020202020204" pitchFamily="34" charset="0"/>
              </a:rPr>
              <a:t>D</a:t>
            </a:r>
          </a:p>
        </p:txBody>
      </p:sp>
      <p:sp>
        <p:nvSpPr>
          <p:cNvPr id="26630" name="Text Box 8">
            <a:extLst>
              <a:ext uri="{FF2B5EF4-FFF2-40B4-BE49-F238E27FC236}">
                <a16:creationId xmlns:a16="http://schemas.microsoft.com/office/drawing/2014/main" id="{54E7524F-969F-7AE1-9C87-A165D536871A}"/>
              </a:ext>
            </a:extLst>
          </p:cNvPr>
          <p:cNvSpPr txBox="1">
            <a:spLocks noChangeArrowheads="1"/>
          </p:cNvSpPr>
          <p:nvPr/>
        </p:nvSpPr>
        <p:spPr bwMode="auto">
          <a:xfrm>
            <a:off x="5638800" y="1524000"/>
            <a:ext cx="679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5400">
                <a:solidFill>
                  <a:srgbClr val="ED181E"/>
                </a:solidFill>
                <a:latin typeface="Arial" panose="020B0604020202020204" pitchFamily="34" charset="0"/>
              </a:rPr>
              <a:t>D</a:t>
            </a:r>
          </a:p>
        </p:txBody>
      </p:sp>
      <p:sp>
        <p:nvSpPr>
          <p:cNvPr id="26631" name="Text Box 9">
            <a:extLst>
              <a:ext uri="{FF2B5EF4-FFF2-40B4-BE49-F238E27FC236}">
                <a16:creationId xmlns:a16="http://schemas.microsoft.com/office/drawing/2014/main" id="{C6958787-E461-57B7-EE3B-E7B168C7F889}"/>
              </a:ext>
            </a:extLst>
          </p:cNvPr>
          <p:cNvSpPr txBox="1">
            <a:spLocks noChangeArrowheads="1"/>
          </p:cNvSpPr>
          <p:nvPr/>
        </p:nvSpPr>
        <p:spPr bwMode="auto">
          <a:xfrm>
            <a:off x="7620000" y="1295400"/>
            <a:ext cx="679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5400">
                <a:solidFill>
                  <a:srgbClr val="ED181E"/>
                </a:solidFill>
                <a:latin typeface="Arial" panose="020B0604020202020204" pitchFamily="34" charset="0"/>
              </a:rPr>
              <a:t>D</a:t>
            </a:r>
          </a:p>
        </p:txBody>
      </p:sp>
      <p:sp>
        <p:nvSpPr>
          <p:cNvPr id="26632" name="Freeform 10">
            <a:extLst>
              <a:ext uri="{FF2B5EF4-FFF2-40B4-BE49-F238E27FC236}">
                <a16:creationId xmlns:a16="http://schemas.microsoft.com/office/drawing/2014/main" id="{4531E3CF-32DF-4E1D-91D8-AB2DDDD3800C}"/>
              </a:ext>
            </a:extLst>
          </p:cNvPr>
          <p:cNvSpPr>
            <a:spLocks/>
          </p:cNvSpPr>
          <p:nvPr/>
        </p:nvSpPr>
        <p:spPr bwMode="auto">
          <a:xfrm>
            <a:off x="6096000" y="2895600"/>
            <a:ext cx="1066800" cy="990600"/>
          </a:xfrm>
          <a:custGeom>
            <a:avLst/>
            <a:gdLst>
              <a:gd name="T0" fmla="*/ 2147483647 w 792"/>
              <a:gd name="T1" fmla="*/ 2147483647 h 720"/>
              <a:gd name="T2" fmla="*/ 2147483647 w 792"/>
              <a:gd name="T3" fmla="*/ 2147483647 h 720"/>
              <a:gd name="T4" fmla="*/ 2147483647 w 792"/>
              <a:gd name="T5" fmla="*/ 2147483647 h 720"/>
              <a:gd name="T6" fmla="*/ 2147483647 w 792"/>
              <a:gd name="T7" fmla="*/ 2147483647 h 720"/>
              <a:gd name="T8" fmla="*/ 2147483647 w 792"/>
              <a:gd name="T9" fmla="*/ 2147483647 h 720"/>
              <a:gd name="T10" fmla="*/ 2147483647 w 792"/>
              <a:gd name="T11" fmla="*/ 2147483647 h 720"/>
              <a:gd name="T12" fmla="*/ 2147483647 w 792"/>
              <a:gd name="T13" fmla="*/ 2147483647 h 720"/>
              <a:gd name="T14" fmla="*/ 2147483647 w 792"/>
              <a:gd name="T15" fmla="*/ 2147483647 h 720"/>
              <a:gd name="T16" fmla="*/ 2147483647 w 792"/>
              <a:gd name="T17" fmla="*/ 2147483647 h 720"/>
              <a:gd name="T18" fmla="*/ 2147483647 w 792"/>
              <a:gd name="T19" fmla="*/ 2147483647 h 720"/>
              <a:gd name="T20" fmla="*/ 2147483647 w 792"/>
              <a:gd name="T21" fmla="*/ 2147483647 h 720"/>
              <a:gd name="T22" fmla="*/ 2147483647 w 792"/>
              <a:gd name="T23" fmla="*/ 2147483647 h 720"/>
              <a:gd name="T24" fmla="*/ 2147483647 w 792"/>
              <a:gd name="T25" fmla="*/ 2147483647 h 720"/>
              <a:gd name="T26" fmla="*/ 2147483647 w 792"/>
              <a:gd name="T27" fmla="*/ 2147483647 h 720"/>
              <a:gd name="T28" fmla="*/ 2147483647 w 792"/>
              <a:gd name="T29" fmla="*/ 2147483647 h 720"/>
              <a:gd name="T30" fmla="*/ 2147483647 w 792"/>
              <a:gd name="T31" fmla="*/ 2147483647 h 720"/>
              <a:gd name="T32" fmla="*/ 2147483647 w 792"/>
              <a:gd name="T33" fmla="*/ 2147483647 h 720"/>
              <a:gd name="T34" fmla="*/ 2147483647 w 792"/>
              <a:gd name="T35" fmla="*/ 2147483647 h 720"/>
              <a:gd name="T36" fmla="*/ 2147483647 w 792"/>
              <a:gd name="T37" fmla="*/ 2147483647 h 720"/>
              <a:gd name="T38" fmla="*/ 2147483647 w 792"/>
              <a:gd name="T39" fmla="*/ 2147483647 h 720"/>
              <a:gd name="T40" fmla="*/ 2147483647 w 792"/>
              <a:gd name="T41" fmla="*/ 2147483647 h 720"/>
              <a:gd name="T42" fmla="*/ 2147483647 w 792"/>
              <a:gd name="T43" fmla="*/ 2147483647 h 720"/>
              <a:gd name="T44" fmla="*/ 2147483647 w 792"/>
              <a:gd name="T45" fmla="*/ 2147483647 h 720"/>
              <a:gd name="T46" fmla="*/ 2147483647 w 792"/>
              <a:gd name="T47" fmla="*/ 2147483647 h 720"/>
              <a:gd name="T48" fmla="*/ 2147483647 w 792"/>
              <a:gd name="T49" fmla="*/ 2147483647 h 720"/>
              <a:gd name="T50" fmla="*/ 2147483647 w 792"/>
              <a:gd name="T51" fmla="*/ 2147483647 h 720"/>
              <a:gd name="T52" fmla="*/ 2147483647 w 792"/>
              <a:gd name="T53" fmla="*/ 2147483647 h 720"/>
              <a:gd name="T54" fmla="*/ 2147483647 w 792"/>
              <a:gd name="T55" fmla="*/ 2147483647 h 720"/>
              <a:gd name="T56" fmla="*/ 2147483647 w 792"/>
              <a:gd name="T57" fmla="*/ 2147483647 h 720"/>
              <a:gd name="T58" fmla="*/ 2147483647 w 792"/>
              <a:gd name="T59" fmla="*/ 2147483647 h 720"/>
              <a:gd name="T60" fmla="*/ 2147483647 w 792"/>
              <a:gd name="T61" fmla="*/ 2147483647 h 720"/>
              <a:gd name="T62" fmla="*/ 2147483647 w 792"/>
              <a:gd name="T63" fmla="*/ 2147483647 h 720"/>
              <a:gd name="T64" fmla="*/ 2147483647 w 792"/>
              <a:gd name="T65" fmla="*/ 2147483647 h 720"/>
              <a:gd name="T66" fmla="*/ 2147483647 w 792"/>
              <a:gd name="T67" fmla="*/ 2147483647 h 720"/>
              <a:gd name="T68" fmla="*/ 2147483647 w 792"/>
              <a:gd name="T69" fmla="*/ 2147483647 h 720"/>
              <a:gd name="T70" fmla="*/ 2147483647 w 792"/>
              <a:gd name="T71" fmla="*/ 2147483647 h 720"/>
              <a:gd name="T72" fmla="*/ 2147483647 w 792"/>
              <a:gd name="T73" fmla="*/ 2147483647 h 720"/>
              <a:gd name="T74" fmla="*/ 2147483647 w 792"/>
              <a:gd name="T75" fmla="*/ 2147483647 h 720"/>
              <a:gd name="T76" fmla="*/ 2147483647 w 792"/>
              <a:gd name="T77" fmla="*/ 2147483647 h 720"/>
              <a:gd name="T78" fmla="*/ 2147483647 w 792"/>
              <a:gd name="T79" fmla="*/ 2147483647 h 720"/>
              <a:gd name="T80" fmla="*/ 2147483647 w 792"/>
              <a:gd name="T81" fmla="*/ 2147483647 h 720"/>
              <a:gd name="T82" fmla="*/ 2147483647 w 792"/>
              <a:gd name="T83" fmla="*/ 2147483647 h 720"/>
              <a:gd name="T84" fmla="*/ 2147483647 w 792"/>
              <a:gd name="T85" fmla="*/ 2147483647 h 720"/>
              <a:gd name="T86" fmla="*/ 2147483647 w 792"/>
              <a:gd name="T87" fmla="*/ 2147483647 h 720"/>
              <a:gd name="T88" fmla="*/ 2147483647 w 792"/>
              <a:gd name="T89" fmla="*/ 2147483647 h 7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2"/>
              <a:gd name="T136" fmla="*/ 0 h 720"/>
              <a:gd name="T137" fmla="*/ 792 w 792"/>
              <a:gd name="T138" fmla="*/ 720 h 7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2" h="720">
                <a:moveTo>
                  <a:pt x="287" y="63"/>
                </a:moveTo>
                <a:cubicBezTo>
                  <a:pt x="252" y="97"/>
                  <a:pt x="228" y="106"/>
                  <a:pt x="260" y="152"/>
                </a:cubicBezTo>
                <a:cubicBezTo>
                  <a:pt x="301" y="146"/>
                  <a:pt x="378" y="148"/>
                  <a:pt x="305" y="99"/>
                </a:cubicBezTo>
                <a:cubicBezTo>
                  <a:pt x="246" y="107"/>
                  <a:pt x="225" y="105"/>
                  <a:pt x="206" y="161"/>
                </a:cubicBezTo>
                <a:cubicBezTo>
                  <a:pt x="227" y="224"/>
                  <a:pt x="287" y="193"/>
                  <a:pt x="350" y="188"/>
                </a:cubicBezTo>
                <a:cubicBezTo>
                  <a:pt x="356" y="179"/>
                  <a:pt x="369" y="171"/>
                  <a:pt x="368" y="161"/>
                </a:cubicBezTo>
                <a:cubicBezTo>
                  <a:pt x="359" y="109"/>
                  <a:pt x="287" y="143"/>
                  <a:pt x="260" y="152"/>
                </a:cubicBezTo>
                <a:cubicBezTo>
                  <a:pt x="217" y="180"/>
                  <a:pt x="193" y="222"/>
                  <a:pt x="224" y="278"/>
                </a:cubicBezTo>
                <a:cubicBezTo>
                  <a:pt x="230" y="288"/>
                  <a:pt x="248" y="284"/>
                  <a:pt x="260" y="287"/>
                </a:cubicBezTo>
                <a:cubicBezTo>
                  <a:pt x="323" y="281"/>
                  <a:pt x="388" y="288"/>
                  <a:pt x="449" y="269"/>
                </a:cubicBezTo>
                <a:cubicBezTo>
                  <a:pt x="463" y="264"/>
                  <a:pt x="458" y="239"/>
                  <a:pt x="458" y="224"/>
                </a:cubicBezTo>
                <a:cubicBezTo>
                  <a:pt x="458" y="151"/>
                  <a:pt x="442" y="153"/>
                  <a:pt x="386" y="135"/>
                </a:cubicBezTo>
                <a:cubicBezTo>
                  <a:pt x="374" y="138"/>
                  <a:pt x="355" y="132"/>
                  <a:pt x="350" y="144"/>
                </a:cubicBezTo>
                <a:cubicBezTo>
                  <a:pt x="328" y="186"/>
                  <a:pt x="365" y="190"/>
                  <a:pt x="386" y="197"/>
                </a:cubicBezTo>
                <a:cubicBezTo>
                  <a:pt x="398" y="194"/>
                  <a:pt x="420" y="200"/>
                  <a:pt x="422" y="188"/>
                </a:cubicBezTo>
                <a:cubicBezTo>
                  <a:pt x="429" y="142"/>
                  <a:pt x="405" y="60"/>
                  <a:pt x="377" y="18"/>
                </a:cubicBezTo>
                <a:cubicBezTo>
                  <a:pt x="347" y="21"/>
                  <a:pt x="316" y="20"/>
                  <a:pt x="287" y="27"/>
                </a:cubicBezTo>
                <a:cubicBezTo>
                  <a:pt x="276" y="29"/>
                  <a:pt x="261" y="34"/>
                  <a:pt x="260" y="45"/>
                </a:cubicBezTo>
                <a:cubicBezTo>
                  <a:pt x="254" y="91"/>
                  <a:pt x="247" y="195"/>
                  <a:pt x="305" y="215"/>
                </a:cubicBezTo>
                <a:cubicBezTo>
                  <a:pt x="381" y="164"/>
                  <a:pt x="302" y="127"/>
                  <a:pt x="251" y="117"/>
                </a:cubicBezTo>
                <a:cubicBezTo>
                  <a:pt x="236" y="123"/>
                  <a:pt x="208" y="119"/>
                  <a:pt x="206" y="135"/>
                </a:cubicBezTo>
                <a:cubicBezTo>
                  <a:pt x="200" y="170"/>
                  <a:pt x="273" y="176"/>
                  <a:pt x="287" y="179"/>
                </a:cubicBezTo>
                <a:cubicBezTo>
                  <a:pt x="335" y="176"/>
                  <a:pt x="383" y="180"/>
                  <a:pt x="431" y="170"/>
                </a:cubicBezTo>
                <a:cubicBezTo>
                  <a:pt x="441" y="167"/>
                  <a:pt x="441" y="151"/>
                  <a:pt x="449" y="144"/>
                </a:cubicBezTo>
                <a:cubicBezTo>
                  <a:pt x="476" y="117"/>
                  <a:pt x="512" y="92"/>
                  <a:pt x="548" y="81"/>
                </a:cubicBezTo>
                <a:cubicBezTo>
                  <a:pt x="600" y="94"/>
                  <a:pt x="606" y="80"/>
                  <a:pt x="620" y="135"/>
                </a:cubicBezTo>
                <a:cubicBezTo>
                  <a:pt x="607" y="196"/>
                  <a:pt x="608" y="194"/>
                  <a:pt x="548" y="179"/>
                </a:cubicBezTo>
                <a:cubicBezTo>
                  <a:pt x="534" y="125"/>
                  <a:pt x="506" y="91"/>
                  <a:pt x="566" y="72"/>
                </a:cubicBezTo>
                <a:cubicBezTo>
                  <a:pt x="614" y="81"/>
                  <a:pt x="630" y="82"/>
                  <a:pt x="665" y="117"/>
                </a:cubicBezTo>
                <a:cubicBezTo>
                  <a:pt x="687" y="185"/>
                  <a:pt x="684" y="218"/>
                  <a:pt x="629" y="260"/>
                </a:cubicBezTo>
                <a:cubicBezTo>
                  <a:pt x="614" y="257"/>
                  <a:pt x="596" y="259"/>
                  <a:pt x="584" y="251"/>
                </a:cubicBezTo>
                <a:cubicBezTo>
                  <a:pt x="564" y="237"/>
                  <a:pt x="580" y="173"/>
                  <a:pt x="593" y="161"/>
                </a:cubicBezTo>
                <a:cubicBezTo>
                  <a:pt x="605" y="148"/>
                  <a:pt x="623" y="143"/>
                  <a:pt x="638" y="135"/>
                </a:cubicBezTo>
                <a:cubicBezTo>
                  <a:pt x="659" y="138"/>
                  <a:pt x="683" y="132"/>
                  <a:pt x="701" y="144"/>
                </a:cubicBezTo>
                <a:cubicBezTo>
                  <a:pt x="734" y="164"/>
                  <a:pt x="754" y="250"/>
                  <a:pt x="764" y="278"/>
                </a:cubicBezTo>
                <a:cubicBezTo>
                  <a:pt x="761" y="302"/>
                  <a:pt x="776" y="338"/>
                  <a:pt x="755" y="350"/>
                </a:cubicBezTo>
                <a:cubicBezTo>
                  <a:pt x="721" y="368"/>
                  <a:pt x="659" y="345"/>
                  <a:pt x="620" y="332"/>
                </a:cubicBezTo>
                <a:cubicBezTo>
                  <a:pt x="614" y="323"/>
                  <a:pt x="609" y="312"/>
                  <a:pt x="602" y="305"/>
                </a:cubicBezTo>
                <a:cubicBezTo>
                  <a:pt x="594" y="297"/>
                  <a:pt x="580" y="296"/>
                  <a:pt x="575" y="287"/>
                </a:cubicBezTo>
                <a:cubicBezTo>
                  <a:pt x="564" y="270"/>
                  <a:pt x="557" y="233"/>
                  <a:pt x="557" y="233"/>
                </a:cubicBezTo>
                <a:cubicBezTo>
                  <a:pt x="590" y="166"/>
                  <a:pt x="658" y="152"/>
                  <a:pt x="728" y="135"/>
                </a:cubicBezTo>
                <a:cubicBezTo>
                  <a:pt x="746" y="138"/>
                  <a:pt x="776" y="126"/>
                  <a:pt x="782" y="144"/>
                </a:cubicBezTo>
                <a:cubicBezTo>
                  <a:pt x="792" y="178"/>
                  <a:pt x="771" y="215"/>
                  <a:pt x="764" y="251"/>
                </a:cubicBezTo>
                <a:cubicBezTo>
                  <a:pt x="762" y="260"/>
                  <a:pt x="762" y="272"/>
                  <a:pt x="755" y="278"/>
                </a:cubicBezTo>
                <a:cubicBezTo>
                  <a:pt x="745" y="285"/>
                  <a:pt x="731" y="284"/>
                  <a:pt x="719" y="287"/>
                </a:cubicBezTo>
                <a:cubicBezTo>
                  <a:pt x="636" y="256"/>
                  <a:pt x="630" y="245"/>
                  <a:pt x="575" y="179"/>
                </a:cubicBezTo>
                <a:cubicBezTo>
                  <a:pt x="552" y="113"/>
                  <a:pt x="516" y="63"/>
                  <a:pt x="548" y="0"/>
                </a:cubicBezTo>
                <a:cubicBezTo>
                  <a:pt x="660" y="14"/>
                  <a:pt x="689" y="15"/>
                  <a:pt x="719" y="135"/>
                </a:cubicBezTo>
                <a:cubicBezTo>
                  <a:pt x="707" y="143"/>
                  <a:pt x="697" y="160"/>
                  <a:pt x="683" y="161"/>
                </a:cubicBezTo>
                <a:cubicBezTo>
                  <a:pt x="672" y="161"/>
                  <a:pt x="492" y="129"/>
                  <a:pt x="620" y="152"/>
                </a:cubicBezTo>
                <a:cubicBezTo>
                  <a:pt x="627" y="272"/>
                  <a:pt x="646" y="323"/>
                  <a:pt x="611" y="431"/>
                </a:cubicBezTo>
                <a:cubicBezTo>
                  <a:pt x="614" y="446"/>
                  <a:pt x="607" y="467"/>
                  <a:pt x="620" y="476"/>
                </a:cubicBezTo>
                <a:cubicBezTo>
                  <a:pt x="654" y="499"/>
                  <a:pt x="634" y="429"/>
                  <a:pt x="629" y="422"/>
                </a:cubicBezTo>
                <a:cubicBezTo>
                  <a:pt x="622" y="413"/>
                  <a:pt x="611" y="410"/>
                  <a:pt x="602" y="404"/>
                </a:cubicBezTo>
                <a:cubicBezTo>
                  <a:pt x="590" y="407"/>
                  <a:pt x="573" y="403"/>
                  <a:pt x="566" y="413"/>
                </a:cubicBezTo>
                <a:cubicBezTo>
                  <a:pt x="541" y="442"/>
                  <a:pt x="556" y="547"/>
                  <a:pt x="584" y="575"/>
                </a:cubicBezTo>
                <a:cubicBezTo>
                  <a:pt x="607" y="598"/>
                  <a:pt x="623" y="595"/>
                  <a:pt x="656" y="602"/>
                </a:cubicBezTo>
                <a:cubicBezTo>
                  <a:pt x="675" y="544"/>
                  <a:pt x="692" y="482"/>
                  <a:pt x="620" y="458"/>
                </a:cubicBezTo>
                <a:cubicBezTo>
                  <a:pt x="584" y="461"/>
                  <a:pt x="546" y="457"/>
                  <a:pt x="512" y="467"/>
                </a:cubicBezTo>
                <a:cubicBezTo>
                  <a:pt x="482" y="474"/>
                  <a:pt x="472" y="517"/>
                  <a:pt x="494" y="539"/>
                </a:cubicBezTo>
                <a:cubicBezTo>
                  <a:pt x="504" y="549"/>
                  <a:pt x="524" y="545"/>
                  <a:pt x="539" y="548"/>
                </a:cubicBezTo>
                <a:cubicBezTo>
                  <a:pt x="557" y="545"/>
                  <a:pt x="578" y="549"/>
                  <a:pt x="593" y="539"/>
                </a:cubicBezTo>
                <a:cubicBezTo>
                  <a:pt x="603" y="531"/>
                  <a:pt x="602" y="515"/>
                  <a:pt x="602" y="503"/>
                </a:cubicBezTo>
                <a:cubicBezTo>
                  <a:pt x="598" y="419"/>
                  <a:pt x="607" y="346"/>
                  <a:pt x="548" y="287"/>
                </a:cubicBezTo>
                <a:cubicBezTo>
                  <a:pt x="543" y="282"/>
                  <a:pt x="485" y="269"/>
                  <a:pt x="485" y="269"/>
                </a:cubicBezTo>
                <a:cubicBezTo>
                  <a:pt x="473" y="272"/>
                  <a:pt x="455" y="267"/>
                  <a:pt x="449" y="278"/>
                </a:cubicBezTo>
                <a:cubicBezTo>
                  <a:pt x="436" y="296"/>
                  <a:pt x="425" y="388"/>
                  <a:pt x="422" y="413"/>
                </a:cubicBezTo>
                <a:cubicBezTo>
                  <a:pt x="432" y="475"/>
                  <a:pt x="466" y="547"/>
                  <a:pt x="521" y="584"/>
                </a:cubicBezTo>
                <a:cubicBezTo>
                  <a:pt x="566" y="581"/>
                  <a:pt x="621" y="603"/>
                  <a:pt x="656" y="575"/>
                </a:cubicBezTo>
                <a:cubicBezTo>
                  <a:pt x="705" y="533"/>
                  <a:pt x="587" y="459"/>
                  <a:pt x="566" y="449"/>
                </a:cubicBezTo>
                <a:cubicBezTo>
                  <a:pt x="491" y="461"/>
                  <a:pt x="502" y="460"/>
                  <a:pt x="485" y="530"/>
                </a:cubicBezTo>
                <a:cubicBezTo>
                  <a:pt x="516" y="540"/>
                  <a:pt x="561" y="532"/>
                  <a:pt x="530" y="485"/>
                </a:cubicBezTo>
                <a:cubicBezTo>
                  <a:pt x="514" y="461"/>
                  <a:pt x="469" y="461"/>
                  <a:pt x="449" y="458"/>
                </a:cubicBezTo>
                <a:cubicBezTo>
                  <a:pt x="428" y="461"/>
                  <a:pt x="399" y="450"/>
                  <a:pt x="386" y="467"/>
                </a:cubicBezTo>
                <a:cubicBezTo>
                  <a:pt x="376" y="478"/>
                  <a:pt x="405" y="489"/>
                  <a:pt x="413" y="503"/>
                </a:cubicBezTo>
                <a:cubicBezTo>
                  <a:pt x="417" y="511"/>
                  <a:pt x="415" y="523"/>
                  <a:pt x="422" y="530"/>
                </a:cubicBezTo>
                <a:cubicBezTo>
                  <a:pt x="428" y="536"/>
                  <a:pt x="440" y="536"/>
                  <a:pt x="449" y="539"/>
                </a:cubicBezTo>
                <a:cubicBezTo>
                  <a:pt x="489" y="528"/>
                  <a:pt x="507" y="525"/>
                  <a:pt x="521" y="485"/>
                </a:cubicBezTo>
                <a:cubicBezTo>
                  <a:pt x="506" y="482"/>
                  <a:pt x="490" y="471"/>
                  <a:pt x="476" y="476"/>
                </a:cubicBezTo>
                <a:cubicBezTo>
                  <a:pt x="459" y="481"/>
                  <a:pt x="453" y="502"/>
                  <a:pt x="440" y="512"/>
                </a:cubicBezTo>
                <a:cubicBezTo>
                  <a:pt x="403" y="537"/>
                  <a:pt x="347" y="549"/>
                  <a:pt x="305" y="557"/>
                </a:cubicBezTo>
                <a:cubicBezTo>
                  <a:pt x="242" y="554"/>
                  <a:pt x="178" y="554"/>
                  <a:pt x="116" y="548"/>
                </a:cubicBezTo>
                <a:cubicBezTo>
                  <a:pt x="97" y="545"/>
                  <a:pt x="62" y="530"/>
                  <a:pt x="62" y="530"/>
                </a:cubicBezTo>
                <a:cubicBezTo>
                  <a:pt x="59" y="515"/>
                  <a:pt x="55" y="500"/>
                  <a:pt x="53" y="485"/>
                </a:cubicBezTo>
                <a:cubicBezTo>
                  <a:pt x="33" y="369"/>
                  <a:pt x="49" y="396"/>
                  <a:pt x="179" y="350"/>
                </a:cubicBezTo>
                <a:cubicBezTo>
                  <a:pt x="302" y="355"/>
                  <a:pt x="367" y="322"/>
                  <a:pt x="440" y="395"/>
                </a:cubicBezTo>
                <a:cubicBezTo>
                  <a:pt x="447" y="431"/>
                  <a:pt x="471" y="466"/>
                  <a:pt x="467" y="503"/>
                </a:cubicBezTo>
                <a:cubicBezTo>
                  <a:pt x="463" y="532"/>
                  <a:pt x="443" y="557"/>
                  <a:pt x="431" y="584"/>
                </a:cubicBezTo>
                <a:cubicBezTo>
                  <a:pt x="380" y="581"/>
                  <a:pt x="328" y="579"/>
                  <a:pt x="278" y="575"/>
                </a:cubicBezTo>
                <a:cubicBezTo>
                  <a:pt x="182" y="565"/>
                  <a:pt x="117" y="491"/>
                  <a:pt x="62" y="422"/>
                </a:cubicBezTo>
                <a:cubicBezTo>
                  <a:pt x="31" y="331"/>
                  <a:pt x="251" y="385"/>
                  <a:pt x="260" y="386"/>
                </a:cubicBezTo>
                <a:cubicBezTo>
                  <a:pt x="263" y="396"/>
                  <a:pt x="280" y="429"/>
                  <a:pt x="260" y="440"/>
                </a:cubicBezTo>
                <a:cubicBezTo>
                  <a:pt x="251" y="444"/>
                  <a:pt x="242" y="434"/>
                  <a:pt x="233" y="431"/>
                </a:cubicBezTo>
                <a:cubicBezTo>
                  <a:pt x="236" y="419"/>
                  <a:pt x="230" y="398"/>
                  <a:pt x="242" y="395"/>
                </a:cubicBezTo>
                <a:cubicBezTo>
                  <a:pt x="321" y="371"/>
                  <a:pt x="318" y="390"/>
                  <a:pt x="332" y="431"/>
                </a:cubicBezTo>
                <a:cubicBezTo>
                  <a:pt x="314" y="449"/>
                  <a:pt x="293" y="464"/>
                  <a:pt x="278" y="485"/>
                </a:cubicBezTo>
                <a:cubicBezTo>
                  <a:pt x="238" y="535"/>
                  <a:pt x="331" y="503"/>
                  <a:pt x="206" y="521"/>
                </a:cubicBezTo>
                <a:cubicBezTo>
                  <a:pt x="152" y="498"/>
                  <a:pt x="98" y="485"/>
                  <a:pt x="44" y="467"/>
                </a:cubicBezTo>
                <a:cubicBezTo>
                  <a:pt x="44" y="466"/>
                  <a:pt x="58" y="391"/>
                  <a:pt x="62" y="386"/>
                </a:cubicBezTo>
                <a:cubicBezTo>
                  <a:pt x="108" y="316"/>
                  <a:pt x="187" y="328"/>
                  <a:pt x="260" y="314"/>
                </a:cubicBezTo>
                <a:cubicBezTo>
                  <a:pt x="323" y="377"/>
                  <a:pt x="322" y="366"/>
                  <a:pt x="341" y="440"/>
                </a:cubicBezTo>
                <a:cubicBezTo>
                  <a:pt x="335" y="461"/>
                  <a:pt x="336" y="485"/>
                  <a:pt x="323" y="503"/>
                </a:cubicBezTo>
                <a:cubicBezTo>
                  <a:pt x="301" y="531"/>
                  <a:pt x="231" y="502"/>
                  <a:pt x="206" y="494"/>
                </a:cubicBezTo>
                <a:cubicBezTo>
                  <a:pt x="185" y="432"/>
                  <a:pt x="236" y="360"/>
                  <a:pt x="296" y="341"/>
                </a:cubicBezTo>
                <a:cubicBezTo>
                  <a:pt x="371" y="353"/>
                  <a:pt x="382" y="351"/>
                  <a:pt x="431" y="413"/>
                </a:cubicBezTo>
                <a:cubicBezTo>
                  <a:pt x="455" y="533"/>
                  <a:pt x="411" y="562"/>
                  <a:pt x="314" y="602"/>
                </a:cubicBezTo>
                <a:cubicBezTo>
                  <a:pt x="218" y="596"/>
                  <a:pt x="116" y="616"/>
                  <a:pt x="26" y="584"/>
                </a:cubicBezTo>
                <a:cubicBezTo>
                  <a:pt x="0" y="574"/>
                  <a:pt x="24" y="528"/>
                  <a:pt x="35" y="503"/>
                </a:cubicBezTo>
                <a:cubicBezTo>
                  <a:pt x="44" y="480"/>
                  <a:pt x="82" y="489"/>
                  <a:pt x="107" y="485"/>
                </a:cubicBezTo>
                <a:cubicBezTo>
                  <a:pt x="128" y="490"/>
                  <a:pt x="157" y="485"/>
                  <a:pt x="170" y="503"/>
                </a:cubicBezTo>
                <a:cubicBezTo>
                  <a:pt x="181" y="518"/>
                  <a:pt x="178" y="540"/>
                  <a:pt x="188" y="557"/>
                </a:cubicBezTo>
                <a:cubicBezTo>
                  <a:pt x="213" y="600"/>
                  <a:pt x="232" y="610"/>
                  <a:pt x="269" y="638"/>
                </a:cubicBezTo>
                <a:cubicBezTo>
                  <a:pt x="293" y="678"/>
                  <a:pt x="305" y="704"/>
                  <a:pt x="350" y="719"/>
                </a:cubicBezTo>
                <a:cubicBezTo>
                  <a:pt x="365" y="716"/>
                  <a:pt x="384" y="720"/>
                  <a:pt x="395" y="710"/>
                </a:cubicBezTo>
                <a:cubicBezTo>
                  <a:pt x="411" y="693"/>
                  <a:pt x="401" y="611"/>
                  <a:pt x="395" y="602"/>
                </a:cubicBezTo>
                <a:cubicBezTo>
                  <a:pt x="386" y="588"/>
                  <a:pt x="365" y="590"/>
                  <a:pt x="350" y="584"/>
                </a:cubicBezTo>
                <a:cubicBezTo>
                  <a:pt x="314" y="587"/>
                  <a:pt x="275" y="580"/>
                  <a:pt x="242" y="593"/>
                </a:cubicBezTo>
                <a:cubicBezTo>
                  <a:pt x="233" y="596"/>
                  <a:pt x="241" y="620"/>
                  <a:pt x="251" y="620"/>
                </a:cubicBezTo>
                <a:cubicBezTo>
                  <a:pt x="261" y="620"/>
                  <a:pt x="263" y="602"/>
                  <a:pt x="269" y="593"/>
                </a:cubicBezTo>
                <a:cubicBezTo>
                  <a:pt x="263" y="545"/>
                  <a:pt x="258" y="496"/>
                  <a:pt x="251" y="449"/>
                </a:cubicBezTo>
                <a:cubicBezTo>
                  <a:pt x="240" y="382"/>
                  <a:pt x="159" y="339"/>
                  <a:pt x="116" y="296"/>
                </a:cubicBezTo>
                <a:cubicBezTo>
                  <a:pt x="113" y="287"/>
                  <a:pt x="102" y="277"/>
                  <a:pt x="107" y="269"/>
                </a:cubicBezTo>
                <a:cubicBezTo>
                  <a:pt x="111" y="260"/>
                  <a:pt x="126" y="265"/>
                  <a:pt x="134" y="260"/>
                </a:cubicBezTo>
                <a:cubicBezTo>
                  <a:pt x="165" y="239"/>
                  <a:pt x="250" y="157"/>
                  <a:pt x="296" y="144"/>
                </a:cubicBezTo>
                <a:cubicBezTo>
                  <a:pt x="308" y="135"/>
                  <a:pt x="320" y="107"/>
                  <a:pt x="332" y="117"/>
                </a:cubicBezTo>
                <a:cubicBezTo>
                  <a:pt x="343" y="126"/>
                  <a:pt x="314" y="141"/>
                  <a:pt x="305" y="152"/>
                </a:cubicBezTo>
                <a:cubicBezTo>
                  <a:pt x="284" y="173"/>
                  <a:pt x="242" y="215"/>
                  <a:pt x="242" y="215"/>
                </a:cubicBezTo>
                <a:cubicBezTo>
                  <a:pt x="225" y="265"/>
                  <a:pt x="205" y="286"/>
                  <a:pt x="269" y="314"/>
                </a:cubicBezTo>
                <a:cubicBezTo>
                  <a:pt x="280" y="318"/>
                  <a:pt x="293" y="320"/>
                  <a:pt x="305" y="323"/>
                </a:cubicBezTo>
                <a:cubicBezTo>
                  <a:pt x="326" y="311"/>
                  <a:pt x="353" y="306"/>
                  <a:pt x="368" y="287"/>
                </a:cubicBezTo>
                <a:cubicBezTo>
                  <a:pt x="374" y="278"/>
                  <a:pt x="354" y="269"/>
                  <a:pt x="350" y="260"/>
                </a:cubicBezTo>
                <a:cubicBezTo>
                  <a:pt x="329" y="219"/>
                  <a:pt x="359" y="237"/>
                  <a:pt x="305" y="224"/>
                </a:cubicBezTo>
                <a:cubicBezTo>
                  <a:pt x="266" y="281"/>
                  <a:pt x="275" y="335"/>
                  <a:pt x="305" y="395"/>
                </a:cubicBezTo>
                <a:cubicBezTo>
                  <a:pt x="359" y="381"/>
                  <a:pt x="337" y="397"/>
                  <a:pt x="359" y="332"/>
                </a:cubicBezTo>
                <a:cubicBezTo>
                  <a:pt x="362" y="323"/>
                  <a:pt x="368" y="305"/>
                  <a:pt x="368" y="305"/>
                </a:cubicBezTo>
                <a:cubicBezTo>
                  <a:pt x="345" y="289"/>
                  <a:pt x="305" y="261"/>
                  <a:pt x="305" y="314"/>
                </a:cubicBez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3" name="Freeform 11">
            <a:extLst>
              <a:ext uri="{FF2B5EF4-FFF2-40B4-BE49-F238E27FC236}">
                <a16:creationId xmlns:a16="http://schemas.microsoft.com/office/drawing/2014/main" id="{9132BEE9-9954-EBBC-8E9B-78EC366BCB43}"/>
              </a:ext>
            </a:extLst>
          </p:cNvPr>
          <p:cNvSpPr>
            <a:spLocks/>
          </p:cNvSpPr>
          <p:nvPr/>
        </p:nvSpPr>
        <p:spPr bwMode="auto">
          <a:xfrm>
            <a:off x="3352800" y="1447800"/>
            <a:ext cx="1066800" cy="990600"/>
          </a:xfrm>
          <a:custGeom>
            <a:avLst/>
            <a:gdLst>
              <a:gd name="T0" fmla="*/ 2147483647 w 792"/>
              <a:gd name="T1" fmla="*/ 2147483647 h 720"/>
              <a:gd name="T2" fmla="*/ 2147483647 w 792"/>
              <a:gd name="T3" fmla="*/ 2147483647 h 720"/>
              <a:gd name="T4" fmla="*/ 2147483647 w 792"/>
              <a:gd name="T5" fmla="*/ 2147483647 h 720"/>
              <a:gd name="T6" fmla="*/ 2147483647 w 792"/>
              <a:gd name="T7" fmla="*/ 2147483647 h 720"/>
              <a:gd name="T8" fmla="*/ 2147483647 w 792"/>
              <a:gd name="T9" fmla="*/ 2147483647 h 720"/>
              <a:gd name="T10" fmla="*/ 2147483647 w 792"/>
              <a:gd name="T11" fmla="*/ 2147483647 h 720"/>
              <a:gd name="T12" fmla="*/ 2147483647 w 792"/>
              <a:gd name="T13" fmla="*/ 2147483647 h 720"/>
              <a:gd name="T14" fmla="*/ 2147483647 w 792"/>
              <a:gd name="T15" fmla="*/ 2147483647 h 720"/>
              <a:gd name="T16" fmla="*/ 2147483647 w 792"/>
              <a:gd name="T17" fmla="*/ 2147483647 h 720"/>
              <a:gd name="T18" fmla="*/ 2147483647 w 792"/>
              <a:gd name="T19" fmla="*/ 2147483647 h 720"/>
              <a:gd name="T20" fmla="*/ 2147483647 w 792"/>
              <a:gd name="T21" fmla="*/ 2147483647 h 720"/>
              <a:gd name="T22" fmla="*/ 2147483647 w 792"/>
              <a:gd name="T23" fmla="*/ 2147483647 h 720"/>
              <a:gd name="T24" fmla="*/ 2147483647 w 792"/>
              <a:gd name="T25" fmla="*/ 2147483647 h 720"/>
              <a:gd name="T26" fmla="*/ 2147483647 w 792"/>
              <a:gd name="T27" fmla="*/ 2147483647 h 720"/>
              <a:gd name="T28" fmla="*/ 2147483647 w 792"/>
              <a:gd name="T29" fmla="*/ 2147483647 h 720"/>
              <a:gd name="T30" fmla="*/ 2147483647 w 792"/>
              <a:gd name="T31" fmla="*/ 2147483647 h 720"/>
              <a:gd name="T32" fmla="*/ 2147483647 w 792"/>
              <a:gd name="T33" fmla="*/ 2147483647 h 720"/>
              <a:gd name="T34" fmla="*/ 2147483647 w 792"/>
              <a:gd name="T35" fmla="*/ 2147483647 h 720"/>
              <a:gd name="T36" fmla="*/ 2147483647 w 792"/>
              <a:gd name="T37" fmla="*/ 2147483647 h 720"/>
              <a:gd name="T38" fmla="*/ 2147483647 w 792"/>
              <a:gd name="T39" fmla="*/ 2147483647 h 720"/>
              <a:gd name="T40" fmla="*/ 2147483647 w 792"/>
              <a:gd name="T41" fmla="*/ 2147483647 h 720"/>
              <a:gd name="T42" fmla="*/ 2147483647 w 792"/>
              <a:gd name="T43" fmla="*/ 2147483647 h 720"/>
              <a:gd name="T44" fmla="*/ 2147483647 w 792"/>
              <a:gd name="T45" fmla="*/ 2147483647 h 720"/>
              <a:gd name="T46" fmla="*/ 2147483647 w 792"/>
              <a:gd name="T47" fmla="*/ 2147483647 h 720"/>
              <a:gd name="T48" fmla="*/ 2147483647 w 792"/>
              <a:gd name="T49" fmla="*/ 2147483647 h 720"/>
              <a:gd name="T50" fmla="*/ 2147483647 w 792"/>
              <a:gd name="T51" fmla="*/ 2147483647 h 720"/>
              <a:gd name="T52" fmla="*/ 2147483647 w 792"/>
              <a:gd name="T53" fmla="*/ 2147483647 h 720"/>
              <a:gd name="T54" fmla="*/ 2147483647 w 792"/>
              <a:gd name="T55" fmla="*/ 2147483647 h 720"/>
              <a:gd name="T56" fmla="*/ 2147483647 w 792"/>
              <a:gd name="T57" fmla="*/ 2147483647 h 720"/>
              <a:gd name="T58" fmla="*/ 2147483647 w 792"/>
              <a:gd name="T59" fmla="*/ 2147483647 h 720"/>
              <a:gd name="T60" fmla="*/ 2147483647 w 792"/>
              <a:gd name="T61" fmla="*/ 2147483647 h 720"/>
              <a:gd name="T62" fmla="*/ 2147483647 w 792"/>
              <a:gd name="T63" fmla="*/ 2147483647 h 720"/>
              <a:gd name="T64" fmla="*/ 2147483647 w 792"/>
              <a:gd name="T65" fmla="*/ 2147483647 h 720"/>
              <a:gd name="T66" fmla="*/ 2147483647 w 792"/>
              <a:gd name="T67" fmla="*/ 2147483647 h 720"/>
              <a:gd name="T68" fmla="*/ 2147483647 w 792"/>
              <a:gd name="T69" fmla="*/ 2147483647 h 720"/>
              <a:gd name="T70" fmla="*/ 2147483647 w 792"/>
              <a:gd name="T71" fmla="*/ 2147483647 h 720"/>
              <a:gd name="T72" fmla="*/ 2147483647 w 792"/>
              <a:gd name="T73" fmla="*/ 2147483647 h 720"/>
              <a:gd name="T74" fmla="*/ 2147483647 w 792"/>
              <a:gd name="T75" fmla="*/ 2147483647 h 720"/>
              <a:gd name="T76" fmla="*/ 2147483647 w 792"/>
              <a:gd name="T77" fmla="*/ 2147483647 h 720"/>
              <a:gd name="T78" fmla="*/ 2147483647 w 792"/>
              <a:gd name="T79" fmla="*/ 2147483647 h 720"/>
              <a:gd name="T80" fmla="*/ 2147483647 w 792"/>
              <a:gd name="T81" fmla="*/ 2147483647 h 720"/>
              <a:gd name="T82" fmla="*/ 2147483647 w 792"/>
              <a:gd name="T83" fmla="*/ 2147483647 h 720"/>
              <a:gd name="T84" fmla="*/ 2147483647 w 792"/>
              <a:gd name="T85" fmla="*/ 2147483647 h 720"/>
              <a:gd name="T86" fmla="*/ 2147483647 w 792"/>
              <a:gd name="T87" fmla="*/ 2147483647 h 720"/>
              <a:gd name="T88" fmla="*/ 2147483647 w 792"/>
              <a:gd name="T89" fmla="*/ 2147483647 h 7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2"/>
              <a:gd name="T136" fmla="*/ 0 h 720"/>
              <a:gd name="T137" fmla="*/ 792 w 792"/>
              <a:gd name="T138" fmla="*/ 720 h 7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2" h="720">
                <a:moveTo>
                  <a:pt x="287" y="63"/>
                </a:moveTo>
                <a:cubicBezTo>
                  <a:pt x="252" y="97"/>
                  <a:pt x="228" y="106"/>
                  <a:pt x="260" y="152"/>
                </a:cubicBezTo>
                <a:cubicBezTo>
                  <a:pt x="301" y="146"/>
                  <a:pt x="378" y="148"/>
                  <a:pt x="305" y="99"/>
                </a:cubicBezTo>
                <a:cubicBezTo>
                  <a:pt x="246" y="107"/>
                  <a:pt x="225" y="105"/>
                  <a:pt x="206" y="161"/>
                </a:cubicBezTo>
                <a:cubicBezTo>
                  <a:pt x="227" y="224"/>
                  <a:pt x="287" y="193"/>
                  <a:pt x="350" y="188"/>
                </a:cubicBezTo>
                <a:cubicBezTo>
                  <a:pt x="356" y="179"/>
                  <a:pt x="369" y="171"/>
                  <a:pt x="368" y="161"/>
                </a:cubicBezTo>
                <a:cubicBezTo>
                  <a:pt x="359" y="109"/>
                  <a:pt x="287" y="143"/>
                  <a:pt x="260" y="152"/>
                </a:cubicBezTo>
                <a:cubicBezTo>
                  <a:pt x="217" y="180"/>
                  <a:pt x="193" y="222"/>
                  <a:pt x="224" y="278"/>
                </a:cubicBezTo>
                <a:cubicBezTo>
                  <a:pt x="230" y="288"/>
                  <a:pt x="248" y="284"/>
                  <a:pt x="260" y="287"/>
                </a:cubicBezTo>
                <a:cubicBezTo>
                  <a:pt x="323" y="281"/>
                  <a:pt x="388" y="288"/>
                  <a:pt x="449" y="269"/>
                </a:cubicBezTo>
                <a:cubicBezTo>
                  <a:pt x="463" y="264"/>
                  <a:pt x="458" y="239"/>
                  <a:pt x="458" y="224"/>
                </a:cubicBezTo>
                <a:cubicBezTo>
                  <a:pt x="458" y="151"/>
                  <a:pt x="442" y="153"/>
                  <a:pt x="386" y="135"/>
                </a:cubicBezTo>
                <a:cubicBezTo>
                  <a:pt x="374" y="138"/>
                  <a:pt x="355" y="132"/>
                  <a:pt x="350" y="144"/>
                </a:cubicBezTo>
                <a:cubicBezTo>
                  <a:pt x="328" y="186"/>
                  <a:pt x="365" y="190"/>
                  <a:pt x="386" y="197"/>
                </a:cubicBezTo>
                <a:cubicBezTo>
                  <a:pt x="398" y="194"/>
                  <a:pt x="420" y="200"/>
                  <a:pt x="422" y="188"/>
                </a:cubicBezTo>
                <a:cubicBezTo>
                  <a:pt x="429" y="142"/>
                  <a:pt x="405" y="60"/>
                  <a:pt x="377" y="18"/>
                </a:cubicBezTo>
                <a:cubicBezTo>
                  <a:pt x="347" y="21"/>
                  <a:pt x="316" y="20"/>
                  <a:pt x="287" y="27"/>
                </a:cubicBezTo>
                <a:cubicBezTo>
                  <a:pt x="276" y="29"/>
                  <a:pt x="261" y="34"/>
                  <a:pt x="260" y="45"/>
                </a:cubicBezTo>
                <a:cubicBezTo>
                  <a:pt x="254" y="91"/>
                  <a:pt x="247" y="195"/>
                  <a:pt x="305" y="215"/>
                </a:cubicBezTo>
                <a:cubicBezTo>
                  <a:pt x="381" y="164"/>
                  <a:pt x="302" y="127"/>
                  <a:pt x="251" y="117"/>
                </a:cubicBezTo>
                <a:cubicBezTo>
                  <a:pt x="236" y="123"/>
                  <a:pt x="208" y="119"/>
                  <a:pt x="206" y="135"/>
                </a:cubicBezTo>
                <a:cubicBezTo>
                  <a:pt x="200" y="170"/>
                  <a:pt x="273" y="176"/>
                  <a:pt x="287" y="179"/>
                </a:cubicBezTo>
                <a:cubicBezTo>
                  <a:pt x="335" y="176"/>
                  <a:pt x="383" y="180"/>
                  <a:pt x="431" y="170"/>
                </a:cubicBezTo>
                <a:cubicBezTo>
                  <a:pt x="441" y="167"/>
                  <a:pt x="441" y="151"/>
                  <a:pt x="449" y="144"/>
                </a:cubicBezTo>
                <a:cubicBezTo>
                  <a:pt x="476" y="117"/>
                  <a:pt x="512" y="92"/>
                  <a:pt x="548" y="81"/>
                </a:cubicBezTo>
                <a:cubicBezTo>
                  <a:pt x="600" y="94"/>
                  <a:pt x="606" y="80"/>
                  <a:pt x="620" y="135"/>
                </a:cubicBezTo>
                <a:cubicBezTo>
                  <a:pt x="607" y="196"/>
                  <a:pt x="608" y="194"/>
                  <a:pt x="548" y="179"/>
                </a:cubicBezTo>
                <a:cubicBezTo>
                  <a:pt x="534" y="125"/>
                  <a:pt x="506" y="91"/>
                  <a:pt x="566" y="72"/>
                </a:cubicBezTo>
                <a:cubicBezTo>
                  <a:pt x="614" y="81"/>
                  <a:pt x="630" y="82"/>
                  <a:pt x="665" y="117"/>
                </a:cubicBezTo>
                <a:cubicBezTo>
                  <a:pt x="687" y="185"/>
                  <a:pt x="684" y="218"/>
                  <a:pt x="629" y="260"/>
                </a:cubicBezTo>
                <a:cubicBezTo>
                  <a:pt x="614" y="257"/>
                  <a:pt x="596" y="259"/>
                  <a:pt x="584" y="251"/>
                </a:cubicBezTo>
                <a:cubicBezTo>
                  <a:pt x="564" y="237"/>
                  <a:pt x="580" y="173"/>
                  <a:pt x="593" y="161"/>
                </a:cubicBezTo>
                <a:cubicBezTo>
                  <a:pt x="605" y="148"/>
                  <a:pt x="623" y="143"/>
                  <a:pt x="638" y="135"/>
                </a:cubicBezTo>
                <a:cubicBezTo>
                  <a:pt x="659" y="138"/>
                  <a:pt x="683" y="132"/>
                  <a:pt x="701" y="144"/>
                </a:cubicBezTo>
                <a:cubicBezTo>
                  <a:pt x="734" y="164"/>
                  <a:pt x="754" y="250"/>
                  <a:pt x="764" y="278"/>
                </a:cubicBezTo>
                <a:cubicBezTo>
                  <a:pt x="761" y="302"/>
                  <a:pt x="776" y="338"/>
                  <a:pt x="755" y="350"/>
                </a:cubicBezTo>
                <a:cubicBezTo>
                  <a:pt x="721" y="368"/>
                  <a:pt x="659" y="345"/>
                  <a:pt x="620" y="332"/>
                </a:cubicBezTo>
                <a:cubicBezTo>
                  <a:pt x="614" y="323"/>
                  <a:pt x="609" y="312"/>
                  <a:pt x="602" y="305"/>
                </a:cubicBezTo>
                <a:cubicBezTo>
                  <a:pt x="594" y="297"/>
                  <a:pt x="580" y="296"/>
                  <a:pt x="575" y="287"/>
                </a:cubicBezTo>
                <a:cubicBezTo>
                  <a:pt x="564" y="270"/>
                  <a:pt x="557" y="233"/>
                  <a:pt x="557" y="233"/>
                </a:cubicBezTo>
                <a:cubicBezTo>
                  <a:pt x="590" y="166"/>
                  <a:pt x="658" y="152"/>
                  <a:pt x="728" y="135"/>
                </a:cubicBezTo>
                <a:cubicBezTo>
                  <a:pt x="746" y="138"/>
                  <a:pt x="776" y="126"/>
                  <a:pt x="782" y="144"/>
                </a:cubicBezTo>
                <a:cubicBezTo>
                  <a:pt x="792" y="178"/>
                  <a:pt x="771" y="215"/>
                  <a:pt x="764" y="251"/>
                </a:cubicBezTo>
                <a:cubicBezTo>
                  <a:pt x="762" y="260"/>
                  <a:pt x="762" y="272"/>
                  <a:pt x="755" y="278"/>
                </a:cubicBezTo>
                <a:cubicBezTo>
                  <a:pt x="745" y="285"/>
                  <a:pt x="731" y="284"/>
                  <a:pt x="719" y="287"/>
                </a:cubicBezTo>
                <a:cubicBezTo>
                  <a:pt x="636" y="256"/>
                  <a:pt x="630" y="245"/>
                  <a:pt x="575" y="179"/>
                </a:cubicBezTo>
                <a:cubicBezTo>
                  <a:pt x="552" y="113"/>
                  <a:pt x="516" y="63"/>
                  <a:pt x="548" y="0"/>
                </a:cubicBezTo>
                <a:cubicBezTo>
                  <a:pt x="660" y="14"/>
                  <a:pt x="689" y="15"/>
                  <a:pt x="719" y="135"/>
                </a:cubicBezTo>
                <a:cubicBezTo>
                  <a:pt x="707" y="143"/>
                  <a:pt x="697" y="160"/>
                  <a:pt x="683" y="161"/>
                </a:cubicBezTo>
                <a:cubicBezTo>
                  <a:pt x="672" y="161"/>
                  <a:pt x="492" y="129"/>
                  <a:pt x="620" y="152"/>
                </a:cubicBezTo>
                <a:cubicBezTo>
                  <a:pt x="627" y="272"/>
                  <a:pt x="646" y="323"/>
                  <a:pt x="611" y="431"/>
                </a:cubicBezTo>
                <a:cubicBezTo>
                  <a:pt x="614" y="446"/>
                  <a:pt x="607" y="467"/>
                  <a:pt x="620" y="476"/>
                </a:cubicBezTo>
                <a:cubicBezTo>
                  <a:pt x="654" y="499"/>
                  <a:pt x="634" y="429"/>
                  <a:pt x="629" y="422"/>
                </a:cubicBezTo>
                <a:cubicBezTo>
                  <a:pt x="622" y="413"/>
                  <a:pt x="611" y="410"/>
                  <a:pt x="602" y="404"/>
                </a:cubicBezTo>
                <a:cubicBezTo>
                  <a:pt x="590" y="407"/>
                  <a:pt x="573" y="403"/>
                  <a:pt x="566" y="413"/>
                </a:cubicBezTo>
                <a:cubicBezTo>
                  <a:pt x="541" y="442"/>
                  <a:pt x="556" y="547"/>
                  <a:pt x="584" y="575"/>
                </a:cubicBezTo>
                <a:cubicBezTo>
                  <a:pt x="607" y="598"/>
                  <a:pt x="623" y="595"/>
                  <a:pt x="656" y="602"/>
                </a:cubicBezTo>
                <a:cubicBezTo>
                  <a:pt x="675" y="544"/>
                  <a:pt x="692" y="482"/>
                  <a:pt x="620" y="458"/>
                </a:cubicBezTo>
                <a:cubicBezTo>
                  <a:pt x="584" y="461"/>
                  <a:pt x="546" y="457"/>
                  <a:pt x="512" y="467"/>
                </a:cubicBezTo>
                <a:cubicBezTo>
                  <a:pt x="482" y="474"/>
                  <a:pt x="472" y="517"/>
                  <a:pt x="494" y="539"/>
                </a:cubicBezTo>
                <a:cubicBezTo>
                  <a:pt x="504" y="549"/>
                  <a:pt x="524" y="545"/>
                  <a:pt x="539" y="548"/>
                </a:cubicBezTo>
                <a:cubicBezTo>
                  <a:pt x="557" y="545"/>
                  <a:pt x="578" y="549"/>
                  <a:pt x="593" y="539"/>
                </a:cubicBezTo>
                <a:cubicBezTo>
                  <a:pt x="603" y="531"/>
                  <a:pt x="602" y="515"/>
                  <a:pt x="602" y="503"/>
                </a:cubicBezTo>
                <a:cubicBezTo>
                  <a:pt x="598" y="419"/>
                  <a:pt x="607" y="346"/>
                  <a:pt x="548" y="287"/>
                </a:cubicBezTo>
                <a:cubicBezTo>
                  <a:pt x="543" y="282"/>
                  <a:pt x="485" y="269"/>
                  <a:pt x="485" y="269"/>
                </a:cubicBezTo>
                <a:cubicBezTo>
                  <a:pt x="473" y="272"/>
                  <a:pt x="455" y="267"/>
                  <a:pt x="449" y="278"/>
                </a:cubicBezTo>
                <a:cubicBezTo>
                  <a:pt x="436" y="296"/>
                  <a:pt x="425" y="388"/>
                  <a:pt x="422" y="413"/>
                </a:cubicBezTo>
                <a:cubicBezTo>
                  <a:pt x="432" y="475"/>
                  <a:pt x="466" y="547"/>
                  <a:pt x="521" y="584"/>
                </a:cubicBezTo>
                <a:cubicBezTo>
                  <a:pt x="566" y="581"/>
                  <a:pt x="621" y="603"/>
                  <a:pt x="656" y="575"/>
                </a:cubicBezTo>
                <a:cubicBezTo>
                  <a:pt x="705" y="533"/>
                  <a:pt x="587" y="459"/>
                  <a:pt x="566" y="449"/>
                </a:cubicBezTo>
                <a:cubicBezTo>
                  <a:pt x="491" y="461"/>
                  <a:pt x="502" y="460"/>
                  <a:pt x="485" y="530"/>
                </a:cubicBezTo>
                <a:cubicBezTo>
                  <a:pt x="516" y="540"/>
                  <a:pt x="561" y="532"/>
                  <a:pt x="530" y="485"/>
                </a:cubicBezTo>
                <a:cubicBezTo>
                  <a:pt x="514" y="461"/>
                  <a:pt x="469" y="461"/>
                  <a:pt x="449" y="458"/>
                </a:cubicBezTo>
                <a:cubicBezTo>
                  <a:pt x="428" y="461"/>
                  <a:pt x="399" y="450"/>
                  <a:pt x="386" y="467"/>
                </a:cubicBezTo>
                <a:cubicBezTo>
                  <a:pt x="376" y="478"/>
                  <a:pt x="405" y="489"/>
                  <a:pt x="413" y="503"/>
                </a:cubicBezTo>
                <a:cubicBezTo>
                  <a:pt x="417" y="511"/>
                  <a:pt x="415" y="523"/>
                  <a:pt x="422" y="530"/>
                </a:cubicBezTo>
                <a:cubicBezTo>
                  <a:pt x="428" y="536"/>
                  <a:pt x="440" y="536"/>
                  <a:pt x="449" y="539"/>
                </a:cubicBezTo>
                <a:cubicBezTo>
                  <a:pt x="489" y="528"/>
                  <a:pt x="507" y="525"/>
                  <a:pt x="521" y="485"/>
                </a:cubicBezTo>
                <a:cubicBezTo>
                  <a:pt x="506" y="482"/>
                  <a:pt x="490" y="471"/>
                  <a:pt x="476" y="476"/>
                </a:cubicBezTo>
                <a:cubicBezTo>
                  <a:pt x="459" y="481"/>
                  <a:pt x="453" y="502"/>
                  <a:pt x="440" y="512"/>
                </a:cubicBezTo>
                <a:cubicBezTo>
                  <a:pt x="403" y="537"/>
                  <a:pt x="347" y="549"/>
                  <a:pt x="305" y="557"/>
                </a:cubicBezTo>
                <a:cubicBezTo>
                  <a:pt x="242" y="554"/>
                  <a:pt x="178" y="554"/>
                  <a:pt x="116" y="548"/>
                </a:cubicBezTo>
                <a:cubicBezTo>
                  <a:pt x="97" y="545"/>
                  <a:pt x="62" y="530"/>
                  <a:pt x="62" y="530"/>
                </a:cubicBezTo>
                <a:cubicBezTo>
                  <a:pt x="59" y="515"/>
                  <a:pt x="55" y="500"/>
                  <a:pt x="53" y="485"/>
                </a:cubicBezTo>
                <a:cubicBezTo>
                  <a:pt x="33" y="369"/>
                  <a:pt x="49" y="396"/>
                  <a:pt x="179" y="350"/>
                </a:cubicBezTo>
                <a:cubicBezTo>
                  <a:pt x="302" y="355"/>
                  <a:pt x="367" y="322"/>
                  <a:pt x="440" y="395"/>
                </a:cubicBezTo>
                <a:cubicBezTo>
                  <a:pt x="447" y="431"/>
                  <a:pt x="471" y="466"/>
                  <a:pt x="467" y="503"/>
                </a:cubicBezTo>
                <a:cubicBezTo>
                  <a:pt x="463" y="532"/>
                  <a:pt x="443" y="557"/>
                  <a:pt x="431" y="584"/>
                </a:cubicBezTo>
                <a:cubicBezTo>
                  <a:pt x="380" y="581"/>
                  <a:pt x="328" y="579"/>
                  <a:pt x="278" y="575"/>
                </a:cubicBezTo>
                <a:cubicBezTo>
                  <a:pt x="182" y="565"/>
                  <a:pt x="117" y="491"/>
                  <a:pt x="62" y="422"/>
                </a:cubicBezTo>
                <a:cubicBezTo>
                  <a:pt x="31" y="331"/>
                  <a:pt x="251" y="385"/>
                  <a:pt x="260" y="386"/>
                </a:cubicBezTo>
                <a:cubicBezTo>
                  <a:pt x="263" y="396"/>
                  <a:pt x="280" y="429"/>
                  <a:pt x="260" y="440"/>
                </a:cubicBezTo>
                <a:cubicBezTo>
                  <a:pt x="251" y="444"/>
                  <a:pt x="242" y="434"/>
                  <a:pt x="233" y="431"/>
                </a:cubicBezTo>
                <a:cubicBezTo>
                  <a:pt x="236" y="419"/>
                  <a:pt x="230" y="398"/>
                  <a:pt x="242" y="395"/>
                </a:cubicBezTo>
                <a:cubicBezTo>
                  <a:pt x="321" y="371"/>
                  <a:pt x="318" y="390"/>
                  <a:pt x="332" y="431"/>
                </a:cubicBezTo>
                <a:cubicBezTo>
                  <a:pt x="314" y="449"/>
                  <a:pt x="293" y="464"/>
                  <a:pt x="278" y="485"/>
                </a:cubicBezTo>
                <a:cubicBezTo>
                  <a:pt x="238" y="535"/>
                  <a:pt x="331" y="503"/>
                  <a:pt x="206" y="521"/>
                </a:cubicBezTo>
                <a:cubicBezTo>
                  <a:pt x="152" y="498"/>
                  <a:pt x="98" y="485"/>
                  <a:pt x="44" y="467"/>
                </a:cubicBezTo>
                <a:cubicBezTo>
                  <a:pt x="44" y="466"/>
                  <a:pt x="58" y="391"/>
                  <a:pt x="62" y="386"/>
                </a:cubicBezTo>
                <a:cubicBezTo>
                  <a:pt x="108" y="316"/>
                  <a:pt x="187" y="328"/>
                  <a:pt x="260" y="314"/>
                </a:cubicBezTo>
                <a:cubicBezTo>
                  <a:pt x="323" y="377"/>
                  <a:pt x="322" y="366"/>
                  <a:pt x="341" y="440"/>
                </a:cubicBezTo>
                <a:cubicBezTo>
                  <a:pt x="335" y="461"/>
                  <a:pt x="336" y="485"/>
                  <a:pt x="323" y="503"/>
                </a:cubicBezTo>
                <a:cubicBezTo>
                  <a:pt x="301" y="531"/>
                  <a:pt x="231" y="502"/>
                  <a:pt x="206" y="494"/>
                </a:cubicBezTo>
                <a:cubicBezTo>
                  <a:pt x="185" y="432"/>
                  <a:pt x="236" y="360"/>
                  <a:pt x="296" y="341"/>
                </a:cubicBezTo>
                <a:cubicBezTo>
                  <a:pt x="371" y="353"/>
                  <a:pt x="382" y="351"/>
                  <a:pt x="431" y="413"/>
                </a:cubicBezTo>
                <a:cubicBezTo>
                  <a:pt x="455" y="533"/>
                  <a:pt x="411" y="562"/>
                  <a:pt x="314" y="602"/>
                </a:cubicBezTo>
                <a:cubicBezTo>
                  <a:pt x="218" y="596"/>
                  <a:pt x="116" y="616"/>
                  <a:pt x="26" y="584"/>
                </a:cubicBezTo>
                <a:cubicBezTo>
                  <a:pt x="0" y="574"/>
                  <a:pt x="24" y="528"/>
                  <a:pt x="35" y="503"/>
                </a:cubicBezTo>
                <a:cubicBezTo>
                  <a:pt x="44" y="480"/>
                  <a:pt x="82" y="489"/>
                  <a:pt x="107" y="485"/>
                </a:cubicBezTo>
                <a:cubicBezTo>
                  <a:pt x="128" y="490"/>
                  <a:pt x="157" y="485"/>
                  <a:pt x="170" y="503"/>
                </a:cubicBezTo>
                <a:cubicBezTo>
                  <a:pt x="181" y="518"/>
                  <a:pt x="178" y="540"/>
                  <a:pt x="188" y="557"/>
                </a:cubicBezTo>
                <a:cubicBezTo>
                  <a:pt x="213" y="600"/>
                  <a:pt x="232" y="610"/>
                  <a:pt x="269" y="638"/>
                </a:cubicBezTo>
                <a:cubicBezTo>
                  <a:pt x="293" y="678"/>
                  <a:pt x="305" y="704"/>
                  <a:pt x="350" y="719"/>
                </a:cubicBezTo>
                <a:cubicBezTo>
                  <a:pt x="365" y="716"/>
                  <a:pt x="384" y="720"/>
                  <a:pt x="395" y="710"/>
                </a:cubicBezTo>
                <a:cubicBezTo>
                  <a:pt x="411" y="693"/>
                  <a:pt x="401" y="611"/>
                  <a:pt x="395" y="602"/>
                </a:cubicBezTo>
                <a:cubicBezTo>
                  <a:pt x="386" y="588"/>
                  <a:pt x="365" y="590"/>
                  <a:pt x="350" y="584"/>
                </a:cubicBezTo>
                <a:cubicBezTo>
                  <a:pt x="314" y="587"/>
                  <a:pt x="275" y="580"/>
                  <a:pt x="242" y="593"/>
                </a:cubicBezTo>
                <a:cubicBezTo>
                  <a:pt x="233" y="596"/>
                  <a:pt x="241" y="620"/>
                  <a:pt x="251" y="620"/>
                </a:cubicBezTo>
                <a:cubicBezTo>
                  <a:pt x="261" y="620"/>
                  <a:pt x="263" y="602"/>
                  <a:pt x="269" y="593"/>
                </a:cubicBezTo>
                <a:cubicBezTo>
                  <a:pt x="263" y="545"/>
                  <a:pt x="258" y="496"/>
                  <a:pt x="251" y="449"/>
                </a:cubicBezTo>
                <a:cubicBezTo>
                  <a:pt x="240" y="382"/>
                  <a:pt x="159" y="339"/>
                  <a:pt x="116" y="296"/>
                </a:cubicBezTo>
                <a:cubicBezTo>
                  <a:pt x="113" y="287"/>
                  <a:pt x="102" y="277"/>
                  <a:pt x="107" y="269"/>
                </a:cubicBezTo>
                <a:cubicBezTo>
                  <a:pt x="111" y="260"/>
                  <a:pt x="126" y="265"/>
                  <a:pt x="134" y="260"/>
                </a:cubicBezTo>
                <a:cubicBezTo>
                  <a:pt x="165" y="239"/>
                  <a:pt x="250" y="157"/>
                  <a:pt x="296" y="144"/>
                </a:cubicBezTo>
                <a:cubicBezTo>
                  <a:pt x="308" y="135"/>
                  <a:pt x="320" y="107"/>
                  <a:pt x="332" y="117"/>
                </a:cubicBezTo>
                <a:cubicBezTo>
                  <a:pt x="343" y="126"/>
                  <a:pt x="314" y="141"/>
                  <a:pt x="305" y="152"/>
                </a:cubicBezTo>
                <a:cubicBezTo>
                  <a:pt x="284" y="173"/>
                  <a:pt x="242" y="215"/>
                  <a:pt x="242" y="215"/>
                </a:cubicBezTo>
                <a:cubicBezTo>
                  <a:pt x="225" y="265"/>
                  <a:pt x="205" y="286"/>
                  <a:pt x="269" y="314"/>
                </a:cubicBezTo>
                <a:cubicBezTo>
                  <a:pt x="280" y="318"/>
                  <a:pt x="293" y="320"/>
                  <a:pt x="305" y="323"/>
                </a:cubicBezTo>
                <a:cubicBezTo>
                  <a:pt x="326" y="311"/>
                  <a:pt x="353" y="306"/>
                  <a:pt x="368" y="287"/>
                </a:cubicBezTo>
                <a:cubicBezTo>
                  <a:pt x="374" y="278"/>
                  <a:pt x="354" y="269"/>
                  <a:pt x="350" y="260"/>
                </a:cubicBezTo>
                <a:cubicBezTo>
                  <a:pt x="329" y="219"/>
                  <a:pt x="359" y="237"/>
                  <a:pt x="305" y="224"/>
                </a:cubicBezTo>
                <a:cubicBezTo>
                  <a:pt x="266" y="281"/>
                  <a:pt x="275" y="335"/>
                  <a:pt x="305" y="395"/>
                </a:cubicBezTo>
                <a:cubicBezTo>
                  <a:pt x="359" y="381"/>
                  <a:pt x="337" y="397"/>
                  <a:pt x="359" y="332"/>
                </a:cubicBezTo>
                <a:cubicBezTo>
                  <a:pt x="362" y="323"/>
                  <a:pt x="368" y="305"/>
                  <a:pt x="368" y="305"/>
                </a:cubicBezTo>
                <a:cubicBezTo>
                  <a:pt x="345" y="289"/>
                  <a:pt x="305" y="261"/>
                  <a:pt x="305" y="314"/>
                </a:cubicBez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4" name="Line 13">
            <a:extLst>
              <a:ext uri="{FF2B5EF4-FFF2-40B4-BE49-F238E27FC236}">
                <a16:creationId xmlns:a16="http://schemas.microsoft.com/office/drawing/2014/main" id="{F728DD98-9796-55F7-C7D0-59DAC615E775}"/>
              </a:ext>
            </a:extLst>
          </p:cNvPr>
          <p:cNvSpPr>
            <a:spLocks noChangeShapeType="1"/>
          </p:cNvSpPr>
          <p:nvPr/>
        </p:nvSpPr>
        <p:spPr bwMode="auto">
          <a:xfrm>
            <a:off x="6477000" y="1828800"/>
            <a:ext cx="781050" cy="0"/>
          </a:xfrm>
          <a:prstGeom prst="line">
            <a:avLst/>
          </a:prstGeom>
          <a:noFill/>
          <a:ln w="38100">
            <a:solidFill>
              <a:srgbClr val="ED181E"/>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26635" name="Line 14">
            <a:extLst>
              <a:ext uri="{FF2B5EF4-FFF2-40B4-BE49-F238E27FC236}">
                <a16:creationId xmlns:a16="http://schemas.microsoft.com/office/drawing/2014/main" id="{155E9A6D-FA41-518E-293B-AF6993DE2418}"/>
              </a:ext>
            </a:extLst>
          </p:cNvPr>
          <p:cNvSpPr>
            <a:spLocks noChangeShapeType="1"/>
          </p:cNvSpPr>
          <p:nvPr/>
        </p:nvSpPr>
        <p:spPr bwMode="auto">
          <a:xfrm rot="-10783195">
            <a:off x="6477000" y="1981200"/>
            <a:ext cx="781050" cy="0"/>
          </a:xfrm>
          <a:prstGeom prst="line">
            <a:avLst/>
          </a:prstGeom>
          <a:noFill/>
          <a:ln w="38100">
            <a:solidFill>
              <a:srgbClr val="ED181E"/>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6636" name="Group 15">
            <a:extLst>
              <a:ext uri="{FF2B5EF4-FFF2-40B4-BE49-F238E27FC236}">
                <a16:creationId xmlns:a16="http://schemas.microsoft.com/office/drawing/2014/main" id="{E929CAAC-CF9F-361E-77E8-F22E21CA8E5A}"/>
              </a:ext>
            </a:extLst>
          </p:cNvPr>
          <p:cNvGrpSpPr>
            <a:grpSpLocks/>
          </p:cNvGrpSpPr>
          <p:nvPr/>
        </p:nvGrpSpPr>
        <p:grpSpPr bwMode="auto">
          <a:xfrm rot="1389353">
            <a:off x="5100638" y="3094039"/>
            <a:ext cx="787400" cy="276225"/>
            <a:chOff x="3072" y="1056"/>
            <a:chExt cx="816" cy="96"/>
          </a:xfrm>
        </p:grpSpPr>
        <p:sp>
          <p:nvSpPr>
            <p:cNvPr id="26641" name="Line 16">
              <a:extLst>
                <a:ext uri="{FF2B5EF4-FFF2-40B4-BE49-F238E27FC236}">
                  <a16:creationId xmlns:a16="http://schemas.microsoft.com/office/drawing/2014/main" id="{42DB6AD2-E4D6-4F15-3928-31724A678A19}"/>
                </a:ext>
              </a:extLst>
            </p:cNvPr>
            <p:cNvSpPr>
              <a:spLocks noChangeShapeType="1"/>
            </p:cNvSpPr>
            <p:nvPr/>
          </p:nvSpPr>
          <p:spPr bwMode="auto">
            <a:xfrm>
              <a:off x="3072" y="1056"/>
              <a:ext cx="816" cy="0"/>
            </a:xfrm>
            <a:prstGeom prst="line">
              <a:avLst/>
            </a:prstGeom>
            <a:noFill/>
            <a:ln w="38100">
              <a:solidFill>
                <a:srgbClr val="ED181E"/>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26642" name="Line 17">
              <a:extLst>
                <a:ext uri="{FF2B5EF4-FFF2-40B4-BE49-F238E27FC236}">
                  <a16:creationId xmlns:a16="http://schemas.microsoft.com/office/drawing/2014/main" id="{7C553F8E-2D0B-9158-1B72-EB5850D00607}"/>
                </a:ext>
              </a:extLst>
            </p:cNvPr>
            <p:cNvSpPr>
              <a:spLocks noChangeShapeType="1"/>
            </p:cNvSpPr>
            <p:nvPr/>
          </p:nvSpPr>
          <p:spPr bwMode="auto">
            <a:xfrm rot="-10783195">
              <a:off x="3072" y="1152"/>
              <a:ext cx="816" cy="0"/>
            </a:xfrm>
            <a:prstGeom prst="line">
              <a:avLst/>
            </a:prstGeom>
            <a:noFill/>
            <a:ln w="38100">
              <a:solidFill>
                <a:srgbClr val="ED181E"/>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6637" name="Text Box 18">
            <a:extLst>
              <a:ext uri="{FF2B5EF4-FFF2-40B4-BE49-F238E27FC236}">
                <a16:creationId xmlns:a16="http://schemas.microsoft.com/office/drawing/2014/main" id="{7A70587A-B678-D8F0-9FAA-49F1370FBDDA}"/>
              </a:ext>
            </a:extLst>
          </p:cNvPr>
          <p:cNvSpPr txBox="1">
            <a:spLocks noChangeArrowheads="1"/>
          </p:cNvSpPr>
          <p:nvPr/>
        </p:nvSpPr>
        <p:spPr bwMode="auto">
          <a:xfrm>
            <a:off x="3032125" y="4206876"/>
            <a:ext cx="49055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3200">
                <a:latin typeface="Arial" panose="020B0604020202020204" pitchFamily="34" charset="0"/>
              </a:rPr>
              <a:t>C</a:t>
            </a:r>
            <a:r>
              <a:rPr lang="en-US" altLang="en-US" sz="3200" baseline="-25000">
                <a:latin typeface="Arial" panose="020B0604020202020204" pitchFamily="34" charset="0"/>
              </a:rPr>
              <a:t>tot</a:t>
            </a:r>
            <a:r>
              <a:rPr lang="en-US" altLang="en-US" sz="3200">
                <a:latin typeface="Arial" panose="020B0604020202020204" pitchFamily="34" charset="0"/>
              </a:rPr>
              <a:t> = C = C</a:t>
            </a:r>
            <a:r>
              <a:rPr lang="en-US" altLang="en-US" sz="3200" baseline="-25000">
                <a:latin typeface="Arial" panose="020B0604020202020204" pitchFamily="34" charset="0"/>
              </a:rPr>
              <a:t>unbound</a:t>
            </a:r>
            <a:r>
              <a:rPr lang="en-US" altLang="en-US" sz="3200">
                <a:latin typeface="Arial" panose="020B0604020202020204" pitchFamily="34" charset="0"/>
              </a:rPr>
              <a:t> + C</a:t>
            </a:r>
            <a:r>
              <a:rPr lang="en-US" altLang="en-US" sz="3200" baseline="-25000">
                <a:latin typeface="Arial" panose="020B0604020202020204" pitchFamily="34" charset="0"/>
              </a:rPr>
              <a:t>bound</a:t>
            </a:r>
          </a:p>
          <a:p>
            <a:pPr eaLnBrk="1" hangingPunct="1"/>
            <a:r>
              <a:rPr lang="en-US" altLang="en-US" sz="3200">
                <a:latin typeface="Arial" panose="020B0604020202020204" pitchFamily="34" charset="0"/>
              </a:rPr>
              <a:t>f</a:t>
            </a:r>
            <a:r>
              <a:rPr lang="en-US" altLang="en-US" sz="3200" baseline="-25000">
                <a:latin typeface="Arial" panose="020B0604020202020204" pitchFamily="34" charset="0"/>
              </a:rPr>
              <a:t>bound</a:t>
            </a:r>
            <a:r>
              <a:rPr lang="en-US" altLang="en-US" sz="3200">
                <a:latin typeface="Arial" panose="020B0604020202020204" pitchFamily="34" charset="0"/>
              </a:rPr>
              <a:t> = f</a:t>
            </a:r>
            <a:r>
              <a:rPr lang="en-US" altLang="en-US" sz="3200" baseline="-25000">
                <a:latin typeface="Arial" panose="020B0604020202020204" pitchFamily="34" charset="0"/>
              </a:rPr>
              <a:t>b</a:t>
            </a:r>
            <a:r>
              <a:rPr lang="en-US" altLang="en-US" sz="3200">
                <a:latin typeface="Arial" panose="020B0604020202020204" pitchFamily="34" charset="0"/>
              </a:rPr>
              <a:t> = C</a:t>
            </a:r>
            <a:r>
              <a:rPr lang="en-US" altLang="en-US" sz="3200" baseline="-25000">
                <a:latin typeface="Arial" panose="020B0604020202020204" pitchFamily="34" charset="0"/>
              </a:rPr>
              <a:t>b</a:t>
            </a:r>
            <a:r>
              <a:rPr lang="en-US" altLang="en-US" sz="3200">
                <a:latin typeface="Arial" panose="020B0604020202020204" pitchFamily="34" charset="0"/>
              </a:rPr>
              <a:t>/C</a:t>
            </a:r>
          </a:p>
          <a:p>
            <a:pPr eaLnBrk="1" hangingPunct="1"/>
            <a:r>
              <a:rPr lang="en-US" altLang="en-US" sz="3200">
                <a:latin typeface="Arial" panose="020B0604020202020204" pitchFamily="34" charset="0"/>
              </a:rPr>
              <a:t>f</a:t>
            </a:r>
            <a:r>
              <a:rPr lang="en-US" altLang="en-US" sz="3200" baseline="-25000">
                <a:latin typeface="Arial" panose="020B0604020202020204" pitchFamily="34" charset="0"/>
              </a:rPr>
              <a:t>unbound</a:t>
            </a:r>
            <a:r>
              <a:rPr lang="en-US" altLang="en-US" sz="3200">
                <a:latin typeface="Arial" panose="020B0604020202020204" pitchFamily="34" charset="0"/>
              </a:rPr>
              <a:t> = f</a:t>
            </a:r>
            <a:r>
              <a:rPr lang="en-US" altLang="en-US" sz="3200" baseline="-25000">
                <a:latin typeface="Arial" panose="020B0604020202020204" pitchFamily="34" charset="0"/>
              </a:rPr>
              <a:t>u</a:t>
            </a:r>
            <a:r>
              <a:rPr lang="en-US" altLang="en-US" sz="3200">
                <a:latin typeface="Arial" panose="020B0604020202020204" pitchFamily="34" charset="0"/>
              </a:rPr>
              <a:t> = C</a:t>
            </a:r>
            <a:r>
              <a:rPr lang="en-US" altLang="en-US" sz="3200" baseline="-25000">
                <a:latin typeface="Arial" panose="020B0604020202020204" pitchFamily="34" charset="0"/>
              </a:rPr>
              <a:t>u</a:t>
            </a:r>
            <a:r>
              <a:rPr lang="en-US" altLang="en-US" sz="3200">
                <a:latin typeface="Arial" panose="020B0604020202020204" pitchFamily="34" charset="0"/>
              </a:rPr>
              <a:t>/C</a:t>
            </a:r>
          </a:p>
          <a:p>
            <a:pPr eaLnBrk="1" hangingPunct="1"/>
            <a:r>
              <a:rPr lang="en-US" altLang="en-US" sz="3200">
                <a:latin typeface="Arial" panose="020B0604020202020204" pitchFamily="34" charset="0"/>
              </a:rPr>
              <a:t>f</a:t>
            </a:r>
            <a:r>
              <a:rPr lang="en-US" altLang="en-US" sz="3200" baseline="-25000">
                <a:latin typeface="Arial" panose="020B0604020202020204" pitchFamily="34" charset="0"/>
              </a:rPr>
              <a:t>b</a:t>
            </a:r>
            <a:r>
              <a:rPr lang="en-US" altLang="en-US" sz="3200">
                <a:latin typeface="Arial" panose="020B0604020202020204" pitchFamily="34" charset="0"/>
              </a:rPr>
              <a:t> + f</a:t>
            </a:r>
            <a:r>
              <a:rPr lang="en-US" altLang="en-US" sz="3200" baseline="-25000">
                <a:latin typeface="Arial" panose="020B0604020202020204" pitchFamily="34" charset="0"/>
              </a:rPr>
              <a:t>u</a:t>
            </a:r>
            <a:r>
              <a:rPr lang="en-US" altLang="en-US" sz="3200">
                <a:latin typeface="Arial" panose="020B0604020202020204" pitchFamily="34" charset="0"/>
              </a:rPr>
              <a:t> = 1</a:t>
            </a:r>
          </a:p>
        </p:txBody>
      </p:sp>
      <p:sp>
        <p:nvSpPr>
          <p:cNvPr id="26638" name="Freeform 19">
            <a:extLst>
              <a:ext uri="{FF2B5EF4-FFF2-40B4-BE49-F238E27FC236}">
                <a16:creationId xmlns:a16="http://schemas.microsoft.com/office/drawing/2014/main" id="{F5C78210-E4BD-6502-8926-99D19E03C2E3}"/>
              </a:ext>
            </a:extLst>
          </p:cNvPr>
          <p:cNvSpPr>
            <a:spLocks/>
          </p:cNvSpPr>
          <p:nvPr/>
        </p:nvSpPr>
        <p:spPr bwMode="auto">
          <a:xfrm>
            <a:off x="7848600" y="2362200"/>
            <a:ext cx="1066800" cy="990600"/>
          </a:xfrm>
          <a:custGeom>
            <a:avLst/>
            <a:gdLst>
              <a:gd name="T0" fmla="*/ 2147483647 w 792"/>
              <a:gd name="T1" fmla="*/ 2147483647 h 720"/>
              <a:gd name="T2" fmla="*/ 2147483647 w 792"/>
              <a:gd name="T3" fmla="*/ 2147483647 h 720"/>
              <a:gd name="T4" fmla="*/ 2147483647 w 792"/>
              <a:gd name="T5" fmla="*/ 2147483647 h 720"/>
              <a:gd name="T6" fmla="*/ 2147483647 w 792"/>
              <a:gd name="T7" fmla="*/ 2147483647 h 720"/>
              <a:gd name="T8" fmla="*/ 2147483647 w 792"/>
              <a:gd name="T9" fmla="*/ 2147483647 h 720"/>
              <a:gd name="T10" fmla="*/ 2147483647 w 792"/>
              <a:gd name="T11" fmla="*/ 2147483647 h 720"/>
              <a:gd name="T12" fmla="*/ 2147483647 w 792"/>
              <a:gd name="T13" fmla="*/ 2147483647 h 720"/>
              <a:gd name="T14" fmla="*/ 2147483647 w 792"/>
              <a:gd name="T15" fmla="*/ 2147483647 h 720"/>
              <a:gd name="T16" fmla="*/ 2147483647 w 792"/>
              <a:gd name="T17" fmla="*/ 2147483647 h 720"/>
              <a:gd name="T18" fmla="*/ 2147483647 w 792"/>
              <a:gd name="T19" fmla="*/ 2147483647 h 720"/>
              <a:gd name="T20" fmla="*/ 2147483647 w 792"/>
              <a:gd name="T21" fmla="*/ 2147483647 h 720"/>
              <a:gd name="T22" fmla="*/ 2147483647 w 792"/>
              <a:gd name="T23" fmla="*/ 2147483647 h 720"/>
              <a:gd name="T24" fmla="*/ 2147483647 w 792"/>
              <a:gd name="T25" fmla="*/ 2147483647 h 720"/>
              <a:gd name="T26" fmla="*/ 2147483647 w 792"/>
              <a:gd name="T27" fmla="*/ 2147483647 h 720"/>
              <a:gd name="T28" fmla="*/ 2147483647 w 792"/>
              <a:gd name="T29" fmla="*/ 2147483647 h 720"/>
              <a:gd name="T30" fmla="*/ 2147483647 w 792"/>
              <a:gd name="T31" fmla="*/ 2147483647 h 720"/>
              <a:gd name="T32" fmla="*/ 2147483647 w 792"/>
              <a:gd name="T33" fmla="*/ 2147483647 h 720"/>
              <a:gd name="T34" fmla="*/ 2147483647 w 792"/>
              <a:gd name="T35" fmla="*/ 2147483647 h 720"/>
              <a:gd name="T36" fmla="*/ 2147483647 w 792"/>
              <a:gd name="T37" fmla="*/ 2147483647 h 720"/>
              <a:gd name="T38" fmla="*/ 2147483647 w 792"/>
              <a:gd name="T39" fmla="*/ 2147483647 h 720"/>
              <a:gd name="T40" fmla="*/ 2147483647 w 792"/>
              <a:gd name="T41" fmla="*/ 2147483647 h 720"/>
              <a:gd name="T42" fmla="*/ 2147483647 w 792"/>
              <a:gd name="T43" fmla="*/ 2147483647 h 720"/>
              <a:gd name="T44" fmla="*/ 2147483647 w 792"/>
              <a:gd name="T45" fmla="*/ 2147483647 h 720"/>
              <a:gd name="T46" fmla="*/ 2147483647 w 792"/>
              <a:gd name="T47" fmla="*/ 2147483647 h 720"/>
              <a:gd name="T48" fmla="*/ 2147483647 w 792"/>
              <a:gd name="T49" fmla="*/ 2147483647 h 720"/>
              <a:gd name="T50" fmla="*/ 2147483647 w 792"/>
              <a:gd name="T51" fmla="*/ 2147483647 h 720"/>
              <a:gd name="T52" fmla="*/ 2147483647 w 792"/>
              <a:gd name="T53" fmla="*/ 2147483647 h 720"/>
              <a:gd name="T54" fmla="*/ 2147483647 w 792"/>
              <a:gd name="T55" fmla="*/ 2147483647 h 720"/>
              <a:gd name="T56" fmla="*/ 2147483647 w 792"/>
              <a:gd name="T57" fmla="*/ 2147483647 h 720"/>
              <a:gd name="T58" fmla="*/ 2147483647 w 792"/>
              <a:gd name="T59" fmla="*/ 2147483647 h 720"/>
              <a:gd name="T60" fmla="*/ 2147483647 w 792"/>
              <a:gd name="T61" fmla="*/ 2147483647 h 720"/>
              <a:gd name="T62" fmla="*/ 2147483647 w 792"/>
              <a:gd name="T63" fmla="*/ 2147483647 h 720"/>
              <a:gd name="T64" fmla="*/ 2147483647 w 792"/>
              <a:gd name="T65" fmla="*/ 2147483647 h 720"/>
              <a:gd name="T66" fmla="*/ 2147483647 w 792"/>
              <a:gd name="T67" fmla="*/ 2147483647 h 720"/>
              <a:gd name="T68" fmla="*/ 2147483647 w 792"/>
              <a:gd name="T69" fmla="*/ 2147483647 h 720"/>
              <a:gd name="T70" fmla="*/ 2147483647 w 792"/>
              <a:gd name="T71" fmla="*/ 2147483647 h 720"/>
              <a:gd name="T72" fmla="*/ 2147483647 w 792"/>
              <a:gd name="T73" fmla="*/ 2147483647 h 720"/>
              <a:gd name="T74" fmla="*/ 2147483647 w 792"/>
              <a:gd name="T75" fmla="*/ 2147483647 h 720"/>
              <a:gd name="T76" fmla="*/ 2147483647 w 792"/>
              <a:gd name="T77" fmla="*/ 2147483647 h 720"/>
              <a:gd name="T78" fmla="*/ 2147483647 w 792"/>
              <a:gd name="T79" fmla="*/ 2147483647 h 720"/>
              <a:gd name="T80" fmla="*/ 2147483647 w 792"/>
              <a:gd name="T81" fmla="*/ 2147483647 h 720"/>
              <a:gd name="T82" fmla="*/ 2147483647 w 792"/>
              <a:gd name="T83" fmla="*/ 2147483647 h 720"/>
              <a:gd name="T84" fmla="*/ 2147483647 w 792"/>
              <a:gd name="T85" fmla="*/ 2147483647 h 720"/>
              <a:gd name="T86" fmla="*/ 2147483647 w 792"/>
              <a:gd name="T87" fmla="*/ 2147483647 h 720"/>
              <a:gd name="T88" fmla="*/ 2147483647 w 792"/>
              <a:gd name="T89" fmla="*/ 2147483647 h 7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2"/>
              <a:gd name="T136" fmla="*/ 0 h 720"/>
              <a:gd name="T137" fmla="*/ 792 w 792"/>
              <a:gd name="T138" fmla="*/ 720 h 7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2" h="720">
                <a:moveTo>
                  <a:pt x="287" y="63"/>
                </a:moveTo>
                <a:cubicBezTo>
                  <a:pt x="252" y="97"/>
                  <a:pt x="228" y="106"/>
                  <a:pt x="260" y="152"/>
                </a:cubicBezTo>
                <a:cubicBezTo>
                  <a:pt x="301" y="146"/>
                  <a:pt x="378" y="148"/>
                  <a:pt x="305" y="99"/>
                </a:cubicBezTo>
                <a:cubicBezTo>
                  <a:pt x="246" y="107"/>
                  <a:pt x="225" y="105"/>
                  <a:pt x="206" y="161"/>
                </a:cubicBezTo>
                <a:cubicBezTo>
                  <a:pt x="227" y="224"/>
                  <a:pt x="287" y="193"/>
                  <a:pt x="350" y="188"/>
                </a:cubicBezTo>
                <a:cubicBezTo>
                  <a:pt x="356" y="179"/>
                  <a:pt x="369" y="171"/>
                  <a:pt x="368" y="161"/>
                </a:cubicBezTo>
                <a:cubicBezTo>
                  <a:pt x="359" y="109"/>
                  <a:pt x="287" y="143"/>
                  <a:pt x="260" y="152"/>
                </a:cubicBezTo>
                <a:cubicBezTo>
                  <a:pt x="217" y="180"/>
                  <a:pt x="193" y="222"/>
                  <a:pt x="224" y="278"/>
                </a:cubicBezTo>
                <a:cubicBezTo>
                  <a:pt x="230" y="288"/>
                  <a:pt x="248" y="284"/>
                  <a:pt x="260" y="287"/>
                </a:cubicBezTo>
                <a:cubicBezTo>
                  <a:pt x="323" y="281"/>
                  <a:pt x="388" y="288"/>
                  <a:pt x="449" y="269"/>
                </a:cubicBezTo>
                <a:cubicBezTo>
                  <a:pt x="463" y="264"/>
                  <a:pt x="458" y="239"/>
                  <a:pt x="458" y="224"/>
                </a:cubicBezTo>
                <a:cubicBezTo>
                  <a:pt x="458" y="151"/>
                  <a:pt x="442" y="153"/>
                  <a:pt x="386" y="135"/>
                </a:cubicBezTo>
                <a:cubicBezTo>
                  <a:pt x="374" y="138"/>
                  <a:pt x="355" y="132"/>
                  <a:pt x="350" y="144"/>
                </a:cubicBezTo>
                <a:cubicBezTo>
                  <a:pt x="328" y="186"/>
                  <a:pt x="365" y="190"/>
                  <a:pt x="386" y="197"/>
                </a:cubicBezTo>
                <a:cubicBezTo>
                  <a:pt x="398" y="194"/>
                  <a:pt x="420" y="200"/>
                  <a:pt x="422" y="188"/>
                </a:cubicBezTo>
                <a:cubicBezTo>
                  <a:pt x="429" y="142"/>
                  <a:pt x="405" y="60"/>
                  <a:pt x="377" y="18"/>
                </a:cubicBezTo>
                <a:cubicBezTo>
                  <a:pt x="347" y="21"/>
                  <a:pt x="316" y="20"/>
                  <a:pt x="287" y="27"/>
                </a:cubicBezTo>
                <a:cubicBezTo>
                  <a:pt x="276" y="29"/>
                  <a:pt x="261" y="34"/>
                  <a:pt x="260" y="45"/>
                </a:cubicBezTo>
                <a:cubicBezTo>
                  <a:pt x="254" y="91"/>
                  <a:pt x="247" y="195"/>
                  <a:pt x="305" y="215"/>
                </a:cubicBezTo>
                <a:cubicBezTo>
                  <a:pt x="381" y="164"/>
                  <a:pt x="302" y="127"/>
                  <a:pt x="251" y="117"/>
                </a:cubicBezTo>
                <a:cubicBezTo>
                  <a:pt x="236" y="123"/>
                  <a:pt x="208" y="119"/>
                  <a:pt x="206" y="135"/>
                </a:cubicBezTo>
                <a:cubicBezTo>
                  <a:pt x="200" y="170"/>
                  <a:pt x="273" y="176"/>
                  <a:pt x="287" y="179"/>
                </a:cubicBezTo>
                <a:cubicBezTo>
                  <a:pt x="335" y="176"/>
                  <a:pt x="383" y="180"/>
                  <a:pt x="431" y="170"/>
                </a:cubicBezTo>
                <a:cubicBezTo>
                  <a:pt x="441" y="167"/>
                  <a:pt x="441" y="151"/>
                  <a:pt x="449" y="144"/>
                </a:cubicBezTo>
                <a:cubicBezTo>
                  <a:pt x="476" y="117"/>
                  <a:pt x="512" y="92"/>
                  <a:pt x="548" y="81"/>
                </a:cubicBezTo>
                <a:cubicBezTo>
                  <a:pt x="600" y="94"/>
                  <a:pt x="606" y="80"/>
                  <a:pt x="620" y="135"/>
                </a:cubicBezTo>
                <a:cubicBezTo>
                  <a:pt x="607" y="196"/>
                  <a:pt x="608" y="194"/>
                  <a:pt x="548" y="179"/>
                </a:cubicBezTo>
                <a:cubicBezTo>
                  <a:pt x="534" y="125"/>
                  <a:pt x="506" y="91"/>
                  <a:pt x="566" y="72"/>
                </a:cubicBezTo>
                <a:cubicBezTo>
                  <a:pt x="614" y="81"/>
                  <a:pt x="630" y="82"/>
                  <a:pt x="665" y="117"/>
                </a:cubicBezTo>
                <a:cubicBezTo>
                  <a:pt x="687" y="185"/>
                  <a:pt x="684" y="218"/>
                  <a:pt x="629" y="260"/>
                </a:cubicBezTo>
                <a:cubicBezTo>
                  <a:pt x="614" y="257"/>
                  <a:pt x="596" y="259"/>
                  <a:pt x="584" y="251"/>
                </a:cubicBezTo>
                <a:cubicBezTo>
                  <a:pt x="564" y="237"/>
                  <a:pt x="580" y="173"/>
                  <a:pt x="593" y="161"/>
                </a:cubicBezTo>
                <a:cubicBezTo>
                  <a:pt x="605" y="148"/>
                  <a:pt x="623" y="143"/>
                  <a:pt x="638" y="135"/>
                </a:cubicBezTo>
                <a:cubicBezTo>
                  <a:pt x="659" y="138"/>
                  <a:pt x="683" y="132"/>
                  <a:pt x="701" y="144"/>
                </a:cubicBezTo>
                <a:cubicBezTo>
                  <a:pt x="734" y="164"/>
                  <a:pt x="754" y="250"/>
                  <a:pt x="764" y="278"/>
                </a:cubicBezTo>
                <a:cubicBezTo>
                  <a:pt x="761" y="302"/>
                  <a:pt x="776" y="338"/>
                  <a:pt x="755" y="350"/>
                </a:cubicBezTo>
                <a:cubicBezTo>
                  <a:pt x="721" y="368"/>
                  <a:pt x="659" y="345"/>
                  <a:pt x="620" y="332"/>
                </a:cubicBezTo>
                <a:cubicBezTo>
                  <a:pt x="614" y="323"/>
                  <a:pt x="609" y="312"/>
                  <a:pt x="602" y="305"/>
                </a:cubicBezTo>
                <a:cubicBezTo>
                  <a:pt x="594" y="297"/>
                  <a:pt x="580" y="296"/>
                  <a:pt x="575" y="287"/>
                </a:cubicBezTo>
                <a:cubicBezTo>
                  <a:pt x="564" y="270"/>
                  <a:pt x="557" y="233"/>
                  <a:pt x="557" y="233"/>
                </a:cubicBezTo>
                <a:cubicBezTo>
                  <a:pt x="590" y="166"/>
                  <a:pt x="658" y="152"/>
                  <a:pt x="728" y="135"/>
                </a:cubicBezTo>
                <a:cubicBezTo>
                  <a:pt x="746" y="138"/>
                  <a:pt x="776" y="126"/>
                  <a:pt x="782" y="144"/>
                </a:cubicBezTo>
                <a:cubicBezTo>
                  <a:pt x="792" y="178"/>
                  <a:pt x="771" y="215"/>
                  <a:pt x="764" y="251"/>
                </a:cubicBezTo>
                <a:cubicBezTo>
                  <a:pt x="762" y="260"/>
                  <a:pt x="762" y="272"/>
                  <a:pt x="755" y="278"/>
                </a:cubicBezTo>
                <a:cubicBezTo>
                  <a:pt x="745" y="285"/>
                  <a:pt x="731" y="284"/>
                  <a:pt x="719" y="287"/>
                </a:cubicBezTo>
                <a:cubicBezTo>
                  <a:pt x="636" y="256"/>
                  <a:pt x="630" y="245"/>
                  <a:pt x="575" y="179"/>
                </a:cubicBezTo>
                <a:cubicBezTo>
                  <a:pt x="552" y="113"/>
                  <a:pt x="516" y="63"/>
                  <a:pt x="548" y="0"/>
                </a:cubicBezTo>
                <a:cubicBezTo>
                  <a:pt x="660" y="14"/>
                  <a:pt x="689" y="15"/>
                  <a:pt x="719" y="135"/>
                </a:cubicBezTo>
                <a:cubicBezTo>
                  <a:pt x="707" y="143"/>
                  <a:pt x="697" y="160"/>
                  <a:pt x="683" y="161"/>
                </a:cubicBezTo>
                <a:cubicBezTo>
                  <a:pt x="672" y="161"/>
                  <a:pt x="492" y="129"/>
                  <a:pt x="620" y="152"/>
                </a:cubicBezTo>
                <a:cubicBezTo>
                  <a:pt x="627" y="272"/>
                  <a:pt x="646" y="323"/>
                  <a:pt x="611" y="431"/>
                </a:cubicBezTo>
                <a:cubicBezTo>
                  <a:pt x="614" y="446"/>
                  <a:pt x="607" y="467"/>
                  <a:pt x="620" y="476"/>
                </a:cubicBezTo>
                <a:cubicBezTo>
                  <a:pt x="654" y="499"/>
                  <a:pt x="634" y="429"/>
                  <a:pt x="629" y="422"/>
                </a:cubicBezTo>
                <a:cubicBezTo>
                  <a:pt x="622" y="413"/>
                  <a:pt x="611" y="410"/>
                  <a:pt x="602" y="404"/>
                </a:cubicBezTo>
                <a:cubicBezTo>
                  <a:pt x="590" y="407"/>
                  <a:pt x="573" y="403"/>
                  <a:pt x="566" y="413"/>
                </a:cubicBezTo>
                <a:cubicBezTo>
                  <a:pt x="541" y="442"/>
                  <a:pt x="556" y="547"/>
                  <a:pt x="584" y="575"/>
                </a:cubicBezTo>
                <a:cubicBezTo>
                  <a:pt x="607" y="598"/>
                  <a:pt x="623" y="595"/>
                  <a:pt x="656" y="602"/>
                </a:cubicBezTo>
                <a:cubicBezTo>
                  <a:pt x="675" y="544"/>
                  <a:pt x="692" y="482"/>
                  <a:pt x="620" y="458"/>
                </a:cubicBezTo>
                <a:cubicBezTo>
                  <a:pt x="584" y="461"/>
                  <a:pt x="546" y="457"/>
                  <a:pt x="512" y="467"/>
                </a:cubicBezTo>
                <a:cubicBezTo>
                  <a:pt x="482" y="474"/>
                  <a:pt x="472" y="517"/>
                  <a:pt x="494" y="539"/>
                </a:cubicBezTo>
                <a:cubicBezTo>
                  <a:pt x="504" y="549"/>
                  <a:pt x="524" y="545"/>
                  <a:pt x="539" y="548"/>
                </a:cubicBezTo>
                <a:cubicBezTo>
                  <a:pt x="557" y="545"/>
                  <a:pt x="578" y="549"/>
                  <a:pt x="593" y="539"/>
                </a:cubicBezTo>
                <a:cubicBezTo>
                  <a:pt x="603" y="531"/>
                  <a:pt x="602" y="515"/>
                  <a:pt x="602" y="503"/>
                </a:cubicBezTo>
                <a:cubicBezTo>
                  <a:pt x="598" y="419"/>
                  <a:pt x="607" y="346"/>
                  <a:pt x="548" y="287"/>
                </a:cubicBezTo>
                <a:cubicBezTo>
                  <a:pt x="543" y="282"/>
                  <a:pt x="485" y="269"/>
                  <a:pt x="485" y="269"/>
                </a:cubicBezTo>
                <a:cubicBezTo>
                  <a:pt x="473" y="272"/>
                  <a:pt x="455" y="267"/>
                  <a:pt x="449" y="278"/>
                </a:cubicBezTo>
                <a:cubicBezTo>
                  <a:pt x="436" y="296"/>
                  <a:pt x="425" y="388"/>
                  <a:pt x="422" y="413"/>
                </a:cubicBezTo>
                <a:cubicBezTo>
                  <a:pt x="432" y="475"/>
                  <a:pt x="466" y="547"/>
                  <a:pt x="521" y="584"/>
                </a:cubicBezTo>
                <a:cubicBezTo>
                  <a:pt x="566" y="581"/>
                  <a:pt x="621" y="603"/>
                  <a:pt x="656" y="575"/>
                </a:cubicBezTo>
                <a:cubicBezTo>
                  <a:pt x="705" y="533"/>
                  <a:pt x="587" y="459"/>
                  <a:pt x="566" y="449"/>
                </a:cubicBezTo>
                <a:cubicBezTo>
                  <a:pt x="491" y="461"/>
                  <a:pt x="502" y="460"/>
                  <a:pt x="485" y="530"/>
                </a:cubicBezTo>
                <a:cubicBezTo>
                  <a:pt x="516" y="540"/>
                  <a:pt x="561" y="532"/>
                  <a:pt x="530" y="485"/>
                </a:cubicBezTo>
                <a:cubicBezTo>
                  <a:pt x="514" y="461"/>
                  <a:pt x="469" y="461"/>
                  <a:pt x="449" y="458"/>
                </a:cubicBezTo>
                <a:cubicBezTo>
                  <a:pt x="428" y="461"/>
                  <a:pt x="399" y="450"/>
                  <a:pt x="386" y="467"/>
                </a:cubicBezTo>
                <a:cubicBezTo>
                  <a:pt x="376" y="478"/>
                  <a:pt x="405" y="489"/>
                  <a:pt x="413" y="503"/>
                </a:cubicBezTo>
                <a:cubicBezTo>
                  <a:pt x="417" y="511"/>
                  <a:pt x="415" y="523"/>
                  <a:pt x="422" y="530"/>
                </a:cubicBezTo>
                <a:cubicBezTo>
                  <a:pt x="428" y="536"/>
                  <a:pt x="440" y="536"/>
                  <a:pt x="449" y="539"/>
                </a:cubicBezTo>
                <a:cubicBezTo>
                  <a:pt x="489" y="528"/>
                  <a:pt x="507" y="525"/>
                  <a:pt x="521" y="485"/>
                </a:cubicBezTo>
                <a:cubicBezTo>
                  <a:pt x="506" y="482"/>
                  <a:pt x="490" y="471"/>
                  <a:pt x="476" y="476"/>
                </a:cubicBezTo>
                <a:cubicBezTo>
                  <a:pt x="459" y="481"/>
                  <a:pt x="453" y="502"/>
                  <a:pt x="440" y="512"/>
                </a:cubicBezTo>
                <a:cubicBezTo>
                  <a:pt x="403" y="537"/>
                  <a:pt x="347" y="549"/>
                  <a:pt x="305" y="557"/>
                </a:cubicBezTo>
                <a:cubicBezTo>
                  <a:pt x="242" y="554"/>
                  <a:pt x="178" y="554"/>
                  <a:pt x="116" y="548"/>
                </a:cubicBezTo>
                <a:cubicBezTo>
                  <a:pt x="97" y="545"/>
                  <a:pt x="62" y="530"/>
                  <a:pt x="62" y="530"/>
                </a:cubicBezTo>
                <a:cubicBezTo>
                  <a:pt x="59" y="515"/>
                  <a:pt x="55" y="500"/>
                  <a:pt x="53" y="485"/>
                </a:cubicBezTo>
                <a:cubicBezTo>
                  <a:pt x="33" y="369"/>
                  <a:pt x="49" y="396"/>
                  <a:pt x="179" y="350"/>
                </a:cubicBezTo>
                <a:cubicBezTo>
                  <a:pt x="302" y="355"/>
                  <a:pt x="367" y="322"/>
                  <a:pt x="440" y="395"/>
                </a:cubicBezTo>
                <a:cubicBezTo>
                  <a:pt x="447" y="431"/>
                  <a:pt x="471" y="466"/>
                  <a:pt x="467" y="503"/>
                </a:cubicBezTo>
                <a:cubicBezTo>
                  <a:pt x="463" y="532"/>
                  <a:pt x="443" y="557"/>
                  <a:pt x="431" y="584"/>
                </a:cubicBezTo>
                <a:cubicBezTo>
                  <a:pt x="380" y="581"/>
                  <a:pt x="328" y="579"/>
                  <a:pt x="278" y="575"/>
                </a:cubicBezTo>
                <a:cubicBezTo>
                  <a:pt x="182" y="565"/>
                  <a:pt x="117" y="491"/>
                  <a:pt x="62" y="422"/>
                </a:cubicBezTo>
                <a:cubicBezTo>
                  <a:pt x="31" y="331"/>
                  <a:pt x="251" y="385"/>
                  <a:pt x="260" y="386"/>
                </a:cubicBezTo>
                <a:cubicBezTo>
                  <a:pt x="263" y="396"/>
                  <a:pt x="280" y="429"/>
                  <a:pt x="260" y="440"/>
                </a:cubicBezTo>
                <a:cubicBezTo>
                  <a:pt x="251" y="444"/>
                  <a:pt x="242" y="434"/>
                  <a:pt x="233" y="431"/>
                </a:cubicBezTo>
                <a:cubicBezTo>
                  <a:pt x="236" y="419"/>
                  <a:pt x="230" y="398"/>
                  <a:pt x="242" y="395"/>
                </a:cubicBezTo>
                <a:cubicBezTo>
                  <a:pt x="321" y="371"/>
                  <a:pt x="318" y="390"/>
                  <a:pt x="332" y="431"/>
                </a:cubicBezTo>
                <a:cubicBezTo>
                  <a:pt x="314" y="449"/>
                  <a:pt x="293" y="464"/>
                  <a:pt x="278" y="485"/>
                </a:cubicBezTo>
                <a:cubicBezTo>
                  <a:pt x="238" y="535"/>
                  <a:pt x="331" y="503"/>
                  <a:pt x="206" y="521"/>
                </a:cubicBezTo>
                <a:cubicBezTo>
                  <a:pt x="152" y="498"/>
                  <a:pt x="98" y="485"/>
                  <a:pt x="44" y="467"/>
                </a:cubicBezTo>
                <a:cubicBezTo>
                  <a:pt x="44" y="466"/>
                  <a:pt x="58" y="391"/>
                  <a:pt x="62" y="386"/>
                </a:cubicBezTo>
                <a:cubicBezTo>
                  <a:pt x="108" y="316"/>
                  <a:pt x="187" y="328"/>
                  <a:pt x="260" y="314"/>
                </a:cubicBezTo>
                <a:cubicBezTo>
                  <a:pt x="323" y="377"/>
                  <a:pt x="322" y="366"/>
                  <a:pt x="341" y="440"/>
                </a:cubicBezTo>
                <a:cubicBezTo>
                  <a:pt x="335" y="461"/>
                  <a:pt x="336" y="485"/>
                  <a:pt x="323" y="503"/>
                </a:cubicBezTo>
                <a:cubicBezTo>
                  <a:pt x="301" y="531"/>
                  <a:pt x="231" y="502"/>
                  <a:pt x="206" y="494"/>
                </a:cubicBezTo>
                <a:cubicBezTo>
                  <a:pt x="185" y="432"/>
                  <a:pt x="236" y="360"/>
                  <a:pt x="296" y="341"/>
                </a:cubicBezTo>
                <a:cubicBezTo>
                  <a:pt x="371" y="353"/>
                  <a:pt x="382" y="351"/>
                  <a:pt x="431" y="413"/>
                </a:cubicBezTo>
                <a:cubicBezTo>
                  <a:pt x="455" y="533"/>
                  <a:pt x="411" y="562"/>
                  <a:pt x="314" y="602"/>
                </a:cubicBezTo>
                <a:cubicBezTo>
                  <a:pt x="218" y="596"/>
                  <a:pt x="116" y="616"/>
                  <a:pt x="26" y="584"/>
                </a:cubicBezTo>
                <a:cubicBezTo>
                  <a:pt x="0" y="574"/>
                  <a:pt x="24" y="528"/>
                  <a:pt x="35" y="503"/>
                </a:cubicBezTo>
                <a:cubicBezTo>
                  <a:pt x="44" y="480"/>
                  <a:pt x="82" y="489"/>
                  <a:pt x="107" y="485"/>
                </a:cubicBezTo>
                <a:cubicBezTo>
                  <a:pt x="128" y="490"/>
                  <a:pt x="157" y="485"/>
                  <a:pt x="170" y="503"/>
                </a:cubicBezTo>
                <a:cubicBezTo>
                  <a:pt x="181" y="518"/>
                  <a:pt x="178" y="540"/>
                  <a:pt x="188" y="557"/>
                </a:cubicBezTo>
                <a:cubicBezTo>
                  <a:pt x="213" y="600"/>
                  <a:pt x="232" y="610"/>
                  <a:pt x="269" y="638"/>
                </a:cubicBezTo>
                <a:cubicBezTo>
                  <a:pt x="293" y="678"/>
                  <a:pt x="305" y="704"/>
                  <a:pt x="350" y="719"/>
                </a:cubicBezTo>
                <a:cubicBezTo>
                  <a:pt x="365" y="716"/>
                  <a:pt x="384" y="720"/>
                  <a:pt x="395" y="710"/>
                </a:cubicBezTo>
                <a:cubicBezTo>
                  <a:pt x="411" y="693"/>
                  <a:pt x="401" y="611"/>
                  <a:pt x="395" y="602"/>
                </a:cubicBezTo>
                <a:cubicBezTo>
                  <a:pt x="386" y="588"/>
                  <a:pt x="365" y="590"/>
                  <a:pt x="350" y="584"/>
                </a:cubicBezTo>
                <a:cubicBezTo>
                  <a:pt x="314" y="587"/>
                  <a:pt x="275" y="580"/>
                  <a:pt x="242" y="593"/>
                </a:cubicBezTo>
                <a:cubicBezTo>
                  <a:pt x="233" y="596"/>
                  <a:pt x="241" y="620"/>
                  <a:pt x="251" y="620"/>
                </a:cubicBezTo>
                <a:cubicBezTo>
                  <a:pt x="261" y="620"/>
                  <a:pt x="263" y="602"/>
                  <a:pt x="269" y="593"/>
                </a:cubicBezTo>
                <a:cubicBezTo>
                  <a:pt x="263" y="545"/>
                  <a:pt x="258" y="496"/>
                  <a:pt x="251" y="449"/>
                </a:cubicBezTo>
                <a:cubicBezTo>
                  <a:pt x="240" y="382"/>
                  <a:pt x="159" y="339"/>
                  <a:pt x="116" y="296"/>
                </a:cubicBezTo>
                <a:cubicBezTo>
                  <a:pt x="113" y="287"/>
                  <a:pt x="102" y="277"/>
                  <a:pt x="107" y="269"/>
                </a:cubicBezTo>
                <a:cubicBezTo>
                  <a:pt x="111" y="260"/>
                  <a:pt x="126" y="265"/>
                  <a:pt x="134" y="260"/>
                </a:cubicBezTo>
                <a:cubicBezTo>
                  <a:pt x="165" y="239"/>
                  <a:pt x="250" y="157"/>
                  <a:pt x="296" y="144"/>
                </a:cubicBezTo>
                <a:cubicBezTo>
                  <a:pt x="308" y="135"/>
                  <a:pt x="320" y="107"/>
                  <a:pt x="332" y="117"/>
                </a:cubicBezTo>
                <a:cubicBezTo>
                  <a:pt x="343" y="126"/>
                  <a:pt x="314" y="141"/>
                  <a:pt x="305" y="152"/>
                </a:cubicBezTo>
                <a:cubicBezTo>
                  <a:pt x="284" y="173"/>
                  <a:pt x="242" y="215"/>
                  <a:pt x="242" y="215"/>
                </a:cubicBezTo>
                <a:cubicBezTo>
                  <a:pt x="225" y="265"/>
                  <a:pt x="205" y="286"/>
                  <a:pt x="269" y="314"/>
                </a:cubicBezTo>
                <a:cubicBezTo>
                  <a:pt x="280" y="318"/>
                  <a:pt x="293" y="320"/>
                  <a:pt x="305" y="323"/>
                </a:cubicBezTo>
                <a:cubicBezTo>
                  <a:pt x="326" y="311"/>
                  <a:pt x="353" y="306"/>
                  <a:pt x="368" y="287"/>
                </a:cubicBezTo>
                <a:cubicBezTo>
                  <a:pt x="374" y="278"/>
                  <a:pt x="354" y="269"/>
                  <a:pt x="350" y="260"/>
                </a:cubicBezTo>
                <a:cubicBezTo>
                  <a:pt x="329" y="219"/>
                  <a:pt x="359" y="237"/>
                  <a:pt x="305" y="224"/>
                </a:cubicBezTo>
                <a:cubicBezTo>
                  <a:pt x="266" y="281"/>
                  <a:pt x="275" y="335"/>
                  <a:pt x="305" y="395"/>
                </a:cubicBezTo>
                <a:cubicBezTo>
                  <a:pt x="359" y="381"/>
                  <a:pt x="337" y="397"/>
                  <a:pt x="359" y="332"/>
                </a:cubicBezTo>
                <a:cubicBezTo>
                  <a:pt x="362" y="323"/>
                  <a:pt x="368" y="305"/>
                  <a:pt x="368" y="305"/>
                </a:cubicBezTo>
                <a:cubicBezTo>
                  <a:pt x="345" y="289"/>
                  <a:pt x="305" y="261"/>
                  <a:pt x="305" y="314"/>
                </a:cubicBez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9" name="Line 20">
            <a:extLst>
              <a:ext uri="{FF2B5EF4-FFF2-40B4-BE49-F238E27FC236}">
                <a16:creationId xmlns:a16="http://schemas.microsoft.com/office/drawing/2014/main" id="{F7A02F5E-09C3-40C6-1746-A819FB48FD0A}"/>
              </a:ext>
            </a:extLst>
          </p:cNvPr>
          <p:cNvSpPr>
            <a:spLocks noChangeShapeType="1"/>
          </p:cNvSpPr>
          <p:nvPr/>
        </p:nvSpPr>
        <p:spPr bwMode="auto">
          <a:xfrm>
            <a:off x="4876800" y="3657600"/>
            <a:ext cx="76200" cy="53340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0" name="Line 21">
            <a:extLst>
              <a:ext uri="{FF2B5EF4-FFF2-40B4-BE49-F238E27FC236}">
                <a16:creationId xmlns:a16="http://schemas.microsoft.com/office/drawing/2014/main" id="{32218B91-3300-6684-4D99-F7C55376A2C6}"/>
              </a:ext>
            </a:extLst>
          </p:cNvPr>
          <p:cNvSpPr>
            <a:spLocks noChangeShapeType="1"/>
          </p:cNvSpPr>
          <p:nvPr/>
        </p:nvSpPr>
        <p:spPr bwMode="auto">
          <a:xfrm flipH="1">
            <a:off x="6934200" y="3886200"/>
            <a:ext cx="76200" cy="38100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a:extLst>
              <a:ext uri="{FF2B5EF4-FFF2-40B4-BE49-F238E27FC236}">
                <a16:creationId xmlns:a16="http://schemas.microsoft.com/office/drawing/2014/main" id="{970993F2-7E39-4E5B-8D6F-93CDECB136C6}"/>
              </a:ext>
            </a:extLst>
          </p:cNvPr>
          <p:cNvSpPr txBox="1">
            <a:spLocks noChangeArrowheads="1"/>
          </p:cNvSpPr>
          <p:nvPr/>
        </p:nvSpPr>
        <p:spPr bwMode="auto">
          <a:xfrm>
            <a:off x="1692000" y="252000"/>
            <a:ext cx="5868000" cy="468000"/>
          </a:xfrm>
          <a:prstGeom prst="rect">
            <a:avLst/>
          </a:prstGeom>
          <a:noFill/>
          <a:ln w="9525">
            <a:noFill/>
            <a:miter lim="800000"/>
            <a:headEnd/>
            <a:tailEnd/>
          </a:ln>
        </p:spPr>
        <p:txBody>
          <a:bodyPr anchor="ctr"/>
          <a:lstStyle/>
          <a:p>
            <a:pPr algn="ctr">
              <a:lnSpc>
                <a:spcPct val="90000"/>
              </a:lnSpc>
              <a:spcBef>
                <a:spcPct val="0"/>
              </a:spcBef>
              <a:defRPr/>
            </a:pPr>
            <a:r>
              <a:rPr lang="en-US" sz="2800" b="1" dirty="0">
                <a:ea typeface="+mj-ea"/>
                <a:cs typeface="+mj-cs"/>
              </a:rPr>
              <a:t>Volume of distribution (in homo)</a:t>
            </a:r>
          </a:p>
        </p:txBody>
      </p:sp>
      <p:grpSp>
        <p:nvGrpSpPr>
          <p:cNvPr id="21" name="Group 10">
            <a:extLst>
              <a:ext uri="{FF2B5EF4-FFF2-40B4-BE49-F238E27FC236}">
                <a16:creationId xmlns:a16="http://schemas.microsoft.com/office/drawing/2014/main" id="{BBB123B2-32C6-4179-8CBB-D7E802971F35}"/>
              </a:ext>
            </a:extLst>
          </p:cNvPr>
          <p:cNvGrpSpPr>
            <a:grpSpLocks/>
          </p:cNvGrpSpPr>
          <p:nvPr/>
        </p:nvGrpSpPr>
        <p:grpSpPr bwMode="auto">
          <a:xfrm>
            <a:off x="2436813" y="896938"/>
            <a:ext cx="7543800" cy="3295650"/>
            <a:chOff x="950913" y="1125538"/>
            <a:chExt cx="7543800" cy="3295650"/>
          </a:xfrm>
        </p:grpSpPr>
        <p:graphicFrame>
          <p:nvGraphicFramePr>
            <p:cNvPr id="22" name="Object 3">
              <a:extLst>
                <a:ext uri="{FF2B5EF4-FFF2-40B4-BE49-F238E27FC236}">
                  <a16:creationId xmlns:a16="http://schemas.microsoft.com/office/drawing/2014/main" id="{600B1E8D-26DE-4650-8C74-550166CACE88}"/>
                </a:ext>
              </a:extLst>
            </p:cNvPr>
            <p:cNvGraphicFramePr>
              <a:graphicFrameLocks noChangeAspect="1"/>
            </p:cNvGraphicFramePr>
            <p:nvPr/>
          </p:nvGraphicFramePr>
          <p:xfrm>
            <a:off x="950913" y="1125538"/>
            <a:ext cx="6172200" cy="3295650"/>
          </p:xfrm>
          <a:graphic>
            <a:graphicData uri="http://schemas.openxmlformats.org/presentationml/2006/ole">
              <mc:AlternateContent xmlns:mc="http://schemas.openxmlformats.org/markup-compatibility/2006">
                <mc:Choice xmlns:v="urn:schemas-microsoft-com:vml" Requires="v">
                  <p:oleObj name="Document" r:id="rId2" imgW="5765800" imgH="3238500" progId="Word.Document.8">
                    <p:embed/>
                  </p:oleObj>
                </mc:Choice>
                <mc:Fallback>
                  <p:oleObj name="Document" r:id="rId2" imgW="5765800" imgH="3238500" progId="Word.Document.8">
                    <p:embed/>
                    <p:pic>
                      <p:nvPicPr>
                        <p:cNvPr id="22" name="Object 3">
                          <a:extLst>
                            <a:ext uri="{FF2B5EF4-FFF2-40B4-BE49-F238E27FC236}">
                              <a16:creationId xmlns:a16="http://schemas.microsoft.com/office/drawing/2014/main" id="{600B1E8D-26DE-4650-8C74-550166CAC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1125538"/>
                          <a:ext cx="61722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5">
              <a:extLst>
                <a:ext uri="{FF2B5EF4-FFF2-40B4-BE49-F238E27FC236}">
                  <a16:creationId xmlns:a16="http://schemas.microsoft.com/office/drawing/2014/main" id="{4D5918AC-68F9-4D4C-8462-990D5CFB4463}"/>
                </a:ext>
              </a:extLst>
            </p:cNvPr>
            <p:cNvGrpSpPr>
              <a:grpSpLocks/>
            </p:cNvGrpSpPr>
            <p:nvPr/>
          </p:nvGrpSpPr>
          <p:grpSpPr bwMode="auto">
            <a:xfrm>
              <a:off x="2017713" y="1658938"/>
              <a:ext cx="6477000" cy="2762250"/>
              <a:chOff x="1536" y="1200"/>
              <a:chExt cx="4080" cy="1740"/>
            </a:xfrm>
          </p:grpSpPr>
          <p:sp>
            <p:nvSpPr>
              <p:cNvPr id="24" name="Rectangle 6">
                <a:extLst>
                  <a:ext uri="{FF2B5EF4-FFF2-40B4-BE49-F238E27FC236}">
                    <a16:creationId xmlns:a16="http://schemas.microsoft.com/office/drawing/2014/main" id="{14FFCBA5-FA66-4D7E-A676-473D32CC3340}"/>
                  </a:ext>
                </a:extLst>
              </p:cNvPr>
              <p:cNvSpPr>
                <a:spLocks noChangeArrowheads="1"/>
              </p:cNvSpPr>
              <p:nvPr/>
            </p:nvSpPr>
            <p:spPr bwMode="auto">
              <a:xfrm>
                <a:off x="1536" y="1200"/>
                <a:ext cx="3168" cy="1392"/>
              </a:xfrm>
              <a:prstGeom prst="rect">
                <a:avLst/>
              </a:prstGeom>
              <a:solidFill>
                <a:schemeClr val="accent1">
                  <a:alpha val="34901"/>
                </a:schemeClr>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25" name="Text Box 7">
                <a:extLst>
                  <a:ext uri="{FF2B5EF4-FFF2-40B4-BE49-F238E27FC236}">
                    <a16:creationId xmlns:a16="http://schemas.microsoft.com/office/drawing/2014/main" id="{217D6E37-4E80-4434-AEA9-3887F5A50304}"/>
                  </a:ext>
                </a:extLst>
              </p:cNvPr>
              <p:cNvSpPr txBox="1">
                <a:spLocks noChangeArrowheads="1"/>
              </p:cNvSpPr>
              <p:nvPr/>
            </p:nvSpPr>
            <p:spPr bwMode="auto">
              <a:xfrm>
                <a:off x="3936" y="2688"/>
                <a:ext cx="16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n-US" altLang="en-US" sz="2000" b="1">
                    <a:solidFill>
                      <a:schemeClr val="accent2"/>
                    </a:solidFill>
                    <a:latin typeface="Arial" panose="020B0604020202020204" pitchFamily="34" charset="0"/>
                  </a:rPr>
                  <a:t>Tissue</a:t>
                </a:r>
                <a:r>
                  <a:rPr lang="en-US" altLang="en-US" b="1">
                    <a:solidFill>
                      <a:schemeClr val="accent2"/>
                    </a:solidFill>
                    <a:latin typeface="Arial" panose="020B0604020202020204" pitchFamily="34" charset="0"/>
                  </a:rPr>
                  <a:t> </a:t>
                </a:r>
                <a:r>
                  <a:rPr lang="en-US" altLang="en-US" sz="2000" b="1">
                    <a:solidFill>
                      <a:schemeClr val="accent2"/>
                    </a:solidFill>
                    <a:latin typeface="Arial" panose="020B0604020202020204" pitchFamily="34" charset="0"/>
                  </a:rPr>
                  <a:t>water ≈</a:t>
                </a:r>
                <a:r>
                  <a:rPr lang="en-US" altLang="en-US" b="1">
                    <a:solidFill>
                      <a:schemeClr val="accent2"/>
                    </a:solidFill>
                    <a:latin typeface="Arial" panose="020B0604020202020204" pitchFamily="34" charset="0"/>
                  </a:rPr>
                  <a:t> 39L</a:t>
                </a:r>
              </a:p>
            </p:txBody>
          </p:sp>
        </p:grpSp>
      </p:grpSp>
      <p:sp>
        <p:nvSpPr>
          <p:cNvPr id="26" name="Text Box 4">
            <a:extLst>
              <a:ext uri="{FF2B5EF4-FFF2-40B4-BE49-F238E27FC236}">
                <a16:creationId xmlns:a16="http://schemas.microsoft.com/office/drawing/2014/main" id="{06AAAA48-E774-4B94-8F97-471A914AC37E}"/>
              </a:ext>
            </a:extLst>
          </p:cNvPr>
          <p:cNvSpPr txBox="1">
            <a:spLocks noChangeArrowheads="1"/>
          </p:cNvSpPr>
          <p:nvPr/>
        </p:nvSpPr>
        <p:spPr bwMode="auto">
          <a:xfrm>
            <a:off x="2465389" y="4477576"/>
            <a:ext cx="6816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dirty="0"/>
              <a:t>Amount of drug in body = amount in plasma + amount in tissues</a:t>
            </a:r>
          </a:p>
        </p:txBody>
      </p:sp>
      <p:sp>
        <p:nvSpPr>
          <p:cNvPr id="27" name="Text Box 8">
            <a:extLst>
              <a:ext uri="{FF2B5EF4-FFF2-40B4-BE49-F238E27FC236}">
                <a16:creationId xmlns:a16="http://schemas.microsoft.com/office/drawing/2014/main" id="{E857B0E7-3DC9-4C43-B1EE-1F6C71FDBC82}"/>
              </a:ext>
            </a:extLst>
          </p:cNvPr>
          <p:cNvSpPr txBox="1">
            <a:spLocks noChangeArrowheads="1"/>
          </p:cNvSpPr>
          <p:nvPr/>
        </p:nvSpPr>
        <p:spPr bwMode="auto">
          <a:xfrm>
            <a:off x="4284663" y="4772851"/>
            <a:ext cx="2901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a:t>V • C</a:t>
            </a:r>
            <a:r>
              <a:rPr lang="en-US" altLang="en-US" sz="2000" baseline="-25000"/>
              <a:t>p</a:t>
            </a:r>
            <a:r>
              <a:rPr lang="en-US" altLang="en-US" sz="2000"/>
              <a:t> = V</a:t>
            </a:r>
            <a:r>
              <a:rPr lang="en-US" altLang="en-US" sz="2000" baseline="-25000"/>
              <a:t>p</a:t>
            </a:r>
            <a:r>
              <a:rPr lang="en-US" altLang="en-US" sz="2000"/>
              <a:t> • C</a:t>
            </a:r>
            <a:r>
              <a:rPr lang="en-US" altLang="en-US" sz="2000" baseline="-25000"/>
              <a:t>p</a:t>
            </a:r>
            <a:r>
              <a:rPr lang="en-US" altLang="en-US" sz="2000"/>
              <a:t> + V</a:t>
            </a:r>
            <a:r>
              <a:rPr lang="en-US" altLang="en-US" sz="2000" baseline="-25000"/>
              <a:t>T</a:t>
            </a:r>
            <a:r>
              <a:rPr lang="en-US" altLang="en-US" sz="2000"/>
              <a:t> • C</a:t>
            </a:r>
            <a:r>
              <a:rPr lang="en-US" altLang="en-US" sz="2000" baseline="-25000"/>
              <a:t>T</a:t>
            </a:r>
            <a:endParaRPr lang="en-US" altLang="en-US" sz="2000"/>
          </a:p>
        </p:txBody>
      </p:sp>
      <p:sp>
        <p:nvSpPr>
          <p:cNvPr id="28" name="TextBox 11">
            <a:extLst>
              <a:ext uri="{FF2B5EF4-FFF2-40B4-BE49-F238E27FC236}">
                <a16:creationId xmlns:a16="http://schemas.microsoft.com/office/drawing/2014/main" id="{9E6E341E-FA64-432B-ACBA-11A3F98B77D2}"/>
              </a:ext>
            </a:extLst>
          </p:cNvPr>
          <p:cNvSpPr txBox="1">
            <a:spLocks noChangeArrowheads="1"/>
          </p:cNvSpPr>
          <p:nvPr/>
        </p:nvSpPr>
        <p:spPr bwMode="auto">
          <a:xfrm>
            <a:off x="2895600" y="5285614"/>
            <a:ext cx="6357938" cy="10779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itchFamily="2" charset="2"/>
              <a:buChar char="q"/>
            </a:pPr>
            <a:r>
              <a:rPr lang="en-ZW" altLang="en-US" sz="1600" b="1"/>
              <a:t>If Vd of drug is </a:t>
            </a:r>
            <a:r>
              <a:rPr lang="en-ZW" altLang="en-US" sz="1600" b="1" u="sng"/>
              <a:t>&lt;</a:t>
            </a:r>
            <a:r>
              <a:rPr lang="en-ZW" altLang="en-US" sz="1600" b="1"/>
              <a:t>3L, it is limited to the plasma (blood)</a:t>
            </a:r>
          </a:p>
          <a:p>
            <a:pPr eaLnBrk="1" hangingPunct="1">
              <a:buFont typeface="Wingdings" pitchFamily="2" charset="2"/>
              <a:buChar char="q"/>
            </a:pPr>
            <a:r>
              <a:rPr lang="en-ZW" altLang="en-US" sz="1600" b="1"/>
              <a:t>If Vd of drug is &gt;3L&lt;15L, it likely also distributed to interstitial fluid</a:t>
            </a:r>
          </a:p>
          <a:p>
            <a:pPr eaLnBrk="1" hangingPunct="1">
              <a:buFont typeface="Wingdings" pitchFamily="2" charset="2"/>
              <a:buChar char="q"/>
            </a:pPr>
            <a:r>
              <a:rPr lang="en-ZW" altLang="en-US" sz="1600" b="1"/>
              <a:t>If Vd of drug is up to 39L, it also distributes to intracellular water</a:t>
            </a:r>
          </a:p>
          <a:p>
            <a:pPr eaLnBrk="1" hangingPunct="1">
              <a:buFont typeface="Wingdings" pitchFamily="2" charset="2"/>
              <a:buChar char="q"/>
            </a:pPr>
            <a:r>
              <a:rPr lang="en-ZW" altLang="en-US" sz="1600" b="1"/>
              <a:t>If Vd for drug is &gt;40L, it distributes to other tissues</a:t>
            </a:r>
          </a:p>
        </p:txBody>
      </p:sp>
    </p:spTree>
    <p:extLst>
      <p:ext uri="{BB962C8B-B14F-4D97-AF65-F5344CB8AC3E}">
        <p14:creationId xmlns:p14="http://schemas.microsoft.com/office/powerpoint/2010/main" val="59468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240030" y="3355059"/>
            <a:ext cx="11772899"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the author(s) as follows: </a:t>
            </a:r>
          </a:p>
          <a:p>
            <a:r>
              <a:rPr lang="en-US" sz="2000" b="1" dirty="0"/>
              <a:t>CC BY 4.0 [Ali Mohamed, African Institute for Biomedical Science and Technology, Zimbabwe]</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9EA89AB-54FD-A5AD-1D00-D722355FD47E}"/>
              </a:ext>
            </a:extLst>
          </p:cNvPr>
          <p:cNvSpPr>
            <a:spLocks noChangeArrowheads="1"/>
          </p:cNvSpPr>
          <p:nvPr/>
        </p:nvSpPr>
        <p:spPr bwMode="auto">
          <a:xfrm>
            <a:off x="2540000" y="1266826"/>
            <a:ext cx="7010400" cy="2847975"/>
          </a:xfrm>
          <a:prstGeom prst="rect">
            <a:avLst/>
          </a:prstGeom>
          <a:solidFill>
            <a:srgbClr val="FFFFFF"/>
          </a:solidFill>
          <a:ln w="76200">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endParaRPr lang="en-US" altLang="en-US" sz="5400">
              <a:latin typeface="Comic Sans MS" panose="030F0902030302020204" pitchFamily="66" charset="0"/>
            </a:endParaRPr>
          </a:p>
        </p:txBody>
      </p:sp>
      <p:sp>
        <p:nvSpPr>
          <p:cNvPr id="27651" name="Line 3">
            <a:extLst>
              <a:ext uri="{FF2B5EF4-FFF2-40B4-BE49-F238E27FC236}">
                <a16:creationId xmlns:a16="http://schemas.microsoft.com/office/drawing/2014/main" id="{B63BB683-8320-D08D-B3B4-7D1F748B2E11}"/>
              </a:ext>
            </a:extLst>
          </p:cNvPr>
          <p:cNvSpPr>
            <a:spLocks noChangeShapeType="1"/>
          </p:cNvSpPr>
          <p:nvPr/>
        </p:nvSpPr>
        <p:spPr bwMode="auto">
          <a:xfrm>
            <a:off x="4876800" y="1266826"/>
            <a:ext cx="0" cy="284797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2" name="Text Box 4">
            <a:extLst>
              <a:ext uri="{FF2B5EF4-FFF2-40B4-BE49-F238E27FC236}">
                <a16:creationId xmlns:a16="http://schemas.microsoft.com/office/drawing/2014/main" id="{44EF1C3A-ADE4-2E9A-F665-682499B5094E}"/>
              </a:ext>
            </a:extLst>
          </p:cNvPr>
          <p:cNvSpPr txBox="1">
            <a:spLocks noChangeArrowheads="1"/>
          </p:cNvSpPr>
          <p:nvPr/>
        </p:nvSpPr>
        <p:spPr bwMode="auto">
          <a:xfrm>
            <a:off x="3313114" y="658814"/>
            <a:ext cx="738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a:solidFill>
                  <a:srgbClr val="FF3300"/>
                </a:solidFill>
                <a:latin typeface="Comic Sans MS" panose="030F0902030302020204" pitchFamily="66" charset="0"/>
              </a:rPr>
              <a:t>Plasma</a:t>
            </a:r>
            <a:endParaRPr lang="en-GB" altLang="en-US">
              <a:latin typeface="Comic Sans MS" panose="030F0902030302020204" pitchFamily="66" charset="0"/>
            </a:endParaRPr>
          </a:p>
        </p:txBody>
      </p:sp>
      <p:sp>
        <p:nvSpPr>
          <p:cNvPr id="27653" name="Text Box 5">
            <a:extLst>
              <a:ext uri="{FF2B5EF4-FFF2-40B4-BE49-F238E27FC236}">
                <a16:creationId xmlns:a16="http://schemas.microsoft.com/office/drawing/2014/main" id="{0CB7ABB6-6AAE-D700-4A9B-8DE18E494C28}"/>
              </a:ext>
            </a:extLst>
          </p:cNvPr>
          <p:cNvSpPr txBox="1">
            <a:spLocks noChangeArrowheads="1"/>
          </p:cNvSpPr>
          <p:nvPr/>
        </p:nvSpPr>
        <p:spPr bwMode="auto">
          <a:xfrm>
            <a:off x="6762750" y="658814"/>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a:solidFill>
                  <a:srgbClr val="008000"/>
                </a:solidFill>
                <a:latin typeface="Comic Sans MS" panose="030F0902030302020204" pitchFamily="66" charset="0"/>
              </a:rPr>
              <a:t>Tissue</a:t>
            </a:r>
            <a:endParaRPr lang="en-GB" altLang="en-US">
              <a:latin typeface="Comic Sans MS" panose="030F0902030302020204" pitchFamily="66" charset="0"/>
            </a:endParaRPr>
          </a:p>
        </p:txBody>
      </p:sp>
      <p:grpSp>
        <p:nvGrpSpPr>
          <p:cNvPr id="2" name="Group 23">
            <a:extLst>
              <a:ext uri="{FF2B5EF4-FFF2-40B4-BE49-F238E27FC236}">
                <a16:creationId xmlns:a16="http://schemas.microsoft.com/office/drawing/2014/main" id="{D41A2AB7-F548-3705-8408-9ED19032E12C}"/>
              </a:ext>
            </a:extLst>
          </p:cNvPr>
          <p:cNvGrpSpPr>
            <a:grpSpLocks/>
          </p:cNvGrpSpPr>
          <p:nvPr/>
        </p:nvGrpSpPr>
        <p:grpSpPr bwMode="auto">
          <a:xfrm>
            <a:off x="3073400" y="1490663"/>
            <a:ext cx="1016000" cy="2400300"/>
            <a:chOff x="732" y="1356"/>
            <a:chExt cx="480" cy="2184"/>
          </a:xfrm>
        </p:grpSpPr>
        <p:sp>
          <p:nvSpPr>
            <p:cNvPr id="27669" name="Rectangle 7">
              <a:extLst>
                <a:ext uri="{FF2B5EF4-FFF2-40B4-BE49-F238E27FC236}">
                  <a16:creationId xmlns:a16="http://schemas.microsoft.com/office/drawing/2014/main" id="{6C9D42A0-F9A2-1D67-7F2D-C62E4F0241F1}"/>
                </a:ext>
              </a:extLst>
            </p:cNvPr>
            <p:cNvSpPr>
              <a:spLocks noChangeArrowheads="1"/>
            </p:cNvSpPr>
            <p:nvPr/>
          </p:nvSpPr>
          <p:spPr bwMode="auto">
            <a:xfrm>
              <a:off x="757" y="1356"/>
              <a:ext cx="455"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5400">
                  <a:latin typeface="Comic Sans MS" panose="030F0902030302020204" pitchFamily="66" charset="0"/>
                </a:rPr>
                <a:t>Cu</a:t>
              </a:r>
            </a:p>
          </p:txBody>
        </p:sp>
        <p:sp>
          <p:nvSpPr>
            <p:cNvPr id="27670" name="Line 8">
              <a:extLst>
                <a:ext uri="{FF2B5EF4-FFF2-40B4-BE49-F238E27FC236}">
                  <a16:creationId xmlns:a16="http://schemas.microsoft.com/office/drawing/2014/main" id="{9175CA44-D5B0-158B-E24F-15EB6689B159}"/>
                </a:ext>
              </a:extLst>
            </p:cNvPr>
            <p:cNvSpPr>
              <a:spLocks noChangeShapeType="1"/>
            </p:cNvSpPr>
            <p:nvPr/>
          </p:nvSpPr>
          <p:spPr bwMode="auto">
            <a:xfrm>
              <a:off x="960" y="2064"/>
              <a:ext cx="0" cy="72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1" name="Text Box 9">
              <a:extLst>
                <a:ext uri="{FF2B5EF4-FFF2-40B4-BE49-F238E27FC236}">
                  <a16:creationId xmlns:a16="http://schemas.microsoft.com/office/drawing/2014/main" id="{3D34F7E0-E5CF-8437-8AE7-AFD9B8F994DF}"/>
                </a:ext>
              </a:extLst>
            </p:cNvPr>
            <p:cNvSpPr txBox="1">
              <a:spLocks noChangeArrowheads="1"/>
            </p:cNvSpPr>
            <p:nvPr/>
          </p:nvSpPr>
          <p:spPr bwMode="auto">
            <a:xfrm>
              <a:off x="732" y="2700"/>
              <a:ext cx="47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5400">
                  <a:latin typeface="Comic Sans MS" panose="030F0902030302020204" pitchFamily="66" charset="0"/>
                </a:rPr>
                <a:t>Cb</a:t>
              </a:r>
              <a:endParaRPr lang="en-GB" altLang="en-US">
                <a:latin typeface="Comic Sans MS" panose="030F0902030302020204" pitchFamily="66" charset="0"/>
              </a:endParaRPr>
            </a:p>
          </p:txBody>
        </p:sp>
      </p:grpSp>
      <p:grpSp>
        <p:nvGrpSpPr>
          <p:cNvPr id="3" name="Group 24">
            <a:extLst>
              <a:ext uri="{FF2B5EF4-FFF2-40B4-BE49-F238E27FC236}">
                <a16:creationId xmlns:a16="http://schemas.microsoft.com/office/drawing/2014/main" id="{05562C05-93F2-5567-5736-A9CE5935AB10}"/>
              </a:ext>
            </a:extLst>
          </p:cNvPr>
          <p:cNvGrpSpPr>
            <a:grpSpLocks/>
          </p:cNvGrpSpPr>
          <p:nvPr/>
        </p:nvGrpSpPr>
        <p:grpSpPr bwMode="auto">
          <a:xfrm>
            <a:off x="4368800" y="1490663"/>
            <a:ext cx="4021138" cy="2360612"/>
            <a:chOff x="1344" y="1356"/>
            <a:chExt cx="1900" cy="2148"/>
          </a:xfrm>
        </p:grpSpPr>
        <p:sp>
          <p:nvSpPr>
            <p:cNvPr id="27665" name="Line 10">
              <a:extLst>
                <a:ext uri="{FF2B5EF4-FFF2-40B4-BE49-F238E27FC236}">
                  <a16:creationId xmlns:a16="http://schemas.microsoft.com/office/drawing/2014/main" id="{900548B9-D47E-B352-F30E-95504478C5F0}"/>
                </a:ext>
              </a:extLst>
            </p:cNvPr>
            <p:cNvSpPr>
              <a:spLocks noChangeShapeType="1"/>
            </p:cNvSpPr>
            <p:nvPr/>
          </p:nvSpPr>
          <p:spPr bwMode="auto">
            <a:xfrm>
              <a:off x="1344" y="1776"/>
              <a:ext cx="110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11">
              <a:extLst>
                <a:ext uri="{FF2B5EF4-FFF2-40B4-BE49-F238E27FC236}">
                  <a16:creationId xmlns:a16="http://schemas.microsoft.com/office/drawing/2014/main" id="{301EC39E-A5A7-446E-DFDA-9294C92FD763}"/>
                </a:ext>
              </a:extLst>
            </p:cNvPr>
            <p:cNvSpPr>
              <a:spLocks noChangeShapeType="1"/>
            </p:cNvSpPr>
            <p:nvPr/>
          </p:nvSpPr>
          <p:spPr bwMode="auto">
            <a:xfrm>
              <a:off x="1344" y="3168"/>
              <a:ext cx="240"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7" name="Line 12">
              <a:extLst>
                <a:ext uri="{FF2B5EF4-FFF2-40B4-BE49-F238E27FC236}">
                  <a16:creationId xmlns:a16="http://schemas.microsoft.com/office/drawing/2014/main" id="{B1745BC2-85DA-F5DA-3D5F-94D567FFB6A7}"/>
                </a:ext>
              </a:extLst>
            </p:cNvPr>
            <p:cNvSpPr>
              <a:spLocks noChangeShapeType="1"/>
            </p:cNvSpPr>
            <p:nvPr/>
          </p:nvSpPr>
          <p:spPr bwMode="auto">
            <a:xfrm flipH="1">
              <a:off x="1344" y="3168"/>
              <a:ext cx="240" cy="336"/>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8" name="Rectangle 13">
              <a:extLst>
                <a:ext uri="{FF2B5EF4-FFF2-40B4-BE49-F238E27FC236}">
                  <a16:creationId xmlns:a16="http://schemas.microsoft.com/office/drawing/2014/main" id="{EB72F638-88AF-7309-1655-A35EC186B241}"/>
                </a:ext>
              </a:extLst>
            </p:cNvPr>
            <p:cNvSpPr>
              <a:spLocks noChangeArrowheads="1"/>
            </p:cNvSpPr>
            <p:nvPr/>
          </p:nvSpPr>
          <p:spPr bwMode="auto">
            <a:xfrm>
              <a:off x="2658" y="1356"/>
              <a:ext cx="586"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5400">
                  <a:latin typeface="Comic Sans MS" panose="030F0902030302020204" pitchFamily="66" charset="0"/>
                </a:rPr>
                <a:t>Cu</a:t>
              </a:r>
              <a:r>
                <a:rPr lang="en-GB" altLang="en-US" sz="4800" baseline="-25000">
                  <a:latin typeface="Comic Sans MS" panose="030F0902030302020204" pitchFamily="66" charset="0"/>
                </a:rPr>
                <a:t>T</a:t>
              </a:r>
              <a:endParaRPr lang="en-GB" altLang="en-US" sz="5400">
                <a:latin typeface="Comic Sans MS" panose="030F0902030302020204" pitchFamily="66" charset="0"/>
              </a:endParaRPr>
            </a:p>
          </p:txBody>
        </p:sp>
      </p:grpSp>
      <p:grpSp>
        <p:nvGrpSpPr>
          <p:cNvPr id="4" name="Group 25">
            <a:extLst>
              <a:ext uri="{FF2B5EF4-FFF2-40B4-BE49-F238E27FC236}">
                <a16:creationId xmlns:a16="http://schemas.microsoft.com/office/drawing/2014/main" id="{308B9E1F-2613-5305-B5C6-ED5477A14CD6}"/>
              </a:ext>
            </a:extLst>
          </p:cNvPr>
          <p:cNvGrpSpPr>
            <a:grpSpLocks/>
          </p:cNvGrpSpPr>
          <p:nvPr/>
        </p:nvGrpSpPr>
        <p:grpSpPr bwMode="auto">
          <a:xfrm>
            <a:off x="4876800" y="2268539"/>
            <a:ext cx="3106738" cy="1622425"/>
            <a:chOff x="1584" y="2064"/>
            <a:chExt cx="1468" cy="1476"/>
          </a:xfrm>
        </p:grpSpPr>
        <p:sp>
          <p:nvSpPr>
            <p:cNvPr id="27661" name="Line 14">
              <a:extLst>
                <a:ext uri="{FF2B5EF4-FFF2-40B4-BE49-F238E27FC236}">
                  <a16:creationId xmlns:a16="http://schemas.microsoft.com/office/drawing/2014/main" id="{A047BC6B-A0C9-CB50-F3C7-7DC327755F4F}"/>
                </a:ext>
              </a:extLst>
            </p:cNvPr>
            <p:cNvSpPr>
              <a:spLocks noChangeShapeType="1"/>
            </p:cNvSpPr>
            <p:nvPr/>
          </p:nvSpPr>
          <p:spPr bwMode="auto">
            <a:xfrm>
              <a:off x="2736" y="2064"/>
              <a:ext cx="0" cy="72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2" name="Rectangle 15">
              <a:extLst>
                <a:ext uri="{FF2B5EF4-FFF2-40B4-BE49-F238E27FC236}">
                  <a16:creationId xmlns:a16="http://schemas.microsoft.com/office/drawing/2014/main" id="{2C391988-F1F5-6DC2-31E9-14AA07319854}"/>
                </a:ext>
              </a:extLst>
            </p:cNvPr>
            <p:cNvSpPr>
              <a:spLocks noChangeArrowheads="1"/>
            </p:cNvSpPr>
            <p:nvPr/>
          </p:nvSpPr>
          <p:spPr bwMode="auto">
            <a:xfrm>
              <a:off x="2442" y="2700"/>
              <a:ext cx="61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5400">
                  <a:latin typeface="Comic Sans MS" panose="030F0902030302020204" pitchFamily="66" charset="0"/>
                </a:rPr>
                <a:t>Cb</a:t>
              </a:r>
              <a:r>
                <a:rPr lang="en-GB" altLang="en-US" sz="4800" baseline="-25000">
                  <a:latin typeface="Comic Sans MS" panose="030F0902030302020204" pitchFamily="66" charset="0"/>
                </a:rPr>
                <a:t>T</a:t>
              </a:r>
              <a:endParaRPr lang="en-GB" altLang="en-US" sz="5400">
                <a:latin typeface="Comic Sans MS" panose="030F0902030302020204" pitchFamily="66" charset="0"/>
              </a:endParaRPr>
            </a:p>
          </p:txBody>
        </p:sp>
        <p:sp>
          <p:nvSpPr>
            <p:cNvPr id="27663" name="Line 16">
              <a:extLst>
                <a:ext uri="{FF2B5EF4-FFF2-40B4-BE49-F238E27FC236}">
                  <a16:creationId xmlns:a16="http://schemas.microsoft.com/office/drawing/2014/main" id="{02C3DC82-098E-8EF1-819F-FA21DE54E30C}"/>
                </a:ext>
              </a:extLst>
            </p:cNvPr>
            <p:cNvSpPr>
              <a:spLocks noChangeShapeType="1"/>
            </p:cNvSpPr>
            <p:nvPr/>
          </p:nvSpPr>
          <p:spPr bwMode="auto">
            <a:xfrm flipH="1">
              <a:off x="1584" y="3168"/>
              <a:ext cx="72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17">
              <a:extLst>
                <a:ext uri="{FF2B5EF4-FFF2-40B4-BE49-F238E27FC236}">
                  <a16:creationId xmlns:a16="http://schemas.microsoft.com/office/drawing/2014/main" id="{8C9FBB2A-2037-F04A-F1BD-4B49A530FC4E}"/>
                </a:ext>
              </a:extLst>
            </p:cNvPr>
            <p:cNvSpPr>
              <a:spLocks noChangeShapeType="1"/>
            </p:cNvSpPr>
            <p:nvPr/>
          </p:nvSpPr>
          <p:spPr bwMode="auto">
            <a:xfrm>
              <a:off x="1584" y="3168"/>
              <a:ext cx="288" cy="33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91154" name="Text Box 18">
            <a:extLst>
              <a:ext uri="{FF2B5EF4-FFF2-40B4-BE49-F238E27FC236}">
                <a16:creationId xmlns:a16="http://schemas.microsoft.com/office/drawing/2014/main" id="{C349F356-A5D4-648E-E296-3343CC2D5C8E}"/>
              </a:ext>
            </a:extLst>
          </p:cNvPr>
          <p:cNvSpPr txBox="1">
            <a:spLocks noChangeArrowheads="1"/>
          </p:cNvSpPr>
          <p:nvPr/>
        </p:nvSpPr>
        <p:spPr bwMode="auto">
          <a:xfrm>
            <a:off x="2522539" y="5543551"/>
            <a:ext cx="2205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3600">
                <a:latin typeface="Comic Sans MS" panose="030F0902030302020204" pitchFamily="66" charset="0"/>
              </a:rPr>
              <a:t>fu = Cu/C</a:t>
            </a:r>
            <a:endParaRPr lang="en-GB" altLang="en-US">
              <a:latin typeface="Comic Sans MS" panose="030F0902030302020204" pitchFamily="66" charset="0"/>
            </a:endParaRPr>
          </a:p>
        </p:txBody>
      </p:sp>
      <p:sp>
        <p:nvSpPr>
          <p:cNvPr id="91155" name="Text Box 19">
            <a:extLst>
              <a:ext uri="{FF2B5EF4-FFF2-40B4-BE49-F238E27FC236}">
                <a16:creationId xmlns:a16="http://schemas.microsoft.com/office/drawing/2014/main" id="{99BF33D1-6818-6C9D-8D81-833B3FAC643D}"/>
              </a:ext>
            </a:extLst>
          </p:cNvPr>
          <p:cNvSpPr txBox="1">
            <a:spLocks noChangeArrowheads="1"/>
          </p:cNvSpPr>
          <p:nvPr/>
        </p:nvSpPr>
        <p:spPr bwMode="auto">
          <a:xfrm>
            <a:off x="6291264" y="5543551"/>
            <a:ext cx="2833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3600">
                <a:latin typeface="Comic Sans MS" panose="030F0902030302020204" pitchFamily="66" charset="0"/>
              </a:rPr>
              <a:t>fu</a:t>
            </a:r>
            <a:r>
              <a:rPr lang="en-GB" altLang="en-US" sz="3600" baseline="-25000">
                <a:latin typeface="Comic Sans MS" panose="030F0902030302020204" pitchFamily="66" charset="0"/>
              </a:rPr>
              <a:t>T</a:t>
            </a:r>
            <a:r>
              <a:rPr lang="en-GB" altLang="en-US" sz="3600">
                <a:latin typeface="Comic Sans MS" panose="030F0902030302020204" pitchFamily="66" charset="0"/>
              </a:rPr>
              <a:t> = Cu</a:t>
            </a:r>
            <a:r>
              <a:rPr lang="en-GB" altLang="en-US" sz="3600" baseline="-25000">
                <a:latin typeface="Comic Sans MS" panose="030F0902030302020204" pitchFamily="66" charset="0"/>
              </a:rPr>
              <a:t>T</a:t>
            </a:r>
            <a:r>
              <a:rPr lang="en-GB" altLang="en-US" sz="3600">
                <a:latin typeface="Comic Sans MS" panose="030F0902030302020204" pitchFamily="66" charset="0"/>
              </a:rPr>
              <a:t>/C</a:t>
            </a:r>
            <a:r>
              <a:rPr lang="en-GB" altLang="en-US" sz="3600" baseline="-25000">
                <a:latin typeface="Comic Sans MS" panose="030F0902030302020204" pitchFamily="66" charset="0"/>
              </a:rPr>
              <a:t>T</a:t>
            </a:r>
            <a:endParaRPr lang="en-GB" altLang="en-US">
              <a:latin typeface="Comic Sans MS" panose="030F0902030302020204" pitchFamily="66" charset="0"/>
            </a:endParaRPr>
          </a:p>
        </p:txBody>
      </p:sp>
      <p:sp>
        <p:nvSpPr>
          <p:cNvPr id="91157" name="Text Box 21">
            <a:extLst>
              <a:ext uri="{FF2B5EF4-FFF2-40B4-BE49-F238E27FC236}">
                <a16:creationId xmlns:a16="http://schemas.microsoft.com/office/drawing/2014/main" id="{AFE0445B-E4C0-BC9D-183E-C4E7497EDE57}"/>
              </a:ext>
            </a:extLst>
          </p:cNvPr>
          <p:cNvSpPr txBox="1">
            <a:spLocks noChangeArrowheads="1"/>
          </p:cNvSpPr>
          <p:nvPr/>
        </p:nvSpPr>
        <p:spPr bwMode="auto">
          <a:xfrm>
            <a:off x="2281238" y="4324350"/>
            <a:ext cx="2697162" cy="1016000"/>
          </a:xfrm>
          <a:prstGeom prst="rect">
            <a:avLst/>
          </a:prstGeom>
          <a:noFill/>
          <a:ln w="76200">
            <a:noFill/>
            <a:miter lim="800000"/>
            <a:headEnd/>
            <a:tailEnd/>
          </a:ln>
          <a:effectLst>
            <a:outerShdw dist="35921" dir="2700000" algn="ctr" rotWithShape="0">
              <a:schemeClr val="tx2"/>
            </a:outerShdw>
          </a:effectLst>
        </p:spPr>
        <p:txBody>
          <a:bodyPr wrap="none" anchor="ctr">
            <a:spAutoFit/>
          </a:bodyPr>
          <a:lstStyle/>
          <a:p>
            <a:pPr algn="ctr">
              <a:defRPr/>
            </a:pPr>
            <a:r>
              <a:rPr lang="en-GB" sz="6000">
                <a:solidFill>
                  <a:srgbClr val="FF3300"/>
                </a:solidFill>
                <a:latin typeface="Comic Sans MS" pitchFamily="66" charset="0"/>
              </a:rPr>
              <a:t>V</a:t>
            </a:r>
            <a:r>
              <a:rPr lang="en-GB" sz="6000" baseline="-25000">
                <a:solidFill>
                  <a:srgbClr val="FF3300"/>
                </a:solidFill>
                <a:latin typeface="Comic Sans MS" pitchFamily="66" charset="0"/>
              </a:rPr>
              <a:t>P</a:t>
            </a:r>
            <a:r>
              <a:rPr lang="en-GB" sz="6000">
                <a:solidFill>
                  <a:srgbClr val="FF3300"/>
                </a:solidFill>
                <a:latin typeface="Comic Sans MS" pitchFamily="66" charset="0"/>
              </a:rPr>
              <a:t> = 3L</a:t>
            </a:r>
            <a:endParaRPr lang="en-GB">
              <a:latin typeface="Comic Sans MS" pitchFamily="66" charset="0"/>
            </a:endParaRPr>
          </a:p>
        </p:txBody>
      </p:sp>
      <p:sp>
        <p:nvSpPr>
          <p:cNvPr id="91158" name="Text Box 22">
            <a:extLst>
              <a:ext uri="{FF2B5EF4-FFF2-40B4-BE49-F238E27FC236}">
                <a16:creationId xmlns:a16="http://schemas.microsoft.com/office/drawing/2014/main" id="{493D2F40-44D1-57D2-FC8E-73465CCA4476}"/>
              </a:ext>
            </a:extLst>
          </p:cNvPr>
          <p:cNvSpPr txBox="1">
            <a:spLocks noChangeArrowheads="1"/>
          </p:cNvSpPr>
          <p:nvPr/>
        </p:nvSpPr>
        <p:spPr bwMode="auto">
          <a:xfrm>
            <a:off x="6569076" y="4324350"/>
            <a:ext cx="3248025" cy="1016000"/>
          </a:xfrm>
          <a:prstGeom prst="rect">
            <a:avLst/>
          </a:prstGeom>
          <a:noFill/>
          <a:ln w="76200">
            <a:noFill/>
            <a:miter lim="800000"/>
            <a:headEnd/>
            <a:tailEnd/>
          </a:ln>
          <a:effectLst>
            <a:outerShdw dist="35921" dir="2700000" algn="ctr" rotWithShape="0">
              <a:schemeClr val="tx2"/>
            </a:outerShdw>
          </a:effectLst>
        </p:spPr>
        <p:txBody>
          <a:bodyPr wrap="none" anchor="ctr">
            <a:spAutoFit/>
          </a:bodyPr>
          <a:lstStyle/>
          <a:p>
            <a:pPr algn="ctr">
              <a:defRPr/>
            </a:pPr>
            <a:r>
              <a:rPr lang="en-GB" sz="6000">
                <a:solidFill>
                  <a:srgbClr val="008000"/>
                </a:solidFill>
                <a:latin typeface="Comic Sans MS" pitchFamily="66" charset="0"/>
              </a:rPr>
              <a:t>V</a:t>
            </a:r>
            <a:r>
              <a:rPr lang="en-GB" sz="6000" baseline="-25000">
                <a:solidFill>
                  <a:srgbClr val="008000"/>
                </a:solidFill>
                <a:latin typeface="Comic Sans MS" pitchFamily="66" charset="0"/>
              </a:rPr>
              <a:t>T</a:t>
            </a:r>
            <a:r>
              <a:rPr lang="en-GB" sz="6000">
                <a:solidFill>
                  <a:srgbClr val="008000"/>
                </a:solidFill>
                <a:latin typeface="Comic Sans MS" pitchFamily="66" charset="0"/>
              </a:rPr>
              <a:t> = 37L</a:t>
            </a:r>
            <a:endParaRPr lang="en-GB">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1157"/>
                                        </p:tgtEl>
                                        <p:attrNameLst>
                                          <p:attrName>style.visibility</p:attrName>
                                        </p:attrNameLst>
                                      </p:cBhvr>
                                      <p:to>
                                        <p:strVal val="visible"/>
                                      </p:to>
                                    </p:set>
                                    <p:anim calcmode="lin" valueType="num">
                                      <p:cBhvr additive="base">
                                        <p:cTn id="19" dur="500" fill="hold"/>
                                        <p:tgtEl>
                                          <p:spTgt spid="91157"/>
                                        </p:tgtEl>
                                        <p:attrNameLst>
                                          <p:attrName>ppt_x</p:attrName>
                                        </p:attrNameLst>
                                      </p:cBhvr>
                                      <p:tavLst>
                                        <p:tav tm="0">
                                          <p:val>
                                            <p:strVal val="0-#ppt_w/2"/>
                                          </p:val>
                                        </p:tav>
                                        <p:tav tm="100000">
                                          <p:val>
                                            <p:strVal val="#ppt_x"/>
                                          </p:val>
                                        </p:tav>
                                      </p:tavLst>
                                    </p:anim>
                                    <p:anim calcmode="lin" valueType="num">
                                      <p:cBhvr additive="base">
                                        <p:cTn id="20" dur="500" fill="hold"/>
                                        <p:tgtEl>
                                          <p:spTgt spid="9115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91158"/>
                                        </p:tgtEl>
                                        <p:attrNameLst>
                                          <p:attrName>style.visibility</p:attrName>
                                        </p:attrNameLst>
                                      </p:cBhvr>
                                      <p:to>
                                        <p:strVal val="visible"/>
                                      </p:to>
                                    </p:set>
                                    <p:anim calcmode="lin" valueType="num">
                                      <p:cBhvr additive="base">
                                        <p:cTn id="25" dur="500" fill="hold"/>
                                        <p:tgtEl>
                                          <p:spTgt spid="91158"/>
                                        </p:tgtEl>
                                        <p:attrNameLst>
                                          <p:attrName>ppt_x</p:attrName>
                                        </p:attrNameLst>
                                      </p:cBhvr>
                                      <p:tavLst>
                                        <p:tav tm="0">
                                          <p:val>
                                            <p:strVal val="1+#ppt_w/2"/>
                                          </p:val>
                                        </p:tav>
                                        <p:tav tm="100000">
                                          <p:val>
                                            <p:strVal val="#ppt_x"/>
                                          </p:val>
                                        </p:tav>
                                      </p:tavLst>
                                    </p:anim>
                                    <p:anim calcmode="lin" valueType="num">
                                      <p:cBhvr additive="base">
                                        <p:cTn id="26" dur="500" fill="hold"/>
                                        <p:tgtEl>
                                          <p:spTgt spid="911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1154"/>
                                        </p:tgtEl>
                                        <p:attrNameLst>
                                          <p:attrName>style.visibility</p:attrName>
                                        </p:attrNameLst>
                                      </p:cBhvr>
                                      <p:to>
                                        <p:strVal val="visible"/>
                                      </p:to>
                                    </p:set>
                                    <p:anim calcmode="lin" valueType="num">
                                      <p:cBhvr additive="base">
                                        <p:cTn id="31" dur="500" fill="hold"/>
                                        <p:tgtEl>
                                          <p:spTgt spid="91154"/>
                                        </p:tgtEl>
                                        <p:attrNameLst>
                                          <p:attrName>ppt_x</p:attrName>
                                        </p:attrNameLst>
                                      </p:cBhvr>
                                      <p:tavLst>
                                        <p:tav tm="0">
                                          <p:val>
                                            <p:strVal val="0-#ppt_w/2"/>
                                          </p:val>
                                        </p:tav>
                                        <p:tav tm="100000">
                                          <p:val>
                                            <p:strVal val="#ppt_x"/>
                                          </p:val>
                                        </p:tav>
                                      </p:tavLst>
                                    </p:anim>
                                    <p:anim calcmode="lin" valueType="num">
                                      <p:cBhvr additive="base">
                                        <p:cTn id="32" dur="500" fill="hold"/>
                                        <p:tgtEl>
                                          <p:spTgt spid="9115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91155"/>
                                        </p:tgtEl>
                                        <p:attrNameLst>
                                          <p:attrName>style.visibility</p:attrName>
                                        </p:attrNameLst>
                                      </p:cBhvr>
                                      <p:to>
                                        <p:strVal val="visible"/>
                                      </p:to>
                                    </p:set>
                                    <p:anim calcmode="lin" valueType="num">
                                      <p:cBhvr additive="base">
                                        <p:cTn id="37" dur="500" fill="hold"/>
                                        <p:tgtEl>
                                          <p:spTgt spid="91155"/>
                                        </p:tgtEl>
                                        <p:attrNameLst>
                                          <p:attrName>ppt_x</p:attrName>
                                        </p:attrNameLst>
                                      </p:cBhvr>
                                      <p:tavLst>
                                        <p:tav tm="0">
                                          <p:val>
                                            <p:strVal val="1+#ppt_w/2"/>
                                          </p:val>
                                        </p:tav>
                                        <p:tav tm="100000">
                                          <p:val>
                                            <p:strVal val="#ppt_x"/>
                                          </p:val>
                                        </p:tav>
                                      </p:tavLst>
                                    </p:anim>
                                    <p:anim calcmode="lin" valueType="num">
                                      <p:cBhvr additive="base">
                                        <p:cTn id="38" dur="500" fill="hold"/>
                                        <p:tgtEl>
                                          <p:spTgt spid="91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4" grpId="0" autoUpdateAnimBg="0"/>
      <p:bldP spid="91155" grpId="0" autoUpdateAnimBg="0"/>
      <p:bldP spid="91157" grpId="0" autoUpdateAnimBg="0"/>
      <p:bldP spid="9115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5B44857-5B0A-1CBA-0E0A-F6E5BAA37E80}"/>
              </a:ext>
            </a:extLst>
          </p:cNvPr>
          <p:cNvSpPr txBox="1">
            <a:spLocks noChangeArrowheads="1"/>
          </p:cNvSpPr>
          <p:nvPr/>
        </p:nvSpPr>
        <p:spPr>
          <a:xfrm>
            <a:off x="1692000" y="252000"/>
            <a:ext cx="5868000" cy="468000"/>
          </a:xfrm>
          <a:prstGeom prst="rect">
            <a:avLst/>
          </a:prstGeom>
        </p:spPr>
        <p:txBody>
          <a:bodyPr/>
          <a:lstStyle/>
          <a:p>
            <a:pPr algn="ctr" eaLnBrk="0" hangingPunct="0">
              <a:lnSpc>
                <a:spcPct val="90000"/>
              </a:lnSpc>
              <a:spcBef>
                <a:spcPct val="0"/>
              </a:spcBef>
              <a:defRPr/>
            </a:pPr>
            <a:r>
              <a:rPr lang="en-US" sz="2800" b="1" dirty="0">
                <a:ea typeface="+mj-ea"/>
                <a:cs typeface="+mj-cs"/>
              </a:rPr>
              <a:t>Tissue-to-blood partitioning</a:t>
            </a:r>
          </a:p>
        </p:txBody>
      </p:sp>
      <p:sp>
        <p:nvSpPr>
          <p:cNvPr id="3078" name="Text Box 4">
            <a:extLst>
              <a:ext uri="{FF2B5EF4-FFF2-40B4-BE49-F238E27FC236}">
                <a16:creationId xmlns:a16="http://schemas.microsoft.com/office/drawing/2014/main" id="{3E4CAC1F-6D7F-B130-7601-BB02595FFA26}"/>
              </a:ext>
            </a:extLst>
          </p:cNvPr>
          <p:cNvSpPr txBox="1">
            <a:spLocks noChangeArrowheads="1"/>
          </p:cNvSpPr>
          <p:nvPr/>
        </p:nvSpPr>
        <p:spPr bwMode="auto">
          <a:xfrm>
            <a:off x="7700964" y="1220789"/>
            <a:ext cx="1531937" cy="1006475"/>
          </a:xfrm>
          <a:prstGeom prst="rect">
            <a:avLst/>
          </a:prstGeom>
          <a:solidFill>
            <a:schemeClr val="folHlink">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2000">
                <a:latin typeface="Arial" panose="020B0604020202020204" pitchFamily="34" charset="0"/>
              </a:rPr>
              <a:t>u= unbound</a:t>
            </a:r>
          </a:p>
          <a:p>
            <a:pPr eaLnBrk="1" hangingPunct="1"/>
            <a:r>
              <a:rPr lang="en-US" altLang="en-US" sz="2000">
                <a:latin typeface="Arial" panose="020B0604020202020204" pitchFamily="34" charset="0"/>
              </a:rPr>
              <a:t>b = bound</a:t>
            </a:r>
          </a:p>
          <a:p>
            <a:pPr eaLnBrk="1" hangingPunct="1"/>
            <a:r>
              <a:rPr lang="en-US" altLang="en-US" sz="2000">
                <a:latin typeface="Arial" panose="020B0604020202020204" pitchFamily="34" charset="0"/>
              </a:rPr>
              <a:t>T = Tissue</a:t>
            </a:r>
          </a:p>
        </p:txBody>
      </p:sp>
      <p:sp>
        <p:nvSpPr>
          <p:cNvPr id="3079" name="Rectangle 6">
            <a:extLst>
              <a:ext uri="{FF2B5EF4-FFF2-40B4-BE49-F238E27FC236}">
                <a16:creationId xmlns:a16="http://schemas.microsoft.com/office/drawing/2014/main" id="{6AA3FDE8-D31E-5452-51C7-364D37BE1409}"/>
              </a:ext>
            </a:extLst>
          </p:cNvPr>
          <p:cNvSpPr>
            <a:spLocks noChangeArrowheads="1"/>
          </p:cNvSpPr>
          <p:nvPr/>
        </p:nvSpPr>
        <p:spPr bwMode="auto">
          <a:xfrm>
            <a:off x="3795713" y="1770064"/>
            <a:ext cx="1587500" cy="1938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endParaRPr lang="en-US" altLang="en-US"/>
          </a:p>
        </p:txBody>
      </p:sp>
      <p:sp>
        <p:nvSpPr>
          <p:cNvPr id="3080" name="Rectangle 7">
            <a:extLst>
              <a:ext uri="{FF2B5EF4-FFF2-40B4-BE49-F238E27FC236}">
                <a16:creationId xmlns:a16="http://schemas.microsoft.com/office/drawing/2014/main" id="{B4D69FB9-6C07-0A4B-EFDB-F775436688C2}"/>
              </a:ext>
            </a:extLst>
          </p:cNvPr>
          <p:cNvSpPr>
            <a:spLocks noChangeArrowheads="1"/>
          </p:cNvSpPr>
          <p:nvPr/>
        </p:nvSpPr>
        <p:spPr bwMode="auto">
          <a:xfrm>
            <a:off x="5516563" y="1770064"/>
            <a:ext cx="1587500" cy="1938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8" name="Rectangle 8">
            <a:extLst>
              <a:ext uri="{FF2B5EF4-FFF2-40B4-BE49-F238E27FC236}">
                <a16:creationId xmlns:a16="http://schemas.microsoft.com/office/drawing/2014/main" id="{3699BB4A-756D-7CF5-6463-F93F54C838FA}"/>
              </a:ext>
            </a:extLst>
          </p:cNvPr>
          <p:cNvSpPr>
            <a:spLocks noChangeArrowheads="1"/>
          </p:cNvSpPr>
          <p:nvPr/>
        </p:nvSpPr>
        <p:spPr bwMode="auto">
          <a:xfrm>
            <a:off x="5383213" y="1770064"/>
            <a:ext cx="133350" cy="193833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GB"/>
          </a:p>
        </p:txBody>
      </p:sp>
      <p:sp>
        <p:nvSpPr>
          <p:cNvPr id="3082" name="Rectangle 9">
            <a:extLst>
              <a:ext uri="{FF2B5EF4-FFF2-40B4-BE49-F238E27FC236}">
                <a16:creationId xmlns:a16="http://schemas.microsoft.com/office/drawing/2014/main" id="{2309DA96-C700-2F7B-4837-CCFAA59A0F15}"/>
              </a:ext>
            </a:extLst>
          </p:cNvPr>
          <p:cNvSpPr>
            <a:spLocks noChangeArrowheads="1"/>
          </p:cNvSpPr>
          <p:nvPr/>
        </p:nvSpPr>
        <p:spPr bwMode="auto">
          <a:xfrm>
            <a:off x="4060826" y="2951164"/>
            <a:ext cx="8018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400">
                <a:latin typeface="Arial" panose="020B0604020202020204" pitchFamily="34" charset="0"/>
              </a:rPr>
              <a:t>C</a:t>
            </a:r>
            <a:r>
              <a:rPr lang="en-US" altLang="en-US" sz="4400" baseline="-25000">
                <a:latin typeface="Arial" panose="020B0604020202020204" pitchFamily="34" charset="0"/>
              </a:rPr>
              <a:t>u</a:t>
            </a:r>
            <a:endParaRPr lang="en-US" altLang="en-US" sz="4400">
              <a:latin typeface="Arial" panose="020B0604020202020204" pitchFamily="34" charset="0"/>
            </a:endParaRPr>
          </a:p>
        </p:txBody>
      </p:sp>
      <p:sp>
        <p:nvSpPr>
          <p:cNvPr id="3083" name="Rectangle 10">
            <a:extLst>
              <a:ext uri="{FF2B5EF4-FFF2-40B4-BE49-F238E27FC236}">
                <a16:creationId xmlns:a16="http://schemas.microsoft.com/office/drawing/2014/main" id="{9581EC8C-70D2-1961-F223-7F3790209BDB}"/>
              </a:ext>
            </a:extLst>
          </p:cNvPr>
          <p:cNvSpPr>
            <a:spLocks noChangeArrowheads="1"/>
          </p:cNvSpPr>
          <p:nvPr/>
        </p:nvSpPr>
        <p:spPr bwMode="auto">
          <a:xfrm>
            <a:off x="5913439" y="2909889"/>
            <a:ext cx="11352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400">
                <a:latin typeface="Arial" panose="020B0604020202020204" pitchFamily="34" charset="0"/>
              </a:rPr>
              <a:t>C</a:t>
            </a:r>
            <a:r>
              <a:rPr lang="en-US" altLang="en-US" sz="4400" baseline="-25000">
                <a:latin typeface="Arial" panose="020B0604020202020204" pitchFamily="34" charset="0"/>
              </a:rPr>
              <a:t>u,T</a:t>
            </a:r>
            <a:endParaRPr lang="en-US" altLang="en-US" sz="4400">
              <a:latin typeface="Arial" panose="020B0604020202020204" pitchFamily="34" charset="0"/>
            </a:endParaRPr>
          </a:p>
        </p:txBody>
      </p:sp>
      <p:sp>
        <p:nvSpPr>
          <p:cNvPr id="3084" name="Rectangle 11">
            <a:extLst>
              <a:ext uri="{FF2B5EF4-FFF2-40B4-BE49-F238E27FC236}">
                <a16:creationId xmlns:a16="http://schemas.microsoft.com/office/drawing/2014/main" id="{ABF2D3C0-89AD-A541-DE0E-E981B2F973B9}"/>
              </a:ext>
            </a:extLst>
          </p:cNvPr>
          <p:cNvSpPr>
            <a:spLocks noChangeArrowheads="1"/>
          </p:cNvSpPr>
          <p:nvPr/>
        </p:nvSpPr>
        <p:spPr bwMode="auto">
          <a:xfrm>
            <a:off x="3994151" y="1809751"/>
            <a:ext cx="8018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400">
                <a:latin typeface="Arial" panose="020B0604020202020204" pitchFamily="34" charset="0"/>
              </a:rPr>
              <a:t>C</a:t>
            </a:r>
            <a:r>
              <a:rPr lang="en-US" altLang="en-US" sz="4400" baseline="-25000">
                <a:latin typeface="Arial" panose="020B0604020202020204" pitchFamily="34" charset="0"/>
              </a:rPr>
              <a:t>b</a:t>
            </a:r>
            <a:endParaRPr lang="en-US" altLang="en-US" sz="4400">
              <a:latin typeface="Arial" panose="020B0604020202020204" pitchFamily="34" charset="0"/>
            </a:endParaRPr>
          </a:p>
        </p:txBody>
      </p:sp>
      <p:sp>
        <p:nvSpPr>
          <p:cNvPr id="3085" name="Rectangle 12">
            <a:extLst>
              <a:ext uri="{FF2B5EF4-FFF2-40B4-BE49-F238E27FC236}">
                <a16:creationId xmlns:a16="http://schemas.microsoft.com/office/drawing/2014/main" id="{6DF323B5-C76F-F270-DDB2-3500081540AC}"/>
              </a:ext>
            </a:extLst>
          </p:cNvPr>
          <p:cNvSpPr>
            <a:spLocks noChangeArrowheads="1"/>
          </p:cNvSpPr>
          <p:nvPr/>
        </p:nvSpPr>
        <p:spPr bwMode="auto">
          <a:xfrm>
            <a:off x="5845176" y="1827214"/>
            <a:ext cx="11352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400">
                <a:latin typeface="Arial" panose="020B0604020202020204" pitchFamily="34" charset="0"/>
              </a:rPr>
              <a:t>C</a:t>
            </a:r>
            <a:r>
              <a:rPr lang="en-US" altLang="en-US" sz="4400" baseline="-25000">
                <a:latin typeface="Arial" panose="020B0604020202020204" pitchFamily="34" charset="0"/>
              </a:rPr>
              <a:t>b,T</a:t>
            </a:r>
            <a:endParaRPr lang="en-US" altLang="en-US" sz="4400">
              <a:latin typeface="Arial" panose="020B0604020202020204" pitchFamily="34" charset="0"/>
            </a:endParaRPr>
          </a:p>
        </p:txBody>
      </p:sp>
      <p:grpSp>
        <p:nvGrpSpPr>
          <p:cNvPr id="3086" name="Group 13">
            <a:extLst>
              <a:ext uri="{FF2B5EF4-FFF2-40B4-BE49-F238E27FC236}">
                <a16:creationId xmlns:a16="http://schemas.microsoft.com/office/drawing/2014/main" id="{F497C625-046F-9E78-7E19-D484338E1EF0}"/>
              </a:ext>
            </a:extLst>
          </p:cNvPr>
          <p:cNvGrpSpPr>
            <a:grpSpLocks/>
          </p:cNvGrpSpPr>
          <p:nvPr/>
        </p:nvGrpSpPr>
        <p:grpSpPr bwMode="auto">
          <a:xfrm rot="5400000">
            <a:off x="5263357" y="2786857"/>
            <a:ext cx="153987" cy="971550"/>
            <a:chOff x="4320" y="1536"/>
            <a:chExt cx="96" cy="432"/>
          </a:xfrm>
        </p:grpSpPr>
        <p:sp>
          <p:nvSpPr>
            <p:cNvPr id="3100" name="Line 14">
              <a:extLst>
                <a:ext uri="{FF2B5EF4-FFF2-40B4-BE49-F238E27FC236}">
                  <a16:creationId xmlns:a16="http://schemas.microsoft.com/office/drawing/2014/main" id="{0D5E93FC-2231-59F5-F91A-C890C361C945}"/>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01" name="Line 15">
              <a:extLst>
                <a:ext uri="{FF2B5EF4-FFF2-40B4-BE49-F238E27FC236}">
                  <a16:creationId xmlns:a16="http://schemas.microsoft.com/office/drawing/2014/main" id="{AD1077C2-F7FF-0824-8420-FF449B4156DE}"/>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87" name="Group 16">
            <a:extLst>
              <a:ext uri="{FF2B5EF4-FFF2-40B4-BE49-F238E27FC236}">
                <a16:creationId xmlns:a16="http://schemas.microsoft.com/office/drawing/2014/main" id="{9311CA49-D314-7C9B-AB5E-E30F661C09D5}"/>
              </a:ext>
            </a:extLst>
          </p:cNvPr>
          <p:cNvGrpSpPr>
            <a:grpSpLocks/>
          </p:cNvGrpSpPr>
          <p:nvPr/>
        </p:nvGrpSpPr>
        <p:grpSpPr bwMode="auto">
          <a:xfrm>
            <a:off x="4259263" y="2454275"/>
            <a:ext cx="120650" cy="463550"/>
            <a:chOff x="4320" y="1536"/>
            <a:chExt cx="96" cy="432"/>
          </a:xfrm>
        </p:grpSpPr>
        <p:sp>
          <p:nvSpPr>
            <p:cNvPr id="3098" name="Line 17">
              <a:extLst>
                <a:ext uri="{FF2B5EF4-FFF2-40B4-BE49-F238E27FC236}">
                  <a16:creationId xmlns:a16="http://schemas.microsoft.com/office/drawing/2014/main" id="{50300336-C450-9063-7387-EB8F9FE886B4}"/>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9" name="Line 18">
              <a:extLst>
                <a:ext uri="{FF2B5EF4-FFF2-40B4-BE49-F238E27FC236}">
                  <a16:creationId xmlns:a16="http://schemas.microsoft.com/office/drawing/2014/main" id="{AAAF9EA5-BC88-8B9B-A280-6F4DA6D579EE}"/>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88" name="Group 19">
            <a:extLst>
              <a:ext uri="{FF2B5EF4-FFF2-40B4-BE49-F238E27FC236}">
                <a16:creationId xmlns:a16="http://schemas.microsoft.com/office/drawing/2014/main" id="{97380726-E0FF-5899-9775-400E9C4B2F1A}"/>
              </a:ext>
            </a:extLst>
          </p:cNvPr>
          <p:cNvGrpSpPr>
            <a:grpSpLocks/>
          </p:cNvGrpSpPr>
          <p:nvPr/>
        </p:nvGrpSpPr>
        <p:grpSpPr bwMode="auto">
          <a:xfrm>
            <a:off x="6111875" y="2454275"/>
            <a:ext cx="120650" cy="463550"/>
            <a:chOff x="4320" y="1536"/>
            <a:chExt cx="96" cy="432"/>
          </a:xfrm>
        </p:grpSpPr>
        <p:sp>
          <p:nvSpPr>
            <p:cNvPr id="3096" name="Line 20">
              <a:extLst>
                <a:ext uri="{FF2B5EF4-FFF2-40B4-BE49-F238E27FC236}">
                  <a16:creationId xmlns:a16="http://schemas.microsoft.com/office/drawing/2014/main" id="{69B5E994-D0B1-2DAD-F81C-D95A53EF42EA}"/>
                </a:ext>
              </a:extLst>
            </p:cNvPr>
            <p:cNvSpPr>
              <a:spLocks noChangeShapeType="1"/>
            </p:cNvSpPr>
            <p:nvPr/>
          </p:nvSpPr>
          <p:spPr bwMode="auto">
            <a:xfrm>
              <a:off x="4320" y="1536"/>
              <a:ext cx="0" cy="43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7" name="Line 21">
              <a:extLst>
                <a:ext uri="{FF2B5EF4-FFF2-40B4-BE49-F238E27FC236}">
                  <a16:creationId xmlns:a16="http://schemas.microsoft.com/office/drawing/2014/main" id="{08167001-CDB8-2F3C-87ED-D7940B8B32CD}"/>
                </a:ext>
              </a:extLst>
            </p:cNvPr>
            <p:cNvSpPr>
              <a:spLocks noChangeShapeType="1"/>
            </p:cNvSpPr>
            <p:nvPr/>
          </p:nvSpPr>
          <p:spPr bwMode="auto">
            <a:xfrm>
              <a:off x="4416" y="1536"/>
              <a:ext cx="0" cy="43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89" name="Text Box 22">
            <a:extLst>
              <a:ext uri="{FF2B5EF4-FFF2-40B4-BE49-F238E27FC236}">
                <a16:creationId xmlns:a16="http://schemas.microsoft.com/office/drawing/2014/main" id="{6F7B4560-BB75-AE6C-90AD-354CC6EDB138}"/>
              </a:ext>
            </a:extLst>
          </p:cNvPr>
          <p:cNvSpPr txBox="1">
            <a:spLocks noChangeArrowheads="1"/>
          </p:cNvSpPr>
          <p:nvPr/>
        </p:nvSpPr>
        <p:spPr bwMode="auto">
          <a:xfrm>
            <a:off x="4060826" y="1428751"/>
            <a:ext cx="1038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n-US" altLang="en-US"/>
              <a:t>Blood</a:t>
            </a:r>
          </a:p>
        </p:txBody>
      </p:sp>
      <p:sp>
        <p:nvSpPr>
          <p:cNvPr id="3090" name="Text Box 23">
            <a:extLst>
              <a:ext uri="{FF2B5EF4-FFF2-40B4-BE49-F238E27FC236}">
                <a16:creationId xmlns:a16="http://schemas.microsoft.com/office/drawing/2014/main" id="{4DEBDB8D-2BD0-1BEA-9BCD-374624738CB3}"/>
              </a:ext>
            </a:extLst>
          </p:cNvPr>
          <p:cNvSpPr txBox="1">
            <a:spLocks noChangeArrowheads="1"/>
          </p:cNvSpPr>
          <p:nvPr/>
        </p:nvSpPr>
        <p:spPr bwMode="auto">
          <a:xfrm>
            <a:off x="5780088" y="1428751"/>
            <a:ext cx="1041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en-US" altLang="en-US"/>
              <a:t>Tissue</a:t>
            </a:r>
          </a:p>
        </p:txBody>
      </p:sp>
      <p:sp>
        <p:nvSpPr>
          <p:cNvPr id="3091" name="AutoShape 24">
            <a:extLst>
              <a:ext uri="{FF2B5EF4-FFF2-40B4-BE49-F238E27FC236}">
                <a16:creationId xmlns:a16="http://schemas.microsoft.com/office/drawing/2014/main" id="{4D524CAA-5363-06CF-1C52-B2DEC3977711}"/>
              </a:ext>
            </a:extLst>
          </p:cNvPr>
          <p:cNvSpPr>
            <a:spLocks/>
          </p:cNvSpPr>
          <p:nvPr/>
        </p:nvSpPr>
        <p:spPr bwMode="auto">
          <a:xfrm>
            <a:off x="3200400" y="1770064"/>
            <a:ext cx="330200" cy="1938337"/>
          </a:xfrm>
          <a:prstGeom prst="leftBrace">
            <a:avLst>
              <a:gd name="adj1" fmla="val 4891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3092" name="AutoShape 25">
            <a:extLst>
              <a:ext uri="{FF2B5EF4-FFF2-40B4-BE49-F238E27FC236}">
                <a16:creationId xmlns:a16="http://schemas.microsoft.com/office/drawing/2014/main" id="{3DFB93E4-8D92-E6CE-A3A9-C3DB45588278}"/>
              </a:ext>
            </a:extLst>
          </p:cNvPr>
          <p:cNvSpPr>
            <a:spLocks/>
          </p:cNvSpPr>
          <p:nvPr/>
        </p:nvSpPr>
        <p:spPr bwMode="auto">
          <a:xfrm>
            <a:off x="7367588" y="1770064"/>
            <a:ext cx="265112" cy="1938337"/>
          </a:xfrm>
          <a:prstGeom prst="rightBrace">
            <a:avLst>
              <a:gd name="adj1" fmla="val 609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3093" name="Text Box 26">
            <a:extLst>
              <a:ext uri="{FF2B5EF4-FFF2-40B4-BE49-F238E27FC236}">
                <a16:creationId xmlns:a16="http://schemas.microsoft.com/office/drawing/2014/main" id="{C393FB2A-4173-0735-CD72-8739A015DE3A}"/>
              </a:ext>
            </a:extLst>
          </p:cNvPr>
          <p:cNvSpPr txBox="1">
            <a:spLocks noChangeArrowheads="1"/>
          </p:cNvSpPr>
          <p:nvPr/>
        </p:nvSpPr>
        <p:spPr bwMode="auto">
          <a:xfrm>
            <a:off x="2459039" y="2413000"/>
            <a:ext cx="587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400">
                <a:latin typeface="Arial" panose="020B0604020202020204" pitchFamily="34" charset="0"/>
              </a:rPr>
              <a:t>C</a:t>
            </a:r>
          </a:p>
        </p:txBody>
      </p:sp>
      <p:sp>
        <p:nvSpPr>
          <p:cNvPr id="3094" name="Text Box 27">
            <a:extLst>
              <a:ext uri="{FF2B5EF4-FFF2-40B4-BE49-F238E27FC236}">
                <a16:creationId xmlns:a16="http://schemas.microsoft.com/office/drawing/2014/main" id="{4E876D36-9051-3990-27E1-B766FBDC9FE8}"/>
              </a:ext>
            </a:extLst>
          </p:cNvPr>
          <p:cNvSpPr txBox="1">
            <a:spLocks noChangeArrowheads="1"/>
          </p:cNvSpPr>
          <p:nvPr/>
        </p:nvSpPr>
        <p:spPr bwMode="auto">
          <a:xfrm>
            <a:off x="7964489" y="2454276"/>
            <a:ext cx="8210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4400">
                <a:latin typeface="Arial" panose="020B0604020202020204" pitchFamily="34" charset="0"/>
              </a:rPr>
              <a:t>C</a:t>
            </a:r>
            <a:r>
              <a:rPr lang="en-US" altLang="en-US" sz="4400" baseline="-25000">
                <a:latin typeface="Arial" panose="020B0604020202020204" pitchFamily="34" charset="0"/>
              </a:rPr>
              <a:t>T</a:t>
            </a:r>
            <a:endParaRPr lang="en-US" altLang="en-US" sz="4400">
              <a:latin typeface="Arial" panose="020B0604020202020204" pitchFamily="34" charset="0"/>
            </a:endParaRPr>
          </a:p>
        </p:txBody>
      </p:sp>
      <p:sp>
        <p:nvSpPr>
          <p:cNvPr id="3095" name="Text Box 28">
            <a:extLst>
              <a:ext uri="{FF2B5EF4-FFF2-40B4-BE49-F238E27FC236}">
                <a16:creationId xmlns:a16="http://schemas.microsoft.com/office/drawing/2014/main" id="{90C826DD-7468-3A37-AE1D-56CE9E20F7A2}"/>
              </a:ext>
            </a:extLst>
          </p:cNvPr>
          <p:cNvSpPr txBox="1">
            <a:spLocks noChangeArrowheads="1"/>
          </p:cNvSpPr>
          <p:nvPr/>
        </p:nvSpPr>
        <p:spPr bwMode="auto">
          <a:xfrm>
            <a:off x="2424114" y="3979864"/>
            <a:ext cx="973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t>Rearrange:</a:t>
            </a:r>
          </a:p>
        </p:txBody>
      </p:sp>
      <p:graphicFrame>
        <p:nvGraphicFramePr>
          <p:cNvPr id="3074" name="Object 29">
            <a:extLst>
              <a:ext uri="{FF2B5EF4-FFF2-40B4-BE49-F238E27FC236}">
                <a16:creationId xmlns:a16="http://schemas.microsoft.com/office/drawing/2014/main" id="{19884912-E6C4-F378-D061-B700A4952B46}"/>
              </a:ext>
            </a:extLst>
          </p:cNvPr>
          <p:cNvGraphicFramePr>
            <a:graphicFrameLocks noChangeAspect="1"/>
          </p:cNvGraphicFramePr>
          <p:nvPr/>
        </p:nvGraphicFramePr>
        <p:xfrm>
          <a:off x="3694114" y="4437063"/>
          <a:ext cx="3862387" cy="1670050"/>
        </p:xfrm>
        <a:graphic>
          <a:graphicData uri="http://schemas.openxmlformats.org/presentationml/2006/ole">
            <mc:AlternateContent xmlns:mc="http://schemas.openxmlformats.org/markup-compatibility/2006">
              <mc:Choice xmlns:v="urn:schemas-microsoft-com:vml" Requires="v">
                <p:oleObj name="Equation" r:id="rId3" imgW="5410200" imgH="2336800" progId="Equation.3">
                  <p:embed/>
                </p:oleObj>
              </mc:Choice>
              <mc:Fallback>
                <p:oleObj name="Equation" r:id="rId3" imgW="5410200" imgH="2336800" progId="Equation.3">
                  <p:embed/>
                  <p:pic>
                    <p:nvPicPr>
                      <p:cNvPr id="3074" name="Object 29">
                        <a:extLst>
                          <a:ext uri="{FF2B5EF4-FFF2-40B4-BE49-F238E27FC236}">
                            <a16:creationId xmlns:a16="http://schemas.microsoft.com/office/drawing/2014/main" id="{19884912-E6C4-F378-D061-B700A4952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114" y="4437063"/>
                        <a:ext cx="386238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97766290-1036-33B4-A654-469F5089C59E}"/>
              </a:ext>
            </a:extLst>
          </p:cNvPr>
          <p:cNvSpPr txBox="1">
            <a:spLocks noChangeArrowheads="1"/>
          </p:cNvSpPr>
          <p:nvPr/>
        </p:nvSpPr>
        <p:spPr bwMode="auto">
          <a:xfrm>
            <a:off x="1781175" y="214314"/>
            <a:ext cx="8624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2400" b="1">
                <a:latin typeface="Comic Sans MS" panose="030F0902030302020204" pitchFamily="66" charset="0"/>
              </a:rPr>
              <a:t>Amount in Body = Amount in Blood + Amount in Tissues</a:t>
            </a:r>
          </a:p>
        </p:txBody>
      </p:sp>
      <p:sp>
        <p:nvSpPr>
          <p:cNvPr id="92163" name="Text Box 3">
            <a:extLst>
              <a:ext uri="{FF2B5EF4-FFF2-40B4-BE49-F238E27FC236}">
                <a16:creationId xmlns:a16="http://schemas.microsoft.com/office/drawing/2014/main" id="{36AD6D3F-A0C6-3102-FA8F-A644492270C8}"/>
              </a:ext>
            </a:extLst>
          </p:cNvPr>
          <p:cNvSpPr txBox="1">
            <a:spLocks noChangeArrowheads="1"/>
          </p:cNvSpPr>
          <p:nvPr/>
        </p:nvSpPr>
        <p:spPr bwMode="auto">
          <a:xfrm>
            <a:off x="3086101" y="555626"/>
            <a:ext cx="56880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5400">
                <a:latin typeface="Comic Sans MS" panose="030F0902030302020204" pitchFamily="66" charset="0"/>
              </a:rPr>
              <a:t>V.C = V</a:t>
            </a:r>
            <a:r>
              <a:rPr lang="en-GB" altLang="en-US" sz="5400" baseline="-25000">
                <a:latin typeface="Comic Sans MS" panose="030F0902030302020204" pitchFamily="66" charset="0"/>
              </a:rPr>
              <a:t>P</a:t>
            </a:r>
            <a:r>
              <a:rPr lang="en-GB" altLang="en-US" sz="5400">
                <a:latin typeface="Comic Sans MS" panose="030F0902030302020204" pitchFamily="66" charset="0"/>
              </a:rPr>
              <a:t>.C + V</a:t>
            </a:r>
            <a:r>
              <a:rPr lang="en-GB" altLang="en-US" sz="5400" baseline="-25000">
                <a:latin typeface="Comic Sans MS" panose="030F0902030302020204" pitchFamily="66" charset="0"/>
              </a:rPr>
              <a:t>T</a:t>
            </a:r>
            <a:r>
              <a:rPr lang="en-GB" altLang="en-US" sz="5400">
                <a:latin typeface="Comic Sans MS" panose="030F0902030302020204" pitchFamily="66" charset="0"/>
              </a:rPr>
              <a:t>.C</a:t>
            </a:r>
            <a:r>
              <a:rPr lang="en-GB" altLang="en-US" sz="5400" baseline="-25000">
                <a:latin typeface="Comic Sans MS" panose="030F0902030302020204" pitchFamily="66" charset="0"/>
              </a:rPr>
              <a:t>T</a:t>
            </a:r>
          </a:p>
          <a:p>
            <a:pPr algn="ctr" eaLnBrk="1" hangingPunct="1"/>
            <a:r>
              <a:rPr lang="en-GB" altLang="en-US" sz="5400" baseline="-25000">
                <a:latin typeface="Comic Sans MS" panose="030F0902030302020204" pitchFamily="66" charset="0"/>
              </a:rPr>
              <a:t>Divide through by C</a:t>
            </a:r>
            <a:endParaRPr lang="en-GB" altLang="en-US">
              <a:latin typeface="Comic Sans MS" panose="030F0902030302020204" pitchFamily="66" charset="0"/>
            </a:endParaRPr>
          </a:p>
        </p:txBody>
      </p:sp>
      <p:sp>
        <p:nvSpPr>
          <p:cNvPr id="92164" name="Text Box 4">
            <a:extLst>
              <a:ext uri="{FF2B5EF4-FFF2-40B4-BE49-F238E27FC236}">
                <a16:creationId xmlns:a16="http://schemas.microsoft.com/office/drawing/2014/main" id="{20029159-4BC1-DB8E-D13B-95CDBD32EE96}"/>
              </a:ext>
            </a:extLst>
          </p:cNvPr>
          <p:cNvSpPr txBox="1">
            <a:spLocks noChangeArrowheads="1"/>
          </p:cNvSpPr>
          <p:nvPr/>
        </p:nvSpPr>
        <p:spPr bwMode="auto">
          <a:xfrm>
            <a:off x="3221039" y="2516189"/>
            <a:ext cx="52784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5400">
                <a:latin typeface="Comic Sans MS" panose="030F0902030302020204" pitchFamily="66" charset="0"/>
              </a:rPr>
              <a:t>V = V</a:t>
            </a:r>
            <a:r>
              <a:rPr lang="en-GB" altLang="en-US" sz="5400" baseline="-25000">
                <a:latin typeface="Comic Sans MS" panose="030F0902030302020204" pitchFamily="66" charset="0"/>
              </a:rPr>
              <a:t>P</a:t>
            </a:r>
            <a:r>
              <a:rPr lang="en-GB" altLang="en-US" sz="5400">
                <a:latin typeface="Comic Sans MS" panose="030F0902030302020204" pitchFamily="66" charset="0"/>
              </a:rPr>
              <a:t> + V</a:t>
            </a:r>
            <a:r>
              <a:rPr lang="en-GB" altLang="en-US" sz="5400" baseline="-25000">
                <a:latin typeface="Comic Sans MS" panose="030F0902030302020204" pitchFamily="66" charset="0"/>
              </a:rPr>
              <a:t>T</a:t>
            </a:r>
            <a:r>
              <a:rPr lang="en-GB" altLang="en-US" sz="5400">
                <a:latin typeface="Comic Sans MS" panose="030F0902030302020204" pitchFamily="66" charset="0"/>
              </a:rPr>
              <a:t>.C</a:t>
            </a:r>
            <a:r>
              <a:rPr lang="en-GB" altLang="en-US" sz="5400" baseline="-25000">
                <a:latin typeface="Comic Sans MS" panose="030F0902030302020204" pitchFamily="66" charset="0"/>
              </a:rPr>
              <a:t>T</a:t>
            </a:r>
            <a:r>
              <a:rPr lang="en-GB" altLang="en-US" sz="5400">
                <a:latin typeface="Comic Sans MS" panose="030F0902030302020204" pitchFamily="66" charset="0"/>
              </a:rPr>
              <a:t>/C</a:t>
            </a:r>
            <a:endParaRPr lang="en-GB" altLang="en-US">
              <a:latin typeface="Comic Sans MS" panose="030F0902030302020204" pitchFamily="66" charset="0"/>
            </a:endParaRPr>
          </a:p>
        </p:txBody>
      </p:sp>
      <p:sp>
        <p:nvSpPr>
          <p:cNvPr id="92165" name="Text Box 5">
            <a:extLst>
              <a:ext uri="{FF2B5EF4-FFF2-40B4-BE49-F238E27FC236}">
                <a16:creationId xmlns:a16="http://schemas.microsoft.com/office/drawing/2014/main" id="{50781648-08F4-C6F1-4FA9-323C9BB88177}"/>
              </a:ext>
            </a:extLst>
          </p:cNvPr>
          <p:cNvSpPr txBox="1">
            <a:spLocks noChangeArrowheads="1"/>
          </p:cNvSpPr>
          <p:nvPr/>
        </p:nvSpPr>
        <p:spPr bwMode="auto">
          <a:xfrm>
            <a:off x="3203575" y="3676651"/>
            <a:ext cx="5716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4000">
                <a:latin typeface="Comic Sans MS" panose="030F0902030302020204" pitchFamily="66" charset="0"/>
              </a:rPr>
              <a:t>Cu = fu.C ;  Cu</a:t>
            </a:r>
            <a:r>
              <a:rPr lang="en-GB" altLang="en-US" sz="4000" baseline="-25000">
                <a:latin typeface="Comic Sans MS" panose="030F0902030302020204" pitchFamily="66" charset="0"/>
              </a:rPr>
              <a:t>T</a:t>
            </a:r>
            <a:r>
              <a:rPr lang="en-GB" altLang="en-US" sz="4000">
                <a:latin typeface="Comic Sans MS" panose="030F0902030302020204" pitchFamily="66" charset="0"/>
              </a:rPr>
              <a:t> = fu</a:t>
            </a:r>
            <a:r>
              <a:rPr lang="en-GB" altLang="en-US" sz="4000" baseline="-25000">
                <a:latin typeface="Comic Sans MS" panose="030F0902030302020204" pitchFamily="66" charset="0"/>
              </a:rPr>
              <a:t>T</a:t>
            </a:r>
            <a:r>
              <a:rPr lang="en-GB" altLang="en-US" sz="4000">
                <a:latin typeface="Comic Sans MS" panose="030F0902030302020204" pitchFamily="66" charset="0"/>
              </a:rPr>
              <a:t>.C</a:t>
            </a:r>
            <a:r>
              <a:rPr lang="en-GB" altLang="en-US" sz="4000" baseline="-25000">
                <a:latin typeface="Comic Sans MS" panose="030F0902030302020204" pitchFamily="66" charset="0"/>
              </a:rPr>
              <a:t>T</a:t>
            </a:r>
            <a:endParaRPr lang="en-GB" altLang="en-US">
              <a:latin typeface="Comic Sans MS" panose="030F0902030302020204" pitchFamily="66" charset="0"/>
            </a:endParaRPr>
          </a:p>
        </p:txBody>
      </p:sp>
      <p:sp>
        <p:nvSpPr>
          <p:cNvPr id="92166" name="Text Box 6">
            <a:extLst>
              <a:ext uri="{FF2B5EF4-FFF2-40B4-BE49-F238E27FC236}">
                <a16:creationId xmlns:a16="http://schemas.microsoft.com/office/drawing/2014/main" id="{EAFA567C-14CE-4FCF-C421-D1D09BDA46EB}"/>
              </a:ext>
            </a:extLst>
          </p:cNvPr>
          <p:cNvSpPr txBox="1">
            <a:spLocks noChangeArrowheads="1"/>
          </p:cNvSpPr>
          <p:nvPr/>
        </p:nvSpPr>
        <p:spPr bwMode="auto">
          <a:xfrm>
            <a:off x="5011739" y="4362451"/>
            <a:ext cx="213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4000">
                <a:latin typeface="Comic Sans MS" panose="030F0902030302020204" pitchFamily="66" charset="0"/>
              </a:rPr>
              <a:t>Cu = Cu</a:t>
            </a:r>
            <a:r>
              <a:rPr lang="en-GB" altLang="en-US" sz="4000" baseline="-25000">
                <a:latin typeface="Comic Sans MS" panose="030F0902030302020204" pitchFamily="66" charset="0"/>
              </a:rPr>
              <a:t>T</a:t>
            </a:r>
            <a:endParaRPr lang="en-GB" altLang="en-US">
              <a:latin typeface="Comic Sans MS" panose="030F0902030302020204" pitchFamily="66" charset="0"/>
            </a:endParaRPr>
          </a:p>
        </p:txBody>
      </p:sp>
      <p:sp>
        <p:nvSpPr>
          <p:cNvPr id="92167" name="Text Box 7">
            <a:extLst>
              <a:ext uri="{FF2B5EF4-FFF2-40B4-BE49-F238E27FC236}">
                <a16:creationId xmlns:a16="http://schemas.microsoft.com/office/drawing/2014/main" id="{379AF44E-DB9E-0C29-CCF3-1AF59F8358D7}"/>
              </a:ext>
            </a:extLst>
          </p:cNvPr>
          <p:cNvSpPr txBox="1">
            <a:spLocks noChangeArrowheads="1"/>
          </p:cNvSpPr>
          <p:nvPr/>
        </p:nvSpPr>
        <p:spPr bwMode="auto">
          <a:xfrm>
            <a:off x="4549776" y="5059364"/>
            <a:ext cx="3021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4000">
                <a:latin typeface="Comic Sans MS" panose="030F0902030302020204" pitchFamily="66" charset="0"/>
              </a:rPr>
              <a:t>fuC = fu</a:t>
            </a:r>
            <a:r>
              <a:rPr lang="en-GB" altLang="en-US" sz="4000" baseline="-25000">
                <a:latin typeface="Comic Sans MS" panose="030F0902030302020204" pitchFamily="66" charset="0"/>
              </a:rPr>
              <a:t>T</a:t>
            </a:r>
            <a:r>
              <a:rPr lang="en-GB" altLang="en-US" sz="4000">
                <a:latin typeface="Comic Sans MS" panose="030F0902030302020204" pitchFamily="66" charset="0"/>
              </a:rPr>
              <a:t>.C</a:t>
            </a:r>
            <a:r>
              <a:rPr lang="en-GB" altLang="en-US" sz="4000" baseline="-25000">
                <a:latin typeface="Comic Sans MS" panose="030F0902030302020204" pitchFamily="66" charset="0"/>
              </a:rPr>
              <a:t>T</a:t>
            </a:r>
            <a:endParaRPr lang="en-GB" altLang="en-US">
              <a:latin typeface="Comic Sans MS" panose="030F0902030302020204" pitchFamily="66" charset="0"/>
            </a:endParaRPr>
          </a:p>
        </p:txBody>
      </p:sp>
      <p:sp>
        <p:nvSpPr>
          <p:cNvPr id="92168" name="Text Box 8">
            <a:extLst>
              <a:ext uri="{FF2B5EF4-FFF2-40B4-BE49-F238E27FC236}">
                <a16:creationId xmlns:a16="http://schemas.microsoft.com/office/drawing/2014/main" id="{3E363CE0-AB92-C671-AE3D-75B50E05E477}"/>
              </a:ext>
            </a:extLst>
          </p:cNvPr>
          <p:cNvSpPr txBox="1">
            <a:spLocks noChangeArrowheads="1"/>
          </p:cNvSpPr>
          <p:nvPr/>
        </p:nvSpPr>
        <p:spPr bwMode="auto">
          <a:xfrm>
            <a:off x="4335464" y="5913439"/>
            <a:ext cx="3417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4000">
                <a:latin typeface="Comic Sans MS" panose="030F0902030302020204" pitchFamily="66" charset="0"/>
              </a:rPr>
              <a:t>fu/fu</a:t>
            </a:r>
            <a:r>
              <a:rPr lang="en-GB" altLang="en-US" sz="4000" baseline="-25000">
                <a:latin typeface="Comic Sans MS" panose="030F0902030302020204" pitchFamily="66" charset="0"/>
              </a:rPr>
              <a:t>T</a:t>
            </a:r>
            <a:r>
              <a:rPr lang="en-GB" altLang="en-US" sz="4000">
                <a:latin typeface="Comic Sans MS" panose="030F0902030302020204" pitchFamily="66" charset="0"/>
              </a:rPr>
              <a:t> = C</a:t>
            </a:r>
            <a:r>
              <a:rPr lang="en-GB" altLang="en-US" sz="4000" baseline="-25000">
                <a:latin typeface="Comic Sans MS" panose="030F0902030302020204" pitchFamily="66" charset="0"/>
              </a:rPr>
              <a:t>T</a:t>
            </a:r>
            <a:r>
              <a:rPr lang="en-GB" altLang="en-US" sz="4000">
                <a:latin typeface="Comic Sans MS" panose="030F0902030302020204" pitchFamily="66"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1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92163"/>
                                        </p:tgtEl>
                                        <p:attrNameLst>
                                          <p:attrName>style.visibility</p:attrName>
                                        </p:attrNameLst>
                                      </p:cBhvr>
                                      <p:to>
                                        <p:strVal val="visible"/>
                                      </p:to>
                                    </p:set>
                                    <p:anim calcmode="lin" valueType="num">
                                      <p:cBhvr additive="base">
                                        <p:cTn id="11" dur="500" fill="hold"/>
                                        <p:tgtEl>
                                          <p:spTgt spid="92163"/>
                                        </p:tgtEl>
                                        <p:attrNameLst>
                                          <p:attrName>ppt_x</p:attrName>
                                        </p:attrNameLst>
                                      </p:cBhvr>
                                      <p:tavLst>
                                        <p:tav tm="0">
                                          <p:val>
                                            <p:strVal val="0-#ppt_w/2"/>
                                          </p:val>
                                        </p:tav>
                                        <p:tav tm="100000">
                                          <p:val>
                                            <p:strVal val="#ppt_x"/>
                                          </p:val>
                                        </p:tav>
                                      </p:tavLst>
                                    </p:anim>
                                    <p:anim calcmode="lin" valueType="num">
                                      <p:cBhvr additive="base">
                                        <p:cTn id="12" dur="500" fill="hold"/>
                                        <p:tgtEl>
                                          <p:spTgt spid="9216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92164"/>
                                        </p:tgtEl>
                                        <p:attrNameLst>
                                          <p:attrName>style.visibility</p:attrName>
                                        </p:attrNameLst>
                                      </p:cBhvr>
                                      <p:to>
                                        <p:strVal val="visible"/>
                                      </p:to>
                                    </p:set>
                                    <p:anim calcmode="lin" valueType="num">
                                      <p:cBhvr additive="base">
                                        <p:cTn id="17" dur="500" fill="hold"/>
                                        <p:tgtEl>
                                          <p:spTgt spid="92164"/>
                                        </p:tgtEl>
                                        <p:attrNameLst>
                                          <p:attrName>ppt_x</p:attrName>
                                        </p:attrNameLst>
                                      </p:cBhvr>
                                      <p:tavLst>
                                        <p:tav tm="0">
                                          <p:val>
                                            <p:strVal val="0-#ppt_w/2"/>
                                          </p:val>
                                        </p:tav>
                                        <p:tav tm="100000">
                                          <p:val>
                                            <p:strVal val="#ppt_x"/>
                                          </p:val>
                                        </p:tav>
                                      </p:tavLst>
                                    </p:anim>
                                    <p:anim calcmode="lin" valueType="num">
                                      <p:cBhvr additive="base">
                                        <p:cTn id="18" dur="500" fill="hold"/>
                                        <p:tgtEl>
                                          <p:spTgt spid="9216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21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21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921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92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P spid="92163" grpId="0" autoUpdateAnimBg="0"/>
      <p:bldP spid="92164" grpId="0" autoUpdateAnimBg="0"/>
      <p:bldP spid="92165" grpId="0" autoUpdateAnimBg="0"/>
      <p:bldP spid="92166" grpId="0" autoUpdateAnimBg="0"/>
      <p:bldP spid="92167" grpId="0" autoUpdateAnimBg="0"/>
      <p:bldP spid="9216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FD5150A4-751E-E44B-59F3-47D203818E3E}"/>
              </a:ext>
            </a:extLst>
          </p:cNvPr>
          <p:cNvSpPr txBox="1">
            <a:spLocks noChangeArrowheads="1"/>
          </p:cNvSpPr>
          <p:nvPr/>
        </p:nvSpPr>
        <p:spPr bwMode="auto">
          <a:xfrm>
            <a:off x="1692000" y="252000"/>
            <a:ext cx="58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lnSpc>
                <a:spcPct val="90000"/>
              </a:lnSpc>
              <a:spcBef>
                <a:spcPct val="0"/>
              </a:spcBef>
              <a:defRPr/>
            </a:pPr>
            <a:r>
              <a:rPr lang="en-GB" altLang="en-US" sz="2800" b="1" dirty="0">
                <a:latin typeface="+mn-lt"/>
                <a:ea typeface="+mj-ea"/>
                <a:cs typeface="+mj-cs"/>
              </a:rPr>
              <a:t>Blood and Tissue Drug Binding</a:t>
            </a:r>
          </a:p>
        </p:txBody>
      </p:sp>
      <p:grpSp>
        <p:nvGrpSpPr>
          <p:cNvPr id="29699" name="Group 10">
            <a:extLst>
              <a:ext uri="{FF2B5EF4-FFF2-40B4-BE49-F238E27FC236}">
                <a16:creationId xmlns:a16="http://schemas.microsoft.com/office/drawing/2014/main" id="{45D98605-9FEB-3549-C810-0F7C8DD471AF}"/>
              </a:ext>
            </a:extLst>
          </p:cNvPr>
          <p:cNvGrpSpPr>
            <a:grpSpLocks/>
          </p:cNvGrpSpPr>
          <p:nvPr/>
        </p:nvGrpSpPr>
        <p:grpSpPr bwMode="auto">
          <a:xfrm>
            <a:off x="2133600" y="3405189"/>
            <a:ext cx="7721600" cy="2428875"/>
            <a:chOff x="609600" y="2795588"/>
            <a:chExt cx="7721600" cy="2429240"/>
          </a:xfrm>
        </p:grpSpPr>
        <p:grpSp>
          <p:nvGrpSpPr>
            <p:cNvPr id="29703" name="Group 5">
              <a:extLst>
                <a:ext uri="{FF2B5EF4-FFF2-40B4-BE49-F238E27FC236}">
                  <a16:creationId xmlns:a16="http://schemas.microsoft.com/office/drawing/2014/main" id="{9BCC7974-0BA7-1AE6-D598-88B6A1ED82EC}"/>
                </a:ext>
              </a:extLst>
            </p:cNvPr>
            <p:cNvGrpSpPr>
              <a:grpSpLocks/>
            </p:cNvGrpSpPr>
            <p:nvPr/>
          </p:nvGrpSpPr>
          <p:grpSpPr bwMode="auto">
            <a:xfrm>
              <a:off x="609600" y="2795588"/>
              <a:ext cx="7721600" cy="1003300"/>
              <a:chOff x="288" y="2544"/>
              <a:chExt cx="3648" cy="912"/>
            </a:xfrm>
          </p:grpSpPr>
          <p:sp>
            <p:nvSpPr>
              <p:cNvPr id="29709" name="Rectangle 4">
                <a:extLst>
                  <a:ext uri="{FF2B5EF4-FFF2-40B4-BE49-F238E27FC236}">
                    <a16:creationId xmlns:a16="http://schemas.microsoft.com/office/drawing/2014/main" id="{5BF76125-821E-DEE7-C64B-65620A93AF1C}"/>
                  </a:ext>
                </a:extLst>
              </p:cNvPr>
              <p:cNvSpPr>
                <a:spLocks noChangeArrowheads="1"/>
              </p:cNvSpPr>
              <p:nvPr/>
            </p:nvSpPr>
            <p:spPr bwMode="auto">
              <a:xfrm>
                <a:off x="288" y="2544"/>
                <a:ext cx="3648" cy="912"/>
              </a:xfrm>
              <a:prstGeom prst="rect">
                <a:avLst/>
              </a:prstGeom>
              <a:solidFill>
                <a:srgbClr val="66FFFF"/>
              </a:solidFill>
              <a:ln w="76200">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29710" name="Text Box 3">
                <a:extLst>
                  <a:ext uri="{FF2B5EF4-FFF2-40B4-BE49-F238E27FC236}">
                    <a16:creationId xmlns:a16="http://schemas.microsoft.com/office/drawing/2014/main" id="{712E82BB-AD7B-CFA5-8E25-63C0441BCF8E}"/>
                  </a:ext>
                </a:extLst>
              </p:cNvPr>
              <p:cNvSpPr txBox="1">
                <a:spLocks noChangeArrowheads="1"/>
              </p:cNvSpPr>
              <p:nvPr/>
            </p:nvSpPr>
            <p:spPr bwMode="auto">
              <a:xfrm>
                <a:off x="961" y="2626"/>
                <a:ext cx="2255"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4000">
                    <a:latin typeface="Comic Sans MS" panose="030F0902030302020204" pitchFamily="66" charset="0"/>
                  </a:rPr>
                  <a:t>V = V</a:t>
                </a:r>
                <a:r>
                  <a:rPr lang="en-GB" altLang="en-US" sz="4000" baseline="-25000">
                    <a:latin typeface="Comic Sans MS" panose="030F0902030302020204" pitchFamily="66" charset="0"/>
                  </a:rPr>
                  <a:t>P</a:t>
                </a:r>
                <a:r>
                  <a:rPr lang="en-GB" altLang="en-US" sz="4000">
                    <a:latin typeface="Comic Sans MS" panose="030F0902030302020204" pitchFamily="66" charset="0"/>
                  </a:rPr>
                  <a:t> + (fu/fu</a:t>
                </a:r>
                <a:r>
                  <a:rPr lang="en-GB" altLang="en-US" sz="4000" baseline="-25000">
                    <a:latin typeface="Comic Sans MS" panose="030F0902030302020204" pitchFamily="66" charset="0"/>
                  </a:rPr>
                  <a:t>T</a:t>
                </a:r>
                <a:r>
                  <a:rPr lang="en-GB" altLang="en-US" sz="4000">
                    <a:latin typeface="Comic Sans MS" panose="030F0902030302020204" pitchFamily="66" charset="0"/>
                  </a:rPr>
                  <a:t>).V</a:t>
                </a:r>
                <a:r>
                  <a:rPr lang="en-GB" altLang="en-US" sz="4000" baseline="-25000">
                    <a:latin typeface="Comic Sans MS" panose="030F0902030302020204" pitchFamily="66" charset="0"/>
                  </a:rPr>
                  <a:t>T</a:t>
                </a:r>
                <a:endParaRPr lang="en-GB" altLang="en-US">
                  <a:latin typeface="Comic Sans MS" panose="030F0902030302020204" pitchFamily="66" charset="0"/>
                </a:endParaRPr>
              </a:p>
            </p:txBody>
          </p:sp>
        </p:grpSp>
        <p:grpSp>
          <p:nvGrpSpPr>
            <p:cNvPr id="29704" name="Group 10">
              <a:extLst>
                <a:ext uri="{FF2B5EF4-FFF2-40B4-BE49-F238E27FC236}">
                  <a16:creationId xmlns:a16="http://schemas.microsoft.com/office/drawing/2014/main" id="{2F466B76-1A32-B314-C0A8-887396F215A5}"/>
                </a:ext>
              </a:extLst>
            </p:cNvPr>
            <p:cNvGrpSpPr>
              <a:grpSpLocks/>
            </p:cNvGrpSpPr>
            <p:nvPr/>
          </p:nvGrpSpPr>
          <p:grpSpPr bwMode="auto">
            <a:xfrm>
              <a:off x="2808288" y="3428999"/>
              <a:ext cx="4257457" cy="1795829"/>
              <a:chOff x="1093" y="3120"/>
              <a:chExt cx="2011" cy="1634"/>
            </a:xfrm>
          </p:grpSpPr>
          <p:sp>
            <p:nvSpPr>
              <p:cNvPr id="29705" name="Line 6">
                <a:extLst>
                  <a:ext uri="{FF2B5EF4-FFF2-40B4-BE49-F238E27FC236}">
                    <a16:creationId xmlns:a16="http://schemas.microsoft.com/office/drawing/2014/main" id="{F7288924-8835-7BD1-F2CF-B9E49939A69C}"/>
                  </a:ext>
                </a:extLst>
              </p:cNvPr>
              <p:cNvSpPr>
                <a:spLocks noChangeShapeType="1"/>
              </p:cNvSpPr>
              <p:nvPr/>
            </p:nvSpPr>
            <p:spPr bwMode="auto">
              <a:xfrm flipV="1">
                <a:off x="1248" y="3120"/>
                <a:ext cx="0" cy="91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6" name="Text Box 7">
                <a:extLst>
                  <a:ext uri="{FF2B5EF4-FFF2-40B4-BE49-F238E27FC236}">
                    <a16:creationId xmlns:a16="http://schemas.microsoft.com/office/drawing/2014/main" id="{BF3AE3D3-3616-4367-64C9-EF40E8441236}"/>
                  </a:ext>
                </a:extLst>
              </p:cNvPr>
              <p:cNvSpPr txBox="1">
                <a:spLocks noChangeArrowheads="1"/>
              </p:cNvSpPr>
              <p:nvPr/>
            </p:nvSpPr>
            <p:spPr bwMode="auto">
              <a:xfrm>
                <a:off x="1093" y="4075"/>
                <a:ext cx="368"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4000">
                    <a:solidFill>
                      <a:schemeClr val="accent2"/>
                    </a:solidFill>
                    <a:latin typeface="Comic Sans MS" panose="030F0902030302020204" pitchFamily="66" charset="0"/>
                  </a:rPr>
                  <a:t>3L</a:t>
                </a:r>
                <a:endParaRPr lang="en-GB" altLang="en-US">
                  <a:latin typeface="Comic Sans MS" panose="030F0902030302020204" pitchFamily="66" charset="0"/>
                </a:endParaRPr>
              </a:p>
            </p:txBody>
          </p:sp>
          <p:sp>
            <p:nvSpPr>
              <p:cNvPr id="29707" name="Line 8">
                <a:extLst>
                  <a:ext uri="{FF2B5EF4-FFF2-40B4-BE49-F238E27FC236}">
                    <a16:creationId xmlns:a16="http://schemas.microsoft.com/office/drawing/2014/main" id="{BF38FF42-B8B2-218E-1E3D-46C2807F6DEC}"/>
                  </a:ext>
                </a:extLst>
              </p:cNvPr>
              <p:cNvSpPr>
                <a:spLocks noChangeShapeType="1"/>
              </p:cNvSpPr>
              <p:nvPr/>
            </p:nvSpPr>
            <p:spPr bwMode="auto">
              <a:xfrm flipV="1">
                <a:off x="2826" y="3191"/>
                <a:ext cx="0" cy="91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8" name="Text Box 9">
                <a:extLst>
                  <a:ext uri="{FF2B5EF4-FFF2-40B4-BE49-F238E27FC236}">
                    <a16:creationId xmlns:a16="http://schemas.microsoft.com/office/drawing/2014/main" id="{992BC025-739E-25DF-22A8-FAD8487783EA}"/>
                  </a:ext>
                </a:extLst>
              </p:cNvPr>
              <p:cNvSpPr txBox="1">
                <a:spLocks noChangeArrowheads="1"/>
              </p:cNvSpPr>
              <p:nvPr/>
            </p:nvSpPr>
            <p:spPr bwMode="auto">
              <a:xfrm>
                <a:off x="2588" y="4110"/>
                <a:ext cx="516"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4000">
                    <a:solidFill>
                      <a:schemeClr val="accent2"/>
                    </a:solidFill>
                    <a:latin typeface="Comic Sans MS" panose="030F0902030302020204" pitchFamily="66" charset="0"/>
                  </a:rPr>
                  <a:t>37L</a:t>
                </a:r>
                <a:endParaRPr lang="en-GB" altLang="en-US">
                  <a:latin typeface="Comic Sans MS" panose="030F0902030302020204" pitchFamily="66" charset="0"/>
                </a:endParaRPr>
              </a:p>
            </p:txBody>
          </p:sp>
        </p:grpSp>
      </p:grpSp>
      <p:sp>
        <p:nvSpPr>
          <p:cNvPr id="12" name="Text Box 4">
            <a:extLst>
              <a:ext uri="{FF2B5EF4-FFF2-40B4-BE49-F238E27FC236}">
                <a16:creationId xmlns:a16="http://schemas.microsoft.com/office/drawing/2014/main" id="{E774BF27-9C06-322A-4477-6D3F059C1EF1}"/>
              </a:ext>
            </a:extLst>
          </p:cNvPr>
          <p:cNvSpPr txBox="1">
            <a:spLocks noChangeArrowheads="1"/>
          </p:cNvSpPr>
          <p:nvPr/>
        </p:nvSpPr>
        <p:spPr bwMode="auto">
          <a:xfrm>
            <a:off x="3309939" y="865189"/>
            <a:ext cx="52784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GB" altLang="en-US" sz="5400">
                <a:latin typeface="Comic Sans MS" panose="030F0902030302020204" pitchFamily="66" charset="0"/>
              </a:rPr>
              <a:t>V = V</a:t>
            </a:r>
            <a:r>
              <a:rPr lang="en-GB" altLang="en-US" sz="5400" baseline="-25000">
                <a:latin typeface="Comic Sans MS" panose="030F0902030302020204" pitchFamily="66" charset="0"/>
              </a:rPr>
              <a:t>P</a:t>
            </a:r>
            <a:r>
              <a:rPr lang="en-GB" altLang="en-US" sz="5400">
                <a:latin typeface="Comic Sans MS" panose="030F0902030302020204" pitchFamily="66" charset="0"/>
              </a:rPr>
              <a:t> + V</a:t>
            </a:r>
            <a:r>
              <a:rPr lang="en-GB" altLang="en-US" sz="5400" baseline="-25000">
                <a:latin typeface="Comic Sans MS" panose="030F0902030302020204" pitchFamily="66" charset="0"/>
              </a:rPr>
              <a:t>T</a:t>
            </a:r>
            <a:r>
              <a:rPr lang="en-GB" altLang="en-US" sz="5400">
                <a:latin typeface="Comic Sans MS" panose="030F0902030302020204" pitchFamily="66" charset="0"/>
              </a:rPr>
              <a:t>.C</a:t>
            </a:r>
            <a:r>
              <a:rPr lang="en-GB" altLang="en-US" sz="5400" baseline="-25000">
                <a:latin typeface="Comic Sans MS" panose="030F0902030302020204" pitchFamily="66" charset="0"/>
              </a:rPr>
              <a:t>T</a:t>
            </a:r>
            <a:r>
              <a:rPr lang="en-GB" altLang="en-US" sz="5400">
                <a:latin typeface="Comic Sans MS" panose="030F0902030302020204" pitchFamily="66" charset="0"/>
              </a:rPr>
              <a:t>/C</a:t>
            </a:r>
            <a:endParaRPr lang="en-GB" altLang="en-US">
              <a:latin typeface="Comic Sans MS" panose="030F0902030302020204" pitchFamily="66" charset="0"/>
            </a:endParaRPr>
          </a:p>
        </p:txBody>
      </p:sp>
      <p:sp>
        <p:nvSpPr>
          <p:cNvPr id="29701" name="TextBox 12">
            <a:extLst>
              <a:ext uri="{FF2B5EF4-FFF2-40B4-BE49-F238E27FC236}">
                <a16:creationId xmlns:a16="http://schemas.microsoft.com/office/drawing/2014/main" id="{3E79935A-399D-8500-CE02-AA93638AA123}"/>
              </a:ext>
            </a:extLst>
          </p:cNvPr>
          <p:cNvSpPr txBox="1">
            <a:spLocks noChangeArrowheads="1"/>
          </p:cNvSpPr>
          <p:nvPr/>
        </p:nvSpPr>
        <p:spPr bwMode="auto">
          <a:xfrm>
            <a:off x="3860801" y="1968501"/>
            <a:ext cx="388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2400"/>
              <a:t>Substituting </a:t>
            </a:r>
            <a:r>
              <a:rPr lang="en-ZW" altLang="en-US" sz="3600"/>
              <a:t>C</a:t>
            </a:r>
            <a:r>
              <a:rPr lang="en-ZW" altLang="en-US" sz="2400"/>
              <a:t>T/</a:t>
            </a:r>
            <a:r>
              <a:rPr lang="en-ZW" altLang="en-US" sz="3600"/>
              <a:t>C</a:t>
            </a:r>
            <a:r>
              <a:rPr lang="en-ZW" altLang="en-US" sz="2400"/>
              <a:t> by fu/fuT</a:t>
            </a:r>
          </a:p>
        </p:txBody>
      </p:sp>
      <p:cxnSp>
        <p:nvCxnSpPr>
          <p:cNvPr id="29702" name="Straight Arrow Connector 14">
            <a:extLst>
              <a:ext uri="{FF2B5EF4-FFF2-40B4-BE49-F238E27FC236}">
                <a16:creationId xmlns:a16="http://schemas.microsoft.com/office/drawing/2014/main" id="{53867AAE-3948-D90E-A074-11DBD37C3FBE}"/>
              </a:ext>
            </a:extLst>
          </p:cNvPr>
          <p:cNvCxnSpPr>
            <a:cxnSpLocks noChangeShapeType="1"/>
          </p:cNvCxnSpPr>
          <p:nvPr/>
        </p:nvCxnSpPr>
        <p:spPr bwMode="auto">
          <a:xfrm rot="16200000" flipH="1">
            <a:off x="5581650" y="3003550"/>
            <a:ext cx="508000" cy="127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5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1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9DFF28F-893B-ADF6-3254-ABADFAE6DD81}"/>
              </a:ext>
            </a:extLst>
          </p:cNvPr>
          <p:cNvSpPr txBox="1">
            <a:spLocks noChangeArrowheads="1"/>
          </p:cNvSpPr>
          <p:nvPr/>
        </p:nvSpPr>
        <p:spPr>
          <a:xfrm>
            <a:off x="1692000" y="252000"/>
            <a:ext cx="5868000" cy="468000"/>
          </a:xfrm>
          <a:prstGeom prst="rect">
            <a:avLst/>
          </a:prstGeom>
        </p:spPr>
        <p:txBody>
          <a:bodyPr/>
          <a:lstStyle/>
          <a:p>
            <a:pPr algn="ctr" eaLnBrk="0" hangingPunct="0">
              <a:lnSpc>
                <a:spcPct val="90000"/>
              </a:lnSpc>
              <a:spcBef>
                <a:spcPct val="0"/>
              </a:spcBef>
              <a:defRPr/>
            </a:pPr>
            <a:r>
              <a:rPr lang="en-US" sz="2800" b="1" dirty="0">
                <a:ea typeface="+mj-ea"/>
                <a:cs typeface="+mj-cs"/>
              </a:rPr>
              <a:t>Volume of distribution</a:t>
            </a:r>
          </a:p>
        </p:txBody>
      </p:sp>
      <p:graphicFrame>
        <p:nvGraphicFramePr>
          <p:cNvPr id="4098" name="Object 3">
            <a:extLst>
              <a:ext uri="{FF2B5EF4-FFF2-40B4-BE49-F238E27FC236}">
                <a16:creationId xmlns:a16="http://schemas.microsoft.com/office/drawing/2014/main" id="{AE41775B-2F27-E60A-0E40-F747A7D00D01}"/>
              </a:ext>
            </a:extLst>
          </p:cNvPr>
          <p:cNvGraphicFramePr>
            <a:graphicFrameLocks noChangeAspect="1"/>
          </p:cNvGraphicFramePr>
          <p:nvPr/>
        </p:nvGraphicFramePr>
        <p:xfrm>
          <a:off x="3694113" y="2947988"/>
          <a:ext cx="101600" cy="177800"/>
        </p:xfrm>
        <a:graphic>
          <a:graphicData uri="http://schemas.openxmlformats.org/presentationml/2006/ole">
            <mc:AlternateContent xmlns:mc="http://schemas.openxmlformats.org/markup-compatibility/2006">
              <mc:Choice xmlns:v="urn:schemas-microsoft-com:vml" Requires="v">
                <p:oleObj name="Equation" r:id="rId3" imgW="584200" imgH="1028700" progId="Equation.3">
                  <p:embed/>
                </p:oleObj>
              </mc:Choice>
              <mc:Fallback>
                <p:oleObj name="Equation" r:id="rId3" imgW="584200" imgH="1028700" progId="Equation.3">
                  <p:embed/>
                  <p:pic>
                    <p:nvPicPr>
                      <p:cNvPr id="4098" name="Object 3">
                        <a:extLst>
                          <a:ext uri="{FF2B5EF4-FFF2-40B4-BE49-F238E27FC236}">
                            <a16:creationId xmlns:a16="http://schemas.microsoft.com/office/drawing/2014/main" id="{AE41775B-2F27-E60A-0E40-F747A7D00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113" y="2947988"/>
                        <a:ext cx="1016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4">
            <a:extLst>
              <a:ext uri="{FF2B5EF4-FFF2-40B4-BE49-F238E27FC236}">
                <a16:creationId xmlns:a16="http://schemas.microsoft.com/office/drawing/2014/main" id="{2660AA4F-A08E-18A7-580A-EBB9D5FC3026}"/>
              </a:ext>
            </a:extLst>
          </p:cNvPr>
          <p:cNvGraphicFramePr>
            <a:graphicFrameLocks noChangeAspect="1"/>
          </p:cNvGraphicFramePr>
          <p:nvPr/>
        </p:nvGraphicFramePr>
        <p:xfrm>
          <a:off x="1839913" y="1360488"/>
          <a:ext cx="3752850" cy="844550"/>
        </p:xfrm>
        <a:graphic>
          <a:graphicData uri="http://schemas.openxmlformats.org/presentationml/2006/ole">
            <mc:AlternateContent xmlns:mc="http://schemas.openxmlformats.org/markup-compatibility/2006">
              <mc:Choice xmlns:v="urn:schemas-microsoft-com:vml" Requires="v">
                <p:oleObj name="Equation" r:id="rId5" imgW="5854700" imgH="1320800" progId="Equation.3">
                  <p:embed/>
                </p:oleObj>
              </mc:Choice>
              <mc:Fallback>
                <p:oleObj name="Equation" r:id="rId5" imgW="5854700" imgH="1320800" progId="Equation.3">
                  <p:embed/>
                  <p:pic>
                    <p:nvPicPr>
                      <p:cNvPr id="4099" name="Object 4">
                        <a:extLst>
                          <a:ext uri="{FF2B5EF4-FFF2-40B4-BE49-F238E27FC236}">
                            <a16:creationId xmlns:a16="http://schemas.microsoft.com/office/drawing/2014/main" id="{2660AA4F-A08E-18A7-580A-EBB9D5FC30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360488"/>
                        <a:ext cx="375285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5">
            <a:extLst>
              <a:ext uri="{FF2B5EF4-FFF2-40B4-BE49-F238E27FC236}">
                <a16:creationId xmlns:a16="http://schemas.microsoft.com/office/drawing/2014/main" id="{522D24A5-9180-6F3E-95DF-49C65713329A}"/>
              </a:ext>
            </a:extLst>
          </p:cNvPr>
          <p:cNvGraphicFramePr>
            <a:graphicFrameLocks noChangeAspect="1"/>
          </p:cNvGraphicFramePr>
          <p:nvPr/>
        </p:nvGraphicFramePr>
        <p:xfrm>
          <a:off x="1763713" y="2655889"/>
          <a:ext cx="1828800" cy="1246187"/>
        </p:xfrm>
        <a:graphic>
          <a:graphicData uri="http://schemas.openxmlformats.org/presentationml/2006/ole">
            <mc:AlternateContent xmlns:mc="http://schemas.openxmlformats.org/markup-compatibility/2006">
              <mc:Choice xmlns:v="urn:schemas-microsoft-com:vml" Requires="v">
                <p:oleObj name="Equation" r:id="rId7" imgW="3441700" imgH="2336800" progId="Equation.3">
                  <p:embed/>
                </p:oleObj>
              </mc:Choice>
              <mc:Fallback>
                <p:oleObj name="Equation" r:id="rId7" imgW="3441700" imgH="2336800" progId="Equation.3">
                  <p:embed/>
                  <p:pic>
                    <p:nvPicPr>
                      <p:cNvPr id="4100" name="Object 5">
                        <a:extLst>
                          <a:ext uri="{FF2B5EF4-FFF2-40B4-BE49-F238E27FC236}">
                            <a16:creationId xmlns:a16="http://schemas.microsoft.com/office/drawing/2014/main" id="{522D24A5-9180-6F3E-95DF-49C6571332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2655889"/>
                        <a:ext cx="1828800"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6">
            <a:extLst>
              <a:ext uri="{FF2B5EF4-FFF2-40B4-BE49-F238E27FC236}">
                <a16:creationId xmlns:a16="http://schemas.microsoft.com/office/drawing/2014/main" id="{9C0271D8-22D7-33FB-5238-81D7B7E76D3D}"/>
              </a:ext>
            </a:extLst>
          </p:cNvPr>
          <p:cNvGraphicFramePr>
            <a:graphicFrameLocks noChangeAspect="1"/>
          </p:cNvGraphicFramePr>
          <p:nvPr/>
        </p:nvGraphicFramePr>
        <p:xfrm>
          <a:off x="1687514" y="4103688"/>
          <a:ext cx="3989387" cy="1503362"/>
        </p:xfrm>
        <a:graphic>
          <a:graphicData uri="http://schemas.openxmlformats.org/presentationml/2006/ole">
            <mc:AlternateContent xmlns:mc="http://schemas.openxmlformats.org/markup-compatibility/2006">
              <mc:Choice xmlns:v="urn:schemas-microsoft-com:vml" Requires="v">
                <p:oleObj name="Equation" r:id="rId9" imgW="6223000" imgH="2336800" progId="Equation.DSMT4">
                  <p:embed/>
                </p:oleObj>
              </mc:Choice>
              <mc:Fallback>
                <p:oleObj name="Equation" r:id="rId9" imgW="6223000" imgH="2336800" progId="Equation.DSMT4">
                  <p:embed/>
                  <p:pic>
                    <p:nvPicPr>
                      <p:cNvPr id="4101" name="Object 6">
                        <a:extLst>
                          <a:ext uri="{FF2B5EF4-FFF2-40B4-BE49-F238E27FC236}">
                            <a16:creationId xmlns:a16="http://schemas.microsoft.com/office/drawing/2014/main" id="{9C0271D8-22D7-33FB-5238-81D7B7E76D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7514" y="4103688"/>
                        <a:ext cx="3989387" cy="15033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TextBox 9">
            <a:extLst>
              <a:ext uri="{FF2B5EF4-FFF2-40B4-BE49-F238E27FC236}">
                <a16:creationId xmlns:a16="http://schemas.microsoft.com/office/drawing/2014/main" id="{2934FB86-4163-DB0D-7043-62CF1657D7FB}"/>
              </a:ext>
            </a:extLst>
          </p:cNvPr>
          <p:cNvSpPr txBox="1">
            <a:spLocks noChangeArrowheads="1"/>
          </p:cNvSpPr>
          <p:nvPr/>
        </p:nvSpPr>
        <p:spPr bwMode="auto">
          <a:xfrm>
            <a:off x="6008689" y="1306514"/>
            <a:ext cx="4365625" cy="40925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2000" b="1"/>
              <a:t>fu</a:t>
            </a:r>
            <a:r>
              <a:rPr lang="en-GB" altLang="en-US" sz="2000"/>
              <a:t> increase, Vd increases</a:t>
            </a:r>
          </a:p>
          <a:p>
            <a:pPr eaLnBrk="1" hangingPunct="1"/>
            <a:r>
              <a:rPr lang="en-GB" altLang="en-US" sz="2000"/>
              <a:t>	fu decreases, Vd decreases</a:t>
            </a:r>
          </a:p>
          <a:p>
            <a:pPr eaLnBrk="1" hangingPunct="1"/>
            <a:r>
              <a:rPr lang="en-GB" altLang="en-US" sz="2000" b="1"/>
              <a:t>fuT</a:t>
            </a:r>
            <a:r>
              <a:rPr lang="en-GB" altLang="en-US" sz="2000"/>
              <a:t> increases, Vd decreases</a:t>
            </a:r>
          </a:p>
          <a:p>
            <a:pPr eaLnBrk="1" hangingPunct="1"/>
            <a:r>
              <a:rPr lang="en-GB" altLang="en-US" sz="2000"/>
              <a:t>	fuT decreases, Vd increases</a:t>
            </a:r>
          </a:p>
          <a:p>
            <a:pPr eaLnBrk="1" hangingPunct="1"/>
            <a:endParaRPr lang="en-GB" altLang="en-US" sz="2000"/>
          </a:p>
          <a:p>
            <a:pPr eaLnBrk="1" hangingPunct="1"/>
            <a:r>
              <a:rPr lang="en-GB" altLang="en-US" sz="2000" b="1"/>
              <a:t>Vd</a:t>
            </a:r>
            <a:r>
              <a:rPr lang="en-GB" altLang="en-US" sz="2000"/>
              <a:t> = plasma volume, 0.04 L/Kg (2.8L), </a:t>
            </a:r>
          </a:p>
          <a:p>
            <a:pPr eaLnBrk="1" hangingPunct="1"/>
            <a:r>
              <a:rPr lang="en-GB" altLang="en-US" sz="2000"/>
              <a:t>drug  distributes only in vasculature.</a:t>
            </a:r>
          </a:p>
          <a:p>
            <a:pPr eaLnBrk="1" hangingPunct="1"/>
            <a:endParaRPr lang="en-GB" altLang="en-US" sz="2000"/>
          </a:p>
          <a:p>
            <a:pPr eaLnBrk="1" hangingPunct="1"/>
            <a:r>
              <a:rPr lang="en-GB" altLang="en-US" sz="2000" b="1"/>
              <a:t>Vd </a:t>
            </a:r>
            <a:r>
              <a:rPr lang="en-GB" altLang="en-US" sz="2000"/>
              <a:t>=  0.6L/Kg (42L), drug distributions </a:t>
            </a:r>
          </a:p>
          <a:p>
            <a:pPr eaLnBrk="1" hangingPunct="1"/>
            <a:r>
              <a:rPr lang="en-GB" altLang="en-US" sz="2000"/>
              <a:t>into total body water.</a:t>
            </a:r>
          </a:p>
          <a:p>
            <a:pPr eaLnBrk="1" hangingPunct="1"/>
            <a:endParaRPr lang="en-GB" altLang="en-US" sz="2000"/>
          </a:p>
          <a:p>
            <a:pPr eaLnBrk="1" hangingPunct="1"/>
            <a:r>
              <a:rPr lang="en-GB" altLang="en-US" sz="2000" b="1"/>
              <a:t>Vd </a:t>
            </a:r>
            <a:r>
              <a:rPr lang="en-GB" altLang="en-US" sz="2000"/>
              <a:t>&gt; 2L/Kg (140L), drug extensively </a:t>
            </a:r>
          </a:p>
          <a:p>
            <a:pPr eaLnBrk="1" hangingPunct="1"/>
            <a:r>
              <a:rPr lang="en-GB" altLang="en-US" sz="2000"/>
              <a:t>distributed  into tissue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80AEA1-D695-4CCF-AB8C-771E8602E399}"/>
              </a:ext>
            </a:extLst>
          </p:cNvPr>
          <p:cNvSpPr txBox="1">
            <a:spLocks/>
          </p:cNvSpPr>
          <p:nvPr/>
        </p:nvSpPr>
        <p:spPr>
          <a:xfrm>
            <a:off x="1692000" y="252000"/>
            <a:ext cx="5868000" cy="468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hangingPunct="0">
              <a:defRPr/>
            </a:pPr>
            <a:r>
              <a:rPr lang="en-GB" altLang="en-US" sz="2500" b="1" dirty="0" err="1">
                <a:latin typeface="+mn-lt"/>
              </a:rPr>
              <a:t>Vd</a:t>
            </a:r>
            <a:r>
              <a:rPr lang="en-GB" altLang="en-US" sz="2500" b="1" dirty="0">
                <a:latin typeface="+mn-lt"/>
              </a:rPr>
              <a:t> of some drugs on the market</a:t>
            </a:r>
          </a:p>
        </p:txBody>
      </p:sp>
      <p:graphicFrame>
        <p:nvGraphicFramePr>
          <p:cNvPr id="9" name="Group 83">
            <a:extLst>
              <a:ext uri="{FF2B5EF4-FFF2-40B4-BE49-F238E27FC236}">
                <a16:creationId xmlns:a16="http://schemas.microsoft.com/office/drawing/2014/main" id="{85D98660-FAE8-4CF2-9C1C-7685FD588C8B}"/>
              </a:ext>
            </a:extLst>
          </p:cNvPr>
          <p:cNvGraphicFramePr>
            <a:graphicFrameLocks noGrp="1"/>
          </p:cNvGraphicFramePr>
          <p:nvPr/>
        </p:nvGraphicFramePr>
        <p:xfrm>
          <a:off x="1966914" y="1122364"/>
          <a:ext cx="8189911" cy="4264025"/>
        </p:xfrm>
        <a:graphic>
          <a:graphicData uri="http://schemas.openxmlformats.org/drawingml/2006/table">
            <a:tbl>
              <a:tblPr/>
              <a:tblGrid>
                <a:gridCol w="2029078">
                  <a:extLst>
                    <a:ext uri="{9D8B030D-6E8A-4147-A177-3AD203B41FA5}">
                      <a16:colId xmlns:a16="http://schemas.microsoft.com/office/drawing/2014/main" val="20000"/>
                    </a:ext>
                  </a:extLst>
                </a:gridCol>
                <a:gridCol w="2146171">
                  <a:extLst>
                    <a:ext uri="{9D8B030D-6E8A-4147-A177-3AD203B41FA5}">
                      <a16:colId xmlns:a16="http://schemas.microsoft.com/office/drawing/2014/main" val="20001"/>
                    </a:ext>
                  </a:extLst>
                </a:gridCol>
                <a:gridCol w="1910310">
                  <a:extLst>
                    <a:ext uri="{9D8B030D-6E8A-4147-A177-3AD203B41FA5}">
                      <a16:colId xmlns:a16="http://schemas.microsoft.com/office/drawing/2014/main" val="20002"/>
                    </a:ext>
                  </a:extLst>
                </a:gridCol>
                <a:gridCol w="2104352">
                  <a:extLst>
                    <a:ext uri="{9D8B030D-6E8A-4147-A177-3AD203B41FA5}">
                      <a16:colId xmlns:a16="http://schemas.microsoft.com/office/drawing/2014/main" val="20003"/>
                    </a:ext>
                  </a:extLst>
                </a:gridCol>
              </a:tblGrid>
              <a:tr h="5074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Compound</a:t>
                      </a:r>
                    </a:p>
                  </a:txBody>
                  <a:tcPr marL="91443" marR="91443"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IV Dose (mg)</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C</a:t>
                      </a:r>
                      <a:r>
                        <a:rPr kumimoji="0" lang="en-US" sz="2400" b="0" i="0" u="none" strike="noStrike" cap="none" normalizeH="0" baseline="-25000">
                          <a:ln>
                            <a:noFill/>
                          </a:ln>
                          <a:solidFill>
                            <a:schemeClr val="tx1"/>
                          </a:solidFill>
                          <a:effectLst/>
                          <a:latin typeface="Times" charset="0"/>
                        </a:rPr>
                        <a:t>0</a:t>
                      </a:r>
                      <a:r>
                        <a:rPr kumimoji="0" lang="en-US" sz="2400" b="0" i="0" u="none" strike="noStrike" cap="none" normalizeH="0" baseline="0">
                          <a:ln>
                            <a:noFill/>
                          </a:ln>
                          <a:solidFill>
                            <a:schemeClr val="tx1"/>
                          </a:solidFill>
                          <a:effectLst/>
                          <a:latin typeface="Times" charset="0"/>
                        </a:rPr>
                        <a:t> (mg/L)</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V (L)</a:t>
                      </a:r>
                    </a:p>
                  </a:txBody>
                  <a:tcPr marL="91443" marR="91443"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7506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warfarin</a:t>
                      </a:r>
                    </a:p>
                  </a:txBody>
                  <a:tcPr marL="91443" marR="91443"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5</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0.63</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8</a:t>
                      </a:r>
                    </a:p>
                  </a:txBody>
                  <a:tcPr marL="91443" marR="91443"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7506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stavudine</a:t>
                      </a:r>
                    </a:p>
                  </a:txBody>
                  <a:tcPr marL="91443" marR="91443"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20</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0.44</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45</a:t>
                      </a:r>
                    </a:p>
                  </a:txBody>
                  <a:tcPr marL="91443" marR="91443"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523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zidovudine</a:t>
                      </a:r>
                    </a:p>
                  </a:txBody>
                  <a:tcPr marL="91443" marR="91443"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200</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2</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100</a:t>
                      </a:r>
                    </a:p>
                  </a:txBody>
                  <a:tcPr marL="91443" marR="91443"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75060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saquinavir</a:t>
                      </a:r>
                    </a:p>
                  </a:txBody>
                  <a:tcPr marL="91443" marR="91443"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12</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0.017</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700</a:t>
                      </a:r>
                    </a:p>
                  </a:txBody>
                  <a:tcPr marL="91443" marR="91443"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7523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chloroquine</a:t>
                      </a:r>
                    </a:p>
                  </a:txBody>
                  <a:tcPr marL="91443" marR="91443"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100</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charset="0"/>
                        </a:rPr>
                        <a:t>0.005</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charset="0"/>
                        </a:rPr>
                        <a:t>20000</a:t>
                      </a:r>
                    </a:p>
                  </a:txBody>
                  <a:tcPr marL="91443" marR="91443"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09685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EC90FBF2-C50F-9995-4FDA-9A1DFBA628EB}"/>
              </a:ext>
            </a:extLst>
          </p:cNvPr>
          <p:cNvSpPr>
            <a:spLocks noGrp="1" noChangeArrowheads="1"/>
          </p:cNvSpPr>
          <p:nvPr>
            <p:ph type="title"/>
          </p:nvPr>
        </p:nvSpPr>
        <p:spPr>
          <a:xfrm>
            <a:off x="1692000" y="252000"/>
            <a:ext cx="5868000" cy="468000"/>
          </a:xfrm>
          <a:noFill/>
        </p:spPr>
        <p:txBody>
          <a:bodyPr>
            <a:normAutofit fontScale="90000"/>
          </a:bodyPr>
          <a:lstStyle/>
          <a:p>
            <a:pPr algn="ctr" eaLnBrk="0" hangingPunct="0">
              <a:defRPr/>
            </a:pPr>
            <a:r>
              <a:rPr lang="sv-SE" altLang="en-US" sz="2800" b="1" dirty="0">
                <a:latin typeface="+mn-lt"/>
              </a:rPr>
              <a:t>Serum albumin</a:t>
            </a:r>
          </a:p>
        </p:txBody>
      </p:sp>
      <p:sp>
        <p:nvSpPr>
          <p:cNvPr id="31747" name="Rectangle 5">
            <a:extLst>
              <a:ext uri="{FF2B5EF4-FFF2-40B4-BE49-F238E27FC236}">
                <a16:creationId xmlns:a16="http://schemas.microsoft.com/office/drawing/2014/main" id="{C050557D-693A-6ED5-BCE7-BEB768C0BE5C}"/>
              </a:ext>
            </a:extLst>
          </p:cNvPr>
          <p:cNvSpPr>
            <a:spLocks noGrp="1" noChangeArrowheads="1"/>
          </p:cNvSpPr>
          <p:nvPr>
            <p:ph type="body" idx="1"/>
          </p:nvPr>
        </p:nvSpPr>
        <p:spPr>
          <a:xfrm>
            <a:off x="1668463" y="981075"/>
            <a:ext cx="8742362" cy="5334000"/>
          </a:xfrm>
          <a:noFill/>
        </p:spPr>
        <p:txBody>
          <a:bodyPr/>
          <a:lstStyle/>
          <a:p>
            <a:pPr>
              <a:lnSpc>
                <a:spcPct val="90000"/>
              </a:lnSpc>
            </a:pPr>
            <a:r>
              <a:rPr lang="en-US" altLang="en-US" sz="2000">
                <a:latin typeface="Helvetica" pitchFamily="2" charset="0"/>
              </a:rPr>
              <a:t>42 - 55 g/L (≈600 µM; MW ≈ 66500 daltons; 585 amino acids)</a:t>
            </a:r>
          </a:p>
          <a:p>
            <a:pPr>
              <a:lnSpc>
                <a:spcPct val="90000"/>
              </a:lnSpc>
            </a:pPr>
            <a:r>
              <a:rPr lang="en-US" altLang="en-US" sz="2000">
                <a:latin typeface="Helvetica" pitchFamily="2" charset="0"/>
              </a:rPr>
              <a:t>Acids: "specific" reversible binding:</a:t>
            </a:r>
          </a:p>
          <a:p>
            <a:pPr lvl="1">
              <a:lnSpc>
                <a:spcPct val="90000"/>
              </a:lnSpc>
            </a:pPr>
            <a:r>
              <a:rPr lang="en-US" altLang="en-US">
                <a:latin typeface="Helvetica" pitchFamily="2" charset="0"/>
              </a:rPr>
              <a:t>4 "sites" with high affinity but low capacity</a:t>
            </a:r>
          </a:p>
          <a:p>
            <a:pPr>
              <a:lnSpc>
                <a:spcPct val="90000"/>
              </a:lnSpc>
              <a:buFontTx/>
              <a:buNone/>
            </a:pPr>
            <a:r>
              <a:rPr lang="en-US" altLang="en-US" sz="2000">
                <a:latin typeface="Helvetica" pitchFamily="2" charset="0"/>
              </a:rPr>
              <a:t>		- Sudlow site I : warfarin-azapropazone, salicylic acid</a:t>
            </a:r>
          </a:p>
          <a:p>
            <a:pPr>
              <a:lnSpc>
                <a:spcPct val="90000"/>
              </a:lnSpc>
              <a:buFontTx/>
              <a:buNone/>
            </a:pPr>
            <a:r>
              <a:rPr lang="en-US" altLang="en-US" sz="2000">
                <a:latin typeface="Helvetica" pitchFamily="2" charset="0"/>
              </a:rPr>
              <a:t>		- Sudlow site II: indole-benzodiazepine, flufenamic and 				salicylic acid</a:t>
            </a:r>
          </a:p>
          <a:p>
            <a:pPr>
              <a:lnSpc>
                <a:spcPct val="90000"/>
              </a:lnSpc>
              <a:buFontTx/>
              <a:buNone/>
            </a:pPr>
            <a:r>
              <a:rPr lang="en-US" altLang="en-US" sz="2000">
                <a:latin typeface="Helvetica" pitchFamily="2" charset="0"/>
              </a:rPr>
              <a:t>		- ”digitoxin site" </a:t>
            </a:r>
          </a:p>
          <a:p>
            <a:pPr>
              <a:lnSpc>
                <a:spcPct val="90000"/>
              </a:lnSpc>
              <a:buFontTx/>
              <a:buNone/>
            </a:pPr>
            <a:r>
              <a:rPr lang="en-US" altLang="en-US" sz="2000">
                <a:latin typeface="Helvetica" pitchFamily="2" charset="0"/>
              </a:rPr>
              <a:t>		- ”tamoxifen site”</a:t>
            </a:r>
          </a:p>
          <a:p>
            <a:pPr>
              <a:lnSpc>
                <a:spcPct val="90000"/>
              </a:lnSpc>
              <a:buFontTx/>
              <a:buNone/>
            </a:pPr>
            <a:r>
              <a:rPr lang="en-US" altLang="en-US" sz="2000">
                <a:latin typeface="Helvetica" pitchFamily="2" charset="0"/>
              </a:rPr>
              <a:t>	Several sites for long-chain fatty acids</a:t>
            </a:r>
          </a:p>
          <a:p>
            <a:pPr>
              <a:lnSpc>
                <a:spcPct val="90000"/>
              </a:lnSpc>
            </a:pPr>
            <a:r>
              <a:rPr lang="en-US" altLang="en-US" sz="2000">
                <a:latin typeface="Helvetica" pitchFamily="2" charset="0"/>
              </a:rPr>
              <a:t>Bases: non-specific reversible binding:</a:t>
            </a:r>
          </a:p>
          <a:p>
            <a:pPr lvl="1">
              <a:lnSpc>
                <a:spcPct val="90000"/>
              </a:lnSpc>
            </a:pPr>
            <a:r>
              <a:rPr lang="en-US" altLang="en-US">
                <a:latin typeface="Helvetica" pitchFamily="2" charset="0"/>
              </a:rPr>
              <a:t>hydrophobic interactions: low affinity, high capacity</a:t>
            </a:r>
          </a:p>
          <a:p>
            <a:pPr>
              <a:lnSpc>
                <a:spcPct val="90000"/>
              </a:lnSpc>
            </a:pPr>
            <a:r>
              <a:rPr lang="en-US" altLang="en-US" sz="2000">
                <a:latin typeface="Helvetica" pitchFamily="2" charset="0"/>
              </a:rPr>
              <a:t>Binds bilirubin</a:t>
            </a:r>
          </a:p>
          <a:p>
            <a:pPr>
              <a:lnSpc>
                <a:spcPct val="90000"/>
              </a:lnSpc>
            </a:pPr>
            <a:r>
              <a:rPr lang="en-US" altLang="en-US" sz="2000">
                <a:latin typeface="Helvetica" pitchFamily="2" charset="0"/>
              </a:rPr>
              <a:t>60% of body albumin is located outside of plasma</a:t>
            </a:r>
          </a:p>
          <a:p>
            <a:pPr>
              <a:lnSpc>
                <a:spcPct val="90000"/>
              </a:lnSpc>
              <a:buFontTx/>
              <a:buNone/>
            </a:pPr>
            <a:endParaRPr lang="sv-SE" altLang="en-US"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87769861-E6D7-6AC2-9691-3984DE648E20}"/>
              </a:ext>
            </a:extLst>
          </p:cNvPr>
          <p:cNvSpPr>
            <a:spLocks noGrp="1" noChangeArrowheads="1"/>
          </p:cNvSpPr>
          <p:nvPr>
            <p:ph type="title"/>
          </p:nvPr>
        </p:nvSpPr>
        <p:spPr>
          <a:xfrm>
            <a:off x="1692000" y="252000"/>
            <a:ext cx="5868000" cy="468000"/>
          </a:xfrm>
          <a:noFill/>
        </p:spPr>
        <p:txBody>
          <a:bodyPr>
            <a:normAutofit fontScale="90000"/>
          </a:bodyPr>
          <a:lstStyle/>
          <a:p>
            <a:pPr algn="ctr"/>
            <a:r>
              <a:rPr lang="sv-SE" altLang="en-US" sz="2800" b="1" dirty="0">
                <a:latin typeface="Symbol" pitchFamily="2" charset="2"/>
              </a:rPr>
              <a:t></a:t>
            </a:r>
            <a:r>
              <a:rPr lang="sv-SE" altLang="en-US" sz="2800" b="1" baseline="-25000" dirty="0">
                <a:latin typeface="+mn-lt"/>
              </a:rPr>
              <a:t>1</a:t>
            </a:r>
            <a:r>
              <a:rPr lang="sv-SE" altLang="en-US" sz="2800" b="1" dirty="0">
                <a:latin typeface="+mn-lt"/>
              </a:rPr>
              <a:t>-acid glycoprotein (AGP)</a:t>
            </a:r>
          </a:p>
        </p:txBody>
      </p:sp>
      <p:sp>
        <p:nvSpPr>
          <p:cNvPr id="32771" name="Rectangle 5">
            <a:extLst>
              <a:ext uri="{FF2B5EF4-FFF2-40B4-BE49-F238E27FC236}">
                <a16:creationId xmlns:a16="http://schemas.microsoft.com/office/drawing/2014/main" id="{9486C9D7-EDF9-C6C3-127F-980CB8A5E770}"/>
              </a:ext>
            </a:extLst>
          </p:cNvPr>
          <p:cNvSpPr>
            <a:spLocks noGrp="1" noChangeArrowheads="1"/>
          </p:cNvSpPr>
          <p:nvPr>
            <p:ph type="body" idx="1"/>
          </p:nvPr>
        </p:nvSpPr>
        <p:spPr>
          <a:xfrm>
            <a:off x="1743077" y="793624"/>
            <a:ext cx="7528940" cy="4657725"/>
          </a:xfrm>
          <a:noFill/>
        </p:spPr>
        <p:txBody>
          <a:bodyPr>
            <a:normAutofit/>
          </a:bodyPr>
          <a:lstStyle/>
          <a:p>
            <a:pPr>
              <a:lnSpc>
                <a:spcPct val="100000"/>
              </a:lnSpc>
            </a:pPr>
            <a:r>
              <a:rPr lang="en-US" altLang="en-US" sz="2400" dirty="0">
                <a:latin typeface="Times New Roman" panose="02020603050405020304" pitchFamily="18" charset="0"/>
                <a:cs typeface="Times New Roman" panose="02020603050405020304" pitchFamily="18" charset="0"/>
              </a:rPr>
              <a:t> AAG, AGP, AAP, </a:t>
            </a:r>
            <a:r>
              <a:rPr lang="en-US" altLang="en-US" sz="2400" dirty="0" err="1">
                <a:latin typeface="Times New Roman" panose="02020603050405020304" pitchFamily="18" charset="0"/>
                <a:cs typeface="Times New Roman" panose="02020603050405020304" pitchFamily="18" charset="0"/>
              </a:rPr>
              <a:t>orosomucoid</a:t>
            </a:r>
            <a:endParaRPr lang="en-US" altLang="en-US" sz="2400" dirty="0">
              <a:latin typeface="Times New Roman" panose="02020603050405020304" pitchFamily="18" charset="0"/>
              <a:cs typeface="Times New Roman" panose="02020603050405020304" pitchFamily="18" charset="0"/>
            </a:endParaRPr>
          </a:p>
          <a:p>
            <a:pPr>
              <a:lnSpc>
                <a:spcPct val="100000"/>
              </a:lnSpc>
            </a:pPr>
            <a:r>
              <a:rPr lang="en-US" altLang="en-US" sz="2400" dirty="0">
                <a:latin typeface="Times New Roman" panose="02020603050405020304" pitchFamily="18" charset="0"/>
                <a:cs typeface="Times New Roman" panose="02020603050405020304" pitchFamily="18" charset="0"/>
              </a:rPr>
              <a:t>≈ 0.7 g/L (15 µM; range 10 - 40 µM)</a:t>
            </a:r>
          </a:p>
          <a:p>
            <a:pPr>
              <a:lnSpc>
                <a:spcPct val="100000"/>
              </a:lnSpc>
            </a:pPr>
            <a:r>
              <a:rPr lang="en-US" altLang="en-US" sz="2400" dirty="0">
                <a:latin typeface="Times New Roman" panose="02020603050405020304" pitchFamily="18" charset="0"/>
                <a:cs typeface="Times New Roman" panose="02020603050405020304" pitchFamily="18" charset="0"/>
              </a:rPr>
              <a:t>Polypeptide chain with 183 </a:t>
            </a:r>
            <a:r>
              <a:rPr lang="en-US" altLang="en-US" sz="2400" dirty="0" err="1">
                <a:latin typeface="Times New Roman" panose="02020603050405020304" pitchFamily="18" charset="0"/>
                <a:cs typeface="Times New Roman" panose="02020603050405020304" pitchFamily="18" charset="0"/>
              </a:rPr>
              <a:t>a.a.</a:t>
            </a:r>
            <a:r>
              <a:rPr lang="en-US" altLang="en-US" sz="2400" dirty="0">
                <a:latin typeface="Times New Roman" panose="02020603050405020304" pitchFamily="18" charset="0"/>
                <a:cs typeface="Times New Roman" panose="02020603050405020304" pitchFamily="18" charset="0"/>
              </a:rPr>
              <a:t> and 5 carbohydrate parts. MW 37000-54000 </a:t>
            </a:r>
            <a:r>
              <a:rPr lang="en-US" altLang="en-US" sz="2400" dirty="0" err="1">
                <a:latin typeface="Times New Roman" panose="02020603050405020304" pitchFamily="18" charset="0"/>
                <a:cs typeface="Times New Roman" panose="02020603050405020304" pitchFamily="18" charset="0"/>
              </a:rPr>
              <a:t>daltons</a:t>
            </a:r>
            <a:r>
              <a:rPr lang="en-US" altLang="en-US" sz="2400" dirty="0">
                <a:latin typeface="Times New Roman" panose="02020603050405020304" pitchFamily="18" charset="0"/>
                <a:cs typeface="Times New Roman" panose="02020603050405020304" pitchFamily="18" charset="0"/>
              </a:rPr>
              <a:t>. </a:t>
            </a:r>
          </a:p>
          <a:p>
            <a:pPr>
              <a:lnSpc>
                <a:spcPct val="100000"/>
              </a:lnSpc>
            </a:pPr>
            <a:r>
              <a:rPr lang="en-US" altLang="en-US" sz="2400" dirty="0">
                <a:latin typeface="Times New Roman" panose="02020603050405020304" pitchFamily="18" charset="0"/>
                <a:cs typeface="Times New Roman" panose="02020603050405020304" pitchFamily="18" charset="0"/>
              </a:rPr>
              <a:t>1 high affinity site + non-specific sites</a:t>
            </a:r>
          </a:p>
          <a:p>
            <a:pPr lvl="1">
              <a:lnSpc>
                <a:spcPct val="100000"/>
              </a:lnSpc>
            </a:pPr>
            <a:r>
              <a:rPr lang="en-US" altLang="en-US" dirty="0">
                <a:latin typeface="Times New Roman" panose="02020603050405020304" pitchFamily="18" charset="0"/>
                <a:cs typeface="Times New Roman" panose="02020603050405020304" pitchFamily="18" charset="0"/>
              </a:rPr>
              <a:t>Hydrophobic interactions important</a:t>
            </a:r>
          </a:p>
          <a:p>
            <a:pPr>
              <a:lnSpc>
                <a:spcPct val="100000"/>
              </a:lnSpc>
            </a:pPr>
            <a:r>
              <a:rPr lang="en-US" altLang="en-US" sz="2400" dirty="0">
                <a:latin typeface="Times New Roman" panose="02020603050405020304" pitchFamily="18" charset="0"/>
                <a:cs typeface="Times New Roman" panose="02020603050405020304" pitchFamily="18" charset="0"/>
              </a:rPr>
              <a:t>bases: high affinity, low capacity sites</a:t>
            </a:r>
          </a:p>
          <a:p>
            <a:pPr lvl="1">
              <a:lnSpc>
                <a:spcPct val="100000"/>
              </a:lnSpc>
            </a:pPr>
            <a:r>
              <a:rPr lang="en-US" altLang="en-US" dirty="0">
                <a:latin typeface="Times New Roman" panose="02020603050405020304" pitchFamily="18" charset="0"/>
                <a:cs typeface="Times New Roman" panose="02020603050405020304" pitchFamily="18" charset="0"/>
              </a:rPr>
              <a:t>Examples: </a:t>
            </a:r>
            <a:r>
              <a:rPr lang="en-US" altLang="en-US" dirty="0" err="1">
                <a:latin typeface="Times New Roman" panose="02020603050405020304" pitchFamily="18" charset="0"/>
                <a:cs typeface="Times New Roman" panose="02020603050405020304" pitchFamily="18" charset="0"/>
              </a:rPr>
              <a:t>liponavir</a:t>
            </a:r>
            <a:r>
              <a:rPr lang="en-US" altLang="en-US" dirty="0">
                <a:latin typeface="Times New Roman" panose="02020603050405020304" pitchFamily="18" charset="0"/>
                <a:cs typeface="Times New Roman" panose="02020603050405020304" pitchFamily="18" charset="0"/>
              </a:rPr>
              <a:t>, saquinavir, quinine</a:t>
            </a:r>
            <a:endParaRPr lang="sv-SE" alt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E4C4D36-192B-4684-8B8E-CE2752AAF89C}"/>
              </a:ext>
            </a:extLst>
          </p:cNvPr>
          <p:cNvSpPr txBox="1">
            <a:spLocks noChangeArrowheads="1"/>
          </p:cNvSpPr>
          <p:nvPr/>
        </p:nvSpPr>
        <p:spPr>
          <a:xfrm>
            <a:off x="1737740" y="4736211"/>
            <a:ext cx="9097899" cy="1756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Times New Roman" panose="02020603050405020304" pitchFamily="18" charset="0"/>
                <a:cs typeface="Times New Roman" panose="02020603050405020304" pitchFamily="18" charset="0"/>
              </a:rPr>
              <a:t>An acute-phase protein up-regulated during trauma/stress</a:t>
            </a:r>
          </a:p>
          <a:p>
            <a:pPr lvl="1"/>
            <a:r>
              <a:rPr lang="en-US" altLang="en-US" dirty="0">
                <a:latin typeface="Times New Roman" panose="02020603050405020304" pitchFamily="18" charset="0"/>
                <a:cs typeface="Times New Roman" panose="02020603050405020304" pitchFamily="18" charset="0"/>
              </a:rPr>
              <a:t>Infection</a:t>
            </a:r>
          </a:p>
          <a:p>
            <a:pPr lvl="1"/>
            <a:r>
              <a:rPr lang="en-US" altLang="en-US" dirty="0">
                <a:latin typeface="Times New Roman" panose="02020603050405020304" pitchFamily="18" charset="0"/>
                <a:cs typeface="Times New Roman" panose="02020603050405020304" pitchFamily="18" charset="0"/>
              </a:rPr>
              <a:t>Inflammation</a:t>
            </a:r>
          </a:p>
          <a:p>
            <a:pPr lvl="1"/>
            <a:r>
              <a:rPr lang="en-US" altLang="en-US" dirty="0">
                <a:latin typeface="Times New Roman" panose="02020603050405020304" pitchFamily="18" charset="0"/>
                <a:cs typeface="Times New Roman" panose="02020603050405020304" pitchFamily="18" charset="0"/>
              </a:rPr>
              <a:t>Surgery</a:t>
            </a:r>
          </a:p>
          <a:p>
            <a:pPr lvl="1"/>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Box 5">
            <a:extLst>
              <a:ext uri="{FF2B5EF4-FFF2-40B4-BE49-F238E27FC236}">
                <a16:creationId xmlns:a16="http://schemas.microsoft.com/office/drawing/2014/main" id="{40487B23-79AA-7D14-9798-CB34D700349B}"/>
              </a:ext>
            </a:extLst>
          </p:cNvPr>
          <p:cNvSpPr txBox="1">
            <a:spLocks noChangeArrowheads="1"/>
          </p:cNvSpPr>
          <p:nvPr/>
        </p:nvSpPr>
        <p:spPr bwMode="auto">
          <a:xfrm>
            <a:off x="1692000" y="252000"/>
            <a:ext cx="648684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lnSpc>
                <a:spcPct val="90000"/>
              </a:lnSpc>
              <a:spcBef>
                <a:spcPct val="0"/>
              </a:spcBef>
              <a:defRPr/>
            </a:pPr>
            <a:r>
              <a:rPr lang="en-ZW" altLang="en-US" sz="2800" b="1" dirty="0">
                <a:latin typeface="+mn-lt"/>
                <a:ea typeface="+mj-ea"/>
                <a:cs typeface="+mj-cs"/>
              </a:rPr>
              <a:t>Saturation of Protein Binding in the blood:</a:t>
            </a:r>
          </a:p>
        </p:txBody>
      </p:sp>
      <p:sp>
        <p:nvSpPr>
          <p:cNvPr id="34821" name="TextBox 5">
            <a:extLst>
              <a:ext uri="{FF2B5EF4-FFF2-40B4-BE49-F238E27FC236}">
                <a16:creationId xmlns:a16="http://schemas.microsoft.com/office/drawing/2014/main" id="{20F0BE22-71DC-BD92-FEB5-EC3A0FBDFF54}"/>
              </a:ext>
            </a:extLst>
          </p:cNvPr>
          <p:cNvSpPr txBox="1">
            <a:spLocks noChangeArrowheads="1"/>
          </p:cNvSpPr>
          <p:nvPr/>
        </p:nvSpPr>
        <p:spPr bwMode="auto">
          <a:xfrm>
            <a:off x="1724026" y="1371601"/>
            <a:ext cx="85629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itchFamily="2" charset="2"/>
              <a:buChar char="q"/>
            </a:pPr>
            <a:r>
              <a:rPr lang="en-ZW" altLang="en-US" sz="2000"/>
              <a:t> Upon entering the blood stream, drug molecules may bind to serum albumins:</a:t>
            </a:r>
          </a:p>
          <a:p>
            <a:pPr eaLnBrk="1" hangingPunct="1"/>
            <a:r>
              <a:rPr lang="en-ZW" altLang="en-US" sz="2000"/>
              <a:t>	 Concentrationn of albumin in plasma: 0.6mM (40g/L)</a:t>
            </a:r>
          </a:p>
          <a:p>
            <a:pPr eaLnBrk="1" hangingPunct="1"/>
            <a:r>
              <a:rPr lang="en-ZW" altLang="en-US" sz="2000"/>
              <a:t>	Concentration of acid alpha-1 glycoprotein: 0.015mM</a:t>
            </a:r>
          </a:p>
          <a:p>
            <a:pPr eaLnBrk="1" hangingPunct="1"/>
            <a:endParaRPr lang="en-ZW" altLang="en-US" sz="2000"/>
          </a:p>
          <a:p>
            <a:pPr eaLnBrk="1" hangingPunct="1">
              <a:buFont typeface="Wingdings" pitchFamily="2" charset="2"/>
              <a:buChar char="q"/>
            </a:pPr>
            <a:r>
              <a:rPr lang="en-ZW" altLang="en-US" sz="2000"/>
              <a:t> In a few cases (</a:t>
            </a:r>
            <a:r>
              <a:rPr lang="en-ZW" altLang="en-US" sz="2000" i="1"/>
              <a:t>e.g. salicylate, phenylbutazone, diflunisal), </a:t>
            </a:r>
            <a:r>
              <a:rPr lang="en-ZW" altLang="en-US" sz="2000"/>
              <a:t>therapeutic drug concentrations are high enough to start to saturate albumin binding sites so that unbound protein concentration decreases and </a:t>
            </a:r>
            <a:r>
              <a:rPr lang="en-ZW" altLang="en-US" sz="2000" i="1"/>
              <a:t>fu increases while total drug</a:t>
            </a:r>
          </a:p>
          <a:p>
            <a:pPr eaLnBrk="1" hangingPunct="1"/>
            <a:r>
              <a:rPr lang="en-ZW" altLang="en-US" sz="2000"/>
              <a:t>concentration increases less than proportionately with increases in dose.</a:t>
            </a:r>
          </a:p>
          <a:p>
            <a:pPr eaLnBrk="1" hangingPunct="1"/>
            <a:endParaRPr lang="en-ZW" altLang="en-US" sz="2000"/>
          </a:p>
          <a:p>
            <a:pPr eaLnBrk="1" hangingPunct="1">
              <a:buFont typeface="Wingdings" pitchFamily="2" charset="2"/>
              <a:buChar char="q"/>
            </a:pPr>
            <a:r>
              <a:rPr lang="en-ZW" altLang="en-US" sz="2000"/>
              <a:t>This occurs more commonly for drugs which bind to acid α1-glycoprotein because of the lower concentration of binding protein.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3D97BB9-091D-6DD1-9C53-924A3FC1D866}"/>
              </a:ext>
            </a:extLst>
          </p:cNvPr>
          <p:cNvSpPr>
            <a:spLocks noGrp="1" noChangeArrowheads="1"/>
          </p:cNvSpPr>
          <p:nvPr>
            <p:ph type="title"/>
          </p:nvPr>
        </p:nvSpPr>
        <p:spPr>
          <a:xfrm>
            <a:off x="1692000" y="252000"/>
            <a:ext cx="7461144" cy="468000"/>
          </a:xfrm>
        </p:spPr>
        <p:txBody>
          <a:bodyPr>
            <a:normAutofit fontScale="90000"/>
          </a:bodyPr>
          <a:lstStyle/>
          <a:p>
            <a:pPr algn="ctr" eaLnBrk="0" hangingPunct="0">
              <a:defRPr/>
            </a:pPr>
            <a:r>
              <a:rPr lang="en-US" altLang="en-US" sz="2800" b="1" dirty="0">
                <a:latin typeface="+mn-lt"/>
              </a:rPr>
              <a:t>AGP levels in </a:t>
            </a:r>
            <a:r>
              <a:rPr lang="en-US" altLang="en-US" sz="2800" b="1" dirty="0" err="1">
                <a:latin typeface="+mn-lt"/>
              </a:rPr>
              <a:t>laparatomised</a:t>
            </a:r>
            <a:r>
              <a:rPr lang="en-US" altLang="en-US" sz="2800" b="1" dirty="0">
                <a:latin typeface="+mn-lt"/>
              </a:rPr>
              <a:t> rats - Effects of Stress</a:t>
            </a:r>
          </a:p>
        </p:txBody>
      </p:sp>
      <p:pic>
        <p:nvPicPr>
          <p:cNvPr id="35843" name="Picture 5" descr="AGPRatPropr AGP.tif                                            0004D2C4 Macintosh                      BCBFEADF:">
            <a:extLst>
              <a:ext uri="{FF2B5EF4-FFF2-40B4-BE49-F238E27FC236}">
                <a16:creationId xmlns:a16="http://schemas.microsoft.com/office/drawing/2014/main" id="{D4511E41-A437-E20C-BA4E-46FFD48EF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857250"/>
            <a:ext cx="768667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6">
            <a:extLst>
              <a:ext uri="{FF2B5EF4-FFF2-40B4-BE49-F238E27FC236}">
                <a16:creationId xmlns:a16="http://schemas.microsoft.com/office/drawing/2014/main" id="{2A29CF9A-D0A4-5D55-FA18-2E18CC884D56}"/>
              </a:ext>
            </a:extLst>
          </p:cNvPr>
          <p:cNvSpPr>
            <a:spLocks noChangeArrowheads="1"/>
          </p:cNvSpPr>
          <p:nvPr/>
        </p:nvSpPr>
        <p:spPr bwMode="auto">
          <a:xfrm>
            <a:off x="4143376" y="5953125"/>
            <a:ext cx="2714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200"/>
              <a:t>Yasuhara </a:t>
            </a:r>
            <a:r>
              <a:rPr lang="en-US" altLang="en-US" sz="1200" i="1"/>
              <a:t>et al.</a:t>
            </a:r>
            <a:r>
              <a:rPr lang="en-US" altLang="en-US" sz="1200"/>
              <a:t> JPET 1985; 235: 513-520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F2AA54-73C0-47D0-79E9-D9473F0978E1}"/>
              </a:ext>
            </a:extLst>
          </p:cNvPr>
          <p:cNvSpPr txBox="1">
            <a:spLocks noChangeArrowheads="1"/>
          </p:cNvSpPr>
          <p:nvPr/>
        </p:nvSpPr>
        <p:spPr>
          <a:xfrm>
            <a:off x="1961124" y="993585"/>
            <a:ext cx="7870825" cy="5827712"/>
          </a:xfrm>
          <a:prstGeom prst="rect">
            <a:avLst/>
          </a:prstGeom>
        </p:spPr>
        <p:txBody>
          <a:bodyPr/>
          <a:lstStyle/>
          <a:p>
            <a:pPr marL="342900" indent="-342900" eaLnBrk="0" hangingPunct="0">
              <a:lnSpc>
                <a:spcPct val="90000"/>
              </a:lnSpc>
              <a:spcBef>
                <a:spcPct val="20000"/>
              </a:spcBef>
              <a:buFont typeface="Wingdings" pitchFamily="2" charset="2"/>
              <a:buChar char="q"/>
              <a:defRPr/>
            </a:pPr>
            <a:r>
              <a:rPr lang="en-GB" sz="2400" kern="0" dirty="0">
                <a:latin typeface="Times New Roman" panose="02020603050405020304" pitchFamily="18" charset="0"/>
                <a:cs typeface="Times New Roman" panose="02020603050405020304" pitchFamily="18" charset="0"/>
              </a:rPr>
              <a:t>Distribution is the </a:t>
            </a:r>
            <a:r>
              <a:rPr lang="en-GB" sz="2400" b="1" i="1" kern="0" dirty="0">
                <a:solidFill>
                  <a:srgbClr val="C00000"/>
                </a:solidFill>
                <a:latin typeface="Times New Roman" panose="02020603050405020304" pitchFamily="18" charset="0"/>
                <a:cs typeface="Times New Roman" panose="02020603050405020304" pitchFamily="18" charset="0"/>
              </a:rPr>
              <a:t>reversible</a:t>
            </a:r>
            <a:r>
              <a:rPr lang="en-GB" sz="2400" i="1" kern="0" dirty="0">
                <a:latin typeface="Times New Roman" panose="02020603050405020304" pitchFamily="18" charset="0"/>
                <a:cs typeface="Times New Roman" panose="02020603050405020304" pitchFamily="18" charset="0"/>
              </a:rPr>
              <a:t> </a:t>
            </a:r>
            <a:r>
              <a:rPr lang="en-GB" sz="2400" kern="0" dirty="0">
                <a:latin typeface="Times New Roman" panose="02020603050405020304" pitchFamily="18" charset="0"/>
                <a:cs typeface="Times New Roman" panose="02020603050405020304" pitchFamily="18" charset="0"/>
              </a:rPr>
              <a:t>transfer of drug between the site of measurement (usually plasma) and other sites within the body (tissues etc.)</a:t>
            </a:r>
          </a:p>
          <a:p>
            <a:pPr marL="342900" indent="-342900" eaLnBrk="0" hangingPunct="0">
              <a:lnSpc>
                <a:spcPct val="90000"/>
              </a:lnSpc>
              <a:spcBef>
                <a:spcPct val="20000"/>
              </a:spcBef>
              <a:defRPr/>
            </a:pPr>
            <a:endParaRPr lang="en-GB" sz="2400" kern="0" dirty="0">
              <a:latin typeface="Times New Roman" panose="02020603050405020304" pitchFamily="18" charset="0"/>
              <a:cs typeface="Times New Roman" panose="02020603050405020304" pitchFamily="18" charset="0"/>
            </a:endParaRPr>
          </a:p>
          <a:p>
            <a:pPr marL="342900" indent="-342900" eaLnBrk="0" hangingPunct="0">
              <a:lnSpc>
                <a:spcPct val="90000"/>
              </a:lnSpc>
              <a:spcBef>
                <a:spcPct val="20000"/>
              </a:spcBef>
              <a:buFont typeface="Wingdings" pitchFamily="2" charset="2"/>
              <a:buChar char="q"/>
              <a:defRPr/>
            </a:pPr>
            <a:r>
              <a:rPr lang="en-GB" sz="2400" kern="0" dirty="0">
                <a:latin typeface="Times New Roman" panose="02020603050405020304" pitchFamily="18" charset="0"/>
                <a:cs typeface="Times New Roman" panose="02020603050405020304" pitchFamily="18" charset="0"/>
              </a:rPr>
              <a:t>Distribution within the vascular system is very quick (a few minutes)</a:t>
            </a:r>
          </a:p>
          <a:p>
            <a:pPr marL="342900" indent="-342900" eaLnBrk="0" hangingPunct="0">
              <a:lnSpc>
                <a:spcPct val="90000"/>
              </a:lnSpc>
              <a:spcBef>
                <a:spcPct val="20000"/>
              </a:spcBef>
              <a:buFont typeface="Wingdings" pitchFamily="2" charset="2"/>
              <a:buChar char="q"/>
              <a:defRPr/>
            </a:pPr>
            <a:endParaRPr lang="en-GB" sz="2400" kern="0" dirty="0">
              <a:latin typeface="Times New Roman" panose="02020603050405020304" pitchFamily="18" charset="0"/>
              <a:cs typeface="Times New Roman" panose="02020603050405020304" pitchFamily="18" charset="0"/>
            </a:endParaRPr>
          </a:p>
          <a:p>
            <a:pPr marL="342900" indent="-342900" eaLnBrk="0" hangingPunct="0">
              <a:lnSpc>
                <a:spcPct val="90000"/>
              </a:lnSpc>
              <a:spcBef>
                <a:spcPct val="20000"/>
              </a:spcBef>
              <a:buFont typeface="Wingdings" pitchFamily="2" charset="2"/>
              <a:buChar char="q"/>
              <a:defRPr/>
            </a:pPr>
            <a:r>
              <a:rPr lang="en-GB" sz="2400" kern="0" dirty="0">
                <a:latin typeface="Times New Roman" panose="02020603050405020304" pitchFamily="18" charset="0"/>
                <a:cs typeface="Times New Roman" panose="02020603050405020304" pitchFamily="18" charset="0"/>
              </a:rPr>
              <a:t>Distribution into other tissues takes longer and is influenced by </a:t>
            </a:r>
            <a:r>
              <a:rPr lang="en-GB" sz="2400" kern="0" dirty="0" err="1">
                <a:latin typeface="Times New Roman" panose="02020603050405020304" pitchFamily="18" charset="0"/>
                <a:cs typeface="Times New Roman" panose="02020603050405020304" pitchFamily="18" charset="0"/>
              </a:rPr>
              <a:t>physico</a:t>
            </a:r>
            <a:r>
              <a:rPr lang="en-GB" sz="2400" kern="0" dirty="0">
                <a:latin typeface="Times New Roman" panose="02020603050405020304" pitchFamily="18" charset="0"/>
                <a:cs typeface="Times New Roman" panose="02020603050405020304" pitchFamily="18" charset="0"/>
              </a:rPr>
              <a:t>-chemical properties of drug molecule and organ perfusion rates</a:t>
            </a:r>
          </a:p>
          <a:p>
            <a:pPr marL="342900" indent="-342900" eaLnBrk="0" hangingPunct="0">
              <a:lnSpc>
                <a:spcPct val="90000"/>
              </a:lnSpc>
              <a:spcBef>
                <a:spcPct val="20000"/>
              </a:spcBef>
              <a:buFont typeface="Wingdings" pitchFamily="2" charset="2"/>
              <a:buChar char="q"/>
              <a:defRPr/>
            </a:pPr>
            <a:endParaRPr lang="en-GB" sz="2400" kern="0" dirty="0">
              <a:solidFill>
                <a:schemeClr val="accent1"/>
              </a:solidFill>
              <a:latin typeface="Times New Roman" panose="02020603050405020304" pitchFamily="18" charset="0"/>
              <a:cs typeface="Times New Roman" panose="02020603050405020304" pitchFamily="18" charset="0"/>
            </a:endParaRPr>
          </a:p>
          <a:p>
            <a:pPr marL="342900" indent="-342900" eaLnBrk="0" hangingPunct="0">
              <a:lnSpc>
                <a:spcPct val="90000"/>
              </a:lnSpc>
              <a:spcBef>
                <a:spcPct val="20000"/>
              </a:spcBef>
              <a:buFont typeface="Wingdings" pitchFamily="2" charset="2"/>
              <a:buChar char="q"/>
              <a:defRPr/>
            </a:pPr>
            <a:r>
              <a:rPr lang="en-GB" sz="2400" kern="0" dirty="0">
                <a:latin typeface="Times New Roman" panose="02020603050405020304" pitchFamily="18" charset="0"/>
                <a:cs typeface="Times New Roman" panose="02020603050405020304" pitchFamily="18" charset="0"/>
              </a:rPr>
              <a:t>Drug in tissues </a:t>
            </a:r>
            <a:r>
              <a:rPr lang="en-GB" sz="2400" u="sng" kern="0" dirty="0">
                <a:latin typeface="Times New Roman" panose="02020603050405020304" pitchFamily="18" charset="0"/>
                <a:cs typeface="Times New Roman" panose="02020603050405020304" pitchFamily="18" charset="0"/>
              </a:rPr>
              <a:t>cannot normally be measured directly</a:t>
            </a:r>
            <a:r>
              <a:rPr lang="en-GB" sz="2400" kern="0" dirty="0">
                <a:latin typeface="Times New Roman" panose="02020603050405020304" pitchFamily="18" charset="0"/>
                <a:cs typeface="Times New Roman" panose="02020603050405020304" pitchFamily="18" charset="0"/>
              </a:rPr>
              <a:t>. Information on the rate and extent of tissue distribution is inferred from the plasma conc. – time profile of drug</a:t>
            </a:r>
          </a:p>
        </p:txBody>
      </p:sp>
      <p:sp>
        <p:nvSpPr>
          <p:cNvPr id="5" name="TextBox 4">
            <a:extLst>
              <a:ext uri="{FF2B5EF4-FFF2-40B4-BE49-F238E27FC236}">
                <a16:creationId xmlns:a16="http://schemas.microsoft.com/office/drawing/2014/main" id="{EECEDFDC-EE67-4C84-BDBD-8D3707147657}"/>
              </a:ext>
            </a:extLst>
          </p:cNvPr>
          <p:cNvSpPr txBox="1"/>
          <p:nvPr/>
        </p:nvSpPr>
        <p:spPr>
          <a:xfrm>
            <a:off x="1692000" y="252000"/>
            <a:ext cx="5868000" cy="468000"/>
          </a:xfrm>
          <a:prstGeom prst="rect">
            <a:avLst/>
          </a:prstGeom>
          <a:noFill/>
        </p:spPr>
        <p:txBody>
          <a:bodyPr wrap="square">
            <a:spAutoFit/>
          </a:bodyPr>
          <a:lstStyle/>
          <a:p>
            <a:pPr marL="342900" indent="-342900" algn="ctr" eaLnBrk="0" hangingPunct="0">
              <a:lnSpc>
                <a:spcPct val="90000"/>
              </a:lnSpc>
              <a:spcBef>
                <a:spcPct val="20000"/>
              </a:spcBef>
              <a:defRPr/>
            </a:pPr>
            <a:r>
              <a:rPr lang="en-GB" sz="2800" b="1" dirty="0">
                <a:ea typeface="+mj-ea"/>
                <a:cs typeface="+mj-cs"/>
              </a:rPr>
              <a:t>What is Distribution</a:t>
            </a:r>
            <a:r>
              <a:rPr lang="en-GB" sz="2800" b="1" kern="0"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64ED0AA8-8D79-CC67-B1AC-CA5E99D209B4}"/>
              </a:ext>
            </a:extLst>
          </p:cNvPr>
          <p:cNvSpPr>
            <a:spLocks noGrp="1" noChangeArrowheads="1"/>
          </p:cNvSpPr>
          <p:nvPr>
            <p:ph type="title"/>
          </p:nvPr>
        </p:nvSpPr>
        <p:spPr>
          <a:xfrm>
            <a:off x="1692000" y="252000"/>
            <a:ext cx="8943975" cy="468000"/>
          </a:xfrm>
        </p:spPr>
        <p:txBody>
          <a:bodyPr>
            <a:normAutofit fontScale="90000"/>
          </a:bodyPr>
          <a:lstStyle/>
          <a:p>
            <a:pPr algn="ctr" eaLnBrk="0" hangingPunct="0">
              <a:defRPr/>
            </a:pPr>
            <a:r>
              <a:rPr lang="en-US" altLang="en-US" sz="2800" b="1" dirty="0">
                <a:latin typeface="+mn-lt"/>
              </a:rPr>
              <a:t>Quinine concentrations are higher during malaria infection</a:t>
            </a:r>
          </a:p>
        </p:txBody>
      </p:sp>
      <p:pic>
        <p:nvPicPr>
          <p:cNvPr id="5124" name="Picture 5" descr="Quinine PK AGP.tif                                             0004D2C4 Macintosh                      BCBFEADF:">
            <a:extLst>
              <a:ext uri="{FF2B5EF4-FFF2-40B4-BE49-F238E27FC236}">
                <a16:creationId xmlns:a16="http://schemas.microsoft.com/office/drawing/2014/main" id="{6EEA2705-F022-3923-AC3F-AF56EF7D6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314451"/>
            <a:ext cx="4932363"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6">
            <a:extLst>
              <a:ext uri="{FF2B5EF4-FFF2-40B4-BE49-F238E27FC236}">
                <a16:creationId xmlns:a16="http://schemas.microsoft.com/office/drawing/2014/main" id="{6AE53DBC-4AE0-9257-8BFE-CE44CC61585F}"/>
              </a:ext>
            </a:extLst>
          </p:cNvPr>
          <p:cNvSpPr>
            <a:spLocks noChangeArrowheads="1"/>
          </p:cNvSpPr>
          <p:nvPr/>
        </p:nvSpPr>
        <p:spPr bwMode="auto">
          <a:xfrm>
            <a:off x="4086225" y="6286500"/>
            <a:ext cx="2782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sz="1200"/>
              <a:t>Supanaranond et al. EJCP 1991; 40: 49-52</a:t>
            </a:r>
          </a:p>
        </p:txBody>
      </p:sp>
      <p:sp>
        <p:nvSpPr>
          <p:cNvPr id="5126" name="Rectangle 7">
            <a:extLst>
              <a:ext uri="{FF2B5EF4-FFF2-40B4-BE49-F238E27FC236}">
                <a16:creationId xmlns:a16="http://schemas.microsoft.com/office/drawing/2014/main" id="{F8B1B544-FB4C-BE4B-E024-E548A1F42144}"/>
              </a:ext>
            </a:extLst>
          </p:cNvPr>
          <p:cNvSpPr>
            <a:spLocks noChangeArrowheads="1"/>
          </p:cNvSpPr>
          <p:nvPr/>
        </p:nvSpPr>
        <p:spPr bwMode="auto">
          <a:xfrm>
            <a:off x="8134350" y="2724151"/>
            <a:ext cx="1191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FF0000"/>
                </a:solidFill>
                <a:latin typeface="Arial" panose="020B0604020202020204" pitchFamily="34" charset="0"/>
              </a:rPr>
              <a:t>Acute illness</a:t>
            </a:r>
          </a:p>
        </p:txBody>
      </p:sp>
      <p:sp>
        <p:nvSpPr>
          <p:cNvPr id="5127" name="Rectangle 10">
            <a:extLst>
              <a:ext uri="{FF2B5EF4-FFF2-40B4-BE49-F238E27FC236}">
                <a16:creationId xmlns:a16="http://schemas.microsoft.com/office/drawing/2014/main" id="{EF7875BB-BC23-6F1E-309D-4E8415848611}"/>
              </a:ext>
            </a:extLst>
          </p:cNvPr>
          <p:cNvSpPr>
            <a:spLocks noChangeArrowheads="1"/>
          </p:cNvSpPr>
          <p:nvPr/>
        </p:nvSpPr>
        <p:spPr bwMode="auto">
          <a:xfrm>
            <a:off x="8086725" y="3686176"/>
            <a:ext cx="140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US" altLang="en-US">
                <a:solidFill>
                  <a:srgbClr val="FF0000"/>
                </a:solidFill>
                <a:latin typeface="Arial" panose="020B0604020202020204" pitchFamily="34" charset="0"/>
              </a:rPr>
              <a:t>Convalescence</a:t>
            </a:r>
          </a:p>
        </p:txBody>
      </p:sp>
      <p:graphicFrame>
        <p:nvGraphicFramePr>
          <p:cNvPr id="5122" name="Object 2">
            <a:extLst>
              <a:ext uri="{FF2B5EF4-FFF2-40B4-BE49-F238E27FC236}">
                <a16:creationId xmlns:a16="http://schemas.microsoft.com/office/drawing/2014/main" id="{3F2D6F08-D14B-0FD6-7564-9A2A664477B4}"/>
              </a:ext>
            </a:extLst>
          </p:cNvPr>
          <p:cNvGraphicFramePr>
            <a:graphicFrameLocks noChangeAspect="1"/>
          </p:cNvGraphicFramePr>
          <p:nvPr/>
        </p:nvGraphicFramePr>
        <p:xfrm>
          <a:off x="8496300" y="1485900"/>
          <a:ext cx="2057400" cy="539750"/>
        </p:xfrm>
        <a:graphic>
          <a:graphicData uri="http://schemas.openxmlformats.org/presentationml/2006/ole">
            <mc:AlternateContent xmlns:mc="http://schemas.openxmlformats.org/markup-compatibility/2006">
              <mc:Choice xmlns:v="urn:schemas-microsoft-com:vml" Requires="v">
                <p:oleObj name="Equation" r:id="rId3" imgW="17843500" imgH="4686300" progId="Equation.DSMT4">
                  <p:embed/>
                </p:oleObj>
              </mc:Choice>
              <mc:Fallback>
                <p:oleObj name="Equation" r:id="rId3" imgW="17843500" imgH="4686300" progId="Equation.DSMT4">
                  <p:embed/>
                  <p:pic>
                    <p:nvPicPr>
                      <p:cNvPr id="5122" name="Object 2">
                        <a:extLst>
                          <a:ext uri="{FF2B5EF4-FFF2-40B4-BE49-F238E27FC236}">
                            <a16:creationId xmlns:a16="http://schemas.microsoft.com/office/drawing/2014/main" id="{3F2D6F08-D14B-0FD6-7564-9A2A66447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0" y="1485900"/>
                        <a:ext cx="20574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Line 12">
            <a:extLst>
              <a:ext uri="{FF2B5EF4-FFF2-40B4-BE49-F238E27FC236}">
                <a16:creationId xmlns:a16="http://schemas.microsoft.com/office/drawing/2014/main" id="{F48D6C7D-3ACB-474B-3615-FB474C1F8D2F}"/>
              </a:ext>
            </a:extLst>
          </p:cNvPr>
          <p:cNvSpPr>
            <a:spLocks noChangeShapeType="1"/>
          </p:cNvSpPr>
          <p:nvPr/>
        </p:nvSpPr>
        <p:spPr bwMode="auto">
          <a:xfrm>
            <a:off x="10077450" y="1438275"/>
            <a:ext cx="0" cy="3810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 name="TextBox 8">
            <a:extLst>
              <a:ext uri="{FF2B5EF4-FFF2-40B4-BE49-F238E27FC236}">
                <a16:creationId xmlns:a16="http://schemas.microsoft.com/office/drawing/2014/main" id="{72E7EBE7-CC98-3BD6-352A-55FF290650E6}"/>
              </a:ext>
            </a:extLst>
          </p:cNvPr>
          <p:cNvSpPr txBox="1">
            <a:spLocks noChangeArrowheads="1"/>
          </p:cNvSpPr>
          <p:nvPr/>
        </p:nvSpPr>
        <p:spPr bwMode="auto">
          <a:xfrm>
            <a:off x="8478838" y="2116139"/>
            <a:ext cx="206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a:solidFill>
                  <a:srgbClr val="FF0000"/>
                </a:solidFill>
              </a:rPr>
              <a:t>Less bound to other tissue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a:extLst>
              <a:ext uri="{FF2B5EF4-FFF2-40B4-BE49-F238E27FC236}">
                <a16:creationId xmlns:a16="http://schemas.microsoft.com/office/drawing/2014/main" id="{F350A140-DC82-AF3D-4B0B-25BD8BD71853}"/>
              </a:ext>
            </a:extLst>
          </p:cNvPr>
          <p:cNvSpPr>
            <a:spLocks noGrp="1" noChangeArrowheads="1"/>
          </p:cNvSpPr>
          <p:nvPr>
            <p:ph type="title"/>
          </p:nvPr>
        </p:nvSpPr>
        <p:spPr>
          <a:xfrm>
            <a:off x="1692000" y="252000"/>
            <a:ext cx="5868000" cy="468000"/>
          </a:xfrm>
        </p:spPr>
        <p:txBody>
          <a:bodyPr>
            <a:normAutofit fontScale="90000"/>
          </a:bodyPr>
          <a:lstStyle/>
          <a:p>
            <a:pPr algn="ctr" eaLnBrk="0" hangingPunct="0">
              <a:defRPr/>
            </a:pPr>
            <a:r>
              <a:rPr lang="en-US" altLang="en-US" sz="2800" b="1" dirty="0">
                <a:latin typeface="+mn-lt"/>
              </a:rPr>
              <a:t>Species differences</a:t>
            </a:r>
          </a:p>
        </p:txBody>
      </p:sp>
      <p:graphicFrame>
        <p:nvGraphicFramePr>
          <p:cNvPr id="6146" name="Object 2">
            <a:extLst>
              <a:ext uri="{FF2B5EF4-FFF2-40B4-BE49-F238E27FC236}">
                <a16:creationId xmlns:a16="http://schemas.microsoft.com/office/drawing/2014/main" id="{09F92152-27CA-1039-32A5-2B4CF18CC50F}"/>
              </a:ext>
            </a:extLst>
          </p:cNvPr>
          <p:cNvGraphicFramePr>
            <a:graphicFrameLocks noChangeAspect="1"/>
          </p:cNvGraphicFramePr>
          <p:nvPr/>
        </p:nvGraphicFramePr>
        <p:xfrm>
          <a:off x="3275013" y="914400"/>
          <a:ext cx="4964112" cy="4438650"/>
        </p:xfrm>
        <a:graphic>
          <a:graphicData uri="http://schemas.openxmlformats.org/presentationml/2006/ole">
            <mc:AlternateContent xmlns:mc="http://schemas.openxmlformats.org/markup-compatibility/2006">
              <mc:Choice xmlns:v="urn:schemas-microsoft-com:vml" Requires="v">
                <p:oleObj name="Document" r:id="rId2" imgW="15811500" imgH="10883900" progId="Word.Document.8">
                  <p:embed/>
                </p:oleObj>
              </mc:Choice>
              <mc:Fallback>
                <p:oleObj name="Document" r:id="rId2" imgW="15811500" imgH="10883900" progId="Word.Document.8">
                  <p:embed/>
                  <p:pic>
                    <p:nvPicPr>
                      <p:cNvPr id="6146" name="Object 2">
                        <a:extLst>
                          <a:ext uri="{FF2B5EF4-FFF2-40B4-BE49-F238E27FC236}">
                            <a16:creationId xmlns:a16="http://schemas.microsoft.com/office/drawing/2014/main" id="{09F92152-27CA-1039-32A5-2B4CF18CC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914400"/>
                        <a:ext cx="4964112"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Box 3">
            <a:extLst>
              <a:ext uri="{FF2B5EF4-FFF2-40B4-BE49-F238E27FC236}">
                <a16:creationId xmlns:a16="http://schemas.microsoft.com/office/drawing/2014/main" id="{0D556252-9E51-3ADC-33C3-3585B5D03245}"/>
              </a:ext>
            </a:extLst>
          </p:cNvPr>
          <p:cNvSpPr txBox="1">
            <a:spLocks noChangeArrowheads="1"/>
          </p:cNvSpPr>
          <p:nvPr/>
        </p:nvSpPr>
        <p:spPr bwMode="auto">
          <a:xfrm>
            <a:off x="4292601" y="5308601"/>
            <a:ext cx="3516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b="1"/>
              <a:t>Important in interspecies allometric scaling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E40FA35-69EB-C986-E00C-97049A4B7AD4}"/>
              </a:ext>
            </a:extLst>
          </p:cNvPr>
          <p:cNvSpPr>
            <a:spLocks noGrp="1" noChangeArrowheads="1"/>
          </p:cNvSpPr>
          <p:nvPr>
            <p:ph type="title"/>
          </p:nvPr>
        </p:nvSpPr>
        <p:spPr>
          <a:xfrm>
            <a:off x="1692000" y="252000"/>
            <a:ext cx="5868000" cy="468000"/>
          </a:xfrm>
        </p:spPr>
        <p:txBody>
          <a:bodyPr>
            <a:normAutofit fontScale="90000"/>
          </a:bodyPr>
          <a:lstStyle/>
          <a:p>
            <a:pPr algn="ctr" eaLnBrk="0" hangingPunct="0">
              <a:defRPr/>
            </a:pPr>
            <a:r>
              <a:rPr lang="en-US" altLang="en-US" sz="2800" b="1" dirty="0">
                <a:latin typeface="+mn-lt"/>
              </a:rPr>
              <a:t>Variability in unbound fraction</a:t>
            </a:r>
          </a:p>
        </p:txBody>
      </p:sp>
      <p:sp>
        <p:nvSpPr>
          <p:cNvPr id="36867" name="Rectangle 3">
            <a:extLst>
              <a:ext uri="{FF2B5EF4-FFF2-40B4-BE49-F238E27FC236}">
                <a16:creationId xmlns:a16="http://schemas.microsoft.com/office/drawing/2014/main" id="{9C279340-96F7-5D52-C897-9230AF4DA859}"/>
              </a:ext>
            </a:extLst>
          </p:cNvPr>
          <p:cNvSpPr>
            <a:spLocks noGrp="1" noChangeArrowheads="1"/>
          </p:cNvSpPr>
          <p:nvPr>
            <p:ph type="body" idx="1"/>
          </p:nvPr>
        </p:nvSpPr>
        <p:spPr>
          <a:xfrm>
            <a:off x="2266950" y="1019176"/>
            <a:ext cx="7772400" cy="2112963"/>
          </a:xfrm>
        </p:spPr>
        <p:txBody>
          <a:bodyPr/>
          <a:lstStyle/>
          <a:p>
            <a:r>
              <a:rPr lang="en-US" altLang="en-US"/>
              <a:t>Principle: </a:t>
            </a:r>
          </a:p>
          <a:p>
            <a:pPr lvl="1"/>
            <a:r>
              <a:rPr lang="en-US" altLang="en-US"/>
              <a:t>The higher the degree of plasma protein binding (f</a:t>
            </a:r>
            <a:r>
              <a:rPr lang="en-US" altLang="en-US" baseline="-25000"/>
              <a:t>b</a:t>
            </a:r>
            <a:r>
              <a:rPr lang="en-US" altLang="en-US"/>
              <a:t>), the larger variability in unbound fraction (f</a:t>
            </a:r>
            <a:r>
              <a:rPr lang="en-US" altLang="en-US" baseline="-25000"/>
              <a:t>u</a:t>
            </a:r>
            <a:r>
              <a:rPr lang="en-US" altLang="en-US"/>
              <a:t>) is to be expected</a:t>
            </a:r>
          </a:p>
          <a:p>
            <a:pPr lvl="1">
              <a:buFontTx/>
              <a:buNone/>
            </a:pP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7C56B87-0C8C-1B21-40C8-CC02160B90B9}"/>
              </a:ext>
            </a:extLst>
          </p:cNvPr>
          <p:cNvSpPr>
            <a:spLocks noGrp="1" noChangeArrowheads="1"/>
          </p:cNvSpPr>
          <p:nvPr>
            <p:ph type="title"/>
          </p:nvPr>
        </p:nvSpPr>
        <p:spPr>
          <a:xfrm>
            <a:off x="1692000" y="252000"/>
            <a:ext cx="5868000" cy="468000"/>
          </a:xfrm>
        </p:spPr>
        <p:txBody>
          <a:bodyPr>
            <a:normAutofit fontScale="90000"/>
          </a:bodyPr>
          <a:lstStyle/>
          <a:p>
            <a:pPr algn="ctr" eaLnBrk="0" hangingPunct="0">
              <a:defRPr/>
            </a:pPr>
            <a:r>
              <a:rPr lang="en-US" altLang="en-US" sz="2800" b="1" dirty="0">
                <a:latin typeface="+mn-lt"/>
              </a:rPr>
              <a:t>Protein binding of ARVs</a:t>
            </a:r>
          </a:p>
        </p:txBody>
      </p:sp>
      <p:pic>
        <p:nvPicPr>
          <p:cNvPr id="37891" name="Picture 4">
            <a:extLst>
              <a:ext uri="{FF2B5EF4-FFF2-40B4-BE49-F238E27FC236}">
                <a16:creationId xmlns:a16="http://schemas.microsoft.com/office/drawing/2014/main" id="{32C5ECD9-F030-8B3C-2270-F92744C5A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063" y="782638"/>
            <a:ext cx="80772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a:extLst>
              <a:ext uri="{FF2B5EF4-FFF2-40B4-BE49-F238E27FC236}">
                <a16:creationId xmlns:a16="http://schemas.microsoft.com/office/drawing/2014/main" id="{D00CB52D-AA77-B509-5E44-17C5027B6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339" y="5988051"/>
            <a:ext cx="3025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4">
            <a:extLst>
              <a:ext uri="{FF2B5EF4-FFF2-40B4-BE49-F238E27FC236}">
                <a16:creationId xmlns:a16="http://schemas.microsoft.com/office/drawing/2014/main" id="{47E4BB0A-FED7-3B55-89F8-9FA2B5FBDB31}"/>
              </a:ext>
            </a:extLst>
          </p:cNvPr>
          <p:cNvSpPr txBox="1">
            <a:spLocks noChangeArrowheads="1"/>
          </p:cNvSpPr>
          <p:nvPr/>
        </p:nvSpPr>
        <p:spPr bwMode="auto">
          <a:xfrm>
            <a:off x="2201864" y="5003801"/>
            <a:ext cx="814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a:t>The lipophilic non-nucleoside analogue inhibitors (efavirenz &amp; nevirapine) and protease inhibitors are more </a:t>
            </a:r>
          </a:p>
          <a:p>
            <a:pPr algn="ctr" eaLnBrk="1" hangingPunct="1"/>
            <a:r>
              <a:rPr lang="en-ZW" altLang="en-US"/>
              <a:t>Extensive plasma protein bound than the hydrophilic nucleoside analogue inhibitors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D5362D1-5D17-F89A-C89C-0FB37057A702}"/>
              </a:ext>
            </a:extLst>
          </p:cNvPr>
          <p:cNvSpPr>
            <a:spLocks noChangeArrowheads="1"/>
          </p:cNvSpPr>
          <p:nvPr/>
        </p:nvSpPr>
        <p:spPr bwMode="auto">
          <a:xfrm>
            <a:off x="1998663" y="869950"/>
            <a:ext cx="8083550" cy="4332288"/>
          </a:xfrm>
          <a:prstGeom prst="rect">
            <a:avLst/>
          </a:prstGeom>
          <a:solidFill>
            <a:schemeClr val="bg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nvGrpSpPr>
          <p:cNvPr id="2" name="Group 49">
            <a:extLst>
              <a:ext uri="{FF2B5EF4-FFF2-40B4-BE49-F238E27FC236}">
                <a16:creationId xmlns:a16="http://schemas.microsoft.com/office/drawing/2014/main" id="{F75B7F1F-C85A-842A-5179-B7DAB88CFB51}"/>
              </a:ext>
            </a:extLst>
          </p:cNvPr>
          <p:cNvGrpSpPr>
            <a:grpSpLocks/>
          </p:cNvGrpSpPr>
          <p:nvPr/>
        </p:nvGrpSpPr>
        <p:grpSpPr bwMode="auto">
          <a:xfrm>
            <a:off x="2235200" y="3176"/>
            <a:ext cx="3949700" cy="6130925"/>
            <a:chOff x="336" y="3"/>
            <a:chExt cx="1866" cy="5579"/>
          </a:xfrm>
        </p:grpSpPr>
        <p:sp>
          <p:nvSpPr>
            <p:cNvPr id="198660" name="Text Box 4">
              <a:extLst>
                <a:ext uri="{FF2B5EF4-FFF2-40B4-BE49-F238E27FC236}">
                  <a16:creationId xmlns:a16="http://schemas.microsoft.com/office/drawing/2014/main" id="{05DAD5B4-281F-5C03-3E0E-C5F41FF62724}"/>
                </a:ext>
              </a:extLst>
            </p:cNvPr>
            <p:cNvSpPr txBox="1">
              <a:spLocks noChangeArrowheads="1"/>
            </p:cNvSpPr>
            <p:nvPr/>
          </p:nvSpPr>
          <p:spPr bwMode="auto">
            <a:xfrm>
              <a:off x="336" y="3"/>
              <a:ext cx="988" cy="420"/>
            </a:xfrm>
            <a:prstGeom prst="rect">
              <a:avLst/>
            </a:prstGeom>
            <a:noFill/>
            <a:ln w="9525">
              <a:noFill/>
              <a:miter lim="800000"/>
              <a:headEnd/>
              <a:tailEnd/>
            </a:ln>
            <a:effectLst>
              <a:outerShdw dist="53882" dir="2700000" algn="ctr" rotWithShape="0">
                <a:schemeClr val="tx2"/>
              </a:outerShdw>
            </a:effectLst>
          </p:spPr>
          <p:txBody>
            <a:bodyPr wrap="none">
              <a:spAutoFit/>
            </a:bodyPr>
            <a:lstStyle/>
            <a:p>
              <a:pPr>
                <a:defRPr/>
              </a:pPr>
              <a:r>
                <a:rPr lang="en-GB" sz="2400">
                  <a:solidFill>
                    <a:srgbClr val="FFFF00"/>
                  </a:solidFill>
                  <a:latin typeface="Comic Sans MS" pitchFamily="66" charset="0"/>
                </a:rPr>
                <a:t>Displacement</a:t>
              </a:r>
              <a:endParaRPr lang="en-GB">
                <a:latin typeface="Comic Sans MS" pitchFamily="66" charset="0"/>
              </a:endParaRPr>
            </a:p>
          </p:txBody>
        </p:sp>
        <p:sp>
          <p:nvSpPr>
            <p:cNvPr id="38950" name="Rectangle 6">
              <a:extLst>
                <a:ext uri="{FF2B5EF4-FFF2-40B4-BE49-F238E27FC236}">
                  <a16:creationId xmlns:a16="http://schemas.microsoft.com/office/drawing/2014/main" id="{D916D38D-C879-9A4A-38A4-FDF9A6790E19}"/>
                </a:ext>
              </a:extLst>
            </p:cNvPr>
            <p:cNvSpPr>
              <a:spLocks noChangeArrowheads="1"/>
            </p:cNvSpPr>
            <p:nvPr/>
          </p:nvSpPr>
          <p:spPr bwMode="auto">
            <a:xfrm>
              <a:off x="1685" y="1205"/>
              <a:ext cx="344" cy="28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8951" name="Rectangle 7">
              <a:extLst>
                <a:ext uri="{FF2B5EF4-FFF2-40B4-BE49-F238E27FC236}">
                  <a16:creationId xmlns:a16="http://schemas.microsoft.com/office/drawing/2014/main" id="{59D5D037-FB69-1ACB-2808-58B8ACDAB1F0}"/>
                </a:ext>
              </a:extLst>
            </p:cNvPr>
            <p:cNvSpPr>
              <a:spLocks noChangeArrowheads="1"/>
            </p:cNvSpPr>
            <p:nvPr/>
          </p:nvSpPr>
          <p:spPr bwMode="auto">
            <a:xfrm>
              <a:off x="1685" y="3556"/>
              <a:ext cx="344" cy="510"/>
            </a:xfrm>
            <a:prstGeom prst="rect">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8952" name="Text Box 8">
              <a:extLst>
                <a:ext uri="{FF2B5EF4-FFF2-40B4-BE49-F238E27FC236}">
                  <a16:creationId xmlns:a16="http://schemas.microsoft.com/office/drawing/2014/main" id="{EFD3FF83-2052-F870-8E1C-80A54F716F20}"/>
                </a:ext>
              </a:extLst>
            </p:cNvPr>
            <p:cNvSpPr txBox="1">
              <a:spLocks noChangeArrowheads="1"/>
            </p:cNvSpPr>
            <p:nvPr/>
          </p:nvSpPr>
          <p:spPr bwMode="auto">
            <a:xfrm>
              <a:off x="1392" y="963"/>
              <a:ext cx="177"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10</a:t>
              </a:r>
            </a:p>
          </p:txBody>
        </p:sp>
        <p:sp>
          <p:nvSpPr>
            <p:cNvPr id="38953" name="Text Box 9">
              <a:extLst>
                <a:ext uri="{FF2B5EF4-FFF2-40B4-BE49-F238E27FC236}">
                  <a16:creationId xmlns:a16="http://schemas.microsoft.com/office/drawing/2014/main" id="{559D6864-61EF-2A5E-575B-77054D79B067}"/>
                </a:ext>
              </a:extLst>
            </p:cNvPr>
            <p:cNvSpPr txBox="1">
              <a:spLocks noChangeArrowheads="1"/>
            </p:cNvSpPr>
            <p:nvPr/>
          </p:nvSpPr>
          <p:spPr bwMode="auto">
            <a:xfrm>
              <a:off x="1497" y="3432"/>
              <a:ext cx="13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2</a:t>
              </a:r>
            </a:p>
          </p:txBody>
        </p:sp>
        <p:sp>
          <p:nvSpPr>
            <p:cNvPr id="38954" name="Text Box 10">
              <a:extLst>
                <a:ext uri="{FF2B5EF4-FFF2-40B4-BE49-F238E27FC236}">
                  <a16:creationId xmlns:a16="http://schemas.microsoft.com/office/drawing/2014/main" id="{9BCA050C-9E50-8ED6-988D-9F35D953E961}"/>
                </a:ext>
              </a:extLst>
            </p:cNvPr>
            <p:cNvSpPr txBox="1">
              <a:spLocks noChangeArrowheads="1"/>
            </p:cNvSpPr>
            <p:nvPr/>
          </p:nvSpPr>
          <p:spPr bwMode="auto">
            <a:xfrm>
              <a:off x="1692" y="4269"/>
              <a:ext cx="21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0.2</a:t>
              </a:r>
            </a:p>
          </p:txBody>
        </p:sp>
        <p:sp>
          <p:nvSpPr>
            <p:cNvPr id="198667" name="Text Box 11">
              <a:extLst>
                <a:ext uri="{FF2B5EF4-FFF2-40B4-BE49-F238E27FC236}">
                  <a16:creationId xmlns:a16="http://schemas.microsoft.com/office/drawing/2014/main" id="{1E74E750-73ED-3D83-49A4-A9420792F708}"/>
                </a:ext>
              </a:extLst>
            </p:cNvPr>
            <p:cNvSpPr txBox="1">
              <a:spLocks noChangeArrowheads="1"/>
            </p:cNvSpPr>
            <p:nvPr/>
          </p:nvSpPr>
          <p:spPr bwMode="auto">
            <a:xfrm>
              <a:off x="1440" y="4994"/>
              <a:ext cx="762" cy="588"/>
            </a:xfrm>
            <a:prstGeom prst="rect">
              <a:avLst/>
            </a:prstGeom>
            <a:noFill/>
            <a:ln w="9525">
              <a:noFill/>
              <a:miter lim="800000"/>
              <a:headEnd/>
              <a:tailEnd/>
            </a:ln>
            <a:effectLst>
              <a:outerShdw dist="53882" dir="2700000" algn="ctr" rotWithShape="0">
                <a:schemeClr val="tx2"/>
              </a:outerShdw>
            </a:effectLst>
          </p:spPr>
          <p:txBody>
            <a:bodyPr wrap="none">
              <a:spAutoFit/>
            </a:bodyPr>
            <a:lstStyle/>
            <a:p>
              <a:pPr algn="ctr">
                <a:defRPr/>
              </a:pPr>
              <a:r>
                <a:rPr lang="en-GB">
                  <a:solidFill>
                    <a:srgbClr val="FFFF00"/>
                  </a:solidFill>
                  <a:latin typeface="Comic Sans MS" pitchFamily="66" charset="0"/>
                </a:rPr>
                <a:t>After</a:t>
              </a:r>
            </a:p>
            <a:p>
              <a:pPr algn="ctr">
                <a:defRPr/>
              </a:pPr>
              <a:r>
                <a:rPr lang="en-GB">
                  <a:solidFill>
                    <a:srgbClr val="FFFF00"/>
                  </a:solidFill>
                  <a:latin typeface="Comic Sans MS" pitchFamily="66" charset="0"/>
                </a:rPr>
                <a:t>Displacement</a:t>
              </a:r>
              <a:endParaRPr lang="en-GB">
                <a:latin typeface="Comic Sans MS" pitchFamily="66" charset="0"/>
              </a:endParaRPr>
            </a:p>
          </p:txBody>
        </p:sp>
        <p:sp>
          <p:nvSpPr>
            <p:cNvPr id="38956" name="Line 12">
              <a:extLst>
                <a:ext uri="{FF2B5EF4-FFF2-40B4-BE49-F238E27FC236}">
                  <a16:creationId xmlns:a16="http://schemas.microsoft.com/office/drawing/2014/main" id="{A7C790B6-C45B-E10F-A013-5E006490DB0F}"/>
                </a:ext>
              </a:extLst>
            </p:cNvPr>
            <p:cNvSpPr>
              <a:spLocks noChangeShapeType="1"/>
            </p:cNvSpPr>
            <p:nvPr/>
          </p:nvSpPr>
          <p:spPr bwMode="auto">
            <a:xfrm>
              <a:off x="1271" y="1289"/>
              <a:ext cx="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7" name="Line 13">
              <a:extLst>
                <a:ext uri="{FF2B5EF4-FFF2-40B4-BE49-F238E27FC236}">
                  <a16:creationId xmlns:a16="http://schemas.microsoft.com/office/drawing/2014/main" id="{17C39CF3-803C-9D88-8F2A-CDBC3616B6BF}"/>
                </a:ext>
              </a:extLst>
            </p:cNvPr>
            <p:cNvSpPr>
              <a:spLocks noChangeShapeType="1"/>
            </p:cNvSpPr>
            <p:nvPr/>
          </p:nvSpPr>
          <p:spPr bwMode="auto">
            <a:xfrm flipV="1">
              <a:off x="1240" y="3642"/>
              <a:ext cx="282" cy="1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8" name="Line 14">
              <a:extLst>
                <a:ext uri="{FF2B5EF4-FFF2-40B4-BE49-F238E27FC236}">
                  <a16:creationId xmlns:a16="http://schemas.microsoft.com/office/drawing/2014/main" id="{B91E200B-B81A-C86F-0F49-A55EA486CBE8}"/>
                </a:ext>
              </a:extLst>
            </p:cNvPr>
            <p:cNvSpPr>
              <a:spLocks noChangeShapeType="1"/>
            </p:cNvSpPr>
            <p:nvPr/>
          </p:nvSpPr>
          <p:spPr bwMode="auto">
            <a:xfrm>
              <a:off x="1344" y="4464"/>
              <a:ext cx="334" cy="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48">
            <a:extLst>
              <a:ext uri="{FF2B5EF4-FFF2-40B4-BE49-F238E27FC236}">
                <a16:creationId xmlns:a16="http://schemas.microsoft.com/office/drawing/2014/main" id="{5461A47A-BA7B-7E09-EBE8-FD229C77CB19}"/>
              </a:ext>
            </a:extLst>
          </p:cNvPr>
          <p:cNvGrpSpPr>
            <a:grpSpLocks/>
          </p:cNvGrpSpPr>
          <p:nvPr/>
        </p:nvGrpSpPr>
        <p:grpSpPr bwMode="auto">
          <a:xfrm>
            <a:off x="2197101" y="946150"/>
            <a:ext cx="2392363" cy="4903788"/>
            <a:chOff x="318" y="861"/>
            <a:chExt cx="1130" cy="4462"/>
          </a:xfrm>
        </p:grpSpPr>
        <p:sp>
          <p:nvSpPr>
            <p:cNvPr id="38939" name="Text Box 20">
              <a:extLst>
                <a:ext uri="{FF2B5EF4-FFF2-40B4-BE49-F238E27FC236}">
                  <a16:creationId xmlns:a16="http://schemas.microsoft.com/office/drawing/2014/main" id="{5ACE40F6-D991-70AD-7F32-70D1669CB662}"/>
                </a:ext>
              </a:extLst>
            </p:cNvPr>
            <p:cNvSpPr txBox="1">
              <a:spLocks noChangeArrowheads="1"/>
            </p:cNvSpPr>
            <p:nvPr/>
          </p:nvSpPr>
          <p:spPr bwMode="auto">
            <a:xfrm>
              <a:off x="816" y="4275"/>
              <a:ext cx="19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0.1</a:t>
              </a:r>
            </a:p>
          </p:txBody>
        </p:sp>
        <p:grpSp>
          <p:nvGrpSpPr>
            <p:cNvPr id="38940" name="Group 47">
              <a:extLst>
                <a:ext uri="{FF2B5EF4-FFF2-40B4-BE49-F238E27FC236}">
                  <a16:creationId xmlns:a16="http://schemas.microsoft.com/office/drawing/2014/main" id="{0E6093AC-CDC7-E5B8-1733-9225467B0A6E}"/>
                </a:ext>
              </a:extLst>
            </p:cNvPr>
            <p:cNvGrpSpPr>
              <a:grpSpLocks/>
            </p:cNvGrpSpPr>
            <p:nvPr/>
          </p:nvGrpSpPr>
          <p:grpSpPr bwMode="auto">
            <a:xfrm>
              <a:off x="318" y="861"/>
              <a:ext cx="1130" cy="4462"/>
              <a:chOff x="318" y="861"/>
              <a:chExt cx="1130" cy="4462"/>
            </a:xfrm>
          </p:grpSpPr>
          <p:sp>
            <p:nvSpPr>
              <p:cNvPr id="38941" name="Text Box 15">
                <a:extLst>
                  <a:ext uri="{FF2B5EF4-FFF2-40B4-BE49-F238E27FC236}">
                    <a16:creationId xmlns:a16="http://schemas.microsoft.com/office/drawing/2014/main" id="{6A77AF68-C11B-95B2-04E0-18DE53CEAE56}"/>
                  </a:ext>
                </a:extLst>
              </p:cNvPr>
              <p:cNvSpPr txBox="1">
                <a:spLocks noChangeArrowheads="1"/>
              </p:cNvSpPr>
              <p:nvPr/>
            </p:nvSpPr>
            <p:spPr bwMode="auto">
              <a:xfrm>
                <a:off x="624" y="3651"/>
                <a:ext cx="12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1</a:t>
                </a:r>
              </a:p>
            </p:txBody>
          </p:sp>
          <p:sp>
            <p:nvSpPr>
              <p:cNvPr id="38942" name="Rectangle 17">
                <a:extLst>
                  <a:ext uri="{FF2B5EF4-FFF2-40B4-BE49-F238E27FC236}">
                    <a16:creationId xmlns:a16="http://schemas.microsoft.com/office/drawing/2014/main" id="{26F3C16B-98BE-88EA-59E4-DF5E92DB4FC8}"/>
                  </a:ext>
                </a:extLst>
              </p:cNvPr>
              <p:cNvSpPr>
                <a:spLocks noChangeArrowheads="1"/>
              </p:cNvSpPr>
              <p:nvPr/>
            </p:nvSpPr>
            <p:spPr bwMode="auto">
              <a:xfrm>
                <a:off x="857" y="3822"/>
                <a:ext cx="344" cy="256"/>
              </a:xfrm>
              <a:prstGeom prst="rect">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8943" name="Rectangle 18">
                <a:extLst>
                  <a:ext uri="{FF2B5EF4-FFF2-40B4-BE49-F238E27FC236}">
                    <a16:creationId xmlns:a16="http://schemas.microsoft.com/office/drawing/2014/main" id="{5A3A92D1-89FE-2DF4-F0BD-F0AF10A5AAEE}"/>
                  </a:ext>
                </a:extLst>
              </p:cNvPr>
              <p:cNvSpPr>
                <a:spLocks noChangeArrowheads="1"/>
              </p:cNvSpPr>
              <p:nvPr/>
            </p:nvSpPr>
            <p:spPr bwMode="auto">
              <a:xfrm>
                <a:off x="857" y="1216"/>
                <a:ext cx="344" cy="2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8944" name="Text Box 19">
                <a:extLst>
                  <a:ext uri="{FF2B5EF4-FFF2-40B4-BE49-F238E27FC236}">
                    <a16:creationId xmlns:a16="http://schemas.microsoft.com/office/drawing/2014/main" id="{348D90D9-CB0D-8C24-8C3A-EA5723FCABCE}"/>
                  </a:ext>
                </a:extLst>
              </p:cNvPr>
              <p:cNvSpPr txBox="1">
                <a:spLocks noChangeArrowheads="1"/>
              </p:cNvSpPr>
              <p:nvPr/>
            </p:nvSpPr>
            <p:spPr bwMode="auto">
              <a:xfrm>
                <a:off x="576" y="963"/>
                <a:ext cx="177"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10</a:t>
                </a:r>
              </a:p>
            </p:txBody>
          </p:sp>
          <p:sp>
            <p:nvSpPr>
              <p:cNvPr id="38945" name="Text Box 21">
                <a:extLst>
                  <a:ext uri="{FF2B5EF4-FFF2-40B4-BE49-F238E27FC236}">
                    <a16:creationId xmlns:a16="http://schemas.microsoft.com/office/drawing/2014/main" id="{564400C1-2483-30FC-6E8A-E1F6D1CA60D9}"/>
                  </a:ext>
                </a:extLst>
              </p:cNvPr>
              <p:cNvSpPr txBox="1">
                <a:spLocks noChangeArrowheads="1"/>
              </p:cNvSpPr>
              <p:nvPr/>
            </p:nvSpPr>
            <p:spPr bwMode="auto">
              <a:xfrm>
                <a:off x="318" y="861"/>
                <a:ext cx="248"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4400">
                    <a:latin typeface="Comic Sans MS" panose="030F0902030302020204" pitchFamily="66" charset="0"/>
                  </a:rPr>
                  <a:t>C</a:t>
                </a:r>
                <a:endParaRPr lang="en-GB" altLang="en-US">
                  <a:latin typeface="Comic Sans MS" panose="030F0902030302020204" pitchFamily="66" charset="0"/>
                </a:endParaRPr>
              </a:p>
            </p:txBody>
          </p:sp>
          <p:sp>
            <p:nvSpPr>
              <p:cNvPr id="38946" name="Text Box 22">
                <a:extLst>
                  <a:ext uri="{FF2B5EF4-FFF2-40B4-BE49-F238E27FC236}">
                    <a16:creationId xmlns:a16="http://schemas.microsoft.com/office/drawing/2014/main" id="{84A59BE0-B205-4A07-F1C5-B77102899C9C}"/>
                  </a:ext>
                </a:extLst>
              </p:cNvPr>
              <p:cNvSpPr txBox="1">
                <a:spLocks noChangeArrowheads="1"/>
              </p:cNvSpPr>
              <p:nvPr/>
            </p:nvSpPr>
            <p:spPr bwMode="auto">
              <a:xfrm>
                <a:off x="336" y="3364"/>
                <a:ext cx="359"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4000">
                    <a:latin typeface="Comic Sans MS" panose="030F0902030302020204" pitchFamily="66" charset="0"/>
                  </a:rPr>
                  <a:t>Cu</a:t>
                </a:r>
                <a:endParaRPr lang="en-GB" altLang="en-US">
                  <a:latin typeface="Comic Sans MS" panose="030F0902030302020204" pitchFamily="66" charset="0"/>
                </a:endParaRPr>
              </a:p>
            </p:txBody>
          </p:sp>
          <p:sp>
            <p:nvSpPr>
              <p:cNvPr id="38947" name="Text Box 23">
                <a:extLst>
                  <a:ext uri="{FF2B5EF4-FFF2-40B4-BE49-F238E27FC236}">
                    <a16:creationId xmlns:a16="http://schemas.microsoft.com/office/drawing/2014/main" id="{E4BBFD09-9554-703E-8ECF-1AEFCD909AF7}"/>
                  </a:ext>
                </a:extLst>
              </p:cNvPr>
              <p:cNvSpPr txBox="1">
                <a:spLocks noChangeArrowheads="1"/>
              </p:cNvSpPr>
              <p:nvPr/>
            </p:nvSpPr>
            <p:spPr bwMode="auto">
              <a:xfrm>
                <a:off x="387" y="4145"/>
                <a:ext cx="336"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4000">
                    <a:latin typeface="Comic Sans MS" panose="030F0902030302020204" pitchFamily="66" charset="0"/>
                  </a:rPr>
                  <a:t>fu</a:t>
                </a:r>
                <a:endParaRPr lang="en-GB" altLang="en-US">
                  <a:latin typeface="Comic Sans MS" panose="030F0902030302020204" pitchFamily="66" charset="0"/>
                </a:endParaRPr>
              </a:p>
            </p:txBody>
          </p:sp>
          <p:sp>
            <p:nvSpPr>
              <p:cNvPr id="198680" name="Text Box 24">
                <a:extLst>
                  <a:ext uri="{FF2B5EF4-FFF2-40B4-BE49-F238E27FC236}">
                    <a16:creationId xmlns:a16="http://schemas.microsoft.com/office/drawing/2014/main" id="{5A7EEC7C-EF9C-7ECF-9C89-70B17A17D17D}"/>
                  </a:ext>
                </a:extLst>
              </p:cNvPr>
              <p:cNvSpPr txBox="1">
                <a:spLocks noChangeArrowheads="1"/>
              </p:cNvSpPr>
              <p:nvPr/>
            </p:nvSpPr>
            <p:spPr bwMode="auto">
              <a:xfrm>
                <a:off x="686" y="4735"/>
                <a:ext cx="762" cy="588"/>
              </a:xfrm>
              <a:prstGeom prst="rect">
                <a:avLst/>
              </a:prstGeom>
              <a:noFill/>
              <a:ln w="9525">
                <a:noFill/>
                <a:miter lim="800000"/>
                <a:headEnd/>
                <a:tailEnd/>
              </a:ln>
              <a:effectLst>
                <a:outerShdw dist="53882" dir="2700000" algn="ctr" rotWithShape="0">
                  <a:schemeClr val="tx2"/>
                </a:outerShdw>
              </a:effectLst>
            </p:spPr>
            <p:txBody>
              <a:bodyPr wrap="none">
                <a:spAutoFit/>
              </a:bodyPr>
              <a:lstStyle/>
              <a:p>
                <a:pPr algn="ctr">
                  <a:defRPr/>
                </a:pPr>
                <a:r>
                  <a:rPr lang="en-GB">
                    <a:solidFill>
                      <a:srgbClr val="FFFF00"/>
                    </a:solidFill>
                    <a:latin typeface="Comic Sans MS" pitchFamily="66" charset="0"/>
                  </a:rPr>
                  <a:t>Before</a:t>
                </a:r>
              </a:p>
              <a:p>
                <a:pPr algn="ctr">
                  <a:defRPr/>
                </a:pPr>
                <a:r>
                  <a:rPr lang="en-GB">
                    <a:solidFill>
                      <a:srgbClr val="FFFF00"/>
                    </a:solidFill>
                    <a:latin typeface="Comic Sans MS" pitchFamily="66" charset="0"/>
                  </a:rPr>
                  <a:t>Displacement</a:t>
                </a:r>
                <a:endParaRPr lang="en-GB">
                  <a:latin typeface="Comic Sans MS" pitchFamily="66" charset="0"/>
                </a:endParaRPr>
              </a:p>
            </p:txBody>
          </p:sp>
        </p:grpSp>
      </p:grpSp>
      <p:grpSp>
        <p:nvGrpSpPr>
          <p:cNvPr id="5" name="Group 50">
            <a:extLst>
              <a:ext uri="{FF2B5EF4-FFF2-40B4-BE49-F238E27FC236}">
                <a16:creationId xmlns:a16="http://schemas.microsoft.com/office/drawing/2014/main" id="{71CDB992-3B46-B71D-47C2-2B76BD96A68A}"/>
              </a:ext>
            </a:extLst>
          </p:cNvPr>
          <p:cNvGrpSpPr>
            <a:grpSpLocks/>
          </p:cNvGrpSpPr>
          <p:nvPr/>
        </p:nvGrpSpPr>
        <p:grpSpPr bwMode="auto">
          <a:xfrm>
            <a:off x="5080000" y="266701"/>
            <a:ext cx="2954338" cy="5603875"/>
            <a:chOff x="1680" y="243"/>
            <a:chExt cx="1396" cy="5099"/>
          </a:xfrm>
        </p:grpSpPr>
        <p:sp>
          <p:nvSpPr>
            <p:cNvPr id="38929" name="Rectangle 26">
              <a:extLst>
                <a:ext uri="{FF2B5EF4-FFF2-40B4-BE49-F238E27FC236}">
                  <a16:creationId xmlns:a16="http://schemas.microsoft.com/office/drawing/2014/main" id="{4736A32C-DE11-A7B1-9ED7-4CE8AE487692}"/>
                </a:ext>
              </a:extLst>
            </p:cNvPr>
            <p:cNvSpPr>
              <a:spLocks noChangeArrowheads="1"/>
            </p:cNvSpPr>
            <p:nvPr/>
          </p:nvSpPr>
          <p:spPr bwMode="auto">
            <a:xfrm>
              <a:off x="2484" y="1852"/>
              <a:ext cx="345" cy="22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8930" name="Rectangle 27">
              <a:extLst>
                <a:ext uri="{FF2B5EF4-FFF2-40B4-BE49-F238E27FC236}">
                  <a16:creationId xmlns:a16="http://schemas.microsoft.com/office/drawing/2014/main" id="{5D33F9F7-042A-CE29-F142-0EFE2835FEB9}"/>
                </a:ext>
              </a:extLst>
            </p:cNvPr>
            <p:cNvSpPr>
              <a:spLocks noChangeArrowheads="1"/>
            </p:cNvSpPr>
            <p:nvPr/>
          </p:nvSpPr>
          <p:spPr bwMode="auto">
            <a:xfrm>
              <a:off x="2484" y="3695"/>
              <a:ext cx="345" cy="383"/>
            </a:xfrm>
            <a:prstGeom prst="rect">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8931" name="Text Box 28">
              <a:extLst>
                <a:ext uri="{FF2B5EF4-FFF2-40B4-BE49-F238E27FC236}">
                  <a16:creationId xmlns:a16="http://schemas.microsoft.com/office/drawing/2014/main" id="{B098EE0F-B6E4-E428-6262-DAAFA11DBCD9}"/>
                </a:ext>
              </a:extLst>
            </p:cNvPr>
            <p:cNvSpPr txBox="1">
              <a:spLocks noChangeArrowheads="1"/>
            </p:cNvSpPr>
            <p:nvPr/>
          </p:nvSpPr>
          <p:spPr bwMode="auto">
            <a:xfrm>
              <a:off x="2128" y="3609"/>
              <a:ext cx="19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1.5</a:t>
              </a:r>
            </a:p>
          </p:txBody>
        </p:sp>
        <p:sp>
          <p:nvSpPr>
            <p:cNvPr id="38932" name="Text Box 29">
              <a:extLst>
                <a:ext uri="{FF2B5EF4-FFF2-40B4-BE49-F238E27FC236}">
                  <a16:creationId xmlns:a16="http://schemas.microsoft.com/office/drawing/2014/main" id="{65ACC8BA-A1C1-6319-6E70-BA88694767DF}"/>
                </a:ext>
              </a:extLst>
            </p:cNvPr>
            <p:cNvSpPr txBox="1">
              <a:spLocks noChangeArrowheads="1"/>
            </p:cNvSpPr>
            <p:nvPr/>
          </p:nvSpPr>
          <p:spPr bwMode="auto">
            <a:xfrm>
              <a:off x="2160" y="1587"/>
              <a:ext cx="21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7.5</a:t>
              </a:r>
            </a:p>
          </p:txBody>
        </p:sp>
        <p:sp>
          <p:nvSpPr>
            <p:cNvPr id="38933" name="Text Box 30">
              <a:extLst>
                <a:ext uri="{FF2B5EF4-FFF2-40B4-BE49-F238E27FC236}">
                  <a16:creationId xmlns:a16="http://schemas.microsoft.com/office/drawing/2014/main" id="{A7518807-7DCE-417F-A1AD-FE169E317F71}"/>
                </a:ext>
              </a:extLst>
            </p:cNvPr>
            <p:cNvSpPr txBox="1">
              <a:spLocks noChangeArrowheads="1"/>
            </p:cNvSpPr>
            <p:nvPr/>
          </p:nvSpPr>
          <p:spPr bwMode="auto">
            <a:xfrm>
              <a:off x="2491" y="4280"/>
              <a:ext cx="21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0.2</a:t>
              </a:r>
            </a:p>
          </p:txBody>
        </p:sp>
        <p:sp>
          <p:nvSpPr>
            <p:cNvPr id="198687" name="Text Box 31">
              <a:extLst>
                <a:ext uri="{FF2B5EF4-FFF2-40B4-BE49-F238E27FC236}">
                  <a16:creationId xmlns:a16="http://schemas.microsoft.com/office/drawing/2014/main" id="{D2BC9CB2-3AC2-ECA0-FA51-EBED4A79A230}"/>
                </a:ext>
              </a:extLst>
            </p:cNvPr>
            <p:cNvSpPr txBox="1">
              <a:spLocks noChangeArrowheads="1"/>
            </p:cNvSpPr>
            <p:nvPr/>
          </p:nvSpPr>
          <p:spPr bwMode="auto">
            <a:xfrm>
              <a:off x="1680" y="243"/>
              <a:ext cx="907" cy="420"/>
            </a:xfrm>
            <a:prstGeom prst="rect">
              <a:avLst/>
            </a:prstGeom>
            <a:noFill/>
            <a:ln w="9525">
              <a:noFill/>
              <a:miter lim="800000"/>
              <a:headEnd/>
              <a:tailEnd/>
            </a:ln>
            <a:effectLst>
              <a:outerShdw dist="53882" dir="2700000" algn="ctr" rotWithShape="0">
                <a:schemeClr val="tx2"/>
              </a:outerShdw>
            </a:effectLst>
          </p:spPr>
          <p:txBody>
            <a:bodyPr wrap="none">
              <a:spAutoFit/>
            </a:bodyPr>
            <a:lstStyle/>
            <a:p>
              <a:pPr>
                <a:defRPr/>
              </a:pPr>
              <a:r>
                <a:rPr lang="en-GB" sz="2400">
                  <a:solidFill>
                    <a:srgbClr val="FFFF00"/>
                  </a:solidFill>
                  <a:latin typeface="Comic Sans MS" pitchFamily="66" charset="0"/>
                </a:rPr>
                <a:t>Distribution</a:t>
              </a:r>
              <a:endParaRPr lang="en-GB">
                <a:latin typeface="Comic Sans MS" pitchFamily="66" charset="0"/>
              </a:endParaRPr>
            </a:p>
          </p:txBody>
        </p:sp>
        <p:sp>
          <p:nvSpPr>
            <p:cNvPr id="198688" name="Text Box 32">
              <a:extLst>
                <a:ext uri="{FF2B5EF4-FFF2-40B4-BE49-F238E27FC236}">
                  <a16:creationId xmlns:a16="http://schemas.microsoft.com/office/drawing/2014/main" id="{5B3150AD-80A3-0B77-4058-3972FD52C46F}"/>
                </a:ext>
              </a:extLst>
            </p:cNvPr>
            <p:cNvSpPr txBox="1">
              <a:spLocks noChangeArrowheads="1"/>
            </p:cNvSpPr>
            <p:nvPr/>
          </p:nvSpPr>
          <p:spPr bwMode="auto">
            <a:xfrm>
              <a:off x="2262" y="4754"/>
              <a:ext cx="814" cy="588"/>
            </a:xfrm>
            <a:prstGeom prst="rect">
              <a:avLst/>
            </a:prstGeom>
            <a:noFill/>
            <a:ln w="9525">
              <a:noFill/>
              <a:miter lim="800000"/>
              <a:headEnd/>
              <a:tailEnd/>
            </a:ln>
            <a:effectLst>
              <a:outerShdw dist="53882" dir="2700000" algn="ctr" rotWithShape="0">
                <a:schemeClr val="tx2"/>
              </a:outerShdw>
            </a:effectLst>
          </p:spPr>
          <p:txBody>
            <a:bodyPr wrap="none">
              <a:spAutoFit/>
            </a:bodyPr>
            <a:lstStyle/>
            <a:p>
              <a:pPr algn="ctr">
                <a:defRPr/>
              </a:pPr>
              <a:r>
                <a:rPr lang="en-GB">
                  <a:solidFill>
                    <a:srgbClr val="FFFF00"/>
                  </a:solidFill>
                  <a:latin typeface="Comic Sans MS" pitchFamily="66" charset="0"/>
                </a:rPr>
                <a:t>After</a:t>
              </a:r>
            </a:p>
            <a:p>
              <a:pPr algn="ctr">
                <a:defRPr/>
              </a:pPr>
              <a:r>
                <a:rPr lang="en-GB">
                  <a:solidFill>
                    <a:srgbClr val="FFFF00"/>
                  </a:solidFill>
                  <a:latin typeface="Comic Sans MS" pitchFamily="66" charset="0"/>
                </a:rPr>
                <a:t>Redistribution</a:t>
              </a:r>
              <a:endParaRPr lang="en-GB">
                <a:latin typeface="Comic Sans MS" pitchFamily="66" charset="0"/>
              </a:endParaRPr>
            </a:p>
          </p:txBody>
        </p:sp>
        <p:sp>
          <p:nvSpPr>
            <p:cNvPr id="38936" name="Line 33">
              <a:extLst>
                <a:ext uri="{FF2B5EF4-FFF2-40B4-BE49-F238E27FC236}">
                  <a16:creationId xmlns:a16="http://schemas.microsoft.com/office/drawing/2014/main" id="{EB85214E-0019-F28F-76FE-23D5B0E2D295}"/>
                </a:ext>
              </a:extLst>
            </p:cNvPr>
            <p:cNvSpPr>
              <a:spLocks noChangeShapeType="1"/>
            </p:cNvSpPr>
            <p:nvPr/>
          </p:nvSpPr>
          <p:spPr bwMode="auto">
            <a:xfrm>
              <a:off x="2040" y="1300"/>
              <a:ext cx="156" cy="4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7" name="Line 34">
              <a:extLst>
                <a:ext uri="{FF2B5EF4-FFF2-40B4-BE49-F238E27FC236}">
                  <a16:creationId xmlns:a16="http://schemas.microsoft.com/office/drawing/2014/main" id="{A72A7562-935D-688E-944A-ED2DE9EAE7F4}"/>
                </a:ext>
              </a:extLst>
            </p:cNvPr>
            <p:cNvSpPr>
              <a:spLocks noChangeShapeType="1"/>
            </p:cNvSpPr>
            <p:nvPr/>
          </p:nvSpPr>
          <p:spPr bwMode="auto">
            <a:xfrm>
              <a:off x="2040" y="3590"/>
              <a:ext cx="156" cy="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8" name="Line 35">
              <a:extLst>
                <a:ext uri="{FF2B5EF4-FFF2-40B4-BE49-F238E27FC236}">
                  <a16:creationId xmlns:a16="http://schemas.microsoft.com/office/drawing/2014/main" id="{A282F863-0DE1-AA3F-D2BB-F8E3FB5DDB53}"/>
                </a:ext>
              </a:extLst>
            </p:cNvPr>
            <p:cNvSpPr>
              <a:spLocks noChangeShapeType="1"/>
            </p:cNvSpPr>
            <p:nvPr/>
          </p:nvSpPr>
          <p:spPr bwMode="auto">
            <a:xfrm>
              <a:off x="2160" y="4464"/>
              <a:ext cx="35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1">
            <a:extLst>
              <a:ext uri="{FF2B5EF4-FFF2-40B4-BE49-F238E27FC236}">
                <a16:creationId xmlns:a16="http://schemas.microsoft.com/office/drawing/2014/main" id="{EAD0581A-B360-D8C8-3A29-6CEFD3B151C1}"/>
              </a:ext>
            </a:extLst>
          </p:cNvPr>
          <p:cNvGrpSpPr>
            <a:grpSpLocks/>
          </p:cNvGrpSpPr>
          <p:nvPr/>
        </p:nvGrpSpPr>
        <p:grpSpPr bwMode="auto">
          <a:xfrm>
            <a:off x="7562850" y="530226"/>
            <a:ext cx="2768600" cy="5319713"/>
            <a:chOff x="2853" y="483"/>
            <a:chExt cx="1308" cy="4840"/>
          </a:xfrm>
        </p:grpSpPr>
        <p:sp>
          <p:nvSpPr>
            <p:cNvPr id="38919" name="Rectangle 37">
              <a:extLst>
                <a:ext uri="{FF2B5EF4-FFF2-40B4-BE49-F238E27FC236}">
                  <a16:creationId xmlns:a16="http://schemas.microsoft.com/office/drawing/2014/main" id="{B2CC8CDD-6B61-1F34-429E-A1436C0FE20D}"/>
                </a:ext>
              </a:extLst>
            </p:cNvPr>
            <p:cNvSpPr>
              <a:spLocks noChangeArrowheads="1"/>
            </p:cNvSpPr>
            <p:nvPr/>
          </p:nvSpPr>
          <p:spPr bwMode="auto">
            <a:xfrm>
              <a:off x="3580" y="2636"/>
              <a:ext cx="344" cy="14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8920" name="Rectangle 38">
              <a:extLst>
                <a:ext uri="{FF2B5EF4-FFF2-40B4-BE49-F238E27FC236}">
                  <a16:creationId xmlns:a16="http://schemas.microsoft.com/office/drawing/2014/main" id="{D6E7F352-9743-3247-9A06-592F3C1655CD}"/>
                </a:ext>
              </a:extLst>
            </p:cNvPr>
            <p:cNvSpPr>
              <a:spLocks noChangeArrowheads="1"/>
            </p:cNvSpPr>
            <p:nvPr/>
          </p:nvSpPr>
          <p:spPr bwMode="auto">
            <a:xfrm>
              <a:off x="3580" y="3822"/>
              <a:ext cx="344" cy="256"/>
            </a:xfrm>
            <a:prstGeom prst="rect">
              <a:avLst/>
            </a:prstGeom>
            <a:solidFill>
              <a:schemeClr val="accent1"/>
            </a:solidFill>
            <a:ln w="9525">
              <a:solidFill>
                <a:schemeClr val="tx1"/>
              </a:solidFill>
              <a:miter lim="800000"/>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38921" name="Text Box 39">
              <a:extLst>
                <a:ext uri="{FF2B5EF4-FFF2-40B4-BE49-F238E27FC236}">
                  <a16:creationId xmlns:a16="http://schemas.microsoft.com/office/drawing/2014/main" id="{A47391EA-9499-87FE-566B-2EC48C58FF6D}"/>
                </a:ext>
              </a:extLst>
            </p:cNvPr>
            <p:cNvSpPr txBox="1">
              <a:spLocks noChangeArrowheads="1"/>
            </p:cNvSpPr>
            <p:nvPr/>
          </p:nvSpPr>
          <p:spPr bwMode="auto">
            <a:xfrm>
              <a:off x="3408" y="2355"/>
              <a:ext cx="13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5</a:t>
              </a:r>
            </a:p>
          </p:txBody>
        </p:sp>
        <p:sp>
          <p:nvSpPr>
            <p:cNvPr id="38922" name="Text Box 40">
              <a:extLst>
                <a:ext uri="{FF2B5EF4-FFF2-40B4-BE49-F238E27FC236}">
                  <a16:creationId xmlns:a16="http://schemas.microsoft.com/office/drawing/2014/main" id="{7525E6BE-6368-4AE1-9DAF-39DC669B7A64}"/>
                </a:ext>
              </a:extLst>
            </p:cNvPr>
            <p:cNvSpPr txBox="1">
              <a:spLocks noChangeArrowheads="1"/>
            </p:cNvSpPr>
            <p:nvPr/>
          </p:nvSpPr>
          <p:spPr bwMode="auto">
            <a:xfrm>
              <a:off x="3364" y="3851"/>
              <a:ext cx="12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1</a:t>
              </a:r>
            </a:p>
          </p:txBody>
        </p:sp>
        <p:sp>
          <p:nvSpPr>
            <p:cNvPr id="38923" name="Text Box 41">
              <a:extLst>
                <a:ext uri="{FF2B5EF4-FFF2-40B4-BE49-F238E27FC236}">
                  <a16:creationId xmlns:a16="http://schemas.microsoft.com/office/drawing/2014/main" id="{A7E14B9B-71CA-734B-DC62-3E9182076C46}"/>
                </a:ext>
              </a:extLst>
            </p:cNvPr>
            <p:cNvSpPr txBox="1">
              <a:spLocks noChangeArrowheads="1"/>
            </p:cNvSpPr>
            <p:nvPr/>
          </p:nvSpPr>
          <p:spPr bwMode="auto">
            <a:xfrm>
              <a:off x="3587" y="4280"/>
              <a:ext cx="21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latin typeface="Comic Sans MS" panose="030F0902030302020204" pitchFamily="66" charset="0"/>
                </a:rPr>
                <a:t>0.2</a:t>
              </a:r>
            </a:p>
          </p:txBody>
        </p:sp>
        <p:sp>
          <p:nvSpPr>
            <p:cNvPr id="198698" name="Text Box 42">
              <a:extLst>
                <a:ext uri="{FF2B5EF4-FFF2-40B4-BE49-F238E27FC236}">
                  <a16:creationId xmlns:a16="http://schemas.microsoft.com/office/drawing/2014/main" id="{89B9607B-A298-18C6-8848-D64276A2E397}"/>
                </a:ext>
              </a:extLst>
            </p:cNvPr>
            <p:cNvSpPr txBox="1">
              <a:spLocks noChangeArrowheads="1"/>
            </p:cNvSpPr>
            <p:nvPr/>
          </p:nvSpPr>
          <p:spPr bwMode="auto">
            <a:xfrm>
              <a:off x="2880" y="483"/>
              <a:ext cx="744" cy="420"/>
            </a:xfrm>
            <a:prstGeom prst="rect">
              <a:avLst/>
            </a:prstGeom>
            <a:noFill/>
            <a:ln w="9525">
              <a:noFill/>
              <a:miter lim="800000"/>
              <a:headEnd/>
              <a:tailEnd/>
            </a:ln>
            <a:effectLst>
              <a:outerShdw dist="53882" dir="2700000" algn="ctr" rotWithShape="0">
                <a:schemeClr val="tx2"/>
              </a:outerShdw>
            </a:effectLst>
          </p:spPr>
          <p:txBody>
            <a:bodyPr wrap="none">
              <a:spAutoFit/>
            </a:bodyPr>
            <a:lstStyle/>
            <a:p>
              <a:pPr>
                <a:defRPr/>
              </a:pPr>
              <a:r>
                <a:rPr lang="en-GB" sz="2400">
                  <a:solidFill>
                    <a:srgbClr val="FFFF00"/>
                  </a:solidFill>
                  <a:latin typeface="Comic Sans MS" pitchFamily="66" charset="0"/>
                </a:rPr>
                <a:t>Clearance</a:t>
              </a:r>
              <a:endParaRPr lang="en-GB">
                <a:latin typeface="Comic Sans MS" pitchFamily="66" charset="0"/>
              </a:endParaRPr>
            </a:p>
          </p:txBody>
        </p:sp>
        <p:sp>
          <p:nvSpPr>
            <p:cNvPr id="198699" name="Text Box 43">
              <a:extLst>
                <a:ext uri="{FF2B5EF4-FFF2-40B4-BE49-F238E27FC236}">
                  <a16:creationId xmlns:a16="http://schemas.microsoft.com/office/drawing/2014/main" id="{E28EB041-236C-6FBB-1C7A-A0D7CA0D4020}"/>
                </a:ext>
              </a:extLst>
            </p:cNvPr>
            <p:cNvSpPr txBox="1">
              <a:spLocks noChangeArrowheads="1"/>
            </p:cNvSpPr>
            <p:nvPr/>
          </p:nvSpPr>
          <p:spPr bwMode="auto">
            <a:xfrm>
              <a:off x="3415" y="4735"/>
              <a:ext cx="746" cy="588"/>
            </a:xfrm>
            <a:prstGeom prst="rect">
              <a:avLst/>
            </a:prstGeom>
            <a:noFill/>
            <a:ln w="9525">
              <a:noFill/>
              <a:miter lim="800000"/>
              <a:headEnd/>
              <a:tailEnd/>
            </a:ln>
            <a:effectLst>
              <a:outerShdw dist="53882" dir="2700000" algn="ctr" rotWithShape="0">
                <a:schemeClr val="tx2"/>
              </a:outerShdw>
            </a:effectLst>
          </p:spPr>
          <p:txBody>
            <a:bodyPr wrap="none">
              <a:spAutoFit/>
            </a:bodyPr>
            <a:lstStyle/>
            <a:p>
              <a:pPr algn="ctr">
                <a:defRPr/>
              </a:pPr>
              <a:r>
                <a:rPr lang="en-GB">
                  <a:solidFill>
                    <a:srgbClr val="FFFF00"/>
                  </a:solidFill>
                  <a:latin typeface="Comic Sans MS" pitchFamily="66" charset="0"/>
                </a:rPr>
                <a:t>At new </a:t>
              </a:r>
            </a:p>
            <a:p>
              <a:pPr algn="ctr">
                <a:defRPr/>
              </a:pPr>
              <a:r>
                <a:rPr lang="en-GB">
                  <a:solidFill>
                    <a:srgbClr val="FFFF00"/>
                  </a:solidFill>
                  <a:latin typeface="Comic Sans MS" pitchFamily="66" charset="0"/>
                </a:rPr>
                <a:t>steady-state</a:t>
              </a:r>
              <a:endParaRPr lang="en-GB">
                <a:latin typeface="Comic Sans MS" pitchFamily="66" charset="0"/>
              </a:endParaRPr>
            </a:p>
          </p:txBody>
        </p:sp>
        <p:sp>
          <p:nvSpPr>
            <p:cNvPr id="38926" name="Line 44">
              <a:extLst>
                <a:ext uri="{FF2B5EF4-FFF2-40B4-BE49-F238E27FC236}">
                  <a16:creationId xmlns:a16="http://schemas.microsoft.com/office/drawing/2014/main" id="{82E7A275-958B-70ED-483F-8934236B5655}"/>
                </a:ext>
              </a:extLst>
            </p:cNvPr>
            <p:cNvSpPr>
              <a:spLocks noChangeShapeType="1"/>
            </p:cNvSpPr>
            <p:nvPr/>
          </p:nvSpPr>
          <p:spPr bwMode="auto">
            <a:xfrm>
              <a:off x="2853" y="1937"/>
              <a:ext cx="564" cy="6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45">
              <a:extLst>
                <a:ext uri="{FF2B5EF4-FFF2-40B4-BE49-F238E27FC236}">
                  <a16:creationId xmlns:a16="http://schemas.microsoft.com/office/drawing/2014/main" id="{E48559AA-A5CF-5D4F-E69B-3E996031D6E4}"/>
                </a:ext>
              </a:extLst>
            </p:cNvPr>
            <p:cNvSpPr>
              <a:spLocks noChangeShapeType="1"/>
            </p:cNvSpPr>
            <p:nvPr/>
          </p:nvSpPr>
          <p:spPr bwMode="auto">
            <a:xfrm>
              <a:off x="2885" y="3717"/>
              <a:ext cx="563" cy="1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46">
              <a:extLst>
                <a:ext uri="{FF2B5EF4-FFF2-40B4-BE49-F238E27FC236}">
                  <a16:creationId xmlns:a16="http://schemas.microsoft.com/office/drawing/2014/main" id="{F0206F20-BB66-F9BC-3980-9F822E9E15B2}"/>
                </a:ext>
              </a:extLst>
            </p:cNvPr>
            <p:cNvSpPr>
              <a:spLocks noChangeShapeType="1"/>
            </p:cNvSpPr>
            <p:nvPr/>
          </p:nvSpPr>
          <p:spPr bwMode="auto">
            <a:xfrm>
              <a:off x="2928" y="4464"/>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7" name="Text Box 7">
            <a:extLst>
              <a:ext uri="{FF2B5EF4-FFF2-40B4-BE49-F238E27FC236}">
                <a16:creationId xmlns:a16="http://schemas.microsoft.com/office/drawing/2014/main" id="{E8008E28-7CD1-E967-425E-02D2F1CB5C79}"/>
              </a:ext>
            </a:extLst>
          </p:cNvPr>
          <p:cNvSpPr txBox="1">
            <a:spLocks noChangeArrowheads="1"/>
          </p:cNvSpPr>
          <p:nvPr/>
        </p:nvSpPr>
        <p:spPr bwMode="auto">
          <a:xfrm>
            <a:off x="3563939" y="2665413"/>
            <a:ext cx="184731" cy="369332"/>
          </a:xfrm>
          <a:prstGeom prst="rect">
            <a:avLst/>
          </a:prstGeom>
          <a:noFill/>
          <a:ln w="9525">
            <a:noFill/>
            <a:miter lim="800000"/>
            <a:headEnd/>
            <a:tailEnd/>
          </a:ln>
          <a:effectLst>
            <a:outerShdw dist="53882" dir="2700000" algn="ctr" rotWithShape="0">
              <a:schemeClr val="tx1"/>
            </a:outerShdw>
          </a:effectLst>
        </p:spPr>
        <p:txBody>
          <a:bodyPr wrap="none">
            <a:spAutoFit/>
          </a:bodyPr>
          <a:lstStyle/>
          <a:p>
            <a:pPr>
              <a:defRPr/>
            </a:pPr>
            <a:endParaRPr lang="en-US">
              <a:latin typeface="Comic Sans MS" pitchFamily="66" charset="0"/>
            </a:endParaRPr>
          </a:p>
        </p:txBody>
      </p:sp>
      <p:sp>
        <p:nvSpPr>
          <p:cNvPr id="39939" name="TextBox 10">
            <a:extLst>
              <a:ext uri="{FF2B5EF4-FFF2-40B4-BE49-F238E27FC236}">
                <a16:creationId xmlns:a16="http://schemas.microsoft.com/office/drawing/2014/main" id="{16E7966C-468D-05E1-2ECD-101BB2F862B9}"/>
              </a:ext>
            </a:extLst>
          </p:cNvPr>
          <p:cNvSpPr txBox="1">
            <a:spLocks noChangeArrowheads="1"/>
          </p:cNvSpPr>
          <p:nvPr/>
        </p:nvSpPr>
        <p:spPr bwMode="auto">
          <a:xfrm>
            <a:off x="1692000" y="252000"/>
            <a:ext cx="612937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a:lnSpc>
                <a:spcPct val="90000"/>
              </a:lnSpc>
              <a:spcBef>
                <a:spcPct val="0"/>
              </a:spcBef>
              <a:defRPr/>
            </a:pPr>
            <a:r>
              <a:rPr lang="en-ZW" altLang="en-US" sz="2800" b="1" dirty="0">
                <a:latin typeface="+mn-lt"/>
                <a:ea typeface="+mj-ea"/>
                <a:cs typeface="+mj-cs"/>
              </a:rPr>
              <a:t>Displacement from plasma binding sites</a:t>
            </a:r>
          </a:p>
        </p:txBody>
      </p:sp>
      <p:sp>
        <p:nvSpPr>
          <p:cNvPr id="12" name="TextBox 11">
            <a:extLst>
              <a:ext uri="{FF2B5EF4-FFF2-40B4-BE49-F238E27FC236}">
                <a16:creationId xmlns:a16="http://schemas.microsoft.com/office/drawing/2014/main" id="{39EE0C6F-8A20-00E5-3962-30E5C2986CB5}"/>
              </a:ext>
            </a:extLst>
          </p:cNvPr>
          <p:cNvSpPr txBox="1"/>
          <p:nvPr/>
        </p:nvSpPr>
        <p:spPr>
          <a:xfrm>
            <a:off x="1641475" y="881064"/>
            <a:ext cx="8840788" cy="4154487"/>
          </a:xfrm>
          <a:prstGeom prst="rect">
            <a:avLst/>
          </a:prstGeom>
          <a:noFill/>
        </p:spPr>
        <p:txBody>
          <a:bodyPr wrap="none">
            <a:spAutoFit/>
          </a:bodyPr>
          <a:lstStyle/>
          <a:p>
            <a:pPr>
              <a:buFont typeface="Wingdings" pitchFamily="2" charset="2"/>
              <a:buChar char="v"/>
              <a:defRPr/>
            </a:pPr>
            <a:r>
              <a:rPr lang="en-ZW" sz="2400" b="1" dirty="0"/>
              <a:t> Drugs most likely to elicit an increase in effect</a:t>
            </a:r>
          </a:p>
          <a:p>
            <a:pPr marL="914400" lvl="1" indent="-457200">
              <a:buFont typeface="Wingdings" pitchFamily="2" charset="2"/>
              <a:buChar char="Ø"/>
              <a:defRPr/>
            </a:pPr>
            <a:r>
              <a:rPr lang="en-ZW" sz="2400" dirty="0"/>
              <a:t>&gt;90% bound</a:t>
            </a:r>
          </a:p>
          <a:p>
            <a:pPr marL="914400" lvl="1" indent="-457200">
              <a:buFont typeface="Wingdings" pitchFamily="2" charset="2"/>
              <a:buChar char="Ø"/>
              <a:defRPr/>
            </a:pPr>
            <a:r>
              <a:rPr lang="en-ZW" sz="2400" dirty="0"/>
              <a:t>&gt;10% of molar concentration of binding site</a:t>
            </a:r>
          </a:p>
          <a:p>
            <a:pPr marL="914400" lvl="1" indent="-457200">
              <a:buFont typeface="Wingdings" pitchFamily="2" charset="2"/>
              <a:buChar char="Ø"/>
              <a:defRPr/>
            </a:pPr>
            <a:r>
              <a:rPr lang="en-ZW" sz="2400" dirty="0"/>
              <a:t> low volume of distribution (&lt;10L)</a:t>
            </a:r>
          </a:p>
          <a:p>
            <a:pPr marL="914400" lvl="1" indent="-457200">
              <a:buFont typeface="Wingdings" pitchFamily="2" charset="2"/>
              <a:buChar char="Ø"/>
              <a:defRPr/>
            </a:pPr>
            <a:r>
              <a:rPr lang="en-ZW" sz="2400" dirty="0"/>
              <a:t>Narrow therapeutic index</a:t>
            </a:r>
          </a:p>
          <a:p>
            <a:pPr marL="914400" lvl="1" indent="-457200">
              <a:buFont typeface="Wingdings" pitchFamily="2" charset="2"/>
              <a:buChar char="Ø"/>
              <a:defRPr/>
            </a:pPr>
            <a:r>
              <a:rPr lang="en-ZW" sz="2400" dirty="0"/>
              <a:t> high extraction/</a:t>
            </a:r>
            <a:r>
              <a:rPr lang="en-ZW" sz="2400" dirty="0" err="1"/>
              <a:t>parenteral</a:t>
            </a:r>
            <a:r>
              <a:rPr lang="en-ZW" sz="2400" dirty="0"/>
              <a:t> route</a:t>
            </a:r>
          </a:p>
          <a:p>
            <a:pPr>
              <a:buFont typeface="Wingdings" pitchFamily="2" charset="2"/>
              <a:buChar char="v"/>
              <a:defRPr/>
            </a:pPr>
            <a:r>
              <a:rPr lang="en-ZW" sz="2400" b="1" dirty="0"/>
              <a:t> Even though displacement is unlikely to cause clinical effects,</a:t>
            </a:r>
          </a:p>
          <a:p>
            <a:pPr>
              <a:defRPr/>
            </a:pPr>
            <a:r>
              <a:rPr lang="en-ZW" sz="2400" b="1" dirty="0"/>
              <a:t>     it is important to allow for it when measuring and interpreting </a:t>
            </a:r>
          </a:p>
          <a:p>
            <a:pPr>
              <a:defRPr/>
            </a:pPr>
            <a:r>
              <a:rPr lang="en-ZW" sz="2400" b="1" dirty="0"/>
              <a:t>     plasma drug concentration.</a:t>
            </a:r>
          </a:p>
          <a:p>
            <a:pPr lvl="1">
              <a:buFont typeface="Wingdings" pitchFamily="2" charset="2"/>
              <a:buChar char="v"/>
              <a:defRPr/>
            </a:pPr>
            <a:endParaRPr lang="en-ZW" sz="2400" dirty="0"/>
          </a:p>
          <a:p>
            <a:pPr lvl="1">
              <a:buFont typeface="Wingdings" pitchFamily="2" charset="2"/>
              <a:buChar char="v"/>
              <a:defRPr/>
            </a:pPr>
            <a:endParaRPr lang="en-ZW"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151329A-8564-BF1D-DE04-0B07355AA957}"/>
              </a:ext>
            </a:extLst>
          </p:cNvPr>
          <p:cNvSpPr>
            <a:spLocks noGrp="1"/>
          </p:cNvSpPr>
          <p:nvPr>
            <p:ph type="title"/>
          </p:nvPr>
        </p:nvSpPr>
        <p:spPr>
          <a:xfrm>
            <a:off x="2260600" y="144464"/>
            <a:ext cx="7772400" cy="668337"/>
          </a:xfrm>
        </p:spPr>
        <p:txBody>
          <a:bodyPr>
            <a:normAutofit/>
          </a:bodyPr>
          <a:lstStyle/>
          <a:p>
            <a:pPr algn="ctr" eaLnBrk="0" hangingPunct="0">
              <a:defRPr/>
            </a:pPr>
            <a:r>
              <a:rPr lang="en-ZW" altLang="en-US" sz="2800" b="1" dirty="0">
                <a:latin typeface="+mn-lt"/>
              </a:rPr>
              <a:t>Summary</a:t>
            </a:r>
          </a:p>
        </p:txBody>
      </p:sp>
      <p:sp>
        <p:nvSpPr>
          <p:cNvPr id="40963" name="Content Placeholder 2">
            <a:extLst>
              <a:ext uri="{FF2B5EF4-FFF2-40B4-BE49-F238E27FC236}">
                <a16:creationId xmlns:a16="http://schemas.microsoft.com/office/drawing/2014/main" id="{BB15BB29-95F6-E956-654D-07950A7A065B}"/>
              </a:ext>
            </a:extLst>
          </p:cNvPr>
          <p:cNvSpPr>
            <a:spLocks noGrp="1"/>
          </p:cNvSpPr>
          <p:nvPr>
            <p:ph idx="1"/>
          </p:nvPr>
        </p:nvSpPr>
        <p:spPr>
          <a:xfrm>
            <a:off x="2058989" y="976313"/>
            <a:ext cx="8334375" cy="3676650"/>
          </a:xfrm>
        </p:spPr>
        <p:txBody>
          <a:bodyPr/>
          <a:lstStyle/>
          <a:p>
            <a:pPr>
              <a:buFont typeface="Wingdings" pitchFamily="2" charset="2"/>
              <a:buChar char="q"/>
            </a:pPr>
            <a:r>
              <a:rPr lang="en-ZW" altLang="en-US" sz="2000"/>
              <a:t>Small lipophilic molecules show perfusion rate-limited distribution.</a:t>
            </a:r>
          </a:p>
          <a:p>
            <a:pPr lvl="1">
              <a:buFont typeface="Wingdings" pitchFamily="2" charset="2"/>
              <a:buChar char="Ø"/>
            </a:pPr>
            <a:r>
              <a:rPr lang="en-ZW" altLang="en-US" sz="2000"/>
              <a:t>Tissue uptake being directly proportional to capacity and inversely proportion to blood flow</a:t>
            </a:r>
          </a:p>
          <a:p>
            <a:pPr>
              <a:buFont typeface="Wingdings" pitchFamily="2" charset="2"/>
              <a:buChar char="q"/>
            </a:pPr>
            <a:r>
              <a:rPr lang="en-ZW" altLang="en-US" sz="2000"/>
              <a:t>Membrane permeability becomes rate-limiting for polar compounds and for some tissue barriers </a:t>
            </a:r>
          </a:p>
          <a:p>
            <a:pPr>
              <a:buFont typeface="Wingdings" pitchFamily="2" charset="2"/>
              <a:buChar char="q"/>
            </a:pPr>
            <a:r>
              <a:rPr lang="en-ZW" altLang="en-US" sz="2000"/>
              <a:t>The net extent of distribution is indicated by the apparent volume of distribution which is a function of real volumes of plasma and tissue water and the balance of plasma and tissue drug binding.</a:t>
            </a:r>
          </a:p>
          <a:p>
            <a:pPr>
              <a:buFont typeface="Wingdings" pitchFamily="2" charset="2"/>
              <a:buChar char="q"/>
            </a:pPr>
            <a:r>
              <a:rPr lang="en-ZW" altLang="en-US" sz="2000"/>
              <a:t>A physiological conception of volume of distribution allow an understanding and prediction of the effects of disease and drug interactions.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153F811-DEB4-3449-659D-1C68C242E1F2}"/>
              </a:ext>
            </a:extLst>
          </p:cNvPr>
          <p:cNvSpPr>
            <a:spLocks noGrp="1"/>
          </p:cNvSpPr>
          <p:nvPr>
            <p:ph type="title"/>
          </p:nvPr>
        </p:nvSpPr>
        <p:spPr>
          <a:xfrm>
            <a:off x="2209800" y="228600"/>
            <a:ext cx="7772400" cy="838200"/>
          </a:xfrm>
        </p:spPr>
        <p:txBody>
          <a:bodyPr>
            <a:normAutofit/>
          </a:bodyPr>
          <a:lstStyle/>
          <a:p>
            <a:pPr algn="ctr" eaLnBrk="0" hangingPunct="0">
              <a:defRPr/>
            </a:pPr>
            <a:r>
              <a:rPr lang="en-ZW" altLang="en-US" sz="2800" b="1" dirty="0">
                <a:latin typeface="+mn-lt"/>
              </a:rPr>
              <a:t>Acknowledgements</a:t>
            </a:r>
          </a:p>
        </p:txBody>
      </p:sp>
      <p:sp>
        <p:nvSpPr>
          <p:cNvPr id="41987" name="Content Placeholder 2">
            <a:extLst>
              <a:ext uri="{FF2B5EF4-FFF2-40B4-BE49-F238E27FC236}">
                <a16:creationId xmlns:a16="http://schemas.microsoft.com/office/drawing/2014/main" id="{41E593DB-770F-CCF0-18A0-2DA78266AE91}"/>
              </a:ext>
            </a:extLst>
          </p:cNvPr>
          <p:cNvSpPr>
            <a:spLocks noGrp="1"/>
          </p:cNvSpPr>
          <p:nvPr>
            <p:ph idx="1"/>
          </p:nvPr>
        </p:nvSpPr>
        <p:spPr>
          <a:xfrm>
            <a:off x="2209800" y="1981200"/>
            <a:ext cx="7772400" cy="2463800"/>
          </a:xfrm>
        </p:spPr>
        <p:txBody>
          <a:bodyPr/>
          <a:lstStyle/>
          <a:p>
            <a:pPr>
              <a:buFont typeface="Wingdings" pitchFamily="2" charset="2"/>
              <a:buChar char="q"/>
            </a:pPr>
            <a:r>
              <a:rPr lang="en-ZW" altLang="en-US"/>
              <a:t> </a:t>
            </a:r>
            <a:r>
              <a:rPr lang="en-ZW" altLang="en-US" b="1"/>
              <a:t>Geoffrey Tucker</a:t>
            </a:r>
          </a:p>
          <a:p>
            <a:pPr>
              <a:buFont typeface="Wingdings" pitchFamily="2" charset="2"/>
              <a:buChar char="q"/>
            </a:pPr>
            <a:r>
              <a:rPr lang="en-ZW" altLang="en-US" b="1"/>
              <a:t> Johan Gabrielsson</a:t>
            </a:r>
          </a:p>
          <a:p>
            <a:pPr>
              <a:buFont typeface="Wingdings" pitchFamily="2" charset="2"/>
              <a:buChar char="q"/>
            </a:pPr>
            <a:r>
              <a:rPr lang="en-ZW" altLang="en-US" b="1"/>
              <a:t> Michael Ashton</a:t>
            </a:r>
          </a:p>
          <a:p>
            <a:pPr>
              <a:buFontTx/>
              <a:buNone/>
            </a:pPr>
            <a:endParaRPr lang="en-Z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38</a:t>
            </a:fld>
            <a:endParaRPr lang="en-ZA" dirty="0">
              <a:solidFill>
                <a:schemeClr val="bg1">
                  <a:lumMod val="75000"/>
                </a:schemeClr>
              </a:solidFill>
            </a:endParaRPr>
          </a:p>
        </p:txBody>
      </p:sp>
    </p:spTree>
    <p:extLst>
      <p:ext uri="{BB962C8B-B14F-4D97-AF65-F5344CB8AC3E}">
        <p14:creationId xmlns:p14="http://schemas.microsoft.com/office/powerpoint/2010/main" val="342967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DA4DEF0-48A5-3028-0F76-4DE209620073}"/>
              </a:ext>
            </a:extLst>
          </p:cNvPr>
          <p:cNvSpPr>
            <a:spLocks noGrp="1"/>
          </p:cNvSpPr>
          <p:nvPr>
            <p:ph type="title"/>
          </p:nvPr>
        </p:nvSpPr>
        <p:spPr>
          <a:xfrm>
            <a:off x="1692000" y="252000"/>
            <a:ext cx="7351416" cy="468000"/>
          </a:xfrm>
        </p:spPr>
        <p:txBody>
          <a:bodyPr>
            <a:normAutofit fontScale="90000"/>
          </a:bodyPr>
          <a:lstStyle/>
          <a:p>
            <a:pPr algn="ctr"/>
            <a:r>
              <a:rPr lang="en-ZW" altLang="en-US" sz="2800" b="1" dirty="0">
                <a:latin typeface="+mn-lt"/>
              </a:rPr>
              <a:t>Distribution: getting drug from blood to the tissues. </a:t>
            </a:r>
          </a:p>
        </p:txBody>
      </p:sp>
      <p:sp>
        <p:nvSpPr>
          <p:cNvPr id="13315" name="Content Placeholder 2">
            <a:extLst>
              <a:ext uri="{FF2B5EF4-FFF2-40B4-BE49-F238E27FC236}">
                <a16:creationId xmlns:a16="http://schemas.microsoft.com/office/drawing/2014/main" id="{E3BC716E-DE88-0327-E858-94CFE8D07E61}"/>
              </a:ext>
            </a:extLst>
          </p:cNvPr>
          <p:cNvSpPr>
            <a:spLocks noGrp="1"/>
          </p:cNvSpPr>
          <p:nvPr>
            <p:ph idx="1"/>
          </p:nvPr>
        </p:nvSpPr>
        <p:spPr>
          <a:xfrm>
            <a:off x="1647825" y="1127619"/>
            <a:ext cx="8886825" cy="4710113"/>
          </a:xfrm>
        </p:spPr>
        <p:txBody>
          <a:bodyPr>
            <a:normAutofit fontScale="92500" lnSpcReduction="10000"/>
          </a:bodyPr>
          <a:lstStyle/>
          <a:p>
            <a:pPr>
              <a:buFontTx/>
              <a:buNone/>
            </a:pPr>
            <a:r>
              <a:rPr lang="en-ZW" altLang="en-US" sz="2000" b="1" dirty="0">
                <a:latin typeface="Times New Roman" panose="02020603050405020304" pitchFamily="18" charset="0"/>
                <a:cs typeface="Times New Roman" panose="02020603050405020304" pitchFamily="18" charset="0"/>
              </a:rPr>
              <a:t>Some drugs bind to plasma proteins (albumin, alpha-glycoproteins) in blood</a:t>
            </a:r>
          </a:p>
          <a:p>
            <a:pPr>
              <a:buFontTx/>
              <a:buNone/>
            </a:pPr>
            <a:r>
              <a:rPr lang="en-ZW" altLang="en-US" sz="2000" dirty="0">
                <a:latin typeface="Times New Roman" panose="02020603050405020304" pitchFamily="18" charset="0"/>
                <a:cs typeface="Times New Roman" panose="02020603050405020304" pitchFamily="18" charset="0"/>
              </a:rPr>
              <a:t>- cannot enter tissue (only unbound drug can permeate membranes)</a:t>
            </a:r>
          </a:p>
          <a:p>
            <a:pPr>
              <a:buFontTx/>
              <a:buNone/>
            </a:pPr>
            <a:r>
              <a:rPr lang="en-ZW" altLang="en-US" sz="2000" dirty="0">
                <a:latin typeface="Times New Roman" panose="02020603050405020304" pitchFamily="18" charset="0"/>
                <a:cs typeface="Times New Roman" panose="02020603050405020304" pitchFamily="18" charset="0"/>
              </a:rPr>
              <a:t>- reversible binding</a:t>
            </a:r>
          </a:p>
          <a:p>
            <a:pPr>
              <a:buFontTx/>
              <a:buNone/>
            </a:pPr>
            <a:r>
              <a:rPr lang="en-ZW" altLang="en-US" sz="2000" dirty="0">
                <a:latin typeface="Times New Roman" panose="02020603050405020304" pitchFamily="18" charset="0"/>
                <a:cs typeface="Times New Roman" panose="02020603050405020304" pitchFamily="18" charset="0"/>
              </a:rPr>
              <a:t>- competition among drugs for binding</a:t>
            </a:r>
          </a:p>
          <a:p>
            <a:endParaRPr lang="en-ZW" altLang="en-US" sz="2000" dirty="0">
              <a:latin typeface="Times New Roman" panose="02020603050405020304" pitchFamily="18" charset="0"/>
              <a:cs typeface="Times New Roman" panose="02020603050405020304" pitchFamily="18" charset="0"/>
            </a:endParaRPr>
          </a:p>
          <a:p>
            <a:pPr>
              <a:buFontTx/>
              <a:buNone/>
            </a:pPr>
            <a:r>
              <a:rPr lang="en-ZW" altLang="en-US" sz="2000" b="1" dirty="0">
                <a:latin typeface="Times New Roman" panose="02020603050405020304" pitchFamily="18" charset="0"/>
                <a:cs typeface="Times New Roman" panose="02020603050405020304" pitchFamily="18" charset="0"/>
              </a:rPr>
              <a:t>Some tissues have lipid barriers resisting drug penetration</a:t>
            </a:r>
          </a:p>
          <a:p>
            <a:pPr>
              <a:buFontTx/>
              <a:buNone/>
            </a:pPr>
            <a:r>
              <a:rPr lang="en-ZW" altLang="en-US" sz="2000" dirty="0">
                <a:latin typeface="Times New Roman" panose="02020603050405020304" pitchFamily="18" charset="0"/>
                <a:cs typeface="Times New Roman" panose="02020603050405020304" pitchFamily="18" charset="0"/>
              </a:rPr>
              <a:t>- blood brain barrier, placenta</a:t>
            </a:r>
          </a:p>
          <a:p>
            <a:endParaRPr lang="en-ZW" altLang="en-US" sz="2000" dirty="0">
              <a:latin typeface="Times New Roman" panose="02020603050405020304" pitchFamily="18" charset="0"/>
              <a:cs typeface="Times New Roman" panose="02020603050405020304" pitchFamily="18" charset="0"/>
            </a:endParaRPr>
          </a:p>
          <a:p>
            <a:pPr>
              <a:buFontTx/>
              <a:buNone/>
            </a:pPr>
            <a:r>
              <a:rPr lang="en-ZW" altLang="en-US" sz="1800" b="1" dirty="0">
                <a:latin typeface="Times New Roman" panose="02020603050405020304" pitchFamily="18" charset="0"/>
                <a:cs typeface="Times New Roman" panose="02020603050405020304" pitchFamily="18" charset="0"/>
              </a:rPr>
              <a:t>Drug may be soluble or bound to proteins in particular tissues and then slowly released </a:t>
            </a:r>
          </a:p>
          <a:p>
            <a:pPr>
              <a:buFontTx/>
              <a:buNone/>
            </a:pPr>
            <a:r>
              <a:rPr lang="en-ZW" altLang="en-US" sz="2000" dirty="0">
                <a:latin typeface="Times New Roman" panose="02020603050405020304" pitchFamily="18" charset="0"/>
                <a:cs typeface="Times New Roman" panose="02020603050405020304" pitchFamily="18" charset="0"/>
              </a:rPr>
              <a:t>- drug reservoirs (e.g. Chloroquine to melanin)</a:t>
            </a:r>
          </a:p>
          <a:p>
            <a:pPr>
              <a:buFontTx/>
              <a:buNone/>
            </a:pPr>
            <a:endParaRPr lang="en-ZW" altLang="en-US" sz="2000" dirty="0">
              <a:latin typeface="Times New Roman" panose="02020603050405020304" pitchFamily="18" charset="0"/>
              <a:cs typeface="Times New Roman" panose="02020603050405020304" pitchFamily="18" charset="0"/>
            </a:endParaRPr>
          </a:p>
          <a:p>
            <a:pPr>
              <a:buFontTx/>
              <a:buNone/>
            </a:pPr>
            <a:r>
              <a:rPr lang="en-ZW" altLang="en-US" sz="2000" b="1" dirty="0">
                <a:latin typeface="Times New Roman" panose="02020603050405020304" pitchFamily="18" charset="0"/>
                <a:cs typeface="Times New Roman" panose="02020603050405020304" pitchFamily="18" charset="0"/>
              </a:rPr>
              <a:t>Drug may produce an effect in other tissues to produce a side effects </a:t>
            </a:r>
            <a:r>
              <a:rPr lang="en-ZW" altLang="en-US" sz="2000" dirty="0">
                <a:latin typeface="Times New Roman" panose="02020603050405020304" pitchFamily="18" charset="0"/>
                <a:cs typeface="Times New Roman" panose="02020603050405020304" pitchFamily="18" charset="0"/>
              </a:rPr>
              <a:t>(unspecific</a:t>
            </a:r>
          </a:p>
          <a:p>
            <a:pPr>
              <a:buFontTx/>
              <a:buNone/>
            </a:pPr>
            <a:r>
              <a:rPr lang="en-ZW" altLang="en-US" sz="2000" dirty="0">
                <a:latin typeface="Times New Roman" panose="02020603050405020304" pitchFamily="18" charset="0"/>
                <a:cs typeface="Times New Roman" panose="02020603050405020304" pitchFamily="18" charset="0"/>
              </a:rPr>
              <a:t>receptor binding)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6E9C7D5-8630-494A-AC42-6DA2469B8BB3}"/>
              </a:ext>
            </a:extLst>
          </p:cNvPr>
          <p:cNvSpPr>
            <a:spLocks noGrp="1"/>
          </p:cNvSpPr>
          <p:nvPr>
            <p:ph type="title"/>
          </p:nvPr>
        </p:nvSpPr>
        <p:spPr>
          <a:xfrm>
            <a:off x="1692000" y="252000"/>
            <a:ext cx="5868000" cy="468000"/>
          </a:xfrm>
        </p:spPr>
        <p:txBody>
          <a:bodyPr>
            <a:normAutofit fontScale="90000"/>
          </a:bodyPr>
          <a:lstStyle/>
          <a:p>
            <a:pPr algn="ctr"/>
            <a:r>
              <a:rPr lang="en-GB" altLang="en-US" sz="2800" b="1" dirty="0">
                <a:latin typeface="+mn-lt"/>
              </a:rPr>
              <a:t>Volume of Distribution - </a:t>
            </a:r>
            <a:r>
              <a:rPr lang="en-GB" altLang="en-US" sz="2800" b="1" dirty="0" err="1">
                <a:latin typeface="+mn-lt"/>
              </a:rPr>
              <a:t>Vd</a:t>
            </a:r>
            <a:endParaRPr lang="en-GB" altLang="en-US" sz="2800" b="1" dirty="0">
              <a:latin typeface="+mn-lt"/>
            </a:endParaRPr>
          </a:p>
        </p:txBody>
      </p:sp>
      <p:sp>
        <p:nvSpPr>
          <p:cNvPr id="23" name="TextBox 25">
            <a:extLst>
              <a:ext uri="{FF2B5EF4-FFF2-40B4-BE49-F238E27FC236}">
                <a16:creationId xmlns:a16="http://schemas.microsoft.com/office/drawing/2014/main" id="{45F620B7-295C-4608-9161-EAAD383F2597}"/>
              </a:ext>
            </a:extLst>
          </p:cNvPr>
          <p:cNvSpPr txBox="1">
            <a:spLocks noChangeArrowheads="1"/>
          </p:cNvSpPr>
          <p:nvPr/>
        </p:nvSpPr>
        <p:spPr bwMode="auto">
          <a:xfrm>
            <a:off x="4099299" y="2035175"/>
            <a:ext cx="6546850" cy="3970338"/>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1800" b="1"/>
              <a:t>1.  </a:t>
            </a:r>
            <a:r>
              <a:rPr lang="en-GB" altLang="en-US" sz="1800"/>
              <a:t>Into buckets with equal volume, 10L of water, 100 units of</a:t>
            </a:r>
          </a:p>
          <a:p>
            <a:pPr eaLnBrk="1" hangingPunct="1"/>
            <a:r>
              <a:rPr lang="en-GB" altLang="en-US" sz="1800"/>
              <a:t>       drug administered.</a:t>
            </a:r>
          </a:p>
          <a:p>
            <a:pPr eaLnBrk="1" hangingPunct="1"/>
            <a:r>
              <a:rPr lang="en-GB" altLang="en-US" sz="1800" b="1"/>
              <a:t>2. </a:t>
            </a:r>
            <a:r>
              <a:rPr lang="en-GB" altLang="en-US" sz="1800"/>
              <a:t>Concentration is V/dose = x units/L</a:t>
            </a:r>
          </a:p>
          <a:p>
            <a:pPr eaLnBrk="1" hangingPunct="1"/>
            <a:r>
              <a:rPr lang="en-GB" altLang="en-US" sz="1800" b="1"/>
              <a:t>3. </a:t>
            </a:r>
            <a:r>
              <a:rPr lang="en-GB" altLang="en-US" sz="1800"/>
              <a:t>On measuring conc. In A and B, A = 10units/L, B = 1 unit/L</a:t>
            </a:r>
          </a:p>
          <a:p>
            <a:pPr eaLnBrk="1" hangingPunct="1"/>
            <a:r>
              <a:rPr lang="en-GB" altLang="en-US" sz="1800" b="1"/>
              <a:t>4. </a:t>
            </a:r>
            <a:r>
              <a:rPr lang="en-GB" altLang="en-US" sz="1800"/>
              <a:t>Back calculation for Volume, A = D /C = 10L, B = 100L</a:t>
            </a:r>
          </a:p>
          <a:p>
            <a:pPr eaLnBrk="1" hangingPunct="1"/>
            <a:r>
              <a:rPr lang="en-GB" altLang="en-US" sz="1800" b="1"/>
              <a:t>5.  </a:t>
            </a:r>
            <a:r>
              <a:rPr lang="en-GB" altLang="en-US" sz="1800"/>
              <a:t>Active charcoal in B traps some of the drug giving an imaginary</a:t>
            </a:r>
          </a:p>
          <a:p>
            <a:pPr eaLnBrk="1" hangingPunct="1"/>
            <a:r>
              <a:rPr lang="en-GB" altLang="en-US" sz="1800"/>
              <a:t>large volume into which the drug is distributed. The trapped drug </a:t>
            </a:r>
          </a:p>
          <a:p>
            <a:pPr eaLnBrk="1" hangingPunct="1"/>
            <a:r>
              <a:rPr lang="en-GB" altLang="en-US" sz="1800"/>
              <a:t>is therefore not accessible to the site of measurement (water or </a:t>
            </a:r>
          </a:p>
          <a:p>
            <a:pPr eaLnBrk="1" hangingPunct="1"/>
            <a:r>
              <a:rPr lang="en-GB" altLang="en-US" sz="1800"/>
              <a:t>plasma for PK studies).</a:t>
            </a:r>
          </a:p>
          <a:p>
            <a:pPr eaLnBrk="1" hangingPunct="1"/>
            <a:r>
              <a:rPr lang="en-GB" altLang="en-US" sz="1800" b="1"/>
              <a:t>6.  </a:t>
            </a:r>
            <a:r>
              <a:rPr lang="en-GB" altLang="en-US" sz="1800"/>
              <a:t>Apparent volumes relate to the total amount of drug in the system</a:t>
            </a:r>
          </a:p>
          <a:p>
            <a:pPr eaLnBrk="1" hangingPunct="1"/>
            <a:r>
              <a:rPr lang="en-GB" altLang="en-US" sz="1800"/>
              <a:t>(bucket or body) to the site of measurement (water or plasma)</a:t>
            </a:r>
          </a:p>
          <a:p>
            <a:pPr eaLnBrk="1" hangingPunct="1"/>
            <a:r>
              <a:rPr lang="en-GB" altLang="en-US" sz="1800">
                <a:solidFill>
                  <a:srgbClr val="C00000"/>
                </a:solidFill>
              </a:rPr>
              <a:t>7. Volume of Distribution (Vd) is the volume the drug would occupy</a:t>
            </a:r>
          </a:p>
          <a:p>
            <a:pPr eaLnBrk="1" hangingPunct="1"/>
            <a:r>
              <a:rPr lang="en-GB" altLang="en-US" sz="1800">
                <a:solidFill>
                  <a:srgbClr val="C00000"/>
                </a:solidFill>
              </a:rPr>
              <a:t> if it were present everywhere at the same concentration as it is</a:t>
            </a:r>
          </a:p>
          <a:p>
            <a:pPr eaLnBrk="1" hangingPunct="1"/>
            <a:r>
              <a:rPr lang="en-GB" altLang="en-US" sz="1800">
                <a:solidFill>
                  <a:srgbClr val="C00000"/>
                </a:solidFill>
              </a:rPr>
              <a:t> in plasma.</a:t>
            </a:r>
          </a:p>
        </p:txBody>
      </p:sp>
      <p:graphicFrame>
        <p:nvGraphicFramePr>
          <p:cNvPr id="24" name="Object 52">
            <a:extLst>
              <a:ext uri="{FF2B5EF4-FFF2-40B4-BE49-F238E27FC236}">
                <a16:creationId xmlns:a16="http://schemas.microsoft.com/office/drawing/2014/main" id="{B5619A62-FC24-4AD1-B188-28120FCAC87C}"/>
              </a:ext>
            </a:extLst>
          </p:cNvPr>
          <p:cNvGraphicFramePr>
            <a:graphicFrameLocks noChangeAspect="1"/>
          </p:cNvGraphicFramePr>
          <p:nvPr>
            <p:extLst>
              <p:ext uri="{D42A27DB-BD31-4B8C-83A1-F6EECF244321}">
                <p14:modId xmlns:p14="http://schemas.microsoft.com/office/powerpoint/2010/main" val="3545825585"/>
              </p:ext>
            </p:extLst>
          </p:nvPr>
        </p:nvGraphicFramePr>
        <p:xfrm>
          <a:off x="1399990" y="5022008"/>
          <a:ext cx="1752600" cy="1011237"/>
        </p:xfrm>
        <a:graphic>
          <a:graphicData uri="http://schemas.openxmlformats.org/presentationml/2006/ole">
            <mc:AlternateContent xmlns:mc="http://schemas.openxmlformats.org/markup-compatibility/2006">
              <mc:Choice xmlns:v="urn:schemas-microsoft-com:vml" Requires="v">
                <p:oleObj name="Equation" r:id="rId3" imgW="17259300" imgH="9944100" progId="Equation.DSMT4">
                  <p:embed/>
                </p:oleObj>
              </mc:Choice>
              <mc:Fallback>
                <p:oleObj name="Equation" r:id="rId3" imgW="17259300" imgH="9944100" progId="Equation.DSMT4">
                  <p:embed/>
                  <p:pic>
                    <p:nvPicPr>
                      <p:cNvPr id="24" name="Object 52">
                        <a:extLst>
                          <a:ext uri="{FF2B5EF4-FFF2-40B4-BE49-F238E27FC236}">
                            <a16:creationId xmlns:a16="http://schemas.microsoft.com/office/drawing/2014/main" id="{B5619A62-FC24-4AD1-B188-28120FCAC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990" y="5022008"/>
                        <a:ext cx="17526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Rectangle 24">
            <a:extLst>
              <a:ext uri="{FF2B5EF4-FFF2-40B4-BE49-F238E27FC236}">
                <a16:creationId xmlns:a16="http://schemas.microsoft.com/office/drawing/2014/main" id="{DD05E32A-231A-4A86-B344-1EA72FD8ECEE}"/>
              </a:ext>
            </a:extLst>
          </p:cNvPr>
          <p:cNvSpPr/>
          <p:nvPr/>
        </p:nvSpPr>
        <p:spPr bwMode="auto">
          <a:xfrm>
            <a:off x="1403165" y="3188445"/>
            <a:ext cx="682625" cy="1058863"/>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en-GB" dirty="0">
                <a:latin typeface="Times New Roman" charset="0"/>
              </a:rPr>
              <a:t>C</a:t>
            </a:r>
            <a:r>
              <a:rPr lang="en-GB" sz="1000" dirty="0">
                <a:latin typeface="Times New Roman" charset="0"/>
              </a:rPr>
              <a:t> 10</a:t>
            </a:r>
          </a:p>
        </p:txBody>
      </p:sp>
      <p:sp>
        <p:nvSpPr>
          <p:cNvPr id="26" name="Rectangle 25">
            <a:extLst>
              <a:ext uri="{FF2B5EF4-FFF2-40B4-BE49-F238E27FC236}">
                <a16:creationId xmlns:a16="http://schemas.microsoft.com/office/drawing/2014/main" id="{8D5B544C-B2AE-439F-ACE4-09EAA0EB9EB0}"/>
              </a:ext>
            </a:extLst>
          </p:cNvPr>
          <p:cNvSpPr/>
          <p:nvPr/>
        </p:nvSpPr>
        <p:spPr bwMode="auto">
          <a:xfrm>
            <a:off x="2687453" y="3166220"/>
            <a:ext cx="682625" cy="106045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en-GB" dirty="0">
                <a:latin typeface="Times New Roman" charset="0"/>
              </a:rPr>
              <a:t>C </a:t>
            </a:r>
            <a:r>
              <a:rPr lang="en-GB" sz="1000" dirty="0">
                <a:latin typeface="Times New Roman" charset="0"/>
              </a:rPr>
              <a:t>1</a:t>
            </a:r>
          </a:p>
        </p:txBody>
      </p:sp>
      <p:sp>
        <p:nvSpPr>
          <p:cNvPr id="27" name="Rectangle 11">
            <a:extLst>
              <a:ext uri="{FF2B5EF4-FFF2-40B4-BE49-F238E27FC236}">
                <a16:creationId xmlns:a16="http://schemas.microsoft.com/office/drawing/2014/main" id="{BA696E98-6F98-424C-9164-050CD4A1ECFA}"/>
              </a:ext>
            </a:extLst>
          </p:cNvPr>
          <p:cNvSpPr>
            <a:spLocks noChangeArrowheads="1"/>
          </p:cNvSpPr>
          <p:nvPr/>
        </p:nvSpPr>
        <p:spPr bwMode="auto">
          <a:xfrm>
            <a:off x="2709678" y="4117133"/>
            <a:ext cx="654050" cy="115887"/>
          </a:xfrm>
          <a:prstGeom prst="rect">
            <a:avLst/>
          </a:prstGeom>
          <a:solidFill>
            <a:schemeClr val="tx1"/>
          </a:solidFill>
          <a:ln w="9525" algn="ctr">
            <a:solidFill>
              <a:schemeClr val="tx1"/>
            </a:solidFill>
            <a:round/>
            <a:headEnd/>
            <a:tailEnd/>
          </a:ln>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US" altLang="en-US"/>
          </a:p>
        </p:txBody>
      </p:sp>
      <p:sp>
        <p:nvSpPr>
          <p:cNvPr id="28" name="TextBox 12">
            <a:extLst>
              <a:ext uri="{FF2B5EF4-FFF2-40B4-BE49-F238E27FC236}">
                <a16:creationId xmlns:a16="http://schemas.microsoft.com/office/drawing/2014/main" id="{0878892E-6EF9-47A6-AE0B-8E3DBED4BAE3}"/>
              </a:ext>
            </a:extLst>
          </p:cNvPr>
          <p:cNvSpPr txBox="1">
            <a:spLocks noChangeArrowheads="1"/>
          </p:cNvSpPr>
          <p:nvPr/>
        </p:nvSpPr>
        <p:spPr bwMode="auto">
          <a:xfrm>
            <a:off x="1214253" y="2550270"/>
            <a:ext cx="1103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t>Dose (100)</a:t>
            </a:r>
          </a:p>
        </p:txBody>
      </p:sp>
      <p:sp>
        <p:nvSpPr>
          <p:cNvPr id="29" name="TextBox 13">
            <a:extLst>
              <a:ext uri="{FF2B5EF4-FFF2-40B4-BE49-F238E27FC236}">
                <a16:creationId xmlns:a16="http://schemas.microsoft.com/office/drawing/2014/main" id="{91FB9BAF-85A2-44C3-BC07-17223C8F16CD}"/>
              </a:ext>
            </a:extLst>
          </p:cNvPr>
          <p:cNvSpPr txBox="1">
            <a:spLocks noChangeArrowheads="1"/>
          </p:cNvSpPr>
          <p:nvPr/>
        </p:nvSpPr>
        <p:spPr bwMode="auto">
          <a:xfrm>
            <a:off x="2398528" y="2528045"/>
            <a:ext cx="1101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dirty="0"/>
              <a:t>Dose (100)</a:t>
            </a:r>
          </a:p>
        </p:txBody>
      </p:sp>
      <p:cxnSp>
        <p:nvCxnSpPr>
          <p:cNvPr id="30" name="Straight Arrow Connector 15">
            <a:extLst>
              <a:ext uri="{FF2B5EF4-FFF2-40B4-BE49-F238E27FC236}">
                <a16:creationId xmlns:a16="http://schemas.microsoft.com/office/drawing/2014/main" id="{FC33DDCF-E933-4F80-878A-281EBFE7C269}"/>
              </a:ext>
            </a:extLst>
          </p:cNvPr>
          <p:cNvCxnSpPr>
            <a:cxnSpLocks noChangeShapeType="1"/>
          </p:cNvCxnSpPr>
          <p:nvPr/>
        </p:nvCxnSpPr>
        <p:spPr bwMode="auto">
          <a:xfrm rot="16200000" flipH="1">
            <a:off x="2803341" y="3137645"/>
            <a:ext cx="436562" cy="142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Straight Arrow Connector 22">
            <a:extLst>
              <a:ext uri="{FF2B5EF4-FFF2-40B4-BE49-F238E27FC236}">
                <a16:creationId xmlns:a16="http://schemas.microsoft.com/office/drawing/2014/main" id="{496C8D62-0BEF-4400-967D-55CAAF57A924}"/>
              </a:ext>
            </a:extLst>
          </p:cNvPr>
          <p:cNvCxnSpPr>
            <a:cxnSpLocks noChangeShapeType="1"/>
          </p:cNvCxnSpPr>
          <p:nvPr/>
        </p:nvCxnSpPr>
        <p:spPr bwMode="auto">
          <a:xfrm rot="16200000" flipH="1">
            <a:off x="1534134" y="3116214"/>
            <a:ext cx="434975" cy="142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 name="TextBox 23">
            <a:extLst>
              <a:ext uri="{FF2B5EF4-FFF2-40B4-BE49-F238E27FC236}">
                <a16:creationId xmlns:a16="http://schemas.microsoft.com/office/drawing/2014/main" id="{2A47BED1-5702-4DDB-A457-9C0BA0F271B1}"/>
              </a:ext>
            </a:extLst>
          </p:cNvPr>
          <p:cNvSpPr txBox="1">
            <a:spLocks noChangeArrowheads="1"/>
          </p:cNvSpPr>
          <p:nvPr/>
        </p:nvSpPr>
        <p:spPr bwMode="auto">
          <a:xfrm>
            <a:off x="1287278" y="4625133"/>
            <a:ext cx="876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t>V = 10L</a:t>
            </a:r>
          </a:p>
        </p:txBody>
      </p:sp>
      <p:sp>
        <p:nvSpPr>
          <p:cNvPr id="33" name="TextBox 24">
            <a:extLst>
              <a:ext uri="{FF2B5EF4-FFF2-40B4-BE49-F238E27FC236}">
                <a16:creationId xmlns:a16="http://schemas.microsoft.com/office/drawing/2014/main" id="{E9AD3510-B9CF-462B-AA2B-120EDD5C1666}"/>
              </a:ext>
            </a:extLst>
          </p:cNvPr>
          <p:cNvSpPr txBox="1">
            <a:spLocks noChangeArrowheads="1"/>
          </p:cNvSpPr>
          <p:nvPr/>
        </p:nvSpPr>
        <p:spPr bwMode="auto">
          <a:xfrm>
            <a:off x="2579503" y="4610845"/>
            <a:ext cx="979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a:t>V = 100L</a:t>
            </a:r>
          </a:p>
        </p:txBody>
      </p:sp>
      <p:sp>
        <p:nvSpPr>
          <p:cNvPr id="16" name="TextBox 15">
            <a:extLst>
              <a:ext uri="{FF2B5EF4-FFF2-40B4-BE49-F238E27FC236}">
                <a16:creationId xmlns:a16="http://schemas.microsoft.com/office/drawing/2014/main" id="{71A49C62-13DC-48C1-AB01-B145B4BE0B32}"/>
              </a:ext>
            </a:extLst>
          </p:cNvPr>
          <p:cNvSpPr txBox="1"/>
          <p:nvPr/>
        </p:nvSpPr>
        <p:spPr>
          <a:xfrm>
            <a:off x="1692000" y="766019"/>
            <a:ext cx="9033912" cy="960328"/>
          </a:xfrm>
          <a:prstGeom prst="rect">
            <a:avLst/>
          </a:prstGeom>
          <a:noFill/>
        </p:spPr>
        <p:txBody>
          <a:bodyPr wrap="square">
            <a:spAutoFit/>
          </a:bodyPr>
          <a:lstStyle/>
          <a:p>
            <a:pPr>
              <a:lnSpc>
                <a:spcPct val="150000"/>
              </a:lnSpc>
            </a:pPr>
            <a:r>
              <a:rPr lang="en-US" sz="2000" dirty="0" err="1">
                <a:effectLst/>
                <a:latin typeface="Times New Roman" panose="02020603050405020304" pitchFamily="18" charset="0"/>
                <a:cs typeface="Times New Roman" panose="02020603050405020304" pitchFamily="18" charset="0"/>
              </a:rPr>
              <a:t>Vd</a:t>
            </a:r>
            <a:r>
              <a:rPr lang="en-US" sz="2000" dirty="0">
                <a:effectLst/>
                <a:latin typeface="Times New Roman" panose="02020603050405020304" pitchFamily="18" charset="0"/>
                <a:cs typeface="Times New Roman" panose="02020603050405020304" pitchFamily="18" charset="0"/>
              </a:rPr>
              <a:t> is the proportionality constant relating the amount of drug in the body to blood or plasma concentration – it is the apparent space or volume into which a drug distributed </a:t>
            </a:r>
            <a:endParaRPr lang="en-ZW"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0F5CD049-05D0-483F-A2D0-C1405BA9C8B9}"/>
              </a:ext>
            </a:extLst>
          </p:cNvPr>
          <p:cNvSpPr>
            <a:spLocks noChangeArrowheads="1"/>
          </p:cNvSpPr>
          <p:nvPr/>
        </p:nvSpPr>
        <p:spPr bwMode="auto">
          <a:xfrm>
            <a:off x="1887536" y="360083"/>
            <a:ext cx="856138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buFont typeface="Wingdings" pitchFamily="2" charset="2"/>
              <a:buChar char="q"/>
            </a:pPr>
            <a:r>
              <a:rPr lang="en-ZW" altLang="en-US" sz="2000" b="1" dirty="0"/>
              <a:t>Volume of Distribution – ratio between the amount of drug in body (Dose) and the concentration of the drug (</a:t>
            </a:r>
            <a:r>
              <a:rPr lang="en-ZW" altLang="en-US" sz="2000" b="1" i="1" dirty="0"/>
              <a:t>c) measured in blood or plasma</a:t>
            </a:r>
          </a:p>
          <a:p>
            <a:pPr eaLnBrk="1" hangingPunct="1"/>
            <a:endParaRPr lang="en-ZW" altLang="en-US" sz="2000" i="1" dirty="0"/>
          </a:p>
          <a:p>
            <a:pPr eaLnBrk="1" hangingPunct="1"/>
            <a:endParaRPr lang="en-ZW" altLang="en-US" sz="2000" i="1" dirty="0"/>
          </a:p>
          <a:p>
            <a:pPr eaLnBrk="1" hangingPunct="1"/>
            <a:endParaRPr lang="en-ZW" altLang="en-US" sz="2000" i="1" dirty="0"/>
          </a:p>
          <a:p>
            <a:pPr eaLnBrk="1" hangingPunct="1">
              <a:buFont typeface="Wingdings" pitchFamily="2" charset="2"/>
              <a:buChar char="Ø"/>
            </a:pPr>
            <a:r>
              <a:rPr lang="en-ZW" altLang="en-US" sz="2000" dirty="0"/>
              <a:t> apparent volume</a:t>
            </a:r>
          </a:p>
          <a:p>
            <a:pPr eaLnBrk="1" hangingPunct="1">
              <a:buFont typeface="Wingdings" pitchFamily="2" charset="2"/>
              <a:buChar char="Ø"/>
            </a:pPr>
            <a:r>
              <a:rPr lang="en-ZW" altLang="en-US" sz="2000" dirty="0"/>
              <a:t> not necessarily identical with volume of functional entity</a:t>
            </a:r>
          </a:p>
          <a:p>
            <a:pPr eaLnBrk="1" hangingPunct="1">
              <a:buFont typeface="Wingdings" pitchFamily="2" charset="2"/>
              <a:buChar char="Ø"/>
            </a:pPr>
            <a:r>
              <a:rPr lang="en-ZW" altLang="en-US" sz="2000" dirty="0"/>
              <a:t> is a proportionality factor between dose and concentration</a:t>
            </a:r>
          </a:p>
          <a:p>
            <a:pPr eaLnBrk="1" hangingPunct="1">
              <a:buFont typeface="Wingdings" pitchFamily="2" charset="2"/>
              <a:buChar char="Ø"/>
            </a:pPr>
            <a:r>
              <a:rPr lang="en-ZW" altLang="en-US" sz="2000" dirty="0"/>
              <a:t> may be estimated from direct intra-compartmental administration</a:t>
            </a:r>
          </a:p>
          <a:p>
            <a:pPr eaLnBrk="1" hangingPunct="1"/>
            <a:endParaRPr lang="en-ZW" altLang="en-US" sz="2000" dirty="0"/>
          </a:p>
          <a:p>
            <a:pPr eaLnBrk="1" hangingPunct="1">
              <a:buFont typeface="Wingdings" pitchFamily="2" charset="2"/>
              <a:buChar char="q"/>
            </a:pPr>
            <a:r>
              <a:rPr lang="en-ZW" altLang="en-US" sz="2000" b="1" dirty="0"/>
              <a:t>Volume of Distribution depends on</a:t>
            </a:r>
          </a:p>
          <a:p>
            <a:pPr eaLnBrk="1" hangingPunct="1">
              <a:buFont typeface="Wingdings" pitchFamily="2" charset="2"/>
              <a:buChar char="Ø"/>
            </a:pPr>
            <a:r>
              <a:rPr lang="en-ZW" altLang="en-US" sz="2000" dirty="0"/>
              <a:t> extent of drug-plasma protein binding</a:t>
            </a:r>
          </a:p>
          <a:p>
            <a:pPr eaLnBrk="1" hangingPunct="1">
              <a:buFont typeface="Wingdings" pitchFamily="2" charset="2"/>
              <a:buChar char="Ø"/>
            </a:pPr>
            <a:r>
              <a:rPr lang="en-ZW" altLang="en-US" sz="2000" dirty="0"/>
              <a:t> tissue affinity</a:t>
            </a:r>
          </a:p>
          <a:p>
            <a:pPr eaLnBrk="1" hangingPunct="1">
              <a:buFont typeface="Wingdings" pitchFamily="2" charset="2"/>
              <a:buChar char="Ø"/>
            </a:pPr>
            <a:r>
              <a:rPr lang="en-ZW" altLang="en-US" sz="2000" dirty="0"/>
              <a:t> drugs </a:t>
            </a:r>
            <a:r>
              <a:rPr lang="en-ZW" altLang="en-US" sz="2000" dirty="0" err="1"/>
              <a:t>pKa</a:t>
            </a:r>
            <a:endParaRPr lang="en-ZW" altLang="en-US" sz="2000" dirty="0"/>
          </a:p>
          <a:p>
            <a:pPr eaLnBrk="1" hangingPunct="1">
              <a:buFont typeface="Wingdings" pitchFamily="2" charset="2"/>
              <a:buChar char="Ø"/>
            </a:pPr>
            <a:r>
              <a:rPr lang="en-ZW" altLang="en-US" sz="2000" dirty="0"/>
              <a:t> partition coefficient of the drug in fat (lipid solubility)</a:t>
            </a:r>
          </a:p>
          <a:p>
            <a:pPr eaLnBrk="1" hangingPunct="1">
              <a:buFont typeface="Wingdings" pitchFamily="2" charset="2"/>
              <a:buChar char="Ø"/>
            </a:pPr>
            <a:r>
              <a:rPr lang="en-ZW" altLang="en-US" sz="2000" dirty="0"/>
              <a:t> patient‘s gender</a:t>
            </a:r>
          </a:p>
          <a:p>
            <a:pPr eaLnBrk="1" hangingPunct="1">
              <a:buFont typeface="Wingdings" pitchFamily="2" charset="2"/>
              <a:buChar char="Ø"/>
            </a:pPr>
            <a:r>
              <a:rPr lang="en-ZW" altLang="en-US" sz="2000" dirty="0"/>
              <a:t> patient‘s age</a:t>
            </a:r>
          </a:p>
          <a:p>
            <a:pPr eaLnBrk="1" hangingPunct="1">
              <a:buFont typeface="Wingdings" pitchFamily="2" charset="2"/>
              <a:buChar char="Ø"/>
            </a:pPr>
            <a:r>
              <a:rPr lang="en-ZW" altLang="en-US" sz="2000" dirty="0"/>
              <a:t> patient‘s disease</a:t>
            </a:r>
          </a:p>
          <a:p>
            <a:pPr eaLnBrk="1" hangingPunct="1">
              <a:buFont typeface="Wingdings" pitchFamily="2" charset="2"/>
              <a:buChar char="Ø"/>
            </a:pPr>
            <a:r>
              <a:rPr lang="en-ZW" altLang="en-US" sz="2000" dirty="0"/>
              <a:t> patient‘s body composition</a:t>
            </a:r>
          </a:p>
        </p:txBody>
      </p:sp>
      <p:pic>
        <p:nvPicPr>
          <p:cNvPr id="7" name="Picture 2">
            <a:extLst>
              <a:ext uri="{FF2B5EF4-FFF2-40B4-BE49-F238E27FC236}">
                <a16:creationId xmlns:a16="http://schemas.microsoft.com/office/drawing/2014/main" id="{E52CD811-A753-4696-B442-1C07A02CB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145" y="1093881"/>
            <a:ext cx="15811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DC495D78-D8AD-EE2F-047D-B59D2704F48E}"/>
              </a:ext>
            </a:extLst>
          </p:cNvPr>
          <p:cNvSpPr>
            <a:spLocks noChangeArrowheads="1"/>
          </p:cNvSpPr>
          <p:nvPr/>
        </p:nvSpPr>
        <p:spPr bwMode="auto">
          <a:xfrm>
            <a:off x="1685925" y="1330707"/>
            <a:ext cx="88201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eaLnBrk="1" hangingPunct="1"/>
            <a:r>
              <a:rPr lang="en-ZW" altLang="en-US" sz="2000" dirty="0"/>
              <a:t>Tissue perfusion can limit distribution</a:t>
            </a:r>
          </a:p>
          <a:p>
            <a:pPr eaLnBrk="1" hangingPunct="1"/>
            <a:endParaRPr lang="en-ZW" altLang="en-US" sz="2000" dirty="0"/>
          </a:p>
          <a:p>
            <a:pPr eaLnBrk="1" hangingPunct="1">
              <a:buFont typeface="Wingdings" pitchFamily="2" charset="2"/>
              <a:buChar char="Ø"/>
            </a:pPr>
            <a:r>
              <a:rPr lang="en-ZW" altLang="en-US" sz="2000" dirty="0"/>
              <a:t>Governed in part by affinity of drugs for macromolecules and</a:t>
            </a:r>
          </a:p>
          <a:p>
            <a:pPr eaLnBrk="1" hangingPunct="1"/>
            <a:r>
              <a:rPr lang="en-ZW" altLang="en-US" sz="2000" dirty="0"/>
              <a:t>membranes in tissue.</a:t>
            </a:r>
          </a:p>
          <a:p>
            <a:pPr eaLnBrk="1" hangingPunct="1"/>
            <a:endParaRPr lang="en-ZW" altLang="en-US" sz="2000" dirty="0"/>
          </a:p>
          <a:p>
            <a:pPr eaLnBrk="1" hangingPunct="1">
              <a:buFont typeface="Wingdings" pitchFamily="2" charset="2"/>
              <a:buChar char="Ø"/>
            </a:pPr>
            <a:r>
              <a:rPr lang="en-ZW" altLang="en-US" sz="2000" dirty="0"/>
              <a:t> Storage of drugs in adipose tissues</a:t>
            </a:r>
          </a:p>
          <a:p>
            <a:pPr eaLnBrk="1" hangingPunct="1"/>
            <a:r>
              <a:rPr lang="en-ZW" altLang="en-US" sz="2000" dirty="0"/>
              <a:t>– poses a health problem</a:t>
            </a:r>
          </a:p>
          <a:p>
            <a:pPr eaLnBrk="1" hangingPunct="1"/>
            <a:r>
              <a:rPr lang="en-ZW" altLang="en-US" sz="2000" dirty="0"/>
              <a:t>– neutral and acidic drugs with log </a:t>
            </a:r>
            <a:r>
              <a:rPr lang="en-ZW" altLang="en-US" sz="2000" i="1" dirty="0"/>
              <a:t>P &lt; 2 are stored in adipose </a:t>
            </a:r>
            <a:r>
              <a:rPr lang="en-ZW" altLang="en-US" sz="2000" dirty="0"/>
              <a:t>tissues</a:t>
            </a:r>
          </a:p>
          <a:p>
            <a:pPr eaLnBrk="1" hangingPunct="1"/>
            <a:endParaRPr lang="en-ZW" altLang="en-US" sz="2000" dirty="0"/>
          </a:p>
          <a:p>
            <a:pPr eaLnBrk="1" hangingPunct="1">
              <a:buFont typeface="Wingdings" pitchFamily="2" charset="2"/>
              <a:buChar char="Ø"/>
            </a:pPr>
            <a:r>
              <a:rPr lang="en-ZW" altLang="en-US" sz="2000" dirty="0"/>
              <a:t> Basic drugs have an affinity for lean tissues</a:t>
            </a:r>
          </a:p>
        </p:txBody>
      </p:sp>
      <p:sp>
        <p:nvSpPr>
          <p:cNvPr id="4" name="TextBox 3">
            <a:extLst>
              <a:ext uri="{FF2B5EF4-FFF2-40B4-BE49-F238E27FC236}">
                <a16:creationId xmlns:a16="http://schemas.microsoft.com/office/drawing/2014/main" id="{B02AD8E9-1345-4254-AEFC-3D0231973F29}"/>
              </a:ext>
            </a:extLst>
          </p:cNvPr>
          <p:cNvSpPr txBox="1"/>
          <p:nvPr/>
        </p:nvSpPr>
        <p:spPr>
          <a:xfrm>
            <a:off x="1692000" y="252000"/>
            <a:ext cx="5868000" cy="480131"/>
          </a:xfrm>
          <a:prstGeom prst="rect">
            <a:avLst/>
          </a:prstGeom>
          <a:noFill/>
        </p:spPr>
        <p:txBody>
          <a:bodyPr wrap="square">
            <a:spAutoFit/>
          </a:bodyPr>
          <a:lstStyle/>
          <a:p>
            <a:pPr algn="ctr">
              <a:lnSpc>
                <a:spcPct val="90000"/>
              </a:lnSpc>
              <a:spcBef>
                <a:spcPct val="0"/>
              </a:spcBef>
            </a:pPr>
            <a:r>
              <a:rPr lang="en-ZW" altLang="en-US" sz="2800" b="1" dirty="0">
                <a:ea typeface="+mj-ea"/>
                <a:cs typeface="+mj-cs"/>
              </a:rPr>
              <a:t>Tissue distribution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F1A5289-EB10-22AB-345D-B01F2DD0A8DD}"/>
              </a:ext>
            </a:extLst>
          </p:cNvPr>
          <p:cNvSpPr>
            <a:spLocks noGrp="1"/>
          </p:cNvSpPr>
          <p:nvPr>
            <p:ph type="title"/>
          </p:nvPr>
        </p:nvSpPr>
        <p:spPr>
          <a:xfrm>
            <a:off x="1692000" y="252000"/>
            <a:ext cx="5868000" cy="468000"/>
          </a:xfrm>
        </p:spPr>
        <p:txBody>
          <a:bodyPr>
            <a:normAutofit fontScale="90000"/>
          </a:bodyPr>
          <a:lstStyle/>
          <a:p>
            <a:pPr algn="ctr"/>
            <a:r>
              <a:rPr lang="en-ZW" altLang="en-US" sz="2800" b="1" dirty="0">
                <a:latin typeface="+mn-lt"/>
              </a:rPr>
              <a:t>Perfusion Rate Limitation</a:t>
            </a:r>
          </a:p>
        </p:txBody>
      </p:sp>
      <p:graphicFrame>
        <p:nvGraphicFramePr>
          <p:cNvPr id="3" name="Table 2">
            <a:extLst>
              <a:ext uri="{FF2B5EF4-FFF2-40B4-BE49-F238E27FC236}">
                <a16:creationId xmlns:a16="http://schemas.microsoft.com/office/drawing/2014/main" id="{6CA91E1F-746C-5EE3-EE73-10BEB2B19257}"/>
              </a:ext>
            </a:extLst>
          </p:cNvPr>
          <p:cNvGraphicFramePr>
            <a:graphicFrameLocks noGrp="1"/>
          </p:cNvGraphicFramePr>
          <p:nvPr>
            <p:extLst>
              <p:ext uri="{D42A27DB-BD31-4B8C-83A1-F6EECF244321}">
                <p14:modId xmlns:p14="http://schemas.microsoft.com/office/powerpoint/2010/main" val="2546590514"/>
              </p:ext>
            </p:extLst>
          </p:nvPr>
        </p:nvGraphicFramePr>
        <p:xfrm>
          <a:off x="1724026" y="1052576"/>
          <a:ext cx="8763001" cy="3851276"/>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1274619">
                  <a:extLst>
                    <a:ext uri="{9D8B030D-6E8A-4147-A177-3AD203B41FA5}">
                      <a16:colId xmlns:a16="http://schemas.microsoft.com/office/drawing/2014/main" val="20001"/>
                    </a:ext>
                  </a:extLst>
                </a:gridCol>
                <a:gridCol w="1254702">
                  <a:extLst>
                    <a:ext uri="{9D8B030D-6E8A-4147-A177-3AD203B41FA5}">
                      <a16:colId xmlns:a16="http://schemas.microsoft.com/office/drawing/2014/main" val="20002"/>
                    </a:ext>
                  </a:extLst>
                </a:gridCol>
                <a:gridCol w="899679">
                  <a:extLst>
                    <a:ext uri="{9D8B030D-6E8A-4147-A177-3AD203B41FA5}">
                      <a16:colId xmlns:a16="http://schemas.microsoft.com/office/drawing/2014/main" val="20003"/>
                    </a:ext>
                  </a:extLst>
                </a:gridCol>
                <a:gridCol w="1390651">
                  <a:extLst>
                    <a:ext uri="{9D8B030D-6E8A-4147-A177-3AD203B41FA5}">
                      <a16:colId xmlns:a16="http://schemas.microsoft.com/office/drawing/2014/main" val="20004"/>
                    </a:ext>
                  </a:extLst>
                </a:gridCol>
              </a:tblGrid>
              <a:tr h="640186">
                <a:tc>
                  <a:txBody>
                    <a:bodyPr/>
                    <a:lstStyle/>
                    <a:p>
                      <a:r>
                        <a:rPr lang="en-ZW" sz="1800" dirty="0"/>
                        <a:t>Tissue Group</a:t>
                      </a:r>
                    </a:p>
                  </a:txBody>
                  <a:tcPr marT="45728" marB="45728"/>
                </a:tc>
                <a:tc>
                  <a:txBody>
                    <a:bodyPr/>
                    <a:lstStyle/>
                    <a:p>
                      <a:r>
                        <a:rPr lang="en-ZW" sz="1800" dirty="0"/>
                        <a:t>Blood flow</a:t>
                      </a:r>
                      <a:r>
                        <a:rPr lang="en-ZW" sz="1800" baseline="0" dirty="0"/>
                        <a:t> (L/min)</a:t>
                      </a:r>
                      <a:endParaRPr lang="en-ZW" sz="1800" dirty="0"/>
                    </a:p>
                  </a:txBody>
                  <a:tcPr marT="45728" marB="45728"/>
                </a:tc>
                <a:tc>
                  <a:txBody>
                    <a:bodyPr/>
                    <a:lstStyle/>
                    <a:p>
                      <a:r>
                        <a:rPr lang="en-ZW" sz="1800" dirty="0"/>
                        <a:t>Volume (L/70kg)</a:t>
                      </a:r>
                    </a:p>
                  </a:txBody>
                  <a:tcPr marT="45728" marB="45728"/>
                </a:tc>
                <a:tc>
                  <a:txBody>
                    <a:bodyPr/>
                    <a:lstStyle/>
                    <a:p>
                      <a:r>
                        <a:rPr lang="en-ZW" sz="1800" dirty="0"/>
                        <a:t>V/Q</a:t>
                      </a:r>
                    </a:p>
                  </a:txBody>
                  <a:tcPr marT="45728" marB="45728"/>
                </a:tc>
                <a:tc>
                  <a:txBody>
                    <a:bodyPr/>
                    <a:lstStyle/>
                    <a:p>
                      <a:r>
                        <a:rPr lang="en-ZW" sz="1800" dirty="0"/>
                        <a:t>Equilibrium</a:t>
                      </a:r>
                    </a:p>
                  </a:txBody>
                  <a:tcPr marT="45728" marB="45728"/>
                </a:tc>
                <a:extLst>
                  <a:ext uri="{0D108BD9-81ED-4DB2-BD59-A6C34878D82A}">
                    <a16:rowId xmlns:a16="http://schemas.microsoft.com/office/drawing/2014/main" val="10000"/>
                  </a:ext>
                </a:extLst>
              </a:tr>
              <a:tr h="914551">
                <a:tc>
                  <a:txBody>
                    <a:bodyPr/>
                    <a:lstStyle/>
                    <a:p>
                      <a:r>
                        <a:rPr lang="en-ZW" sz="1800" dirty="0"/>
                        <a:t>VRG=vessel rich group tissues (heart, liver, kidney, brain, vital tissue) – small</a:t>
                      </a:r>
                      <a:r>
                        <a:rPr lang="en-ZW" sz="1800" baseline="0" dirty="0"/>
                        <a:t> proportion of body mass</a:t>
                      </a:r>
                      <a:endParaRPr lang="en-ZW" sz="1800" dirty="0"/>
                    </a:p>
                  </a:txBody>
                  <a:tcPr marT="45728" marB="45728"/>
                </a:tc>
                <a:tc>
                  <a:txBody>
                    <a:bodyPr/>
                    <a:lstStyle/>
                    <a:p>
                      <a:r>
                        <a:rPr lang="en-ZW" sz="1800" dirty="0"/>
                        <a:t>4.5</a:t>
                      </a:r>
                    </a:p>
                  </a:txBody>
                  <a:tcPr marT="45728" marB="45728"/>
                </a:tc>
                <a:tc>
                  <a:txBody>
                    <a:bodyPr/>
                    <a:lstStyle/>
                    <a:p>
                      <a:r>
                        <a:rPr lang="en-ZW" sz="1800" dirty="0"/>
                        <a:t>6</a:t>
                      </a:r>
                    </a:p>
                  </a:txBody>
                  <a:tcPr marT="45728" marB="45728"/>
                </a:tc>
                <a:tc>
                  <a:txBody>
                    <a:bodyPr/>
                    <a:lstStyle/>
                    <a:p>
                      <a:r>
                        <a:rPr lang="en-ZW" sz="1800" dirty="0"/>
                        <a:t>1.3</a:t>
                      </a:r>
                    </a:p>
                  </a:txBody>
                  <a:tcPr marT="45728" marB="45728"/>
                </a:tc>
                <a:tc>
                  <a:txBody>
                    <a:bodyPr/>
                    <a:lstStyle/>
                    <a:p>
                      <a:r>
                        <a:rPr lang="en-ZW" sz="1800" dirty="0"/>
                        <a:t>fast</a:t>
                      </a:r>
                    </a:p>
                  </a:txBody>
                  <a:tcPr marT="45728" marB="45728"/>
                </a:tc>
                <a:extLst>
                  <a:ext uri="{0D108BD9-81ED-4DB2-BD59-A6C34878D82A}">
                    <a16:rowId xmlns:a16="http://schemas.microsoft.com/office/drawing/2014/main" val="10001"/>
                  </a:ext>
                </a:extLst>
              </a:tr>
              <a:tr h="640186">
                <a:tc>
                  <a:txBody>
                    <a:bodyPr/>
                    <a:lstStyle/>
                    <a:p>
                      <a:r>
                        <a:rPr lang="en-ZW" sz="1800" dirty="0"/>
                        <a:t>MG = muscles (slow perfusion &amp; distribution)</a:t>
                      </a:r>
                    </a:p>
                  </a:txBody>
                  <a:tcPr marT="45728" marB="45728"/>
                </a:tc>
                <a:tc>
                  <a:txBody>
                    <a:bodyPr/>
                    <a:lstStyle/>
                    <a:p>
                      <a:r>
                        <a:rPr lang="en-ZW" sz="1800" dirty="0"/>
                        <a:t>1.1</a:t>
                      </a:r>
                    </a:p>
                  </a:txBody>
                  <a:tcPr marT="45728" marB="45728"/>
                </a:tc>
                <a:tc>
                  <a:txBody>
                    <a:bodyPr/>
                    <a:lstStyle/>
                    <a:p>
                      <a:r>
                        <a:rPr lang="en-ZW" sz="1800" dirty="0"/>
                        <a:t>33</a:t>
                      </a:r>
                    </a:p>
                  </a:txBody>
                  <a:tcPr marT="45728" marB="45728"/>
                </a:tc>
                <a:tc>
                  <a:txBody>
                    <a:bodyPr/>
                    <a:lstStyle/>
                    <a:p>
                      <a:r>
                        <a:rPr lang="en-ZW" sz="1800" dirty="0"/>
                        <a:t>30</a:t>
                      </a:r>
                    </a:p>
                  </a:txBody>
                  <a:tcPr marT="45728" marB="45728"/>
                </a:tc>
                <a:tc>
                  <a:txBody>
                    <a:bodyPr/>
                    <a:lstStyle/>
                    <a:p>
                      <a:r>
                        <a:rPr lang="en-ZW" sz="1800" dirty="0"/>
                        <a:t>slower</a:t>
                      </a:r>
                    </a:p>
                  </a:txBody>
                  <a:tcPr marT="45728" marB="45728"/>
                </a:tc>
                <a:extLst>
                  <a:ext uri="{0D108BD9-81ED-4DB2-BD59-A6C34878D82A}">
                    <a16:rowId xmlns:a16="http://schemas.microsoft.com/office/drawing/2014/main" val="10002"/>
                  </a:ext>
                </a:extLst>
              </a:tr>
              <a:tr h="370901">
                <a:tc>
                  <a:txBody>
                    <a:bodyPr/>
                    <a:lstStyle/>
                    <a:p>
                      <a:r>
                        <a:rPr lang="en-ZW" sz="1800" dirty="0"/>
                        <a:t>FG = adipose tissue</a:t>
                      </a:r>
                    </a:p>
                  </a:txBody>
                  <a:tcPr marT="45728" marB="45728"/>
                </a:tc>
                <a:tc>
                  <a:txBody>
                    <a:bodyPr/>
                    <a:lstStyle/>
                    <a:p>
                      <a:r>
                        <a:rPr lang="en-ZW" sz="1800" dirty="0"/>
                        <a:t>0.3</a:t>
                      </a:r>
                    </a:p>
                  </a:txBody>
                  <a:tcPr marT="45728" marB="45728"/>
                </a:tc>
                <a:tc>
                  <a:txBody>
                    <a:bodyPr/>
                    <a:lstStyle/>
                    <a:p>
                      <a:r>
                        <a:rPr lang="en-ZW" sz="1800" dirty="0"/>
                        <a:t>15</a:t>
                      </a:r>
                    </a:p>
                  </a:txBody>
                  <a:tcPr marT="45728" marB="45728"/>
                </a:tc>
                <a:tc>
                  <a:txBody>
                    <a:bodyPr/>
                    <a:lstStyle/>
                    <a:p>
                      <a:r>
                        <a:rPr lang="en-ZW" sz="1800" dirty="0"/>
                        <a:t>45</a:t>
                      </a:r>
                    </a:p>
                  </a:txBody>
                  <a:tcPr marT="45728" marB="45728"/>
                </a:tc>
                <a:tc>
                  <a:txBody>
                    <a:bodyPr/>
                    <a:lstStyle/>
                    <a:p>
                      <a:r>
                        <a:rPr lang="en-ZW" sz="1800" dirty="0"/>
                        <a:t>slower</a:t>
                      </a:r>
                    </a:p>
                  </a:txBody>
                  <a:tcPr marT="45728" marB="45728"/>
                </a:tc>
                <a:extLst>
                  <a:ext uri="{0D108BD9-81ED-4DB2-BD59-A6C34878D82A}">
                    <a16:rowId xmlns:a16="http://schemas.microsoft.com/office/drawing/2014/main" val="10003"/>
                  </a:ext>
                </a:extLst>
              </a:tr>
              <a:tr h="914551">
                <a:tc>
                  <a:txBody>
                    <a:bodyPr/>
                    <a:lstStyle/>
                    <a:p>
                      <a:r>
                        <a:rPr lang="en-ZW" sz="1800" dirty="0"/>
                        <a:t>VPG = vessel poor</a:t>
                      </a:r>
                      <a:r>
                        <a:rPr lang="en-ZW" sz="1800" baseline="0" dirty="0"/>
                        <a:t> group of tissues (bones, tendons etc) -</a:t>
                      </a:r>
                      <a:endParaRPr lang="en-ZW" sz="1800" dirty="0"/>
                    </a:p>
                  </a:txBody>
                  <a:tcPr marT="45728" marB="45728"/>
                </a:tc>
                <a:tc>
                  <a:txBody>
                    <a:bodyPr/>
                    <a:lstStyle/>
                    <a:p>
                      <a:r>
                        <a:rPr lang="en-ZW" sz="1800" dirty="0"/>
                        <a:t>0.08</a:t>
                      </a:r>
                    </a:p>
                  </a:txBody>
                  <a:tcPr marT="45728" marB="45728"/>
                </a:tc>
                <a:tc>
                  <a:txBody>
                    <a:bodyPr/>
                    <a:lstStyle/>
                    <a:p>
                      <a:r>
                        <a:rPr lang="en-ZW" sz="1800" dirty="0"/>
                        <a:t>13</a:t>
                      </a:r>
                    </a:p>
                  </a:txBody>
                  <a:tcPr marT="45728" marB="45728"/>
                </a:tc>
                <a:tc>
                  <a:txBody>
                    <a:bodyPr/>
                    <a:lstStyle/>
                    <a:p>
                      <a:r>
                        <a:rPr lang="en-ZW" sz="1800" dirty="0"/>
                        <a:t>156</a:t>
                      </a:r>
                    </a:p>
                  </a:txBody>
                  <a:tcPr marT="45728" marB="45728"/>
                </a:tc>
                <a:tc>
                  <a:txBody>
                    <a:bodyPr/>
                    <a:lstStyle/>
                    <a:p>
                      <a:r>
                        <a:rPr lang="en-ZW" sz="1800" dirty="0"/>
                        <a:t>Slowest due to low blood flow</a:t>
                      </a:r>
                    </a:p>
                  </a:txBody>
                  <a:tcPr marT="45728" marB="45728"/>
                </a:tc>
                <a:extLst>
                  <a:ext uri="{0D108BD9-81ED-4DB2-BD59-A6C34878D82A}">
                    <a16:rowId xmlns:a16="http://schemas.microsoft.com/office/drawing/2014/main" val="10004"/>
                  </a:ext>
                </a:extLst>
              </a:tr>
              <a:tr h="370901">
                <a:tc>
                  <a:txBody>
                    <a:bodyPr/>
                    <a:lstStyle/>
                    <a:p>
                      <a:r>
                        <a:rPr lang="en-ZW" sz="1800" dirty="0"/>
                        <a:t>NET</a:t>
                      </a:r>
                    </a:p>
                  </a:txBody>
                  <a:tcPr marT="45728" marB="45728"/>
                </a:tc>
                <a:tc>
                  <a:txBody>
                    <a:bodyPr/>
                    <a:lstStyle/>
                    <a:p>
                      <a:r>
                        <a:rPr lang="en-ZW" sz="1800" dirty="0"/>
                        <a:t>5-6 Litres</a:t>
                      </a:r>
                    </a:p>
                  </a:txBody>
                  <a:tcPr marT="45728" marB="45728"/>
                </a:tc>
                <a:tc>
                  <a:txBody>
                    <a:bodyPr/>
                    <a:lstStyle/>
                    <a:p>
                      <a:endParaRPr lang="en-ZW" sz="1800" dirty="0"/>
                    </a:p>
                  </a:txBody>
                  <a:tcPr marT="45728" marB="45728"/>
                </a:tc>
                <a:tc>
                  <a:txBody>
                    <a:bodyPr/>
                    <a:lstStyle/>
                    <a:p>
                      <a:endParaRPr lang="en-ZW" sz="1800" dirty="0"/>
                    </a:p>
                  </a:txBody>
                  <a:tcPr marT="45728" marB="45728"/>
                </a:tc>
                <a:tc>
                  <a:txBody>
                    <a:bodyPr/>
                    <a:lstStyle/>
                    <a:p>
                      <a:endParaRPr lang="en-ZW" sz="1800" dirty="0"/>
                    </a:p>
                  </a:txBody>
                  <a:tcPr marT="45728" marB="45728"/>
                </a:tc>
                <a:extLst>
                  <a:ext uri="{0D108BD9-81ED-4DB2-BD59-A6C34878D82A}">
                    <a16:rowId xmlns:a16="http://schemas.microsoft.com/office/drawing/2014/main" val="10005"/>
                  </a:ext>
                </a:extLst>
              </a:tr>
            </a:tbl>
          </a:graphicData>
        </a:graphic>
      </p:graphicFrame>
      <p:sp>
        <p:nvSpPr>
          <p:cNvPr id="16431" name="TextBox 3">
            <a:extLst>
              <a:ext uri="{FF2B5EF4-FFF2-40B4-BE49-F238E27FC236}">
                <a16:creationId xmlns:a16="http://schemas.microsoft.com/office/drawing/2014/main" id="{D0BBDFBF-804A-C573-A0BC-B0840C6609B4}"/>
              </a:ext>
            </a:extLst>
          </p:cNvPr>
          <p:cNvSpPr txBox="1">
            <a:spLocks noChangeArrowheads="1"/>
          </p:cNvSpPr>
          <p:nvPr/>
        </p:nvSpPr>
        <p:spPr bwMode="auto">
          <a:xfrm>
            <a:off x="1704976" y="5201793"/>
            <a:ext cx="7974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2000" b="1" dirty="0"/>
              <a:t>80% of drug is delivered to VRG therefore uptake of drug is very rapid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3" descr="Parchment">
            <a:extLst>
              <a:ext uri="{FF2B5EF4-FFF2-40B4-BE49-F238E27FC236}">
                <a16:creationId xmlns:a16="http://schemas.microsoft.com/office/drawing/2014/main" id="{DAF9B477-F95E-0656-B894-5209A0B77C24}"/>
              </a:ext>
            </a:extLst>
          </p:cNvPr>
          <p:cNvSpPr>
            <a:spLocks noChangeArrowheads="1"/>
          </p:cNvSpPr>
          <p:nvPr/>
        </p:nvSpPr>
        <p:spPr bwMode="auto">
          <a:xfrm>
            <a:off x="4089400" y="5618165"/>
            <a:ext cx="4178300" cy="117951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11" name="Rectangle 124">
            <a:extLst>
              <a:ext uri="{FF2B5EF4-FFF2-40B4-BE49-F238E27FC236}">
                <a16:creationId xmlns:a16="http://schemas.microsoft.com/office/drawing/2014/main" id="{7148985F-4D75-B1F6-EA04-F5EF0A4FE5C3}"/>
              </a:ext>
            </a:extLst>
          </p:cNvPr>
          <p:cNvSpPr>
            <a:spLocks noChangeArrowheads="1"/>
          </p:cNvSpPr>
          <p:nvPr/>
        </p:nvSpPr>
        <p:spPr bwMode="auto">
          <a:xfrm>
            <a:off x="5384800" y="6296025"/>
            <a:ext cx="144145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12" name="Freeform 125">
            <a:extLst>
              <a:ext uri="{FF2B5EF4-FFF2-40B4-BE49-F238E27FC236}">
                <a16:creationId xmlns:a16="http://schemas.microsoft.com/office/drawing/2014/main" id="{072CD24B-22EA-0A9A-44A3-E41AAE830B73}"/>
              </a:ext>
            </a:extLst>
          </p:cNvPr>
          <p:cNvSpPr>
            <a:spLocks/>
          </p:cNvSpPr>
          <p:nvPr/>
        </p:nvSpPr>
        <p:spPr bwMode="auto">
          <a:xfrm>
            <a:off x="4881564" y="6038850"/>
            <a:ext cx="503237" cy="528638"/>
          </a:xfrm>
          <a:custGeom>
            <a:avLst/>
            <a:gdLst>
              <a:gd name="T0" fmla="*/ 2147483647 w 715"/>
              <a:gd name="T1" fmla="*/ 2147483647 h 1924"/>
              <a:gd name="T2" fmla="*/ 2147483647 w 715"/>
              <a:gd name="T3" fmla="*/ 0 h 1924"/>
              <a:gd name="T4" fmla="*/ 2147483647 w 715"/>
              <a:gd name="T5" fmla="*/ 2147483647 h 1924"/>
              <a:gd name="T6" fmla="*/ 2147483647 w 715"/>
              <a:gd name="T7" fmla="*/ 2147483647 h 1924"/>
              <a:gd name="T8" fmla="*/ 0 w 715"/>
              <a:gd name="T9" fmla="*/ 2147483647 h 1924"/>
              <a:gd name="T10" fmla="*/ 2147483647 w 715"/>
              <a:gd name="T11" fmla="*/ 2147483647 h 1924"/>
              <a:gd name="T12" fmla="*/ 2147483647 w 715"/>
              <a:gd name="T13" fmla="*/ 2147483647 h 1924"/>
              <a:gd name="T14" fmla="*/ 2147483647 w 715"/>
              <a:gd name="T15" fmla="*/ 2147483647 h 1924"/>
              <a:gd name="T16" fmla="*/ 2147483647 w 715"/>
              <a:gd name="T17" fmla="*/ 2147483647 h 19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5"/>
              <a:gd name="T28" fmla="*/ 0 h 1924"/>
              <a:gd name="T29" fmla="*/ 715 w 715"/>
              <a:gd name="T30" fmla="*/ 1924 h 19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5" h="1924">
                <a:moveTo>
                  <a:pt x="715" y="962"/>
                </a:moveTo>
                <a:lnTo>
                  <a:pt x="715" y="0"/>
                </a:lnTo>
                <a:lnTo>
                  <a:pt x="460" y="169"/>
                </a:lnTo>
                <a:lnTo>
                  <a:pt x="153" y="566"/>
                </a:lnTo>
                <a:lnTo>
                  <a:pt x="0" y="1019"/>
                </a:lnTo>
                <a:lnTo>
                  <a:pt x="204" y="1471"/>
                </a:lnTo>
                <a:lnTo>
                  <a:pt x="409" y="1698"/>
                </a:lnTo>
                <a:lnTo>
                  <a:pt x="664" y="1924"/>
                </a:lnTo>
                <a:lnTo>
                  <a:pt x="715" y="962"/>
                </a:lnTo>
                <a:close/>
              </a:path>
            </a:pathLst>
          </a:custGeom>
          <a:solidFill>
            <a:srgbClr val="66FFFF"/>
          </a:solidFill>
          <a:ln w="3175">
            <a:solidFill>
              <a:srgbClr val="000000"/>
            </a:solidFill>
            <a:prstDash val="solid"/>
            <a:round/>
            <a:headEnd/>
            <a:tailEnd/>
          </a:ln>
        </p:spPr>
        <p:txBody>
          <a:bodyPr/>
          <a:lstStyle/>
          <a:p>
            <a:endParaRPr lang="en-US"/>
          </a:p>
        </p:txBody>
      </p:sp>
      <p:grpSp>
        <p:nvGrpSpPr>
          <p:cNvPr id="17413" name="Group 128">
            <a:extLst>
              <a:ext uri="{FF2B5EF4-FFF2-40B4-BE49-F238E27FC236}">
                <a16:creationId xmlns:a16="http://schemas.microsoft.com/office/drawing/2014/main" id="{CB7C3254-2259-D4F1-A339-66A80E1C1E73}"/>
              </a:ext>
            </a:extLst>
          </p:cNvPr>
          <p:cNvGrpSpPr>
            <a:grpSpLocks/>
          </p:cNvGrpSpPr>
          <p:nvPr/>
        </p:nvGrpSpPr>
        <p:grpSpPr bwMode="auto">
          <a:xfrm>
            <a:off x="5060950" y="6162675"/>
            <a:ext cx="179388" cy="109538"/>
            <a:chOff x="1671" y="5607"/>
            <a:chExt cx="85" cy="100"/>
          </a:xfrm>
        </p:grpSpPr>
        <p:sp>
          <p:nvSpPr>
            <p:cNvPr id="17542" name="Oval 126">
              <a:extLst>
                <a:ext uri="{FF2B5EF4-FFF2-40B4-BE49-F238E27FC236}">
                  <a16:creationId xmlns:a16="http://schemas.microsoft.com/office/drawing/2014/main" id="{C0557B86-CCB6-0223-3947-941BC5460D53}"/>
                </a:ext>
              </a:extLst>
            </p:cNvPr>
            <p:cNvSpPr>
              <a:spLocks noChangeArrowheads="1"/>
            </p:cNvSpPr>
            <p:nvPr/>
          </p:nvSpPr>
          <p:spPr bwMode="auto">
            <a:xfrm>
              <a:off x="1671" y="5607"/>
              <a:ext cx="85" cy="100"/>
            </a:xfrm>
            <a:prstGeom prst="ellipse">
              <a:avLst/>
            </a:prstGeom>
            <a:solidFill>
              <a:srgbClr val="FFFFFF"/>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543" name="Oval 127">
              <a:extLst>
                <a:ext uri="{FF2B5EF4-FFF2-40B4-BE49-F238E27FC236}">
                  <a16:creationId xmlns:a16="http://schemas.microsoft.com/office/drawing/2014/main" id="{AED07B23-AAFC-5FED-389B-8FBDE378C769}"/>
                </a:ext>
              </a:extLst>
            </p:cNvPr>
            <p:cNvSpPr>
              <a:spLocks noChangeArrowheads="1"/>
            </p:cNvSpPr>
            <p:nvPr/>
          </p:nvSpPr>
          <p:spPr bwMode="auto">
            <a:xfrm>
              <a:off x="1688" y="5650"/>
              <a:ext cx="51" cy="57"/>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grpSp>
      <p:sp>
        <p:nvSpPr>
          <p:cNvPr id="17414" name="Freeform 129">
            <a:extLst>
              <a:ext uri="{FF2B5EF4-FFF2-40B4-BE49-F238E27FC236}">
                <a16:creationId xmlns:a16="http://schemas.microsoft.com/office/drawing/2014/main" id="{A9B9C9AA-06AD-6EB5-5E20-57BEA7A48BB0}"/>
              </a:ext>
            </a:extLst>
          </p:cNvPr>
          <p:cNvSpPr>
            <a:spLocks/>
          </p:cNvSpPr>
          <p:nvPr/>
        </p:nvSpPr>
        <p:spPr bwMode="auto">
          <a:xfrm>
            <a:off x="4989514" y="6364288"/>
            <a:ext cx="287337" cy="93662"/>
          </a:xfrm>
          <a:custGeom>
            <a:avLst/>
            <a:gdLst>
              <a:gd name="T0" fmla="*/ 0 w 409"/>
              <a:gd name="T1" fmla="*/ 2147483647 h 340"/>
              <a:gd name="T2" fmla="*/ 2147483647 w 409"/>
              <a:gd name="T3" fmla="*/ 0 h 340"/>
              <a:gd name="T4" fmla="*/ 2147483647 w 409"/>
              <a:gd name="T5" fmla="*/ 1188470631 h 340"/>
              <a:gd name="T6" fmla="*/ 2147483647 w 409"/>
              <a:gd name="T7" fmla="*/ 2147483647 h 340"/>
              <a:gd name="T8" fmla="*/ 2147483647 w 409"/>
              <a:gd name="T9" fmla="*/ 2147483647 h 340"/>
              <a:gd name="T10" fmla="*/ 0 60000 65536"/>
              <a:gd name="T11" fmla="*/ 0 60000 65536"/>
              <a:gd name="T12" fmla="*/ 0 60000 65536"/>
              <a:gd name="T13" fmla="*/ 0 60000 65536"/>
              <a:gd name="T14" fmla="*/ 0 60000 65536"/>
              <a:gd name="T15" fmla="*/ 0 w 409"/>
              <a:gd name="T16" fmla="*/ 0 h 340"/>
              <a:gd name="T17" fmla="*/ 409 w 409"/>
              <a:gd name="T18" fmla="*/ 340 h 340"/>
            </a:gdLst>
            <a:ahLst/>
            <a:cxnLst>
              <a:cxn ang="T10">
                <a:pos x="T0" y="T1"/>
              </a:cxn>
              <a:cxn ang="T11">
                <a:pos x="T2" y="T3"/>
              </a:cxn>
              <a:cxn ang="T12">
                <a:pos x="T4" y="T5"/>
              </a:cxn>
              <a:cxn ang="T13">
                <a:pos x="T6" y="T7"/>
              </a:cxn>
              <a:cxn ang="T14">
                <a:pos x="T8" y="T9"/>
              </a:cxn>
            </a:cxnLst>
            <a:rect l="T15" t="T16" r="T17" b="T18"/>
            <a:pathLst>
              <a:path w="409" h="340">
                <a:moveTo>
                  <a:pt x="0" y="170"/>
                </a:moveTo>
                <a:lnTo>
                  <a:pt x="102" y="0"/>
                </a:lnTo>
                <a:lnTo>
                  <a:pt x="256" y="57"/>
                </a:lnTo>
                <a:lnTo>
                  <a:pt x="307" y="170"/>
                </a:lnTo>
                <a:lnTo>
                  <a:pt x="409" y="340"/>
                </a:lnTo>
              </a:path>
            </a:pathLst>
          </a:custGeom>
          <a:solidFill>
            <a:schemeClr val="tx2"/>
          </a:solidFill>
          <a:ln w="3175">
            <a:solidFill>
              <a:srgbClr val="000000"/>
            </a:solidFill>
            <a:prstDash val="solid"/>
            <a:round/>
            <a:headEnd/>
            <a:tailEnd/>
          </a:ln>
        </p:spPr>
        <p:txBody>
          <a:bodyPr/>
          <a:lstStyle/>
          <a:p>
            <a:endParaRPr lang="en-US"/>
          </a:p>
        </p:txBody>
      </p:sp>
      <p:sp>
        <p:nvSpPr>
          <p:cNvPr id="17415" name="Rectangle 130">
            <a:extLst>
              <a:ext uri="{FF2B5EF4-FFF2-40B4-BE49-F238E27FC236}">
                <a16:creationId xmlns:a16="http://schemas.microsoft.com/office/drawing/2014/main" id="{B5B94816-EA92-FD70-D856-27B04AB0BF92}"/>
              </a:ext>
            </a:extLst>
          </p:cNvPr>
          <p:cNvSpPr>
            <a:spLocks noChangeArrowheads="1"/>
          </p:cNvSpPr>
          <p:nvPr/>
        </p:nvSpPr>
        <p:spPr bwMode="auto">
          <a:xfrm>
            <a:off x="5548314" y="5991225"/>
            <a:ext cx="34925" cy="622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16" name="Rectangle 131">
            <a:extLst>
              <a:ext uri="{FF2B5EF4-FFF2-40B4-BE49-F238E27FC236}">
                <a16:creationId xmlns:a16="http://schemas.microsoft.com/office/drawing/2014/main" id="{531228EF-4913-52D2-FA11-73D214ED6210}"/>
              </a:ext>
            </a:extLst>
          </p:cNvPr>
          <p:cNvSpPr>
            <a:spLocks noChangeArrowheads="1"/>
          </p:cNvSpPr>
          <p:nvPr/>
        </p:nvSpPr>
        <p:spPr bwMode="auto">
          <a:xfrm>
            <a:off x="5799138" y="5929313"/>
            <a:ext cx="36512" cy="730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17" name="Rectangle 132">
            <a:extLst>
              <a:ext uri="{FF2B5EF4-FFF2-40B4-BE49-F238E27FC236}">
                <a16:creationId xmlns:a16="http://schemas.microsoft.com/office/drawing/2014/main" id="{70278273-A8B0-B1CF-90F3-3A1D926325CE}"/>
              </a:ext>
            </a:extLst>
          </p:cNvPr>
          <p:cNvSpPr>
            <a:spLocks noChangeArrowheads="1"/>
          </p:cNvSpPr>
          <p:nvPr/>
        </p:nvSpPr>
        <p:spPr bwMode="auto">
          <a:xfrm>
            <a:off x="6088064" y="5959476"/>
            <a:ext cx="34925" cy="669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18" name="Rectangle 133">
            <a:extLst>
              <a:ext uri="{FF2B5EF4-FFF2-40B4-BE49-F238E27FC236}">
                <a16:creationId xmlns:a16="http://schemas.microsoft.com/office/drawing/2014/main" id="{1AD5EAA2-79F7-38A8-93A8-D437DB2E275C}"/>
              </a:ext>
            </a:extLst>
          </p:cNvPr>
          <p:cNvSpPr>
            <a:spLocks noChangeArrowheads="1"/>
          </p:cNvSpPr>
          <p:nvPr/>
        </p:nvSpPr>
        <p:spPr bwMode="auto">
          <a:xfrm>
            <a:off x="6338888" y="6053139"/>
            <a:ext cx="36512" cy="466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19" name="Rectangle 134">
            <a:extLst>
              <a:ext uri="{FF2B5EF4-FFF2-40B4-BE49-F238E27FC236}">
                <a16:creationId xmlns:a16="http://schemas.microsoft.com/office/drawing/2014/main" id="{FA830B7D-76FC-C5B7-1BE7-E85C4BCDC0A5}"/>
              </a:ext>
            </a:extLst>
          </p:cNvPr>
          <p:cNvSpPr>
            <a:spLocks noChangeArrowheads="1"/>
          </p:cNvSpPr>
          <p:nvPr/>
        </p:nvSpPr>
        <p:spPr bwMode="auto">
          <a:xfrm>
            <a:off x="6627814" y="6162676"/>
            <a:ext cx="34925" cy="295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20" name="Freeform 135">
            <a:extLst>
              <a:ext uri="{FF2B5EF4-FFF2-40B4-BE49-F238E27FC236}">
                <a16:creationId xmlns:a16="http://schemas.microsoft.com/office/drawing/2014/main" id="{7AB387D6-B74D-51A7-6C36-BED5E55C7974}"/>
              </a:ext>
            </a:extLst>
          </p:cNvPr>
          <p:cNvSpPr>
            <a:spLocks/>
          </p:cNvSpPr>
          <p:nvPr/>
        </p:nvSpPr>
        <p:spPr bwMode="auto">
          <a:xfrm>
            <a:off x="6773864" y="6062664"/>
            <a:ext cx="422275" cy="242887"/>
          </a:xfrm>
          <a:custGeom>
            <a:avLst/>
            <a:gdLst>
              <a:gd name="T0" fmla="*/ 0 w 600"/>
              <a:gd name="T1" fmla="*/ 2147483647 h 883"/>
              <a:gd name="T2" fmla="*/ 2147483647 w 600"/>
              <a:gd name="T3" fmla="*/ 2147483647 h 883"/>
              <a:gd name="T4" fmla="*/ 2147483647 w 600"/>
              <a:gd name="T5" fmla="*/ 2147483647 h 883"/>
              <a:gd name="T6" fmla="*/ 2147483647 w 600"/>
              <a:gd name="T7" fmla="*/ 2147483647 h 883"/>
              <a:gd name="T8" fmla="*/ 2147483647 w 600"/>
              <a:gd name="T9" fmla="*/ 2147483647 h 883"/>
              <a:gd name="T10" fmla="*/ 2147483647 w 600"/>
              <a:gd name="T11" fmla="*/ 2147483647 h 883"/>
              <a:gd name="T12" fmla="*/ 2147483647 w 600"/>
              <a:gd name="T13" fmla="*/ 2147483647 h 883"/>
              <a:gd name="T14" fmla="*/ 2147483647 w 600"/>
              <a:gd name="T15" fmla="*/ 2147483647 h 883"/>
              <a:gd name="T16" fmla="*/ 2147483647 w 600"/>
              <a:gd name="T17" fmla="*/ 936564036 h 883"/>
              <a:gd name="T18" fmla="*/ 2147483647 w 600"/>
              <a:gd name="T19" fmla="*/ 0 h 883"/>
              <a:gd name="T20" fmla="*/ 2147483647 w 600"/>
              <a:gd name="T21" fmla="*/ 2147483647 h 883"/>
              <a:gd name="T22" fmla="*/ 2147483647 w 600"/>
              <a:gd name="T23" fmla="*/ 2147483647 h 883"/>
              <a:gd name="T24" fmla="*/ 2147483647 w 600"/>
              <a:gd name="T25" fmla="*/ 2147483647 h 883"/>
              <a:gd name="T26" fmla="*/ 2147483647 w 600"/>
              <a:gd name="T27" fmla="*/ 2147483647 h 883"/>
              <a:gd name="T28" fmla="*/ 2147483647 w 600"/>
              <a:gd name="T29" fmla="*/ 2147483647 h 883"/>
              <a:gd name="T30" fmla="*/ 0 w 600"/>
              <a:gd name="T31" fmla="*/ 2147483647 h 8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883"/>
              <a:gd name="T50" fmla="*/ 600 w 600"/>
              <a:gd name="T51" fmla="*/ 883 h 8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883">
                <a:moveTo>
                  <a:pt x="0" y="861"/>
                </a:moveTo>
                <a:lnTo>
                  <a:pt x="47" y="883"/>
                </a:lnTo>
                <a:lnTo>
                  <a:pt x="251" y="430"/>
                </a:lnTo>
                <a:lnTo>
                  <a:pt x="227" y="419"/>
                </a:lnTo>
                <a:lnTo>
                  <a:pt x="248" y="436"/>
                </a:lnTo>
                <a:lnTo>
                  <a:pt x="401" y="209"/>
                </a:lnTo>
                <a:lnTo>
                  <a:pt x="381" y="193"/>
                </a:lnTo>
                <a:lnTo>
                  <a:pt x="396" y="215"/>
                </a:lnTo>
                <a:lnTo>
                  <a:pt x="600" y="45"/>
                </a:lnTo>
                <a:lnTo>
                  <a:pt x="570" y="0"/>
                </a:lnTo>
                <a:lnTo>
                  <a:pt x="366" y="170"/>
                </a:lnTo>
                <a:lnTo>
                  <a:pt x="361" y="176"/>
                </a:lnTo>
                <a:lnTo>
                  <a:pt x="207" y="403"/>
                </a:lnTo>
                <a:lnTo>
                  <a:pt x="204" y="408"/>
                </a:lnTo>
                <a:lnTo>
                  <a:pt x="0" y="8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1" name="Freeform 136">
            <a:extLst>
              <a:ext uri="{FF2B5EF4-FFF2-40B4-BE49-F238E27FC236}">
                <a16:creationId xmlns:a16="http://schemas.microsoft.com/office/drawing/2014/main" id="{AC7915EE-EB70-007F-AC43-4750B5F41E94}"/>
              </a:ext>
            </a:extLst>
          </p:cNvPr>
          <p:cNvSpPr>
            <a:spLocks/>
          </p:cNvSpPr>
          <p:nvPr/>
        </p:nvSpPr>
        <p:spPr bwMode="auto">
          <a:xfrm>
            <a:off x="6780214" y="6170613"/>
            <a:ext cx="522287" cy="138112"/>
          </a:xfrm>
          <a:custGeom>
            <a:avLst/>
            <a:gdLst>
              <a:gd name="T0" fmla="*/ 0 w 741"/>
              <a:gd name="T1" fmla="*/ 2147483647 h 500"/>
              <a:gd name="T2" fmla="*/ 2147483647 w 741"/>
              <a:gd name="T3" fmla="*/ 2147483647 h 500"/>
              <a:gd name="T4" fmla="*/ 2147483647 w 741"/>
              <a:gd name="T5" fmla="*/ 2147483647 h 500"/>
              <a:gd name="T6" fmla="*/ 2147483647 w 741"/>
              <a:gd name="T7" fmla="*/ 2147483647 h 500"/>
              <a:gd name="T8" fmla="*/ 2147483647 w 741"/>
              <a:gd name="T9" fmla="*/ 2147483647 h 500"/>
              <a:gd name="T10" fmla="*/ 2147483647 w 741"/>
              <a:gd name="T11" fmla="*/ 2147483647 h 500"/>
              <a:gd name="T12" fmla="*/ 2147483647 w 741"/>
              <a:gd name="T13" fmla="*/ 1740014656 h 500"/>
              <a:gd name="T14" fmla="*/ 2147483647 w 741"/>
              <a:gd name="T15" fmla="*/ 2147483647 h 500"/>
              <a:gd name="T16" fmla="*/ 2147483647 w 741"/>
              <a:gd name="T17" fmla="*/ 2147483647 h 500"/>
              <a:gd name="T18" fmla="*/ 2147483647 w 741"/>
              <a:gd name="T19" fmla="*/ 2147483647 h 500"/>
              <a:gd name="T20" fmla="*/ 2147483647 w 741"/>
              <a:gd name="T21" fmla="*/ 2147483647 h 500"/>
              <a:gd name="T22" fmla="*/ 2147483647 w 741"/>
              <a:gd name="T23" fmla="*/ 2147483647 h 500"/>
              <a:gd name="T24" fmla="*/ 2147483647 w 741"/>
              <a:gd name="T25" fmla="*/ 2147483647 h 500"/>
              <a:gd name="T26" fmla="*/ 2147483647 w 741"/>
              <a:gd name="T27" fmla="*/ 2147483647 h 500"/>
              <a:gd name="T28" fmla="*/ 2147483647 w 741"/>
              <a:gd name="T29" fmla="*/ 2147483647 h 500"/>
              <a:gd name="T30" fmla="*/ 2147483647 w 741"/>
              <a:gd name="T31" fmla="*/ 1111076241 h 500"/>
              <a:gd name="T32" fmla="*/ 2147483647 w 741"/>
              <a:gd name="T33" fmla="*/ 0 h 500"/>
              <a:gd name="T34" fmla="*/ 2147483647 w 741"/>
              <a:gd name="T35" fmla="*/ 1194929816 h 500"/>
              <a:gd name="T36" fmla="*/ 2147483647 w 741"/>
              <a:gd name="T37" fmla="*/ 1132058763 h 500"/>
              <a:gd name="T38" fmla="*/ 2147483647 w 741"/>
              <a:gd name="T39" fmla="*/ 1173946741 h 500"/>
              <a:gd name="T40" fmla="*/ 2147483647 w 741"/>
              <a:gd name="T41" fmla="*/ 1740014656 h 500"/>
              <a:gd name="T42" fmla="*/ 2147483647 w 741"/>
              <a:gd name="T43" fmla="*/ 1132058763 h 500"/>
              <a:gd name="T44" fmla="*/ 2147483647 w 741"/>
              <a:gd name="T45" fmla="*/ 1132058763 h 500"/>
              <a:gd name="T46" fmla="*/ 2147483647 w 741"/>
              <a:gd name="T47" fmla="*/ 1132058763 h 500"/>
              <a:gd name="T48" fmla="*/ 2147483647 w 741"/>
              <a:gd name="T49" fmla="*/ 1173946741 h 500"/>
              <a:gd name="T50" fmla="*/ 2147483647 w 741"/>
              <a:gd name="T51" fmla="*/ 1194929816 h 500"/>
              <a:gd name="T52" fmla="*/ 2147483647 w 741"/>
              <a:gd name="T53" fmla="*/ 1236893756 h 500"/>
              <a:gd name="T54" fmla="*/ 2147483647 w 741"/>
              <a:gd name="T55" fmla="*/ 2147483647 h 500"/>
              <a:gd name="T56" fmla="*/ 2147483647 w 741"/>
              <a:gd name="T57" fmla="*/ 2147483647 h 500"/>
              <a:gd name="T58" fmla="*/ 0 w 741"/>
              <a:gd name="T59" fmla="*/ 2147483647 h 5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1"/>
              <a:gd name="T91" fmla="*/ 0 h 500"/>
              <a:gd name="T92" fmla="*/ 741 w 741"/>
              <a:gd name="T93" fmla="*/ 500 h 5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1" h="500">
                <a:moveTo>
                  <a:pt x="0" y="458"/>
                </a:moveTo>
                <a:lnTo>
                  <a:pt x="32" y="500"/>
                </a:lnTo>
                <a:lnTo>
                  <a:pt x="339" y="217"/>
                </a:lnTo>
                <a:lnTo>
                  <a:pt x="323" y="196"/>
                </a:lnTo>
                <a:lnTo>
                  <a:pt x="336" y="219"/>
                </a:lnTo>
                <a:lnTo>
                  <a:pt x="490" y="106"/>
                </a:lnTo>
                <a:lnTo>
                  <a:pt x="476" y="83"/>
                </a:lnTo>
                <a:lnTo>
                  <a:pt x="476" y="111"/>
                </a:lnTo>
                <a:lnTo>
                  <a:pt x="481" y="110"/>
                </a:lnTo>
                <a:lnTo>
                  <a:pt x="485" y="109"/>
                </a:lnTo>
                <a:lnTo>
                  <a:pt x="476" y="111"/>
                </a:lnTo>
                <a:lnTo>
                  <a:pt x="629" y="111"/>
                </a:lnTo>
                <a:lnTo>
                  <a:pt x="634" y="110"/>
                </a:lnTo>
                <a:lnTo>
                  <a:pt x="639" y="110"/>
                </a:lnTo>
                <a:lnTo>
                  <a:pt x="741" y="53"/>
                </a:lnTo>
                <a:lnTo>
                  <a:pt x="722" y="0"/>
                </a:lnTo>
                <a:lnTo>
                  <a:pt x="620" y="57"/>
                </a:lnTo>
                <a:lnTo>
                  <a:pt x="629" y="54"/>
                </a:lnTo>
                <a:lnTo>
                  <a:pt x="624" y="56"/>
                </a:lnTo>
                <a:lnTo>
                  <a:pt x="629" y="83"/>
                </a:lnTo>
                <a:lnTo>
                  <a:pt x="629" y="54"/>
                </a:lnTo>
                <a:lnTo>
                  <a:pt x="476" y="54"/>
                </a:lnTo>
                <a:lnTo>
                  <a:pt x="471" y="56"/>
                </a:lnTo>
                <a:lnTo>
                  <a:pt x="466" y="57"/>
                </a:lnTo>
                <a:lnTo>
                  <a:pt x="463" y="59"/>
                </a:lnTo>
                <a:lnTo>
                  <a:pt x="310" y="172"/>
                </a:lnTo>
                <a:lnTo>
                  <a:pt x="307" y="175"/>
                </a:lnTo>
                <a:lnTo>
                  <a:pt x="0" y="4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2" name="Freeform 137">
            <a:extLst>
              <a:ext uri="{FF2B5EF4-FFF2-40B4-BE49-F238E27FC236}">
                <a16:creationId xmlns:a16="http://schemas.microsoft.com/office/drawing/2014/main" id="{3568673E-549F-CAB3-D9CC-FDFFEAB46104}"/>
              </a:ext>
            </a:extLst>
          </p:cNvPr>
          <p:cNvSpPr>
            <a:spLocks/>
          </p:cNvSpPr>
          <p:nvPr/>
        </p:nvSpPr>
        <p:spPr bwMode="auto">
          <a:xfrm>
            <a:off x="6821489" y="6280150"/>
            <a:ext cx="517525" cy="46038"/>
          </a:xfrm>
          <a:custGeom>
            <a:avLst/>
            <a:gdLst>
              <a:gd name="T0" fmla="*/ 2147483647 w 731"/>
              <a:gd name="T1" fmla="*/ 1155015553 h 170"/>
              <a:gd name="T2" fmla="*/ 0 w 731"/>
              <a:gd name="T3" fmla="*/ 2147483647 h 170"/>
              <a:gd name="T4" fmla="*/ 2147483647 w 731"/>
              <a:gd name="T5" fmla="*/ 2147483647 h 170"/>
              <a:gd name="T6" fmla="*/ 2147483647 w 731"/>
              <a:gd name="T7" fmla="*/ 2147483647 h 170"/>
              <a:gd name="T8" fmla="*/ 2147483647 w 731"/>
              <a:gd name="T9" fmla="*/ 2147483647 h 170"/>
              <a:gd name="T10" fmla="*/ 2147483647 w 731"/>
              <a:gd name="T11" fmla="*/ 2147483647 h 170"/>
              <a:gd name="T12" fmla="*/ 2147483647 w 731"/>
              <a:gd name="T13" fmla="*/ 2147483647 h 170"/>
              <a:gd name="T14" fmla="*/ 2147483647 w 731"/>
              <a:gd name="T15" fmla="*/ 2147483647 h 170"/>
              <a:gd name="T16" fmla="*/ 2147483647 w 731"/>
              <a:gd name="T17" fmla="*/ 2147483647 h 170"/>
              <a:gd name="T18" fmla="*/ 2147483647 w 731"/>
              <a:gd name="T19" fmla="*/ 1095244439 h 170"/>
              <a:gd name="T20" fmla="*/ 2147483647 w 731"/>
              <a:gd name="T21" fmla="*/ 557596484 h 170"/>
              <a:gd name="T22" fmla="*/ 2147483647 w 731"/>
              <a:gd name="T23" fmla="*/ 1095244439 h 170"/>
              <a:gd name="T24" fmla="*/ 2147483647 w 731"/>
              <a:gd name="T25" fmla="*/ 1135067295 h 170"/>
              <a:gd name="T26" fmla="*/ 2147483647 w 731"/>
              <a:gd name="T27" fmla="*/ 1095244439 h 170"/>
              <a:gd name="T28" fmla="*/ 2147483647 w 731"/>
              <a:gd name="T29" fmla="*/ 1095244439 h 170"/>
              <a:gd name="T30" fmla="*/ 2147483647 w 731"/>
              <a:gd name="T31" fmla="*/ 2147483647 h 170"/>
              <a:gd name="T32" fmla="*/ 2147483647 w 731"/>
              <a:gd name="T33" fmla="*/ 1692663373 h 170"/>
              <a:gd name="T34" fmla="*/ 2147483647 w 731"/>
              <a:gd name="T35" fmla="*/ 2147483647 h 170"/>
              <a:gd name="T36" fmla="*/ 2147483647 w 731"/>
              <a:gd name="T37" fmla="*/ 2147483647 h 170"/>
              <a:gd name="T38" fmla="*/ 2147483647 w 731"/>
              <a:gd name="T39" fmla="*/ 2147483647 h 170"/>
              <a:gd name="T40" fmla="*/ 2147483647 w 731"/>
              <a:gd name="T41" fmla="*/ 1174890963 h 170"/>
              <a:gd name="T42" fmla="*/ 2147483647 w 731"/>
              <a:gd name="T43" fmla="*/ 1155015553 h 170"/>
              <a:gd name="T44" fmla="*/ 2147483647 w 731"/>
              <a:gd name="T45" fmla="*/ 19948267 h 170"/>
              <a:gd name="T46" fmla="*/ 2147483647 w 731"/>
              <a:gd name="T47" fmla="*/ 19948267 h 170"/>
              <a:gd name="T48" fmla="*/ 2147483647 w 731"/>
              <a:gd name="T49" fmla="*/ 0 h 170"/>
              <a:gd name="T50" fmla="*/ 2147483647 w 731"/>
              <a:gd name="T51" fmla="*/ 19948267 h 170"/>
              <a:gd name="T52" fmla="*/ 2147483647 w 731"/>
              <a:gd name="T53" fmla="*/ 39823143 h 170"/>
              <a:gd name="T54" fmla="*/ 2147483647 w 731"/>
              <a:gd name="T55" fmla="*/ 1174890963 h 170"/>
              <a:gd name="T56" fmla="*/ 2147483647 w 731"/>
              <a:gd name="T57" fmla="*/ 1692663373 h 170"/>
              <a:gd name="T58" fmla="*/ 2147483647 w 731"/>
              <a:gd name="T59" fmla="*/ 1155015553 h 170"/>
              <a:gd name="T60" fmla="*/ 2147483647 w 731"/>
              <a:gd name="T61" fmla="*/ 2147483647 h 170"/>
              <a:gd name="T62" fmla="*/ 2147483647 w 731"/>
              <a:gd name="T63" fmla="*/ 2147483647 h 170"/>
              <a:gd name="T64" fmla="*/ 2147483647 w 731"/>
              <a:gd name="T65" fmla="*/ 2147483647 h 170"/>
              <a:gd name="T66" fmla="*/ 2147483647 w 731"/>
              <a:gd name="T67" fmla="*/ 2147483647 h 170"/>
              <a:gd name="T68" fmla="*/ 2147483647 w 731"/>
              <a:gd name="T69" fmla="*/ 2147483647 h 170"/>
              <a:gd name="T70" fmla="*/ 2147483647 w 731"/>
              <a:gd name="T71" fmla="*/ 2147483647 h 170"/>
              <a:gd name="T72" fmla="*/ 2147483647 w 731"/>
              <a:gd name="T73" fmla="*/ 1155015553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1"/>
              <a:gd name="T112" fmla="*/ 0 h 170"/>
              <a:gd name="T113" fmla="*/ 731 w 731"/>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1" h="170">
                <a:moveTo>
                  <a:pt x="13" y="58"/>
                </a:moveTo>
                <a:lnTo>
                  <a:pt x="0" y="112"/>
                </a:lnTo>
                <a:lnTo>
                  <a:pt x="204" y="169"/>
                </a:lnTo>
                <a:lnTo>
                  <a:pt x="205" y="169"/>
                </a:lnTo>
                <a:lnTo>
                  <a:pt x="211" y="170"/>
                </a:lnTo>
                <a:lnTo>
                  <a:pt x="216" y="169"/>
                </a:lnTo>
                <a:lnTo>
                  <a:pt x="219" y="169"/>
                </a:lnTo>
                <a:lnTo>
                  <a:pt x="372" y="112"/>
                </a:lnTo>
                <a:lnTo>
                  <a:pt x="373" y="112"/>
                </a:lnTo>
                <a:lnTo>
                  <a:pt x="476" y="55"/>
                </a:lnTo>
                <a:lnTo>
                  <a:pt x="466" y="28"/>
                </a:lnTo>
                <a:lnTo>
                  <a:pt x="461" y="55"/>
                </a:lnTo>
                <a:lnTo>
                  <a:pt x="466" y="57"/>
                </a:lnTo>
                <a:lnTo>
                  <a:pt x="471" y="55"/>
                </a:lnTo>
                <a:lnTo>
                  <a:pt x="459" y="55"/>
                </a:lnTo>
                <a:lnTo>
                  <a:pt x="612" y="112"/>
                </a:lnTo>
                <a:lnTo>
                  <a:pt x="619" y="85"/>
                </a:lnTo>
                <a:lnTo>
                  <a:pt x="610" y="112"/>
                </a:lnTo>
                <a:lnTo>
                  <a:pt x="712" y="169"/>
                </a:lnTo>
                <a:lnTo>
                  <a:pt x="731" y="116"/>
                </a:lnTo>
                <a:lnTo>
                  <a:pt x="629" y="59"/>
                </a:lnTo>
                <a:lnTo>
                  <a:pt x="628" y="58"/>
                </a:lnTo>
                <a:lnTo>
                  <a:pt x="474" y="1"/>
                </a:lnTo>
                <a:lnTo>
                  <a:pt x="471" y="1"/>
                </a:lnTo>
                <a:lnTo>
                  <a:pt x="466" y="0"/>
                </a:lnTo>
                <a:lnTo>
                  <a:pt x="461" y="1"/>
                </a:lnTo>
                <a:lnTo>
                  <a:pt x="456" y="2"/>
                </a:lnTo>
                <a:lnTo>
                  <a:pt x="354" y="59"/>
                </a:lnTo>
                <a:lnTo>
                  <a:pt x="364" y="85"/>
                </a:lnTo>
                <a:lnTo>
                  <a:pt x="356" y="58"/>
                </a:lnTo>
                <a:lnTo>
                  <a:pt x="203" y="114"/>
                </a:lnTo>
                <a:lnTo>
                  <a:pt x="216" y="114"/>
                </a:lnTo>
                <a:lnTo>
                  <a:pt x="211" y="113"/>
                </a:lnTo>
                <a:lnTo>
                  <a:pt x="205" y="114"/>
                </a:lnTo>
                <a:lnTo>
                  <a:pt x="211" y="142"/>
                </a:lnTo>
                <a:lnTo>
                  <a:pt x="217" y="114"/>
                </a:lnTo>
                <a:lnTo>
                  <a:pt x="13"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3" name="Freeform 138">
            <a:extLst>
              <a:ext uri="{FF2B5EF4-FFF2-40B4-BE49-F238E27FC236}">
                <a16:creationId xmlns:a16="http://schemas.microsoft.com/office/drawing/2014/main" id="{0FBF9B2D-919A-E0F2-5339-AFD87D74AE6F}"/>
              </a:ext>
            </a:extLst>
          </p:cNvPr>
          <p:cNvSpPr>
            <a:spLocks/>
          </p:cNvSpPr>
          <p:nvPr/>
        </p:nvSpPr>
        <p:spPr bwMode="auto">
          <a:xfrm>
            <a:off x="6777039" y="6297613"/>
            <a:ext cx="530225" cy="165100"/>
          </a:xfrm>
          <a:custGeom>
            <a:avLst/>
            <a:gdLst>
              <a:gd name="T0" fmla="*/ 2147483647 w 751"/>
              <a:gd name="T1" fmla="*/ 0 h 606"/>
              <a:gd name="T2" fmla="*/ 0 w 751"/>
              <a:gd name="T3" fmla="*/ 807713828 h 606"/>
              <a:gd name="T4" fmla="*/ 2147483647 w 751"/>
              <a:gd name="T5" fmla="*/ 2147483647 h 606"/>
              <a:gd name="T6" fmla="*/ 2147483647 w 751"/>
              <a:gd name="T7" fmla="*/ 2147483647 h 606"/>
              <a:gd name="T8" fmla="*/ 2147483647 w 751"/>
              <a:gd name="T9" fmla="*/ 2147483647 h 606"/>
              <a:gd name="T10" fmla="*/ 2147483647 w 751"/>
              <a:gd name="T11" fmla="*/ 2147483647 h 606"/>
              <a:gd name="T12" fmla="*/ 2147483647 w 751"/>
              <a:gd name="T13" fmla="*/ 2147483647 h 606"/>
              <a:gd name="T14" fmla="*/ 2147483647 w 751"/>
              <a:gd name="T15" fmla="*/ 2147483647 h 606"/>
              <a:gd name="T16" fmla="*/ 2147483647 w 751"/>
              <a:gd name="T17" fmla="*/ 2147483647 h 606"/>
              <a:gd name="T18" fmla="*/ 2147483647 w 751"/>
              <a:gd name="T19" fmla="*/ 2147483647 h 606"/>
              <a:gd name="T20" fmla="*/ 2147483647 w 751"/>
              <a:gd name="T21" fmla="*/ 2147483647 h 606"/>
              <a:gd name="T22" fmla="*/ 2147483647 w 751"/>
              <a:gd name="T23" fmla="*/ 2147483647 h 606"/>
              <a:gd name="T24" fmla="*/ 2147483647 w 751"/>
              <a:gd name="T25" fmla="*/ 2147483647 h 606"/>
              <a:gd name="T26" fmla="*/ 2147483647 w 751"/>
              <a:gd name="T27" fmla="*/ 2147483647 h 606"/>
              <a:gd name="T28" fmla="*/ 2147483647 w 751"/>
              <a:gd name="T29" fmla="*/ 2147483647 h 606"/>
              <a:gd name="T30" fmla="*/ 2147483647 w 751"/>
              <a:gd name="T31" fmla="*/ 2147483647 h 606"/>
              <a:gd name="T32" fmla="*/ 2147483647 w 751"/>
              <a:gd name="T33" fmla="*/ 2147483647 h 606"/>
              <a:gd name="T34" fmla="*/ 2147483647 w 751"/>
              <a:gd name="T35" fmla="*/ 2147483647 h 606"/>
              <a:gd name="T36" fmla="*/ 2147483647 w 751"/>
              <a:gd name="T37" fmla="*/ 2147483647 h 606"/>
              <a:gd name="T38" fmla="*/ 2147483647 w 751"/>
              <a:gd name="T39" fmla="*/ 2147483647 h 606"/>
              <a:gd name="T40" fmla="*/ 2147483647 w 751"/>
              <a:gd name="T41" fmla="*/ 2147483647 h 606"/>
              <a:gd name="T42" fmla="*/ 2147483647 w 751"/>
              <a:gd name="T43" fmla="*/ 2147483647 h 606"/>
              <a:gd name="T44" fmla="*/ 2147483647 w 751"/>
              <a:gd name="T45" fmla="*/ 2147483647 h 606"/>
              <a:gd name="T46" fmla="*/ 2147483647 w 751"/>
              <a:gd name="T47" fmla="*/ 2147483647 h 606"/>
              <a:gd name="T48" fmla="*/ 2147483647 w 751"/>
              <a:gd name="T49" fmla="*/ 2147483647 h 606"/>
              <a:gd name="T50" fmla="*/ 2147483647 w 751"/>
              <a:gd name="T51" fmla="*/ 2147483647 h 606"/>
              <a:gd name="T52" fmla="*/ 2147483647 w 751"/>
              <a:gd name="T53" fmla="*/ 2147483647 h 606"/>
              <a:gd name="T54" fmla="*/ 2147483647 w 751"/>
              <a:gd name="T55" fmla="*/ 2147483647 h 606"/>
              <a:gd name="T56" fmla="*/ 2147483647 w 751"/>
              <a:gd name="T57" fmla="*/ 0 h 6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1"/>
              <a:gd name="T88" fmla="*/ 0 h 606"/>
              <a:gd name="T89" fmla="*/ 751 w 751"/>
              <a:gd name="T90" fmla="*/ 606 h 6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1" h="606">
                <a:moveTo>
                  <a:pt x="36" y="0"/>
                </a:moveTo>
                <a:lnTo>
                  <a:pt x="0" y="40"/>
                </a:lnTo>
                <a:lnTo>
                  <a:pt x="153" y="210"/>
                </a:lnTo>
                <a:lnTo>
                  <a:pt x="255" y="323"/>
                </a:lnTo>
                <a:lnTo>
                  <a:pt x="264" y="329"/>
                </a:lnTo>
                <a:lnTo>
                  <a:pt x="264" y="330"/>
                </a:lnTo>
                <a:lnTo>
                  <a:pt x="366" y="387"/>
                </a:lnTo>
                <a:lnTo>
                  <a:pt x="368" y="387"/>
                </a:lnTo>
                <a:lnTo>
                  <a:pt x="522" y="443"/>
                </a:lnTo>
                <a:lnTo>
                  <a:pt x="529" y="416"/>
                </a:lnTo>
                <a:lnTo>
                  <a:pt x="519" y="443"/>
                </a:lnTo>
                <a:lnTo>
                  <a:pt x="622" y="500"/>
                </a:lnTo>
                <a:lnTo>
                  <a:pt x="631" y="473"/>
                </a:lnTo>
                <a:lnTo>
                  <a:pt x="613" y="493"/>
                </a:lnTo>
                <a:lnTo>
                  <a:pt x="715" y="606"/>
                </a:lnTo>
                <a:lnTo>
                  <a:pt x="751" y="566"/>
                </a:lnTo>
                <a:lnTo>
                  <a:pt x="649" y="453"/>
                </a:lnTo>
                <a:lnTo>
                  <a:pt x="641" y="447"/>
                </a:lnTo>
                <a:lnTo>
                  <a:pt x="539" y="390"/>
                </a:lnTo>
                <a:lnTo>
                  <a:pt x="537" y="389"/>
                </a:lnTo>
                <a:lnTo>
                  <a:pt x="384" y="332"/>
                </a:lnTo>
                <a:lnTo>
                  <a:pt x="376" y="360"/>
                </a:lnTo>
                <a:lnTo>
                  <a:pt x="385" y="334"/>
                </a:lnTo>
                <a:lnTo>
                  <a:pt x="283" y="277"/>
                </a:lnTo>
                <a:lnTo>
                  <a:pt x="274" y="303"/>
                </a:lnTo>
                <a:lnTo>
                  <a:pt x="292" y="283"/>
                </a:lnTo>
                <a:lnTo>
                  <a:pt x="190" y="17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Rectangle 3">
            <a:extLst>
              <a:ext uri="{FF2B5EF4-FFF2-40B4-BE49-F238E27FC236}">
                <a16:creationId xmlns:a16="http://schemas.microsoft.com/office/drawing/2014/main" id="{E2992619-727F-2110-819A-565788EFF6A1}"/>
              </a:ext>
            </a:extLst>
          </p:cNvPr>
          <p:cNvSpPr>
            <a:spLocks noChangeArrowheads="1"/>
          </p:cNvSpPr>
          <p:nvPr/>
        </p:nvSpPr>
        <p:spPr bwMode="auto">
          <a:xfrm>
            <a:off x="4019550" y="4378326"/>
            <a:ext cx="4611688"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25" name="Freeform 4">
            <a:extLst>
              <a:ext uri="{FF2B5EF4-FFF2-40B4-BE49-F238E27FC236}">
                <a16:creationId xmlns:a16="http://schemas.microsoft.com/office/drawing/2014/main" id="{9762720D-1ECF-140B-680F-460144AE67C8}"/>
              </a:ext>
            </a:extLst>
          </p:cNvPr>
          <p:cNvSpPr>
            <a:spLocks/>
          </p:cNvSpPr>
          <p:nvPr/>
        </p:nvSpPr>
        <p:spPr bwMode="auto">
          <a:xfrm>
            <a:off x="5135563" y="4630739"/>
            <a:ext cx="2190750" cy="898525"/>
          </a:xfrm>
          <a:custGeom>
            <a:avLst/>
            <a:gdLst>
              <a:gd name="T0" fmla="*/ 0 w 3105"/>
              <a:gd name="T1" fmla="*/ 2147483647 h 2453"/>
              <a:gd name="T2" fmla="*/ 2147483647 w 3105"/>
              <a:gd name="T3" fmla="*/ 2147483647 h 2453"/>
              <a:gd name="T4" fmla="*/ 2147483647 w 3105"/>
              <a:gd name="T5" fmla="*/ 2147483647 h 2453"/>
              <a:gd name="T6" fmla="*/ 2147483647 w 3105"/>
              <a:gd name="T7" fmla="*/ 2147483647 h 2453"/>
              <a:gd name="T8" fmla="*/ 2147483647 w 3105"/>
              <a:gd name="T9" fmla="*/ 0 h 2453"/>
              <a:gd name="T10" fmla="*/ 2147483647 w 3105"/>
              <a:gd name="T11" fmla="*/ 0 h 2453"/>
              <a:gd name="T12" fmla="*/ 2147483647 w 3105"/>
              <a:gd name="T13" fmla="*/ 2147483647 h 2453"/>
              <a:gd name="T14" fmla="*/ 2147483647 w 3105"/>
              <a:gd name="T15" fmla="*/ 2147483647 h 2453"/>
              <a:gd name="T16" fmla="*/ 2147483647 w 3105"/>
              <a:gd name="T17" fmla="*/ 2147483647 h 2453"/>
              <a:gd name="T18" fmla="*/ 2147483647 w 3105"/>
              <a:gd name="T19" fmla="*/ 2147483647 h 2453"/>
              <a:gd name="T20" fmla="*/ 2147483647 w 3105"/>
              <a:gd name="T21" fmla="*/ 2147483647 h 2453"/>
              <a:gd name="T22" fmla="*/ 2147483647 w 3105"/>
              <a:gd name="T23" fmla="*/ 2147483647 h 2453"/>
              <a:gd name="T24" fmla="*/ 2147483647 w 3105"/>
              <a:gd name="T25" fmla="*/ 2147483647 h 2453"/>
              <a:gd name="T26" fmla="*/ 2147483647 w 3105"/>
              <a:gd name="T27" fmla="*/ 2147483647 h 2453"/>
              <a:gd name="T28" fmla="*/ 2147483647 w 3105"/>
              <a:gd name="T29" fmla="*/ 2147483647 h 2453"/>
              <a:gd name="T30" fmla="*/ 2147483647 w 3105"/>
              <a:gd name="T31" fmla="*/ 2147483647 h 2453"/>
              <a:gd name="T32" fmla="*/ 2147483647 w 3105"/>
              <a:gd name="T33" fmla="*/ 2147483647 h 2453"/>
              <a:gd name="T34" fmla="*/ 2147483647 w 3105"/>
              <a:gd name="T35" fmla="*/ 2147483647 h 2453"/>
              <a:gd name="T36" fmla="*/ 2147483647 w 3105"/>
              <a:gd name="T37" fmla="*/ 2147483647 h 2453"/>
              <a:gd name="T38" fmla="*/ 2147483647 w 3105"/>
              <a:gd name="T39" fmla="*/ 2147483647 h 2453"/>
              <a:gd name="T40" fmla="*/ 2147483647 w 3105"/>
              <a:gd name="T41" fmla="*/ 2147483647 h 2453"/>
              <a:gd name="T42" fmla="*/ 2147483647 w 3105"/>
              <a:gd name="T43" fmla="*/ 2147483647 h 2453"/>
              <a:gd name="T44" fmla="*/ 2147483647 w 3105"/>
              <a:gd name="T45" fmla="*/ 2147483647 h 2453"/>
              <a:gd name="T46" fmla="*/ 2147483647 w 3105"/>
              <a:gd name="T47" fmla="*/ 2147483647 h 2453"/>
              <a:gd name="T48" fmla="*/ 2147483647 w 3105"/>
              <a:gd name="T49" fmla="*/ 2147483647 h 2453"/>
              <a:gd name="T50" fmla="*/ 2147483647 w 3105"/>
              <a:gd name="T51" fmla="*/ 2147483647 h 2453"/>
              <a:gd name="T52" fmla="*/ 2147483647 w 3105"/>
              <a:gd name="T53" fmla="*/ 2147483647 h 2453"/>
              <a:gd name="T54" fmla="*/ 2147483647 w 3105"/>
              <a:gd name="T55" fmla="*/ 2147483647 h 2453"/>
              <a:gd name="T56" fmla="*/ 2147483647 w 3105"/>
              <a:gd name="T57" fmla="*/ 2147483647 h 2453"/>
              <a:gd name="T58" fmla="*/ 2147483647 w 3105"/>
              <a:gd name="T59" fmla="*/ 2147483647 h 2453"/>
              <a:gd name="T60" fmla="*/ 2147483647 w 3105"/>
              <a:gd name="T61" fmla="*/ 2147483647 h 2453"/>
              <a:gd name="T62" fmla="*/ 2147483647 w 3105"/>
              <a:gd name="T63" fmla="*/ 2147483647 h 2453"/>
              <a:gd name="T64" fmla="*/ 2147483647 w 3105"/>
              <a:gd name="T65" fmla="*/ 2147483647 h 2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05"/>
              <a:gd name="T100" fmla="*/ 0 h 2453"/>
              <a:gd name="T101" fmla="*/ 3105 w 3105"/>
              <a:gd name="T102" fmla="*/ 2453 h 2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05" h="2453">
                <a:moveTo>
                  <a:pt x="0" y="687"/>
                </a:moveTo>
                <a:lnTo>
                  <a:pt x="327" y="343"/>
                </a:lnTo>
                <a:lnTo>
                  <a:pt x="599" y="147"/>
                </a:lnTo>
                <a:lnTo>
                  <a:pt x="872" y="49"/>
                </a:lnTo>
                <a:lnTo>
                  <a:pt x="1144" y="0"/>
                </a:lnTo>
                <a:lnTo>
                  <a:pt x="1580" y="0"/>
                </a:lnTo>
                <a:lnTo>
                  <a:pt x="2016" y="147"/>
                </a:lnTo>
                <a:lnTo>
                  <a:pt x="2343" y="491"/>
                </a:lnTo>
                <a:lnTo>
                  <a:pt x="2561" y="1030"/>
                </a:lnTo>
                <a:lnTo>
                  <a:pt x="2670" y="687"/>
                </a:lnTo>
                <a:lnTo>
                  <a:pt x="2888" y="343"/>
                </a:lnTo>
                <a:lnTo>
                  <a:pt x="3051" y="196"/>
                </a:lnTo>
                <a:lnTo>
                  <a:pt x="2996" y="491"/>
                </a:lnTo>
                <a:lnTo>
                  <a:pt x="2888" y="687"/>
                </a:lnTo>
                <a:lnTo>
                  <a:pt x="2888" y="932"/>
                </a:lnTo>
                <a:lnTo>
                  <a:pt x="2888" y="1079"/>
                </a:lnTo>
                <a:lnTo>
                  <a:pt x="2888" y="1227"/>
                </a:lnTo>
                <a:lnTo>
                  <a:pt x="2888" y="1472"/>
                </a:lnTo>
                <a:lnTo>
                  <a:pt x="2942" y="1717"/>
                </a:lnTo>
                <a:lnTo>
                  <a:pt x="3051" y="1914"/>
                </a:lnTo>
                <a:lnTo>
                  <a:pt x="3105" y="2012"/>
                </a:lnTo>
                <a:lnTo>
                  <a:pt x="2779" y="1815"/>
                </a:lnTo>
                <a:lnTo>
                  <a:pt x="2724" y="1619"/>
                </a:lnTo>
                <a:lnTo>
                  <a:pt x="2561" y="1374"/>
                </a:lnTo>
                <a:lnTo>
                  <a:pt x="2506" y="1717"/>
                </a:lnTo>
                <a:lnTo>
                  <a:pt x="2179" y="2159"/>
                </a:lnTo>
                <a:lnTo>
                  <a:pt x="1907" y="2355"/>
                </a:lnTo>
                <a:lnTo>
                  <a:pt x="1580" y="2453"/>
                </a:lnTo>
                <a:lnTo>
                  <a:pt x="1199" y="2453"/>
                </a:lnTo>
                <a:lnTo>
                  <a:pt x="708" y="2355"/>
                </a:lnTo>
                <a:lnTo>
                  <a:pt x="218" y="2061"/>
                </a:lnTo>
                <a:lnTo>
                  <a:pt x="163" y="1865"/>
                </a:lnTo>
                <a:lnTo>
                  <a:pt x="109" y="1766"/>
                </a:lnTo>
              </a:path>
            </a:pathLst>
          </a:custGeom>
          <a:solidFill>
            <a:srgbClr val="FF3300"/>
          </a:solidFill>
          <a:ln w="3175">
            <a:solidFill>
              <a:srgbClr val="000000"/>
            </a:solidFill>
            <a:prstDash val="solid"/>
            <a:round/>
            <a:headEnd/>
            <a:tailEnd/>
          </a:ln>
        </p:spPr>
        <p:txBody>
          <a:bodyPr/>
          <a:lstStyle/>
          <a:p>
            <a:endParaRPr lang="en-US"/>
          </a:p>
        </p:txBody>
      </p:sp>
      <p:sp>
        <p:nvSpPr>
          <p:cNvPr id="17426" name="Freeform 5">
            <a:extLst>
              <a:ext uri="{FF2B5EF4-FFF2-40B4-BE49-F238E27FC236}">
                <a16:creationId xmlns:a16="http://schemas.microsoft.com/office/drawing/2014/main" id="{6F43E884-475A-6EA8-7F0C-0D5DC4B1D255}"/>
              </a:ext>
            </a:extLst>
          </p:cNvPr>
          <p:cNvSpPr>
            <a:spLocks/>
          </p:cNvSpPr>
          <p:nvPr/>
        </p:nvSpPr>
        <p:spPr bwMode="auto">
          <a:xfrm>
            <a:off x="4979989" y="4881564"/>
            <a:ext cx="346075" cy="90487"/>
          </a:xfrm>
          <a:custGeom>
            <a:avLst/>
            <a:gdLst>
              <a:gd name="T0" fmla="*/ 2147483647 w 490"/>
              <a:gd name="T1" fmla="*/ 2147483647 h 245"/>
              <a:gd name="T2" fmla="*/ 2147483647 w 490"/>
              <a:gd name="T3" fmla="*/ 0 h 245"/>
              <a:gd name="T4" fmla="*/ 2147483647 w 490"/>
              <a:gd name="T5" fmla="*/ 0 h 245"/>
              <a:gd name="T6" fmla="*/ 0 w 490"/>
              <a:gd name="T7" fmla="*/ 2147483647 h 245"/>
              <a:gd name="T8" fmla="*/ 2147483647 w 490"/>
              <a:gd name="T9" fmla="*/ 2147483647 h 245"/>
              <a:gd name="T10" fmla="*/ 2147483647 w 490"/>
              <a:gd name="T11" fmla="*/ 2147483647 h 245"/>
              <a:gd name="T12" fmla="*/ 2147483647 w 490"/>
              <a:gd name="T13" fmla="*/ 2147483647 h 245"/>
              <a:gd name="T14" fmla="*/ 0 60000 65536"/>
              <a:gd name="T15" fmla="*/ 0 60000 65536"/>
              <a:gd name="T16" fmla="*/ 0 60000 65536"/>
              <a:gd name="T17" fmla="*/ 0 60000 65536"/>
              <a:gd name="T18" fmla="*/ 0 60000 65536"/>
              <a:gd name="T19" fmla="*/ 0 60000 65536"/>
              <a:gd name="T20" fmla="*/ 0 60000 65536"/>
              <a:gd name="T21" fmla="*/ 0 w 490"/>
              <a:gd name="T22" fmla="*/ 0 h 245"/>
              <a:gd name="T23" fmla="*/ 490 w 490"/>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245">
                <a:moveTo>
                  <a:pt x="381" y="49"/>
                </a:moveTo>
                <a:lnTo>
                  <a:pt x="218" y="0"/>
                </a:lnTo>
                <a:lnTo>
                  <a:pt x="55" y="0"/>
                </a:lnTo>
                <a:lnTo>
                  <a:pt x="0" y="147"/>
                </a:lnTo>
                <a:lnTo>
                  <a:pt x="163" y="196"/>
                </a:lnTo>
                <a:lnTo>
                  <a:pt x="327" y="245"/>
                </a:lnTo>
                <a:lnTo>
                  <a:pt x="490" y="245"/>
                </a:lnTo>
              </a:path>
            </a:pathLst>
          </a:custGeom>
          <a:solidFill>
            <a:srgbClr val="FF3300"/>
          </a:solidFill>
          <a:ln w="3175">
            <a:solidFill>
              <a:srgbClr val="000000"/>
            </a:solidFill>
            <a:prstDash val="solid"/>
            <a:round/>
            <a:headEnd/>
            <a:tailEnd/>
          </a:ln>
        </p:spPr>
        <p:txBody>
          <a:bodyPr/>
          <a:lstStyle/>
          <a:p>
            <a:endParaRPr lang="en-US"/>
          </a:p>
        </p:txBody>
      </p:sp>
      <p:sp>
        <p:nvSpPr>
          <p:cNvPr id="17427" name="Freeform 6">
            <a:extLst>
              <a:ext uri="{FF2B5EF4-FFF2-40B4-BE49-F238E27FC236}">
                <a16:creationId xmlns:a16="http://schemas.microsoft.com/office/drawing/2014/main" id="{E9236810-C133-19DE-81BA-8AA7BE1A7C79}"/>
              </a:ext>
            </a:extLst>
          </p:cNvPr>
          <p:cNvSpPr>
            <a:spLocks/>
          </p:cNvSpPr>
          <p:nvPr/>
        </p:nvSpPr>
        <p:spPr bwMode="auto">
          <a:xfrm>
            <a:off x="4941889" y="5026026"/>
            <a:ext cx="307975" cy="341313"/>
          </a:xfrm>
          <a:custGeom>
            <a:avLst/>
            <a:gdLst>
              <a:gd name="T0" fmla="*/ 2147483647 w 435"/>
              <a:gd name="T1" fmla="*/ 2147483647 h 933"/>
              <a:gd name="T2" fmla="*/ 2147483647 w 435"/>
              <a:gd name="T3" fmla="*/ 2147483647 h 933"/>
              <a:gd name="T4" fmla="*/ 2147483647 w 435"/>
              <a:gd name="T5" fmla="*/ 2147483647 h 933"/>
              <a:gd name="T6" fmla="*/ 2147483647 w 435"/>
              <a:gd name="T7" fmla="*/ 2147483647 h 933"/>
              <a:gd name="T8" fmla="*/ 2147483647 w 435"/>
              <a:gd name="T9" fmla="*/ 2147483647 h 933"/>
              <a:gd name="T10" fmla="*/ 0 w 435"/>
              <a:gd name="T11" fmla="*/ 2147483647 h 933"/>
              <a:gd name="T12" fmla="*/ 0 w 435"/>
              <a:gd name="T13" fmla="*/ 2147483647 h 933"/>
              <a:gd name="T14" fmla="*/ 0 w 435"/>
              <a:gd name="T15" fmla="*/ 2147483647 h 933"/>
              <a:gd name="T16" fmla="*/ 2147483647 w 435"/>
              <a:gd name="T17" fmla="*/ 2147483647 h 933"/>
              <a:gd name="T18" fmla="*/ 2147483647 w 435"/>
              <a:gd name="T19" fmla="*/ 2147483647 h 933"/>
              <a:gd name="T20" fmla="*/ 2147483647 w 435"/>
              <a:gd name="T21" fmla="*/ 2147483647 h 933"/>
              <a:gd name="T22" fmla="*/ 2147483647 w 435"/>
              <a:gd name="T23" fmla="*/ 0 h 9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5"/>
              <a:gd name="T37" fmla="*/ 0 h 933"/>
              <a:gd name="T38" fmla="*/ 435 w 435"/>
              <a:gd name="T39" fmla="*/ 933 h 9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5" h="933">
                <a:moveTo>
                  <a:pt x="435" y="344"/>
                </a:moveTo>
                <a:lnTo>
                  <a:pt x="435" y="589"/>
                </a:lnTo>
                <a:lnTo>
                  <a:pt x="381" y="835"/>
                </a:lnTo>
                <a:lnTo>
                  <a:pt x="217" y="933"/>
                </a:lnTo>
                <a:lnTo>
                  <a:pt x="109" y="884"/>
                </a:lnTo>
                <a:lnTo>
                  <a:pt x="0" y="835"/>
                </a:lnTo>
                <a:lnTo>
                  <a:pt x="0" y="589"/>
                </a:lnTo>
                <a:lnTo>
                  <a:pt x="0" y="442"/>
                </a:lnTo>
                <a:lnTo>
                  <a:pt x="54" y="295"/>
                </a:lnTo>
                <a:lnTo>
                  <a:pt x="163" y="197"/>
                </a:lnTo>
                <a:lnTo>
                  <a:pt x="272" y="99"/>
                </a:lnTo>
                <a:lnTo>
                  <a:pt x="381" y="0"/>
                </a:lnTo>
              </a:path>
            </a:pathLst>
          </a:custGeom>
          <a:solidFill>
            <a:srgbClr val="FF3300"/>
          </a:solidFill>
          <a:ln w="3175">
            <a:solidFill>
              <a:srgbClr val="000000"/>
            </a:solidFill>
            <a:prstDash val="solid"/>
            <a:round/>
            <a:headEnd/>
            <a:tailEnd/>
          </a:ln>
        </p:spPr>
        <p:txBody>
          <a:bodyPr/>
          <a:lstStyle/>
          <a:p>
            <a:endParaRPr lang="en-US"/>
          </a:p>
        </p:txBody>
      </p:sp>
      <p:sp>
        <p:nvSpPr>
          <p:cNvPr id="17428" name="Oval 7">
            <a:extLst>
              <a:ext uri="{FF2B5EF4-FFF2-40B4-BE49-F238E27FC236}">
                <a16:creationId xmlns:a16="http://schemas.microsoft.com/office/drawing/2014/main" id="{A9127609-A2C2-17B6-5856-915DFC5B359D}"/>
              </a:ext>
            </a:extLst>
          </p:cNvPr>
          <p:cNvSpPr>
            <a:spLocks noChangeArrowheads="1"/>
          </p:cNvSpPr>
          <p:nvPr/>
        </p:nvSpPr>
        <p:spPr bwMode="auto">
          <a:xfrm>
            <a:off x="5365751" y="4738688"/>
            <a:ext cx="461963" cy="215900"/>
          </a:xfrm>
          <a:prstGeom prst="ellipse">
            <a:avLst/>
          </a:prstGeom>
          <a:solidFill>
            <a:srgbClr val="FFFFFF"/>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29" name="Oval 8">
            <a:extLst>
              <a:ext uri="{FF2B5EF4-FFF2-40B4-BE49-F238E27FC236}">
                <a16:creationId xmlns:a16="http://schemas.microsoft.com/office/drawing/2014/main" id="{B1240E79-0412-4ECC-51FE-3F844D259FD5}"/>
              </a:ext>
            </a:extLst>
          </p:cNvPr>
          <p:cNvSpPr>
            <a:spLocks noChangeArrowheads="1"/>
          </p:cNvSpPr>
          <p:nvPr/>
        </p:nvSpPr>
        <p:spPr bwMode="auto">
          <a:xfrm>
            <a:off x="5441950" y="4881564"/>
            <a:ext cx="153988" cy="73025"/>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30" name="Freeform 9">
            <a:extLst>
              <a:ext uri="{FF2B5EF4-FFF2-40B4-BE49-F238E27FC236}">
                <a16:creationId xmlns:a16="http://schemas.microsoft.com/office/drawing/2014/main" id="{192339CD-B312-BE7B-BC81-EBCE9059FC42}"/>
              </a:ext>
            </a:extLst>
          </p:cNvPr>
          <p:cNvSpPr>
            <a:spLocks/>
          </p:cNvSpPr>
          <p:nvPr/>
        </p:nvSpPr>
        <p:spPr bwMode="auto">
          <a:xfrm>
            <a:off x="6210301" y="4559300"/>
            <a:ext cx="538163" cy="196850"/>
          </a:xfrm>
          <a:custGeom>
            <a:avLst/>
            <a:gdLst>
              <a:gd name="T0" fmla="*/ 0 w 763"/>
              <a:gd name="T1" fmla="*/ 2147483647 h 539"/>
              <a:gd name="T2" fmla="*/ 2147483647 w 763"/>
              <a:gd name="T3" fmla="*/ 2147483647 h 539"/>
              <a:gd name="T4" fmla="*/ 2147483647 w 763"/>
              <a:gd name="T5" fmla="*/ 0 h 539"/>
              <a:gd name="T6" fmla="*/ 2147483647 w 763"/>
              <a:gd name="T7" fmla="*/ 0 h 539"/>
              <a:gd name="T8" fmla="*/ 2147483647 w 763"/>
              <a:gd name="T9" fmla="*/ 2147483647 h 539"/>
              <a:gd name="T10" fmla="*/ 2147483647 w 763"/>
              <a:gd name="T11" fmla="*/ 2147483647 h 539"/>
              <a:gd name="T12" fmla="*/ 2147483647 w 763"/>
              <a:gd name="T13" fmla="*/ 2147483647 h 539"/>
              <a:gd name="T14" fmla="*/ 0 60000 65536"/>
              <a:gd name="T15" fmla="*/ 0 60000 65536"/>
              <a:gd name="T16" fmla="*/ 0 60000 65536"/>
              <a:gd name="T17" fmla="*/ 0 60000 65536"/>
              <a:gd name="T18" fmla="*/ 0 60000 65536"/>
              <a:gd name="T19" fmla="*/ 0 60000 65536"/>
              <a:gd name="T20" fmla="*/ 0 60000 65536"/>
              <a:gd name="T21" fmla="*/ 0 w 763"/>
              <a:gd name="T22" fmla="*/ 0 h 539"/>
              <a:gd name="T23" fmla="*/ 763 w 763"/>
              <a:gd name="T24" fmla="*/ 539 h 5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3" h="539">
                <a:moveTo>
                  <a:pt x="0" y="196"/>
                </a:moveTo>
                <a:lnTo>
                  <a:pt x="382" y="49"/>
                </a:lnTo>
                <a:lnTo>
                  <a:pt x="600" y="0"/>
                </a:lnTo>
                <a:lnTo>
                  <a:pt x="763" y="0"/>
                </a:lnTo>
                <a:lnTo>
                  <a:pt x="654" y="196"/>
                </a:lnTo>
                <a:lnTo>
                  <a:pt x="654" y="343"/>
                </a:lnTo>
                <a:lnTo>
                  <a:pt x="654" y="539"/>
                </a:lnTo>
              </a:path>
            </a:pathLst>
          </a:custGeom>
          <a:solidFill>
            <a:srgbClr val="FF3300"/>
          </a:solidFill>
          <a:ln w="3175">
            <a:solidFill>
              <a:srgbClr val="000000"/>
            </a:solidFill>
            <a:prstDash val="solid"/>
            <a:round/>
            <a:headEnd/>
            <a:tailEnd/>
          </a:ln>
        </p:spPr>
        <p:txBody>
          <a:bodyPr/>
          <a:lstStyle/>
          <a:p>
            <a:endParaRPr lang="en-US"/>
          </a:p>
        </p:txBody>
      </p:sp>
      <p:sp>
        <p:nvSpPr>
          <p:cNvPr id="17431" name="Freeform 10">
            <a:extLst>
              <a:ext uri="{FF2B5EF4-FFF2-40B4-BE49-F238E27FC236}">
                <a16:creationId xmlns:a16="http://schemas.microsoft.com/office/drawing/2014/main" id="{0774483A-8C7B-4356-61A3-7FE172198E6E}"/>
              </a:ext>
            </a:extLst>
          </p:cNvPr>
          <p:cNvSpPr>
            <a:spLocks/>
          </p:cNvSpPr>
          <p:nvPr/>
        </p:nvSpPr>
        <p:spPr bwMode="auto">
          <a:xfrm>
            <a:off x="6478588" y="5421313"/>
            <a:ext cx="461962" cy="107950"/>
          </a:xfrm>
          <a:custGeom>
            <a:avLst/>
            <a:gdLst>
              <a:gd name="T0" fmla="*/ 0 w 654"/>
              <a:gd name="T1" fmla="*/ 2147483647 h 294"/>
              <a:gd name="T2" fmla="*/ 2147483647 w 654"/>
              <a:gd name="T3" fmla="*/ 2147483647 h 294"/>
              <a:gd name="T4" fmla="*/ 2147483647 w 654"/>
              <a:gd name="T5" fmla="*/ 2147483647 h 294"/>
              <a:gd name="T6" fmla="*/ 2147483647 w 654"/>
              <a:gd name="T7" fmla="*/ 2147483647 h 294"/>
              <a:gd name="T8" fmla="*/ 2147483647 w 654"/>
              <a:gd name="T9" fmla="*/ 2147483647 h 294"/>
              <a:gd name="T10" fmla="*/ 2147483647 w 654"/>
              <a:gd name="T11" fmla="*/ 0 h 294"/>
              <a:gd name="T12" fmla="*/ 0 60000 65536"/>
              <a:gd name="T13" fmla="*/ 0 60000 65536"/>
              <a:gd name="T14" fmla="*/ 0 60000 65536"/>
              <a:gd name="T15" fmla="*/ 0 60000 65536"/>
              <a:gd name="T16" fmla="*/ 0 60000 65536"/>
              <a:gd name="T17" fmla="*/ 0 60000 65536"/>
              <a:gd name="T18" fmla="*/ 0 w 654"/>
              <a:gd name="T19" fmla="*/ 0 h 294"/>
              <a:gd name="T20" fmla="*/ 654 w 654"/>
              <a:gd name="T21" fmla="*/ 294 h 294"/>
            </a:gdLst>
            <a:ahLst/>
            <a:cxnLst>
              <a:cxn ang="T12">
                <a:pos x="T0" y="T1"/>
              </a:cxn>
              <a:cxn ang="T13">
                <a:pos x="T2" y="T3"/>
              </a:cxn>
              <a:cxn ang="T14">
                <a:pos x="T4" y="T5"/>
              </a:cxn>
              <a:cxn ang="T15">
                <a:pos x="T6" y="T7"/>
              </a:cxn>
              <a:cxn ang="T16">
                <a:pos x="T8" y="T9"/>
              </a:cxn>
              <a:cxn ang="T17">
                <a:pos x="T10" y="T11"/>
              </a:cxn>
            </a:cxnLst>
            <a:rect l="T18" t="T19" r="T20" b="T21"/>
            <a:pathLst>
              <a:path w="654" h="294">
                <a:moveTo>
                  <a:pt x="0" y="196"/>
                </a:moveTo>
                <a:lnTo>
                  <a:pt x="272" y="294"/>
                </a:lnTo>
                <a:lnTo>
                  <a:pt x="545" y="245"/>
                </a:lnTo>
                <a:lnTo>
                  <a:pt x="654" y="196"/>
                </a:lnTo>
                <a:lnTo>
                  <a:pt x="436" y="147"/>
                </a:lnTo>
                <a:lnTo>
                  <a:pt x="381" y="0"/>
                </a:lnTo>
              </a:path>
            </a:pathLst>
          </a:custGeom>
          <a:solidFill>
            <a:srgbClr val="FF3300"/>
          </a:solidFill>
          <a:ln w="3175">
            <a:solidFill>
              <a:srgbClr val="000000"/>
            </a:solidFill>
            <a:prstDash val="solid"/>
            <a:round/>
            <a:headEnd/>
            <a:tailEnd/>
          </a:ln>
        </p:spPr>
        <p:txBody>
          <a:bodyPr/>
          <a:lstStyle/>
          <a:p>
            <a:endParaRPr lang="en-US"/>
          </a:p>
        </p:txBody>
      </p:sp>
      <p:sp>
        <p:nvSpPr>
          <p:cNvPr id="17432" name="Line 11">
            <a:extLst>
              <a:ext uri="{FF2B5EF4-FFF2-40B4-BE49-F238E27FC236}">
                <a16:creationId xmlns:a16="http://schemas.microsoft.com/office/drawing/2014/main" id="{68C78B7C-FA34-D28F-8E28-DBCA942801D6}"/>
              </a:ext>
            </a:extLst>
          </p:cNvPr>
          <p:cNvSpPr>
            <a:spLocks noChangeShapeType="1"/>
          </p:cNvSpPr>
          <p:nvPr/>
        </p:nvSpPr>
        <p:spPr bwMode="auto">
          <a:xfrm flipH="1" flipV="1">
            <a:off x="6710363" y="5384801"/>
            <a:ext cx="38100" cy="5397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Rectangle 109" descr="Parchment">
            <a:extLst>
              <a:ext uri="{FF2B5EF4-FFF2-40B4-BE49-F238E27FC236}">
                <a16:creationId xmlns:a16="http://schemas.microsoft.com/office/drawing/2014/main" id="{89308D69-BCB6-4EDE-05A2-371CB25A5C7C}"/>
              </a:ext>
            </a:extLst>
          </p:cNvPr>
          <p:cNvSpPr>
            <a:spLocks noChangeArrowheads="1"/>
          </p:cNvSpPr>
          <p:nvPr/>
        </p:nvSpPr>
        <p:spPr bwMode="auto">
          <a:xfrm>
            <a:off x="3841751" y="2544764"/>
            <a:ext cx="4919663" cy="19145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34" name="Freeform 110">
            <a:extLst>
              <a:ext uri="{FF2B5EF4-FFF2-40B4-BE49-F238E27FC236}">
                <a16:creationId xmlns:a16="http://schemas.microsoft.com/office/drawing/2014/main" id="{64CC8CC2-EDF0-CEF7-D2E5-3C28DD378017}"/>
              </a:ext>
            </a:extLst>
          </p:cNvPr>
          <p:cNvSpPr>
            <a:spLocks/>
          </p:cNvSpPr>
          <p:nvPr/>
        </p:nvSpPr>
        <p:spPr bwMode="auto">
          <a:xfrm>
            <a:off x="4660900" y="2990850"/>
            <a:ext cx="2992438" cy="1042988"/>
          </a:xfrm>
          <a:custGeom>
            <a:avLst/>
            <a:gdLst>
              <a:gd name="T0" fmla="*/ 2147483647 w 4242"/>
              <a:gd name="T1" fmla="*/ 2147483647 h 2848"/>
              <a:gd name="T2" fmla="*/ 2147483647 w 4242"/>
              <a:gd name="T3" fmla="*/ 2147483647 h 2848"/>
              <a:gd name="T4" fmla="*/ 2147483647 w 4242"/>
              <a:gd name="T5" fmla="*/ 0 h 2848"/>
              <a:gd name="T6" fmla="*/ 2147483647 w 4242"/>
              <a:gd name="T7" fmla="*/ 0 h 2848"/>
              <a:gd name="T8" fmla="*/ 2147483647 w 4242"/>
              <a:gd name="T9" fmla="*/ 2147483647 h 2848"/>
              <a:gd name="T10" fmla="*/ 2147483647 w 4242"/>
              <a:gd name="T11" fmla="*/ 2147483647 h 2848"/>
              <a:gd name="T12" fmla="*/ 2147483647 w 4242"/>
              <a:gd name="T13" fmla="*/ 2147483647 h 2848"/>
              <a:gd name="T14" fmla="*/ 2147483647 w 4242"/>
              <a:gd name="T15" fmla="*/ 2147483647 h 2848"/>
              <a:gd name="T16" fmla="*/ 2147483647 w 4242"/>
              <a:gd name="T17" fmla="*/ 2147483647 h 2848"/>
              <a:gd name="T18" fmla="*/ 2147483647 w 4242"/>
              <a:gd name="T19" fmla="*/ 2147483647 h 2848"/>
              <a:gd name="T20" fmla="*/ 2147483647 w 4242"/>
              <a:gd name="T21" fmla="*/ 2147483647 h 2848"/>
              <a:gd name="T22" fmla="*/ 2147483647 w 4242"/>
              <a:gd name="T23" fmla="*/ 2147483647 h 2848"/>
              <a:gd name="T24" fmla="*/ 2147483647 w 4242"/>
              <a:gd name="T25" fmla="*/ 2147483647 h 2848"/>
              <a:gd name="T26" fmla="*/ 2147483647 w 4242"/>
              <a:gd name="T27" fmla="*/ 2147483647 h 2848"/>
              <a:gd name="T28" fmla="*/ 2147483647 w 4242"/>
              <a:gd name="T29" fmla="*/ 2147483647 h 2848"/>
              <a:gd name="T30" fmla="*/ 2147483647 w 4242"/>
              <a:gd name="T31" fmla="*/ 2147483647 h 2848"/>
              <a:gd name="T32" fmla="*/ 2147483647 w 4242"/>
              <a:gd name="T33" fmla="*/ 2147483647 h 2848"/>
              <a:gd name="T34" fmla="*/ 2147483647 w 4242"/>
              <a:gd name="T35" fmla="*/ 2147483647 h 2848"/>
              <a:gd name="T36" fmla="*/ 2147483647 w 4242"/>
              <a:gd name="T37" fmla="*/ 2147483647 h 2848"/>
              <a:gd name="T38" fmla="*/ 2147483647 w 4242"/>
              <a:gd name="T39" fmla="*/ 2147483647 h 2848"/>
              <a:gd name="T40" fmla="*/ 2147483647 w 4242"/>
              <a:gd name="T41" fmla="*/ 2147483647 h 2848"/>
              <a:gd name="T42" fmla="*/ 2147483647 w 4242"/>
              <a:gd name="T43" fmla="*/ 2147483647 h 2848"/>
              <a:gd name="T44" fmla="*/ 2147483647 w 4242"/>
              <a:gd name="T45" fmla="*/ 2147483647 h 2848"/>
              <a:gd name="T46" fmla="*/ 2147483647 w 4242"/>
              <a:gd name="T47" fmla="*/ 2147483647 h 2848"/>
              <a:gd name="T48" fmla="*/ 2147483647 w 4242"/>
              <a:gd name="T49" fmla="*/ 2147483647 h 2848"/>
              <a:gd name="T50" fmla="*/ 2147483647 w 4242"/>
              <a:gd name="T51" fmla="*/ 2147483647 h 2848"/>
              <a:gd name="T52" fmla="*/ 2147483647 w 4242"/>
              <a:gd name="T53" fmla="*/ 2147483647 h 2848"/>
              <a:gd name="T54" fmla="*/ 2147483647 w 4242"/>
              <a:gd name="T55" fmla="*/ 2147483647 h 2848"/>
              <a:gd name="T56" fmla="*/ 2147483647 w 4242"/>
              <a:gd name="T57" fmla="*/ 2147483647 h 2848"/>
              <a:gd name="T58" fmla="*/ 2147483647 w 4242"/>
              <a:gd name="T59" fmla="*/ 2147483647 h 2848"/>
              <a:gd name="T60" fmla="*/ 2147483647 w 4242"/>
              <a:gd name="T61" fmla="*/ 2147483647 h 2848"/>
              <a:gd name="T62" fmla="*/ 2147483647 w 4242"/>
              <a:gd name="T63" fmla="*/ 2147483647 h 2848"/>
              <a:gd name="T64" fmla="*/ 2147483647 w 4242"/>
              <a:gd name="T65" fmla="*/ 2147483647 h 2848"/>
              <a:gd name="T66" fmla="*/ 2147483647 w 4242"/>
              <a:gd name="T67" fmla="*/ 2147483647 h 2848"/>
              <a:gd name="T68" fmla="*/ 0 w 4242"/>
              <a:gd name="T69" fmla="*/ 2147483647 h 2848"/>
              <a:gd name="T70" fmla="*/ 0 w 4242"/>
              <a:gd name="T71" fmla="*/ 2147483647 h 2848"/>
              <a:gd name="T72" fmla="*/ 2147483647 w 4242"/>
              <a:gd name="T73" fmla="*/ 2147483647 h 2848"/>
              <a:gd name="T74" fmla="*/ 2147483647 w 4242"/>
              <a:gd name="T75" fmla="*/ 2147483647 h 2848"/>
              <a:gd name="T76" fmla="*/ 2147483647 w 4242"/>
              <a:gd name="T77" fmla="*/ 2147483647 h 2848"/>
              <a:gd name="T78" fmla="*/ 2147483647 w 4242"/>
              <a:gd name="T79" fmla="*/ 2147483647 h 2848"/>
              <a:gd name="T80" fmla="*/ 2147483647 w 4242"/>
              <a:gd name="T81" fmla="*/ 2147483647 h 2848"/>
              <a:gd name="T82" fmla="*/ 2147483647 w 4242"/>
              <a:gd name="T83" fmla="*/ 2147483647 h 2848"/>
              <a:gd name="T84" fmla="*/ 2147483647 w 4242"/>
              <a:gd name="T85" fmla="*/ 2147483647 h 2848"/>
              <a:gd name="T86" fmla="*/ 2147483647 w 4242"/>
              <a:gd name="T87" fmla="*/ 2147483647 h 2848"/>
              <a:gd name="T88" fmla="*/ 2147483647 w 4242"/>
              <a:gd name="T89" fmla="*/ 2147483647 h 2848"/>
              <a:gd name="T90" fmla="*/ 2147483647 w 4242"/>
              <a:gd name="T91" fmla="*/ 2147483647 h 2848"/>
              <a:gd name="T92" fmla="*/ 2147483647 w 4242"/>
              <a:gd name="T93" fmla="*/ 2147483647 h 2848"/>
              <a:gd name="T94" fmla="*/ 2147483647 w 4242"/>
              <a:gd name="T95" fmla="*/ 2147483647 h 2848"/>
              <a:gd name="T96" fmla="*/ 2147483647 w 4242"/>
              <a:gd name="T97" fmla="*/ 2147483647 h 2848"/>
              <a:gd name="T98" fmla="*/ 2147483647 w 4242"/>
              <a:gd name="T99" fmla="*/ 2147483647 h 2848"/>
              <a:gd name="T100" fmla="*/ 2147483647 w 4242"/>
              <a:gd name="T101" fmla="*/ 2147483647 h 2848"/>
              <a:gd name="T102" fmla="*/ 2147483647 w 4242"/>
              <a:gd name="T103" fmla="*/ 2147483647 h 2848"/>
              <a:gd name="T104" fmla="*/ 2147483647 w 4242"/>
              <a:gd name="T105" fmla="*/ 2147483647 h 2848"/>
              <a:gd name="T106" fmla="*/ 2147483647 w 4242"/>
              <a:gd name="T107" fmla="*/ 2147483647 h 28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42"/>
              <a:gd name="T163" fmla="*/ 0 h 2848"/>
              <a:gd name="T164" fmla="*/ 4242 w 4242"/>
              <a:gd name="T165" fmla="*/ 2848 h 28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42" h="2848">
                <a:moveTo>
                  <a:pt x="523" y="233"/>
                </a:moveTo>
                <a:lnTo>
                  <a:pt x="814" y="59"/>
                </a:lnTo>
                <a:lnTo>
                  <a:pt x="1162" y="0"/>
                </a:lnTo>
                <a:lnTo>
                  <a:pt x="1569" y="0"/>
                </a:lnTo>
                <a:lnTo>
                  <a:pt x="1802" y="175"/>
                </a:lnTo>
                <a:lnTo>
                  <a:pt x="2034" y="465"/>
                </a:lnTo>
                <a:lnTo>
                  <a:pt x="2208" y="988"/>
                </a:lnTo>
                <a:lnTo>
                  <a:pt x="2383" y="1337"/>
                </a:lnTo>
                <a:lnTo>
                  <a:pt x="2615" y="1686"/>
                </a:lnTo>
                <a:lnTo>
                  <a:pt x="2848" y="1860"/>
                </a:lnTo>
                <a:lnTo>
                  <a:pt x="3022" y="1918"/>
                </a:lnTo>
                <a:lnTo>
                  <a:pt x="3254" y="1802"/>
                </a:lnTo>
                <a:lnTo>
                  <a:pt x="3487" y="1453"/>
                </a:lnTo>
                <a:lnTo>
                  <a:pt x="3603" y="1105"/>
                </a:lnTo>
                <a:lnTo>
                  <a:pt x="3836" y="872"/>
                </a:lnTo>
                <a:lnTo>
                  <a:pt x="4010" y="814"/>
                </a:lnTo>
                <a:lnTo>
                  <a:pt x="3777" y="1337"/>
                </a:lnTo>
                <a:lnTo>
                  <a:pt x="3777" y="1802"/>
                </a:lnTo>
                <a:lnTo>
                  <a:pt x="3894" y="2209"/>
                </a:lnTo>
                <a:lnTo>
                  <a:pt x="4068" y="2441"/>
                </a:lnTo>
                <a:lnTo>
                  <a:pt x="4242" y="2616"/>
                </a:lnTo>
                <a:lnTo>
                  <a:pt x="3894" y="2557"/>
                </a:lnTo>
                <a:lnTo>
                  <a:pt x="3661" y="2441"/>
                </a:lnTo>
                <a:lnTo>
                  <a:pt x="3429" y="2325"/>
                </a:lnTo>
                <a:lnTo>
                  <a:pt x="3022" y="2267"/>
                </a:lnTo>
                <a:lnTo>
                  <a:pt x="2673" y="2209"/>
                </a:lnTo>
                <a:lnTo>
                  <a:pt x="2325" y="2325"/>
                </a:lnTo>
                <a:lnTo>
                  <a:pt x="1569" y="2441"/>
                </a:lnTo>
                <a:lnTo>
                  <a:pt x="1162" y="2674"/>
                </a:lnTo>
                <a:lnTo>
                  <a:pt x="930" y="2848"/>
                </a:lnTo>
                <a:lnTo>
                  <a:pt x="639" y="2848"/>
                </a:lnTo>
                <a:lnTo>
                  <a:pt x="523" y="2790"/>
                </a:lnTo>
                <a:lnTo>
                  <a:pt x="233" y="2616"/>
                </a:lnTo>
                <a:lnTo>
                  <a:pt x="116" y="2441"/>
                </a:lnTo>
                <a:lnTo>
                  <a:pt x="0" y="2034"/>
                </a:lnTo>
                <a:lnTo>
                  <a:pt x="0" y="1860"/>
                </a:lnTo>
                <a:lnTo>
                  <a:pt x="175" y="1744"/>
                </a:lnTo>
                <a:lnTo>
                  <a:pt x="407" y="1686"/>
                </a:lnTo>
                <a:lnTo>
                  <a:pt x="291" y="1628"/>
                </a:lnTo>
                <a:lnTo>
                  <a:pt x="175" y="1569"/>
                </a:lnTo>
                <a:lnTo>
                  <a:pt x="349" y="1511"/>
                </a:lnTo>
                <a:lnTo>
                  <a:pt x="523" y="1511"/>
                </a:lnTo>
                <a:lnTo>
                  <a:pt x="698" y="1511"/>
                </a:lnTo>
                <a:lnTo>
                  <a:pt x="639" y="1337"/>
                </a:lnTo>
                <a:lnTo>
                  <a:pt x="465" y="1279"/>
                </a:lnTo>
                <a:lnTo>
                  <a:pt x="291" y="1279"/>
                </a:lnTo>
                <a:lnTo>
                  <a:pt x="175" y="1221"/>
                </a:lnTo>
                <a:lnTo>
                  <a:pt x="233" y="1046"/>
                </a:lnTo>
                <a:lnTo>
                  <a:pt x="465" y="1046"/>
                </a:lnTo>
                <a:lnTo>
                  <a:pt x="349" y="930"/>
                </a:lnTo>
                <a:lnTo>
                  <a:pt x="291" y="756"/>
                </a:lnTo>
                <a:lnTo>
                  <a:pt x="291" y="523"/>
                </a:lnTo>
                <a:lnTo>
                  <a:pt x="407" y="349"/>
                </a:lnTo>
                <a:lnTo>
                  <a:pt x="523" y="233"/>
                </a:lnTo>
                <a:close/>
              </a:path>
            </a:pathLst>
          </a:custGeom>
          <a:solidFill>
            <a:srgbClr val="66FF33"/>
          </a:solidFill>
          <a:ln w="3175">
            <a:solidFill>
              <a:srgbClr val="000000"/>
            </a:solidFill>
            <a:prstDash val="solid"/>
            <a:round/>
            <a:headEnd/>
            <a:tailEnd/>
          </a:ln>
        </p:spPr>
        <p:txBody>
          <a:bodyPr/>
          <a:lstStyle/>
          <a:p>
            <a:endParaRPr lang="en-US"/>
          </a:p>
        </p:txBody>
      </p:sp>
      <p:sp>
        <p:nvSpPr>
          <p:cNvPr id="17435" name="Oval 111">
            <a:extLst>
              <a:ext uri="{FF2B5EF4-FFF2-40B4-BE49-F238E27FC236}">
                <a16:creationId xmlns:a16="http://schemas.microsoft.com/office/drawing/2014/main" id="{19BD6E8B-53A4-8BDE-5AFC-ED10EB06EDE5}"/>
              </a:ext>
            </a:extLst>
          </p:cNvPr>
          <p:cNvSpPr>
            <a:spLocks noChangeArrowheads="1"/>
          </p:cNvSpPr>
          <p:nvPr/>
        </p:nvSpPr>
        <p:spPr bwMode="auto">
          <a:xfrm>
            <a:off x="5072064" y="3182938"/>
            <a:ext cx="287337" cy="234950"/>
          </a:xfrm>
          <a:prstGeom prst="ellipse">
            <a:avLst/>
          </a:prstGeom>
          <a:solidFill>
            <a:srgbClr val="FFFFFF"/>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36" name="Oval 112">
            <a:extLst>
              <a:ext uri="{FF2B5EF4-FFF2-40B4-BE49-F238E27FC236}">
                <a16:creationId xmlns:a16="http://schemas.microsoft.com/office/drawing/2014/main" id="{DCE0CCE5-ACB5-D402-034F-F05AC6E9E0FE}"/>
              </a:ext>
            </a:extLst>
          </p:cNvPr>
          <p:cNvSpPr>
            <a:spLocks noChangeArrowheads="1"/>
          </p:cNvSpPr>
          <p:nvPr/>
        </p:nvSpPr>
        <p:spPr bwMode="auto">
          <a:xfrm>
            <a:off x="5111751" y="3332164"/>
            <a:ext cx="125413" cy="85725"/>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37" name="Freeform 113">
            <a:extLst>
              <a:ext uri="{FF2B5EF4-FFF2-40B4-BE49-F238E27FC236}">
                <a16:creationId xmlns:a16="http://schemas.microsoft.com/office/drawing/2014/main" id="{75AB7624-5153-F60F-1048-BC4CBD58B269}"/>
              </a:ext>
            </a:extLst>
          </p:cNvPr>
          <p:cNvSpPr>
            <a:spLocks/>
          </p:cNvSpPr>
          <p:nvPr/>
        </p:nvSpPr>
        <p:spPr bwMode="auto">
          <a:xfrm>
            <a:off x="5849938" y="2841626"/>
            <a:ext cx="779462" cy="563563"/>
          </a:xfrm>
          <a:custGeom>
            <a:avLst/>
            <a:gdLst>
              <a:gd name="T0" fmla="*/ 0 w 1105"/>
              <a:gd name="T1" fmla="*/ 2147483647 h 1536"/>
              <a:gd name="T2" fmla="*/ 2147483647 w 1105"/>
              <a:gd name="T3" fmla="*/ 2147483647 h 1536"/>
              <a:gd name="T4" fmla="*/ 2147483647 w 1105"/>
              <a:gd name="T5" fmla="*/ 2147483647 h 1536"/>
              <a:gd name="T6" fmla="*/ 2147483647 w 1105"/>
              <a:gd name="T7" fmla="*/ 2147483647 h 1536"/>
              <a:gd name="T8" fmla="*/ 2147483647 w 1105"/>
              <a:gd name="T9" fmla="*/ 0 h 1536"/>
              <a:gd name="T10" fmla="*/ 2147483647 w 1105"/>
              <a:gd name="T11" fmla="*/ 2147483647 h 1536"/>
              <a:gd name="T12" fmla="*/ 2147483647 w 1105"/>
              <a:gd name="T13" fmla="*/ 2147483647 h 1536"/>
              <a:gd name="T14" fmla="*/ 2147483647 w 1105"/>
              <a:gd name="T15" fmla="*/ 2147483647 h 1536"/>
              <a:gd name="T16" fmla="*/ 2147483647 w 1105"/>
              <a:gd name="T17" fmla="*/ 2147483647 h 1536"/>
              <a:gd name="T18" fmla="*/ 2147483647 w 1105"/>
              <a:gd name="T19" fmla="*/ 2147483647 h 1536"/>
              <a:gd name="T20" fmla="*/ 2147483647 w 1105"/>
              <a:gd name="T21" fmla="*/ 2147483647 h 1536"/>
              <a:gd name="T22" fmla="*/ 2147483647 w 1105"/>
              <a:gd name="T23" fmla="*/ 2147483647 h 1536"/>
              <a:gd name="T24" fmla="*/ 2147483647 w 1105"/>
              <a:gd name="T25" fmla="*/ 2147483647 h 1536"/>
              <a:gd name="T26" fmla="*/ 2147483647 w 1105"/>
              <a:gd name="T27" fmla="*/ 2147483647 h 1536"/>
              <a:gd name="T28" fmla="*/ 2147483647 w 1105"/>
              <a:gd name="T29" fmla="*/ 2147483647 h 1536"/>
              <a:gd name="T30" fmla="*/ 2147483647 w 1105"/>
              <a:gd name="T31" fmla="*/ 2147483647 h 1536"/>
              <a:gd name="T32" fmla="*/ 2147483647 w 1105"/>
              <a:gd name="T33" fmla="*/ 2147483647 h 1536"/>
              <a:gd name="T34" fmla="*/ 2147483647 w 1105"/>
              <a:gd name="T35" fmla="*/ 2147483647 h 1536"/>
              <a:gd name="T36" fmla="*/ 2147483647 w 1105"/>
              <a:gd name="T37" fmla="*/ 2147483647 h 1536"/>
              <a:gd name="T38" fmla="*/ 2147483647 w 1105"/>
              <a:gd name="T39" fmla="*/ 2147483647 h 1536"/>
              <a:gd name="T40" fmla="*/ 2147483647 w 1105"/>
              <a:gd name="T41" fmla="*/ 2147483647 h 1536"/>
              <a:gd name="T42" fmla="*/ 2147483647 w 1105"/>
              <a:gd name="T43" fmla="*/ 2147483647 h 1536"/>
              <a:gd name="T44" fmla="*/ 2147483647 w 1105"/>
              <a:gd name="T45" fmla="*/ 2147483647 h 1536"/>
              <a:gd name="T46" fmla="*/ 2147483647 w 1105"/>
              <a:gd name="T47" fmla="*/ 2147483647 h 1536"/>
              <a:gd name="T48" fmla="*/ 2147483647 w 1105"/>
              <a:gd name="T49" fmla="*/ 2147483647 h 1536"/>
              <a:gd name="T50" fmla="*/ 2147483647 w 1105"/>
              <a:gd name="T51" fmla="*/ 2147483647 h 1536"/>
              <a:gd name="T52" fmla="*/ 2147483647 w 1105"/>
              <a:gd name="T53" fmla="*/ 2147483647 h 1536"/>
              <a:gd name="T54" fmla="*/ 2147483647 w 1105"/>
              <a:gd name="T55" fmla="*/ 2147483647 h 1536"/>
              <a:gd name="T56" fmla="*/ 2147483647 w 1105"/>
              <a:gd name="T57" fmla="*/ 2147483647 h 1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5"/>
              <a:gd name="T88" fmla="*/ 0 h 1536"/>
              <a:gd name="T89" fmla="*/ 1105 w 1105"/>
              <a:gd name="T90" fmla="*/ 1536 h 1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5" h="1536">
                <a:moveTo>
                  <a:pt x="0" y="465"/>
                </a:moveTo>
                <a:lnTo>
                  <a:pt x="291" y="174"/>
                </a:lnTo>
                <a:lnTo>
                  <a:pt x="523" y="116"/>
                </a:lnTo>
                <a:lnTo>
                  <a:pt x="930" y="58"/>
                </a:lnTo>
                <a:lnTo>
                  <a:pt x="1105" y="0"/>
                </a:lnTo>
                <a:lnTo>
                  <a:pt x="1046" y="290"/>
                </a:lnTo>
                <a:lnTo>
                  <a:pt x="1046" y="465"/>
                </a:lnTo>
                <a:lnTo>
                  <a:pt x="930" y="581"/>
                </a:lnTo>
                <a:lnTo>
                  <a:pt x="814" y="639"/>
                </a:lnTo>
                <a:lnTo>
                  <a:pt x="872" y="871"/>
                </a:lnTo>
                <a:lnTo>
                  <a:pt x="872" y="1104"/>
                </a:lnTo>
                <a:lnTo>
                  <a:pt x="814" y="1278"/>
                </a:lnTo>
                <a:lnTo>
                  <a:pt x="698" y="1394"/>
                </a:lnTo>
                <a:lnTo>
                  <a:pt x="676" y="1415"/>
                </a:lnTo>
                <a:lnTo>
                  <a:pt x="657" y="1433"/>
                </a:lnTo>
                <a:lnTo>
                  <a:pt x="640" y="1446"/>
                </a:lnTo>
                <a:lnTo>
                  <a:pt x="625" y="1457"/>
                </a:lnTo>
                <a:lnTo>
                  <a:pt x="612" y="1466"/>
                </a:lnTo>
                <a:lnTo>
                  <a:pt x="602" y="1473"/>
                </a:lnTo>
                <a:lnTo>
                  <a:pt x="594" y="1479"/>
                </a:lnTo>
                <a:lnTo>
                  <a:pt x="586" y="1483"/>
                </a:lnTo>
                <a:lnTo>
                  <a:pt x="582" y="1486"/>
                </a:lnTo>
                <a:lnTo>
                  <a:pt x="579" y="1490"/>
                </a:lnTo>
                <a:lnTo>
                  <a:pt x="578" y="1495"/>
                </a:lnTo>
                <a:lnTo>
                  <a:pt x="578" y="1500"/>
                </a:lnTo>
                <a:lnTo>
                  <a:pt x="580" y="1506"/>
                </a:lnTo>
                <a:lnTo>
                  <a:pt x="583" y="1513"/>
                </a:lnTo>
                <a:lnTo>
                  <a:pt x="588" y="1524"/>
                </a:lnTo>
                <a:lnTo>
                  <a:pt x="594" y="1536"/>
                </a:lnTo>
              </a:path>
            </a:pathLst>
          </a:custGeom>
          <a:solidFill>
            <a:srgbClr val="66FF33"/>
          </a:solidFill>
          <a:ln w="3175">
            <a:solidFill>
              <a:srgbClr val="000000"/>
            </a:solidFill>
            <a:prstDash val="solid"/>
            <a:round/>
            <a:headEnd/>
            <a:tailEnd/>
          </a:ln>
        </p:spPr>
        <p:txBody>
          <a:bodyPr/>
          <a:lstStyle/>
          <a:p>
            <a:endParaRPr lang="en-US"/>
          </a:p>
        </p:txBody>
      </p:sp>
      <p:sp>
        <p:nvSpPr>
          <p:cNvPr id="17438" name="Freeform 114">
            <a:extLst>
              <a:ext uri="{FF2B5EF4-FFF2-40B4-BE49-F238E27FC236}">
                <a16:creationId xmlns:a16="http://schemas.microsoft.com/office/drawing/2014/main" id="{BAFDD4BF-CD45-581D-6464-7111547E84E5}"/>
              </a:ext>
            </a:extLst>
          </p:cNvPr>
          <p:cNvSpPr>
            <a:spLocks/>
          </p:cNvSpPr>
          <p:nvPr/>
        </p:nvSpPr>
        <p:spPr bwMode="auto">
          <a:xfrm>
            <a:off x="5645150" y="3884614"/>
            <a:ext cx="573088" cy="149225"/>
          </a:xfrm>
          <a:custGeom>
            <a:avLst/>
            <a:gdLst>
              <a:gd name="T0" fmla="*/ 0 w 813"/>
              <a:gd name="T1" fmla="*/ 2147483647 h 407"/>
              <a:gd name="T2" fmla="*/ 2147483647 w 813"/>
              <a:gd name="T3" fmla="*/ 2147483647 h 407"/>
              <a:gd name="T4" fmla="*/ 2147483647 w 813"/>
              <a:gd name="T5" fmla="*/ 2147483647 h 407"/>
              <a:gd name="T6" fmla="*/ 2147483647 w 813"/>
              <a:gd name="T7" fmla="*/ 2147483647 h 407"/>
              <a:gd name="T8" fmla="*/ 2147483647 w 813"/>
              <a:gd name="T9" fmla="*/ 2147483647 h 407"/>
              <a:gd name="T10" fmla="*/ 2147483647 w 813"/>
              <a:gd name="T11" fmla="*/ 2147483647 h 407"/>
              <a:gd name="T12" fmla="*/ 2147483647 w 813"/>
              <a:gd name="T13" fmla="*/ 0 h 407"/>
              <a:gd name="T14" fmla="*/ 0 60000 65536"/>
              <a:gd name="T15" fmla="*/ 0 60000 65536"/>
              <a:gd name="T16" fmla="*/ 0 60000 65536"/>
              <a:gd name="T17" fmla="*/ 0 60000 65536"/>
              <a:gd name="T18" fmla="*/ 0 60000 65536"/>
              <a:gd name="T19" fmla="*/ 0 60000 65536"/>
              <a:gd name="T20" fmla="*/ 0 60000 65536"/>
              <a:gd name="T21" fmla="*/ 0 w 813"/>
              <a:gd name="T22" fmla="*/ 0 h 407"/>
              <a:gd name="T23" fmla="*/ 813 w 813"/>
              <a:gd name="T24" fmla="*/ 407 h 4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3" h="407">
                <a:moveTo>
                  <a:pt x="0" y="116"/>
                </a:moveTo>
                <a:lnTo>
                  <a:pt x="290" y="349"/>
                </a:lnTo>
                <a:lnTo>
                  <a:pt x="581" y="407"/>
                </a:lnTo>
                <a:lnTo>
                  <a:pt x="813" y="407"/>
                </a:lnTo>
                <a:lnTo>
                  <a:pt x="581" y="291"/>
                </a:lnTo>
                <a:lnTo>
                  <a:pt x="523" y="175"/>
                </a:lnTo>
                <a:lnTo>
                  <a:pt x="523" y="0"/>
                </a:lnTo>
              </a:path>
            </a:pathLst>
          </a:custGeom>
          <a:solidFill>
            <a:srgbClr val="66FF33"/>
          </a:solidFill>
          <a:ln w="3175">
            <a:solidFill>
              <a:srgbClr val="000000"/>
            </a:solidFill>
            <a:prstDash val="solid"/>
            <a:round/>
            <a:headEnd/>
            <a:tailEnd/>
          </a:ln>
        </p:spPr>
        <p:txBody>
          <a:bodyPr/>
          <a:lstStyle/>
          <a:p>
            <a:endParaRPr lang="en-US"/>
          </a:p>
        </p:txBody>
      </p:sp>
      <p:sp>
        <p:nvSpPr>
          <p:cNvPr id="17439" name="Oval 115">
            <a:extLst>
              <a:ext uri="{FF2B5EF4-FFF2-40B4-BE49-F238E27FC236}">
                <a16:creationId xmlns:a16="http://schemas.microsoft.com/office/drawing/2014/main" id="{2B388B56-7D2D-26A3-3A31-E1F8EB68169B}"/>
              </a:ext>
            </a:extLst>
          </p:cNvPr>
          <p:cNvSpPr>
            <a:spLocks noChangeArrowheads="1"/>
          </p:cNvSpPr>
          <p:nvPr/>
        </p:nvSpPr>
        <p:spPr bwMode="auto">
          <a:xfrm>
            <a:off x="4786314" y="3757614"/>
            <a:ext cx="39687" cy="22225"/>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40" name="Oval 116">
            <a:extLst>
              <a:ext uri="{FF2B5EF4-FFF2-40B4-BE49-F238E27FC236}">
                <a16:creationId xmlns:a16="http://schemas.microsoft.com/office/drawing/2014/main" id="{6AB65E29-0948-06D3-A50F-E78E6144C97A}"/>
              </a:ext>
            </a:extLst>
          </p:cNvPr>
          <p:cNvSpPr>
            <a:spLocks noChangeArrowheads="1"/>
          </p:cNvSpPr>
          <p:nvPr/>
        </p:nvSpPr>
        <p:spPr bwMode="auto">
          <a:xfrm>
            <a:off x="4865688" y="3800476"/>
            <a:ext cx="42862" cy="22225"/>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41" name="Oval 117">
            <a:extLst>
              <a:ext uri="{FF2B5EF4-FFF2-40B4-BE49-F238E27FC236}">
                <a16:creationId xmlns:a16="http://schemas.microsoft.com/office/drawing/2014/main" id="{36D10616-6EEE-0086-F887-263D57F3CCA4}"/>
              </a:ext>
            </a:extLst>
          </p:cNvPr>
          <p:cNvSpPr>
            <a:spLocks noChangeArrowheads="1"/>
          </p:cNvSpPr>
          <p:nvPr/>
        </p:nvSpPr>
        <p:spPr bwMode="auto">
          <a:xfrm>
            <a:off x="4908550" y="3906839"/>
            <a:ext cx="39688" cy="22225"/>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42" name="Oval 118">
            <a:extLst>
              <a:ext uri="{FF2B5EF4-FFF2-40B4-BE49-F238E27FC236}">
                <a16:creationId xmlns:a16="http://schemas.microsoft.com/office/drawing/2014/main" id="{930F81D4-9AC9-0E40-4640-12BC93E440FD}"/>
              </a:ext>
            </a:extLst>
          </p:cNvPr>
          <p:cNvSpPr>
            <a:spLocks noChangeArrowheads="1"/>
          </p:cNvSpPr>
          <p:nvPr/>
        </p:nvSpPr>
        <p:spPr bwMode="auto">
          <a:xfrm>
            <a:off x="5030788" y="3884614"/>
            <a:ext cx="42862" cy="22225"/>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43" name="Oval 119">
            <a:extLst>
              <a:ext uri="{FF2B5EF4-FFF2-40B4-BE49-F238E27FC236}">
                <a16:creationId xmlns:a16="http://schemas.microsoft.com/office/drawing/2014/main" id="{77E3BDAA-9050-83E8-9A06-EF2B2C029053}"/>
              </a:ext>
            </a:extLst>
          </p:cNvPr>
          <p:cNvSpPr>
            <a:spLocks noChangeArrowheads="1"/>
          </p:cNvSpPr>
          <p:nvPr/>
        </p:nvSpPr>
        <p:spPr bwMode="auto">
          <a:xfrm>
            <a:off x="5111751" y="3927476"/>
            <a:ext cx="42863" cy="22225"/>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44" name="Oval 120">
            <a:extLst>
              <a:ext uri="{FF2B5EF4-FFF2-40B4-BE49-F238E27FC236}">
                <a16:creationId xmlns:a16="http://schemas.microsoft.com/office/drawing/2014/main" id="{94078578-377C-08B2-F674-17F35BACAD92}"/>
              </a:ext>
            </a:extLst>
          </p:cNvPr>
          <p:cNvSpPr>
            <a:spLocks noChangeArrowheads="1"/>
          </p:cNvSpPr>
          <p:nvPr/>
        </p:nvSpPr>
        <p:spPr bwMode="auto">
          <a:xfrm>
            <a:off x="4948238" y="3736976"/>
            <a:ext cx="42862" cy="22225"/>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45" name="Oval 121">
            <a:extLst>
              <a:ext uri="{FF2B5EF4-FFF2-40B4-BE49-F238E27FC236}">
                <a16:creationId xmlns:a16="http://schemas.microsoft.com/office/drawing/2014/main" id="{8E47D7DD-501C-4F75-DAB5-DDEAE25CE833}"/>
              </a:ext>
            </a:extLst>
          </p:cNvPr>
          <p:cNvSpPr>
            <a:spLocks noChangeArrowheads="1"/>
          </p:cNvSpPr>
          <p:nvPr/>
        </p:nvSpPr>
        <p:spPr bwMode="auto">
          <a:xfrm>
            <a:off x="4948238" y="3843339"/>
            <a:ext cx="42862" cy="20637"/>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46" name="Oval 122">
            <a:extLst>
              <a:ext uri="{FF2B5EF4-FFF2-40B4-BE49-F238E27FC236}">
                <a16:creationId xmlns:a16="http://schemas.microsoft.com/office/drawing/2014/main" id="{B165EDFD-6C21-03CD-FE63-17A739BDE3A8}"/>
              </a:ext>
            </a:extLst>
          </p:cNvPr>
          <p:cNvSpPr>
            <a:spLocks noChangeArrowheads="1"/>
          </p:cNvSpPr>
          <p:nvPr/>
        </p:nvSpPr>
        <p:spPr bwMode="auto">
          <a:xfrm>
            <a:off x="4786314" y="3821114"/>
            <a:ext cx="39687" cy="22225"/>
          </a:xfrm>
          <a:prstGeom prst="ellipse">
            <a:avLst/>
          </a:prstGeom>
          <a:solidFill>
            <a:srgbClr val="0000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47" name="Rectangle 101" descr="Parchment">
            <a:extLst>
              <a:ext uri="{FF2B5EF4-FFF2-40B4-BE49-F238E27FC236}">
                <a16:creationId xmlns:a16="http://schemas.microsoft.com/office/drawing/2014/main" id="{47E406A3-D8DA-88A3-7505-92348186B0DE}"/>
              </a:ext>
            </a:extLst>
          </p:cNvPr>
          <p:cNvSpPr>
            <a:spLocks noChangeArrowheads="1"/>
          </p:cNvSpPr>
          <p:nvPr/>
        </p:nvSpPr>
        <p:spPr bwMode="auto">
          <a:xfrm>
            <a:off x="4656138" y="1463676"/>
            <a:ext cx="3314700" cy="12922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48" name="Freeform 102">
            <a:extLst>
              <a:ext uri="{FF2B5EF4-FFF2-40B4-BE49-F238E27FC236}">
                <a16:creationId xmlns:a16="http://schemas.microsoft.com/office/drawing/2014/main" id="{05717002-4BDC-7FDF-B44A-BDBB152477F8}"/>
              </a:ext>
            </a:extLst>
          </p:cNvPr>
          <p:cNvSpPr>
            <a:spLocks/>
          </p:cNvSpPr>
          <p:nvPr/>
        </p:nvSpPr>
        <p:spPr bwMode="auto">
          <a:xfrm>
            <a:off x="4821238" y="1870075"/>
            <a:ext cx="2817812" cy="338138"/>
          </a:xfrm>
          <a:custGeom>
            <a:avLst/>
            <a:gdLst>
              <a:gd name="T0" fmla="*/ 0 w 5323"/>
              <a:gd name="T1" fmla="*/ 2147483647 h 1226"/>
              <a:gd name="T2" fmla="*/ 2147483647 w 5323"/>
              <a:gd name="T3" fmla="*/ 2147483647 h 1226"/>
              <a:gd name="T4" fmla="*/ 2147483647 w 5323"/>
              <a:gd name="T5" fmla="*/ 2147483647 h 1226"/>
              <a:gd name="T6" fmla="*/ 2147483647 w 5323"/>
              <a:gd name="T7" fmla="*/ 2147483647 h 1226"/>
              <a:gd name="T8" fmla="*/ 2147483647 w 5323"/>
              <a:gd name="T9" fmla="*/ 2147483647 h 1226"/>
              <a:gd name="T10" fmla="*/ 2147483647 w 5323"/>
              <a:gd name="T11" fmla="*/ 2147483647 h 1226"/>
              <a:gd name="T12" fmla="*/ 2147483647 w 5323"/>
              <a:gd name="T13" fmla="*/ 2147483647 h 1226"/>
              <a:gd name="T14" fmla="*/ 2147483647 w 5323"/>
              <a:gd name="T15" fmla="*/ 2147483647 h 1226"/>
              <a:gd name="T16" fmla="*/ 2147483647 w 5323"/>
              <a:gd name="T17" fmla="*/ 2147483647 h 1226"/>
              <a:gd name="T18" fmla="*/ 2147483647 w 5323"/>
              <a:gd name="T19" fmla="*/ 1507304420 h 1226"/>
              <a:gd name="T20" fmla="*/ 2147483647 w 5323"/>
              <a:gd name="T21" fmla="*/ 0 h 1226"/>
              <a:gd name="T22" fmla="*/ 2147483647 w 5323"/>
              <a:gd name="T23" fmla="*/ 2147483647 h 1226"/>
              <a:gd name="T24" fmla="*/ 2147483647 w 5323"/>
              <a:gd name="T25" fmla="*/ 2147483647 h 1226"/>
              <a:gd name="T26" fmla="*/ 2147483647 w 5323"/>
              <a:gd name="T27" fmla="*/ 2147483647 h 1226"/>
              <a:gd name="T28" fmla="*/ 2147483647 w 5323"/>
              <a:gd name="T29" fmla="*/ 2147483647 h 1226"/>
              <a:gd name="T30" fmla="*/ 2147483647 w 5323"/>
              <a:gd name="T31" fmla="*/ 2147483647 h 1226"/>
              <a:gd name="T32" fmla="*/ 2147483647 w 5323"/>
              <a:gd name="T33" fmla="*/ 2147483647 h 1226"/>
              <a:gd name="T34" fmla="*/ 2147483647 w 5323"/>
              <a:gd name="T35" fmla="*/ 2147483647 h 1226"/>
              <a:gd name="T36" fmla="*/ 2147483647 w 5323"/>
              <a:gd name="T37" fmla="*/ 2147483647 h 1226"/>
              <a:gd name="T38" fmla="*/ 2147483647 w 5323"/>
              <a:gd name="T39" fmla="*/ 2147483647 h 1226"/>
              <a:gd name="T40" fmla="*/ 0 w 5323"/>
              <a:gd name="T41" fmla="*/ 2147483647 h 1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23"/>
              <a:gd name="T64" fmla="*/ 0 h 1226"/>
              <a:gd name="T65" fmla="*/ 5323 w 5323"/>
              <a:gd name="T66" fmla="*/ 1226 h 1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23" h="1226">
                <a:moveTo>
                  <a:pt x="0" y="793"/>
                </a:moveTo>
                <a:lnTo>
                  <a:pt x="235" y="577"/>
                </a:lnTo>
                <a:lnTo>
                  <a:pt x="626" y="360"/>
                </a:lnTo>
                <a:lnTo>
                  <a:pt x="1253" y="289"/>
                </a:lnTo>
                <a:lnTo>
                  <a:pt x="2505" y="360"/>
                </a:lnTo>
                <a:lnTo>
                  <a:pt x="3210" y="505"/>
                </a:lnTo>
                <a:lnTo>
                  <a:pt x="4149" y="650"/>
                </a:lnTo>
                <a:lnTo>
                  <a:pt x="4462" y="650"/>
                </a:lnTo>
                <a:lnTo>
                  <a:pt x="4775" y="360"/>
                </a:lnTo>
                <a:lnTo>
                  <a:pt x="5167" y="72"/>
                </a:lnTo>
                <a:lnTo>
                  <a:pt x="5323" y="0"/>
                </a:lnTo>
                <a:lnTo>
                  <a:pt x="5167" y="360"/>
                </a:lnTo>
                <a:lnTo>
                  <a:pt x="5010" y="650"/>
                </a:lnTo>
                <a:lnTo>
                  <a:pt x="5245" y="1226"/>
                </a:lnTo>
                <a:lnTo>
                  <a:pt x="4932" y="1081"/>
                </a:lnTo>
                <a:lnTo>
                  <a:pt x="4619" y="866"/>
                </a:lnTo>
                <a:lnTo>
                  <a:pt x="3679" y="1081"/>
                </a:lnTo>
                <a:lnTo>
                  <a:pt x="2505" y="1154"/>
                </a:lnTo>
                <a:lnTo>
                  <a:pt x="783" y="1154"/>
                </a:lnTo>
                <a:lnTo>
                  <a:pt x="157" y="938"/>
                </a:lnTo>
                <a:lnTo>
                  <a:pt x="0" y="793"/>
                </a:lnTo>
                <a:close/>
              </a:path>
            </a:pathLst>
          </a:custGeom>
          <a:solidFill>
            <a:schemeClr val="accent2"/>
          </a:solidFill>
          <a:ln w="3175">
            <a:solidFill>
              <a:srgbClr val="000000"/>
            </a:solidFill>
            <a:prstDash val="solid"/>
            <a:round/>
            <a:headEnd/>
            <a:tailEnd/>
          </a:ln>
        </p:spPr>
        <p:txBody>
          <a:bodyPr/>
          <a:lstStyle/>
          <a:p>
            <a:endParaRPr lang="en-US"/>
          </a:p>
        </p:txBody>
      </p:sp>
      <p:sp>
        <p:nvSpPr>
          <p:cNvPr id="17449" name="Oval 103">
            <a:extLst>
              <a:ext uri="{FF2B5EF4-FFF2-40B4-BE49-F238E27FC236}">
                <a16:creationId xmlns:a16="http://schemas.microsoft.com/office/drawing/2014/main" id="{86B9B33F-25E7-73D4-08CF-711355E2146C}"/>
              </a:ext>
            </a:extLst>
          </p:cNvPr>
          <p:cNvSpPr>
            <a:spLocks noChangeArrowheads="1"/>
          </p:cNvSpPr>
          <p:nvPr/>
        </p:nvSpPr>
        <p:spPr bwMode="auto">
          <a:xfrm>
            <a:off x="5111751" y="1990726"/>
            <a:ext cx="207963" cy="79375"/>
          </a:xfrm>
          <a:prstGeom prst="ellipse">
            <a:avLst/>
          </a:prstGeom>
          <a:solidFill>
            <a:srgbClr val="FF9900"/>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50" name="Line 104">
            <a:extLst>
              <a:ext uri="{FF2B5EF4-FFF2-40B4-BE49-F238E27FC236}">
                <a16:creationId xmlns:a16="http://schemas.microsoft.com/office/drawing/2014/main" id="{05ABE841-41B6-5CF7-3CA1-80E8E7C447BB}"/>
              </a:ext>
            </a:extLst>
          </p:cNvPr>
          <p:cNvSpPr>
            <a:spLocks noChangeShapeType="1"/>
          </p:cNvSpPr>
          <p:nvPr/>
        </p:nvSpPr>
        <p:spPr bwMode="auto">
          <a:xfrm>
            <a:off x="4864100" y="2089150"/>
            <a:ext cx="247650" cy="3968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Freeform 105">
            <a:extLst>
              <a:ext uri="{FF2B5EF4-FFF2-40B4-BE49-F238E27FC236}">
                <a16:creationId xmlns:a16="http://schemas.microsoft.com/office/drawing/2014/main" id="{08AE6EE1-0281-4E06-498E-F01F920B0D21}"/>
              </a:ext>
            </a:extLst>
          </p:cNvPr>
          <p:cNvSpPr>
            <a:spLocks/>
          </p:cNvSpPr>
          <p:nvPr/>
        </p:nvSpPr>
        <p:spPr bwMode="auto">
          <a:xfrm>
            <a:off x="5608638" y="1851026"/>
            <a:ext cx="455612" cy="119063"/>
          </a:xfrm>
          <a:custGeom>
            <a:avLst/>
            <a:gdLst>
              <a:gd name="T0" fmla="*/ 0 w 862"/>
              <a:gd name="T1" fmla="*/ 2147483647 h 432"/>
              <a:gd name="T2" fmla="*/ 2147483647 w 862"/>
              <a:gd name="T3" fmla="*/ 1495580237 h 432"/>
              <a:gd name="T4" fmla="*/ 2147483647 w 862"/>
              <a:gd name="T5" fmla="*/ 0 h 432"/>
              <a:gd name="T6" fmla="*/ 2147483647 w 862"/>
              <a:gd name="T7" fmla="*/ 2147483647 h 432"/>
              <a:gd name="T8" fmla="*/ 2147483647 w 862"/>
              <a:gd name="T9" fmla="*/ 2147483647 h 432"/>
              <a:gd name="T10" fmla="*/ 0 60000 65536"/>
              <a:gd name="T11" fmla="*/ 0 60000 65536"/>
              <a:gd name="T12" fmla="*/ 0 60000 65536"/>
              <a:gd name="T13" fmla="*/ 0 60000 65536"/>
              <a:gd name="T14" fmla="*/ 0 60000 65536"/>
              <a:gd name="T15" fmla="*/ 0 w 862"/>
              <a:gd name="T16" fmla="*/ 0 h 432"/>
              <a:gd name="T17" fmla="*/ 862 w 862"/>
              <a:gd name="T18" fmla="*/ 432 h 432"/>
            </a:gdLst>
            <a:ahLst/>
            <a:cxnLst>
              <a:cxn ang="T10">
                <a:pos x="T0" y="T1"/>
              </a:cxn>
              <a:cxn ang="T11">
                <a:pos x="T2" y="T3"/>
              </a:cxn>
              <a:cxn ang="T12">
                <a:pos x="T4" y="T5"/>
              </a:cxn>
              <a:cxn ang="T13">
                <a:pos x="T6" y="T7"/>
              </a:cxn>
              <a:cxn ang="T14">
                <a:pos x="T8" y="T9"/>
              </a:cxn>
            </a:cxnLst>
            <a:rect l="T15" t="T16" r="T17" b="T18"/>
            <a:pathLst>
              <a:path w="862" h="432">
                <a:moveTo>
                  <a:pt x="0" y="361"/>
                </a:moveTo>
                <a:lnTo>
                  <a:pt x="470" y="71"/>
                </a:lnTo>
                <a:lnTo>
                  <a:pt x="862" y="0"/>
                </a:lnTo>
                <a:lnTo>
                  <a:pt x="705" y="216"/>
                </a:lnTo>
                <a:lnTo>
                  <a:pt x="705" y="432"/>
                </a:lnTo>
              </a:path>
            </a:pathLst>
          </a:custGeom>
          <a:solidFill>
            <a:schemeClr val="accent2"/>
          </a:solidFill>
          <a:ln w="3175">
            <a:solidFill>
              <a:srgbClr val="000000"/>
            </a:solidFill>
            <a:prstDash val="solid"/>
            <a:round/>
            <a:headEnd/>
            <a:tailEnd/>
          </a:ln>
        </p:spPr>
        <p:txBody>
          <a:bodyPr/>
          <a:lstStyle/>
          <a:p>
            <a:endParaRPr lang="en-US"/>
          </a:p>
        </p:txBody>
      </p:sp>
      <p:sp>
        <p:nvSpPr>
          <p:cNvPr id="17452" name="Freeform 106">
            <a:extLst>
              <a:ext uri="{FF2B5EF4-FFF2-40B4-BE49-F238E27FC236}">
                <a16:creationId xmlns:a16="http://schemas.microsoft.com/office/drawing/2014/main" id="{076BA7FE-154B-674F-5C8F-BA5490DDBEFC}"/>
              </a:ext>
            </a:extLst>
          </p:cNvPr>
          <p:cNvSpPr>
            <a:spLocks/>
          </p:cNvSpPr>
          <p:nvPr/>
        </p:nvSpPr>
        <p:spPr bwMode="auto">
          <a:xfrm>
            <a:off x="5568950" y="2187576"/>
            <a:ext cx="412750" cy="79375"/>
          </a:xfrm>
          <a:custGeom>
            <a:avLst/>
            <a:gdLst>
              <a:gd name="T0" fmla="*/ 0 w 783"/>
              <a:gd name="T1" fmla="*/ 0 h 289"/>
              <a:gd name="T2" fmla="*/ 2147483647 w 783"/>
              <a:gd name="T3" fmla="*/ 2147483647 h 289"/>
              <a:gd name="T4" fmla="*/ 2147483647 w 783"/>
              <a:gd name="T5" fmla="*/ 2147483647 h 289"/>
              <a:gd name="T6" fmla="*/ 2147483647 w 783"/>
              <a:gd name="T7" fmla="*/ 2147483647 h 289"/>
              <a:gd name="T8" fmla="*/ 2147483647 w 783"/>
              <a:gd name="T9" fmla="*/ 0 h 289"/>
              <a:gd name="T10" fmla="*/ 0 60000 65536"/>
              <a:gd name="T11" fmla="*/ 0 60000 65536"/>
              <a:gd name="T12" fmla="*/ 0 60000 65536"/>
              <a:gd name="T13" fmla="*/ 0 60000 65536"/>
              <a:gd name="T14" fmla="*/ 0 60000 65536"/>
              <a:gd name="T15" fmla="*/ 0 w 783"/>
              <a:gd name="T16" fmla="*/ 0 h 289"/>
              <a:gd name="T17" fmla="*/ 783 w 783"/>
              <a:gd name="T18" fmla="*/ 289 h 289"/>
            </a:gdLst>
            <a:ahLst/>
            <a:cxnLst>
              <a:cxn ang="T10">
                <a:pos x="T0" y="T1"/>
              </a:cxn>
              <a:cxn ang="T11">
                <a:pos x="T2" y="T3"/>
              </a:cxn>
              <a:cxn ang="T12">
                <a:pos x="T4" y="T5"/>
              </a:cxn>
              <a:cxn ang="T13">
                <a:pos x="T6" y="T7"/>
              </a:cxn>
              <a:cxn ang="T14">
                <a:pos x="T8" y="T9"/>
              </a:cxn>
            </a:cxnLst>
            <a:rect l="T15" t="T16" r="T17" b="T18"/>
            <a:pathLst>
              <a:path w="783" h="289">
                <a:moveTo>
                  <a:pt x="0" y="0"/>
                </a:moveTo>
                <a:lnTo>
                  <a:pt x="470" y="289"/>
                </a:lnTo>
                <a:lnTo>
                  <a:pt x="783" y="289"/>
                </a:lnTo>
                <a:lnTo>
                  <a:pt x="705" y="144"/>
                </a:lnTo>
                <a:lnTo>
                  <a:pt x="626" y="0"/>
                </a:lnTo>
              </a:path>
            </a:pathLst>
          </a:custGeom>
          <a:solidFill>
            <a:schemeClr val="accent2"/>
          </a:solidFill>
          <a:ln w="3175">
            <a:solidFill>
              <a:srgbClr val="000000"/>
            </a:solidFill>
            <a:prstDash val="solid"/>
            <a:round/>
            <a:headEnd/>
            <a:tailEnd/>
          </a:ln>
        </p:spPr>
        <p:txBody>
          <a:bodyPr/>
          <a:lstStyle/>
          <a:p>
            <a:endParaRPr lang="en-US"/>
          </a:p>
        </p:txBody>
      </p:sp>
      <p:sp>
        <p:nvSpPr>
          <p:cNvPr id="17453" name="Oval 107">
            <a:extLst>
              <a:ext uri="{FF2B5EF4-FFF2-40B4-BE49-F238E27FC236}">
                <a16:creationId xmlns:a16="http://schemas.microsoft.com/office/drawing/2014/main" id="{80E90D90-BCCA-401A-90A4-176873980770}"/>
              </a:ext>
            </a:extLst>
          </p:cNvPr>
          <p:cNvSpPr>
            <a:spLocks noChangeArrowheads="1"/>
          </p:cNvSpPr>
          <p:nvPr/>
        </p:nvSpPr>
        <p:spPr bwMode="auto">
          <a:xfrm>
            <a:off x="5154614" y="1990725"/>
            <a:ext cx="123825" cy="58738"/>
          </a:xfrm>
          <a:prstGeom prst="ellipse">
            <a:avLst/>
          </a:prstGeom>
          <a:solidFill>
            <a:schemeClr val="bg1"/>
          </a:solidFill>
          <a:ln w="3175">
            <a:solidFill>
              <a:srgbClr val="000000"/>
            </a:solidFill>
            <a:round/>
            <a:headEnd/>
            <a:tailEnd/>
          </a:ln>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54" name="Oval 14">
            <a:extLst>
              <a:ext uri="{FF2B5EF4-FFF2-40B4-BE49-F238E27FC236}">
                <a16:creationId xmlns:a16="http://schemas.microsoft.com/office/drawing/2014/main" id="{292420BA-F142-999B-A03B-BDD9940D7AAE}"/>
              </a:ext>
            </a:extLst>
          </p:cNvPr>
          <p:cNvSpPr>
            <a:spLocks noChangeArrowheads="1"/>
          </p:cNvSpPr>
          <p:nvPr/>
        </p:nvSpPr>
        <p:spPr bwMode="auto">
          <a:xfrm>
            <a:off x="5080000" y="184150"/>
            <a:ext cx="21336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455" name="Line 15">
            <a:extLst>
              <a:ext uri="{FF2B5EF4-FFF2-40B4-BE49-F238E27FC236}">
                <a16:creationId xmlns:a16="http://schemas.microsoft.com/office/drawing/2014/main" id="{59C64729-4FD7-12B3-3BEA-E27497BB363D}"/>
              </a:ext>
            </a:extLst>
          </p:cNvPr>
          <p:cNvSpPr>
            <a:spLocks noChangeShapeType="1"/>
          </p:cNvSpPr>
          <p:nvPr/>
        </p:nvSpPr>
        <p:spPr bwMode="auto">
          <a:xfrm>
            <a:off x="7112000" y="533400"/>
            <a:ext cx="264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6" name="Line 16">
            <a:extLst>
              <a:ext uri="{FF2B5EF4-FFF2-40B4-BE49-F238E27FC236}">
                <a16:creationId xmlns:a16="http://schemas.microsoft.com/office/drawing/2014/main" id="{FADA3480-8249-2A27-F416-B9BA5E37D68B}"/>
              </a:ext>
            </a:extLst>
          </p:cNvPr>
          <p:cNvSpPr>
            <a:spLocks noChangeShapeType="1"/>
          </p:cNvSpPr>
          <p:nvPr/>
        </p:nvSpPr>
        <p:spPr bwMode="auto">
          <a:xfrm>
            <a:off x="7213600" y="998538"/>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7" name="Line 17">
            <a:extLst>
              <a:ext uri="{FF2B5EF4-FFF2-40B4-BE49-F238E27FC236}">
                <a16:creationId xmlns:a16="http://schemas.microsoft.com/office/drawing/2014/main" id="{6853B085-FC9A-CCA7-0FD5-748E627053F8}"/>
              </a:ext>
            </a:extLst>
          </p:cNvPr>
          <p:cNvSpPr>
            <a:spLocks noChangeShapeType="1"/>
          </p:cNvSpPr>
          <p:nvPr/>
        </p:nvSpPr>
        <p:spPr bwMode="auto">
          <a:xfrm>
            <a:off x="9753600" y="533401"/>
            <a:ext cx="0" cy="5426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8" name="Line 18">
            <a:extLst>
              <a:ext uri="{FF2B5EF4-FFF2-40B4-BE49-F238E27FC236}">
                <a16:creationId xmlns:a16="http://schemas.microsoft.com/office/drawing/2014/main" id="{BA60EF85-6504-91F6-BF97-88BF146A0DE1}"/>
              </a:ext>
            </a:extLst>
          </p:cNvPr>
          <p:cNvSpPr>
            <a:spLocks noChangeShapeType="1"/>
          </p:cNvSpPr>
          <p:nvPr/>
        </p:nvSpPr>
        <p:spPr bwMode="auto">
          <a:xfrm>
            <a:off x="9042400" y="998539"/>
            <a:ext cx="0" cy="928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9" name="Line 19">
            <a:extLst>
              <a:ext uri="{FF2B5EF4-FFF2-40B4-BE49-F238E27FC236}">
                <a16:creationId xmlns:a16="http://schemas.microsoft.com/office/drawing/2014/main" id="{0A2F900E-9C0D-DF33-18D5-1195AC607B70}"/>
              </a:ext>
            </a:extLst>
          </p:cNvPr>
          <p:cNvSpPr>
            <a:spLocks noChangeShapeType="1"/>
          </p:cNvSpPr>
          <p:nvPr/>
        </p:nvSpPr>
        <p:spPr bwMode="auto">
          <a:xfrm flipH="1">
            <a:off x="7924800" y="1927225"/>
            <a:ext cx="111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0" name="Line 20">
            <a:extLst>
              <a:ext uri="{FF2B5EF4-FFF2-40B4-BE49-F238E27FC236}">
                <a16:creationId xmlns:a16="http://schemas.microsoft.com/office/drawing/2014/main" id="{90F288AD-0A28-AF0A-2489-3E39F9444365}"/>
              </a:ext>
            </a:extLst>
          </p:cNvPr>
          <p:cNvSpPr>
            <a:spLocks noChangeShapeType="1"/>
          </p:cNvSpPr>
          <p:nvPr/>
        </p:nvSpPr>
        <p:spPr bwMode="auto">
          <a:xfrm>
            <a:off x="7924800" y="2216150"/>
            <a:ext cx="132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1" name="Line 21">
            <a:extLst>
              <a:ext uri="{FF2B5EF4-FFF2-40B4-BE49-F238E27FC236}">
                <a16:creationId xmlns:a16="http://schemas.microsoft.com/office/drawing/2014/main" id="{F169375F-A683-FBF2-DCDC-1A33E7D5C814}"/>
              </a:ext>
            </a:extLst>
          </p:cNvPr>
          <p:cNvSpPr>
            <a:spLocks noChangeShapeType="1"/>
          </p:cNvSpPr>
          <p:nvPr/>
        </p:nvSpPr>
        <p:spPr bwMode="auto">
          <a:xfrm flipH="1">
            <a:off x="4572000" y="180975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2" name="Line 22">
            <a:extLst>
              <a:ext uri="{FF2B5EF4-FFF2-40B4-BE49-F238E27FC236}">
                <a16:creationId xmlns:a16="http://schemas.microsoft.com/office/drawing/2014/main" id="{627DC992-7ADE-1190-033D-63EF32EA288C}"/>
              </a:ext>
            </a:extLst>
          </p:cNvPr>
          <p:cNvSpPr>
            <a:spLocks noChangeShapeType="1"/>
          </p:cNvSpPr>
          <p:nvPr/>
        </p:nvSpPr>
        <p:spPr bwMode="auto">
          <a:xfrm flipV="1">
            <a:off x="7924800" y="1809751"/>
            <a:ext cx="0" cy="117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3" name="Line 23">
            <a:extLst>
              <a:ext uri="{FF2B5EF4-FFF2-40B4-BE49-F238E27FC236}">
                <a16:creationId xmlns:a16="http://schemas.microsoft.com/office/drawing/2014/main" id="{598C68C2-722A-DDEA-21E9-B1FD14DD4BD4}"/>
              </a:ext>
            </a:extLst>
          </p:cNvPr>
          <p:cNvSpPr>
            <a:spLocks noChangeShapeType="1"/>
          </p:cNvSpPr>
          <p:nvPr/>
        </p:nvSpPr>
        <p:spPr bwMode="auto">
          <a:xfrm flipH="1">
            <a:off x="4572000" y="2333625"/>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4" name="Line 24">
            <a:extLst>
              <a:ext uri="{FF2B5EF4-FFF2-40B4-BE49-F238E27FC236}">
                <a16:creationId xmlns:a16="http://schemas.microsoft.com/office/drawing/2014/main" id="{D750BA26-BDE9-CF43-B4FA-9B0FDE818389}"/>
              </a:ext>
            </a:extLst>
          </p:cNvPr>
          <p:cNvSpPr>
            <a:spLocks noChangeShapeType="1"/>
          </p:cNvSpPr>
          <p:nvPr/>
        </p:nvSpPr>
        <p:spPr bwMode="auto">
          <a:xfrm flipV="1">
            <a:off x="7924800" y="2216151"/>
            <a:ext cx="0" cy="117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5" name="Line 25">
            <a:extLst>
              <a:ext uri="{FF2B5EF4-FFF2-40B4-BE49-F238E27FC236}">
                <a16:creationId xmlns:a16="http://schemas.microsoft.com/office/drawing/2014/main" id="{42E784FE-27FB-E1DE-5003-E728C03F0D8C}"/>
              </a:ext>
            </a:extLst>
          </p:cNvPr>
          <p:cNvSpPr>
            <a:spLocks noChangeShapeType="1"/>
          </p:cNvSpPr>
          <p:nvPr/>
        </p:nvSpPr>
        <p:spPr bwMode="auto">
          <a:xfrm>
            <a:off x="2540000" y="561975"/>
            <a:ext cx="264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6" name="Line 26">
            <a:extLst>
              <a:ext uri="{FF2B5EF4-FFF2-40B4-BE49-F238E27FC236}">
                <a16:creationId xmlns:a16="http://schemas.microsoft.com/office/drawing/2014/main" id="{4F31A33D-3C60-B8D1-9EC0-9C33F52F4A8E}"/>
              </a:ext>
            </a:extLst>
          </p:cNvPr>
          <p:cNvSpPr>
            <a:spLocks noChangeShapeType="1"/>
          </p:cNvSpPr>
          <p:nvPr/>
        </p:nvSpPr>
        <p:spPr bwMode="auto">
          <a:xfrm>
            <a:off x="3352800" y="1012825"/>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7" name="Line 27">
            <a:extLst>
              <a:ext uri="{FF2B5EF4-FFF2-40B4-BE49-F238E27FC236}">
                <a16:creationId xmlns:a16="http://schemas.microsoft.com/office/drawing/2014/main" id="{8E43E08B-8D30-F912-D337-072813A8A94E}"/>
              </a:ext>
            </a:extLst>
          </p:cNvPr>
          <p:cNvSpPr>
            <a:spLocks noChangeShapeType="1"/>
          </p:cNvSpPr>
          <p:nvPr/>
        </p:nvSpPr>
        <p:spPr bwMode="auto">
          <a:xfrm>
            <a:off x="2540000" y="561975"/>
            <a:ext cx="0" cy="535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8" name="Line 28">
            <a:extLst>
              <a:ext uri="{FF2B5EF4-FFF2-40B4-BE49-F238E27FC236}">
                <a16:creationId xmlns:a16="http://schemas.microsoft.com/office/drawing/2014/main" id="{C907F4D0-D780-C9A1-3F0E-372A3819B9DC}"/>
              </a:ext>
            </a:extLst>
          </p:cNvPr>
          <p:cNvSpPr>
            <a:spLocks noChangeShapeType="1"/>
          </p:cNvSpPr>
          <p:nvPr/>
        </p:nvSpPr>
        <p:spPr bwMode="auto">
          <a:xfrm>
            <a:off x="3352800" y="1012825"/>
            <a:ext cx="0" cy="928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9" name="Line 29">
            <a:extLst>
              <a:ext uri="{FF2B5EF4-FFF2-40B4-BE49-F238E27FC236}">
                <a16:creationId xmlns:a16="http://schemas.microsoft.com/office/drawing/2014/main" id="{9DC8A905-1A6F-AD25-C7D8-AB20358E90B8}"/>
              </a:ext>
            </a:extLst>
          </p:cNvPr>
          <p:cNvSpPr>
            <a:spLocks noChangeShapeType="1"/>
          </p:cNvSpPr>
          <p:nvPr/>
        </p:nvSpPr>
        <p:spPr bwMode="auto">
          <a:xfrm flipH="1" flipV="1">
            <a:off x="3327400" y="1941513"/>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0" name="Line 30">
            <a:extLst>
              <a:ext uri="{FF2B5EF4-FFF2-40B4-BE49-F238E27FC236}">
                <a16:creationId xmlns:a16="http://schemas.microsoft.com/office/drawing/2014/main" id="{EF435EC4-E6FE-51DD-662E-1688FF5B1884}"/>
              </a:ext>
            </a:extLst>
          </p:cNvPr>
          <p:cNvSpPr>
            <a:spLocks noChangeShapeType="1"/>
          </p:cNvSpPr>
          <p:nvPr/>
        </p:nvSpPr>
        <p:spPr bwMode="auto">
          <a:xfrm flipH="1" flipV="1">
            <a:off x="3022600" y="2201863"/>
            <a:ext cx="149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1" name="Line 31">
            <a:extLst>
              <a:ext uri="{FF2B5EF4-FFF2-40B4-BE49-F238E27FC236}">
                <a16:creationId xmlns:a16="http://schemas.microsoft.com/office/drawing/2014/main" id="{D24AE557-6287-70B5-E09F-6E31748C2FEE}"/>
              </a:ext>
            </a:extLst>
          </p:cNvPr>
          <p:cNvSpPr>
            <a:spLocks noChangeShapeType="1"/>
          </p:cNvSpPr>
          <p:nvPr/>
        </p:nvSpPr>
        <p:spPr bwMode="auto">
          <a:xfrm flipV="1">
            <a:off x="4572000" y="1809751"/>
            <a:ext cx="0" cy="131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2" name="Line 32">
            <a:extLst>
              <a:ext uri="{FF2B5EF4-FFF2-40B4-BE49-F238E27FC236}">
                <a16:creationId xmlns:a16="http://schemas.microsoft.com/office/drawing/2014/main" id="{C1269F76-CF50-5D27-48FB-6D7303743BFA}"/>
              </a:ext>
            </a:extLst>
          </p:cNvPr>
          <p:cNvSpPr>
            <a:spLocks noChangeShapeType="1"/>
          </p:cNvSpPr>
          <p:nvPr/>
        </p:nvSpPr>
        <p:spPr bwMode="auto">
          <a:xfrm flipV="1">
            <a:off x="4521200" y="220186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3" name="Line 33">
            <a:extLst>
              <a:ext uri="{FF2B5EF4-FFF2-40B4-BE49-F238E27FC236}">
                <a16:creationId xmlns:a16="http://schemas.microsoft.com/office/drawing/2014/main" id="{F922BCFA-04C6-4F52-B1AE-D2467AD03FBE}"/>
              </a:ext>
            </a:extLst>
          </p:cNvPr>
          <p:cNvSpPr>
            <a:spLocks noChangeShapeType="1"/>
          </p:cNvSpPr>
          <p:nvPr/>
        </p:nvSpPr>
        <p:spPr bwMode="auto">
          <a:xfrm>
            <a:off x="9220200" y="2216151"/>
            <a:ext cx="0" cy="1190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4" name="Line 34">
            <a:extLst>
              <a:ext uri="{FF2B5EF4-FFF2-40B4-BE49-F238E27FC236}">
                <a16:creationId xmlns:a16="http://schemas.microsoft.com/office/drawing/2014/main" id="{AD49D7CC-F2B2-1A99-33E5-63591EBBC22C}"/>
              </a:ext>
            </a:extLst>
          </p:cNvPr>
          <p:cNvSpPr>
            <a:spLocks noChangeShapeType="1"/>
          </p:cNvSpPr>
          <p:nvPr/>
        </p:nvSpPr>
        <p:spPr bwMode="auto">
          <a:xfrm>
            <a:off x="3048000" y="2201864"/>
            <a:ext cx="0" cy="1190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5" name="Line 35">
            <a:extLst>
              <a:ext uri="{FF2B5EF4-FFF2-40B4-BE49-F238E27FC236}">
                <a16:creationId xmlns:a16="http://schemas.microsoft.com/office/drawing/2014/main" id="{CAC91AA1-0292-3A74-154A-E672DC3581AB}"/>
              </a:ext>
            </a:extLst>
          </p:cNvPr>
          <p:cNvSpPr>
            <a:spLocks noChangeShapeType="1"/>
          </p:cNvSpPr>
          <p:nvPr/>
        </p:nvSpPr>
        <p:spPr bwMode="auto">
          <a:xfrm flipH="1">
            <a:off x="4445000" y="2811463"/>
            <a:ext cx="340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6" name="Line 36">
            <a:extLst>
              <a:ext uri="{FF2B5EF4-FFF2-40B4-BE49-F238E27FC236}">
                <a16:creationId xmlns:a16="http://schemas.microsoft.com/office/drawing/2014/main" id="{8D0ABCCE-1EC5-DF24-15E1-2CAE349F893D}"/>
              </a:ext>
            </a:extLst>
          </p:cNvPr>
          <p:cNvSpPr>
            <a:spLocks noChangeShapeType="1"/>
          </p:cNvSpPr>
          <p:nvPr/>
        </p:nvSpPr>
        <p:spPr bwMode="auto">
          <a:xfrm flipH="1">
            <a:off x="4419600" y="4248150"/>
            <a:ext cx="340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7" name="Line 37">
            <a:extLst>
              <a:ext uri="{FF2B5EF4-FFF2-40B4-BE49-F238E27FC236}">
                <a16:creationId xmlns:a16="http://schemas.microsoft.com/office/drawing/2014/main" id="{EFEEBE41-3CB8-DC2A-8C24-53170065EC68}"/>
              </a:ext>
            </a:extLst>
          </p:cNvPr>
          <p:cNvSpPr>
            <a:spLocks noChangeShapeType="1"/>
          </p:cNvSpPr>
          <p:nvPr/>
        </p:nvSpPr>
        <p:spPr bwMode="auto">
          <a:xfrm flipH="1">
            <a:off x="7848600" y="3376613"/>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8" name="Line 38">
            <a:extLst>
              <a:ext uri="{FF2B5EF4-FFF2-40B4-BE49-F238E27FC236}">
                <a16:creationId xmlns:a16="http://schemas.microsoft.com/office/drawing/2014/main" id="{DEA27F1D-B3D6-C537-D651-A8C085140704}"/>
              </a:ext>
            </a:extLst>
          </p:cNvPr>
          <p:cNvSpPr>
            <a:spLocks noChangeShapeType="1"/>
          </p:cNvSpPr>
          <p:nvPr/>
        </p:nvSpPr>
        <p:spPr bwMode="auto">
          <a:xfrm flipV="1">
            <a:off x="7823200" y="2797175"/>
            <a:ext cx="0" cy="579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79" name="Line 39">
            <a:extLst>
              <a:ext uri="{FF2B5EF4-FFF2-40B4-BE49-F238E27FC236}">
                <a16:creationId xmlns:a16="http://schemas.microsoft.com/office/drawing/2014/main" id="{48237669-4A62-48C8-D82B-413AC99F456D}"/>
              </a:ext>
            </a:extLst>
          </p:cNvPr>
          <p:cNvSpPr>
            <a:spLocks noChangeShapeType="1"/>
          </p:cNvSpPr>
          <p:nvPr/>
        </p:nvSpPr>
        <p:spPr bwMode="auto">
          <a:xfrm flipV="1">
            <a:off x="7797800" y="35814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0" name="Line 40">
            <a:extLst>
              <a:ext uri="{FF2B5EF4-FFF2-40B4-BE49-F238E27FC236}">
                <a16:creationId xmlns:a16="http://schemas.microsoft.com/office/drawing/2014/main" id="{F3F31893-4C19-08AD-DC5E-F9EA2343BD53}"/>
              </a:ext>
            </a:extLst>
          </p:cNvPr>
          <p:cNvSpPr>
            <a:spLocks noChangeShapeType="1"/>
          </p:cNvSpPr>
          <p:nvPr/>
        </p:nvSpPr>
        <p:spPr bwMode="auto">
          <a:xfrm flipH="1">
            <a:off x="2997200" y="3376613"/>
            <a:ext cx="147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1" name="Line 41">
            <a:extLst>
              <a:ext uri="{FF2B5EF4-FFF2-40B4-BE49-F238E27FC236}">
                <a16:creationId xmlns:a16="http://schemas.microsoft.com/office/drawing/2014/main" id="{E7DD3F4D-BE89-EA23-5919-C7795056B7C6}"/>
              </a:ext>
            </a:extLst>
          </p:cNvPr>
          <p:cNvSpPr>
            <a:spLocks noChangeShapeType="1"/>
          </p:cNvSpPr>
          <p:nvPr/>
        </p:nvSpPr>
        <p:spPr bwMode="auto">
          <a:xfrm flipV="1">
            <a:off x="4470400" y="2811463"/>
            <a:ext cx="0" cy="565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2" name="Line 42">
            <a:extLst>
              <a:ext uri="{FF2B5EF4-FFF2-40B4-BE49-F238E27FC236}">
                <a16:creationId xmlns:a16="http://schemas.microsoft.com/office/drawing/2014/main" id="{A5551BFF-A939-D9BC-F975-3EEB5EA51691}"/>
              </a:ext>
            </a:extLst>
          </p:cNvPr>
          <p:cNvSpPr>
            <a:spLocks noChangeShapeType="1"/>
          </p:cNvSpPr>
          <p:nvPr/>
        </p:nvSpPr>
        <p:spPr bwMode="auto">
          <a:xfrm flipV="1">
            <a:off x="4495800" y="35814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3" name="Line 43">
            <a:extLst>
              <a:ext uri="{FF2B5EF4-FFF2-40B4-BE49-F238E27FC236}">
                <a16:creationId xmlns:a16="http://schemas.microsoft.com/office/drawing/2014/main" id="{794FB539-4C3E-2F66-17A0-C33364480A94}"/>
              </a:ext>
            </a:extLst>
          </p:cNvPr>
          <p:cNvSpPr>
            <a:spLocks noChangeShapeType="1"/>
          </p:cNvSpPr>
          <p:nvPr/>
        </p:nvSpPr>
        <p:spPr bwMode="auto">
          <a:xfrm>
            <a:off x="7797800" y="3587750"/>
            <a:ext cx="165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4" name="Line 44">
            <a:extLst>
              <a:ext uri="{FF2B5EF4-FFF2-40B4-BE49-F238E27FC236}">
                <a16:creationId xmlns:a16="http://schemas.microsoft.com/office/drawing/2014/main" id="{3DC84087-6D75-AB0E-4003-677B7FCAEC67}"/>
              </a:ext>
            </a:extLst>
          </p:cNvPr>
          <p:cNvSpPr>
            <a:spLocks noChangeShapeType="1"/>
          </p:cNvSpPr>
          <p:nvPr/>
        </p:nvSpPr>
        <p:spPr bwMode="auto">
          <a:xfrm flipH="1">
            <a:off x="2794000" y="3587750"/>
            <a:ext cx="170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5" name="Line 45">
            <a:extLst>
              <a:ext uri="{FF2B5EF4-FFF2-40B4-BE49-F238E27FC236}">
                <a16:creationId xmlns:a16="http://schemas.microsoft.com/office/drawing/2014/main" id="{A4407A2C-1FBC-0A87-6762-E94357DCFB82}"/>
              </a:ext>
            </a:extLst>
          </p:cNvPr>
          <p:cNvSpPr>
            <a:spLocks noChangeShapeType="1"/>
          </p:cNvSpPr>
          <p:nvPr/>
        </p:nvSpPr>
        <p:spPr bwMode="auto">
          <a:xfrm>
            <a:off x="9448800" y="3587750"/>
            <a:ext cx="0" cy="1411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6" name="Line 46">
            <a:extLst>
              <a:ext uri="{FF2B5EF4-FFF2-40B4-BE49-F238E27FC236}">
                <a16:creationId xmlns:a16="http://schemas.microsoft.com/office/drawing/2014/main" id="{D94FF7E4-6ECF-15A3-430D-EE0857F83B3D}"/>
              </a:ext>
            </a:extLst>
          </p:cNvPr>
          <p:cNvSpPr>
            <a:spLocks noChangeShapeType="1"/>
          </p:cNvSpPr>
          <p:nvPr/>
        </p:nvSpPr>
        <p:spPr bwMode="auto">
          <a:xfrm flipH="1">
            <a:off x="2844800" y="3587750"/>
            <a:ext cx="0" cy="1384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7" name="Line 47">
            <a:extLst>
              <a:ext uri="{FF2B5EF4-FFF2-40B4-BE49-F238E27FC236}">
                <a16:creationId xmlns:a16="http://schemas.microsoft.com/office/drawing/2014/main" id="{E960353C-FD39-F1D1-F70F-DDD786AD5EA0}"/>
              </a:ext>
            </a:extLst>
          </p:cNvPr>
          <p:cNvSpPr>
            <a:spLocks noChangeShapeType="1"/>
          </p:cNvSpPr>
          <p:nvPr/>
        </p:nvSpPr>
        <p:spPr bwMode="auto">
          <a:xfrm flipH="1">
            <a:off x="4419600" y="4565650"/>
            <a:ext cx="340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8" name="Line 48">
            <a:extLst>
              <a:ext uri="{FF2B5EF4-FFF2-40B4-BE49-F238E27FC236}">
                <a16:creationId xmlns:a16="http://schemas.microsoft.com/office/drawing/2014/main" id="{8FC680A9-4B96-553D-57AF-C18041CB93BA}"/>
              </a:ext>
            </a:extLst>
          </p:cNvPr>
          <p:cNvSpPr>
            <a:spLocks noChangeShapeType="1"/>
          </p:cNvSpPr>
          <p:nvPr/>
        </p:nvSpPr>
        <p:spPr bwMode="auto">
          <a:xfrm flipH="1" flipV="1">
            <a:off x="4445000" y="5594350"/>
            <a:ext cx="340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9" name="Line 49">
            <a:extLst>
              <a:ext uri="{FF2B5EF4-FFF2-40B4-BE49-F238E27FC236}">
                <a16:creationId xmlns:a16="http://schemas.microsoft.com/office/drawing/2014/main" id="{714A5E82-2B42-5541-3518-556645745736}"/>
              </a:ext>
            </a:extLst>
          </p:cNvPr>
          <p:cNvSpPr>
            <a:spLocks noChangeShapeType="1"/>
          </p:cNvSpPr>
          <p:nvPr/>
        </p:nvSpPr>
        <p:spPr bwMode="auto">
          <a:xfrm flipH="1">
            <a:off x="7823200" y="4984750"/>
            <a:ext cx="162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0" name="Line 50">
            <a:extLst>
              <a:ext uri="{FF2B5EF4-FFF2-40B4-BE49-F238E27FC236}">
                <a16:creationId xmlns:a16="http://schemas.microsoft.com/office/drawing/2014/main" id="{FEF385B9-B5EF-061C-F154-5737AA0F0FD8}"/>
              </a:ext>
            </a:extLst>
          </p:cNvPr>
          <p:cNvSpPr>
            <a:spLocks noChangeShapeType="1"/>
          </p:cNvSpPr>
          <p:nvPr/>
        </p:nvSpPr>
        <p:spPr bwMode="auto">
          <a:xfrm flipV="1">
            <a:off x="7848600" y="4562476"/>
            <a:ext cx="0" cy="422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1" name="Line 51">
            <a:extLst>
              <a:ext uri="{FF2B5EF4-FFF2-40B4-BE49-F238E27FC236}">
                <a16:creationId xmlns:a16="http://schemas.microsoft.com/office/drawing/2014/main" id="{55ABA22B-A5FE-B8F1-D6C5-21C15B828A67}"/>
              </a:ext>
            </a:extLst>
          </p:cNvPr>
          <p:cNvSpPr>
            <a:spLocks noChangeShapeType="1"/>
          </p:cNvSpPr>
          <p:nvPr/>
        </p:nvSpPr>
        <p:spPr bwMode="auto">
          <a:xfrm>
            <a:off x="7848600" y="5064125"/>
            <a:ext cx="177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2" name="Line 52">
            <a:extLst>
              <a:ext uri="{FF2B5EF4-FFF2-40B4-BE49-F238E27FC236}">
                <a16:creationId xmlns:a16="http://schemas.microsoft.com/office/drawing/2014/main" id="{5B9777B2-EDF5-E9AB-3635-AE3612622187}"/>
              </a:ext>
            </a:extLst>
          </p:cNvPr>
          <p:cNvSpPr>
            <a:spLocks noChangeShapeType="1"/>
          </p:cNvSpPr>
          <p:nvPr/>
        </p:nvSpPr>
        <p:spPr bwMode="auto">
          <a:xfrm>
            <a:off x="2743200" y="5051425"/>
            <a:ext cx="172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3" name="Line 53">
            <a:extLst>
              <a:ext uri="{FF2B5EF4-FFF2-40B4-BE49-F238E27FC236}">
                <a16:creationId xmlns:a16="http://schemas.microsoft.com/office/drawing/2014/main" id="{A0F21F7F-4D4B-F351-EA0F-CCECF38CB4E0}"/>
              </a:ext>
            </a:extLst>
          </p:cNvPr>
          <p:cNvSpPr>
            <a:spLocks noChangeShapeType="1"/>
          </p:cNvSpPr>
          <p:nvPr/>
        </p:nvSpPr>
        <p:spPr bwMode="auto">
          <a:xfrm flipH="1" flipV="1">
            <a:off x="2844800" y="4972050"/>
            <a:ext cx="162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4" name="Line 54">
            <a:extLst>
              <a:ext uri="{FF2B5EF4-FFF2-40B4-BE49-F238E27FC236}">
                <a16:creationId xmlns:a16="http://schemas.microsoft.com/office/drawing/2014/main" id="{D7503B0B-AD52-931C-D858-F6176177AE96}"/>
              </a:ext>
            </a:extLst>
          </p:cNvPr>
          <p:cNvSpPr>
            <a:spLocks noChangeShapeType="1"/>
          </p:cNvSpPr>
          <p:nvPr/>
        </p:nvSpPr>
        <p:spPr bwMode="auto">
          <a:xfrm flipV="1">
            <a:off x="4445000" y="4549776"/>
            <a:ext cx="0" cy="422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5" name="Line 55">
            <a:extLst>
              <a:ext uri="{FF2B5EF4-FFF2-40B4-BE49-F238E27FC236}">
                <a16:creationId xmlns:a16="http://schemas.microsoft.com/office/drawing/2014/main" id="{176C9BC6-0511-FEF9-5A8B-C0D3A1215995}"/>
              </a:ext>
            </a:extLst>
          </p:cNvPr>
          <p:cNvSpPr>
            <a:spLocks noChangeShapeType="1"/>
          </p:cNvSpPr>
          <p:nvPr/>
        </p:nvSpPr>
        <p:spPr bwMode="auto">
          <a:xfrm flipV="1">
            <a:off x="4445000" y="5038725"/>
            <a:ext cx="0"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6" name="Line 56">
            <a:extLst>
              <a:ext uri="{FF2B5EF4-FFF2-40B4-BE49-F238E27FC236}">
                <a16:creationId xmlns:a16="http://schemas.microsoft.com/office/drawing/2014/main" id="{B0A5D9E2-A8E2-461D-EAAA-DC4DA8FF751B}"/>
              </a:ext>
            </a:extLst>
          </p:cNvPr>
          <p:cNvSpPr>
            <a:spLocks noChangeShapeType="1"/>
          </p:cNvSpPr>
          <p:nvPr/>
        </p:nvSpPr>
        <p:spPr bwMode="auto">
          <a:xfrm>
            <a:off x="7848600" y="5064125"/>
            <a:ext cx="0" cy="527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7" name="Line 57">
            <a:extLst>
              <a:ext uri="{FF2B5EF4-FFF2-40B4-BE49-F238E27FC236}">
                <a16:creationId xmlns:a16="http://schemas.microsoft.com/office/drawing/2014/main" id="{56A507A6-1802-D0E1-44EE-1F02D670B6C2}"/>
              </a:ext>
            </a:extLst>
          </p:cNvPr>
          <p:cNvSpPr>
            <a:spLocks noChangeShapeType="1"/>
          </p:cNvSpPr>
          <p:nvPr/>
        </p:nvSpPr>
        <p:spPr bwMode="auto">
          <a:xfrm flipH="1">
            <a:off x="7797800" y="5934075"/>
            <a:ext cx="195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8" name="Line 58">
            <a:extLst>
              <a:ext uri="{FF2B5EF4-FFF2-40B4-BE49-F238E27FC236}">
                <a16:creationId xmlns:a16="http://schemas.microsoft.com/office/drawing/2014/main" id="{5D6D0F31-6291-B651-6383-EDE712DE1A9B}"/>
              </a:ext>
            </a:extLst>
          </p:cNvPr>
          <p:cNvSpPr>
            <a:spLocks noChangeShapeType="1"/>
          </p:cNvSpPr>
          <p:nvPr/>
        </p:nvSpPr>
        <p:spPr bwMode="auto">
          <a:xfrm flipH="1">
            <a:off x="2514600" y="5921375"/>
            <a:ext cx="187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9" name="Line 59">
            <a:extLst>
              <a:ext uri="{FF2B5EF4-FFF2-40B4-BE49-F238E27FC236}">
                <a16:creationId xmlns:a16="http://schemas.microsoft.com/office/drawing/2014/main" id="{FDABE227-5545-06F2-AA59-3FF799788DF6}"/>
              </a:ext>
            </a:extLst>
          </p:cNvPr>
          <p:cNvSpPr>
            <a:spLocks noChangeShapeType="1"/>
          </p:cNvSpPr>
          <p:nvPr/>
        </p:nvSpPr>
        <p:spPr bwMode="auto">
          <a:xfrm>
            <a:off x="9601200" y="5064126"/>
            <a:ext cx="0" cy="804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0" name="Line 60">
            <a:extLst>
              <a:ext uri="{FF2B5EF4-FFF2-40B4-BE49-F238E27FC236}">
                <a16:creationId xmlns:a16="http://schemas.microsoft.com/office/drawing/2014/main" id="{2BFC4594-93D2-7C7C-3CA2-C357C2220C09}"/>
              </a:ext>
            </a:extLst>
          </p:cNvPr>
          <p:cNvSpPr>
            <a:spLocks noChangeShapeType="1"/>
          </p:cNvSpPr>
          <p:nvPr/>
        </p:nvSpPr>
        <p:spPr bwMode="auto">
          <a:xfrm>
            <a:off x="2743200" y="5064126"/>
            <a:ext cx="0" cy="804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1" name="Line 61">
            <a:extLst>
              <a:ext uri="{FF2B5EF4-FFF2-40B4-BE49-F238E27FC236}">
                <a16:creationId xmlns:a16="http://schemas.microsoft.com/office/drawing/2014/main" id="{50BFDDB7-6A40-CD55-3E35-D55141F1B6EA}"/>
              </a:ext>
            </a:extLst>
          </p:cNvPr>
          <p:cNvSpPr>
            <a:spLocks noChangeShapeType="1"/>
          </p:cNvSpPr>
          <p:nvPr/>
        </p:nvSpPr>
        <p:spPr bwMode="auto">
          <a:xfrm>
            <a:off x="2743200" y="5856288"/>
            <a:ext cx="1701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2" name="Line 62">
            <a:extLst>
              <a:ext uri="{FF2B5EF4-FFF2-40B4-BE49-F238E27FC236}">
                <a16:creationId xmlns:a16="http://schemas.microsoft.com/office/drawing/2014/main" id="{2E118745-76B6-8224-6120-7328744937ED}"/>
              </a:ext>
            </a:extLst>
          </p:cNvPr>
          <p:cNvSpPr>
            <a:spLocks noChangeShapeType="1"/>
          </p:cNvSpPr>
          <p:nvPr/>
        </p:nvSpPr>
        <p:spPr bwMode="auto">
          <a:xfrm flipV="1">
            <a:off x="4394200" y="5749926"/>
            <a:ext cx="0" cy="106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3" name="Line 63">
            <a:extLst>
              <a:ext uri="{FF2B5EF4-FFF2-40B4-BE49-F238E27FC236}">
                <a16:creationId xmlns:a16="http://schemas.microsoft.com/office/drawing/2014/main" id="{FA0F5E2E-9C20-0EFC-8126-5093A093DDB8}"/>
              </a:ext>
            </a:extLst>
          </p:cNvPr>
          <p:cNvSpPr>
            <a:spLocks noChangeShapeType="1"/>
          </p:cNvSpPr>
          <p:nvPr/>
        </p:nvSpPr>
        <p:spPr bwMode="auto">
          <a:xfrm>
            <a:off x="4368800" y="5921376"/>
            <a:ext cx="0" cy="752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4" name="Line 64">
            <a:extLst>
              <a:ext uri="{FF2B5EF4-FFF2-40B4-BE49-F238E27FC236}">
                <a16:creationId xmlns:a16="http://schemas.microsoft.com/office/drawing/2014/main" id="{8C634968-6B38-344F-DDD7-DA4BC19363B5}"/>
              </a:ext>
            </a:extLst>
          </p:cNvPr>
          <p:cNvSpPr>
            <a:spLocks noChangeShapeType="1"/>
          </p:cNvSpPr>
          <p:nvPr/>
        </p:nvSpPr>
        <p:spPr bwMode="auto">
          <a:xfrm>
            <a:off x="4394200" y="5762625"/>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5" name="Line 65">
            <a:extLst>
              <a:ext uri="{FF2B5EF4-FFF2-40B4-BE49-F238E27FC236}">
                <a16:creationId xmlns:a16="http://schemas.microsoft.com/office/drawing/2014/main" id="{9FC4FE85-5C01-B280-4615-4442F721A4A4}"/>
              </a:ext>
            </a:extLst>
          </p:cNvPr>
          <p:cNvSpPr>
            <a:spLocks noChangeShapeType="1"/>
          </p:cNvSpPr>
          <p:nvPr/>
        </p:nvSpPr>
        <p:spPr bwMode="auto">
          <a:xfrm>
            <a:off x="7797800" y="5856288"/>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6" name="Line 66">
            <a:extLst>
              <a:ext uri="{FF2B5EF4-FFF2-40B4-BE49-F238E27FC236}">
                <a16:creationId xmlns:a16="http://schemas.microsoft.com/office/drawing/2014/main" id="{0637FA95-685A-A935-821F-45ADF2EBB3DF}"/>
              </a:ext>
            </a:extLst>
          </p:cNvPr>
          <p:cNvSpPr>
            <a:spLocks noChangeShapeType="1"/>
          </p:cNvSpPr>
          <p:nvPr/>
        </p:nvSpPr>
        <p:spPr bwMode="auto">
          <a:xfrm flipV="1">
            <a:off x="7797800" y="5762626"/>
            <a:ext cx="0" cy="93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7" name="Line 67">
            <a:extLst>
              <a:ext uri="{FF2B5EF4-FFF2-40B4-BE49-F238E27FC236}">
                <a16:creationId xmlns:a16="http://schemas.microsoft.com/office/drawing/2014/main" id="{4CA75039-A774-BFF6-5604-657E94D0E3B9}"/>
              </a:ext>
            </a:extLst>
          </p:cNvPr>
          <p:cNvSpPr>
            <a:spLocks noChangeShapeType="1"/>
          </p:cNvSpPr>
          <p:nvPr/>
        </p:nvSpPr>
        <p:spPr bwMode="auto">
          <a:xfrm>
            <a:off x="7797800" y="5948364"/>
            <a:ext cx="0" cy="725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8" name="Line 68">
            <a:extLst>
              <a:ext uri="{FF2B5EF4-FFF2-40B4-BE49-F238E27FC236}">
                <a16:creationId xmlns:a16="http://schemas.microsoft.com/office/drawing/2014/main" id="{F46DF18D-FC70-CC48-A4BD-D0D66C5912E5}"/>
              </a:ext>
            </a:extLst>
          </p:cNvPr>
          <p:cNvSpPr>
            <a:spLocks noChangeShapeType="1"/>
          </p:cNvSpPr>
          <p:nvPr/>
        </p:nvSpPr>
        <p:spPr bwMode="auto">
          <a:xfrm>
            <a:off x="4368800" y="6686550"/>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9" name="Line 69">
            <a:extLst>
              <a:ext uri="{FF2B5EF4-FFF2-40B4-BE49-F238E27FC236}">
                <a16:creationId xmlns:a16="http://schemas.microsoft.com/office/drawing/2014/main" id="{05B92EAC-0F44-1E7C-2098-AD011A87FCC3}"/>
              </a:ext>
            </a:extLst>
          </p:cNvPr>
          <p:cNvSpPr>
            <a:spLocks noChangeShapeType="1"/>
          </p:cNvSpPr>
          <p:nvPr/>
        </p:nvSpPr>
        <p:spPr bwMode="auto">
          <a:xfrm>
            <a:off x="3124200" y="382588"/>
            <a:ext cx="1600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0" name="Line 70">
            <a:extLst>
              <a:ext uri="{FF2B5EF4-FFF2-40B4-BE49-F238E27FC236}">
                <a16:creationId xmlns:a16="http://schemas.microsoft.com/office/drawing/2014/main" id="{FB850B45-AB33-C5CB-3C06-5ECF3A6F09C0}"/>
              </a:ext>
            </a:extLst>
          </p:cNvPr>
          <p:cNvSpPr>
            <a:spLocks noChangeShapeType="1"/>
          </p:cNvSpPr>
          <p:nvPr/>
        </p:nvSpPr>
        <p:spPr bwMode="auto">
          <a:xfrm>
            <a:off x="7543800" y="355600"/>
            <a:ext cx="1600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1" name="Line 71">
            <a:extLst>
              <a:ext uri="{FF2B5EF4-FFF2-40B4-BE49-F238E27FC236}">
                <a16:creationId xmlns:a16="http://schemas.microsoft.com/office/drawing/2014/main" id="{DC39DB0D-7653-5F89-52EE-0D542B7B9BDE}"/>
              </a:ext>
            </a:extLst>
          </p:cNvPr>
          <p:cNvSpPr>
            <a:spLocks noChangeShapeType="1"/>
          </p:cNvSpPr>
          <p:nvPr/>
        </p:nvSpPr>
        <p:spPr bwMode="auto">
          <a:xfrm flipV="1">
            <a:off x="1981200" y="1398588"/>
            <a:ext cx="0" cy="10144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2" name="Line 72">
            <a:extLst>
              <a:ext uri="{FF2B5EF4-FFF2-40B4-BE49-F238E27FC236}">
                <a16:creationId xmlns:a16="http://schemas.microsoft.com/office/drawing/2014/main" id="{91705666-2C23-4CC5-170E-00A3ECFE0E22}"/>
              </a:ext>
            </a:extLst>
          </p:cNvPr>
          <p:cNvSpPr>
            <a:spLocks noChangeShapeType="1"/>
          </p:cNvSpPr>
          <p:nvPr/>
        </p:nvSpPr>
        <p:spPr bwMode="auto">
          <a:xfrm>
            <a:off x="10185400" y="1450975"/>
            <a:ext cx="0" cy="1016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3" name="Line 73">
            <a:extLst>
              <a:ext uri="{FF2B5EF4-FFF2-40B4-BE49-F238E27FC236}">
                <a16:creationId xmlns:a16="http://schemas.microsoft.com/office/drawing/2014/main" id="{2AB51844-7C76-527D-C7E4-F19774AED8FF}"/>
              </a:ext>
            </a:extLst>
          </p:cNvPr>
          <p:cNvSpPr>
            <a:spLocks noChangeShapeType="1"/>
          </p:cNvSpPr>
          <p:nvPr/>
        </p:nvSpPr>
        <p:spPr bwMode="auto">
          <a:xfrm flipH="1">
            <a:off x="3683000" y="1806575"/>
            <a:ext cx="508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4" name="Line 74">
            <a:extLst>
              <a:ext uri="{FF2B5EF4-FFF2-40B4-BE49-F238E27FC236}">
                <a16:creationId xmlns:a16="http://schemas.microsoft.com/office/drawing/2014/main" id="{13F74F4E-FC17-80E1-DC62-08C2A45B7B59}"/>
              </a:ext>
            </a:extLst>
          </p:cNvPr>
          <p:cNvSpPr>
            <a:spLocks noChangeShapeType="1"/>
          </p:cNvSpPr>
          <p:nvPr/>
        </p:nvSpPr>
        <p:spPr bwMode="auto">
          <a:xfrm flipH="1">
            <a:off x="8204200" y="1819275"/>
            <a:ext cx="508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5" name="Line 75">
            <a:extLst>
              <a:ext uri="{FF2B5EF4-FFF2-40B4-BE49-F238E27FC236}">
                <a16:creationId xmlns:a16="http://schemas.microsoft.com/office/drawing/2014/main" id="{18D51D35-D8A1-3784-D559-EA8E69D9A0B3}"/>
              </a:ext>
            </a:extLst>
          </p:cNvPr>
          <p:cNvSpPr>
            <a:spLocks noChangeShapeType="1"/>
          </p:cNvSpPr>
          <p:nvPr/>
        </p:nvSpPr>
        <p:spPr bwMode="auto">
          <a:xfrm>
            <a:off x="6146800" y="2281239"/>
            <a:ext cx="0" cy="2635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6" name="Line 76">
            <a:extLst>
              <a:ext uri="{FF2B5EF4-FFF2-40B4-BE49-F238E27FC236}">
                <a16:creationId xmlns:a16="http://schemas.microsoft.com/office/drawing/2014/main" id="{BA0A2A6F-C6BD-1502-69FE-3275F76D1B2D}"/>
              </a:ext>
            </a:extLst>
          </p:cNvPr>
          <p:cNvSpPr>
            <a:spLocks noChangeShapeType="1"/>
          </p:cNvSpPr>
          <p:nvPr/>
        </p:nvSpPr>
        <p:spPr bwMode="auto">
          <a:xfrm flipH="1">
            <a:off x="8255000" y="3244850"/>
            <a:ext cx="508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7" name="Line 77">
            <a:extLst>
              <a:ext uri="{FF2B5EF4-FFF2-40B4-BE49-F238E27FC236}">
                <a16:creationId xmlns:a16="http://schemas.microsoft.com/office/drawing/2014/main" id="{E3F78418-E09F-94D7-4D2E-3F2272BF4E0F}"/>
              </a:ext>
            </a:extLst>
          </p:cNvPr>
          <p:cNvSpPr>
            <a:spLocks noChangeShapeType="1"/>
          </p:cNvSpPr>
          <p:nvPr/>
        </p:nvSpPr>
        <p:spPr bwMode="auto">
          <a:xfrm flipH="1">
            <a:off x="8331200" y="4852988"/>
            <a:ext cx="508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8" name="Line 78">
            <a:extLst>
              <a:ext uri="{FF2B5EF4-FFF2-40B4-BE49-F238E27FC236}">
                <a16:creationId xmlns:a16="http://schemas.microsoft.com/office/drawing/2014/main" id="{A6BAB60D-6974-6AB0-8177-FCE37E8211EB}"/>
              </a:ext>
            </a:extLst>
          </p:cNvPr>
          <p:cNvSpPr>
            <a:spLocks noChangeShapeType="1"/>
          </p:cNvSpPr>
          <p:nvPr/>
        </p:nvSpPr>
        <p:spPr bwMode="auto">
          <a:xfrm flipH="1">
            <a:off x="8356600" y="5749925"/>
            <a:ext cx="508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19" name="Line 79">
            <a:extLst>
              <a:ext uri="{FF2B5EF4-FFF2-40B4-BE49-F238E27FC236}">
                <a16:creationId xmlns:a16="http://schemas.microsoft.com/office/drawing/2014/main" id="{59AF3614-25F0-384D-7AA5-E33700C3D2CB}"/>
              </a:ext>
            </a:extLst>
          </p:cNvPr>
          <p:cNvSpPr>
            <a:spLocks noChangeShapeType="1"/>
          </p:cNvSpPr>
          <p:nvPr/>
        </p:nvSpPr>
        <p:spPr bwMode="auto">
          <a:xfrm flipH="1">
            <a:off x="3581400" y="3217863"/>
            <a:ext cx="508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20" name="Line 80">
            <a:extLst>
              <a:ext uri="{FF2B5EF4-FFF2-40B4-BE49-F238E27FC236}">
                <a16:creationId xmlns:a16="http://schemas.microsoft.com/office/drawing/2014/main" id="{9D0B0F04-8F85-B8D2-BAED-663664A4B5B3}"/>
              </a:ext>
            </a:extLst>
          </p:cNvPr>
          <p:cNvSpPr>
            <a:spLocks noChangeShapeType="1"/>
          </p:cNvSpPr>
          <p:nvPr/>
        </p:nvSpPr>
        <p:spPr bwMode="auto">
          <a:xfrm flipH="1">
            <a:off x="3505200" y="4852988"/>
            <a:ext cx="508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21" name="Line 81">
            <a:extLst>
              <a:ext uri="{FF2B5EF4-FFF2-40B4-BE49-F238E27FC236}">
                <a16:creationId xmlns:a16="http://schemas.microsoft.com/office/drawing/2014/main" id="{59C84ACB-85E5-1A11-2B3C-492D6A920610}"/>
              </a:ext>
            </a:extLst>
          </p:cNvPr>
          <p:cNvSpPr>
            <a:spLocks noChangeShapeType="1"/>
          </p:cNvSpPr>
          <p:nvPr/>
        </p:nvSpPr>
        <p:spPr bwMode="auto">
          <a:xfrm flipH="1">
            <a:off x="3530600" y="5737225"/>
            <a:ext cx="508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522" name="Text Box 82">
            <a:extLst>
              <a:ext uri="{FF2B5EF4-FFF2-40B4-BE49-F238E27FC236}">
                <a16:creationId xmlns:a16="http://schemas.microsoft.com/office/drawing/2014/main" id="{539B2DE0-3EAF-4195-8ABD-15BF84991938}"/>
              </a:ext>
            </a:extLst>
          </p:cNvPr>
          <p:cNvSpPr txBox="1">
            <a:spLocks noChangeArrowheads="1"/>
          </p:cNvSpPr>
          <p:nvPr/>
        </p:nvSpPr>
        <p:spPr bwMode="auto">
          <a:xfrm>
            <a:off x="6761163" y="12700"/>
            <a:ext cx="1935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2000">
                <a:latin typeface="Comic Sans MS" panose="030F0902030302020204" pitchFamily="66" charset="0"/>
              </a:rPr>
              <a:t>Cardiac output</a:t>
            </a:r>
            <a:endParaRPr lang="en-GB" altLang="en-US" sz="2400">
              <a:latin typeface="Comic Sans MS" panose="030F0902030302020204" pitchFamily="66" charset="0"/>
            </a:endParaRPr>
          </a:p>
        </p:txBody>
      </p:sp>
      <p:grpSp>
        <p:nvGrpSpPr>
          <p:cNvPr id="17523" name="Group 83">
            <a:extLst>
              <a:ext uri="{FF2B5EF4-FFF2-40B4-BE49-F238E27FC236}">
                <a16:creationId xmlns:a16="http://schemas.microsoft.com/office/drawing/2014/main" id="{6CC96A14-A95C-5C41-D551-BDDBF57A3858}"/>
              </a:ext>
            </a:extLst>
          </p:cNvPr>
          <p:cNvGrpSpPr>
            <a:grpSpLocks/>
          </p:cNvGrpSpPr>
          <p:nvPr/>
        </p:nvGrpSpPr>
        <p:grpSpPr bwMode="auto">
          <a:xfrm flipH="1">
            <a:off x="1828801" y="681038"/>
            <a:ext cx="976313" cy="184150"/>
            <a:chOff x="1959" y="1147"/>
            <a:chExt cx="905" cy="240"/>
          </a:xfrm>
        </p:grpSpPr>
        <p:grpSp>
          <p:nvGrpSpPr>
            <p:cNvPr id="17529" name="Group 84">
              <a:extLst>
                <a:ext uri="{FF2B5EF4-FFF2-40B4-BE49-F238E27FC236}">
                  <a16:creationId xmlns:a16="http://schemas.microsoft.com/office/drawing/2014/main" id="{8BB0EF81-2FB0-4FF0-AE0E-C981EC276302}"/>
                </a:ext>
              </a:extLst>
            </p:cNvPr>
            <p:cNvGrpSpPr>
              <a:grpSpLocks/>
            </p:cNvGrpSpPr>
            <p:nvPr/>
          </p:nvGrpSpPr>
          <p:grpSpPr bwMode="auto">
            <a:xfrm>
              <a:off x="1959" y="1148"/>
              <a:ext cx="905" cy="214"/>
              <a:chOff x="1959" y="1148"/>
              <a:chExt cx="905" cy="214"/>
            </a:xfrm>
          </p:grpSpPr>
          <p:sp>
            <p:nvSpPr>
              <p:cNvPr id="17534" name="Freeform 85">
                <a:extLst>
                  <a:ext uri="{FF2B5EF4-FFF2-40B4-BE49-F238E27FC236}">
                    <a16:creationId xmlns:a16="http://schemas.microsoft.com/office/drawing/2014/main" id="{49631C8C-93B7-B53B-C03E-34EA478174B1}"/>
                  </a:ext>
                </a:extLst>
              </p:cNvPr>
              <p:cNvSpPr>
                <a:spLocks/>
              </p:cNvSpPr>
              <p:nvPr/>
            </p:nvSpPr>
            <p:spPr bwMode="auto">
              <a:xfrm>
                <a:off x="2545" y="1148"/>
                <a:ext cx="319" cy="214"/>
              </a:xfrm>
              <a:custGeom>
                <a:avLst/>
                <a:gdLst>
                  <a:gd name="T0" fmla="*/ 14 w 1276"/>
                  <a:gd name="T1" fmla="*/ 7 h 856"/>
                  <a:gd name="T2" fmla="*/ 14 w 1276"/>
                  <a:gd name="T3" fmla="*/ 7 h 856"/>
                  <a:gd name="T4" fmla="*/ 14 w 1276"/>
                  <a:gd name="T5" fmla="*/ 7 h 856"/>
                  <a:gd name="T6" fmla="*/ 15 w 1276"/>
                  <a:gd name="T7" fmla="*/ 7 h 856"/>
                  <a:gd name="T8" fmla="*/ 15 w 1276"/>
                  <a:gd name="T9" fmla="*/ 7 h 856"/>
                  <a:gd name="T10" fmla="*/ 15 w 1276"/>
                  <a:gd name="T11" fmla="*/ 6 h 856"/>
                  <a:gd name="T12" fmla="*/ 15 w 1276"/>
                  <a:gd name="T13" fmla="*/ 5 h 856"/>
                  <a:gd name="T14" fmla="*/ 16 w 1276"/>
                  <a:gd name="T15" fmla="*/ 4 h 856"/>
                  <a:gd name="T16" fmla="*/ 16 w 1276"/>
                  <a:gd name="T17" fmla="*/ 2 h 856"/>
                  <a:gd name="T18" fmla="*/ 15 w 1276"/>
                  <a:gd name="T19" fmla="*/ 1 h 856"/>
                  <a:gd name="T20" fmla="*/ 15 w 1276"/>
                  <a:gd name="T21" fmla="*/ 1 h 856"/>
                  <a:gd name="T22" fmla="*/ 15 w 1276"/>
                  <a:gd name="T23" fmla="*/ 0 h 856"/>
                  <a:gd name="T24" fmla="*/ 16 w 1276"/>
                  <a:gd name="T25" fmla="*/ 0 h 856"/>
                  <a:gd name="T26" fmla="*/ 16 w 1276"/>
                  <a:gd name="T27" fmla="*/ 0 h 856"/>
                  <a:gd name="T28" fmla="*/ 17 w 1276"/>
                  <a:gd name="T29" fmla="*/ 1 h 856"/>
                  <a:gd name="T30" fmla="*/ 17 w 1276"/>
                  <a:gd name="T31" fmla="*/ 1 h 856"/>
                  <a:gd name="T32" fmla="*/ 17 w 1276"/>
                  <a:gd name="T33" fmla="*/ 2 h 856"/>
                  <a:gd name="T34" fmla="*/ 17 w 1276"/>
                  <a:gd name="T35" fmla="*/ 9 h 856"/>
                  <a:gd name="T36" fmla="*/ 17 w 1276"/>
                  <a:gd name="T37" fmla="*/ 10 h 856"/>
                  <a:gd name="T38" fmla="*/ 18 w 1276"/>
                  <a:gd name="T39" fmla="*/ 11 h 856"/>
                  <a:gd name="T40" fmla="*/ 18 w 1276"/>
                  <a:gd name="T41" fmla="*/ 12 h 856"/>
                  <a:gd name="T42" fmla="*/ 19 w 1276"/>
                  <a:gd name="T43" fmla="*/ 12 h 856"/>
                  <a:gd name="T44" fmla="*/ 20 w 1276"/>
                  <a:gd name="T45" fmla="*/ 12 h 856"/>
                  <a:gd name="T46" fmla="*/ 20 w 1276"/>
                  <a:gd name="T47" fmla="*/ 12 h 856"/>
                  <a:gd name="T48" fmla="*/ 20 w 1276"/>
                  <a:gd name="T49" fmla="*/ 13 h 856"/>
                  <a:gd name="T50" fmla="*/ 20 w 1276"/>
                  <a:gd name="T51" fmla="*/ 13 h 856"/>
                  <a:gd name="T52" fmla="*/ 19 w 1276"/>
                  <a:gd name="T53" fmla="*/ 13 h 856"/>
                  <a:gd name="T54" fmla="*/ 19 w 1276"/>
                  <a:gd name="T55" fmla="*/ 13 h 856"/>
                  <a:gd name="T56" fmla="*/ 18 w 1276"/>
                  <a:gd name="T57" fmla="*/ 13 h 856"/>
                  <a:gd name="T58" fmla="*/ 17 w 1276"/>
                  <a:gd name="T59" fmla="*/ 13 h 856"/>
                  <a:gd name="T60" fmla="*/ 16 w 1276"/>
                  <a:gd name="T61" fmla="*/ 12 h 856"/>
                  <a:gd name="T62" fmla="*/ 16 w 1276"/>
                  <a:gd name="T63" fmla="*/ 12 h 856"/>
                  <a:gd name="T64" fmla="*/ 16 w 1276"/>
                  <a:gd name="T65" fmla="*/ 11 h 856"/>
                  <a:gd name="T66" fmla="*/ 15 w 1276"/>
                  <a:gd name="T67" fmla="*/ 10 h 856"/>
                  <a:gd name="T68" fmla="*/ 15 w 1276"/>
                  <a:gd name="T69" fmla="*/ 9 h 856"/>
                  <a:gd name="T70" fmla="*/ 15 w 1276"/>
                  <a:gd name="T71" fmla="*/ 9 h 856"/>
                  <a:gd name="T72" fmla="*/ 14 w 1276"/>
                  <a:gd name="T73" fmla="*/ 9 h 856"/>
                  <a:gd name="T74" fmla="*/ 14 w 1276"/>
                  <a:gd name="T75" fmla="*/ 9 h 856"/>
                  <a:gd name="T76" fmla="*/ 14 w 1276"/>
                  <a:gd name="T77" fmla="*/ 8 h 856"/>
                  <a:gd name="T78" fmla="*/ 0 w 1276"/>
                  <a:gd name="T79" fmla="*/ 7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6"/>
                  <a:gd name="T121" fmla="*/ 0 h 856"/>
                  <a:gd name="T122" fmla="*/ 1276 w 1276"/>
                  <a:gd name="T123" fmla="*/ 856 h 8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6" h="856">
                    <a:moveTo>
                      <a:pt x="0" y="451"/>
                    </a:moveTo>
                    <a:lnTo>
                      <a:pt x="882" y="451"/>
                    </a:lnTo>
                    <a:lnTo>
                      <a:pt x="883" y="441"/>
                    </a:lnTo>
                    <a:lnTo>
                      <a:pt x="888" y="429"/>
                    </a:lnTo>
                    <a:lnTo>
                      <a:pt x="896" y="422"/>
                    </a:lnTo>
                    <a:lnTo>
                      <a:pt x="908" y="418"/>
                    </a:lnTo>
                    <a:lnTo>
                      <a:pt x="923" y="416"/>
                    </a:lnTo>
                    <a:lnTo>
                      <a:pt x="941" y="416"/>
                    </a:lnTo>
                    <a:lnTo>
                      <a:pt x="953" y="412"/>
                    </a:lnTo>
                    <a:lnTo>
                      <a:pt x="962" y="407"/>
                    </a:lnTo>
                    <a:lnTo>
                      <a:pt x="971" y="396"/>
                    </a:lnTo>
                    <a:lnTo>
                      <a:pt x="979" y="383"/>
                    </a:lnTo>
                    <a:lnTo>
                      <a:pt x="986" y="367"/>
                    </a:lnTo>
                    <a:lnTo>
                      <a:pt x="994" y="340"/>
                    </a:lnTo>
                    <a:lnTo>
                      <a:pt x="1001" y="310"/>
                    </a:lnTo>
                    <a:lnTo>
                      <a:pt x="1008" y="260"/>
                    </a:lnTo>
                    <a:lnTo>
                      <a:pt x="1012" y="197"/>
                    </a:lnTo>
                    <a:lnTo>
                      <a:pt x="1012" y="148"/>
                    </a:lnTo>
                    <a:lnTo>
                      <a:pt x="1007" y="102"/>
                    </a:lnTo>
                    <a:lnTo>
                      <a:pt x="1001" y="71"/>
                    </a:lnTo>
                    <a:lnTo>
                      <a:pt x="995" y="48"/>
                    </a:lnTo>
                    <a:lnTo>
                      <a:pt x="992" y="28"/>
                    </a:lnTo>
                    <a:lnTo>
                      <a:pt x="993" y="15"/>
                    </a:lnTo>
                    <a:lnTo>
                      <a:pt x="999" y="7"/>
                    </a:lnTo>
                    <a:lnTo>
                      <a:pt x="1008" y="1"/>
                    </a:lnTo>
                    <a:lnTo>
                      <a:pt x="1018" y="0"/>
                    </a:lnTo>
                    <a:lnTo>
                      <a:pt x="1029" y="2"/>
                    </a:lnTo>
                    <a:lnTo>
                      <a:pt x="1040" y="9"/>
                    </a:lnTo>
                    <a:lnTo>
                      <a:pt x="1051" y="22"/>
                    </a:lnTo>
                    <a:lnTo>
                      <a:pt x="1057" y="35"/>
                    </a:lnTo>
                    <a:lnTo>
                      <a:pt x="1064" y="54"/>
                    </a:lnTo>
                    <a:lnTo>
                      <a:pt x="1070" y="78"/>
                    </a:lnTo>
                    <a:lnTo>
                      <a:pt x="1074" y="105"/>
                    </a:lnTo>
                    <a:lnTo>
                      <a:pt x="1078" y="136"/>
                    </a:lnTo>
                    <a:lnTo>
                      <a:pt x="1081" y="420"/>
                    </a:lnTo>
                    <a:lnTo>
                      <a:pt x="1088" y="590"/>
                    </a:lnTo>
                    <a:lnTo>
                      <a:pt x="1095" y="636"/>
                    </a:lnTo>
                    <a:lnTo>
                      <a:pt x="1101" y="660"/>
                    </a:lnTo>
                    <a:lnTo>
                      <a:pt x="1113" y="684"/>
                    </a:lnTo>
                    <a:lnTo>
                      <a:pt x="1126" y="708"/>
                    </a:lnTo>
                    <a:lnTo>
                      <a:pt x="1144" y="730"/>
                    </a:lnTo>
                    <a:lnTo>
                      <a:pt x="1161" y="740"/>
                    </a:lnTo>
                    <a:lnTo>
                      <a:pt x="1182" y="749"/>
                    </a:lnTo>
                    <a:lnTo>
                      <a:pt x="1206" y="755"/>
                    </a:lnTo>
                    <a:lnTo>
                      <a:pt x="1230" y="760"/>
                    </a:lnTo>
                    <a:lnTo>
                      <a:pt x="1255" y="767"/>
                    </a:lnTo>
                    <a:lnTo>
                      <a:pt x="1268" y="774"/>
                    </a:lnTo>
                    <a:lnTo>
                      <a:pt x="1273" y="784"/>
                    </a:lnTo>
                    <a:lnTo>
                      <a:pt x="1276" y="794"/>
                    </a:lnTo>
                    <a:lnTo>
                      <a:pt x="1273" y="805"/>
                    </a:lnTo>
                    <a:lnTo>
                      <a:pt x="1268" y="820"/>
                    </a:lnTo>
                    <a:lnTo>
                      <a:pt x="1258" y="833"/>
                    </a:lnTo>
                    <a:lnTo>
                      <a:pt x="1244" y="844"/>
                    </a:lnTo>
                    <a:lnTo>
                      <a:pt x="1234" y="849"/>
                    </a:lnTo>
                    <a:lnTo>
                      <a:pt x="1220" y="853"/>
                    </a:lnTo>
                    <a:lnTo>
                      <a:pt x="1190" y="856"/>
                    </a:lnTo>
                    <a:lnTo>
                      <a:pt x="1160" y="854"/>
                    </a:lnTo>
                    <a:lnTo>
                      <a:pt x="1129" y="848"/>
                    </a:lnTo>
                    <a:lnTo>
                      <a:pt x="1099" y="838"/>
                    </a:lnTo>
                    <a:lnTo>
                      <a:pt x="1073" y="821"/>
                    </a:lnTo>
                    <a:lnTo>
                      <a:pt x="1051" y="802"/>
                    </a:lnTo>
                    <a:lnTo>
                      <a:pt x="1033" y="775"/>
                    </a:lnTo>
                    <a:lnTo>
                      <a:pt x="1023" y="755"/>
                    </a:lnTo>
                    <a:lnTo>
                      <a:pt x="1017" y="733"/>
                    </a:lnTo>
                    <a:lnTo>
                      <a:pt x="1012" y="706"/>
                    </a:lnTo>
                    <a:lnTo>
                      <a:pt x="1007" y="675"/>
                    </a:lnTo>
                    <a:lnTo>
                      <a:pt x="1002" y="641"/>
                    </a:lnTo>
                    <a:lnTo>
                      <a:pt x="996" y="611"/>
                    </a:lnTo>
                    <a:lnTo>
                      <a:pt x="991" y="582"/>
                    </a:lnTo>
                    <a:lnTo>
                      <a:pt x="984" y="565"/>
                    </a:lnTo>
                    <a:lnTo>
                      <a:pt x="974" y="553"/>
                    </a:lnTo>
                    <a:lnTo>
                      <a:pt x="961" y="549"/>
                    </a:lnTo>
                    <a:lnTo>
                      <a:pt x="948" y="547"/>
                    </a:lnTo>
                    <a:lnTo>
                      <a:pt x="917" y="547"/>
                    </a:lnTo>
                    <a:lnTo>
                      <a:pt x="904" y="544"/>
                    </a:lnTo>
                    <a:lnTo>
                      <a:pt x="893" y="539"/>
                    </a:lnTo>
                    <a:lnTo>
                      <a:pt x="888" y="531"/>
                    </a:lnTo>
                    <a:lnTo>
                      <a:pt x="883" y="521"/>
                    </a:lnTo>
                    <a:lnTo>
                      <a:pt x="0" y="521"/>
                    </a:lnTo>
                    <a:lnTo>
                      <a:pt x="0" y="45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535" name="Group 86">
                <a:extLst>
                  <a:ext uri="{FF2B5EF4-FFF2-40B4-BE49-F238E27FC236}">
                    <a16:creationId xmlns:a16="http://schemas.microsoft.com/office/drawing/2014/main" id="{37C6F00D-B277-F9EC-CB6C-DA3A057C3ED4}"/>
                  </a:ext>
                </a:extLst>
              </p:cNvPr>
              <p:cNvGrpSpPr>
                <a:grpSpLocks/>
              </p:cNvGrpSpPr>
              <p:nvPr/>
            </p:nvGrpSpPr>
            <p:grpSpPr bwMode="auto">
              <a:xfrm>
                <a:off x="1959" y="1234"/>
                <a:ext cx="598" cy="67"/>
                <a:chOff x="1959" y="1234"/>
                <a:chExt cx="598" cy="67"/>
              </a:xfrm>
            </p:grpSpPr>
            <p:sp>
              <p:nvSpPr>
                <p:cNvPr id="17536" name="Line 87">
                  <a:extLst>
                    <a:ext uri="{FF2B5EF4-FFF2-40B4-BE49-F238E27FC236}">
                      <a16:creationId xmlns:a16="http://schemas.microsoft.com/office/drawing/2014/main" id="{6DDDC205-89A7-D985-B201-078971FA9630}"/>
                    </a:ext>
                  </a:extLst>
                </p:cNvPr>
                <p:cNvSpPr>
                  <a:spLocks noChangeShapeType="1"/>
                </p:cNvSpPr>
                <p:nvPr/>
              </p:nvSpPr>
              <p:spPr bwMode="auto">
                <a:xfrm flipH="1">
                  <a:off x="1959" y="1267"/>
                  <a:ext cx="138" cy="1"/>
                </a:xfrm>
                <a:prstGeom prst="line">
                  <a:avLst/>
                </a:prstGeom>
                <a:noFill/>
                <a:ln w="7938">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537" name="Group 88">
                  <a:extLst>
                    <a:ext uri="{FF2B5EF4-FFF2-40B4-BE49-F238E27FC236}">
                      <a16:creationId xmlns:a16="http://schemas.microsoft.com/office/drawing/2014/main" id="{729BD8AF-5A51-956B-A726-49CAD0360401}"/>
                    </a:ext>
                  </a:extLst>
                </p:cNvPr>
                <p:cNvGrpSpPr>
                  <a:grpSpLocks/>
                </p:cNvGrpSpPr>
                <p:nvPr/>
              </p:nvGrpSpPr>
              <p:grpSpPr bwMode="auto">
                <a:xfrm>
                  <a:off x="2081" y="1234"/>
                  <a:ext cx="476" cy="67"/>
                  <a:chOff x="2081" y="1234"/>
                  <a:chExt cx="476" cy="67"/>
                </a:xfrm>
              </p:grpSpPr>
              <p:sp>
                <p:nvSpPr>
                  <p:cNvPr id="17538" name="Freeform 89">
                    <a:extLst>
                      <a:ext uri="{FF2B5EF4-FFF2-40B4-BE49-F238E27FC236}">
                        <a16:creationId xmlns:a16="http://schemas.microsoft.com/office/drawing/2014/main" id="{D105EB2C-98B5-F647-C7D3-15706C64E819}"/>
                      </a:ext>
                    </a:extLst>
                  </p:cNvPr>
                  <p:cNvSpPr>
                    <a:spLocks/>
                  </p:cNvSpPr>
                  <p:nvPr/>
                </p:nvSpPr>
                <p:spPr bwMode="auto">
                  <a:xfrm>
                    <a:off x="2081" y="1234"/>
                    <a:ext cx="80" cy="66"/>
                  </a:xfrm>
                  <a:custGeom>
                    <a:avLst/>
                    <a:gdLst>
                      <a:gd name="T0" fmla="*/ 5 w 322"/>
                      <a:gd name="T1" fmla="*/ 0 h 268"/>
                      <a:gd name="T2" fmla="*/ 4 w 322"/>
                      <a:gd name="T3" fmla="*/ 1 h 268"/>
                      <a:gd name="T4" fmla="*/ 2 w 322"/>
                      <a:gd name="T5" fmla="*/ 1 h 268"/>
                      <a:gd name="T6" fmla="*/ 2 w 322"/>
                      <a:gd name="T7" fmla="*/ 2 h 268"/>
                      <a:gd name="T8" fmla="*/ 0 w 322"/>
                      <a:gd name="T9" fmla="*/ 2 h 268"/>
                      <a:gd name="T10" fmla="*/ 0 w 322"/>
                      <a:gd name="T11" fmla="*/ 2 h 268"/>
                      <a:gd name="T12" fmla="*/ 2 w 322"/>
                      <a:gd name="T13" fmla="*/ 2 h 268"/>
                      <a:gd name="T14" fmla="*/ 2 w 322"/>
                      <a:gd name="T15" fmla="*/ 3 h 268"/>
                      <a:gd name="T16" fmla="*/ 4 w 322"/>
                      <a:gd name="T17" fmla="*/ 3 h 268"/>
                      <a:gd name="T18" fmla="*/ 5 w 322"/>
                      <a:gd name="T19" fmla="*/ 4 h 268"/>
                      <a:gd name="T20" fmla="*/ 5 w 322"/>
                      <a:gd name="T21" fmla="*/ 0 h 2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2"/>
                      <a:gd name="T34" fmla="*/ 0 h 268"/>
                      <a:gd name="T35" fmla="*/ 322 w 322"/>
                      <a:gd name="T36" fmla="*/ 268 h 2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2" h="268">
                        <a:moveTo>
                          <a:pt x="322" y="0"/>
                        </a:moveTo>
                        <a:lnTo>
                          <a:pt x="269" y="55"/>
                        </a:lnTo>
                        <a:lnTo>
                          <a:pt x="161" y="55"/>
                        </a:lnTo>
                        <a:lnTo>
                          <a:pt x="107" y="108"/>
                        </a:lnTo>
                        <a:lnTo>
                          <a:pt x="0" y="108"/>
                        </a:lnTo>
                        <a:lnTo>
                          <a:pt x="0" y="161"/>
                        </a:lnTo>
                        <a:lnTo>
                          <a:pt x="107" y="161"/>
                        </a:lnTo>
                        <a:lnTo>
                          <a:pt x="161" y="214"/>
                        </a:lnTo>
                        <a:lnTo>
                          <a:pt x="269" y="214"/>
                        </a:lnTo>
                        <a:lnTo>
                          <a:pt x="322" y="268"/>
                        </a:lnTo>
                        <a:lnTo>
                          <a:pt x="32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539" name="Group 90">
                    <a:extLst>
                      <a:ext uri="{FF2B5EF4-FFF2-40B4-BE49-F238E27FC236}">
                        <a16:creationId xmlns:a16="http://schemas.microsoft.com/office/drawing/2014/main" id="{89C8133D-7E12-5334-3569-052BF71A01FB}"/>
                      </a:ext>
                    </a:extLst>
                  </p:cNvPr>
                  <p:cNvGrpSpPr>
                    <a:grpSpLocks/>
                  </p:cNvGrpSpPr>
                  <p:nvPr/>
                </p:nvGrpSpPr>
                <p:grpSpPr bwMode="auto">
                  <a:xfrm>
                    <a:off x="2162" y="1234"/>
                    <a:ext cx="395" cy="67"/>
                    <a:chOff x="2162" y="1234"/>
                    <a:chExt cx="395" cy="67"/>
                  </a:xfrm>
                </p:grpSpPr>
                <p:sp>
                  <p:nvSpPr>
                    <p:cNvPr id="17540" name="Rectangle 91">
                      <a:extLst>
                        <a:ext uri="{FF2B5EF4-FFF2-40B4-BE49-F238E27FC236}">
                          <a16:creationId xmlns:a16="http://schemas.microsoft.com/office/drawing/2014/main" id="{2135B5C7-283A-2CD7-50E4-73400688A5B4}"/>
                        </a:ext>
                      </a:extLst>
                    </p:cNvPr>
                    <p:cNvSpPr>
                      <a:spLocks noChangeArrowheads="1"/>
                    </p:cNvSpPr>
                    <p:nvPr/>
                  </p:nvSpPr>
                  <p:spPr bwMode="auto">
                    <a:xfrm>
                      <a:off x="2162" y="1234"/>
                      <a:ext cx="311" cy="67"/>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en-ZW" altLang="en-US"/>
                    </a:p>
                  </p:txBody>
                </p:sp>
                <p:sp>
                  <p:nvSpPr>
                    <p:cNvPr id="17541" name="Freeform 92">
                      <a:extLst>
                        <a:ext uri="{FF2B5EF4-FFF2-40B4-BE49-F238E27FC236}">
                          <a16:creationId xmlns:a16="http://schemas.microsoft.com/office/drawing/2014/main" id="{BB040820-74DC-1DA6-DFE0-88AB6B0BFC89}"/>
                        </a:ext>
                      </a:extLst>
                    </p:cNvPr>
                    <p:cNvSpPr>
                      <a:spLocks/>
                    </p:cNvSpPr>
                    <p:nvPr/>
                  </p:nvSpPr>
                  <p:spPr bwMode="auto">
                    <a:xfrm>
                      <a:off x="2456" y="1234"/>
                      <a:ext cx="101" cy="67"/>
                    </a:xfrm>
                    <a:custGeom>
                      <a:avLst/>
                      <a:gdLst>
                        <a:gd name="T0" fmla="*/ 0 w 405"/>
                        <a:gd name="T1" fmla="*/ 0 h 271"/>
                        <a:gd name="T2" fmla="*/ 5 w 405"/>
                        <a:gd name="T3" fmla="*/ 0 h 271"/>
                        <a:gd name="T4" fmla="*/ 5 w 405"/>
                        <a:gd name="T5" fmla="*/ 0 h 271"/>
                        <a:gd name="T6" fmla="*/ 6 w 405"/>
                        <a:gd name="T7" fmla="*/ 0 h 271"/>
                        <a:gd name="T8" fmla="*/ 6 w 405"/>
                        <a:gd name="T9" fmla="*/ 0 h 271"/>
                        <a:gd name="T10" fmla="*/ 6 w 405"/>
                        <a:gd name="T11" fmla="*/ 0 h 271"/>
                        <a:gd name="T12" fmla="*/ 6 w 405"/>
                        <a:gd name="T13" fmla="*/ 0 h 271"/>
                        <a:gd name="T14" fmla="*/ 6 w 405"/>
                        <a:gd name="T15" fmla="*/ 1 h 271"/>
                        <a:gd name="T16" fmla="*/ 6 w 405"/>
                        <a:gd name="T17" fmla="*/ 1 h 271"/>
                        <a:gd name="T18" fmla="*/ 6 w 405"/>
                        <a:gd name="T19" fmla="*/ 1 h 271"/>
                        <a:gd name="T20" fmla="*/ 6 w 405"/>
                        <a:gd name="T21" fmla="*/ 1 h 271"/>
                        <a:gd name="T22" fmla="*/ 6 w 405"/>
                        <a:gd name="T23" fmla="*/ 2 h 271"/>
                        <a:gd name="T24" fmla="*/ 6 w 405"/>
                        <a:gd name="T25" fmla="*/ 2 h 271"/>
                        <a:gd name="T26" fmla="*/ 6 w 405"/>
                        <a:gd name="T27" fmla="*/ 3 h 271"/>
                        <a:gd name="T28" fmla="*/ 6 w 405"/>
                        <a:gd name="T29" fmla="*/ 3 h 271"/>
                        <a:gd name="T30" fmla="*/ 6 w 405"/>
                        <a:gd name="T31" fmla="*/ 3 h 271"/>
                        <a:gd name="T32" fmla="*/ 6 w 405"/>
                        <a:gd name="T33" fmla="*/ 3 h 271"/>
                        <a:gd name="T34" fmla="*/ 6 w 405"/>
                        <a:gd name="T35" fmla="*/ 3 h 271"/>
                        <a:gd name="T36" fmla="*/ 6 w 405"/>
                        <a:gd name="T37" fmla="*/ 4 h 271"/>
                        <a:gd name="T38" fmla="*/ 6 w 405"/>
                        <a:gd name="T39" fmla="*/ 4 h 271"/>
                        <a:gd name="T40" fmla="*/ 5 w 405"/>
                        <a:gd name="T41" fmla="*/ 4 h 271"/>
                        <a:gd name="T42" fmla="*/ 5 w 405"/>
                        <a:gd name="T43" fmla="*/ 4 h 271"/>
                        <a:gd name="T44" fmla="*/ 5 w 405"/>
                        <a:gd name="T45" fmla="*/ 4 h 271"/>
                        <a:gd name="T46" fmla="*/ 0 w 405"/>
                        <a:gd name="T47" fmla="*/ 4 h 271"/>
                        <a:gd name="T48" fmla="*/ 0 w 405"/>
                        <a:gd name="T49" fmla="*/ 4 h 271"/>
                        <a:gd name="T50" fmla="*/ 0 w 405"/>
                        <a:gd name="T51" fmla="*/ 4 h 271"/>
                        <a:gd name="T52" fmla="*/ 0 w 405"/>
                        <a:gd name="T53" fmla="*/ 4 h 271"/>
                        <a:gd name="T54" fmla="*/ 0 w 405"/>
                        <a:gd name="T55" fmla="*/ 4 h 271"/>
                        <a:gd name="T56" fmla="*/ 1 w 405"/>
                        <a:gd name="T57" fmla="*/ 3 h 271"/>
                        <a:gd name="T58" fmla="*/ 1 w 405"/>
                        <a:gd name="T59" fmla="*/ 3 h 271"/>
                        <a:gd name="T60" fmla="*/ 1 w 405"/>
                        <a:gd name="T61" fmla="*/ 3 h 271"/>
                        <a:gd name="T62" fmla="*/ 1 w 405"/>
                        <a:gd name="T63" fmla="*/ 3 h 271"/>
                        <a:gd name="T64" fmla="*/ 1 w 405"/>
                        <a:gd name="T65" fmla="*/ 2 h 271"/>
                        <a:gd name="T66" fmla="*/ 1 w 405"/>
                        <a:gd name="T67" fmla="*/ 2 h 271"/>
                        <a:gd name="T68" fmla="*/ 1 w 405"/>
                        <a:gd name="T69" fmla="*/ 2 h 271"/>
                        <a:gd name="T70" fmla="*/ 1 w 405"/>
                        <a:gd name="T71" fmla="*/ 1 h 271"/>
                        <a:gd name="T72" fmla="*/ 1 w 405"/>
                        <a:gd name="T73" fmla="*/ 1 h 271"/>
                        <a:gd name="T74" fmla="*/ 1 w 405"/>
                        <a:gd name="T75" fmla="*/ 1 h 271"/>
                        <a:gd name="T76" fmla="*/ 1 w 405"/>
                        <a:gd name="T77" fmla="*/ 0 h 271"/>
                        <a:gd name="T78" fmla="*/ 0 w 405"/>
                        <a:gd name="T79" fmla="*/ 0 h 271"/>
                        <a:gd name="T80" fmla="*/ 0 w 405"/>
                        <a:gd name="T81" fmla="*/ 0 h 271"/>
                        <a:gd name="T82" fmla="*/ 0 w 405"/>
                        <a:gd name="T83" fmla="*/ 0 h 271"/>
                        <a:gd name="T84" fmla="*/ 0 w 405"/>
                        <a:gd name="T85" fmla="*/ 0 h 2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5"/>
                        <a:gd name="T130" fmla="*/ 0 h 271"/>
                        <a:gd name="T131" fmla="*/ 405 w 405"/>
                        <a:gd name="T132" fmla="*/ 271 h 2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5" h="271">
                          <a:moveTo>
                            <a:pt x="0" y="0"/>
                          </a:moveTo>
                          <a:lnTo>
                            <a:pt x="353" y="0"/>
                          </a:lnTo>
                          <a:lnTo>
                            <a:pt x="359" y="4"/>
                          </a:lnTo>
                          <a:lnTo>
                            <a:pt x="367" y="11"/>
                          </a:lnTo>
                          <a:lnTo>
                            <a:pt x="375" y="21"/>
                          </a:lnTo>
                          <a:lnTo>
                            <a:pt x="381" y="30"/>
                          </a:lnTo>
                          <a:lnTo>
                            <a:pt x="387" y="40"/>
                          </a:lnTo>
                          <a:lnTo>
                            <a:pt x="392" y="56"/>
                          </a:lnTo>
                          <a:lnTo>
                            <a:pt x="397" y="68"/>
                          </a:lnTo>
                          <a:lnTo>
                            <a:pt x="400" y="84"/>
                          </a:lnTo>
                          <a:lnTo>
                            <a:pt x="402" y="101"/>
                          </a:lnTo>
                          <a:lnTo>
                            <a:pt x="404" y="120"/>
                          </a:lnTo>
                          <a:lnTo>
                            <a:pt x="405" y="145"/>
                          </a:lnTo>
                          <a:lnTo>
                            <a:pt x="404" y="172"/>
                          </a:lnTo>
                          <a:lnTo>
                            <a:pt x="400" y="191"/>
                          </a:lnTo>
                          <a:lnTo>
                            <a:pt x="397" y="206"/>
                          </a:lnTo>
                          <a:lnTo>
                            <a:pt x="391" y="221"/>
                          </a:lnTo>
                          <a:lnTo>
                            <a:pt x="384" y="234"/>
                          </a:lnTo>
                          <a:lnTo>
                            <a:pt x="378" y="247"/>
                          </a:lnTo>
                          <a:lnTo>
                            <a:pt x="368" y="257"/>
                          </a:lnTo>
                          <a:lnTo>
                            <a:pt x="359" y="263"/>
                          </a:lnTo>
                          <a:lnTo>
                            <a:pt x="349" y="269"/>
                          </a:lnTo>
                          <a:lnTo>
                            <a:pt x="340" y="271"/>
                          </a:lnTo>
                          <a:lnTo>
                            <a:pt x="0" y="271"/>
                          </a:lnTo>
                          <a:lnTo>
                            <a:pt x="13" y="268"/>
                          </a:lnTo>
                          <a:lnTo>
                            <a:pt x="24" y="261"/>
                          </a:lnTo>
                          <a:lnTo>
                            <a:pt x="32" y="254"/>
                          </a:lnTo>
                          <a:lnTo>
                            <a:pt x="39" y="245"/>
                          </a:lnTo>
                          <a:lnTo>
                            <a:pt x="46" y="234"/>
                          </a:lnTo>
                          <a:lnTo>
                            <a:pt x="53" y="221"/>
                          </a:lnTo>
                          <a:lnTo>
                            <a:pt x="58" y="206"/>
                          </a:lnTo>
                          <a:lnTo>
                            <a:pt x="61" y="188"/>
                          </a:lnTo>
                          <a:lnTo>
                            <a:pt x="64" y="171"/>
                          </a:lnTo>
                          <a:lnTo>
                            <a:pt x="65" y="146"/>
                          </a:lnTo>
                          <a:lnTo>
                            <a:pt x="65" y="120"/>
                          </a:lnTo>
                          <a:lnTo>
                            <a:pt x="64" y="99"/>
                          </a:lnTo>
                          <a:lnTo>
                            <a:pt x="59" y="69"/>
                          </a:lnTo>
                          <a:lnTo>
                            <a:pt x="51" y="49"/>
                          </a:lnTo>
                          <a:lnTo>
                            <a:pt x="44" y="32"/>
                          </a:lnTo>
                          <a:lnTo>
                            <a:pt x="35" y="20"/>
                          </a:lnTo>
                          <a:lnTo>
                            <a:pt x="25" y="9"/>
                          </a:lnTo>
                          <a:lnTo>
                            <a:pt x="15" y="3"/>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grpSp>
          <p:nvGrpSpPr>
            <p:cNvPr id="17530" name="Group 93">
              <a:extLst>
                <a:ext uri="{FF2B5EF4-FFF2-40B4-BE49-F238E27FC236}">
                  <a16:creationId xmlns:a16="http://schemas.microsoft.com/office/drawing/2014/main" id="{888DA6FD-C0A0-33FF-270E-A6EFCED0655B}"/>
                </a:ext>
              </a:extLst>
            </p:cNvPr>
            <p:cNvGrpSpPr>
              <a:grpSpLocks/>
            </p:cNvGrpSpPr>
            <p:nvPr/>
          </p:nvGrpSpPr>
          <p:grpSpPr bwMode="auto">
            <a:xfrm>
              <a:off x="2495" y="1147"/>
              <a:ext cx="28" cy="240"/>
              <a:chOff x="2495" y="1147"/>
              <a:chExt cx="28" cy="240"/>
            </a:xfrm>
          </p:grpSpPr>
          <p:sp>
            <p:nvSpPr>
              <p:cNvPr id="17531" name="Arc 94">
                <a:extLst>
                  <a:ext uri="{FF2B5EF4-FFF2-40B4-BE49-F238E27FC236}">
                    <a16:creationId xmlns:a16="http://schemas.microsoft.com/office/drawing/2014/main" id="{749192F8-C44F-E45E-36DF-BF951E8F6430}"/>
                  </a:ext>
                </a:extLst>
              </p:cNvPr>
              <p:cNvSpPr>
                <a:spLocks/>
              </p:cNvSpPr>
              <p:nvPr/>
            </p:nvSpPr>
            <p:spPr bwMode="auto">
              <a:xfrm>
                <a:off x="2495" y="1233"/>
                <a:ext cx="23" cy="68"/>
              </a:xfrm>
              <a:custGeom>
                <a:avLst/>
                <a:gdLst>
                  <a:gd name="T0" fmla="*/ 0 w 21600"/>
                  <a:gd name="T1" fmla="*/ 0 h 43030"/>
                  <a:gd name="T2" fmla="*/ 0 w 21600"/>
                  <a:gd name="T3" fmla="*/ 0 h 43030"/>
                  <a:gd name="T4" fmla="*/ 0 w 21600"/>
                  <a:gd name="T5" fmla="*/ 0 h 43030"/>
                  <a:gd name="T6" fmla="*/ 0 60000 65536"/>
                  <a:gd name="T7" fmla="*/ 0 60000 65536"/>
                  <a:gd name="T8" fmla="*/ 0 60000 65536"/>
                  <a:gd name="T9" fmla="*/ 0 w 21600"/>
                  <a:gd name="T10" fmla="*/ 0 h 43030"/>
                  <a:gd name="T11" fmla="*/ 21600 w 21600"/>
                  <a:gd name="T12" fmla="*/ 43030 h 43030"/>
                </a:gdLst>
                <a:ahLst/>
                <a:cxnLst>
                  <a:cxn ang="T6">
                    <a:pos x="T0" y="T1"/>
                  </a:cxn>
                  <a:cxn ang="T7">
                    <a:pos x="T2" y="T3"/>
                  </a:cxn>
                  <a:cxn ang="T8">
                    <a:pos x="T4" y="T5"/>
                  </a:cxn>
                </a:cxnLst>
                <a:rect l="T9" t="T10" r="T11" b="T12"/>
                <a:pathLst>
                  <a:path w="21600" h="43030" fill="none" extrusionOk="0">
                    <a:moveTo>
                      <a:pt x="839" y="0"/>
                    </a:moveTo>
                    <a:cubicBezTo>
                      <a:pt x="12433" y="451"/>
                      <a:pt x="21600" y="9981"/>
                      <a:pt x="21600" y="21584"/>
                    </a:cubicBezTo>
                    <a:cubicBezTo>
                      <a:pt x="21600" y="32518"/>
                      <a:pt x="13428" y="41728"/>
                      <a:pt x="2571" y="43030"/>
                    </a:cubicBezTo>
                  </a:path>
                  <a:path w="21600" h="43030" stroke="0" extrusionOk="0">
                    <a:moveTo>
                      <a:pt x="839" y="0"/>
                    </a:moveTo>
                    <a:cubicBezTo>
                      <a:pt x="12433" y="451"/>
                      <a:pt x="21600" y="9981"/>
                      <a:pt x="21600" y="21584"/>
                    </a:cubicBezTo>
                    <a:cubicBezTo>
                      <a:pt x="21600" y="32518"/>
                      <a:pt x="13428" y="41728"/>
                      <a:pt x="2571" y="43030"/>
                    </a:cubicBezTo>
                    <a:lnTo>
                      <a:pt x="0" y="21584"/>
                    </a:lnTo>
                    <a:close/>
                  </a:path>
                </a:pathLst>
              </a:custGeom>
              <a:noFill/>
              <a:ln w="14288">
                <a:solidFill>
                  <a:srgbClr val="A0A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32" name="Arc 95">
                <a:extLst>
                  <a:ext uri="{FF2B5EF4-FFF2-40B4-BE49-F238E27FC236}">
                    <a16:creationId xmlns:a16="http://schemas.microsoft.com/office/drawing/2014/main" id="{4FB85ED9-8B15-EE9A-CC78-A3B5BE6A9505}"/>
                  </a:ext>
                </a:extLst>
              </p:cNvPr>
              <p:cNvSpPr>
                <a:spLocks/>
              </p:cNvSpPr>
              <p:nvPr/>
            </p:nvSpPr>
            <p:spPr bwMode="auto">
              <a:xfrm>
                <a:off x="2496" y="1301"/>
                <a:ext cx="27" cy="86"/>
              </a:xfrm>
              <a:custGeom>
                <a:avLst/>
                <a:gdLst>
                  <a:gd name="T0" fmla="*/ 0 w 21600"/>
                  <a:gd name="T1" fmla="*/ 0 h 43067"/>
                  <a:gd name="T2" fmla="*/ 0 w 21600"/>
                  <a:gd name="T3" fmla="*/ 0 h 43067"/>
                  <a:gd name="T4" fmla="*/ 0 w 21600"/>
                  <a:gd name="T5" fmla="*/ 0 h 43067"/>
                  <a:gd name="T6" fmla="*/ 0 60000 65536"/>
                  <a:gd name="T7" fmla="*/ 0 60000 65536"/>
                  <a:gd name="T8" fmla="*/ 0 60000 65536"/>
                  <a:gd name="T9" fmla="*/ 0 w 21600"/>
                  <a:gd name="T10" fmla="*/ 0 h 43067"/>
                  <a:gd name="T11" fmla="*/ 21600 w 21600"/>
                  <a:gd name="T12" fmla="*/ 43067 h 43067"/>
                </a:gdLst>
                <a:ahLst/>
                <a:cxnLst>
                  <a:cxn ang="T6">
                    <a:pos x="T0" y="T1"/>
                  </a:cxn>
                  <a:cxn ang="T7">
                    <a:pos x="T2" y="T3"/>
                  </a:cxn>
                  <a:cxn ang="T8">
                    <a:pos x="T4" y="T5"/>
                  </a:cxn>
                </a:cxnLst>
                <a:rect l="T9" t="T10" r="T11" b="T12"/>
                <a:pathLst>
                  <a:path w="21600" h="43067" fill="none" extrusionOk="0">
                    <a:moveTo>
                      <a:pt x="745" y="-1"/>
                    </a:moveTo>
                    <a:cubicBezTo>
                      <a:pt x="12377" y="401"/>
                      <a:pt x="21600" y="9947"/>
                      <a:pt x="21600" y="21587"/>
                    </a:cubicBezTo>
                    <a:cubicBezTo>
                      <a:pt x="21600" y="32636"/>
                      <a:pt x="13261" y="41904"/>
                      <a:pt x="2273" y="43067"/>
                    </a:cubicBezTo>
                  </a:path>
                  <a:path w="21600" h="43067" stroke="0" extrusionOk="0">
                    <a:moveTo>
                      <a:pt x="745" y="-1"/>
                    </a:moveTo>
                    <a:cubicBezTo>
                      <a:pt x="12377" y="401"/>
                      <a:pt x="21600" y="9947"/>
                      <a:pt x="21600" y="21587"/>
                    </a:cubicBezTo>
                    <a:cubicBezTo>
                      <a:pt x="21600" y="32636"/>
                      <a:pt x="13261" y="41904"/>
                      <a:pt x="2273" y="43067"/>
                    </a:cubicBezTo>
                    <a:lnTo>
                      <a:pt x="0" y="21587"/>
                    </a:lnTo>
                    <a:close/>
                  </a:path>
                </a:pathLst>
              </a:custGeom>
              <a:noFill/>
              <a:ln w="14288">
                <a:solidFill>
                  <a:srgbClr val="A0A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33" name="Arc 96">
                <a:extLst>
                  <a:ext uri="{FF2B5EF4-FFF2-40B4-BE49-F238E27FC236}">
                    <a16:creationId xmlns:a16="http://schemas.microsoft.com/office/drawing/2014/main" id="{31418947-5C99-90AC-9317-498E429E6132}"/>
                  </a:ext>
                </a:extLst>
              </p:cNvPr>
              <p:cNvSpPr>
                <a:spLocks/>
              </p:cNvSpPr>
              <p:nvPr/>
            </p:nvSpPr>
            <p:spPr bwMode="auto">
              <a:xfrm>
                <a:off x="2496" y="1147"/>
                <a:ext cx="27" cy="86"/>
              </a:xfrm>
              <a:custGeom>
                <a:avLst/>
                <a:gdLst>
                  <a:gd name="T0" fmla="*/ 0 w 21600"/>
                  <a:gd name="T1" fmla="*/ 0 h 43067"/>
                  <a:gd name="T2" fmla="*/ 0 w 21600"/>
                  <a:gd name="T3" fmla="*/ 0 h 43067"/>
                  <a:gd name="T4" fmla="*/ 0 w 21600"/>
                  <a:gd name="T5" fmla="*/ 0 h 43067"/>
                  <a:gd name="T6" fmla="*/ 0 60000 65536"/>
                  <a:gd name="T7" fmla="*/ 0 60000 65536"/>
                  <a:gd name="T8" fmla="*/ 0 60000 65536"/>
                  <a:gd name="T9" fmla="*/ 0 w 21600"/>
                  <a:gd name="T10" fmla="*/ 0 h 43067"/>
                  <a:gd name="T11" fmla="*/ 21600 w 21600"/>
                  <a:gd name="T12" fmla="*/ 43067 h 43067"/>
                </a:gdLst>
                <a:ahLst/>
                <a:cxnLst>
                  <a:cxn ang="T6">
                    <a:pos x="T0" y="T1"/>
                  </a:cxn>
                  <a:cxn ang="T7">
                    <a:pos x="T2" y="T3"/>
                  </a:cxn>
                  <a:cxn ang="T8">
                    <a:pos x="T4" y="T5"/>
                  </a:cxn>
                </a:cxnLst>
                <a:rect l="T9" t="T10" r="T11" b="T12"/>
                <a:pathLst>
                  <a:path w="21600" h="43067" fill="none" extrusionOk="0">
                    <a:moveTo>
                      <a:pt x="745" y="-1"/>
                    </a:moveTo>
                    <a:cubicBezTo>
                      <a:pt x="12377" y="401"/>
                      <a:pt x="21600" y="9947"/>
                      <a:pt x="21600" y="21587"/>
                    </a:cubicBezTo>
                    <a:cubicBezTo>
                      <a:pt x="21600" y="32636"/>
                      <a:pt x="13261" y="41904"/>
                      <a:pt x="2273" y="43067"/>
                    </a:cubicBezTo>
                  </a:path>
                  <a:path w="21600" h="43067" stroke="0" extrusionOk="0">
                    <a:moveTo>
                      <a:pt x="745" y="-1"/>
                    </a:moveTo>
                    <a:cubicBezTo>
                      <a:pt x="12377" y="401"/>
                      <a:pt x="21600" y="9947"/>
                      <a:pt x="21600" y="21587"/>
                    </a:cubicBezTo>
                    <a:cubicBezTo>
                      <a:pt x="21600" y="32636"/>
                      <a:pt x="13261" y="41904"/>
                      <a:pt x="2273" y="43067"/>
                    </a:cubicBezTo>
                    <a:lnTo>
                      <a:pt x="0" y="21587"/>
                    </a:lnTo>
                    <a:close/>
                  </a:path>
                </a:pathLst>
              </a:custGeom>
              <a:noFill/>
              <a:ln w="14288">
                <a:solidFill>
                  <a:srgbClr val="A0A0A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7524" name="Text Box 97">
            <a:extLst>
              <a:ext uri="{FF2B5EF4-FFF2-40B4-BE49-F238E27FC236}">
                <a16:creationId xmlns:a16="http://schemas.microsoft.com/office/drawing/2014/main" id="{B845CC17-FA3E-E6AE-2BF2-2F23A9A2BFA8}"/>
              </a:ext>
            </a:extLst>
          </p:cNvPr>
          <p:cNvSpPr txBox="1">
            <a:spLocks noChangeArrowheads="1"/>
          </p:cNvSpPr>
          <p:nvPr/>
        </p:nvSpPr>
        <p:spPr bwMode="auto">
          <a:xfrm>
            <a:off x="6608764" y="1562101"/>
            <a:ext cx="788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2400">
                <a:latin typeface="Comic Sans MS" panose="030F0902030302020204" pitchFamily="66" charset="0"/>
              </a:rPr>
              <a:t>VRG</a:t>
            </a:r>
          </a:p>
        </p:txBody>
      </p:sp>
      <p:sp>
        <p:nvSpPr>
          <p:cNvPr id="17525" name="Text Box 98">
            <a:extLst>
              <a:ext uri="{FF2B5EF4-FFF2-40B4-BE49-F238E27FC236}">
                <a16:creationId xmlns:a16="http://schemas.microsoft.com/office/drawing/2014/main" id="{01B8223F-C265-32C8-5BCE-B8A6A3A2B35A}"/>
              </a:ext>
            </a:extLst>
          </p:cNvPr>
          <p:cNvSpPr txBox="1">
            <a:spLocks noChangeArrowheads="1"/>
          </p:cNvSpPr>
          <p:nvPr/>
        </p:nvSpPr>
        <p:spPr bwMode="auto">
          <a:xfrm>
            <a:off x="6735763" y="2946401"/>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2400">
                <a:latin typeface="Comic Sans MS" panose="030F0902030302020204" pitchFamily="66" charset="0"/>
              </a:rPr>
              <a:t>M</a:t>
            </a:r>
          </a:p>
        </p:txBody>
      </p:sp>
      <p:sp>
        <p:nvSpPr>
          <p:cNvPr id="17526" name="Text Box 99">
            <a:extLst>
              <a:ext uri="{FF2B5EF4-FFF2-40B4-BE49-F238E27FC236}">
                <a16:creationId xmlns:a16="http://schemas.microsoft.com/office/drawing/2014/main" id="{59BBAA5E-BE98-14BA-8AEF-EB04CA4D0004}"/>
              </a:ext>
            </a:extLst>
          </p:cNvPr>
          <p:cNvSpPr txBox="1">
            <a:spLocks noChangeArrowheads="1"/>
          </p:cNvSpPr>
          <p:nvPr/>
        </p:nvSpPr>
        <p:spPr bwMode="auto">
          <a:xfrm>
            <a:off x="7294564" y="4648201"/>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2400">
                <a:latin typeface="Comic Sans MS" panose="030F0902030302020204" pitchFamily="66" charset="0"/>
              </a:rPr>
              <a:t>F</a:t>
            </a:r>
          </a:p>
        </p:txBody>
      </p:sp>
      <p:sp>
        <p:nvSpPr>
          <p:cNvPr id="17527" name="Text Box 100">
            <a:extLst>
              <a:ext uri="{FF2B5EF4-FFF2-40B4-BE49-F238E27FC236}">
                <a16:creationId xmlns:a16="http://schemas.microsoft.com/office/drawing/2014/main" id="{6E336465-1427-AF84-718A-7B6BE177E00E}"/>
              </a:ext>
            </a:extLst>
          </p:cNvPr>
          <p:cNvSpPr txBox="1">
            <a:spLocks noChangeArrowheads="1"/>
          </p:cNvSpPr>
          <p:nvPr/>
        </p:nvSpPr>
        <p:spPr bwMode="auto">
          <a:xfrm>
            <a:off x="6532563" y="5729288"/>
            <a:ext cx="754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GB" altLang="en-US" sz="2400">
                <a:latin typeface="Comic Sans MS" panose="030F0902030302020204" pitchFamily="66" charset="0"/>
              </a:rPr>
              <a:t>VPG</a:t>
            </a:r>
          </a:p>
        </p:txBody>
      </p:sp>
      <p:sp>
        <p:nvSpPr>
          <p:cNvPr id="17528" name="TextBox 134">
            <a:extLst>
              <a:ext uri="{FF2B5EF4-FFF2-40B4-BE49-F238E27FC236}">
                <a16:creationId xmlns:a16="http://schemas.microsoft.com/office/drawing/2014/main" id="{13896387-B5A5-52C4-5502-C0D0B151B47C}"/>
              </a:ext>
            </a:extLst>
          </p:cNvPr>
          <p:cNvSpPr txBox="1">
            <a:spLocks noChangeArrowheads="1"/>
          </p:cNvSpPr>
          <p:nvPr/>
        </p:nvSpPr>
        <p:spPr bwMode="auto">
          <a:xfrm>
            <a:off x="5486400" y="406400"/>
            <a:ext cx="1436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en-ZW" altLang="en-US" sz="4400"/>
              <a:t>Heart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bd9f27435e33ae5af5ed4c6ba505807e">
  <xsd:schema xmlns:xsd="http://www.w3.org/2001/XMLSchema" xmlns:xs="http://www.w3.org/2001/XMLSchema" xmlns:p="http://schemas.microsoft.com/office/2006/metadata/properties" xmlns:ns2="dc1353f5-7107-497d-acf0-e6b1e138a181" targetNamespace="http://schemas.microsoft.com/office/2006/metadata/properties" ma:root="true" ma:fieldsID="a6b88cdbbfd0f0818b8740bf05ebd18d"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2.xml><?xml version="1.0" encoding="utf-8"?>
<ds:datastoreItem xmlns:ds="http://schemas.openxmlformats.org/officeDocument/2006/customXml" ds:itemID="{3EDA4B06-0F7B-4348-85E7-C7EAA3459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353f5-7107-497d-acf0-e6b1e138a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dc1353f5-7107-497d-acf0-e6b1e138a181"/>
  </ds:schemaRefs>
</ds:datastoreItem>
</file>

<file path=docProps/app.xml><?xml version="1.0" encoding="utf-8"?>
<Properties xmlns="http://schemas.openxmlformats.org/officeDocument/2006/extended-properties" xmlns:vt="http://schemas.openxmlformats.org/officeDocument/2006/docPropsVTypes">
  <Template/>
  <TotalTime>2060</TotalTime>
  <Words>2332</Words>
  <Application>Microsoft Office PowerPoint</Application>
  <PresentationFormat>Widescreen</PresentationFormat>
  <Paragraphs>447</Paragraphs>
  <Slides>38</Slides>
  <Notes>13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55" baseType="lpstr">
      <vt:lpstr>Aptos</vt:lpstr>
      <vt:lpstr>Arial</vt:lpstr>
      <vt:lpstr>Bookman Old Style</vt:lpstr>
      <vt:lpstr>Calibri</vt:lpstr>
      <vt:lpstr>Calibri Light</vt:lpstr>
      <vt:lpstr>Comic Sans MS</vt:lpstr>
      <vt:lpstr>Garamond</vt:lpstr>
      <vt:lpstr>Helvetica</vt:lpstr>
      <vt:lpstr>Montserrat Bold</vt:lpstr>
      <vt:lpstr>Montserrat regular</vt:lpstr>
      <vt:lpstr>Symbol</vt:lpstr>
      <vt:lpstr>Times</vt:lpstr>
      <vt:lpstr>Times New Roman</vt:lpstr>
      <vt:lpstr>Wingdings</vt:lpstr>
      <vt:lpstr>Office Theme</vt:lpstr>
      <vt:lpstr>Equation</vt:lpstr>
      <vt:lpstr>Document</vt:lpstr>
      <vt:lpstr>PowerPoint Presentation</vt:lpstr>
      <vt:lpstr>PowerPoint Presentation</vt:lpstr>
      <vt:lpstr>PowerPoint Presentation</vt:lpstr>
      <vt:lpstr>Distribution: getting drug from blood to the tissues. </vt:lpstr>
      <vt:lpstr>Volume of Distribution - Vd</vt:lpstr>
      <vt:lpstr>PowerPoint Presentation</vt:lpstr>
      <vt:lpstr>PowerPoint Presentation</vt:lpstr>
      <vt:lpstr>Perfusion Rate Limitation</vt:lpstr>
      <vt:lpstr>PowerPoint Presentation</vt:lpstr>
      <vt:lpstr>Perfusion rate limitation</vt:lpstr>
      <vt:lpstr>PowerPoint Presentation</vt:lpstr>
      <vt:lpstr>Who will be the easiest to put to sleep?</vt:lpstr>
      <vt:lpstr>Permeability Limited Distribution</vt:lpstr>
      <vt:lpstr>PowerPoint Presentation</vt:lpstr>
      <vt:lpstr>PowerPoint Presentation</vt:lpstr>
      <vt:lpstr>Factors Affecting Rates of Diffusion</vt:lpstr>
      <vt:lpstr>PowerPoint Presentation</vt:lpstr>
      <vt:lpstr>Fractions bound &amp; unbound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Serum albumin</vt:lpstr>
      <vt:lpstr>1-acid glycoprotein (AGP)</vt:lpstr>
      <vt:lpstr>PowerPoint Presentation</vt:lpstr>
      <vt:lpstr>AGP levels in laparatomised rats - Effects of Stress</vt:lpstr>
      <vt:lpstr>Quinine concentrations are higher during malaria infection</vt:lpstr>
      <vt:lpstr>Species differences</vt:lpstr>
      <vt:lpstr>Variability in unbound fraction</vt:lpstr>
      <vt:lpstr>Protein binding of ARVs</vt:lpstr>
      <vt:lpstr>PowerPoint Presentation</vt:lpstr>
      <vt:lpstr>PowerPoint Presentation</vt:lpstr>
      <vt:lpstr>Summary</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Godfrey Mayoka</cp:lastModifiedBy>
  <cp:revision>128</cp:revision>
  <dcterms:created xsi:type="dcterms:W3CDTF">2020-04-23T14:28:34Z</dcterms:created>
  <dcterms:modified xsi:type="dcterms:W3CDTF">2026-04-23T09:48:06Z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