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3"/>
  </p:notesMasterIdLst>
  <p:handoutMasterIdLst>
    <p:handoutMasterId r:id="rId44"/>
  </p:handoutMasterIdLst>
  <p:sldIdLst>
    <p:sldId id="466" r:id="rId5"/>
    <p:sldId id="309" r:id="rId6"/>
    <p:sldId id="472" r:id="rId7"/>
    <p:sldId id="514" r:id="rId8"/>
    <p:sldId id="515" r:id="rId9"/>
    <p:sldId id="516" r:id="rId10"/>
    <p:sldId id="517" r:id="rId11"/>
    <p:sldId id="518" r:id="rId12"/>
    <p:sldId id="519" r:id="rId13"/>
    <p:sldId id="556" r:id="rId14"/>
    <p:sldId id="558" r:id="rId15"/>
    <p:sldId id="542" r:id="rId16"/>
    <p:sldId id="555" r:id="rId17"/>
    <p:sldId id="557" r:id="rId18"/>
    <p:sldId id="559" r:id="rId19"/>
    <p:sldId id="560" r:id="rId20"/>
    <p:sldId id="561" r:id="rId21"/>
    <p:sldId id="562" r:id="rId22"/>
    <p:sldId id="520" r:id="rId23"/>
    <p:sldId id="567" r:id="rId24"/>
    <p:sldId id="572" r:id="rId25"/>
    <p:sldId id="573" r:id="rId26"/>
    <p:sldId id="577" r:id="rId27"/>
    <p:sldId id="525" r:id="rId28"/>
    <p:sldId id="521" r:id="rId29"/>
    <p:sldId id="578" r:id="rId30"/>
    <p:sldId id="568" r:id="rId31"/>
    <p:sldId id="526" r:id="rId32"/>
    <p:sldId id="582" r:id="rId33"/>
    <p:sldId id="585" r:id="rId34"/>
    <p:sldId id="569" r:id="rId35"/>
    <p:sldId id="570" r:id="rId36"/>
    <p:sldId id="527" r:id="rId37"/>
    <p:sldId id="576" r:id="rId38"/>
    <p:sldId id="586" r:id="rId39"/>
    <p:sldId id="536" r:id="rId40"/>
    <p:sldId id="587" r:id="rId41"/>
    <p:sldId id="46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916AFF-FDFE-56F3-DEC8-3348673EDFE6}" name="Susan Winks" initials="SW" userId="S::01404354@wf.uct.ac.za::8deed980-353f-45f0-91b5-f5e35aaa1c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an Winks" initials="SW" lastIdx="1" clrIdx="0">
    <p:extLst>
      <p:ext uri="{19B8F6BF-5375-455C-9EA6-DF929625EA0E}">
        <p15:presenceInfo xmlns:p15="http://schemas.microsoft.com/office/powerpoint/2012/main" userId="S::01404354@wf.uct.ac.za::8deed980-353f-45f0-91b5-f5e35aaa1c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1B0D"/>
    <a:srgbClr val="F47734"/>
    <a:srgbClr val="E7999A"/>
    <a:srgbClr val="FCB02B"/>
    <a:srgbClr val="C23D26"/>
    <a:srgbClr val="D95427"/>
    <a:srgbClr val="50285A"/>
    <a:srgbClr val="9FCC3A"/>
    <a:srgbClr val="D853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E1F445-E956-43F3-B6C6-237DE793D9C8}" v="1" dt="2026-04-23T09:47:42.8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66" autoAdjust="0"/>
    <p:restoredTop sz="94660"/>
  </p:normalViewPr>
  <p:slideViewPr>
    <p:cSldViewPr snapToGrid="0">
      <p:cViewPr varScale="1">
        <p:scale>
          <a:sx n="95" d="100"/>
          <a:sy n="95" d="100"/>
        </p:scale>
        <p:origin x="1206" y="96"/>
      </p:cViewPr>
      <p:guideLst/>
    </p:cSldViewPr>
  </p:slideViewPr>
  <p:notesTextViewPr>
    <p:cViewPr>
      <p:scale>
        <a:sx n="1" d="1"/>
        <a:sy n="1" d="1"/>
      </p:scale>
      <p:origin x="0" y="0"/>
    </p:cViewPr>
  </p:notesTextViewPr>
  <p:notesViewPr>
    <p:cSldViewPr snapToGrid="0">
      <p:cViewPr varScale="1">
        <p:scale>
          <a:sx n="62" d="100"/>
          <a:sy n="62" d="100"/>
        </p:scale>
        <p:origin x="2371"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dfrey Mayoka" userId="771dd4121b003e55" providerId="LiveId" clId="{A869EEDB-87A6-4766-9811-CC904B2D9138}"/>
    <pc:docChg chg="addSld modSld">
      <pc:chgData name="Godfrey Mayoka" userId="771dd4121b003e55" providerId="LiveId" clId="{A869EEDB-87A6-4766-9811-CC904B2D9138}" dt="2026-04-23T09:47:42.828" v="0"/>
      <pc:docMkLst>
        <pc:docMk/>
      </pc:docMkLst>
      <pc:sldChg chg="add">
        <pc:chgData name="Godfrey Mayoka" userId="771dd4121b003e55" providerId="LiveId" clId="{A869EEDB-87A6-4766-9811-CC904B2D9138}" dt="2026-04-23T09:47:42.828" v="0"/>
        <pc:sldMkLst>
          <pc:docMk/>
          <pc:sldMk cId="1249928648" sldId="3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870706-A09A-9767-64EB-4CDFAD4C9D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60FE39D8-D83D-DC3E-F79E-B861DEDF25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566DFD-E4A1-4A0A-8ECF-1FBE53D3DA31}" type="datetimeFigureOut">
              <a:rPr lang="en-ZA" smtClean="0"/>
              <a:t>2026/04/23</a:t>
            </a:fld>
            <a:endParaRPr lang="en-ZA"/>
          </a:p>
        </p:txBody>
      </p:sp>
      <p:sp>
        <p:nvSpPr>
          <p:cNvPr id="4" name="Footer Placeholder 3">
            <a:extLst>
              <a:ext uri="{FF2B5EF4-FFF2-40B4-BE49-F238E27FC236}">
                <a16:creationId xmlns:a16="http://schemas.microsoft.com/office/drawing/2014/main" id="{5F3082AA-A8B2-93E5-1246-2730A7C748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A8BA85AE-0891-A823-6AC1-FB6DE33E01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DB6CC8-802A-4701-A744-869FAD4B69A5}" type="slidenum">
              <a:rPr lang="en-ZA" smtClean="0"/>
              <a:t>‹#›</a:t>
            </a:fld>
            <a:endParaRPr lang="en-ZA"/>
          </a:p>
        </p:txBody>
      </p:sp>
    </p:spTree>
    <p:extLst>
      <p:ext uri="{BB962C8B-B14F-4D97-AF65-F5344CB8AC3E}">
        <p14:creationId xmlns:p14="http://schemas.microsoft.com/office/powerpoint/2010/main" val="327671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5A81E-ECAF-4B3E-AC0F-CB7A879AA666}" type="datetimeFigureOut">
              <a:rPr lang="en-ZA" smtClean="0"/>
              <a:t>2026/04/23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ACBF3-F9AD-465B-A36C-DF1C7FD4A918}" type="slidenum">
              <a:rPr lang="en-ZA" smtClean="0"/>
              <a:t>‹#›</a:t>
            </a:fld>
            <a:endParaRPr lang="en-ZA"/>
          </a:p>
        </p:txBody>
      </p:sp>
    </p:spTree>
    <p:extLst>
      <p:ext uri="{BB962C8B-B14F-4D97-AF65-F5344CB8AC3E}">
        <p14:creationId xmlns:p14="http://schemas.microsoft.com/office/powerpoint/2010/main" val="7345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D4108A0F-E9BD-4856-94D8-C196C66C959E}" type="slidenum">
              <a:rPr lang="en-GB" smtClean="0"/>
              <a:t>2</a:t>
            </a:fld>
            <a:endParaRPr lang="en-GB"/>
          </a:p>
        </p:txBody>
      </p:sp>
    </p:spTree>
    <p:extLst>
      <p:ext uri="{BB962C8B-B14F-4D97-AF65-F5344CB8AC3E}">
        <p14:creationId xmlns:p14="http://schemas.microsoft.com/office/powerpoint/2010/main" val="1192278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42424"/>
                </a:solidFill>
                <a:effectLst/>
                <a:latin typeface="Segoe UI" panose="020B0502040204020203" pitchFamily="34" charset="0"/>
              </a:rPr>
              <a:t>Primary Absorption Site</a:t>
            </a:r>
            <a:r>
              <a:rPr lang="en-US" b="0" i="0" dirty="0">
                <a:solidFill>
                  <a:srgbClr val="242424"/>
                </a:solidFill>
                <a:effectLst/>
                <a:latin typeface="Segoe UI" panose="020B0502040204020203" pitchFamily="34" charset="0"/>
              </a:rPr>
              <a:t>: Most drugs are absorbed in the small intestine due to its large surface area and favorable conditions</a:t>
            </a:r>
            <a:br>
              <a:rPr lang="en-US" b="1" i="0" dirty="0">
                <a:solidFill>
                  <a:srgbClr val="242424"/>
                </a:solidFill>
                <a:effectLst/>
                <a:latin typeface="Segoe UI" panose="020B0502040204020203" pitchFamily="34" charset="0"/>
              </a:rPr>
            </a:br>
            <a:r>
              <a:rPr lang="en-US" b="1" i="0" dirty="0">
                <a:solidFill>
                  <a:srgbClr val="242424"/>
                </a:solidFill>
                <a:effectLst/>
                <a:latin typeface="Segoe UI" panose="020B0502040204020203" pitchFamily="34" charset="0"/>
              </a:rPr>
              <a:t>Delayed Emptying</a:t>
            </a:r>
            <a:r>
              <a:rPr lang="en-US" b="0" i="0" dirty="0">
                <a:solidFill>
                  <a:srgbClr val="242424"/>
                </a:solidFill>
                <a:effectLst/>
                <a:latin typeface="Segoe UI" panose="020B0502040204020203" pitchFamily="34" charset="0"/>
              </a:rPr>
              <a:t>: If gastric emptying is delayed, the drug remains in the stomach longer, potentially reducing its absorption rate and bioavailability. </a:t>
            </a:r>
            <a:r>
              <a:rPr lang="en-US" b="1" i="0" dirty="0">
                <a:solidFill>
                  <a:srgbClr val="242424"/>
                </a:solidFill>
                <a:effectLst/>
                <a:latin typeface="Segoe UI" panose="020B0502040204020203" pitchFamily="34" charset="0"/>
              </a:rPr>
              <a:t>Acidic Environment</a:t>
            </a:r>
            <a:r>
              <a:rPr lang="en-US" b="0" i="0" dirty="0">
                <a:solidFill>
                  <a:srgbClr val="242424"/>
                </a:solidFill>
                <a:effectLst/>
                <a:latin typeface="Segoe UI" panose="020B0502040204020203" pitchFamily="34" charset="0"/>
              </a:rPr>
              <a:t>: The stomach's acidic pH (1-2) can degrade certain drugs. Delayed emptying exposes the drug to this harsh environment for a longer period, which can affect its stability and effectiveness</a:t>
            </a:r>
            <a:endParaRPr lang="en-ZW" dirty="0"/>
          </a:p>
        </p:txBody>
      </p:sp>
      <p:sp>
        <p:nvSpPr>
          <p:cNvPr id="4" name="Slide Number Placeholder 3"/>
          <p:cNvSpPr>
            <a:spLocks noGrp="1"/>
          </p:cNvSpPr>
          <p:nvPr>
            <p:ph type="sldNum" sz="quarter" idx="5"/>
          </p:nvPr>
        </p:nvSpPr>
        <p:spPr/>
        <p:txBody>
          <a:bodyPr/>
          <a:lstStyle/>
          <a:p>
            <a:fld id="{CB6ACBF3-F9AD-465B-A36C-DF1C7FD4A918}" type="slidenum">
              <a:rPr lang="en-ZA" smtClean="0"/>
              <a:t>13</a:t>
            </a:fld>
            <a:endParaRPr lang="en-ZA"/>
          </a:p>
        </p:txBody>
      </p:sp>
    </p:spTree>
    <p:extLst>
      <p:ext uri="{BB962C8B-B14F-4D97-AF65-F5344CB8AC3E}">
        <p14:creationId xmlns:p14="http://schemas.microsoft.com/office/powerpoint/2010/main" val="1356887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76A8DA3D-7193-BA18-A403-A567981EAFC7}"/>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98658848-7A6E-FEB4-1A73-0FB325A5CC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W" altLang="en-US"/>
          </a:p>
        </p:txBody>
      </p:sp>
      <p:sp>
        <p:nvSpPr>
          <p:cNvPr id="49156" name="Slide Number Placeholder 3">
            <a:extLst>
              <a:ext uri="{FF2B5EF4-FFF2-40B4-BE49-F238E27FC236}">
                <a16:creationId xmlns:a16="http://schemas.microsoft.com/office/drawing/2014/main" id="{4B8FBBAA-9069-91F2-4531-5B3EB9083A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89980CFA-CB4C-A748-814C-379562869030}" type="slidenum">
              <a:rPr lang="en-GB" altLang="en-US" sz="1200"/>
              <a:pPr eaLnBrk="1" hangingPunct="1"/>
              <a:t>20</a:t>
            </a:fld>
            <a:endParaRPr lang="en-GB"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DB775005-FF13-CCCF-D4C4-96DE639CA7C5}"/>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C40AFB1E-6FDD-E578-C4A2-5E1CEDAC9B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i="0" dirty="0">
                <a:solidFill>
                  <a:srgbClr val="242424"/>
                </a:solidFill>
                <a:effectLst/>
                <a:latin typeface="Segoe UI" panose="020B0502040204020203" pitchFamily="34" charset="0"/>
              </a:rPr>
              <a:t>A </a:t>
            </a:r>
            <a:r>
              <a:rPr lang="en-US" b="1" i="0" dirty="0">
                <a:solidFill>
                  <a:srgbClr val="242424"/>
                </a:solidFill>
                <a:effectLst/>
                <a:latin typeface="Segoe UI" panose="020B0502040204020203" pitchFamily="34" charset="0"/>
              </a:rPr>
              <a:t>concentration gradient</a:t>
            </a:r>
            <a:r>
              <a:rPr lang="en-US" b="0" i="0" dirty="0">
                <a:solidFill>
                  <a:srgbClr val="242424"/>
                </a:solidFill>
                <a:effectLst/>
                <a:latin typeface="Segoe UI" panose="020B0502040204020203" pitchFamily="34" charset="0"/>
              </a:rPr>
              <a:t> refers to the difference in the concentration of a substance between two regions. It is a key concept in diffusion and other transport processes</a:t>
            </a:r>
            <a:endParaRPr lang="en-US" altLang="en-US" dirty="0"/>
          </a:p>
        </p:txBody>
      </p:sp>
      <p:sp>
        <p:nvSpPr>
          <p:cNvPr id="50180" name="Slide Number Placeholder 3">
            <a:extLst>
              <a:ext uri="{FF2B5EF4-FFF2-40B4-BE49-F238E27FC236}">
                <a16:creationId xmlns:a16="http://schemas.microsoft.com/office/drawing/2014/main" id="{0692219C-4F77-9175-D6C8-A7BE1D6501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BC2E57C5-108E-964B-9C3D-9A9BED1E7D7C}" type="slidenum">
              <a:rPr lang="en-GB" altLang="en-US" sz="1200"/>
              <a:pPr eaLnBrk="1" hangingPunct="1"/>
              <a:t>23</a:t>
            </a:fld>
            <a:endParaRPr lang="en-GB"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4C285B85-31F1-8115-A682-1F05BD0434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49C64EA3-076B-4040-997D-B10910D48AE6}" type="slidenum">
              <a:rPr lang="en-US" altLang="en-US" sz="1200"/>
              <a:pPr eaLnBrk="1" hangingPunct="1"/>
              <a:t>24</a:t>
            </a:fld>
            <a:endParaRPr lang="en-US" altLang="en-US" sz="1200"/>
          </a:p>
        </p:txBody>
      </p:sp>
      <p:sp>
        <p:nvSpPr>
          <p:cNvPr id="51203" name="Rectangle 2">
            <a:extLst>
              <a:ext uri="{FF2B5EF4-FFF2-40B4-BE49-F238E27FC236}">
                <a16:creationId xmlns:a16="http://schemas.microsoft.com/office/drawing/2014/main" id="{ED751FAD-A7D4-F5E2-61C5-011711D17451}"/>
              </a:ext>
            </a:extLst>
          </p:cNvPr>
          <p:cNvSpPr>
            <a:spLocks noGrp="1" noRot="1" noChangeAspect="1" noChangeArrowheads="1" noTextEdit="1"/>
          </p:cNvSpPr>
          <p:nvPr>
            <p:ph type="sldImg"/>
          </p:nvPr>
        </p:nvSpPr>
        <p:spPr>
          <a:xfrm>
            <a:off x="384175" y="685800"/>
            <a:ext cx="6092825" cy="3427413"/>
          </a:xfrm>
          <a:solidFill>
            <a:srgbClr val="FFFFFF"/>
          </a:solidFill>
          <a:ln/>
        </p:spPr>
      </p:sp>
      <p:sp>
        <p:nvSpPr>
          <p:cNvPr id="51204" name="Rectangle 3">
            <a:extLst>
              <a:ext uri="{FF2B5EF4-FFF2-40B4-BE49-F238E27FC236}">
                <a16:creationId xmlns:a16="http://schemas.microsoft.com/office/drawing/2014/main" id="{C39F581B-2893-6230-C2D8-896159E161A0}"/>
              </a:ext>
            </a:extLst>
          </p:cNvPr>
          <p:cNvSpPr>
            <a:spLocks noGrp="1" noChangeArrowheads="1"/>
          </p:cNvSpPr>
          <p:nvPr>
            <p:ph type="body" idx="1"/>
          </p:nvPr>
        </p:nvSpPr>
        <p:spPr>
          <a:xfrm>
            <a:off x="915988" y="4343400"/>
            <a:ext cx="5026025" cy="4114800"/>
          </a:xfrm>
          <a:solidFill>
            <a:srgbClr val="FFFFFF"/>
          </a:solidFill>
          <a:ln>
            <a:solidFill>
              <a:srgbClr val="000000"/>
            </a:solidFill>
          </a:ln>
        </p:spPr>
        <p:txBody>
          <a:bodyPr/>
          <a:lstStyle/>
          <a:p>
            <a:r>
              <a:rPr lang="sv-SE" altLang="en-US"/>
              <a:t>Fosfolipider finns mer detaljerad struktur i boken.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944A374D-D23C-191B-E3C8-84B7137BD22B}"/>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CF155622-AB9C-4BFD-A60B-8694BA68F8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0" dirty="0">
                <a:solidFill>
                  <a:srgbClr val="242424"/>
                </a:solidFill>
                <a:effectLst/>
                <a:latin typeface="Segoe UI" panose="020B0502040204020203" pitchFamily="34" charset="0"/>
              </a:rPr>
              <a:t>Lipophilicity</a:t>
            </a:r>
            <a:r>
              <a:rPr lang="en-US" b="0" i="0" dirty="0">
                <a:solidFill>
                  <a:srgbClr val="242424"/>
                </a:solidFill>
                <a:effectLst/>
                <a:latin typeface="Segoe UI" panose="020B0502040204020203" pitchFamily="34" charset="0"/>
              </a:rPr>
              <a:t> refers to the chemical property of a substance that describes its ability to dissolve in fats, oils, and lipids. It is a crucial factor in pharmacology and drug design</a:t>
            </a:r>
            <a:endParaRPr lang="en-US" altLang="en-US" dirty="0"/>
          </a:p>
        </p:txBody>
      </p:sp>
      <p:sp>
        <p:nvSpPr>
          <p:cNvPr id="52228" name="Slide Number Placeholder 3">
            <a:extLst>
              <a:ext uri="{FF2B5EF4-FFF2-40B4-BE49-F238E27FC236}">
                <a16:creationId xmlns:a16="http://schemas.microsoft.com/office/drawing/2014/main" id="{8300A342-306A-095D-9FD2-C6EAA46300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349DBA1B-D0D4-CB49-93FC-7176E484301C}" type="slidenum">
              <a:rPr lang="en-GB" altLang="en-US" sz="1200"/>
              <a:pPr eaLnBrk="1" hangingPunct="1"/>
              <a:t>26</a:t>
            </a:fld>
            <a:endParaRPr lang="en-GB"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B3898B29-37CB-78A3-2FA5-5974D64252F6}"/>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1278E71F-9EDA-DBA2-3073-97225094E7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252" name="Slide Number Placeholder 3">
            <a:extLst>
              <a:ext uri="{FF2B5EF4-FFF2-40B4-BE49-F238E27FC236}">
                <a16:creationId xmlns:a16="http://schemas.microsoft.com/office/drawing/2014/main" id="{C8943C6F-00A0-6C17-5E3F-D26C7478CF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28797462-FE98-0F4C-BDB3-E8BAAB5C533D}" type="slidenum">
              <a:rPr lang="en-GB" altLang="en-US" sz="1200"/>
              <a:pPr eaLnBrk="1" hangingPunct="1"/>
              <a:t>29</a:t>
            </a:fld>
            <a:endParaRPr lang="en-GB"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0B20D84E-444B-FDF5-7C27-F23B5E4EDBA4}"/>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2023DF07-D7F0-B582-6051-308F219C9A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a:extLst>
              <a:ext uri="{FF2B5EF4-FFF2-40B4-BE49-F238E27FC236}">
                <a16:creationId xmlns:a16="http://schemas.microsoft.com/office/drawing/2014/main" id="{7E3E7BA6-EA43-020D-DCAE-EB26E5C95F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FB770626-4F9D-2348-80E0-88AFAE3AE2E6}" type="slidenum">
              <a:rPr lang="en-GB" altLang="en-US" sz="1200"/>
              <a:pPr eaLnBrk="1" hangingPunct="1"/>
              <a:t>30</a:t>
            </a:fld>
            <a:endParaRPr lang="en-GB"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3279A195-AFEF-B2C1-5E42-706FB63E55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4645E18E-CD3A-424C-A14C-1DCE8B40D3C3}" type="slidenum">
              <a:rPr lang="en-GB" altLang="en-US" sz="1200"/>
              <a:pPr eaLnBrk="1" hangingPunct="1"/>
              <a:t>31</a:t>
            </a:fld>
            <a:endParaRPr lang="en-GB" altLang="en-US" sz="1200"/>
          </a:p>
        </p:txBody>
      </p:sp>
      <p:sp>
        <p:nvSpPr>
          <p:cNvPr id="55299" name="Rectangle 2">
            <a:extLst>
              <a:ext uri="{FF2B5EF4-FFF2-40B4-BE49-F238E27FC236}">
                <a16:creationId xmlns:a16="http://schemas.microsoft.com/office/drawing/2014/main" id="{91B75CC9-2DB1-E91F-FC97-D8C288436A3C}"/>
              </a:ext>
            </a:extLst>
          </p:cNvPr>
          <p:cNvSpPr>
            <a:spLocks noGrp="1" noRot="1" noChangeAspect="1" noChangeArrowheads="1" noTextEdit="1"/>
          </p:cNvSpPr>
          <p:nvPr>
            <p:ph type="sldImg"/>
          </p:nvPr>
        </p:nvSpPr>
        <p:spPr>
          <a:xfrm>
            <a:off x="1143000" y="685800"/>
            <a:ext cx="4575175" cy="3430588"/>
          </a:xfrm>
          <a:ln/>
        </p:spPr>
      </p:sp>
      <p:sp>
        <p:nvSpPr>
          <p:cNvPr id="55300" name="Rectangle 3">
            <a:extLst>
              <a:ext uri="{FF2B5EF4-FFF2-40B4-BE49-F238E27FC236}">
                <a16:creationId xmlns:a16="http://schemas.microsoft.com/office/drawing/2014/main" id="{F03E9571-11EE-CB5E-8FBF-51D9792D2B33}"/>
              </a:ext>
            </a:extLst>
          </p:cNvPr>
          <p:cNvSpPr>
            <a:spLocks noGrp="1" noChangeArrowheads="1"/>
          </p:cNvSpPr>
          <p:nvPr>
            <p:ph type="body" idx="1"/>
          </p:nvPr>
        </p:nvSpPr>
        <p:spPr>
          <a:xfrm>
            <a:off x="915988" y="4341813"/>
            <a:ext cx="502602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ED883694-2391-1868-8FEC-A22A1085D5BB}"/>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66D930A8-4311-2B39-D171-ECCD93B199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6324" name="Slide Number Placeholder 3">
            <a:extLst>
              <a:ext uri="{FF2B5EF4-FFF2-40B4-BE49-F238E27FC236}">
                <a16:creationId xmlns:a16="http://schemas.microsoft.com/office/drawing/2014/main" id="{27A56075-6366-6F87-AB43-CF6E3B7281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0E4883D1-D308-3C45-B999-AAF62E750563}" type="slidenum">
              <a:rPr lang="en-GB" altLang="en-US" sz="1200"/>
              <a:pPr eaLnBrk="1" hangingPunct="1"/>
              <a:t>34</a:t>
            </a:fld>
            <a:endParaRPr lang="en-GB"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B91A6915-5711-6AB0-A85C-3D749A7320EC}"/>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90BD28E5-49D8-2FB5-D877-24A41BA833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8" name="Slide Number Placeholder 3">
            <a:extLst>
              <a:ext uri="{FF2B5EF4-FFF2-40B4-BE49-F238E27FC236}">
                <a16:creationId xmlns:a16="http://schemas.microsoft.com/office/drawing/2014/main" id="{1916DA6B-4F5A-9D43-BF48-1C2A0D78B4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D6728080-C69B-4440-A535-5AEEE9420AFE}" type="slidenum">
              <a:rPr lang="en-GB" altLang="en-US" sz="1200"/>
              <a:pPr eaLnBrk="1" hangingPunct="1"/>
              <a:t>35</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ChangeArrowheads="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W" altLang="en-US"/>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FB4A660-212A-4420-8EE1-D565946CB588}" type="slidenum">
              <a:rPr lang="en-GB" altLang="en-US"/>
              <a:pPr>
                <a:spcBef>
                  <a:spcPct val="0"/>
                </a:spcBef>
              </a:pPr>
              <a:t>3</a:t>
            </a:fld>
            <a:endParaRPr lang="en-GB" altLang="en-US"/>
          </a:p>
        </p:txBody>
      </p:sp>
    </p:spTree>
    <p:extLst>
      <p:ext uri="{BB962C8B-B14F-4D97-AF65-F5344CB8AC3E}">
        <p14:creationId xmlns:p14="http://schemas.microsoft.com/office/powerpoint/2010/main" val="3867179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EE41603F-1D28-8922-5266-FC0613ABC7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B9BE14A7-1328-AD41-A0DB-00A8FB75128A}" type="slidenum">
              <a:rPr lang="en-US" altLang="en-US" sz="1200"/>
              <a:pPr eaLnBrk="1" hangingPunct="1"/>
              <a:t>36</a:t>
            </a:fld>
            <a:endParaRPr lang="en-US" altLang="en-US" sz="1200"/>
          </a:p>
        </p:txBody>
      </p:sp>
      <p:sp>
        <p:nvSpPr>
          <p:cNvPr id="58371" name="Rectangle 2">
            <a:extLst>
              <a:ext uri="{FF2B5EF4-FFF2-40B4-BE49-F238E27FC236}">
                <a16:creationId xmlns:a16="http://schemas.microsoft.com/office/drawing/2014/main" id="{F998FEAC-F14C-BA5D-F01D-5FE6C91CDE99}"/>
              </a:ext>
            </a:extLst>
          </p:cNvPr>
          <p:cNvSpPr>
            <a:spLocks noGrp="1" noRot="1" noChangeAspect="1" noChangeArrowheads="1" noTextEdit="1"/>
          </p:cNvSpPr>
          <p:nvPr>
            <p:ph type="sldImg"/>
          </p:nvPr>
        </p:nvSpPr>
        <p:spPr>
          <a:xfrm>
            <a:off x="382588" y="685800"/>
            <a:ext cx="6094412" cy="3429000"/>
          </a:xfrm>
          <a:solidFill>
            <a:srgbClr val="FFFFFF"/>
          </a:solidFill>
          <a:ln/>
        </p:spPr>
      </p:sp>
      <p:sp>
        <p:nvSpPr>
          <p:cNvPr id="58372" name="Rectangle 3">
            <a:extLst>
              <a:ext uri="{FF2B5EF4-FFF2-40B4-BE49-F238E27FC236}">
                <a16:creationId xmlns:a16="http://schemas.microsoft.com/office/drawing/2014/main" id="{B9E1674F-CAD9-95A3-28E5-1D502573A958}"/>
              </a:ext>
            </a:extLst>
          </p:cNvPr>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F8B7A1A-AB15-4C92-367C-06F9FD0D069C}"/>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3E7DBEA1-DE87-1FC9-3A30-9B41FED2590A}"/>
              </a:ext>
            </a:extLst>
          </p:cNvPr>
          <p:cNvSpPr>
            <a:spLocks noGrp="1"/>
          </p:cNvSpPr>
          <p:nvPr>
            <p:ph type="body" idx="1"/>
          </p:nvPr>
        </p:nvSpPr>
        <p:spPr/>
        <p:txBody>
          <a:bodyPr>
            <a:normAutofit/>
          </a:bodyPr>
          <a:lstStyle/>
          <a:p>
            <a:pPr marL="228600" indent="-228600">
              <a:buFontTx/>
              <a:buAutoNum type="arabicPeriod"/>
              <a:defRPr/>
            </a:pPr>
            <a:r>
              <a:rPr lang="en-ZW" dirty="0"/>
              <a:t>Absorption kinetics generally describe the process of the drug entering into the central compartment (circulation). Absorption is determined by multiple different processes, and is commonly described by two factors: time independent = Extent (F) and time dependent = Rate. </a:t>
            </a:r>
          </a:p>
          <a:p>
            <a:pPr marL="228600" indent="-228600">
              <a:buFontTx/>
              <a:buAutoNum type="arabicPeriod"/>
              <a:defRPr/>
            </a:pPr>
            <a:r>
              <a:rPr lang="en-ZW" dirty="0"/>
              <a:t>Absorption is more that permeability and solubility, it includes perfusion, metabolism, and transport </a:t>
            </a:r>
          </a:p>
          <a:p>
            <a:pPr marL="228600" indent="-228600">
              <a:buFontTx/>
              <a:buAutoNum type="arabicPeriod"/>
              <a:defRPr/>
            </a:pPr>
            <a:endParaRPr lang="en-ZW" dirty="0"/>
          </a:p>
          <a:p>
            <a:pPr>
              <a:defRPr/>
            </a:pPr>
            <a:endParaRPr lang="en-ZW" dirty="0"/>
          </a:p>
        </p:txBody>
      </p:sp>
      <p:sp>
        <p:nvSpPr>
          <p:cNvPr id="44036" name="Slide Number Placeholder 3">
            <a:extLst>
              <a:ext uri="{FF2B5EF4-FFF2-40B4-BE49-F238E27FC236}">
                <a16:creationId xmlns:a16="http://schemas.microsoft.com/office/drawing/2014/main" id="{EBE4B35C-146B-F307-9F6E-3F102FE0BC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AE913A6E-5B63-BD4C-B74A-59C537905AB6}" type="slidenum">
              <a:rPr lang="en-GB" altLang="en-US" sz="1200"/>
              <a:pPr eaLnBrk="1" hangingPunct="1"/>
              <a:t>4</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49AB9D27-5708-5875-D593-88F05D04A21F}"/>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E888FF59-DDC5-01D8-19CD-13CF1B2822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W" altLang="en-US"/>
          </a:p>
        </p:txBody>
      </p:sp>
      <p:sp>
        <p:nvSpPr>
          <p:cNvPr id="45060" name="Slide Number Placeholder 3">
            <a:extLst>
              <a:ext uri="{FF2B5EF4-FFF2-40B4-BE49-F238E27FC236}">
                <a16:creationId xmlns:a16="http://schemas.microsoft.com/office/drawing/2014/main" id="{6594CC0D-BE8F-0F21-0442-EC5E5EC037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D53B5952-194D-8B49-AC48-B79046BD51D5}" type="slidenum">
              <a:rPr lang="en-GB" altLang="en-US" sz="1200"/>
              <a:pPr eaLnBrk="1" hangingPunct="1"/>
              <a:t>5</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6D10583-D331-B401-BD08-F951120CA664}"/>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252ADD67-EF3B-E0F1-1F30-427C1049C3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ZW" altLang="en-US"/>
              <a:t>1. When using the method of residuals, the minimum of three points should be used to define the line and data points shortly after tmax shouldn’t be used as this is post-absorption phase. Only data points from the elimination phase should be used to define the rate of drug absorption as a first-order process.</a:t>
            </a:r>
          </a:p>
          <a:p>
            <a:r>
              <a:rPr lang="en-ZW" altLang="en-US"/>
              <a:t>2. If drug absorption occurs immediately after oral administration, then the residual lines obtained will intersect on y-axis at point A. this represents a hybrid constant </a:t>
            </a:r>
          </a:p>
        </p:txBody>
      </p:sp>
      <p:sp>
        <p:nvSpPr>
          <p:cNvPr id="46084" name="Slide Number Placeholder 3">
            <a:extLst>
              <a:ext uri="{FF2B5EF4-FFF2-40B4-BE49-F238E27FC236}">
                <a16:creationId xmlns:a16="http://schemas.microsoft.com/office/drawing/2014/main" id="{E03AE528-9760-1636-3D8A-F82CADEB4E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4BA65032-C6EE-AF4C-A602-8319D237182F}" type="slidenum">
              <a:rPr lang="en-GB" altLang="en-US" sz="1200"/>
              <a:pPr eaLnBrk="1" hangingPunct="1"/>
              <a:t>6</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CCDAC04C-A3E6-3213-5545-E80002B350AA}"/>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5905E274-AA01-E054-8DF0-AE33D12064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ZW" altLang="en-US" i="1" u="sng"/>
              <a:t>Flip-Flop Of Ka And Kel:</a:t>
            </a:r>
            <a:endParaRPr lang="en-ZW" altLang="en-US"/>
          </a:p>
          <a:p>
            <a:r>
              <a:rPr lang="en-ZW" altLang="en-US"/>
              <a:t>Using the method of residuals to estimate ka and kel, the terminal phase of the absorption curve is usually represented by kel whereas steeper slope is represented by ka .In few cases kel obtained from oral absorption does not agree with that obtained after I/v bolus. Apparently the ka and kel obtained by this method has been interchanged. This phenomenon is termed as “flip-flop” of ka and kel.</a:t>
            </a:r>
          </a:p>
          <a:p>
            <a:r>
              <a:rPr lang="en-ZW" altLang="en-US"/>
              <a:t>So in order to demonstrate that the steeper curve represents kel for a drug given extravescularly, drug must be given I/vly into the same patient. After I/v inj. Decline in the plasma-level time curve represents the true-elimination rate.</a:t>
            </a:r>
          </a:p>
          <a:p>
            <a:endParaRPr lang="en-US" altLang="en-US"/>
          </a:p>
        </p:txBody>
      </p:sp>
      <p:sp>
        <p:nvSpPr>
          <p:cNvPr id="47108" name="Slide Number Placeholder 3">
            <a:extLst>
              <a:ext uri="{FF2B5EF4-FFF2-40B4-BE49-F238E27FC236}">
                <a16:creationId xmlns:a16="http://schemas.microsoft.com/office/drawing/2014/main" id="{B0CEF966-182B-6E12-A546-FE063BA51C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2D6A7F53-39B4-8244-9464-6CE70F3B7502}" type="slidenum">
              <a:rPr lang="en-GB" altLang="en-US" sz="1200"/>
              <a:pPr eaLnBrk="1" hangingPunct="1"/>
              <a:t>7</a:t>
            </a:fld>
            <a:endParaRPr lang="en-GB"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dirty="0">
                <a:solidFill>
                  <a:srgbClr val="242424"/>
                </a:solidFill>
                <a:effectLst/>
                <a:latin typeface="Segoe UI" panose="020B0502040204020203" pitchFamily="34" charset="0"/>
              </a:rPr>
              <a:t>Immediate-release dosage forms</a:t>
            </a:r>
            <a:r>
              <a:rPr lang="en-US" b="0" i="0" dirty="0">
                <a:solidFill>
                  <a:srgbClr val="242424"/>
                </a:solidFill>
                <a:effectLst/>
                <a:latin typeface="Segoe UI" panose="020B0502040204020203" pitchFamily="34" charset="0"/>
              </a:rPr>
              <a:t> are designed to disintegrate and release the active drug quickly after administration. This allows the drug to be absorbed rapidly into the bloodstream, providing a swift onset of action.</a:t>
            </a:r>
            <a:br>
              <a:rPr lang="en-US" b="0" i="0" dirty="0">
                <a:solidFill>
                  <a:srgbClr val="242424"/>
                </a:solidFill>
                <a:effectLst/>
                <a:latin typeface="Segoe UI" panose="020B0502040204020203" pitchFamily="34" charset="0"/>
              </a:rPr>
            </a:br>
            <a:r>
              <a:rPr lang="en-US" b="0" i="0" dirty="0">
                <a:solidFill>
                  <a:srgbClr val="242424"/>
                </a:solidFill>
                <a:effectLst/>
                <a:latin typeface="Segoe UI" panose="020B0502040204020203" pitchFamily="34" charset="0"/>
              </a:rPr>
              <a:t>In immediate-release dosage forms, the drug is designed to dissolve quickly after administration. The dissolved drug then diffuses across biological membranes into the bloodstream. This diffusion process typically follows first-order kinetics because the rate of diffusion depends on the concentration gradient between the site of administration and the bloodstream. First-order kinetics means that the rate of drug absorption is directly proportional to the concentration of the drug that remains to be absorbed. </a:t>
            </a:r>
            <a:r>
              <a:rPr lang="en-US" b="1" i="0" dirty="0" err="1">
                <a:solidFill>
                  <a:srgbClr val="242424"/>
                </a:solidFill>
                <a:effectLst/>
                <a:latin typeface="Segoe UI" panose="020B0502040204020203" pitchFamily="34" charset="0"/>
              </a:rPr>
              <a:t>Tmax</a:t>
            </a:r>
            <a:r>
              <a:rPr lang="en-US" b="0" i="0" dirty="0">
                <a:solidFill>
                  <a:srgbClr val="242424"/>
                </a:solidFill>
                <a:effectLst/>
                <a:latin typeface="Segoe UI" panose="020B0502040204020203" pitchFamily="34" charset="0"/>
              </a:rPr>
              <a:t> indicates the time it takes for a drug to reach its maximum concentration in the bloodstream after administration.</a:t>
            </a:r>
          </a:p>
          <a:p>
            <a:pPr algn="l">
              <a:buFont typeface="Arial" panose="020B0604020202020204" pitchFamily="34" charset="0"/>
              <a:buChar char="•"/>
            </a:pPr>
            <a:r>
              <a:rPr lang="en-US" b="0" i="0" dirty="0">
                <a:solidFill>
                  <a:srgbClr val="242424"/>
                </a:solidFill>
                <a:effectLst/>
                <a:latin typeface="Segoe UI" panose="020B0502040204020203" pitchFamily="34" charset="0"/>
              </a:rPr>
              <a:t>By comparing the </a:t>
            </a:r>
            <a:r>
              <a:rPr lang="en-US" b="1" i="0" dirty="0" err="1">
                <a:solidFill>
                  <a:srgbClr val="242424"/>
                </a:solidFill>
                <a:effectLst/>
                <a:latin typeface="Segoe UI" panose="020B0502040204020203" pitchFamily="34" charset="0"/>
              </a:rPr>
              <a:t>Tmax</a:t>
            </a:r>
            <a:r>
              <a:rPr lang="en-US" b="0" i="0" dirty="0">
                <a:solidFill>
                  <a:srgbClr val="242424"/>
                </a:solidFill>
                <a:effectLst/>
                <a:latin typeface="Segoe UI" panose="020B0502040204020203" pitchFamily="34" charset="0"/>
              </a:rPr>
              <a:t> of two chemically equivalent drug products, researchers can determine if they are absorbed at the same rate</a:t>
            </a:r>
          </a:p>
          <a:p>
            <a:endParaRPr lang="en-ZW" dirty="0"/>
          </a:p>
        </p:txBody>
      </p:sp>
      <p:sp>
        <p:nvSpPr>
          <p:cNvPr id="4" name="Slide Number Placeholder 3"/>
          <p:cNvSpPr>
            <a:spLocks noGrp="1"/>
          </p:cNvSpPr>
          <p:nvPr>
            <p:ph type="sldNum" sz="quarter" idx="5"/>
          </p:nvPr>
        </p:nvSpPr>
        <p:spPr/>
        <p:txBody>
          <a:bodyPr/>
          <a:lstStyle/>
          <a:p>
            <a:fld id="{CB6ACBF3-F9AD-465B-A36C-DF1C7FD4A918}" type="slidenum">
              <a:rPr lang="en-ZA" smtClean="0"/>
              <a:t>8</a:t>
            </a:fld>
            <a:endParaRPr lang="en-ZA"/>
          </a:p>
        </p:txBody>
      </p:sp>
    </p:spTree>
    <p:extLst>
      <p:ext uri="{BB962C8B-B14F-4D97-AF65-F5344CB8AC3E}">
        <p14:creationId xmlns:p14="http://schemas.microsoft.com/office/powerpoint/2010/main" val="1200249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0190421F-1196-34A9-4591-D58860FA5F0C}"/>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D2406F4B-1463-8907-F094-E1C4E89213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W" altLang="en-US" dirty="0"/>
          </a:p>
        </p:txBody>
      </p:sp>
      <p:sp>
        <p:nvSpPr>
          <p:cNvPr id="48132" name="Slide Number Placeholder 3">
            <a:extLst>
              <a:ext uri="{FF2B5EF4-FFF2-40B4-BE49-F238E27FC236}">
                <a16:creationId xmlns:a16="http://schemas.microsoft.com/office/drawing/2014/main" id="{343C1E33-627B-797A-0E80-DC10201BEE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BA12DDEC-A677-9140-97A5-DF109C1D3FCB}" type="slidenum">
              <a:rPr lang="en-GB" altLang="en-US" sz="1200"/>
              <a:pPr eaLnBrk="1" hangingPunct="1"/>
              <a:t>9</a:t>
            </a:fld>
            <a:endParaRPr lang="en-GB"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dirty="0">
                <a:solidFill>
                  <a:srgbClr val="242424"/>
                </a:solidFill>
                <a:effectLst/>
                <a:latin typeface="Segoe UI" panose="020B0502040204020203" pitchFamily="34" charset="0"/>
              </a:rPr>
              <a:t>Fick's law</a:t>
            </a:r>
            <a:r>
              <a:rPr lang="en-US" b="0" i="0" dirty="0">
                <a:solidFill>
                  <a:srgbClr val="242424"/>
                </a:solidFill>
                <a:effectLst/>
                <a:latin typeface="Segoe UI" panose="020B0502040204020203" pitchFamily="34" charset="0"/>
              </a:rPr>
              <a:t> describes the diffusion process of particles, such as molecules, across a concentration gradient. It's fundamental in understanding how substances move from areas of high concentration to areas of low concentration. </a:t>
            </a:r>
            <a:r>
              <a:rPr lang="en-US" b="1" i="0" dirty="0">
                <a:solidFill>
                  <a:srgbClr val="242424"/>
                </a:solidFill>
                <a:effectLst/>
                <a:latin typeface="Segoe UI" panose="020B0502040204020203" pitchFamily="34" charset="0"/>
              </a:rPr>
              <a:t>P</a:t>
            </a:r>
            <a:r>
              <a:rPr lang="en-US" b="0" i="0" dirty="0">
                <a:solidFill>
                  <a:srgbClr val="242424"/>
                </a:solidFill>
                <a:effectLst/>
                <a:latin typeface="Segoe UI" panose="020B0502040204020203" pitchFamily="34" charset="0"/>
              </a:rPr>
              <a:t> is the permeability coefficient (partition into the membrane). </a:t>
            </a:r>
            <a:r>
              <a:rPr lang="en-US" b="1" i="0" dirty="0">
                <a:solidFill>
                  <a:srgbClr val="242424"/>
                </a:solidFill>
                <a:effectLst/>
                <a:latin typeface="Segoe UI" panose="020B0502040204020203" pitchFamily="34" charset="0"/>
              </a:rPr>
              <a:t>Permeability Coefficient (P)</a:t>
            </a:r>
            <a:r>
              <a:rPr lang="en-US" b="0" i="0" dirty="0">
                <a:solidFill>
                  <a:srgbClr val="242424"/>
                </a:solidFill>
                <a:effectLst/>
                <a:latin typeface="Segoe UI" panose="020B0502040204020203" pitchFamily="34" charset="0"/>
              </a:rPr>
              <a:t>: This represents how easily the substance can pass through the membrane. It depends on the properties of both the substance and the membrane.</a:t>
            </a:r>
          </a:p>
          <a:p>
            <a:pPr algn="l">
              <a:buFont typeface="Arial" panose="020B0604020202020204" pitchFamily="34" charset="0"/>
              <a:buChar char="•"/>
            </a:pPr>
            <a:r>
              <a:rPr lang="en-US" b="1" i="0" dirty="0">
                <a:solidFill>
                  <a:srgbClr val="242424"/>
                </a:solidFill>
                <a:effectLst/>
                <a:latin typeface="Segoe UI" panose="020B0502040204020203" pitchFamily="34" charset="0"/>
              </a:rPr>
              <a:t>Surface Area (Area)</a:t>
            </a:r>
            <a:r>
              <a:rPr lang="en-US" b="0" i="0" dirty="0">
                <a:solidFill>
                  <a:srgbClr val="242424"/>
                </a:solidFill>
                <a:effectLst/>
                <a:latin typeface="Segoe UI" panose="020B0502040204020203" pitchFamily="34" charset="0"/>
              </a:rPr>
              <a:t>: The larger the area, the greater the rate of diffusion, as more substance can pass through at once.</a:t>
            </a:r>
          </a:p>
          <a:p>
            <a:pPr algn="l">
              <a:buFont typeface="Arial" panose="020B0604020202020204" pitchFamily="34" charset="0"/>
              <a:buChar char="•"/>
            </a:pPr>
            <a:r>
              <a:rPr lang="en-US" b="1" i="0" dirty="0">
                <a:solidFill>
                  <a:srgbClr val="242424"/>
                </a:solidFill>
                <a:effectLst/>
                <a:latin typeface="Segoe UI" panose="020B0502040204020203" pitchFamily="34" charset="0"/>
              </a:rPr>
              <a:t>Concentration Difference (C_1 - C_2)</a:t>
            </a:r>
            <a:r>
              <a:rPr lang="en-US" b="0" i="0" dirty="0">
                <a:solidFill>
                  <a:srgbClr val="242424"/>
                </a:solidFill>
                <a:effectLst/>
                <a:latin typeface="Segoe UI" panose="020B0502040204020203" pitchFamily="34" charset="0"/>
              </a:rPr>
              <a:t>: The rate of diffusion is driven by the difference in concentration across the membrane. A larger difference results in a higher rate of diffusion.</a:t>
            </a:r>
          </a:p>
          <a:p>
            <a:endParaRPr lang="en-ZW" dirty="0"/>
          </a:p>
        </p:txBody>
      </p:sp>
      <p:sp>
        <p:nvSpPr>
          <p:cNvPr id="4" name="Slide Number Placeholder 3"/>
          <p:cNvSpPr>
            <a:spLocks noGrp="1"/>
          </p:cNvSpPr>
          <p:nvPr>
            <p:ph type="sldNum" sz="quarter" idx="5"/>
          </p:nvPr>
        </p:nvSpPr>
        <p:spPr/>
        <p:txBody>
          <a:bodyPr/>
          <a:lstStyle/>
          <a:p>
            <a:fld id="{CB6ACBF3-F9AD-465B-A36C-DF1C7FD4A918}" type="slidenum">
              <a:rPr lang="en-ZA" smtClean="0"/>
              <a:t>10</a:t>
            </a:fld>
            <a:endParaRPr lang="en-ZA"/>
          </a:p>
        </p:txBody>
      </p:sp>
    </p:spTree>
    <p:extLst>
      <p:ext uri="{BB962C8B-B14F-4D97-AF65-F5344CB8AC3E}">
        <p14:creationId xmlns:p14="http://schemas.microsoft.com/office/powerpoint/2010/main" val="38337752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 name="Google Shape;57;p19">
            <a:extLst>
              <a:ext uri="{FF2B5EF4-FFF2-40B4-BE49-F238E27FC236}">
                <a16:creationId xmlns:a16="http://schemas.microsoft.com/office/drawing/2014/main" id="{379E6853-ABC5-D1E2-DA9A-BCC99EF14A82}"/>
              </a:ext>
            </a:extLst>
          </p:cNvPr>
          <p:cNvSpPr/>
          <p:nvPr userDrawn="1"/>
        </p:nvSpPr>
        <p:spPr>
          <a:xfrm>
            <a:off x="-8469" y="6471281"/>
            <a:ext cx="12192000"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62;p19">
            <a:extLst>
              <a:ext uri="{FF2B5EF4-FFF2-40B4-BE49-F238E27FC236}">
                <a16:creationId xmlns:a16="http://schemas.microsoft.com/office/drawing/2014/main" id="{0790347E-CA41-E2F3-B229-B7771A076995}"/>
              </a:ext>
            </a:extLst>
          </p:cNvPr>
          <p:cNvSpPr/>
          <p:nvPr userDrawn="1"/>
        </p:nvSpPr>
        <p:spPr>
          <a:xfrm>
            <a:off x="-28835" y="-1"/>
            <a:ext cx="3333825" cy="6857367"/>
          </a:xfrm>
          <a:prstGeom prst="rect">
            <a:avLst/>
          </a:prstGeom>
          <a:solidFill>
            <a:srgbClr val="561B0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Isosceles Triangle 20">
            <a:extLst>
              <a:ext uri="{FF2B5EF4-FFF2-40B4-BE49-F238E27FC236}">
                <a16:creationId xmlns:a16="http://schemas.microsoft.com/office/drawing/2014/main" id="{AC1909EF-E131-9FEB-CE90-A264B3D9FCCE}"/>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a:extLst>
              <a:ext uri="{FF2B5EF4-FFF2-40B4-BE49-F238E27FC236}">
                <a16:creationId xmlns:a16="http://schemas.microsoft.com/office/drawing/2014/main" id="{15A28561-C683-10FB-EFE5-8BF95D2FEFE2}"/>
              </a:ext>
            </a:extLst>
          </p:cNvPr>
          <p:cNvPicPr>
            <a:picLocks noChangeAspect="1"/>
          </p:cNvPicPr>
          <p:nvPr userDrawn="1"/>
        </p:nvPicPr>
        <p:blipFill>
          <a:blip r:embed="rId3"/>
          <a:stretch>
            <a:fillRect/>
          </a:stretch>
        </p:blipFill>
        <p:spPr>
          <a:xfrm>
            <a:off x="6887902" y="22850"/>
            <a:ext cx="5142585" cy="1907042"/>
          </a:xfrm>
          <a:prstGeom prst="rect">
            <a:avLst/>
          </a:prstGeom>
        </p:spPr>
      </p:pic>
      <p:pic>
        <p:nvPicPr>
          <p:cNvPr id="19" name="Picture 18" descr="A person in a lab coat holding a beaker&#10;&#10;Description automatically generated">
            <a:extLst>
              <a:ext uri="{FF2B5EF4-FFF2-40B4-BE49-F238E27FC236}">
                <a16:creationId xmlns:a16="http://schemas.microsoft.com/office/drawing/2014/main" id="{05369469-9A6F-1719-8529-792E684DF3A3}"/>
              </a:ext>
            </a:extLst>
          </p:cNvPr>
          <p:cNvPicPr>
            <a:picLocks noChangeAspect="1"/>
          </p:cNvPicPr>
          <p:nvPr userDrawn="1"/>
        </p:nvPicPr>
        <p:blipFill>
          <a:blip r:embed="rId4">
            <a:extLst>
              <a:ext uri="{28A0092B-C50C-407E-A947-70E740481C1C}">
                <a14:useLocalDpi xmlns:a14="http://schemas.microsoft.com/office/drawing/2010/main" val="0"/>
              </a:ext>
            </a:extLst>
          </a:blip>
          <a:srcRect l="19219" t="123" r="23659" b="-334"/>
          <a:stretch/>
        </p:blipFill>
        <p:spPr>
          <a:xfrm>
            <a:off x="-28835" y="0"/>
            <a:ext cx="6973452" cy="6881422"/>
          </a:xfrm>
          <a:prstGeom prst="parallelogram">
            <a:avLst/>
          </a:prstGeom>
        </p:spPr>
      </p:pic>
      <p:pic>
        <p:nvPicPr>
          <p:cNvPr id="3" name="Picture 2">
            <a:extLst>
              <a:ext uri="{FF2B5EF4-FFF2-40B4-BE49-F238E27FC236}">
                <a16:creationId xmlns:a16="http://schemas.microsoft.com/office/drawing/2014/main" id="{D4711355-F3E4-E919-6DC5-CD0A09F95811}"/>
              </a:ext>
            </a:extLst>
          </p:cNvPr>
          <p:cNvPicPr>
            <a:picLocks noChangeAspect="1"/>
          </p:cNvPicPr>
          <p:nvPr userDrawn="1"/>
        </p:nvPicPr>
        <p:blipFill>
          <a:blip r:embed="rId5"/>
          <a:stretch>
            <a:fillRect/>
          </a:stretch>
        </p:blipFill>
        <p:spPr>
          <a:xfrm>
            <a:off x="5902552" y="5674389"/>
            <a:ext cx="2142324" cy="426757"/>
          </a:xfrm>
          <a:prstGeom prst="rect">
            <a:avLst/>
          </a:prstGeom>
        </p:spPr>
      </p:pic>
      <p:pic>
        <p:nvPicPr>
          <p:cNvPr id="5" name="Picture 4">
            <a:extLst>
              <a:ext uri="{FF2B5EF4-FFF2-40B4-BE49-F238E27FC236}">
                <a16:creationId xmlns:a16="http://schemas.microsoft.com/office/drawing/2014/main" id="{5B7F6C97-D27E-C493-0F59-C093D902FA4E}"/>
              </a:ext>
            </a:extLst>
          </p:cNvPr>
          <p:cNvPicPr>
            <a:picLocks noChangeAspect="1"/>
          </p:cNvPicPr>
          <p:nvPr userDrawn="1"/>
        </p:nvPicPr>
        <p:blipFill>
          <a:blip r:embed="rId6"/>
          <a:stretch>
            <a:fillRect/>
          </a:stretch>
        </p:blipFill>
        <p:spPr>
          <a:xfrm>
            <a:off x="8300155" y="5550074"/>
            <a:ext cx="1094271" cy="551072"/>
          </a:xfrm>
          <a:prstGeom prst="rect">
            <a:avLst/>
          </a:prstGeom>
        </p:spPr>
      </p:pic>
      <p:pic>
        <p:nvPicPr>
          <p:cNvPr id="6" name="Picture 5">
            <a:extLst>
              <a:ext uri="{FF2B5EF4-FFF2-40B4-BE49-F238E27FC236}">
                <a16:creationId xmlns:a16="http://schemas.microsoft.com/office/drawing/2014/main" id="{C8C34C16-34BA-570F-7237-9B8B04D182F9}"/>
              </a:ext>
            </a:extLst>
          </p:cNvPr>
          <p:cNvPicPr>
            <a:picLocks noChangeAspect="1"/>
          </p:cNvPicPr>
          <p:nvPr userDrawn="1"/>
        </p:nvPicPr>
        <p:blipFill>
          <a:blip r:embed="rId7"/>
          <a:stretch>
            <a:fillRect/>
          </a:stretch>
        </p:blipFill>
        <p:spPr>
          <a:xfrm>
            <a:off x="9649705" y="5379694"/>
            <a:ext cx="948626" cy="948626"/>
          </a:xfrm>
          <a:prstGeom prst="rect">
            <a:avLst/>
          </a:prstGeom>
        </p:spPr>
      </p:pic>
      <p:pic>
        <p:nvPicPr>
          <p:cNvPr id="7" name="Picture 6">
            <a:extLst>
              <a:ext uri="{FF2B5EF4-FFF2-40B4-BE49-F238E27FC236}">
                <a16:creationId xmlns:a16="http://schemas.microsoft.com/office/drawing/2014/main" id="{C7B7636E-1453-E20B-86F5-5C5DB4C59A2B}"/>
              </a:ext>
            </a:extLst>
          </p:cNvPr>
          <p:cNvPicPr>
            <a:picLocks noChangeAspect="1"/>
          </p:cNvPicPr>
          <p:nvPr userDrawn="1"/>
        </p:nvPicPr>
        <p:blipFill>
          <a:blip r:embed="rId8"/>
          <a:stretch>
            <a:fillRect/>
          </a:stretch>
        </p:blipFill>
        <p:spPr>
          <a:xfrm>
            <a:off x="5754799" y="5069373"/>
            <a:ext cx="3639627" cy="493819"/>
          </a:xfrm>
          <a:prstGeom prst="rect">
            <a:avLst/>
          </a:prstGeom>
        </p:spPr>
      </p:pic>
    </p:spTree>
    <p:extLst>
      <p:ext uri="{BB962C8B-B14F-4D97-AF65-F5344CB8AC3E}">
        <p14:creationId xmlns:p14="http://schemas.microsoft.com/office/powerpoint/2010/main" val="3268541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C8BA-1426-40C6-B601-065203138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89C21B41-69C3-443E-BDC7-EA290711F4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6A135E5F-B068-4951-AEBF-F17E46E31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2F5A9B-DEA3-4A43-A64A-1941FEC75B64}"/>
              </a:ext>
            </a:extLst>
          </p:cNvPr>
          <p:cNvSpPr>
            <a:spLocks noGrp="1"/>
          </p:cNvSpPr>
          <p:nvPr>
            <p:ph type="dt" sz="half" idx="10"/>
          </p:nvPr>
        </p:nvSpPr>
        <p:spPr/>
        <p:txBody>
          <a:bodyPr/>
          <a:lstStyle/>
          <a:p>
            <a:fld id="{AF9BCEAB-B66D-483F-99E0-A055B17AFE4A}" type="datetime1">
              <a:rPr lang="en-ZA" smtClean="0"/>
              <a:t>2026/04/23</a:t>
            </a:fld>
            <a:endParaRPr lang="en-ZA"/>
          </a:p>
        </p:txBody>
      </p:sp>
      <p:sp>
        <p:nvSpPr>
          <p:cNvPr id="6" name="Footer Placeholder 5">
            <a:extLst>
              <a:ext uri="{FF2B5EF4-FFF2-40B4-BE49-F238E27FC236}">
                <a16:creationId xmlns:a16="http://schemas.microsoft.com/office/drawing/2014/main" id="{C168CB30-88DF-4C37-8AFB-C837CC376DDF}"/>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193AF9D-1B81-46D1-9747-0685CCF600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71068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E90E-058C-4445-998C-7A7B0CC2F05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CB29098-C70F-4EE4-B24A-3046081055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7B0C906-9BA8-4645-BF33-25320887FB60}"/>
              </a:ext>
            </a:extLst>
          </p:cNvPr>
          <p:cNvSpPr>
            <a:spLocks noGrp="1"/>
          </p:cNvSpPr>
          <p:nvPr>
            <p:ph type="dt" sz="half" idx="10"/>
          </p:nvPr>
        </p:nvSpPr>
        <p:spPr/>
        <p:txBody>
          <a:bodyPr/>
          <a:lstStyle/>
          <a:p>
            <a:fld id="{09ADC8E3-895B-454A-9C56-2FF3B039BB74}" type="datetime1">
              <a:rPr lang="en-ZA" smtClean="0"/>
              <a:t>2026/04/23</a:t>
            </a:fld>
            <a:endParaRPr lang="en-ZA"/>
          </a:p>
        </p:txBody>
      </p:sp>
      <p:sp>
        <p:nvSpPr>
          <p:cNvPr id="5" name="Footer Placeholder 4">
            <a:extLst>
              <a:ext uri="{FF2B5EF4-FFF2-40B4-BE49-F238E27FC236}">
                <a16:creationId xmlns:a16="http://schemas.microsoft.com/office/drawing/2014/main" id="{E7AFD910-D043-4C37-9C2E-E7769C58C3AB}"/>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1E6B4D98-7AA8-4105-8C7E-E90D95F64F57}"/>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98450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4FB56B-379A-471F-8921-986BC1600A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B5936C5-42D5-4232-9F88-D2EF6FC47E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D067133-D8A2-4B39-863B-824748795DEF}"/>
              </a:ext>
            </a:extLst>
          </p:cNvPr>
          <p:cNvSpPr>
            <a:spLocks noGrp="1"/>
          </p:cNvSpPr>
          <p:nvPr>
            <p:ph type="dt" sz="half" idx="10"/>
          </p:nvPr>
        </p:nvSpPr>
        <p:spPr/>
        <p:txBody>
          <a:bodyPr/>
          <a:lstStyle/>
          <a:p>
            <a:fld id="{10CD16D5-6539-41C0-813A-128398F0D37C}" type="datetime1">
              <a:rPr lang="en-ZA" smtClean="0"/>
              <a:t>2026/04/23</a:t>
            </a:fld>
            <a:endParaRPr lang="en-ZA"/>
          </a:p>
        </p:txBody>
      </p:sp>
      <p:sp>
        <p:nvSpPr>
          <p:cNvPr id="5" name="Footer Placeholder 4">
            <a:extLst>
              <a:ext uri="{FF2B5EF4-FFF2-40B4-BE49-F238E27FC236}">
                <a16:creationId xmlns:a16="http://schemas.microsoft.com/office/drawing/2014/main" id="{1E6740E7-7F93-4679-BD58-408A76A7080F}"/>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8ECFB6C9-1E6B-4F44-9E7B-414BB385DAC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71154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D0A5BB91-BB7E-4B59-8B75-BEFEC706BEC9}" type="datetime3">
              <a:rPr lang="en-US"/>
              <a:pPr>
                <a:defRPr/>
              </a:pPr>
              <a:t>23 April 2026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sv-SE"/>
              <a:t>Collen Masimirembwa. DPhil, Ph.D.</a:t>
            </a:r>
            <a:endParaRPr lang="en-GB" dirty="0"/>
          </a:p>
        </p:txBody>
      </p:sp>
      <p:sp>
        <p:nvSpPr>
          <p:cNvPr id="6" name="Rectangle 6"/>
          <p:cNvSpPr>
            <a:spLocks noGrp="1" noChangeArrowheads="1"/>
          </p:cNvSpPr>
          <p:nvPr>
            <p:ph type="sldNum" sz="quarter" idx="12"/>
          </p:nvPr>
        </p:nvSpPr>
        <p:spPr>
          <a:ln/>
        </p:spPr>
        <p:txBody>
          <a:bodyPr/>
          <a:lstStyle>
            <a:lvl1pPr>
              <a:defRPr/>
            </a:lvl1pPr>
          </a:lstStyle>
          <a:p>
            <a:fld id="{1660D008-5610-44A2-B32B-E14909792E6F}" type="slidenum">
              <a:rPr lang="en-GB" altLang="en-US"/>
              <a:pPr/>
              <a:t>‹#›</a:t>
            </a:fld>
            <a:endParaRPr lang="en-GB" altLang="en-US"/>
          </a:p>
        </p:txBody>
      </p:sp>
    </p:spTree>
    <p:extLst>
      <p:ext uri="{BB962C8B-B14F-4D97-AF65-F5344CB8AC3E}">
        <p14:creationId xmlns:p14="http://schemas.microsoft.com/office/powerpoint/2010/main" val="2244302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65032" y="457200"/>
            <a:ext cx="10363200" cy="1143000"/>
          </a:xfrm>
        </p:spPr>
        <p:txBody>
          <a:bodyPr/>
          <a:lstStyle/>
          <a:p>
            <a:r>
              <a:rPr lang="en-US"/>
              <a:t>Click to edit Master title style</a:t>
            </a:r>
            <a:endParaRPr lang="en-ZW"/>
          </a:p>
        </p:txBody>
      </p:sp>
      <p:sp>
        <p:nvSpPr>
          <p:cNvPr id="3" name="Text Placeholder 2"/>
          <p:cNvSpPr>
            <a:spLocks noGrp="1"/>
          </p:cNvSpPr>
          <p:nvPr>
            <p:ph type="body" sz="half" idx="1"/>
          </p:nvPr>
        </p:nvSpPr>
        <p:spPr>
          <a:xfrm>
            <a:off x="1565031" y="1981200"/>
            <a:ext cx="5087816"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6840416" y="1981200"/>
            <a:ext cx="5087816"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a:extLst>
              <a:ext uri="{FF2B5EF4-FFF2-40B4-BE49-F238E27FC236}">
                <a16:creationId xmlns:a16="http://schemas.microsoft.com/office/drawing/2014/main" id="{E9902FB4-36E2-3C14-B1A3-9FD5A2A4CE71}"/>
              </a:ext>
            </a:extLst>
          </p:cNvPr>
          <p:cNvSpPr>
            <a:spLocks noGrp="1"/>
          </p:cNvSpPr>
          <p:nvPr>
            <p:ph type="dt" sz="half" idx="10"/>
          </p:nvPr>
        </p:nvSpPr>
        <p:spPr>
          <a:xfrm>
            <a:off x="1564217" y="6265863"/>
            <a:ext cx="2540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5D09A09-C09B-B582-064A-2557ABB93FFD}"/>
              </a:ext>
            </a:extLst>
          </p:cNvPr>
          <p:cNvSpPr>
            <a:spLocks noGrp="1"/>
          </p:cNvSpPr>
          <p:nvPr>
            <p:ph type="ftr" sz="quarter" idx="11"/>
          </p:nvPr>
        </p:nvSpPr>
        <p:spPr>
          <a:xfrm>
            <a:off x="4775200" y="6248400"/>
            <a:ext cx="38608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637450B-B3A2-83C5-7341-2119CCE28586}"/>
              </a:ext>
            </a:extLst>
          </p:cNvPr>
          <p:cNvSpPr>
            <a:spLocks noGrp="1"/>
          </p:cNvSpPr>
          <p:nvPr>
            <p:ph type="sldNum" sz="quarter" idx="12"/>
          </p:nvPr>
        </p:nvSpPr>
        <p:spPr>
          <a:xfrm>
            <a:off x="9347200" y="6248400"/>
            <a:ext cx="2540000" cy="457200"/>
          </a:xfrm>
        </p:spPr>
        <p:txBody>
          <a:bodyPr/>
          <a:lstStyle>
            <a:lvl1pPr>
              <a:defRPr/>
            </a:lvl1pPr>
          </a:lstStyle>
          <a:p>
            <a:fld id="{8F0CF95B-EF52-3A40-8D1A-4FF6DBE991B3}" type="slidenum">
              <a:rPr lang="en-US" altLang="en-US"/>
              <a:pPr/>
              <a:t>‹#›</a:t>
            </a:fld>
            <a:endParaRPr lang="en-US" altLang="en-US"/>
          </a:p>
        </p:txBody>
      </p:sp>
    </p:spTree>
    <p:extLst>
      <p:ext uri="{BB962C8B-B14F-4D97-AF65-F5344CB8AC3E}">
        <p14:creationId xmlns:p14="http://schemas.microsoft.com/office/powerpoint/2010/main" val="2012291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DAF3A76-ACC5-7C2B-AAC8-A27D5A7123A1}"/>
              </a:ext>
            </a:extLst>
          </p:cNvPr>
          <p:cNvSpPr>
            <a:spLocks noGrp="1"/>
          </p:cNvSpPr>
          <p:nvPr>
            <p:ph type="body" sz="quarter" idx="13" hasCustomPrompt="1"/>
          </p:nvPr>
        </p:nvSpPr>
        <p:spPr>
          <a:xfrm>
            <a:off x="6096000" y="3614738"/>
            <a:ext cx="5257800" cy="521327"/>
          </a:xfrm>
        </p:spPr>
        <p:txBody>
          <a:bodyPr/>
          <a:lstStyle>
            <a:lvl1pPr marL="0" indent="0" algn="ctr">
              <a:buNone/>
              <a:defRPr sz="2600">
                <a:solidFill>
                  <a:srgbClr val="993300"/>
                </a:solidFill>
                <a:latin typeface="Garamond" panose="02020404030301010803" pitchFamily="18" charset="0"/>
              </a:defRPr>
            </a:lvl1pPr>
            <a:lvl2pPr marL="457200" indent="0" algn="ctr">
              <a:buNone/>
              <a:defRPr sz="2400"/>
            </a:lvl2pPr>
            <a:lvl3pPr marL="914400" indent="0" algn="ctr">
              <a:buNone/>
              <a:defRPr/>
            </a:lvl3pPr>
            <a:lvl4pPr marL="1371600" indent="0" algn="ctr">
              <a:buNone/>
              <a:defRPr/>
            </a:lvl4pPr>
            <a:lvl5pPr marL="1828800" indent="0">
              <a:buNone/>
              <a:defRPr/>
            </a:lvl5pPr>
          </a:lstStyle>
          <a:p>
            <a:pPr lvl="0"/>
            <a:r>
              <a:rPr lang="en-US"/>
              <a:t>Name of Presenter</a:t>
            </a:r>
          </a:p>
        </p:txBody>
      </p:sp>
      <p:sp>
        <p:nvSpPr>
          <p:cNvPr id="14" name="Text Placeholder 13">
            <a:extLst>
              <a:ext uri="{FF2B5EF4-FFF2-40B4-BE49-F238E27FC236}">
                <a16:creationId xmlns:a16="http://schemas.microsoft.com/office/drawing/2014/main" id="{5B2D7780-AC3A-C7C1-0D6F-62B24FF5CB99}"/>
              </a:ext>
            </a:extLst>
          </p:cNvPr>
          <p:cNvSpPr>
            <a:spLocks noGrp="1"/>
          </p:cNvSpPr>
          <p:nvPr>
            <p:ph type="body" sz="quarter" idx="14" hasCustomPrompt="1"/>
          </p:nvPr>
        </p:nvSpPr>
        <p:spPr>
          <a:xfrm>
            <a:off x="6096001" y="4391025"/>
            <a:ext cx="5257800" cy="522288"/>
          </a:xfrm>
        </p:spPr>
        <p:txBody>
          <a:bodyPr>
            <a:normAutofit/>
          </a:bodyPr>
          <a:lstStyle>
            <a:lvl1pPr marL="0" indent="0" algn="ctr">
              <a:buNone/>
              <a:defRPr sz="2400">
                <a:solidFill>
                  <a:srgbClr val="FF9900"/>
                </a:solidFill>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Designation</a:t>
            </a:r>
          </a:p>
        </p:txBody>
      </p:sp>
      <p:sp>
        <p:nvSpPr>
          <p:cNvPr id="16" name="Text Placeholder 15">
            <a:extLst>
              <a:ext uri="{FF2B5EF4-FFF2-40B4-BE49-F238E27FC236}">
                <a16:creationId xmlns:a16="http://schemas.microsoft.com/office/drawing/2014/main" id="{72208B8E-6469-69EE-2845-C259621E3896}"/>
              </a:ext>
            </a:extLst>
          </p:cNvPr>
          <p:cNvSpPr>
            <a:spLocks noGrp="1"/>
          </p:cNvSpPr>
          <p:nvPr>
            <p:ph type="body" sz="quarter" idx="15" hasCustomPrompt="1"/>
          </p:nvPr>
        </p:nvSpPr>
        <p:spPr>
          <a:xfrm>
            <a:off x="6096000" y="5262563"/>
            <a:ext cx="5257800" cy="522287"/>
          </a:xfrm>
        </p:spPr>
        <p:txBody>
          <a:bodyPr>
            <a:normAutofit/>
          </a:bodyPr>
          <a:lstStyle>
            <a:lvl1pPr marL="0" indent="0" algn="ctr">
              <a:buNone/>
              <a:defRPr sz="2200">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Institution</a:t>
            </a:r>
          </a:p>
        </p:txBody>
      </p:sp>
      <p:sp>
        <p:nvSpPr>
          <p:cNvPr id="9" name="Picture Placeholder 8">
            <a:extLst>
              <a:ext uri="{FF2B5EF4-FFF2-40B4-BE49-F238E27FC236}">
                <a16:creationId xmlns:a16="http://schemas.microsoft.com/office/drawing/2014/main" id="{9D5E3076-463D-A6A3-9B00-14F4B9C42B7B}"/>
              </a:ext>
            </a:extLst>
          </p:cNvPr>
          <p:cNvSpPr>
            <a:spLocks noGrp="1"/>
          </p:cNvSpPr>
          <p:nvPr>
            <p:ph type="pic" sz="quarter" idx="16"/>
          </p:nvPr>
        </p:nvSpPr>
        <p:spPr>
          <a:xfrm>
            <a:off x="6834188" y="5911850"/>
            <a:ext cx="1044575" cy="809625"/>
          </a:xfrm>
        </p:spPr>
        <p:txBody>
          <a:bodyPr/>
          <a:lstStyle/>
          <a:p>
            <a:endParaRPr lang="en-ZA"/>
          </a:p>
        </p:txBody>
      </p:sp>
      <p:sp>
        <p:nvSpPr>
          <p:cNvPr id="13" name="Picture Placeholder 8">
            <a:extLst>
              <a:ext uri="{FF2B5EF4-FFF2-40B4-BE49-F238E27FC236}">
                <a16:creationId xmlns:a16="http://schemas.microsoft.com/office/drawing/2014/main" id="{16555D33-EA4A-B383-30AF-56915B8630B6}"/>
              </a:ext>
            </a:extLst>
          </p:cNvPr>
          <p:cNvSpPr>
            <a:spLocks noGrp="1"/>
          </p:cNvSpPr>
          <p:nvPr>
            <p:ph type="pic" sz="quarter" idx="18"/>
          </p:nvPr>
        </p:nvSpPr>
        <p:spPr>
          <a:xfrm>
            <a:off x="8202612" y="5911850"/>
            <a:ext cx="1044575" cy="809625"/>
          </a:xfrm>
        </p:spPr>
        <p:txBody>
          <a:bodyPr/>
          <a:lstStyle/>
          <a:p>
            <a:endParaRPr lang="en-ZA"/>
          </a:p>
        </p:txBody>
      </p:sp>
      <p:sp>
        <p:nvSpPr>
          <p:cNvPr id="15" name="Picture Placeholder 8">
            <a:extLst>
              <a:ext uri="{FF2B5EF4-FFF2-40B4-BE49-F238E27FC236}">
                <a16:creationId xmlns:a16="http://schemas.microsoft.com/office/drawing/2014/main" id="{9833244F-C447-3F49-1FC3-D3DF01770A05}"/>
              </a:ext>
            </a:extLst>
          </p:cNvPr>
          <p:cNvSpPr>
            <a:spLocks noGrp="1"/>
          </p:cNvSpPr>
          <p:nvPr>
            <p:ph type="pic" sz="quarter" idx="19"/>
          </p:nvPr>
        </p:nvSpPr>
        <p:spPr>
          <a:xfrm>
            <a:off x="9608126" y="5911849"/>
            <a:ext cx="1044575" cy="809625"/>
          </a:xfrm>
        </p:spPr>
        <p:txBody>
          <a:bodyPr/>
          <a:lstStyle/>
          <a:p>
            <a:endParaRPr lang="en-ZA"/>
          </a:p>
        </p:txBody>
      </p:sp>
    </p:spTree>
    <p:extLst>
      <p:ext uri="{BB962C8B-B14F-4D97-AF65-F5344CB8AC3E}">
        <p14:creationId xmlns:p14="http://schemas.microsoft.com/office/powerpoint/2010/main" val="1484711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DC71-52C6-64DC-00DF-6B3855166ABC}"/>
              </a:ext>
            </a:extLst>
          </p:cNvPr>
          <p:cNvSpPr>
            <a:spLocks noGrp="1"/>
          </p:cNvSpPr>
          <p:nvPr>
            <p:ph type="title"/>
          </p:nvPr>
        </p:nvSpPr>
        <p:spPr/>
        <p:txBody>
          <a:bodyPr/>
          <a:lstStyle/>
          <a:p>
            <a:r>
              <a:rPr lang="en-US" dirty="0"/>
              <a:t>Click to edit Master title style</a:t>
            </a:r>
            <a:endParaRPr lang="en-ZA" dirty="0"/>
          </a:p>
        </p:txBody>
      </p:sp>
      <p:sp>
        <p:nvSpPr>
          <p:cNvPr id="3" name="Date Placeholder 2">
            <a:extLst>
              <a:ext uri="{FF2B5EF4-FFF2-40B4-BE49-F238E27FC236}">
                <a16:creationId xmlns:a16="http://schemas.microsoft.com/office/drawing/2014/main" id="{111CB051-8CDC-91A0-1519-7045FCBE04A3}"/>
              </a:ext>
            </a:extLst>
          </p:cNvPr>
          <p:cNvSpPr>
            <a:spLocks noGrp="1"/>
          </p:cNvSpPr>
          <p:nvPr>
            <p:ph type="dt" sz="half" idx="10"/>
          </p:nvPr>
        </p:nvSpPr>
        <p:spPr/>
        <p:txBody>
          <a:bodyPr/>
          <a:lstStyle/>
          <a:p>
            <a:fld id="{65647D41-11E0-4D7C-9813-21FF8CDDA849}" type="datetime1">
              <a:rPr lang="en-ZA" smtClean="0"/>
              <a:t>2026/04/23</a:t>
            </a:fld>
            <a:endParaRPr lang="en-ZA"/>
          </a:p>
        </p:txBody>
      </p:sp>
      <p:sp>
        <p:nvSpPr>
          <p:cNvPr id="4" name="Footer Placeholder 3">
            <a:extLst>
              <a:ext uri="{FF2B5EF4-FFF2-40B4-BE49-F238E27FC236}">
                <a16:creationId xmlns:a16="http://schemas.microsoft.com/office/drawing/2014/main" id="{03643062-2E43-3009-3455-0ABD19DDDD53}"/>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B8E625B-3051-BEB7-2214-1B81034861BC}"/>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34102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72C0-90D6-44EE-8BBD-00222CAFBB53}"/>
              </a:ext>
            </a:extLst>
          </p:cNvPr>
          <p:cNvSpPr>
            <a:spLocks noGrp="1"/>
          </p:cNvSpPr>
          <p:nvPr>
            <p:ph type="title"/>
          </p:nvPr>
        </p:nvSpPr>
        <p:spPr>
          <a:xfrm>
            <a:off x="838200" y="365125"/>
            <a:ext cx="6827635" cy="645069"/>
          </a:xfrm>
        </p:spPr>
        <p:txBody>
          <a:bodyPr>
            <a:normAutofit/>
          </a:bodyPr>
          <a:lstStyle>
            <a:lvl1pPr>
              <a:defRPr sz="3600" b="0">
                <a:solidFill>
                  <a:srgbClr val="D85327"/>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3827AD93-AEC7-462C-AB2F-4B19DD628488}"/>
              </a:ext>
            </a:extLst>
          </p:cNvPr>
          <p:cNvSpPr>
            <a:spLocks noGrp="1"/>
          </p:cNvSpPr>
          <p:nvPr>
            <p:ph idx="1"/>
          </p:nvPr>
        </p:nvSpPr>
        <p:spPr>
          <a:xfrm>
            <a:off x="334876" y="1193074"/>
            <a:ext cx="11430404" cy="4983889"/>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371600" indent="0">
              <a:buNone/>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9" name="Content Placeholder 2">
            <a:extLst>
              <a:ext uri="{FF2B5EF4-FFF2-40B4-BE49-F238E27FC236}">
                <a16:creationId xmlns:a16="http://schemas.microsoft.com/office/drawing/2014/main" id="{B32BCADD-F906-FD8B-B2DB-E2F8CA0C56FD}"/>
              </a:ext>
            </a:extLst>
          </p:cNvPr>
          <p:cNvSpPr>
            <a:spLocks noGrp="1"/>
          </p:cNvSpPr>
          <p:nvPr>
            <p:ph idx="13" hasCustomPrompt="1"/>
          </p:nvPr>
        </p:nvSpPr>
        <p:spPr>
          <a:xfrm>
            <a:off x="10154478" y="190954"/>
            <a:ext cx="1702646" cy="1002120"/>
          </a:xfrm>
        </p:spPr>
        <p:txBody>
          <a:bodyPr>
            <a:normAutofit/>
          </a:bodyPr>
          <a:lstStyle>
            <a:lvl1pPr marL="0" indent="0">
              <a:buNone/>
              <a:defRPr sz="1050">
                <a:solidFill>
                  <a:schemeClr val="tx1"/>
                </a:solidFill>
                <a:latin typeface="Montserrat Bold" panose="00000800000000000000" pitchFamily="2" charset="0"/>
              </a:defRPr>
            </a:lvl1pPr>
            <a:lvl2pPr marL="457200" indent="0">
              <a:buNone/>
              <a:defRPr>
                <a:latin typeface="Montserrat regular" panose="00000500000000000000" pitchFamily="2" charset="0"/>
              </a:defRPr>
            </a:lvl2pPr>
            <a:lvl3pPr marL="914400" indent="0">
              <a:buNone/>
              <a:defRPr>
                <a:latin typeface="Montserrat regular" panose="00000500000000000000" pitchFamily="2" charset="0"/>
              </a:defRPr>
            </a:lvl3pPr>
            <a:lvl4pPr marL="1371600" indent="0">
              <a:buNone/>
              <a:defRPr>
                <a:latin typeface="Montserrat regular" panose="00000500000000000000" pitchFamily="2" charset="0"/>
              </a:defRPr>
            </a:lvl4pPr>
            <a:lvl5pPr marL="1828800" indent="0">
              <a:buNone/>
              <a:defRPr>
                <a:latin typeface="Montserrat regular" panose="00000500000000000000" pitchFamily="2" charset="0"/>
              </a:defRPr>
            </a:lvl5pPr>
          </a:lstStyle>
          <a:p>
            <a:pPr lvl="0"/>
            <a:r>
              <a:rPr lang="en-US" dirty="0"/>
              <a:t>Insert your institution’s logo here if applicable</a:t>
            </a:r>
          </a:p>
        </p:txBody>
      </p:sp>
      <p:sp>
        <p:nvSpPr>
          <p:cNvPr id="4" name="Google Shape;88;p21">
            <a:extLst>
              <a:ext uri="{FF2B5EF4-FFF2-40B4-BE49-F238E27FC236}">
                <a16:creationId xmlns:a16="http://schemas.microsoft.com/office/drawing/2014/main" id="{E36AB5DF-37E8-4400-C3DC-F7B63E2E4922}"/>
              </a:ext>
            </a:extLst>
          </p:cNvPr>
          <p:cNvSpPr/>
          <p:nvPr userDrawn="1"/>
        </p:nvSpPr>
        <p:spPr>
          <a:xfrm>
            <a:off x="0" y="6468384"/>
            <a:ext cx="12170965"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Isosceles Triangle 6">
            <a:extLst>
              <a:ext uri="{FF2B5EF4-FFF2-40B4-BE49-F238E27FC236}">
                <a16:creationId xmlns:a16="http://schemas.microsoft.com/office/drawing/2014/main" id="{ABA92D33-B16C-D227-2FFF-1F9ACA863353}"/>
              </a:ext>
            </a:extLst>
          </p:cNvPr>
          <p:cNvSpPr/>
          <p:nvPr userDrawn="1"/>
        </p:nvSpPr>
        <p:spPr>
          <a:xfrm>
            <a:off x="10154478" y="5124744"/>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8504189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95A9F4-8EFA-489D-8967-5CC642982E60}"/>
              </a:ext>
            </a:extLst>
          </p:cNvPr>
          <p:cNvSpPr>
            <a:spLocks noGrp="1"/>
          </p:cNvSpPr>
          <p:nvPr>
            <p:ph type="dt" sz="half" idx="10"/>
          </p:nvPr>
        </p:nvSpPr>
        <p:spPr/>
        <p:txBody>
          <a:bodyPr/>
          <a:lstStyle/>
          <a:p>
            <a:fld id="{4BBE145F-6DA5-4120-B796-5C506C8025A0}" type="datetime1">
              <a:rPr lang="en-ZA" smtClean="0"/>
              <a:t>2026/04/23</a:t>
            </a:fld>
            <a:endParaRPr lang="en-ZA"/>
          </a:p>
        </p:txBody>
      </p:sp>
      <p:sp>
        <p:nvSpPr>
          <p:cNvPr id="7" name="Google Shape;85;p21">
            <a:extLst>
              <a:ext uri="{FF2B5EF4-FFF2-40B4-BE49-F238E27FC236}">
                <a16:creationId xmlns:a16="http://schemas.microsoft.com/office/drawing/2014/main" id="{42C25A98-236D-D8E9-0597-4B1426ADC2E6}"/>
              </a:ext>
            </a:extLst>
          </p:cNvPr>
          <p:cNvSpPr/>
          <p:nvPr userDrawn="1"/>
        </p:nvSpPr>
        <p:spPr>
          <a:xfrm>
            <a:off x="0" y="-7626"/>
            <a:ext cx="3283775" cy="6865626"/>
          </a:xfrm>
          <a:prstGeom prst="rect">
            <a:avLst/>
          </a:prstGeom>
          <a:solidFill>
            <a:srgbClr val="F477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88;p21">
            <a:extLst>
              <a:ext uri="{FF2B5EF4-FFF2-40B4-BE49-F238E27FC236}">
                <a16:creationId xmlns:a16="http://schemas.microsoft.com/office/drawing/2014/main" id="{BCDC0CC4-98C0-B97E-209C-CBDBCF00876C}"/>
              </a:ext>
            </a:extLst>
          </p:cNvPr>
          <p:cNvSpPr/>
          <p:nvPr userDrawn="1"/>
        </p:nvSpPr>
        <p:spPr>
          <a:xfrm>
            <a:off x="27450" y="6459811"/>
            <a:ext cx="12164550" cy="389616"/>
          </a:xfrm>
          <a:prstGeom prst="rect">
            <a:avLst/>
          </a:prstGeom>
          <a:solidFill>
            <a:srgbClr val="F47734"/>
          </a:solidFill>
          <a:ln w="12700" cap="flat" cmpd="sng">
            <a:solidFill>
              <a:srgbClr val="D9542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26365B5-3DF2-39E2-C7C9-C2BF14F507DF}"/>
              </a:ext>
            </a:extLst>
          </p:cNvPr>
          <p:cNvPicPr>
            <a:picLocks noChangeAspect="1"/>
          </p:cNvPicPr>
          <p:nvPr userDrawn="1"/>
        </p:nvPicPr>
        <p:blipFill>
          <a:blip r:embed="rId2"/>
          <a:stretch>
            <a:fillRect/>
          </a:stretch>
        </p:blipFill>
        <p:spPr>
          <a:xfrm>
            <a:off x="5754799" y="5069373"/>
            <a:ext cx="3639627" cy="493819"/>
          </a:xfrm>
          <a:prstGeom prst="rect">
            <a:avLst/>
          </a:prstGeom>
        </p:spPr>
      </p:pic>
      <p:pic>
        <p:nvPicPr>
          <p:cNvPr id="18" name="Picture 17" descr="A close-up of a person pouring a pill into his hand">
            <a:extLst>
              <a:ext uri="{FF2B5EF4-FFF2-40B4-BE49-F238E27FC236}">
                <a16:creationId xmlns:a16="http://schemas.microsoft.com/office/drawing/2014/main" id="{1497CF6B-B391-FF7D-9527-73AE7E2B801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222" r="16216"/>
          <a:stretch/>
        </p:blipFill>
        <p:spPr>
          <a:xfrm>
            <a:off x="0" y="-7626"/>
            <a:ext cx="6741052" cy="6874199"/>
          </a:xfrm>
          <a:prstGeom prst="parallelogram">
            <a:avLst/>
          </a:prstGeom>
        </p:spPr>
      </p:pic>
      <p:pic>
        <p:nvPicPr>
          <p:cNvPr id="9" name="Picture 8">
            <a:extLst>
              <a:ext uri="{FF2B5EF4-FFF2-40B4-BE49-F238E27FC236}">
                <a16:creationId xmlns:a16="http://schemas.microsoft.com/office/drawing/2014/main" id="{8E503497-7815-B376-0AC4-EA5D153F5270}"/>
              </a:ext>
            </a:extLst>
          </p:cNvPr>
          <p:cNvPicPr>
            <a:picLocks noChangeAspect="1"/>
          </p:cNvPicPr>
          <p:nvPr userDrawn="1"/>
        </p:nvPicPr>
        <p:blipFill>
          <a:blip r:embed="rId4"/>
          <a:stretch>
            <a:fillRect/>
          </a:stretch>
        </p:blipFill>
        <p:spPr>
          <a:xfrm>
            <a:off x="5902552" y="5674389"/>
            <a:ext cx="2142324" cy="426757"/>
          </a:xfrm>
          <a:prstGeom prst="rect">
            <a:avLst/>
          </a:prstGeom>
        </p:spPr>
      </p:pic>
      <p:pic>
        <p:nvPicPr>
          <p:cNvPr id="11" name="Picture 10">
            <a:extLst>
              <a:ext uri="{FF2B5EF4-FFF2-40B4-BE49-F238E27FC236}">
                <a16:creationId xmlns:a16="http://schemas.microsoft.com/office/drawing/2014/main" id="{00344C20-C7B7-6DDD-6509-46537F60AF1B}"/>
              </a:ext>
            </a:extLst>
          </p:cNvPr>
          <p:cNvPicPr>
            <a:picLocks noChangeAspect="1"/>
          </p:cNvPicPr>
          <p:nvPr userDrawn="1"/>
        </p:nvPicPr>
        <p:blipFill>
          <a:blip r:embed="rId5"/>
          <a:stretch>
            <a:fillRect/>
          </a:stretch>
        </p:blipFill>
        <p:spPr>
          <a:xfrm>
            <a:off x="8300155" y="5550074"/>
            <a:ext cx="1094271" cy="551072"/>
          </a:xfrm>
          <a:prstGeom prst="rect">
            <a:avLst/>
          </a:prstGeom>
        </p:spPr>
      </p:pic>
      <p:pic>
        <p:nvPicPr>
          <p:cNvPr id="13" name="Picture 12">
            <a:extLst>
              <a:ext uri="{FF2B5EF4-FFF2-40B4-BE49-F238E27FC236}">
                <a16:creationId xmlns:a16="http://schemas.microsoft.com/office/drawing/2014/main" id="{D0839797-C942-1FA3-88FA-E0D213134A59}"/>
              </a:ext>
            </a:extLst>
          </p:cNvPr>
          <p:cNvPicPr>
            <a:picLocks noChangeAspect="1"/>
          </p:cNvPicPr>
          <p:nvPr userDrawn="1"/>
        </p:nvPicPr>
        <p:blipFill>
          <a:blip r:embed="rId6"/>
          <a:stretch>
            <a:fillRect/>
          </a:stretch>
        </p:blipFill>
        <p:spPr>
          <a:xfrm>
            <a:off x="6741051" y="8573"/>
            <a:ext cx="5145470" cy="1908213"/>
          </a:xfrm>
          <a:prstGeom prst="rect">
            <a:avLst/>
          </a:prstGeom>
        </p:spPr>
      </p:pic>
      <p:sp>
        <p:nvSpPr>
          <p:cNvPr id="14" name="Isosceles Triangle 13">
            <a:extLst>
              <a:ext uri="{FF2B5EF4-FFF2-40B4-BE49-F238E27FC236}">
                <a16:creationId xmlns:a16="http://schemas.microsoft.com/office/drawing/2014/main" id="{74FD3C92-D4CA-0DB9-4685-BA85A6C69769}"/>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 name="Picture 1">
            <a:extLst>
              <a:ext uri="{FF2B5EF4-FFF2-40B4-BE49-F238E27FC236}">
                <a16:creationId xmlns:a16="http://schemas.microsoft.com/office/drawing/2014/main" id="{76A39EAE-D420-7739-8585-0563AA80511A}"/>
              </a:ext>
            </a:extLst>
          </p:cNvPr>
          <p:cNvPicPr>
            <a:picLocks noChangeAspect="1"/>
          </p:cNvPicPr>
          <p:nvPr userDrawn="1"/>
        </p:nvPicPr>
        <p:blipFill>
          <a:blip r:embed="rId7"/>
          <a:stretch>
            <a:fillRect/>
          </a:stretch>
        </p:blipFill>
        <p:spPr>
          <a:xfrm>
            <a:off x="9649705" y="5379694"/>
            <a:ext cx="948626" cy="948626"/>
          </a:xfrm>
          <a:prstGeom prst="rect">
            <a:avLst/>
          </a:prstGeom>
        </p:spPr>
      </p:pic>
    </p:spTree>
    <p:extLst>
      <p:ext uri="{BB962C8B-B14F-4D97-AF65-F5344CB8AC3E}">
        <p14:creationId xmlns:p14="http://schemas.microsoft.com/office/powerpoint/2010/main" val="6797168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29AA-25B2-46E8-B0C9-7D6185C8829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0BE7B2D-D0E2-49D2-A081-7A3D2B46A6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2AF5787A-AB8F-442F-A26B-C9DA0F147D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2580C3CF-F105-4D66-9A61-F115F29E8F71}"/>
              </a:ext>
            </a:extLst>
          </p:cNvPr>
          <p:cNvSpPr>
            <a:spLocks noGrp="1"/>
          </p:cNvSpPr>
          <p:nvPr>
            <p:ph type="dt" sz="half" idx="10"/>
          </p:nvPr>
        </p:nvSpPr>
        <p:spPr/>
        <p:txBody>
          <a:bodyPr/>
          <a:lstStyle/>
          <a:p>
            <a:fld id="{888FF69C-9A9F-477C-BC0E-51ED537629AC}" type="datetime1">
              <a:rPr lang="en-ZA" smtClean="0"/>
              <a:t>2026/04/23</a:t>
            </a:fld>
            <a:endParaRPr lang="en-ZA"/>
          </a:p>
        </p:txBody>
      </p:sp>
      <p:sp>
        <p:nvSpPr>
          <p:cNvPr id="6" name="Footer Placeholder 5">
            <a:extLst>
              <a:ext uri="{FF2B5EF4-FFF2-40B4-BE49-F238E27FC236}">
                <a16:creationId xmlns:a16="http://schemas.microsoft.com/office/drawing/2014/main" id="{FB64DBD6-76F1-4B36-B03F-193C2C90298B}"/>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B7373B44-D745-408A-92D4-41D0131B66A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1877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386E-B291-40AC-9F66-E560A444BC9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0BBC494-2465-483E-8683-7892622A3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AB40CD-FE46-4B2F-899D-2AC3F7D85D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45C429E-E7E5-4DC9-9CE4-DF8B4FA27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11BF2-5FE9-46E8-A196-3A09681BEF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E1B3255-BCD1-4309-AD1E-F2E651BBEE11}"/>
              </a:ext>
            </a:extLst>
          </p:cNvPr>
          <p:cNvSpPr>
            <a:spLocks noGrp="1"/>
          </p:cNvSpPr>
          <p:nvPr>
            <p:ph type="dt" sz="half" idx="10"/>
          </p:nvPr>
        </p:nvSpPr>
        <p:spPr/>
        <p:txBody>
          <a:bodyPr/>
          <a:lstStyle/>
          <a:p>
            <a:fld id="{DD8B0AB2-5740-438B-A64E-5A04BE3898DE}" type="datetime1">
              <a:rPr lang="en-ZA" smtClean="0"/>
              <a:t>2026/04/23</a:t>
            </a:fld>
            <a:endParaRPr lang="en-ZA"/>
          </a:p>
        </p:txBody>
      </p:sp>
      <p:sp>
        <p:nvSpPr>
          <p:cNvPr id="8" name="Footer Placeholder 7">
            <a:extLst>
              <a:ext uri="{FF2B5EF4-FFF2-40B4-BE49-F238E27FC236}">
                <a16:creationId xmlns:a16="http://schemas.microsoft.com/office/drawing/2014/main" id="{A64F60C4-8EE8-4F06-85E2-F416A7362857}"/>
              </a:ext>
            </a:extLst>
          </p:cNvPr>
          <p:cNvSpPr>
            <a:spLocks noGrp="1"/>
          </p:cNvSpPr>
          <p:nvPr>
            <p:ph type="ftr" sz="quarter" idx="11"/>
          </p:nvPr>
        </p:nvSpPr>
        <p:spPr/>
        <p:txBody>
          <a:bodyPr/>
          <a:lstStyle/>
          <a:p>
            <a:r>
              <a:rPr lang="en-ZA"/>
              <a:t>Business Confidential</a:t>
            </a:r>
          </a:p>
        </p:txBody>
      </p:sp>
      <p:sp>
        <p:nvSpPr>
          <p:cNvPr id="9" name="Slide Number Placeholder 8">
            <a:extLst>
              <a:ext uri="{FF2B5EF4-FFF2-40B4-BE49-F238E27FC236}">
                <a16:creationId xmlns:a16="http://schemas.microsoft.com/office/drawing/2014/main" id="{E4BAEC44-0376-40CE-99A9-55D06CFA06D6}"/>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90317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9552-8C80-4914-A0C7-12FC344A9DB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625DF68-79CA-48C2-B41F-54FBCA562F75}"/>
              </a:ext>
            </a:extLst>
          </p:cNvPr>
          <p:cNvSpPr>
            <a:spLocks noGrp="1"/>
          </p:cNvSpPr>
          <p:nvPr>
            <p:ph type="dt" sz="half" idx="10"/>
          </p:nvPr>
        </p:nvSpPr>
        <p:spPr/>
        <p:txBody>
          <a:bodyPr/>
          <a:lstStyle/>
          <a:p>
            <a:fld id="{75CF88A4-9873-44D7-964E-DF50FC65B01E}" type="datetime1">
              <a:rPr lang="en-ZA" smtClean="0"/>
              <a:t>2026/04/23</a:t>
            </a:fld>
            <a:endParaRPr lang="en-ZA"/>
          </a:p>
        </p:txBody>
      </p:sp>
      <p:sp>
        <p:nvSpPr>
          <p:cNvPr id="4" name="Footer Placeholder 3">
            <a:extLst>
              <a:ext uri="{FF2B5EF4-FFF2-40B4-BE49-F238E27FC236}">
                <a16:creationId xmlns:a16="http://schemas.microsoft.com/office/drawing/2014/main" id="{58631F56-E01E-4C85-B319-A85FBEFBB81B}"/>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C1AD95A-1A1A-4656-A195-DF2642B7B03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21370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A54583-D8B4-407C-8162-4964DD809ED7}"/>
              </a:ext>
            </a:extLst>
          </p:cNvPr>
          <p:cNvSpPr>
            <a:spLocks noGrp="1"/>
          </p:cNvSpPr>
          <p:nvPr>
            <p:ph type="dt" sz="half" idx="10"/>
          </p:nvPr>
        </p:nvSpPr>
        <p:spPr/>
        <p:txBody>
          <a:bodyPr/>
          <a:lstStyle/>
          <a:p>
            <a:fld id="{73CE0B1D-A7D5-4FAE-816D-7C2632CD26CE}" type="datetime1">
              <a:rPr lang="en-ZA" smtClean="0"/>
              <a:t>2026/04/23</a:t>
            </a:fld>
            <a:endParaRPr lang="en-ZA"/>
          </a:p>
        </p:txBody>
      </p:sp>
      <p:sp>
        <p:nvSpPr>
          <p:cNvPr id="3" name="Footer Placeholder 2">
            <a:extLst>
              <a:ext uri="{FF2B5EF4-FFF2-40B4-BE49-F238E27FC236}">
                <a16:creationId xmlns:a16="http://schemas.microsoft.com/office/drawing/2014/main" id="{DB88D757-58F3-4BCE-8C01-BD1A667A4D8F}"/>
              </a:ext>
            </a:extLst>
          </p:cNvPr>
          <p:cNvSpPr>
            <a:spLocks noGrp="1"/>
          </p:cNvSpPr>
          <p:nvPr>
            <p:ph type="ftr" sz="quarter" idx="11"/>
          </p:nvPr>
        </p:nvSpPr>
        <p:spPr/>
        <p:txBody>
          <a:bodyPr/>
          <a:lstStyle/>
          <a:p>
            <a:r>
              <a:rPr lang="en-ZA"/>
              <a:t>Business Confidential</a:t>
            </a:r>
          </a:p>
        </p:txBody>
      </p:sp>
      <p:sp>
        <p:nvSpPr>
          <p:cNvPr id="4" name="Slide Number Placeholder 3">
            <a:extLst>
              <a:ext uri="{FF2B5EF4-FFF2-40B4-BE49-F238E27FC236}">
                <a16:creationId xmlns:a16="http://schemas.microsoft.com/office/drawing/2014/main" id="{94C98004-82A7-4CAA-ACEE-428564E32D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36399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D6CD-A09E-4CB0-998D-108339941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0678129-9B4B-4041-A735-1D4D0DA4F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3F891C59-D6B1-4D51-B983-779128EC2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8F0BF-06B3-4080-980E-83F0AEC8E7F6}"/>
              </a:ext>
            </a:extLst>
          </p:cNvPr>
          <p:cNvSpPr>
            <a:spLocks noGrp="1"/>
          </p:cNvSpPr>
          <p:nvPr>
            <p:ph type="dt" sz="half" idx="10"/>
          </p:nvPr>
        </p:nvSpPr>
        <p:spPr/>
        <p:txBody>
          <a:bodyPr/>
          <a:lstStyle/>
          <a:p>
            <a:fld id="{38A10632-EAED-4BC2-B574-CFEDCC3FDAD8}" type="datetime1">
              <a:rPr lang="en-ZA" smtClean="0"/>
              <a:t>2026/04/23</a:t>
            </a:fld>
            <a:endParaRPr lang="en-ZA"/>
          </a:p>
        </p:txBody>
      </p:sp>
      <p:sp>
        <p:nvSpPr>
          <p:cNvPr id="6" name="Footer Placeholder 5">
            <a:extLst>
              <a:ext uri="{FF2B5EF4-FFF2-40B4-BE49-F238E27FC236}">
                <a16:creationId xmlns:a16="http://schemas.microsoft.com/office/drawing/2014/main" id="{E2D6C3E8-EED6-4E30-9724-E738B31B4C5C}"/>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C2A5116-05C0-48D2-8E08-16F3E7C64F0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28274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4E94D-4631-4775-B4A4-A3DB7D729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6A16FFB-E863-4BB5-ADEE-81BC7FA7F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E7D6E4D8-3261-4317-A9D6-9F42D14A4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47D41-11E0-4D7C-9813-21FF8CDDA849}" type="datetime1">
              <a:rPr lang="en-ZA" smtClean="0"/>
              <a:t>2026/04/23</a:t>
            </a:fld>
            <a:endParaRPr lang="en-ZA"/>
          </a:p>
        </p:txBody>
      </p:sp>
      <p:sp>
        <p:nvSpPr>
          <p:cNvPr id="5" name="Footer Placeholder 4">
            <a:extLst>
              <a:ext uri="{FF2B5EF4-FFF2-40B4-BE49-F238E27FC236}">
                <a16:creationId xmlns:a16="http://schemas.microsoft.com/office/drawing/2014/main" id="{AAD5DE15-9392-40E3-9927-A7C45DFE7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Business Confidential</a:t>
            </a:r>
          </a:p>
        </p:txBody>
      </p:sp>
      <p:sp>
        <p:nvSpPr>
          <p:cNvPr id="6" name="Slide Number Placeholder 5">
            <a:extLst>
              <a:ext uri="{FF2B5EF4-FFF2-40B4-BE49-F238E27FC236}">
                <a16:creationId xmlns:a16="http://schemas.microsoft.com/office/drawing/2014/main" id="{2CAD6C90-AC98-4846-BB84-3EC20BAFE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B42D1-C534-400D-BC72-5CE77A30CD5B}" type="slidenum">
              <a:rPr lang="en-ZA" smtClean="0"/>
              <a:t>‹#›</a:t>
            </a:fld>
            <a:endParaRPr lang="en-ZA"/>
          </a:p>
        </p:txBody>
      </p:sp>
      <p:pic>
        <p:nvPicPr>
          <p:cNvPr id="9" name="Google Shape;69;p19" descr="Icon&#10;&#10;Description automatically generated">
            <a:extLst>
              <a:ext uri="{FF2B5EF4-FFF2-40B4-BE49-F238E27FC236}">
                <a16:creationId xmlns:a16="http://schemas.microsoft.com/office/drawing/2014/main" id="{16475986-3960-A2BC-2E9D-0E3095C4223B}"/>
              </a:ext>
            </a:extLst>
          </p:cNvPr>
          <p:cNvPicPr preferRelativeResize="0"/>
          <p:nvPr userDrawn="1"/>
        </p:nvPicPr>
        <p:blipFill rotWithShape="1">
          <a:blip r:embed="rId17">
            <a:alphaModFix/>
          </a:blip>
          <a:srcRect/>
          <a:stretch/>
        </p:blipFill>
        <p:spPr>
          <a:xfrm>
            <a:off x="105530" y="177362"/>
            <a:ext cx="1524000" cy="914400"/>
          </a:xfrm>
          <a:prstGeom prst="rect">
            <a:avLst/>
          </a:prstGeom>
          <a:noFill/>
          <a:ln>
            <a:noFill/>
          </a:ln>
        </p:spPr>
      </p:pic>
    </p:spTree>
    <p:extLst>
      <p:ext uri="{BB962C8B-B14F-4D97-AF65-F5344CB8AC3E}">
        <p14:creationId xmlns:p14="http://schemas.microsoft.com/office/powerpoint/2010/main" val="103504628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3.bin"/><Relationship Id="rId1" Type="http://schemas.openxmlformats.org/officeDocument/2006/relationships/slideLayout" Target="../slideLayouts/slideLayout13.xml"/><Relationship Id="rId5" Type="http://schemas.openxmlformats.org/officeDocument/2006/relationships/image" Target="../media/image28.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5.emf"/></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7.bin"/><Relationship Id="rId1" Type="http://schemas.openxmlformats.org/officeDocument/2006/relationships/slideLayout" Target="../slideLayouts/slideLayout8.xml"/><Relationship Id="rId4" Type="http://schemas.openxmlformats.org/officeDocument/2006/relationships/image" Target="../media/image38.emf"/></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41.png"/><Relationship Id="rId5" Type="http://schemas.openxmlformats.org/officeDocument/2006/relationships/oleObject" Target="../embeddings/oleObject9.bin"/><Relationship Id="rId4" Type="http://schemas.openxmlformats.org/officeDocument/2006/relationships/image" Target="../media/image40.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9">
            <a:extLst>
              <a:ext uri="{FF2B5EF4-FFF2-40B4-BE49-F238E27FC236}">
                <a16:creationId xmlns:a16="http://schemas.microsoft.com/office/drawing/2014/main" id="{FFFC2622-3DA9-6465-B414-FAFDB1CF650F}"/>
              </a:ext>
            </a:extLst>
          </p:cNvPr>
          <p:cNvSpPr txBox="1"/>
          <p:nvPr/>
        </p:nvSpPr>
        <p:spPr>
          <a:xfrm>
            <a:off x="6235249" y="1941234"/>
            <a:ext cx="5787186" cy="2923837"/>
          </a:xfrm>
          <a:prstGeom prst="rect">
            <a:avLst/>
          </a:prstGeom>
          <a:noFill/>
          <a:ln>
            <a:noFill/>
          </a:ln>
        </p:spPr>
        <p:txBody>
          <a:bodyPr spcFirstLastPara="1" wrap="square" lIns="91425" tIns="45700" rIns="91425" bIns="45700" anchor="t" anchorCtr="0">
            <a:spAutoFit/>
          </a:bodyPr>
          <a:lstStyle/>
          <a:p>
            <a:pPr lvl="0" algn="ctr"/>
            <a:r>
              <a:rPr lang="en-US" sz="3200" b="1" dirty="0">
                <a:solidFill>
                  <a:srgbClr val="561B0D"/>
                </a:solidFill>
                <a:latin typeface="Arial"/>
                <a:ea typeface="Arial"/>
                <a:cs typeface="Arial"/>
                <a:sym typeface="Arial"/>
              </a:rPr>
              <a:t>Drug Discovery and Development Course </a:t>
            </a:r>
            <a:endParaRPr lang="en-US" sz="3200" b="1" dirty="0">
              <a:solidFill>
                <a:schemeClr val="dk1"/>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lvl="0" algn="ctr"/>
            <a:r>
              <a:rPr lang="en-GB" altLang="en-US" sz="2000" b="1" dirty="0">
                <a:latin typeface="Calibri" panose="020F0502020204030204" pitchFamily="34" charset="0"/>
                <a:cs typeface="Calibri" panose="020F0502020204030204" pitchFamily="34" charset="0"/>
              </a:rPr>
              <a:t>Introduction to Pharmacokinetic Modelling</a:t>
            </a:r>
          </a:p>
          <a:p>
            <a:pPr lvl="0" algn="ctr"/>
            <a:r>
              <a:rPr lang="en-ZW" altLang="en-US" sz="2000" b="1" dirty="0">
                <a:solidFill>
                  <a:srgbClr val="FF0000"/>
                </a:solidFill>
              </a:rPr>
              <a:t>Absorption</a:t>
            </a:r>
            <a:endParaRPr lang="en-GB" altLang="en-US" sz="2000" b="1" dirty="0">
              <a:solidFill>
                <a:srgbClr val="FF0000"/>
              </a:solidFill>
              <a:latin typeface="Calibri" panose="020F0502020204030204" pitchFamily="34" charset="0"/>
              <a:cs typeface="Calibri" panose="020F0502020204030204" pitchFamily="34" charset="0"/>
            </a:endParaRPr>
          </a:p>
          <a:p>
            <a:pPr lvl="0" algn="ctr"/>
            <a:endParaRPr lang="en-US" sz="2000" b="0" i="0" dirty="0">
              <a:solidFill>
                <a:srgbClr val="242424"/>
              </a:solidFill>
              <a:latin typeface="Arial"/>
              <a:ea typeface="Arial"/>
              <a:cs typeface="Arial"/>
              <a:sym typeface="Arial"/>
            </a:endParaRPr>
          </a:p>
          <a:p>
            <a:pPr marL="0" marR="0" lvl="0" indent="0" algn="ctr" rtl="0">
              <a:spcBef>
                <a:spcPts val="0"/>
              </a:spcBef>
              <a:spcAft>
                <a:spcPts val="0"/>
              </a:spcAft>
              <a:buNone/>
            </a:pPr>
            <a:r>
              <a:rPr lang="en-US" sz="2000" dirty="0">
                <a:solidFill>
                  <a:srgbClr val="242424"/>
                </a:solidFill>
                <a:latin typeface="Arial"/>
                <a:ea typeface="Arial"/>
                <a:cs typeface="Arial"/>
                <a:sym typeface="Arial"/>
              </a:rPr>
              <a:t>Ali Mohamed</a:t>
            </a:r>
            <a:endParaRPr sz="2000" b="0" i="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0008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B8DC18C-89E7-7598-B373-E3FA3554D4CD}"/>
              </a:ext>
            </a:extLst>
          </p:cNvPr>
          <p:cNvSpPr>
            <a:spLocks noGrp="1"/>
          </p:cNvSpPr>
          <p:nvPr>
            <p:ph type="title"/>
          </p:nvPr>
        </p:nvSpPr>
        <p:spPr>
          <a:xfrm>
            <a:off x="2209800" y="76200"/>
            <a:ext cx="7772400" cy="673100"/>
          </a:xfrm>
        </p:spPr>
        <p:txBody>
          <a:bodyPr/>
          <a:lstStyle/>
          <a:p>
            <a:r>
              <a:rPr lang="en-ZW" altLang="en-US" sz="4000" b="1"/>
              <a:t>Gastrointestinal (GI) Tract</a:t>
            </a:r>
          </a:p>
        </p:txBody>
      </p:sp>
      <p:sp>
        <p:nvSpPr>
          <p:cNvPr id="17411" name="Date Placeholder 3">
            <a:extLst>
              <a:ext uri="{FF2B5EF4-FFF2-40B4-BE49-F238E27FC236}">
                <a16:creationId xmlns:a16="http://schemas.microsoft.com/office/drawing/2014/main" id="{4478B460-3938-3731-ED04-79D4B5C83A3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59B87D5A-FE24-6447-B3AF-2AC2C710E378}" type="datetime3">
              <a:rPr lang="en-US" altLang="en-US" smtClean="0">
                <a:solidFill>
                  <a:srgbClr val="333399"/>
                </a:solidFill>
                <a:latin typeface="Arial" panose="020B0604020202020204" pitchFamily="34" charset="0"/>
              </a:rPr>
              <a:pPr eaLnBrk="1" hangingPunct="1"/>
              <a:t>23 April 2026</a:t>
            </a:fld>
            <a:endParaRPr lang="en-GB" altLang="en-US">
              <a:solidFill>
                <a:srgbClr val="333399"/>
              </a:solidFill>
              <a:latin typeface="Arial" panose="020B0604020202020204" pitchFamily="34" charset="0"/>
            </a:endParaRPr>
          </a:p>
        </p:txBody>
      </p:sp>
      <p:pic>
        <p:nvPicPr>
          <p:cNvPr id="17412" name="Picture 3">
            <a:extLst>
              <a:ext uri="{FF2B5EF4-FFF2-40B4-BE49-F238E27FC236}">
                <a16:creationId xmlns:a16="http://schemas.microsoft.com/office/drawing/2014/main" id="{3733AFC8-A3ED-3102-EEB7-729F0A1A2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812801"/>
            <a:ext cx="4330700"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a:extLst>
              <a:ext uri="{FF2B5EF4-FFF2-40B4-BE49-F238E27FC236}">
                <a16:creationId xmlns:a16="http://schemas.microsoft.com/office/drawing/2014/main" id="{CEACF92D-DC8D-C20F-81DF-37452B523C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100" y="3778250"/>
            <a:ext cx="43053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4" name="Group 14">
            <a:extLst>
              <a:ext uri="{FF2B5EF4-FFF2-40B4-BE49-F238E27FC236}">
                <a16:creationId xmlns:a16="http://schemas.microsoft.com/office/drawing/2014/main" id="{18622632-91F8-57E4-4A99-9946898D6209}"/>
              </a:ext>
            </a:extLst>
          </p:cNvPr>
          <p:cNvGrpSpPr>
            <a:grpSpLocks/>
          </p:cNvGrpSpPr>
          <p:nvPr/>
        </p:nvGrpSpPr>
        <p:grpSpPr bwMode="auto">
          <a:xfrm>
            <a:off x="6365881" y="977900"/>
            <a:ext cx="2420925" cy="5312730"/>
            <a:chOff x="5996835" y="381000"/>
            <a:chExt cx="2420901" cy="5917364"/>
          </a:xfrm>
        </p:grpSpPr>
        <p:sp>
          <p:nvSpPr>
            <p:cNvPr id="17418" name="Rectangle 4">
              <a:extLst>
                <a:ext uri="{FF2B5EF4-FFF2-40B4-BE49-F238E27FC236}">
                  <a16:creationId xmlns:a16="http://schemas.microsoft.com/office/drawing/2014/main" id="{A47F3771-6C4E-84A5-EB54-484CDFFEE032}"/>
                </a:ext>
              </a:extLst>
            </p:cNvPr>
            <p:cNvSpPr>
              <a:spLocks noChangeArrowheads="1"/>
            </p:cNvSpPr>
            <p:nvPr/>
          </p:nvSpPr>
          <p:spPr bwMode="auto">
            <a:xfrm>
              <a:off x="6172200" y="5334000"/>
              <a:ext cx="533400" cy="76200"/>
            </a:xfrm>
            <a:prstGeom prst="rect">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419" name="Rectangle 5">
              <a:extLst>
                <a:ext uri="{FF2B5EF4-FFF2-40B4-BE49-F238E27FC236}">
                  <a16:creationId xmlns:a16="http://schemas.microsoft.com/office/drawing/2014/main" id="{8BD6EF87-6B1F-0D0D-2721-6432CB8FE3FC}"/>
                </a:ext>
              </a:extLst>
            </p:cNvPr>
            <p:cNvSpPr>
              <a:spLocks noChangeArrowheads="1"/>
            </p:cNvSpPr>
            <p:nvPr/>
          </p:nvSpPr>
          <p:spPr bwMode="auto">
            <a:xfrm>
              <a:off x="7239000" y="381000"/>
              <a:ext cx="609600" cy="5029200"/>
            </a:xfrm>
            <a:prstGeom prst="rect">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420" name="Text Box 6">
              <a:extLst>
                <a:ext uri="{FF2B5EF4-FFF2-40B4-BE49-F238E27FC236}">
                  <a16:creationId xmlns:a16="http://schemas.microsoft.com/office/drawing/2014/main" id="{11FB0D38-9A66-C038-AAF6-D6997C7AD52F}"/>
                </a:ext>
              </a:extLst>
            </p:cNvPr>
            <p:cNvSpPr txBox="1">
              <a:spLocks noChangeArrowheads="1"/>
            </p:cNvSpPr>
            <p:nvPr/>
          </p:nvSpPr>
          <p:spPr bwMode="auto">
            <a:xfrm>
              <a:off x="5996835" y="5578475"/>
              <a:ext cx="992569" cy="71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sv-SE" altLang="en-US" sz="1800"/>
                <a:t>Stomach</a:t>
              </a:r>
            </a:p>
            <a:p>
              <a:pPr algn="ctr" eaLnBrk="1" hangingPunct="1"/>
              <a:r>
                <a:rPr lang="sv-SE" altLang="en-US" sz="1800"/>
                <a:t>1 m</a:t>
              </a:r>
              <a:r>
                <a:rPr lang="sv-SE" altLang="en-US" sz="1800" baseline="30000"/>
                <a:t>2</a:t>
              </a:r>
              <a:endParaRPr lang="sv-SE" altLang="en-US" sz="1800"/>
            </a:p>
          </p:txBody>
        </p:sp>
        <p:sp>
          <p:nvSpPr>
            <p:cNvPr id="17421" name="Text Box 7">
              <a:extLst>
                <a:ext uri="{FF2B5EF4-FFF2-40B4-BE49-F238E27FC236}">
                  <a16:creationId xmlns:a16="http://schemas.microsoft.com/office/drawing/2014/main" id="{FEC6A934-4743-8F85-A807-D0968FC85720}"/>
                </a:ext>
              </a:extLst>
            </p:cNvPr>
            <p:cNvSpPr txBox="1">
              <a:spLocks noChangeArrowheads="1"/>
            </p:cNvSpPr>
            <p:nvPr/>
          </p:nvSpPr>
          <p:spPr bwMode="auto">
            <a:xfrm>
              <a:off x="6854503" y="5578475"/>
              <a:ext cx="1563233" cy="71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sv-SE" altLang="en-US" sz="1800"/>
                <a:t>Small intestine</a:t>
              </a:r>
            </a:p>
            <a:p>
              <a:pPr algn="ctr" eaLnBrk="1" hangingPunct="1"/>
              <a:r>
                <a:rPr lang="sv-SE" altLang="en-US" sz="1800"/>
                <a:t>200 m</a:t>
              </a:r>
              <a:r>
                <a:rPr lang="sv-SE" altLang="en-US" sz="1800" baseline="30000"/>
                <a:t>2</a:t>
              </a:r>
              <a:endParaRPr lang="sv-SE" altLang="en-US" sz="1800"/>
            </a:p>
          </p:txBody>
        </p:sp>
      </p:grpSp>
      <p:sp>
        <p:nvSpPr>
          <p:cNvPr id="30727" name="Text Box 8">
            <a:extLst>
              <a:ext uri="{FF2B5EF4-FFF2-40B4-BE49-F238E27FC236}">
                <a16:creationId xmlns:a16="http://schemas.microsoft.com/office/drawing/2014/main" id="{969E5C45-99FB-918E-FBB2-9D4807E6C777}"/>
              </a:ext>
            </a:extLst>
          </p:cNvPr>
          <p:cNvSpPr txBox="1">
            <a:spLocks noChangeArrowheads="1"/>
          </p:cNvSpPr>
          <p:nvPr/>
        </p:nvSpPr>
        <p:spPr bwMode="auto">
          <a:xfrm>
            <a:off x="8502674" y="3187700"/>
            <a:ext cx="2030364" cy="1477328"/>
          </a:xfrm>
          <a:prstGeom prst="rect">
            <a:avLst/>
          </a:prstGeom>
          <a:noFill/>
          <a:ln w="9525">
            <a:noFill/>
            <a:miter lim="800000"/>
            <a:headEnd/>
            <a:tailEnd/>
          </a:ln>
        </p:spPr>
        <p:txBody>
          <a:bodyPr wrap="none">
            <a:spAutoFit/>
          </a:bodyPr>
          <a:lstStyle/>
          <a:p>
            <a:pPr algn="ctr">
              <a:defRPr/>
            </a:pPr>
            <a:r>
              <a:rPr lang="sv-SE" dirty="0"/>
              <a:t>Rate of diffusion </a:t>
            </a:r>
          </a:p>
          <a:p>
            <a:pPr algn="ctr">
              <a:defRPr/>
            </a:pPr>
            <a:r>
              <a:rPr lang="sv-SE" dirty="0"/>
              <a:t>= P • </a:t>
            </a:r>
            <a:r>
              <a:rPr lang="sv-SE" b="1" dirty="0"/>
              <a:t>Area</a:t>
            </a:r>
            <a:r>
              <a:rPr lang="sv-SE" dirty="0"/>
              <a:t> • (C</a:t>
            </a:r>
            <a:r>
              <a:rPr lang="sv-SE" baseline="-25000" dirty="0"/>
              <a:t>1</a:t>
            </a:r>
            <a:r>
              <a:rPr lang="sv-SE" dirty="0"/>
              <a:t>- C</a:t>
            </a:r>
            <a:r>
              <a:rPr lang="sv-SE" baseline="-25000" dirty="0"/>
              <a:t>2</a:t>
            </a:r>
            <a:r>
              <a:rPr lang="sv-SE" dirty="0"/>
              <a:t>)</a:t>
            </a:r>
          </a:p>
          <a:p>
            <a:pPr algn="ctr">
              <a:defRPr/>
            </a:pPr>
            <a:endParaRPr lang="sv-SE" dirty="0"/>
          </a:p>
          <a:p>
            <a:pPr algn="ctr">
              <a:defRPr/>
            </a:pPr>
            <a:r>
              <a:rPr lang="sv-SE" dirty="0"/>
              <a:t>(</a:t>
            </a:r>
            <a:r>
              <a:rPr lang="en-GB" dirty="0">
                <a:effectLst>
                  <a:outerShdw blurRad="38100" dist="38100" dir="2700000" algn="tl">
                    <a:srgbClr val="C0C0C0"/>
                  </a:outerShdw>
                </a:effectLst>
                <a:latin typeface="Arial" pitchFamily="34" charset="0"/>
              </a:rPr>
              <a:t>P = partition into</a:t>
            </a:r>
          </a:p>
          <a:p>
            <a:pPr algn="ctr">
              <a:defRPr/>
            </a:pPr>
            <a:r>
              <a:rPr lang="en-GB" dirty="0">
                <a:effectLst>
                  <a:outerShdw blurRad="38100" dist="38100" dir="2700000" algn="tl">
                    <a:srgbClr val="C0C0C0"/>
                  </a:outerShdw>
                </a:effectLst>
                <a:latin typeface="Arial" pitchFamily="34" charset="0"/>
              </a:rPr>
              <a:t> membrane) </a:t>
            </a:r>
            <a:endParaRPr lang="sv-SE" dirty="0"/>
          </a:p>
        </p:txBody>
      </p:sp>
      <p:sp>
        <p:nvSpPr>
          <p:cNvPr id="17416" name="Text Box 9">
            <a:extLst>
              <a:ext uri="{FF2B5EF4-FFF2-40B4-BE49-F238E27FC236}">
                <a16:creationId xmlns:a16="http://schemas.microsoft.com/office/drawing/2014/main" id="{FB17CB89-E36A-3E80-A3C7-FAE2ADE1AB9D}"/>
              </a:ext>
            </a:extLst>
          </p:cNvPr>
          <p:cNvSpPr txBox="1">
            <a:spLocks noChangeArrowheads="1"/>
          </p:cNvSpPr>
          <p:nvPr/>
        </p:nvSpPr>
        <p:spPr bwMode="auto">
          <a:xfrm>
            <a:off x="8880475" y="2603500"/>
            <a:ext cx="1385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sv-SE" altLang="en-US" sz="2000" b="1" dirty="0"/>
              <a:t>Fick´s law:</a:t>
            </a:r>
          </a:p>
        </p:txBody>
      </p:sp>
      <p:sp>
        <p:nvSpPr>
          <p:cNvPr id="17417" name="TextBox 15">
            <a:extLst>
              <a:ext uri="{FF2B5EF4-FFF2-40B4-BE49-F238E27FC236}">
                <a16:creationId xmlns:a16="http://schemas.microsoft.com/office/drawing/2014/main" id="{49C2F1C5-8FE3-DAEB-CC7F-05946EF6F8E3}"/>
              </a:ext>
            </a:extLst>
          </p:cNvPr>
          <p:cNvSpPr txBox="1">
            <a:spLocks noChangeArrowheads="1"/>
          </p:cNvSpPr>
          <p:nvPr/>
        </p:nvSpPr>
        <p:spPr bwMode="auto">
          <a:xfrm>
            <a:off x="8491538" y="1016000"/>
            <a:ext cx="20113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ZW" altLang="en-US" sz="2800" b="1"/>
              <a:t>Absorption </a:t>
            </a:r>
          </a:p>
          <a:p>
            <a:pPr algn="ctr" eaLnBrk="1" hangingPunct="1"/>
            <a:r>
              <a:rPr lang="en-ZW" altLang="en-US" sz="2800" b="1"/>
              <a:t>Area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8">
            <a:extLst>
              <a:ext uri="{FF2B5EF4-FFF2-40B4-BE49-F238E27FC236}">
                <a16:creationId xmlns:a16="http://schemas.microsoft.com/office/drawing/2014/main" id="{A8FCCB6F-74A5-D895-C4C3-9128CCD25EA0}"/>
              </a:ext>
            </a:extLst>
          </p:cNvPr>
          <p:cNvGrpSpPr>
            <a:grpSpLocks/>
          </p:cNvGrpSpPr>
          <p:nvPr/>
        </p:nvGrpSpPr>
        <p:grpSpPr bwMode="auto">
          <a:xfrm>
            <a:off x="1930400" y="58738"/>
            <a:ext cx="8191502" cy="6405562"/>
            <a:chOff x="406400" y="58738"/>
            <a:chExt cx="8737602" cy="6799262"/>
          </a:xfrm>
        </p:grpSpPr>
        <p:pic>
          <p:nvPicPr>
            <p:cNvPr id="18435" name="Picture 2">
              <a:extLst>
                <a:ext uri="{FF2B5EF4-FFF2-40B4-BE49-F238E27FC236}">
                  <a16:creationId xmlns:a16="http://schemas.microsoft.com/office/drawing/2014/main" id="{AC7A769B-7BC7-5000-4BC4-751B622CDD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6663" y="58738"/>
              <a:ext cx="4130675" cy="679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8436" name="Line 3">
              <a:extLst>
                <a:ext uri="{FF2B5EF4-FFF2-40B4-BE49-F238E27FC236}">
                  <a16:creationId xmlns:a16="http://schemas.microsoft.com/office/drawing/2014/main" id="{CBB23B04-8243-AE2C-4DC7-163564175FB6}"/>
                </a:ext>
              </a:extLst>
            </p:cNvPr>
            <p:cNvSpPr>
              <a:spLocks noChangeShapeType="1"/>
            </p:cNvSpPr>
            <p:nvPr/>
          </p:nvSpPr>
          <p:spPr bwMode="auto">
            <a:xfrm>
              <a:off x="1676400" y="1524000"/>
              <a:ext cx="1643063" cy="304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37" name="Line 4">
              <a:extLst>
                <a:ext uri="{FF2B5EF4-FFF2-40B4-BE49-F238E27FC236}">
                  <a16:creationId xmlns:a16="http://schemas.microsoft.com/office/drawing/2014/main" id="{7685287A-DAEB-17DB-B02D-78C5518CCC37}"/>
                </a:ext>
              </a:extLst>
            </p:cNvPr>
            <p:cNvSpPr>
              <a:spLocks noChangeShapeType="1"/>
            </p:cNvSpPr>
            <p:nvPr/>
          </p:nvSpPr>
          <p:spPr bwMode="auto">
            <a:xfrm flipH="1" flipV="1">
              <a:off x="5757863" y="4648200"/>
              <a:ext cx="1404937" cy="685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38" name="Line 5">
              <a:extLst>
                <a:ext uri="{FF2B5EF4-FFF2-40B4-BE49-F238E27FC236}">
                  <a16:creationId xmlns:a16="http://schemas.microsoft.com/office/drawing/2014/main" id="{D693764C-AB4A-3ED7-1215-C9A871ABEA98}"/>
                </a:ext>
              </a:extLst>
            </p:cNvPr>
            <p:cNvSpPr>
              <a:spLocks noChangeShapeType="1"/>
            </p:cNvSpPr>
            <p:nvPr/>
          </p:nvSpPr>
          <p:spPr bwMode="auto">
            <a:xfrm flipH="1">
              <a:off x="5554663" y="1219200"/>
              <a:ext cx="1303337" cy="457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39" name="Line 6">
              <a:extLst>
                <a:ext uri="{FF2B5EF4-FFF2-40B4-BE49-F238E27FC236}">
                  <a16:creationId xmlns:a16="http://schemas.microsoft.com/office/drawing/2014/main" id="{EF1D1764-633B-4351-3B0D-42C456A95754}"/>
                </a:ext>
              </a:extLst>
            </p:cNvPr>
            <p:cNvSpPr>
              <a:spLocks noChangeShapeType="1"/>
            </p:cNvSpPr>
            <p:nvPr/>
          </p:nvSpPr>
          <p:spPr bwMode="auto">
            <a:xfrm flipH="1">
              <a:off x="4673600" y="2895600"/>
              <a:ext cx="2506663" cy="304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40" name="Line 7">
              <a:extLst>
                <a:ext uri="{FF2B5EF4-FFF2-40B4-BE49-F238E27FC236}">
                  <a16:creationId xmlns:a16="http://schemas.microsoft.com/office/drawing/2014/main" id="{50E20DB2-90DB-13CF-A7EA-C7EEFC14B679}"/>
                </a:ext>
              </a:extLst>
            </p:cNvPr>
            <p:cNvSpPr>
              <a:spLocks noChangeShapeType="1"/>
            </p:cNvSpPr>
            <p:nvPr/>
          </p:nvSpPr>
          <p:spPr bwMode="auto">
            <a:xfrm flipH="1">
              <a:off x="4267200" y="4191000"/>
              <a:ext cx="2819400" cy="304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41" name="Line 8">
              <a:extLst>
                <a:ext uri="{FF2B5EF4-FFF2-40B4-BE49-F238E27FC236}">
                  <a16:creationId xmlns:a16="http://schemas.microsoft.com/office/drawing/2014/main" id="{E2FD5686-FE91-A551-A145-14B3931800E2}"/>
                </a:ext>
              </a:extLst>
            </p:cNvPr>
            <p:cNvSpPr>
              <a:spLocks noChangeShapeType="1"/>
            </p:cNvSpPr>
            <p:nvPr/>
          </p:nvSpPr>
          <p:spPr bwMode="auto">
            <a:xfrm>
              <a:off x="1905000" y="4495800"/>
              <a:ext cx="1770063"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42" name="Text Box 9">
              <a:extLst>
                <a:ext uri="{FF2B5EF4-FFF2-40B4-BE49-F238E27FC236}">
                  <a16:creationId xmlns:a16="http://schemas.microsoft.com/office/drawing/2014/main" id="{058FBA7F-587A-4C7F-C58B-8844A9537F7E}"/>
                </a:ext>
              </a:extLst>
            </p:cNvPr>
            <p:cNvSpPr txBox="1">
              <a:spLocks noChangeArrowheads="1"/>
            </p:cNvSpPr>
            <p:nvPr/>
          </p:nvSpPr>
          <p:spPr bwMode="auto">
            <a:xfrm>
              <a:off x="406400" y="2438400"/>
              <a:ext cx="2032000" cy="111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GB" altLang="en-US">
                  <a:latin typeface="Arial" panose="020B0604020202020204" pitchFamily="34" charset="0"/>
                </a:rPr>
                <a:t>Duodenum</a:t>
              </a:r>
              <a:endParaRPr lang="sv-SE" altLang="en-US">
                <a:latin typeface="Arial" panose="020B0604020202020204" pitchFamily="34" charset="0"/>
              </a:endParaRPr>
            </a:p>
            <a:p>
              <a:pPr>
                <a:spcBef>
                  <a:spcPct val="50000"/>
                </a:spcBef>
              </a:pPr>
              <a:r>
                <a:rPr lang="sv-SE" altLang="en-US" sz="1600">
                  <a:latin typeface="Arial" panose="020B0604020202020204" pitchFamily="34" charset="0"/>
                </a:rPr>
                <a:t>transit: 20 min</a:t>
              </a:r>
            </a:p>
            <a:p>
              <a:pPr>
                <a:spcBef>
                  <a:spcPct val="50000"/>
                </a:spcBef>
              </a:pPr>
              <a:r>
                <a:rPr lang="sv-SE" altLang="en-US" sz="1600">
                  <a:latin typeface="Arial" panose="020B0604020202020204" pitchFamily="34" charset="0"/>
                </a:rPr>
                <a:t>pH 6-6.5</a:t>
              </a:r>
              <a:endParaRPr lang="en-GB" altLang="en-US" sz="1600">
                <a:latin typeface="Arial" panose="020B0604020202020204" pitchFamily="34" charset="0"/>
              </a:endParaRPr>
            </a:p>
          </p:txBody>
        </p:sp>
        <p:sp>
          <p:nvSpPr>
            <p:cNvPr id="18443" name="Text Box 10">
              <a:extLst>
                <a:ext uri="{FF2B5EF4-FFF2-40B4-BE49-F238E27FC236}">
                  <a16:creationId xmlns:a16="http://schemas.microsoft.com/office/drawing/2014/main" id="{B4AAFF9A-D41D-15E9-6F2B-A51C052DF666}"/>
                </a:ext>
              </a:extLst>
            </p:cNvPr>
            <p:cNvSpPr txBox="1">
              <a:spLocks noChangeArrowheads="1"/>
            </p:cNvSpPr>
            <p:nvPr/>
          </p:nvSpPr>
          <p:spPr bwMode="auto">
            <a:xfrm>
              <a:off x="609600" y="1219200"/>
              <a:ext cx="1600201" cy="3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GB" altLang="en-US">
                  <a:latin typeface="Arial" panose="020B0604020202020204" pitchFamily="34" charset="0"/>
                </a:rPr>
                <a:t>Liver</a:t>
              </a:r>
              <a:endParaRPr lang="sv-SE" altLang="en-US">
                <a:latin typeface="Arial" panose="020B0604020202020204" pitchFamily="34" charset="0"/>
              </a:endParaRPr>
            </a:p>
          </p:txBody>
        </p:sp>
        <p:sp>
          <p:nvSpPr>
            <p:cNvPr id="18444" name="Text Box 11">
              <a:extLst>
                <a:ext uri="{FF2B5EF4-FFF2-40B4-BE49-F238E27FC236}">
                  <a16:creationId xmlns:a16="http://schemas.microsoft.com/office/drawing/2014/main" id="{D46E5180-D7C1-904D-8F4E-7E3E59C6F8DB}"/>
                </a:ext>
              </a:extLst>
            </p:cNvPr>
            <p:cNvSpPr txBox="1">
              <a:spLocks noChangeArrowheads="1"/>
            </p:cNvSpPr>
            <p:nvPr/>
          </p:nvSpPr>
          <p:spPr bwMode="auto">
            <a:xfrm>
              <a:off x="838201" y="4191000"/>
              <a:ext cx="1524000" cy="13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GB" altLang="en-US">
                  <a:latin typeface="Arial" panose="020B0604020202020204" pitchFamily="34" charset="0"/>
                </a:rPr>
                <a:t>Ileum</a:t>
              </a:r>
              <a:endParaRPr lang="sv-SE" altLang="en-US">
                <a:latin typeface="Arial" panose="020B0604020202020204" pitchFamily="34" charset="0"/>
              </a:endParaRPr>
            </a:p>
            <a:p>
              <a:pPr>
                <a:spcBef>
                  <a:spcPct val="50000"/>
                </a:spcBef>
              </a:pPr>
              <a:r>
                <a:rPr lang="sv-SE" altLang="en-US" sz="1600">
                  <a:latin typeface="Arial" panose="020B0604020202020204" pitchFamily="34" charset="0"/>
                </a:rPr>
                <a:t>transit: 3-5 hrs</a:t>
              </a:r>
            </a:p>
            <a:p>
              <a:pPr>
                <a:spcBef>
                  <a:spcPct val="50000"/>
                </a:spcBef>
              </a:pPr>
              <a:r>
                <a:rPr lang="sv-SE" altLang="en-US" sz="1600">
                  <a:latin typeface="Arial" panose="020B0604020202020204" pitchFamily="34" charset="0"/>
                </a:rPr>
                <a:t>pH 7-7.4</a:t>
              </a:r>
              <a:endParaRPr lang="en-GB" altLang="en-US" sz="1600">
                <a:latin typeface="Arial" panose="020B0604020202020204" pitchFamily="34" charset="0"/>
              </a:endParaRPr>
            </a:p>
          </p:txBody>
        </p:sp>
        <p:sp>
          <p:nvSpPr>
            <p:cNvPr id="18445" name="Text Box 12">
              <a:extLst>
                <a:ext uri="{FF2B5EF4-FFF2-40B4-BE49-F238E27FC236}">
                  <a16:creationId xmlns:a16="http://schemas.microsoft.com/office/drawing/2014/main" id="{0B992772-F9E7-432C-9E59-33029D7CE5C4}"/>
                </a:ext>
              </a:extLst>
            </p:cNvPr>
            <p:cNvSpPr txBox="1">
              <a:spLocks noChangeArrowheads="1"/>
            </p:cNvSpPr>
            <p:nvPr/>
          </p:nvSpPr>
          <p:spPr bwMode="auto">
            <a:xfrm>
              <a:off x="7162800" y="2514600"/>
              <a:ext cx="1490663" cy="112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GB" altLang="en-US">
                  <a:latin typeface="Arial" panose="020B0604020202020204" pitchFamily="34" charset="0"/>
                </a:rPr>
                <a:t>Pancreas</a:t>
              </a:r>
              <a:endParaRPr lang="sv-SE" altLang="en-US">
                <a:latin typeface="Arial" panose="020B0604020202020204" pitchFamily="34" charset="0"/>
              </a:endParaRPr>
            </a:p>
            <a:p>
              <a:pPr>
                <a:spcBef>
                  <a:spcPct val="50000"/>
                </a:spcBef>
              </a:pPr>
              <a:r>
                <a:rPr lang="sv-SE" altLang="en-US">
                  <a:latin typeface="Arial" panose="020B0604020202020204" pitchFamily="34" charset="0"/>
                </a:rPr>
                <a:t>Secretes enzymes and bicarbonate</a:t>
              </a:r>
              <a:endParaRPr lang="en-GB" altLang="en-US">
                <a:latin typeface="Arial" panose="020B0604020202020204" pitchFamily="34" charset="0"/>
              </a:endParaRPr>
            </a:p>
          </p:txBody>
        </p:sp>
        <p:sp>
          <p:nvSpPr>
            <p:cNvPr id="18446" name="Text Box 13">
              <a:extLst>
                <a:ext uri="{FF2B5EF4-FFF2-40B4-BE49-F238E27FC236}">
                  <a16:creationId xmlns:a16="http://schemas.microsoft.com/office/drawing/2014/main" id="{F1FA2FBF-043E-4EA5-92C1-5703F34A8EBB}"/>
                </a:ext>
              </a:extLst>
            </p:cNvPr>
            <p:cNvSpPr txBox="1">
              <a:spLocks noChangeArrowheads="1"/>
            </p:cNvSpPr>
            <p:nvPr/>
          </p:nvSpPr>
          <p:spPr bwMode="auto">
            <a:xfrm>
              <a:off x="7010400" y="533399"/>
              <a:ext cx="1862138" cy="98008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GB" altLang="en-US" dirty="0">
                  <a:latin typeface="Arial" panose="020B0604020202020204" pitchFamily="34" charset="0"/>
                </a:rPr>
                <a:t>Gut</a:t>
              </a:r>
              <a:r>
                <a:rPr lang="sv-SE" altLang="en-US" dirty="0">
                  <a:latin typeface="Arial" panose="020B0604020202020204" pitchFamily="34" charset="0"/>
                </a:rPr>
                <a:t> </a:t>
              </a:r>
            </a:p>
            <a:p>
              <a:pPr>
                <a:spcBef>
                  <a:spcPct val="50000"/>
                </a:spcBef>
              </a:pPr>
              <a:r>
                <a:rPr lang="sv-SE" altLang="en-US" sz="1600" dirty="0">
                  <a:latin typeface="Arial" panose="020B0604020202020204" pitchFamily="34" charset="0"/>
                </a:rPr>
                <a:t>transit 0.5-2 hrs, pH 1-2</a:t>
              </a:r>
              <a:endParaRPr lang="en-GB" altLang="en-US" sz="1600" dirty="0">
                <a:latin typeface="Arial" panose="020B0604020202020204" pitchFamily="34" charset="0"/>
              </a:endParaRPr>
            </a:p>
          </p:txBody>
        </p:sp>
        <p:sp>
          <p:nvSpPr>
            <p:cNvPr id="18447" name="Text Box 14">
              <a:extLst>
                <a:ext uri="{FF2B5EF4-FFF2-40B4-BE49-F238E27FC236}">
                  <a16:creationId xmlns:a16="http://schemas.microsoft.com/office/drawing/2014/main" id="{9281B864-2AF4-41E2-4BF5-6C4BD6A28729}"/>
                </a:ext>
              </a:extLst>
            </p:cNvPr>
            <p:cNvSpPr txBox="1">
              <a:spLocks noChangeArrowheads="1"/>
            </p:cNvSpPr>
            <p:nvPr/>
          </p:nvSpPr>
          <p:spPr bwMode="auto">
            <a:xfrm>
              <a:off x="7112000" y="3886200"/>
              <a:ext cx="2032000" cy="111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GB" altLang="en-US">
                  <a:latin typeface="Arial" panose="020B0604020202020204" pitchFamily="34" charset="0"/>
                </a:rPr>
                <a:t>Jejunum</a:t>
              </a:r>
              <a:endParaRPr lang="sv-SE" altLang="en-US">
                <a:latin typeface="Arial" panose="020B0604020202020204" pitchFamily="34" charset="0"/>
              </a:endParaRPr>
            </a:p>
            <a:p>
              <a:pPr>
                <a:spcBef>
                  <a:spcPct val="50000"/>
                </a:spcBef>
              </a:pPr>
              <a:r>
                <a:rPr lang="sv-SE" altLang="en-US" sz="1600">
                  <a:latin typeface="Arial" panose="020B0604020202020204" pitchFamily="34" charset="0"/>
                </a:rPr>
                <a:t>transit 2-3 hrs</a:t>
              </a:r>
            </a:p>
            <a:p>
              <a:pPr>
                <a:spcBef>
                  <a:spcPct val="50000"/>
                </a:spcBef>
              </a:pPr>
              <a:r>
                <a:rPr lang="sv-SE" altLang="en-US" sz="1600">
                  <a:latin typeface="Arial" panose="020B0604020202020204" pitchFamily="34" charset="0"/>
                </a:rPr>
                <a:t>pH 6.5-7.0</a:t>
              </a:r>
              <a:endParaRPr lang="en-GB" altLang="en-US" sz="1600">
                <a:latin typeface="Arial" panose="020B0604020202020204" pitchFamily="34" charset="0"/>
              </a:endParaRPr>
            </a:p>
          </p:txBody>
        </p:sp>
        <p:sp>
          <p:nvSpPr>
            <p:cNvPr id="18448" name="Text Box 15">
              <a:extLst>
                <a:ext uri="{FF2B5EF4-FFF2-40B4-BE49-F238E27FC236}">
                  <a16:creationId xmlns:a16="http://schemas.microsoft.com/office/drawing/2014/main" id="{7CE6CB7E-12D8-4072-F090-48FBF0D7054D}"/>
                </a:ext>
              </a:extLst>
            </p:cNvPr>
            <p:cNvSpPr txBox="1">
              <a:spLocks noChangeArrowheads="1"/>
            </p:cNvSpPr>
            <p:nvPr/>
          </p:nvSpPr>
          <p:spPr bwMode="auto">
            <a:xfrm>
              <a:off x="7086601" y="5257800"/>
              <a:ext cx="2057401" cy="111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GB" altLang="en-US">
                  <a:latin typeface="Arial" panose="020B0604020202020204" pitchFamily="34" charset="0"/>
                </a:rPr>
                <a:t>Colon</a:t>
              </a:r>
              <a:endParaRPr lang="sv-SE" altLang="en-US">
                <a:latin typeface="Arial" panose="020B0604020202020204" pitchFamily="34" charset="0"/>
              </a:endParaRPr>
            </a:p>
            <a:p>
              <a:pPr>
                <a:spcBef>
                  <a:spcPct val="50000"/>
                </a:spcBef>
              </a:pPr>
              <a:r>
                <a:rPr lang="sv-SE" altLang="en-US" sz="1600">
                  <a:latin typeface="Arial" panose="020B0604020202020204" pitchFamily="34" charset="0"/>
                </a:rPr>
                <a:t>transit: 4-36 hrs</a:t>
              </a:r>
            </a:p>
            <a:p>
              <a:pPr>
                <a:spcBef>
                  <a:spcPct val="50000"/>
                </a:spcBef>
              </a:pPr>
              <a:r>
                <a:rPr lang="sv-SE" altLang="en-US" sz="1600">
                  <a:latin typeface="Arial" panose="020B0604020202020204" pitchFamily="34" charset="0"/>
                </a:rPr>
                <a:t>pH 6-8</a:t>
              </a:r>
              <a:endParaRPr lang="en-GB" altLang="en-US" sz="1600">
                <a:latin typeface="Arial" panose="020B0604020202020204" pitchFamily="34" charset="0"/>
              </a:endParaRPr>
            </a:p>
          </p:txBody>
        </p:sp>
        <p:sp>
          <p:nvSpPr>
            <p:cNvPr id="18449" name="Line 16">
              <a:extLst>
                <a:ext uri="{FF2B5EF4-FFF2-40B4-BE49-F238E27FC236}">
                  <a16:creationId xmlns:a16="http://schemas.microsoft.com/office/drawing/2014/main" id="{2AB9118A-410C-C686-1207-8EC41DC71A52}"/>
                </a:ext>
              </a:extLst>
            </p:cNvPr>
            <p:cNvSpPr>
              <a:spLocks noChangeShapeType="1"/>
            </p:cNvSpPr>
            <p:nvPr/>
          </p:nvSpPr>
          <p:spPr bwMode="auto">
            <a:xfrm flipH="1">
              <a:off x="4064000" y="1905000"/>
              <a:ext cx="2776538" cy="457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50" name="Text Box 17">
              <a:extLst>
                <a:ext uri="{FF2B5EF4-FFF2-40B4-BE49-F238E27FC236}">
                  <a16:creationId xmlns:a16="http://schemas.microsoft.com/office/drawing/2014/main" id="{3FE06FEE-A8B4-DFD1-93A9-5739B3F062A2}"/>
                </a:ext>
              </a:extLst>
            </p:cNvPr>
            <p:cNvSpPr txBox="1">
              <a:spLocks noChangeArrowheads="1"/>
            </p:cNvSpPr>
            <p:nvPr/>
          </p:nvSpPr>
          <p:spPr bwMode="auto">
            <a:xfrm>
              <a:off x="7010400" y="1676400"/>
              <a:ext cx="1828800" cy="62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GB" altLang="en-US">
                  <a:latin typeface="Arial" panose="020B0604020202020204" pitchFamily="34" charset="0"/>
                </a:rPr>
                <a:t>Gallbladder</a:t>
              </a:r>
              <a:r>
                <a:rPr lang="sv-SE" altLang="en-US">
                  <a:latin typeface="Arial" panose="020B0604020202020204" pitchFamily="34" charset="0"/>
                </a:rPr>
                <a:t> </a:t>
              </a:r>
              <a:r>
                <a:rPr lang="sv-SE" altLang="en-US" sz="1800">
                  <a:latin typeface="Arial" panose="020B0604020202020204" pitchFamily="34" charset="0"/>
                </a:rPr>
                <a:t>stores bile</a:t>
              </a:r>
              <a:endParaRPr lang="en-GB" altLang="en-US" sz="1800">
                <a:latin typeface="Arial" panose="020B0604020202020204" pitchFamily="34" charset="0"/>
              </a:endParaRPr>
            </a:p>
          </p:txBody>
        </p:sp>
        <p:sp>
          <p:nvSpPr>
            <p:cNvPr id="18451" name="Line 18">
              <a:extLst>
                <a:ext uri="{FF2B5EF4-FFF2-40B4-BE49-F238E27FC236}">
                  <a16:creationId xmlns:a16="http://schemas.microsoft.com/office/drawing/2014/main" id="{B5759A35-4896-034F-B35A-E7935EAB8C77}"/>
                </a:ext>
              </a:extLst>
            </p:cNvPr>
            <p:cNvSpPr>
              <a:spLocks noChangeShapeType="1"/>
            </p:cNvSpPr>
            <p:nvPr/>
          </p:nvSpPr>
          <p:spPr bwMode="auto">
            <a:xfrm flipV="1">
              <a:off x="2032000" y="2895600"/>
              <a:ext cx="2100263" cy="76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Rectangle 3">
            <a:extLst>
              <a:ext uri="{FF2B5EF4-FFF2-40B4-BE49-F238E27FC236}">
                <a16:creationId xmlns:a16="http://schemas.microsoft.com/office/drawing/2014/main" id="{EAD98AE4-1D89-CB10-6E01-3942184F99D8}"/>
              </a:ext>
            </a:extLst>
          </p:cNvPr>
          <p:cNvSpPr>
            <a:spLocks noGrp="1" noChangeArrowheads="1"/>
          </p:cNvSpPr>
          <p:nvPr>
            <p:ph type="title"/>
          </p:nvPr>
        </p:nvSpPr>
        <p:spPr>
          <a:xfrm>
            <a:off x="1663700" y="76200"/>
            <a:ext cx="8623300" cy="558800"/>
          </a:xfrm>
        </p:spPr>
        <p:txBody>
          <a:bodyPr>
            <a:normAutofit fontScale="90000"/>
          </a:bodyPr>
          <a:lstStyle/>
          <a:p>
            <a:pPr>
              <a:defRPr/>
            </a:pPr>
            <a:r>
              <a:rPr lang="sv-SE" sz="3600" dirty="0">
                <a:effectLst>
                  <a:outerShdw blurRad="38100" dist="38100" dir="2700000" algn="tl">
                    <a:srgbClr val="000000"/>
                  </a:outerShdw>
                </a:effectLst>
              </a:rPr>
              <a:t>Artemisinin plasma concentrations</a:t>
            </a:r>
            <a:r>
              <a:rPr lang="sv-SE" sz="2800" dirty="0"/>
              <a:t>: </a:t>
            </a:r>
            <a:r>
              <a:rPr lang="sv-SE" sz="2400" dirty="0"/>
              <a:t>[ng/mL]</a:t>
            </a:r>
          </a:p>
        </p:txBody>
      </p:sp>
      <p:grpSp>
        <p:nvGrpSpPr>
          <p:cNvPr id="2" name="Group 458">
            <a:extLst>
              <a:ext uri="{FF2B5EF4-FFF2-40B4-BE49-F238E27FC236}">
                <a16:creationId xmlns:a16="http://schemas.microsoft.com/office/drawing/2014/main" id="{836CD14D-6EE8-D8CD-6386-DB3F88147C98}"/>
              </a:ext>
            </a:extLst>
          </p:cNvPr>
          <p:cNvGrpSpPr>
            <a:grpSpLocks/>
          </p:cNvGrpSpPr>
          <p:nvPr/>
        </p:nvGrpSpPr>
        <p:grpSpPr bwMode="auto">
          <a:xfrm>
            <a:off x="2403475" y="825500"/>
            <a:ext cx="7113588" cy="5476876"/>
            <a:chOff x="880208" y="1054100"/>
            <a:chExt cx="7112977" cy="5476876"/>
          </a:xfrm>
          <a:noFill/>
        </p:grpSpPr>
        <p:sp>
          <p:nvSpPr>
            <p:cNvPr id="36871" name="Rectangle 2">
              <a:extLst>
                <a:ext uri="{FF2B5EF4-FFF2-40B4-BE49-F238E27FC236}">
                  <a16:creationId xmlns:a16="http://schemas.microsoft.com/office/drawing/2014/main" id="{60AF78E9-B9CF-D839-39EB-B4186096A888}"/>
                </a:ext>
              </a:extLst>
            </p:cNvPr>
            <p:cNvSpPr>
              <a:spLocks noChangeArrowheads="1"/>
            </p:cNvSpPr>
            <p:nvPr/>
          </p:nvSpPr>
          <p:spPr bwMode="auto">
            <a:xfrm>
              <a:off x="880208" y="1054100"/>
              <a:ext cx="7112977" cy="4876800"/>
            </a:xfrm>
            <a:prstGeom prst="rect">
              <a:avLst/>
            </a:prstGeom>
            <a:grpFill/>
            <a:ln w="12700">
              <a:solidFill>
                <a:schemeClr val="tx1"/>
              </a:solidFill>
              <a:miter lim="800000"/>
              <a:headEnd/>
              <a:tailEnd/>
            </a:ln>
          </p:spPr>
          <p:txBody>
            <a:bodyPr/>
            <a:lstStyle/>
            <a:p>
              <a:pPr>
                <a:defRPr/>
              </a:pPr>
              <a:endParaRPr lang="en-ZW"/>
            </a:p>
          </p:txBody>
        </p:sp>
        <p:grpSp>
          <p:nvGrpSpPr>
            <p:cNvPr id="3" name="Group 4">
              <a:extLst>
                <a:ext uri="{FF2B5EF4-FFF2-40B4-BE49-F238E27FC236}">
                  <a16:creationId xmlns:a16="http://schemas.microsoft.com/office/drawing/2014/main" id="{36AE14A7-340A-ED7A-EF4F-7E479F9C1111}"/>
                </a:ext>
              </a:extLst>
            </p:cNvPr>
            <p:cNvGrpSpPr>
              <a:grpSpLocks/>
            </p:cNvGrpSpPr>
            <p:nvPr/>
          </p:nvGrpSpPr>
          <p:grpSpPr bwMode="auto">
            <a:xfrm>
              <a:off x="4328746" y="1809750"/>
              <a:ext cx="3121543" cy="4721226"/>
              <a:chOff x="3068" y="1140"/>
              <a:chExt cx="2212" cy="2974"/>
            </a:xfrm>
            <a:grpFill/>
          </p:grpSpPr>
          <p:grpSp>
            <p:nvGrpSpPr>
              <p:cNvPr id="4" name="Group 5">
                <a:extLst>
                  <a:ext uri="{FF2B5EF4-FFF2-40B4-BE49-F238E27FC236}">
                    <a16:creationId xmlns:a16="http://schemas.microsoft.com/office/drawing/2014/main" id="{351303D5-31C4-EDED-50E1-3D7B7458037D}"/>
                  </a:ext>
                </a:extLst>
              </p:cNvPr>
              <p:cNvGrpSpPr>
                <a:grpSpLocks/>
              </p:cNvGrpSpPr>
              <p:nvPr/>
            </p:nvGrpSpPr>
            <p:grpSpPr bwMode="auto">
              <a:xfrm>
                <a:off x="3356" y="3718"/>
                <a:ext cx="1924" cy="173"/>
                <a:chOff x="3356" y="3718"/>
                <a:chExt cx="1924" cy="173"/>
              </a:xfrm>
              <a:grpFill/>
            </p:grpSpPr>
            <p:sp>
              <p:nvSpPr>
                <p:cNvPr id="37318" name="Rectangle 6">
                  <a:extLst>
                    <a:ext uri="{FF2B5EF4-FFF2-40B4-BE49-F238E27FC236}">
                      <a16:creationId xmlns:a16="http://schemas.microsoft.com/office/drawing/2014/main" id="{D7878A1E-60B6-CDDB-31A2-A82F26579222}"/>
                    </a:ext>
                  </a:extLst>
                </p:cNvPr>
                <p:cNvSpPr>
                  <a:spLocks noChangeArrowheads="1"/>
                </p:cNvSpPr>
                <p:nvPr/>
              </p:nvSpPr>
              <p:spPr bwMode="auto">
                <a:xfrm>
                  <a:off x="5030" y="3718"/>
                  <a:ext cx="250" cy="173"/>
                </a:xfrm>
                <a:prstGeom prst="rect">
                  <a:avLst/>
                </a:prstGeom>
                <a:grpFill/>
                <a:ln w="12700">
                  <a:solidFill>
                    <a:schemeClr val="tx1"/>
                  </a:solidFill>
                  <a:miter lim="800000"/>
                  <a:headEnd/>
                  <a:tailEnd/>
                </a:ln>
              </p:spPr>
              <p:txBody>
                <a:bodyPr wrap="none" lIns="90488" tIns="44450" rIns="90488" bIns="44450">
                  <a:spAutoFit/>
                </a:bodyPr>
                <a:lstStyle/>
                <a:p>
                  <a:pPr>
                    <a:defRPr/>
                  </a:pPr>
                  <a:r>
                    <a:rPr lang="sv-SE" sz="1200" b="1">
                      <a:latin typeface="Helvetica" charset="0"/>
                    </a:rPr>
                    <a:t>10</a:t>
                  </a:r>
                </a:p>
              </p:txBody>
            </p:sp>
            <p:sp>
              <p:nvSpPr>
                <p:cNvPr id="37319" name="Rectangle 7">
                  <a:extLst>
                    <a:ext uri="{FF2B5EF4-FFF2-40B4-BE49-F238E27FC236}">
                      <a16:creationId xmlns:a16="http://schemas.microsoft.com/office/drawing/2014/main" id="{5A6B2EA7-6353-15D6-F9EC-4B0181AC17D0}"/>
                    </a:ext>
                  </a:extLst>
                </p:cNvPr>
                <p:cNvSpPr>
                  <a:spLocks noChangeArrowheads="1"/>
                </p:cNvSpPr>
                <p:nvPr/>
              </p:nvSpPr>
              <p:spPr bwMode="auto">
                <a:xfrm>
                  <a:off x="4714" y="3718"/>
                  <a:ext cx="190" cy="173"/>
                </a:xfrm>
                <a:prstGeom prst="rect">
                  <a:avLst/>
                </a:prstGeom>
                <a:grpFill/>
                <a:ln w="12700">
                  <a:solidFill>
                    <a:schemeClr val="tx1"/>
                  </a:solidFill>
                  <a:miter lim="800000"/>
                  <a:headEnd/>
                  <a:tailEnd/>
                </a:ln>
              </p:spPr>
              <p:txBody>
                <a:bodyPr wrap="none" lIns="90488" tIns="44450" rIns="90488" bIns="44450">
                  <a:spAutoFit/>
                </a:bodyPr>
                <a:lstStyle/>
                <a:p>
                  <a:pPr>
                    <a:defRPr/>
                  </a:pPr>
                  <a:r>
                    <a:rPr lang="sv-SE" sz="1200" b="1">
                      <a:latin typeface="Helvetica" charset="0"/>
                    </a:rPr>
                    <a:t>8</a:t>
                  </a:r>
                </a:p>
              </p:txBody>
            </p:sp>
            <p:sp>
              <p:nvSpPr>
                <p:cNvPr id="37320" name="Rectangle 8">
                  <a:extLst>
                    <a:ext uri="{FF2B5EF4-FFF2-40B4-BE49-F238E27FC236}">
                      <a16:creationId xmlns:a16="http://schemas.microsoft.com/office/drawing/2014/main" id="{45159185-ED97-8BEC-3645-05B962EC479F}"/>
                    </a:ext>
                  </a:extLst>
                </p:cNvPr>
                <p:cNvSpPr>
                  <a:spLocks noChangeArrowheads="1"/>
                </p:cNvSpPr>
                <p:nvPr/>
              </p:nvSpPr>
              <p:spPr bwMode="auto">
                <a:xfrm>
                  <a:off x="4375" y="3718"/>
                  <a:ext cx="190" cy="173"/>
                </a:xfrm>
                <a:prstGeom prst="rect">
                  <a:avLst/>
                </a:prstGeom>
                <a:grpFill/>
                <a:ln w="12700">
                  <a:solidFill>
                    <a:schemeClr val="tx1"/>
                  </a:solidFill>
                  <a:miter lim="800000"/>
                  <a:headEnd/>
                  <a:tailEnd/>
                </a:ln>
              </p:spPr>
              <p:txBody>
                <a:bodyPr wrap="none" lIns="90488" tIns="44450" rIns="90488" bIns="44450">
                  <a:spAutoFit/>
                </a:bodyPr>
                <a:lstStyle/>
                <a:p>
                  <a:pPr>
                    <a:defRPr/>
                  </a:pPr>
                  <a:r>
                    <a:rPr lang="sv-SE" sz="1200" b="1">
                      <a:latin typeface="Helvetica" charset="0"/>
                    </a:rPr>
                    <a:t>6</a:t>
                  </a:r>
                </a:p>
              </p:txBody>
            </p:sp>
            <p:sp>
              <p:nvSpPr>
                <p:cNvPr id="37321" name="Rectangle 9">
                  <a:extLst>
                    <a:ext uri="{FF2B5EF4-FFF2-40B4-BE49-F238E27FC236}">
                      <a16:creationId xmlns:a16="http://schemas.microsoft.com/office/drawing/2014/main" id="{4721A040-6A33-C59D-D6B0-9D48BE933265}"/>
                    </a:ext>
                  </a:extLst>
                </p:cNvPr>
                <p:cNvSpPr>
                  <a:spLocks noChangeArrowheads="1"/>
                </p:cNvSpPr>
                <p:nvPr/>
              </p:nvSpPr>
              <p:spPr bwMode="auto">
                <a:xfrm>
                  <a:off x="4035" y="3718"/>
                  <a:ext cx="190" cy="173"/>
                </a:xfrm>
                <a:prstGeom prst="rect">
                  <a:avLst/>
                </a:prstGeom>
                <a:grpFill/>
                <a:ln w="12700">
                  <a:solidFill>
                    <a:schemeClr val="tx1"/>
                  </a:solidFill>
                  <a:miter lim="800000"/>
                  <a:headEnd/>
                  <a:tailEnd/>
                </a:ln>
              </p:spPr>
              <p:txBody>
                <a:bodyPr wrap="none" lIns="90488" tIns="44450" rIns="90488" bIns="44450">
                  <a:spAutoFit/>
                </a:bodyPr>
                <a:lstStyle/>
                <a:p>
                  <a:pPr>
                    <a:defRPr/>
                  </a:pPr>
                  <a:r>
                    <a:rPr lang="sv-SE" sz="1200" b="1">
                      <a:latin typeface="Helvetica" charset="0"/>
                    </a:rPr>
                    <a:t>4</a:t>
                  </a:r>
                </a:p>
              </p:txBody>
            </p:sp>
            <p:sp>
              <p:nvSpPr>
                <p:cNvPr id="37322" name="Rectangle 10">
                  <a:extLst>
                    <a:ext uri="{FF2B5EF4-FFF2-40B4-BE49-F238E27FC236}">
                      <a16:creationId xmlns:a16="http://schemas.microsoft.com/office/drawing/2014/main" id="{737F605B-6A51-617D-8CD2-58EC791552B9}"/>
                    </a:ext>
                  </a:extLst>
                </p:cNvPr>
                <p:cNvSpPr>
                  <a:spLocks noChangeArrowheads="1"/>
                </p:cNvSpPr>
                <p:nvPr/>
              </p:nvSpPr>
              <p:spPr bwMode="auto">
                <a:xfrm>
                  <a:off x="3695" y="3718"/>
                  <a:ext cx="190" cy="173"/>
                </a:xfrm>
                <a:prstGeom prst="rect">
                  <a:avLst/>
                </a:prstGeom>
                <a:grpFill/>
                <a:ln w="12700">
                  <a:solidFill>
                    <a:schemeClr val="tx1"/>
                  </a:solidFill>
                  <a:miter lim="800000"/>
                  <a:headEnd/>
                  <a:tailEnd/>
                </a:ln>
              </p:spPr>
              <p:txBody>
                <a:bodyPr wrap="none" lIns="90488" tIns="44450" rIns="90488" bIns="44450">
                  <a:spAutoFit/>
                </a:bodyPr>
                <a:lstStyle/>
                <a:p>
                  <a:pPr>
                    <a:defRPr/>
                  </a:pPr>
                  <a:r>
                    <a:rPr lang="sv-SE" sz="1200" b="1">
                      <a:latin typeface="Helvetica" charset="0"/>
                    </a:rPr>
                    <a:t>2</a:t>
                  </a:r>
                </a:p>
              </p:txBody>
            </p:sp>
            <p:sp>
              <p:nvSpPr>
                <p:cNvPr id="37323" name="Rectangle 11">
                  <a:extLst>
                    <a:ext uri="{FF2B5EF4-FFF2-40B4-BE49-F238E27FC236}">
                      <a16:creationId xmlns:a16="http://schemas.microsoft.com/office/drawing/2014/main" id="{DA4B5FB7-F6AD-6CFF-48B4-C087DB3E62C9}"/>
                    </a:ext>
                  </a:extLst>
                </p:cNvPr>
                <p:cNvSpPr>
                  <a:spLocks noChangeArrowheads="1"/>
                </p:cNvSpPr>
                <p:nvPr/>
              </p:nvSpPr>
              <p:spPr bwMode="auto">
                <a:xfrm>
                  <a:off x="3356" y="3718"/>
                  <a:ext cx="190" cy="173"/>
                </a:xfrm>
                <a:prstGeom prst="rect">
                  <a:avLst/>
                </a:prstGeom>
                <a:grpFill/>
                <a:ln w="12700">
                  <a:solidFill>
                    <a:schemeClr val="tx1"/>
                  </a:solidFill>
                  <a:miter lim="800000"/>
                  <a:headEnd/>
                  <a:tailEnd/>
                </a:ln>
              </p:spPr>
              <p:txBody>
                <a:bodyPr wrap="none" lIns="90488" tIns="44450" rIns="90488" bIns="44450">
                  <a:spAutoFit/>
                </a:bodyPr>
                <a:lstStyle/>
                <a:p>
                  <a:pPr>
                    <a:defRPr/>
                  </a:pPr>
                  <a:r>
                    <a:rPr lang="sv-SE" sz="1200" b="1">
                      <a:latin typeface="Helvetica" charset="0"/>
                    </a:rPr>
                    <a:t>0</a:t>
                  </a:r>
                </a:p>
              </p:txBody>
            </p:sp>
          </p:grpSp>
          <p:grpSp>
            <p:nvGrpSpPr>
              <p:cNvPr id="5" name="Group 12">
                <a:extLst>
                  <a:ext uri="{FF2B5EF4-FFF2-40B4-BE49-F238E27FC236}">
                    <a16:creationId xmlns:a16="http://schemas.microsoft.com/office/drawing/2014/main" id="{DEE82FD6-9DD9-4955-3099-AE78784A0D72}"/>
                  </a:ext>
                </a:extLst>
              </p:cNvPr>
              <p:cNvGrpSpPr>
                <a:grpSpLocks/>
              </p:cNvGrpSpPr>
              <p:nvPr/>
            </p:nvGrpSpPr>
            <p:grpSpPr bwMode="auto">
              <a:xfrm>
                <a:off x="3435" y="3671"/>
                <a:ext cx="1699" cy="47"/>
                <a:chOff x="3435" y="3671"/>
                <a:chExt cx="1699" cy="47"/>
              </a:xfrm>
              <a:grpFill/>
            </p:grpSpPr>
            <p:sp>
              <p:nvSpPr>
                <p:cNvPr id="37311" name="Line 13">
                  <a:extLst>
                    <a:ext uri="{FF2B5EF4-FFF2-40B4-BE49-F238E27FC236}">
                      <a16:creationId xmlns:a16="http://schemas.microsoft.com/office/drawing/2014/main" id="{847ECB4C-82F7-A393-06D0-F8388AD97FD0}"/>
                    </a:ext>
                  </a:extLst>
                </p:cNvPr>
                <p:cNvSpPr>
                  <a:spLocks noChangeShapeType="1"/>
                </p:cNvSpPr>
                <p:nvPr/>
              </p:nvSpPr>
              <p:spPr bwMode="auto">
                <a:xfrm flipV="1">
                  <a:off x="3435" y="3671"/>
                  <a:ext cx="0" cy="47"/>
                </a:xfrm>
                <a:prstGeom prst="line">
                  <a:avLst/>
                </a:prstGeom>
                <a:grpFill/>
                <a:ln w="12700">
                  <a:solidFill>
                    <a:schemeClr val="tx1"/>
                  </a:solidFill>
                  <a:round/>
                  <a:headEnd/>
                  <a:tailEnd/>
                </a:ln>
              </p:spPr>
              <p:txBody>
                <a:bodyPr/>
                <a:lstStyle/>
                <a:p>
                  <a:pPr>
                    <a:defRPr/>
                  </a:pPr>
                  <a:endParaRPr lang="en-ZW"/>
                </a:p>
              </p:txBody>
            </p:sp>
            <p:sp>
              <p:nvSpPr>
                <p:cNvPr id="37312" name="Line 14">
                  <a:extLst>
                    <a:ext uri="{FF2B5EF4-FFF2-40B4-BE49-F238E27FC236}">
                      <a16:creationId xmlns:a16="http://schemas.microsoft.com/office/drawing/2014/main" id="{5F901E56-B105-EF8B-B0E6-4454DCF4E935}"/>
                    </a:ext>
                  </a:extLst>
                </p:cNvPr>
                <p:cNvSpPr>
                  <a:spLocks noChangeShapeType="1"/>
                </p:cNvSpPr>
                <p:nvPr/>
              </p:nvSpPr>
              <p:spPr bwMode="auto">
                <a:xfrm flipV="1">
                  <a:off x="3775" y="3671"/>
                  <a:ext cx="0" cy="47"/>
                </a:xfrm>
                <a:prstGeom prst="line">
                  <a:avLst/>
                </a:prstGeom>
                <a:grpFill/>
                <a:ln w="12700">
                  <a:solidFill>
                    <a:schemeClr val="tx1"/>
                  </a:solidFill>
                  <a:round/>
                  <a:headEnd/>
                  <a:tailEnd/>
                </a:ln>
              </p:spPr>
              <p:txBody>
                <a:bodyPr/>
                <a:lstStyle/>
                <a:p>
                  <a:pPr>
                    <a:defRPr/>
                  </a:pPr>
                  <a:endParaRPr lang="en-ZW"/>
                </a:p>
              </p:txBody>
            </p:sp>
            <p:sp>
              <p:nvSpPr>
                <p:cNvPr id="37313" name="Line 15">
                  <a:extLst>
                    <a:ext uri="{FF2B5EF4-FFF2-40B4-BE49-F238E27FC236}">
                      <a16:creationId xmlns:a16="http://schemas.microsoft.com/office/drawing/2014/main" id="{BBFC89E1-245C-2C9A-52EC-7515655E4484}"/>
                    </a:ext>
                  </a:extLst>
                </p:cNvPr>
                <p:cNvSpPr>
                  <a:spLocks noChangeShapeType="1"/>
                </p:cNvSpPr>
                <p:nvPr/>
              </p:nvSpPr>
              <p:spPr bwMode="auto">
                <a:xfrm flipV="1">
                  <a:off x="4115" y="3671"/>
                  <a:ext cx="0" cy="47"/>
                </a:xfrm>
                <a:prstGeom prst="line">
                  <a:avLst/>
                </a:prstGeom>
                <a:grpFill/>
                <a:ln w="12700">
                  <a:solidFill>
                    <a:schemeClr val="tx1"/>
                  </a:solidFill>
                  <a:round/>
                  <a:headEnd/>
                  <a:tailEnd/>
                </a:ln>
              </p:spPr>
              <p:txBody>
                <a:bodyPr/>
                <a:lstStyle/>
                <a:p>
                  <a:pPr>
                    <a:defRPr/>
                  </a:pPr>
                  <a:endParaRPr lang="en-ZW"/>
                </a:p>
              </p:txBody>
            </p:sp>
            <p:sp>
              <p:nvSpPr>
                <p:cNvPr id="37314" name="Line 16">
                  <a:extLst>
                    <a:ext uri="{FF2B5EF4-FFF2-40B4-BE49-F238E27FC236}">
                      <a16:creationId xmlns:a16="http://schemas.microsoft.com/office/drawing/2014/main" id="{1815B60B-F7AB-AB50-5EC4-DD53CBDA38C1}"/>
                    </a:ext>
                  </a:extLst>
                </p:cNvPr>
                <p:cNvSpPr>
                  <a:spLocks noChangeShapeType="1"/>
                </p:cNvSpPr>
                <p:nvPr/>
              </p:nvSpPr>
              <p:spPr bwMode="auto">
                <a:xfrm flipV="1">
                  <a:off x="4455" y="3671"/>
                  <a:ext cx="0" cy="47"/>
                </a:xfrm>
                <a:prstGeom prst="line">
                  <a:avLst/>
                </a:prstGeom>
                <a:grpFill/>
                <a:ln w="12700">
                  <a:solidFill>
                    <a:schemeClr val="tx1"/>
                  </a:solidFill>
                  <a:round/>
                  <a:headEnd/>
                  <a:tailEnd/>
                </a:ln>
              </p:spPr>
              <p:txBody>
                <a:bodyPr/>
                <a:lstStyle/>
                <a:p>
                  <a:pPr>
                    <a:defRPr/>
                  </a:pPr>
                  <a:endParaRPr lang="en-ZW"/>
                </a:p>
              </p:txBody>
            </p:sp>
            <p:sp>
              <p:nvSpPr>
                <p:cNvPr id="37315" name="Line 17">
                  <a:extLst>
                    <a:ext uri="{FF2B5EF4-FFF2-40B4-BE49-F238E27FC236}">
                      <a16:creationId xmlns:a16="http://schemas.microsoft.com/office/drawing/2014/main" id="{8B6CB2B5-98AC-CF2D-4E52-A3C7E08D592C}"/>
                    </a:ext>
                  </a:extLst>
                </p:cNvPr>
                <p:cNvSpPr>
                  <a:spLocks noChangeShapeType="1"/>
                </p:cNvSpPr>
                <p:nvPr/>
              </p:nvSpPr>
              <p:spPr bwMode="auto">
                <a:xfrm flipV="1">
                  <a:off x="4794" y="3671"/>
                  <a:ext cx="0" cy="47"/>
                </a:xfrm>
                <a:prstGeom prst="line">
                  <a:avLst/>
                </a:prstGeom>
                <a:grpFill/>
                <a:ln w="12700">
                  <a:solidFill>
                    <a:schemeClr val="tx1"/>
                  </a:solidFill>
                  <a:round/>
                  <a:headEnd/>
                  <a:tailEnd/>
                </a:ln>
              </p:spPr>
              <p:txBody>
                <a:bodyPr/>
                <a:lstStyle/>
                <a:p>
                  <a:pPr>
                    <a:defRPr/>
                  </a:pPr>
                  <a:endParaRPr lang="en-ZW"/>
                </a:p>
              </p:txBody>
            </p:sp>
            <p:sp>
              <p:nvSpPr>
                <p:cNvPr id="37316" name="Line 18">
                  <a:extLst>
                    <a:ext uri="{FF2B5EF4-FFF2-40B4-BE49-F238E27FC236}">
                      <a16:creationId xmlns:a16="http://schemas.microsoft.com/office/drawing/2014/main" id="{9BBE8DFD-6034-8DC4-7886-EFA4ABB86700}"/>
                    </a:ext>
                  </a:extLst>
                </p:cNvPr>
                <p:cNvSpPr>
                  <a:spLocks noChangeShapeType="1"/>
                </p:cNvSpPr>
                <p:nvPr/>
              </p:nvSpPr>
              <p:spPr bwMode="auto">
                <a:xfrm flipV="1">
                  <a:off x="5134" y="3671"/>
                  <a:ext cx="0" cy="47"/>
                </a:xfrm>
                <a:prstGeom prst="line">
                  <a:avLst/>
                </a:prstGeom>
                <a:grpFill/>
                <a:ln w="12700">
                  <a:solidFill>
                    <a:schemeClr val="tx1"/>
                  </a:solidFill>
                  <a:round/>
                  <a:headEnd/>
                  <a:tailEnd/>
                </a:ln>
              </p:spPr>
              <p:txBody>
                <a:bodyPr/>
                <a:lstStyle/>
                <a:p>
                  <a:pPr>
                    <a:defRPr/>
                  </a:pPr>
                  <a:endParaRPr lang="en-ZW"/>
                </a:p>
              </p:txBody>
            </p:sp>
            <p:sp>
              <p:nvSpPr>
                <p:cNvPr id="37317" name="Line 19">
                  <a:extLst>
                    <a:ext uri="{FF2B5EF4-FFF2-40B4-BE49-F238E27FC236}">
                      <a16:creationId xmlns:a16="http://schemas.microsoft.com/office/drawing/2014/main" id="{80469393-E692-B3F0-EA7F-CAD187A67E7B}"/>
                    </a:ext>
                  </a:extLst>
                </p:cNvPr>
                <p:cNvSpPr>
                  <a:spLocks noChangeShapeType="1"/>
                </p:cNvSpPr>
                <p:nvPr/>
              </p:nvSpPr>
              <p:spPr bwMode="auto">
                <a:xfrm>
                  <a:off x="3435" y="3671"/>
                  <a:ext cx="1696" cy="0"/>
                </a:xfrm>
                <a:prstGeom prst="line">
                  <a:avLst/>
                </a:prstGeom>
                <a:grpFill/>
                <a:ln w="12700">
                  <a:solidFill>
                    <a:schemeClr val="tx1"/>
                  </a:solidFill>
                  <a:round/>
                  <a:headEnd/>
                  <a:tailEnd/>
                </a:ln>
              </p:spPr>
              <p:txBody>
                <a:bodyPr/>
                <a:lstStyle/>
                <a:p>
                  <a:pPr>
                    <a:defRPr/>
                  </a:pPr>
                  <a:endParaRPr lang="en-ZW"/>
                </a:p>
              </p:txBody>
            </p:sp>
          </p:grpSp>
          <p:grpSp>
            <p:nvGrpSpPr>
              <p:cNvPr id="6" name="Group 20">
                <a:extLst>
                  <a:ext uri="{FF2B5EF4-FFF2-40B4-BE49-F238E27FC236}">
                    <a16:creationId xmlns:a16="http://schemas.microsoft.com/office/drawing/2014/main" id="{2DF94D03-3356-E339-D5F5-88D6372633FC}"/>
                  </a:ext>
                </a:extLst>
              </p:cNvPr>
              <p:cNvGrpSpPr>
                <a:grpSpLocks/>
              </p:cNvGrpSpPr>
              <p:nvPr/>
            </p:nvGrpSpPr>
            <p:grpSpPr bwMode="auto">
              <a:xfrm>
                <a:off x="3068" y="1162"/>
                <a:ext cx="370" cy="2591"/>
                <a:chOff x="3068" y="1162"/>
                <a:chExt cx="370" cy="2591"/>
              </a:xfrm>
              <a:grpFill/>
            </p:grpSpPr>
            <p:sp>
              <p:nvSpPr>
                <p:cNvPr id="37306" name="Rectangle 21">
                  <a:extLst>
                    <a:ext uri="{FF2B5EF4-FFF2-40B4-BE49-F238E27FC236}">
                      <a16:creationId xmlns:a16="http://schemas.microsoft.com/office/drawing/2014/main" id="{056B2566-9DCB-33EC-A1DE-BE34CD62AEB0}"/>
                    </a:ext>
                  </a:extLst>
                </p:cNvPr>
                <p:cNvSpPr>
                  <a:spLocks noChangeArrowheads="1"/>
                </p:cNvSpPr>
                <p:nvPr/>
              </p:nvSpPr>
              <p:spPr bwMode="auto">
                <a:xfrm>
                  <a:off x="3234" y="3580"/>
                  <a:ext cx="190" cy="173"/>
                </a:xfrm>
                <a:prstGeom prst="rect">
                  <a:avLst/>
                </a:prstGeom>
                <a:grpFill/>
                <a:ln w="12700">
                  <a:solidFill>
                    <a:schemeClr val="tx1"/>
                  </a:solidFill>
                  <a:miter lim="800000"/>
                  <a:headEnd/>
                  <a:tailEnd/>
                </a:ln>
              </p:spPr>
              <p:txBody>
                <a:bodyPr wrap="none" lIns="90488" tIns="44450" rIns="90488" bIns="44450">
                  <a:spAutoFit/>
                </a:bodyPr>
                <a:lstStyle/>
                <a:p>
                  <a:pPr>
                    <a:defRPr/>
                  </a:pPr>
                  <a:r>
                    <a:rPr lang="sv-SE" sz="1200" b="1">
                      <a:latin typeface="Helvetica" charset="0"/>
                    </a:rPr>
                    <a:t>0</a:t>
                  </a:r>
                </a:p>
              </p:txBody>
            </p:sp>
            <p:sp>
              <p:nvSpPr>
                <p:cNvPr id="37307" name="Rectangle 22">
                  <a:extLst>
                    <a:ext uri="{FF2B5EF4-FFF2-40B4-BE49-F238E27FC236}">
                      <a16:creationId xmlns:a16="http://schemas.microsoft.com/office/drawing/2014/main" id="{285D25D4-B4B2-49DA-9762-1E1606343C4C}"/>
                    </a:ext>
                  </a:extLst>
                </p:cNvPr>
                <p:cNvSpPr>
                  <a:spLocks noChangeArrowheads="1"/>
                </p:cNvSpPr>
                <p:nvPr/>
              </p:nvSpPr>
              <p:spPr bwMode="auto">
                <a:xfrm>
                  <a:off x="3128" y="2980"/>
                  <a:ext cx="310" cy="173"/>
                </a:xfrm>
                <a:prstGeom prst="rect">
                  <a:avLst/>
                </a:prstGeom>
                <a:grpFill/>
                <a:ln w="12700">
                  <a:solidFill>
                    <a:schemeClr val="tx1"/>
                  </a:solidFill>
                  <a:miter lim="800000"/>
                  <a:headEnd/>
                  <a:tailEnd/>
                </a:ln>
              </p:spPr>
              <p:txBody>
                <a:bodyPr wrap="none" lIns="90488" tIns="44450" rIns="90488" bIns="44450">
                  <a:spAutoFit/>
                </a:bodyPr>
                <a:lstStyle/>
                <a:p>
                  <a:pPr>
                    <a:defRPr/>
                  </a:pPr>
                  <a:r>
                    <a:rPr lang="sv-SE" sz="1200" b="1">
                      <a:latin typeface="Helvetica" charset="0"/>
                    </a:rPr>
                    <a:t>500</a:t>
                  </a:r>
                </a:p>
              </p:txBody>
            </p:sp>
            <p:sp>
              <p:nvSpPr>
                <p:cNvPr id="37308" name="Rectangle 23">
                  <a:extLst>
                    <a:ext uri="{FF2B5EF4-FFF2-40B4-BE49-F238E27FC236}">
                      <a16:creationId xmlns:a16="http://schemas.microsoft.com/office/drawing/2014/main" id="{93D442ED-6747-6D86-1216-1270884E86ED}"/>
                    </a:ext>
                  </a:extLst>
                </p:cNvPr>
                <p:cNvSpPr>
                  <a:spLocks noChangeArrowheads="1"/>
                </p:cNvSpPr>
                <p:nvPr/>
              </p:nvSpPr>
              <p:spPr bwMode="auto">
                <a:xfrm>
                  <a:off x="3068" y="2377"/>
                  <a:ext cx="370" cy="173"/>
                </a:xfrm>
                <a:prstGeom prst="rect">
                  <a:avLst/>
                </a:prstGeom>
                <a:grpFill/>
                <a:ln w="12700">
                  <a:solidFill>
                    <a:schemeClr val="tx1"/>
                  </a:solidFill>
                  <a:miter lim="800000"/>
                  <a:headEnd/>
                  <a:tailEnd/>
                </a:ln>
              </p:spPr>
              <p:txBody>
                <a:bodyPr wrap="none" lIns="90488" tIns="44450" rIns="90488" bIns="44450">
                  <a:spAutoFit/>
                </a:bodyPr>
                <a:lstStyle/>
                <a:p>
                  <a:pPr>
                    <a:defRPr/>
                  </a:pPr>
                  <a:r>
                    <a:rPr lang="sv-SE" sz="1200" b="1">
                      <a:latin typeface="Helvetica" charset="0"/>
                    </a:rPr>
                    <a:t>1000</a:t>
                  </a:r>
                </a:p>
              </p:txBody>
            </p:sp>
            <p:sp>
              <p:nvSpPr>
                <p:cNvPr id="37309" name="Rectangle 24">
                  <a:extLst>
                    <a:ext uri="{FF2B5EF4-FFF2-40B4-BE49-F238E27FC236}">
                      <a16:creationId xmlns:a16="http://schemas.microsoft.com/office/drawing/2014/main" id="{FAC7FACE-5654-5254-007F-E16BF06F235B}"/>
                    </a:ext>
                  </a:extLst>
                </p:cNvPr>
                <p:cNvSpPr>
                  <a:spLocks noChangeArrowheads="1"/>
                </p:cNvSpPr>
                <p:nvPr/>
              </p:nvSpPr>
              <p:spPr bwMode="auto">
                <a:xfrm>
                  <a:off x="3068" y="1764"/>
                  <a:ext cx="370" cy="173"/>
                </a:xfrm>
                <a:prstGeom prst="rect">
                  <a:avLst/>
                </a:prstGeom>
                <a:grpFill/>
                <a:ln w="12700">
                  <a:solidFill>
                    <a:schemeClr val="tx1"/>
                  </a:solidFill>
                  <a:miter lim="800000"/>
                  <a:headEnd/>
                  <a:tailEnd/>
                </a:ln>
              </p:spPr>
              <p:txBody>
                <a:bodyPr wrap="none" lIns="90488" tIns="44450" rIns="90488" bIns="44450">
                  <a:spAutoFit/>
                </a:bodyPr>
                <a:lstStyle/>
                <a:p>
                  <a:pPr>
                    <a:defRPr/>
                  </a:pPr>
                  <a:r>
                    <a:rPr lang="sv-SE" sz="1200" b="1">
                      <a:latin typeface="Helvetica" charset="0"/>
                    </a:rPr>
                    <a:t>1500</a:t>
                  </a:r>
                </a:p>
              </p:txBody>
            </p:sp>
            <p:sp>
              <p:nvSpPr>
                <p:cNvPr id="37310" name="Rectangle 25">
                  <a:extLst>
                    <a:ext uri="{FF2B5EF4-FFF2-40B4-BE49-F238E27FC236}">
                      <a16:creationId xmlns:a16="http://schemas.microsoft.com/office/drawing/2014/main" id="{11C1EC76-856F-4F69-35FD-E2F4FBE72269}"/>
                    </a:ext>
                  </a:extLst>
                </p:cNvPr>
                <p:cNvSpPr>
                  <a:spLocks noChangeArrowheads="1"/>
                </p:cNvSpPr>
                <p:nvPr/>
              </p:nvSpPr>
              <p:spPr bwMode="auto">
                <a:xfrm>
                  <a:off x="3068" y="1162"/>
                  <a:ext cx="370" cy="173"/>
                </a:xfrm>
                <a:prstGeom prst="rect">
                  <a:avLst/>
                </a:prstGeom>
                <a:grpFill/>
                <a:ln w="12700">
                  <a:solidFill>
                    <a:schemeClr val="tx1"/>
                  </a:solidFill>
                  <a:miter lim="800000"/>
                  <a:headEnd/>
                  <a:tailEnd/>
                </a:ln>
              </p:spPr>
              <p:txBody>
                <a:bodyPr wrap="none" lIns="90488" tIns="44450" rIns="90488" bIns="44450">
                  <a:spAutoFit/>
                </a:bodyPr>
                <a:lstStyle/>
                <a:p>
                  <a:pPr>
                    <a:defRPr/>
                  </a:pPr>
                  <a:r>
                    <a:rPr lang="sv-SE" sz="1200" b="1">
                      <a:latin typeface="Helvetica" charset="0"/>
                    </a:rPr>
                    <a:t>2000</a:t>
                  </a:r>
                </a:p>
              </p:txBody>
            </p:sp>
          </p:grpSp>
          <p:grpSp>
            <p:nvGrpSpPr>
              <p:cNvPr id="7" name="Group 26">
                <a:extLst>
                  <a:ext uri="{FF2B5EF4-FFF2-40B4-BE49-F238E27FC236}">
                    <a16:creationId xmlns:a16="http://schemas.microsoft.com/office/drawing/2014/main" id="{6BE175C0-B790-A878-4B09-95AC43D5D962}"/>
                  </a:ext>
                </a:extLst>
              </p:cNvPr>
              <p:cNvGrpSpPr>
                <a:grpSpLocks/>
              </p:cNvGrpSpPr>
              <p:nvPr/>
            </p:nvGrpSpPr>
            <p:grpSpPr bwMode="auto">
              <a:xfrm>
                <a:off x="3412" y="1254"/>
                <a:ext cx="23" cy="2417"/>
                <a:chOff x="3412" y="1254"/>
                <a:chExt cx="23" cy="2417"/>
              </a:xfrm>
              <a:grpFill/>
            </p:grpSpPr>
            <p:sp>
              <p:nvSpPr>
                <p:cNvPr id="37284" name="Line 27">
                  <a:extLst>
                    <a:ext uri="{FF2B5EF4-FFF2-40B4-BE49-F238E27FC236}">
                      <a16:creationId xmlns:a16="http://schemas.microsoft.com/office/drawing/2014/main" id="{8426C96A-F3D8-6B30-33BD-EC470DB199FA}"/>
                    </a:ext>
                  </a:extLst>
                </p:cNvPr>
                <p:cNvSpPr>
                  <a:spLocks noChangeShapeType="1"/>
                </p:cNvSpPr>
                <p:nvPr/>
              </p:nvSpPr>
              <p:spPr bwMode="auto">
                <a:xfrm flipH="1">
                  <a:off x="3412" y="3671"/>
                  <a:ext cx="20" cy="0"/>
                </a:xfrm>
                <a:prstGeom prst="line">
                  <a:avLst/>
                </a:prstGeom>
                <a:grpFill/>
                <a:ln w="12700">
                  <a:solidFill>
                    <a:schemeClr val="tx1"/>
                  </a:solidFill>
                  <a:round/>
                  <a:headEnd/>
                  <a:tailEnd/>
                </a:ln>
              </p:spPr>
              <p:txBody>
                <a:bodyPr/>
                <a:lstStyle/>
                <a:p>
                  <a:pPr>
                    <a:defRPr/>
                  </a:pPr>
                  <a:endParaRPr lang="en-ZW"/>
                </a:p>
              </p:txBody>
            </p:sp>
            <p:sp>
              <p:nvSpPr>
                <p:cNvPr id="37285" name="Line 28">
                  <a:extLst>
                    <a:ext uri="{FF2B5EF4-FFF2-40B4-BE49-F238E27FC236}">
                      <a16:creationId xmlns:a16="http://schemas.microsoft.com/office/drawing/2014/main" id="{1FDF8034-571A-8833-6E09-E01ABCBA35BF}"/>
                    </a:ext>
                  </a:extLst>
                </p:cNvPr>
                <p:cNvSpPr>
                  <a:spLocks noChangeShapeType="1"/>
                </p:cNvSpPr>
                <p:nvPr/>
              </p:nvSpPr>
              <p:spPr bwMode="auto">
                <a:xfrm flipH="1">
                  <a:off x="3424" y="3552"/>
                  <a:ext cx="8" cy="0"/>
                </a:xfrm>
                <a:prstGeom prst="line">
                  <a:avLst/>
                </a:prstGeom>
                <a:grpFill/>
                <a:ln w="12700">
                  <a:solidFill>
                    <a:schemeClr val="tx1"/>
                  </a:solidFill>
                  <a:round/>
                  <a:headEnd/>
                  <a:tailEnd/>
                </a:ln>
              </p:spPr>
              <p:txBody>
                <a:bodyPr/>
                <a:lstStyle/>
                <a:p>
                  <a:pPr>
                    <a:defRPr/>
                  </a:pPr>
                  <a:endParaRPr lang="en-ZW"/>
                </a:p>
              </p:txBody>
            </p:sp>
            <p:sp>
              <p:nvSpPr>
                <p:cNvPr id="37286" name="Line 29">
                  <a:extLst>
                    <a:ext uri="{FF2B5EF4-FFF2-40B4-BE49-F238E27FC236}">
                      <a16:creationId xmlns:a16="http://schemas.microsoft.com/office/drawing/2014/main" id="{A9447A16-AFFA-A038-06AA-3BFEA66DA4A9}"/>
                    </a:ext>
                  </a:extLst>
                </p:cNvPr>
                <p:cNvSpPr>
                  <a:spLocks noChangeShapeType="1"/>
                </p:cNvSpPr>
                <p:nvPr/>
              </p:nvSpPr>
              <p:spPr bwMode="auto">
                <a:xfrm flipH="1">
                  <a:off x="3424" y="3431"/>
                  <a:ext cx="8" cy="0"/>
                </a:xfrm>
                <a:prstGeom prst="line">
                  <a:avLst/>
                </a:prstGeom>
                <a:grpFill/>
                <a:ln w="12700">
                  <a:solidFill>
                    <a:schemeClr val="tx1"/>
                  </a:solidFill>
                  <a:round/>
                  <a:headEnd/>
                  <a:tailEnd/>
                </a:ln>
              </p:spPr>
              <p:txBody>
                <a:bodyPr/>
                <a:lstStyle/>
                <a:p>
                  <a:pPr>
                    <a:defRPr/>
                  </a:pPr>
                  <a:endParaRPr lang="en-ZW"/>
                </a:p>
              </p:txBody>
            </p:sp>
            <p:sp>
              <p:nvSpPr>
                <p:cNvPr id="37287" name="Line 30">
                  <a:extLst>
                    <a:ext uri="{FF2B5EF4-FFF2-40B4-BE49-F238E27FC236}">
                      <a16:creationId xmlns:a16="http://schemas.microsoft.com/office/drawing/2014/main" id="{21AF3E95-F64E-1EFE-05EA-94B719C3F457}"/>
                    </a:ext>
                  </a:extLst>
                </p:cNvPr>
                <p:cNvSpPr>
                  <a:spLocks noChangeShapeType="1"/>
                </p:cNvSpPr>
                <p:nvPr/>
              </p:nvSpPr>
              <p:spPr bwMode="auto">
                <a:xfrm flipH="1">
                  <a:off x="3424" y="3311"/>
                  <a:ext cx="8" cy="0"/>
                </a:xfrm>
                <a:prstGeom prst="line">
                  <a:avLst/>
                </a:prstGeom>
                <a:grpFill/>
                <a:ln w="12700">
                  <a:solidFill>
                    <a:schemeClr val="tx1"/>
                  </a:solidFill>
                  <a:round/>
                  <a:headEnd/>
                  <a:tailEnd/>
                </a:ln>
              </p:spPr>
              <p:txBody>
                <a:bodyPr/>
                <a:lstStyle/>
                <a:p>
                  <a:pPr>
                    <a:defRPr/>
                  </a:pPr>
                  <a:endParaRPr lang="en-ZW"/>
                </a:p>
              </p:txBody>
            </p:sp>
            <p:sp>
              <p:nvSpPr>
                <p:cNvPr id="37288" name="Line 31">
                  <a:extLst>
                    <a:ext uri="{FF2B5EF4-FFF2-40B4-BE49-F238E27FC236}">
                      <a16:creationId xmlns:a16="http://schemas.microsoft.com/office/drawing/2014/main" id="{02BA5D78-05E1-6286-CE73-407065A79A4F}"/>
                    </a:ext>
                  </a:extLst>
                </p:cNvPr>
                <p:cNvSpPr>
                  <a:spLocks noChangeShapeType="1"/>
                </p:cNvSpPr>
                <p:nvPr/>
              </p:nvSpPr>
              <p:spPr bwMode="auto">
                <a:xfrm flipH="1">
                  <a:off x="3424" y="3190"/>
                  <a:ext cx="8" cy="0"/>
                </a:xfrm>
                <a:prstGeom prst="line">
                  <a:avLst/>
                </a:prstGeom>
                <a:grpFill/>
                <a:ln w="12700">
                  <a:solidFill>
                    <a:schemeClr val="tx1"/>
                  </a:solidFill>
                  <a:round/>
                  <a:headEnd/>
                  <a:tailEnd/>
                </a:ln>
              </p:spPr>
              <p:txBody>
                <a:bodyPr/>
                <a:lstStyle/>
                <a:p>
                  <a:pPr>
                    <a:defRPr/>
                  </a:pPr>
                  <a:endParaRPr lang="en-ZW"/>
                </a:p>
              </p:txBody>
            </p:sp>
            <p:sp>
              <p:nvSpPr>
                <p:cNvPr id="37289" name="Line 32">
                  <a:extLst>
                    <a:ext uri="{FF2B5EF4-FFF2-40B4-BE49-F238E27FC236}">
                      <a16:creationId xmlns:a16="http://schemas.microsoft.com/office/drawing/2014/main" id="{1049110F-496F-0601-85C6-321642B8969A}"/>
                    </a:ext>
                  </a:extLst>
                </p:cNvPr>
                <p:cNvSpPr>
                  <a:spLocks noChangeShapeType="1"/>
                </p:cNvSpPr>
                <p:nvPr/>
              </p:nvSpPr>
              <p:spPr bwMode="auto">
                <a:xfrm flipH="1">
                  <a:off x="3412" y="3069"/>
                  <a:ext cx="20" cy="0"/>
                </a:xfrm>
                <a:prstGeom prst="line">
                  <a:avLst/>
                </a:prstGeom>
                <a:grpFill/>
                <a:ln w="12700">
                  <a:solidFill>
                    <a:schemeClr val="tx1"/>
                  </a:solidFill>
                  <a:round/>
                  <a:headEnd/>
                  <a:tailEnd/>
                </a:ln>
              </p:spPr>
              <p:txBody>
                <a:bodyPr/>
                <a:lstStyle/>
                <a:p>
                  <a:pPr>
                    <a:defRPr/>
                  </a:pPr>
                  <a:endParaRPr lang="en-ZW"/>
                </a:p>
              </p:txBody>
            </p:sp>
            <p:sp>
              <p:nvSpPr>
                <p:cNvPr id="37290" name="Line 33">
                  <a:extLst>
                    <a:ext uri="{FF2B5EF4-FFF2-40B4-BE49-F238E27FC236}">
                      <a16:creationId xmlns:a16="http://schemas.microsoft.com/office/drawing/2014/main" id="{C31598D1-BD81-E620-8D9B-4AACD8E51F60}"/>
                    </a:ext>
                  </a:extLst>
                </p:cNvPr>
                <p:cNvSpPr>
                  <a:spLocks noChangeShapeType="1"/>
                </p:cNvSpPr>
                <p:nvPr/>
              </p:nvSpPr>
              <p:spPr bwMode="auto">
                <a:xfrm flipH="1">
                  <a:off x="3424" y="2949"/>
                  <a:ext cx="8" cy="0"/>
                </a:xfrm>
                <a:prstGeom prst="line">
                  <a:avLst/>
                </a:prstGeom>
                <a:grpFill/>
                <a:ln w="12700">
                  <a:solidFill>
                    <a:schemeClr val="tx1"/>
                  </a:solidFill>
                  <a:round/>
                  <a:headEnd/>
                  <a:tailEnd/>
                </a:ln>
              </p:spPr>
              <p:txBody>
                <a:bodyPr/>
                <a:lstStyle/>
                <a:p>
                  <a:pPr>
                    <a:defRPr/>
                  </a:pPr>
                  <a:endParaRPr lang="en-ZW"/>
                </a:p>
              </p:txBody>
            </p:sp>
            <p:sp>
              <p:nvSpPr>
                <p:cNvPr id="37291" name="Line 34">
                  <a:extLst>
                    <a:ext uri="{FF2B5EF4-FFF2-40B4-BE49-F238E27FC236}">
                      <a16:creationId xmlns:a16="http://schemas.microsoft.com/office/drawing/2014/main" id="{DB82B83A-AA12-6ACE-84E5-69E1F9CFD5F1}"/>
                    </a:ext>
                  </a:extLst>
                </p:cNvPr>
                <p:cNvSpPr>
                  <a:spLocks noChangeShapeType="1"/>
                </p:cNvSpPr>
                <p:nvPr/>
              </p:nvSpPr>
              <p:spPr bwMode="auto">
                <a:xfrm flipH="1">
                  <a:off x="3424" y="2830"/>
                  <a:ext cx="8" cy="0"/>
                </a:xfrm>
                <a:prstGeom prst="line">
                  <a:avLst/>
                </a:prstGeom>
                <a:grpFill/>
                <a:ln w="12700">
                  <a:solidFill>
                    <a:schemeClr val="tx1"/>
                  </a:solidFill>
                  <a:round/>
                  <a:headEnd/>
                  <a:tailEnd/>
                </a:ln>
              </p:spPr>
              <p:txBody>
                <a:bodyPr/>
                <a:lstStyle/>
                <a:p>
                  <a:pPr>
                    <a:defRPr/>
                  </a:pPr>
                  <a:endParaRPr lang="en-ZW"/>
                </a:p>
              </p:txBody>
            </p:sp>
            <p:sp>
              <p:nvSpPr>
                <p:cNvPr id="37292" name="Line 35">
                  <a:extLst>
                    <a:ext uri="{FF2B5EF4-FFF2-40B4-BE49-F238E27FC236}">
                      <a16:creationId xmlns:a16="http://schemas.microsoft.com/office/drawing/2014/main" id="{D378B7BD-F049-AB98-CEE1-9348C7166673}"/>
                    </a:ext>
                  </a:extLst>
                </p:cNvPr>
                <p:cNvSpPr>
                  <a:spLocks noChangeShapeType="1"/>
                </p:cNvSpPr>
                <p:nvPr/>
              </p:nvSpPr>
              <p:spPr bwMode="auto">
                <a:xfrm flipH="1">
                  <a:off x="3424" y="2709"/>
                  <a:ext cx="8" cy="0"/>
                </a:xfrm>
                <a:prstGeom prst="line">
                  <a:avLst/>
                </a:prstGeom>
                <a:grpFill/>
                <a:ln w="12700">
                  <a:solidFill>
                    <a:schemeClr val="tx1"/>
                  </a:solidFill>
                  <a:round/>
                  <a:headEnd/>
                  <a:tailEnd/>
                </a:ln>
              </p:spPr>
              <p:txBody>
                <a:bodyPr/>
                <a:lstStyle/>
                <a:p>
                  <a:pPr>
                    <a:defRPr/>
                  </a:pPr>
                  <a:endParaRPr lang="en-ZW"/>
                </a:p>
              </p:txBody>
            </p:sp>
            <p:sp>
              <p:nvSpPr>
                <p:cNvPr id="37293" name="Line 36">
                  <a:extLst>
                    <a:ext uri="{FF2B5EF4-FFF2-40B4-BE49-F238E27FC236}">
                      <a16:creationId xmlns:a16="http://schemas.microsoft.com/office/drawing/2014/main" id="{603E3C0A-4277-4D73-246C-CEEE1ED3C8F7}"/>
                    </a:ext>
                  </a:extLst>
                </p:cNvPr>
                <p:cNvSpPr>
                  <a:spLocks noChangeShapeType="1"/>
                </p:cNvSpPr>
                <p:nvPr/>
              </p:nvSpPr>
              <p:spPr bwMode="auto">
                <a:xfrm flipH="1">
                  <a:off x="3424" y="2589"/>
                  <a:ext cx="8" cy="0"/>
                </a:xfrm>
                <a:prstGeom prst="line">
                  <a:avLst/>
                </a:prstGeom>
                <a:grpFill/>
                <a:ln w="12700">
                  <a:solidFill>
                    <a:schemeClr val="tx1"/>
                  </a:solidFill>
                  <a:round/>
                  <a:headEnd/>
                  <a:tailEnd/>
                </a:ln>
              </p:spPr>
              <p:txBody>
                <a:bodyPr/>
                <a:lstStyle/>
                <a:p>
                  <a:pPr>
                    <a:defRPr/>
                  </a:pPr>
                  <a:endParaRPr lang="en-ZW"/>
                </a:p>
              </p:txBody>
            </p:sp>
            <p:sp>
              <p:nvSpPr>
                <p:cNvPr id="37294" name="Line 37">
                  <a:extLst>
                    <a:ext uri="{FF2B5EF4-FFF2-40B4-BE49-F238E27FC236}">
                      <a16:creationId xmlns:a16="http://schemas.microsoft.com/office/drawing/2014/main" id="{B836760E-D2D0-5EFB-44ED-0A5D1CED7E6A}"/>
                    </a:ext>
                  </a:extLst>
                </p:cNvPr>
                <p:cNvSpPr>
                  <a:spLocks noChangeShapeType="1"/>
                </p:cNvSpPr>
                <p:nvPr/>
              </p:nvSpPr>
              <p:spPr bwMode="auto">
                <a:xfrm flipH="1">
                  <a:off x="3412" y="2468"/>
                  <a:ext cx="20" cy="0"/>
                </a:xfrm>
                <a:prstGeom prst="line">
                  <a:avLst/>
                </a:prstGeom>
                <a:grpFill/>
                <a:ln w="12700">
                  <a:solidFill>
                    <a:schemeClr val="tx1"/>
                  </a:solidFill>
                  <a:round/>
                  <a:headEnd/>
                  <a:tailEnd/>
                </a:ln>
              </p:spPr>
              <p:txBody>
                <a:bodyPr/>
                <a:lstStyle/>
                <a:p>
                  <a:pPr>
                    <a:defRPr/>
                  </a:pPr>
                  <a:endParaRPr lang="en-ZW"/>
                </a:p>
              </p:txBody>
            </p:sp>
            <p:sp>
              <p:nvSpPr>
                <p:cNvPr id="37295" name="Line 38">
                  <a:extLst>
                    <a:ext uri="{FF2B5EF4-FFF2-40B4-BE49-F238E27FC236}">
                      <a16:creationId xmlns:a16="http://schemas.microsoft.com/office/drawing/2014/main" id="{DA8E10C6-9C76-20E2-77D7-7FBF278AB5B7}"/>
                    </a:ext>
                  </a:extLst>
                </p:cNvPr>
                <p:cNvSpPr>
                  <a:spLocks noChangeShapeType="1"/>
                </p:cNvSpPr>
                <p:nvPr/>
              </p:nvSpPr>
              <p:spPr bwMode="auto">
                <a:xfrm flipH="1">
                  <a:off x="3424" y="2336"/>
                  <a:ext cx="8" cy="0"/>
                </a:xfrm>
                <a:prstGeom prst="line">
                  <a:avLst/>
                </a:prstGeom>
                <a:grpFill/>
                <a:ln w="12700">
                  <a:solidFill>
                    <a:schemeClr val="tx1"/>
                  </a:solidFill>
                  <a:round/>
                  <a:headEnd/>
                  <a:tailEnd/>
                </a:ln>
              </p:spPr>
              <p:txBody>
                <a:bodyPr/>
                <a:lstStyle/>
                <a:p>
                  <a:pPr>
                    <a:defRPr/>
                  </a:pPr>
                  <a:endParaRPr lang="en-ZW"/>
                </a:p>
              </p:txBody>
            </p:sp>
            <p:sp>
              <p:nvSpPr>
                <p:cNvPr id="37296" name="Line 39">
                  <a:extLst>
                    <a:ext uri="{FF2B5EF4-FFF2-40B4-BE49-F238E27FC236}">
                      <a16:creationId xmlns:a16="http://schemas.microsoft.com/office/drawing/2014/main" id="{2F1303F4-A674-7583-9E6E-E31223C54E75}"/>
                    </a:ext>
                  </a:extLst>
                </p:cNvPr>
                <p:cNvSpPr>
                  <a:spLocks noChangeShapeType="1"/>
                </p:cNvSpPr>
                <p:nvPr/>
              </p:nvSpPr>
              <p:spPr bwMode="auto">
                <a:xfrm flipH="1">
                  <a:off x="3424" y="2216"/>
                  <a:ext cx="8" cy="0"/>
                </a:xfrm>
                <a:prstGeom prst="line">
                  <a:avLst/>
                </a:prstGeom>
                <a:grpFill/>
                <a:ln w="12700">
                  <a:solidFill>
                    <a:schemeClr val="tx1"/>
                  </a:solidFill>
                  <a:round/>
                  <a:headEnd/>
                  <a:tailEnd/>
                </a:ln>
              </p:spPr>
              <p:txBody>
                <a:bodyPr/>
                <a:lstStyle/>
                <a:p>
                  <a:pPr>
                    <a:defRPr/>
                  </a:pPr>
                  <a:endParaRPr lang="en-ZW"/>
                </a:p>
              </p:txBody>
            </p:sp>
            <p:sp>
              <p:nvSpPr>
                <p:cNvPr id="37297" name="Line 40">
                  <a:extLst>
                    <a:ext uri="{FF2B5EF4-FFF2-40B4-BE49-F238E27FC236}">
                      <a16:creationId xmlns:a16="http://schemas.microsoft.com/office/drawing/2014/main" id="{9F041041-5F33-CCA0-CD07-396B31ACEC87}"/>
                    </a:ext>
                  </a:extLst>
                </p:cNvPr>
                <p:cNvSpPr>
                  <a:spLocks noChangeShapeType="1"/>
                </p:cNvSpPr>
                <p:nvPr/>
              </p:nvSpPr>
              <p:spPr bwMode="auto">
                <a:xfrm flipH="1">
                  <a:off x="3424" y="2095"/>
                  <a:ext cx="8" cy="0"/>
                </a:xfrm>
                <a:prstGeom prst="line">
                  <a:avLst/>
                </a:prstGeom>
                <a:grpFill/>
                <a:ln w="12700">
                  <a:solidFill>
                    <a:schemeClr val="tx1"/>
                  </a:solidFill>
                  <a:round/>
                  <a:headEnd/>
                  <a:tailEnd/>
                </a:ln>
              </p:spPr>
              <p:txBody>
                <a:bodyPr/>
                <a:lstStyle/>
                <a:p>
                  <a:pPr>
                    <a:defRPr/>
                  </a:pPr>
                  <a:endParaRPr lang="en-ZW"/>
                </a:p>
              </p:txBody>
            </p:sp>
            <p:sp>
              <p:nvSpPr>
                <p:cNvPr id="37298" name="Line 41">
                  <a:extLst>
                    <a:ext uri="{FF2B5EF4-FFF2-40B4-BE49-F238E27FC236}">
                      <a16:creationId xmlns:a16="http://schemas.microsoft.com/office/drawing/2014/main" id="{52DCA208-C766-1642-206D-86E595E396A5}"/>
                    </a:ext>
                  </a:extLst>
                </p:cNvPr>
                <p:cNvSpPr>
                  <a:spLocks noChangeShapeType="1"/>
                </p:cNvSpPr>
                <p:nvPr/>
              </p:nvSpPr>
              <p:spPr bwMode="auto">
                <a:xfrm flipH="1">
                  <a:off x="3424" y="1974"/>
                  <a:ext cx="8" cy="0"/>
                </a:xfrm>
                <a:prstGeom prst="line">
                  <a:avLst/>
                </a:prstGeom>
                <a:grpFill/>
                <a:ln w="12700">
                  <a:solidFill>
                    <a:schemeClr val="tx1"/>
                  </a:solidFill>
                  <a:round/>
                  <a:headEnd/>
                  <a:tailEnd/>
                </a:ln>
              </p:spPr>
              <p:txBody>
                <a:bodyPr/>
                <a:lstStyle/>
                <a:p>
                  <a:pPr>
                    <a:defRPr/>
                  </a:pPr>
                  <a:endParaRPr lang="en-ZW"/>
                </a:p>
              </p:txBody>
            </p:sp>
            <p:sp>
              <p:nvSpPr>
                <p:cNvPr id="37299" name="Line 42">
                  <a:extLst>
                    <a:ext uri="{FF2B5EF4-FFF2-40B4-BE49-F238E27FC236}">
                      <a16:creationId xmlns:a16="http://schemas.microsoft.com/office/drawing/2014/main" id="{47439985-A355-52D2-FE31-B01650B6F2DB}"/>
                    </a:ext>
                  </a:extLst>
                </p:cNvPr>
                <p:cNvSpPr>
                  <a:spLocks noChangeShapeType="1"/>
                </p:cNvSpPr>
                <p:nvPr/>
              </p:nvSpPr>
              <p:spPr bwMode="auto">
                <a:xfrm flipH="1">
                  <a:off x="3412" y="1854"/>
                  <a:ext cx="20" cy="0"/>
                </a:xfrm>
                <a:prstGeom prst="line">
                  <a:avLst/>
                </a:prstGeom>
                <a:grpFill/>
                <a:ln w="12700">
                  <a:solidFill>
                    <a:schemeClr val="tx1"/>
                  </a:solidFill>
                  <a:round/>
                  <a:headEnd/>
                  <a:tailEnd/>
                </a:ln>
              </p:spPr>
              <p:txBody>
                <a:bodyPr/>
                <a:lstStyle/>
                <a:p>
                  <a:pPr>
                    <a:defRPr/>
                  </a:pPr>
                  <a:endParaRPr lang="en-ZW"/>
                </a:p>
              </p:txBody>
            </p:sp>
            <p:sp>
              <p:nvSpPr>
                <p:cNvPr id="37300" name="Line 43">
                  <a:extLst>
                    <a:ext uri="{FF2B5EF4-FFF2-40B4-BE49-F238E27FC236}">
                      <a16:creationId xmlns:a16="http://schemas.microsoft.com/office/drawing/2014/main" id="{196CC944-FF86-A4AC-82D3-84ACCCDA3E61}"/>
                    </a:ext>
                  </a:extLst>
                </p:cNvPr>
                <p:cNvSpPr>
                  <a:spLocks noChangeShapeType="1"/>
                </p:cNvSpPr>
                <p:nvPr/>
              </p:nvSpPr>
              <p:spPr bwMode="auto">
                <a:xfrm flipH="1">
                  <a:off x="3424" y="1734"/>
                  <a:ext cx="8" cy="0"/>
                </a:xfrm>
                <a:prstGeom prst="line">
                  <a:avLst/>
                </a:prstGeom>
                <a:grpFill/>
                <a:ln w="12700">
                  <a:solidFill>
                    <a:schemeClr val="tx1"/>
                  </a:solidFill>
                  <a:round/>
                  <a:headEnd/>
                  <a:tailEnd/>
                </a:ln>
              </p:spPr>
              <p:txBody>
                <a:bodyPr/>
                <a:lstStyle/>
                <a:p>
                  <a:pPr>
                    <a:defRPr/>
                  </a:pPr>
                  <a:endParaRPr lang="en-ZW"/>
                </a:p>
              </p:txBody>
            </p:sp>
            <p:sp>
              <p:nvSpPr>
                <p:cNvPr id="37301" name="Line 44">
                  <a:extLst>
                    <a:ext uri="{FF2B5EF4-FFF2-40B4-BE49-F238E27FC236}">
                      <a16:creationId xmlns:a16="http://schemas.microsoft.com/office/drawing/2014/main" id="{C3EE1CBE-A5CA-4250-DE3D-60F30073EBC3}"/>
                    </a:ext>
                  </a:extLst>
                </p:cNvPr>
                <p:cNvSpPr>
                  <a:spLocks noChangeShapeType="1"/>
                </p:cNvSpPr>
                <p:nvPr/>
              </p:nvSpPr>
              <p:spPr bwMode="auto">
                <a:xfrm flipH="1">
                  <a:off x="3424" y="1613"/>
                  <a:ext cx="8" cy="0"/>
                </a:xfrm>
                <a:prstGeom prst="line">
                  <a:avLst/>
                </a:prstGeom>
                <a:grpFill/>
                <a:ln w="12700">
                  <a:solidFill>
                    <a:schemeClr val="tx1"/>
                  </a:solidFill>
                  <a:round/>
                  <a:headEnd/>
                  <a:tailEnd/>
                </a:ln>
              </p:spPr>
              <p:txBody>
                <a:bodyPr/>
                <a:lstStyle/>
                <a:p>
                  <a:pPr>
                    <a:defRPr/>
                  </a:pPr>
                  <a:endParaRPr lang="en-ZW"/>
                </a:p>
              </p:txBody>
            </p:sp>
            <p:sp>
              <p:nvSpPr>
                <p:cNvPr id="37302" name="Line 45">
                  <a:extLst>
                    <a:ext uri="{FF2B5EF4-FFF2-40B4-BE49-F238E27FC236}">
                      <a16:creationId xmlns:a16="http://schemas.microsoft.com/office/drawing/2014/main" id="{42326737-6AAF-383A-1BDE-499097DFD3FD}"/>
                    </a:ext>
                  </a:extLst>
                </p:cNvPr>
                <p:cNvSpPr>
                  <a:spLocks noChangeShapeType="1"/>
                </p:cNvSpPr>
                <p:nvPr/>
              </p:nvSpPr>
              <p:spPr bwMode="auto">
                <a:xfrm flipH="1">
                  <a:off x="3424" y="1495"/>
                  <a:ext cx="8" cy="0"/>
                </a:xfrm>
                <a:prstGeom prst="line">
                  <a:avLst/>
                </a:prstGeom>
                <a:grpFill/>
                <a:ln w="12700">
                  <a:solidFill>
                    <a:schemeClr val="tx1"/>
                  </a:solidFill>
                  <a:round/>
                  <a:headEnd/>
                  <a:tailEnd/>
                </a:ln>
              </p:spPr>
              <p:txBody>
                <a:bodyPr/>
                <a:lstStyle/>
                <a:p>
                  <a:pPr>
                    <a:defRPr/>
                  </a:pPr>
                  <a:endParaRPr lang="en-ZW"/>
                </a:p>
              </p:txBody>
            </p:sp>
            <p:sp>
              <p:nvSpPr>
                <p:cNvPr id="37303" name="Line 46">
                  <a:extLst>
                    <a:ext uri="{FF2B5EF4-FFF2-40B4-BE49-F238E27FC236}">
                      <a16:creationId xmlns:a16="http://schemas.microsoft.com/office/drawing/2014/main" id="{E0EF06E9-2E92-6BCE-8242-650386F65385}"/>
                    </a:ext>
                  </a:extLst>
                </p:cNvPr>
                <p:cNvSpPr>
                  <a:spLocks noChangeShapeType="1"/>
                </p:cNvSpPr>
                <p:nvPr/>
              </p:nvSpPr>
              <p:spPr bwMode="auto">
                <a:xfrm flipH="1">
                  <a:off x="3424" y="1374"/>
                  <a:ext cx="8" cy="0"/>
                </a:xfrm>
                <a:prstGeom prst="line">
                  <a:avLst/>
                </a:prstGeom>
                <a:grpFill/>
                <a:ln w="12700">
                  <a:solidFill>
                    <a:schemeClr val="tx1"/>
                  </a:solidFill>
                  <a:round/>
                  <a:headEnd/>
                  <a:tailEnd/>
                </a:ln>
              </p:spPr>
              <p:txBody>
                <a:bodyPr/>
                <a:lstStyle/>
                <a:p>
                  <a:pPr>
                    <a:defRPr/>
                  </a:pPr>
                  <a:endParaRPr lang="en-ZW"/>
                </a:p>
              </p:txBody>
            </p:sp>
            <p:sp>
              <p:nvSpPr>
                <p:cNvPr id="37304" name="Line 47">
                  <a:extLst>
                    <a:ext uri="{FF2B5EF4-FFF2-40B4-BE49-F238E27FC236}">
                      <a16:creationId xmlns:a16="http://schemas.microsoft.com/office/drawing/2014/main" id="{EDE5BC91-C509-A667-18CD-FC8E485BC8EF}"/>
                    </a:ext>
                  </a:extLst>
                </p:cNvPr>
                <p:cNvSpPr>
                  <a:spLocks noChangeShapeType="1"/>
                </p:cNvSpPr>
                <p:nvPr/>
              </p:nvSpPr>
              <p:spPr bwMode="auto">
                <a:xfrm flipH="1">
                  <a:off x="3412" y="1254"/>
                  <a:ext cx="20" cy="0"/>
                </a:xfrm>
                <a:prstGeom prst="line">
                  <a:avLst/>
                </a:prstGeom>
                <a:grpFill/>
                <a:ln w="12700">
                  <a:solidFill>
                    <a:schemeClr val="tx1"/>
                  </a:solidFill>
                  <a:round/>
                  <a:headEnd/>
                  <a:tailEnd/>
                </a:ln>
              </p:spPr>
              <p:txBody>
                <a:bodyPr/>
                <a:lstStyle/>
                <a:p>
                  <a:pPr>
                    <a:defRPr/>
                  </a:pPr>
                  <a:endParaRPr lang="en-ZW"/>
                </a:p>
              </p:txBody>
            </p:sp>
            <p:sp>
              <p:nvSpPr>
                <p:cNvPr id="37305" name="Line 48">
                  <a:extLst>
                    <a:ext uri="{FF2B5EF4-FFF2-40B4-BE49-F238E27FC236}">
                      <a16:creationId xmlns:a16="http://schemas.microsoft.com/office/drawing/2014/main" id="{EE95F322-5C2B-E4ED-C734-07776CFA5D7A}"/>
                    </a:ext>
                  </a:extLst>
                </p:cNvPr>
                <p:cNvSpPr>
                  <a:spLocks noChangeShapeType="1"/>
                </p:cNvSpPr>
                <p:nvPr/>
              </p:nvSpPr>
              <p:spPr bwMode="auto">
                <a:xfrm flipV="1">
                  <a:off x="3435" y="1254"/>
                  <a:ext cx="0" cy="2417"/>
                </a:xfrm>
                <a:prstGeom prst="line">
                  <a:avLst/>
                </a:prstGeom>
                <a:grpFill/>
                <a:ln w="12700">
                  <a:solidFill>
                    <a:schemeClr val="tx1"/>
                  </a:solidFill>
                  <a:round/>
                  <a:headEnd/>
                  <a:tailEnd/>
                </a:ln>
              </p:spPr>
              <p:txBody>
                <a:bodyPr/>
                <a:lstStyle/>
                <a:p>
                  <a:pPr>
                    <a:defRPr/>
                  </a:pPr>
                  <a:endParaRPr lang="en-ZW"/>
                </a:p>
              </p:txBody>
            </p:sp>
          </p:grpSp>
          <p:sp>
            <p:nvSpPr>
              <p:cNvPr id="37102" name="Line 49">
                <a:extLst>
                  <a:ext uri="{FF2B5EF4-FFF2-40B4-BE49-F238E27FC236}">
                    <a16:creationId xmlns:a16="http://schemas.microsoft.com/office/drawing/2014/main" id="{DD063D6D-54D0-F983-F444-0EF90AD66836}"/>
                  </a:ext>
                </a:extLst>
              </p:cNvPr>
              <p:cNvSpPr>
                <a:spLocks noChangeShapeType="1"/>
              </p:cNvSpPr>
              <p:nvPr/>
            </p:nvSpPr>
            <p:spPr bwMode="auto">
              <a:xfrm>
                <a:off x="3435" y="3671"/>
                <a:ext cx="79" cy="0"/>
              </a:xfrm>
              <a:prstGeom prst="line">
                <a:avLst/>
              </a:prstGeom>
              <a:grpFill/>
              <a:ln w="12700">
                <a:solidFill>
                  <a:schemeClr val="tx1"/>
                </a:solidFill>
                <a:round/>
                <a:headEnd/>
                <a:tailEnd/>
              </a:ln>
            </p:spPr>
            <p:txBody>
              <a:bodyPr/>
              <a:lstStyle/>
              <a:p>
                <a:pPr>
                  <a:defRPr/>
                </a:pPr>
                <a:endParaRPr lang="en-ZW"/>
              </a:p>
            </p:txBody>
          </p:sp>
          <p:sp>
            <p:nvSpPr>
              <p:cNvPr id="37103" name="Freeform 50">
                <a:extLst>
                  <a:ext uri="{FF2B5EF4-FFF2-40B4-BE49-F238E27FC236}">
                    <a16:creationId xmlns:a16="http://schemas.microsoft.com/office/drawing/2014/main" id="{82F6ECC1-677D-7C0B-AF05-89E530D49EF5}"/>
                  </a:ext>
                </a:extLst>
              </p:cNvPr>
              <p:cNvSpPr>
                <a:spLocks/>
              </p:cNvSpPr>
              <p:nvPr/>
            </p:nvSpPr>
            <p:spPr bwMode="auto">
              <a:xfrm>
                <a:off x="3435" y="3663"/>
                <a:ext cx="172" cy="1"/>
              </a:xfrm>
              <a:custGeom>
                <a:avLst/>
                <a:gdLst>
                  <a:gd name="T0" fmla="*/ 0 w 172"/>
                  <a:gd name="T1" fmla="*/ 0 h 1"/>
                  <a:gd name="T2" fmla="*/ 83 w 172"/>
                  <a:gd name="T3" fmla="*/ 0 h 1"/>
                  <a:gd name="T4" fmla="*/ 171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0" y="0"/>
                    </a:moveTo>
                    <a:lnTo>
                      <a:pt x="83" y="0"/>
                    </a:lnTo>
                    <a:lnTo>
                      <a:pt x="171"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04" name="Freeform 51">
                <a:extLst>
                  <a:ext uri="{FF2B5EF4-FFF2-40B4-BE49-F238E27FC236}">
                    <a16:creationId xmlns:a16="http://schemas.microsoft.com/office/drawing/2014/main" id="{A4B9F6B6-989C-C4E9-0B30-15AD09F1111A}"/>
                  </a:ext>
                </a:extLst>
              </p:cNvPr>
              <p:cNvSpPr>
                <a:spLocks/>
              </p:cNvSpPr>
              <p:nvPr/>
            </p:nvSpPr>
            <p:spPr bwMode="auto">
              <a:xfrm>
                <a:off x="3518" y="3663"/>
                <a:ext cx="176" cy="1"/>
              </a:xfrm>
              <a:custGeom>
                <a:avLst/>
                <a:gdLst>
                  <a:gd name="T0" fmla="*/ 0 w 176"/>
                  <a:gd name="T1" fmla="*/ 0 h 1"/>
                  <a:gd name="T2" fmla="*/ 88 w 176"/>
                  <a:gd name="T3" fmla="*/ 0 h 1"/>
                  <a:gd name="T4" fmla="*/ 175 w 176"/>
                  <a:gd name="T5" fmla="*/ 0 h 1"/>
                  <a:gd name="T6" fmla="*/ 0 60000 65536"/>
                  <a:gd name="T7" fmla="*/ 0 60000 65536"/>
                  <a:gd name="T8" fmla="*/ 0 60000 65536"/>
                  <a:gd name="T9" fmla="*/ 0 w 176"/>
                  <a:gd name="T10" fmla="*/ 0 h 1"/>
                  <a:gd name="T11" fmla="*/ 176 w 176"/>
                  <a:gd name="T12" fmla="*/ 1 h 1"/>
                </a:gdLst>
                <a:ahLst/>
                <a:cxnLst>
                  <a:cxn ang="T6">
                    <a:pos x="T0" y="T1"/>
                  </a:cxn>
                  <a:cxn ang="T7">
                    <a:pos x="T2" y="T3"/>
                  </a:cxn>
                  <a:cxn ang="T8">
                    <a:pos x="T4" y="T5"/>
                  </a:cxn>
                </a:cxnLst>
                <a:rect l="T9" t="T10" r="T11" b="T12"/>
                <a:pathLst>
                  <a:path w="176" h="1">
                    <a:moveTo>
                      <a:pt x="0" y="0"/>
                    </a:moveTo>
                    <a:lnTo>
                      <a:pt x="88" y="0"/>
                    </a:lnTo>
                    <a:lnTo>
                      <a:pt x="175"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05" name="Freeform 52">
                <a:extLst>
                  <a:ext uri="{FF2B5EF4-FFF2-40B4-BE49-F238E27FC236}">
                    <a16:creationId xmlns:a16="http://schemas.microsoft.com/office/drawing/2014/main" id="{C53BE52A-E8F0-02F6-8A49-1566EA25A828}"/>
                  </a:ext>
                </a:extLst>
              </p:cNvPr>
              <p:cNvSpPr>
                <a:spLocks/>
              </p:cNvSpPr>
              <p:nvPr/>
            </p:nvSpPr>
            <p:spPr bwMode="auto">
              <a:xfrm>
                <a:off x="3606" y="3663"/>
                <a:ext cx="170" cy="1"/>
              </a:xfrm>
              <a:custGeom>
                <a:avLst/>
                <a:gdLst>
                  <a:gd name="T0" fmla="*/ 0 w 170"/>
                  <a:gd name="T1" fmla="*/ 0 h 1"/>
                  <a:gd name="T2" fmla="*/ 87 w 170"/>
                  <a:gd name="T3" fmla="*/ 0 h 1"/>
                  <a:gd name="T4" fmla="*/ 169 w 170"/>
                  <a:gd name="T5" fmla="*/ 0 h 1"/>
                  <a:gd name="T6" fmla="*/ 0 60000 65536"/>
                  <a:gd name="T7" fmla="*/ 0 60000 65536"/>
                  <a:gd name="T8" fmla="*/ 0 60000 65536"/>
                  <a:gd name="T9" fmla="*/ 0 w 170"/>
                  <a:gd name="T10" fmla="*/ 0 h 1"/>
                  <a:gd name="T11" fmla="*/ 170 w 170"/>
                  <a:gd name="T12" fmla="*/ 1 h 1"/>
                </a:gdLst>
                <a:ahLst/>
                <a:cxnLst>
                  <a:cxn ang="T6">
                    <a:pos x="T0" y="T1"/>
                  </a:cxn>
                  <a:cxn ang="T7">
                    <a:pos x="T2" y="T3"/>
                  </a:cxn>
                  <a:cxn ang="T8">
                    <a:pos x="T4" y="T5"/>
                  </a:cxn>
                </a:cxnLst>
                <a:rect l="T9" t="T10" r="T11" b="T12"/>
                <a:pathLst>
                  <a:path w="170" h="1">
                    <a:moveTo>
                      <a:pt x="0" y="0"/>
                    </a:moveTo>
                    <a:lnTo>
                      <a:pt x="87" y="0"/>
                    </a:lnTo>
                    <a:lnTo>
                      <a:pt x="169"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06" name="Freeform 53">
                <a:extLst>
                  <a:ext uri="{FF2B5EF4-FFF2-40B4-BE49-F238E27FC236}">
                    <a16:creationId xmlns:a16="http://schemas.microsoft.com/office/drawing/2014/main" id="{C7326BBE-EDF7-9E30-00A8-AAD16D6B6C9F}"/>
                  </a:ext>
                </a:extLst>
              </p:cNvPr>
              <p:cNvSpPr>
                <a:spLocks/>
              </p:cNvSpPr>
              <p:nvPr/>
            </p:nvSpPr>
            <p:spPr bwMode="auto">
              <a:xfrm>
                <a:off x="3693" y="3627"/>
                <a:ext cx="166" cy="37"/>
              </a:xfrm>
              <a:custGeom>
                <a:avLst/>
                <a:gdLst>
                  <a:gd name="T0" fmla="*/ 0 w 166"/>
                  <a:gd name="T1" fmla="*/ 36 h 37"/>
                  <a:gd name="T2" fmla="*/ 83 w 166"/>
                  <a:gd name="T3" fmla="*/ 36 h 37"/>
                  <a:gd name="T4" fmla="*/ 165 w 166"/>
                  <a:gd name="T5" fmla="*/ 0 h 37"/>
                  <a:gd name="T6" fmla="*/ 0 60000 65536"/>
                  <a:gd name="T7" fmla="*/ 0 60000 65536"/>
                  <a:gd name="T8" fmla="*/ 0 60000 65536"/>
                  <a:gd name="T9" fmla="*/ 0 w 166"/>
                  <a:gd name="T10" fmla="*/ 0 h 37"/>
                  <a:gd name="T11" fmla="*/ 166 w 166"/>
                  <a:gd name="T12" fmla="*/ 37 h 37"/>
                </a:gdLst>
                <a:ahLst/>
                <a:cxnLst>
                  <a:cxn ang="T6">
                    <a:pos x="T0" y="T1"/>
                  </a:cxn>
                  <a:cxn ang="T7">
                    <a:pos x="T2" y="T3"/>
                  </a:cxn>
                  <a:cxn ang="T8">
                    <a:pos x="T4" y="T5"/>
                  </a:cxn>
                </a:cxnLst>
                <a:rect l="T9" t="T10" r="T11" b="T12"/>
                <a:pathLst>
                  <a:path w="166" h="37">
                    <a:moveTo>
                      <a:pt x="0" y="36"/>
                    </a:moveTo>
                    <a:lnTo>
                      <a:pt x="83" y="36"/>
                    </a:lnTo>
                    <a:lnTo>
                      <a:pt x="165"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07" name="Freeform 54">
                <a:extLst>
                  <a:ext uri="{FF2B5EF4-FFF2-40B4-BE49-F238E27FC236}">
                    <a16:creationId xmlns:a16="http://schemas.microsoft.com/office/drawing/2014/main" id="{B0CAA9C2-B67D-EE6B-7729-5852BB4EED33}"/>
                  </a:ext>
                </a:extLst>
              </p:cNvPr>
              <p:cNvSpPr>
                <a:spLocks/>
              </p:cNvSpPr>
              <p:nvPr/>
            </p:nvSpPr>
            <p:spPr bwMode="auto">
              <a:xfrm>
                <a:off x="3775" y="3591"/>
                <a:ext cx="171" cy="73"/>
              </a:xfrm>
              <a:custGeom>
                <a:avLst/>
                <a:gdLst>
                  <a:gd name="T0" fmla="*/ 0 w 171"/>
                  <a:gd name="T1" fmla="*/ 72 h 73"/>
                  <a:gd name="T2" fmla="*/ 82 w 171"/>
                  <a:gd name="T3" fmla="*/ 35 h 73"/>
                  <a:gd name="T4" fmla="*/ 170 w 171"/>
                  <a:gd name="T5" fmla="*/ 0 h 73"/>
                  <a:gd name="T6" fmla="*/ 0 60000 65536"/>
                  <a:gd name="T7" fmla="*/ 0 60000 65536"/>
                  <a:gd name="T8" fmla="*/ 0 60000 65536"/>
                  <a:gd name="T9" fmla="*/ 0 w 171"/>
                  <a:gd name="T10" fmla="*/ 0 h 73"/>
                  <a:gd name="T11" fmla="*/ 171 w 171"/>
                  <a:gd name="T12" fmla="*/ 73 h 73"/>
                </a:gdLst>
                <a:ahLst/>
                <a:cxnLst>
                  <a:cxn ang="T6">
                    <a:pos x="T0" y="T1"/>
                  </a:cxn>
                  <a:cxn ang="T7">
                    <a:pos x="T2" y="T3"/>
                  </a:cxn>
                  <a:cxn ang="T8">
                    <a:pos x="T4" y="T5"/>
                  </a:cxn>
                </a:cxnLst>
                <a:rect l="T9" t="T10" r="T11" b="T12"/>
                <a:pathLst>
                  <a:path w="171" h="73">
                    <a:moveTo>
                      <a:pt x="0" y="72"/>
                    </a:moveTo>
                    <a:lnTo>
                      <a:pt x="82" y="35"/>
                    </a:lnTo>
                    <a:lnTo>
                      <a:pt x="170"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08" name="Freeform 55">
                <a:extLst>
                  <a:ext uri="{FF2B5EF4-FFF2-40B4-BE49-F238E27FC236}">
                    <a16:creationId xmlns:a16="http://schemas.microsoft.com/office/drawing/2014/main" id="{5765939A-591A-611D-BC60-7565BB891AAE}"/>
                  </a:ext>
                </a:extLst>
              </p:cNvPr>
              <p:cNvSpPr>
                <a:spLocks/>
              </p:cNvSpPr>
              <p:nvPr/>
            </p:nvSpPr>
            <p:spPr bwMode="auto">
              <a:xfrm>
                <a:off x="3858" y="3591"/>
                <a:ext cx="258" cy="37"/>
              </a:xfrm>
              <a:custGeom>
                <a:avLst/>
                <a:gdLst>
                  <a:gd name="T0" fmla="*/ 0 w 258"/>
                  <a:gd name="T1" fmla="*/ 36 h 37"/>
                  <a:gd name="T2" fmla="*/ 87 w 258"/>
                  <a:gd name="T3" fmla="*/ 0 h 37"/>
                  <a:gd name="T4" fmla="*/ 257 w 258"/>
                  <a:gd name="T5" fmla="*/ 25 h 37"/>
                  <a:gd name="T6" fmla="*/ 0 60000 65536"/>
                  <a:gd name="T7" fmla="*/ 0 60000 65536"/>
                  <a:gd name="T8" fmla="*/ 0 60000 65536"/>
                  <a:gd name="T9" fmla="*/ 0 w 258"/>
                  <a:gd name="T10" fmla="*/ 0 h 37"/>
                  <a:gd name="T11" fmla="*/ 258 w 258"/>
                  <a:gd name="T12" fmla="*/ 37 h 37"/>
                </a:gdLst>
                <a:ahLst/>
                <a:cxnLst>
                  <a:cxn ang="T6">
                    <a:pos x="T0" y="T1"/>
                  </a:cxn>
                  <a:cxn ang="T7">
                    <a:pos x="T2" y="T3"/>
                  </a:cxn>
                  <a:cxn ang="T8">
                    <a:pos x="T4" y="T5"/>
                  </a:cxn>
                </a:cxnLst>
                <a:rect l="T9" t="T10" r="T11" b="T12"/>
                <a:pathLst>
                  <a:path w="258" h="37">
                    <a:moveTo>
                      <a:pt x="0" y="36"/>
                    </a:moveTo>
                    <a:lnTo>
                      <a:pt x="87" y="0"/>
                    </a:lnTo>
                    <a:lnTo>
                      <a:pt x="257" y="25"/>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09" name="Freeform 56">
                <a:extLst>
                  <a:ext uri="{FF2B5EF4-FFF2-40B4-BE49-F238E27FC236}">
                    <a16:creationId xmlns:a16="http://schemas.microsoft.com/office/drawing/2014/main" id="{AA151492-7A6D-9053-51F8-38807D50DCAF}"/>
                  </a:ext>
                </a:extLst>
              </p:cNvPr>
              <p:cNvSpPr>
                <a:spLocks/>
              </p:cNvSpPr>
              <p:nvPr/>
            </p:nvSpPr>
            <p:spPr bwMode="auto">
              <a:xfrm>
                <a:off x="3945" y="3591"/>
                <a:ext cx="341" cy="25"/>
              </a:xfrm>
              <a:custGeom>
                <a:avLst/>
                <a:gdLst>
                  <a:gd name="T0" fmla="*/ 0 w 341"/>
                  <a:gd name="T1" fmla="*/ 0 h 25"/>
                  <a:gd name="T2" fmla="*/ 170 w 341"/>
                  <a:gd name="T3" fmla="*/ 24 h 25"/>
                  <a:gd name="T4" fmla="*/ 340 w 341"/>
                  <a:gd name="T5" fmla="*/ 11 h 25"/>
                  <a:gd name="T6" fmla="*/ 0 60000 65536"/>
                  <a:gd name="T7" fmla="*/ 0 60000 65536"/>
                  <a:gd name="T8" fmla="*/ 0 60000 65536"/>
                  <a:gd name="T9" fmla="*/ 0 w 341"/>
                  <a:gd name="T10" fmla="*/ 0 h 25"/>
                  <a:gd name="T11" fmla="*/ 341 w 341"/>
                  <a:gd name="T12" fmla="*/ 25 h 25"/>
                </a:gdLst>
                <a:ahLst/>
                <a:cxnLst>
                  <a:cxn ang="T6">
                    <a:pos x="T0" y="T1"/>
                  </a:cxn>
                  <a:cxn ang="T7">
                    <a:pos x="T2" y="T3"/>
                  </a:cxn>
                  <a:cxn ang="T8">
                    <a:pos x="T4" y="T5"/>
                  </a:cxn>
                </a:cxnLst>
                <a:rect l="T9" t="T10" r="T11" b="T12"/>
                <a:pathLst>
                  <a:path w="341" h="25">
                    <a:moveTo>
                      <a:pt x="0" y="0"/>
                    </a:moveTo>
                    <a:lnTo>
                      <a:pt x="170" y="24"/>
                    </a:lnTo>
                    <a:lnTo>
                      <a:pt x="340" y="11"/>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10" name="Freeform 57">
                <a:extLst>
                  <a:ext uri="{FF2B5EF4-FFF2-40B4-BE49-F238E27FC236}">
                    <a16:creationId xmlns:a16="http://schemas.microsoft.com/office/drawing/2014/main" id="{9AF33046-7DA4-3294-D051-313884C4217E}"/>
                  </a:ext>
                </a:extLst>
              </p:cNvPr>
              <p:cNvSpPr>
                <a:spLocks/>
              </p:cNvSpPr>
              <p:nvPr/>
            </p:nvSpPr>
            <p:spPr bwMode="auto">
              <a:xfrm>
                <a:off x="4115" y="3591"/>
                <a:ext cx="341" cy="25"/>
              </a:xfrm>
              <a:custGeom>
                <a:avLst/>
                <a:gdLst>
                  <a:gd name="T0" fmla="*/ 0 w 341"/>
                  <a:gd name="T1" fmla="*/ 24 h 25"/>
                  <a:gd name="T2" fmla="*/ 170 w 341"/>
                  <a:gd name="T3" fmla="*/ 11 h 25"/>
                  <a:gd name="T4" fmla="*/ 340 w 341"/>
                  <a:gd name="T5" fmla="*/ 0 h 25"/>
                  <a:gd name="T6" fmla="*/ 0 60000 65536"/>
                  <a:gd name="T7" fmla="*/ 0 60000 65536"/>
                  <a:gd name="T8" fmla="*/ 0 60000 65536"/>
                  <a:gd name="T9" fmla="*/ 0 w 341"/>
                  <a:gd name="T10" fmla="*/ 0 h 25"/>
                  <a:gd name="T11" fmla="*/ 341 w 341"/>
                  <a:gd name="T12" fmla="*/ 25 h 25"/>
                </a:gdLst>
                <a:ahLst/>
                <a:cxnLst>
                  <a:cxn ang="T6">
                    <a:pos x="T0" y="T1"/>
                  </a:cxn>
                  <a:cxn ang="T7">
                    <a:pos x="T2" y="T3"/>
                  </a:cxn>
                  <a:cxn ang="T8">
                    <a:pos x="T4" y="T5"/>
                  </a:cxn>
                </a:cxnLst>
                <a:rect l="T9" t="T10" r="T11" b="T12"/>
                <a:pathLst>
                  <a:path w="341" h="25">
                    <a:moveTo>
                      <a:pt x="0" y="24"/>
                    </a:moveTo>
                    <a:lnTo>
                      <a:pt x="170" y="11"/>
                    </a:lnTo>
                    <a:lnTo>
                      <a:pt x="340"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11" name="Freeform 58">
                <a:extLst>
                  <a:ext uri="{FF2B5EF4-FFF2-40B4-BE49-F238E27FC236}">
                    <a16:creationId xmlns:a16="http://schemas.microsoft.com/office/drawing/2014/main" id="{CAE7476D-3E05-3A08-B264-B15196A8821B}"/>
                  </a:ext>
                </a:extLst>
              </p:cNvPr>
              <p:cNvSpPr>
                <a:spLocks/>
              </p:cNvSpPr>
              <p:nvPr/>
            </p:nvSpPr>
            <p:spPr bwMode="auto">
              <a:xfrm>
                <a:off x="4285" y="3591"/>
                <a:ext cx="510" cy="12"/>
              </a:xfrm>
              <a:custGeom>
                <a:avLst/>
                <a:gdLst>
                  <a:gd name="T0" fmla="*/ 0 w 510"/>
                  <a:gd name="T1" fmla="*/ 11 h 12"/>
                  <a:gd name="T2" fmla="*/ 170 w 510"/>
                  <a:gd name="T3" fmla="*/ 0 h 12"/>
                  <a:gd name="T4" fmla="*/ 509 w 510"/>
                  <a:gd name="T5" fmla="*/ 11 h 12"/>
                  <a:gd name="T6" fmla="*/ 0 60000 65536"/>
                  <a:gd name="T7" fmla="*/ 0 60000 65536"/>
                  <a:gd name="T8" fmla="*/ 0 60000 65536"/>
                  <a:gd name="T9" fmla="*/ 0 w 510"/>
                  <a:gd name="T10" fmla="*/ 0 h 12"/>
                  <a:gd name="T11" fmla="*/ 510 w 510"/>
                  <a:gd name="T12" fmla="*/ 12 h 12"/>
                </a:gdLst>
                <a:ahLst/>
                <a:cxnLst>
                  <a:cxn ang="T6">
                    <a:pos x="T0" y="T1"/>
                  </a:cxn>
                  <a:cxn ang="T7">
                    <a:pos x="T2" y="T3"/>
                  </a:cxn>
                  <a:cxn ang="T8">
                    <a:pos x="T4" y="T5"/>
                  </a:cxn>
                </a:cxnLst>
                <a:rect l="T9" t="T10" r="T11" b="T12"/>
                <a:pathLst>
                  <a:path w="510" h="12">
                    <a:moveTo>
                      <a:pt x="0" y="11"/>
                    </a:moveTo>
                    <a:lnTo>
                      <a:pt x="170" y="0"/>
                    </a:lnTo>
                    <a:lnTo>
                      <a:pt x="509" y="11"/>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12" name="Freeform 59">
                <a:extLst>
                  <a:ext uri="{FF2B5EF4-FFF2-40B4-BE49-F238E27FC236}">
                    <a16:creationId xmlns:a16="http://schemas.microsoft.com/office/drawing/2014/main" id="{8D0A3E63-5F06-B1B4-0D13-FC033A4028F6}"/>
                  </a:ext>
                </a:extLst>
              </p:cNvPr>
              <p:cNvSpPr>
                <a:spLocks/>
              </p:cNvSpPr>
              <p:nvPr/>
            </p:nvSpPr>
            <p:spPr bwMode="auto">
              <a:xfrm>
                <a:off x="4455" y="3591"/>
                <a:ext cx="680" cy="73"/>
              </a:xfrm>
              <a:custGeom>
                <a:avLst/>
                <a:gdLst>
                  <a:gd name="T0" fmla="*/ 0 w 680"/>
                  <a:gd name="T1" fmla="*/ 0 h 73"/>
                  <a:gd name="T2" fmla="*/ 340 w 680"/>
                  <a:gd name="T3" fmla="*/ 11 h 73"/>
                  <a:gd name="T4" fmla="*/ 679 w 680"/>
                  <a:gd name="T5" fmla="*/ 72 h 73"/>
                  <a:gd name="T6" fmla="*/ 0 60000 65536"/>
                  <a:gd name="T7" fmla="*/ 0 60000 65536"/>
                  <a:gd name="T8" fmla="*/ 0 60000 65536"/>
                  <a:gd name="T9" fmla="*/ 0 w 680"/>
                  <a:gd name="T10" fmla="*/ 0 h 73"/>
                  <a:gd name="T11" fmla="*/ 680 w 680"/>
                  <a:gd name="T12" fmla="*/ 73 h 73"/>
                </a:gdLst>
                <a:ahLst/>
                <a:cxnLst>
                  <a:cxn ang="T6">
                    <a:pos x="T0" y="T1"/>
                  </a:cxn>
                  <a:cxn ang="T7">
                    <a:pos x="T2" y="T3"/>
                  </a:cxn>
                  <a:cxn ang="T8">
                    <a:pos x="T4" y="T5"/>
                  </a:cxn>
                </a:cxnLst>
                <a:rect l="T9" t="T10" r="T11" b="T12"/>
                <a:pathLst>
                  <a:path w="680" h="73">
                    <a:moveTo>
                      <a:pt x="0" y="0"/>
                    </a:moveTo>
                    <a:lnTo>
                      <a:pt x="340" y="11"/>
                    </a:lnTo>
                    <a:lnTo>
                      <a:pt x="679" y="72"/>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13" name="Line 60">
                <a:extLst>
                  <a:ext uri="{FF2B5EF4-FFF2-40B4-BE49-F238E27FC236}">
                    <a16:creationId xmlns:a16="http://schemas.microsoft.com/office/drawing/2014/main" id="{5E67EF10-526F-D892-A775-6ECDBC77D192}"/>
                  </a:ext>
                </a:extLst>
              </p:cNvPr>
              <p:cNvSpPr>
                <a:spLocks noChangeShapeType="1"/>
              </p:cNvSpPr>
              <p:nvPr/>
            </p:nvSpPr>
            <p:spPr bwMode="auto">
              <a:xfrm>
                <a:off x="4794" y="3610"/>
                <a:ext cx="337" cy="61"/>
              </a:xfrm>
              <a:prstGeom prst="line">
                <a:avLst/>
              </a:prstGeom>
              <a:grpFill/>
              <a:ln w="12700">
                <a:solidFill>
                  <a:schemeClr val="tx1"/>
                </a:solidFill>
                <a:round/>
                <a:headEnd/>
                <a:tailEnd/>
              </a:ln>
            </p:spPr>
            <p:txBody>
              <a:bodyPr/>
              <a:lstStyle/>
              <a:p>
                <a:pPr>
                  <a:defRPr/>
                </a:pPr>
                <a:endParaRPr lang="en-ZW"/>
              </a:p>
            </p:txBody>
          </p:sp>
          <p:sp>
            <p:nvSpPr>
              <p:cNvPr id="37114" name="Line 61">
                <a:extLst>
                  <a:ext uri="{FF2B5EF4-FFF2-40B4-BE49-F238E27FC236}">
                    <a16:creationId xmlns:a16="http://schemas.microsoft.com/office/drawing/2014/main" id="{593081B1-A48F-AEAC-773F-9B4DD12BADB4}"/>
                  </a:ext>
                </a:extLst>
              </p:cNvPr>
              <p:cNvSpPr>
                <a:spLocks noChangeShapeType="1"/>
              </p:cNvSpPr>
              <p:nvPr/>
            </p:nvSpPr>
            <p:spPr bwMode="auto">
              <a:xfrm>
                <a:off x="3435" y="3671"/>
                <a:ext cx="79" cy="0"/>
              </a:xfrm>
              <a:prstGeom prst="line">
                <a:avLst/>
              </a:prstGeom>
              <a:grpFill/>
              <a:ln w="12700">
                <a:solidFill>
                  <a:schemeClr val="tx1"/>
                </a:solidFill>
                <a:round/>
                <a:headEnd/>
                <a:tailEnd/>
              </a:ln>
            </p:spPr>
            <p:txBody>
              <a:bodyPr/>
              <a:lstStyle/>
              <a:p>
                <a:pPr>
                  <a:defRPr/>
                </a:pPr>
                <a:endParaRPr lang="en-ZW"/>
              </a:p>
            </p:txBody>
          </p:sp>
          <p:sp>
            <p:nvSpPr>
              <p:cNvPr id="37115" name="Freeform 62">
                <a:extLst>
                  <a:ext uri="{FF2B5EF4-FFF2-40B4-BE49-F238E27FC236}">
                    <a16:creationId xmlns:a16="http://schemas.microsoft.com/office/drawing/2014/main" id="{55F889F1-D285-3572-1B57-1ABB1ADDC4EB}"/>
                  </a:ext>
                </a:extLst>
              </p:cNvPr>
              <p:cNvSpPr>
                <a:spLocks/>
              </p:cNvSpPr>
              <p:nvPr/>
            </p:nvSpPr>
            <p:spPr bwMode="auto">
              <a:xfrm>
                <a:off x="3435" y="3615"/>
                <a:ext cx="172" cy="49"/>
              </a:xfrm>
              <a:custGeom>
                <a:avLst/>
                <a:gdLst>
                  <a:gd name="T0" fmla="*/ 0 w 172"/>
                  <a:gd name="T1" fmla="*/ 48 h 49"/>
                  <a:gd name="T2" fmla="*/ 83 w 172"/>
                  <a:gd name="T3" fmla="*/ 48 h 49"/>
                  <a:gd name="T4" fmla="*/ 171 w 172"/>
                  <a:gd name="T5" fmla="*/ 0 h 49"/>
                  <a:gd name="T6" fmla="*/ 0 60000 65536"/>
                  <a:gd name="T7" fmla="*/ 0 60000 65536"/>
                  <a:gd name="T8" fmla="*/ 0 60000 65536"/>
                  <a:gd name="T9" fmla="*/ 0 w 172"/>
                  <a:gd name="T10" fmla="*/ 0 h 49"/>
                  <a:gd name="T11" fmla="*/ 172 w 172"/>
                  <a:gd name="T12" fmla="*/ 49 h 49"/>
                </a:gdLst>
                <a:ahLst/>
                <a:cxnLst>
                  <a:cxn ang="T6">
                    <a:pos x="T0" y="T1"/>
                  </a:cxn>
                  <a:cxn ang="T7">
                    <a:pos x="T2" y="T3"/>
                  </a:cxn>
                  <a:cxn ang="T8">
                    <a:pos x="T4" y="T5"/>
                  </a:cxn>
                </a:cxnLst>
                <a:rect l="T9" t="T10" r="T11" b="T12"/>
                <a:pathLst>
                  <a:path w="172" h="49">
                    <a:moveTo>
                      <a:pt x="0" y="48"/>
                    </a:moveTo>
                    <a:lnTo>
                      <a:pt x="83" y="48"/>
                    </a:lnTo>
                    <a:lnTo>
                      <a:pt x="171"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16" name="Freeform 63">
                <a:extLst>
                  <a:ext uri="{FF2B5EF4-FFF2-40B4-BE49-F238E27FC236}">
                    <a16:creationId xmlns:a16="http://schemas.microsoft.com/office/drawing/2014/main" id="{EBC77C17-22FC-66DB-6639-10B70C4A83D4}"/>
                  </a:ext>
                </a:extLst>
              </p:cNvPr>
              <p:cNvSpPr>
                <a:spLocks/>
              </p:cNvSpPr>
              <p:nvPr/>
            </p:nvSpPr>
            <p:spPr bwMode="auto">
              <a:xfrm>
                <a:off x="3518" y="3578"/>
                <a:ext cx="176" cy="86"/>
              </a:xfrm>
              <a:custGeom>
                <a:avLst/>
                <a:gdLst>
                  <a:gd name="T0" fmla="*/ 0 w 176"/>
                  <a:gd name="T1" fmla="*/ 85 h 86"/>
                  <a:gd name="T2" fmla="*/ 88 w 176"/>
                  <a:gd name="T3" fmla="*/ 37 h 86"/>
                  <a:gd name="T4" fmla="*/ 175 w 176"/>
                  <a:gd name="T5" fmla="*/ 0 h 86"/>
                  <a:gd name="T6" fmla="*/ 0 60000 65536"/>
                  <a:gd name="T7" fmla="*/ 0 60000 65536"/>
                  <a:gd name="T8" fmla="*/ 0 60000 65536"/>
                  <a:gd name="T9" fmla="*/ 0 w 176"/>
                  <a:gd name="T10" fmla="*/ 0 h 86"/>
                  <a:gd name="T11" fmla="*/ 176 w 176"/>
                  <a:gd name="T12" fmla="*/ 86 h 86"/>
                </a:gdLst>
                <a:ahLst/>
                <a:cxnLst>
                  <a:cxn ang="T6">
                    <a:pos x="T0" y="T1"/>
                  </a:cxn>
                  <a:cxn ang="T7">
                    <a:pos x="T2" y="T3"/>
                  </a:cxn>
                  <a:cxn ang="T8">
                    <a:pos x="T4" y="T5"/>
                  </a:cxn>
                </a:cxnLst>
                <a:rect l="T9" t="T10" r="T11" b="T12"/>
                <a:pathLst>
                  <a:path w="176" h="86">
                    <a:moveTo>
                      <a:pt x="0" y="85"/>
                    </a:moveTo>
                    <a:lnTo>
                      <a:pt x="88" y="37"/>
                    </a:lnTo>
                    <a:lnTo>
                      <a:pt x="175"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17" name="Freeform 64">
                <a:extLst>
                  <a:ext uri="{FF2B5EF4-FFF2-40B4-BE49-F238E27FC236}">
                    <a16:creationId xmlns:a16="http://schemas.microsoft.com/office/drawing/2014/main" id="{5BFF9B95-0F40-3365-D2E9-FD0727A44CB8}"/>
                  </a:ext>
                </a:extLst>
              </p:cNvPr>
              <p:cNvSpPr>
                <a:spLocks/>
              </p:cNvSpPr>
              <p:nvPr/>
            </p:nvSpPr>
            <p:spPr bwMode="auto">
              <a:xfrm>
                <a:off x="3606" y="3542"/>
                <a:ext cx="170" cy="74"/>
              </a:xfrm>
              <a:custGeom>
                <a:avLst/>
                <a:gdLst>
                  <a:gd name="T0" fmla="*/ 0 w 170"/>
                  <a:gd name="T1" fmla="*/ 73 h 74"/>
                  <a:gd name="T2" fmla="*/ 87 w 170"/>
                  <a:gd name="T3" fmla="*/ 35 h 74"/>
                  <a:gd name="T4" fmla="*/ 169 w 170"/>
                  <a:gd name="T5" fmla="*/ 0 h 74"/>
                  <a:gd name="T6" fmla="*/ 0 60000 65536"/>
                  <a:gd name="T7" fmla="*/ 0 60000 65536"/>
                  <a:gd name="T8" fmla="*/ 0 60000 65536"/>
                  <a:gd name="T9" fmla="*/ 0 w 170"/>
                  <a:gd name="T10" fmla="*/ 0 h 74"/>
                  <a:gd name="T11" fmla="*/ 170 w 170"/>
                  <a:gd name="T12" fmla="*/ 74 h 74"/>
                </a:gdLst>
                <a:ahLst/>
                <a:cxnLst>
                  <a:cxn ang="T6">
                    <a:pos x="T0" y="T1"/>
                  </a:cxn>
                  <a:cxn ang="T7">
                    <a:pos x="T2" y="T3"/>
                  </a:cxn>
                  <a:cxn ang="T8">
                    <a:pos x="T4" y="T5"/>
                  </a:cxn>
                </a:cxnLst>
                <a:rect l="T9" t="T10" r="T11" b="T12"/>
                <a:pathLst>
                  <a:path w="170" h="74">
                    <a:moveTo>
                      <a:pt x="0" y="73"/>
                    </a:moveTo>
                    <a:lnTo>
                      <a:pt x="87" y="35"/>
                    </a:lnTo>
                    <a:lnTo>
                      <a:pt x="169"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18" name="Freeform 65">
                <a:extLst>
                  <a:ext uri="{FF2B5EF4-FFF2-40B4-BE49-F238E27FC236}">
                    <a16:creationId xmlns:a16="http://schemas.microsoft.com/office/drawing/2014/main" id="{27BCC341-C98C-B9DC-1788-ADEC9EDA3690}"/>
                  </a:ext>
                </a:extLst>
              </p:cNvPr>
              <p:cNvSpPr>
                <a:spLocks/>
              </p:cNvSpPr>
              <p:nvPr/>
            </p:nvSpPr>
            <p:spPr bwMode="auto">
              <a:xfrm>
                <a:off x="3693" y="3542"/>
                <a:ext cx="166" cy="37"/>
              </a:xfrm>
              <a:custGeom>
                <a:avLst/>
                <a:gdLst>
                  <a:gd name="T0" fmla="*/ 0 w 166"/>
                  <a:gd name="T1" fmla="*/ 36 h 37"/>
                  <a:gd name="T2" fmla="*/ 83 w 166"/>
                  <a:gd name="T3" fmla="*/ 0 h 37"/>
                  <a:gd name="T4" fmla="*/ 165 w 166"/>
                  <a:gd name="T5" fmla="*/ 0 h 37"/>
                  <a:gd name="T6" fmla="*/ 0 60000 65536"/>
                  <a:gd name="T7" fmla="*/ 0 60000 65536"/>
                  <a:gd name="T8" fmla="*/ 0 60000 65536"/>
                  <a:gd name="T9" fmla="*/ 0 w 166"/>
                  <a:gd name="T10" fmla="*/ 0 h 37"/>
                  <a:gd name="T11" fmla="*/ 166 w 166"/>
                  <a:gd name="T12" fmla="*/ 37 h 37"/>
                </a:gdLst>
                <a:ahLst/>
                <a:cxnLst>
                  <a:cxn ang="T6">
                    <a:pos x="T0" y="T1"/>
                  </a:cxn>
                  <a:cxn ang="T7">
                    <a:pos x="T2" y="T3"/>
                  </a:cxn>
                  <a:cxn ang="T8">
                    <a:pos x="T4" y="T5"/>
                  </a:cxn>
                </a:cxnLst>
                <a:rect l="T9" t="T10" r="T11" b="T12"/>
                <a:pathLst>
                  <a:path w="166" h="37">
                    <a:moveTo>
                      <a:pt x="0" y="36"/>
                    </a:moveTo>
                    <a:lnTo>
                      <a:pt x="83" y="0"/>
                    </a:lnTo>
                    <a:lnTo>
                      <a:pt x="165"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19" name="Freeform 66">
                <a:extLst>
                  <a:ext uri="{FF2B5EF4-FFF2-40B4-BE49-F238E27FC236}">
                    <a16:creationId xmlns:a16="http://schemas.microsoft.com/office/drawing/2014/main" id="{983FD7BD-2459-5963-760F-45AA3FB4983B}"/>
                  </a:ext>
                </a:extLst>
              </p:cNvPr>
              <p:cNvSpPr>
                <a:spLocks/>
              </p:cNvSpPr>
              <p:nvPr/>
            </p:nvSpPr>
            <p:spPr bwMode="auto">
              <a:xfrm>
                <a:off x="3775" y="3519"/>
                <a:ext cx="171" cy="24"/>
              </a:xfrm>
              <a:custGeom>
                <a:avLst/>
                <a:gdLst>
                  <a:gd name="T0" fmla="*/ 0 w 171"/>
                  <a:gd name="T1" fmla="*/ 23 h 24"/>
                  <a:gd name="T2" fmla="*/ 82 w 171"/>
                  <a:gd name="T3" fmla="*/ 23 h 24"/>
                  <a:gd name="T4" fmla="*/ 170 w 171"/>
                  <a:gd name="T5" fmla="*/ 0 h 24"/>
                  <a:gd name="T6" fmla="*/ 0 60000 65536"/>
                  <a:gd name="T7" fmla="*/ 0 60000 65536"/>
                  <a:gd name="T8" fmla="*/ 0 60000 65536"/>
                  <a:gd name="T9" fmla="*/ 0 w 171"/>
                  <a:gd name="T10" fmla="*/ 0 h 24"/>
                  <a:gd name="T11" fmla="*/ 171 w 171"/>
                  <a:gd name="T12" fmla="*/ 24 h 24"/>
                </a:gdLst>
                <a:ahLst/>
                <a:cxnLst>
                  <a:cxn ang="T6">
                    <a:pos x="T0" y="T1"/>
                  </a:cxn>
                  <a:cxn ang="T7">
                    <a:pos x="T2" y="T3"/>
                  </a:cxn>
                  <a:cxn ang="T8">
                    <a:pos x="T4" y="T5"/>
                  </a:cxn>
                </a:cxnLst>
                <a:rect l="T9" t="T10" r="T11" b="T12"/>
                <a:pathLst>
                  <a:path w="171" h="24">
                    <a:moveTo>
                      <a:pt x="0" y="23"/>
                    </a:moveTo>
                    <a:lnTo>
                      <a:pt x="82" y="23"/>
                    </a:lnTo>
                    <a:lnTo>
                      <a:pt x="170"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20" name="Freeform 67">
                <a:extLst>
                  <a:ext uri="{FF2B5EF4-FFF2-40B4-BE49-F238E27FC236}">
                    <a16:creationId xmlns:a16="http://schemas.microsoft.com/office/drawing/2014/main" id="{AED80B54-91CE-79BD-1997-37D7E10391F5}"/>
                  </a:ext>
                </a:extLst>
              </p:cNvPr>
              <p:cNvSpPr>
                <a:spLocks/>
              </p:cNvSpPr>
              <p:nvPr/>
            </p:nvSpPr>
            <p:spPr bwMode="auto">
              <a:xfrm>
                <a:off x="3858" y="3374"/>
                <a:ext cx="428" cy="169"/>
              </a:xfrm>
              <a:custGeom>
                <a:avLst/>
                <a:gdLst>
                  <a:gd name="T0" fmla="*/ 0 w 428"/>
                  <a:gd name="T1" fmla="*/ 168 h 169"/>
                  <a:gd name="T2" fmla="*/ 88 w 428"/>
                  <a:gd name="T3" fmla="*/ 144 h 169"/>
                  <a:gd name="T4" fmla="*/ 427 w 428"/>
                  <a:gd name="T5" fmla="*/ 0 h 169"/>
                  <a:gd name="T6" fmla="*/ 0 60000 65536"/>
                  <a:gd name="T7" fmla="*/ 0 60000 65536"/>
                  <a:gd name="T8" fmla="*/ 0 60000 65536"/>
                  <a:gd name="T9" fmla="*/ 0 w 428"/>
                  <a:gd name="T10" fmla="*/ 0 h 169"/>
                  <a:gd name="T11" fmla="*/ 428 w 428"/>
                  <a:gd name="T12" fmla="*/ 169 h 169"/>
                </a:gdLst>
                <a:ahLst/>
                <a:cxnLst>
                  <a:cxn ang="T6">
                    <a:pos x="T0" y="T1"/>
                  </a:cxn>
                  <a:cxn ang="T7">
                    <a:pos x="T2" y="T3"/>
                  </a:cxn>
                  <a:cxn ang="T8">
                    <a:pos x="T4" y="T5"/>
                  </a:cxn>
                </a:cxnLst>
                <a:rect l="T9" t="T10" r="T11" b="T12"/>
                <a:pathLst>
                  <a:path w="428" h="169">
                    <a:moveTo>
                      <a:pt x="0" y="168"/>
                    </a:moveTo>
                    <a:lnTo>
                      <a:pt x="88" y="144"/>
                    </a:lnTo>
                    <a:lnTo>
                      <a:pt x="42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21" name="Freeform 68">
                <a:extLst>
                  <a:ext uri="{FF2B5EF4-FFF2-40B4-BE49-F238E27FC236}">
                    <a16:creationId xmlns:a16="http://schemas.microsoft.com/office/drawing/2014/main" id="{EE49EA11-94E7-0D86-59D8-BA03D0E14FE4}"/>
                  </a:ext>
                </a:extLst>
              </p:cNvPr>
              <p:cNvSpPr>
                <a:spLocks/>
              </p:cNvSpPr>
              <p:nvPr/>
            </p:nvSpPr>
            <p:spPr bwMode="auto">
              <a:xfrm>
                <a:off x="3945" y="3326"/>
                <a:ext cx="511" cy="194"/>
              </a:xfrm>
              <a:custGeom>
                <a:avLst/>
                <a:gdLst>
                  <a:gd name="T0" fmla="*/ 0 w 511"/>
                  <a:gd name="T1" fmla="*/ 193 h 194"/>
                  <a:gd name="T2" fmla="*/ 340 w 511"/>
                  <a:gd name="T3" fmla="*/ 48 h 194"/>
                  <a:gd name="T4" fmla="*/ 510 w 511"/>
                  <a:gd name="T5" fmla="*/ 0 h 194"/>
                  <a:gd name="T6" fmla="*/ 0 60000 65536"/>
                  <a:gd name="T7" fmla="*/ 0 60000 65536"/>
                  <a:gd name="T8" fmla="*/ 0 60000 65536"/>
                  <a:gd name="T9" fmla="*/ 0 w 511"/>
                  <a:gd name="T10" fmla="*/ 0 h 194"/>
                  <a:gd name="T11" fmla="*/ 511 w 511"/>
                  <a:gd name="T12" fmla="*/ 194 h 194"/>
                </a:gdLst>
                <a:ahLst/>
                <a:cxnLst>
                  <a:cxn ang="T6">
                    <a:pos x="T0" y="T1"/>
                  </a:cxn>
                  <a:cxn ang="T7">
                    <a:pos x="T2" y="T3"/>
                  </a:cxn>
                  <a:cxn ang="T8">
                    <a:pos x="T4" y="T5"/>
                  </a:cxn>
                </a:cxnLst>
                <a:rect l="T9" t="T10" r="T11" b="T12"/>
                <a:pathLst>
                  <a:path w="511" h="194">
                    <a:moveTo>
                      <a:pt x="0" y="193"/>
                    </a:moveTo>
                    <a:lnTo>
                      <a:pt x="340" y="48"/>
                    </a:lnTo>
                    <a:lnTo>
                      <a:pt x="510"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22" name="Freeform 69">
                <a:extLst>
                  <a:ext uri="{FF2B5EF4-FFF2-40B4-BE49-F238E27FC236}">
                    <a16:creationId xmlns:a16="http://schemas.microsoft.com/office/drawing/2014/main" id="{9D50CCA6-1CC6-8C88-5DC9-9BDF8FA1BA48}"/>
                  </a:ext>
                </a:extLst>
              </p:cNvPr>
              <p:cNvSpPr>
                <a:spLocks/>
              </p:cNvSpPr>
              <p:nvPr/>
            </p:nvSpPr>
            <p:spPr bwMode="auto">
              <a:xfrm>
                <a:off x="4285" y="3326"/>
                <a:ext cx="510" cy="204"/>
              </a:xfrm>
              <a:custGeom>
                <a:avLst/>
                <a:gdLst>
                  <a:gd name="T0" fmla="*/ 0 w 510"/>
                  <a:gd name="T1" fmla="*/ 48 h 204"/>
                  <a:gd name="T2" fmla="*/ 170 w 510"/>
                  <a:gd name="T3" fmla="*/ 0 h 204"/>
                  <a:gd name="T4" fmla="*/ 509 w 510"/>
                  <a:gd name="T5" fmla="*/ 203 h 204"/>
                  <a:gd name="T6" fmla="*/ 0 60000 65536"/>
                  <a:gd name="T7" fmla="*/ 0 60000 65536"/>
                  <a:gd name="T8" fmla="*/ 0 60000 65536"/>
                  <a:gd name="T9" fmla="*/ 0 w 510"/>
                  <a:gd name="T10" fmla="*/ 0 h 204"/>
                  <a:gd name="T11" fmla="*/ 510 w 510"/>
                  <a:gd name="T12" fmla="*/ 204 h 204"/>
                </a:gdLst>
                <a:ahLst/>
                <a:cxnLst>
                  <a:cxn ang="T6">
                    <a:pos x="T0" y="T1"/>
                  </a:cxn>
                  <a:cxn ang="T7">
                    <a:pos x="T2" y="T3"/>
                  </a:cxn>
                  <a:cxn ang="T8">
                    <a:pos x="T4" y="T5"/>
                  </a:cxn>
                </a:cxnLst>
                <a:rect l="T9" t="T10" r="T11" b="T12"/>
                <a:pathLst>
                  <a:path w="510" h="204">
                    <a:moveTo>
                      <a:pt x="0" y="48"/>
                    </a:moveTo>
                    <a:lnTo>
                      <a:pt x="170" y="0"/>
                    </a:lnTo>
                    <a:lnTo>
                      <a:pt x="509" y="203"/>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23" name="Freeform 70">
                <a:extLst>
                  <a:ext uri="{FF2B5EF4-FFF2-40B4-BE49-F238E27FC236}">
                    <a16:creationId xmlns:a16="http://schemas.microsoft.com/office/drawing/2014/main" id="{85B11974-5E86-4AD4-72C4-96A2AF32B494}"/>
                  </a:ext>
                </a:extLst>
              </p:cNvPr>
              <p:cNvSpPr>
                <a:spLocks/>
              </p:cNvSpPr>
              <p:nvPr/>
            </p:nvSpPr>
            <p:spPr bwMode="auto">
              <a:xfrm>
                <a:off x="4455" y="3326"/>
                <a:ext cx="680" cy="277"/>
              </a:xfrm>
              <a:custGeom>
                <a:avLst/>
                <a:gdLst>
                  <a:gd name="T0" fmla="*/ 0 w 680"/>
                  <a:gd name="T1" fmla="*/ 0 h 277"/>
                  <a:gd name="T2" fmla="*/ 340 w 680"/>
                  <a:gd name="T3" fmla="*/ 204 h 277"/>
                  <a:gd name="T4" fmla="*/ 679 w 680"/>
                  <a:gd name="T5" fmla="*/ 276 h 277"/>
                  <a:gd name="T6" fmla="*/ 0 60000 65536"/>
                  <a:gd name="T7" fmla="*/ 0 60000 65536"/>
                  <a:gd name="T8" fmla="*/ 0 60000 65536"/>
                  <a:gd name="T9" fmla="*/ 0 w 680"/>
                  <a:gd name="T10" fmla="*/ 0 h 277"/>
                  <a:gd name="T11" fmla="*/ 680 w 680"/>
                  <a:gd name="T12" fmla="*/ 277 h 277"/>
                </a:gdLst>
                <a:ahLst/>
                <a:cxnLst>
                  <a:cxn ang="T6">
                    <a:pos x="T0" y="T1"/>
                  </a:cxn>
                  <a:cxn ang="T7">
                    <a:pos x="T2" y="T3"/>
                  </a:cxn>
                  <a:cxn ang="T8">
                    <a:pos x="T4" y="T5"/>
                  </a:cxn>
                </a:cxnLst>
                <a:rect l="T9" t="T10" r="T11" b="T12"/>
                <a:pathLst>
                  <a:path w="680" h="277">
                    <a:moveTo>
                      <a:pt x="0" y="0"/>
                    </a:moveTo>
                    <a:lnTo>
                      <a:pt x="340" y="204"/>
                    </a:lnTo>
                    <a:lnTo>
                      <a:pt x="679" y="276"/>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24" name="Line 71">
                <a:extLst>
                  <a:ext uri="{FF2B5EF4-FFF2-40B4-BE49-F238E27FC236}">
                    <a16:creationId xmlns:a16="http://schemas.microsoft.com/office/drawing/2014/main" id="{10204E2C-7F2D-0781-DB78-59E8B7524EFB}"/>
                  </a:ext>
                </a:extLst>
              </p:cNvPr>
              <p:cNvSpPr>
                <a:spLocks noChangeShapeType="1"/>
              </p:cNvSpPr>
              <p:nvPr/>
            </p:nvSpPr>
            <p:spPr bwMode="auto">
              <a:xfrm>
                <a:off x="4794" y="3538"/>
                <a:ext cx="337" cy="72"/>
              </a:xfrm>
              <a:prstGeom prst="line">
                <a:avLst/>
              </a:prstGeom>
              <a:grpFill/>
              <a:ln w="12700">
                <a:solidFill>
                  <a:schemeClr val="tx1"/>
                </a:solidFill>
                <a:round/>
                <a:headEnd/>
                <a:tailEnd/>
              </a:ln>
            </p:spPr>
            <p:txBody>
              <a:bodyPr/>
              <a:lstStyle/>
              <a:p>
                <a:pPr>
                  <a:defRPr/>
                </a:pPr>
                <a:endParaRPr lang="en-ZW"/>
              </a:p>
            </p:txBody>
          </p:sp>
          <p:sp>
            <p:nvSpPr>
              <p:cNvPr id="37125" name="Line 72">
                <a:extLst>
                  <a:ext uri="{FF2B5EF4-FFF2-40B4-BE49-F238E27FC236}">
                    <a16:creationId xmlns:a16="http://schemas.microsoft.com/office/drawing/2014/main" id="{780125C6-0346-D013-2F62-6F79198F7CBE}"/>
                  </a:ext>
                </a:extLst>
              </p:cNvPr>
              <p:cNvSpPr>
                <a:spLocks noChangeShapeType="1"/>
              </p:cNvSpPr>
              <p:nvPr/>
            </p:nvSpPr>
            <p:spPr bwMode="auto">
              <a:xfrm>
                <a:off x="3435" y="3671"/>
                <a:ext cx="79" cy="0"/>
              </a:xfrm>
              <a:prstGeom prst="line">
                <a:avLst/>
              </a:prstGeom>
              <a:grpFill/>
              <a:ln w="12700">
                <a:solidFill>
                  <a:schemeClr val="tx1"/>
                </a:solidFill>
                <a:round/>
                <a:headEnd/>
                <a:tailEnd/>
              </a:ln>
            </p:spPr>
            <p:txBody>
              <a:bodyPr/>
              <a:lstStyle/>
              <a:p>
                <a:pPr>
                  <a:defRPr/>
                </a:pPr>
                <a:endParaRPr lang="en-ZW"/>
              </a:p>
            </p:txBody>
          </p:sp>
          <p:sp>
            <p:nvSpPr>
              <p:cNvPr id="37126" name="Freeform 73">
                <a:extLst>
                  <a:ext uri="{FF2B5EF4-FFF2-40B4-BE49-F238E27FC236}">
                    <a16:creationId xmlns:a16="http://schemas.microsoft.com/office/drawing/2014/main" id="{4041F901-7B6A-1D3A-72C4-B2307B8A4F5B}"/>
                  </a:ext>
                </a:extLst>
              </p:cNvPr>
              <p:cNvSpPr>
                <a:spLocks/>
              </p:cNvSpPr>
              <p:nvPr/>
            </p:nvSpPr>
            <p:spPr bwMode="auto">
              <a:xfrm>
                <a:off x="3435" y="3663"/>
                <a:ext cx="172" cy="1"/>
              </a:xfrm>
              <a:custGeom>
                <a:avLst/>
                <a:gdLst>
                  <a:gd name="T0" fmla="*/ 0 w 172"/>
                  <a:gd name="T1" fmla="*/ 0 h 1"/>
                  <a:gd name="T2" fmla="*/ 83 w 172"/>
                  <a:gd name="T3" fmla="*/ 0 h 1"/>
                  <a:gd name="T4" fmla="*/ 171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0" y="0"/>
                    </a:moveTo>
                    <a:lnTo>
                      <a:pt x="83" y="0"/>
                    </a:lnTo>
                    <a:lnTo>
                      <a:pt x="171"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27" name="Freeform 74">
                <a:extLst>
                  <a:ext uri="{FF2B5EF4-FFF2-40B4-BE49-F238E27FC236}">
                    <a16:creationId xmlns:a16="http://schemas.microsoft.com/office/drawing/2014/main" id="{EFD2EF52-A813-A394-0DCE-7274D94A0DC0}"/>
                  </a:ext>
                </a:extLst>
              </p:cNvPr>
              <p:cNvSpPr>
                <a:spLocks/>
              </p:cNvSpPr>
              <p:nvPr/>
            </p:nvSpPr>
            <p:spPr bwMode="auto">
              <a:xfrm>
                <a:off x="3518" y="3639"/>
                <a:ext cx="176" cy="25"/>
              </a:xfrm>
              <a:custGeom>
                <a:avLst/>
                <a:gdLst>
                  <a:gd name="T0" fmla="*/ 0 w 176"/>
                  <a:gd name="T1" fmla="*/ 24 h 25"/>
                  <a:gd name="T2" fmla="*/ 88 w 176"/>
                  <a:gd name="T3" fmla="*/ 24 h 25"/>
                  <a:gd name="T4" fmla="*/ 175 w 176"/>
                  <a:gd name="T5" fmla="*/ 0 h 25"/>
                  <a:gd name="T6" fmla="*/ 0 60000 65536"/>
                  <a:gd name="T7" fmla="*/ 0 60000 65536"/>
                  <a:gd name="T8" fmla="*/ 0 60000 65536"/>
                  <a:gd name="T9" fmla="*/ 0 w 176"/>
                  <a:gd name="T10" fmla="*/ 0 h 25"/>
                  <a:gd name="T11" fmla="*/ 176 w 176"/>
                  <a:gd name="T12" fmla="*/ 25 h 25"/>
                </a:gdLst>
                <a:ahLst/>
                <a:cxnLst>
                  <a:cxn ang="T6">
                    <a:pos x="T0" y="T1"/>
                  </a:cxn>
                  <a:cxn ang="T7">
                    <a:pos x="T2" y="T3"/>
                  </a:cxn>
                  <a:cxn ang="T8">
                    <a:pos x="T4" y="T5"/>
                  </a:cxn>
                </a:cxnLst>
                <a:rect l="T9" t="T10" r="T11" b="T12"/>
                <a:pathLst>
                  <a:path w="176" h="25">
                    <a:moveTo>
                      <a:pt x="0" y="24"/>
                    </a:moveTo>
                    <a:lnTo>
                      <a:pt x="88" y="24"/>
                    </a:lnTo>
                    <a:lnTo>
                      <a:pt x="175"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28" name="Freeform 75">
                <a:extLst>
                  <a:ext uri="{FF2B5EF4-FFF2-40B4-BE49-F238E27FC236}">
                    <a16:creationId xmlns:a16="http://schemas.microsoft.com/office/drawing/2014/main" id="{A763B7B5-79BD-27CE-7E6C-D87349EAE4B3}"/>
                  </a:ext>
                </a:extLst>
              </p:cNvPr>
              <p:cNvSpPr>
                <a:spLocks/>
              </p:cNvSpPr>
              <p:nvPr/>
            </p:nvSpPr>
            <p:spPr bwMode="auto">
              <a:xfrm>
                <a:off x="3606" y="3615"/>
                <a:ext cx="170" cy="49"/>
              </a:xfrm>
              <a:custGeom>
                <a:avLst/>
                <a:gdLst>
                  <a:gd name="T0" fmla="*/ 0 w 170"/>
                  <a:gd name="T1" fmla="*/ 48 h 49"/>
                  <a:gd name="T2" fmla="*/ 87 w 170"/>
                  <a:gd name="T3" fmla="*/ 24 h 49"/>
                  <a:gd name="T4" fmla="*/ 169 w 170"/>
                  <a:gd name="T5" fmla="*/ 0 h 49"/>
                  <a:gd name="T6" fmla="*/ 0 60000 65536"/>
                  <a:gd name="T7" fmla="*/ 0 60000 65536"/>
                  <a:gd name="T8" fmla="*/ 0 60000 65536"/>
                  <a:gd name="T9" fmla="*/ 0 w 170"/>
                  <a:gd name="T10" fmla="*/ 0 h 49"/>
                  <a:gd name="T11" fmla="*/ 170 w 170"/>
                  <a:gd name="T12" fmla="*/ 49 h 49"/>
                </a:gdLst>
                <a:ahLst/>
                <a:cxnLst>
                  <a:cxn ang="T6">
                    <a:pos x="T0" y="T1"/>
                  </a:cxn>
                  <a:cxn ang="T7">
                    <a:pos x="T2" y="T3"/>
                  </a:cxn>
                  <a:cxn ang="T8">
                    <a:pos x="T4" y="T5"/>
                  </a:cxn>
                </a:cxnLst>
                <a:rect l="T9" t="T10" r="T11" b="T12"/>
                <a:pathLst>
                  <a:path w="170" h="49">
                    <a:moveTo>
                      <a:pt x="0" y="48"/>
                    </a:moveTo>
                    <a:lnTo>
                      <a:pt x="87" y="24"/>
                    </a:lnTo>
                    <a:lnTo>
                      <a:pt x="169"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29" name="Freeform 76">
                <a:extLst>
                  <a:ext uri="{FF2B5EF4-FFF2-40B4-BE49-F238E27FC236}">
                    <a16:creationId xmlns:a16="http://schemas.microsoft.com/office/drawing/2014/main" id="{788BB7FE-F95B-27D4-8AB7-9165F265D50C}"/>
                  </a:ext>
                </a:extLst>
              </p:cNvPr>
              <p:cNvSpPr>
                <a:spLocks/>
              </p:cNvSpPr>
              <p:nvPr/>
            </p:nvSpPr>
            <p:spPr bwMode="auto">
              <a:xfrm>
                <a:off x="3693" y="3615"/>
                <a:ext cx="166" cy="25"/>
              </a:xfrm>
              <a:custGeom>
                <a:avLst/>
                <a:gdLst>
                  <a:gd name="T0" fmla="*/ 0 w 166"/>
                  <a:gd name="T1" fmla="*/ 24 h 25"/>
                  <a:gd name="T2" fmla="*/ 83 w 166"/>
                  <a:gd name="T3" fmla="*/ 0 h 25"/>
                  <a:gd name="T4" fmla="*/ 165 w 166"/>
                  <a:gd name="T5" fmla="*/ 0 h 25"/>
                  <a:gd name="T6" fmla="*/ 0 60000 65536"/>
                  <a:gd name="T7" fmla="*/ 0 60000 65536"/>
                  <a:gd name="T8" fmla="*/ 0 60000 65536"/>
                  <a:gd name="T9" fmla="*/ 0 w 166"/>
                  <a:gd name="T10" fmla="*/ 0 h 25"/>
                  <a:gd name="T11" fmla="*/ 166 w 166"/>
                  <a:gd name="T12" fmla="*/ 25 h 25"/>
                </a:gdLst>
                <a:ahLst/>
                <a:cxnLst>
                  <a:cxn ang="T6">
                    <a:pos x="T0" y="T1"/>
                  </a:cxn>
                  <a:cxn ang="T7">
                    <a:pos x="T2" y="T3"/>
                  </a:cxn>
                  <a:cxn ang="T8">
                    <a:pos x="T4" y="T5"/>
                  </a:cxn>
                </a:cxnLst>
                <a:rect l="T9" t="T10" r="T11" b="T12"/>
                <a:pathLst>
                  <a:path w="166" h="25">
                    <a:moveTo>
                      <a:pt x="0" y="24"/>
                    </a:moveTo>
                    <a:lnTo>
                      <a:pt x="83" y="0"/>
                    </a:lnTo>
                    <a:lnTo>
                      <a:pt x="165"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30" name="Freeform 77">
                <a:extLst>
                  <a:ext uri="{FF2B5EF4-FFF2-40B4-BE49-F238E27FC236}">
                    <a16:creationId xmlns:a16="http://schemas.microsoft.com/office/drawing/2014/main" id="{2B5E25D4-D987-1EDE-5929-2E3F16ABB874}"/>
                  </a:ext>
                </a:extLst>
              </p:cNvPr>
              <p:cNvSpPr>
                <a:spLocks/>
              </p:cNvSpPr>
              <p:nvPr/>
            </p:nvSpPr>
            <p:spPr bwMode="auto">
              <a:xfrm>
                <a:off x="3775" y="3602"/>
                <a:ext cx="171" cy="14"/>
              </a:xfrm>
              <a:custGeom>
                <a:avLst/>
                <a:gdLst>
                  <a:gd name="T0" fmla="*/ 0 w 171"/>
                  <a:gd name="T1" fmla="*/ 13 h 14"/>
                  <a:gd name="T2" fmla="*/ 82 w 171"/>
                  <a:gd name="T3" fmla="*/ 13 h 14"/>
                  <a:gd name="T4" fmla="*/ 170 w 171"/>
                  <a:gd name="T5" fmla="*/ 0 h 14"/>
                  <a:gd name="T6" fmla="*/ 0 60000 65536"/>
                  <a:gd name="T7" fmla="*/ 0 60000 65536"/>
                  <a:gd name="T8" fmla="*/ 0 60000 65536"/>
                  <a:gd name="T9" fmla="*/ 0 w 171"/>
                  <a:gd name="T10" fmla="*/ 0 h 14"/>
                  <a:gd name="T11" fmla="*/ 171 w 171"/>
                  <a:gd name="T12" fmla="*/ 14 h 14"/>
                </a:gdLst>
                <a:ahLst/>
                <a:cxnLst>
                  <a:cxn ang="T6">
                    <a:pos x="T0" y="T1"/>
                  </a:cxn>
                  <a:cxn ang="T7">
                    <a:pos x="T2" y="T3"/>
                  </a:cxn>
                  <a:cxn ang="T8">
                    <a:pos x="T4" y="T5"/>
                  </a:cxn>
                </a:cxnLst>
                <a:rect l="T9" t="T10" r="T11" b="T12"/>
                <a:pathLst>
                  <a:path w="171" h="14">
                    <a:moveTo>
                      <a:pt x="0" y="13"/>
                    </a:moveTo>
                    <a:lnTo>
                      <a:pt x="82" y="13"/>
                    </a:lnTo>
                    <a:lnTo>
                      <a:pt x="170"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31" name="Freeform 78">
                <a:extLst>
                  <a:ext uri="{FF2B5EF4-FFF2-40B4-BE49-F238E27FC236}">
                    <a16:creationId xmlns:a16="http://schemas.microsoft.com/office/drawing/2014/main" id="{35A9356C-81B1-54CE-9B4C-275AA98F8143}"/>
                  </a:ext>
                </a:extLst>
              </p:cNvPr>
              <p:cNvSpPr>
                <a:spLocks/>
              </p:cNvSpPr>
              <p:nvPr/>
            </p:nvSpPr>
            <p:spPr bwMode="auto">
              <a:xfrm>
                <a:off x="3858" y="3591"/>
                <a:ext cx="258" cy="25"/>
              </a:xfrm>
              <a:custGeom>
                <a:avLst/>
                <a:gdLst>
                  <a:gd name="T0" fmla="*/ 0 w 258"/>
                  <a:gd name="T1" fmla="*/ 24 h 25"/>
                  <a:gd name="T2" fmla="*/ 87 w 258"/>
                  <a:gd name="T3" fmla="*/ 11 h 25"/>
                  <a:gd name="T4" fmla="*/ 257 w 258"/>
                  <a:gd name="T5" fmla="*/ 0 h 25"/>
                  <a:gd name="T6" fmla="*/ 0 60000 65536"/>
                  <a:gd name="T7" fmla="*/ 0 60000 65536"/>
                  <a:gd name="T8" fmla="*/ 0 60000 65536"/>
                  <a:gd name="T9" fmla="*/ 0 w 258"/>
                  <a:gd name="T10" fmla="*/ 0 h 25"/>
                  <a:gd name="T11" fmla="*/ 258 w 258"/>
                  <a:gd name="T12" fmla="*/ 25 h 25"/>
                </a:gdLst>
                <a:ahLst/>
                <a:cxnLst>
                  <a:cxn ang="T6">
                    <a:pos x="T0" y="T1"/>
                  </a:cxn>
                  <a:cxn ang="T7">
                    <a:pos x="T2" y="T3"/>
                  </a:cxn>
                  <a:cxn ang="T8">
                    <a:pos x="T4" y="T5"/>
                  </a:cxn>
                </a:cxnLst>
                <a:rect l="T9" t="T10" r="T11" b="T12"/>
                <a:pathLst>
                  <a:path w="258" h="25">
                    <a:moveTo>
                      <a:pt x="0" y="24"/>
                    </a:moveTo>
                    <a:lnTo>
                      <a:pt x="87" y="11"/>
                    </a:lnTo>
                    <a:lnTo>
                      <a:pt x="25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32" name="Freeform 79">
                <a:extLst>
                  <a:ext uri="{FF2B5EF4-FFF2-40B4-BE49-F238E27FC236}">
                    <a16:creationId xmlns:a16="http://schemas.microsoft.com/office/drawing/2014/main" id="{CB43F4BD-7A63-C178-03CF-6F6813A27B93}"/>
                  </a:ext>
                </a:extLst>
              </p:cNvPr>
              <p:cNvSpPr>
                <a:spLocks/>
              </p:cNvSpPr>
              <p:nvPr/>
            </p:nvSpPr>
            <p:spPr bwMode="auto">
              <a:xfrm>
                <a:off x="3945" y="3591"/>
                <a:ext cx="341" cy="25"/>
              </a:xfrm>
              <a:custGeom>
                <a:avLst/>
                <a:gdLst>
                  <a:gd name="T0" fmla="*/ 0 w 341"/>
                  <a:gd name="T1" fmla="*/ 11 h 25"/>
                  <a:gd name="T2" fmla="*/ 170 w 341"/>
                  <a:gd name="T3" fmla="*/ 0 h 25"/>
                  <a:gd name="T4" fmla="*/ 340 w 341"/>
                  <a:gd name="T5" fmla="*/ 24 h 25"/>
                  <a:gd name="T6" fmla="*/ 0 60000 65536"/>
                  <a:gd name="T7" fmla="*/ 0 60000 65536"/>
                  <a:gd name="T8" fmla="*/ 0 60000 65536"/>
                  <a:gd name="T9" fmla="*/ 0 w 341"/>
                  <a:gd name="T10" fmla="*/ 0 h 25"/>
                  <a:gd name="T11" fmla="*/ 341 w 341"/>
                  <a:gd name="T12" fmla="*/ 25 h 25"/>
                </a:gdLst>
                <a:ahLst/>
                <a:cxnLst>
                  <a:cxn ang="T6">
                    <a:pos x="T0" y="T1"/>
                  </a:cxn>
                  <a:cxn ang="T7">
                    <a:pos x="T2" y="T3"/>
                  </a:cxn>
                  <a:cxn ang="T8">
                    <a:pos x="T4" y="T5"/>
                  </a:cxn>
                </a:cxnLst>
                <a:rect l="T9" t="T10" r="T11" b="T12"/>
                <a:pathLst>
                  <a:path w="341" h="25">
                    <a:moveTo>
                      <a:pt x="0" y="11"/>
                    </a:moveTo>
                    <a:lnTo>
                      <a:pt x="170" y="0"/>
                    </a:lnTo>
                    <a:lnTo>
                      <a:pt x="340" y="24"/>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33" name="Freeform 80">
                <a:extLst>
                  <a:ext uri="{FF2B5EF4-FFF2-40B4-BE49-F238E27FC236}">
                    <a16:creationId xmlns:a16="http://schemas.microsoft.com/office/drawing/2014/main" id="{25958395-D465-27D8-1523-9FEE18871749}"/>
                  </a:ext>
                </a:extLst>
              </p:cNvPr>
              <p:cNvSpPr>
                <a:spLocks/>
              </p:cNvSpPr>
              <p:nvPr/>
            </p:nvSpPr>
            <p:spPr bwMode="auto">
              <a:xfrm>
                <a:off x="4115" y="3591"/>
                <a:ext cx="341" cy="73"/>
              </a:xfrm>
              <a:custGeom>
                <a:avLst/>
                <a:gdLst>
                  <a:gd name="T0" fmla="*/ 0 w 341"/>
                  <a:gd name="T1" fmla="*/ 0 h 73"/>
                  <a:gd name="T2" fmla="*/ 170 w 341"/>
                  <a:gd name="T3" fmla="*/ 24 h 73"/>
                  <a:gd name="T4" fmla="*/ 340 w 341"/>
                  <a:gd name="T5" fmla="*/ 72 h 73"/>
                  <a:gd name="T6" fmla="*/ 0 60000 65536"/>
                  <a:gd name="T7" fmla="*/ 0 60000 65536"/>
                  <a:gd name="T8" fmla="*/ 0 60000 65536"/>
                  <a:gd name="T9" fmla="*/ 0 w 341"/>
                  <a:gd name="T10" fmla="*/ 0 h 73"/>
                  <a:gd name="T11" fmla="*/ 341 w 341"/>
                  <a:gd name="T12" fmla="*/ 73 h 73"/>
                </a:gdLst>
                <a:ahLst/>
                <a:cxnLst>
                  <a:cxn ang="T6">
                    <a:pos x="T0" y="T1"/>
                  </a:cxn>
                  <a:cxn ang="T7">
                    <a:pos x="T2" y="T3"/>
                  </a:cxn>
                  <a:cxn ang="T8">
                    <a:pos x="T4" y="T5"/>
                  </a:cxn>
                </a:cxnLst>
                <a:rect l="T9" t="T10" r="T11" b="T12"/>
                <a:pathLst>
                  <a:path w="341" h="73">
                    <a:moveTo>
                      <a:pt x="0" y="0"/>
                    </a:moveTo>
                    <a:lnTo>
                      <a:pt x="170" y="24"/>
                    </a:lnTo>
                    <a:lnTo>
                      <a:pt x="340" y="72"/>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34" name="Freeform 81">
                <a:extLst>
                  <a:ext uri="{FF2B5EF4-FFF2-40B4-BE49-F238E27FC236}">
                    <a16:creationId xmlns:a16="http://schemas.microsoft.com/office/drawing/2014/main" id="{07DA8A19-4050-369F-4AE1-EA24FD3D6235}"/>
                  </a:ext>
                </a:extLst>
              </p:cNvPr>
              <p:cNvSpPr>
                <a:spLocks/>
              </p:cNvSpPr>
              <p:nvPr/>
            </p:nvSpPr>
            <p:spPr bwMode="auto">
              <a:xfrm>
                <a:off x="4285" y="3615"/>
                <a:ext cx="510" cy="49"/>
              </a:xfrm>
              <a:custGeom>
                <a:avLst/>
                <a:gdLst>
                  <a:gd name="T0" fmla="*/ 0 w 510"/>
                  <a:gd name="T1" fmla="*/ 0 h 49"/>
                  <a:gd name="T2" fmla="*/ 170 w 510"/>
                  <a:gd name="T3" fmla="*/ 48 h 49"/>
                  <a:gd name="T4" fmla="*/ 509 w 510"/>
                  <a:gd name="T5" fmla="*/ 48 h 49"/>
                  <a:gd name="T6" fmla="*/ 0 60000 65536"/>
                  <a:gd name="T7" fmla="*/ 0 60000 65536"/>
                  <a:gd name="T8" fmla="*/ 0 60000 65536"/>
                  <a:gd name="T9" fmla="*/ 0 w 510"/>
                  <a:gd name="T10" fmla="*/ 0 h 49"/>
                  <a:gd name="T11" fmla="*/ 510 w 510"/>
                  <a:gd name="T12" fmla="*/ 49 h 49"/>
                </a:gdLst>
                <a:ahLst/>
                <a:cxnLst>
                  <a:cxn ang="T6">
                    <a:pos x="T0" y="T1"/>
                  </a:cxn>
                  <a:cxn ang="T7">
                    <a:pos x="T2" y="T3"/>
                  </a:cxn>
                  <a:cxn ang="T8">
                    <a:pos x="T4" y="T5"/>
                  </a:cxn>
                </a:cxnLst>
                <a:rect l="T9" t="T10" r="T11" b="T12"/>
                <a:pathLst>
                  <a:path w="510" h="49">
                    <a:moveTo>
                      <a:pt x="0" y="0"/>
                    </a:moveTo>
                    <a:lnTo>
                      <a:pt x="170" y="48"/>
                    </a:lnTo>
                    <a:lnTo>
                      <a:pt x="509" y="48"/>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35" name="Freeform 82">
                <a:extLst>
                  <a:ext uri="{FF2B5EF4-FFF2-40B4-BE49-F238E27FC236}">
                    <a16:creationId xmlns:a16="http://schemas.microsoft.com/office/drawing/2014/main" id="{355E1BD3-3F91-02A2-5204-6867E1D72DCF}"/>
                  </a:ext>
                </a:extLst>
              </p:cNvPr>
              <p:cNvSpPr>
                <a:spLocks/>
              </p:cNvSpPr>
              <p:nvPr/>
            </p:nvSpPr>
            <p:spPr bwMode="auto">
              <a:xfrm>
                <a:off x="4455" y="3663"/>
                <a:ext cx="680" cy="1"/>
              </a:xfrm>
              <a:custGeom>
                <a:avLst/>
                <a:gdLst>
                  <a:gd name="T0" fmla="*/ 0 w 680"/>
                  <a:gd name="T1" fmla="*/ 0 h 1"/>
                  <a:gd name="T2" fmla="*/ 340 w 680"/>
                  <a:gd name="T3" fmla="*/ 0 h 1"/>
                  <a:gd name="T4" fmla="*/ 679 w 680"/>
                  <a:gd name="T5" fmla="*/ 0 h 1"/>
                  <a:gd name="T6" fmla="*/ 0 60000 65536"/>
                  <a:gd name="T7" fmla="*/ 0 60000 65536"/>
                  <a:gd name="T8" fmla="*/ 0 60000 65536"/>
                  <a:gd name="T9" fmla="*/ 0 w 680"/>
                  <a:gd name="T10" fmla="*/ 0 h 1"/>
                  <a:gd name="T11" fmla="*/ 680 w 680"/>
                  <a:gd name="T12" fmla="*/ 1 h 1"/>
                </a:gdLst>
                <a:ahLst/>
                <a:cxnLst>
                  <a:cxn ang="T6">
                    <a:pos x="T0" y="T1"/>
                  </a:cxn>
                  <a:cxn ang="T7">
                    <a:pos x="T2" y="T3"/>
                  </a:cxn>
                  <a:cxn ang="T8">
                    <a:pos x="T4" y="T5"/>
                  </a:cxn>
                </a:cxnLst>
                <a:rect l="T9" t="T10" r="T11" b="T12"/>
                <a:pathLst>
                  <a:path w="680" h="1">
                    <a:moveTo>
                      <a:pt x="0" y="0"/>
                    </a:moveTo>
                    <a:lnTo>
                      <a:pt x="340" y="0"/>
                    </a:lnTo>
                    <a:lnTo>
                      <a:pt x="679"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36" name="Line 83">
                <a:extLst>
                  <a:ext uri="{FF2B5EF4-FFF2-40B4-BE49-F238E27FC236}">
                    <a16:creationId xmlns:a16="http://schemas.microsoft.com/office/drawing/2014/main" id="{AA5AC441-D865-8D39-EA6E-302967CC8CA3}"/>
                  </a:ext>
                </a:extLst>
              </p:cNvPr>
              <p:cNvSpPr>
                <a:spLocks noChangeShapeType="1"/>
              </p:cNvSpPr>
              <p:nvPr/>
            </p:nvSpPr>
            <p:spPr bwMode="auto">
              <a:xfrm>
                <a:off x="4794" y="3671"/>
                <a:ext cx="337" cy="0"/>
              </a:xfrm>
              <a:prstGeom prst="line">
                <a:avLst/>
              </a:prstGeom>
              <a:grpFill/>
              <a:ln w="12700">
                <a:solidFill>
                  <a:schemeClr val="tx1"/>
                </a:solidFill>
                <a:round/>
                <a:headEnd/>
                <a:tailEnd/>
              </a:ln>
            </p:spPr>
            <p:txBody>
              <a:bodyPr/>
              <a:lstStyle/>
              <a:p>
                <a:pPr>
                  <a:defRPr/>
                </a:pPr>
                <a:endParaRPr lang="en-ZW"/>
              </a:p>
            </p:txBody>
          </p:sp>
          <p:sp>
            <p:nvSpPr>
              <p:cNvPr id="37137" name="Line 84">
                <a:extLst>
                  <a:ext uri="{FF2B5EF4-FFF2-40B4-BE49-F238E27FC236}">
                    <a16:creationId xmlns:a16="http://schemas.microsoft.com/office/drawing/2014/main" id="{9423A057-D439-4699-39E9-53264AAD50F7}"/>
                  </a:ext>
                </a:extLst>
              </p:cNvPr>
              <p:cNvSpPr>
                <a:spLocks noChangeShapeType="1"/>
              </p:cNvSpPr>
              <p:nvPr/>
            </p:nvSpPr>
            <p:spPr bwMode="auto">
              <a:xfrm>
                <a:off x="3435" y="3671"/>
                <a:ext cx="79" cy="0"/>
              </a:xfrm>
              <a:prstGeom prst="line">
                <a:avLst/>
              </a:prstGeom>
              <a:grpFill/>
              <a:ln w="12700">
                <a:solidFill>
                  <a:schemeClr val="tx1"/>
                </a:solidFill>
                <a:round/>
                <a:headEnd/>
                <a:tailEnd/>
              </a:ln>
            </p:spPr>
            <p:txBody>
              <a:bodyPr/>
              <a:lstStyle/>
              <a:p>
                <a:pPr>
                  <a:defRPr/>
                </a:pPr>
                <a:endParaRPr lang="en-ZW"/>
              </a:p>
            </p:txBody>
          </p:sp>
          <p:sp>
            <p:nvSpPr>
              <p:cNvPr id="37138" name="Freeform 85">
                <a:extLst>
                  <a:ext uri="{FF2B5EF4-FFF2-40B4-BE49-F238E27FC236}">
                    <a16:creationId xmlns:a16="http://schemas.microsoft.com/office/drawing/2014/main" id="{3FC2AFA1-3F5E-864C-1B87-87BD7E26DD0C}"/>
                  </a:ext>
                </a:extLst>
              </p:cNvPr>
              <p:cNvSpPr>
                <a:spLocks/>
              </p:cNvSpPr>
              <p:nvPr/>
            </p:nvSpPr>
            <p:spPr bwMode="auto">
              <a:xfrm>
                <a:off x="3435" y="3663"/>
                <a:ext cx="172" cy="1"/>
              </a:xfrm>
              <a:custGeom>
                <a:avLst/>
                <a:gdLst>
                  <a:gd name="T0" fmla="*/ 0 w 172"/>
                  <a:gd name="T1" fmla="*/ 0 h 1"/>
                  <a:gd name="T2" fmla="*/ 83 w 172"/>
                  <a:gd name="T3" fmla="*/ 0 h 1"/>
                  <a:gd name="T4" fmla="*/ 171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0" y="0"/>
                    </a:moveTo>
                    <a:lnTo>
                      <a:pt x="83" y="0"/>
                    </a:lnTo>
                    <a:lnTo>
                      <a:pt x="171"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39" name="Freeform 86">
                <a:extLst>
                  <a:ext uri="{FF2B5EF4-FFF2-40B4-BE49-F238E27FC236}">
                    <a16:creationId xmlns:a16="http://schemas.microsoft.com/office/drawing/2014/main" id="{64CAFF04-8800-7915-E257-BE711CDA6A21}"/>
                  </a:ext>
                </a:extLst>
              </p:cNvPr>
              <p:cNvSpPr>
                <a:spLocks/>
              </p:cNvSpPr>
              <p:nvPr/>
            </p:nvSpPr>
            <p:spPr bwMode="auto">
              <a:xfrm>
                <a:off x="3518" y="3627"/>
                <a:ext cx="176" cy="37"/>
              </a:xfrm>
              <a:custGeom>
                <a:avLst/>
                <a:gdLst>
                  <a:gd name="T0" fmla="*/ 0 w 176"/>
                  <a:gd name="T1" fmla="*/ 36 h 37"/>
                  <a:gd name="T2" fmla="*/ 88 w 176"/>
                  <a:gd name="T3" fmla="*/ 36 h 37"/>
                  <a:gd name="T4" fmla="*/ 175 w 176"/>
                  <a:gd name="T5" fmla="*/ 0 h 37"/>
                  <a:gd name="T6" fmla="*/ 0 60000 65536"/>
                  <a:gd name="T7" fmla="*/ 0 60000 65536"/>
                  <a:gd name="T8" fmla="*/ 0 60000 65536"/>
                  <a:gd name="T9" fmla="*/ 0 w 176"/>
                  <a:gd name="T10" fmla="*/ 0 h 37"/>
                  <a:gd name="T11" fmla="*/ 176 w 176"/>
                  <a:gd name="T12" fmla="*/ 37 h 37"/>
                </a:gdLst>
                <a:ahLst/>
                <a:cxnLst>
                  <a:cxn ang="T6">
                    <a:pos x="T0" y="T1"/>
                  </a:cxn>
                  <a:cxn ang="T7">
                    <a:pos x="T2" y="T3"/>
                  </a:cxn>
                  <a:cxn ang="T8">
                    <a:pos x="T4" y="T5"/>
                  </a:cxn>
                </a:cxnLst>
                <a:rect l="T9" t="T10" r="T11" b="T12"/>
                <a:pathLst>
                  <a:path w="176" h="37">
                    <a:moveTo>
                      <a:pt x="0" y="36"/>
                    </a:moveTo>
                    <a:lnTo>
                      <a:pt x="88" y="36"/>
                    </a:lnTo>
                    <a:lnTo>
                      <a:pt x="175"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40" name="Freeform 87">
                <a:extLst>
                  <a:ext uri="{FF2B5EF4-FFF2-40B4-BE49-F238E27FC236}">
                    <a16:creationId xmlns:a16="http://schemas.microsoft.com/office/drawing/2014/main" id="{5F11768D-185C-92A6-BE02-421CF0E74F4B}"/>
                  </a:ext>
                </a:extLst>
              </p:cNvPr>
              <p:cNvSpPr>
                <a:spLocks/>
              </p:cNvSpPr>
              <p:nvPr/>
            </p:nvSpPr>
            <p:spPr bwMode="auto">
              <a:xfrm>
                <a:off x="3606" y="3627"/>
                <a:ext cx="170" cy="37"/>
              </a:xfrm>
              <a:custGeom>
                <a:avLst/>
                <a:gdLst>
                  <a:gd name="T0" fmla="*/ 0 w 170"/>
                  <a:gd name="T1" fmla="*/ 36 h 37"/>
                  <a:gd name="T2" fmla="*/ 87 w 170"/>
                  <a:gd name="T3" fmla="*/ 0 h 37"/>
                  <a:gd name="T4" fmla="*/ 169 w 170"/>
                  <a:gd name="T5" fmla="*/ 0 h 37"/>
                  <a:gd name="T6" fmla="*/ 0 60000 65536"/>
                  <a:gd name="T7" fmla="*/ 0 60000 65536"/>
                  <a:gd name="T8" fmla="*/ 0 60000 65536"/>
                  <a:gd name="T9" fmla="*/ 0 w 170"/>
                  <a:gd name="T10" fmla="*/ 0 h 37"/>
                  <a:gd name="T11" fmla="*/ 170 w 170"/>
                  <a:gd name="T12" fmla="*/ 37 h 37"/>
                </a:gdLst>
                <a:ahLst/>
                <a:cxnLst>
                  <a:cxn ang="T6">
                    <a:pos x="T0" y="T1"/>
                  </a:cxn>
                  <a:cxn ang="T7">
                    <a:pos x="T2" y="T3"/>
                  </a:cxn>
                  <a:cxn ang="T8">
                    <a:pos x="T4" y="T5"/>
                  </a:cxn>
                </a:cxnLst>
                <a:rect l="T9" t="T10" r="T11" b="T12"/>
                <a:pathLst>
                  <a:path w="170" h="37">
                    <a:moveTo>
                      <a:pt x="0" y="36"/>
                    </a:moveTo>
                    <a:lnTo>
                      <a:pt x="87" y="0"/>
                    </a:lnTo>
                    <a:lnTo>
                      <a:pt x="169"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41" name="Freeform 88">
                <a:extLst>
                  <a:ext uri="{FF2B5EF4-FFF2-40B4-BE49-F238E27FC236}">
                    <a16:creationId xmlns:a16="http://schemas.microsoft.com/office/drawing/2014/main" id="{AE483BC5-427F-DCC5-666B-FDBC52818F05}"/>
                  </a:ext>
                </a:extLst>
              </p:cNvPr>
              <p:cNvSpPr>
                <a:spLocks/>
              </p:cNvSpPr>
              <p:nvPr/>
            </p:nvSpPr>
            <p:spPr bwMode="auto">
              <a:xfrm>
                <a:off x="3693" y="3627"/>
                <a:ext cx="166" cy="1"/>
              </a:xfrm>
              <a:custGeom>
                <a:avLst/>
                <a:gdLst>
                  <a:gd name="T0" fmla="*/ 0 w 166"/>
                  <a:gd name="T1" fmla="*/ 0 h 1"/>
                  <a:gd name="T2" fmla="*/ 83 w 166"/>
                  <a:gd name="T3" fmla="*/ 0 h 1"/>
                  <a:gd name="T4" fmla="*/ 165 w 166"/>
                  <a:gd name="T5" fmla="*/ 0 h 1"/>
                  <a:gd name="T6" fmla="*/ 0 60000 65536"/>
                  <a:gd name="T7" fmla="*/ 0 60000 65536"/>
                  <a:gd name="T8" fmla="*/ 0 60000 65536"/>
                  <a:gd name="T9" fmla="*/ 0 w 166"/>
                  <a:gd name="T10" fmla="*/ 0 h 1"/>
                  <a:gd name="T11" fmla="*/ 166 w 166"/>
                  <a:gd name="T12" fmla="*/ 1 h 1"/>
                </a:gdLst>
                <a:ahLst/>
                <a:cxnLst>
                  <a:cxn ang="T6">
                    <a:pos x="T0" y="T1"/>
                  </a:cxn>
                  <a:cxn ang="T7">
                    <a:pos x="T2" y="T3"/>
                  </a:cxn>
                  <a:cxn ang="T8">
                    <a:pos x="T4" y="T5"/>
                  </a:cxn>
                </a:cxnLst>
                <a:rect l="T9" t="T10" r="T11" b="T12"/>
                <a:pathLst>
                  <a:path w="166" h="1">
                    <a:moveTo>
                      <a:pt x="0" y="0"/>
                    </a:moveTo>
                    <a:lnTo>
                      <a:pt x="83" y="0"/>
                    </a:lnTo>
                    <a:lnTo>
                      <a:pt x="165"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42" name="Freeform 89">
                <a:extLst>
                  <a:ext uri="{FF2B5EF4-FFF2-40B4-BE49-F238E27FC236}">
                    <a16:creationId xmlns:a16="http://schemas.microsoft.com/office/drawing/2014/main" id="{E8A3DB83-7BA8-ECC3-EB60-C0453B497FFA}"/>
                  </a:ext>
                </a:extLst>
              </p:cNvPr>
              <p:cNvSpPr>
                <a:spLocks/>
              </p:cNvSpPr>
              <p:nvPr/>
            </p:nvSpPr>
            <p:spPr bwMode="auto">
              <a:xfrm>
                <a:off x="3775" y="3627"/>
                <a:ext cx="171" cy="13"/>
              </a:xfrm>
              <a:custGeom>
                <a:avLst/>
                <a:gdLst>
                  <a:gd name="T0" fmla="*/ 0 w 171"/>
                  <a:gd name="T1" fmla="*/ 0 h 13"/>
                  <a:gd name="T2" fmla="*/ 82 w 171"/>
                  <a:gd name="T3" fmla="*/ 0 h 13"/>
                  <a:gd name="T4" fmla="*/ 170 w 171"/>
                  <a:gd name="T5" fmla="*/ 12 h 13"/>
                  <a:gd name="T6" fmla="*/ 0 60000 65536"/>
                  <a:gd name="T7" fmla="*/ 0 60000 65536"/>
                  <a:gd name="T8" fmla="*/ 0 60000 65536"/>
                  <a:gd name="T9" fmla="*/ 0 w 171"/>
                  <a:gd name="T10" fmla="*/ 0 h 13"/>
                  <a:gd name="T11" fmla="*/ 171 w 171"/>
                  <a:gd name="T12" fmla="*/ 13 h 13"/>
                </a:gdLst>
                <a:ahLst/>
                <a:cxnLst>
                  <a:cxn ang="T6">
                    <a:pos x="T0" y="T1"/>
                  </a:cxn>
                  <a:cxn ang="T7">
                    <a:pos x="T2" y="T3"/>
                  </a:cxn>
                  <a:cxn ang="T8">
                    <a:pos x="T4" y="T5"/>
                  </a:cxn>
                </a:cxnLst>
                <a:rect l="T9" t="T10" r="T11" b="T12"/>
                <a:pathLst>
                  <a:path w="171" h="13">
                    <a:moveTo>
                      <a:pt x="0" y="0"/>
                    </a:moveTo>
                    <a:lnTo>
                      <a:pt x="82" y="0"/>
                    </a:lnTo>
                    <a:lnTo>
                      <a:pt x="170" y="12"/>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43" name="Freeform 90">
                <a:extLst>
                  <a:ext uri="{FF2B5EF4-FFF2-40B4-BE49-F238E27FC236}">
                    <a16:creationId xmlns:a16="http://schemas.microsoft.com/office/drawing/2014/main" id="{3BBFCCA7-9F6A-8152-E272-7BD1C2D58067}"/>
                  </a:ext>
                </a:extLst>
              </p:cNvPr>
              <p:cNvSpPr>
                <a:spLocks/>
              </p:cNvSpPr>
              <p:nvPr/>
            </p:nvSpPr>
            <p:spPr bwMode="auto">
              <a:xfrm>
                <a:off x="3858" y="3615"/>
                <a:ext cx="258" cy="25"/>
              </a:xfrm>
              <a:custGeom>
                <a:avLst/>
                <a:gdLst>
                  <a:gd name="T0" fmla="*/ 0 w 258"/>
                  <a:gd name="T1" fmla="*/ 11 h 25"/>
                  <a:gd name="T2" fmla="*/ 87 w 258"/>
                  <a:gd name="T3" fmla="*/ 24 h 25"/>
                  <a:gd name="T4" fmla="*/ 257 w 258"/>
                  <a:gd name="T5" fmla="*/ 0 h 25"/>
                  <a:gd name="T6" fmla="*/ 0 60000 65536"/>
                  <a:gd name="T7" fmla="*/ 0 60000 65536"/>
                  <a:gd name="T8" fmla="*/ 0 60000 65536"/>
                  <a:gd name="T9" fmla="*/ 0 w 258"/>
                  <a:gd name="T10" fmla="*/ 0 h 25"/>
                  <a:gd name="T11" fmla="*/ 258 w 258"/>
                  <a:gd name="T12" fmla="*/ 25 h 25"/>
                </a:gdLst>
                <a:ahLst/>
                <a:cxnLst>
                  <a:cxn ang="T6">
                    <a:pos x="T0" y="T1"/>
                  </a:cxn>
                  <a:cxn ang="T7">
                    <a:pos x="T2" y="T3"/>
                  </a:cxn>
                  <a:cxn ang="T8">
                    <a:pos x="T4" y="T5"/>
                  </a:cxn>
                </a:cxnLst>
                <a:rect l="T9" t="T10" r="T11" b="T12"/>
                <a:pathLst>
                  <a:path w="258" h="25">
                    <a:moveTo>
                      <a:pt x="0" y="11"/>
                    </a:moveTo>
                    <a:lnTo>
                      <a:pt x="87" y="24"/>
                    </a:lnTo>
                    <a:lnTo>
                      <a:pt x="25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44" name="Freeform 91">
                <a:extLst>
                  <a:ext uri="{FF2B5EF4-FFF2-40B4-BE49-F238E27FC236}">
                    <a16:creationId xmlns:a16="http://schemas.microsoft.com/office/drawing/2014/main" id="{5E2F073F-D8F3-336C-A1F8-D56C24BCA178}"/>
                  </a:ext>
                </a:extLst>
              </p:cNvPr>
              <p:cNvSpPr>
                <a:spLocks/>
              </p:cNvSpPr>
              <p:nvPr/>
            </p:nvSpPr>
            <p:spPr bwMode="auto">
              <a:xfrm>
                <a:off x="3945" y="3591"/>
                <a:ext cx="341" cy="49"/>
              </a:xfrm>
              <a:custGeom>
                <a:avLst/>
                <a:gdLst>
                  <a:gd name="T0" fmla="*/ 0 w 341"/>
                  <a:gd name="T1" fmla="*/ 48 h 49"/>
                  <a:gd name="T2" fmla="*/ 170 w 341"/>
                  <a:gd name="T3" fmla="*/ 24 h 49"/>
                  <a:gd name="T4" fmla="*/ 340 w 341"/>
                  <a:gd name="T5" fmla="*/ 0 h 49"/>
                  <a:gd name="T6" fmla="*/ 0 60000 65536"/>
                  <a:gd name="T7" fmla="*/ 0 60000 65536"/>
                  <a:gd name="T8" fmla="*/ 0 60000 65536"/>
                  <a:gd name="T9" fmla="*/ 0 w 341"/>
                  <a:gd name="T10" fmla="*/ 0 h 49"/>
                  <a:gd name="T11" fmla="*/ 341 w 341"/>
                  <a:gd name="T12" fmla="*/ 49 h 49"/>
                </a:gdLst>
                <a:ahLst/>
                <a:cxnLst>
                  <a:cxn ang="T6">
                    <a:pos x="T0" y="T1"/>
                  </a:cxn>
                  <a:cxn ang="T7">
                    <a:pos x="T2" y="T3"/>
                  </a:cxn>
                  <a:cxn ang="T8">
                    <a:pos x="T4" y="T5"/>
                  </a:cxn>
                </a:cxnLst>
                <a:rect l="T9" t="T10" r="T11" b="T12"/>
                <a:pathLst>
                  <a:path w="341" h="49">
                    <a:moveTo>
                      <a:pt x="0" y="48"/>
                    </a:moveTo>
                    <a:lnTo>
                      <a:pt x="170" y="24"/>
                    </a:lnTo>
                    <a:lnTo>
                      <a:pt x="340"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45" name="Freeform 92">
                <a:extLst>
                  <a:ext uri="{FF2B5EF4-FFF2-40B4-BE49-F238E27FC236}">
                    <a16:creationId xmlns:a16="http://schemas.microsoft.com/office/drawing/2014/main" id="{11D090D2-99ED-9C9E-1FB0-590053715B48}"/>
                  </a:ext>
                </a:extLst>
              </p:cNvPr>
              <p:cNvSpPr>
                <a:spLocks/>
              </p:cNvSpPr>
              <p:nvPr/>
            </p:nvSpPr>
            <p:spPr bwMode="auto">
              <a:xfrm>
                <a:off x="4115" y="3567"/>
                <a:ext cx="341" cy="49"/>
              </a:xfrm>
              <a:custGeom>
                <a:avLst/>
                <a:gdLst>
                  <a:gd name="T0" fmla="*/ 0 w 341"/>
                  <a:gd name="T1" fmla="*/ 48 h 49"/>
                  <a:gd name="T2" fmla="*/ 170 w 341"/>
                  <a:gd name="T3" fmla="*/ 24 h 49"/>
                  <a:gd name="T4" fmla="*/ 340 w 341"/>
                  <a:gd name="T5" fmla="*/ 0 h 49"/>
                  <a:gd name="T6" fmla="*/ 0 60000 65536"/>
                  <a:gd name="T7" fmla="*/ 0 60000 65536"/>
                  <a:gd name="T8" fmla="*/ 0 60000 65536"/>
                  <a:gd name="T9" fmla="*/ 0 w 341"/>
                  <a:gd name="T10" fmla="*/ 0 h 49"/>
                  <a:gd name="T11" fmla="*/ 341 w 341"/>
                  <a:gd name="T12" fmla="*/ 49 h 49"/>
                </a:gdLst>
                <a:ahLst/>
                <a:cxnLst>
                  <a:cxn ang="T6">
                    <a:pos x="T0" y="T1"/>
                  </a:cxn>
                  <a:cxn ang="T7">
                    <a:pos x="T2" y="T3"/>
                  </a:cxn>
                  <a:cxn ang="T8">
                    <a:pos x="T4" y="T5"/>
                  </a:cxn>
                </a:cxnLst>
                <a:rect l="T9" t="T10" r="T11" b="T12"/>
                <a:pathLst>
                  <a:path w="341" h="49">
                    <a:moveTo>
                      <a:pt x="0" y="48"/>
                    </a:moveTo>
                    <a:lnTo>
                      <a:pt x="170" y="24"/>
                    </a:lnTo>
                    <a:lnTo>
                      <a:pt x="340"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46" name="Freeform 93">
                <a:extLst>
                  <a:ext uri="{FF2B5EF4-FFF2-40B4-BE49-F238E27FC236}">
                    <a16:creationId xmlns:a16="http://schemas.microsoft.com/office/drawing/2014/main" id="{D291D0B9-2B6C-9D89-1ECA-C237E6AD3185}"/>
                  </a:ext>
                </a:extLst>
              </p:cNvPr>
              <p:cNvSpPr>
                <a:spLocks/>
              </p:cNvSpPr>
              <p:nvPr/>
            </p:nvSpPr>
            <p:spPr bwMode="auto">
              <a:xfrm>
                <a:off x="4285" y="3567"/>
                <a:ext cx="510" cy="73"/>
              </a:xfrm>
              <a:custGeom>
                <a:avLst/>
                <a:gdLst>
                  <a:gd name="T0" fmla="*/ 0 w 510"/>
                  <a:gd name="T1" fmla="*/ 24 h 73"/>
                  <a:gd name="T2" fmla="*/ 170 w 510"/>
                  <a:gd name="T3" fmla="*/ 0 h 73"/>
                  <a:gd name="T4" fmla="*/ 509 w 510"/>
                  <a:gd name="T5" fmla="*/ 72 h 73"/>
                  <a:gd name="T6" fmla="*/ 0 60000 65536"/>
                  <a:gd name="T7" fmla="*/ 0 60000 65536"/>
                  <a:gd name="T8" fmla="*/ 0 60000 65536"/>
                  <a:gd name="T9" fmla="*/ 0 w 510"/>
                  <a:gd name="T10" fmla="*/ 0 h 73"/>
                  <a:gd name="T11" fmla="*/ 510 w 510"/>
                  <a:gd name="T12" fmla="*/ 73 h 73"/>
                </a:gdLst>
                <a:ahLst/>
                <a:cxnLst>
                  <a:cxn ang="T6">
                    <a:pos x="T0" y="T1"/>
                  </a:cxn>
                  <a:cxn ang="T7">
                    <a:pos x="T2" y="T3"/>
                  </a:cxn>
                  <a:cxn ang="T8">
                    <a:pos x="T4" y="T5"/>
                  </a:cxn>
                </a:cxnLst>
                <a:rect l="T9" t="T10" r="T11" b="T12"/>
                <a:pathLst>
                  <a:path w="510" h="73">
                    <a:moveTo>
                      <a:pt x="0" y="24"/>
                    </a:moveTo>
                    <a:lnTo>
                      <a:pt x="170" y="0"/>
                    </a:lnTo>
                    <a:lnTo>
                      <a:pt x="509" y="72"/>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47" name="Freeform 94">
                <a:extLst>
                  <a:ext uri="{FF2B5EF4-FFF2-40B4-BE49-F238E27FC236}">
                    <a16:creationId xmlns:a16="http://schemas.microsoft.com/office/drawing/2014/main" id="{B239C3DB-F562-C7A7-456D-A6195B104BBA}"/>
                  </a:ext>
                </a:extLst>
              </p:cNvPr>
              <p:cNvSpPr>
                <a:spLocks/>
              </p:cNvSpPr>
              <p:nvPr/>
            </p:nvSpPr>
            <p:spPr bwMode="auto">
              <a:xfrm>
                <a:off x="4455" y="3567"/>
                <a:ext cx="680" cy="97"/>
              </a:xfrm>
              <a:custGeom>
                <a:avLst/>
                <a:gdLst>
                  <a:gd name="T0" fmla="*/ 0 w 680"/>
                  <a:gd name="T1" fmla="*/ 0 h 97"/>
                  <a:gd name="T2" fmla="*/ 340 w 680"/>
                  <a:gd name="T3" fmla="*/ 72 h 97"/>
                  <a:gd name="T4" fmla="*/ 679 w 680"/>
                  <a:gd name="T5" fmla="*/ 96 h 97"/>
                  <a:gd name="T6" fmla="*/ 0 60000 65536"/>
                  <a:gd name="T7" fmla="*/ 0 60000 65536"/>
                  <a:gd name="T8" fmla="*/ 0 60000 65536"/>
                  <a:gd name="T9" fmla="*/ 0 w 680"/>
                  <a:gd name="T10" fmla="*/ 0 h 97"/>
                  <a:gd name="T11" fmla="*/ 680 w 680"/>
                  <a:gd name="T12" fmla="*/ 97 h 97"/>
                </a:gdLst>
                <a:ahLst/>
                <a:cxnLst>
                  <a:cxn ang="T6">
                    <a:pos x="T0" y="T1"/>
                  </a:cxn>
                  <a:cxn ang="T7">
                    <a:pos x="T2" y="T3"/>
                  </a:cxn>
                  <a:cxn ang="T8">
                    <a:pos x="T4" y="T5"/>
                  </a:cxn>
                </a:cxnLst>
                <a:rect l="T9" t="T10" r="T11" b="T12"/>
                <a:pathLst>
                  <a:path w="680" h="97">
                    <a:moveTo>
                      <a:pt x="0" y="0"/>
                    </a:moveTo>
                    <a:lnTo>
                      <a:pt x="340" y="72"/>
                    </a:lnTo>
                    <a:lnTo>
                      <a:pt x="679" y="96"/>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48" name="Line 95">
                <a:extLst>
                  <a:ext uri="{FF2B5EF4-FFF2-40B4-BE49-F238E27FC236}">
                    <a16:creationId xmlns:a16="http://schemas.microsoft.com/office/drawing/2014/main" id="{66B32170-F563-FA31-32C6-60CB0F4C5719}"/>
                  </a:ext>
                </a:extLst>
              </p:cNvPr>
              <p:cNvSpPr>
                <a:spLocks noChangeShapeType="1"/>
              </p:cNvSpPr>
              <p:nvPr/>
            </p:nvSpPr>
            <p:spPr bwMode="auto">
              <a:xfrm>
                <a:off x="4794" y="3648"/>
                <a:ext cx="337" cy="23"/>
              </a:xfrm>
              <a:prstGeom prst="line">
                <a:avLst/>
              </a:prstGeom>
              <a:grpFill/>
              <a:ln w="12700">
                <a:solidFill>
                  <a:schemeClr val="tx1"/>
                </a:solidFill>
                <a:round/>
                <a:headEnd/>
                <a:tailEnd/>
              </a:ln>
            </p:spPr>
            <p:txBody>
              <a:bodyPr/>
              <a:lstStyle/>
              <a:p>
                <a:pPr>
                  <a:defRPr/>
                </a:pPr>
                <a:endParaRPr lang="en-ZW"/>
              </a:p>
            </p:txBody>
          </p:sp>
          <p:sp>
            <p:nvSpPr>
              <p:cNvPr id="37149" name="Line 96">
                <a:extLst>
                  <a:ext uri="{FF2B5EF4-FFF2-40B4-BE49-F238E27FC236}">
                    <a16:creationId xmlns:a16="http://schemas.microsoft.com/office/drawing/2014/main" id="{5F663299-53A9-3B96-81F5-DDA30FED44E0}"/>
                  </a:ext>
                </a:extLst>
              </p:cNvPr>
              <p:cNvSpPr>
                <a:spLocks noChangeShapeType="1"/>
              </p:cNvSpPr>
              <p:nvPr/>
            </p:nvSpPr>
            <p:spPr bwMode="auto">
              <a:xfrm>
                <a:off x="3435" y="3671"/>
                <a:ext cx="79" cy="0"/>
              </a:xfrm>
              <a:prstGeom prst="line">
                <a:avLst/>
              </a:prstGeom>
              <a:grpFill/>
              <a:ln w="12700">
                <a:solidFill>
                  <a:schemeClr val="tx1"/>
                </a:solidFill>
                <a:round/>
                <a:headEnd/>
                <a:tailEnd/>
              </a:ln>
            </p:spPr>
            <p:txBody>
              <a:bodyPr/>
              <a:lstStyle/>
              <a:p>
                <a:pPr>
                  <a:defRPr/>
                </a:pPr>
                <a:endParaRPr lang="en-ZW"/>
              </a:p>
            </p:txBody>
          </p:sp>
          <p:sp>
            <p:nvSpPr>
              <p:cNvPr id="37150" name="Freeform 97">
                <a:extLst>
                  <a:ext uri="{FF2B5EF4-FFF2-40B4-BE49-F238E27FC236}">
                    <a16:creationId xmlns:a16="http://schemas.microsoft.com/office/drawing/2014/main" id="{CDD0557B-B9A3-E9A7-7539-849DC873EFC2}"/>
                  </a:ext>
                </a:extLst>
              </p:cNvPr>
              <p:cNvSpPr>
                <a:spLocks/>
              </p:cNvSpPr>
              <p:nvPr/>
            </p:nvSpPr>
            <p:spPr bwMode="auto">
              <a:xfrm>
                <a:off x="3435" y="3615"/>
                <a:ext cx="172" cy="49"/>
              </a:xfrm>
              <a:custGeom>
                <a:avLst/>
                <a:gdLst>
                  <a:gd name="T0" fmla="*/ 0 w 172"/>
                  <a:gd name="T1" fmla="*/ 48 h 49"/>
                  <a:gd name="T2" fmla="*/ 83 w 172"/>
                  <a:gd name="T3" fmla="*/ 48 h 49"/>
                  <a:gd name="T4" fmla="*/ 171 w 172"/>
                  <a:gd name="T5" fmla="*/ 0 h 49"/>
                  <a:gd name="T6" fmla="*/ 0 60000 65536"/>
                  <a:gd name="T7" fmla="*/ 0 60000 65536"/>
                  <a:gd name="T8" fmla="*/ 0 60000 65536"/>
                  <a:gd name="T9" fmla="*/ 0 w 172"/>
                  <a:gd name="T10" fmla="*/ 0 h 49"/>
                  <a:gd name="T11" fmla="*/ 172 w 172"/>
                  <a:gd name="T12" fmla="*/ 49 h 49"/>
                </a:gdLst>
                <a:ahLst/>
                <a:cxnLst>
                  <a:cxn ang="T6">
                    <a:pos x="T0" y="T1"/>
                  </a:cxn>
                  <a:cxn ang="T7">
                    <a:pos x="T2" y="T3"/>
                  </a:cxn>
                  <a:cxn ang="T8">
                    <a:pos x="T4" y="T5"/>
                  </a:cxn>
                </a:cxnLst>
                <a:rect l="T9" t="T10" r="T11" b="T12"/>
                <a:pathLst>
                  <a:path w="172" h="49">
                    <a:moveTo>
                      <a:pt x="0" y="48"/>
                    </a:moveTo>
                    <a:lnTo>
                      <a:pt x="83" y="48"/>
                    </a:lnTo>
                    <a:lnTo>
                      <a:pt x="171"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51" name="Freeform 98">
                <a:extLst>
                  <a:ext uri="{FF2B5EF4-FFF2-40B4-BE49-F238E27FC236}">
                    <a16:creationId xmlns:a16="http://schemas.microsoft.com/office/drawing/2014/main" id="{9BEECD93-01E2-5375-3F5D-7112110469FF}"/>
                  </a:ext>
                </a:extLst>
              </p:cNvPr>
              <p:cNvSpPr>
                <a:spLocks/>
              </p:cNvSpPr>
              <p:nvPr/>
            </p:nvSpPr>
            <p:spPr bwMode="auto">
              <a:xfrm>
                <a:off x="3518" y="3506"/>
                <a:ext cx="176" cy="158"/>
              </a:xfrm>
              <a:custGeom>
                <a:avLst/>
                <a:gdLst>
                  <a:gd name="T0" fmla="*/ 0 w 176"/>
                  <a:gd name="T1" fmla="*/ 157 h 158"/>
                  <a:gd name="T2" fmla="*/ 88 w 176"/>
                  <a:gd name="T3" fmla="*/ 109 h 158"/>
                  <a:gd name="T4" fmla="*/ 175 w 176"/>
                  <a:gd name="T5" fmla="*/ 0 h 158"/>
                  <a:gd name="T6" fmla="*/ 0 60000 65536"/>
                  <a:gd name="T7" fmla="*/ 0 60000 65536"/>
                  <a:gd name="T8" fmla="*/ 0 60000 65536"/>
                  <a:gd name="T9" fmla="*/ 0 w 176"/>
                  <a:gd name="T10" fmla="*/ 0 h 158"/>
                  <a:gd name="T11" fmla="*/ 176 w 176"/>
                  <a:gd name="T12" fmla="*/ 158 h 158"/>
                </a:gdLst>
                <a:ahLst/>
                <a:cxnLst>
                  <a:cxn ang="T6">
                    <a:pos x="T0" y="T1"/>
                  </a:cxn>
                  <a:cxn ang="T7">
                    <a:pos x="T2" y="T3"/>
                  </a:cxn>
                  <a:cxn ang="T8">
                    <a:pos x="T4" y="T5"/>
                  </a:cxn>
                </a:cxnLst>
                <a:rect l="T9" t="T10" r="T11" b="T12"/>
                <a:pathLst>
                  <a:path w="176" h="158">
                    <a:moveTo>
                      <a:pt x="0" y="157"/>
                    </a:moveTo>
                    <a:lnTo>
                      <a:pt x="88" y="109"/>
                    </a:lnTo>
                    <a:lnTo>
                      <a:pt x="175"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52" name="Freeform 99">
                <a:extLst>
                  <a:ext uri="{FF2B5EF4-FFF2-40B4-BE49-F238E27FC236}">
                    <a16:creationId xmlns:a16="http://schemas.microsoft.com/office/drawing/2014/main" id="{5F04D7AA-7729-C4EE-6E08-9EAC3C25CE6F}"/>
                  </a:ext>
                </a:extLst>
              </p:cNvPr>
              <p:cNvSpPr>
                <a:spLocks/>
              </p:cNvSpPr>
              <p:nvPr/>
            </p:nvSpPr>
            <p:spPr bwMode="auto">
              <a:xfrm>
                <a:off x="3606" y="3506"/>
                <a:ext cx="170" cy="110"/>
              </a:xfrm>
              <a:custGeom>
                <a:avLst/>
                <a:gdLst>
                  <a:gd name="T0" fmla="*/ 0 w 170"/>
                  <a:gd name="T1" fmla="*/ 109 h 110"/>
                  <a:gd name="T2" fmla="*/ 87 w 170"/>
                  <a:gd name="T3" fmla="*/ 0 h 110"/>
                  <a:gd name="T4" fmla="*/ 169 w 170"/>
                  <a:gd name="T5" fmla="*/ 13 h 110"/>
                  <a:gd name="T6" fmla="*/ 0 60000 65536"/>
                  <a:gd name="T7" fmla="*/ 0 60000 65536"/>
                  <a:gd name="T8" fmla="*/ 0 60000 65536"/>
                  <a:gd name="T9" fmla="*/ 0 w 170"/>
                  <a:gd name="T10" fmla="*/ 0 h 110"/>
                  <a:gd name="T11" fmla="*/ 170 w 170"/>
                  <a:gd name="T12" fmla="*/ 110 h 110"/>
                </a:gdLst>
                <a:ahLst/>
                <a:cxnLst>
                  <a:cxn ang="T6">
                    <a:pos x="T0" y="T1"/>
                  </a:cxn>
                  <a:cxn ang="T7">
                    <a:pos x="T2" y="T3"/>
                  </a:cxn>
                  <a:cxn ang="T8">
                    <a:pos x="T4" y="T5"/>
                  </a:cxn>
                </a:cxnLst>
                <a:rect l="T9" t="T10" r="T11" b="T12"/>
                <a:pathLst>
                  <a:path w="170" h="110">
                    <a:moveTo>
                      <a:pt x="0" y="109"/>
                    </a:moveTo>
                    <a:lnTo>
                      <a:pt x="87" y="0"/>
                    </a:lnTo>
                    <a:lnTo>
                      <a:pt x="169" y="13"/>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53" name="Freeform 100">
                <a:extLst>
                  <a:ext uri="{FF2B5EF4-FFF2-40B4-BE49-F238E27FC236}">
                    <a16:creationId xmlns:a16="http://schemas.microsoft.com/office/drawing/2014/main" id="{2386E3FB-091F-5661-006D-5EE33B50D141}"/>
                  </a:ext>
                </a:extLst>
              </p:cNvPr>
              <p:cNvSpPr>
                <a:spLocks/>
              </p:cNvSpPr>
              <p:nvPr/>
            </p:nvSpPr>
            <p:spPr bwMode="auto">
              <a:xfrm>
                <a:off x="3693" y="3495"/>
                <a:ext cx="166" cy="25"/>
              </a:xfrm>
              <a:custGeom>
                <a:avLst/>
                <a:gdLst>
                  <a:gd name="T0" fmla="*/ 0 w 166"/>
                  <a:gd name="T1" fmla="*/ 11 h 25"/>
                  <a:gd name="T2" fmla="*/ 83 w 166"/>
                  <a:gd name="T3" fmla="*/ 24 h 25"/>
                  <a:gd name="T4" fmla="*/ 165 w 166"/>
                  <a:gd name="T5" fmla="*/ 0 h 25"/>
                  <a:gd name="T6" fmla="*/ 0 60000 65536"/>
                  <a:gd name="T7" fmla="*/ 0 60000 65536"/>
                  <a:gd name="T8" fmla="*/ 0 60000 65536"/>
                  <a:gd name="T9" fmla="*/ 0 w 166"/>
                  <a:gd name="T10" fmla="*/ 0 h 25"/>
                  <a:gd name="T11" fmla="*/ 166 w 166"/>
                  <a:gd name="T12" fmla="*/ 25 h 25"/>
                </a:gdLst>
                <a:ahLst/>
                <a:cxnLst>
                  <a:cxn ang="T6">
                    <a:pos x="T0" y="T1"/>
                  </a:cxn>
                  <a:cxn ang="T7">
                    <a:pos x="T2" y="T3"/>
                  </a:cxn>
                  <a:cxn ang="T8">
                    <a:pos x="T4" y="T5"/>
                  </a:cxn>
                </a:cxnLst>
                <a:rect l="T9" t="T10" r="T11" b="T12"/>
                <a:pathLst>
                  <a:path w="166" h="25">
                    <a:moveTo>
                      <a:pt x="0" y="11"/>
                    </a:moveTo>
                    <a:lnTo>
                      <a:pt x="83" y="24"/>
                    </a:lnTo>
                    <a:lnTo>
                      <a:pt x="165"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54" name="Freeform 101">
                <a:extLst>
                  <a:ext uri="{FF2B5EF4-FFF2-40B4-BE49-F238E27FC236}">
                    <a16:creationId xmlns:a16="http://schemas.microsoft.com/office/drawing/2014/main" id="{CB04D32E-0941-F98C-03ED-C7E5123DC5FA}"/>
                  </a:ext>
                </a:extLst>
              </p:cNvPr>
              <p:cNvSpPr>
                <a:spLocks/>
              </p:cNvSpPr>
              <p:nvPr/>
            </p:nvSpPr>
            <p:spPr bwMode="auto">
              <a:xfrm>
                <a:off x="3775" y="3481"/>
                <a:ext cx="171" cy="39"/>
              </a:xfrm>
              <a:custGeom>
                <a:avLst/>
                <a:gdLst>
                  <a:gd name="T0" fmla="*/ 0 w 171"/>
                  <a:gd name="T1" fmla="*/ 38 h 39"/>
                  <a:gd name="T2" fmla="*/ 82 w 171"/>
                  <a:gd name="T3" fmla="*/ 13 h 39"/>
                  <a:gd name="T4" fmla="*/ 170 w 171"/>
                  <a:gd name="T5" fmla="*/ 0 h 39"/>
                  <a:gd name="T6" fmla="*/ 0 60000 65536"/>
                  <a:gd name="T7" fmla="*/ 0 60000 65536"/>
                  <a:gd name="T8" fmla="*/ 0 60000 65536"/>
                  <a:gd name="T9" fmla="*/ 0 w 171"/>
                  <a:gd name="T10" fmla="*/ 0 h 39"/>
                  <a:gd name="T11" fmla="*/ 171 w 171"/>
                  <a:gd name="T12" fmla="*/ 39 h 39"/>
                </a:gdLst>
                <a:ahLst/>
                <a:cxnLst>
                  <a:cxn ang="T6">
                    <a:pos x="T0" y="T1"/>
                  </a:cxn>
                  <a:cxn ang="T7">
                    <a:pos x="T2" y="T3"/>
                  </a:cxn>
                  <a:cxn ang="T8">
                    <a:pos x="T4" y="T5"/>
                  </a:cxn>
                </a:cxnLst>
                <a:rect l="T9" t="T10" r="T11" b="T12"/>
                <a:pathLst>
                  <a:path w="171" h="39">
                    <a:moveTo>
                      <a:pt x="0" y="38"/>
                    </a:moveTo>
                    <a:lnTo>
                      <a:pt x="82" y="13"/>
                    </a:lnTo>
                    <a:lnTo>
                      <a:pt x="170"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55" name="Freeform 102">
                <a:extLst>
                  <a:ext uri="{FF2B5EF4-FFF2-40B4-BE49-F238E27FC236}">
                    <a16:creationId xmlns:a16="http://schemas.microsoft.com/office/drawing/2014/main" id="{1EF2F513-5ACB-10C1-5083-1E83C3846376}"/>
                  </a:ext>
                </a:extLst>
              </p:cNvPr>
              <p:cNvSpPr>
                <a:spLocks/>
              </p:cNvSpPr>
              <p:nvPr/>
            </p:nvSpPr>
            <p:spPr bwMode="auto">
              <a:xfrm>
                <a:off x="3858" y="3481"/>
                <a:ext cx="258" cy="87"/>
              </a:xfrm>
              <a:custGeom>
                <a:avLst/>
                <a:gdLst>
                  <a:gd name="T0" fmla="*/ 0 w 258"/>
                  <a:gd name="T1" fmla="*/ 13 h 87"/>
                  <a:gd name="T2" fmla="*/ 87 w 258"/>
                  <a:gd name="T3" fmla="*/ 0 h 87"/>
                  <a:gd name="T4" fmla="*/ 257 w 258"/>
                  <a:gd name="T5" fmla="*/ 86 h 87"/>
                  <a:gd name="T6" fmla="*/ 0 60000 65536"/>
                  <a:gd name="T7" fmla="*/ 0 60000 65536"/>
                  <a:gd name="T8" fmla="*/ 0 60000 65536"/>
                  <a:gd name="T9" fmla="*/ 0 w 258"/>
                  <a:gd name="T10" fmla="*/ 0 h 87"/>
                  <a:gd name="T11" fmla="*/ 258 w 258"/>
                  <a:gd name="T12" fmla="*/ 87 h 87"/>
                </a:gdLst>
                <a:ahLst/>
                <a:cxnLst>
                  <a:cxn ang="T6">
                    <a:pos x="T0" y="T1"/>
                  </a:cxn>
                  <a:cxn ang="T7">
                    <a:pos x="T2" y="T3"/>
                  </a:cxn>
                  <a:cxn ang="T8">
                    <a:pos x="T4" y="T5"/>
                  </a:cxn>
                </a:cxnLst>
                <a:rect l="T9" t="T10" r="T11" b="T12"/>
                <a:pathLst>
                  <a:path w="258" h="87">
                    <a:moveTo>
                      <a:pt x="0" y="13"/>
                    </a:moveTo>
                    <a:lnTo>
                      <a:pt x="87" y="0"/>
                    </a:lnTo>
                    <a:lnTo>
                      <a:pt x="257" y="86"/>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56" name="Freeform 103">
                <a:extLst>
                  <a:ext uri="{FF2B5EF4-FFF2-40B4-BE49-F238E27FC236}">
                    <a16:creationId xmlns:a16="http://schemas.microsoft.com/office/drawing/2014/main" id="{B1A5DC58-526C-655C-393E-05C48B9C4277}"/>
                  </a:ext>
                </a:extLst>
              </p:cNvPr>
              <p:cNvSpPr>
                <a:spLocks/>
              </p:cNvSpPr>
              <p:nvPr/>
            </p:nvSpPr>
            <p:spPr bwMode="auto">
              <a:xfrm>
                <a:off x="3945" y="3481"/>
                <a:ext cx="341" cy="122"/>
              </a:xfrm>
              <a:custGeom>
                <a:avLst/>
                <a:gdLst>
                  <a:gd name="T0" fmla="*/ 0 w 341"/>
                  <a:gd name="T1" fmla="*/ 0 h 122"/>
                  <a:gd name="T2" fmla="*/ 170 w 341"/>
                  <a:gd name="T3" fmla="*/ 86 h 122"/>
                  <a:gd name="T4" fmla="*/ 340 w 341"/>
                  <a:gd name="T5" fmla="*/ 121 h 122"/>
                  <a:gd name="T6" fmla="*/ 0 60000 65536"/>
                  <a:gd name="T7" fmla="*/ 0 60000 65536"/>
                  <a:gd name="T8" fmla="*/ 0 60000 65536"/>
                  <a:gd name="T9" fmla="*/ 0 w 341"/>
                  <a:gd name="T10" fmla="*/ 0 h 122"/>
                  <a:gd name="T11" fmla="*/ 341 w 341"/>
                  <a:gd name="T12" fmla="*/ 122 h 122"/>
                </a:gdLst>
                <a:ahLst/>
                <a:cxnLst>
                  <a:cxn ang="T6">
                    <a:pos x="T0" y="T1"/>
                  </a:cxn>
                  <a:cxn ang="T7">
                    <a:pos x="T2" y="T3"/>
                  </a:cxn>
                  <a:cxn ang="T8">
                    <a:pos x="T4" y="T5"/>
                  </a:cxn>
                </a:cxnLst>
                <a:rect l="T9" t="T10" r="T11" b="T12"/>
                <a:pathLst>
                  <a:path w="341" h="122">
                    <a:moveTo>
                      <a:pt x="0" y="0"/>
                    </a:moveTo>
                    <a:lnTo>
                      <a:pt x="170" y="86"/>
                    </a:lnTo>
                    <a:lnTo>
                      <a:pt x="340" y="121"/>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57" name="Freeform 104">
                <a:extLst>
                  <a:ext uri="{FF2B5EF4-FFF2-40B4-BE49-F238E27FC236}">
                    <a16:creationId xmlns:a16="http://schemas.microsoft.com/office/drawing/2014/main" id="{F8CD614D-EDA0-9A33-BD29-BF1B728137B6}"/>
                  </a:ext>
                </a:extLst>
              </p:cNvPr>
              <p:cNvSpPr>
                <a:spLocks/>
              </p:cNvSpPr>
              <p:nvPr/>
            </p:nvSpPr>
            <p:spPr bwMode="auto">
              <a:xfrm>
                <a:off x="4115" y="3567"/>
                <a:ext cx="341" cy="61"/>
              </a:xfrm>
              <a:custGeom>
                <a:avLst/>
                <a:gdLst>
                  <a:gd name="T0" fmla="*/ 0 w 341"/>
                  <a:gd name="T1" fmla="*/ 0 h 61"/>
                  <a:gd name="T2" fmla="*/ 170 w 341"/>
                  <a:gd name="T3" fmla="*/ 36 h 61"/>
                  <a:gd name="T4" fmla="*/ 340 w 341"/>
                  <a:gd name="T5" fmla="*/ 60 h 61"/>
                  <a:gd name="T6" fmla="*/ 0 60000 65536"/>
                  <a:gd name="T7" fmla="*/ 0 60000 65536"/>
                  <a:gd name="T8" fmla="*/ 0 60000 65536"/>
                  <a:gd name="T9" fmla="*/ 0 w 341"/>
                  <a:gd name="T10" fmla="*/ 0 h 61"/>
                  <a:gd name="T11" fmla="*/ 341 w 341"/>
                  <a:gd name="T12" fmla="*/ 61 h 61"/>
                </a:gdLst>
                <a:ahLst/>
                <a:cxnLst>
                  <a:cxn ang="T6">
                    <a:pos x="T0" y="T1"/>
                  </a:cxn>
                  <a:cxn ang="T7">
                    <a:pos x="T2" y="T3"/>
                  </a:cxn>
                  <a:cxn ang="T8">
                    <a:pos x="T4" y="T5"/>
                  </a:cxn>
                </a:cxnLst>
                <a:rect l="T9" t="T10" r="T11" b="T12"/>
                <a:pathLst>
                  <a:path w="341" h="61">
                    <a:moveTo>
                      <a:pt x="0" y="0"/>
                    </a:moveTo>
                    <a:lnTo>
                      <a:pt x="170" y="36"/>
                    </a:lnTo>
                    <a:lnTo>
                      <a:pt x="340" y="6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58" name="Freeform 105">
                <a:extLst>
                  <a:ext uri="{FF2B5EF4-FFF2-40B4-BE49-F238E27FC236}">
                    <a16:creationId xmlns:a16="http://schemas.microsoft.com/office/drawing/2014/main" id="{4EDE450E-5321-218F-EAD9-86EC1B2D553B}"/>
                  </a:ext>
                </a:extLst>
              </p:cNvPr>
              <p:cNvSpPr>
                <a:spLocks/>
              </p:cNvSpPr>
              <p:nvPr/>
            </p:nvSpPr>
            <p:spPr bwMode="auto">
              <a:xfrm>
                <a:off x="4285" y="3602"/>
                <a:ext cx="510" cy="62"/>
              </a:xfrm>
              <a:custGeom>
                <a:avLst/>
                <a:gdLst>
                  <a:gd name="T0" fmla="*/ 0 w 510"/>
                  <a:gd name="T1" fmla="*/ 0 h 62"/>
                  <a:gd name="T2" fmla="*/ 170 w 510"/>
                  <a:gd name="T3" fmla="*/ 24 h 62"/>
                  <a:gd name="T4" fmla="*/ 509 w 510"/>
                  <a:gd name="T5" fmla="*/ 61 h 62"/>
                  <a:gd name="T6" fmla="*/ 0 60000 65536"/>
                  <a:gd name="T7" fmla="*/ 0 60000 65536"/>
                  <a:gd name="T8" fmla="*/ 0 60000 65536"/>
                  <a:gd name="T9" fmla="*/ 0 w 510"/>
                  <a:gd name="T10" fmla="*/ 0 h 62"/>
                  <a:gd name="T11" fmla="*/ 510 w 510"/>
                  <a:gd name="T12" fmla="*/ 62 h 62"/>
                </a:gdLst>
                <a:ahLst/>
                <a:cxnLst>
                  <a:cxn ang="T6">
                    <a:pos x="T0" y="T1"/>
                  </a:cxn>
                  <a:cxn ang="T7">
                    <a:pos x="T2" y="T3"/>
                  </a:cxn>
                  <a:cxn ang="T8">
                    <a:pos x="T4" y="T5"/>
                  </a:cxn>
                </a:cxnLst>
                <a:rect l="T9" t="T10" r="T11" b="T12"/>
                <a:pathLst>
                  <a:path w="510" h="62">
                    <a:moveTo>
                      <a:pt x="0" y="0"/>
                    </a:moveTo>
                    <a:lnTo>
                      <a:pt x="170" y="24"/>
                    </a:lnTo>
                    <a:lnTo>
                      <a:pt x="509" y="61"/>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59" name="Freeform 106">
                <a:extLst>
                  <a:ext uri="{FF2B5EF4-FFF2-40B4-BE49-F238E27FC236}">
                    <a16:creationId xmlns:a16="http://schemas.microsoft.com/office/drawing/2014/main" id="{2E194EF9-04ED-F936-5968-4D8D5AAD0EBA}"/>
                  </a:ext>
                </a:extLst>
              </p:cNvPr>
              <p:cNvSpPr>
                <a:spLocks/>
              </p:cNvSpPr>
              <p:nvPr/>
            </p:nvSpPr>
            <p:spPr bwMode="auto">
              <a:xfrm>
                <a:off x="4455" y="3627"/>
                <a:ext cx="680" cy="37"/>
              </a:xfrm>
              <a:custGeom>
                <a:avLst/>
                <a:gdLst>
                  <a:gd name="T0" fmla="*/ 0 w 680"/>
                  <a:gd name="T1" fmla="*/ 0 h 37"/>
                  <a:gd name="T2" fmla="*/ 340 w 680"/>
                  <a:gd name="T3" fmla="*/ 36 h 37"/>
                  <a:gd name="T4" fmla="*/ 679 w 680"/>
                  <a:gd name="T5" fmla="*/ 36 h 37"/>
                  <a:gd name="T6" fmla="*/ 0 60000 65536"/>
                  <a:gd name="T7" fmla="*/ 0 60000 65536"/>
                  <a:gd name="T8" fmla="*/ 0 60000 65536"/>
                  <a:gd name="T9" fmla="*/ 0 w 680"/>
                  <a:gd name="T10" fmla="*/ 0 h 37"/>
                  <a:gd name="T11" fmla="*/ 680 w 680"/>
                  <a:gd name="T12" fmla="*/ 37 h 37"/>
                </a:gdLst>
                <a:ahLst/>
                <a:cxnLst>
                  <a:cxn ang="T6">
                    <a:pos x="T0" y="T1"/>
                  </a:cxn>
                  <a:cxn ang="T7">
                    <a:pos x="T2" y="T3"/>
                  </a:cxn>
                  <a:cxn ang="T8">
                    <a:pos x="T4" y="T5"/>
                  </a:cxn>
                </a:cxnLst>
                <a:rect l="T9" t="T10" r="T11" b="T12"/>
                <a:pathLst>
                  <a:path w="680" h="37">
                    <a:moveTo>
                      <a:pt x="0" y="0"/>
                    </a:moveTo>
                    <a:lnTo>
                      <a:pt x="340" y="36"/>
                    </a:lnTo>
                    <a:lnTo>
                      <a:pt x="679" y="36"/>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60" name="Line 107">
                <a:extLst>
                  <a:ext uri="{FF2B5EF4-FFF2-40B4-BE49-F238E27FC236}">
                    <a16:creationId xmlns:a16="http://schemas.microsoft.com/office/drawing/2014/main" id="{44EE750D-1825-A430-3F28-4A2EFC4D510E}"/>
                  </a:ext>
                </a:extLst>
              </p:cNvPr>
              <p:cNvSpPr>
                <a:spLocks noChangeShapeType="1"/>
              </p:cNvSpPr>
              <p:nvPr/>
            </p:nvSpPr>
            <p:spPr bwMode="auto">
              <a:xfrm>
                <a:off x="4794" y="3671"/>
                <a:ext cx="337" cy="0"/>
              </a:xfrm>
              <a:prstGeom prst="line">
                <a:avLst/>
              </a:prstGeom>
              <a:grpFill/>
              <a:ln w="12700">
                <a:solidFill>
                  <a:schemeClr val="tx1"/>
                </a:solidFill>
                <a:round/>
                <a:headEnd/>
                <a:tailEnd/>
              </a:ln>
            </p:spPr>
            <p:txBody>
              <a:bodyPr/>
              <a:lstStyle/>
              <a:p>
                <a:pPr>
                  <a:defRPr/>
                </a:pPr>
                <a:endParaRPr lang="en-ZW"/>
              </a:p>
            </p:txBody>
          </p:sp>
          <p:sp>
            <p:nvSpPr>
              <p:cNvPr id="37161" name="Line 108">
                <a:extLst>
                  <a:ext uri="{FF2B5EF4-FFF2-40B4-BE49-F238E27FC236}">
                    <a16:creationId xmlns:a16="http://schemas.microsoft.com/office/drawing/2014/main" id="{A8A3DAC2-B1C4-3A6A-8C33-6766FCFE9B42}"/>
                  </a:ext>
                </a:extLst>
              </p:cNvPr>
              <p:cNvSpPr>
                <a:spLocks noChangeShapeType="1"/>
              </p:cNvSpPr>
              <p:nvPr/>
            </p:nvSpPr>
            <p:spPr bwMode="auto">
              <a:xfrm>
                <a:off x="3435" y="3671"/>
                <a:ext cx="79" cy="0"/>
              </a:xfrm>
              <a:prstGeom prst="line">
                <a:avLst/>
              </a:prstGeom>
              <a:grpFill/>
              <a:ln w="12700">
                <a:solidFill>
                  <a:schemeClr val="tx1"/>
                </a:solidFill>
                <a:round/>
                <a:headEnd/>
                <a:tailEnd/>
              </a:ln>
            </p:spPr>
            <p:txBody>
              <a:bodyPr/>
              <a:lstStyle/>
              <a:p>
                <a:pPr>
                  <a:defRPr/>
                </a:pPr>
                <a:endParaRPr lang="en-ZW"/>
              </a:p>
            </p:txBody>
          </p:sp>
          <p:sp>
            <p:nvSpPr>
              <p:cNvPr id="37162" name="Freeform 109">
                <a:extLst>
                  <a:ext uri="{FF2B5EF4-FFF2-40B4-BE49-F238E27FC236}">
                    <a16:creationId xmlns:a16="http://schemas.microsoft.com/office/drawing/2014/main" id="{29579E39-89A5-80A3-FBD7-2FFD7A0ED440}"/>
                  </a:ext>
                </a:extLst>
              </p:cNvPr>
              <p:cNvSpPr>
                <a:spLocks/>
              </p:cNvSpPr>
              <p:nvPr/>
            </p:nvSpPr>
            <p:spPr bwMode="auto">
              <a:xfrm>
                <a:off x="3435" y="3663"/>
                <a:ext cx="172" cy="1"/>
              </a:xfrm>
              <a:custGeom>
                <a:avLst/>
                <a:gdLst>
                  <a:gd name="T0" fmla="*/ 0 w 172"/>
                  <a:gd name="T1" fmla="*/ 0 h 1"/>
                  <a:gd name="T2" fmla="*/ 83 w 172"/>
                  <a:gd name="T3" fmla="*/ 0 h 1"/>
                  <a:gd name="T4" fmla="*/ 171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0" y="0"/>
                    </a:moveTo>
                    <a:lnTo>
                      <a:pt x="83" y="0"/>
                    </a:lnTo>
                    <a:lnTo>
                      <a:pt x="171"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63" name="Freeform 110">
                <a:extLst>
                  <a:ext uri="{FF2B5EF4-FFF2-40B4-BE49-F238E27FC236}">
                    <a16:creationId xmlns:a16="http://schemas.microsoft.com/office/drawing/2014/main" id="{8FA11F59-F683-A76E-3508-A3B208DD8B88}"/>
                  </a:ext>
                </a:extLst>
              </p:cNvPr>
              <p:cNvSpPr>
                <a:spLocks/>
              </p:cNvSpPr>
              <p:nvPr/>
            </p:nvSpPr>
            <p:spPr bwMode="auto">
              <a:xfrm>
                <a:off x="3518" y="3627"/>
                <a:ext cx="176" cy="37"/>
              </a:xfrm>
              <a:custGeom>
                <a:avLst/>
                <a:gdLst>
                  <a:gd name="T0" fmla="*/ 0 w 176"/>
                  <a:gd name="T1" fmla="*/ 36 h 37"/>
                  <a:gd name="T2" fmla="*/ 88 w 176"/>
                  <a:gd name="T3" fmla="*/ 36 h 37"/>
                  <a:gd name="T4" fmla="*/ 175 w 176"/>
                  <a:gd name="T5" fmla="*/ 0 h 37"/>
                  <a:gd name="T6" fmla="*/ 0 60000 65536"/>
                  <a:gd name="T7" fmla="*/ 0 60000 65536"/>
                  <a:gd name="T8" fmla="*/ 0 60000 65536"/>
                  <a:gd name="T9" fmla="*/ 0 w 176"/>
                  <a:gd name="T10" fmla="*/ 0 h 37"/>
                  <a:gd name="T11" fmla="*/ 176 w 176"/>
                  <a:gd name="T12" fmla="*/ 37 h 37"/>
                </a:gdLst>
                <a:ahLst/>
                <a:cxnLst>
                  <a:cxn ang="T6">
                    <a:pos x="T0" y="T1"/>
                  </a:cxn>
                  <a:cxn ang="T7">
                    <a:pos x="T2" y="T3"/>
                  </a:cxn>
                  <a:cxn ang="T8">
                    <a:pos x="T4" y="T5"/>
                  </a:cxn>
                </a:cxnLst>
                <a:rect l="T9" t="T10" r="T11" b="T12"/>
                <a:pathLst>
                  <a:path w="176" h="37">
                    <a:moveTo>
                      <a:pt x="0" y="36"/>
                    </a:moveTo>
                    <a:lnTo>
                      <a:pt x="88" y="36"/>
                    </a:lnTo>
                    <a:lnTo>
                      <a:pt x="175"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64" name="Freeform 111">
                <a:extLst>
                  <a:ext uri="{FF2B5EF4-FFF2-40B4-BE49-F238E27FC236}">
                    <a16:creationId xmlns:a16="http://schemas.microsoft.com/office/drawing/2014/main" id="{376FD648-FD06-C47D-4458-0ADA3DD88A68}"/>
                  </a:ext>
                </a:extLst>
              </p:cNvPr>
              <p:cNvSpPr>
                <a:spLocks/>
              </p:cNvSpPr>
              <p:nvPr/>
            </p:nvSpPr>
            <p:spPr bwMode="auto">
              <a:xfrm>
                <a:off x="3606" y="3615"/>
                <a:ext cx="170" cy="49"/>
              </a:xfrm>
              <a:custGeom>
                <a:avLst/>
                <a:gdLst>
                  <a:gd name="T0" fmla="*/ 0 w 170"/>
                  <a:gd name="T1" fmla="*/ 48 h 49"/>
                  <a:gd name="T2" fmla="*/ 87 w 170"/>
                  <a:gd name="T3" fmla="*/ 11 h 49"/>
                  <a:gd name="T4" fmla="*/ 169 w 170"/>
                  <a:gd name="T5" fmla="*/ 0 h 49"/>
                  <a:gd name="T6" fmla="*/ 0 60000 65536"/>
                  <a:gd name="T7" fmla="*/ 0 60000 65536"/>
                  <a:gd name="T8" fmla="*/ 0 60000 65536"/>
                  <a:gd name="T9" fmla="*/ 0 w 170"/>
                  <a:gd name="T10" fmla="*/ 0 h 49"/>
                  <a:gd name="T11" fmla="*/ 170 w 170"/>
                  <a:gd name="T12" fmla="*/ 49 h 49"/>
                </a:gdLst>
                <a:ahLst/>
                <a:cxnLst>
                  <a:cxn ang="T6">
                    <a:pos x="T0" y="T1"/>
                  </a:cxn>
                  <a:cxn ang="T7">
                    <a:pos x="T2" y="T3"/>
                  </a:cxn>
                  <a:cxn ang="T8">
                    <a:pos x="T4" y="T5"/>
                  </a:cxn>
                </a:cxnLst>
                <a:rect l="T9" t="T10" r="T11" b="T12"/>
                <a:pathLst>
                  <a:path w="170" h="49">
                    <a:moveTo>
                      <a:pt x="0" y="48"/>
                    </a:moveTo>
                    <a:lnTo>
                      <a:pt x="87" y="11"/>
                    </a:lnTo>
                    <a:lnTo>
                      <a:pt x="169"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65" name="Freeform 112">
                <a:extLst>
                  <a:ext uri="{FF2B5EF4-FFF2-40B4-BE49-F238E27FC236}">
                    <a16:creationId xmlns:a16="http://schemas.microsoft.com/office/drawing/2014/main" id="{0C6AC32F-5F7A-3983-C28C-1B135EB374DE}"/>
                  </a:ext>
                </a:extLst>
              </p:cNvPr>
              <p:cNvSpPr>
                <a:spLocks/>
              </p:cNvSpPr>
              <p:nvPr/>
            </p:nvSpPr>
            <p:spPr bwMode="auto">
              <a:xfrm>
                <a:off x="3693" y="3615"/>
                <a:ext cx="166" cy="13"/>
              </a:xfrm>
              <a:custGeom>
                <a:avLst/>
                <a:gdLst>
                  <a:gd name="T0" fmla="*/ 0 w 166"/>
                  <a:gd name="T1" fmla="*/ 12 h 13"/>
                  <a:gd name="T2" fmla="*/ 83 w 166"/>
                  <a:gd name="T3" fmla="*/ 0 h 13"/>
                  <a:gd name="T4" fmla="*/ 165 w 166"/>
                  <a:gd name="T5" fmla="*/ 0 h 13"/>
                  <a:gd name="T6" fmla="*/ 0 60000 65536"/>
                  <a:gd name="T7" fmla="*/ 0 60000 65536"/>
                  <a:gd name="T8" fmla="*/ 0 60000 65536"/>
                  <a:gd name="T9" fmla="*/ 0 w 166"/>
                  <a:gd name="T10" fmla="*/ 0 h 13"/>
                  <a:gd name="T11" fmla="*/ 166 w 166"/>
                  <a:gd name="T12" fmla="*/ 13 h 13"/>
                </a:gdLst>
                <a:ahLst/>
                <a:cxnLst>
                  <a:cxn ang="T6">
                    <a:pos x="T0" y="T1"/>
                  </a:cxn>
                  <a:cxn ang="T7">
                    <a:pos x="T2" y="T3"/>
                  </a:cxn>
                  <a:cxn ang="T8">
                    <a:pos x="T4" y="T5"/>
                  </a:cxn>
                </a:cxnLst>
                <a:rect l="T9" t="T10" r="T11" b="T12"/>
                <a:pathLst>
                  <a:path w="166" h="13">
                    <a:moveTo>
                      <a:pt x="0" y="12"/>
                    </a:moveTo>
                    <a:lnTo>
                      <a:pt x="83" y="0"/>
                    </a:lnTo>
                    <a:lnTo>
                      <a:pt x="165"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66" name="Freeform 113">
                <a:extLst>
                  <a:ext uri="{FF2B5EF4-FFF2-40B4-BE49-F238E27FC236}">
                    <a16:creationId xmlns:a16="http://schemas.microsoft.com/office/drawing/2014/main" id="{844EC554-44B7-D215-9BE2-6ADB92E2E6FE}"/>
                  </a:ext>
                </a:extLst>
              </p:cNvPr>
              <p:cNvSpPr>
                <a:spLocks/>
              </p:cNvSpPr>
              <p:nvPr/>
            </p:nvSpPr>
            <p:spPr bwMode="auto">
              <a:xfrm>
                <a:off x="3775" y="3615"/>
                <a:ext cx="171" cy="13"/>
              </a:xfrm>
              <a:custGeom>
                <a:avLst/>
                <a:gdLst>
                  <a:gd name="T0" fmla="*/ 0 w 171"/>
                  <a:gd name="T1" fmla="*/ 0 h 13"/>
                  <a:gd name="T2" fmla="*/ 82 w 171"/>
                  <a:gd name="T3" fmla="*/ 0 h 13"/>
                  <a:gd name="T4" fmla="*/ 170 w 171"/>
                  <a:gd name="T5" fmla="*/ 12 h 13"/>
                  <a:gd name="T6" fmla="*/ 0 60000 65536"/>
                  <a:gd name="T7" fmla="*/ 0 60000 65536"/>
                  <a:gd name="T8" fmla="*/ 0 60000 65536"/>
                  <a:gd name="T9" fmla="*/ 0 w 171"/>
                  <a:gd name="T10" fmla="*/ 0 h 13"/>
                  <a:gd name="T11" fmla="*/ 171 w 171"/>
                  <a:gd name="T12" fmla="*/ 13 h 13"/>
                </a:gdLst>
                <a:ahLst/>
                <a:cxnLst>
                  <a:cxn ang="T6">
                    <a:pos x="T0" y="T1"/>
                  </a:cxn>
                  <a:cxn ang="T7">
                    <a:pos x="T2" y="T3"/>
                  </a:cxn>
                  <a:cxn ang="T8">
                    <a:pos x="T4" y="T5"/>
                  </a:cxn>
                </a:cxnLst>
                <a:rect l="T9" t="T10" r="T11" b="T12"/>
                <a:pathLst>
                  <a:path w="171" h="13">
                    <a:moveTo>
                      <a:pt x="0" y="0"/>
                    </a:moveTo>
                    <a:lnTo>
                      <a:pt x="82" y="0"/>
                    </a:lnTo>
                    <a:lnTo>
                      <a:pt x="170" y="12"/>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67" name="Freeform 114">
                <a:extLst>
                  <a:ext uri="{FF2B5EF4-FFF2-40B4-BE49-F238E27FC236}">
                    <a16:creationId xmlns:a16="http://schemas.microsoft.com/office/drawing/2014/main" id="{0ECA4934-2886-E613-CE43-DC6726044D22}"/>
                  </a:ext>
                </a:extLst>
              </p:cNvPr>
              <p:cNvSpPr>
                <a:spLocks/>
              </p:cNvSpPr>
              <p:nvPr/>
            </p:nvSpPr>
            <p:spPr bwMode="auto">
              <a:xfrm>
                <a:off x="3858" y="3615"/>
                <a:ext cx="258" cy="13"/>
              </a:xfrm>
              <a:custGeom>
                <a:avLst/>
                <a:gdLst>
                  <a:gd name="T0" fmla="*/ 0 w 258"/>
                  <a:gd name="T1" fmla="*/ 0 h 13"/>
                  <a:gd name="T2" fmla="*/ 87 w 258"/>
                  <a:gd name="T3" fmla="*/ 12 h 13"/>
                  <a:gd name="T4" fmla="*/ 257 w 258"/>
                  <a:gd name="T5" fmla="*/ 12 h 13"/>
                  <a:gd name="T6" fmla="*/ 0 60000 65536"/>
                  <a:gd name="T7" fmla="*/ 0 60000 65536"/>
                  <a:gd name="T8" fmla="*/ 0 60000 65536"/>
                  <a:gd name="T9" fmla="*/ 0 w 258"/>
                  <a:gd name="T10" fmla="*/ 0 h 13"/>
                  <a:gd name="T11" fmla="*/ 258 w 258"/>
                  <a:gd name="T12" fmla="*/ 13 h 13"/>
                </a:gdLst>
                <a:ahLst/>
                <a:cxnLst>
                  <a:cxn ang="T6">
                    <a:pos x="T0" y="T1"/>
                  </a:cxn>
                  <a:cxn ang="T7">
                    <a:pos x="T2" y="T3"/>
                  </a:cxn>
                  <a:cxn ang="T8">
                    <a:pos x="T4" y="T5"/>
                  </a:cxn>
                </a:cxnLst>
                <a:rect l="T9" t="T10" r="T11" b="T12"/>
                <a:pathLst>
                  <a:path w="258" h="13">
                    <a:moveTo>
                      <a:pt x="0" y="0"/>
                    </a:moveTo>
                    <a:lnTo>
                      <a:pt x="87" y="12"/>
                    </a:lnTo>
                    <a:lnTo>
                      <a:pt x="257" y="12"/>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68" name="Freeform 115">
                <a:extLst>
                  <a:ext uri="{FF2B5EF4-FFF2-40B4-BE49-F238E27FC236}">
                    <a16:creationId xmlns:a16="http://schemas.microsoft.com/office/drawing/2014/main" id="{283760B1-C8BE-82F5-5276-A706E6B7ECD4}"/>
                  </a:ext>
                </a:extLst>
              </p:cNvPr>
              <p:cNvSpPr>
                <a:spLocks/>
              </p:cNvSpPr>
              <p:nvPr/>
            </p:nvSpPr>
            <p:spPr bwMode="auto">
              <a:xfrm>
                <a:off x="3945" y="3615"/>
                <a:ext cx="341" cy="13"/>
              </a:xfrm>
              <a:custGeom>
                <a:avLst/>
                <a:gdLst>
                  <a:gd name="T0" fmla="*/ 0 w 341"/>
                  <a:gd name="T1" fmla="*/ 12 h 13"/>
                  <a:gd name="T2" fmla="*/ 170 w 341"/>
                  <a:gd name="T3" fmla="*/ 12 h 13"/>
                  <a:gd name="T4" fmla="*/ 340 w 341"/>
                  <a:gd name="T5" fmla="*/ 0 h 13"/>
                  <a:gd name="T6" fmla="*/ 0 60000 65536"/>
                  <a:gd name="T7" fmla="*/ 0 60000 65536"/>
                  <a:gd name="T8" fmla="*/ 0 60000 65536"/>
                  <a:gd name="T9" fmla="*/ 0 w 341"/>
                  <a:gd name="T10" fmla="*/ 0 h 13"/>
                  <a:gd name="T11" fmla="*/ 341 w 341"/>
                  <a:gd name="T12" fmla="*/ 13 h 13"/>
                </a:gdLst>
                <a:ahLst/>
                <a:cxnLst>
                  <a:cxn ang="T6">
                    <a:pos x="T0" y="T1"/>
                  </a:cxn>
                  <a:cxn ang="T7">
                    <a:pos x="T2" y="T3"/>
                  </a:cxn>
                  <a:cxn ang="T8">
                    <a:pos x="T4" y="T5"/>
                  </a:cxn>
                </a:cxnLst>
                <a:rect l="T9" t="T10" r="T11" b="T12"/>
                <a:pathLst>
                  <a:path w="341" h="13">
                    <a:moveTo>
                      <a:pt x="0" y="12"/>
                    </a:moveTo>
                    <a:lnTo>
                      <a:pt x="170" y="12"/>
                    </a:lnTo>
                    <a:lnTo>
                      <a:pt x="340"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69" name="Freeform 116">
                <a:extLst>
                  <a:ext uri="{FF2B5EF4-FFF2-40B4-BE49-F238E27FC236}">
                    <a16:creationId xmlns:a16="http://schemas.microsoft.com/office/drawing/2014/main" id="{0EAB308D-ED4F-8109-87C7-4FE30E419716}"/>
                  </a:ext>
                </a:extLst>
              </p:cNvPr>
              <p:cNvSpPr>
                <a:spLocks/>
              </p:cNvSpPr>
              <p:nvPr/>
            </p:nvSpPr>
            <p:spPr bwMode="auto">
              <a:xfrm>
                <a:off x="4115" y="3554"/>
                <a:ext cx="341" cy="74"/>
              </a:xfrm>
              <a:custGeom>
                <a:avLst/>
                <a:gdLst>
                  <a:gd name="T0" fmla="*/ 0 w 341"/>
                  <a:gd name="T1" fmla="*/ 73 h 74"/>
                  <a:gd name="T2" fmla="*/ 170 w 341"/>
                  <a:gd name="T3" fmla="*/ 62 h 74"/>
                  <a:gd name="T4" fmla="*/ 340 w 341"/>
                  <a:gd name="T5" fmla="*/ 0 h 74"/>
                  <a:gd name="T6" fmla="*/ 0 60000 65536"/>
                  <a:gd name="T7" fmla="*/ 0 60000 65536"/>
                  <a:gd name="T8" fmla="*/ 0 60000 65536"/>
                  <a:gd name="T9" fmla="*/ 0 w 341"/>
                  <a:gd name="T10" fmla="*/ 0 h 74"/>
                  <a:gd name="T11" fmla="*/ 341 w 341"/>
                  <a:gd name="T12" fmla="*/ 74 h 74"/>
                </a:gdLst>
                <a:ahLst/>
                <a:cxnLst>
                  <a:cxn ang="T6">
                    <a:pos x="T0" y="T1"/>
                  </a:cxn>
                  <a:cxn ang="T7">
                    <a:pos x="T2" y="T3"/>
                  </a:cxn>
                  <a:cxn ang="T8">
                    <a:pos x="T4" y="T5"/>
                  </a:cxn>
                </a:cxnLst>
                <a:rect l="T9" t="T10" r="T11" b="T12"/>
                <a:pathLst>
                  <a:path w="341" h="74">
                    <a:moveTo>
                      <a:pt x="0" y="73"/>
                    </a:moveTo>
                    <a:lnTo>
                      <a:pt x="170" y="62"/>
                    </a:lnTo>
                    <a:lnTo>
                      <a:pt x="340"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70" name="Freeform 117">
                <a:extLst>
                  <a:ext uri="{FF2B5EF4-FFF2-40B4-BE49-F238E27FC236}">
                    <a16:creationId xmlns:a16="http://schemas.microsoft.com/office/drawing/2014/main" id="{C6F37430-DA04-C1F2-63D1-7C058E734676}"/>
                  </a:ext>
                </a:extLst>
              </p:cNvPr>
              <p:cNvSpPr>
                <a:spLocks/>
              </p:cNvSpPr>
              <p:nvPr/>
            </p:nvSpPr>
            <p:spPr bwMode="auto">
              <a:xfrm>
                <a:off x="4285" y="3470"/>
                <a:ext cx="510" cy="146"/>
              </a:xfrm>
              <a:custGeom>
                <a:avLst/>
                <a:gdLst>
                  <a:gd name="T0" fmla="*/ 0 w 510"/>
                  <a:gd name="T1" fmla="*/ 145 h 146"/>
                  <a:gd name="T2" fmla="*/ 170 w 510"/>
                  <a:gd name="T3" fmla="*/ 83 h 146"/>
                  <a:gd name="T4" fmla="*/ 509 w 510"/>
                  <a:gd name="T5" fmla="*/ 0 h 146"/>
                  <a:gd name="T6" fmla="*/ 0 60000 65536"/>
                  <a:gd name="T7" fmla="*/ 0 60000 65536"/>
                  <a:gd name="T8" fmla="*/ 0 60000 65536"/>
                  <a:gd name="T9" fmla="*/ 0 w 510"/>
                  <a:gd name="T10" fmla="*/ 0 h 146"/>
                  <a:gd name="T11" fmla="*/ 510 w 510"/>
                  <a:gd name="T12" fmla="*/ 146 h 146"/>
                </a:gdLst>
                <a:ahLst/>
                <a:cxnLst>
                  <a:cxn ang="T6">
                    <a:pos x="T0" y="T1"/>
                  </a:cxn>
                  <a:cxn ang="T7">
                    <a:pos x="T2" y="T3"/>
                  </a:cxn>
                  <a:cxn ang="T8">
                    <a:pos x="T4" y="T5"/>
                  </a:cxn>
                </a:cxnLst>
                <a:rect l="T9" t="T10" r="T11" b="T12"/>
                <a:pathLst>
                  <a:path w="510" h="146">
                    <a:moveTo>
                      <a:pt x="0" y="145"/>
                    </a:moveTo>
                    <a:lnTo>
                      <a:pt x="170" y="83"/>
                    </a:lnTo>
                    <a:lnTo>
                      <a:pt x="509"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71" name="Freeform 118">
                <a:extLst>
                  <a:ext uri="{FF2B5EF4-FFF2-40B4-BE49-F238E27FC236}">
                    <a16:creationId xmlns:a16="http://schemas.microsoft.com/office/drawing/2014/main" id="{F54AA77C-9320-2380-3C21-C77A15C289D3}"/>
                  </a:ext>
                </a:extLst>
              </p:cNvPr>
              <p:cNvSpPr>
                <a:spLocks/>
              </p:cNvSpPr>
              <p:nvPr/>
            </p:nvSpPr>
            <p:spPr bwMode="auto">
              <a:xfrm>
                <a:off x="4455" y="3253"/>
                <a:ext cx="680" cy="302"/>
              </a:xfrm>
              <a:custGeom>
                <a:avLst/>
                <a:gdLst>
                  <a:gd name="T0" fmla="*/ 0 w 680"/>
                  <a:gd name="T1" fmla="*/ 301 h 302"/>
                  <a:gd name="T2" fmla="*/ 340 w 680"/>
                  <a:gd name="T3" fmla="*/ 218 h 302"/>
                  <a:gd name="T4" fmla="*/ 679 w 680"/>
                  <a:gd name="T5" fmla="*/ 0 h 302"/>
                  <a:gd name="T6" fmla="*/ 0 60000 65536"/>
                  <a:gd name="T7" fmla="*/ 0 60000 65536"/>
                  <a:gd name="T8" fmla="*/ 0 60000 65536"/>
                  <a:gd name="T9" fmla="*/ 0 w 680"/>
                  <a:gd name="T10" fmla="*/ 0 h 302"/>
                  <a:gd name="T11" fmla="*/ 680 w 680"/>
                  <a:gd name="T12" fmla="*/ 302 h 302"/>
                </a:gdLst>
                <a:ahLst/>
                <a:cxnLst>
                  <a:cxn ang="T6">
                    <a:pos x="T0" y="T1"/>
                  </a:cxn>
                  <a:cxn ang="T7">
                    <a:pos x="T2" y="T3"/>
                  </a:cxn>
                  <a:cxn ang="T8">
                    <a:pos x="T4" y="T5"/>
                  </a:cxn>
                </a:cxnLst>
                <a:rect l="T9" t="T10" r="T11" b="T12"/>
                <a:pathLst>
                  <a:path w="680" h="302">
                    <a:moveTo>
                      <a:pt x="0" y="301"/>
                    </a:moveTo>
                    <a:lnTo>
                      <a:pt x="340" y="218"/>
                    </a:lnTo>
                    <a:lnTo>
                      <a:pt x="679"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72" name="Line 119">
                <a:extLst>
                  <a:ext uri="{FF2B5EF4-FFF2-40B4-BE49-F238E27FC236}">
                    <a16:creationId xmlns:a16="http://schemas.microsoft.com/office/drawing/2014/main" id="{D56096EE-EF78-202C-9183-54EEBBA6157F}"/>
                  </a:ext>
                </a:extLst>
              </p:cNvPr>
              <p:cNvSpPr>
                <a:spLocks noChangeShapeType="1"/>
              </p:cNvSpPr>
              <p:nvPr/>
            </p:nvSpPr>
            <p:spPr bwMode="auto">
              <a:xfrm flipV="1">
                <a:off x="4794" y="3262"/>
                <a:ext cx="337" cy="217"/>
              </a:xfrm>
              <a:prstGeom prst="line">
                <a:avLst/>
              </a:prstGeom>
              <a:grpFill/>
              <a:ln w="12700">
                <a:solidFill>
                  <a:schemeClr val="tx1"/>
                </a:solidFill>
                <a:round/>
                <a:headEnd/>
                <a:tailEnd/>
              </a:ln>
            </p:spPr>
            <p:txBody>
              <a:bodyPr/>
              <a:lstStyle/>
              <a:p>
                <a:pPr>
                  <a:defRPr/>
                </a:pPr>
                <a:endParaRPr lang="en-ZW"/>
              </a:p>
            </p:txBody>
          </p:sp>
          <p:sp>
            <p:nvSpPr>
              <p:cNvPr id="37173" name="Line 120">
                <a:extLst>
                  <a:ext uri="{FF2B5EF4-FFF2-40B4-BE49-F238E27FC236}">
                    <a16:creationId xmlns:a16="http://schemas.microsoft.com/office/drawing/2014/main" id="{06F0ADAB-8A1D-9BF3-7B6C-AB61BD996178}"/>
                  </a:ext>
                </a:extLst>
              </p:cNvPr>
              <p:cNvSpPr>
                <a:spLocks noChangeShapeType="1"/>
              </p:cNvSpPr>
              <p:nvPr/>
            </p:nvSpPr>
            <p:spPr bwMode="auto">
              <a:xfrm>
                <a:off x="3435" y="3671"/>
                <a:ext cx="79" cy="0"/>
              </a:xfrm>
              <a:prstGeom prst="line">
                <a:avLst/>
              </a:prstGeom>
              <a:grpFill/>
              <a:ln w="12700">
                <a:solidFill>
                  <a:schemeClr val="tx1"/>
                </a:solidFill>
                <a:round/>
                <a:headEnd/>
                <a:tailEnd/>
              </a:ln>
            </p:spPr>
            <p:txBody>
              <a:bodyPr/>
              <a:lstStyle/>
              <a:p>
                <a:pPr>
                  <a:defRPr/>
                </a:pPr>
                <a:endParaRPr lang="en-ZW"/>
              </a:p>
            </p:txBody>
          </p:sp>
          <p:sp>
            <p:nvSpPr>
              <p:cNvPr id="37174" name="Freeform 121">
                <a:extLst>
                  <a:ext uri="{FF2B5EF4-FFF2-40B4-BE49-F238E27FC236}">
                    <a16:creationId xmlns:a16="http://schemas.microsoft.com/office/drawing/2014/main" id="{3527388F-2AF4-C3AB-DF3F-2D3577B24874}"/>
                  </a:ext>
                </a:extLst>
              </p:cNvPr>
              <p:cNvSpPr>
                <a:spLocks/>
              </p:cNvSpPr>
              <p:nvPr/>
            </p:nvSpPr>
            <p:spPr bwMode="auto">
              <a:xfrm>
                <a:off x="3435" y="3639"/>
                <a:ext cx="172" cy="25"/>
              </a:xfrm>
              <a:custGeom>
                <a:avLst/>
                <a:gdLst>
                  <a:gd name="T0" fmla="*/ 0 w 172"/>
                  <a:gd name="T1" fmla="*/ 24 h 25"/>
                  <a:gd name="T2" fmla="*/ 83 w 172"/>
                  <a:gd name="T3" fmla="*/ 24 h 25"/>
                  <a:gd name="T4" fmla="*/ 171 w 172"/>
                  <a:gd name="T5" fmla="*/ 0 h 25"/>
                  <a:gd name="T6" fmla="*/ 0 60000 65536"/>
                  <a:gd name="T7" fmla="*/ 0 60000 65536"/>
                  <a:gd name="T8" fmla="*/ 0 60000 65536"/>
                  <a:gd name="T9" fmla="*/ 0 w 172"/>
                  <a:gd name="T10" fmla="*/ 0 h 25"/>
                  <a:gd name="T11" fmla="*/ 172 w 172"/>
                  <a:gd name="T12" fmla="*/ 25 h 25"/>
                </a:gdLst>
                <a:ahLst/>
                <a:cxnLst>
                  <a:cxn ang="T6">
                    <a:pos x="T0" y="T1"/>
                  </a:cxn>
                  <a:cxn ang="T7">
                    <a:pos x="T2" y="T3"/>
                  </a:cxn>
                  <a:cxn ang="T8">
                    <a:pos x="T4" y="T5"/>
                  </a:cxn>
                </a:cxnLst>
                <a:rect l="T9" t="T10" r="T11" b="T12"/>
                <a:pathLst>
                  <a:path w="172" h="25">
                    <a:moveTo>
                      <a:pt x="0" y="24"/>
                    </a:moveTo>
                    <a:lnTo>
                      <a:pt x="83" y="24"/>
                    </a:lnTo>
                    <a:lnTo>
                      <a:pt x="171"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75" name="Freeform 122">
                <a:extLst>
                  <a:ext uri="{FF2B5EF4-FFF2-40B4-BE49-F238E27FC236}">
                    <a16:creationId xmlns:a16="http://schemas.microsoft.com/office/drawing/2014/main" id="{1C7B5255-F211-AC94-3C4C-622FA9078D1B}"/>
                  </a:ext>
                </a:extLst>
              </p:cNvPr>
              <p:cNvSpPr>
                <a:spLocks/>
              </p:cNvSpPr>
              <p:nvPr/>
            </p:nvSpPr>
            <p:spPr bwMode="auto">
              <a:xfrm>
                <a:off x="3518" y="3627"/>
                <a:ext cx="176" cy="37"/>
              </a:xfrm>
              <a:custGeom>
                <a:avLst/>
                <a:gdLst>
                  <a:gd name="T0" fmla="*/ 0 w 176"/>
                  <a:gd name="T1" fmla="*/ 36 h 37"/>
                  <a:gd name="T2" fmla="*/ 88 w 176"/>
                  <a:gd name="T3" fmla="*/ 13 h 37"/>
                  <a:gd name="T4" fmla="*/ 175 w 176"/>
                  <a:gd name="T5" fmla="*/ 0 h 37"/>
                  <a:gd name="T6" fmla="*/ 0 60000 65536"/>
                  <a:gd name="T7" fmla="*/ 0 60000 65536"/>
                  <a:gd name="T8" fmla="*/ 0 60000 65536"/>
                  <a:gd name="T9" fmla="*/ 0 w 176"/>
                  <a:gd name="T10" fmla="*/ 0 h 37"/>
                  <a:gd name="T11" fmla="*/ 176 w 176"/>
                  <a:gd name="T12" fmla="*/ 37 h 37"/>
                </a:gdLst>
                <a:ahLst/>
                <a:cxnLst>
                  <a:cxn ang="T6">
                    <a:pos x="T0" y="T1"/>
                  </a:cxn>
                  <a:cxn ang="T7">
                    <a:pos x="T2" y="T3"/>
                  </a:cxn>
                  <a:cxn ang="T8">
                    <a:pos x="T4" y="T5"/>
                  </a:cxn>
                </a:cxnLst>
                <a:rect l="T9" t="T10" r="T11" b="T12"/>
                <a:pathLst>
                  <a:path w="176" h="37">
                    <a:moveTo>
                      <a:pt x="0" y="36"/>
                    </a:moveTo>
                    <a:lnTo>
                      <a:pt x="88" y="13"/>
                    </a:lnTo>
                    <a:lnTo>
                      <a:pt x="175"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76" name="Freeform 123">
                <a:extLst>
                  <a:ext uri="{FF2B5EF4-FFF2-40B4-BE49-F238E27FC236}">
                    <a16:creationId xmlns:a16="http://schemas.microsoft.com/office/drawing/2014/main" id="{1ECDFA6C-A1FE-0023-AB46-1AB065EA4C0B}"/>
                  </a:ext>
                </a:extLst>
              </p:cNvPr>
              <p:cNvSpPr>
                <a:spLocks/>
              </p:cNvSpPr>
              <p:nvPr/>
            </p:nvSpPr>
            <p:spPr bwMode="auto">
              <a:xfrm>
                <a:off x="3606" y="3615"/>
                <a:ext cx="170" cy="25"/>
              </a:xfrm>
              <a:custGeom>
                <a:avLst/>
                <a:gdLst>
                  <a:gd name="T0" fmla="*/ 0 w 170"/>
                  <a:gd name="T1" fmla="*/ 24 h 25"/>
                  <a:gd name="T2" fmla="*/ 87 w 170"/>
                  <a:gd name="T3" fmla="*/ 11 h 25"/>
                  <a:gd name="T4" fmla="*/ 169 w 170"/>
                  <a:gd name="T5" fmla="*/ 0 h 25"/>
                  <a:gd name="T6" fmla="*/ 0 60000 65536"/>
                  <a:gd name="T7" fmla="*/ 0 60000 65536"/>
                  <a:gd name="T8" fmla="*/ 0 60000 65536"/>
                  <a:gd name="T9" fmla="*/ 0 w 170"/>
                  <a:gd name="T10" fmla="*/ 0 h 25"/>
                  <a:gd name="T11" fmla="*/ 170 w 170"/>
                  <a:gd name="T12" fmla="*/ 25 h 25"/>
                </a:gdLst>
                <a:ahLst/>
                <a:cxnLst>
                  <a:cxn ang="T6">
                    <a:pos x="T0" y="T1"/>
                  </a:cxn>
                  <a:cxn ang="T7">
                    <a:pos x="T2" y="T3"/>
                  </a:cxn>
                  <a:cxn ang="T8">
                    <a:pos x="T4" y="T5"/>
                  </a:cxn>
                </a:cxnLst>
                <a:rect l="T9" t="T10" r="T11" b="T12"/>
                <a:pathLst>
                  <a:path w="170" h="25">
                    <a:moveTo>
                      <a:pt x="0" y="24"/>
                    </a:moveTo>
                    <a:lnTo>
                      <a:pt x="87" y="11"/>
                    </a:lnTo>
                    <a:lnTo>
                      <a:pt x="169"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77" name="Freeform 124">
                <a:extLst>
                  <a:ext uri="{FF2B5EF4-FFF2-40B4-BE49-F238E27FC236}">
                    <a16:creationId xmlns:a16="http://schemas.microsoft.com/office/drawing/2014/main" id="{90E5FA79-A3A7-2B9D-BEB3-329B97CD8383}"/>
                  </a:ext>
                </a:extLst>
              </p:cNvPr>
              <p:cNvSpPr>
                <a:spLocks/>
              </p:cNvSpPr>
              <p:nvPr/>
            </p:nvSpPr>
            <p:spPr bwMode="auto">
              <a:xfrm>
                <a:off x="3693" y="3615"/>
                <a:ext cx="166" cy="13"/>
              </a:xfrm>
              <a:custGeom>
                <a:avLst/>
                <a:gdLst>
                  <a:gd name="T0" fmla="*/ 0 w 166"/>
                  <a:gd name="T1" fmla="*/ 12 h 13"/>
                  <a:gd name="T2" fmla="*/ 83 w 166"/>
                  <a:gd name="T3" fmla="*/ 0 h 13"/>
                  <a:gd name="T4" fmla="*/ 165 w 166"/>
                  <a:gd name="T5" fmla="*/ 0 h 13"/>
                  <a:gd name="T6" fmla="*/ 0 60000 65536"/>
                  <a:gd name="T7" fmla="*/ 0 60000 65536"/>
                  <a:gd name="T8" fmla="*/ 0 60000 65536"/>
                  <a:gd name="T9" fmla="*/ 0 w 166"/>
                  <a:gd name="T10" fmla="*/ 0 h 13"/>
                  <a:gd name="T11" fmla="*/ 166 w 166"/>
                  <a:gd name="T12" fmla="*/ 13 h 13"/>
                </a:gdLst>
                <a:ahLst/>
                <a:cxnLst>
                  <a:cxn ang="T6">
                    <a:pos x="T0" y="T1"/>
                  </a:cxn>
                  <a:cxn ang="T7">
                    <a:pos x="T2" y="T3"/>
                  </a:cxn>
                  <a:cxn ang="T8">
                    <a:pos x="T4" y="T5"/>
                  </a:cxn>
                </a:cxnLst>
                <a:rect l="T9" t="T10" r="T11" b="T12"/>
                <a:pathLst>
                  <a:path w="166" h="13">
                    <a:moveTo>
                      <a:pt x="0" y="12"/>
                    </a:moveTo>
                    <a:lnTo>
                      <a:pt x="83" y="0"/>
                    </a:lnTo>
                    <a:lnTo>
                      <a:pt x="165"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78" name="Freeform 125">
                <a:extLst>
                  <a:ext uri="{FF2B5EF4-FFF2-40B4-BE49-F238E27FC236}">
                    <a16:creationId xmlns:a16="http://schemas.microsoft.com/office/drawing/2014/main" id="{317CC471-7596-1DCA-588E-71AAD1640B06}"/>
                  </a:ext>
                </a:extLst>
              </p:cNvPr>
              <p:cNvSpPr>
                <a:spLocks/>
              </p:cNvSpPr>
              <p:nvPr/>
            </p:nvSpPr>
            <p:spPr bwMode="auto">
              <a:xfrm>
                <a:off x="3775" y="3602"/>
                <a:ext cx="171" cy="14"/>
              </a:xfrm>
              <a:custGeom>
                <a:avLst/>
                <a:gdLst>
                  <a:gd name="T0" fmla="*/ 0 w 171"/>
                  <a:gd name="T1" fmla="*/ 13 h 14"/>
                  <a:gd name="T2" fmla="*/ 82 w 171"/>
                  <a:gd name="T3" fmla="*/ 13 h 14"/>
                  <a:gd name="T4" fmla="*/ 170 w 171"/>
                  <a:gd name="T5" fmla="*/ 0 h 14"/>
                  <a:gd name="T6" fmla="*/ 0 60000 65536"/>
                  <a:gd name="T7" fmla="*/ 0 60000 65536"/>
                  <a:gd name="T8" fmla="*/ 0 60000 65536"/>
                  <a:gd name="T9" fmla="*/ 0 w 171"/>
                  <a:gd name="T10" fmla="*/ 0 h 14"/>
                  <a:gd name="T11" fmla="*/ 171 w 171"/>
                  <a:gd name="T12" fmla="*/ 14 h 14"/>
                </a:gdLst>
                <a:ahLst/>
                <a:cxnLst>
                  <a:cxn ang="T6">
                    <a:pos x="T0" y="T1"/>
                  </a:cxn>
                  <a:cxn ang="T7">
                    <a:pos x="T2" y="T3"/>
                  </a:cxn>
                  <a:cxn ang="T8">
                    <a:pos x="T4" y="T5"/>
                  </a:cxn>
                </a:cxnLst>
                <a:rect l="T9" t="T10" r="T11" b="T12"/>
                <a:pathLst>
                  <a:path w="171" h="14">
                    <a:moveTo>
                      <a:pt x="0" y="13"/>
                    </a:moveTo>
                    <a:lnTo>
                      <a:pt x="82" y="13"/>
                    </a:lnTo>
                    <a:lnTo>
                      <a:pt x="170"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79" name="Freeform 126">
                <a:extLst>
                  <a:ext uri="{FF2B5EF4-FFF2-40B4-BE49-F238E27FC236}">
                    <a16:creationId xmlns:a16="http://schemas.microsoft.com/office/drawing/2014/main" id="{8136F80C-B2B9-B6CE-37FE-3B713AAE79FB}"/>
                  </a:ext>
                </a:extLst>
              </p:cNvPr>
              <p:cNvSpPr>
                <a:spLocks/>
              </p:cNvSpPr>
              <p:nvPr/>
            </p:nvSpPr>
            <p:spPr bwMode="auto">
              <a:xfrm>
                <a:off x="3858" y="3591"/>
                <a:ext cx="258" cy="25"/>
              </a:xfrm>
              <a:custGeom>
                <a:avLst/>
                <a:gdLst>
                  <a:gd name="T0" fmla="*/ 0 w 258"/>
                  <a:gd name="T1" fmla="*/ 24 h 25"/>
                  <a:gd name="T2" fmla="*/ 87 w 258"/>
                  <a:gd name="T3" fmla="*/ 11 h 25"/>
                  <a:gd name="T4" fmla="*/ 257 w 258"/>
                  <a:gd name="T5" fmla="*/ 0 h 25"/>
                  <a:gd name="T6" fmla="*/ 0 60000 65536"/>
                  <a:gd name="T7" fmla="*/ 0 60000 65536"/>
                  <a:gd name="T8" fmla="*/ 0 60000 65536"/>
                  <a:gd name="T9" fmla="*/ 0 w 258"/>
                  <a:gd name="T10" fmla="*/ 0 h 25"/>
                  <a:gd name="T11" fmla="*/ 258 w 258"/>
                  <a:gd name="T12" fmla="*/ 25 h 25"/>
                </a:gdLst>
                <a:ahLst/>
                <a:cxnLst>
                  <a:cxn ang="T6">
                    <a:pos x="T0" y="T1"/>
                  </a:cxn>
                  <a:cxn ang="T7">
                    <a:pos x="T2" y="T3"/>
                  </a:cxn>
                  <a:cxn ang="T8">
                    <a:pos x="T4" y="T5"/>
                  </a:cxn>
                </a:cxnLst>
                <a:rect l="T9" t="T10" r="T11" b="T12"/>
                <a:pathLst>
                  <a:path w="258" h="25">
                    <a:moveTo>
                      <a:pt x="0" y="24"/>
                    </a:moveTo>
                    <a:lnTo>
                      <a:pt x="87" y="11"/>
                    </a:lnTo>
                    <a:lnTo>
                      <a:pt x="25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80" name="Freeform 127">
                <a:extLst>
                  <a:ext uri="{FF2B5EF4-FFF2-40B4-BE49-F238E27FC236}">
                    <a16:creationId xmlns:a16="http://schemas.microsoft.com/office/drawing/2014/main" id="{99B59AD7-C0AD-BFE6-A832-44FED8461F87}"/>
                  </a:ext>
                </a:extLst>
              </p:cNvPr>
              <p:cNvSpPr>
                <a:spLocks/>
              </p:cNvSpPr>
              <p:nvPr/>
            </p:nvSpPr>
            <p:spPr bwMode="auto">
              <a:xfrm>
                <a:off x="3945" y="3591"/>
                <a:ext cx="341" cy="12"/>
              </a:xfrm>
              <a:custGeom>
                <a:avLst/>
                <a:gdLst>
                  <a:gd name="T0" fmla="*/ 0 w 341"/>
                  <a:gd name="T1" fmla="*/ 11 h 12"/>
                  <a:gd name="T2" fmla="*/ 170 w 341"/>
                  <a:gd name="T3" fmla="*/ 0 h 12"/>
                  <a:gd name="T4" fmla="*/ 340 w 341"/>
                  <a:gd name="T5" fmla="*/ 11 h 12"/>
                  <a:gd name="T6" fmla="*/ 0 60000 65536"/>
                  <a:gd name="T7" fmla="*/ 0 60000 65536"/>
                  <a:gd name="T8" fmla="*/ 0 60000 65536"/>
                  <a:gd name="T9" fmla="*/ 0 w 341"/>
                  <a:gd name="T10" fmla="*/ 0 h 12"/>
                  <a:gd name="T11" fmla="*/ 341 w 341"/>
                  <a:gd name="T12" fmla="*/ 12 h 12"/>
                </a:gdLst>
                <a:ahLst/>
                <a:cxnLst>
                  <a:cxn ang="T6">
                    <a:pos x="T0" y="T1"/>
                  </a:cxn>
                  <a:cxn ang="T7">
                    <a:pos x="T2" y="T3"/>
                  </a:cxn>
                  <a:cxn ang="T8">
                    <a:pos x="T4" y="T5"/>
                  </a:cxn>
                </a:cxnLst>
                <a:rect l="T9" t="T10" r="T11" b="T12"/>
                <a:pathLst>
                  <a:path w="341" h="12">
                    <a:moveTo>
                      <a:pt x="0" y="11"/>
                    </a:moveTo>
                    <a:lnTo>
                      <a:pt x="170" y="0"/>
                    </a:lnTo>
                    <a:lnTo>
                      <a:pt x="340" y="11"/>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81" name="Freeform 128">
                <a:extLst>
                  <a:ext uri="{FF2B5EF4-FFF2-40B4-BE49-F238E27FC236}">
                    <a16:creationId xmlns:a16="http://schemas.microsoft.com/office/drawing/2014/main" id="{F19990D1-0418-E7E6-5931-FCA79B00F0F9}"/>
                  </a:ext>
                </a:extLst>
              </p:cNvPr>
              <p:cNvSpPr>
                <a:spLocks/>
              </p:cNvSpPr>
              <p:nvPr/>
            </p:nvSpPr>
            <p:spPr bwMode="auto">
              <a:xfrm>
                <a:off x="4115" y="3578"/>
                <a:ext cx="341" cy="25"/>
              </a:xfrm>
              <a:custGeom>
                <a:avLst/>
                <a:gdLst>
                  <a:gd name="T0" fmla="*/ 0 w 341"/>
                  <a:gd name="T1" fmla="*/ 13 h 25"/>
                  <a:gd name="T2" fmla="*/ 170 w 341"/>
                  <a:gd name="T3" fmla="*/ 24 h 25"/>
                  <a:gd name="T4" fmla="*/ 340 w 341"/>
                  <a:gd name="T5" fmla="*/ 0 h 25"/>
                  <a:gd name="T6" fmla="*/ 0 60000 65536"/>
                  <a:gd name="T7" fmla="*/ 0 60000 65536"/>
                  <a:gd name="T8" fmla="*/ 0 60000 65536"/>
                  <a:gd name="T9" fmla="*/ 0 w 341"/>
                  <a:gd name="T10" fmla="*/ 0 h 25"/>
                  <a:gd name="T11" fmla="*/ 341 w 341"/>
                  <a:gd name="T12" fmla="*/ 25 h 25"/>
                </a:gdLst>
                <a:ahLst/>
                <a:cxnLst>
                  <a:cxn ang="T6">
                    <a:pos x="T0" y="T1"/>
                  </a:cxn>
                  <a:cxn ang="T7">
                    <a:pos x="T2" y="T3"/>
                  </a:cxn>
                  <a:cxn ang="T8">
                    <a:pos x="T4" y="T5"/>
                  </a:cxn>
                </a:cxnLst>
                <a:rect l="T9" t="T10" r="T11" b="T12"/>
                <a:pathLst>
                  <a:path w="341" h="25">
                    <a:moveTo>
                      <a:pt x="0" y="13"/>
                    </a:moveTo>
                    <a:lnTo>
                      <a:pt x="170" y="24"/>
                    </a:lnTo>
                    <a:lnTo>
                      <a:pt x="340"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82" name="Freeform 129">
                <a:extLst>
                  <a:ext uri="{FF2B5EF4-FFF2-40B4-BE49-F238E27FC236}">
                    <a16:creationId xmlns:a16="http://schemas.microsoft.com/office/drawing/2014/main" id="{2468CB27-9048-EB82-1881-5126CE9C8939}"/>
                  </a:ext>
                </a:extLst>
              </p:cNvPr>
              <p:cNvSpPr>
                <a:spLocks/>
              </p:cNvSpPr>
              <p:nvPr/>
            </p:nvSpPr>
            <p:spPr bwMode="auto">
              <a:xfrm>
                <a:off x="4285" y="3519"/>
                <a:ext cx="510" cy="84"/>
              </a:xfrm>
              <a:custGeom>
                <a:avLst/>
                <a:gdLst>
                  <a:gd name="T0" fmla="*/ 0 w 510"/>
                  <a:gd name="T1" fmla="*/ 83 h 84"/>
                  <a:gd name="T2" fmla="*/ 170 w 510"/>
                  <a:gd name="T3" fmla="*/ 59 h 84"/>
                  <a:gd name="T4" fmla="*/ 509 w 510"/>
                  <a:gd name="T5" fmla="*/ 0 h 84"/>
                  <a:gd name="T6" fmla="*/ 0 60000 65536"/>
                  <a:gd name="T7" fmla="*/ 0 60000 65536"/>
                  <a:gd name="T8" fmla="*/ 0 60000 65536"/>
                  <a:gd name="T9" fmla="*/ 0 w 510"/>
                  <a:gd name="T10" fmla="*/ 0 h 84"/>
                  <a:gd name="T11" fmla="*/ 510 w 510"/>
                  <a:gd name="T12" fmla="*/ 84 h 84"/>
                </a:gdLst>
                <a:ahLst/>
                <a:cxnLst>
                  <a:cxn ang="T6">
                    <a:pos x="T0" y="T1"/>
                  </a:cxn>
                  <a:cxn ang="T7">
                    <a:pos x="T2" y="T3"/>
                  </a:cxn>
                  <a:cxn ang="T8">
                    <a:pos x="T4" y="T5"/>
                  </a:cxn>
                </a:cxnLst>
                <a:rect l="T9" t="T10" r="T11" b="T12"/>
                <a:pathLst>
                  <a:path w="510" h="84">
                    <a:moveTo>
                      <a:pt x="0" y="83"/>
                    </a:moveTo>
                    <a:lnTo>
                      <a:pt x="170" y="59"/>
                    </a:lnTo>
                    <a:lnTo>
                      <a:pt x="509"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83" name="Freeform 130">
                <a:extLst>
                  <a:ext uri="{FF2B5EF4-FFF2-40B4-BE49-F238E27FC236}">
                    <a16:creationId xmlns:a16="http://schemas.microsoft.com/office/drawing/2014/main" id="{E0282D56-5374-0765-02FB-EA3175342BA7}"/>
                  </a:ext>
                </a:extLst>
              </p:cNvPr>
              <p:cNvSpPr>
                <a:spLocks/>
              </p:cNvSpPr>
              <p:nvPr/>
            </p:nvSpPr>
            <p:spPr bwMode="auto">
              <a:xfrm>
                <a:off x="4455" y="3519"/>
                <a:ext cx="680" cy="60"/>
              </a:xfrm>
              <a:custGeom>
                <a:avLst/>
                <a:gdLst>
                  <a:gd name="T0" fmla="*/ 0 w 680"/>
                  <a:gd name="T1" fmla="*/ 59 h 60"/>
                  <a:gd name="T2" fmla="*/ 340 w 680"/>
                  <a:gd name="T3" fmla="*/ 0 h 60"/>
                  <a:gd name="T4" fmla="*/ 679 w 680"/>
                  <a:gd name="T5" fmla="*/ 48 h 60"/>
                  <a:gd name="T6" fmla="*/ 0 60000 65536"/>
                  <a:gd name="T7" fmla="*/ 0 60000 65536"/>
                  <a:gd name="T8" fmla="*/ 0 60000 65536"/>
                  <a:gd name="T9" fmla="*/ 0 w 680"/>
                  <a:gd name="T10" fmla="*/ 0 h 60"/>
                  <a:gd name="T11" fmla="*/ 680 w 680"/>
                  <a:gd name="T12" fmla="*/ 60 h 60"/>
                </a:gdLst>
                <a:ahLst/>
                <a:cxnLst>
                  <a:cxn ang="T6">
                    <a:pos x="T0" y="T1"/>
                  </a:cxn>
                  <a:cxn ang="T7">
                    <a:pos x="T2" y="T3"/>
                  </a:cxn>
                  <a:cxn ang="T8">
                    <a:pos x="T4" y="T5"/>
                  </a:cxn>
                </a:cxnLst>
                <a:rect l="T9" t="T10" r="T11" b="T12"/>
                <a:pathLst>
                  <a:path w="680" h="60">
                    <a:moveTo>
                      <a:pt x="0" y="59"/>
                    </a:moveTo>
                    <a:lnTo>
                      <a:pt x="340" y="0"/>
                    </a:lnTo>
                    <a:lnTo>
                      <a:pt x="679" y="48"/>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84" name="Line 131">
                <a:extLst>
                  <a:ext uri="{FF2B5EF4-FFF2-40B4-BE49-F238E27FC236}">
                    <a16:creationId xmlns:a16="http://schemas.microsoft.com/office/drawing/2014/main" id="{A82950E8-5300-F5AC-200C-7338B8A9E7EF}"/>
                  </a:ext>
                </a:extLst>
              </p:cNvPr>
              <p:cNvSpPr>
                <a:spLocks noChangeShapeType="1"/>
              </p:cNvSpPr>
              <p:nvPr/>
            </p:nvSpPr>
            <p:spPr bwMode="auto">
              <a:xfrm>
                <a:off x="4794" y="3527"/>
                <a:ext cx="337" cy="49"/>
              </a:xfrm>
              <a:prstGeom prst="line">
                <a:avLst/>
              </a:prstGeom>
              <a:grpFill/>
              <a:ln w="12700">
                <a:solidFill>
                  <a:schemeClr val="tx1"/>
                </a:solidFill>
                <a:round/>
                <a:headEnd/>
                <a:tailEnd/>
              </a:ln>
            </p:spPr>
            <p:txBody>
              <a:bodyPr/>
              <a:lstStyle/>
              <a:p>
                <a:pPr>
                  <a:defRPr/>
                </a:pPr>
                <a:endParaRPr lang="en-ZW"/>
              </a:p>
            </p:txBody>
          </p:sp>
          <p:sp>
            <p:nvSpPr>
              <p:cNvPr id="37185" name="Line 132">
                <a:extLst>
                  <a:ext uri="{FF2B5EF4-FFF2-40B4-BE49-F238E27FC236}">
                    <a16:creationId xmlns:a16="http://schemas.microsoft.com/office/drawing/2014/main" id="{07710EBC-4746-A5E6-1989-4D29C8269E31}"/>
                  </a:ext>
                </a:extLst>
              </p:cNvPr>
              <p:cNvSpPr>
                <a:spLocks noChangeShapeType="1"/>
              </p:cNvSpPr>
              <p:nvPr/>
            </p:nvSpPr>
            <p:spPr bwMode="auto">
              <a:xfrm>
                <a:off x="3435" y="3671"/>
                <a:ext cx="79" cy="0"/>
              </a:xfrm>
              <a:prstGeom prst="line">
                <a:avLst/>
              </a:prstGeom>
              <a:grpFill/>
              <a:ln w="12700">
                <a:solidFill>
                  <a:schemeClr val="tx1"/>
                </a:solidFill>
                <a:round/>
                <a:headEnd/>
                <a:tailEnd/>
              </a:ln>
            </p:spPr>
            <p:txBody>
              <a:bodyPr/>
              <a:lstStyle/>
              <a:p>
                <a:pPr>
                  <a:defRPr/>
                </a:pPr>
                <a:endParaRPr lang="en-ZW"/>
              </a:p>
            </p:txBody>
          </p:sp>
          <p:sp>
            <p:nvSpPr>
              <p:cNvPr id="37186" name="Freeform 133">
                <a:extLst>
                  <a:ext uri="{FF2B5EF4-FFF2-40B4-BE49-F238E27FC236}">
                    <a16:creationId xmlns:a16="http://schemas.microsoft.com/office/drawing/2014/main" id="{220F3B7A-4914-FDEB-6E2B-B7931E893BCA}"/>
                  </a:ext>
                </a:extLst>
              </p:cNvPr>
              <p:cNvSpPr>
                <a:spLocks/>
              </p:cNvSpPr>
              <p:nvPr/>
            </p:nvSpPr>
            <p:spPr bwMode="auto">
              <a:xfrm>
                <a:off x="3435" y="3591"/>
                <a:ext cx="172" cy="73"/>
              </a:xfrm>
              <a:custGeom>
                <a:avLst/>
                <a:gdLst>
                  <a:gd name="T0" fmla="*/ 0 w 172"/>
                  <a:gd name="T1" fmla="*/ 72 h 73"/>
                  <a:gd name="T2" fmla="*/ 83 w 172"/>
                  <a:gd name="T3" fmla="*/ 72 h 73"/>
                  <a:gd name="T4" fmla="*/ 171 w 172"/>
                  <a:gd name="T5" fmla="*/ 0 h 73"/>
                  <a:gd name="T6" fmla="*/ 0 60000 65536"/>
                  <a:gd name="T7" fmla="*/ 0 60000 65536"/>
                  <a:gd name="T8" fmla="*/ 0 60000 65536"/>
                  <a:gd name="T9" fmla="*/ 0 w 172"/>
                  <a:gd name="T10" fmla="*/ 0 h 73"/>
                  <a:gd name="T11" fmla="*/ 172 w 172"/>
                  <a:gd name="T12" fmla="*/ 73 h 73"/>
                </a:gdLst>
                <a:ahLst/>
                <a:cxnLst>
                  <a:cxn ang="T6">
                    <a:pos x="T0" y="T1"/>
                  </a:cxn>
                  <a:cxn ang="T7">
                    <a:pos x="T2" y="T3"/>
                  </a:cxn>
                  <a:cxn ang="T8">
                    <a:pos x="T4" y="T5"/>
                  </a:cxn>
                </a:cxnLst>
                <a:rect l="T9" t="T10" r="T11" b="T12"/>
                <a:pathLst>
                  <a:path w="172" h="73">
                    <a:moveTo>
                      <a:pt x="0" y="72"/>
                    </a:moveTo>
                    <a:lnTo>
                      <a:pt x="83" y="72"/>
                    </a:lnTo>
                    <a:lnTo>
                      <a:pt x="171"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87" name="Freeform 134">
                <a:extLst>
                  <a:ext uri="{FF2B5EF4-FFF2-40B4-BE49-F238E27FC236}">
                    <a16:creationId xmlns:a16="http://schemas.microsoft.com/office/drawing/2014/main" id="{2CFA3ADA-FABE-CB49-7293-7128D2D27C72}"/>
                  </a:ext>
                </a:extLst>
              </p:cNvPr>
              <p:cNvSpPr>
                <a:spLocks/>
              </p:cNvSpPr>
              <p:nvPr/>
            </p:nvSpPr>
            <p:spPr bwMode="auto">
              <a:xfrm>
                <a:off x="3518" y="3591"/>
                <a:ext cx="176" cy="73"/>
              </a:xfrm>
              <a:custGeom>
                <a:avLst/>
                <a:gdLst>
                  <a:gd name="T0" fmla="*/ 0 w 176"/>
                  <a:gd name="T1" fmla="*/ 72 h 73"/>
                  <a:gd name="T2" fmla="*/ 88 w 176"/>
                  <a:gd name="T3" fmla="*/ 0 h 73"/>
                  <a:gd name="T4" fmla="*/ 175 w 176"/>
                  <a:gd name="T5" fmla="*/ 0 h 73"/>
                  <a:gd name="T6" fmla="*/ 0 60000 65536"/>
                  <a:gd name="T7" fmla="*/ 0 60000 65536"/>
                  <a:gd name="T8" fmla="*/ 0 60000 65536"/>
                  <a:gd name="T9" fmla="*/ 0 w 176"/>
                  <a:gd name="T10" fmla="*/ 0 h 73"/>
                  <a:gd name="T11" fmla="*/ 176 w 176"/>
                  <a:gd name="T12" fmla="*/ 73 h 73"/>
                </a:gdLst>
                <a:ahLst/>
                <a:cxnLst>
                  <a:cxn ang="T6">
                    <a:pos x="T0" y="T1"/>
                  </a:cxn>
                  <a:cxn ang="T7">
                    <a:pos x="T2" y="T3"/>
                  </a:cxn>
                  <a:cxn ang="T8">
                    <a:pos x="T4" y="T5"/>
                  </a:cxn>
                </a:cxnLst>
                <a:rect l="T9" t="T10" r="T11" b="T12"/>
                <a:pathLst>
                  <a:path w="176" h="73">
                    <a:moveTo>
                      <a:pt x="0" y="72"/>
                    </a:moveTo>
                    <a:lnTo>
                      <a:pt x="88" y="0"/>
                    </a:lnTo>
                    <a:lnTo>
                      <a:pt x="175"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88" name="Freeform 135">
                <a:extLst>
                  <a:ext uri="{FF2B5EF4-FFF2-40B4-BE49-F238E27FC236}">
                    <a16:creationId xmlns:a16="http://schemas.microsoft.com/office/drawing/2014/main" id="{B63E4D59-8F1B-A3F1-3E39-3A15F5D74C9C}"/>
                  </a:ext>
                </a:extLst>
              </p:cNvPr>
              <p:cNvSpPr>
                <a:spLocks/>
              </p:cNvSpPr>
              <p:nvPr/>
            </p:nvSpPr>
            <p:spPr bwMode="auto">
              <a:xfrm>
                <a:off x="3606" y="3519"/>
                <a:ext cx="170" cy="73"/>
              </a:xfrm>
              <a:custGeom>
                <a:avLst/>
                <a:gdLst>
                  <a:gd name="T0" fmla="*/ 0 w 170"/>
                  <a:gd name="T1" fmla="*/ 72 h 73"/>
                  <a:gd name="T2" fmla="*/ 87 w 170"/>
                  <a:gd name="T3" fmla="*/ 72 h 73"/>
                  <a:gd name="T4" fmla="*/ 169 w 170"/>
                  <a:gd name="T5" fmla="*/ 0 h 73"/>
                  <a:gd name="T6" fmla="*/ 0 60000 65536"/>
                  <a:gd name="T7" fmla="*/ 0 60000 65536"/>
                  <a:gd name="T8" fmla="*/ 0 60000 65536"/>
                  <a:gd name="T9" fmla="*/ 0 w 170"/>
                  <a:gd name="T10" fmla="*/ 0 h 73"/>
                  <a:gd name="T11" fmla="*/ 170 w 170"/>
                  <a:gd name="T12" fmla="*/ 73 h 73"/>
                </a:gdLst>
                <a:ahLst/>
                <a:cxnLst>
                  <a:cxn ang="T6">
                    <a:pos x="T0" y="T1"/>
                  </a:cxn>
                  <a:cxn ang="T7">
                    <a:pos x="T2" y="T3"/>
                  </a:cxn>
                  <a:cxn ang="T8">
                    <a:pos x="T4" y="T5"/>
                  </a:cxn>
                </a:cxnLst>
                <a:rect l="T9" t="T10" r="T11" b="T12"/>
                <a:pathLst>
                  <a:path w="170" h="73">
                    <a:moveTo>
                      <a:pt x="0" y="72"/>
                    </a:moveTo>
                    <a:lnTo>
                      <a:pt x="87" y="72"/>
                    </a:lnTo>
                    <a:lnTo>
                      <a:pt x="169"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89" name="Freeform 136">
                <a:extLst>
                  <a:ext uri="{FF2B5EF4-FFF2-40B4-BE49-F238E27FC236}">
                    <a16:creationId xmlns:a16="http://schemas.microsoft.com/office/drawing/2014/main" id="{3A2086C7-88F0-AF16-7F58-C5D2DF265670}"/>
                  </a:ext>
                </a:extLst>
              </p:cNvPr>
              <p:cNvSpPr>
                <a:spLocks/>
              </p:cNvSpPr>
              <p:nvPr/>
            </p:nvSpPr>
            <p:spPr bwMode="auto">
              <a:xfrm>
                <a:off x="3693" y="3519"/>
                <a:ext cx="166" cy="84"/>
              </a:xfrm>
              <a:custGeom>
                <a:avLst/>
                <a:gdLst>
                  <a:gd name="T0" fmla="*/ 0 w 166"/>
                  <a:gd name="T1" fmla="*/ 72 h 84"/>
                  <a:gd name="T2" fmla="*/ 83 w 166"/>
                  <a:gd name="T3" fmla="*/ 0 h 84"/>
                  <a:gd name="T4" fmla="*/ 165 w 166"/>
                  <a:gd name="T5" fmla="*/ 83 h 84"/>
                  <a:gd name="T6" fmla="*/ 0 60000 65536"/>
                  <a:gd name="T7" fmla="*/ 0 60000 65536"/>
                  <a:gd name="T8" fmla="*/ 0 60000 65536"/>
                  <a:gd name="T9" fmla="*/ 0 w 166"/>
                  <a:gd name="T10" fmla="*/ 0 h 84"/>
                  <a:gd name="T11" fmla="*/ 166 w 166"/>
                  <a:gd name="T12" fmla="*/ 84 h 84"/>
                </a:gdLst>
                <a:ahLst/>
                <a:cxnLst>
                  <a:cxn ang="T6">
                    <a:pos x="T0" y="T1"/>
                  </a:cxn>
                  <a:cxn ang="T7">
                    <a:pos x="T2" y="T3"/>
                  </a:cxn>
                  <a:cxn ang="T8">
                    <a:pos x="T4" y="T5"/>
                  </a:cxn>
                </a:cxnLst>
                <a:rect l="T9" t="T10" r="T11" b="T12"/>
                <a:pathLst>
                  <a:path w="166" h="84">
                    <a:moveTo>
                      <a:pt x="0" y="72"/>
                    </a:moveTo>
                    <a:lnTo>
                      <a:pt x="83" y="0"/>
                    </a:lnTo>
                    <a:lnTo>
                      <a:pt x="165" y="83"/>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90" name="Freeform 137">
                <a:extLst>
                  <a:ext uri="{FF2B5EF4-FFF2-40B4-BE49-F238E27FC236}">
                    <a16:creationId xmlns:a16="http://schemas.microsoft.com/office/drawing/2014/main" id="{35F97AEE-2BAF-280F-192E-3CDA92843EE5}"/>
                  </a:ext>
                </a:extLst>
              </p:cNvPr>
              <p:cNvSpPr>
                <a:spLocks/>
              </p:cNvSpPr>
              <p:nvPr/>
            </p:nvSpPr>
            <p:spPr bwMode="auto">
              <a:xfrm>
                <a:off x="3775" y="3519"/>
                <a:ext cx="171" cy="109"/>
              </a:xfrm>
              <a:custGeom>
                <a:avLst/>
                <a:gdLst>
                  <a:gd name="T0" fmla="*/ 0 w 171"/>
                  <a:gd name="T1" fmla="*/ 0 h 109"/>
                  <a:gd name="T2" fmla="*/ 82 w 171"/>
                  <a:gd name="T3" fmla="*/ 84 h 109"/>
                  <a:gd name="T4" fmla="*/ 170 w 171"/>
                  <a:gd name="T5" fmla="*/ 108 h 109"/>
                  <a:gd name="T6" fmla="*/ 0 60000 65536"/>
                  <a:gd name="T7" fmla="*/ 0 60000 65536"/>
                  <a:gd name="T8" fmla="*/ 0 60000 65536"/>
                  <a:gd name="T9" fmla="*/ 0 w 171"/>
                  <a:gd name="T10" fmla="*/ 0 h 109"/>
                  <a:gd name="T11" fmla="*/ 171 w 171"/>
                  <a:gd name="T12" fmla="*/ 109 h 109"/>
                </a:gdLst>
                <a:ahLst/>
                <a:cxnLst>
                  <a:cxn ang="T6">
                    <a:pos x="T0" y="T1"/>
                  </a:cxn>
                  <a:cxn ang="T7">
                    <a:pos x="T2" y="T3"/>
                  </a:cxn>
                  <a:cxn ang="T8">
                    <a:pos x="T4" y="T5"/>
                  </a:cxn>
                </a:cxnLst>
                <a:rect l="T9" t="T10" r="T11" b="T12"/>
                <a:pathLst>
                  <a:path w="171" h="109">
                    <a:moveTo>
                      <a:pt x="0" y="0"/>
                    </a:moveTo>
                    <a:lnTo>
                      <a:pt x="82" y="84"/>
                    </a:lnTo>
                    <a:lnTo>
                      <a:pt x="170" y="108"/>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91" name="Freeform 138">
                <a:extLst>
                  <a:ext uri="{FF2B5EF4-FFF2-40B4-BE49-F238E27FC236}">
                    <a16:creationId xmlns:a16="http://schemas.microsoft.com/office/drawing/2014/main" id="{737C7556-BF11-C075-DD73-F90F482E5CB7}"/>
                  </a:ext>
                </a:extLst>
              </p:cNvPr>
              <p:cNvSpPr>
                <a:spLocks/>
              </p:cNvSpPr>
              <p:nvPr/>
            </p:nvSpPr>
            <p:spPr bwMode="auto">
              <a:xfrm>
                <a:off x="3858" y="3602"/>
                <a:ext cx="258" cy="50"/>
              </a:xfrm>
              <a:custGeom>
                <a:avLst/>
                <a:gdLst>
                  <a:gd name="T0" fmla="*/ 0 w 258"/>
                  <a:gd name="T1" fmla="*/ 0 h 50"/>
                  <a:gd name="T2" fmla="*/ 87 w 258"/>
                  <a:gd name="T3" fmla="*/ 25 h 50"/>
                  <a:gd name="T4" fmla="*/ 257 w 258"/>
                  <a:gd name="T5" fmla="*/ 49 h 50"/>
                  <a:gd name="T6" fmla="*/ 0 60000 65536"/>
                  <a:gd name="T7" fmla="*/ 0 60000 65536"/>
                  <a:gd name="T8" fmla="*/ 0 60000 65536"/>
                  <a:gd name="T9" fmla="*/ 0 w 258"/>
                  <a:gd name="T10" fmla="*/ 0 h 50"/>
                  <a:gd name="T11" fmla="*/ 258 w 258"/>
                  <a:gd name="T12" fmla="*/ 50 h 50"/>
                </a:gdLst>
                <a:ahLst/>
                <a:cxnLst>
                  <a:cxn ang="T6">
                    <a:pos x="T0" y="T1"/>
                  </a:cxn>
                  <a:cxn ang="T7">
                    <a:pos x="T2" y="T3"/>
                  </a:cxn>
                  <a:cxn ang="T8">
                    <a:pos x="T4" y="T5"/>
                  </a:cxn>
                </a:cxnLst>
                <a:rect l="T9" t="T10" r="T11" b="T12"/>
                <a:pathLst>
                  <a:path w="258" h="50">
                    <a:moveTo>
                      <a:pt x="0" y="0"/>
                    </a:moveTo>
                    <a:lnTo>
                      <a:pt x="87" y="25"/>
                    </a:lnTo>
                    <a:lnTo>
                      <a:pt x="257" y="49"/>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92" name="Freeform 139">
                <a:extLst>
                  <a:ext uri="{FF2B5EF4-FFF2-40B4-BE49-F238E27FC236}">
                    <a16:creationId xmlns:a16="http://schemas.microsoft.com/office/drawing/2014/main" id="{32A026A3-DC11-38C4-E074-ACD6A5B34D8F}"/>
                  </a:ext>
                </a:extLst>
              </p:cNvPr>
              <p:cNvSpPr>
                <a:spLocks/>
              </p:cNvSpPr>
              <p:nvPr/>
            </p:nvSpPr>
            <p:spPr bwMode="auto">
              <a:xfrm>
                <a:off x="3945" y="3627"/>
                <a:ext cx="341" cy="37"/>
              </a:xfrm>
              <a:custGeom>
                <a:avLst/>
                <a:gdLst>
                  <a:gd name="T0" fmla="*/ 0 w 341"/>
                  <a:gd name="T1" fmla="*/ 0 h 37"/>
                  <a:gd name="T2" fmla="*/ 170 w 341"/>
                  <a:gd name="T3" fmla="*/ 23 h 37"/>
                  <a:gd name="T4" fmla="*/ 340 w 341"/>
                  <a:gd name="T5" fmla="*/ 36 h 37"/>
                  <a:gd name="T6" fmla="*/ 0 60000 65536"/>
                  <a:gd name="T7" fmla="*/ 0 60000 65536"/>
                  <a:gd name="T8" fmla="*/ 0 60000 65536"/>
                  <a:gd name="T9" fmla="*/ 0 w 341"/>
                  <a:gd name="T10" fmla="*/ 0 h 37"/>
                  <a:gd name="T11" fmla="*/ 341 w 341"/>
                  <a:gd name="T12" fmla="*/ 37 h 37"/>
                </a:gdLst>
                <a:ahLst/>
                <a:cxnLst>
                  <a:cxn ang="T6">
                    <a:pos x="T0" y="T1"/>
                  </a:cxn>
                  <a:cxn ang="T7">
                    <a:pos x="T2" y="T3"/>
                  </a:cxn>
                  <a:cxn ang="T8">
                    <a:pos x="T4" y="T5"/>
                  </a:cxn>
                </a:cxnLst>
                <a:rect l="T9" t="T10" r="T11" b="T12"/>
                <a:pathLst>
                  <a:path w="341" h="37">
                    <a:moveTo>
                      <a:pt x="0" y="0"/>
                    </a:moveTo>
                    <a:lnTo>
                      <a:pt x="170" y="23"/>
                    </a:lnTo>
                    <a:lnTo>
                      <a:pt x="340" y="36"/>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93" name="Freeform 140">
                <a:extLst>
                  <a:ext uri="{FF2B5EF4-FFF2-40B4-BE49-F238E27FC236}">
                    <a16:creationId xmlns:a16="http://schemas.microsoft.com/office/drawing/2014/main" id="{F8938E96-67C4-55F6-CE70-CEB78DE00C61}"/>
                  </a:ext>
                </a:extLst>
              </p:cNvPr>
              <p:cNvSpPr>
                <a:spLocks/>
              </p:cNvSpPr>
              <p:nvPr/>
            </p:nvSpPr>
            <p:spPr bwMode="auto">
              <a:xfrm>
                <a:off x="4115" y="3651"/>
                <a:ext cx="341" cy="13"/>
              </a:xfrm>
              <a:custGeom>
                <a:avLst/>
                <a:gdLst>
                  <a:gd name="T0" fmla="*/ 0 w 341"/>
                  <a:gd name="T1" fmla="*/ 0 h 13"/>
                  <a:gd name="T2" fmla="*/ 170 w 341"/>
                  <a:gd name="T3" fmla="*/ 12 h 13"/>
                  <a:gd name="T4" fmla="*/ 340 w 341"/>
                  <a:gd name="T5" fmla="*/ 12 h 13"/>
                  <a:gd name="T6" fmla="*/ 0 60000 65536"/>
                  <a:gd name="T7" fmla="*/ 0 60000 65536"/>
                  <a:gd name="T8" fmla="*/ 0 60000 65536"/>
                  <a:gd name="T9" fmla="*/ 0 w 341"/>
                  <a:gd name="T10" fmla="*/ 0 h 13"/>
                  <a:gd name="T11" fmla="*/ 341 w 341"/>
                  <a:gd name="T12" fmla="*/ 13 h 13"/>
                </a:gdLst>
                <a:ahLst/>
                <a:cxnLst>
                  <a:cxn ang="T6">
                    <a:pos x="T0" y="T1"/>
                  </a:cxn>
                  <a:cxn ang="T7">
                    <a:pos x="T2" y="T3"/>
                  </a:cxn>
                  <a:cxn ang="T8">
                    <a:pos x="T4" y="T5"/>
                  </a:cxn>
                </a:cxnLst>
                <a:rect l="T9" t="T10" r="T11" b="T12"/>
                <a:pathLst>
                  <a:path w="341" h="13">
                    <a:moveTo>
                      <a:pt x="0" y="0"/>
                    </a:moveTo>
                    <a:lnTo>
                      <a:pt x="170" y="12"/>
                    </a:lnTo>
                    <a:lnTo>
                      <a:pt x="340" y="12"/>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94" name="Freeform 141">
                <a:extLst>
                  <a:ext uri="{FF2B5EF4-FFF2-40B4-BE49-F238E27FC236}">
                    <a16:creationId xmlns:a16="http://schemas.microsoft.com/office/drawing/2014/main" id="{0069DB04-4489-01F8-FDEA-B9CEE1B9B5ED}"/>
                  </a:ext>
                </a:extLst>
              </p:cNvPr>
              <p:cNvSpPr>
                <a:spLocks/>
              </p:cNvSpPr>
              <p:nvPr/>
            </p:nvSpPr>
            <p:spPr bwMode="auto">
              <a:xfrm>
                <a:off x="4285" y="3663"/>
                <a:ext cx="510" cy="1"/>
              </a:xfrm>
              <a:custGeom>
                <a:avLst/>
                <a:gdLst>
                  <a:gd name="T0" fmla="*/ 0 w 510"/>
                  <a:gd name="T1" fmla="*/ 0 h 1"/>
                  <a:gd name="T2" fmla="*/ 170 w 510"/>
                  <a:gd name="T3" fmla="*/ 0 h 1"/>
                  <a:gd name="T4" fmla="*/ 509 w 510"/>
                  <a:gd name="T5" fmla="*/ 0 h 1"/>
                  <a:gd name="T6" fmla="*/ 0 60000 65536"/>
                  <a:gd name="T7" fmla="*/ 0 60000 65536"/>
                  <a:gd name="T8" fmla="*/ 0 60000 65536"/>
                  <a:gd name="T9" fmla="*/ 0 w 510"/>
                  <a:gd name="T10" fmla="*/ 0 h 1"/>
                  <a:gd name="T11" fmla="*/ 510 w 510"/>
                  <a:gd name="T12" fmla="*/ 1 h 1"/>
                </a:gdLst>
                <a:ahLst/>
                <a:cxnLst>
                  <a:cxn ang="T6">
                    <a:pos x="T0" y="T1"/>
                  </a:cxn>
                  <a:cxn ang="T7">
                    <a:pos x="T2" y="T3"/>
                  </a:cxn>
                  <a:cxn ang="T8">
                    <a:pos x="T4" y="T5"/>
                  </a:cxn>
                </a:cxnLst>
                <a:rect l="T9" t="T10" r="T11" b="T12"/>
                <a:pathLst>
                  <a:path w="510" h="1">
                    <a:moveTo>
                      <a:pt x="0" y="0"/>
                    </a:moveTo>
                    <a:lnTo>
                      <a:pt x="170" y="0"/>
                    </a:lnTo>
                    <a:lnTo>
                      <a:pt x="509"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95" name="Freeform 142">
                <a:extLst>
                  <a:ext uri="{FF2B5EF4-FFF2-40B4-BE49-F238E27FC236}">
                    <a16:creationId xmlns:a16="http://schemas.microsoft.com/office/drawing/2014/main" id="{D0DC64D8-569B-DF24-2122-6F4E8853D466}"/>
                  </a:ext>
                </a:extLst>
              </p:cNvPr>
              <p:cNvSpPr>
                <a:spLocks/>
              </p:cNvSpPr>
              <p:nvPr/>
            </p:nvSpPr>
            <p:spPr bwMode="auto">
              <a:xfrm>
                <a:off x="4455" y="3663"/>
                <a:ext cx="680" cy="1"/>
              </a:xfrm>
              <a:custGeom>
                <a:avLst/>
                <a:gdLst>
                  <a:gd name="T0" fmla="*/ 0 w 680"/>
                  <a:gd name="T1" fmla="*/ 0 h 1"/>
                  <a:gd name="T2" fmla="*/ 340 w 680"/>
                  <a:gd name="T3" fmla="*/ 0 h 1"/>
                  <a:gd name="T4" fmla="*/ 679 w 680"/>
                  <a:gd name="T5" fmla="*/ 0 h 1"/>
                  <a:gd name="T6" fmla="*/ 0 60000 65536"/>
                  <a:gd name="T7" fmla="*/ 0 60000 65536"/>
                  <a:gd name="T8" fmla="*/ 0 60000 65536"/>
                  <a:gd name="T9" fmla="*/ 0 w 680"/>
                  <a:gd name="T10" fmla="*/ 0 h 1"/>
                  <a:gd name="T11" fmla="*/ 680 w 680"/>
                  <a:gd name="T12" fmla="*/ 1 h 1"/>
                </a:gdLst>
                <a:ahLst/>
                <a:cxnLst>
                  <a:cxn ang="T6">
                    <a:pos x="T0" y="T1"/>
                  </a:cxn>
                  <a:cxn ang="T7">
                    <a:pos x="T2" y="T3"/>
                  </a:cxn>
                  <a:cxn ang="T8">
                    <a:pos x="T4" y="T5"/>
                  </a:cxn>
                </a:cxnLst>
                <a:rect l="T9" t="T10" r="T11" b="T12"/>
                <a:pathLst>
                  <a:path w="680" h="1">
                    <a:moveTo>
                      <a:pt x="0" y="0"/>
                    </a:moveTo>
                    <a:lnTo>
                      <a:pt x="340" y="0"/>
                    </a:lnTo>
                    <a:lnTo>
                      <a:pt x="679"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96" name="Line 143">
                <a:extLst>
                  <a:ext uri="{FF2B5EF4-FFF2-40B4-BE49-F238E27FC236}">
                    <a16:creationId xmlns:a16="http://schemas.microsoft.com/office/drawing/2014/main" id="{93E2A4C5-1764-DA68-95D3-B949447763A0}"/>
                  </a:ext>
                </a:extLst>
              </p:cNvPr>
              <p:cNvSpPr>
                <a:spLocks noChangeShapeType="1"/>
              </p:cNvSpPr>
              <p:nvPr/>
            </p:nvSpPr>
            <p:spPr bwMode="auto">
              <a:xfrm>
                <a:off x="4794" y="3671"/>
                <a:ext cx="337" cy="0"/>
              </a:xfrm>
              <a:prstGeom prst="line">
                <a:avLst/>
              </a:prstGeom>
              <a:grpFill/>
              <a:ln w="12700">
                <a:solidFill>
                  <a:schemeClr val="tx1"/>
                </a:solidFill>
                <a:round/>
                <a:headEnd/>
                <a:tailEnd/>
              </a:ln>
            </p:spPr>
            <p:txBody>
              <a:bodyPr/>
              <a:lstStyle/>
              <a:p>
                <a:pPr>
                  <a:defRPr/>
                </a:pPr>
                <a:endParaRPr lang="en-ZW"/>
              </a:p>
            </p:txBody>
          </p:sp>
          <p:sp>
            <p:nvSpPr>
              <p:cNvPr id="37197" name="Line 144">
                <a:extLst>
                  <a:ext uri="{FF2B5EF4-FFF2-40B4-BE49-F238E27FC236}">
                    <a16:creationId xmlns:a16="http://schemas.microsoft.com/office/drawing/2014/main" id="{A0AFED9A-AAB8-1494-F5C9-419E70EAD10A}"/>
                  </a:ext>
                </a:extLst>
              </p:cNvPr>
              <p:cNvSpPr>
                <a:spLocks noChangeShapeType="1"/>
              </p:cNvSpPr>
              <p:nvPr/>
            </p:nvSpPr>
            <p:spPr bwMode="auto">
              <a:xfrm>
                <a:off x="3435" y="3671"/>
                <a:ext cx="79" cy="0"/>
              </a:xfrm>
              <a:prstGeom prst="line">
                <a:avLst/>
              </a:prstGeom>
              <a:grpFill/>
              <a:ln w="12700">
                <a:solidFill>
                  <a:schemeClr val="tx1"/>
                </a:solidFill>
                <a:round/>
                <a:headEnd/>
                <a:tailEnd/>
              </a:ln>
            </p:spPr>
            <p:txBody>
              <a:bodyPr/>
              <a:lstStyle/>
              <a:p>
                <a:pPr>
                  <a:defRPr/>
                </a:pPr>
                <a:endParaRPr lang="en-ZW"/>
              </a:p>
            </p:txBody>
          </p:sp>
          <p:sp>
            <p:nvSpPr>
              <p:cNvPr id="37198" name="Freeform 145">
                <a:extLst>
                  <a:ext uri="{FF2B5EF4-FFF2-40B4-BE49-F238E27FC236}">
                    <a16:creationId xmlns:a16="http://schemas.microsoft.com/office/drawing/2014/main" id="{37ABF1A0-B575-340D-AA03-23DA7D231EF2}"/>
                  </a:ext>
                </a:extLst>
              </p:cNvPr>
              <p:cNvSpPr>
                <a:spLocks/>
              </p:cNvSpPr>
              <p:nvPr/>
            </p:nvSpPr>
            <p:spPr bwMode="auto">
              <a:xfrm>
                <a:off x="3435" y="3615"/>
                <a:ext cx="172" cy="49"/>
              </a:xfrm>
              <a:custGeom>
                <a:avLst/>
                <a:gdLst>
                  <a:gd name="T0" fmla="*/ 0 w 172"/>
                  <a:gd name="T1" fmla="*/ 48 h 49"/>
                  <a:gd name="T2" fmla="*/ 83 w 172"/>
                  <a:gd name="T3" fmla="*/ 48 h 49"/>
                  <a:gd name="T4" fmla="*/ 171 w 172"/>
                  <a:gd name="T5" fmla="*/ 0 h 49"/>
                  <a:gd name="T6" fmla="*/ 0 60000 65536"/>
                  <a:gd name="T7" fmla="*/ 0 60000 65536"/>
                  <a:gd name="T8" fmla="*/ 0 60000 65536"/>
                  <a:gd name="T9" fmla="*/ 0 w 172"/>
                  <a:gd name="T10" fmla="*/ 0 h 49"/>
                  <a:gd name="T11" fmla="*/ 172 w 172"/>
                  <a:gd name="T12" fmla="*/ 49 h 49"/>
                </a:gdLst>
                <a:ahLst/>
                <a:cxnLst>
                  <a:cxn ang="T6">
                    <a:pos x="T0" y="T1"/>
                  </a:cxn>
                  <a:cxn ang="T7">
                    <a:pos x="T2" y="T3"/>
                  </a:cxn>
                  <a:cxn ang="T8">
                    <a:pos x="T4" y="T5"/>
                  </a:cxn>
                </a:cxnLst>
                <a:rect l="T9" t="T10" r="T11" b="T12"/>
                <a:pathLst>
                  <a:path w="172" h="49">
                    <a:moveTo>
                      <a:pt x="0" y="48"/>
                    </a:moveTo>
                    <a:lnTo>
                      <a:pt x="83" y="48"/>
                    </a:lnTo>
                    <a:lnTo>
                      <a:pt x="171"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199" name="Freeform 146">
                <a:extLst>
                  <a:ext uri="{FF2B5EF4-FFF2-40B4-BE49-F238E27FC236}">
                    <a16:creationId xmlns:a16="http://schemas.microsoft.com/office/drawing/2014/main" id="{C0AE6546-8163-673E-131F-A8743D7551C5}"/>
                  </a:ext>
                </a:extLst>
              </p:cNvPr>
              <p:cNvSpPr>
                <a:spLocks/>
              </p:cNvSpPr>
              <p:nvPr/>
            </p:nvSpPr>
            <p:spPr bwMode="auto">
              <a:xfrm>
                <a:off x="3518" y="3615"/>
                <a:ext cx="176" cy="49"/>
              </a:xfrm>
              <a:custGeom>
                <a:avLst/>
                <a:gdLst>
                  <a:gd name="T0" fmla="*/ 0 w 176"/>
                  <a:gd name="T1" fmla="*/ 48 h 49"/>
                  <a:gd name="T2" fmla="*/ 88 w 176"/>
                  <a:gd name="T3" fmla="*/ 0 h 49"/>
                  <a:gd name="T4" fmla="*/ 175 w 176"/>
                  <a:gd name="T5" fmla="*/ 0 h 49"/>
                  <a:gd name="T6" fmla="*/ 0 60000 65536"/>
                  <a:gd name="T7" fmla="*/ 0 60000 65536"/>
                  <a:gd name="T8" fmla="*/ 0 60000 65536"/>
                  <a:gd name="T9" fmla="*/ 0 w 176"/>
                  <a:gd name="T10" fmla="*/ 0 h 49"/>
                  <a:gd name="T11" fmla="*/ 176 w 176"/>
                  <a:gd name="T12" fmla="*/ 49 h 49"/>
                </a:gdLst>
                <a:ahLst/>
                <a:cxnLst>
                  <a:cxn ang="T6">
                    <a:pos x="T0" y="T1"/>
                  </a:cxn>
                  <a:cxn ang="T7">
                    <a:pos x="T2" y="T3"/>
                  </a:cxn>
                  <a:cxn ang="T8">
                    <a:pos x="T4" y="T5"/>
                  </a:cxn>
                </a:cxnLst>
                <a:rect l="T9" t="T10" r="T11" b="T12"/>
                <a:pathLst>
                  <a:path w="176" h="49">
                    <a:moveTo>
                      <a:pt x="0" y="48"/>
                    </a:moveTo>
                    <a:lnTo>
                      <a:pt x="88" y="0"/>
                    </a:lnTo>
                    <a:lnTo>
                      <a:pt x="175"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00" name="Freeform 147">
                <a:extLst>
                  <a:ext uri="{FF2B5EF4-FFF2-40B4-BE49-F238E27FC236}">
                    <a16:creationId xmlns:a16="http://schemas.microsoft.com/office/drawing/2014/main" id="{A439D203-9088-207C-573D-CFD8CB264F24}"/>
                  </a:ext>
                </a:extLst>
              </p:cNvPr>
              <p:cNvSpPr>
                <a:spLocks/>
              </p:cNvSpPr>
              <p:nvPr/>
            </p:nvSpPr>
            <p:spPr bwMode="auto">
              <a:xfrm>
                <a:off x="3606" y="3567"/>
                <a:ext cx="170" cy="49"/>
              </a:xfrm>
              <a:custGeom>
                <a:avLst/>
                <a:gdLst>
                  <a:gd name="T0" fmla="*/ 0 w 170"/>
                  <a:gd name="T1" fmla="*/ 48 h 49"/>
                  <a:gd name="T2" fmla="*/ 87 w 170"/>
                  <a:gd name="T3" fmla="*/ 48 h 49"/>
                  <a:gd name="T4" fmla="*/ 169 w 170"/>
                  <a:gd name="T5" fmla="*/ 0 h 49"/>
                  <a:gd name="T6" fmla="*/ 0 60000 65536"/>
                  <a:gd name="T7" fmla="*/ 0 60000 65536"/>
                  <a:gd name="T8" fmla="*/ 0 60000 65536"/>
                  <a:gd name="T9" fmla="*/ 0 w 170"/>
                  <a:gd name="T10" fmla="*/ 0 h 49"/>
                  <a:gd name="T11" fmla="*/ 170 w 170"/>
                  <a:gd name="T12" fmla="*/ 49 h 49"/>
                </a:gdLst>
                <a:ahLst/>
                <a:cxnLst>
                  <a:cxn ang="T6">
                    <a:pos x="T0" y="T1"/>
                  </a:cxn>
                  <a:cxn ang="T7">
                    <a:pos x="T2" y="T3"/>
                  </a:cxn>
                  <a:cxn ang="T8">
                    <a:pos x="T4" y="T5"/>
                  </a:cxn>
                </a:cxnLst>
                <a:rect l="T9" t="T10" r="T11" b="T12"/>
                <a:pathLst>
                  <a:path w="170" h="49">
                    <a:moveTo>
                      <a:pt x="0" y="48"/>
                    </a:moveTo>
                    <a:lnTo>
                      <a:pt x="87" y="48"/>
                    </a:lnTo>
                    <a:lnTo>
                      <a:pt x="169"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01" name="Freeform 148">
                <a:extLst>
                  <a:ext uri="{FF2B5EF4-FFF2-40B4-BE49-F238E27FC236}">
                    <a16:creationId xmlns:a16="http://schemas.microsoft.com/office/drawing/2014/main" id="{31F1F811-F9F3-50FE-D22F-6A366D9E7513}"/>
                  </a:ext>
                </a:extLst>
              </p:cNvPr>
              <p:cNvSpPr>
                <a:spLocks/>
              </p:cNvSpPr>
              <p:nvPr/>
            </p:nvSpPr>
            <p:spPr bwMode="auto">
              <a:xfrm>
                <a:off x="3693" y="3567"/>
                <a:ext cx="166" cy="49"/>
              </a:xfrm>
              <a:custGeom>
                <a:avLst/>
                <a:gdLst>
                  <a:gd name="T0" fmla="*/ 0 w 166"/>
                  <a:gd name="T1" fmla="*/ 48 h 49"/>
                  <a:gd name="T2" fmla="*/ 83 w 166"/>
                  <a:gd name="T3" fmla="*/ 0 h 49"/>
                  <a:gd name="T4" fmla="*/ 165 w 166"/>
                  <a:gd name="T5" fmla="*/ 11 h 49"/>
                  <a:gd name="T6" fmla="*/ 0 60000 65536"/>
                  <a:gd name="T7" fmla="*/ 0 60000 65536"/>
                  <a:gd name="T8" fmla="*/ 0 60000 65536"/>
                  <a:gd name="T9" fmla="*/ 0 w 166"/>
                  <a:gd name="T10" fmla="*/ 0 h 49"/>
                  <a:gd name="T11" fmla="*/ 166 w 166"/>
                  <a:gd name="T12" fmla="*/ 49 h 49"/>
                </a:gdLst>
                <a:ahLst/>
                <a:cxnLst>
                  <a:cxn ang="T6">
                    <a:pos x="T0" y="T1"/>
                  </a:cxn>
                  <a:cxn ang="T7">
                    <a:pos x="T2" y="T3"/>
                  </a:cxn>
                  <a:cxn ang="T8">
                    <a:pos x="T4" y="T5"/>
                  </a:cxn>
                </a:cxnLst>
                <a:rect l="T9" t="T10" r="T11" b="T12"/>
                <a:pathLst>
                  <a:path w="166" h="49">
                    <a:moveTo>
                      <a:pt x="0" y="48"/>
                    </a:moveTo>
                    <a:lnTo>
                      <a:pt x="83" y="0"/>
                    </a:lnTo>
                    <a:lnTo>
                      <a:pt x="165" y="11"/>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02" name="Freeform 149">
                <a:extLst>
                  <a:ext uri="{FF2B5EF4-FFF2-40B4-BE49-F238E27FC236}">
                    <a16:creationId xmlns:a16="http://schemas.microsoft.com/office/drawing/2014/main" id="{31540CCB-43EB-3F24-4B7C-F37F6A42CDC4}"/>
                  </a:ext>
                </a:extLst>
              </p:cNvPr>
              <p:cNvSpPr>
                <a:spLocks/>
              </p:cNvSpPr>
              <p:nvPr/>
            </p:nvSpPr>
            <p:spPr bwMode="auto">
              <a:xfrm>
                <a:off x="3775" y="3567"/>
                <a:ext cx="171" cy="12"/>
              </a:xfrm>
              <a:custGeom>
                <a:avLst/>
                <a:gdLst>
                  <a:gd name="T0" fmla="*/ 0 w 171"/>
                  <a:gd name="T1" fmla="*/ 0 h 12"/>
                  <a:gd name="T2" fmla="*/ 82 w 171"/>
                  <a:gd name="T3" fmla="*/ 11 h 12"/>
                  <a:gd name="T4" fmla="*/ 170 w 171"/>
                  <a:gd name="T5" fmla="*/ 0 h 12"/>
                  <a:gd name="T6" fmla="*/ 0 60000 65536"/>
                  <a:gd name="T7" fmla="*/ 0 60000 65536"/>
                  <a:gd name="T8" fmla="*/ 0 60000 65536"/>
                  <a:gd name="T9" fmla="*/ 0 w 171"/>
                  <a:gd name="T10" fmla="*/ 0 h 12"/>
                  <a:gd name="T11" fmla="*/ 171 w 171"/>
                  <a:gd name="T12" fmla="*/ 12 h 12"/>
                </a:gdLst>
                <a:ahLst/>
                <a:cxnLst>
                  <a:cxn ang="T6">
                    <a:pos x="T0" y="T1"/>
                  </a:cxn>
                  <a:cxn ang="T7">
                    <a:pos x="T2" y="T3"/>
                  </a:cxn>
                  <a:cxn ang="T8">
                    <a:pos x="T4" y="T5"/>
                  </a:cxn>
                </a:cxnLst>
                <a:rect l="T9" t="T10" r="T11" b="T12"/>
                <a:pathLst>
                  <a:path w="171" h="12">
                    <a:moveTo>
                      <a:pt x="0" y="0"/>
                    </a:moveTo>
                    <a:lnTo>
                      <a:pt x="82" y="11"/>
                    </a:lnTo>
                    <a:lnTo>
                      <a:pt x="170"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03" name="Freeform 150">
                <a:extLst>
                  <a:ext uri="{FF2B5EF4-FFF2-40B4-BE49-F238E27FC236}">
                    <a16:creationId xmlns:a16="http://schemas.microsoft.com/office/drawing/2014/main" id="{0AF2678A-FB31-E206-8071-83060FC94765}"/>
                  </a:ext>
                </a:extLst>
              </p:cNvPr>
              <p:cNvSpPr>
                <a:spLocks/>
              </p:cNvSpPr>
              <p:nvPr/>
            </p:nvSpPr>
            <p:spPr bwMode="auto">
              <a:xfrm>
                <a:off x="3858" y="3529"/>
                <a:ext cx="258" cy="50"/>
              </a:xfrm>
              <a:custGeom>
                <a:avLst/>
                <a:gdLst>
                  <a:gd name="T0" fmla="*/ 0 w 258"/>
                  <a:gd name="T1" fmla="*/ 49 h 50"/>
                  <a:gd name="T2" fmla="*/ 87 w 258"/>
                  <a:gd name="T3" fmla="*/ 38 h 50"/>
                  <a:gd name="T4" fmla="*/ 257 w 258"/>
                  <a:gd name="T5" fmla="*/ 0 h 50"/>
                  <a:gd name="T6" fmla="*/ 0 60000 65536"/>
                  <a:gd name="T7" fmla="*/ 0 60000 65536"/>
                  <a:gd name="T8" fmla="*/ 0 60000 65536"/>
                  <a:gd name="T9" fmla="*/ 0 w 258"/>
                  <a:gd name="T10" fmla="*/ 0 h 50"/>
                  <a:gd name="T11" fmla="*/ 258 w 258"/>
                  <a:gd name="T12" fmla="*/ 50 h 50"/>
                </a:gdLst>
                <a:ahLst/>
                <a:cxnLst>
                  <a:cxn ang="T6">
                    <a:pos x="T0" y="T1"/>
                  </a:cxn>
                  <a:cxn ang="T7">
                    <a:pos x="T2" y="T3"/>
                  </a:cxn>
                  <a:cxn ang="T8">
                    <a:pos x="T4" y="T5"/>
                  </a:cxn>
                </a:cxnLst>
                <a:rect l="T9" t="T10" r="T11" b="T12"/>
                <a:pathLst>
                  <a:path w="258" h="50">
                    <a:moveTo>
                      <a:pt x="0" y="49"/>
                    </a:moveTo>
                    <a:lnTo>
                      <a:pt x="87" y="38"/>
                    </a:lnTo>
                    <a:lnTo>
                      <a:pt x="25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04" name="Freeform 151">
                <a:extLst>
                  <a:ext uri="{FF2B5EF4-FFF2-40B4-BE49-F238E27FC236}">
                    <a16:creationId xmlns:a16="http://schemas.microsoft.com/office/drawing/2014/main" id="{A3BCEF17-7EFD-28BB-FE50-96A0BC487761}"/>
                  </a:ext>
                </a:extLst>
              </p:cNvPr>
              <p:cNvSpPr>
                <a:spLocks/>
              </p:cNvSpPr>
              <p:nvPr/>
            </p:nvSpPr>
            <p:spPr bwMode="auto">
              <a:xfrm>
                <a:off x="3945" y="3470"/>
                <a:ext cx="341" cy="98"/>
              </a:xfrm>
              <a:custGeom>
                <a:avLst/>
                <a:gdLst>
                  <a:gd name="T0" fmla="*/ 0 w 341"/>
                  <a:gd name="T1" fmla="*/ 97 h 98"/>
                  <a:gd name="T2" fmla="*/ 170 w 341"/>
                  <a:gd name="T3" fmla="*/ 60 h 98"/>
                  <a:gd name="T4" fmla="*/ 340 w 341"/>
                  <a:gd name="T5" fmla="*/ 0 h 98"/>
                  <a:gd name="T6" fmla="*/ 0 60000 65536"/>
                  <a:gd name="T7" fmla="*/ 0 60000 65536"/>
                  <a:gd name="T8" fmla="*/ 0 60000 65536"/>
                  <a:gd name="T9" fmla="*/ 0 w 341"/>
                  <a:gd name="T10" fmla="*/ 0 h 98"/>
                  <a:gd name="T11" fmla="*/ 341 w 341"/>
                  <a:gd name="T12" fmla="*/ 98 h 98"/>
                </a:gdLst>
                <a:ahLst/>
                <a:cxnLst>
                  <a:cxn ang="T6">
                    <a:pos x="T0" y="T1"/>
                  </a:cxn>
                  <a:cxn ang="T7">
                    <a:pos x="T2" y="T3"/>
                  </a:cxn>
                  <a:cxn ang="T8">
                    <a:pos x="T4" y="T5"/>
                  </a:cxn>
                </a:cxnLst>
                <a:rect l="T9" t="T10" r="T11" b="T12"/>
                <a:pathLst>
                  <a:path w="341" h="98">
                    <a:moveTo>
                      <a:pt x="0" y="97"/>
                    </a:moveTo>
                    <a:lnTo>
                      <a:pt x="170" y="60"/>
                    </a:lnTo>
                    <a:lnTo>
                      <a:pt x="340"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05" name="Freeform 152">
                <a:extLst>
                  <a:ext uri="{FF2B5EF4-FFF2-40B4-BE49-F238E27FC236}">
                    <a16:creationId xmlns:a16="http://schemas.microsoft.com/office/drawing/2014/main" id="{AFE32EA3-E6F6-6984-0E18-83D29D1A272A}"/>
                  </a:ext>
                </a:extLst>
              </p:cNvPr>
              <p:cNvSpPr>
                <a:spLocks/>
              </p:cNvSpPr>
              <p:nvPr/>
            </p:nvSpPr>
            <p:spPr bwMode="auto">
              <a:xfrm>
                <a:off x="4115" y="3349"/>
                <a:ext cx="341" cy="181"/>
              </a:xfrm>
              <a:custGeom>
                <a:avLst/>
                <a:gdLst>
                  <a:gd name="T0" fmla="*/ 0 w 341"/>
                  <a:gd name="T1" fmla="*/ 180 h 181"/>
                  <a:gd name="T2" fmla="*/ 170 w 341"/>
                  <a:gd name="T3" fmla="*/ 121 h 181"/>
                  <a:gd name="T4" fmla="*/ 340 w 341"/>
                  <a:gd name="T5" fmla="*/ 0 h 181"/>
                  <a:gd name="T6" fmla="*/ 0 60000 65536"/>
                  <a:gd name="T7" fmla="*/ 0 60000 65536"/>
                  <a:gd name="T8" fmla="*/ 0 60000 65536"/>
                  <a:gd name="T9" fmla="*/ 0 w 341"/>
                  <a:gd name="T10" fmla="*/ 0 h 181"/>
                  <a:gd name="T11" fmla="*/ 341 w 341"/>
                  <a:gd name="T12" fmla="*/ 181 h 181"/>
                </a:gdLst>
                <a:ahLst/>
                <a:cxnLst>
                  <a:cxn ang="T6">
                    <a:pos x="T0" y="T1"/>
                  </a:cxn>
                  <a:cxn ang="T7">
                    <a:pos x="T2" y="T3"/>
                  </a:cxn>
                  <a:cxn ang="T8">
                    <a:pos x="T4" y="T5"/>
                  </a:cxn>
                </a:cxnLst>
                <a:rect l="T9" t="T10" r="T11" b="T12"/>
                <a:pathLst>
                  <a:path w="341" h="181">
                    <a:moveTo>
                      <a:pt x="0" y="180"/>
                    </a:moveTo>
                    <a:lnTo>
                      <a:pt x="170" y="121"/>
                    </a:lnTo>
                    <a:lnTo>
                      <a:pt x="340"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06" name="Freeform 153">
                <a:extLst>
                  <a:ext uri="{FF2B5EF4-FFF2-40B4-BE49-F238E27FC236}">
                    <a16:creationId xmlns:a16="http://schemas.microsoft.com/office/drawing/2014/main" id="{EE7C7401-778E-BF2B-F4D1-842C2A04E244}"/>
                  </a:ext>
                </a:extLst>
              </p:cNvPr>
              <p:cNvSpPr>
                <a:spLocks/>
              </p:cNvSpPr>
              <p:nvPr/>
            </p:nvSpPr>
            <p:spPr bwMode="auto">
              <a:xfrm>
                <a:off x="4285" y="3288"/>
                <a:ext cx="510" cy="183"/>
              </a:xfrm>
              <a:custGeom>
                <a:avLst/>
                <a:gdLst>
                  <a:gd name="T0" fmla="*/ 0 w 510"/>
                  <a:gd name="T1" fmla="*/ 182 h 183"/>
                  <a:gd name="T2" fmla="*/ 170 w 510"/>
                  <a:gd name="T3" fmla="*/ 61 h 183"/>
                  <a:gd name="T4" fmla="*/ 509 w 510"/>
                  <a:gd name="T5" fmla="*/ 0 h 183"/>
                  <a:gd name="T6" fmla="*/ 0 60000 65536"/>
                  <a:gd name="T7" fmla="*/ 0 60000 65536"/>
                  <a:gd name="T8" fmla="*/ 0 60000 65536"/>
                  <a:gd name="T9" fmla="*/ 0 w 510"/>
                  <a:gd name="T10" fmla="*/ 0 h 183"/>
                  <a:gd name="T11" fmla="*/ 510 w 510"/>
                  <a:gd name="T12" fmla="*/ 183 h 183"/>
                </a:gdLst>
                <a:ahLst/>
                <a:cxnLst>
                  <a:cxn ang="T6">
                    <a:pos x="T0" y="T1"/>
                  </a:cxn>
                  <a:cxn ang="T7">
                    <a:pos x="T2" y="T3"/>
                  </a:cxn>
                  <a:cxn ang="T8">
                    <a:pos x="T4" y="T5"/>
                  </a:cxn>
                </a:cxnLst>
                <a:rect l="T9" t="T10" r="T11" b="T12"/>
                <a:pathLst>
                  <a:path w="510" h="183">
                    <a:moveTo>
                      <a:pt x="0" y="182"/>
                    </a:moveTo>
                    <a:lnTo>
                      <a:pt x="170" y="61"/>
                    </a:lnTo>
                    <a:lnTo>
                      <a:pt x="509"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07" name="Freeform 154">
                <a:extLst>
                  <a:ext uri="{FF2B5EF4-FFF2-40B4-BE49-F238E27FC236}">
                    <a16:creationId xmlns:a16="http://schemas.microsoft.com/office/drawing/2014/main" id="{CD79F7E0-B286-4E6D-7124-62A1BA2C9AE5}"/>
                  </a:ext>
                </a:extLst>
              </p:cNvPr>
              <p:cNvSpPr>
                <a:spLocks/>
              </p:cNvSpPr>
              <p:nvPr/>
            </p:nvSpPr>
            <p:spPr bwMode="auto">
              <a:xfrm>
                <a:off x="4455" y="3288"/>
                <a:ext cx="680" cy="291"/>
              </a:xfrm>
              <a:custGeom>
                <a:avLst/>
                <a:gdLst>
                  <a:gd name="T0" fmla="*/ 0 w 680"/>
                  <a:gd name="T1" fmla="*/ 62 h 291"/>
                  <a:gd name="T2" fmla="*/ 340 w 680"/>
                  <a:gd name="T3" fmla="*/ 0 h 291"/>
                  <a:gd name="T4" fmla="*/ 679 w 680"/>
                  <a:gd name="T5" fmla="*/ 290 h 291"/>
                  <a:gd name="T6" fmla="*/ 0 60000 65536"/>
                  <a:gd name="T7" fmla="*/ 0 60000 65536"/>
                  <a:gd name="T8" fmla="*/ 0 60000 65536"/>
                  <a:gd name="T9" fmla="*/ 0 w 680"/>
                  <a:gd name="T10" fmla="*/ 0 h 291"/>
                  <a:gd name="T11" fmla="*/ 680 w 680"/>
                  <a:gd name="T12" fmla="*/ 291 h 291"/>
                </a:gdLst>
                <a:ahLst/>
                <a:cxnLst>
                  <a:cxn ang="T6">
                    <a:pos x="T0" y="T1"/>
                  </a:cxn>
                  <a:cxn ang="T7">
                    <a:pos x="T2" y="T3"/>
                  </a:cxn>
                  <a:cxn ang="T8">
                    <a:pos x="T4" y="T5"/>
                  </a:cxn>
                </a:cxnLst>
                <a:rect l="T9" t="T10" r="T11" b="T12"/>
                <a:pathLst>
                  <a:path w="680" h="291">
                    <a:moveTo>
                      <a:pt x="0" y="62"/>
                    </a:moveTo>
                    <a:lnTo>
                      <a:pt x="340" y="0"/>
                    </a:lnTo>
                    <a:lnTo>
                      <a:pt x="679" y="29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08" name="Line 155">
                <a:extLst>
                  <a:ext uri="{FF2B5EF4-FFF2-40B4-BE49-F238E27FC236}">
                    <a16:creationId xmlns:a16="http://schemas.microsoft.com/office/drawing/2014/main" id="{AEBB1456-C007-24BC-AB84-DCD1A803F31F}"/>
                  </a:ext>
                </a:extLst>
              </p:cNvPr>
              <p:cNvSpPr>
                <a:spLocks noChangeShapeType="1"/>
              </p:cNvSpPr>
              <p:nvPr/>
            </p:nvSpPr>
            <p:spPr bwMode="auto">
              <a:xfrm>
                <a:off x="4794" y="3297"/>
                <a:ext cx="337" cy="289"/>
              </a:xfrm>
              <a:prstGeom prst="line">
                <a:avLst/>
              </a:prstGeom>
              <a:grpFill/>
              <a:ln w="12700">
                <a:solidFill>
                  <a:schemeClr val="tx1"/>
                </a:solidFill>
                <a:round/>
                <a:headEnd/>
                <a:tailEnd/>
              </a:ln>
            </p:spPr>
            <p:txBody>
              <a:bodyPr/>
              <a:lstStyle/>
              <a:p>
                <a:pPr>
                  <a:defRPr/>
                </a:pPr>
                <a:endParaRPr lang="en-ZW"/>
              </a:p>
            </p:txBody>
          </p:sp>
          <p:sp>
            <p:nvSpPr>
              <p:cNvPr id="37209" name="Line 156">
                <a:extLst>
                  <a:ext uri="{FF2B5EF4-FFF2-40B4-BE49-F238E27FC236}">
                    <a16:creationId xmlns:a16="http://schemas.microsoft.com/office/drawing/2014/main" id="{D8D1877B-A8EE-8AB6-307C-F6D2501362B9}"/>
                  </a:ext>
                </a:extLst>
              </p:cNvPr>
              <p:cNvSpPr>
                <a:spLocks noChangeShapeType="1"/>
              </p:cNvSpPr>
              <p:nvPr/>
            </p:nvSpPr>
            <p:spPr bwMode="auto">
              <a:xfrm>
                <a:off x="3435" y="3671"/>
                <a:ext cx="79" cy="0"/>
              </a:xfrm>
              <a:prstGeom prst="line">
                <a:avLst/>
              </a:prstGeom>
              <a:grpFill/>
              <a:ln w="12700">
                <a:solidFill>
                  <a:schemeClr val="tx1"/>
                </a:solidFill>
                <a:round/>
                <a:headEnd/>
                <a:tailEnd/>
              </a:ln>
            </p:spPr>
            <p:txBody>
              <a:bodyPr/>
              <a:lstStyle/>
              <a:p>
                <a:pPr>
                  <a:defRPr/>
                </a:pPr>
                <a:endParaRPr lang="en-ZW"/>
              </a:p>
            </p:txBody>
          </p:sp>
          <p:sp>
            <p:nvSpPr>
              <p:cNvPr id="37210" name="Freeform 157">
                <a:extLst>
                  <a:ext uri="{FF2B5EF4-FFF2-40B4-BE49-F238E27FC236}">
                    <a16:creationId xmlns:a16="http://schemas.microsoft.com/office/drawing/2014/main" id="{0B411B47-BE39-C1F0-DE5A-4C22F3EEE568}"/>
                  </a:ext>
                </a:extLst>
              </p:cNvPr>
              <p:cNvSpPr>
                <a:spLocks/>
              </p:cNvSpPr>
              <p:nvPr/>
            </p:nvSpPr>
            <p:spPr bwMode="auto">
              <a:xfrm>
                <a:off x="3435" y="3639"/>
                <a:ext cx="172" cy="25"/>
              </a:xfrm>
              <a:custGeom>
                <a:avLst/>
                <a:gdLst>
                  <a:gd name="T0" fmla="*/ 0 w 172"/>
                  <a:gd name="T1" fmla="*/ 24 h 25"/>
                  <a:gd name="T2" fmla="*/ 83 w 172"/>
                  <a:gd name="T3" fmla="*/ 24 h 25"/>
                  <a:gd name="T4" fmla="*/ 171 w 172"/>
                  <a:gd name="T5" fmla="*/ 0 h 25"/>
                  <a:gd name="T6" fmla="*/ 0 60000 65536"/>
                  <a:gd name="T7" fmla="*/ 0 60000 65536"/>
                  <a:gd name="T8" fmla="*/ 0 60000 65536"/>
                  <a:gd name="T9" fmla="*/ 0 w 172"/>
                  <a:gd name="T10" fmla="*/ 0 h 25"/>
                  <a:gd name="T11" fmla="*/ 172 w 172"/>
                  <a:gd name="T12" fmla="*/ 25 h 25"/>
                </a:gdLst>
                <a:ahLst/>
                <a:cxnLst>
                  <a:cxn ang="T6">
                    <a:pos x="T0" y="T1"/>
                  </a:cxn>
                  <a:cxn ang="T7">
                    <a:pos x="T2" y="T3"/>
                  </a:cxn>
                  <a:cxn ang="T8">
                    <a:pos x="T4" y="T5"/>
                  </a:cxn>
                </a:cxnLst>
                <a:rect l="T9" t="T10" r="T11" b="T12"/>
                <a:pathLst>
                  <a:path w="172" h="25">
                    <a:moveTo>
                      <a:pt x="0" y="24"/>
                    </a:moveTo>
                    <a:lnTo>
                      <a:pt x="83" y="24"/>
                    </a:lnTo>
                    <a:lnTo>
                      <a:pt x="171"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11" name="Freeform 158">
                <a:extLst>
                  <a:ext uri="{FF2B5EF4-FFF2-40B4-BE49-F238E27FC236}">
                    <a16:creationId xmlns:a16="http://schemas.microsoft.com/office/drawing/2014/main" id="{5A1EED5F-8A25-FC7B-5AFC-86EC754F72F2}"/>
                  </a:ext>
                </a:extLst>
              </p:cNvPr>
              <p:cNvSpPr>
                <a:spLocks/>
              </p:cNvSpPr>
              <p:nvPr/>
            </p:nvSpPr>
            <p:spPr bwMode="auto">
              <a:xfrm>
                <a:off x="3518" y="3627"/>
                <a:ext cx="176" cy="37"/>
              </a:xfrm>
              <a:custGeom>
                <a:avLst/>
                <a:gdLst>
                  <a:gd name="T0" fmla="*/ 0 w 176"/>
                  <a:gd name="T1" fmla="*/ 36 h 37"/>
                  <a:gd name="T2" fmla="*/ 88 w 176"/>
                  <a:gd name="T3" fmla="*/ 13 h 37"/>
                  <a:gd name="T4" fmla="*/ 175 w 176"/>
                  <a:gd name="T5" fmla="*/ 0 h 37"/>
                  <a:gd name="T6" fmla="*/ 0 60000 65536"/>
                  <a:gd name="T7" fmla="*/ 0 60000 65536"/>
                  <a:gd name="T8" fmla="*/ 0 60000 65536"/>
                  <a:gd name="T9" fmla="*/ 0 w 176"/>
                  <a:gd name="T10" fmla="*/ 0 h 37"/>
                  <a:gd name="T11" fmla="*/ 176 w 176"/>
                  <a:gd name="T12" fmla="*/ 37 h 37"/>
                </a:gdLst>
                <a:ahLst/>
                <a:cxnLst>
                  <a:cxn ang="T6">
                    <a:pos x="T0" y="T1"/>
                  </a:cxn>
                  <a:cxn ang="T7">
                    <a:pos x="T2" y="T3"/>
                  </a:cxn>
                  <a:cxn ang="T8">
                    <a:pos x="T4" y="T5"/>
                  </a:cxn>
                </a:cxnLst>
                <a:rect l="T9" t="T10" r="T11" b="T12"/>
                <a:pathLst>
                  <a:path w="176" h="37">
                    <a:moveTo>
                      <a:pt x="0" y="36"/>
                    </a:moveTo>
                    <a:lnTo>
                      <a:pt x="88" y="13"/>
                    </a:lnTo>
                    <a:lnTo>
                      <a:pt x="175"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12" name="Freeform 159">
                <a:extLst>
                  <a:ext uri="{FF2B5EF4-FFF2-40B4-BE49-F238E27FC236}">
                    <a16:creationId xmlns:a16="http://schemas.microsoft.com/office/drawing/2014/main" id="{81E5659A-74DA-9120-F40E-4EC758422525}"/>
                  </a:ext>
                </a:extLst>
              </p:cNvPr>
              <p:cNvSpPr>
                <a:spLocks/>
              </p:cNvSpPr>
              <p:nvPr/>
            </p:nvSpPr>
            <p:spPr bwMode="auto">
              <a:xfrm>
                <a:off x="3606" y="3602"/>
                <a:ext cx="170" cy="38"/>
              </a:xfrm>
              <a:custGeom>
                <a:avLst/>
                <a:gdLst>
                  <a:gd name="T0" fmla="*/ 0 w 170"/>
                  <a:gd name="T1" fmla="*/ 37 h 38"/>
                  <a:gd name="T2" fmla="*/ 87 w 170"/>
                  <a:gd name="T3" fmla="*/ 24 h 38"/>
                  <a:gd name="T4" fmla="*/ 169 w 170"/>
                  <a:gd name="T5" fmla="*/ 0 h 38"/>
                  <a:gd name="T6" fmla="*/ 0 60000 65536"/>
                  <a:gd name="T7" fmla="*/ 0 60000 65536"/>
                  <a:gd name="T8" fmla="*/ 0 60000 65536"/>
                  <a:gd name="T9" fmla="*/ 0 w 170"/>
                  <a:gd name="T10" fmla="*/ 0 h 38"/>
                  <a:gd name="T11" fmla="*/ 170 w 170"/>
                  <a:gd name="T12" fmla="*/ 38 h 38"/>
                </a:gdLst>
                <a:ahLst/>
                <a:cxnLst>
                  <a:cxn ang="T6">
                    <a:pos x="T0" y="T1"/>
                  </a:cxn>
                  <a:cxn ang="T7">
                    <a:pos x="T2" y="T3"/>
                  </a:cxn>
                  <a:cxn ang="T8">
                    <a:pos x="T4" y="T5"/>
                  </a:cxn>
                </a:cxnLst>
                <a:rect l="T9" t="T10" r="T11" b="T12"/>
                <a:pathLst>
                  <a:path w="170" h="38">
                    <a:moveTo>
                      <a:pt x="0" y="37"/>
                    </a:moveTo>
                    <a:lnTo>
                      <a:pt x="87" y="24"/>
                    </a:lnTo>
                    <a:lnTo>
                      <a:pt x="169"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13" name="Freeform 160">
                <a:extLst>
                  <a:ext uri="{FF2B5EF4-FFF2-40B4-BE49-F238E27FC236}">
                    <a16:creationId xmlns:a16="http://schemas.microsoft.com/office/drawing/2014/main" id="{13D2F192-A5AF-1AD3-0EFC-09EAC6D39D3D}"/>
                  </a:ext>
                </a:extLst>
              </p:cNvPr>
              <p:cNvSpPr>
                <a:spLocks/>
              </p:cNvSpPr>
              <p:nvPr/>
            </p:nvSpPr>
            <p:spPr bwMode="auto">
              <a:xfrm>
                <a:off x="3693" y="3578"/>
                <a:ext cx="166" cy="50"/>
              </a:xfrm>
              <a:custGeom>
                <a:avLst/>
                <a:gdLst>
                  <a:gd name="T0" fmla="*/ 0 w 166"/>
                  <a:gd name="T1" fmla="*/ 49 h 50"/>
                  <a:gd name="T2" fmla="*/ 83 w 166"/>
                  <a:gd name="T3" fmla="*/ 25 h 50"/>
                  <a:gd name="T4" fmla="*/ 165 w 166"/>
                  <a:gd name="T5" fmla="*/ 0 h 50"/>
                  <a:gd name="T6" fmla="*/ 0 60000 65536"/>
                  <a:gd name="T7" fmla="*/ 0 60000 65536"/>
                  <a:gd name="T8" fmla="*/ 0 60000 65536"/>
                  <a:gd name="T9" fmla="*/ 0 w 166"/>
                  <a:gd name="T10" fmla="*/ 0 h 50"/>
                  <a:gd name="T11" fmla="*/ 166 w 166"/>
                  <a:gd name="T12" fmla="*/ 50 h 50"/>
                </a:gdLst>
                <a:ahLst/>
                <a:cxnLst>
                  <a:cxn ang="T6">
                    <a:pos x="T0" y="T1"/>
                  </a:cxn>
                  <a:cxn ang="T7">
                    <a:pos x="T2" y="T3"/>
                  </a:cxn>
                  <a:cxn ang="T8">
                    <a:pos x="T4" y="T5"/>
                  </a:cxn>
                </a:cxnLst>
                <a:rect l="T9" t="T10" r="T11" b="T12"/>
                <a:pathLst>
                  <a:path w="166" h="50">
                    <a:moveTo>
                      <a:pt x="0" y="49"/>
                    </a:moveTo>
                    <a:lnTo>
                      <a:pt x="83" y="25"/>
                    </a:lnTo>
                    <a:lnTo>
                      <a:pt x="165"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14" name="Freeform 161">
                <a:extLst>
                  <a:ext uri="{FF2B5EF4-FFF2-40B4-BE49-F238E27FC236}">
                    <a16:creationId xmlns:a16="http://schemas.microsoft.com/office/drawing/2014/main" id="{7AADAEE7-3FDD-9573-18A2-B5228D99EDA7}"/>
                  </a:ext>
                </a:extLst>
              </p:cNvPr>
              <p:cNvSpPr>
                <a:spLocks/>
              </p:cNvSpPr>
              <p:nvPr/>
            </p:nvSpPr>
            <p:spPr bwMode="auto">
              <a:xfrm>
                <a:off x="3775" y="3578"/>
                <a:ext cx="171" cy="25"/>
              </a:xfrm>
              <a:custGeom>
                <a:avLst/>
                <a:gdLst>
                  <a:gd name="T0" fmla="*/ 0 w 171"/>
                  <a:gd name="T1" fmla="*/ 24 h 25"/>
                  <a:gd name="T2" fmla="*/ 82 w 171"/>
                  <a:gd name="T3" fmla="*/ 0 h 25"/>
                  <a:gd name="T4" fmla="*/ 170 w 171"/>
                  <a:gd name="T5" fmla="*/ 24 h 25"/>
                  <a:gd name="T6" fmla="*/ 0 60000 65536"/>
                  <a:gd name="T7" fmla="*/ 0 60000 65536"/>
                  <a:gd name="T8" fmla="*/ 0 60000 65536"/>
                  <a:gd name="T9" fmla="*/ 0 w 171"/>
                  <a:gd name="T10" fmla="*/ 0 h 25"/>
                  <a:gd name="T11" fmla="*/ 171 w 171"/>
                  <a:gd name="T12" fmla="*/ 25 h 25"/>
                </a:gdLst>
                <a:ahLst/>
                <a:cxnLst>
                  <a:cxn ang="T6">
                    <a:pos x="T0" y="T1"/>
                  </a:cxn>
                  <a:cxn ang="T7">
                    <a:pos x="T2" y="T3"/>
                  </a:cxn>
                  <a:cxn ang="T8">
                    <a:pos x="T4" y="T5"/>
                  </a:cxn>
                </a:cxnLst>
                <a:rect l="T9" t="T10" r="T11" b="T12"/>
                <a:pathLst>
                  <a:path w="171" h="25">
                    <a:moveTo>
                      <a:pt x="0" y="24"/>
                    </a:moveTo>
                    <a:lnTo>
                      <a:pt x="82" y="0"/>
                    </a:lnTo>
                    <a:lnTo>
                      <a:pt x="170" y="24"/>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15" name="Freeform 162">
                <a:extLst>
                  <a:ext uri="{FF2B5EF4-FFF2-40B4-BE49-F238E27FC236}">
                    <a16:creationId xmlns:a16="http://schemas.microsoft.com/office/drawing/2014/main" id="{3DEBAF52-D356-D57C-E715-7977A4F6ABBD}"/>
                  </a:ext>
                </a:extLst>
              </p:cNvPr>
              <p:cNvSpPr>
                <a:spLocks/>
              </p:cNvSpPr>
              <p:nvPr/>
            </p:nvSpPr>
            <p:spPr bwMode="auto">
              <a:xfrm>
                <a:off x="3858" y="3288"/>
                <a:ext cx="258" cy="315"/>
              </a:xfrm>
              <a:custGeom>
                <a:avLst/>
                <a:gdLst>
                  <a:gd name="T0" fmla="*/ 0 w 258"/>
                  <a:gd name="T1" fmla="*/ 290 h 315"/>
                  <a:gd name="T2" fmla="*/ 87 w 258"/>
                  <a:gd name="T3" fmla="*/ 314 h 315"/>
                  <a:gd name="T4" fmla="*/ 257 w 258"/>
                  <a:gd name="T5" fmla="*/ 0 h 315"/>
                  <a:gd name="T6" fmla="*/ 0 60000 65536"/>
                  <a:gd name="T7" fmla="*/ 0 60000 65536"/>
                  <a:gd name="T8" fmla="*/ 0 60000 65536"/>
                  <a:gd name="T9" fmla="*/ 0 w 258"/>
                  <a:gd name="T10" fmla="*/ 0 h 315"/>
                  <a:gd name="T11" fmla="*/ 258 w 258"/>
                  <a:gd name="T12" fmla="*/ 315 h 315"/>
                </a:gdLst>
                <a:ahLst/>
                <a:cxnLst>
                  <a:cxn ang="T6">
                    <a:pos x="T0" y="T1"/>
                  </a:cxn>
                  <a:cxn ang="T7">
                    <a:pos x="T2" y="T3"/>
                  </a:cxn>
                  <a:cxn ang="T8">
                    <a:pos x="T4" y="T5"/>
                  </a:cxn>
                </a:cxnLst>
                <a:rect l="T9" t="T10" r="T11" b="T12"/>
                <a:pathLst>
                  <a:path w="258" h="315">
                    <a:moveTo>
                      <a:pt x="0" y="290"/>
                    </a:moveTo>
                    <a:lnTo>
                      <a:pt x="87" y="314"/>
                    </a:lnTo>
                    <a:lnTo>
                      <a:pt x="25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16" name="Freeform 163">
                <a:extLst>
                  <a:ext uri="{FF2B5EF4-FFF2-40B4-BE49-F238E27FC236}">
                    <a16:creationId xmlns:a16="http://schemas.microsoft.com/office/drawing/2014/main" id="{64B42F6C-B69B-88DA-DD78-836605CF86D2}"/>
                  </a:ext>
                </a:extLst>
              </p:cNvPr>
              <p:cNvSpPr>
                <a:spLocks/>
              </p:cNvSpPr>
              <p:nvPr/>
            </p:nvSpPr>
            <p:spPr bwMode="auto">
              <a:xfrm>
                <a:off x="3945" y="3288"/>
                <a:ext cx="341" cy="315"/>
              </a:xfrm>
              <a:custGeom>
                <a:avLst/>
                <a:gdLst>
                  <a:gd name="T0" fmla="*/ 0 w 341"/>
                  <a:gd name="T1" fmla="*/ 314 h 315"/>
                  <a:gd name="T2" fmla="*/ 170 w 341"/>
                  <a:gd name="T3" fmla="*/ 0 h 315"/>
                  <a:gd name="T4" fmla="*/ 340 w 341"/>
                  <a:gd name="T5" fmla="*/ 61 h 315"/>
                  <a:gd name="T6" fmla="*/ 0 60000 65536"/>
                  <a:gd name="T7" fmla="*/ 0 60000 65536"/>
                  <a:gd name="T8" fmla="*/ 0 60000 65536"/>
                  <a:gd name="T9" fmla="*/ 0 w 341"/>
                  <a:gd name="T10" fmla="*/ 0 h 315"/>
                  <a:gd name="T11" fmla="*/ 341 w 341"/>
                  <a:gd name="T12" fmla="*/ 315 h 315"/>
                </a:gdLst>
                <a:ahLst/>
                <a:cxnLst>
                  <a:cxn ang="T6">
                    <a:pos x="T0" y="T1"/>
                  </a:cxn>
                  <a:cxn ang="T7">
                    <a:pos x="T2" y="T3"/>
                  </a:cxn>
                  <a:cxn ang="T8">
                    <a:pos x="T4" y="T5"/>
                  </a:cxn>
                </a:cxnLst>
                <a:rect l="T9" t="T10" r="T11" b="T12"/>
                <a:pathLst>
                  <a:path w="341" h="315">
                    <a:moveTo>
                      <a:pt x="0" y="314"/>
                    </a:moveTo>
                    <a:lnTo>
                      <a:pt x="170" y="0"/>
                    </a:lnTo>
                    <a:lnTo>
                      <a:pt x="340" y="61"/>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17" name="Freeform 164">
                <a:extLst>
                  <a:ext uri="{FF2B5EF4-FFF2-40B4-BE49-F238E27FC236}">
                    <a16:creationId xmlns:a16="http://schemas.microsoft.com/office/drawing/2014/main" id="{B48554DB-2257-4BAF-F5D6-63ACFE55BFB6}"/>
                  </a:ext>
                </a:extLst>
              </p:cNvPr>
              <p:cNvSpPr>
                <a:spLocks/>
              </p:cNvSpPr>
              <p:nvPr/>
            </p:nvSpPr>
            <p:spPr bwMode="auto">
              <a:xfrm>
                <a:off x="4115" y="3288"/>
                <a:ext cx="341" cy="255"/>
              </a:xfrm>
              <a:custGeom>
                <a:avLst/>
                <a:gdLst>
                  <a:gd name="T0" fmla="*/ 0 w 341"/>
                  <a:gd name="T1" fmla="*/ 0 h 255"/>
                  <a:gd name="T2" fmla="*/ 170 w 341"/>
                  <a:gd name="T3" fmla="*/ 61 h 255"/>
                  <a:gd name="T4" fmla="*/ 340 w 341"/>
                  <a:gd name="T5" fmla="*/ 254 h 255"/>
                  <a:gd name="T6" fmla="*/ 0 60000 65536"/>
                  <a:gd name="T7" fmla="*/ 0 60000 65536"/>
                  <a:gd name="T8" fmla="*/ 0 60000 65536"/>
                  <a:gd name="T9" fmla="*/ 0 w 341"/>
                  <a:gd name="T10" fmla="*/ 0 h 255"/>
                  <a:gd name="T11" fmla="*/ 341 w 341"/>
                  <a:gd name="T12" fmla="*/ 255 h 255"/>
                </a:gdLst>
                <a:ahLst/>
                <a:cxnLst>
                  <a:cxn ang="T6">
                    <a:pos x="T0" y="T1"/>
                  </a:cxn>
                  <a:cxn ang="T7">
                    <a:pos x="T2" y="T3"/>
                  </a:cxn>
                  <a:cxn ang="T8">
                    <a:pos x="T4" y="T5"/>
                  </a:cxn>
                </a:cxnLst>
                <a:rect l="T9" t="T10" r="T11" b="T12"/>
                <a:pathLst>
                  <a:path w="341" h="255">
                    <a:moveTo>
                      <a:pt x="0" y="0"/>
                    </a:moveTo>
                    <a:lnTo>
                      <a:pt x="170" y="61"/>
                    </a:lnTo>
                    <a:lnTo>
                      <a:pt x="340" y="254"/>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18" name="Freeform 165">
                <a:extLst>
                  <a:ext uri="{FF2B5EF4-FFF2-40B4-BE49-F238E27FC236}">
                    <a16:creationId xmlns:a16="http://schemas.microsoft.com/office/drawing/2014/main" id="{46E40F27-71C7-C55B-A7B9-1C50CB69BF9F}"/>
                  </a:ext>
                </a:extLst>
              </p:cNvPr>
              <p:cNvSpPr>
                <a:spLocks/>
              </p:cNvSpPr>
              <p:nvPr/>
            </p:nvSpPr>
            <p:spPr bwMode="auto">
              <a:xfrm>
                <a:off x="4285" y="3349"/>
                <a:ext cx="510" cy="194"/>
              </a:xfrm>
              <a:custGeom>
                <a:avLst/>
                <a:gdLst>
                  <a:gd name="T0" fmla="*/ 0 w 510"/>
                  <a:gd name="T1" fmla="*/ 0 h 194"/>
                  <a:gd name="T2" fmla="*/ 170 w 510"/>
                  <a:gd name="T3" fmla="*/ 193 h 194"/>
                  <a:gd name="T4" fmla="*/ 509 w 510"/>
                  <a:gd name="T5" fmla="*/ 180 h 194"/>
                  <a:gd name="T6" fmla="*/ 0 60000 65536"/>
                  <a:gd name="T7" fmla="*/ 0 60000 65536"/>
                  <a:gd name="T8" fmla="*/ 0 60000 65536"/>
                  <a:gd name="T9" fmla="*/ 0 w 510"/>
                  <a:gd name="T10" fmla="*/ 0 h 194"/>
                  <a:gd name="T11" fmla="*/ 510 w 510"/>
                  <a:gd name="T12" fmla="*/ 194 h 194"/>
                </a:gdLst>
                <a:ahLst/>
                <a:cxnLst>
                  <a:cxn ang="T6">
                    <a:pos x="T0" y="T1"/>
                  </a:cxn>
                  <a:cxn ang="T7">
                    <a:pos x="T2" y="T3"/>
                  </a:cxn>
                  <a:cxn ang="T8">
                    <a:pos x="T4" y="T5"/>
                  </a:cxn>
                </a:cxnLst>
                <a:rect l="T9" t="T10" r="T11" b="T12"/>
                <a:pathLst>
                  <a:path w="510" h="194">
                    <a:moveTo>
                      <a:pt x="0" y="0"/>
                    </a:moveTo>
                    <a:lnTo>
                      <a:pt x="170" y="193"/>
                    </a:lnTo>
                    <a:lnTo>
                      <a:pt x="509" y="18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19" name="Freeform 166">
                <a:extLst>
                  <a:ext uri="{FF2B5EF4-FFF2-40B4-BE49-F238E27FC236}">
                    <a16:creationId xmlns:a16="http://schemas.microsoft.com/office/drawing/2014/main" id="{2E386205-2528-BEA4-855C-4E715FDEE117}"/>
                  </a:ext>
                </a:extLst>
              </p:cNvPr>
              <p:cNvSpPr>
                <a:spLocks/>
              </p:cNvSpPr>
              <p:nvPr/>
            </p:nvSpPr>
            <p:spPr bwMode="auto">
              <a:xfrm>
                <a:off x="4455" y="3529"/>
                <a:ext cx="680" cy="26"/>
              </a:xfrm>
              <a:custGeom>
                <a:avLst/>
                <a:gdLst>
                  <a:gd name="T0" fmla="*/ 0 w 680"/>
                  <a:gd name="T1" fmla="*/ 14 h 26"/>
                  <a:gd name="T2" fmla="*/ 340 w 680"/>
                  <a:gd name="T3" fmla="*/ 0 h 26"/>
                  <a:gd name="T4" fmla="*/ 679 w 680"/>
                  <a:gd name="T5" fmla="*/ 25 h 26"/>
                  <a:gd name="T6" fmla="*/ 0 60000 65536"/>
                  <a:gd name="T7" fmla="*/ 0 60000 65536"/>
                  <a:gd name="T8" fmla="*/ 0 60000 65536"/>
                  <a:gd name="T9" fmla="*/ 0 w 680"/>
                  <a:gd name="T10" fmla="*/ 0 h 26"/>
                  <a:gd name="T11" fmla="*/ 680 w 680"/>
                  <a:gd name="T12" fmla="*/ 26 h 26"/>
                </a:gdLst>
                <a:ahLst/>
                <a:cxnLst>
                  <a:cxn ang="T6">
                    <a:pos x="T0" y="T1"/>
                  </a:cxn>
                  <a:cxn ang="T7">
                    <a:pos x="T2" y="T3"/>
                  </a:cxn>
                  <a:cxn ang="T8">
                    <a:pos x="T4" y="T5"/>
                  </a:cxn>
                </a:cxnLst>
                <a:rect l="T9" t="T10" r="T11" b="T12"/>
                <a:pathLst>
                  <a:path w="680" h="26">
                    <a:moveTo>
                      <a:pt x="0" y="14"/>
                    </a:moveTo>
                    <a:lnTo>
                      <a:pt x="340" y="0"/>
                    </a:lnTo>
                    <a:lnTo>
                      <a:pt x="679" y="25"/>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20" name="Line 167">
                <a:extLst>
                  <a:ext uri="{FF2B5EF4-FFF2-40B4-BE49-F238E27FC236}">
                    <a16:creationId xmlns:a16="http://schemas.microsoft.com/office/drawing/2014/main" id="{E86E491F-8105-883A-D8DE-1FCC8414967C}"/>
                  </a:ext>
                </a:extLst>
              </p:cNvPr>
              <p:cNvSpPr>
                <a:spLocks noChangeShapeType="1"/>
              </p:cNvSpPr>
              <p:nvPr/>
            </p:nvSpPr>
            <p:spPr bwMode="auto">
              <a:xfrm>
                <a:off x="4794" y="3538"/>
                <a:ext cx="337" cy="25"/>
              </a:xfrm>
              <a:prstGeom prst="line">
                <a:avLst/>
              </a:prstGeom>
              <a:grpFill/>
              <a:ln w="12700">
                <a:solidFill>
                  <a:schemeClr val="tx1"/>
                </a:solidFill>
                <a:round/>
                <a:headEnd/>
                <a:tailEnd/>
              </a:ln>
            </p:spPr>
            <p:txBody>
              <a:bodyPr/>
              <a:lstStyle/>
              <a:p>
                <a:pPr>
                  <a:defRPr/>
                </a:pPr>
                <a:endParaRPr lang="en-ZW"/>
              </a:p>
            </p:txBody>
          </p:sp>
          <p:sp>
            <p:nvSpPr>
              <p:cNvPr id="37221" name="Line 168">
                <a:extLst>
                  <a:ext uri="{FF2B5EF4-FFF2-40B4-BE49-F238E27FC236}">
                    <a16:creationId xmlns:a16="http://schemas.microsoft.com/office/drawing/2014/main" id="{ABBD60A0-2DC6-17B7-A13A-5B649D3D00B1}"/>
                  </a:ext>
                </a:extLst>
              </p:cNvPr>
              <p:cNvSpPr>
                <a:spLocks noChangeShapeType="1"/>
              </p:cNvSpPr>
              <p:nvPr/>
            </p:nvSpPr>
            <p:spPr bwMode="auto">
              <a:xfrm flipV="1">
                <a:off x="3435" y="3648"/>
                <a:ext cx="79" cy="23"/>
              </a:xfrm>
              <a:prstGeom prst="line">
                <a:avLst/>
              </a:prstGeom>
              <a:grpFill/>
              <a:ln w="12700">
                <a:solidFill>
                  <a:schemeClr val="tx1"/>
                </a:solidFill>
                <a:round/>
                <a:headEnd/>
                <a:tailEnd/>
              </a:ln>
            </p:spPr>
            <p:txBody>
              <a:bodyPr/>
              <a:lstStyle/>
              <a:p>
                <a:pPr>
                  <a:defRPr/>
                </a:pPr>
                <a:endParaRPr lang="en-ZW"/>
              </a:p>
            </p:txBody>
          </p:sp>
          <p:sp>
            <p:nvSpPr>
              <p:cNvPr id="37222" name="Freeform 169">
                <a:extLst>
                  <a:ext uri="{FF2B5EF4-FFF2-40B4-BE49-F238E27FC236}">
                    <a16:creationId xmlns:a16="http://schemas.microsoft.com/office/drawing/2014/main" id="{36F0FFB6-7C2E-7D85-370F-5A1C1F0EBC03}"/>
                  </a:ext>
                </a:extLst>
              </p:cNvPr>
              <p:cNvSpPr>
                <a:spLocks/>
              </p:cNvSpPr>
              <p:nvPr/>
            </p:nvSpPr>
            <p:spPr bwMode="auto">
              <a:xfrm>
                <a:off x="3435" y="3591"/>
                <a:ext cx="172" cy="73"/>
              </a:xfrm>
              <a:custGeom>
                <a:avLst/>
                <a:gdLst>
                  <a:gd name="T0" fmla="*/ 0 w 172"/>
                  <a:gd name="T1" fmla="*/ 72 h 73"/>
                  <a:gd name="T2" fmla="*/ 83 w 172"/>
                  <a:gd name="T3" fmla="*/ 48 h 73"/>
                  <a:gd name="T4" fmla="*/ 171 w 172"/>
                  <a:gd name="T5" fmla="*/ 0 h 73"/>
                  <a:gd name="T6" fmla="*/ 0 60000 65536"/>
                  <a:gd name="T7" fmla="*/ 0 60000 65536"/>
                  <a:gd name="T8" fmla="*/ 0 60000 65536"/>
                  <a:gd name="T9" fmla="*/ 0 w 172"/>
                  <a:gd name="T10" fmla="*/ 0 h 73"/>
                  <a:gd name="T11" fmla="*/ 172 w 172"/>
                  <a:gd name="T12" fmla="*/ 73 h 73"/>
                </a:gdLst>
                <a:ahLst/>
                <a:cxnLst>
                  <a:cxn ang="T6">
                    <a:pos x="T0" y="T1"/>
                  </a:cxn>
                  <a:cxn ang="T7">
                    <a:pos x="T2" y="T3"/>
                  </a:cxn>
                  <a:cxn ang="T8">
                    <a:pos x="T4" y="T5"/>
                  </a:cxn>
                </a:cxnLst>
                <a:rect l="T9" t="T10" r="T11" b="T12"/>
                <a:pathLst>
                  <a:path w="172" h="73">
                    <a:moveTo>
                      <a:pt x="0" y="72"/>
                    </a:moveTo>
                    <a:lnTo>
                      <a:pt x="83" y="48"/>
                    </a:lnTo>
                    <a:lnTo>
                      <a:pt x="171"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23" name="Freeform 170">
                <a:extLst>
                  <a:ext uri="{FF2B5EF4-FFF2-40B4-BE49-F238E27FC236}">
                    <a16:creationId xmlns:a16="http://schemas.microsoft.com/office/drawing/2014/main" id="{E7BA8756-D347-7CCB-7952-5E640D9B13A9}"/>
                  </a:ext>
                </a:extLst>
              </p:cNvPr>
              <p:cNvSpPr>
                <a:spLocks/>
              </p:cNvSpPr>
              <p:nvPr/>
            </p:nvSpPr>
            <p:spPr bwMode="auto">
              <a:xfrm>
                <a:off x="3518" y="3542"/>
                <a:ext cx="176" cy="98"/>
              </a:xfrm>
              <a:custGeom>
                <a:avLst/>
                <a:gdLst>
                  <a:gd name="T0" fmla="*/ 0 w 176"/>
                  <a:gd name="T1" fmla="*/ 97 h 98"/>
                  <a:gd name="T2" fmla="*/ 88 w 176"/>
                  <a:gd name="T3" fmla="*/ 49 h 98"/>
                  <a:gd name="T4" fmla="*/ 175 w 176"/>
                  <a:gd name="T5" fmla="*/ 0 h 98"/>
                  <a:gd name="T6" fmla="*/ 0 60000 65536"/>
                  <a:gd name="T7" fmla="*/ 0 60000 65536"/>
                  <a:gd name="T8" fmla="*/ 0 60000 65536"/>
                  <a:gd name="T9" fmla="*/ 0 w 176"/>
                  <a:gd name="T10" fmla="*/ 0 h 98"/>
                  <a:gd name="T11" fmla="*/ 176 w 176"/>
                  <a:gd name="T12" fmla="*/ 98 h 98"/>
                </a:gdLst>
                <a:ahLst/>
                <a:cxnLst>
                  <a:cxn ang="T6">
                    <a:pos x="T0" y="T1"/>
                  </a:cxn>
                  <a:cxn ang="T7">
                    <a:pos x="T2" y="T3"/>
                  </a:cxn>
                  <a:cxn ang="T8">
                    <a:pos x="T4" y="T5"/>
                  </a:cxn>
                </a:cxnLst>
                <a:rect l="T9" t="T10" r="T11" b="T12"/>
                <a:pathLst>
                  <a:path w="176" h="98">
                    <a:moveTo>
                      <a:pt x="0" y="97"/>
                    </a:moveTo>
                    <a:lnTo>
                      <a:pt x="88" y="49"/>
                    </a:lnTo>
                    <a:lnTo>
                      <a:pt x="175"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24" name="Freeform 171">
                <a:extLst>
                  <a:ext uri="{FF2B5EF4-FFF2-40B4-BE49-F238E27FC236}">
                    <a16:creationId xmlns:a16="http://schemas.microsoft.com/office/drawing/2014/main" id="{1EEFC7D2-634E-B9DC-4809-44F6CC9D351B}"/>
                  </a:ext>
                </a:extLst>
              </p:cNvPr>
              <p:cNvSpPr>
                <a:spLocks/>
              </p:cNvSpPr>
              <p:nvPr/>
            </p:nvSpPr>
            <p:spPr bwMode="auto">
              <a:xfrm>
                <a:off x="3606" y="3495"/>
                <a:ext cx="170" cy="97"/>
              </a:xfrm>
              <a:custGeom>
                <a:avLst/>
                <a:gdLst>
                  <a:gd name="T0" fmla="*/ 0 w 170"/>
                  <a:gd name="T1" fmla="*/ 96 h 97"/>
                  <a:gd name="T2" fmla="*/ 87 w 170"/>
                  <a:gd name="T3" fmla="*/ 48 h 97"/>
                  <a:gd name="T4" fmla="*/ 169 w 170"/>
                  <a:gd name="T5" fmla="*/ 0 h 97"/>
                  <a:gd name="T6" fmla="*/ 0 60000 65536"/>
                  <a:gd name="T7" fmla="*/ 0 60000 65536"/>
                  <a:gd name="T8" fmla="*/ 0 60000 65536"/>
                  <a:gd name="T9" fmla="*/ 0 w 170"/>
                  <a:gd name="T10" fmla="*/ 0 h 97"/>
                  <a:gd name="T11" fmla="*/ 170 w 170"/>
                  <a:gd name="T12" fmla="*/ 97 h 97"/>
                </a:gdLst>
                <a:ahLst/>
                <a:cxnLst>
                  <a:cxn ang="T6">
                    <a:pos x="T0" y="T1"/>
                  </a:cxn>
                  <a:cxn ang="T7">
                    <a:pos x="T2" y="T3"/>
                  </a:cxn>
                  <a:cxn ang="T8">
                    <a:pos x="T4" y="T5"/>
                  </a:cxn>
                </a:cxnLst>
                <a:rect l="T9" t="T10" r="T11" b="T12"/>
                <a:pathLst>
                  <a:path w="170" h="97">
                    <a:moveTo>
                      <a:pt x="0" y="96"/>
                    </a:moveTo>
                    <a:lnTo>
                      <a:pt x="87" y="48"/>
                    </a:lnTo>
                    <a:lnTo>
                      <a:pt x="169"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25" name="Freeform 172">
                <a:extLst>
                  <a:ext uri="{FF2B5EF4-FFF2-40B4-BE49-F238E27FC236}">
                    <a16:creationId xmlns:a16="http://schemas.microsoft.com/office/drawing/2014/main" id="{2870C1EA-5E2E-AF8C-D402-0BEDA50E3418}"/>
                  </a:ext>
                </a:extLst>
              </p:cNvPr>
              <p:cNvSpPr>
                <a:spLocks/>
              </p:cNvSpPr>
              <p:nvPr/>
            </p:nvSpPr>
            <p:spPr bwMode="auto">
              <a:xfrm>
                <a:off x="3693" y="3495"/>
                <a:ext cx="166" cy="48"/>
              </a:xfrm>
              <a:custGeom>
                <a:avLst/>
                <a:gdLst>
                  <a:gd name="T0" fmla="*/ 0 w 166"/>
                  <a:gd name="T1" fmla="*/ 47 h 48"/>
                  <a:gd name="T2" fmla="*/ 83 w 166"/>
                  <a:gd name="T3" fmla="*/ 0 h 48"/>
                  <a:gd name="T4" fmla="*/ 165 w 166"/>
                  <a:gd name="T5" fmla="*/ 47 h 48"/>
                  <a:gd name="T6" fmla="*/ 0 60000 65536"/>
                  <a:gd name="T7" fmla="*/ 0 60000 65536"/>
                  <a:gd name="T8" fmla="*/ 0 60000 65536"/>
                  <a:gd name="T9" fmla="*/ 0 w 166"/>
                  <a:gd name="T10" fmla="*/ 0 h 48"/>
                  <a:gd name="T11" fmla="*/ 166 w 166"/>
                  <a:gd name="T12" fmla="*/ 48 h 48"/>
                </a:gdLst>
                <a:ahLst/>
                <a:cxnLst>
                  <a:cxn ang="T6">
                    <a:pos x="T0" y="T1"/>
                  </a:cxn>
                  <a:cxn ang="T7">
                    <a:pos x="T2" y="T3"/>
                  </a:cxn>
                  <a:cxn ang="T8">
                    <a:pos x="T4" y="T5"/>
                  </a:cxn>
                </a:cxnLst>
                <a:rect l="T9" t="T10" r="T11" b="T12"/>
                <a:pathLst>
                  <a:path w="166" h="48">
                    <a:moveTo>
                      <a:pt x="0" y="47"/>
                    </a:moveTo>
                    <a:lnTo>
                      <a:pt x="83" y="0"/>
                    </a:lnTo>
                    <a:lnTo>
                      <a:pt x="165" y="47"/>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26" name="Freeform 173">
                <a:extLst>
                  <a:ext uri="{FF2B5EF4-FFF2-40B4-BE49-F238E27FC236}">
                    <a16:creationId xmlns:a16="http://schemas.microsoft.com/office/drawing/2014/main" id="{B4A0C8FC-3DE1-8353-03C8-CCE764831548}"/>
                  </a:ext>
                </a:extLst>
              </p:cNvPr>
              <p:cNvSpPr>
                <a:spLocks/>
              </p:cNvSpPr>
              <p:nvPr/>
            </p:nvSpPr>
            <p:spPr bwMode="auto">
              <a:xfrm>
                <a:off x="3775" y="3495"/>
                <a:ext cx="171" cy="97"/>
              </a:xfrm>
              <a:custGeom>
                <a:avLst/>
                <a:gdLst>
                  <a:gd name="T0" fmla="*/ 0 w 171"/>
                  <a:gd name="T1" fmla="*/ 0 h 97"/>
                  <a:gd name="T2" fmla="*/ 82 w 171"/>
                  <a:gd name="T3" fmla="*/ 48 h 97"/>
                  <a:gd name="T4" fmla="*/ 170 w 171"/>
                  <a:gd name="T5" fmla="*/ 96 h 97"/>
                  <a:gd name="T6" fmla="*/ 0 60000 65536"/>
                  <a:gd name="T7" fmla="*/ 0 60000 65536"/>
                  <a:gd name="T8" fmla="*/ 0 60000 65536"/>
                  <a:gd name="T9" fmla="*/ 0 w 171"/>
                  <a:gd name="T10" fmla="*/ 0 h 97"/>
                  <a:gd name="T11" fmla="*/ 171 w 171"/>
                  <a:gd name="T12" fmla="*/ 97 h 97"/>
                </a:gdLst>
                <a:ahLst/>
                <a:cxnLst>
                  <a:cxn ang="T6">
                    <a:pos x="T0" y="T1"/>
                  </a:cxn>
                  <a:cxn ang="T7">
                    <a:pos x="T2" y="T3"/>
                  </a:cxn>
                  <a:cxn ang="T8">
                    <a:pos x="T4" y="T5"/>
                  </a:cxn>
                </a:cxnLst>
                <a:rect l="T9" t="T10" r="T11" b="T12"/>
                <a:pathLst>
                  <a:path w="171" h="97">
                    <a:moveTo>
                      <a:pt x="0" y="0"/>
                    </a:moveTo>
                    <a:lnTo>
                      <a:pt x="82" y="48"/>
                    </a:lnTo>
                    <a:lnTo>
                      <a:pt x="170" y="96"/>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27" name="Freeform 174">
                <a:extLst>
                  <a:ext uri="{FF2B5EF4-FFF2-40B4-BE49-F238E27FC236}">
                    <a16:creationId xmlns:a16="http://schemas.microsoft.com/office/drawing/2014/main" id="{31E7E03F-FB1A-CD9E-1AC8-2A92B1B6F6E2}"/>
                  </a:ext>
                </a:extLst>
              </p:cNvPr>
              <p:cNvSpPr>
                <a:spLocks/>
              </p:cNvSpPr>
              <p:nvPr/>
            </p:nvSpPr>
            <p:spPr bwMode="auto">
              <a:xfrm>
                <a:off x="3858" y="3542"/>
                <a:ext cx="258" cy="98"/>
              </a:xfrm>
              <a:custGeom>
                <a:avLst/>
                <a:gdLst>
                  <a:gd name="T0" fmla="*/ 0 w 258"/>
                  <a:gd name="T1" fmla="*/ 0 h 98"/>
                  <a:gd name="T2" fmla="*/ 87 w 258"/>
                  <a:gd name="T3" fmla="*/ 49 h 98"/>
                  <a:gd name="T4" fmla="*/ 257 w 258"/>
                  <a:gd name="T5" fmla="*/ 97 h 98"/>
                  <a:gd name="T6" fmla="*/ 0 60000 65536"/>
                  <a:gd name="T7" fmla="*/ 0 60000 65536"/>
                  <a:gd name="T8" fmla="*/ 0 60000 65536"/>
                  <a:gd name="T9" fmla="*/ 0 w 258"/>
                  <a:gd name="T10" fmla="*/ 0 h 98"/>
                  <a:gd name="T11" fmla="*/ 258 w 258"/>
                  <a:gd name="T12" fmla="*/ 98 h 98"/>
                </a:gdLst>
                <a:ahLst/>
                <a:cxnLst>
                  <a:cxn ang="T6">
                    <a:pos x="T0" y="T1"/>
                  </a:cxn>
                  <a:cxn ang="T7">
                    <a:pos x="T2" y="T3"/>
                  </a:cxn>
                  <a:cxn ang="T8">
                    <a:pos x="T4" y="T5"/>
                  </a:cxn>
                </a:cxnLst>
                <a:rect l="T9" t="T10" r="T11" b="T12"/>
                <a:pathLst>
                  <a:path w="258" h="98">
                    <a:moveTo>
                      <a:pt x="0" y="0"/>
                    </a:moveTo>
                    <a:lnTo>
                      <a:pt x="87" y="49"/>
                    </a:lnTo>
                    <a:lnTo>
                      <a:pt x="257" y="97"/>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28" name="Freeform 175">
                <a:extLst>
                  <a:ext uri="{FF2B5EF4-FFF2-40B4-BE49-F238E27FC236}">
                    <a16:creationId xmlns:a16="http://schemas.microsoft.com/office/drawing/2014/main" id="{877C1308-B40B-C746-671D-6A576073DC8B}"/>
                  </a:ext>
                </a:extLst>
              </p:cNvPr>
              <p:cNvSpPr>
                <a:spLocks/>
              </p:cNvSpPr>
              <p:nvPr/>
            </p:nvSpPr>
            <p:spPr bwMode="auto">
              <a:xfrm>
                <a:off x="3945" y="3591"/>
                <a:ext cx="341" cy="61"/>
              </a:xfrm>
              <a:custGeom>
                <a:avLst/>
                <a:gdLst>
                  <a:gd name="T0" fmla="*/ 0 w 341"/>
                  <a:gd name="T1" fmla="*/ 0 h 61"/>
                  <a:gd name="T2" fmla="*/ 170 w 341"/>
                  <a:gd name="T3" fmla="*/ 49 h 61"/>
                  <a:gd name="T4" fmla="*/ 340 w 341"/>
                  <a:gd name="T5" fmla="*/ 60 h 61"/>
                  <a:gd name="T6" fmla="*/ 0 60000 65536"/>
                  <a:gd name="T7" fmla="*/ 0 60000 65536"/>
                  <a:gd name="T8" fmla="*/ 0 60000 65536"/>
                  <a:gd name="T9" fmla="*/ 0 w 341"/>
                  <a:gd name="T10" fmla="*/ 0 h 61"/>
                  <a:gd name="T11" fmla="*/ 341 w 341"/>
                  <a:gd name="T12" fmla="*/ 61 h 61"/>
                </a:gdLst>
                <a:ahLst/>
                <a:cxnLst>
                  <a:cxn ang="T6">
                    <a:pos x="T0" y="T1"/>
                  </a:cxn>
                  <a:cxn ang="T7">
                    <a:pos x="T2" y="T3"/>
                  </a:cxn>
                  <a:cxn ang="T8">
                    <a:pos x="T4" y="T5"/>
                  </a:cxn>
                </a:cxnLst>
                <a:rect l="T9" t="T10" r="T11" b="T12"/>
                <a:pathLst>
                  <a:path w="341" h="61">
                    <a:moveTo>
                      <a:pt x="0" y="0"/>
                    </a:moveTo>
                    <a:lnTo>
                      <a:pt x="170" y="49"/>
                    </a:lnTo>
                    <a:lnTo>
                      <a:pt x="340" y="6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29" name="Freeform 176">
                <a:extLst>
                  <a:ext uri="{FF2B5EF4-FFF2-40B4-BE49-F238E27FC236}">
                    <a16:creationId xmlns:a16="http://schemas.microsoft.com/office/drawing/2014/main" id="{25FA0411-BEB1-B266-72E2-8C9A920BF515}"/>
                  </a:ext>
                </a:extLst>
              </p:cNvPr>
              <p:cNvSpPr>
                <a:spLocks/>
              </p:cNvSpPr>
              <p:nvPr/>
            </p:nvSpPr>
            <p:spPr bwMode="auto">
              <a:xfrm>
                <a:off x="4115" y="3639"/>
                <a:ext cx="341" cy="25"/>
              </a:xfrm>
              <a:custGeom>
                <a:avLst/>
                <a:gdLst>
                  <a:gd name="T0" fmla="*/ 0 w 341"/>
                  <a:gd name="T1" fmla="*/ 0 h 25"/>
                  <a:gd name="T2" fmla="*/ 170 w 341"/>
                  <a:gd name="T3" fmla="*/ 11 h 25"/>
                  <a:gd name="T4" fmla="*/ 340 w 341"/>
                  <a:gd name="T5" fmla="*/ 24 h 25"/>
                  <a:gd name="T6" fmla="*/ 0 60000 65536"/>
                  <a:gd name="T7" fmla="*/ 0 60000 65536"/>
                  <a:gd name="T8" fmla="*/ 0 60000 65536"/>
                  <a:gd name="T9" fmla="*/ 0 w 341"/>
                  <a:gd name="T10" fmla="*/ 0 h 25"/>
                  <a:gd name="T11" fmla="*/ 341 w 341"/>
                  <a:gd name="T12" fmla="*/ 25 h 25"/>
                </a:gdLst>
                <a:ahLst/>
                <a:cxnLst>
                  <a:cxn ang="T6">
                    <a:pos x="T0" y="T1"/>
                  </a:cxn>
                  <a:cxn ang="T7">
                    <a:pos x="T2" y="T3"/>
                  </a:cxn>
                  <a:cxn ang="T8">
                    <a:pos x="T4" y="T5"/>
                  </a:cxn>
                </a:cxnLst>
                <a:rect l="T9" t="T10" r="T11" b="T12"/>
                <a:pathLst>
                  <a:path w="341" h="25">
                    <a:moveTo>
                      <a:pt x="0" y="0"/>
                    </a:moveTo>
                    <a:lnTo>
                      <a:pt x="170" y="11"/>
                    </a:lnTo>
                    <a:lnTo>
                      <a:pt x="340" y="24"/>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30" name="Freeform 177">
                <a:extLst>
                  <a:ext uri="{FF2B5EF4-FFF2-40B4-BE49-F238E27FC236}">
                    <a16:creationId xmlns:a16="http://schemas.microsoft.com/office/drawing/2014/main" id="{362A3C4E-3C83-F472-1DF2-A6FDA956960B}"/>
                  </a:ext>
                </a:extLst>
              </p:cNvPr>
              <p:cNvSpPr>
                <a:spLocks/>
              </p:cNvSpPr>
              <p:nvPr/>
            </p:nvSpPr>
            <p:spPr bwMode="auto">
              <a:xfrm>
                <a:off x="4285" y="3651"/>
                <a:ext cx="510" cy="13"/>
              </a:xfrm>
              <a:custGeom>
                <a:avLst/>
                <a:gdLst>
                  <a:gd name="T0" fmla="*/ 0 w 510"/>
                  <a:gd name="T1" fmla="*/ 0 h 13"/>
                  <a:gd name="T2" fmla="*/ 170 w 510"/>
                  <a:gd name="T3" fmla="*/ 12 h 13"/>
                  <a:gd name="T4" fmla="*/ 509 w 510"/>
                  <a:gd name="T5" fmla="*/ 12 h 13"/>
                  <a:gd name="T6" fmla="*/ 0 60000 65536"/>
                  <a:gd name="T7" fmla="*/ 0 60000 65536"/>
                  <a:gd name="T8" fmla="*/ 0 60000 65536"/>
                  <a:gd name="T9" fmla="*/ 0 w 510"/>
                  <a:gd name="T10" fmla="*/ 0 h 13"/>
                  <a:gd name="T11" fmla="*/ 510 w 510"/>
                  <a:gd name="T12" fmla="*/ 13 h 13"/>
                </a:gdLst>
                <a:ahLst/>
                <a:cxnLst>
                  <a:cxn ang="T6">
                    <a:pos x="T0" y="T1"/>
                  </a:cxn>
                  <a:cxn ang="T7">
                    <a:pos x="T2" y="T3"/>
                  </a:cxn>
                  <a:cxn ang="T8">
                    <a:pos x="T4" y="T5"/>
                  </a:cxn>
                </a:cxnLst>
                <a:rect l="T9" t="T10" r="T11" b="T12"/>
                <a:pathLst>
                  <a:path w="510" h="13">
                    <a:moveTo>
                      <a:pt x="0" y="0"/>
                    </a:moveTo>
                    <a:lnTo>
                      <a:pt x="170" y="12"/>
                    </a:lnTo>
                    <a:lnTo>
                      <a:pt x="509" y="12"/>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31" name="Freeform 178">
                <a:extLst>
                  <a:ext uri="{FF2B5EF4-FFF2-40B4-BE49-F238E27FC236}">
                    <a16:creationId xmlns:a16="http://schemas.microsoft.com/office/drawing/2014/main" id="{33464D73-F1A9-0F65-B909-ABB2EB12D55B}"/>
                  </a:ext>
                </a:extLst>
              </p:cNvPr>
              <p:cNvSpPr>
                <a:spLocks/>
              </p:cNvSpPr>
              <p:nvPr/>
            </p:nvSpPr>
            <p:spPr bwMode="auto">
              <a:xfrm>
                <a:off x="4455" y="3663"/>
                <a:ext cx="680" cy="1"/>
              </a:xfrm>
              <a:custGeom>
                <a:avLst/>
                <a:gdLst>
                  <a:gd name="T0" fmla="*/ 0 w 680"/>
                  <a:gd name="T1" fmla="*/ 0 h 1"/>
                  <a:gd name="T2" fmla="*/ 340 w 680"/>
                  <a:gd name="T3" fmla="*/ 0 h 1"/>
                  <a:gd name="T4" fmla="*/ 679 w 680"/>
                  <a:gd name="T5" fmla="*/ 0 h 1"/>
                  <a:gd name="T6" fmla="*/ 0 60000 65536"/>
                  <a:gd name="T7" fmla="*/ 0 60000 65536"/>
                  <a:gd name="T8" fmla="*/ 0 60000 65536"/>
                  <a:gd name="T9" fmla="*/ 0 w 680"/>
                  <a:gd name="T10" fmla="*/ 0 h 1"/>
                  <a:gd name="T11" fmla="*/ 680 w 680"/>
                  <a:gd name="T12" fmla="*/ 1 h 1"/>
                </a:gdLst>
                <a:ahLst/>
                <a:cxnLst>
                  <a:cxn ang="T6">
                    <a:pos x="T0" y="T1"/>
                  </a:cxn>
                  <a:cxn ang="T7">
                    <a:pos x="T2" y="T3"/>
                  </a:cxn>
                  <a:cxn ang="T8">
                    <a:pos x="T4" y="T5"/>
                  </a:cxn>
                </a:cxnLst>
                <a:rect l="T9" t="T10" r="T11" b="T12"/>
                <a:pathLst>
                  <a:path w="680" h="1">
                    <a:moveTo>
                      <a:pt x="0" y="0"/>
                    </a:moveTo>
                    <a:lnTo>
                      <a:pt x="340" y="0"/>
                    </a:lnTo>
                    <a:lnTo>
                      <a:pt x="679"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32" name="Line 179">
                <a:extLst>
                  <a:ext uri="{FF2B5EF4-FFF2-40B4-BE49-F238E27FC236}">
                    <a16:creationId xmlns:a16="http://schemas.microsoft.com/office/drawing/2014/main" id="{B709E1C8-484B-189C-9D06-4A8DDC9328CA}"/>
                  </a:ext>
                </a:extLst>
              </p:cNvPr>
              <p:cNvSpPr>
                <a:spLocks noChangeShapeType="1"/>
              </p:cNvSpPr>
              <p:nvPr/>
            </p:nvSpPr>
            <p:spPr bwMode="auto">
              <a:xfrm>
                <a:off x="4794" y="3671"/>
                <a:ext cx="337" cy="0"/>
              </a:xfrm>
              <a:prstGeom prst="line">
                <a:avLst/>
              </a:prstGeom>
              <a:grpFill/>
              <a:ln w="12700">
                <a:solidFill>
                  <a:schemeClr val="tx1"/>
                </a:solidFill>
                <a:round/>
                <a:headEnd/>
                <a:tailEnd/>
              </a:ln>
            </p:spPr>
            <p:txBody>
              <a:bodyPr/>
              <a:lstStyle/>
              <a:p>
                <a:pPr>
                  <a:defRPr/>
                </a:pPr>
                <a:endParaRPr lang="en-ZW"/>
              </a:p>
            </p:txBody>
          </p:sp>
          <p:sp>
            <p:nvSpPr>
              <p:cNvPr id="37233" name="Line 180">
                <a:extLst>
                  <a:ext uri="{FF2B5EF4-FFF2-40B4-BE49-F238E27FC236}">
                    <a16:creationId xmlns:a16="http://schemas.microsoft.com/office/drawing/2014/main" id="{B462628E-2578-9B54-A87B-D770B2ECEDD8}"/>
                  </a:ext>
                </a:extLst>
              </p:cNvPr>
              <p:cNvSpPr>
                <a:spLocks noChangeShapeType="1"/>
              </p:cNvSpPr>
              <p:nvPr/>
            </p:nvSpPr>
            <p:spPr bwMode="auto">
              <a:xfrm>
                <a:off x="3435" y="3671"/>
                <a:ext cx="79" cy="0"/>
              </a:xfrm>
              <a:prstGeom prst="line">
                <a:avLst/>
              </a:prstGeom>
              <a:grpFill/>
              <a:ln w="12700">
                <a:solidFill>
                  <a:schemeClr val="tx1"/>
                </a:solidFill>
                <a:round/>
                <a:headEnd/>
                <a:tailEnd/>
              </a:ln>
            </p:spPr>
            <p:txBody>
              <a:bodyPr/>
              <a:lstStyle/>
              <a:p>
                <a:pPr>
                  <a:defRPr/>
                </a:pPr>
                <a:endParaRPr lang="en-ZW"/>
              </a:p>
            </p:txBody>
          </p:sp>
          <p:sp>
            <p:nvSpPr>
              <p:cNvPr id="37234" name="Freeform 181">
                <a:extLst>
                  <a:ext uri="{FF2B5EF4-FFF2-40B4-BE49-F238E27FC236}">
                    <a16:creationId xmlns:a16="http://schemas.microsoft.com/office/drawing/2014/main" id="{714FBC12-8A67-4FD8-4EB7-64F73DE95421}"/>
                  </a:ext>
                </a:extLst>
              </p:cNvPr>
              <p:cNvSpPr>
                <a:spLocks/>
              </p:cNvSpPr>
              <p:nvPr/>
            </p:nvSpPr>
            <p:spPr bwMode="auto">
              <a:xfrm>
                <a:off x="3435" y="3519"/>
                <a:ext cx="172" cy="145"/>
              </a:xfrm>
              <a:custGeom>
                <a:avLst/>
                <a:gdLst>
                  <a:gd name="T0" fmla="*/ 0 w 172"/>
                  <a:gd name="T1" fmla="*/ 144 h 145"/>
                  <a:gd name="T2" fmla="*/ 83 w 172"/>
                  <a:gd name="T3" fmla="*/ 144 h 145"/>
                  <a:gd name="T4" fmla="*/ 171 w 172"/>
                  <a:gd name="T5" fmla="*/ 0 h 145"/>
                  <a:gd name="T6" fmla="*/ 0 60000 65536"/>
                  <a:gd name="T7" fmla="*/ 0 60000 65536"/>
                  <a:gd name="T8" fmla="*/ 0 60000 65536"/>
                  <a:gd name="T9" fmla="*/ 0 w 172"/>
                  <a:gd name="T10" fmla="*/ 0 h 145"/>
                  <a:gd name="T11" fmla="*/ 172 w 172"/>
                  <a:gd name="T12" fmla="*/ 145 h 145"/>
                </a:gdLst>
                <a:ahLst/>
                <a:cxnLst>
                  <a:cxn ang="T6">
                    <a:pos x="T0" y="T1"/>
                  </a:cxn>
                  <a:cxn ang="T7">
                    <a:pos x="T2" y="T3"/>
                  </a:cxn>
                  <a:cxn ang="T8">
                    <a:pos x="T4" y="T5"/>
                  </a:cxn>
                </a:cxnLst>
                <a:rect l="T9" t="T10" r="T11" b="T12"/>
                <a:pathLst>
                  <a:path w="172" h="145">
                    <a:moveTo>
                      <a:pt x="0" y="144"/>
                    </a:moveTo>
                    <a:lnTo>
                      <a:pt x="83" y="144"/>
                    </a:lnTo>
                    <a:lnTo>
                      <a:pt x="171"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35" name="Freeform 182">
                <a:extLst>
                  <a:ext uri="{FF2B5EF4-FFF2-40B4-BE49-F238E27FC236}">
                    <a16:creationId xmlns:a16="http://schemas.microsoft.com/office/drawing/2014/main" id="{B89BA983-D11C-6E58-29E1-054A2C6FBA8A}"/>
                  </a:ext>
                </a:extLst>
              </p:cNvPr>
              <p:cNvSpPr>
                <a:spLocks/>
              </p:cNvSpPr>
              <p:nvPr/>
            </p:nvSpPr>
            <p:spPr bwMode="auto">
              <a:xfrm>
                <a:off x="3518" y="3433"/>
                <a:ext cx="176" cy="231"/>
              </a:xfrm>
              <a:custGeom>
                <a:avLst/>
                <a:gdLst>
                  <a:gd name="T0" fmla="*/ 0 w 176"/>
                  <a:gd name="T1" fmla="*/ 230 h 231"/>
                  <a:gd name="T2" fmla="*/ 88 w 176"/>
                  <a:gd name="T3" fmla="*/ 85 h 231"/>
                  <a:gd name="T4" fmla="*/ 175 w 176"/>
                  <a:gd name="T5" fmla="*/ 0 h 231"/>
                  <a:gd name="T6" fmla="*/ 0 60000 65536"/>
                  <a:gd name="T7" fmla="*/ 0 60000 65536"/>
                  <a:gd name="T8" fmla="*/ 0 60000 65536"/>
                  <a:gd name="T9" fmla="*/ 0 w 176"/>
                  <a:gd name="T10" fmla="*/ 0 h 231"/>
                  <a:gd name="T11" fmla="*/ 176 w 176"/>
                  <a:gd name="T12" fmla="*/ 231 h 231"/>
                </a:gdLst>
                <a:ahLst/>
                <a:cxnLst>
                  <a:cxn ang="T6">
                    <a:pos x="T0" y="T1"/>
                  </a:cxn>
                  <a:cxn ang="T7">
                    <a:pos x="T2" y="T3"/>
                  </a:cxn>
                  <a:cxn ang="T8">
                    <a:pos x="T4" y="T5"/>
                  </a:cxn>
                </a:cxnLst>
                <a:rect l="T9" t="T10" r="T11" b="T12"/>
                <a:pathLst>
                  <a:path w="176" h="231">
                    <a:moveTo>
                      <a:pt x="0" y="230"/>
                    </a:moveTo>
                    <a:lnTo>
                      <a:pt x="88" y="85"/>
                    </a:lnTo>
                    <a:lnTo>
                      <a:pt x="175"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36" name="Freeform 183">
                <a:extLst>
                  <a:ext uri="{FF2B5EF4-FFF2-40B4-BE49-F238E27FC236}">
                    <a16:creationId xmlns:a16="http://schemas.microsoft.com/office/drawing/2014/main" id="{F71512C4-38A3-64AF-5618-557CB2E709AC}"/>
                  </a:ext>
                </a:extLst>
              </p:cNvPr>
              <p:cNvSpPr>
                <a:spLocks/>
              </p:cNvSpPr>
              <p:nvPr/>
            </p:nvSpPr>
            <p:spPr bwMode="auto">
              <a:xfrm>
                <a:off x="3606" y="3408"/>
                <a:ext cx="170" cy="112"/>
              </a:xfrm>
              <a:custGeom>
                <a:avLst/>
                <a:gdLst>
                  <a:gd name="T0" fmla="*/ 0 w 170"/>
                  <a:gd name="T1" fmla="*/ 111 h 112"/>
                  <a:gd name="T2" fmla="*/ 87 w 170"/>
                  <a:gd name="T3" fmla="*/ 24 h 112"/>
                  <a:gd name="T4" fmla="*/ 169 w 170"/>
                  <a:gd name="T5" fmla="*/ 0 h 112"/>
                  <a:gd name="T6" fmla="*/ 0 60000 65536"/>
                  <a:gd name="T7" fmla="*/ 0 60000 65536"/>
                  <a:gd name="T8" fmla="*/ 0 60000 65536"/>
                  <a:gd name="T9" fmla="*/ 0 w 170"/>
                  <a:gd name="T10" fmla="*/ 0 h 112"/>
                  <a:gd name="T11" fmla="*/ 170 w 170"/>
                  <a:gd name="T12" fmla="*/ 112 h 112"/>
                </a:gdLst>
                <a:ahLst/>
                <a:cxnLst>
                  <a:cxn ang="T6">
                    <a:pos x="T0" y="T1"/>
                  </a:cxn>
                  <a:cxn ang="T7">
                    <a:pos x="T2" y="T3"/>
                  </a:cxn>
                  <a:cxn ang="T8">
                    <a:pos x="T4" y="T5"/>
                  </a:cxn>
                </a:cxnLst>
                <a:rect l="T9" t="T10" r="T11" b="T12"/>
                <a:pathLst>
                  <a:path w="170" h="112">
                    <a:moveTo>
                      <a:pt x="0" y="111"/>
                    </a:moveTo>
                    <a:lnTo>
                      <a:pt x="87" y="24"/>
                    </a:lnTo>
                    <a:lnTo>
                      <a:pt x="169"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37" name="Freeform 184">
                <a:extLst>
                  <a:ext uri="{FF2B5EF4-FFF2-40B4-BE49-F238E27FC236}">
                    <a16:creationId xmlns:a16="http://schemas.microsoft.com/office/drawing/2014/main" id="{45DAA892-129E-61ED-F41F-34B947A9753D}"/>
                  </a:ext>
                </a:extLst>
              </p:cNvPr>
              <p:cNvSpPr>
                <a:spLocks/>
              </p:cNvSpPr>
              <p:nvPr/>
            </p:nvSpPr>
            <p:spPr bwMode="auto">
              <a:xfrm>
                <a:off x="3693" y="3408"/>
                <a:ext cx="166" cy="112"/>
              </a:xfrm>
              <a:custGeom>
                <a:avLst/>
                <a:gdLst>
                  <a:gd name="T0" fmla="*/ 0 w 166"/>
                  <a:gd name="T1" fmla="*/ 24 h 112"/>
                  <a:gd name="T2" fmla="*/ 83 w 166"/>
                  <a:gd name="T3" fmla="*/ 0 h 112"/>
                  <a:gd name="T4" fmla="*/ 165 w 166"/>
                  <a:gd name="T5" fmla="*/ 111 h 112"/>
                  <a:gd name="T6" fmla="*/ 0 60000 65536"/>
                  <a:gd name="T7" fmla="*/ 0 60000 65536"/>
                  <a:gd name="T8" fmla="*/ 0 60000 65536"/>
                  <a:gd name="T9" fmla="*/ 0 w 166"/>
                  <a:gd name="T10" fmla="*/ 0 h 112"/>
                  <a:gd name="T11" fmla="*/ 166 w 166"/>
                  <a:gd name="T12" fmla="*/ 112 h 112"/>
                </a:gdLst>
                <a:ahLst/>
                <a:cxnLst>
                  <a:cxn ang="T6">
                    <a:pos x="T0" y="T1"/>
                  </a:cxn>
                  <a:cxn ang="T7">
                    <a:pos x="T2" y="T3"/>
                  </a:cxn>
                  <a:cxn ang="T8">
                    <a:pos x="T4" y="T5"/>
                  </a:cxn>
                </a:cxnLst>
                <a:rect l="T9" t="T10" r="T11" b="T12"/>
                <a:pathLst>
                  <a:path w="166" h="112">
                    <a:moveTo>
                      <a:pt x="0" y="24"/>
                    </a:moveTo>
                    <a:lnTo>
                      <a:pt x="83" y="0"/>
                    </a:lnTo>
                    <a:lnTo>
                      <a:pt x="165" y="111"/>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38" name="Freeform 185">
                <a:extLst>
                  <a:ext uri="{FF2B5EF4-FFF2-40B4-BE49-F238E27FC236}">
                    <a16:creationId xmlns:a16="http://schemas.microsoft.com/office/drawing/2014/main" id="{A1CCE62F-86F6-AB6C-3EA0-E3E8505881D1}"/>
                  </a:ext>
                </a:extLst>
              </p:cNvPr>
              <p:cNvSpPr>
                <a:spLocks/>
              </p:cNvSpPr>
              <p:nvPr/>
            </p:nvSpPr>
            <p:spPr bwMode="auto">
              <a:xfrm>
                <a:off x="3775" y="3408"/>
                <a:ext cx="171" cy="184"/>
              </a:xfrm>
              <a:custGeom>
                <a:avLst/>
                <a:gdLst>
                  <a:gd name="T0" fmla="*/ 0 w 171"/>
                  <a:gd name="T1" fmla="*/ 0 h 184"/>
                  <a:gd name="T2" fmla="*/ 82 w 171"/>
                  <a:gd name="T3" fmla="*/ 110 h 184"/>
                  <a:gd name="T4" fmla="*/ 170 w 171"/>
                  <a:gd name="T5" fmla="*/ 183 h 184"/>
                  <a:gd name="T6" fmla="*/ 0 60000 65536"/>
                  <a:gd name="T7" fmla="*/ 0 60000 65536"/>
                  <a:gd name="T8" fmla="*/ 0 60000 65536"/>
                  <a:gd name="T9" fmla="*/ 0 w 171"/>
                  <a:gd name="T10" fmla="*/ 0 h 184"/>
                  <a:gd name="T11" fmla="*/ 171 w 171"/>
                  <a:gd name="T12" fmla="*/ 184 h 184"/>
                </a:gdLst>
                <a:ahLst/>
                <a:cxnLst>
                  <a:cxn ang="T6">
                    <a:pos x="T0" y="T1"/>
                  </a:cxn>
                  <a:cxn ang="T7">
                    <a:pos x="T2" y="T3"/>
                  </a:cxn>
                  <a:cxn ang="T8">
                    <a:pos x="T4" y="T5"/>
                  </a:cxn>
                </a:cxnLst>
                <a:rect l="T9" t="T10" r="T11" b="T12"/>
                <a:pathLst>
                  <a:path w="171" h="184">
                    <a:moveTo>
                      <a:pt x="0" y="0"/>
                    </a:moveTo>
                    <a:lnTo>
                      <a:pt x="82" y="110"/>
                    </a:lnTo>
                    <a:lnTo>
                      <a:pt x="170" y="183"/>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39" name="Freeform 186">
                <a:extLst>
                  <a:ext uri="{FF2B5EF4-FFF2-40B4-BE49-F238E27FC236}">
                    <a16:creationId xmlns:a16="http://schemas.microsoft.com/office/drawing/2014/main" id="{807E3C24-FA68-C761-219A-D06B7B168236}"/>
                  </a:ext>
                </a:extLst>
              </p:cNvPr>
              <p:cNvSpPr>
                <a:spLocks/>
              </p:cNvSpPr>
              <p:nvPr/>
            </p:nvSpPr>
            <p:spPr bwMode="auto">
              <a:xfrm>
                <a:off x="3858" y="3519"/>
                <a:ext cx="258" cy="109"/>
              </a:xfrm>
              <a:custGeom>
                <a:avLst/>
                <a:gdLst>
                  <a:gd name="T0" fmla="*/ 0 w 258"/>
                  <a:gd name="T1" fmla="*/ 0 h 109"/>
                  <a:gd name="T2" fmla="*/ 87 w 258"/>
                  <a:gd name="T3" fmla="*/ 73 h 109"/>
                  <a:gd name="T4" fmla="*/ 257 w 258"/>
                  <a:gd name="T5" fmla="*/ 108 h 109"/>
                  <a:gd name="T6" fmla="*/ 0 60000 65536"/>
                  <a:gd name="T7" fmla="*/ 0 60000 65536"/>
                  <a:gd name="T8" fmla="*/ 0 60000 65536"/>
                  <a:gd name="T9" fmla="*/ 0 w 258"/>
                  <a:gd name="T10" fmla="*/ 0 h 109"/>
                  <a:gd name="T11" fmla="*/ 258 w 258"/>
                  <a:gd name="T12" fmla="*/ 109 h 109"/>
                </a:gdLst>
                <a:ahLst/>
                <a:cxnLst>
                  <a:cxn ang="T6">
                    <a:pos x="T0" y="T1"/>
                  </a:cxn>
                  <a:cxn ang="T7">
                    <a:pos x="T2" y="T3"/>
                  </a:cxn>
                  <a:cxn ang="T8">
                    <a:pos x="T4" y="T5"/>
                  </a:cxn>
                </a:cxnLst>
                <a:rect l="T9" t="T10" r="T11" b="T12"/>
                <a:pathLst>
                  <a:path w="258" h="109">
                    <a:moveTo>
                      <a:pt x="0" y="0"/>
                    </a:moveTo>
                    <a:lnTo>
                      <a:pt x="87" y="73"/>
                    </a:lnTo>
                    <a:lnTo>
                      <a:pt x="257" y="108"/>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40" name="Freeform 187">
                <a:extLst>
                  <a:ext uri="{FF2B5EF4-FFF2-40B4-BE49-F238E27FC236}">
                    <a16:creationId xmlns:a16="http://schemas.microsoft.com/office/drawing/2014/main" id="{EB3A37CB-5D9D-64A7-C61A-B433DEAFA247}"/>
                  </a:ext>
                </a:extLst>
              </p:cNvPr>
              <p:cNvSpPr>
                <a:spLocks/>
              </p:cNvSpPr>
              <p:nvPr/>
            </p:nvSpPr>
            <p:spPr bwMode="auto">
              <a:xfrm>
                <a:off x="3945" y="3591"/>
                <a:ext cx="341" cy="61"/>
              </a:xfrm>
              <a:custGeom>
                <a:avLst/>
                <a:gdLst>
                  <a:gd name="T0" fmla="*/ 0 w 341"/>
                  <a:gd name="T1" fmla="*/ 0 h 61"/>
                  <a:gd name="T2" fmla="*/ 170 w 341"/>
                  <a:gd name="T3" fmla="*/ 36 h 61"/>
                  <a:gd name="T4" fmla="*/ 340 w 341"/>
                  <a:gd name="T5" fmla="*/ 60 h 61"/>
                  <a:gd name="T6" fmla="*/ 0 60000 65536"/>
                  <a:gd name="T7" fmla="*/ 0 60000 65536"/>
                  <a:gd name="T8" fmla="*/ 0 60000 65536"/>
                  <a:gd name="T9" fmla="*/ 0 w 341"/>
                  <a:gd name="T10" fmla="*/ 0 h 61"/>
                  <a:gd name="T11" fmla="*/ 341 w 341"/>
                  <a:gd name="T12" fmla="*/ 61 h 61"/>
                </a:gdLst>
                <a:ahLst/>
                <a:cxnLst>
                  <a:cxn ang="T6">
                    <a:pos x="T0" y="T1"/>
                  </a:cxn>
                  <a:cxn ang="T7">
                    <a:pos x="T2" y="T3"/>
                  </a:cxn>
                  <a:cxn ang="T8">
                    <a:pos x="T4" y="T5"/>
                  </a:cxn>
                </a:cxnLst>
                <a:rect l="T9" t="T10" r="T11" b="T12"/>
                <a:pathLst>
                  <a:path w="341" h="61">
                    <a:moveTo>
                      <a:pt x="0" y="0"/>
                    </a:moveTo>
                    <a:lnTo>
                      <a:pt x="170" y="36"/>
                    </a:lnTo>
                    <a:lnTo>
                      <a:pt x="340" y="6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41" name="Freeform 188">
                <a:extLst>
                  <a:ext uri="{FF2B5EF4-FFF2-40B4-BE49-F238E27FC236}">
                    <a16:creationId xmlns:a16="http://schemas.microsoft.com/office/drawing/2014/main" id="{6E107CAD-0B40-F9FC-8ADE-5001B5EC28DA}"/>
                  </a:ext>
                </a:extLst>
              </p:cNvPr>
              <p:cNvSpPr>
                <a:spLocks/>
              </p:cNvSpPr>
              <p:nvPr/>
            </p:nvSpPr>
            <p:spPr bwMode="auto">
              <a:xfrm>
                <a:off x="4115" y="3627"/>
                <a:ext cx="341" cy="37"/>
              </a:xfrm>
              <a:custGeom>
                <a:avLst/>
                <a:gdLst>
                  <a:gd name="T0" fmla="*/ 0 w 341"/>
                  <a:gd name="T1" fmla="*/ 0 h 37"/>
                  <a:gd name="T2" fmla="*/ 170 w 341"/>
                  <a:gd name="T3" fmla="*/ 23 h 37"/>
                  <a:gd name="T4" fmla="*/ 340 w 341"/>
                  <a:gd name="T5" fmla="*/ 36 h 37"/>
                  <a:gd name="T6" fmla="*/ 0 60000 65536"/>
                  <a:gd name="T7" fmla="*/ 0 60000 65536"/>
                  <a:gd name="T8" fmla="*/ 0 60000 65536"/>
                  <a:gd name="T9" fmla="*/ 0 w 341"/>
                  <a:gd name="T10" fmla="*/ 0 h 37"/>
                  <a:gd name="T11" fmla="*/ 341 w 341"/>
                  <a:gd name="T12" fmla="*/ 37 h 37"/>
                </a:gdLst>
                <a:ahLst/>
                <a:cxnLst>
                  <a:cxn ang="T6">
                    <a:pos x="T0" y="T1"/>
                  </a:cxn>
                  <a:cxn ang="T7">
                    <a:pos x="T2" y="T3"/>
                  </a:cxn>
                  <a:cxn ang="T8">
                    <a:pos x="T4" y="T5"/>
                  </a:cxn>
                </a:cxnLst>
                <a:rect l="T9" t="T10" r="T11" b="T12"/>
                <a:pathLst>
                  <a:path w="341" h="37">
                    <a:moveTo>
                      <a:pt x="0" y="0"/>
                    </a:moveTo>
                    <a:lnTo>
                      <a:pt x="170" y="23"/>
                    </a:lnTo>
                    <a:lnTo>
                      <a:pt x="340" y="36"/>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42" name="Freeform 189">
                <a:extLst>
                  <a:ext uri="{FF2B5EF4-FFF2-40B4-BE49-F238E27FC236}">
                    <a16:creationId xmlns:a16="http://schemas.microsoft.com/office/drawing/2014/main" id="{7091DE89-3D4D-96E5-C48F-183B87893618}"/>
                  </a:ext>
                </a:extLst>
              </p:cNvPr>
              <p:cNvSpPr>
                <a:spLocks/>
              </p:cNvSpPr>
              <p:nvPr/>
            </p:nvSpPr>
            <p:spPr bwMode="auto">
              <a:xfrm>
                <a:off x="4285" y="3651"/>
                <a:ext cx="510" cy="13"/>
              </a:xfrm>
              <a:custGeom>
                <a:avLst/>
                <a:gdLst>
                  <a:gd name="T0" fmla="*/ 0 w 510"/>
                  <a:gd name="T1" fmla="*/ 0 h 13"/>
                  <a:gd name="T2" fmla="*/ 170 w 510"/>
                  <a:gd name="T3" fmla="*/ 12 h 13"/>
                  <a:gd name="T4" fmla="*/ 509 w 510"/>
                  <a:gd name="T5" fmla="*/ 12 h 13"/>
                  <a:gd name="T6" fmla="*/ 0 60000 65536"/>
                  <a:gd name="T7" fmla="*/ 0 60000 65536"/>
                  <a:gd name="T8" fmla="*/ 0 60000 65536"/>
                  <a:gd name="T9" fmla="*/ 0 w 510"/>
                  <a:gd name="T10" fmla="*/ 0 h 13"/>
                  <a:gd name="T11" fmla="*/ 510 w 510"/>
                  <a:gd name="T12" fmla="*/ 13 h 13"/>
                </a:gdLst>
                <a:ahLst/>
                <a:cxnLst>
                  <a:cxn ang="T6">
                    <a:pos x="T0" y="T1"/>
                  </a:cxn>
                  <a:cxn ang="T7">
                    <a:pos x="T2" y="T3"/>
                  </a:cxn>
                  <a:cxn ang="T8">
                    <a:pos x="T4" y="T5"/>
                  </a:cxn>
                </a:cxnLst>
                <a:rect l="T9" t="T10" r="T11" b="T12"/>
                <a:pathLst>
                  <a:path w="510" h="13">
                    <a:moveTo>
                      <a:pt x="0" y="0"/>
                    </a:moveTo>
                    <a:lnTo>
                      <a:pt x="170" y="12"/>
                    </a:lnTo>
                    <a:lnTo>
                      <a:pt x="509" y="12"/>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43" name="Freeform 190">
                <a:extLst>
                  <a:ext uri="{FF2B5EF4-FFF2-40B4-BE49-F238E27FC236}">
                    <a16:creationId xmlns:a16="http://schemas.microsoft.com/office/drawing/2014/main" id="{DFDD2ED3-821C-7FCC-2683-49746B7D5CDB}"/>
                  </a:ext>
                </a:extLst>
              </p:cNvPr>
              <p:cNvSpPr>
                <a:spLocks/>
              </p:cNvSpPr>
              <p:nvPr/>
            </p:nvSpPr>
            <p:spPr bwMode="auto">
              <a:xfrm>
                <a:off x="4455" y="3663"/>
                <a:ext cx="680" cy="1"/>
              </a:xfrm>
              <a:custGeom>
                <a:avLst/>
                <a:gdLst>
                  <a:gd name="T0" fmla="*/ 0 w 680"/>
                  <a:gd name="T1" fmla="*/ 0 h 1"/>
                  <a:gd name="T2" fmla="*/ 340 w 680"/>
                  <a:gd name="T3" fmla="*/ 0 h 1"/>
                  <a:gd name="T4" fmla="*/ 679 w 680"/>
                  <a:gd name="T5" fmla="*/ 0 h 1"/>
                  <a:gd name="T6" fmla="*/ 0 60000 65536"/>
                  <a:gd name="T7" fmla="*/ 0 60000 65536"/>
                  <a:gd name="T8" fmla="*/ 0 60000 65536"/>
                  <a:gd name="T9" fmla="*/ 0 w 680"/>
                  <a:gd name="T10" fmla="*/ 0 h 1"/>
                  <a:gd name="T11" fmla="*/ 680 w 680"/>
                  <a:gd name="T12" fmla="*/ 1 h 1"/>
                </a:gdLst>
                <a:ahLst/>
                <a:cxnLst>
                  <a:cxn ang="T6">
                    <a:pos x="T0" y="T1"/>
                  </a:cxn>
                  <a:cxn ang="T7">
                    <a:pos x="T2" y="T3"/>
                  </a:cxn>
                  <a:cxn ang="T8">
                    <a:pos x="T4" y="T5"/>
                  </a:cxn>
                </a:cxnLst>
                <a:rect l="T9" t="T10" r="T11" b="T12"/>
                <a:pathLst>
                  <a:path w="680" h="1">
                    <a:moveTo>
                      <a:pt x="0" y="0"/>
                    </a:moveTo>
                    <a:lnTo>
                      <a:pt x="340" y="0"/>
                    </a:lnTo>
                    <a:lnTo>
                      <a:pt x="679"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44" name="Line 191">
                <a:extLst>
                  <a:ext uri="{FF2B5EF4-FFF2-40B4-BE49-F238E27FC236}">
                    <a16:creationId xmlns:a16="http://schemas.microsoft.com/office/drawing/2014/main" id="{6C60F605-8B41-DA23-4DA8-9A3A14CE2CA9}"/>
                  </a:ext>
                </a:extLst>
              </p:cNvPr>
              <p:cNvSpPr>
                <a:spLocks noChangeShapeType="1"/>
              </p:cNvSpPr>
              <p:nvPr/>
            </p:nvSpPr>
            <p:spPr bwMode="auto">
              <a:xfrm>
                <a:off x="4794" y="3671"/>
                <a:ext cx="337" cy="0"/>
              </a:xfrm>
              <a:prstGeom prst="line">
                <a:avLst/>
              </a:prstGeom>
              <a:grpFill/>
              <a:ln w="12700">
                <a:solidFill>
                  <a:schemeClr val="tx1"/>
                </a:solidFill>
                <a:round/>
                <a:headEnd/>
                <a:tailEnd/>
              </a:ln>
            </p:spPr>
            <p:txBody>
              <a:bodyPr/>
              <a:lstStyle/>
              <a:p>
                <a:pPr>
                  <a:defRPr/>
                </a:pPr>
                <a:endParaRPr lang="en-ZW"/>
              </a:p>
            </p:txBody>
          </p:sp>
          <p:sp>
            <p:nvSpPr>
              <p:cNvPr id="37245" name="Line 192">
                <a:extLst>
                  <a:ext uri="{FF2B5EF4-FFF2-40B4-BE49-F238E27FC236}">
                    <a16:creationId xmlns:a16="http://schemas.microsoft.com/office/drawing/2014/main" id="{298B3E90-D401-4F2F-07CE-4390450BBFF1}"/>
                  </a:ext>
                </a:extLst>
              </p:cNvPr>
              <p:cNvSpPr>
                <a:spLocks noChangeShapeType="1"/>
              </p:cNvSpPr>
              <p:nvPr/>
            </p:nvSpPr>
            <p:spPr bwMode="auto">
              <a:xfrm>
                <a:off x="3435" y="3671"/>
                <a:ext cx="79" cy="0"/>
              </a:xfrm>
              <a:prstGeom prst="line">
                <a:avLst/>
              </a:prstGeom>
              <a:grpFill/>
              <a:ln w="12700">
                <a:solidFill>
                  <a:schemeClr val="tx1"/>
                </a:solidFill>
                <a:round/>
                <a:headEnd/>
                <a:tailEnd/>
              </a:ln>
            </p:spPr>
            <p:txBody>
              <a:bodyPr/>
              <a:lstStyle/>
              <a:p>
                <a:pPr>
                  <a:defRPr/>
                </a:pPr>
                <a:endParaRPr lang="en-ZW"/>
              </a:p>
            </p:txBody>
          </p:sp>
          <p:sp>
            <p:nvSpPr>
              <p:cNvPr id="37246" name="Freeform 193">
                <a:extLst>
                  <a:ext uri="{FF2B5EF4-FFF2-40B4-BE49-F238E27FC236}">
                    <a16:creationId xmlns:a16="http://schemas.microsoft.com/office/drawing/2014/main" id="{07F11D2C-A974-06F1-036A-3C7660BCDC8A}"/>
                  </a:ext>
                </a:extLst>
              </p:cNvPr>
              <p:cNvSpPr>
                <a:spLocks/>
              </p:cNvSpPr>
              <p:nvPr/>
            </p:nvSpPr>
            <p:spPr bwMode="auto">
              <a:xfrm>
                <a:off x="3435" y="3602"/>
                <a:ext cx="172" cy="62"/>
              </a:xfrm>
              <a:custGeom>
                <a:avLst/>
                <a:gdLst>
                  <a:gd name="T0" fmla="*/ 0 w 172"/>
                  <a:gd name="T1" fmla="*/ 61 h 62"/>
                  <a:gd name="T2" fmla="*/ 83 w 172"/>
                  <a:gd name="T3" fmla="*/ 61 h 62"/>
                  <a:gd name="T4" fmla="*/ 171 w 172"/>
                  <a:gd name="T5" fmla="*/ 0 h 62"/>
                  <a:gd name="T6" fmla="*/ 0 60000 65536"/>
                  <a:gd name="T7" fmla="*/ 0 60000 65536"/>
                  <a:gd name="T8" fmla="*/ 0 60000 65536"/>
                  <a:gd name="T9" fmla="*/ 0 w 172"/>
                  <a:gd name="T10" fmla="*/ 0 h 62"/>
                  <a:gd name="T11" fmla="*/ 172 w 172"/>
                  <a:gd name="T12" fmla="*/ 62 h 62"/>
                </a:gdLst>
                <a:ahLst/>
                <a:cxnLst>
                  <a:cxn ang="T6">
                    <a:pos x="T0" y="T1"/>
                  </a:cxn>
                  <a:cxn ang="T7">
                    <a:pos x="T2" y="T3"/>
                  </a:cxn>
                  <a:cxn ang="T8">
                    <a:pos x="T4" y="T5"/>
                  </a:cxn>
                </a:cxnLst>
                <a:rect l="T9" t="T10" r="T11" b="T12"/>
                <a:pathLst>
                  <a:path w="172" h="62">
                    <a:moveTo>
                      <a:pt x="0" y="61"/>
                    </a:moveTo>
                    <a:lnTo>
                      <a:pt x="83" y="61"/>
                    </a:lnTo>
                    <a:lnTo>
                      <a:pt x="171"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47" name="Freeform 194">
                <a:extLst>
                  <a:ext uri="{FF2B5EF4-FFF2-40B4-BE49-F238E27FC236}">
                    <a16:creationId xmlns:a16="http://schemas.microsoft.com/office/drawing/2014/main" id="{31B6B9AA-D4FD-2BD7-A599-34629E98E1B8}"/>
                  </a:ext>
                </a:extLst>
              </p:cNvPr>
              <p:cNvSpPr>
                <a:spLocks/>
              </p:cNvSpPr>
              <p:nvPr/>
            </p:nvSpPr>
            <p:spPr bwMode="auto">
              <a:xfrm>
                <a:off x="3518" y="3578"/>
                <a:ext cx="176" cy="86"/>
              </a:xfrm>
              <a:custGeom>
                <a:avLst/>
                <a:gdLst>
                  <a:gd name="T0" fmla="*/ 0 w 176"/>
                  <a:gd name="T1" fmla="*/ 85 h 86"/>
                  <a:gd name="T2" fmla="*/ 88 w 176"/>
                  <a:gd name="T3" fmla="*/ 24 h 86"/>
                  <a:gd name="T4" fmla="*/ 175 w 176"/>
                  <a:gd name="T5" fmla="*/ 0 h 86"/>
                  <a:gd name="T6" fmla="*/ 0 60000 65536"/>
                  <a:gd name="T7" fmla="*/ 0 60000 65536"/>
                  <a:gd name="T8" fmla="*/ 0 60000 65536"/>
                  <a:gd name="T9" fmla="*/ 0 w 176"/>
                  <a:gd name="T10" fmla="*/ 0 h 86"/>
                  <a:gd name="T11" fmla="*/ 176 w 176"/>
                  <a:gd name="T12" fmla="*/ 86 h 86"/>
                </a:gdLst>
                <a:ahLst/>
                <a:cxnLst>
                  <a:cxn ang="T6">
                    <a:pos x="T0" y="T1"/>
                  </a:cxn>
                  <a:cxn ang="T7">
                    <a:pos x="T2" y="T3"/>
                  </a:cxn>
                  <a:cxn ang="T8">
                    <a:pos x="T4" y="T5"/>
                  </a:cxn>
                </a:cxnLst>
                <a:rect l="T9" t="T10" r="T11" b="T12"/>
                <a:pathLst>
                  <a:path w="176" h="86">
                    <a:moveTo>
                      <a:pt x="0" y="85"/>
                    </a:moveTo>
                    <a:lnTo>
                      <a:pt x="88" y="24"/>
                    </a:lnTo>
                    <a:lnTo>
                      <a:pt x="175"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48" name="Freeform 195">
                <a:extLst>
                  <a:ext uri="{FF2B5EF4-FFF2-40B4-BE49-F238E27FC236}">
                    <a16:creationId xmlns:a16="http://schemas.microsoft.com/office/drawing/2014/main" id="{099330C4-C9A4-3EBD-9AAB-26B0E69AB0FB}"/>
                  </a:ext>
                </a:extLst>
              </p:cNvPr>
              <p:cNvSpPr>
                <a:spLocks/>
              </p:cNvSpPr>
              <p:nvPr/>
            </p:nvSpPr>
            <p:spPr bwMode="auto">
              <a:xfrm>
                <a:off x="3606" y="3481"/>
                <a:ext cx="170" cy="122"/>
              </a:xfrm>
              <a:custGeom>
                <a:avLst/>
                <a:gdLst>
                  <a:gd name="T0" fmla="*/ 0 w 170"/>
                  <a:gd name="T1" fmla="*/ 121 h 122"/>
                  <a:gd name="T2" fmla="*/ 87 w 170"/>
                  <a:gd name="T3" fmla="*/ 97 h 122"/>
                  <a:gd name="T4" fmla="*/ 169 w 170"/>
                  <a:gd name="T5" fmla="*/ 0 h 122"/>
                  <a:gd name="T6" fmla="*/ 0 60000 65536"/>
                  <a:gd name="T7" fmla="*/ 0 60000 65536"/>
                  <a:gd name="T8" fmla="*/ 0 60000 65536"/>
                  <a:gd name="T9" fmla="*/ 0 w 170"/>
                  <a:gd name="T10" fmla="*/ 0 h 122"/>
                  <a:gd name="T11" fmla="*/ 170 w 170"/>
                  <a:gd name="T12" fmla="*/ 122 h 122"/>
                </a:gdLst>
                <a:ahLst/>
                <a:cxnLst>
                  <a:cxn ang="T6">
                    <a:pos x="T0" y="T1"/>
                  </a:cxn>
                  <a:cxn ang="T7">
                    <a:pos x="T2" y="T3"/>
                  </a:cxn>
                  <a:cxn ang="T8">
                    <a:pos x="T4" y="T5"/>
                  </a:cxn>
                </a:cxnLst>
                <a:rect l="T9" t="T10" r="T11" b="T12"/>
                <a:pathLst>
                  <a:path w="170" h="122">
                    <a:moveTo>
                      <a:pt x="0" y="121"/>
                    </a:moveTo>
                    <a:lnTo>
                      <a:pt x="87" y="97"/>
                    </a:lnTo>
                    <a:lnTo>
                      <a:pt x="169"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49" name="Freeform 196">
                <a:extLst>
                  <a:ext uri="{FF2B5EF4-FFF2-40B4-BE49-F238E27FC236}">
                    <a16:creationId xmlns:a16="http://schemas.microsoft.com/office/drawing/2014/main" id="{7DA53977-1B7C-225B-A0F5-680284813250}"/>
                  </a:ext>
                </a:extLst>
              </p:cNvPr>
              <p:cNvSpPr>
                <a:spLocks/>
              </p:cNvSpPr>
              <p:nvPr/>
            </p:nvSpPr>
            <p:spPr bwMode="auto">
              <a:xfrm>
                <a:off x="3693" y="3433"/>
                <a:ext cx="166" cy="146"/>
              </a:xfrm>
              <a:custGeom>
                <a:avLst/>
                <a:gdLst>
                  <a:gd name="T0" fmla="*/ 0 w 166"/>
                  <a:gd name="T1" fmla="*/ 145 h 146"/>
                  <a:gd name="T2" fmla="*/ 83 w 166"/>
                  <a:gd name="T3" fmla="*/ 48 h 146"/>
                  <a:gd name="T4" fmla="*/ 165 w 166"/>
                  <a:gd name="T5" fmla="*/ 0 h 146"/>
                  <a:gd name="T6" fmla="*/ 0 60000 65536"/>
                  <a:gd name="T7" fmla="*/ 0 60000 65536"/>
                  <a:gd name="T8" fmla="*/ 0 60000 65536"/>
                  <a:gd name="T9" fmla="*/ 0 w 166"/>
                  <a:gd name="T10" fmla="*/ 0 h 146"/>
                  <a:gd name="T11" fmla="*/ 166 w 166"/>
                  <a:gd name="T12" fmla="*/ 146 h 146"/>
                </a:gdLst>
                <a:ahLst/>
                <a:cxnLst>
                  <a:cxn ang="T6">
                    <a:pos x="T0" y="T1"/>
                  </a:cxn>
                  <a:cxn ang="T7">
                    <a:pos x="T2" y="T3"/>
                  </a:cxn>
                  <a:cxn ang="T8">
                    <a:pos x="T4" y="T5"/>
                  </a:cxn>
                </a:cxnLst>
                <a:rect l="T9" t="T10" r="T11" b="T12"/>
                <a:pathLst>
                  <a:path w="166" h="146">
                    <a:moveTo>
                      <a:pt x="0" y="145"/>
                    </a:moveTo>
                    <a:lnTo>
                      <a:pt x="83" y="48"/>
                    </a:lnTo>
                    <a:lnTo>
                      <a:pt x="165"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50" name="Freeform 197">
                <a:extLst>
                  <a:ext uri="{FF2B5EF4-FFF2-40B4-BE49-F238E27FC236}">
                    <a16:creationId xmlns:a16="http://schemas.microsoft.com/office/drawing/2014/main" id="{4741FBF5-79C2-DEB9-23F5-5C28734BB39C}"/>
                  </a:ext>
                </a:extLst>
              </p:cNvPr>
              <p:cNvSpPr>
                <a:spLocks/>
              </p:cNvSpPr>
              <p:nvPr/>
            </p:nvSpPr>
            <p:spPr bwMode="auto">
              <a:xfrm>
                <a:off x="3775" y="3422"/>
                <a:ext cx="171" cy="60"/>
              </a:xfrm>
              <a:custGeom>
                <a:avLst/>
                <a:gdLst>
                  <a:gd name="T0" fmla="*/ 0 w 171"/>
                  <a:gd name="T1" fmla="*/ 59 h 60"/>
                  <a:gd name="T2" fmla="*/ 82 w 171"/>
                  <a:gd name="T3" fmla="*/ 11 h 60"/>
                  <a:gd name="T4" fmla="*/ 170 w 171"/>
                  <a:gd name="T5" fmla="*/ 0 h 60"/>
                  <a:gd name="T6" fmla="*/ 0 60000 65536"/>
                  <a:gd name="T7" fmla="*/ 0 60000 65536"/>
                  <a:gd name="T8" fmla="*/ 0 60000 65536"/>
                  <a:gd name="T9" fmla="*/ 0 w 171"/>
                  <a:gd name="T10" fmla="*/ 0 h 60"/>
                  <a:gd name="T11" fmla="*/ 171 w 171"/>
                  <a:gd name="T12" fmla="*/ 60 h 60"/>
                </a:gdLst>
                <a:ahLst/>
                <a:cxnLst>
                  <a:cxn ang="T6">
                    <a:pos x="T0" y="T1"/>
                  </a:cxn>
                  <a:cxn ang="T7">
                    <a:pos x="T2" y="T3"/>
                  </a:cxn>
                  <a:cxn ang="T8">
                    <a:pos x="T4" y="T5"/>
                  </a:cxn>
                </a:cxnLst>
                <a:rect l="T9" t="T10" r="T11" b="T12"/>
                <a:pathLst>
                  <a:path w="171" h="60">
                    <a:moveTo>
                      <a:pt x="0" y="59"/>
                    </a:moveTo>
                    <a:lnTo>
                      <a:pt x="82" y="11"/>
                    </a:lnTo>
                    <a:lnTo>
                      <a:pt x="170"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51" name="Freeform 198">
                <a:extLst>
                  <a:ext uri="{FF2B5EF4-FFF2-40B4-BE49-F238E27FC236}">
                    <a16:creationId xmlns:a16="http://schemas.microsoft.com/office/drawing/2014/main" id="{EDDC5C4A-CCD3-A807-A048-A989F939F6B4}"/>
                  </a:ext>
                </a:extLst>
              </p:cNvPr>
              <p:cNvSpPr>
                <a:spLocks/>
              </p:cNvSpPr>
              <p:nvPr/>
            </p:nvSpPr>
            <p:spPr bwMode="auto">
              <a:xfrm>
                <a:off x="3858" y="3422"/>
                <a:ext cx="258" cy="74"/>
              </a:xfrm>
              <a:custGeom>
                <a:avLst/>
                <a:gdLst>
                  <a:gd name="T0" fmla="*/ 0 w 258"/>
                  <a:gd name="T1" fmla="*/ 11 h 74"/>
                  <a:gd name="T2" fmla="*/ 87 w 258"/>
                  <a:gd name="T3" fmla="*/ 0 h 74"/>
                  <a:gd name="T4" fmla="*/ 257 w 258"/>
                  <a:gd name="T5" fmla="*/ 73 h 74"/>
                  <a:gd name="T6" fmla="*/ 0 60000 65536"/>
                  <a:gd name="T7" fmla="*/ 0 60000 65536"/>
                  <a:gd name="T8" fmla="*/ 0 60000 65536"/>
                  <a:gd name="T9" fmla="*/ 0 w 258"/>
                  <a:gd name="T10" fmla="*/ 0 h 74"/>
                  <a:gd name="T11" fmla="*/ 258 w 258"/>
                  <a:gd name="T12" fmla="*/ 74 h 74"/>
                </a:gdLst>
                <a:ahLst/>
                <a:cxnLst>
                  <a:cxn ang="T6">
                    <a:pos x="T0" y="T1"/>
                  </a:cxn>
                  <a:cxn ang="T7">
                    <a:pos x="T2" y="T3"/>
                  </a:cxn>
                  <a:cxn ang="T8">
                    <a:pos x="T4" y="T5"/>
                  </a:cxn>
                </a:cxnLst>
                <a:rect l="T9" t="T10" r="T11" b="T12"/>
                <a:pathLst>
                  <a:path w="258" h="74">
                    <a:moveTo>
                      <a:pt x="0" y="11"/>
                    </a:moveTo>
                    <a:lnTo>
                      <a:pt x="87" y="0"/>
                    </a:lnTo>
                    <a:lnTo>
                      <a:pt x="257" y="73"/>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52" name="Freeform 199">
                <a:extLst>
                  <a:ext uri="{FF2B5EF4-FFF2-40B4-BE49-F238E27FC236}">
                    <a16:creationId xmlns:a16="http://schemas.microsoft.com/office/drawing/2014/main" id="{19D3A8BA-74C0-B2AA-B9E8-EB4C30807CEA}"/>
                  </a:ext>
                </a:extLst>
              </p:cNvPr>
              <p:cNvSpPr>
                <a:spLocks/>
              </p:cNvSpPr>
              <p:nvPr/>
            </p:nvSpPr>
            <p:spPr bwMode="auto">
              <a:xfrm>
                <a:off x="3945" y="3422"/>
                <a:ext cx="341" cy="108"/>
              </a:xfrm>
              <a:custGeom>
                <a:avLst/>
                <a:gdLst>
                  <a:gd name="T0" fmla="*/ 0 w 341"/>
                  <a:gd name="T1" fmla="*/ 0 h 108"/>
                  <a:gd name="T2" fmla="*/ 170 w 341"/>
                  <a:gd name="T3" fmla="*/ 72 h 108"/>
                  <a:gd name="T4" fmla="*/ 340 w 341"/>
                  <a:gd name="T5" fmla="*/ 107 h 108"/>
                  <a:gd name="T6" fmla="*/ 0 60000 65536"/>
                  <a:gd name="T7" fmla="*/ 0 60000 65536"/>
                  <a:gd name="T8" fmla="*/ 0 60000 65536"/>
                  <a:gd name="T9" fmla="*/ 0 w 341"/>
                  <a:gd name="T10" fmla="*/ 0 h 108"/>
                  <a:gd name="T11" fmla="*/ 341 w 341"/>
                  <a:gd name="T12" fmla="*/ 108 h 108"/>
                </a:gdLst>
                <a:ahLst/>
                <a:cxnLst>
                  <a:cxn ang="T6">
                    <a:pos x="T0" y="T1"/>
                  </a:cxn>
                  <a:cxn ang="T7">
                    <a:pos x="T2" y="T3"/>
                  </a:cxn>
                  <a:cxn ang="T8">
                    <a:pos x="T4" y="T5"/>
                  </a:cxn>
                </a:cxnLst>
                <a:rect l="T9" t="T10" r="T11" b="T12"/>
                <a:pathLst>
                  <a:path w="341" h="108">
                    <a:moveTo>
                      <a:pt x="0" y="0"/>
                    </a:moveTo>
                    <a:lnTo>
                      <a:pt x="170" y="72"/>
                    </a:lnTo>
                    <a:lnTo>
                      <a:pt x="340" y="107"/>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53" name="Freeform 200">
                <a:extLst>
                  <a:ext uri="{FF2B5EF4-FFF2-40B4-BE49-F238E27FC236}">
                    <a16:creationId xmlns:a16="http://schemas.microsoft.com/office/drawing/2014/main" id="{4A197466-73E5-1178-6D19-7C1EF0A83483}"/>
                  </a:ext>
                </a:extLst>
              </p:cNvPr>
              <p:cNvSpPr>
                <a:spLocks/>
              </p:cNvSpPr>
              <p:nvPr/>
            </p:nvSpPr>
            <p:spPr bwMode="auto">
              <a:xfrm>
                <a:off x="4115" y="3495"/>
                <a:ext cx="341" cy="35"/>
              </a:xfrm>
              <a:custGeom>
                <a:avLst/>
                <a:gdLst>
                  <a:gd name="T0" fmla="*/ 0 w 341"/>
                  <a:gd name="T1" fmla="*/ 0 h 35"/>
                  <a:gd name="T2" fmla="*/ 170 w 341"/>
                  <a:gd name="T3" fmla="*/ 34 h 35"/>
                  <a:gd name="T4" fmla="*/ 340 w 341"/>
                  <a:gd name="T5" fmla="*/ 23 h 35"/>
                  <a:gd name="T6" fmla="*/ 0 60000 65536"/>
                  <a:gd name="T7" fmla="*/ 0 60000 65536"/>
                  <a:gd name="T8" fmla="*/ 0 60000 65536"/>
                  <a:gd name="T9" fmla="*/ 0 w 341"/>
                  <a:gd name="T10" fmla="*/ 0 h 35"/>
                  <a:gd name="T11" fmla="*/ 341 w 341"/>
                  <a:gd name="T12" fmla="*/ 35 h 35"/>
                </a:gdLst>
                <a:ahLst/>
                <a:cxnLst>
                  <a:cxn ang="T6">
                    <a:pos x="T0" y="T1"/>
                  </a:cxn>
                  <a:cxn ang="T7">
                    <a:pos x="T2" y="T3"/>
                  </a:cxn>
                  <a:cxn ang="T8">
                    <a:pos x="T4" y="T5"/>
                  </a:cxn>
                </a:cxnLst>
                <a:rect l="T9" t="T10" r="T11" b="T12"/>
                <a:pathLst>
                  <a:path w="341" h="35">
                    <a:moveTo>
                      <a:pt x="0" y="0"/>
                    </a:moveTo>
                    <a:lnTo>
                      <a:pt x="170" y="34"/>
                    </a:lnTo>
                    <a:lnTo>
                      <a:pt x="340" y="23"/>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54" name="Freeform 201">
                <a:extLst>
                  <a:ext uri="{FF2B5EF4-FFF2-40B4-BE49-F238E27FC236}">
                    <a16:creationId xmlns:a16="http://schemas.microsoft.com/office/drawing/2014/main" id="{14DB50BD-8106-60A0-07AF-578F17233E53}"/>
                  </a:ext>
                </a:extLst>
              </p:cNvPr>
              <p:cNvSpPr>
                <a:spLocks/>
              </p:cNvSpPr>
              <p:nvPr/>
            </p:nvSpPr>
            <p:spPr bwMode="auto">
              <a:xfrm>
                <a:off x="4285" y="3519"/>
                <a:ext cx="510" cy="60"/>
              </a:xfrm>
              <a:custGeom>
                <a:avLst/>
                <a:gdLst>
                  <a:gd name="T0" fmla="*/ 0 w 510"/>
                  <a:gd name="T1" fmla="*/ 11 h 60"/>
                  <a:gd name="T2" fmla="*/ 170 w 510"/>
                  <a:gd name="T3" fmla="*/ 0 h 60"/>
                  <a:gd name="T4" fmla="*/ 509 w 510"/>
                  <a:gd name="T5" fmla="*/ 59 h 60"/>
                  <a:gd name="T6" fmla="*/ 0 60000 65536"/>
                  <a:gd name="T7" fmla="*/ 0 60000 65536"/>
                  <a:gd name="T8" fmla="*/ 0 60000 65536"/>
                  <a:gd name="T9" fmla="*/ 0 w 510"/>
                  <a:gd name="T10" fmla="*/ 0 h 60"/>
                  <a:gd name="T11" fmla="*/ 510 w 510"/>
                  <a:gd name="T12" fmla="*/ 60 h 60"/>
                </a:gdLst>
                <a:ahLst/>
                <a:cxnLst>
                  <a:cxn ang="T6">
                    <a:pos x="T0" y="T1"/>
                  </a:cxn>
                  <a:cxn ang="T7">
                    <a:pos x="T2" y="T3"/>
                  </a:cxn>
                  <a:cxn ang="T8">
                    <a:pos x="T4" y="T5"/>
                  </a:cxn>
                </a:cxnLst>
                <a:rect l="T9" t="T10" r="T11" b="T12"/>
                <a:pathLst>
                  <a:path w="510" h="60">
                    <a:moveTo>
                      <a:pt x="0" y="11"/>
                    </a:moveTo>
                    <a:lnTo>
                      <a:pt x="170" y="0"/>
                    </a:lnTo>
                    <a:lnTo>
                      <a:pt x="509" y="59"/>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55" name="Freeform 202">
                <a:extLst>
                  <a:ext uri="{FF2B5EF4-FFF2-40B4-BE49-F238E27FC236}">
                    <a16:creationId xmlns:a16="http://schemas.microsoft.com/office/drawing/2014/main" id="{BB9E2626-1FAE-06FD-B181-CD81963EB35F}"/>
                  </a:ext>
                </a:extLst>
              </p:cNvPr>
              <p:cNvSpPr>
                <a:spLocks/>
              </p:cNvSpPr>
              <p:nvPr/>
            </p:nvSpPr>
            <p:spPr bwMode="auto">
              <a:xfrm>
                <a:off x="4455" y="3519"/>
                <a:ext cx="680" cy="97"/>
              </a:xfrm>
              <a:custGeom>
                <a:avLst/>
                <a:gdLst>
                  <a:gd name="T0" fmla="*/ 0 w 680"/>
                  <a:gd name="T1" fmla="*/ 0 h 97"/>
                  <a:gd name="T2" fmla="*/ 340 w 680"/>
                  <a:gd name="T3" fmla="*/ 59 h 97"/>
                  <a:gd name="T4" fmla="*/ 679 w 680"/>
                  <a:gd name="T5" fmla="*/ 96 h 97"/>
                  <a:gd name="T6" fmla="*/ 0 60000 65536"/>
                  <a:gd name="T7" fmla="*/ 0 60000 65536"/>
                  <a:gd name="T8" fmla="*/ 0 60000 65536"/>
                  <a:gd name="T9" fmla="*/ 0 w 680"/>
                  <a:gd name="T10" fmla="*/ 0 h 97"/>
                  <a:gd name="T11" fmla="*/ 680 w 680"/>
                  <a:gd name="T12" fmla="*/ 97 h 97"/>
                </a:gdLst>
                <a:ahLst/>
                <a:cxnLst>
                  <a:cxn ang="T6">
                    <a:pos x="T0" y="T1"/>
                  </a:cxn>
                  <a:cxn ang="T7">
                    <a:pos x="T2" y="T3"/>
                  </a:cxn>
                  <a:cxn ang="T8">
                    <a:pos x="T4" y="T5"/>
                  </a:cxn>
                </a:cxnLst>
                <a:rect l="T9" t="T10" r="T11" b="T12"/>
                <a:pathLst>
                  <a:path w="680" h="97">
                    <a:moveTo>
                      <a:pt x="0" y="0"/>
                    </a:moveTo>
                    <a:lnTo>
                      <a:pt x="340" y="59"/>
                    </a:lnTo>
                    <a:lnTo>
                      <a:pt x="679" y="96"/>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56" name="Line 203">
                <a:extLst>
                  <a:ext uri="{FF2B5EF4-FFF2-40B4-BE49-F238E27FC236}">
                    <a16:creationId xmlns:a16="http://schemas.microsoft.com/office/drawing/2014/main" id="{F076E9F0-0D49-848F-7AA0-6655ABC5A769}"/>
                  </a:ext>
                </a:extLst>
              </p:cNvPr>
              <p:cNvSpPr>
                <a:spLocks noChangeShapeType="1"/>
              </p:cNvSpPr>
              <p:nvPr/>
            </p:nvSpPr>
            <p:spPr bwMode="auto">
              <a:xfrm>
                <a:off x="4794" y="3586"/>
                <a:ext cx="337" cy="39"/>
              </a:xfrm>
              <a:prstGeom prst="line">
                <a:avLst/>
              </a:prstGeom>
              <a:grpFill/>
              <a:ln w="12700">
                <a:solidFill>
                  <a:schemeClr val="tx1"/>
                </a:solidFill>
                <a:round/>
                <a:headEnd/>
                <a:tailEnd/>
              </a:ln>
            </p:spPr>
            <p:txBody>
              <a:bodyPr/>
              <a:lstStyle/>
              <a:p>
                <a:pPr>
                  <a:defRPr/>
                </a:pPr>
                <a:endParaRPr lang="en-ZW"/>
              </a:p>
            </p:txBody>
          </p:sp>
          <p:sp>
            <p:nvSpPr>
              <p:cNvPr id="37257" name="Line 204">
                <a:extLst>
                  <a:ext uri="{FF2B5EF4-FFF2-40B4-BE49-F238E27FC236}">
                    <a16:creationId xmlns:a16="http://schemas.microsoft.com/office/drawing/2014/main" id="{66CDD159-A61D-CDBB-0BCE-4B9DD64D087C}"/>
                  </a:ext>
                </a:extLst>
              </p:cNvPr>
              <p:cNvSpPr>
                <a:spLocks noChangeShapeType="1"/>
              </p:cNvSpPr>
              <p:nvPr/>
            </p:nvSpPr>
            <p:spPr bwMode="auto">
              <a:xfrm flipV="1">
                <a:off x="3435" y="3635"/>
                <a:ext cx="79" cy="36"/>
              </a:xfrm>
              <a:prstGeom prst="line">
                <a:avLst/>
              </a:prstGeom>
              <a:grpFill/>
              <a:ln w="12700">
                <a:solidFill>
                  <a:schemeClr val="tx1"/>
                </a:solidFill>
                <a:round/>
                <a:headEnd/>
                <a:tailEnd/>
              </a:ln>
            </p:spPr>
            <p:txBody>
              <a:bodyPr/>
              <a:lstStyle/>
              <a:p>
                <a:pPr>
                  <a:defRPr/>
                </a:pPr>
                <a:endParaRPr lang="en-ZW"/>
              </a:p>
            </p:txBody>
          </p:sp>
          <p:sp>
            <p:nvSpPr>
              <p:cNvPr id="37258" name="Freeform 205">
                <a:extLst>
                  <a:ext uri="{FF2B5EF4-FFF2-40B4-BE49-F238E27FC236}">
                    <a16:creationId xmlns:a16="http://schemas.microsoft.com/office/drawing/2014/main" id="{D691D2DB-1696-5A5B-CD8E-1558F09EFF5F}"/>
                  </a:ext>
                </a:extLst>
              </p:cNvPr>
              <p:cNvSpPr>
                <a:spLocks/>
              </p:cNvSpPr>
              <p:nvPr/>
            </p:nvSpPr>
            <p:spPr bwMode="auto">
              <a:xfrm>
                <a:off x="3435" y="3554"/>
                <a:ext cx="172" cy="110"/>
              </a:xfrm>
              <a:custGeom>
                <a:avLst/>
                <a:gdLst>
                  <a:gd name="T0" fmla="*/ 0 w 172"/>
                  <a:gd name="T1" fmla="*/ 109 h 110"/>
                  <a:gd name="T2" fmla="*/ 83 w 172"/>
                  <a:gd name="T3" fmla="*/ 72 h 110"/>
                  <a:gd name="T4" fmla="*/ 171 w 172"/>
                  <a:gd name="T5" fmla="*/ 0 h 110"/>
                  <a:gd name="T6" fmla="*/ 0 60000 65536"/>
                  <a:gd name="T7" fmla="*/ 0 60000 65536"/>
                  <a:gd name="T8" fmla="*/ 0 60000 65536"/>
                  <a:gd name="T9" fmla="*/ 0 w 172"/>
                  <a:gd name="T10" fmla="*/ 0 h 110"/>
                  <a:gd name="T11" fmla="*/ 172 w 172"/>
                  <a:gd name="T12" fmla="*/ 110 h 110"/>
                </a:gdLst>
                <a:ahLst/>
                <a:cxnLst>
                  <a:cxn ang="T6">
                    <a:pos x="T0" y="T1"/>
                  </a:cxn>
                  <a:cxn ang="T7">
                    <a:pos x="T2" y="T3"/>
                  </a:cxn>
                  <a:cxn ang="T8">
                    <a:pos x="T4" y="T5"/>
                  </a:cxn>
                </a:cxnLst>
                <a:rect l="T9" t="T10" r="T11" b="T12"/>
                <a:pathLst>
                  <a:path w="172" h="110">
                    <a:moveTo>
                      <a:pt x="0" y="109"/>
                    </a:moveTo>
                    <a:lnTo>
                      <a:pt x="83" y="72"/>
                    </a:lnTo>
                    <a:lnTo>
                      <a:pt x="171"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59" name="Freeform 206">
                <a:extLst>
                  <a:ext uri="{FF2B5EF4-FFF2-40B4-BE49-F238E27FC236}">
                    <a16:creationId xmlns:a16="http://schemas.microsoft.com/office/drawing/2014/main" id="{04B84CDF-F2D5-7382-C36D-A383A11C6416}"/>
                  </a:ext>
                </a:extLst>
              </p:cNvPr>
              <p:cNvSpPr>
                <a:spLocks/>
              </p:cNvSpPr>
              <p:nvPr/>
            </p:nvSpPr>
            <p:spPr bwMode="auto">
              <a:xfrm>
                <a:off x="3518" y="3506"/>
                <a:ext cx="176" cy="122"/>
              </a:xfrm>
              <a:custGeom>
                <a:avLst/>
                <a:gdLst>
                  <a:gd name="T0" fmla="*/ 0 w 176"/>
                  <a:gd name="T1" fmla="*/ 121 h 122"/>
                  <a:gd name="T2" fmla="*/ 88 w 176"/>
                  <a:gd name="T3" fmla="*/ 48 h 122"/>
                  <a:gd name="T4" fmla="*/ 175 w 176"/>
                  <a:gd name="T5" fmla="*/ 0 h 122"/>
                  <a:gd name="T6" fmla="*/ 0 60000 65536"/>
                  <a:gd name="T7" fmla="*/ 0 60000 65536"/>
                  <a:gd name="T8" fmla="*/ 0 60000 65536"/>
                  <a:gd name="T9" fmla="*/ 0 w 176"/>
                  <a:gd name="T10" fmla="*/ 0 h 122"/>
                  <a:gd name="T11" fmla="*/ 176 w 176"/>
                  <a:gd name="T12" fmla="*/ 122 h 122"/>
                </a:gdLst>
                <a:ahLst/>
                <a:cxnLst>
                  <a:cxn ang="T6">
                    <a:pos x="T0" y="T1"/>
                  </a:cxn>
                  <a:cxn ang="T7">
                    <a:pos x="T2" y="T3"/>
                  </a:cxn>
                  <a:cxn ang="T8">
                    <a:pos x="T4" y="T5"/>
                  </a:cxn>
                </a:cxnLst>
                <a:rect l="T9" t="T10" r="T11" b="T12"/>
                <a:pathLst>
                  <a:path w="176" h="122">
                    <a:moveTo>
                      <a:pt x="0" y="121"/>
                    </a:moveTo>
                    <a:lnTo>
                      <a:pt x="88" y="48"/>
                    </a:lnTo>
                    <a:lnTo>
                      <a:pt x="175"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60" name="Freeform 207">
                <a:extLst>
                  <a:ext uri="{FF2B5EF4-FFF2-40B4-BE49-F238E27FC236}">
                    <a16:creationId xmlns:a16="http://schemas.microsoft.com/office/drawing/2014/main" id="{7173F369-0006-6590-E4D7-A41A0BF2271C}"/>
                  </a:ext>
                </a:extLst>
              </p:cNvPr>
              <p:cNvSpPr>
                <a:spLocks/>
              </p:cNvSpPr>
              <p:nvPr/>
            </p:nvSpPr>
            <p:spPr bwMode="auto">
              <a:xfrm>
                <a:off x="3606" y="3506"/>
                <a:ext cx="170" cy="49"/>
              </a:xfrm>
              <a:custGeom>
                <a:avLst/>
                <a:gdLst>
                  <a:gd name="T0" fmla="*/ 0 w 170"/>
                  <a:gd name="T1" fmla="*/ 48 h 49"/>
                  <a:gd name="T2" fmla="*/ 87 w 170"/>
                  <a:gd name="T3" fmla="*/ 0 h 49"/>
                  <a:gd name="T4" fmla="*/ 169 w 170"/>
                  <a:gd name="T5" fmla="*/ 0 h 49"/>
                  <a:gd name="T6" fmla="*/ 0 60000 65536"/>
                  <a:gd name="T7" fmla="*/ 0 60000 65536"/>
                  <a:gd name="T8" fmla="*/ 0 60000 65536"/>
                  <a:gd name="T9" fmla="*/ 0 w 170"/>
                  <a:gd name="T10" fmla="*/ 0 h 49"/>
                  <a:gd name="T11" fmla="*/ 170 w 170"/>
                  <a:gd name="T12" fmla="*/ 49 h 49"/>
                </a:gdLst>
                <a:ahLst/>
                <a:cxnLst>
                  <a:cxn ang="T6">
                    <a:pos x="T0" y="T1"/>
                  </a:cxn>
                  <a:cxn ang="T7">
                    <a:pos x="T2" y="T3"/>
                  </a:cxn>
                  <a:cxn ang="T8">
                    <a:pos x="T4" y="T5"/>
                  </a:cxn>
                </a:cxnLst>
                <a:rect l="T9" t="T10" r="T11" b="T12"/>
                <a:pathLst>
                  <a:path w="170" h="49">
                    <a:moveTo>
                      <a:pt x="0" y="48"/>
                    </a:moveTo>
                    <a:lnTo>
                      <a:pt x="87" y="0"/>
                    </a:lnTo>
                    <a:lnTo>
                      <a:pt x="169"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61" name="Freeform 208">
                <a:extLst>
                  <a:ext uri="{FF2B5EF4-FFF2-40B4-BE49-F238E27FC236}">
                    <a16:creationId xmlns:a16="http://schemas.microsoft.com/office/drawing/2014/main" id="{A8454387-E322-BFA6-259E-A96E01CD890F}"/>
                  </a:ext>
                </a:extLst>
              </p:cNvPr>
              <p:cNvSpPr>
                <a:spLocks/>
              </p:cNvSpPr>
              <p:nvPr/>
            </p:nvSpPr>
            <p:spPr bwMode="auto">
              <a:xfrm>
                <a:off x="3693" y="3470"/>
                <a:ext cx="166" cy="37"/>
              </a:xfrm>
              <a:custGeom>
                <a:avLst/>
                <a:gdLst>
                  <a:gd name="T0" fmla="*/ 0 w 166"/>
                  <a:gd name="T1" fmla="*/ 36 h 37"/>
                  <a:gd name="T2" fmla="*/ 83 w 166"/>
                  <a:gd name="T3" fmla="*/ 36 h 37"/>
                  <a:gd name="T4" fmla="*/ 165 w 166"/>
                  <a:gd name="T5" fmla="*/ 0 h 37"/>
                  <a:gd name="T6" fmla="*/ 0 60000 65536"/>
                  <a:gd name="T7" fmla="*/ 0 60000 65536"/>
                  <a:gd name="T8" fmla="*/ 0 60000 65536"/>
                  <a:gd name="T9" fmla="*/ 0 w 166"/>
                  <a:gd name="T10" fmla="*/ 0 h 37"/>
                  <a:gd name="T11" fmla="*/ 166 w 166"/>
                  <a:gd name="T12" fmla="*/ 37 h 37"/>
                </a:gdLst>
                <a:ahLst/>
                <a:cxnLst>
                  <a:cxn ang="T6">
                    <a:pos x="T0" y="T1"/>
                  </a:cxn>
                  <a:cxn ang="T7">
                    <a:pos x="T2" y="T3"/>
                  </a:cxn>
                  <a:cxn ang="T8">
                    <a:pos x="T4" y="T5"/>
                  </a:cxn>
                </a:cxnLst>
                <a:rect l="T9" t="T10" r="T11" b="T12"/>
                <a:pathLst>
                  <a:path w="166" h="37">
                    <a:moveTo>
                      <a:pt x="0" y="36"/>
                    </a:moveTo>
                    <a:lnTo>
                      <a:pt x="83" y="36"/>
                    </a:lnTo>
                    <a:lnTo>
                      <a:pt x="165"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62" name="Freeform 209">
                <a:extLst>
                  <a:ext uri="{FF2B5EF4-FFF2-40B4-BE49-F238E27FC236}">
                    <a16:creationId xmlns:a16="http://schemas.microsoft.com/office/drawing/2014/main" id="{A430804C-B22E-B519-6451-BBC98BC46BD4}"/>
                  </a:ext>
                </a:extLst>
              </p:cNvPr>
              <p:cNvSpPr>
                <a:spLocks/>
              </p:cNvSpPr>
              <p:nvPr/>
            </p:nvSpPr>
            <p:spPr bwMode="auto">
              <a:xfrm>
                <a:off x="3775" y="3470"/>
                <a:ext cx="171" cy="37"/>
              </a:xfrm>
              <a:custGeom>
                <a:avLst/>
                <a:gdLst>
                  <a:gd name="T0" fmla="*/ 0 w 171"/>
                  <a:gd name="T1" fmla="*/ 36 h 37"/>
                  <a:gd name="T2" fmla="*/ 82 w 171"/>
                  <a:gd name="T3" fmla="*/ 0 h 37"/>
                  <a:gd name="T4" fmla="*/ 170 w 171"/>
                  <a:gd name="T5" fmla="*/ 0 h 37"/>
                  <a:gd name="T6" fmla="*/ 0 60000 65536"/>
                  <a:gd name="T7" fmla="*/ 0 60000 65536"/>
                  <a:gd name="T8" fmla="*/ 0 60000 65536"/>
                  <a:gd name="T9" fmla="*/ 0 w 171"/>
                  <a:gd name="T10" fmla="*/ 0 h 37"/>
                  <a:gd name="T11" fmla="*/ 171 w 171"/>
                  <a:gd name="T12" fmla="*/ 37 h 37"/>
                </a:gdLst>
                <a:ahLst/>
                <a:cxnLst>
                  <a:cxn ang="T6">
                    <a:pos x="T0" y="T1"/>
                  </a:cxn>
                  <a:cxn ang="T7">
                    <a:pos x="T2" y="T3"/>
                  </a:cxn>
                  <a:cxn ang="T8">
                    <a:pos x="T4" y="T5"/>
                  </a:cxn>
                </a:cxnLst>
                <a:rect l="T9" t="T10" r="T11" b="T12"/>
                <a:pathLst>
                  <a:path w="171" h="37">
                    <a:moveTo>
                      <a:pt x="0" y="36"/>
                    </a:moveTo>
                    <a:lnTo>
                      <a:pt x="82" y="0"/>
                    </a:lnTo>
                    <a:lnTo>
                      <a:pt x="170"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63" name="Freeform 210">
                <a:extLst>
                  <a:ext uri="{FF2B5EF4-FFF2-40B4-BE49-F238E27FC236}">
                    <a16:creationId xmlns:a16="http://schemas.microsoft.com/office/drawing/2014/main" id="{7336AA0E-59C5-DA88-87B1-098E30505A22}"/>
                  </a:ext>
                </a:extLst>
              </p:cNvPr>
              <p:cNvSpPr>
                <a:spLocks/>
              </p:cNvSpPr>
              <p:nvPr/>
            </p:nvSpPr>
            <p:spPr bwMode="auto">
              <a:xfrm>
                <a:off x="3858" y="3422"/>
                <a:ext cx="258" cy="49"/>
              </a:xfrm>
              <a:custGeom>
                <a:avLst/>
                <a:gdLst>
                  <a:gd name="T0" fmla="*/ 0 w 258"/>
                  <a:gd name="T1" fmla="*/ 48 h 49"/>
                  <a:gd name="T2" fmla="*/ 87 w 258"/>
                  <a:gd name="T3" fmla="*/ 48 h 49"/>
                  <a:gd name="T4" fmla="*/ 257 w 258"/>
                  <a:gd name="T5" fmla="*/ 0 h 49"/>
                  <a:gd name="T6" fmla="*/ 0 60000 65536"/>
                  <a:gd name="T7" fmla="*/ 0 60000 65536"/>
                  <a:gd name="T8" fmla="*/ 0 60000 65536"/>
                  <a:gd name="T9" fmla="*/ 0 w 258"/>
                  <a:gd name="T10" fmla="*/ 0 h 49"/>
                  <a:gd name="T11" fmla="*/ 258 w 258"/>
                  <a:gd name="T12" fmla="*/ 49 h 49"/>
                </a:gdLst>
                <a:ahLst/>
                <a:cxnLst>
                  <a:cxn ang="T6">
                    <a:pos x="T0" y="T1"/>
                  </a:cxn>
                  <a:cxn ang="T7">
                    <a:pos x="T2" y="T3"/>
                  </a:cxn>
                  <a:cxn ang="T8">
                    <a:pos x="T4" y="T5"/>
                  </a:cxn>
                </a:cxnLst>
                <a:rect l="T9" t="T10" r="T11" b="T12"/>
                <a:pathLst>
                  <a:path w="258" h="49">
                    <a:moveTo>
                      <a:pt x="0" y="48"/>
                    </a:moveTo>
                    <a:lnTo>
                      <a:pt x="87" y="48"/>
                    </a:lnTo>
                    <a:lnTo>
                      <a:pt x="25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64" name="Freeform 211">
                <a:extLst>
                  <a:ext uri="{FF2B5EF4-FFF2-40B4-BE49-F238E27FC236}">
                    <a16:creationId xmlns:a16="http://schemas.microsoft.com/office/drawing/2014/main" id="{70FF1142-DCDD-3BAC-7457-9DB7F3777002}"/>
                  </a:ext>
                </a:extLst>
              </p:cNvPr>
              <p:cNvSpPr>
                <a:spLocks/>
              </p:cNvSpPr>
              <p:nvPr/>
            </p:nvSpPr>
            <p:spPr bwMode="auto">
              <a:xfrm>
                <a:off x="3945" y="3422"/>
                <a:ext cx="341" cy="49"/>
              </a:xfrm>
              <a:custGeom>
                <a:avLst/>
                <a:gdLst>
                  <a:gd name="T0" fmla="*/ 0 w 341"/>
                  <a:gd name="T1" fmla="*/ 48 h 49"/>
                  <a:gd name="T2" fmla="*/ 170 w 341"/>
                  <a:gd name="T3" fmla="*/ 0 h 49"/>
                  <a:gd name="T4" fmla="*/ 340 w 341"/>
                  <a:gd name="T5" fmla="*/ 24 h 49"/>
                  <a:gd name="T6" fmla="*/ 0 60000 65536"/>
                  <a:gd name="T7" fmla="*/ 0 60000 65536"/>
                  <a:gd name="T8" fmla="*/ 0 60000 65536"/>
                  <a:gd name="T9" fmla="*/ 0 w 341"/>
                  <a:gd name="T10" fmla="*/ 0 h 49"/>
                  <a:gd name="T11" fmla="*/ 341 w 341"/>
                  <a:gd name="T12" fmla="*/ 49 h 49"/>
                </a:gdLst>
                <a:ahLst/>
                <a:cxnLst>
                  <a:cxn ang="T6">
                    <a:pos x="T0" y="T1"/>
                  </a:cxn>
                  <a:cxn ang="T7">
                    <a:pos x="T2" y="T3"/>
                  </a:cxn>
                  <a:cxn ang="T8">
                    <a:pos x="T4" y="T5"/>
                  </a:cxn>
                </a:cxnLst>
                <a:rect l="T9" t="T10" r="T11" b="T12"/>
                <a:pathLst>
                  <a:path w="341" h="49">
                    <a:moveTo>
                      <a:pt x="0" y="48"/>
                    </a:moveTo>
                    <a:lnTo>
                      <a:pt x="170" y="0"/>
                    </a:lnTo>
                    <a:lnTo>
                      <a:pt x="340" y="24"/>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65" name="Freeform 212">
                <a:extLst>
                  <a:ext uri="{FF2B5EF4-FFF2-40B4-BE49-F238E27FC236}">
                    <a16:creationId xmlns:a16="http://schemas.microsoft.com/office/drawing/2014/main" id="{6005BE61-6880-C5C3-CC0B-917AE99E4FF6}"/>
                  </a:ext>
                </a:extLst>
              </p:cNvPr>
              <p:cNvSpPr>
                <a:spLocks/>
              </p:cNvSpPr>
              <p:nvPr/>
            </p:nvSpPr>
            <p:spPr bwMode="auto">
              <a:xfrm>
                <a:off x="4115" y="3422"/>
                <a:ext cx="341" cy="26"/>
              </a:xfrm>
              <a:custGeom>
                <a:avLst/>
                <a:gdLst>
                  <a:gd name="T0" fmla="*/ 0 w 341"/>
                  <a:gd name="T1" fmla="*/ 0 h 26"/>
                  <a:gd name="T2" fmla="*/ 170 w 341"/>
                  <a:gd name="T3" fmla="*/ 25 h 26"/>
                  <a:gd name="T4" fmla="*/ 340 w 341"/>
                  <a:gd name="T5" fmla="*/ 25 h 26"/>
                  <a:gd name="T6" fmla="*/ 0 60000 65536"/>
                  <a:gd name="T7" fmla="*/ 0 60000 65536"/>
                  <a:gd name="T8" fmla="*/ 0 60000 65536"/>
                  <a:gd name="T9" fmla="*/ 0 w 341"/>
                  <a:gd name="T10" fmla="*/ 0 h 26"/>
                  <a:gd name="T11" fmla="*/ 341 w 341"/>
                  <a:gd name="T12" fmla="*/ 26 h 26"/>
                </a:gdLst>
                <a:ahLst/>
                <a:cxnLst>
                  <a:cxn ang="T6">
                    <a:pos x="T0" y="T1"/>
                  </a:cxn>
                  <a:cxn ang="T7">
                    <a:pos x="T2" y="T3"/>
                  </a:cxn>
                  <a:cxn ang="T8">
                    <a:pos x="T4" y="T5"/>
                  </a:cxn>
                </a:cxnLst>
                <a:rect l="T9" t="T10" r="T11" b="T12"/>
                <a:pathLst>
                  <a:path w="341" h="26">
                    <a:moveTo>
                      <a:pt x="0" y="0"/>
                    </a:moveTo>
                    <a:lnTo>
                      <a:pt x="170" y="25"/>
                    </a:lnTo>
                    <a:lnTo>
                      <a:pt x="340" y="25"/>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66" name="Freeform 213">
                <a:extLst>
                  <a:ext uri="{FF2B5EF4-FFF2-40B4-BE49-F238E27FC236}">
                    <a16:creationId xmlns:a16="http://schemas.microsoft.com/office/drawing/2014/main" id="{E3940A8A-34EF-9115-96D1-5D1784FEFA3B}"/>
                  </a:ext>
                </a:extLst>
              </p:cNvPr>
              <p:cNvSpPr>
                <a:spLocks/>
              </p:cNvSpPr>
              <p:nvPr/>
            </p:nvSpPr>
            <p:spPr bwMode="auto">
              <a:xfrm>
                <a:off x="4285" y="3447"/>
                <a:ext cx="510" cy="121"/>
              </a:xfrm>
              <a:custGeom>
                <a:avLst/>
                <a:gdLst>
                  <a:gd name="T0" fmla="*/ 0 w 510"/>
                  <a:gd name="T1" fmla="*/ 0 h 121"/>
                  <a:gd name="T2" fmla="*/ 170 w 510"/>
                  <a:gd name="T3" fmla="*/ 0 h 121"/>
                  <a:gd name="T4" fmla="*/ 509 w 510"/>
                  <a:gd name="T5" fmla="*/ 120 h 121"/>
                  <a:gd name="T6" fmla="*/ 0 60000 65536"/>
                  <a:gd name="T7" fmla="*/ 0 60000 65536"/>
                  <a:gd name="T8" fmla="*/ 0 60000 65536"/>
                  <a:gd name="T9" fmla="*/ 0 w 510"/>
                  <a:gd name="T10" fmla="*/ 0 h 121"/>
                  <a:gd name="T11" fmla="*/ 510 w 510"/>
                  <a:gd name="T12" fmla="*/ 121 h 121"/>
                </a:gdLst>
                <a:ahLst/>
                <a:cxnLst>
                  <a:cxn ang="T6">
                    <a:pos x="T0" y="T1"/>
                  </a:cxn>
                  <a:cxn ang="T7">
                    <a:pos x="T2" y="T3"/>
                  </a:cxn>
                  <a:cxn ang="T8">
                    <a:pos x="T4" y="T5"/>
                  </a:cxn>
                </a:cxnLst>
                <a:rect l="T9" t="T10" r="T11" b="T12"/>
                <a:pathLst>
                  <a:path w="510" h="121">
                    <a:moveTo>
                      <a:pt x="0" y="0"/>
                    </a:moveTo>
                    <a:lnTo>
                      <a:pt x="170" y="0"/>
                    </a:lnTo>
                    <a:lnTo>
                      <a:pt x="509" y="12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67" name="Freeform 214">
                <a:extLst>
                  <a:ext uri="{FF2B5EF4-FFF2-40B4-BE49-F238E27FC236}">
                    <a16:creationId xmlns:a16="http://schemas.microsoft.com/office/drawing/2014/main" id="{5F61EF47-65DE-5942-DFB5-FC929E20F3BE}"/>
                  </a:ext>
                </a:extLst>
              </p:cNvPr>
              <p:cNvSpPr>
                <a:spLocks/>
              </p:cNvSpPr>
              <p:nvPr/>
            </p:nvSpPr>
            <p:spPr bwMode="auto">
              <a:xfrm>
                <a:off x="4455" y="3447"/>
                <a:ext cx="680" cy="181"/>
              </a:xfrm>
              <a:custGeom>
                <a:avLst/>
                <a:gdLst>
                  <a:gd name="T0" fmla="*/ 0 w 680"/>
                  <a:gd name="T1" fmla="*/ 0 h 181"/>
                  <a:gd name="T2" fmla="*/ 340 w 680"/>
                  <a:gd name="T3" fmla="*/ 121 h 181"/>
                  <a:gd name="T4" fmla="*/ 679 w 680"/>
                  <a:gd name="T5" fmla="*/ 180 h 181"/>
                  <a:gd name="T6" fmla="*/ 0 60000 65536"/>
                  <a:gd name="T7" fmla="*/ 0 60000 65536"/>
                  <a:gd name="T8" fmla="*/ 0 60000 65536"/>
                  <a:gd name="T9" fmla="*/ 0 w 680"/>
                  <a:gd name="T10" fmla="*/ 0 h 181"/>
                  <a:gd name="T11" fmla="*/ 680 w 680"/>
                  <a:gd name="T12" fmla="*/ 181 h 181"/>
                </a:gdLst>
                <a:ahLst/>
                <a:cxnLst>
                  <a:cxn ang="T6">
                    <a:pos x="T0" y="T1"/>
                  </a:cxn>
                  <a:cxn ang="T7">
                    <a:pos x="T2" y="T3"/>
                  </a:cxn>
                  <a:cxn ang="T8">
                    <a:pos x="T4" y="T5"/>
                  </a:cxn>
                </a:cxnLst>
                <a:rect l="T9" t="T10" r="T11" b="T12"/>
                <a:pathLst>
                  <a:path w="680" h="181">
                    <a:moveTo>
                      <a:pt x="0" y="0"/>
                    </a:moveTo>
                    <a:lnTo>
                      <a:pt x="340" y="121"/>
                    </a:lnTo>
                    <a:lnTo>
                      <a:pt x="679" y="18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68" name="Line 215">
                <a:extLst>
                  <a:ext uri="{FF2B5EF4-FFF2-40B4-BE49-F238E27FC236}">
                    <a16:creationId xmlns:a16="http://schemas.microsoft.com/office/drawing/2014/main" id="{A04E775A-170F-5E4A-4AB7-31E84CDE0880}"/>
                  </a:ext>
                </a:extLst>
              </p:cNvPr>
              <p:cNvSpPr>
                <a:spLocks noChangeShapeType="1"/>
              </p:cNvSpPr>
              <p:nvPr/>
            </p:nvSpPr>
            <p:spPr bwMode="auto">
              <a:xfrm>
                <a:off x="4794" y="3576"/>
                <a:ext cx="337" cy="59"/>
              </a:xfrm>
              <a:prstGeom prst="line">
                <a:avLst/>
              </a:prstGeom>
              <a:grpFill/>
              <a:ln w="12700">
                <a:solidFill>
                  <a:schemeClr val="tx1"/>
                </a:solidFill>
                <a:round/>
                <a:headEnd/>
                <a:tailEnd/>
              </a:ln>
            </p:spPr>
            <p:txBody>
              <a:bodyPr/>
              <a:lstStyle/>
              <a:p>
                <a:pPr>
                  <a:defRPr/>
                </a:pPr>
                <a:endParaRPr lang="en-ZW"/>
              </a:p>
            </p:txBody>
          </p:sp>
          <p:sp>
            <p:nvSpPr>
              <p:cNvPr id="37269" name="Line 216">
                <a:extLst>
                  <a:ext uri="{FF2B5EF4-FFF2-40B4-BE49-F238E27FC236}">
                    <a16:creationId xmlns:a16="http://schemas.microsoft.com/office/drawing/2014/main" id="{C1804DD4-0C7F-4B09-3769-4B24327D0E22}"/>
                  </a:ext>
                </a:extLst>
              </p:cNvPr>
              <p:cNvSpPr>
                <a:spLocks noChangeShapeType="1"/>
              </p:cNvSpPr>
              <p:nvPr/>
            </p:nvSpPr>
            <p:spPr bwMode="auto">
              <a:xfrm>
                <a:off x="3435" y="3671"/>
                <a:ext cx="79" cy="0"/>
              </a:xfrm>
              <a:prstGeom prst="line">
                <a:avLst/>
              </a:prstGeom>
              <a:grpFill/>
              <a:ln w="12700">
                <a:solidFill>
                  <a:schemeClr val="tx1"/>
                </a:solidFill>
                <a:round/>
                <a:headEnd/>
                <a:tailEnd/>
              </a:ln>
            </p:spPr>
            <p:txBody>
              <a:bodyPr/>
              <a:lstStyle/>
              <a:p>
                <a:pPr>
                  <a:defRPr/>
                </a:pPr>
                <a:endParaRPr lang="en-ZW"/>
              </a:p>
            </p:txBody>
          </p:sp>
          <p:sp>
            <p:nvSpPr>
              <p:cNvPr id="37270" name="Freeform 217">
                <a:extLst>
                  <a:ext uri="{FF2B5EF4-FFF2-40B4-BE49-F238E27FC236}">
                    <a16:creationId xmlns:a16="http://schemas.microsoft.com/office/drawing/2014/main" id="{A10685A2-C209-AADD-D046-E3CBA458C71D}"/>
                  </a:ext>
                </a:extLst>
              </p:cNvPr>
              <p:cNvSpPr>
                <a:spLocks/>
              </p:cNvSpPr>
              <p:nvPr/>
            </p:nvSpPr>
            <p:spPr bwMode="auto">
              <a:xfrm>
                <a:off x="3435" y="3602"/>
                <a:ext cx="259" cy="62"/>
              </a:xfrm>
              <a:custGeom>
                <a:avLst/>
                <a:gdLst>
                  <a:gd name="T0" fmla="*/ 0 w 259"/>
                  <a:gd name="T1" fmla="*/ 61 h 62"/>
                  <a:gd name="T2" fmla="*/ 82 w 259"/>
                  <a:gd name="T3" fmla="*/ 61 h 62"/>
                  <a:gd name="T4" fmla="*/ 258 w 259"/>
                  <a:gd name="T5" fmla="*/ 0 h 62"/>
                  <a:gd name="T6" fmla="*/ 0 60000 65536"/>
                  <a:gd name="T7" fmla="*/ 0 60000 65536"/>
                  <a:gd name="T8" fmla="*/ 0 60000 65536"/>
                  <a:gd name="T9" fmla="*/ 0 w 259"/>
                  <a:gd name="T10" fmla="*/ 0 h 62"/>
                  <a:gd name="T11" fmla="*/ 259 w 259"/>
                  <a:gd name="T12" fmla="*/ 62 h 62"/>
                </a:gdLst>
                <a:ahLst/>
                <a:cxnLst>
                  <a:cxn ang="T6">
                    <a:pos x="T0" y="T1"/>
                  </a:cxn>
                  <a:cxn ang="T7">
                    <a:pos x="T2" y="T3"/>
                  </a:cxn>
                  <a:cxn ang="T8">
                    <a:pos x="T4" y="T5"/>
                  </a:cxn>
                </a:cxnLst>
                <a:rect l="T9" t="T10" r="T11" b="T12"/>
                <a:pathLst>
                  <a:path w="259" h="62">
                    <a:moveTo>
                      <a:pt x="0" y="61"/>
                    </a:moveTo>
                    <a:lnTo>
                      <a:pt x="82" y="61"/>
                    </a:lnTo>
                    <a:lnTo>
                      <a:pt x="258"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71" name="Freeform 218">
                <a:extLst>
                  <a:ext uri="{FF2B5EF4-FFF2-40B4-BE49-F238E27FC236}">
                    <a16:creationId xmlns:a16="http://schemas.microsoft.com/office/drawing/2014/main" id="{658B6C04-46F0-0BE5-2A4B-DAC3D1E79488}"/>
                  </a:ext>
                </a:extLst>
              </p:cNvPr>
              <p:cNvSpPr>
                <a:spLocks/>
              </p:cNvSpPr>
              <p:nvPr/>
            </p:nvSpPr>
            <p:spPr bwMode="auto">
              <a:xfrm>
                <a:off x="3518" y="3457"/>
                <a:ext cx="258" cy="207"/>
              </a:xfrm>
              <a:custGeom>
                <a:avLst/>
                <a:gdLst>
                  <a:gd name="T0" fmla="*/ 0 w 258"/>
                  <a:gd name="T1" fmla="*/ 206 h 207"/>
                  <a:gd name="T2" fmla="*/ 175 w 258"/>
                  <a:gd name="T3" fmla="*/ 145 h 207"/>
                  <a:gd name="T4" fmla="*/ 257 w 258"/>
                  <a:gd name="T5" fmla="*/ 0 h 207"/>
                  <a:gd name="T6" fmla="*/ 0 60000 65536"/>
                  <a:gd name="T7" fmla="*/ 0 60000 65536"/>
                  <a:gd name="T8" fmla="*/ 0 60000 65536"/>
                  <a:gd name="T9" fmla="*/ 0 w 258"/>
                  <a:gd name="T10" fmla="*/ 0 h 207"/>
                  <a:gd name="T11" fmla="*/ 258 w 258"/>
                  <a:gd name="T12" fmla="*/ 207 h 207"/>
                </a:gdLst>
                <a:ahLst/>
                <a:cxnLst>
                  <a:cxn ang="T6">
                    <a:pos x="T0" y="T1"/>
                  </a:cxn>
                  <a:cxn ang="T7">
                    <a:pos x="T2" y="T3"/>
                  </a:cxn>
                  <a:cxn ang="T8">
                    <a:pos x="T4" y="T5"/>
                  </a:cxn>
                </a:cxnLst>
                <a:rect l="T9" t="T10" r="T11" b="T12"/>
                <a:pathLst>
                  <a:path w="258" h="207">
                    <a:moveTo>
                      <a:pt x="0" y="206"/>
                    </a:moveTo>
                    <a:lnTo>
                      <a:pt x="175" y="145"/>
                    </a:lnTo>
                    <a:lnTo>
                      <a:pt x="25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72" name="Freeform 219">
                <a:extLst>
                  <a:ext uri="{FF2B5EF4-FFF2-40B4-BE49-F238E27FC236}">
                    <a16:creationId xmlns:a16="http://schemas.microsoft.com/office/drawing/2014/main" id="{13468712-CFD1-D522-8365-C43B7C1E8E82}"/>
                  </a:ext>
                </a:extLst>
              </p:cNvPr>
              <p:cNvSpPr>
                <a:spLocks/>
              </p:cNvSpPr>
              <p:nvPr/>
            </p:nvSpPr>
            <p:spPr bwMode="auto">
              <a:xfrm>
                <a:off x="3693" y="3457"/>
                <a:ext cx="166" cy="146"/>
              </a:xfrm>
              <a:custGeom>
                <a:avLst/>
                <a:gdLst>
                  <a:gd name="T0" fmla="*/ 0 w 166"/>
                  <a:gd name="T1" fmla="*/ 145 h 146"/>
                  <a:gd name="T2" fmla="*/ 83 w 166"/>
                  <a:gd name="T3" fmla="*/ 0 h 146"/>
                  <a:gd name="T4" fmla="*/ 165 w 166"/>
                  <a:gd name="T5" fmla="*/ 0 h 146"/>
                  <a:gd name="T6" fmla="*/ 0 60000 65536"/>
                  <a:gd name="T7" fmla="*/ 0 60000 65536"/>
                  <a:gd name="T8" fmla="*/ 0 60000 65536"/>
                  <a:gd name="T9" fmla="*/ 0 w 166"/>
                  <a:gd name="T10" fmla="*/ 0 h 146"/>
                  <a:gd name="T11" fmla="*/ 166 w 166"/>
                  <a:gd name="T12" fmla="*/ 146 h 146"/>
                </a:gdLst>
                <a:ahLst/>
                <a:cxnLst>
                  <a:cxn ang="T6">
                    <a:pos x="T0" y="T1"/>
                  </a:cxn>
                  <a:cxn ang="T7">
                    <a:pos x="T2" y="T3"/>
                  </a:cxn>
                  <a:cxn ang="T8">
                    <a:pos x="T4" y="T5"/>
                  </a:cxn>
                </a:cxnLst>
                <a:rect l="T9" t="T10" r="T11" b="T12"/>
                <a:pathLst>
                  <a:path w="166" h="146">
                    <a:moveTo>
                      <a:pt x="0" y="145"/>
                    </a:moveTo>
                    <a:lnTo>
                      <a:pt x="83" y="0"/>
                    </a:lnTo>
                    <a:lnTo>
                      <a:pt x="165"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73" name="Freeform 220">
                <a:extLst>
                  <a:ext uri="{FF2B5EF4-FFF2-40B4-BE49-F238E27FC236}">
                    <a16:creationId xmlns:a16="http://schemas.microsoft.com/office/drawing/2014/main" id="{6621C4DD-6431-D74C-54AB-A823544282DF}"/>
                  </a:ext>
                </a:extLst>
              </p:cNvPr>
              <p:cNvSpPr>
                <a:spLocks/>
              </p:cNvSpPr>
              <p:nvPr/>
            </p:nvSpPr>
            <p:spPr bwMode="auto">
              <a:xfrm>
                <a:off x="3775" y="3408"/>
                <a:ext cx="171" cy="50"/>
              </a:xfrm>
              <a:custGeom>
                <a:avLst/>
                <a:gdLst>
                  <a:gd name="T0" fmla="*/ 0 w 171"/>
                  <a:gd name="T1" fmla="*/ 49 h 50"/>
                  <a:gd name="T2" fmla="*/ 82 w 171"/>
                  <a:gd name="T3" fmla="*/ 49 h 50"/>
                  <a:gd name="T4" fmla="*/ 170 w 171"/>
                  <a:gd name="T5" fmla="*/ 0 h 50"/>
                  <a:gd name="T6" fmla="*/ 0 60000 65536"/>
                  <a:gd name="T7" fmla="*/ 0 60000 65536"/>
                  <a:gd name="T8" fmla="*/ 0 60000 65536"/>
                  <a:gd name="T9" fmla="*/ 0 w 171"/>
                  <a:gd name="T10" fmla="*/ 0 h 50"/>
                  <a:gd name="T11" fmla="*/ 171 w 171"/>
                  <a:gd name="T12" fmla="*/ 50 h 50"/>
                </a:gdLst>
                <a:ahLst/>
                <a:cxnLst>
                  <a:cxn ang="T6">
                    <a:pos x="T0" y="T1"/>
                  </a:cxn>
                  <a:cxn ang="T7">
                    <a:pos x="T2" y="T3"/>
                  </a:cxn>
                  <a:cxn ang="T8">
                    <a:pos x="T4" y="T5"/>
                  </a:cxn>
                </a:cxnLst>
                <a:rect l="T9" t="T10" r="T11" b="T12"/>
                <a:pathLst>
                  <a:path w="171" h="50">
                    <a:moveTo>
                      <a:pt x="0" y="49"/>
                    </a:moveTo>
                    <a:lnTo>
                      <a:pt x="82" y="49"/>
                    </a:lnTo>
                    <a:lnTo>
                      <a:pt x="170"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74" name="Freeform 221">
                <a:extLst>
                  <a:ext uri="{FF2B5EF4-FFF2-40B4-BE49-F238E27FC236}">
                    <a16:creationId xmlns:a16="http://schemas.microsoft.com/office/drawing/2014/main" id="{D77CCFE4-FCB2-624D-F57B-287287FFB277}"/>
                  </a:ext>
                </a:extLst>
              </p:cNvPr>
              <p:cNvSpPr>
                <a:spLocks/>
              </p:cNvSpPr>
              <p:nvPr/>
            </p:nvSpPr>
            <p:spPr bwMode="auto">
              <a:xfrm>
                <a:off x="3858" y="3408"/>
                <a:ext cx="258" cy="112"/>
              </a:xfrm>
              <a:custGeom>
                <a:avLst/>
                <a:gdLst>
                  <a:gd name="T0" fmla="*/ 0 w 258"/>
                  <a:gd name="T1" fmla="*/ 49 h 112"/>
                  <a:gd name="T2" fmla="*/ 87 w 258"/>
                  <a:gd name="T3" fmla="*/ 0 h 112"/>
                  <a:gd name="T4" fmla="*/ 257 w 258"/>
                  <a:gd name="T5" fmla="*/ 111 h 112"/>
                  <a:gd name="T6" fmla="*/ 0 60000 65536"/>
                  <a:gd name="T7" fmla="*/ 0 60000 65536"/>
                  <a:gd name="T8" fmla="*/ 0 60000 65536"/>
                  <a:gd name="T9" fmla="*/ 0 w 258"/>
                  <a:gd name="T10" fmla="*/ 0 h 112"/>
                  <a:gd name="T11" fmla="*/ 258 w 258"/>
                  <a:gd name="T12" fmla="*/ 112 h 112"/>
                </a:gdLst>
                <a:ahLst/>
                <a:cxnLst>
                  <a:cxn ang="T6">
                    <a:pos x="T0" y="T1"/>
                  </a:cxn>
                  <a:cxn ang="T7">
                    <a:pos x="T2" y="T3"/>
                  </a:cxn>
                  <a:cxn ang="T8">
                    <a:pos x="T4" y="T5"/>
                  </a:cxn>
                </a:cxnLst>
                <a:rect l="T9" t="T10" r="T11" b="T12"/>
                <a:pathLst>
                  <a:path w="258" h="112">
                    <a:moveTo>
                      <a:pt x="0" y="49"/>
                    </a:moveTo>
                    <a:lnTo>
                      <a:pt x="87" y="0"/>
                    </a:lnTo>
                    <a:lnTo>
                      <a:pt x="257" y="111"/>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75" name="Freeform 222">
                <a:extLst>
                  <a:ext uri="{FF2B5EF4-FFF2-40B4-BE49-F238E27FC236}">
                    <a16:creationId xmlns:a16="http://schemas.microsoft.com/office/drawing/2014/main" id="{16DB176F-54FB-382E-A99F-859B33D1DA78}"/>
                  </a:ext>
                </a:extLst>
              </p:cNvPr>
              <p:cNvSpPr>
                <a:spLocks/>
              </p:cNvSpPr>
              <p:nvPr/>
            </p:nvSpPr>
            <p:spPr bwMode="auto">
              <a:xfrm>
                <a:off x="3945" y="3408"/>
                <a:ext cx="341" cy="147"/>
              </a:xfrm>
              <a:custGeom>
                <a:avLst/>
                <a:gdLst>
                  <a:gd name="T0" fmla="*/ 0 w 341"/>
                  <a:gd name="T1" fmla="*/ 0 h 147"/>
                  <a:gd name="T2" fmla="*/ 170 w 341"/>
                  <a:gd name="T3" fmla="*/ 111 h 147"/>
                  <a:gd name="T4" fmla="*/ 340 w 341"/>
                  <a:gd name="T5" fmla="*/ 146 h 147"/>
                  <a:gd name="T6" fmla="*/ 0 60000 65536"/>
                  <a:gd name="T7" fmla="*/ 0 60000 65536"/>
                  <a:gd name="T8" fmla="*/ 0 60000 65536"/>
                  <a:gd name="T9" fmla="*/ 0 w 341"/>
                  <a:gd name="T10" fmla="*/ 0 h 147"/>
                  <a:gd name="T11" fmla="*/ 341 w 341"/>
                  <a:gd name="T12" fmla="*/ 147 h 147"/>
                </a:gdLst>
                <a:ahLst/>
                <a:cxnLst>
                  <a:cxn ang="T6">
                    <a:pos x="T0" y="T1"/>
                  </a:cxn>
                  <a:cxn ang="T7">
                    <a:pos x="T2" y="T3"/>
                  </a:cxn>
                  <a:cxn ang="T8">
                    <a:pos x="T4" y="T5"/>
                  </a:cxn>
                </a:cxnLst>
                <a:rect l="T9" t="T10" r="T11" b="T12"/>
                <a:pathLst>
                  <a:path w="341" h="147">
                    <a:moveTo>
                      <a:pt x="0" y="0"/>
                    </a:moveTo>
                    <a:lnTo>
                      <a:pt x="170" y="111"/>
                    </a:lnTo>
                    <a:lnTo>
                      <a:pt x="340" y="146"/>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76" name="Freeform 223">
                <a:extLst>
                  <a:ext uri="{FF2B5EF4-FFF2-40B4-BE49-F238E27FC236}">
                    <a16:creationId xmlns:a16="http://schemas.microsoft.com/office/drawing/2014/main" id="{BDBE9ABC-AECF-4A1F-1777-FADEA726516D}"/>
                  </a:ext>
                </a:extLst>
              </p:cNvPr>
              <p:cNvSpPr>
                <a:spLocks/>
              </p:cNvSpPr>
              <p:nvPr/>
            </p:nvSpPr>
            <p:spPr bwMode="auto">
              <a:xfrm>
                <a:off x="4115" y="3519"/>
                <a:ext cx="341" cy="60"/>
              </a:xfrm>
              <a:custGeom>
                <a:avLst/>
                <a:gdLst>
                  <a:gd name="T0" fmla="*/ 0 w 341"/>
                  <a:gd name="T1" fmla="*/ 0 h 60"/>
                  <a:gd name="T2" fmla="*/ 170 w 341"/>
                  <a:gd name="T3" fmla="*/ 35 h 60"/>
                  <a:gd name="T4" fmla="*/ 340 w 341"/>
                  <a:gd name="T5" fmla="*/ 59 h 60"/>
                  <a:gd name="T6" fmla="*/ 0 60000 65536"/>
                  <a:gd name="T7" fmla="*/ 0 60000 65536"/>
                  <a:gd name="T8" fmla="*/ 0 60000 65536"/>
                  <a:gd name="T9" fmla="*/ 0 w 341"/>
                  <a:gd name="T10" fmla="*/ 0 h 60"/>
                  <a:gd name="T11" fmla="*/ 341 w 341"/>
                  <a:gd name="T12" fmla="*/ 60 h 60"/>
                </a:gdLst>
                <a:ahLst/>
                <a:cxnLst>
                  <a:cxn ang="T6">
                    <a:pos x="T0" y="T1"/>
                  </a:cxn>
                  <a:cxn ang="T7">
                    <a:pos x="T2" y="T3"/>
                  </a:cxn>
                  <a:cxn ang="T8">
                    <a:pos x="T4" y="T5"/>
                  </a:cxn>
                </a:cxnLst>
                <a:rect l="T9" t="T10" r="T11" b="T12"/>
                <a:pathLst>
                  <a:path w="341" h="60">
                    <a:moveTo>
                      <a:pt x="0" y="0"/>
                    </a:moveTo>
                    <a:lnTo>
                      <a:pt x="170" y="35"/>
                    </a:lnTo>
                    <a:lnTo>
                      <a:pt x="340" y="59"/>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77" name="Freeform 224">
                <a:extLst>
                  <a:ext uri="{FF2B5EF4-FFF2-40B4-BE49-F238E27FC236}">
                    <a16:creationId xmlns:a16="http://schemas.microsoft.com/office/drawing/2014/main" id="{B7914EFE-4B1B-BA04-3DA3-04D7BA032EEF}"/>
                  </a:ext>
                </a:extLst>
              </p:cNvPr>
              <p:cNvSpPr>
                <a:spLocks/>
              </p:cNvSpPr>
              <p:nvPr/>
            </p:nvSpPr>
            <p:spPr bwMode="auto">
              <a:xfrm>
                <a:off x="4285" y="3554"/>
                <a:ext cx="510" cy="49"/>
              </a:xfrm>
              <a:custGeom>
                <a:avLst/>
                <a:gdLst>
                  <a:gd name="T0" fmla="*/ 0 w 510"/>
                  <a:gd name="T1" fmla="*/ 0 h 49"/>
                  <a:gd name="T2" fmla="*/ 170 w 510"/>
                  <a:gd name="T3" fmla="*/ 24 h 49"/>
                  <a:gd name="T4" fmla="*/ 509 w 510"/>
                  <a:gd name="T5" fmla="*/ 48 h 49"/>
                  <a:gd name="T6" fmla="*/ 0 60000 65536"/>
                  <a:gd name="T7" fmla="*/ 0 60000 65536"/>
                  <a:gd name="T8" fmla="*/ 0 60000 65536"/>
                  <a:gd name="T9" fmla="*/ 0 w 510"/>
                  <a:gd name="T10" fmla="*/ 0 h 49"/>
                  <a:gd name="T11" fmla="*/ 510 w 510"/>
                  <a:gd name="T12" fmla="*/ 49 h 49"/>
                </a:gdLst>
                <a:ahLst/>
                <a:cxnLst>
                  <a:cxn ang="T6">
                    <a:pos x="T0" y="T1"/>
                  </a:cxn>
                  <a:cxn ang="T7">
                    <a:pos x="T2" y="T3"/>
                  </a:cxn>
                  <a:cxn ang="T8">
                    <a:pos x="T4" y="T5"/>
                  </a:cxn>
                </a:cxnLst>
                <a:rect l="T9" t="T10" r="T11" b="T12"/>
                <a:pathLst>
                  <a:path w="510" h="49">
                    <a:moveTo>
                      <a:pt x="0" y="0"/>
                    </a:moveTo>
                    <a:lnTo>
                      <a:pt x="170" y="24"/>
                    </a:lnTo>
                    <a:lnTo>
                      <a:pt x="509" y="48"/>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78" name="Freeform 225">
                <a:extLst>
                  <a:ext uri="{FF2B5EF4-FFF2-40B4-BE49-F238E27FC236}">
                    <a16:creationId xmlns:a16="http://schemas.microsoft.com/office/drawing/2014/main" id="{AC116DBA-A646-3C9A-B846-CD589013120B}"/>
                  </a:ext>
                </a:extLst>
              </p:cNvPr>
              <p:cNvSpPr>
                <a:spLocks/>
              </p:cNvSpPr>
              <p:nvPr/>
            </p:nvSpPr>
            <p:spPr bwMode="auto">
              <a:xfrm>
                <a:off x="4455" y="3578"/>
                <a:ext cx="680" cy="38"/>
              </a:xfrm>
              <a:custGeom>
                <a:avLst/>
                <a:gdLst>
                  <a:gd name="T0" fmla="*/ 0 w 680"/>
                  <a:gd name="T1" fmla="*/ 0 h 38"/>
                  <a:gd name="T2" fmla="*/ 340 w 680"/>
                  <a:gd name="T3" fmla="*/ 24 h 38"/>
                  <a:gd name="T4" fmla="*/ 679 w 680"/>
                  <a:gd name="T5" fmla="*/ 37 h 38"/>
                  <a:gd name="T6" fmla="*/ 0 60000 65536"/>
                  <a:gd name="T7" fmla="*/ 0 60000 65536"/>
                  <a:gd name="T8" fmla="*/ 0 60000 65536"/>
                  <a:gd name="T9" fmla="*/ 0 w 680"/>
                  <a:gd name="T10" fmla="*/ 0 h 38"/>
                  <a:gd name="T11" fmla="*/ 680 w 680"/>
                  <a:gd name="T12" fmla="*/ 38 h 38"/>
                </a:gdLst>
                <a:ahLst/>
                <a:cxnLst>
                  <a:cxn ang="T6">
                    <a:pos x="T0" y="T1"/>
                  </a:cxn>
                  <a:cxn ang="T7">
                    <a:pos x="T2" y="T3"/>
                  </a:cxn>
                  <a:cxn ang="T8">
                    <a:pos x="T4" y="T5"/>
                  </a:cxn>
                </a:cxnLst>
                <a:rect l="T9" t="T10" r="T11" b="T12"/>
                <a:pathLst>
                  <a:path w="680" h="38">
                    <a:moveTo>
                      <a:pt x="0" y="0"/>
                    </a:moveTo>
                    <a:lnTo>
                      <a:pt x="340" y="24"/>
                    </a:lnTo>
                    <a:lnTo>
                      <a:pt x="679" y="37"/>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279" name="Line 226">
                <a:extLst>
                  <a:ext uri="{FF2B5EF4-FFF2-40B4-BE49-F238E27FC236}">
                    <a16:creationId xmlns:a16="http://schemas.microsoft.com/office/drawing/2014/main" id="{354A1578-E91B-3E47-52E0-7A07DCD59399}"/>
                  </a:ext>
                </a:extLst>
              </p:cNvPr>
              <p:cNvSpPr>
                <a:spLocks noChangeShapeType="1"/>
              </p:cNvSpPr>
              <p:nvPr/>
            </p:nvSpPr>
            <p:spPr bwMode="auto">
              <a:xfrm>
                <a:off x="4794" y="3610"/>
                <a:ext cx="337" cy="15"/>
              </a:xfrm>
              <a:prstGeom prst="line">
                <a:avLst/>
              </a:prstGeom>
              <a:grpFill/>
              <a:ln w="12700">
                <a:solidFill>
                  <a:schemeClr val="tx1"/>
                </a:solidFill>
                <a:round/>
                <a:headEnd/>
                <a:tailEnd/>
              </a:ln>
            </p:spPr>
            <p:txBody>
              <a:bodyPr/>
              <a:lstStyle/>
              <a:p>
                <a:pPr>
                  <a:defRPr/>
                </a:pPr>
                <a:endParaRPr lang="en-ZW"/>
              </a:p>
            </p:txBody>
          </p:sp>
          <p:sp>
            <p:nvSpPr>
              <p:cNvPr id="37280" name="Rectangle 227">
                <a:extLst>
                  <a:ext uri="{FF2B5EF4-FFF2-40B4-BE49-F238E27FC236}">
                    <a16:creationId xmlns:a16="http://schemas.microsoft.com/office/drawing/2014/main" id="{880A3CC6-CB97-5931-C1DF-0280E705F194}"/>
                  </a:ext>
                </a:extLst>
              </p:cNvPr>
              <p:cNvSpPr>
                <a:spLocks noChangeArrowheads="1"/>
              </p:cNvSpPr>
              <p:nvPr/>
            </p:nvSpPr>
            <p:spPr bwMode="auto">
              <a:xfrm>
                <a:off x="3845" y="1140"/>
                <a:ext cx="1351" cy="250"/>
              </a:xfrm>
              <a:prstGeom prst="rect">
                <a:avLst/>
              </a:prstGeom>
              <a:grpFill/>
              <a:ln w="12700">
                <a:solidFill>
                  <a:schemeClr val="tx1"/>
                </a:solidFill>
                <a:miter lim="800000"/>
                <a:headEnd/>
                <a:tailEnd/>
              </a:ln>
            </p:spPr>
            <p:txBody>
              <a:bodyPr wrap="none" lIns="90488" tIns="44450" rIns="90488" bIns="44450">
                <a:spAutoFit/>
              </a:bodyPr>
              <a:lstStyle/>
              <a:p>
                <a:pPr>
                  <a:defRPr/>
                </a:pPr>
                <a:r>
                  <a:rPr lang="sv-SE" sz="2000" b="1">
                    <a:latin typeface="Helvetica" charset="0"/>
                  </a:rPr>
                  <a:t>Rectal 500 mg</a:t>
                </a:r>
              </a:p>
            </p:txBody>
          </p:sp>
          <p:sp>
            <p:nvSpPr>
              <p:cNvPr id="37281" name="Rectangle 228">
                <a:extLst>
                  <a:ext uri="{FF2B5EF4-FFF2-40B4-BE49-F238E27FC236}">
                    <a16:creationId xmlns:a16="http://schemas.microsoft.com/office/drawing/2014/main" id="{7D8893C4-CC9A-155A-5FA8-CD11528FAC00}"/>
                  </a:ext>
                </a:extLst>
              </p:cNvPr>
              <p:cNvSpPr>
                <a:spLocks noChangeArrowheads="1"/>
              </p:cNvSpPr>
              <p:nvPr/>
            </p:nvSpPr>
            <p:spPr bwMode="auto">
              <a:xfrm>
                <a:off x="4035" y="3883"/>
                <a:ext cx="826" cy="231"/>
              </a:xfrm>
              <a:prstGeom prst="rect">
                <a:avLst/>
              </a:prstGeom>
              <a:grpFill/>
              <a:ln w="12700">
                <a:solidFill>
                  <a:schemeClr val="tx1"/>
                </a:solidFill>
                <a:miter lim="800000"/>
                <a:headEnd/>
                <a:tailEnd/>
              </a:ln>
            </p:spPr>
            <p:txBody>
              <a:bodyPr wrap="none" lIns="90488" tIns="44450" rIns="90488" bIns="44450">
                <a:spAutoFit/>
              </a:bodyPr>
              <a:lstStyle/>
              <a:p>
                <a:pPr>
                  <a:defRPr/>
                </a:pPr>
                <a:r>
                  <a:rPr lang="sv-SE" b="1">
                    <a:latin typeface="Helvetica" charset="0"/>
                  </a:rPr>
                  <a:t>Time [hr]</a:t>
                </a:r>
              </a:p>
            </p:txBody>
          </p:sp>
          <p:sp>
            <p:nvSpPr>
              <p:cNvPr id="37282" name="Line 229">
                <a:extLst>
                  <a:ext uri="{FF2B5EF4-FFF2-40B4-BE49-F238E27FC236}">
                    <a16:creationId xmlns:a16="http://schemas.microsoft.com/office/drawing/2014/main" id="{80A780ED-0B70-E008-6D3F-5BE762271B5C}"/>
                  </a:ext>
                </a:extLst>
              </p:cNvPr>
              <p:cNvSpPr>
                <a:spLocks noChangeShapeType="1"/>
              </p:cNvSpPr>
              <p:nvPr/>
            </p:nvSpPr>
            <p:spPr bwMode="auto">
              <a:xfrm>
                <a:off x="3435" y="3671"/>
                <a:ext cx="1696" cy="0"/>
              </a:xfrm>
              <a:prstGeom prst="line">
                <a:avLst/>
              </a:prstGeom>
              <a:grpFill/>
              <a:ln w="12700">
                <a:solidFill>
                  <a:schemeClr val="tx1"/>
                </a:solidFill>
                <a:round/>
                <a:headEnd/>
                <a:tailEnd/>
              </a:ln>
            </p:spPr>
            <p:txBody>
              <a:bodyPr/>
              <a:lstStyle/>
              <a:p>
                <a:pPr>
                  <a:defRPr/>
                </a:pPr>
                <a:endParaRPr lang="en-ZW"/>
              </a:p>
            </p:txBody>
          </p:sp>
          <p:sp>
            <p:nvSpPr>
              <p:cNvPr id="37283" name="Line 230">
                <a:extLst>
                  <a:ext uri="{FF2B5EF4-FFF2-40B4-BE49-F238E27FC236}">
                    <a16:creationId xmlns:a16="http://schemas.microsoft.com/office/drawing/2014/main" id="{872B286C-E384-93E4-1B78-DCCDFCBB02FA}"/>
                  </a:ext>
                </a:extLst>
              </p:cNvPr>
              <p:cNvSpPr>
                <a:spLocks noChangeShapeType="1"/>
              </p:cNvSpPr>
              <p:nvPr/>
            </p:nvSpPr>
            <p:spPr bwMode="auto">
              <a:xfrm>
                <a:off x="3435" y="3671"/>
                <a:ext cx="1696" cy="0"/>
              </a:xfrm>
              <a:prstGeom prst="line">
                <a:avLst/>
              </a:prstGeom>
              <a:grpFill/>
              <a:ln w="12700">
                <a:solidFill>
                  <a:schemeClr val="tx1"/>
                </a:solidFill>
                <a:round/>
                <a:headEnd/>
                <a:tailEnd/>
              </a:ln>
            </p:spPr>
            <p:txBody>
              <a:bodyPr/>
              <a:lstStyle/>
              <a:p>
                <a:pPr>
                  <a:defRPr/>
                </a:pPr>
                <a:endParaRPr lang="en-ZW"/>
              </a:p>
            </p:txBody>
          </p:sp>
        </p:grpSp>
        <p:grpSp>
          <p:nvGrpSpPr>
            <p:cNvPr id="8" name="Group 231">
              <a:extLst>
                <a:ext uri="{FF2B5EF4-FFF2-40B4-BE49-F238E27FC236}">
                  <a16:creationId xmlns:a16="http://schemas.microsoft.com/office/drawing/2014/main" id="{C8394869-1F54-2B31-9FEA-78BD7590E2F3}"/>
                </a:ext>
              </a:extLst>
            </p:cNvPr>
            <p:cNvGrpSpPr>
              <a:grpSpLocks/>
            </p:cNvGrpSpPr>
            <p:nvPr/>
          </p:nvGrpSpPr>
          <p:grpSpPr bwMode="auto">
            <a:xfrm>
              <a:off x="1084385" y="1844675"/>
              <a:ext cx="3070249" cy="4668838"/>
              <a:chOff x="768" y="1162"/>
              <a:chExt cx="2176" cy="2941"/>
            </a:xfrm>
            <a:grpFill/>
          </p:grpSpPr>
          <p:sp>
            <p:nvSpPr>
              <p:cNvPr id="36874" name="Rectangle 232">
                <a:extLst>
                  <a:ext uri="{FF2B5EF4-FFF2-40B4-BE49-F238E27FC236}">
                    <a16:creationId xmlns:a16="http://schemas.microsoft.com/office/drawing/2014/main" id="{7F0FDC99-18C7-BA2D-8529-656E723B0BDC}"/>
                  </a:ext>
                </a:extLst>
              </p:cNvPr>
              <p:cNvSpPr>
                <a:spLocks noChangeArrowheads="1"/>
              </p:cNvSpPr>
              <p:nvPr/>
            </p:nvSpPr>
            <p:spPr bwMode="auto">
              <a:xfrm>
                <a:off x="929" y="3577"/>
                <a:ext cx="190" cy="173"/>
              </a:xfrm>
              <a:prstGeom prst="rect">
                <a:avLst/>
              </a:prstGeom>
              <a:grpFill/>
              <a:ln w="12700">
                <a:solidFill>
                  <a:schemeClr val="tx1"/>
                </a:solidFill>
                <a:miter lim="800000"/>
                <a:headEnd/>
                <a:tailEnd/>
              </a:ln>
            </p:spPr>
            <p:txBody>
              <a:bodyPr wrap="none" lIns="90488" tIns="44450" rIns="90488" bIns="44450">
                <a:spAutoFit/>
              </a:bodyPr>
              <a:lstStyle/>
              <a:p>
                <a:pPr>
                  <a:defRPr/>
                </a:pPr>
                <a:r>
                  <a:rPr lang="sv-SE" sz="1200" b="1">
                    <a:latin typeface="Helvetica" charset="0"/>
                  </a:rPr>
                  <a:t>0</a:t>
                </a:r>
              </a:p>
            </p:txBody>
          </p:sp>
          <p:sp>
            <p:nvSpPr>
              <p:cNvPr id="36875" name="Rectangle 233">
                <a:extLst>
                  <a:ext uri="{FF2B5EF4-FFF2-40B4-BE49-F238E27FC236}">
                    <a16:creationId xmlns:a16="http://schemas.microsoft.com/office/drawing/2014/main" id="{42A3A7D5-D556-F8D2-AD20-1E009B0F875A}"/>
                  </a:ext>
                </a:extLst>
              </p:cNvPr>
              <p:cNvSpPr>
                <a:spLocks noChangeArrowheads="1"/>
              </p:cNvSpPr>
              <p:nvPr/>
            </p:nvSpPr>
            <p:spPr bwMode="auto">
              <a:xfrm>
                <a:off x="825" y="2977"/>
                <a:ext cx="310" cy="173"/>
              </a:xfrm>
              <a:prstGeom prst="rect">
                <a:avLst/>
              </a:prstGeom>
              <a:grpFill/>
              <a:ln w="12700">
                <a:solidFill>
                  <a:schemeClr val="tx1"/>
                </a:solidFill>
                <a:miter lim="800000"/>
                <a:headEnd/>
                <a:tailEnd/>
              </a:ln>
            </p:spPr>
            <p:txBody>
              <a:bodyPr wrap="none" lIns="90488" tIns="44450" rIns="90488" bIns="44450">
                <a:spAutoFit/>
              </a:bodyPr>
              <a:lstStyle/>
              <a:p>
                <a:pPr>
                  <a:defRPr/>
                </a:pPr>
                <a:r>
                  <a:rPr lang="sv-SE" sz="1200" b="1">
                    <a:latin typeface="Helvetica" charset="0"/>
                  </a:rPr>
                  <a:t>500</a:t>
                </a:r>
              </a:p>
            </p:txBody>
          </p:sp>
          <p:sp>
            <p:nvSpPr>
              <p:cNvPr id="36876" name="Rectangle 234">
                <a:extLst>
                  <a:ext uri="{FF2B5EF4-FFF2-40B4-BE49-F238E27FC236}">
                    <a16:creationId xmlns:a16="http://schemas.microsoft.com/office/drawing/2014/main" id="{94132CCD-4924-4CAF-7736-D7AE658B934D}"/>
                  </a:ext>
                </a:extLst>
              </p:cNvPr>
              <p:cNvSpPr>
                <a:spLocks noChangeArrowheads="1"/>
              </p:cNvSpPr>
              <p:nvPr/>
            </p:nvSpPr>
            <p:spPr bwMode="auto">
              <a:xfrm>
                <a:off x="768" y="2376"/>
                <a:ext cx="370" cy="173"/>
              </a:xfrm>
              <a:prstGeom prst="rect">
                <a:avLst/>
              </a:prstGeom>
              <a:grpFill/>
              <a:ln w="12700">
                <a:solidFill>
                  <a:schemeClr val="tx1"/>
                </a:solidFill>
                <a:miter lim="800000"/>
                <a:headEnd/>
                <a:tailEnd/>
              </a:ln>
            </p:spPr>
            <p:txBody>
              <a:bodyPr wrap="none" lIns="90488" tIns="44450" rIns="90488" bIns="44450">
                <a:spAutoFit/>
              </a:bodyPr>
              <a:lstStyle/>
              <a:p>
                <a:pPr>
                  <a:defRPr/>
                </a:pPr>
                <a:r>
                  <a:rPr lang="sv-SE" sz="1200" b="1">
                    <a:latin typeface="Helvetica" charset="0"/>
                  </a:rPr>
                  <a:t>1000</a:t>
                </a:r>
              </a:p>
            </p:txBody>
          </p:sp>
          <p:sp>
            <p:nvSpPr>
              <p:cNvPr id="36877" name="Rectangle 235">
                <a:extLst>
                  <a:ext uri="{FF2B5EF4-FFF2-40B4-BE49-F238E27FC236}">
                    <a16:creationId xmlns:a16="http://schemas.microsoft.com/office/drawing/2014/main" id="{F80DD41C-5A1B-E4A4-6A1A-6B713A55FCE8}"/>
                  </a:ext>
                </a:extLst>
              </p:cNvPr>
              <p:cNvSpPr>
                <a:spLocks noChangeArrowheads="1"/>
              </p:cNvSpPr>
              <p:nvPr/>
            </p:nvSpPr>
            <p:spPr bwMode="auto">
              <a:xfrm>
                <a:off x="768" y="1764"/>
                <a:ext cx="370" cy="173"/>
              </a:xfrm>
              <a:prstGeom prst="rect">
                <a:avLst/>
              </a:prstGeom>
              <a:grpFill/>
              <a:ln w="12700">
                <a:solidFill>
                  <a:schemeClr val="tx1"/>
                </a:solidFill>
                <a:miter lim="800000"/>
                <a:headEnd/>
                <a:tailEnd/>
              </a:ln>
            </p:spPr>
            <p:txBody>
              <a:bodyPr wrap="none" lIns="90488" tIns="44450" rIns="90488" bIns="44450">
                <a:spAutoFit/>
              </a:bodyPr>
              <a:lstStyle/>
              <a:p>
                <a:pPr>
                  <a:defRPr/>
                </a:pPr>
                <a:r>
                  <a:rPr lang="sv-SE" sz="1200" b="1">
                    <a:latin typeface="Helvetica" charset="0"/>
                  </a:rPr>
                  <a:t>1500</a:t>
                </a:r>
              </a:p>
            </p:txBody>
          </p:sp>
          <p:sp>
            <p:nvSpPr>
              <p:cNvPr id="36878" name="Rectangle 236">
                <a:extLst>
                  <a:ext uri="{FF2B5EF4-FFF2-40B4-BE49-F238E27FC236}">
                    <a16:creationId xmlns:a16="http://schemas.microsoft.com/office/drawing/2014/main" id="{9FA1BC7C-0FB2-F04C-7EF3-16A60579B614}"/>
                  </a:ext>
                </a:extLst>
              </p:cNvPr>
              <p:cNvSpPr>
                <a:spLocks noChangeArrowheads="1"/>
              </p:cNvSpPr>
              <p:nvPr/>
            </p:nvSpPr>
            <p:spPr bwMode="auto">
              <a:xfrm>
                <a:off x="768" y="1163"/>
                <a:ext cx="370" cy="173"/>
              </a:xfrm>
              <a:prstGeom prst="rect">
                <a:avLst/>
              </a:prstGeom>
              <a:grpFill/>
              <a:ln w="12700">
                <a:solidFill>
                  <a:schemeClr val="tx1"/>
                </a:solidFill>
                <a:miter lim="800000"/>
                <a:headEnd/>
                <a:tailEnd/>
              </a:ln>
            </p:spPr>
            <p:txBody>
              <a:bodyPr wrap="none" lIns="90488" tIns="44450" rIns="90488" bIns="44450">
                <a:spAutoFit/>
              </a:bodyPr>
              <a:lstStyle/>
              <a:p>
                <a:pPr>
                  <a:defRPr/>
                </a:pPr>
                <a:r>
                  <a:rPr lang="sv-SE" sz="1200" b="1">
                    <a:latin typeface="Helvetica" charset="0"/>
                  </a:rPr>
                  <a:t>2000</a:t>
                </a:r>
              </a:p>
            </p:txBody>
          </p:sp>
          <p:grpSp>
            <p:nvGrpSpPr>
              <p:cNvPr id="9" name="Group 237">
                <a:extLst>
                  <a:ext uri="{FF2B5EF4-FFF2-40B4-BE49-F238E27FC236}">
                    <a16:creationId xmlns:a16="http://schemas.microsoft.com/office/drawing/2014/main" id="{555D4D6C-9C81-5B0E-0B7A-73FCE1E87365}"/>
                  </a:ext>
                </a:extLst>
              </p:cNvPr>
              <p:cNvGrpSpPr>
                <a:grpSpLocks/>
              </p:cNvGrpSpPr>
              <p:nvPr/>
            </p:nvGrpSpPr>
            <p:grpSpPr bwMode="auto">
              <a:xfrm>
                <a:off x="1046" y="3706"/>
                <a:ext cx="1898" cy="173"/>
                <a:chOff x="1046" y="3706"/>
                <a:chExt cx="1898" cy="173"/>
              </a:xfrm>
              <a:grpFill/>
            </p:grpSpPr>
            <p:sp>
              <p:nvSpPr>
                <p:cNvPr id="37092" name="Rectangle 238">
                  <a:extLst>
                    <a:ext uri="{FF2B5EF4-FFF2-40B4-BE49-F238E27FC236}">
                      <a16:creationId xmlns:a16="http://schemas.microsoft.com/office/drawing/2014/main" id="{88D77D7B-6206-ED3E-B7F7-A489BC71FE71}"/>
                    </a:ext>
                  </a:extLst>
                </p:cNvPr>
                <p:cNvSpPr>
                  <a:spLocks noChangeArrowheads="1"/>
                </p:cNvSpPr>
                <p:nvPr/>
              </p:nvSpPr>
              <p:spPr bwMode="auto">
                <a:xfrm>
                  <a:off x="2694" y="3706"/>
                  <a:ext cx="250" cy="173"/>
                </a:xfrm>
                <a:prstGeom prst="rect">
                  <a:avLst/>
                </a:prstGeom>
                <a:grpFill/>
                <a:ln w="12700">
                  <a:solidFill>
                    <a:schemeClr val="tx1"/>
                  </a:solidFill>
                  <a:miter lim="800000"/>
                  <a:headEnd/>
                  <a:tailEnd/>
                </a:ln>
              </p:spPr>
              <p:txBody>
                <a:bodyPr wrap="none" lIns="90488" tIns="44450" rIns="90488" bIns="44450">
                  <a:spAutoFit/>
                </a:bodyPr>
                <a:lstStyle/>
                <a:p>
                  <a:pPr>
                    <a:defRPr/>
                  </a:pPr>
                  <a:r>
                    <a:rPr lang="sv-SE" sz="1200" b="1">
                      <a:latin typeface="Helvetica" charset="0"/>
                    </a:rPr>
                    <a:t>10</a:t>
                  </a:r>
                </a:p>
              </p:txBody>
            </p:sp>
            <p:sp>
              <p:nvSpPr>
                <p:cNvPr id="37093" name="Rectangle 239">
                  <a:extLst>
                    <a:ext uri="{FF2B5EF4-FFF2-40B4-BE49-F238E27FC236}">
                      <a16:creationId xmlns:a16="http://schemas.microsoft.com/office/drawing/2014/main" id="{C79AB4EA-698C-9E10-85B3-BD5344BE0383}"/>
                    </a:ext>
                  </a:extLst>
                </p:cNvPr>
                <p:cNvSpPr>
                  <a:spLocks noChangeArrowheads="1"/>
                </p:cNvSpPr>
                <p:nvPr/>
              </p:nvSpPr>
              <p:spPr bwMode="auto">
                <a:xfrm>
                  <a:off x="2381" y="3706"/>
                  <a:ext cx="190" cy="173"/>
                </a:xfrm>
                <a:prstGeom prst="rect">
                  <a:avLst/>
                </a:prstGeom>
                <a:grpFill/>
                <a:ln w="12700">
                  <a:solidFill>
                    <a:schemeClr val="tx1"/>
                  </a:solidFill>
                  <a:miter lim="800000"/>
                  <a:headEnd/>
                  <a:tailEnd/>
                </a:ln>
              </p:spPr>
              <p:txBody>
                <a:bodyPr wrap="none" lIns="90488" tIns="44450" rIns="90488" bIns="44450">
                  <a:spAutoFit/>
                </a:bodyPr>
                <a:lstStyle/>
                <a:p>
                  <a:pPr>
                    <a:defRPr/>
                  </a:pPr>
                  <a:r>
                    <a:rPr lang="sv-SE" sz="1200" b="1">
                      <a:latin typeface="Helvetica" charset="0"/>
                    </a:rPr>
                    <a:t>8</a:t>
                  </a:r>
                </a:p>
              </p:txBody>
            </p:sp>
            <p:sp>
              <p:nvSpPr>
                <p:cNvPr id="37094" name="Rectangle 240">
                  <a:extLst>
                    <a:ext uri="{FF2B5EF4-FFF2-40B4-BE49-F238E27FC236}">
                      <a16:creationId xmlns:a16="http://schemas.microsoft.com/office/drawing/2014/main" id="{C4030F12-E68E-D946-08D0-F2C8ADDEF086}"/>
                    </a:ext>
                  </a:extLst>
                </p:cNvPr>
                <p:cNvSpPr>
                  <a:spLocks noChangeArrowheads="1"/>
                </p:cNvSpPr>
                <p:nvPr/>
              </p:nvSpPr>
              <p:spPr bwMode="auto">
                <a:xfrm>
                  <a:off x="2051" y="3706"/>
                  <a:ext cx="190" cy="173"/>
                </a:xfrm>
                <a:prstGeom prst="rect">
                  <a:avLst/>
                </a:prstGeom>
                <a:grpFill/>
                <a:ln w="12700">
                  <a:solidFill>
                    <a:schemeClr val="tx1"/>
                  </a:solidFill>
                  <a:miter lim="800000"/>
                  <a:headEnd/>
                  <a:tailEnd/>
                </a:ln>
              </p:spPr>
              <p:txBody>
                <a:bodyPr wrap="none" lIns="90488" tIns="44450" rIns="90488" bIns="44450">
                  <a:spAutoFit/>
                </a:bodyPr>
                <a:lstStyle/>
                <a:p>
                  <a:pPr>
                    <a:defRPr/>
                  </a:pPr>
                  <a:r>
                    <a:rPr lang="sv-SE" sz="1200" b="1">
                      <a:latin typeface="Helvetica" charset="0"/>
                    </a:rPr>
                    <a:t>6</a:t>
                  </a:r>
                </a:p>
              </p:txBody>
            </p:sp>
            <p:sp>
              <p:nvSpPr>
                <p:cNvPr id="37095" name="Rectangle 241">
                  <a:extLst>
                    <a:ext uri="{FF2B5EF4-FFF2-40B4-BE49-F238E27FC236}">
                      <a16:creationId xmlns:a16="http://schemas.microsoft.com/office/drawing/2014/main" id="{7835EB68-612A-95BD-5CF2-A9C77676FB1C}"/>
                    </a:ext>
                  </a:extLst>
                </p:cNvPr>
                <p:cNvSpPr>
                  <a:spLocks noChangeArrowheads="1"/>
                </p:cNvSpPr>
                <p:nvPr/>
              </p:nvSpPr>
              <p:spPr bwMode="auto">
                <a:xfrm>
                  <a:off x="1714" y="3706"/>
                  <a:ext cx="190" cy="173"/>
                </a:xfrm>
                <a:prstGeom prst="rect">
                  <a:avLst/>
                </a:prstGeom>
                <a:grpFill/>
                <a:ln w="12700">
                  <a:solidFill>
                    <a:schemeClr val="tx1"/>
                  </a:solidFill>
                  <a:miter lim="800000"/>
                  <a:headEnd/>
                  <a:tailEnd/>
                </a:ln>
              </p:spPr>
              <p:txBody>
                <a:bodyPr wrap="none" lIns="90488" tIns="44450" rIns="90488" bIns="44450">
                  <a:spAutoFit/>
                </a:bodyPr>
                <a:lstStyle/>
                <a:p>
                  <a:pPr>
                    <a:defRPr/>
                  </a:pPr>
                  <a:r>
                    <a:rPr lang="sv-SE" sz="1200" b="1">
                      <a:latin typeface="Helvetica" charset="0"/>
                    </a:rPr>
                    <a:t>4</a:t>
                  </a:r>
                </a:p>
              </p:txBody>
            </p:sp>
            <p:sp>
              <p:nvSpPr>
                <p:cNvPr id="37096" name="Rectangle 242">
                  <a:extLst>
                    <a:ext uri="{FF2B5EF4-FFF2-40B4-BE49-F238E27FC236}">
                      <a16:creationId xmlns:a16="http://schemas.microsoft.com/office/drawing/2014/main" id="{5E979276-0467-FD19-AD23-1DFDA5F4D928}"/>
                    </a:ext>
                  </a:extLst>
                </p:cNvPr>
                <p:cNvSpPr>
                  <a:spLocks noChangeArrowheads="1"/>
                </p:cNvSpPr>
                <p:nvPr/>
              </p:nvSpPr>
              <p:spPr bwMode="auto">
                <a:xfrm>
                  <a:off x="1381" y="3706"/>
                  <a:ext cx="190" cy="173"/>
                </a:xfrm>
                <a:prstGeom prst="rect">
                  <a:avLst/>
                </a:prstGeom>
                <a:grpFill/>
                <a:ln w="12700">
                  <a:solidFill>
                    <a:schemeClr val="tx1"/>
                  </a:solidFill>
                  <a:miter lim="800000"/>
                  <a:headEnd/>
                  <a:tailEnd/>
                </a:ln>
              </p:spPr>
              <p:txBody>
                <a:bodyPr wrap="none" lIns="90488" tIns="44450" rIns="90488" bIns="44450">
                  <a:spAutoFit/>
                </a:bodyPr>
                <a:lstStyle/>
                <a:p>
                  <a:pPr>
                    <a:defRPr/>
                  </a:pPr>
                  <a:r>
                    <a:rPr lang="sv-SE" sz="1200" b="1">
                      <a:latin typeface="Helvetica" charset="0"/>
                    </a:rPr>
                    <a:t>2</a:t>
                  </a:r>
                </a:p>
              </p:txBody>
            </p:sp>
            <p:sp>
              <p:nvSpPr>
                <p:cNvPr id="37097" name="Rectangle 243">
                  <a:extLst>
                    <a:ext uri="{FF2B5EF4-FFF2-40B4-BE49-F238E27FC236}">
                      <a16:creationId xmlns:a16="http://schemas.microsoft.com/office/drawing/2014/main" id="{0FF90CFF-140E-7095-5CAD-A746EAD0EB77}"/>
                    </a:ext>
                  </a:extLst>
                </p:cNvPr>
                <p:cNvSpPr>
                  <a:spLocks noChangeArrowheads="1"/>
                </p:cNvSpPr>
                <p:nvPr/>
              </p:nvSpPr>
              <p:spPr bwMode="auto">
                <a:xfrm>
                  <a:off x="1046" y="3706"/>
                  <a:ext cx="190" cy="173"/>
                </a:xfrm>
                <a:prstGeom prst="rect">
                  <a:avLst/>
                </a:prstGeom>
                <a:grpFill/>
                <a:ln w="12700">
                  <a:solidFill>
                    <a:schemeClr val="tx1"/>
                  </a:solidFill>
                  <a:miter lim="800000"/>
                  <a:headEnd/>
                  <a:tailEnd/>
                </a:ln>
              </p:spPr>
              <p:txBody>
                <a:bodyPr wrap="none" lIns="90488" tIns="44450" rIns="90488" bIns="44450">
                  <a:spAutoFit/>
                </a:bodyPr>
                <a:lstStyle/>
                <a:p>
                  <a:pPr>
                    <a:defRPr/>
                  </a:pPr>
                  <a:r>
                    <a:rPr lang="sv-SE" sz="1200" b="1">
                      <a:latin typeface="Helvetica" charset="0"/>
                    </a:rPr>
                    <a:t>0</a:t>
                  </a:r>
                </a:p>
              </p:txBody>
            </p:sp>
          </p:grpSp>
          <p:grpSp>
            <p:nvGrpSpPr>
              <p:cNvPr id="10" name="Group 244">
                <a:extLst>
                  <a:ext uri="{FF2B5EF4-FFF2-40B4-BE49-F238E27FC236}">
                    <a16:creationId xmlns:a16="http://schemas.microsoft.com/office/drawing/2014/main" id="{6970EAB1-67FF-E7CA-2FD9-6F1748324326}"/>
                  </a:ext>
                </a:extLst>
              </p:cNvPr>
              <p:cNvGrpSpPr>
                <a:grpSpLocks/>
              </p:cNvGrpSpPr>
              <p:nvPr/>
            </p:nvGrpSpPr>
            <p:grpSpPr bwMode="auto">
              <a:xfrm>
                <a:off x="1126" y="3659"/>
                <a:ext cx="1669" cy="48"/>
                <a:chOff x="1126" y="3659"/>
                <a:chExt cx="1669" cy="48"/>
              </a:xfrm>
              <a:grpFill/>
            </p:grpSpPr>
            <p:sp>
              <p:nvSpPr>
                <p:cNvPr id="37085" name="Line 245">
                  <a:extLst>
                    <a:ext uri="{FF2B5EF4-FFF2-40B4-BE49-F238E27FC236}">
                      <a16:creationId xmlns:a16="http://schemas.microsoft.com/office/drawing/2014/main" id="{AB45441B-56B9-D677-46CD-06FFAC7623C7}"/>
                    </a:ext>
                  </a:extLst>
                </p:cNvPr>
                <p:cNvSpPr>
                  <a:spLocks noChangeShapeType="1"/>
                </p:cNvSpPr>
                <p:nvPr/>
              </p:nvSpPr>
              <p:spPr bwMode="auto">
                <a:xfrm flipV="1">
                  <a:off x="1126" y="3659"/>
                  <a:ext cx="0" cy="48"/>
                </a:xfrm>
                <a:prstGeom prst="line">
                  <a:avLst/>
                </a:prstGeom>
                <a:grpFill/>
                <a:ln w="12700">
                  <a:solidFill>
                    <a:schemeClr val="tx1"/>
                  </a:solidFill>
                  <a:round/>
                  <a:headEnd/>
                  <a:tailEnd/>
                </a:ln>
              </p:spPr>
              <p:txBody>
                <a:bodyPr/>
                <a:lstStyle/>
                <a:p>
                  <a:pPr>
                    <a:defRPr/>
                  </a:pPr>
                  <a:endParaRPr lang="en-ZW"/>
                </a:p>
              </p:txBody>
            </p:sp>
            <p:sp>
              <p:nvSpPr>
                <p:cNvPr id="37086" name="Line 246">
                  <a:extLst>
                    <a:ext uri="{FF2B5EF4-FFF2-40B4-BE49-F238E27FC236}">
                      <a16:creationId xmlns:a16="http://schemas.microsoft.com/office/drawing/2014/main" id="{1A38566E-A151-3CAA-1186-B82374AF70AB}"/>
                    </a:ext>
                  </a:extLst>
                </p:cNvPr>
                <p:cNvSpPr>
                  <a:spLocks noChangeShapeType="1"/>
                </p:cNvSpPr>
                <p:nvPr/>
              </p:nvSpPr>
              <p:spPr bwMode="auto">
                <a:xfrm flipV="1">
                  <a:off x="1460" y="3659"/>
                  <a:ext cx="0" cy="48"/>
                </a:xfrm>
                <a:prstGeom prst="line">
                  <a:avLst/>
                </a:prstGeom>
                <a:grpFill/>
                <a:ln w="12700">
                  <a:solidFill>
                    <a:schemeClr val="tx1"/>
                  </a:solidFill>
                  <a:round/>
                  <a:headEnd/>
                  <a:tailEnd/>
                </a:ln>
              </p:spPr>
              <p:txBody>
                <a:bodyPr/>
                <a:lstStyle/>
                <a:p>
                  <a:pPr>
                    <a:defRPr/>
                  </a:pPr>
                  <a:endParaRPr lang="en-ZW"/>
                </a:p>
              </p:txBody>
            </p:sp>
            <p:sp>
              <p:nvSpPr>
                <p:cNvPr id="37087" name="Line 247">
                  <a:extLst>
                    <a:ext uri="{FF2B5EF4-FFF2-40B4-BE49-F238E27FC236}">
                      <a16:creationId xmlns:a16="http://schemas.microsoft.com/office/drawing/2014/main" id="{1701D404-3F04-F764-0936-44377B3F0A34}"/>
                    </a:ext>
                  </a:extLst>
                </p:cNvPr>
                <p:cNvSpPr>
                  <a:spLocks noChangeShapeType="1"/>
                </p:cNvSpPr>
                <p:nvPr/>
              </p:nvSpPr>
              <p:spPr bwMode="auto">
                <a:xfrm flipV="1">
                  <a:off x="1794" y="3659"/>
                  <a:ext cx="0" cy="48"/>
                </a:xfrm>
                <a:prstGeom prst="line">
                  <a:avLst/>
                </a:prstGeom>
                <a:grpFill/>
                <a:ln w="12700">
                  <a:solidFill>
                    <a:schemeClr val="tx1"/>
                  </a:solidFill>
                  <a:round/>
                  <a:headEnd/>
                  <a:tailEnd/>
                </a:ln>
              </p:spPr>
              <p:txBody>
                <a:bodyPr/>
                <a:lstStyle/>
                <a:p>
                  <a:pPr>
                    <a:defRPr/>
                  </a:pPr>
                  <a:endParaRPr lang="en-ZW"/>
                </a:p>
              </p:txBody>
            </p:sp>
            <p:sp>
              <p:nvSpPr>
                <p:cNvPr id="37088" name="Line 248">
                  <a:extLst>
                    <a:ext uri="{FF2B5EF4-FFF2-40B4-BE49-F238E27FC236}">
                      <a16:creationId xmlns:a16="http://schemas.microsoft.com/office/drawing/2014/main" id="{ABAB146B-C028-8F4C-73F0-F07497126AAA}"/>
                    </a:ext>
                  </a:extLst>
                </p:cNvPr>
                <p:cNvSpPr>
                  <a:spLocks noChangeShapeType="1"/>
                </p:cNvSpPr>
                <p:nvPr/>
              </p:nvSpPr>
              <p:spPr bwMode="auto">
                <a:xfrm flipV="1">
                  <a:off x="2128" y="3659"/>
                  <a:ext cx="0" cy="48"/>
                </a:xfrm>
                <a:prstGeom prst="line">
                  <a:avLst/>
                </a:prstGeom>
                <a:grpFill/>
                <a:ln w="12700">
                  <a:solidFill>
                    <a:schemeClr val="tx1"/>
                  </a:solidFill>
                  <a:round/>
                  <a:headEnd/>
                  <a:tailEnd/>
                </a:ln>
              </p:spPr>
              <p:txBody>
                <a:bodyPr/>
                <a:lstStyle/>
                <a:p>
                  <a:pPr>
                    <a:defRPr/>
                  </a:pPr>
                  <a:endParaRPr lang="en-ZW"/>
                </a:p>
              </p:txBody>
            </p:sp>
            <p:sp>
              <p:nvSpPr>
                <p:cNvPr id="37089" name="Line 249">
                  <a:extLst>
                    <a:ext uri="{FF2B5EF4-FFF2-40B4-BE49-F238E27FC236}">
                      <a16:creationId xmlns:a16="http://schemas.microsoft.com/office/drawing/2014/main" id="{5DB1A702-0B41-E347-04DF-5B262BE02FC0}"/>
                    </a:ext>
                  </a:extLst>
                </p:cNvPr>
                <p:cNvSpPr>
                  <a:spLocks noChangeShapeType="1"/>
                </p:cNvSpPr>
                <p:nvPr/>
              </p:nvSpPr>
              <p:spPr bwMode="auto">
                <a:xfrm flipV="1">
                  <a:off x="2462" y="3659"/>
                  <a:ext cx="0" cy="48"/>
                </a:xfrm>
                <a:prstGeom prst="line">
                  <a:avLst/>
                </a:prstGeom>
                <a:grpFill/>
                <a:ln w="12700">
                  <a:solidFill>
                    <a:schemeClr val="tx1"/>
                  </a:solidFill>
                  <a:round/>
                  <a:headEnd/>
                  <a:tailEnd/>
                </a:ln>
              </p:spPr>
              <p:txBody>
                <a:bodyPr/>
                <a:lstStyle/>
                <a:p>
                  <a:pPr>
                    <a:defRPr/>
                  </a:pPr>
                  <a:endParaRPr lang="en-ZW"/>
                </a:p>
              </p:txBody>
            </p:sp>
            <p:sp>
              <p:nvSpPr>
                <p:cNvPr id="37090" name="Line 250">
                  <a:extLst>
                    <a:ext uri="{FF2B5EF4-FFF2-40B4-BE49-F238E27FC236}">
                      <a16:creationId xmlns:a16="http://schemas.microsoft.com/office/drawing/2014/main" id="{26B08509-F117-2E78-3403-1D13744B3166}"/>
                    </a:ext>
                  </a:extLst>
                </p:cNvPr>
                <p:cNvSpPr>
                  <a:spLocks noChangeShapeType="1"/>
                </p:cNvSpPr>
                <p:nvPr/>
              </p:nvSpPr>
              <p:spPr bwMode="auto">
                <a:xfrm flipV="1">
                  <a:off x="2795" y="3659"/>
                  <a:ext cx="0" cy="48"/>
                </a:xfrm>
                <a:prstGeom prst="line">
                  <a:avLst/>
                </a:prstGeom>
                <a:grpFill/>
                <a:ln w="12700">
                  <a:solidFill>
                    <a:schemeClr val="tx1"/>
                  </a:solidFill>
                  <a:round/>
                  <a:headEnd/>
                  <a:tailEnd/>
                </a:ln>
              </p:spPr>
              <p:txBody>
                <a:bodyPr/>
                <a:lstStyle/>
                <a:p>
                  <a:pPr>
                    <a:defRPr/>
                  </a:pPr>
                  <a:endParaRPr lang="en-ZW"/>
                </a:p>
              </p:txBody>
            </p:sp>
            <p:sp>
              <p:nvSpPr>
                <p:cNvPr id="37091" name="Line 251">
                  <a:extLst>
                    <a:ext uri="{FF2B5EF4-FFF2-40B4-BE49-F238E27FC236}">
                      <a16:creationId xmlns:a16="http://schemas.microsoft.com/office/drawing/2014/main" id="{5A9836BB-F62D-D62C-AF9A-D5B7AFE45BC6}"/>
                    </a:ext>
                  </a:extLst>
                </p:cNvPr>
                <p:cNvSpPr>
                  <a:spLocks noChangeShapeType="1"/>
                </p:cNvSpPr>
                <p:nvPr/>
              </p:nvSpPr>
              <p:spPr bwMode="auto">
                <a:xfrm>
                  <a:off x="1126" y="3659"/>
                  <a:ext cx="1667" cy="0"/>
                </a:xfrm>
                <a:prstGeom prst="line">
                  <a:avLst/>
                </a:prstGeom>
                <a:grpFill/>
                <a:ln w="12700">
                  <a:solidFill>
                    <a:schemeClr val="tx1"/>
                  </a:solidFill>
                  <a:round/>
                  <a:headEnd/>
                  <a:tailEnd/>
                </a:ln>
              </p:spPr>
              <p:txBody>
                <a:bodyPr/>
                <a:lstStyle/>
                <a:p>
                  <a:pPr>
                    <a:defRPr/>
                  </a:pPr>
                  <a:endParaRPr lang="en-ZW"/>
                </a:p>
              </p:txBody>
            </p:sp>
          </p:grpSp>
          <p:grpSp>
            <p:nvGrpSpPr>
              <p:cNvPr id="11" name="Group 252">
                <a:extLst>
                  <a:ext uri="{FF2B5EF4-FFF2-40B4-BE49-F238E27FC236}">
                    <a16:creationId xmlns:a16="http://schemas.microsoft.com/office/drawing/2014/main" id="{BEE235AF-204B-CF34-7283-7E4096930589}"/>
                  </a:ext>
                </a:extLst>
              </p:cNvPr>
              <p:cNvGrpSpPr>
                <a:grpSpLocks/>
              </p:cNvGrpSpPr>
              <p:nvPr/>
            </p:nvGrpSpPr>
            <p:grpSpPr bwMode="auto">
              <a:xfrm>
                <a:off x="1103" y="1248"/>
                <a:ext cx="23" cy="2411"/>
                <a:chOff x="1103" y="1248"/>
                <a:chExt cx="23" cy="2411"/>
              </a:xfrm>
              <a:grpFill/>
            </p:grpSpPr>
            <p:sp>
              <p:nvSpPr>
                <p:cNvPr id="37063" name="Line 253">
                  <a:extLst>
                    <a:ext uri="{FF2B5EF4-FFF2-40B4-BE49-F238E27FC236}">
                      <a16:creationId xmlns:a16="http://schemas.microsoft.com/office/drawing/2014/main" id="{B9FFDD63-7E21-310A-C5C3-F9336BB57516}"/>
                    </a:ext>
                  </a:extLst>
                </p:cNvPr>
                <p:cNvSpPr>
                  <a:spLocks noChangeShapeType="1"/>
                </p:cNvSpPr>
                <p:nvPr/>
              </p:nvSpPr>
              <p:spPr bwMode="auto">
                <a:xfrm flipH="1">
                  <a:off x="1103" y="3659"/>
                  <a:ext cx="21" cy="0"/>
                </a:xfrm>
                <a:prstGeom prst="line">
                  <a:avLst/>
                </a:prstGeom>
                <a:grpFill/>
                <a:ln w="12700">
                  <a:solidFill>
                    <a:schemeClr val="tx1"/>
                  </a:solidFill>
                  <a:round/>
                  <a:headEnd/>
                  <a:tailEnd/>
                </a:ln>
              </p:spPr>
              <p:txBody>
                <a:bodyPr/>
                <a:lstStyle/>
                <a:p>
                  <a:pPr>
                    <a:defRPr/>
                  </a:pPr>
                  <a:endParaRPr lang="en-ZW"/>
                </a:p>
              </p:txBody>
            </p:sp>
            <p:sp>
              <p:nvSpPr>
                <p:cNvPr id="37064" name="Line 254">
                  <a:extLst>
                    <a:ext uri="{FF2B5EF4-FFF2-40B4-BE49-F238E27FC236}">
                      <a16:creationId xmlns:a16="http://schemas.microsoft.com/office/drawing/2014/main" id="{B4636B63-C94C-2BB0-14BE-12BF3D10F0AA}"/>
                    </a:ext>
                  </a:extLst>
                </p:cNvPr>
                <p:cNvSpPr>
                  <a:spLocks noChangeShapeType="1"/>
                </p:cNvSpPr>
                <p:nvPr/>
              </p:nvSpPr>
              <p:spPr bwMode="auto">
                <a:xfrm flipH="1">
                  <a:off x="1115" y="3540"/>
                  <a:ext cx="9" cy="0"/>
                </a:xfrm>
                <a:prstGeom prst="line">
                  <a:avLst/>
                </a:prstGeom>
                <a:grpFill/>
                <a:ln w="12700">
                  <a:solidFill>
                    <a:schemeClr val="tx1"/>
                  </a:solidFill>
                  <a:round/>
                  <a:headEnd/>
                  <a:tailEnd/>
                </a:ln>
              </p:spPr>
              <p:txBody>
                <a:bodyPr/>
                <a:lstStyle/>
                <a:p>
                  <a:pPr>
                    <a:defRPr/>
                  </a:pPr>
                  <a:endParaRPr lang="en-ZW"/>
                </a:p>
              </p:txBody>
            </p:sp>
            <p:sp>
              <p:nvSpPr>
                <p:cNvPr id="37065" name="Line 255">
                  <a:extLst>
                    <a:ext uri="{FF2B5EF4-FFF2-40B4-BE49-F238E27FC236}">
                      <a16:creationId xmlns:a16="http://schemas.microsoft.com/office/drawing/2014/main" id="{BF7F2D27-10DE-2A89-6A7B-8D6BEF681FCF}"/>
                    </a:ext>
                  </a:extLst>
                </p:cNvPr>
                <p:cNvSpPr>
                  <a:spLocks noChangeShapeType="1"/>
                </p:cNvSpPr>
                <p:nvPr/>
              </p:nvSpPr>
              <p:spPr bwMode="auto">
                <a:xfrm flipH="1">
                  <a:off x="1115" y="3419"/>
                  <a:ext cx="9" cy="0"/>
                </a:xfrm>
                <a:prstGeom prst="line">
                  <a:avLst/>
                </a:prstGeom>
                <a:grpFill/>
                <a:ln w="12700">
                  <a:solidFill>
                    <a:schemeClr val="tx1"/>
                  </a:solidFill>
                  <a:round/>
                  <a:headEnd/>
                  <a:tailEnd/>
                </a:ln>
              </p:spPr>
              <p:txBody>
                <a:bodyPr/>
                <a:lstStyle/>
                <a:p>
                  <a:pPr>
                    <a:defRPr/>
                  </a:pPr>
                  <a:endParaRPr lang="en-ZW"/>
                </a:p>
              </p:txBody>
            </p:sp>
            <p:sp>
              <p:nvSpPr>
                <p:cNvPr id="37066" name="Line 256">
                  <a:extLst>
                    <a:ext uri="{FF2B5EF4-FFF2-40B4-BE49-F238E27FC236}">
                      <a16:creationId xmlns:a16="http://schemas.microsoft.com/office/drawing/2014/main" id="{188E9A21-F93E-2625-BD7D-8867E9B56EE2}"/>
                    </a:ext>
                  </a:extLst>
                </p:cNvPr>
                <p:cNvSpPr>
                  <a:spLocks noChangeShapeType="1"/>
                </p:cNvSpPr>
                <p:nvPr/>
              </p:nvSpPr>
              <p:spPr bwMode="auto">
                <a:xfrm flipH="1">
                  <a:off x="1115" y="3301"/>
                  <a:ext cx="9" cy="0"/>
                </a:xfrm>
                <a:prstGeom prst="line">
                  <a:avLst/>
                </a:prstGeom>
                <a:grpFill/>
                <a:ln w="12700">
                  <a:solidFill>
                    <a:schemeClr val="tx1"/>
                  </a:solidFill>
                  <a:round/>
                  <a:headEnd/>
                  <a:tailEnd/>
                </a:ln>
              </p:spPr>
              <p:txBody>
                <a:bodyPr/>
                <a:lstStyle/>
                <a:p>
                  <a:pPr>
                    <a:defRPr/>
                  </a:pPr>
                  <a:endParaRPr lang="en-ZW"/>
                </a:p>
              </p:txBody>
            </p:sp>
            <p:sp>
              <p:nvSpPr>
                <p:cNvPr id="37067" name="Line 257">
                  <a:extLst>
                    <a:ext uri="{FF2B5EF4-FFF2-40B4-BE49-F238E27FC236}">
                      <a16:creationId xmlns:a16="http://schemas.microsoft.com/office/drawing/2014/main" id="{47DB7CB0-24C0-0FF3-6338-C40BF6E7714C}"/>
                    </a:ext>
                  </a:extLst>
                </p:cNvPr>
                <p:cNvSpPr>
                  <a:spLocks noChangeShapeType="1"/>
                </p:cNvSpPr>
                <p:nvPr/>
              </p:nvSpPr>
              <p:spPr bwMode="auto">
                <a:xfrm flipH="1">
                  <a:off x="1115" y="3180"/>
                  <a:ext cx="9" cy="0"/>
                </a:xfrm>
                <a:prstGeom prst="line">
                  <a:avLst/>
                </a:prstGeom>
                <a:grpFill/>
                <a:ln w="12700">
                  <a:solidFill>
                    <a:schemeClr val="tx1"/>
                  </a:solidFill>
                  <a:round/>
                  <a:headEnd/>
                  <a:tailEnd/>
                </a:ln>
              </p:spPr>
              <p:txBody>
                <a:bodyPr/>
                <a:lstStyle/>
                <a:p>
                  <a:pPr>
                    <a:defRPr/>
                  </a:pPr>
                  <a:endParaRPr lang="en-ZW"/>
                </a:p>
              </p:txBody>
            </p:sp>
            <p:sp>
              <p:nvSpPr>
                <p:cNvPr id="37068" name="Line 258">
                  <a:extLst>
                    <a:ext uri="{FF2B5EF4-FFF2-40B4-BE49-F238E27FC236}">
                      <a16:creationId xmlns:a16="http://schemas.microsoft.com/office/drawing/2014/main" id="{85781251-5413-B715-2167-5B00FE2D6C5D}"/>
                    </a:ext>
                  </a:extLst>
                </p:cNvPr>
                <p:cNvSpPr>
                  <a:spLocks noChangeShapeType="1"/>
                </p:cNvSpPr>
                <p:nvPr/>
              </p:nvSpPr>
              <p:spPr bwMode="auto">
                <a:xfrm flipH="1">
                  <a:off x="1103" y="3059"/>
                  <a:ext cx="21" cy="0"/>
                </a:xfrm>
                <a:prstGeom prst="line">
                  <a:avLst/>
                </a:prstGeom>
                <a:grpFill/>
                <a:ln w="12700">
                  <a:solidFill>
                    <a:schemeClr val="tx1"/>
                  </a:solidFill>
                  <a:round/>
                  <a:headEnd/>
                  <a:tailEnd/>
                </a:ln>
              </p:spPr>
              <p:txBody>
                <a:bodyPr/>
                <a:lstStyle/>
                <a:p>
                  <a:pPr>
                    <a:defRPr/>
                  </a:pPr>
                  <a:endParaRPr lang="en-ZW"/>
                </a:p>
              </p:txBody>
            </p:sp>
            <p:sp>
              <p:nvSpPr>
                <p:cNvPr id="37069" name="Line 259">
                  <a:extLst>
                    <a:ext uri="{FF2B5EF4-FFF2-40B4-BE49-F238E27FC236}">
                      <a16:creationId xmlns:a16="http://schemas.microsoft.com/office/drawing/2014/main" id="{0909A170-5CBB-6859-10A4-7F64542EF168}"/>
                    </a:ext>
                  </a:extLst>
                </p:cNvPr>
                <p:cNvSpPr>
                  <a:spLocks noChangeShapeType="1"/>
                </p:cNvSpPr>
                <p:nvPr/>
              </p:nvSpPr>
              <p:spPr bwMode="auto">
                <a:xfrm flipH="1">
                  <a:off x="1115" y="2940"/>
                  <a:ext cx="9" cy="0"/>
                </a:xfrm>
                <a:prstGeom prst="line">
                  <a:avLst/>
                </a:prstGeom>
                <a:grpFill/>
                <a:ln w="12700">
                  <a:solidFill>
                    <a:schemeClr val="tx1"/>
                  </a:solidFill>
                  <a:round/>
                  <a:headEnd/>
                  <a:tailEnd/>
                </a:ln>
              </p:spPr>
              <p:txBody>
                <a:bodyPr/>
                <a:lstStyle/>
                <a:p>
                  <a:pPr>
                    <a:defRPr/>
                  </a:pPr>
                  <a:endParaRPr lang="en-ZW"/>
                </a:p>
              </p:txBody>
            </p:sp>
            <p:sp>
              <p:nvSpPr>
                <p:cNvPr id="37070" name="Line 260">
                  <a:extLst>
                    <a:ext uri="{FF2B5EF4-FFF2-40B4-BE49-F238E27FC236}">
                      <a16:creationId xmlns:a16="http://schemas.microsoft.com/office/drawing/2014/main" id="{EB58C7A4-21E7-2236-8D16-98B772037815}"/>
                    </a:ext>
                  </a:extLst>
                </p:cNvPr>
                <p:cNvSpPr>
                  <a:spLocks noChangeShapeType="1"/>
                </p:cNvSpPr>
                <p:nvPr/>
              </p:nvSpPr>
              <p:spPr bwMode="auto">
                <a:xfrm flipH="1">
                  <a:off x="1115" y="2819"/>
                  <a:ext cx="9" cy="0"/>
                </a:xfrm>
                <a:prstGeom prst="line">
                  <a:avLst/>
                </a:prstGeom>
                <a:grpFill/>
                <a:ln w="12700">
                  <a:solidFill>
                    <a:schemeClr val="tx1"/>
                  </a:solidFill>
                  <a:round/>
                  <a:headEnd/>
                  <a:tailEnd/>
                </a:ln>
              </p:spPr>
              <p:txBody>
                <a:bodyPr/>
                <a:lstStyle/>
                <a:p>
                  <a:pPr>
                    <a:defRPr/>
                  </a:pPr>
                  <a:endParaRPr lang="en-ZW"/>
                </a:p>
              </p:txBody>
            </p:sp>
            <p:sp>
              <p:nvSpPr>
                <p:cNvPr id="37071" name="Line 261">
                  <a:extLst>
                    <a:ext uri="{FF2B5EF4-FFF2-40B4-BE49-F238E27FC236}">
                      <a16:creationId xmlns:a16="http://schemas.microsoft.com/office/drawing/2014/main" id="{BAB660CA-B8FE-8FCD-6F20-7F723168C308}"/>
                    </a:ext>
                  </a:extLst>
                </p:cNvPr>
                <p:cNvSpPr>
                  <a:spLocks noChangeShapeType="1"/>
                </p:cNvSpPr>
                <p:nvPr/>
              </p:nvSpPr>
              <p:spPr bwMode="auto">
                <a:xfrm flipH="1">
                  <a:off x="1115" y="2700"/>
                  <a:ext cx="9" cy="0"/>
                </a:xfrm>
                <a:prstGeom prst="line">
                  <a:avLst/>
                </a:prstGeom>
                <a:grpFill/>
                <a:ln w="12700">
                  <a:solidFill>
                    <a:schemeClr val="tx1"/>
                  </a:solidFill>
                  <a:round/>
                  <a:headEnd/>
                  <a:tailEnd/>
                </a:ln>
              </p:spPr>
              <p:txBody>
                <a:bodyPr/>
                <a:lstStyle/>
                <a:p>
                  <a:pPr>
                    <a:defRPr/>
                  </a:pPr>
                  <a:endParaRPr lang="en-ZW"/>
                </a:p>
              </p:txBody>
            </p:sp>
            <p:sp>
              <p:nvSpPr>
                <p:cNvPr id="37072" name="Line 262">
                  <a:extLst>
                    <a:ext uri="{FF2B5EF4-FFF2-40B4-BE49-F238E27FC236}">
                      <a16:creationId xmlns:a16="http://schemas.microsoft.com/office/drawing/2014/main" id="{4E4DE365-D2FB-86E2-F752-871CA99C2461}"/>
                    </a:ext>
                  </a:extLst>
                </p:cNvPr>
                <p:cNvSpPr>
                  <a:spLocks noChangeShapeType="1"/>
                </p:cNvSpPr>
                <p:nvPr/>
              </p:nvSpPr>
              <p:spPr bwMode="auto">
                <a:xfrm flipH="1">
                  <a:off x="1115" y="2579"/>
                  <a:ext cx="9" cy="0"/>
                </a:xfrm>
                <a:prstGeom prst="line">
                  <a:avLst/>
                </a:prstGeom>
                <a:grpFill/>
                <a:ln w="12700">
                  <a:solidFill>
                    <a:schemeClr val="tx1"/>
                  </a:solidFill>
                  <a:round/>
                  <a:headEnd/>
                  <a:tailEnd/>
                </a:ln>
              </p:spPr>
              <p:txBody>
                <a:bodyPr/>
                <a:lstStyle/>
                <a:p>
                  <a:pPr>
                    <a:defRPr/>
                  </a:pPr>
                  <a:endParaRPr lang="en-ZW"/>
                </a:p>
              </p:txBody>
            </p:sp>
            <p:sp>
              <p:nvSpPr>
                <p:cNvPr id="37073" name="Line 263">
                  <a:extLst>
                    <a:ext uri="{FF2B5EF4-FFF2-40B4-BE49-F238E27FC236}">
                      <a16:creationId xmlns:a16="http://schemas.microsoft.com/office/drawing/2014/main" id="{D8CB09AD-FF34-CD1B-3ED1-A6A55DB0EF43}"/>
                    </a:ext>
                  </a:extLst>
                </p:cNvPr>
                <p:cNvSpPr>
                  <a:spLocks noChangeShapeType="1"/>
                </p:cNvSpPr>
                <p:nvPr/>
              </p:nvSpPr>
              <p:spPr bwMode="auto">
                <a:xfrm flipH="1">
                  <a:off x="1103" y="2461"/>
                  <a:ext cx="21" cy="0"/>
                </a:xfrm>
                <a:prstGeom prst="line">
                  <a:avLst/>
                </a:prstGeom>
                <a:grpFill/>
                <a:ln w="12700">
                  <a:solidFill>
                    <a:schemeClr val="tx1"/>
                  </a:solidFill>
                  <a:round/>
                  <a:headEnd/>
                  <a:tailEnd/>
                </a:ln>
              </p:spPr>
              <p:txBody>
                <a:bodyPr/>
                <a:lstStyle/>
                <a:p>
                  <a:pPr>
                    <a:defRPr/>
                  </a:pPr>
                  <a:endParaRPr lang="en-ZW"/>
                </a:p>
              </p:txBody>
            </p:sp>
            <p:sp>
              <p:nvSpPr>
                <p:cNvPr id="37074" name="Line 264">
                  <a:extLst>
                    <a:ext uri="{FF2B5EF4-FFF2-40B4-BE49-F238E27FC236}">
                      <a16:creationId xmlns:a16="http://schemas.microsoft.com/office/drawing/2014/main" id="{416EE1B0-E0E2-68BF-DFD1-836F7A29F393}"/>
                    </a:ext>
                  </a:extLst>
                </p:cNvPr>
                <p:cNvSpPr>
                  <a:spLocks noChangeShapeType="1"/>
                </p:cNvSpPr>
                <p:nvPr/>
              </p:nvSpPr>
              <p:spPr bwMode="auto">
                <a:xfrm flipH="1">
                  <a:off x="1115" y="2327"/>
                  <a:ext cx="9" cy="0"/>
                </a:xfrm>
                <a:prstGeom prst="line">
                  <a:avLst/>
                </a:prstGeom>
                <a:grpFill/>
                <a:ln w="12700">
                  <a:solidFill>
                    <a:schemeClr val="tx1"/>
                  </a:solidFill>
                  <a:round/>
                  <a:headEnd/>
                  <a:tailEnd/>
                </a:ln>
              </p:spPr>
              <p:txBody>
                <a:bodyPr/>
                <a:lstStyle/>
                <a:p>
                  <a:pPr>
                    <a:defRPr/>
                  </a:pPr>
                  <a:endParaRPr lang="en-ZW"/>
                </a:p>
              </p:txBody>
            </p:sp>
            <p:sp>
              <p:nvSpPr>
                <p:cNvPr id="37075" name="Line 265">
                  <a:extLst>
                    <a:ext uri="{FF2B5EF4-FFF2-40B4-BE49-F238E27FC236}">
                      <a16:creationId xmlns:a16="http://schemas.microsoft.com/office/drawing/2014/main" id="{B92F792A-48BC-8B92-B0A1-123E349D09C2}"/>
                    </a:ext>
                  </a:extLst>
                </p:cNvPr>
                <p:cNvSpPr>
                  <a:spLocks noChangeShapeType="1"/>
                </p:cNvSpPr>
                <p:nvPr/>
              </p:nvSpPr>
              <p:spPr bwMode="auto">
                <a:xfrm flipH="1">
                  <a:off x="1115" y="2208"/>
                  <a:ext cx="9" cy="0"/>
                </a:xfrm>
                <a:prstGeom prst="line">
                  <a:avLst/>
                </a:prstGeom>
                <a:grpFill/>
                <a:ln w="12700">
                  <a:solidFill>
                    <a:schemeClr val="tx1"/>
                  </a:solidFill>
                  <a:round/>
                  <a:headEnd/>
                  <a:tailEnd/>
                </a:ln>
              </p:spPr>
              <p:txBody>
                <a:bodyPr/>
                <a:lstStyle/>
                <a:p>
                  <a:pPr>
                    <a:defRPr/>
                  </a:pPr>
                  <a:endParaRPr lang="en-ZW"/>
                </a:p>
              </p:txBody>
            </p:sp>
            <p:sp>
              <p:nvSpPr>
                <p:cNvPr id="37076" name="Line 266">
                  <a:extLst>
                    <a:ext uri="{FF2B5EF4-FFF2-40B4-BE49-F238E27FC236}">
                      <a16:creationId xmlns:a16="http://schemas.microsoft.com/office/drawing/2014/main" id="{CC877571-79E0-1AB1-B78E-9A33087A0016}"/>
                    </a:ext>
                  </a:extLst>
                </p:cNvPr>
                <p:cNvSpPr>
                  <a:spLocks noChangeShapeType="1"/>
                </p:cNvSpPr>
                <p:nvPr/>
              </p:nvSpPr>
              <p:spPr bwMode="auto">
                <a:xfrm flipH="1">
                  <a:off x="1115" y="2088"/>
                  <a:ext cx="9" cy="0"/>
                </a:xfrm>
                <a:prstGeom prst="line">
                  <a:avLst/>
                </a:prstGeom>
                <a:grpFill/>
                <a:ln w="12700">
                  <a:solidFill>
                    <a:schemeClr val="tx1"/>
                  </a:solidFill>
                  <a:round/>
                  <a:headEnd/>
                  <a:tailEnd/>
                </a:ln>
              </p:spPr>
              <p:txBody>
                <a:bodyPr/>
                <a:lstStyle/>
                <a:p>
                  <a:pPr>
                    <a:defRPr/>
                  </a:pPr>
                  <a:endParaRPr lang="en-ZW"/>
                </a:p>
              </p:txBody>
            </p:sp>
            <p:sp>
              <p:nvSpPr>
                <p:cNvPr id="37077" name="Line 267">
                  <a:extLst>
                    <a:ext uri="{FF2B5EF4-FFF2-40B4-BE49-F238E27FC236}">
                      <a16:creationId xmlns:a16="http://schemas.microsoft.com/office/drawing/2014/main" id="{E7156215-AEAD-1BE9-C861-9D190BCDE31A}"/>
                    </a:ext>
                  </a:extLst>
                </p:cNvPr>
                <p:cNvSpPr>
                  <a:spLocks noChangeShapeType="1"/>
                </p:cNvSpPr>
                <p:nvPr/>
              </p:nvSpPr>
              <p:spPr bwMode="auto">
                <a:xfrm flipH="1">
                  <a:off x="1115" y="1967"/>
                  <a:ext cx="9" cy="0"/>
                </a:xfrm>
                <a:prstGeom prst="line">
                  <a:avLst/>
                </a:prstGeom>
                <a:grpFill/>
                <a:ln w="12700">
                  <a:solidFill>
                    <a:schemeClr val="tx1"/>
                  </a:solidFill>
                  <a:round/>
                  <a:headEnd/>
                  <a:tailEnd/>
                </a:ln>
              </p:spPr>
              <p:txBody>
                <a:bodyPr/>
                <a:lstStyle/>
                <a:p>
                  <a:pPr>
                    <a:defRPr/>
                  </a:pPr>
                  <a:endParaRPr lang="en-ZW"/>
                </a:p>
              </p:txBody>
            </p:sp>
            <p:sp>
              <p:nvSpPr>
                <p:cNvPr id="37078" name="Line 268">
                  <a:extLst>
                    <a:ext uri="{FF2B5EF4-FFF2-40B4-BE49-F238E27FC236}">
                      <a16:creationId xmlns:a16="http://schemas.microsoft.com/office/drawing/2014/main" id="{527613C0-1936-8942-B891-03F8D103A09B}"/>
                    </a:ext>
                  </a:extLst>
                </p:cNvPr>
                <p:cNvSpPr>
                  <a:spLocks noChangeShapeType="1"/>
                </p:cNvSpPr>
                <p:nvPr/>
              </p:nvSpPr>
              <p:spPr bwMode="auto">
                <a:xfrm flipH="1">
                  <a:off x="1103" y="1848"/>
                  <a:ext cx="21" cy="0"/>
                </a:xfrm>
                <a:prstGeom prst="line">
                  <a:avLst/>
                </a:prstGeom>
                <a:grpFill/>
                <a:ln w="12700">
                  <a:solidFill>
                    <a:schemeClr val="tx1"/>
                  </a:solidFill>
                  <a:round/>
                  <a:headEnd/>
                  <a:tailEnd/>
                </a:ln>
              </p:spPr>
              <p:txBody>
                <a:bodyPr/>
                <a:lstStyle/>
                <a:p>
                  <a:pPr>
                    <a:defRPr/>
                  </a:pPr>
                  <a:endParaRPr lang="en-ZW"/>
                </a:p>
              </p:txBody>
            </p:sp>
            <p:sp>
              <p:nvSpPr>
                <p:cNvPr id="37079" name="Line 269">
                  <a:extLst>
                    <a:ext uri="{FF2B5EF4-FFF2-40B4-BE49-F238E27FC236}">
                      <a16:creationId xmlns:a16="http://schemas.microsoft.com/office/drawing/2014/main" id="{12C5ADEC-9EBF-ADC6-5B4A-2130E2849A4F}"/>
                    </a:ext>
                  </a:extLst>
                </p:cNvPr>
                <p:cNvSpPr>
                  <a:spLocks noChangeShapeType="1"/>
                </p:cNvSpPr>
                <p:nvPr/>
              </p:nvSpPr>
              <p:spPr bwMode="auto">
                <a:xfrm flipH="1">
                  <a:off x="1115" y="1727"/>
                  <a:ext cx="9" cy="0"/>
                </a:xfrm>
                <a:prstGeom prst="line">
                  <a:avLst/>
                </a:prstGeom>
                <a:grpFill/>
                <a:ln w="12700">
                  <a:solidFill>
                    <a:schemeClr val="tx1"/>
                  </a:solidFill>
                  <a:round/>
                  <a:headEnd/>
                  <a:tailEnd/>
                </a:ln>
              </p:spPr>
              <p:txBody>
                <a:bodyPr/>
                <a:lstStyle/>
                <a:p>
                  <a:pPr>
                    <a:defRPr/>
                  </a:pPr>
                  <a:endParaRPr lang="en-ZW"/>
                </a:p>
              </p:txBody>
            </p:sp>
            <p:sp>
              <p:nvSpPr>
                <p:cNvPr id="37080" name="Line 270">
                  <a:extLst>
                    <a:ext uri="{FF2B5EF4-FFF2-40B4-BE49-F238E27FC236}">
                      <a16:creationId xmlns:a16="http://schemas.microsoft.com/office/drawing/2014/main" id="{574CD3C9-B281-83FA-46E2-6C59C20F1F67}"/>
                    </a:ext>
                  </a:extLst>
                </p:cNvPr>
                <p:cNvSpPr>
                  <a:spLocks noChangeShapeType="1"/>
                </p:cNvSpPr>
                <p:nvPr/>
              </p:nvSpPr>
              <p:spPr bwMode="auto">
                <a:xfrm flipH="1">
                  <a:off x="1115" y="1608"/>
                  <a:ext cx="9" cy="0"/>
                </a:xfrm>
                <a:prstGeom prst="line">
                  <a:avLst/>
                </a:prstGeom>
                <a:grpFill/>
                <a:ln w="12700">
                  <a:solidFill>
                    <a:schemeClr val="tx1"/>
                  </a:solidFill>
                  <a:round/>
                  <a:headEnd/>
                  <a:tailEnd/>
                </a:ln>
              </p:spPr>
              <p:txBody>
                <a:bodyPr/>
                <a:lstStyle/>
                <a:p>
                  <a:pPr>
                    <a:defRPr/>
                  </a:pPr>
                  <a:endParaRPr lang="en-ZW"/>
                </a:p>
              </p:txBody>
            </p:sp>
            <p:sp>
              <p:nvSpPr>
                <p:cNvPr id="37081" name="Line 271">
                  <a:extLst>
                    <a:ext uri="{FF2B5EF4-FFF2-40B4-BE49-F238E27FC236}">
                      <a16:creationId xmlns:a16="http://schemas.microsoft.com/office/drawing/2014/main" id="{40DDE8D8-CB6D-E961-E400-8B4AEADE442D}"/>
                    </a:ext>
                  </a:extLst>
                </p:cNvPr>
                <p:cNvSpPr>
                  <a:spLocks noChangeShapeType="1"/>
                </p:cNvSpPr>
                <p:nvPr/>
              </p:nvSpPr>
              <p:spPr bwMode="auto">
                <a:xfrm flipH="1">
                  <a:off x="1115" y="1487"/>
                  <a:ext cx="9" cy="0"/>
                </a:xfrm>
                <a:prstGeom prst="line">
                  <a:avLst/>
                </a:prstGeom>
                <a:grpFill/>
                <a:ln w="12700">
                  <a:solidFill>
                    <a:schemeClr val="tx1"/>
                  </a:solidFill>
                  <a:round/>
                  <a:headEnd/>
                  <a:tailEnd/>
                </a:ln>
              </p:spPr>
              <p:txBody>
                <a:bodyPr/>
                <a:lstStyle/>
                <a:p>
                  <a:pPr>
                    <a:defRPr/>
                  </a:pPr>
                  <a:endParaRPr lang="en-ZW"/>
                </a:p>
              </p:txBody>
            </p:sp>
            <p:sp>
              <p:nvSpPr>
                <p:cNvPr id="37082" name="Line 272">
                  <a:extLst>
                    <a:ext uri="{FF2B5EF4-FFF2-40B4-BE49-F238E27FC236}">
                      <a16:creationId xmlns:a16="http://schemas.microsoft.com/office/drawing/2014/main" id="{44367860-E7E9-5840-FBF9-467B34096B6A}"/>
                    </a:ext>
                  </a:extLst>
                </p:cNvPr>
                <p:cNvSpPr>
                  <a:spLocks noChangeShapeType="1"/>
                </p:cNvSpPr>
                <p:nvPr/>
              </p:nvSpPr>
              <p:spPr bwMode="auto">
                <a:xfrm flipH="1">
                  <a:off x="1115" y="1369"/>
                  <a:ext cx="9" cy="0"/>
                </a:xfrm>
                <a:prstGeom prst="line">
                  <a:avLst/>
                </a:prstGeom>
                <a:grpFill/>
                <a:ln w="12700">
                  <a:solidFill>
                    <a:schemeClr val="tx1"/>
                  </a:solidFill>
                  <a:round/>
                  <a:headEnd/>
                  <a:tailEnd/>
                </a:ln>
              </p:spPr>
              <p:txBody>
                <a:bodyPr/>
                <a:lstStyle/>
                <a:p>
                  <a:pPr>
                    <a:defRPr/>
                  </a:pPr>
                  <a:endParaRPr lang="en-ZW"/>
                </a:p>
              </p:txBody>
            </p:sp>
            <p:sp>
              <p:nvSpPr>
                <p:cNvPr id="37083" name="Line 273">
                  <a:extLst>
                    <a:ext uri="{FF2B5EF4-FFF2-40B4-BE49-F238E27FC236}">
                      <a16:creationId xmlns:a16="http://schemas.microsoft.com/office/drawing/2014/main" id="{A870AD9C-8F3F-6B9A-0128-BEBCDB4E14D1}"/>
                    </a:ext>
                  </a:extLst>
                </p:cNvPr>
                <p:cNvSpPr>
                  <a:spLocks noChangeShapeType="1"/>
                </p:cNvSpPr>
                <p:nvPr/>
              </p:nvSpPr>
              <p:spPr bwMode="auto">
                <a:xfrm flipH="1">
                  <a:off x="1103" y="1248"/>
                  <a:ext cx="21" cy="0"/>
                </a:xfrm>
                <a:prstGeom prst="line">
                  <a:avLst/>
                </a:prstGeom>
                <a:grpFill/>
                <a:ln w="12700">
                  <a:solidFill>
                    <a:schemeClr val="tx1"/>
                  </a:solidFill>
                  <a:round/>
                  <a:headEnd/>
                  <a:tailEnd/>
                </a:ln>
              </p:spPr>
              <p:txBody>
                <a:bodyPr/>
                <a:lstStyle/>
                <a:p>
                  <a:pPr>
                    <a:defRPr/>
                  </a:pPr>
                  <a:endParaRPr lang="en-ZW"/>
                </a:p>
              </p:txBody>
            </p:sp>
            <p:sp>
              <p:nvSpPr>
                <p:cNvPr id="37084" name="Line 274">
                  <a:extLst>
                    <a:ext uri="{FF2B5EF4-FFF2-40B4-BE49-F238E27FC236}">
                      <a16:creationId xmlns:a16="http://schemas.microsoft.com/office/drawing/2014/main" id="{C11093DE-6B9F-3F86-7CC1-27432966AA1B}"/>
                    </a:ext>
                  </a:extLst>
                </p:cNvPr>
                <p:cNvSpPr>
                  <a:spLocks noChangeShapeType="1"/>
                </p:cNvSpPr>
                <p:nvPr/>
              </p:nvSpPr>
              <p:spPr bwMode="auto">
                <a:xfrm flipV="1">
                  <a:off x="1126" y="1248"/>
                  <a:ext cx="0" cy="2411"/>
                </a:xfrm>
                <a:prstGeom prst="line">
                  <a:avLst/>
                </a:prstGeom>
                <a:grpFill/>
                <a:ln w="12700">
                  <a:solidFill>
                    <a:schemeClr val="tx1"/>
                  </a:solidFill>
                  <a:round/>
                  <a:headEnd/>
                  <a:tailEnd/>
                </a:ln>
              </p:spPr>
              <p:txBody>
                <a:bodyPr/>
                <a:lstStyle/>
                <a:p>
                  <a:pPr>
                    <a:defRPr/>
                  </a:pPr>
                  <a:endParaRPr lang="en-ZW"/>
                </a:p>
              </p:txBody>
            </p:sp>
          </p:grpSp>
          <p:sp>
            <p:nvSpPr>
              <p:cNvPr id="36882" name="Line 275">
                <a:extLst>
                  <a:ext uri="{FF2B5EF4-FFF2-40B4-BE49-F238E27FC236}">
                    <a16:creationId xmlns:a16="http://schemas.microsoft.com/office/drawing/2014/main" id="{08A018E3-CCA3-7CF6-E01E-74239DFDA286}"/>
                  </a:ext>
                </a:extLst>
              </p:cNvPr>
              <p:cNvSpPr>
                <a:spLocks noChangeShapeType="1"/>
              </p:cNvSpPr>
              <p:nvPr/>
            </p:nvSpPr>
            <p:spPr bwMode="auto">
              <a:xfrm>
                <a:off x="1126" y="3659"/>
                <a:ext cx="79" cy="0"/>
              </a:xfrm>
              <a:prstGeom prst="line">
                <a:avLst/>
              </a:prstGeom>
              <a:grpFill/>
              <a:ln w="12700">
                <a:solidFill>
                  <a:schemeClr val="tx1"/>
                </a:solidFill>
                <a:round/>
                <a:headEnd/>
                <a:tailEnd/>
              </a:ln>
            </p:spPr>
            <p:txBody>
              <a:bodyPr/>
              <a:lstStyle/>
              <a:p>
                <a:pPr>
                  <a:defRPr/>
                </a:pPr>
                <a:endParaRPr lang="en-ZW"/>
              </a:p>
            </p:txBody>
          </p:sp>
          <p:sp>
            <p:nvSpPr>
              <p:cNvPr id="36883" name="Freeform 276">
                <a:extLst>
                  <a:ext uri="{FF2B5EF4-FFF2-40B4-BE49-F238E27FC236}">
                    <a16:creationId xmlns:a16="http://schemas.microsoft.com/office/drawing/2014/main" id="{C619AA0B-ABAF-C78C-A035-722E8C389637}"/>
                  </a:ext>
                </a:extLst>
              </p:cNvPr>
              <p:cNvSpPr>
                <a:spLocks/>
              </p:cNvSpPr>
              <p:nvPr/>
            </p:nvSpPr>
            <p:spPr bwMode="auto">
              <a:xfrm>
                <a:off x="1126" y="3651"/>
                <a:ext cx="168" cy="1"/>
              </a:xfrm>
              <a:custGeom>
                <a:avLst/>
                <a:gdLst>
                  <a:gd name="T0" fmla="*/ 0 w 168"/>
                  <a:gd name="T1" fmla="*/ 0 h 1"/>
                  <a:gd name="T2" fmla="*/ 81 w 168"/>
                  <a:gd name="T3" fmla="*/ 0 h 1"/>
                  <a:gd name="T4" fmla="*/ 167 w 168"/>
                  <a:gd name="T5" fmla="*/ 0 h 1"/>
                  <a:gd name="T6" fmla="*/ 0 60000 65536"/>
                  <a:gd name="T7" fmla="*/ 0 60000 65536"/>
                  <a:gd name="T8" fmla="*/ 0 60000 65536"/>
                  <a:gd name="T9" fmla="*/ 0 w 168"/>
                  <a:gd name="T10" fmla="*/ 0 h 1"/>
                  <a:gd name="T11" fmla="*/ 168 w 168"/>
                  <a:gd name="T12" fmla="*/ 1 h 1"/>
                </a:gdLst>
                <a:ahLst/>
                <a:cxnLst>
                  <a:cxn ang="T6">
                    <a:pos x="T0" y="T1"/>
                  </a:cxn>
                  <a:cxn ang="T7">
                    <a:pos x="T2" y="T3"/>
                  </a:cxn>
                  <a:cxn ang="T8">
                    <a:pos x="T4" y="T5"/>
                  </a:cxn>
                </a:cxnLst>
                <a:rect l="T9" t="T10" r="T11" b="T12"/>
                <a:pathLst>
                  <a:path w="168" h="1">
                    <a:moveTo>
                      <a:pt x="0" y="0"/>
                    </a:moveTo>
                    <a:lnTo>
                      <a:pt x="81" y="0"/>
                    </a:lnTo>
                    <a:lnTo>
                      <a:pt x="1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884" name="Freeform 277">
                <a:extLst>
                  <a:ext uri="{FF2B5EF4-FFF2-40B4-BE49-F238E27FC236}">
                    <a16:creationId xmlns:a16="http://schemas.microsoft.com/office/drawing/2014/main" id="{607D2738-BD6E-1F14-5690-178F22B09EA0}"/>
                  </a:ext>
                </a:extLst>
              </p:cNvPr>
              <p:cNvSpPr>
                <a:spLocks/>
              </p:cNvSpPr>
              <p:nvPr/>
            </p:nvSpPr>
            <p:spPr bwMode="auto">
              <a:xfrm>
                <a:off x="1207" y="3280"/>
                <a:ext cx="173" cy="372"/>
              </a:xfrm>
              <a:custGeom>
                <a:avLst/>
                <a:gdLst>
                  <a:gd name="T0" fmla="*/ 0 w 173"/>
                  <a:gd name="T1" fmla="*/ 371 h 372"/>
                  <a:gd name="T2" fmla="*/ 86 w 173"/>
                  <a:gd name="T3" fmla="*/ 371 h 372"/>
                  <a:gd name="T4" fmla="*/ 172 w 173"/>
                  <a:gd name="T5" fmla="*/ 0 h 372"/>
                  <a:gd name="T6" fmla="*/ 0 60000 65536"/>
                  <a:gd name="T7" fmla="*/ 0 60000 65536"/>
                  <a:gd name="T8" fmla="*/ 0 60000 65536"/>
                  <a:gd name="T9" fmla="*/ 0 w 173"/>
                  <a:gd name="T10" fmla="*/ 0 h 372"/>
                  <a:gd name="T11" fmla="*/ 173 w 173"/>
                  <a:gd name="T12" fmla="*/ 372 h 372"/>
                </a:gdLst>
                <a:ahLst/>
                <a:cxnLst>
                  <a:cxn ang="T6">
                    <a:pos x="T0" y="T1"/>
                  </a:cxn>
                  <a:cxn ang="T7">
                    <a:pos x="T2" y="T3"/>
                  </a:cxn>
                  <a:cxn ang="T8">
                    <a:pos x="T4" y="T5"/>
                  </a:cxn>
                </a:cxnLst>
                <a:rect l="T9" t="T10" r="T11" b="T12"/>
                <a:pathLst>
                  <a:path w="173" h="372">
                    <a:moveTo>
                      <a:pt x="0" y="371"/>
                    </a:moveTo>
                    <a:lnTo>
                      <a:pt x="86" y="371"/>
                    </a:lnTo>
                    <a:lnTo>
                      <a:pt x="172"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885" name="Freeform 278">
                <a:extLst>
                  <a:ext uri="{FF2B5EF4-FFF2-40B4-BE49-F238E27FC236}">
                    <a16:creationId xmlns:a16="http://schemas.microsoft.com/office/drawing/2014/main" id="{D33E2B5B-CE50-66C9-7FC4-925626DCDA4C}"/>
                  </a:ext>
                </a:extLst>
              </p:cNvPr>
              <p:cNvSpPr>
                <a:spLocks/>
              </p:cNvSpPr>
              <p:nvPr/>
            </p:nvSpPr>
            <p:spPr bwMode="auto">
              <a:xfrm>
                <a:off x="1293" y="2559"/>
                <a:ext cx="168" cy="1093"/>
              </a:xfrm>
              <a:custGeom>
                <a:avLst/>
                <a:gdLst>
                  <a:gd name="T0" fmla="*/ 0 w 168"/>
                  <a:gd name="T1" fmla="*/ 1092 h 1093"/>
                  <a:gd name="T2" fmla="*/ 86 w 168"/>
                  <a:gd name="T3" fmla="*/ 721 h 1093"/>
                  <a:gd name="T4" fmla="*/ 167 w 168"/>
                  <a:gd name="T5" fmla="*/ 0 h 1093"/>
                  <a:gd name="T6" fmla="*/ 0 60000 65536"/>
                  <a:gd name="T7" fmla="*/ 0 60000 65536"/>
                  <a:gd name="T8" fmla="*/ 0 60000 65536"/>
                  <a:gd name="T9" fmla="*/ 0 w 168"/>
                  <a:gd name="T10" fmla="*/ 0 h 1093"/>
                  <a:gd name="T11" fmla="*/ 168 w 168"/>
                  <a:gd name="T12" fmla="*/ 1093 h 1093"/>
                </a:gdLst>
                <a:ahLst/>
                <a:cxnLst>
                  <a:cxn ang="T6">
                    <a:pos x="T0" y="T1"/>
                  </a:cxn>
                  <a:cxn ang="T7">
                    <a:pos x="T2" y="T3"/>
                  </a:cxn>
                  <a:cxn ang="T8">
                    <a:pos x="T4" y="T5"/>
                  </a:cxn>
                </a:cxnLst>
                <a:rect l="T9" t="T10" r="T11" b="T12"/>
                <a:pathLst>
                  <a:path w="168" h="1093">
                    <a:moveTo>
                      <a:pt x="0" y="1092"/>
                    </a:moveTo>
                    <a:lnTo>
                      <a:pt x="86" y="721"/>
                    </a:lnTo>
                    <a:lnTo>
                      <a:pt x="1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886" name="Freeform 279">
                <a:extLst>
                  <a:ext uri="{FF2B5EF4-FFF2-40B4-BE49-F238E27FC236}">
                    <a16:creationId xmlns:a16="http://schemas.microsoft.com/office/drawing/2014/main" id="{39F1AFEA-E8A2-3E67-4914-E7492A755188}"/>
                  </a:ext>
                </a:extLst>
              </p:cNvPr>
              <p:cNvSpPr>
                <a:spLocks/>
              </p:cNvSpPr>
              <p:nvPr/>
            </p:nvSpPr>
            <p:spPr bwMode="auto">
              <a:xfrm>
                <a:off x="1379" y="2559"/>
                <a:ext cx="162" cy="722"/>
              </a:xfrm>
              <a:custGeom>
                <a:avLst/>
                <a:gdLst>
                  <a:gd name="T0" fmla="*/ 0 w 162"/>
                  <a:gd name="T1" fmla="*/ 721 h 722"/>
                  <a:gd name="T2" fmla="*/ 81 w 162"/>
                  <a:gd name="T3" fmla="*/ 0 h 722"/>
                  <a:gd name="T4" fmla="*/ 161 w 162"/>
                  <a:gd name="T5" fmla="*/ 456 h 722"/>
                  <a:gd name="T6" fmla="*/ 0 60000 65536"/>
                  <a:gd name="T7" fmla="*/ 0 60000 65536"/>
                  <a:gd name="T8" fmla="*/ 0 60000 65536"/>
                  <a:gd name="T9" fmla="*/ 0 w 162"/>
                  <a:gd name="T10" fmla="*/ 0 h 722"/>
                  <a:gd name="T11" fmla="*/ 162 w 162"/>
                  <a:gd name="T12" fmla="*/ 722 h 722"/>
                </a:gdLst>
                <a:ahLst/>
                <a:cxnLst>
                  <a:cxn ang="T6">
                    <a:pos x="T0" y="T1"/>
                  </a:cxn>
                  <a:cxn ang="T7">
                    <a:pos x="T2" y="T3"/>
                  </a:cxn>
                  <a:cxn ang="T8">
                    <a:pos x="T4" y="T5"/>
                  </a:cxn>
                </a:cxnLst>
                <a:rect l="T9" t="T10" r="T11" b="T12"/>
                <a:pathLst>
                  <a:path w="162" h="722">
                    <a:moveTo>
                      <a:pt x="0" y="721"/>
                    </a:moveTo>
                    <a:lnTo>
                      <a:pt x="81" y="0"/>
                    </a:lnTo>
                    <a:lnTo>
                      <a:pt x="161" y="456"/>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887" name="Freeform 280">
                <a:extLst>
                  <a:ext uri="{FF2B5EF4-FFF2-40B4-BE49-F238E27FC236}">
                    <a16:creationId xmlns:a16="http://schemas.microsoft.com/office/drawing/2014/main" id="{CAE1364D-6A0E-CDF9-28DD-9BCB8768C6EB}"/>
                  </a:ext>
                </a:extLst>
              </p:cNvPr>
              <p:cNvSpPr>
                <a:spLocks/>
              </p:cNvSpPr>
              <p:nvPr/>
            </p:nvSpPr>
            <p:spPr bwMode="auto">
              <a:xfrm>
                <a:off x="1460" y="2559"/>
                <a:ext cx="168" cy="649"/>
              </a:xfrm>
              <a:custGeom>
                <a:avLst/>
                <a:gdLst>
                  <a:gd name="T0" fmla="*/ 0 w 168"/>
                  <a:gd name="T1" fmla="*/ 0 h 649"/>
                  <a:gd name="T2" fmla="*/ 80 w 168"/>
                  <a:gd name="T3" fmla="*/ 456 h 649"/>
                  <a:gd name="T4" fmla="*/ 167 w 168"/>
                  <a:gd name="T5" fmla="*/ 648 h 649"/>
                  <a:gd name="T6" fmla="*/ 0 60000 65536"/>
                  <a:gd name="T7" fmla="*/ 0 60000 65536"/>
                  <a:gd name="T8" fmla="*/ 0 60000 65536"/>
                  <a:gd name="T9" fmla="*/ 0 w 168"/>
                  <a:gd name="T10" fmla="*/ 0 h 649"/>
                  <a:gd name="T11" fmla="*/ 168 w 168"/>
                  <a:gd name="T12" fmla="*/ 649 h 649"/>
                </a:gdLst>
                <a:ahLst/>
                <a:cxnLst>
                  <a:cxn ang="T6">
                    <a:pos x="T0" y="T1"/>
                  </a:cxn>
                  <a:cxn ang="T7">
                    <a:pos x="T2" y="T3"/>
                  </a:cxn>
                  <a:cxn ang="T8">
                    <a:pos x="T4" y="T5"/>
                  </a:cxn>
                </a:cxnLst>
                <a:rect l="T9" t="T10" r="T11" b="T12"/>
                <a:pathLst>
                  <a:path w="168" h="649">
                    <a:moveTo>
                      <a:pt x="0" y="0"/>
                    </a:moveTo>
                    <a:lnTo>
                      <a:pt x="80" y="456"/>
                    </a:lnTo>
                    <a:lnTo>
                      <a:pt x="167" y="648"/>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888" name="Freeform 281">
                <a:extLst>
                  <a:ext uri="{FF2B5EF4-FFF2-40B4-BE49-F238E27FC236}">
                    <a16:creationId xmlns:a16="http://schemas.microsoft.com/office/drawing/2014/main" id="{50D23C72-5371-3675-60AB-D9205C648BC4}"/>
                  </a:ext>
                </a:extLst>
              </p:cNvPr>
              <p:cNvSpPr>
                <a:spLocks/>
              </p:cNvSpPr>
              <p:nvPr/>
            </p:nvSpPr>
            <p:spPr bwMode="auto">
              <a:xfrm>
                <a:off x="1540" y="3015"/>
                <a:ext cx="255" cy="314"/>
              </a:xfrm>
              <a:custGeom>
                <a:avLst/>
                <a:gdLst>
                  <a:gd name="T0" fmla="*/ 0 w 255"/>
                  <a:gd name="T1" fmla="*/ 0 h 314"/>
                  <a:gd name="T2" fmla="*/ 87 w 255"/>
                  <a:gd name="T3" fmla="*/ 192 h 314"/>
                  <a:gd name="T4" fmla="*/ 254 w 255"/>
                  <a:gd name="T5" fmla="*/ 313 h 314"/>
                  <a:gd name="T6" fmla="*/ 0 60000 65536"/>
                  <a:gd name="T7" fmla="*/ 0 60000 65536"/>
                  <a:gd name="T8" fmla="*/ 0 60000 65536"/>
                  <a:gd name="T9" fmla="*/ 0 w 255"/>
                  <a:gd name="T10" fmla="*/ 0 h 314"/>
                  <a:gd name="T11" fmla="*/ 255 w 255"/>
                  <a:gd name="T12" fmla="*/ 314 h 314"/>
                </a:gdLst>
                <a:ahLst/>
                <a:cxnLst>
                  <a:cxn ang="T6">
                    <a:pos x="T0" y="T1"/>
                  </a:cxn>
                  <a:cxn ang="T7">
                    <a:pos x="T2" y="T3"/>
                  </a:cxn>
                  <a:cxn ang="T8">
                    <a:pos x="T4" y="T5"/>
                  </a:cxn>
                </a:cxnLst>
                <a:rect l="T9" t="T10" r="T11" b="T12"/>
                <a:pathLst>
                  <a:path w="255" h="314">
                    <a:moveTo>
                      <a:pt x="0" y="0"/>
                    </a:moveTo>
                    <a:lnTo>
                      <a:pt x="87" y="192"/>
                    </a:lnTo>
                    <a:lnTo>
                      <a:pt x="254" y="313"/>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889" name="Freeform 282">
                <a:extLst>
                  <a:ext uri="{FF2B5EF4-FFF2-40B4-BE49-F238E27FC236}">
                    <a16:creationId xmlns:a16="http://schemas.microsoft.com/office/drawing/2014/main" id="{E8EF86FB-2475-73D8-C228-8506307D5D0F}"/>
                  </a:ext>
                </a:extLst>
              </p:cNvPr>
              <p:cNvSpPr>
                <a:spLocks/>
              </p:cNvSpPr>
              <p:nvPr/>
            </p:nvSpPr>
            <p:spPr bwMode="auto">
              <a:xfrm>
                <a:off x="1627" y="3207"/>
                <a:ext cx="335" cy="253"/>
              </a:xfrm>
              <a:custGeom>
                <a:avLst/>
                <a:gdLst>
                  <a:gd name="T0" fmla="*/ 0 w 335"/>
                  <a:gd name="T1" fmla="*/ 0 h 253"/>
                  <a:gd name="T2" fmla="*/ 167 w 335"/>
                  <a:gd name="T3" fmla="*/ 121 h 253"/>
                  <a:gd name="T4" fmla="*/ 334 w 335"/>
                  <a:gd name="T5" fmla="*/ 252 h 253"/>
                  <a:gd name="T6" fmla="*/ 0 60000 65536"/>
                  <a:gd name="T7" fmla="*/ 0 60000 65536"/>
                  <a:gd name="T8" fmla="*/ 0 60000 65536"/>
                  <a:gd name="T9" fmla="*/ 0 w 335"/>
                  <a:gd name="T10" fmla="*/ 0 h 253"/>
                  <a:gd name="T11" fmla="*/ 335 w 335"/>
                  <a:gd name="T12" fmla="*/ 253 h 253"/>
                </a:gdLst>
                <a:ahLst/>
                <a:cxnLst>
                  <a:cxn ang="T6">
                    <a:pos x="T0" y="T1"/>
                  </a:cxn>
                  <a:cxn ang="T7">
                    <a:pos x="T2" y="T3"/>
                  </a:cxn>
                  <a:cxn ang="T8">
                    <a:pos x="T4" y="T5"/>
                  </a:cxn>
                </a:cxnLst>
                <a:rect l="T9" t="T10" r="T11" b="T12"/>
                <a:pathLst>
                  <a:path w="335" h="253">
                    <a:moveTo>
                      <a:pt x="0" y="0"/>
                    </a:moveTo>
                    <a:lnTo>
                      <a:pt x="167" y="121"/>
                    </a:lnTo>
                    <a:lnTo>
                      <a:pt x="334" y="252"/>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890" name="Freeform 283">
                <a:extLst>
                  <a:ext uri="{FF2B5EF4-FFF2-40B4-BE49-F238E27FC236}">
                    <a16:creationId xmlns:a16="http://schemas.microsoft.com/office/drawing/2014/main" id="{C2CD937F-6409-BAD1-ECC7-F2B5CD71E4B2}"/>
                  </a:ext>
                </a:extLst>
              </p:cNvPr>
              <p:cNvSpPr>
                <a:spLocks/>
              </p:cNvSpPr>
              <p:nvPr/>
            </p:nvSpPr>
            <p:spPr bwMode="auto">
              <a:xfrm>
                <a:off x="1794" y="3328"/>
                <a:ext cx="335" cy="180"/>
              </a:xfrm>
              <a:custGeom>
                <a:avLst/>
                <a:gdLst>
                  <a:gd name="T0" fmla="*/ 0 w 335"/>
                  <a:gd name="T1" fmla="*/ 0 h 180"/>
                  <a:gd name="T2" fmla="*/ 167 w 335"/>
                  <a:gd name="T3" fmla="*/ 131 h 180"/>
                  <a:gd name="T4" fmla="*/ 334 w 335"/>
                  <a:gd name="T5" fmla="*/ 179 h 180"/>
                  <a:gd name="T6" fmla="*/ 0 60000 65536"/>
                  <a:gd name="T7" fmla="*/ 0 60000 65536"/>
                  <a:gd name="T8" fmla="*/ 0 60000 65536"/>
                  <a:gd name="T9" fmla="*/ 0 w 335"/>
                  <a:gd name="T10" fmla="*/ 0 h 180"/>
                  <a:gd name="T11" fmla="*/ 335 w 335"/>
                  <a:gd name="T12" fmla="*/ 180 h 180"/>
                </a:gdLst>
                <a:ahLst/>
                <a:cxnLst>
                  <a:cxn ang="T6">
                    <a:pos x="T0" y="T1"/>
                  </a:cxn>
                  <a:cxn ang="T7">
                    <a:pos x="T2" y="T3"/>
                  </a:cxn>
                  <a:cxn ang="T8">
                    <a:pos x="T4" y="T5"/>
                  </a:cxn>
                </a:cxnLst>
                <a:rect l="T9" t="T10" r="T11" b="T12"/>
                <a:pathLst>
                  <a:path w="335" h="180">
                    <a:moveTo>
                      <a:pt x="0" y="0"/>
                    </a:moveTo>
                    <a:lnTo>
                      <a:pt x="167" y="131"/>
                    </a:lnTo>
                    <a:lnTo>
                      <a:pt x="334" y="179"/>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891" name="Freeform 284">
                <a:extLst>
                  <a:ext uri="{FF2B5EF4-FFF2-40B4-BE49-F238E27FC236}">
                    <a16:creationId xmlns:a16="http://schemas.microsoft.com/office/drawing/2014/main" id="{8032C477-579F-050B-A6DE-57678656D291}"/>
                  </a:ext>
                </a:extLst>
              </p:cNvPr>
              <p:cNvSpPr>
                <a:spLocks/>
              </p:cNvSpPr>
              <p:nvPr/>
            </p:nvSpPr>
            <p:spPr bwMode="auto">
              <a:xfrm>
                <a:off x="1961" y="3459"/>
                <a:ext cx="502" cy="84"/>
              </a:xfrm>
              <a:custGeom>
                <a:avLst/>
                <a:gdLst>
                  <a:gd name="T0" fmla="*/ 0 w 502"/>
                  <a:gd name="T1" fmla="*/ 0 h 84"/>
                  <a:gd name="T2" fmla="*/ 167 w 502"/>
                  <a:gd name="T3" fmla="*/ 48 h 84"/>
                  <a:gd name="T4" fmla="*/ 501 w 502"/>
                  <a:gd name="T5" fmla="*/ 83 h 84"/>
                  <a:gd name="T6" fmla="*/ 0 60000 65536"/>
                  <a:gd name="T7" fmla="*/ 0 60000 65536"/>
                  <a:gd name="T8" fmla="*/ 0 60000 65536"/>
                  <a:gd name="T9" fmla="*/ 0 w 502"/>
                  <a:gd name="T10" fmla="*/ 0 h 84"/>
                  <a:gd name="T11" fmla="*/ 502 w 502"/>
                  <a:gd name="T12" fmla="*/ 84 h 84"/>
                </a:gdLst>
                <a:ahLst/>
                <a:cxnLst>
                  <a:cxn ang="T6">
                    <a:pos x="T0" y="T1"/>
                  </a:cxn>
                  <a:cxn ang="T7">
                    <a:pos x="T2" y="T3"/>
                  </a:cxn>
                  <a:cxn ang="T8">
                    <a:pos x="T4" y="T5"/>
                  </a:cxn>
                </a:cxnLst>
                <a:rect l="T9" t="T10" r="T11" b="T12"/>
                <a:pathLst>
                  <a:path w="502" h="84">
                    <a:moveTo>
                      <a:pt x="0" y="0"/>
                    </a:moveTo>
                    <a:lnTo>
                      <a:pt x="167" y="48"/>
                    </a:lnTo>
                    <a:lnTo>
                      <a:pt x="501" y="83"/>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892" name="Freeform 285">
                <a:extLst>
                  <a:ext uri="{FF2B5EF4-FFF2-40B4-BE49-F238E27FC236}">
                    <a16:creationId xmlns:a16="http://schemas.microsoft.com/office/drawing/2014/main" id="{C6FB0768-3051-5EEE-F541-5B22CC568E4F}"/>
                  </a:ext>
                </a:extLst>
              </p:cNvPr>
              <p:cNvSpPr>
                <a:spLocks/>
              </p:cNvSpPr>
              <p:nvPr/>
            </p:nvSpPr>
            <p:spPr bwMode="auto">
              <a:xfrm>
                <a:off x="2128" y="3507"/>
                <a:ext cx="668" cy="97"/>
              </a:xfrm>
              <a:custGeom>
                <a:avLst/>
                <a:gdLst>
                  <a:gd name="T0" fmla="*/ 0 w 668"/>
                  <a:gd name="T1" fmla="*/ 0 h 97"/>
                  <a:gd name="T2" fmla="*/ 334 w 668"/>
                  <a:gd name="T3" fmla="*/ 35 h 97"/>
                  <a:gd name="T4" fmla="*/ 667 w 668"/>
                  <a:gd name="T5" fmla="*/ 96 h 97"/>
                  <a:gd name="T6" fmla="*/ 0 60000 65536"/>
                  <a:gd name="T7" fmla="*/ 0 60000 65536"/>
                  <a:gd name="T8" fmla="*/ 0 60000 65536"/>
                  <a:gd name="T9" fmla="*/ 0 w 668"/>
                  <a:gd name="T10" fmla="*/ 0 h 97"/>
                  <a:gd name="T11" fmla="*/ 668 w 668"/>
                  <a:gd name="T12" fmla="*/ 97 h 97"/>
                </a:gdLst>
                <a:ahLst/>
                <a:cxnLst>
                  <a:cxn ang="T6">
                    <a:pos x="T0" y="T1"/>
                  </a:cxn>
                  <a:cxn ang="T7">
                    <a:pos x="T2" y="T3"/>
                  </a:cxn>
                  <a:cxn ang="T8">
                    <a:pos x="T4" y="T5"/>
                  </a:cxn>
                </a:cxnLst>
                <a:rect l="T9" t="T10" r="T11" b="T12"/>
                <a:pathLst>
                  <a:path w="668" h="97">
                    <a:moveTo>
                      <a:pt x="0" y="0"/>
                    </a:moveTo>
                    <a:lnTo>
                      <a:pt x="334" y="35"/>
                    </a:lnTo>
                    <a:lnTo>
                      <a:pt x="667" y="96"/>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893" name="Line 286">
                <a:extLst>
                  <a:ext uri="{FF2B5EF4-FFF2-40B4-BE49-F238E27FC236}">
                    <a16:creationId xmlns:a16="http://schemas.microsoft.com/office/drawing/2014/main" id="{B24C8BE6-1BB6-516A-4D12-ACB0FA6E1DAC}"/>
                  </a:ext>
                </a:extLst>
              </p:cNvPr>
              <p:cNvSpPr>
                <a:spLocks noChangeShapeType="1"/>
              </p:cNvSpPr>
              <p:nvPr/>
            </p:nvSpPr>
            <p:spPr bwMode="auto">
              <a:xfrm>
                <a:off x="2462" y="3551"/>
                <a:ext cx="331" cy="60"/>
              </a:xfrm>
              <a:prstGeom prst="line">
                <a:avLst/>
              </a:prstGeom>
              <a:grpFill/>
              <a:ln w="12700">
                <a:solidFill>
                  <a:schemeClr val="tx1"/>
                </a:solidFill>
                <a:round/>
                <a:headEnd/>
                <a:tailEnd/>
              </a:ln>
            </p:spPr>
            <p:txBody>
              <a:bodyPr/>
              <a:lstStyle/>
              <a:p>
                <a:pPr>
                  <a:defRPr/>
                </a:pPr>
                <a:endParaRPr lang="en-ZW"/>
              </a:p>
            </p:txBody>
          </p:sp>
          <p:sp>
            <p:nvSpPr>
              <p:cNvPr id="36894" name="Line 287">
                <a:extLst>
                  <a:ext uri="{FF2B5EF4-FFF2-40B4-BE49-F238E27FC236}">
                    <a16:creationId xmlns:a16="http://schemas.microsoft.com/office/drawing/2014/main" id="{EA044A7F-ACD5-96F1-C211-4567BA597FE8}"/>
                  </a:ext>
                </a:extLst>
              </p:cNvPr>
              <p:cNvSpPr>
                <a:spLocks noChangeShapeType="1"/>
              </p:cNvSpPr>
              <p:nvPr/>
            </p:nvSpPr>
            <p:spPr bwMode="auto">
              <a:xfrm flipV="1">
                <a:off x="1126" y="3519"/>
                <a:ext cx="87" cy="144"/>
              </a:xfrm>
              <a:prstGeom prst="line">
                <a:avLst/>
              </a:prstGeom>
              <a:grpFill/>
              <a:ln w="12700">
                <a:solidFill>
                  <a:schemeClr val="tx1"/>
                </a:solidFill>
                <a:round/>
                <a:headEnd/>
                <a:tailEnd/>
              </a:ln>
            </p:spPr>
            <p:txBody>
              <a:bodyPr/>
              <a:lstStyle/>
              <a:p>
                <a:pPr>
                  <a:defRPr/>
                </a:pPr>
                <a:endParaRPr lang="en-ZW"/>
              </a:p>
            </p:txBody>
          </p:sp>
          <p:sp>
            <p:nvSpPr>
              <p:cNvPr id="36895" name="Freeform 288">
                <a:extLst>
                  <a:ext uri="{FF2B5EF4-FFF2-40B4-BE49-F238E27FC236}">
                    <a16:creationId xmlns:a16="http://schemas.microsoft.com/office/drawing/2014/main" id="{30722B30-C563-4860-97E8-4A4FE05A6918}"/>
                  </a:ext>
                </a:extLst>
              </p:cNvPr>
              <p:cNvSpPr>
                <a:spLocks/>
              </p:cNvSpPr>
              <p:nvPr/>
            </p:nvSpPr>
            <p:spPr bwMode="auto">
              <a:xfrm>
                <a:off x="1126" y="3519"/>
                <a:ext cx="168" cy="133"/>
              </a:xfrm>
              <a:custGeom>
                <a:avLst/>
                <a:gdLst>
                  <a:gd name="T0" fmla="*/ 0 w 168"/>
                  <a:gd name="T1" fmla="*/ 132 h 133"/>
                  <a:gd name="T2" fmla="*/ 81 w 168"/>
                  <a:gd name="T3" fmla="*/ 0 h 133"/>
                  <a:gd name="T4" fmla="*/ 167 w 168"/>
                  <a:gd name="T5" fmla="*/ 0 h 133"/>
                  <a:gd name="T6" fmla="*/ 0 60000 65536"/>
                  <a:gd name="T7" fmla="*/ 0 60000 65536"/>
                  <a:gd name="T8" fmla="*/ 0 60000 65536"/>
                  <a:gd name="T9" fmla="*/ 0 w 168"/>
                  <a:gd name="T10" fmla="*/ 0 h 133"/>
                  <a:gd name="T11" fmla="*/ 168 w 168"/>
                  <a:gd name="T12" fmla="*/ 133 h 133"/>
                </a:gdLst>
                <a:ahLst/>
                <a:cxnLst>
                  <a:cxn ang="T6">
                    <a:pos x="T0" y="T1"/>
                  </a:cxn>
                  <a:cxn ang="T7">
                    <a:pos x="T2" y="T3"/>
                  </a:cxn>
                  <a:cxn ang="T8">
                    <a:pos x="T4" y="T5"/>
                  </a:cxn>
                </a:cxnLst>
                <a:rect l="T9" t="T10" r="T11" b="T12"/>
                <a:pathLst>
                  <a:path w="168" h="133">
                    <a:moveTo>
                      <a:pt x="0" y="132"/>
                    </a:moveTo>
                    <a:lnTo>
                      <a:pt x="81" y="0"/>
                    </a:lnTo>
                    <a:lnTo>
                      <a:pt x="1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896" name="Freeform 289">
                <a:extLst>
                  <a:ext uri="{FF2B5EF4-FFF2-40B4-BE49-F238E27FC236}">
                    <a16:creationId xmlns:a16="http://schemas.microsoft.com/office/drawing/2014/main" id="{2303C135-16F2-D6B1-0D70-E8275DC28E83}"/>
                  </a:ext>
                </a:extLst>
              </p:cNvPr>
              <p:cNvSpPr>
                <a:spLocks/>
              </p:cNvSpPr>
              <p:nvPr/>
            </p:nvSpPr>
            <p:spPr bwMode="auto">
              <a:xfrm>
                <a:off x="1207" y="3519"/>
                <a:ext cx="173" cy="97"/>
              </a:xfrm>
              <a:custGeom>
                <a:avLst/>
                <a:gdLst>
                  <a:gd name="T0" fmla="*/ 0 w 173"/>
                  <a:gd name="T1" fmla="*/ 0 h 97"/>
                  <a:gd name="T2" fmla="*/ 86 w 173"/>
                  <a:gd name="T3" fmla="*/ 0 h 97"/>
                  <a:gd name="T4" fmla="*/ 172 w 173"/>
                  <a:gd name="T5" fmla="*/ 96 h 97"/>
                  <a:gd name="T6" fmla="*/ 0 60000 65536"/>
                  <a:gd name="T7" fmla="*/ 0 60000 65536"/>
                  <a:gd name="T8" fmla="*/ 0 60000 65536"/>
                  <a:gd name="T9" fmla="*/ 0 w 173"/>
                  <a:gd name="T10" fmla="*/ 0 h 97"/>
                  <a:gd name="T11" fmla="*/ 173 w 173"/>
                  <a:gd name="T12" fmla="*/ 97 h 97"/>
                </a:gdLst>
                <a:ahLst/>
                <a:cxnLst>
                  <a:cxn ang="T6">
                    <a:pos x="T0" y="T1"/>
                  </a:cxn>
                  <a:cxn ang="T7">
                    <a:pos x="T2" y="T3"/>
                  </a:cxn>
                  <a:cxn ang="T8">
                    <a:pos x="T4" y="T5"/>
                  </a:cxn>
                </a:cxnLst>
                <a:rect l="T9" t="T10" r="T11" b="T12"/>
                <a:pathLst>
                  <a:path w="173" h="97">
                    <a:moveTo>
                      <a:pt x="0" y="0"/>
                    </a:moveTo>
                    <a:lnTo>
                      <a:pt x="86" y="0"/>
                    </a:lnTo>
                    <a:lnTo>
                      <a:pt x="172" y="96"/>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897" name="Freeform 290">
                <a:extLst>
                  <a:ext uri="{FF2B5EF4-FFF2-40B4-BE49-F238E27FC236}">
                    <a16:creationId xmlns:a16="http://schemas.microsoft.com/office/drawing/2014/main" id="{C6C8F83F-049B-5B59-EAE5-02EF90390F97}"/>
                  </a:ext>
                </a:extLst>
              </p:cNvPr>
              <p:cNvSpPr>
                <a:spLocks/>
              </p:cNvSpPr>
              <p:nvPr/>
            </p:nvSpPr>
            <p:spPr bwMode="auto">
              <a:xfrm>
                <a:off x="1293" y="3519"/>
                <a:ext cx="168" cy="97"/>
              </a:xfrm>
              <a:custGeom>
                <a:avLst/>
                <a:gdLst>
                  <a:gd name="T0" fmla="*/ 0 w 168"/>
                  <a:gd name="T1" fmla="*/ 0 h 97"/>
                  <a:gd name="T2" fmla="*/ 86 w 168"/>
                  <a:gd name="T3" fmla="*/ 96 h 97"/>
                  <a:gd name="T4" fmla="*/ 167 w 168"/>
                  <a:gd name="T5" fmla="*/ 23 h 97"/>
                  <a:gd name="T6" fmla="*/ 0 60000 65536"/>
                  <a:gd name="T7" fmla="*/ 0 60000 65536"/>
                  <a:gd name="T8" fmla="*/ 0 60000 65536"/>
                  <a:gd name="T9" fmla="*/ 0 w 168"/>
                  <a:gd name="T10" fmla="*/ 0 h 97"/>
                  <a:gd name="T11" fmla="*/ 168 w 168"/>
                  <a:gd name="T12" fmla="*/ 97 h 97"/>
                </a:gdLst>
                <a:ahLst/>
                <a:cxnLst>
                  <a:cxn ang="T6">
                    <a:pos x="T0" y="T1"/>
                  </a:cxn>
                  <a:cxn ang="T7">
                    <a:pos x="T2" y="T3"/>
                  </a:cxn>
                  <a:cxn ang="T8">
                    <a:pos x="T4" y="T5"/>
                  </a:cxn>
                </a:cxnLst>
                <a:rect l="T9" t="T10" r="T11" b="T12"/>
                <a:pathLst>
                  <a:path w="168" h="97">
                    <a:moveTo>
                      <a:pt x="0" y="0"/>
                    </a:moveTo>
                    <a:lnTo>
                      <a:pt x="86" y="96"/>
                    </a:lnTo>
                    <a:lnTo>
                      <a:pt x="167" y="23"/>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898" name="Freeform 291">
                <a:extLst>
                  <a:ext uri="{FF2B5EF4-FFF2-40B4-BE49-F238E27FC236}">
                    <a16:creationId xmlns:a16="http://schemas.microsoft.com/office/drawing/2014/main" id="{307F51A0-02F4-3F14-543B-88FF9390E6B3}"/>
                  </a:ext>
                </a:extLst>
              </p:cNvPr>
              <p:cNvSpPr>
                <a:spLocks/>
              </p:cNvSpPr>
              <p:nvPr/>
            </p:nvSpPr>
            <p:spPr bwMode="auto">
              <a:xfrm>
                <a:off x="1379" y="3519"/>
                <a:ext cx="162" cy="97"/>
              </a:xfrm>
              <a:custGeom>
                <a:avLst/>
                <a:gdLst>
                  <a:gd name="T0" fmla="*/ 0 w 162"/>
                  <a:gd name="T1" fmla="*/ 96 h 97"/>
                  <a:gd name="T2" fmla="*/ 81 w 162"/>
                  <a:gd name="T3" fmla="*/ 23 h 97"/>
                  <a:gd name="T4" fmla="*/ 161 w 162"/>
                  <a:gd name="T5" fmla="*/ 0 h 97"/>
                  <a:gd name="T6" fmla="*/ 0 60000 65536"/>
                  <a:gd name="T7" fmla="*/ 0 60000 65536"/>
                  <a:gd name="T8" fmla="*/ 0 60000 65536"/>
                  <a:gd name="T9" fmla="*/ 0 w 162"/>
                  <a:gd name="T10" fmla="*/ 0 h 97"/>
                  <a:gd name="T11" fmla="*/ 162 w 162"/>
                  <a:gd name="T12" fmla="*/ 97 h 97"/>
                </a:gdLst>
                <a:ahLst/>
                <a:cxnLst>
                  <a:cxn ang="T6">
                    <a:pos x="T0" y="T1"/>
                  </a:cxn>
                  <a:cxn ang="T7">
                    <a:pos x="T2" y="T3"/>
                  </a:cxn>
                  <a:cxn ang="T8">
                    <a:pos x="T4" y="T5"/>
                  </a:cxn>
                </a:cxnLst>
                <a:rect l="T9" t="T10" r="T11" b="T12"/>
                <a:pathLst>
                  <a:path w="162" h="97">
                    <a:moveTo>
                      <a:pt x="0" y="96"/>
                    </a:moveTo>
                    <a:lnTo>
                      <a:pt x="81" y="23"/>
                    </a:lnTo>
                    <a:lnTo>
                      <a:pt x="161"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899" name="Freeform 292">
                <a:extLst>
                  <a:ext uri="{FF2B5EF4-FFF2-40B4-BE49-F238E27FC236}">
                    <a16:creationId xmlns:a16="http://schemas.microsoft.com/office/drawing/2014/main" id="{FA8D33DD-FB41-30CB-4563-3BBDAE417CC9}"/>
                  </a:ext>
                </a:extLst>
              </p:cNvPr>
              <p:cNvSpPr>
                <a:spLocks/>
              </p:cNvSpPr>
              <p:nvPr/>
            </p:nvSpPr>
            <p:spPr bwMode="auto">
              <a:xfrm>
                <a:off x="1460" y="3519"/>
                <a:ext cx="168" cy="49"/>
              </a:xfrm>
              <a:custGeom>
                <a:avLst/>
                <a:gdLst>
                  <a:gd name="T0" fmla="*/ 0 w 168"/>
                  <a:gd name="T1" fmla="*/ 23 h 49"/>
                  <a:gd name="T2" fmla="*/ 80 w 168"/>
                  <a:gd name="T3" fmla="*/ 0 h 49"/>
                  <a:gd name="T4" fmla="*/ 167 w 168"/>
                  <a:gd name="T5" fmla="*/ 48 h 49"/>
                  <a:gd name="T6" fmla="*/ 0 60000 65536"/>
                  <a:gd name="T7" fmla="*/ 0 60000 65536"/>
                  <a:gd name="T8" fmla="*/ 0 60000 65536"/>
                  <a:gd name="T9" fmla="*/ 0 w 168"/>
                  <a:gd name="T10" fmla="*/ 0 h 49"/>
                  <a:gd name="T11" fmla="*/ 168 w 168"/>
                  <a:gd name="T12" fmla="*/ 49 h 49"/>
                </a:gdLst>
                <a:ahLst/>
                <a:cxnLst>
                  <a:cxn ang="T6">
                    <a:pos x="T0" y="T1"/>
                  </a:cxn>
                  <a:cxn ang="T7">
                    <a:pos x="T2" y="T3"/>
                  </a:cxn>
                  <a:cxn ang="T8">
                    <a:pos x="T4" y="T5"/>
                  </a:cxn>
                </a:cxnLst>
                <a:rect l="T9" t="T10" r="T11" b="T12"/>
                <a:pathLst>
                  <a:path w="168" h="49">
                    <a:moveTo>
                      <a:pt x="0" y="23"/>
                    </a:moveTo>
                    <a:lnTo>
                      <a:pt x="80" y="0"/>
                    </a:lnTo>
                    <a:lnTo>
                      <a:pt x="167" y="48"/>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00" name="Freeform 293">
                <a:extLst>
                  <a:ext uri="{FF2B5EF4-FFF2-40B4-BE49-F238E27FC236}">
                    <a16:creationId xmlns:a16="http://schemas.microsoft.com/office/drawing/2014/main" id="{920411FC-4F64-44C5-1FED-083B4484065F}"/>
                  </a:ext>
                </a:extLst>
              </p:cNvPr>
              <p:cNvSpPr>
                <a:spLocks/>
              </p:cNvSpPr>
              <p:nvPr/>
            </p:nvSpPr>
            <p:spPr bwMode="auto">
              <a:xfrm>
                <a:off x="1540" y="3519"/>
                <a:ext cx="255" cy="72"/>
              </a:xfrm>
              <a:custGeom>
                <a:avLst/>
                <a:gdLst>
                  <a:gd name="T0" fmla="*/ 0 w 255"/>
                  <a:gd name="T1" fmla="*/ 0 h 72"/>
                  <a:gd name="T2" fmla="*/ 87 w 255"/>
                  <a:gd name="T3" fmla="*/ 48 h 72"/>
                  <a:gd name="T4" fmla="*/ 254 w 255"/>
                  <a:gd name="T5" fmla="*/ 71 h 72"/>
                  <a:gd name="T6" fmla="*/ 0 60000 65536"/>
                  <a:gd name="T7" fmla="*/ 0 60000 65536"/>
                  <a:gd name="T8" fmla="*/ 0 60000 65536"/>
                  <a:gd name="T9" fmla="*/ 0 w 255"/>
                  <a:gd name="T10" fmla="*/ 0 h 72"/>
                  <a:gd name="T11" fmla="*/ 255 w 255"/>
                  <a:gd name="T12" fmla="*/ 72 h 72"/>
                </a:gdLst>
                <a:ahLst/>
                <a:cxnLst>
                  <a:cxn ang="T6">
                    <a:pos x="T0" y="T1"/>
                  </a:cxn>
                  <a:cxn ang="T7">
                    <a:pos x="T2" y="T3"/>
                  </a:cxn>
                  <a:cxn ang="T8">
                    <a:pos x="T4" y="T5"/>
                  </a:cxn>
                </a:cxnLst>
                <a:rect l="T9" t="T10" r="T11" b="T12"/>
                <a:pathLst>
                  <a:path w="255" h="72">
                    <a:moveTo>
                      <a:pt x="0" y="0"/>
                    </a:moveTo>
                    <a:lnTo>
                      <a:pt x="87" y="48"/>
                    </a:lnTo>
                    <a:lnTo>
                      <a:pt x="254" y="71"/>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01" name="Freeform 294">
                <a:extLst>
                  <a:ext uri="{FF2B5EF4-FFF2-40B4-BE49-F238E27FC236}">
                    <a16:creationId xmlns:a16="http://schemas.microsoft.com/office/drawing/2014/main" id="{A8C6E08A-8448-FCF1-D988-5B65FAE31AD2}"/>
                  </a:ext>
                </a:extLst>
              </p:cNvPr>
              <p:cNvSpPr>
                <a:spLocks/>
              </p:cNvSpPr>
              <p:nvPr/>
            </p:nvSpPr>
            <p:spPr bwMode="auto">
              <a:xfrm>
                <a:off x="1627" y="3567"/>
                <a:ext cx="335" cy="49"/>
              </a:xfrm>
              <a:custGeom>
                <a:avLst/>
                <a:gdLst>
                  <a:gd name="T0" fmla="*/ 0 w 335"/>
                  <a:gd name="T1" fmla="*/ 0 h 49"/>
                  <a:gd name="T2" fmla="*/ 167 w 335"/>
                  <a:gd name="T3" fmla="*/ 23 h 49"/>
                  <a:gd name="T4" fmla="*/ 334 w 335"/>
                  <a:gd name="T5" fmla="*/ 48 h 49"/>
                  <a:gd name="T6" fmla="*/ 0 60000 65536"/>
                  <a:gd name="T7" fmla="*/ 0 60000 65536"/>
                  <a:gd name="T8" fmla="*/ 0 60000 65536"/>
                  <a:gd name="T9" fmla="*/ 0 w 335"/>
                  <a:gd name="T10" fmla="*/ 0 h 49"/>
                  <a:gd name="T11" fmla="*/ 335 w 335"/>
                  <a:gd name="T12" fmla="*/ 49 h 49"/>
                </a:gdLst>
                <a:ahLst/>
                <a:cxnLst>
                  <a:cxn ang="T6">
                    <a:pos x="T0" y="T1"/>
                  </a:cxn>
                  <a:cxn ang="T7">
                    <a:pos x="T2" y="T3"/>
                  </a:cxn>
                  <a:cxn ang="T8">
                    <a:pos x="T4" y="T5"/>
                  </a:cxn>
                </a:cxnLst>
                <a:rect l="T9" t="T10" r="T11" b="T12"/>
                <a:pathLst>
                  <a:path w="335" h="49">
                    <a:moveTo>
                      <a:pt x="0" y="0"/>
                    </a:moveTo>
                    <a:lnTo>
                      <a:pt x="167" y="23"/>
                    </a:lnTo>
                    <a:lnTo>
                      <a:pt x="334" y="48"/>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02" name="Freeform 295">
                <a:extLst>
                  <a:ext uri="{FF2B5EF4-FFF2-40B4-BE49-F238E27FC236}">
                    <a16:creationId xmlns:a16="http://schemas.microsoft.com/office/drawing/2014/main" id="{E93B6A94-1942-9632-0EB5-8CAC89108324}"/>
                  </a:ext>
                </a:extLst>
              </p:cNvPr>
              <p:cNvSpPr>
                <a:spLocks/>
              </p:cNvSpPr>
              <p:nvPr/>
            </p:nvSpPr>
            <p:spPr bwMode="auto">
              <a:xfrm>
                <a:off x="1794" y="3590"/>
                <a:ext cx="335" cy="62"/>
              </a:xfrm>
              <a:custGeom>
                <a:avLst/>
                <a:gdLst>
                  <a:gd name="T0" fmla="*/ 0 w 335"/>
                  <a:gd name="T1" fmla="*/ 0 h 62"/>
                  <a:gd name="T2" fmla="*/ 167 w 335"/>
                  <a:gd name="T3" fmla="*/ 25 h 62"/>
                  <a:gd name="T4" fmla="*/ 334 w 335"/>
                  <a:gd name="T5" fmla="*/ 61 h 62"/>
                  <a:gd name="T6" fmla="*/ 0 60000 65536"/>
                  <a:gd name="T7" fmla="*/ 0 60000 65536"/>
                  <a:gd name="T8" fmla="*/ 0 60000 65536"/>
                  <a:gd name="T9" fmla="*/ 0 w 335"/>
                  <a:gd name="T10" fmla="*/ 0 h 62"/>
                  <a:gd name="T11" fmla="*/ 335 w 335"/>
                  <a:gd name="T12" fmla="*/ 62 h 62"/>
                </a:gdLst>
                <a:ahLst/>
                <a:cxnLst>
                  <a:cxn ang="T6">
                    <a:pos x="T0" y="T1"/>
                  </a:cxn>
                  <a:cxn ang="T7">
                    <a:pos x="T2" y="T3"/>
                  </a:cxn>
                  <a:cxn ang="T8">
                    <a:pos x="T4" y="T5"/>
                  </a:cxn>
                </a:cxnLst>
                <a:rect l="T9" t="T10" r="T11" b="T12"/>
                <a:pathLst>
                  <a:path w="335" h="62">
                    <a:moveTo>
                      <a:pt x="0" y="0"/>
                    </a:moveTo>
                    <a:lnTo>
                      <a:pt x="167" y="25"/>
                    </a:lnTo>
                    <a:lnTo>
                      <a:pt x="334" y="61"/>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03" name="Freeform 296">
                <a:extLst>
                  <a:ext uri="{FF2B5EF4-FFF2-40B4-BE49-F238E27FC236}">
                    <a16:creationId xmlns:a16="http://schemas.microsoft.com/office/drawing/2014/main" id="{44F16017-7A5B-D327-51E4-8A8022F167B0}"/>
                  </a:ext>
                </a:extLst>
              </p:cNvPr>
              <p:cNvSpPr>
                <a:spLocks/>
              </p:cNvSpPr>
              <p:nvPr/>
            </p:nvSpPr>
            <p:spPr bwMode="auto">
              <a:xfrm>
                <a:off x="1961" y="3615"/>
                <a:ext cx="502" cy="37"/>
              </a:xfrm>
              <a:custGeom>
                <a:avLst/>
                <a:gdLst>
                  <a:gd name="T0" fmla="*/ 0 w 502"/>
                  <a:gd name="T1" fmla="*/ 0 h 37"/>
                  <a:gd name="T2" fmla="*/ 167 w 502"/>
                  <a:gd name="T3" fmla="*/ 36 h 37"/>
                  <a:gd name="T4" fmla="*/ 501 w 502"/>
                  <a:gd name="T5" fmla="*/ 36 h 37"/>
                  <a:gd name="T6" fmla="*/ 0 60000 65536"/>
                  <a:gd name="T7" fmla="*/ 0 60000 65536"/>
                  <a:gd name="T8" fmla="*/ 0 60000 65536"/>
                  <a:gd name="T9" fmla="*/ 0 w 502"/>
                  <a:gd name="T10" fmla="*/ 0 h 37"/>
                  <a:gd name="T11" fmla="*/ 502 w 502"/>
                  <a:gd name="T12" fmla="*/ 37 h 37"/>
                </a:gdLst>
                <a:ahLst/>
                <a:cxnLst>
                  <a:cxn ang="T6">
                    <a:pos x="T0" y="T1"/>
                  </a:cxn>
                  <a:cxn ang="T7">
                    <a:pos x="T2" y="T3"/>
                  </a:cxn>
                  <a:cxn ang="T8">
                    <a:pos x="T4" y="T5"/>
                  </a:cxn>
                </a:cxnLst>
                <a:rect l="T9" t="T10" r="T11" b="T12"/>
                <a:pathLst>
                  <a:path w="502" h="37">
                    <a:moveTo>
                      <a:pt x="0" y="0"/>
                    </a:moveTo>
                    <a:lnTo>
                      <a:pt x="167" y="36"/>
                    </a:lnTo>
                    <a:lnTo>
                      <a:pt x="501" y="36"/>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04" name="Freeform 297">
                <a:extLst>
                  <a:ext uri="{FF2B5EF4-FFF2-40B4-BE49-F238E27FC236}">
                    <a16:creationId xmlns:a16="http://schemas.microsoft.com/office/drawing/2014/main" id="{1955E50A-7594-9974-E090-CAF670C6DAC0}"/>
                  </a:ext>
                </a:extLst>
              </p:cNvPr>
              <p:cNvSpPr>
                <a:spLocks/>
              </p:cNvSpPr>
              <p:nvPr/>
            </p:nvSpPr>
            <p:spPr bwMode="auto">
              <a:xfrm>
                <a:off x="2128" y="3651"/>
                <a:ext cx="668" cy="1"/>
              </a:xfrm>
              <a:custGeom>
                <a:avLst/>
                <a:gdLst>
                  <a:gd name="T0" fmla="*/ 0 w 668"/>
                  <a:gd name="T1" fmla="*/ 0 h 1"/>
                  <a:gd name="T2" fmla="*/ 334 w 668"/>
                  <a:gd name="T3" fmla="*/ 0 h 1"/>
                  <a:gd name="T4" fmla="*/ 667 w 668"/>
                  <a:gd name="T5" fmla="*/ 0 h 1"/>
                  <a:gd name="T6" fmla="*/ 0 60000 65536"/>
                  <a:gd name="T7" fmla="*/ 0 60000 65536"/>
                  <a:gd name="T8" fmla="*/ 0 60000 65536"/>
                  <a:gd name="T9" fmla="*/ 0 w 668"/>
                  <a:gd name="T10" fmla="*/ 0 h 1"/>
                  <a:gd name="T11" fmla="*/ 668 w 668"/>
                  <a:gd name="T12" fmla="*/ 1 h 1"/>
                </a:gdLst>
                <a:ahLst/>
                <a:cxnLst>
                  <a:cxn ang="T6">
                    <a:pos x="T0" y="T1"/>
                  </a:cxn>
                  <a:cxn ang="T7">
                    <a:pos x="T2" y="T3"/>
                  </a:cxn>
                  <a:cxn ang="T8">
                    <a:pos x="T4" y="T5"/>
                  </a:cxn>
                </a:cxnLst>
                <a:rect l="T9" t="T10" r="T11" b="T12"/>
                <a:pathLst>
                  <a:path w="668" h="1">
                    <a:moveTo>
                      <a:pt x="0" y="0"/>
                    </a:moveTo>
                    <a:lnTo>
                      <a:pt x="334" y="0"/>
                    </a:lnTo>
                    <a:lnTo>
                      <a:pt x="6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05" name="Line 298">
                <a:extLst>
                  <a:ext uri="{FF2B5EF4-FFF2-40B4-BE49-F238E27FC236}">
                    <a16:creationId xmlns:a16="http://schemas.microsoft.com/office/drawing/2014/main" id="{06F82DB8-2D5D-6250-3D2A-37997CC55DB8}"/>
                  </a:ext>
                </a:extLst>
              </p:cNvPr>
              <p:cNvSpPr>
                <a:spLocks noChangeShapeType="1"/>
              </p:cNvSpPr>
              <p:nvPr/>
            </p:nvSpPr>
            <p:spPr bwMode="auto">
              <a:xfrm>
                <a:off x="2462" y="3659"/>
                <a:ext cx="331" cy="0"/>
              </a:xfrm>
              <a:prstGeom prst="line">
                <a:avLst/>
              </a:prstGeom>
              <a:grpFill/>
              <a:ln w="12700">
                <a:solidFill>
                  <a:schemeClr val="tx1"/>
                </a:solidFill>
                <a:round/>
                <a:headEnd/>
                <a:tailEnd/>
              </a:ln>
            </p:spPr>
            <p:txBody>
              <a:bodyPr/>
              <a:lstStyle/>
              <a:p>
                <a:pPr>
                  <a:defRPr/>
                </a:pPr>
                <a:endParaRPr lang="en-ZW"/>
              </a:p>
            </p:txBody>
          </p:sp>
          <p:sp>
            <p:nvSpPr>
              <p:cNvPr id="36906" name="Line 299">
                <a:extLst>
                  <a:ext uri="{FF2B5EF4-FFF2-40B4-BE49-F238E27FC236}">
                    <a16:creationId xmlns:a16="http://schemas.microsoft.com/office/drawing/2014/main" id="{FD2DB32B-C024-95FF-299C-9D819952E74A}"/>
                  </a:ext>
                </a:extLst>
              </p:cNvPr>
              <p:cNvSpPr>
                <a:spLocks noChangeShapeType="1"/>
              </p:cNvSpPr>
              <p:nvPr/>
            </p:nvSpPr>
            <p:spPr bwMode="auto">
              <a:xfrm>
                <a:off x="1126" y="3659"/>
                <a:ext cx="79" cy="0"/>
              </a:xfrm>
              <a:prstGeom prst="line">
                <a:avLst/>
              </a:prstGeom>
              <a:grpFill/>
              <a:ln w="12700">
                <a:solidFill>
                  <a:schemeClr val="tx1"/>
                </a:solidFill>
                <a:round/>
                <a:headEnd/>
                <a:tailEnd/>
              </a:ln>
            </p:spPr>
            <p:txBody>
              <a:bodyPr/>
              <a:lstStyle/>
              <a:p>
                <a:pPr>
                  <a:defRPr/>
                </a:pPr>
                <a:endParaRPr lang="en-ZW"/>
              </a:p>
            </p:txBody>
          </p:sp>
          <p:sp>
            <p:nvSpPr>
              <p:cNvPr id="36907" name="Freeform 300">
                <a:extLst>
                  <a:ext uri="{FF2B5EF4-FFF2-40B4-BE49-F238E27FC236}">
                    <a16:creationId xmlns:a16="http://schemas.microsoft.com/office/drawing/2014/main" id="{3727FBC2-9020-815E-F7E8-3DC8BB359C93}"/>
                  </a:ext>
                </a:extLst>
              </p:cNvPr>
              <p:cNvSpPr>
                <a:spLocks/>
              </p:cNvSpPr>
              <p:nvPr/>
            </p:nvSpPr>
            <p:spPr bwMode="auto">
              <a:xfrm>
                <a:off x="1126" y="3542"/>
                <a:ext cx="168" cy="110"/>
              </a:xfrm>
              <a:custGeom>
                <a:avLst/>
                <a:gdLst>
                  <a:gd name="T0" fmla="*/ 0 w 168"/>
                  <a:gd name="T1" fmla="*/ 109 h 110"/>
                  <a:gd name="T2" fmla="*/ 81 w 168"/>
                  <a:gd name="T3" fmla="*/ 109 h 110"/>
                  <a:gd name="T4" fmla="*/ 167 w 168"/>
                  <a:gd name="T5" fmla="*/ 0 h 110"/>
                  <a:gd name="T6" fmla="*/ 0 60000 65536"/>
                  <a:gd name="T7" fmla="*/ 0 60000 65536"/>
                  <a:gd name="T8" fmla="*/ 0 60000 65536"/>
                  <a:gd name="T9" fmla="*/ 0 w 168"/>
                  <a:gd name="T10" fmla="*/ 0 h 110"/>
                  <a:gd name="T11" fmla="*/ 168 w 168"/>
                  <a:gd name="T12" fmla="*/ 110 h 110"/>
                </a:gdLst>
                <a:ahLst/>
                <a:cxnLst>
                  <a:cxn ang="T6">
                    <a:pos x="T0" y="T1"/>
                  </a:cxn>
                  <a:cxn ang="T7">
                    <a:pos x="T2" y="T3"/>
                  </a:cxn>
                  <a:cxn ang="T8">
                    <a:pos x="T4" y="T5"/>
                  </a:cxn>
                </a:cxnLst>
                <a:rect l="T9" t="T10" r="T11" b="T12"/>
                <a:pathLst>
                  <a:path w="168" h="110">
                    <a:moveTo>
                      <a:pt x="0" y="109"/>
                    </a:moveTo>
                    <a:lnTo>
                      <a:pt x="81" y="109"/>
                    </a:lnTo>
                    <a:lnTo>
                      <a:pt x="1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08" name="Freeform 301">
                <a:extLst>
                  <a:ext uri="{FF2B5EF4-FFF2-40B4-BE49-F238E27FC236}">
                    <a16:creationId xmlns:a16="http://schemas.microsoft.com/office/drawing/2014/main" id="{29C57C5B-B1E3-A082-6B2E-39B753B393F4}"/>
                  </a:ext>
                </a:extLst>
              </p:cNvPr>
              <p:cNvSpPr>
                <a:spLocks/>
              </p:cNvSpPr>
              <p:nvPr/>
            </p:nvSpPr>
            <p:spPr bwMode="auto">
              <a:xfrm>
                <a:off x="1207" y="3207"/>
                <a:ext cx="173" cy="445"/>
              </a:xfrm>
              <a:custGeom>
                <a:avLst/>
                <a:gdLst>
                  <a:gd name="T0" fmla="*/ 0 w 173"/>
                  <a:gd name="T1" fmla="*/ 444 h 445"/>
                  <a:gd name="T2" fmla="*/ 86 w 173"/>
                  <a:gd name="T3" fmla="*/ 336 h 445"/>
                  <a:gd name="T4" fmla="*/ 172 w 173"/>
                  <a:gd name="T5" fmla="*/ 0 h 445"/>
                  <a:gd name="T6" fmla="*/ 0 60000 65536"/>
                  <a:gd name="T7" fmla="*/ 0 60000 65536"/>
                  <a:gd name="T8" fmla="*/ 0 60000 65536"/>
                  <a:gd name="T9" fmla="*/ 0 w 173"/>
                  <a:gd name="T10" fmla="*/ 0 h 445"/>
                  <a:gd name="T11" fmla="*/ 173 w 173"/>
                  <a:gd name="T12" fmla="*/ 445 h 445"/>
                </a:gdLst>
                <a:ahLst/>
                <a:cxnLst>
                  <a:cxn ang="T6">
                    <a:pos x="T0" y="T1"/>
                  </a:cxn>
                  <a:cxn ang="T7">
                    <a:pos x="T2" y="T3"/>
                  </a:cxn>
                  <a:cxn ang="T8">
                    <a:pos x="T4" y="T5"/>
                  </a:cxn>
                </a:cxnLst>
                <a:rect l="T9" t="T10" r="T11" b="T12"/>
                <a:pathLst>
                  <a:path w="173" h="445">
                    <a:moveTo>
                      <a:pt x="0" y="444"/>
                    </a:moveTo>
                    <a:lnTo>
                      <a:pt x="86" y="336"/>
                    </a:lnTo>
                    <a:lnTo>
                      <a:pt x="172"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09" name="Freeform 302">
                <a:extLst>
                  <a:ext uri="{FF2B5EF4-FFF2-40B4-BE49-F238E27FC236}">
                    <a16:creationId xmlns:a16="http://schemas.microsoft.com/office/drawing/2014/main" id="{B5C052E3-D232-F333-5380-597A3F8DD1CE}"/>
                  </a:ext>
                </a:extLst>
              </p:cNvPr>
              <p:cNvSpPr>
                <a:spLocks/>
              </p:cNvSpPr>
              <p:nvPr/>
            </p:nvSpPr>
            <p:spPr bwMode="auto">
              <a:xfrm>
                <a:off x="1293" y="3207"/>
                <a:ext cx="168" cy="336"/>
              </a:xfrm>
              <a:custGeom>
                <a:avLst/>
                <a:gdLst>
                  <a:gd name="T0" fmla="*/ 0 w 168"/>
                  <a:gd name="T1" fmla="*/ 335 h 336"/>
                  <a:gd name="T2" fmla="*/ 86 w 168"/>
                  <a:gd name="T3" fmla="*/ 0 h 336"/>
                  <a:gd name="T4" fmla="*/ 167 w 168"/>
                  <a:gd name="T5" fmla="*/ 133 h 336"/>
                  <a:gd name="T6" fmla="*/ 0 60000 65536"/>
                  <a:gd name="T7" fmla="*/ 0 60000 65536"/>
                  <a:gd name="T8" fmla="*/ 0 60000 65536"/>
                  <a:gd name="T9" fmla="*/ 0 w 168"/>
                  <a:gd name="T10" fmla="*/ 0 h 336"/>
                  <a:gd name="T11" fmla="*/ 168 w 168"/>
                  <a:gd name="T12" fmla="*/ 336 h 336"/>
                </a:gdLst>
                <a:ahLst/>
                <a:cxnLst>
                  <a:cxn ang="T6">
                    <a:pos x="T0" y="T1"/>
                  </a:cxn>
                  <a:cxn ang="T7">
                    <a:pos x="T2" y="T3"/>
                  </a:cxn>
                  <a:cxn ang="T8">
                    <a:pos x="T4" y="T5"/>
                  </a:cxn>
                </a:cxnLst>
                <a:rect l="T9" t="T10" r="T11" b="T12"/>
                <a:pathLst>
                  <a:path w="168" h="336">
                    <a:moveTo>
                      <a:pt x="0" y="335"/>
                    </a:moveTo>
                    <a:lnTo>
                      <a:pt x="86" y="0"/>
                    </a:lnTo>
                    <a:lnTo>
                      <a:pt x="167" y="133"/>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10" name="Freeform 303">
                <a:extLst>
                  <a:ext uri="{FF2B5EF4-FFF2-40B4-BE49-F238E27FC236}">
                    <a16:creationId xmlns:a16="http://schemas.microsoft.com/office/drawing/2014/main" id="{C3C9F950-2BB8-45DA-B3A3-7BBF5139E5AF}"/>
                  </a:ext>
                </a:extLst>
              </p:cNvPr>
              <p:cNvSpPr>
                <a:spLocks/>
              </p:cNvSpPr>
              <p:nvPr/>
            </p:nvSpPr>
            <p:spPr bwMode="auto">
              <a:xfrm>
                <a:off x="1379" y="3123"/>
                <a:ext cx="162" cy="218"/>
              </a:xfrm>
              <a:custGeom>
                <a:avLst/>
                <a:gdLst>
                  <a:gd name="T0" fmla="*/ 0 w 162"/>
                  <a:gd name="T1" fmla="*/ 83 h 218"/>
                  <a:gd name="T2" fmla="*/ 81 w 162"/>
                  <a:gd name="T3" fmla="*/ 217 h 218"/>
                  <a:gd name="T4" fmla="*/ 161 w 162"/>
                  <a:gd name="T5" fmla="*/ 0 h 218"/>
                  <a:gd name="T6" fmla="*/ 0 60000 65536"/>
                  <a:gd name="T7" fmla="*/ 0 60000 65536"/>
                  <a:gd name="T8" fmla="*/ 0 60000 65536"/>
                  <a:gd name="T9" fmla="*/ 0 w 162"/>
                  <a:gd name="T10" fmla="*/ 0 h 218"/>
                  <a:gd name="T11" fmla="*/ 162 w 162"/>
                  <a:gd name="T12" fmla="*/ 218 h 218"/>
                </a:gdLst>
                <a:ahLst/>
                <a:cxnLst>
                  <a:cxn ang="T6">
                    <a:pos x="T0" y="T1"/>
                  </a:cxn>
                  <a:cxn ang="T7">
                    <a:pos x="T2" y="T3"/>
                  </a:cxn>
                  <a:cxn ang="T8">
                    <a:pos x="T4" y="T5"/>
                  </a:cxn>
                </a:cxnLst>
                <a:rect l="T9" t="T10" r="T11" b="T12"/>
                <a:pathLst>
                  <a:path w="162" h="218">
                    <a:moveTo>
                      <a:pt x="0" y="83"/>
                    </a:moveTo>
                    <a:lnTo>
                      <a:pt x="81" y="217"/>
                    </a:lnTo>
                    <a:lnTo>
                      <a:pt x="161"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11" name="Freeform 304">
                <a:extLst>
                  <a:ext uri="{FF2B5EF4-FFF2-40B4-BE49-F238E27FC236}">
                    <a16:creationId xmlns:a16="http://schemas.microsoft.com/office/drawing/2014/main" id="{3104393C-83A5-2A5D-5B3B-C9FFBE2F0F28}"/>
                  </a:ext>
                </a:extLst>
              </p:cNvPr>
              <p:cNvSpPr>
                <a:spLocks/>
              </p:cNvSpPr>
              <p:nvPr/>
            </p:nvSpPr>
            <p:spPr bwMode="auto">
              <a:xfrm>
                <a:off x="1460" y="3123"/>
                <a:ext cx="168" cy="218"/>
              </a:xfrm>
              <a:custGeom>
                <a:avLst/>
                <a:gdLst>
                  <a:gd name="T0" fmla="*/ 0 w 168"/>
                  <a:gd name="T1" fmla="*/ 217 h 218"/>
                  <a:gd name="T2" fmla="*/ 80 w 168"/>
                  <a:gd name="T3" fmla="*/ 0 h 218"/>
                  <a:gd name="T4" fmla="*/ 167 w 168"/>
                  <a:gd name="T5" fmla="*/ 204 h 218"/>
                  <a:gd name="T6" fmla="*/ 0 60000 65536"/>
                  <a:gd name="T7" fmla="*/ 0 60000 65536"/>
                  <a:gd name="T8" fmla="*/ 0 60000 65536"/>
                  <a:gd name="T9" fmla="*/ 0 w 168"/>
                  <a:gd name="T10" fmla="*/ 0 h 218"/>
                  <a:gd name="T11" fmla="*/ 168 w 168"/>
                  <a:gd name="T12" fmla="*/ 218 h 218"/>
                </a:gdLst>
                <a:ahLst/>
                <a:cxnLst>
                  <a:cxn ang="T6">
                    <a:pos x="T0" y="T1"/>
                  </a:cxn>
                  <a:cxn ang="T7">
                    <a:pos x="T2" y="T3"/>
                  </a:cxn>
                  <a:cxn ang="T8">
                    <a:pos x="T4" y="T5"/>
                  </a:cxn>
                </a:cxnLst>
                <a:rect l="T9" t="T10" r="T11" b="T12"/>
                <a:pathLst>
                  <a:path w="168" h="218">
                    <a:moveTo>
                      <a:pt x="0" y="217"/>
                    </a:moveTo>
                    <a:lnTo>
                      <a:pt x="80" y="0"/>
                    </a:lnTo>
                    <a:lnTo>
                      <a:pt x="167" y="204"/>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12" name="Freeform 305">
                <a:extLst>
                  <a:ext uri="{FF2B5EF4-FFF2-40B4-BE49-F238E27FC236}">
                    <a16:creationId xmlns:a16="http://schemas.microsoft.com/office/drawing/2014/main" id="{CB0EF0BC-12CF-3FAA-4B7D-28D45AB5A98D}"/>
                  </a:ext>
                </a:extLst>
              </p:cNvPr>
              <p:cNvSpPr>
                <a:spLocks/>
              </p:cNvSpPr>
              <p:nvPr/>
            </p:nvSpPr>
            <p:spPr bwMode="auto">
              <a:xfrm>
                <a:off x="1540" y="3123"/>
                <a:ext cx="255" cy="372"/>
              </a:xfrm>
              <a:custGeom>
                <a:avLst/>
                <a:gdLst>
                  <a:gd name="T0" fmla="*/ 0 w 255"/>
                  <a:gd name="T1" fmla="*/ 0 h 372"/>
                  <a:gd name="T2" fmla="*/ 87 w 255"/>
                  <a:gd name="T3" fmla="*/ 204 h 372"/>
                  <a:gd name="T4" fmla="*/ 254 w 255"/>
                  <a:gd name="T5" fmla="*/ 371 h 372"/>
                  <a:gd name="T6" fmla="*/ 0 60000 65536"/>
                  <a:gd name="T7" fmla="*/ 0 60000 65536"/>
                  <a:gd name="T8" fmla="*/ 0 60000 65536"/>
                  <a:gd name="T9" fmla="*/ 0 w 255"/>
                  <a:gd name="T10" fmla="*/ 0 h 372"/>
                  <a:gd name="T11" fmla="*/ 255 w 255"/>
                  <a:gd name="T12" fmla="*/ 372 h 372"/>
                </a:gdLst>
                <a:ahLst/>
                <a:cxnLst>
                  <a:cxn ang="T6">
                    <a:pos x="T0" y="T1"/>
                  </a:cxn>
                  <a:cxn ang="T7">
                    <a:pos x="T2" y="T3"/>
                  </a:cxn>
                  <a:cxn ang="T8">
                    <a:pos x="T4" y="T5"/>
                  </a:cxn>
                </a:cxnLst>
                <a:rect l="T9" t="T10" r="T11" b="T12"/>
                <a:pathLst>
                  <a:path w="255" h="372">
                    <a:moveTo>
                      <a:pt x="0" y="0"/>
                    </a:moveTo>
                    <a:lnTo>
                      <a:pt x="87" y="204"/>
                    </a:lnTo>
                    <a:lnTo>
                      <a:pt x="254" y="371"/>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13" name="Freeform 306">
                <a:extLst>
                  <a:ext uri="{FF2B5EF4-FFF2-40B4-BE49-F238E27FC236}">
                    <a16:creationId xmlns:a16="http://schemas.microsoft.com/office/drawing/2014/main" id="{F8B2B909-FFBD-4763-8941-6BC3BCC2FA30}"/>
                  </a:ext>
                </a:extLst>
              </p:cNvPr>
              <p:cNvSpPr>
                <a:spLocks/>
              </p:cNvSpPr>
              <p:nvPr/>
            </p:nvSpPr>
            <p:spPr bwMode="auto">
              <a:xfrm>
                <a:off x="1627" y="3328"/>
                <a:ext cx="335" cy="205"/>
              </a:xfrm>
              <a:custGeom>
                <a:avLst/>
                <a:gdLst>
                  <a:gd name="T0" fmla="*/ 0 w 335"/>
                  <a:gd name="T1" fmla="*/ 0 h 205"/>
                  <a:gd name="T2" fmla="*/ 167 w 335"/>
                  <a:gd name="T3" fmla="*/ 167 h 205"/>
                  <a:gd name="T4" fmla="*/ 334 w 335"/>
                  <a:gd name="T5" fmla="*/ 204 h 205"/>
                  <a:gd name="T6" fmla="*/ 0 60000 65536"/>
                  <a:gd name="T7" fmla="*/ 0 60000 65536"/>
                  <a:gd name="T8" fmla="*/ 0 60000 65536"/>
                  <a:gd name="T9" fmla="*/ 0 w 335"/>
                  <a:gd name="T10" fmla="*/ 0 h 205"/>
                  <a:gd name="T11" fmla="*/ 335 w 335"/>
                  <a:gd name="T12" fmla="*/ 205 h 205"/>
                </a:gdLst>
                <a:ahLst/>
                <a:cxnLst>
                  <a:cxn ang="T6">
                    <a:pos x="T0" y="T1"/>
                  </a:cxn>
                  <a:cxn ang="T7">
                    <a:pos x="T2" y="T3"/>
                  </a:cxn>
                  <a:cxn ang="T8">
                    <a:pos x="T4" y="T5"/>
                  </a:cxn>
                </a:cxnLst>
                <a:rect l="T9" t="T10" r="T11" b="T12"/>
                <a:pathLst>
                  <a:path w="335" h="205">
                    <a:moveTo>
                      <a:pt x="0" y="0"/>
                    </a:moveTo>
                    <a:lnTo>
                      <a:pt x="167" y="167"/>
                    </a:lnTo>
                    <a:lnTo>
                      <a:pt x="334" y="204"/>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14" name="Freeform 307">
                <a:extLst>
                  <a:ext uri="{FF2B5EF4-FFF2-40B4-BE49-F238E27FC236}">
                    <a16:creationId xmlns:a16="http://schemas.microsoft.com/office/drawing/2014/main" id="{7580963B-8D3D-883A-7947-8BD60BA78945}"/>
                  </a:ext>
                </a:extLst>
              </p:cNvPr>
              <p:cNvSpPr>
                <a:spLocks/>
              </p:cNvSpPr>
              <p:nvPr/>
            </p:nvSpPr>
            <p:spPr bwMode="auto">
              <a:xfrm>
                <a:off x="1794" y="3494"/>
                <a:ext cx="335" cy="74"/>
              </a:xfrm>
              <a:custGeom>
                <a:avLst/>
                <a:gdLst>
                  <a:gd name="T0" fmla="*/ 0 w 335"/>
                  <a:gd name="T1" fmla="*/ 0 h 74"/>
                  <a:gd name="T2" fmla="*/ 167 w 335"/>
                  <a:gd name="T3" fmla="*/ 38 h 74"/>
                  <a:gd name="T4" fmla="*/ 334 w 335"/>
                  <a:gd name="T5" fmla="*/ 73 h 74"/>
                  <a:gd name="T6" fmla="*/ 0 60000 65536"/>
                  <a:gd name="T7" fmla="*/ 0 60000 65536"/>
                  <a:gd name="T8" fmla="*/ 0 60000 65536"/>
                  <a:gd name="T9" fmla="*/ 0 w 335"/>
                  <a:gd name="T10" fmla="*/ 0 h 74"/>
                  <a:gd name="T11" fmla="*/ 335 w 335"/>
                  <a:gd name="T12" fmla="*/ 74 h 74"/>
                </a:gdLst>
                <a:ahLst/>
                <a:cxnLst>
                  <a:cxn ang="T6">
                    <a:pos x="T0" y="T1"/>
                  </a:cxn>
                  <a:cxn ang="T7">
                    <a:pos x="T2" y="T3"/>
                  </a:cxn>
                  <a:cxn ang="T8">
                    <a:pos x="T4" y="T5"/>
                  </a:cxn>
                </a:cxnLst>
                <a:rect l="T9" t="T10" r="T11" b="T12"/>
                <a:pathLst>
                  <a:path w="335" h="74">
                    <a:moveTo>
                      <a:pt x="0" y="0"/>
                    </a:moveTo>
                    <a:lnTo>
                      <a:pt x="167" y="38"/>
                    </a:lnTo>
                    <a:lnTo>
                      <a:pt x="334" y="73"/>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15" name="Freeform 308">
                <a:extLst>
                  <a:ext uri="{FF2B5EF4-FFF2-40B4-BE49-F238E27FC236}">
                    <a16:creationId xmlns:a16="http://schemas.microsoft.com/office/drawing/2014/main" id="{9907B2DE-B090-3B2C-0063-B6F0421FB5B2}"/>
                  </a:ext>
                </a:extLst>
              </p:cNvPr>
              <p:cNvSpPr>
                <a:spLocks/>
              </p:cNvSpPr>
              <p:nvPr/>
            </p:nvSpPr>
            <p:spPr bwMode="auto">
              <a:xfrm>
                <a:off x="1961" y="3532"/>
                <a:ext cx="502" cy="72"/>
              </a:xfrm>
              <a:custGeom>
                <a:avLst/>
                <a:gdLst>
                  <a:gd name="T0" fmla="*/ 0 w 502"/>
                  <a:gd name="T1" fmla="*/ 0 h 72"/>
                  <a:gd name="T2" fmla="*/ 167 w 502"/>
                  <a:gd name="T3" fmla="*/ 36 h 72"/>
                  <a:gd name="T4" fmla="*/ 501 w 502"/>
                  <a:gd name="T5" fmla="*/ 71 h 72"/>
                  <a:gd name="T6" fmla="*/ 0 60000 65536"/>
                  <a:gd name="T7" fmla="*/ 0 60000 65536"/>
                  <a:gd name="T8" fmla="*/ 0 60000 65536"/>
                  <a:gd name="T9" fmla="*/ 0 w 502"/>
                  <a:gd name="T10" fmla="*/ 0 h 72"/>
                  <a:gd name="T11" fmla="*/ 502 w 502"/>
                  <a:gd name="T12" fmla="*/ 72 h 72"/>
                </a:gdLst>
                <a:ahLst/>
                <a:cxnLst>
                  <a:cxn ang="T6">
                    <a:pos x="T0" y="T1"/>
                  </a:cxn>
                  <a:cxn ang="T7">
                    <a:pos x="T2" y="T3"/>
                  </a:cxn>
                  <a:cxn ang="T8">
                    <a:pos x="T4" y="T5"/>
                  </a:cxn>
                </a:cxnLst>
                <a:rect l="T9" t="T10" r="T11" b="T12"/>
                <a:pathLst>
                  <a:path w="502" h="72">
                    <a:moveTo>
                      <a:pt x="0" y="0"/>
                    </a:moveTo>
                    <a:lnTo>
                      <a:pt x="167" y="36"/>
                    </a:lnTo>
                    <a:lnTo>
                      <a:pt x="501" y="71"/>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16" name="Freeform 309">
                <a:extLst>
                  <a:ext uri="{FF2B5EF4-FFF2-40B4-BE49-F238E27FC236}">
                    <a16:creationId xmlns:a16="http://schemas.microsoft.com/office/drawing/2014/main" id="{D1964BDB-F07A-D4AF-2E4E-AD29BCECE00F}"/>
                  </a:ext>
                </a:extLst>
              </p:cNvPr>
              <p:cNvSpPr>
                <a:spLocks/>
              </p:cNvSpPr>
              <p:nvPr/>
            </p:nvSpPr>
            <p:spPr bwMode="auto">
              <a:xfrm>
                <a:off x="2128" y="3567"/>
                <a:ext cx="668" cy="62"/>
              </a:xfrm>
              <a:custGeom>
                <a:avLst/>
                <a:gdLst>
                  <a:gd name="T0" fmla="*/ 0 w 668"/>
                  <a:gd name="T1" fmla="*/ 0 h 62"/>
                  <a:gd name="T2" fmla="*/ 334 w 668"/>
                  <a:gd name="T3" fmla="*/ 36 h 62"/>
                  <a:gd name="T4" fmla="*/ 667 w 668"/>
                  <a:gd name="T5" fmla="*/ 61 h 62"/>
                  <a:gd name="T6" fmla="*/ 0 60000 65536"/>
                  <a:gd name="T7" fmla="*/ 0 60000 65536"/>
                  <a:gd name="T8" fmla="*/ 0 60000 65536"/>
                  <a:gd name="T9" fmla="*/ 0 w 668"/>
                  <a:gd name="T10" fmla="*/ 0 h 62"/>
                  <a:gd name="T11" fmla="*/ 668 w 668"/>
                  <a:gd name="T12" fmla="*/ 62 h 62"/>
                </a:gdLst>
                <a:ahLst/>
                <a:cxnLst>
                  <a:cxn ang="T6">
                    <a:pos x="T0" y="T1"/>
                  </a:cxn>
                  <a:cxn ang="T7">
                    <a:pos x="T2" y="T3"/>
                  </a:cxn>
                  <a:cxn ang="T8">
                    <a:pos x="T4" y="T5"/>
                  </a:cxn>
                </a:cxnLst>
                <a:rect l="T9" t="T10" r="T11" b="T12"/>
                <a:pathLst>
                  <a:path w="668" h="62">
                    <a:moveTo>
                      <a:pt x="0" y="0"/>
                    </a:moveTo>
                    <a:lnTo>
                      <a:pt x="334" y="36"/>
                    </a:lnTo>
                    <a:lnTo>
                      <a:pt x="667" y="61"/>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17" name="Line 310">
                <a:extLst>
                  <a:ext uri="{FF2B5EF4-FFF2-40B4-BE49-F238E27FC236}">
                    <a16:creationId xmlns:a16="http://schemas.microsoft.com/office/drawing/2014/main" id="{44F4034D-1CBF-20ED-84EE-E95C893A0159}"/>
                  </a:ext>
                </a:extLst>
              </p:cNvPr>
              <p:cNvSpPr>
                <a:spLocks noChangeShapeType="1"/>
              </p:cNvSpPr>
              <p:nvPr/>
            </p:nvSpPr>
            <p:spPr bwMode="auto">
              <a:xfrm>
                <a:off x="2462" y="3611"/>
                <a:ext cx="331" cy="25"/>
              </a:xfrm>
              <a:prstGeom prst="line">
                <a:avLst/>
              </a:prstGeom>
              <a:grpFill/>
              <a:ln w="12700">
                <a:solidFill>
                  <a:schemeClr val="tx1"/>
                </a:solidFill>
                <a:round/>
                <a:headEnd/>
                <a:tailEnd/>
              </a:ln>
            </p:spPr>
            <p:txBody>
              <a:bodyPr/>
              <a:lstStyle/>
              <a:p>
                <a:pPr>
                  <a:defRPr/>
                </a:pPr>
                <a:endParaRPr lang="en-ZW"/>
              </a:p>
            </p:txBody>
          </p:sp>
          <p:sp>
            <p:nvSpPr>
              <p:cNvPr id="36918" name="Line 311">
                <a:extLst>
                  <a:ext uri="{FF2B5EF4-FFF2-40B4-BE49-F238E27FC236}">
                    <a16:creationId xmlns:a16="http://schemas.microsoft.com/office/drawing/2014/main" id="{3759641A-2841-8F3B-49D4-A1BB77ABC154}"/>
                  </a:ext>
                </a:extLst>
              </p:cNvPr>
              <p:cNvSpPr>
                <a:spLocks noChangeShapeType="1"/>
              </p:cNvSpPr>
              <p:nvPr/>
            </p:nvSpPr>
            <p:spPr bwMode="auto">
              <a:xfrm flipV="1">
                <a:off x="1126" y="3636"/>
                <a:ext cx="79" cy="23"/>
              </a:xfrm>
              <a:prstGeom prst="line">
                <a:avLst/>
              </a:prstGeom>
              <a:grpFill/>
              <a:ln w="12700">
                <a:solidFill>
                  <a:schemeClr val="tx1"/>
                </a:solidFill>
                <a:round/>
                <a:headEnd/>
                <a:tailEnd/>
              </a:ln>
            </p:spPr>
            <p:txBody>
              <a:bodyPr/>
              <a:lstStyle/>
              <a:p>
                <a:pPr>
                  <a:defRPr/>
                </a:pPr>
                <a:endParaRPr lang="en-ZW"/>
              </a:p>
            </p:txBody>
          </p:sp>
          <p:sp>
            <p:nvSpPr>
              <p:cNvPr id="36919" name="Freeform 312">
                <a:extLst>
                  <a:ext uri="{FF2B5EF4-FFF2-40B4-BE49-F238E27FC236}">
                    <a16:creationId xmlns:a16="http://schemas.microsoft.com/office/drawing/2014/main" id="{F4C53200-A74D-057C-F8E8-6852D7E8CEAC}"/>
                  </a:ext>
                </a:extLst>
              </p:cNvPr>
              <p:cNvSpPr>
                <a:spLocks/>
              </p:cNvSpPr>
              <p:nvPr/>
            </p:nvSpPr>
            <p:spPr bwMode="auto">
              <a:xfrm>
                <a:off x="1126" y="3590"/>
                <a:ext cx="168" cy="62"/>
              </a:xfrm>
              <a:custGeom>
                <a:avLst/>
                <a:gdLst>
                  <a:gd name="T0" fmla="*/ 0 w 168"/>
                  <a:gd name="T1" fmla="*/ 61 h 62"/>
                  <a:gd name="T2" fmla="*/ 81 w 168"/>
                  <a:gd name="T3" fmla="*/ 38 h 62"/>
                  <a:gd name="T4" fmla="*/ 167 w 168"/>
                  <a:gd name="T5" fmla="*/ 0 h 62"/>
                  <a:gd name="T6" fmla="*/ 0 60000 65536"/>
                  <a:gd name="T7" fmla="*/ 0 60000 65536"/>
                  <a:gd name="T8" fmla="*/ 0 60000 65536"/>
                  <a:gd name="T9" fmla="*/ 0 w 168"/>
                  <a:gd name="T10" fmla="*/ 0 h 62"/>
                  <a:gd name="T11" fmla="*/ 168 w 168"/>
                  <a:gd name="T12" fmla="*/ 62 h 62"/>
                </a:gdLst>
                <a:ahLst/>
                <a:cxnLst>
                  <a:cxn ang="T6">
                    <a:pos x="T0" y="T1"/>
                  </a:cxn>
                  <a:cxn ang="T7">
                    <a:pos x="T2" y="T3"/>
                  </a:cxn>
                  <a:cxn ang="T8">
                    <a:pos x="T4" y="T5"/>
                  </a:cxn>
                </a:cxnLst>
                <a:rect l="T9" t="T10" r="T11" b="T12"/>
                <a:pathLst>
                  <a:path w="168" h="62">
                    <a:moveTo>
                      <a:pt x="0" y="61"/>
                    </a:moveTo>
                    <a:lnTo>
                      <a:pt x="81" y="38"/>
                    </a:lnTo>
                    <a:lnTo>
                      <a:pt x="1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20" name="Freeform 313">
                <a:extLst>
                  <a:ext uri="{FF2B5EF4-FFF2-40B4-BE49-F238E27FC236}">
                    <a16:creationId xmlns:a16="http://schemas.microsoft.com/office/drawing/2014/main" id="{5DB2FB9E-17B8-DE49-1544-4A531E834927}"/>
                  </a:ext>
                </a:extLst>
              </p:cNvPr>
              <p:cNvSpPr>
                <a:spLocks/>
              </p:cNvSpPr>
              <p:nvPr/>
            </p:nvSpPr>
            <p:spPr bwMode="auto">
              <a:xfrm>
                <a:off x="1207" y="3590"/>
                <a:ext cx="173" cy="39"/>
              </a:xfrm>
              <a:custGeom>
                <a:avLst/>
                <a:gdLst>
                  <a:gd name="T0" fmla="*/ 0 w 173"/>
                  <a:gd name="T1" fmla="*/ 38 h 39"/>
                  <a:gd name="T2" fmla="*/ 86 w 173"/>
                  <a:gd name="T3" fmla="*/ 0 h 39"/>
                  <a:gd name="T4" fmla="*/ 172 w 173"/>
                  <a:gd name="T5" fmla="*/ 0 h 39"/>
                  <a:gd name="T6" fmla="*/ 0 60000 65536"/>
                  <a:gd name="T7" fmla="*/ 0 60000 65536"/>
                  <a:gd name="T8" fmla="*/ 0 60000 65536"/>
                  <a:gd name="T9" fmla="*/ 0 w 173"/>
                  <a:gd name="T10" fmla="*/ 0 h 39"/>
                  <a:gd name="T11" fmla="*/ 173 w 173"/>
                  <a:gd name="T12" fmla="*/ 39 h 39"/>
                </a:gdLst>
                <a:ahLst/>
                <a:cxnLst>
                  <a:cxn ang="T6">
                    <a:pos x="T0" y="T1"/>
                  </a:cxn>
                  <a:cxn ang="T7">
                    <a:pos x="T2" y="T3"/>
                  </a:cxn>
                  <a:cxn ang="T8">
                    <a:pos x="T4" y="T5"/>
                  </a:cxn>
                </a:cxnLst>
                <a:rect l="T9" t="T10" r="T11" b="T12"/>
                <a:pathLst>
                  <a:path w="173" h="39">
                    <a:moveTo>
                      <a:pt x="0" y="38"/>
                    </a:moveTo>
                    <a:lnTo>
                      <a:pt x="86" y="0"/>
                    </a:lnTo>
                    <a:lnTo>
                      <a:pt x="172"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21" name="Freeform 314">
                <a:extLst>
                  <a:ext uri="{FF2B5EF4-FFF2-40B4-BE49-F238E27FC236}">
                    <a16:creationId xmlns:a16="http://schemas.microsoft.com/office/drawing/2014/main" id="{58ACF502-0480-E71A-E265-E446A208164F}"/>
                  </a:ext>
                </a:extLst>
              </p:cNvPr>
              <p:cNvSpPr>
                <a:spLocks/>
              </p:cNvSpPr>
              <p:nvPr/>
            </p:nvSpPr>
            <p:spPr bwMode="auto">
              <a:xfrm>
                <a:off x="1293" y="3507"/>
                <a:ext cx="168" cy="84"/>
              </a:xfrm>
              <a:custGeom>
                <a:avLst/>
                <a:gdLst>
                  <a:gd name="T0" fmla="*/ 0 w 168"/>
                  <a:gd name="T1" fmla="*/ 83 h 84"/>
                  <a:gd name="T2" fmla="*/ 86 w 168"/>
                  <a:gd name="T3" fmla="*/ 83 h 84"/>
                  <a:gd name="T4" fmla="*/ 167 w 168"/>
                  <a:gd name="T5" fmla="*/ 0 h 84"/>
                  <a:gd name="T6" fmla="*/ 0 60000 65536"/>
                  <a:gd name="T7" fmla="*/ 0 60000 65536"/>
                  <a:gd name="T8" fmla="*/ 0 60000 65536"/>
                  <a:gd name="T9" fmla="*/ 0 w 168"/>
                  <a:gd name="T10" fmla="*/ 0 h 84"/>
                  <a:gd name="T11" fmla="*/ 168 w 168"/>
                  <a:gd name="T12" fmla="*/ 84 h 84"/>
                </a:gdLst>
                <a:ahLst/>
                <a:cxnLst>
                  <a:cxn ang="T6">
                    <a:pos x="T0" y="T1"/>
                  </a:cxn>
                  <a:cxn ang="T7">
                    <a:pos x="T2" y="T3"/>
                  </a:cxn>
                  <a:cxn ang="T8">
                    <a:pos x="T4" y="T5"/>
                  </a:cxn>
                </a:cxnLst>
                <a:rect l="T9" t="T10" r="T11" b="T12"/>
                <a:pathLst>
                  <a:path w="168" h="84">
                    <a:moveTo>
                      <a:pt x="0" y="83"/>
                    </a:moveTo>
                    <a:lnTo>
                      <a:pt x="86" y="83"/>
                    </a:lnTo>
                    <a:lnTo>
                      <a:pt x="1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22" name="Freeform 315">
                <a:extLst>
                  <a:ext uri="{FF2B5EF4-FFF2-40B4-BE49-F238E27FC236}">
                    <a16:creationId xmlns:a16="http://schemas.microsoft.com/office/drawing/2014/main" id="{D6D72F59-76A3-2E88-84B9-E6920D2F309A}"/>
                  </a:ext>
                </a:extLst>
              </p:cNvPr>
              <p:cNvSpPr>
                <a:spLocks/>
              </p:cNvSpPr>
              <p:nvPr/>
            </p:nvSpPr>
            <p:spPr bwMode="auto">
              <a:xfrm>
                <a:off x="1379" y="2848"/>
                <a:ext cx="162" cy="743"/>
              </a:xfrm>
              <a:custGeom>
                <a:avLst/>
                <a:gdLst>
                  <a:gd name="T0" fmla="*/ 0 w 162"/>
                  <a:gd name="T1" fmla="*/ 742 h 743"/>
                  <a:gd name="T2" fmla="*/ 81 w 162"/>
                  <a:gd name="T3" fmla="*/ 659 h 743"/>
                  <a:gd name="T4" fmla="*/ 161 w 162"/>
                  <a:gd name="T5" fmla="*/ 0 h 743"/>
                  <a:gd name="T6" fmla="*/ 0 60000 65536"/>
                  <a:gd name="T7" fmla="*/ 0 60000 65536"/>
                  <a:gd name="T8" fmla="*/ 0 60000 65536"/>
                  <a:gd name="T9" fmla="*/ 0 w 162"/>
                  <a:gd name="T10" fmla="*/ 0 h 743"/>
                  <a:gd name="T11" fmla="*/ 162 w 162"/>
                  <a:gd name="T12" fmla="*/ 743 h 743"/>
                </a:gdLst>
                <a:ahLst/>
                <a:cxnLst>
                  <a:cxn ang="T6">
                    <a:pos x="T0" y="T1"/>
                  </a:cxn>
                  <a:cxn ang="T7">
                    <a:pos x="T2" y="T3"/>
                  </a:cxn>
                  <a:cxn ang="T8">
                    <a:pos x="T4" y="T5"/>
                  </a:cxn>
                </a:cxnLst>
                <a:rect l="T9" t="T10" r="T11" b="T12"/>
                <a:pathLst>
                  <a:path w="162" h="743">
                    <a:moveTo>
                      <a:pt x="0" y="742"/>
                    </a:moveTo>
                    <a:lnTo>
                      <a:pt x="81" y="659"/>
                    </a:lnTo>
                    <a:lnTo>
                      <a:pt x="161"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23" name="Freeform 316">
                <a:extLst>
                  <a:ext uri="{FF2B5EF4-FFF2-40B4-BE49-F238E27FC236}">
                    <a16:creationId xmlns:a16="http://schemas.microsoft.com/office/drawing/2014/main" id="{B8D3B637-BF92-9EE8-50C9-8FDAAA5A68F1}"/>
                  </a:ext>
                </a:extLst>
              </p:cNvPr>
              <p:cNvSpPr>
                <a:spLocks/>
              </p:cNvSpPr>
              <p:nvPr/>
            </p:nvSpPr>
            <p:spPr bwMode="auto">
              <a:xfrm>
                <a:off x="1460" y="2702"/>
                <a:ext cx="168" cy="806"/>
              </a:xfrm>
              <a:custGeom>
                <a:avLst/>
                <a:gdLst>
                  <a:gd name="T0" fmla="*/ 0 w 168"/>
                  <a:gd name="T1" fmla="*/ 805 h 806"/>
                  <a:gd name="T2" fmla="*/ 80 w 168"/>
                  <a:gd name="T3" fmla="*/ 146 h 806"/>
                  <a:gd name="T4" fmla="*/ 167 w 168"/>
                  <a:gd name="T5" fmla="*/ 0 h 806"/>
                  <a:gd name="T6" fmla="*/ 0 60000 65536"/>
                  <a:gd name="T7" fmla="*/ 0 60000 65536"/>
                  <a:gd name="T8" fmla="*/ 0 60000 65536"/>
                  <a:gd name="T9" fmla="*/ 0 w 168"/>
                  <a:gd name="T10" fmla="*/ 0 h 806"/>
                  <a:gd name="T11" fmla="*/ 168 w 168"/>
                  <a:gd name="T12" fmla="*/ 806 h 806"/>
                </a:gdLst>
                <a:ahLst/>
                <a:cxnLst>
                  <a:cxn ang="T6">
                    <a:pos x="T0" y="T1"/>
                  </a:cxn>
                  <a:cxn ang="T7">
                    <a:pos x="T2" y="T3"/>
                  </a:cxn>
                  <a:cxn ang="T8">
                    <a:pos x="T4" y="T5"/>
                  </a:cxn>
                </a:cxnLst>
                <a:rect l="T9" t="T10" r="T11" b="T12"/>
                <a:pathLst>
                  <a:path w="168" h="806">
                    <a:moveTo>
                      <a:pt x="0" y="805"/>
                    </a:moveTo>
                    <a:lnTo>
                      <a:pt x="80" y="146"/>
                    </a:lnTo>
                    <a:lnTo>
                      <a:pt x="1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24" name="Freeform 317">
                <a:extLst>
                  <a:ext uri="{FF2B5EF4-FFF2-40B4-BE49-F238E27FC236}">
                    <a16:creationId xmlns:a16="http://schemas.microsoft.com/office/drawing/2014/main" id="{CBB1D97A-43C3-9332-D3CA-E9F04908CDCC}"/>
                  </a:ext>
                </a:extLst>
              </p:cNvPr>
              <p:cNvSpPr>
                <a:spLocks/>
              </p:cNvSpPr>
              <p:nvPr/>
            </p:nvSpPr>
            <p:spPr bwMode="auto">
              <a:xfrm>
                <a:off x="1540" y="1863"/>
                <a:ext cx="255" cy="986"/>
              </a:xfrm>
              <a:custGeom>
                <a:avLst/>
                <a:gdLst>
                  <a:gd name="T0" fmla="*/ 0 w 255"/>
                  <a:gd name="T1" fmla="*/ 985 h 986"/>
                  <a:gd name="T2" fmla="*/ 87 w 255"/>
                  <a:gd name="T3" fmla="*/ 839 h 986"/>
                  <a:gd name="T4" fmla="*/ 254 w 255"/>
                  <a:gd name="T5" fmla="*/ 0 h 986"/>
                  <a:gd name="T6" fmla="*/ 0 60000 65536"/>
                  <a:gd name="T7" fmla="*/ 0 60000 65536"/>
                  <a:gd name="T8" fmla="*/ 0 60000 65536"/>
                  <a:gd name="T9" fmla="*/ 0 w 255"/>
                  <a:gd name="T10" fmla="*/ 0 h 986"/>
                  <a:gd name="T11" fmla="*/ 255 w 255"/>
                  <a:gd name="T12" fmla="*/ 986 h 986"/>
                </a:gdLst>
                <a:ahLst/>
                <a:cxnLst>
                  <a:cxn ang="T6">
                    <a:pos x="T0" y="T1"/>
                  </a:cxn>
                  <a:cxn ang="T7">
                    <a:pos x="T2" y="T3"/>
                  </a:cxn>
                  <a:cxn ang="T8">
                    <a:pos x="T4" y="T5"/>
                  </a:cxn>
                </a:cxnLst>
                <a:rect l="T9" t="T10" r="T11" b="T12"/>
                <a:pathLst>
                  <a:path w="255" h="986">
                    <a:moveTo>
                      <a:pt x="0" y="985"/>
                    </a:moveTo>
                    <a:lnTo>
                      <a:pt x="87" y="839"/>
                    </a:lnTo>
                    <a:lnTo>
                      <a:pt x="254"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25" name="Freeform 318">
                <a:extLst>
                  <a:ext uri="{FF2B5EF4-FFF2-40B4-BE49-F238E27FC236}">
                    <a16:creationId xmlns:a16="http://schemas.microsoft.com/office/drawing/2014/main" id="{D3F9BBF1-4A55-B7D1-F958-C01D955B0CCA}"/>
                  </a:ext>
                </a:extLst>
              </p:cNvPr>
              <p:cNvSpPr>
                <a:spLocks/>
              </p:cNvSpPr>
              <p:nvPr/>
            </p:nvSpPr>
            <p:spPr bwMode="auto">
              <a:xfrm>
                <a:off x="1627" y="1863"/>
                <a:ext cx="335" cy="840"/>
              </a:xfrm>
              <a:custGeom>
                <a:avLst/>
                <a:gdLst>
                  <a:gd name="T0" fmla="*/ 0 w 335"/>
                  <a:gd name="T1" fmla="*/ 839 h 840"/>
                  <a:gd name="T2" fmla="*/ 167 w 335"/>
                  <a:gd name="T3" fmla="*/ 0 h 840"/>
                  <a:gd name="T4" fmla="*/ 334 w 335"/>
                  <a:gd name="T5" fmla="*/ 612 h 840"/>
                  <a:gd name="T6" fmla="*/ 0 60000 65536"/>
                  <a:gd name="T7" fmla="*/ 0 60000 65536"/>
                  <a:gd name="T8" fmla="*/ 0 60000 65536"/>
                  <a:gd name="T9" fmla="*/ 0 w 335"/>
                  <a:gd name="T10" fmla="*/ 0 h 840"/>
                  <a:gd name="T11" fmla="*/ 335 w 335"/>
                  <a:gd name="T12" fmla="*/ 840 h 840"/>
                </a:gdLst>
                <a:ahLst/>
                <a:cxnLst>
                  <a:cxn ang="T6">
                    <a:pos x="T0" y="T1"/>
                  </a:cxn>
                  <a:cxn ang="T7">
                    <a:pos x="T2" y="T3"/>
                  </a:cxn>
                  <a:cxn ang="T8">
                    <a:pos x="T4" y="T5"/>
                  </a:cxn>
                </a:cxnLst>
                <a:rect l="T9" t="T10" r="T11" b="T12"/>
                <a:pathLst>
                  <a:path w="335" h="840">
                    <a:moveTo>
                      <a:pt x="0" y="839"/>
                    </a:moveTo>
                    <a:lnTo>
                      <a:pt x="167" y="0"/>
                    </a:lnTo>
                    <a:lnTo>
                      <a:pt x="334" y="612"/>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26" name="Freeform 319">
                <a:extLst>
                  <a:ext uri="{FF2B5EF4-FFF2-40B4-BE49-F238E27FC236}">
                    <a16:creationId xmlns:a16="http://schemas.microsoft.com/office/drawing/2014/main" id="{9A8080C9-EF4D-C49B-4B89-CC0B1FE2EE69}"/>
                  </a:ext>
                </a:extLst>
              </p:cNvPr>
              <p:cNvSpPr>
                <a:spLocks/>
              </p:cNvSpPr>
              <p:nvPr/>
            </p:nvSpPr>
            <p:spPr bwMode="auto">
              <a:xfrm>
                <a:off x="1794" y="1863"/>
                <a:ext cx="669" cy="1201"/>
              </a:xfrm>
              <a:custGeom>
                <a:avLst/>
                <a:gdLst>
                  <a:gd name="T0" fmla="*/ 0 w 669"/>
                  <a:gd name="T1" fmla="*/ 0 h 1201"/>
                  <a:gd name="T2" fmla="*/ 167 w 669"/>
                  <a:gd name="T3" fmla="*/ 613 h 1201"/>
                  <a:gd name="T4" fmla="*/ 668 w 669"/>
                  <a:gd name="T5" fmla="*/ 1200 h 1201"/>
                  <a:gd name="T6" fmla="*/ 0 60000 65536"/>
                  <a:gd name="T7" fmla="*/ 0 60000 65536"/>
                  <a:gd name="T8" fmla="*/ 0 60000 65536"/>
                  <a:gd name="T9" fmla="*/ 0 w 669"/>
                  <a:gd name="T10" fmla="*/ 0 h 1201"/>
                  <a:gd name="T11" fmla="*/ 669 w 669"/>
                  <a:gd name="T12" fmla="*/ 1201 h 1201"/>
                </a:gdLst>
                <a:ahLst/>
                <a:cxnLst>
                  <a:cxn ang="T6">
                    <a:pos x="T0" y="T1"/>
                  </a:cxn>
                  <a:cxn ang="T7">
                    <a:pos x="T2" y="T3"/>
                  </a:cxn>
                  <a:cxn ang="T8">
                    <a:pos x="T4" y="T5"/>
                  </a:cxn>
                </a:cxnLst>
                <a:rect l="T9" t="T10" r="T11" b="T12"/>
                <a:pathLst>
                  <a:path w="669" h="1201">
                    <a:moveTo>
                      <a:pt x="0" y="0"/>
                    </a:moveTo>
                    <a:lnTo>
                      <a:pt x="167" y="613"/>
                    </a:lnTo>
                    <a:lnTo>
                      <a:pt x="668" y="120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27" name="Freeform 320">
                <a:extLst>
                  <a:ext uri="{FF2B5EF4-FFF2-40B4-BE49-F238E27FC236}">
                    <a16:creationId xmlns:a16="http://schemas.microsoft.com/office/drawing/2014/main" id="{E341274E-2120-2CC6-077B-79BB7AB684C9}"/>
                  </a:ext>
                </a:extLst>
              </p:cNvPr>
              <p:cNvSpPr>
                <a:spLocks/>
              </p:cNvSpPr>
              <p:nvPr/>
            </p:nvSpPr>
            <p:spPr bwMode="auto">
              <a:xfrm>
                <a:off x="1961" y="2475"/>
                <a:ext cx="835" cy="806"/>
              </a:xfrm>
              <a:custGeom>
                <a:avLst/>
                <a:gdLst>
                  <a:gd name="T0" fmla="*/ 0 w 835"/>
                  <a:gd name="T1" fmla="*/ 0 h 806"/>
                  <a:gd name="T2" fmla="*/ 501 w 835"/>
                  <a:gd name="T3" fmla="*/ 588 h 806"/>
                  <a:gd name="T4" fmla="*/ 834 w 835"/>
                  <a:gd name="T5" fmla="*/ 805 h 806"/>
                  <a:gd name="T6" fmla="*/ 0 60000 65536"/>
                  <a:gd name="T7" fmla="*/ 0 60000 65536"/>
                  <a:gd name="T8" fmla="*/ 0 60000 65536"/>
                  <a:gd name="T9" fmla="*/ 0 w 835"/>
                  <a:gd name="T10" fmla="*/ 0 h 806"/>
                  <a:gd name="T11" fmla="*/ 835 w 835"/>
                  <a:gd name="T12" fmla="*/ 806 h 806"/>
                </a:gdLst>
                <a:ahLst/>
                <a:cxnLst>
                  <a:cxn ang="T6">
                    <a:pos x="T0" y="T1"/>
                  </a:cxn>
                  <a:cxn ang="T7">
                    <a:pos x="T2" y="T3"/>
                  </a:cxn>
                  <a:cxn ang="T8">
                    <a:pos x="T4" y="T5"/>
                  </a:cxn>
                </a:cxnLst>
                <a:rect l="T9" t="T10" r="T11" b="T12"/>
                <a:pathLst>
                  <a:path w="835" h="806">
                    <a:moveTo>
                      <a:pt x="0" y="0"/>
                    </a:moveTo>
                    <a:lnTo>
                      <a:pt x="501" y="588"/>
                    </a:lnTo>
                    <a:lnTo>
                      <a:pt x="834" y="805"/>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28" name="Line 321">
                <a:extLst>
                  <a:ext uri="{FF2B5EF4-FFF2-40B4-BE49-F238E27FC236}">
                    <a16:creationId xmlns:a16="http://schemas.microsoft.com/office/drawing/2014/main" id="{D4151C19-8F47-3788-8859-B1681F1B67F0}"/>
                  </a:ext>
                </a:extLst>
              </p:cNvPr>
              <p:cNvSpPr>
                <a:spLocks noChangeShapeType="1"/>
              </p:cNvSpPr>
              <p:nvPr/>
            </p:nvSpPr>
            <p:spPr bwMode="auto">
              <a:xfrm>
                <a:off x="2462" y="3071"/>
                <a:ext cx="331" cy="217"/>
              </a:xfrm>
              <a:prstGeom prst="line">
                <a:avLst/>
              </a:prstGeom>
              <a:grpFill/>
              <a:ln w="12700">
                <a:solidFill>
                  <a:schemeClr val="tx1"/>
                </a:solidFill>
                <a:round/>
                <a:headEnd/>
                <a:tailEnd/>
              </a:ln>
            </p:spPr>
            <p:txBody>
              <a:bodyPr/>
              <a:lstStyle/>
              <a:p>
                <a:pPr>
                  <a:defRPr/>
                </a:pPr>
                <a:endParaRPr lang="en-ZW"/>
              </a:p>
            </p:txBody>
          </p:sp>
          <p:sp>
            <p:nvSpPr>
              <p:cNvPr id="36929" name="Line 322">
                <a:extLst>
                  <a:ext uri="{FF2B5EF4-FFF2-40B4-BE49-F238E27FC236}">
                    <a16:creationId xmlns:a16="http://schemas.microsoft.com/office/drawing/2014/main" id="{F3136416-01B5-0B14-64AF-9564C9F94849}"/>
                  </a:ext>
                </a:extLst>
              </p:cNvPr>
              <p:cNvSpPr>
                <a:spLocks noChangeShapeType="1"/>
              </p:cNvSpPr>
              <p:nvPr/>
            </p:nvSpPr>
            <p:spPr bwMode="auto">
              <a:xfrm>
                <a:off x="1126" y="3659"/>
                <a:ext cx="79" cy="0"/>
              </a:xfrm>
              <a:prstGeom prst="line">
                <a:avLst/>
              </a:prstGeom>
              <a:grpFill/>
              <a:ln w="12700">
                <a:solidFill>
                  <a:schemeClr val="tx1"/>
                </a:solidFill>
                <a:round/>
                <a:headEnd/>
                <a:tailEnd/>
              </a:ln>
            </p:spPr>
            <p:txBody>
              <a:bodyPr/>
              <a:lstStyle/>
              <a:p>
                <a:pPr>
                  <a:defRPr/>
                </a:pPr>
                <a:endParaRPr lang="en-ZW"/>
              </a:p>
            </p:txBody>
          </p:sp>
          <p:sp>
            <p:nvSpPr>
              <p:cNvPr id="36930" name="Freeform 323">
                <a:extLst>
                  <a:ext uri="{FF2B5EF4-FFF2-40B4-BE49-F238E27FC236}">
                    <a16:creationId xmlns:a16="http://schemas.microsoft.com/office/drawing/2014/main" id="{9FF719B1-8532-B240-34D5-E8BAFE5273F4}"/>
                  </a:ext>
                </a:extLst>
              </p:cNvPr>
              <p:cNvSpPr>
                <a:spLocks/>
              </p:cNvSpPr>
              <p:nvPr/>
            </p:nvSpPr>
            <p:spPr bwMode="auto">
              <a:xfrm>
                <a:off x="1126" y="3651"/>
                <a:ext cx="168" cy="1"/>
              </a:xfrm>
              <a:custGeom>
                <a:avLst/>
                <a:gdLst>
                  <a:gd name="T0" fmla="*/ 0 w 168"/>
                  <a:gd name="T1" fmla="*/ 0 h 1"/>
                  <a:gd name="T2" fmla="*/ 81 w 168"/>
                  <a:gd name="T3" fmla="*/ 0 h 1"/>
                  <a:gd name="T4" fmla="*/ 167 w 168"/>
                  <a:gd name="T5" fmla="*/ 0 h 1"/>
                  <a:gd name="T6" fmla="*/ 0 60000 65536"/>
                  <a:gd name="T7" fmla="*/ 0 60000 65536"/>
                  <a:gd name="T8" fmla="*/ 0 60000 65536"/>
                  <a:gd name="T9" fmla="*/ 0 w 168"/>
                  <a:gd name="T10" fmla="*/ 0 h 1"/>
                  <a:gd name="T11" fmla="*/ 168 w 168"/>
                  <a:gd name="T12" fmla="*/ 1 h 1"/>
                </a:gdLst>
                <a:ahLst/>
                <a:cxnLst>
                  <a:cxn ang="T6">
                    <a:pos x="T0" y="T1"/>
                  </a:cxn>
                  <a:cxn ang="T7">
                    <a:pos x="T2" y="T3"/>
                  </a:cxn>
                  <a:cxn ang="T8">
                    <a:pos x="T4" y="T5"/>
                  </a:cxn>
                </a:cxnLst>
                <a:rect l="T9" t="T10" r="T11" b="T12"/>
                <a:pathLst>
                  <a:path w="168" h="1">
                    <a:moveTo>
                      <a:pt x="0" y="0"/>
                    </a:moveTo>
                    <a:lnTo>
                      <a:pt x="81" y="0"/>
                    </a:lnTo>
                    <a:lnTo>
                      <a:pt x="1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31" name="Freeform 324">
                <a:extLst>
                  <a:ext uri="{FF2B5EF4-FFF2-40B4-BE49-F238E27FC236}">
                    <a16:creationId xmlns:a16="http://schemas.microsoft.com/office/drawing/2014/main" id="{FA55952F-5B52-16B7-0732-6CBE41503B21}"/>
                  </a:ext>
                </a:extLst>
              </p:cNvPr>
              <p:cNvSpPr>
                <a:spLocks/>
              </p:cNvSpPr>
              <p:nvPr/>
            </p:nvSpPr>
            <p:spPr bwMode="auto">
              <a:xfrm>
                <a:off x="1207" y="3580"/>
                <a:ext cx="173" cy="72"/>
              </a:xfrm>
              <a:custGeom>
                <a:avLst/>
                <a:gdLst>
                  <a:gd name="T0" fmla="*/ 0 w 173"/>
                  <a:gd name="T1" fmla="*/ 71 h 72"/>
                  <a:gd name="T2" fmla="*/ 86 w 173"/>
                  <a:gd name="T3" fmla="*/ 71 h 72"/>
                  <a:gd name="T4" fmla="*/ 172 w 173"/>
                  <a:gd name="T5" fmla="*/ 0 h 72"/>
                  <a:gd name="T6" fmla="*/ 0 60000 65536"/>
                  <a:gd name="T7" fmla="*/ 0 60000 65536"/>
                  <a:gd name="T8" fmla="*/ 0 60000 65536"/>
                  <a:gd name="T9" fmla="*/ 0 w 173"/>
                  <a:gd name="T10" fmla="*/ 0 h 72"/>
                  <a:gd name="T11" fmla="*/ 173 w 173"/>
                  <a:gd name="T12" fmla="*/ 72 h 72"/>
                </a:gdLst>
                <a:ahLst/>
                <a:cxnLst>
                  <a:cxn ang="T6">
                    <a:pos x="T0" y="T1"/>
                  </a:cxn>
                  <a:cxn ang="T7">
                    <a:pos x="T2" y="T3"/>
                  </a:cxn>
                  <a:cxn ang="T8">
                    <a:pos x="T4" y="T5"/>
                  </a:cxn>
                </a:cxnLst>
                <a:rect l="T9" t="T10" r="T11" b="T12"/>
                <a:pathLst>
                  <a:path w="173" h="72">
                    <a:moveTo>
                      <a:pt x="0" y="71"/>
                    </a:moveTo>
                    <a:lnTo>
                      <a:pt x="86" y="71"/>
                    </a:lnTo>
                    <a:lnTo>
                      <a:pt x="172"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32" name="Freeform 325">
                <a:extLst>
                  <a:ext uri="{FF2B5EF4-FFF2-40B4-BE49-F238E27FC236}">
                    <a16:creationId xmlns:a16="http://schemas.microsoft.com/office/drawing/2014/main" id="{3DB7C4DA-1006-E243-6B85-8CC0018DEB58}"/>
                  </a:ext>
                </a:extLst>
              </p:cNvPr>
              <p:cNvSpPr>
                <a:spLocks/>
              </p:cNvSpPr>
              <p:nvPr/>
            </p:nvSpPr>
            <p:spPr bwMode="auto">
              <a:xfrm>
                <a:off x="1293" y="3280"/>
                <a:ext cx="168" cy="372"/>
              </a:xfrm>
              <a:custGeom>
                <a:avLst/>
                <a:gdLst>
                  <a:gd name="T0" fmla="*/ 0 w 168"/>
                  <a:gd name="T1" fmla="*/ 371 h 372"/>
                  <a:gd name="T2" fmla="*/ 86 w 168"/>
                  <a:gd name="T3" fmla="*/ 300 h 372"/>
                  <a:gd name="T4" fmla="*/ 167 w 168"/>
                  <a:gd name="T5" fmla="*/ 0 h 372"/>
                  <a:gd name="T6" fmla="*/ 0 60000 65536"/>
                  <a:gd name="T7" fmla="*/ 0 60000 65536"/>
                  <a:gd name="T8" fmla="*/ 0 60000 65536"/>
                  <a:gd name="T9" fmla="*/ 0 w 168"/>
                  <a:gd name="T10" fmla="*/ 0 h 372"/>
                  <a:gd name="T11" fmla="*/ 168 w 168"/>
                  <a:gd name="T12" fmla="*/ 372 h 372"/>
                </a:gdLst>
                <a:ahLst/>
                <a:cxnLst>
                  <a:cxn ang="T6">
                    <a:pos x="T0" y="T1"/>
                  </a:cxn>
                  <a:cxn ang="T7">
                    <a:pos x="T2" y="T3"/>
                  </a:cxn>
                  <a:cxn ang="T8">
                    <a:pos x="T4" y="T5"/>
                  </a:cxn>
                </a:cxnLst>
                <a:rect l="T9" t="T10" r="T11" b="T12"/>
                <a:pathLst>
                  <a:path w="168" h="372">
                    <a:moveTo>
                      <a:pt x="0" y="371"/>
                    </a:moveTo>
                    <a:lnTo>
                      <a:pt x="86" y="300"/>
                    </a:lnTo>
                    <a:lnTo>
                      <a:pt x="1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33" name="Freeform 326">
                <a:extLst>
                  <a:ext uri="{FF2B5EF4-FFF2-40B4-BE49-F238E27FC236}">
                    <a16:creationId xmlns:a16="http://schemas.microsoft.com/office/drawing/2014/main" id="{527C1F82-3109-93BE-A845-1381019F37FD}"/>
                  </a:ext>
                </a:extLst>
              </p:cNvPr>
              <p:cNvSpPr>
                <a:spLocks/>
              </p:cNvSpPr>
              <p:nvPr/>
            </p:nvSpPr>
            <p:spPr bwMode="auto">
              <a:xfrm>
                <a:off x="1379" y="3194"/>
                <a:ext cx="162" cy="387"/>
              </a:xfrm>
              <a:custGeom>
                <a:avLst/>
                <a:gdLst>
                  <a:gd name="T0" fmla="*/ 0 w 162"/>
                  <a:gd name="T1" fmla="*/ 386 h 387"/>
                  <a:gd name="T2" fmla="*/ 81 w 162"/>
                  <a:gd name="T3" fmla="*/ 86 h 387"/>
                  <a:gd name="T4" fmla="*/ 161 w 162"/>
                  <a:gd name="T5" fmla="*/ 0 h 387"/>
                  <a:gd name="T6" fmla="*/ 0 60000 65536"/>
                  <a:gd name="T7" fmla="*/ 0 60000 65536"/>
                  <a:gd name="T8" fmla="*/ 0 60000 65536"/>
                  <a:gd name="T9" fmla="*/ 0 w 162"/>
                  <a:gd name="T10" fmla="*/ 0 h 387"/>
                  <a:gd name="T11" fmla="*/ 162 w 162"/>
                  <a:gd name="T12" fmla="*/ 387 h 387"/>
                </a:gdLst>
                <a:ahLst/>
                <a:cxnLst>
                  <a:cxn ang="T6">
                    <a:pos x="T0" y="T1"/>
                  </a:cxn>
                  <a:cxn ang="T7">
                    <a:pos x="T2" y="T3"/>
                  </a:cxn>
                  <a:cxn ang="T8">
                    <a:pos x="T4" y="T5"/>
                  </a:cxn>
                </a:cxnLst>
                <a:rect l="T9" t="T10" r="T11" b="T12"/>
                <a:pathLst>
                  <a:path w="162" h="387">
                    <a:moveTo>
                      <a:pt x="0" y="386"/>
                    </a:moveTo>
                    <a:lnTo>
                      <a:pt x="81" y="86"/>
                    </a:lnTo>
                    <a:lnTo>
                      <a:pt x="161"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34" name="Freeform 327">
                <a:extLst>
                  <a:ext uri="{FF2B5EF4-FFF2-40B4-BE49-F238E27FC236}">
                    <a16:creationId xmlns:a16="http://schemas.microsoft.com/office/drawing/2014/main" id="{F1848FC0-902C-C11C-D8CC-EFD3E09A9122}"/>
                  </a:ext>
                </a:extLst>
              </p:cNvPr>
              <p:cNvSpPr>
                <a:spLocks/>
              </p:cNvSpPr>
              <p:nvPr/>
            </p:nvSpPr>
            <p:spPr bwMode="auto">
              <a:xfrm>
                <a:off x="1460" y="2379"/>
                <a:ext cx="168" cy="902"/>
              </a:xfrm>
              <a:custGeom>
                <a:avLst/>
                <a:gdLst>
                  <a:gd name="T0" fmla="*/ 0 w 168"/>
                  <a:gd name="T1" fmla="*/ 901 h 902"/>
                  <a:gd name="T2" fmla="*/ 80 w 168"/>
                  <a:gd name="T3" fmla="*/ 815 h 902"/>
                  <a:gd name="T4" fmla="*/ 167 w 168"/>
                  <a:gd name="T5" fmla="*/ 0 h 902"/>
                  <a:gd name="T6" fmla="*/ 0 60000 65536"/>
                  <a:gd name="T7" fmla="*/ 0 60000 65536"/>
                  <a:gd name="T8" fmla="*/ 0 60000 65536"/>
                  <a:gd name="T9" fmla="*/ 0 w 168"/>
                  <a:gd name="T10" fmla="*/ 0 h 902"/>
                  <a:gd name="T11" fmla="*/ 168 w 168"/>
                  <a:gd name="T12" fmla="*/ 902 h 902"/>
                </a:gdLst>
                <a:ahLst/>
                <a:cxnLst>
                  <a:cxn ang="T6">
                    <a:pos x="T0" y="T1"/>
                  </a:cxn>
                  <a:cxn ang="T7">
                    <a:pos x="T2" y="T3"/>
                  </a:cxn>
                  <a:cxn ang="T8">
                    <a:pos x="T4" y="T5"/>
                  </a:cxn>
                </a:cxnLst>
                <a:rect l="T9" t="T10" r="T11" b="T12"/>
                <a:pathLst>
                  <a:path w="168" h="902">
                    <a:moveTo>
                      <a:pt x="0" y="901"/>
                    </a:moveTo>
                    <a:lnTo>
                      <a:pt x="80" y="815"/>
                    </a:lnTo>
                    <a:lnTo>
                      <a:pt x="1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35" name="Freeform 328">
                <a:extLst>
                  <a:ext uri="{FF2B5EF4-FFF2-40B4-BE49-F238E27FC236}">
                    <a16:creationId xmlns:a16="http://schemas.microsoft.com/office/drawing/2014/main" id="{546C9AEC-BAC7-7F00-830A-A7E04ADD8AB9}"/>
                  </a:ext>
                </a:extLst>
              </p:cNvPr>
              <p:cNvSpPr>
                <a:spLocks/>
              </p:cNvSpPr>
              <p:nvPr/>
            </p:nvSpPr>
            <p:spPr bwMode="auto">
              <a:xfrm>
                <a:off x="1540" y="2379"/>
                <a:ext cx="255" cy="816"/>
              </a:xfrm>
              <a:custGeom>
                <a:avLst/>
                <a:gdLst>
                  <a:gd name="T0" fmla="*/ 0 w 255"/>
                  <a:gd name="T1" fmla="*/ 815 h 816"/>
                  <a:gd name="T2" fmla="*/ 87 w 255"/>
                  <a:gd name="T3" fmla="*/ 0 h 816"/>
                  <a:gd name="T4" fmla="*/ 254 w 255"/>
                  <a:gd name="T5" fmla="*/ 323 h 816"/>
                  <a:gd name="T6" fmla="*/ 0 60000 65536"/>
                  <a:gd name="T7" fmla="*/ 0 60000 65536"/>
                  <a:gd name="T8" fmla="*/ 0 60000 65536"/>
                  <a:gd name="T9" fmla="*/ 0 w 255"/>
                  <a:gd name="T10" fmla="*/ 0 h 816"/>
                  <a:gd name="T11" fmla="*/ 255 w 255"/>
                  <a:gd name="T12" fmla="*/ 816 h 816"/>
                </a:gdLst>
                <a:ahLst/>
                <a:cxnLst>
                  <a:cxn ang="T6">
                    <a:pos x="T0" y="T1"/>
                  </a:cxn>
                  <a:cxn ang="T7">
                    <a:pos x="T2" y="T3"/>
                  </a:cxn>
                  <a:cxn ang="T8">
                    <a:pos x="T4" y="T5"/>
                  </a:cxn>
                </a:cxnLst>
                <a:rect l="T9" t="T10" r="T11" b="T12"/>
                <a:pathLst>
                  <a:path w="255" h="816">
                    <a:moveTo>
                      <a:pt x="0" y="815"/>
                    </a:moveTo>
                    <a:lnTo>
                      <a:pt x="87" y="0"/>
                    </a:lnTo>
                    <a:lnTo>
                      <a:pt x="254" y="323"/>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36" name="Freeform 329">
                <a:extLst>
                  <a:ext uri="{FF2B5EF4-FFF2-40B4-BE49-F238E27FC236}">
                    <a16:creationId xmlns:a16="http://schemas.microsoft.com/office/drawing/2014/main" id="{8071ECF9-70B8-A04D-E5EB-A17DD4B6EE8E}"/>
                  </a:ext>
                </a:extLst>
              </p:cNvPr>
              <p:cNvSpPr>
                <a:spLocks/>
              </p:cNvSpPr>
              <p:nvPr/>
            </p:nvSpPr>
            <p:spPr bwMode="auto">
              <a:xfrm>
                <a:off x="1627" y="2379"/>
                <a:ext cx="335" cy="529"/>
              </a:xfrm>
              <a:custGeom>
                <a:avLst/>
                <a:gdLst>
                  <a:gd name="T0" fmla="*/ 0 w 335"/>
                  <a:gd name="T1" fmla="*/ 0 h 529"/>
                  <a:gd name="T2" fmla="*/ 167 w 335"/>
                  <a:gd name="T3" fmla="*/ 323 h 529"/>
                  <a:gd name="T4" fmla="*/ 334 w 335"/>
                  <a:gd name="T5" fmla="*/ 528 h 529"/>
                  <a:gd name="T6" fmla="*/ 0 60000 65536"/>
                  <a:gd name="T7" fmla="*/ 0 60000 65536"/>
                  <a:gd name="T8" fmla="*/ 0 60000 65536"/>
                  <a:gd name="T9" fmla="*/ 0 w 335"/>
                  <a:gd name="T10" fmla="*/ 0 h 529"/>
                  <a:gd name="T11" fmla="*/ 335 w 335"/>
                  <a:gd name="T12" fmla="*/ 529 h 529"/>
                </a:gdLst>
                <a:ahLst/>
                <a:cxnLst>
                  <a:cxn ang="T6">
                    <a:pos x="T0" y="T1"/>
                  </a:cxn>
                  <a:cxn ang="T7">
                    <a:pos x="T2" y="T3"/>
                  </a:cxn>
                  <a:cxn ang="T8">
                    <a:pos x="T4" y="T5"/>
                  </a:cxn>
                </a:cxnLst>
                <a:rect l="T9" t="T10" r="T11" b="T12"/>
                <a:pathLst>
                  <a:path w="335" h="529">
                    <a:moveTo>
                      <a:pt x="0" y="0"/>
                    </a:moveTo>
                    <a:lnTo>
                      <a:pt x="167" y="323"/>
                    </a:lnTo>
                    <a:lnTo>
                      <a:pt x="334" y="528"/>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37" name="Freeform 330">
                <a:extLst>
                  <a:ext uri="{FF2B5EF4-FFF2-40B4-BE49-F238E27FC236}">
                    <a16:creationId xmlns:a16="http://schemas.microsoft.com/office/drawing/2014/main" id="{F259360C-5740-7F33-F726-BF3793086A77}"/>
                  </a:ext>
                </a:extLst>
              </p:cNvPr>
              <p:cNvSpPr>
                <a:spLocks/>
              </p:cNvSpPr>
              <p:nvPr/>
            </p:nvSpPr>
            <p:spPr bwMode="auto">
              <a:xfrm>
                <a:off x="1794" y="2702"/>
                <a:ext cx="335" cy="506"/>
              </a:xfrm>
              <a:custGeom>
                <a:avLst/>
                <a:gdLst>
                  <a:gd name="T0" fmla="*/ 0 w 335"/>
                  <a:gd name="T1" fmla="*/ 0 h 506"/>
                  <a:gd name="T2" fmla="*/ 167 w 335"/>
                  <a:gd name="T3" fmla="*/ 205 h 506"/>
                  <a:gd name="T4" fmla="*/ 334 w 335"/>
                  <a:gd name="T5" fmla="*/ 505 h 506"/>
                  <a:gd name="T6" fmla="*/ 0 60000 65536"/>
                  <a:gd name="T7" fmla="*/ 0 60000 65536"/>
                  <a:gd name="T8" fmla="*/ 0 60000 65536"/>
                  <a:gd name="T9" fmla="*/ 0 w 335"/>
                  <a:gd name="T10" fmla="*/ 0 h 506"/>
                  <a:gd name="T11" fmla="*/ 335 w 335"/>
                  <a:gd name="T12" fmla="*/ 506 h 506"/>
                </a:gdLst>
                <a:ahLst/>
                <a:cxnLst>
                  <a:cxn ang="T6">
                    <a:pos x="T0" y="T1"/>
                  </a:cxn>
                  <a:cxn ang="T7">
                    <a:pos x="T2" y="T3"/>
                  </a:cxn>
                  <a:cxn ang="T8">
                    <a:pos x="T4" y="T5"/>
                  </a:cxn>
                </a:cxnLst>
                <a:rect l="T9" t="T10" r="T11" b="T12"/>
                <a:pathLst>
                  <a:path w="335" h="506">
                    <a:moveTo>
                      <a:pt x="0" y="0"/>
                    </a:moveTo>
                    <a:lnTo>
                      <a:pt x="167" y="205"/>
                    </a:lnTo>
                    <a:lnTo>
                      <a:pt x="334" y="505"/>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38" name="Freeform 331">
                <a:extLst>
                  <a:ext uri="{FF2B5EF4-FFF2-40B4-BE49-F238E27FC236}">
                    <a16:creationId xmlns:a16="http://schemas.microsoft.com/office/drawing/2014/main" id="{CBE84F1A-B00D-8B5C-BBB5-772961F75175}"/>
                  </a:ext>
                </a:extLst>
              </p:cNvPr>
              <p:cNvSpPr>
                <a:spLocks/>
              </p:cNvSpPr>
              <p:nvPr/>
            </p:nvSpPr>
            <p:spPr bwMode="auto">
              <a:xfrm>
                <a:off x="1961" y="2907"/>
                <a:ext cx="502" cy="482"/>
              </a:xfrm>
              <a:custGeom>
                <a:avLst/>
                <a:gdLst>
                  <a:gd name="T0" fmla="*/ 0 w 502"/>
                  <a:gd name="T1" fmla="*/ 0 h 482"/>
                  <a:gd name="T2" fmla="*/ 167 w 502"/>
                  <a:gd name="T3" fmla="*/ 300 h 482"/>
                  <a:gd name="T4" fmla="*/ 501 w 502"/>
                  <a:gd name="T5" fmla="*/ 481 h 482"/>
                  <a:gd name="T6" fmla="*/ 0 60000 65536"/>
                  <a:gd name="T7" fmla="*/ 0 60000 65536"/>
                  <a:gd name="T8" fmla="*/ 0 60000 65536"/>
                  <a:gd name="T9" fmla="*/ 0 w 502"/>
                  <a:gd name="T10" fmla="*/ 0 h 482"/>
                  <a:gd name="T11" fmla="*/ 502 w 502"/>
                  <a:gd name="T12" fmla="*/ 482 h 482"/>
                </a:gdLst>
                <a:ahLst/>
                <a:cxnLst>
                  <a:cxn ang="T6">
                    <a:pos x="T0" y="T1"/>
                  </a:cxn>
                  <a:cxn ang="T7">
                    <a:pos x="T2" y="T3"/>
                  </a:cxn>
                  <a:cxn ang="T8">
                    <a:pos x="T4" y="T5"/>
                  </a:cxn>
                </a:cxnLst>
                <a:rect l="T9" t="T10" r="T11" b="T12"/>
                <a:pathLst>
                  <a:path w="502" h="482">
                    <a:moveTo>
                      <a:pt x="0" y="0"/>
                    </a:moveTo>
                    <a:lnTo>
                      <a:pt x="167" y="300"/>
                    </a:lnTo>
                    <a:lnTo>
                      <a:pt x="501" y="481"/>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39" name="Freeform 332">
                <a:extLst>
                  <a:ext uri="{FF2B5EF4-FFF2-40B4-BE49-F238E27FC236}">
                    <a16:creationId xmlns:a16="http://schemas.microsoft.com/office/drawing/2014/main" id="{28FA7D7A-AC30-F1DE-1257-F760EBE81A10}"/>
                  </a:ext>
                </a:extLst>
              </p:cNvPr>
              <p:cNvSpPr>
                <a:spLocks/>
              </p:cNvSpPr>
              <p:nvPr/>
            </p:nvSpPr>
            <p:spPr bwMode="auto">
              <a:xfrm>
                <a:off x="2128" y="3207"/>
                <a:ext cx="668" cy="336"/>
              </a:xfrm>
              <a:custGeom>
                <a:avLst/>
                <a:gdLst>
                  <a:gd name="T0" fmla="*/ 0 w 668"/>
                  <a:gd name="T1" fmla="*/ 0 h 336"/>
                  <a:gd name="T2" fmla="*/ 334 w 668"/>
                  <a:gd name="T3" fmla="*/ 181 h 336"/>
                  <a:gd name="T4" fmla="*/ 667 w 668"/>
                  <a:gd name="T5" fmla="*/ 335 h 336"/>
                  <a:gd name="T6" fmla="*/ 0 60000 65536"/>
                  <a:gd name="T7" fmla="*/ 0 60000 65536"/>
                  <a:gd name="T8" fmla="*/ 0 60000 65536"/>
                  <a:gd name="T9" fmla="*/ 0 w 668"/>
                  <a:gd name="T10" fmla="*/ 0 h 336"/>
                  <a:gd name="T11" fmla="*/ 668 w 668"/>
                  <a:gd name="T12" fmla="*/ 336 h 336"/>
                </a:gdLst>
                <a:ahLst/>
                <a:cxnLst>
                  <a:cxn ang="T6">
                    <a:pos x="T0" y="T1"/>
                  </a:cxn>
                  <a:cxn ang="T7">
                    <a:pos x="T2" y="T3"/>
                  </a:cxn>
                  <a:cxn ang="T8">
                    <a:pos x="T4" y="T5"/>
                  </a:cxn>
                </a:cxnLst>
                <a:rect l="T9" t="T10" r="T11" b="T12"/>
                <a:pathLst>
                  <a:path w="668" h="336">
                    <a:moveTo>
                      <a:pt x="0" y="0"/>
                    </a:moveTo>
                    <a:lnTo>
                      <a:pt x="334" y="181"/>
                    </a:lnTo>
                    <a:lnTo>
                      <a:pt x="667" y="335"/>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40" name="Line 333">
                <a:extLst>
                  <a:ext uri="{FF2B5EF4-FFF2-40B4-BE49-F238E27FC236}">
                    <a16:creationId xmlns:a16="http://schemas.microsoft.com/office/drawing/2014/main" id="{532B4B18-CB95-9740-99A2-B21F31B4F581}"/>
                  </a:ext>
                </a:extLst>
              </p:cNvPr>
              <p:cNvSpPr>
                <a:spLocks noChangeShapeType="1"/>
              </p:cNvSpPr>
              <p:nvPr/>
            </p:nvSpPr>
            <p:spPr bwMode="auto">
              <a:xfrm>
                <a:off x="2462" y="3396"/>
                <a:ext cx="331" cy="155"/>
              </a:xfrm>
              <a:prstGeom prst="line">
                <a:avLst/>
              </a:prstGeom>
              <a:grpFill/>
              <a:ln w="12700">
                <a:solidFill>
                  <a:schemeClr val="tx1"/>
                </a:solidFill>
                <a:round/>
                <a:headEnd/>
                <a:tailEnd/>
              </a:ln>
            </p:spPr>
            <p:txBody>
              <a:bodyPr/>
              <a:lstStyle/>
              <a:p>
                <a:pPr>
                  <a:defRPr/>
                </a:pPr>
                <a:endParaRPr lang="en-ZW"/>
              </a:p>
            </p:txBody>
          </p:sp>
          <p:sp>
            <p:nvSpPr>
              <p:cNvPr id="36941" name="Line 334">
                <a:extLst>
                  <a:ext uri="{FF2B5EF4-FFF2-40B4-BE49-F238E27FC236}">
                    <a16:creationId xmlns:a16="http://schemas.microsoft.com/office/drawing/2014/main" id="{BFD6786B-8940-EA15-372F-ED1F8279CD57}"/>
                  </a:ext>
                </a:extLst>
              </p:cNvPr>
              <p:cNvSpPr>
                <a:spLocks noChangeShapeType="1"/>
              </p:cNvSpPr>
              <p:nvPr/>
            </p:nvSpPr>
            <p:spPr bwMode="auto">
              <a:xfrm>
                <a:off x="1126" y="3659"/>
                <a:ext cx="79" cy="0"/>
              </a:xfrm>
              <a:prstGeom prst="line">
                <a:avLst/>
              </a:prstGeom>
              <a:grpFill/>
              <a:ln w="12700">
                <a:solidFill>
                  <a:schemeClr val="tx1"/>
                </a:solidFill>
                <a:round/>
                <a:headEnd/>
                <a:tailEnd/>
              </a:ln>
            </p:spPr>
            <p:txBody>
              <a:bodyPr/>
              <a:lstStyle/>
              <a:p>
                <a:pPr>
                  <a:defRPr/>
                </a:pPr>
                <a:endParaRPr lang="en-ZW"/>
              </a:p>
            </p:txBody>
          </p:sp>
          <p:sp>
            <p:nvSpPr>
              <p:cNvPr id="36942" name="Freeform 335">
                <a:extLst>
                  <a:ext uri="{FF2B5EF4-FFF2-40B4-BE49-F238E27FC236}">
                    <a16:creationId xmlns:a16="http://schemas.microsoft.com/office/drawing/2014/main" id="{DEBF4BCA-1144-0447-571E-FA8FFC33717A}"/>
                  </a:ext>
                </a:extLst>
              </p:cNvPr>
              <p:cNvSpPr>
                <a:spLocks/>
              </p:cNvSpPr>
              <p:nvPr/>
            </p:nvSpPr>
            <p:spPr bwMode="auto">
              <a:xfrm>
                <a:off x="1126" y="3507"/>
                <a:ext cx="254" cy="145"/>
              </a:xfrm>
              <a:custGeom>
                <a:avLst/>
                <a:gdLst>
                  <a:gd name="T0" fmla="*/ 0 w 254"/>
                  <a:gd name="T1" fmla="*/ 144 h 145"/>
                  <a:gd name="T2" fmla="*/ 81 w 254"/>
                  <a:gd name="T3" fmla="*/ 144 h 145"/>
                  <a:gd name="T4" fmla="*/ 253 w 254"/>
                  <a:gd name="T5" fmla="*/ 0 h 145"/>
                  <a:gd name="T6" fmla="*/ 0 60000 65536"/>
                  <a:gd name="T7" fmla="*/ 0 60000 65536"/>
                  <a:gd name="T8" fmla="*/ 0 60000 65536"/>
                  <a:gd name="T9" fmla="*/ 0 w 254"/>
                  <a:gd name="T10" fmla="*/ 0 h 145"/>
                  <a:gd name="T11" fmla="*/ 254 w 254"/>
                  <a:gd name="T12" fmla="*/ 145 h 145"/>
                </a:gdLst>
                <a:ahLst/>
                <a:cxnLst>
                  <a:cxn ang="T6">
                    <a:pos x="T0" y="T1"/>
                  </a:cxn>
                  <a:cxn ang="T7">
                    <a:pos x="T2" y="T3"/>
                  </a:cxn>
                  <a:cxn ang="T8">
                    <a:pos x="T4" y="T5"/>
                  </a:cxn>
                </a:cxnLst>
                <a:rect l="T9" t="T10" r="T11" b="T12"/>
                <a:pathLst>
                  <a:path w="254" h="145">
                    <a:moveTo>
                      <a:pt x="0" y="144"/>
                    </a:moveTo>
                    <a:lnTo>
                      <a:pt x="81" y="144"/>
                    </a:lnTo>
                    <a:lnTo>
                      <a:pt x="253"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43" name="Freeform 336">
                <a:extLst>
                  <a:ext uri="{FF2B5EF4-FFF2-40B4-BE49-F238E27FC236}">
                    <a16:creationId xmlns:a16="http://schemas.microsoft.com/office/drawing/2014/main" id="{AF26098C-968D-709A-ECD5-2F995B8A91AB}"/>
                  </a:ext>
                </a:extLst>
              </p:cNvPr>
              <p:cNvSpPr>
                <a:spLocks/>
              </p:cNvSpPr>
              <p:nvPr/>
            </p:nvSpPr>
            <p:spPr bwMode="auto">
              <a:xfrm>
                <a:off x="1207" y="2200"/>
                <a:ext cx="254" cy="1452"/>
              </a:xfrm>
              <a:custGeom>
                <a:avLst/>
                <a:gdLst>
                  <a:gd name="T0" fmla="*/ 0 w 254"/>
                  <a:gd name="T1" fmla="*/ 1451 h 1452"/>
                  <a:gd name="T2" fmla="*/ 172 w 254"/>
                  <a:gd name="T3" fmla="*/ 1307 h 1452"/>
                  <a:gd name="T4" fmla="*/ 253 w 254"/>
                  <a:gd name="T5" fmla="*/ 0 h 1452"/>
                  <a:gd name="T6" fmla="*/ 0 60000 65536"/>
                  <a:gd name="T7" fmla="*/ 0 60000 65536"/>
                  <a:gd name="T8" fmla="*/ 0 60000 65536"/>
                  <a:gd name="T9" fmla="*/ 0 w 254"/>
                  <a:gd name="T10" fmla="*/ 0 h 1452"/>
                  <a:gd name="T11" fmla="*/ 254 w 254"/>
                  <a:gd name="T12" fmla="*/ 1452 h 1452"/>
                </a:gdLst>
                <a:ahLst/>
                <a:cxnLst>
                  <a:cxn ang="T6">
                    <a:pos x="T0" y="T1"/>
                  </a:cxn>
                  <a:cxn ang="T7">
                    <a:pos x="T2" y="T3"/>
                  </a:cxn>
                  <a:cxn ang="T8">
                    <a:pos x="T4" y="T5"/>
                  </a:cxn>
                </a:cxnLst>
                <a:rect l="T9" t="T10" r="T11" b="T12"/>
                <a:pathLst>
                  <a:path w="254" h="1452">
                    <a:moveTo>
                      <a:pt x="0" y="1451"/>
                    </a:moveTo>
                    <a:lnTo>
                      <a:pt x="172" y="1307"/>
                    </a:lnTo>
                    <a:lnTo>
                      <a:pt x="253"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44" name="Freeform 337">
                <a:extLst>
                  <a:ext uri="{FF2B5EF4-FFF2-40B4-BE49-F238E27FC236}">
                    <a16:creationId xmlns:a16="http://schemas.microsoft.com/office/drawing/2014/main" id="{E30002FB-B39D-52BF-BB52-CF6048038454}"/>
                  </a:ext>
                </a:extLst>
              </p:cNvPr>
              <p:cNvSpPr>
                <a:spLocks/>
              </p:cNvSpPr>
              <p:nvPr/>
            </p:nvSpPr>
            <p:spPr bwMode="auto">
              <a:xfrm>
                <a:off x="1379" y="1744"/>
                <a:ext cx="162" cy="1764"/>
              </a:xfrm>
              <a:custGeom>
                <a:avLst/>
                <a:gdLst>
                  <a:gd name="T0" fmla="*/ 0 w 162"/>
                  <a:gd name="T1" fmla="*/ 1763 h 1764"/>
                  <a:gd name="T2" fmla="*/ 81 w 162"/>
                  <a:gd name="T3" fmla="*/ 456 h 1764"/>
                  <a:gd name="T4" fmla="*/ 161 w 162"/>
                  <a:gd name="T5" fmla="*/ 0 h 1764"/>
                  <a:gd name="T6" fmla="*/ 0 60000 65536"/>
                  <a:gd name="T7" fmla="*/ 0 60000 65536"/>
                  <a:gd name="T8" fmla="*/ 0 60000 65536"/>
                  <a:gd name="T9" fmla="*/ 0 w 162"/>
                  <a:gd name="T10" fmla="*/ 0 h 1764"/>
                  <a:gd name="T11" fmla="*/ 162 w 162"/>
                  <a:gd name="T12" fmla="*/ 1764 h 1764"/>
                </a:gdLst>
                <a:ahLst/>
                <a:cxnLst>
                  <a:cxn ang="T6">
                    <a:pos x="T0" y="T1"/>
                  </a:cxn>
                  <a:cxn ang="T7">
                    <a:pos x="T2" y="T3"/>
                  </a:cxn>
                  <a:cxn ang="T8">
                    <a:pos x="T4" y="T5"/>
                  </a:cxn>
                </a:cxnLst>
                <a:rect l="T9" t="T10" r="T11" b="T12"/>
                <a:pathLst>
                  <a:path w="162" h="1764">
                    <a:moveTo>
                      <a:pt x="0" y="1763"/>
                    </a:moveTo>
                    <a:lnTo>
                      <a:pt x="81" y="456"/>
                    </a:lnTo>
                    <a:lnTo>
                      <a:pt x="161"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45" name="Freeform 338">
                <a:extLst>
                  <a:ext uri="{FF2B5EF4-FFF2-40B4-BE49-F238E27FC236}">
                    <a16:creationId xmlns:a16="http://schemas.microsoft.com/office/drawing/2014/main" id="{3AD4073C-0082-D744-E81E-5809BD59051C}"/>
                  </a:ext>
                </a:extLst>
              </p:cNvPr>
              <p:cNvSpPr>
                <a:spLocks/>
              </p:cNvSpPr>
              <p:nvPr/>
            </p:nvSpPr>
            <p:spPr bwMode="auto">
              <a:xfrm>
                <a:off x="1460" y="1744"/>
                <a:ext cx="168" cy="457"/>
              </a:xfrm>
              <a:custGeom>
                <a:avLst/>
                <a:gdLst>
                  <a:gd name="T0" fmla="*/ 0 w 168"/>
                  <a:gd name="T1" fmla="*/ 456 h 457"/>
                  <a:gd name="T2" fmla="*/ 80 w 168"/>
                  <a:gd name="T3" fmla="*/ 0 h 457"/>
                  <a:gd name="T4" fmla="*/ 167 w 168"/>
                  <a:gd name="T5" fmla="*/ 252 h 457"/>
                  <a:gd name="T6" fmla="*/ 0 60000 65536"/>
                  <a:gd name="T7" fmla="*/ 0 60000 65536"/>
                  <a:gd name="T8" fmla="*/ 0 60000 65536"/>
                  <a:gd name="T9" fmla="*/ 0 w 168"/>
                  <a:gd name="T10" fmla="*/ 0 h 457"/>
                  <a:gd name="T11" fmla="*/ 168 w 168"/>
                  <a:gd name="T12" fmla="*/ 457 h 457"/>
                </a:gdLst>
                <a:ahLst/>
                <a:cxnLst>
                  <a:cxn ang="T6">
                    <a:pos x="T0" y="T1"/>
                  </a:cxn>
                  <a:cxn ang="T7">
                    <a:pos x="T2" y="T3"/>
                  </a:cxn>
                  <a:cxn ang="T8">
                    <a:pos x="T4" y="T5"/>
                  </a:cxn>
                </a:cxnLst>
                <a:rect l="T9" t="T10" r="T11" b="T12"/>
                <a:pathLst>
                  <a:path w="168" h="457">
                    <a:moveTo>
                      <a:pt x="0" y="456"/>
                    </a:moveTo>
                    <a:lnTo>
                      <a:pt x="80" y="0"/>
                    </a:lnTo>
                    <a:lnTo>
                      <a:pt x="167" y="252"/>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46" name="Freeform 339">
                <a:extLst>
                  <a:ext uri="{FF2B5EF4-FFF2-40B4-BE49-F238E27FC236}">
                    <a16:creationId xmlns:a16="http://schemas.microsoft.com/office/drawing/2014/main" id="{56766DB8-8E83-A544-AC93-53D2F545B629}"/>
                  </a:ext>
                </a:extLst>
              </p:cNvPr>
              <p:cNvSpPr>
                <a:spLocks/>
              </p:cNvSpPr>
              <p:nvPr/>
            </p:nvSpPr>
            <p:spPr bwMode="auto">
              <a:xfrm>
                <a:off x="1540" y="1744"/>
                <a:ext cx="255" cy="959"/>
              </a:xfrm>
              <a:custGeom>
                <a:avLst/>
                <a:gdLst>
                  <a:gd name="T0" fmla="*/ 0 w 255"/>
                  <a:gd name="T1" fmla="*/ 0 h 959"/>
                  <a:gd name="T2" fmla="*/ 87 w 255"/>
                  <a:gd name="T3" fmla="*/ 252 h 959"/>
                  <a:gd name="T4" fmla="*/ 254 w 255"/>
                  <a:gd name="T5" fmla="*/ 958 h 959"/>
                  <a:gd name="T6" fmla="*/ 0 60000 65536"/>
                  <a:gd name="T7" fmla="*/ 0 60000 65536"/>
                  <a:gd name="T8" fmla="*/ 0 60000 65536"/>
                  <a:gd name="T9" fmla="*/ 0 w 255"/>
                  <a:gd name="T10" fmla="*/ 0 h 959"/>
                  <a:gd name="T11" fmla="*/ 255 w 255"/>
                  <a:gd name="T12" fmla="*/ 959 h 959"/>
                </a:gdLst>
                <a:ahLst/>
                <a:cxnLst>
                  <a:cxn ang="T6">
                    <a:pos x="T0" y="T1"/>
                  </a:cxn>
                  <a:cxn ang="T7">
                    <a:pos x="T2" y="T3"/>
                  </a:cxn>
                  <a:cxn ang="T8">
                    <a:pos x="T4" y="T5"/>
                  </a:cxn>
                </a:cxnLst>
                <a:rect l="T9" t="T10" r="T11" b="T12"/>
                <a:pathLst>
                  <a:path w="255" h="959">
                    <a:moveTo>
                      <a:pt x="0" y="0"/>
                    </a:moveTo>
                    <a:lnTo>
                      <a:pt x="87" y="252"/>
                    </a:lnTo>
                    <a:lnTo>
                      <a:pt x="254" y="958"/>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47" name="Freeform 340">
                <a:extLst>
                  <a:ext uri="{FF2B5EF4-FFF2-40B4-BE49-F238E27FC236}">
                    <a16:creationId xmlns:a16="http://schemas.microsoft.com/office/drawing/2014/main" id="{65939AB4-36B9-5DF0-430C-6143D6009BCB}"/>
                  </a:ext>
                </a:extLst>
              </p:cNvPr>
              <p:cNvSpPr>
                <a:spLocks/>
              </p:cNvSpPr>
              <p:nvPr/>
            </p:nvSpPr>
            <p:spPr bwMode="auto">
              <a:xfrm>
                <a:off x="1627" y="1996"/>
                <a:ext cx="335" cy="1141"/>
              </a:xfrm>
              <a:custGeom>
                <a:avLst/>
                <a:gdLst>
                  <a:gd name="T0" fmla="*/ 0 w 335"/>
                  <a:gd name="T1" fmla="*/ 0 h 1141"/>
                  <a:gd name="T2" fmla="*/ 167 w 335"/>
                  <a:gd name="T3" fmla="*/ 707 h 1141"/>
                  <a:gd name="T4" fmla="*/ 334 w 335"/>
                  <a:gd name="T5" fmla="*/ 1140 h 1141"/>
                  <a:gd name="T6" fmla="*/ 0 60000 65536"/>
                  <a:gd name="T7" fmla="*/ 0 60000 65536"/>
                  <a:gd name="T8" fmla="*/ 0 60000 65536"/>
                  <a:gd name="T9" fmla="*/ 0 w 335"/>
                  <a:gd name="T10" fmla="*/ 0 h 1141"/>
                  <a:gd name="T11" fmla="*/ 335 w 335"/>
                  <a:gd name="T12" fmla="*/ 1141 h 1141"/>
                </a:gdLst>
                <a:ahLst/>
                <a:cxnLst>
                  <a:cxn ang="T6">
                    <a:pos x="T0" y="T1"/>
                  </a:cxn>
                  <a:cxn ang="T7">
                    <a:pos x="T2" y="T3"/>
                  </a:cxn>
                  <a:cxn ang="T8">
                    <a:pos x="T4" y="T5"/>
                  </a:cxn>
                </a:cxnLst>
                <a:rect l="T9" t="T10" r="T11" b="T12"/>
                <a:pathLst>
                  <a:path w="335" h="1141">
                    <a:moveTo>
                      <a:pt x="0" y="0"/>
                    </a:moveTo>
                    <a:lnTo>
                      <a:pt x="167" y="707"/>
                    </a:lnTo>
                    <a:lnTo>
                      <a:pt x="334" y="114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48" name="Freeform 341">
                <a:extLst>
                  <a:ext uri="{FF2B5EF4-FFF2-40B4-BE49-F238E27FC236}">
                    <a16:creationId xmlns:a16="http://schemas.microsoft.com/office/drawing/2014/main" id="{1AF88B37-0577-0402-CB2E-52525AFF40AD}"/>
                  </a:ext>
                </a:extLst>
              </p:cNvPr>
              <p:cNvSpPr>
                <a:spLocks/>
              </p:cNvSpPr>
              <p:nvPr/>
            </p:nvSpPr>
            <p:spPr bwMode="auto">
              <a:xfrm>
                <a:off x="1794" y="2702"/>
                <a:ext cx="335" cy="650"/>
              </a:xfrm>
              <a:custGeom>
                <a:avLst/>
                <a:gdLst>
                  <a:gd name="T0" fmla="*/ 0 w 335"/>
                  <a:gd name="T1" fmla="*/ 0 h 650"/>
                  <a:gd name="T2" fmla="*/ 167 w 335"/>
                  <a:gd name="T3" fmla="*/ 434 h 650"/>
                  <a:gd name="T4" fmla="*/ 334 w 335"/>
                  <a:gd name="T5" fmla="*/ 649 h 650"/>
                  <a:gd name="T6" fmla="*/ 0 60000 65536"/>
                  <a:gd name="T7" fmla="*/ 0 60000 65536"/>
                  <a:gd name="T8" fmla="*/ 0 60000 65536"/>
                  <a:gd name="T9" fmla="*/ 0 w 335"/>
                  <a:gd name="T10" fmla="*/ 0 h 650"/>
                  <a:gd name="T11" fmla="*/ 335 w 335"/>
                  <a:gd name="T12" fmla="*/ 650 h 650"/>
                </a:gdLst>
                <a:ahLst/>
                <a:cxnLst>
                  <a:cxn ang="T6">
                    <a:pos x="T0" y="T1"/>
                  </a:cxn>
                  <a:cxn ang="T7">
                    <a:pos x="T2" y="T3"/>
                  </a:cxn>
                  <a:cxn ang="T8">
                    <a:pos x="T4" y="T5"/>
                  </a:cxn>
                </a:cxnLst>
                <a:rect l="T9" t="T10" r="T11" b="T12"/>
                <a:pathLst>
                  <a:path w="335" h="650">
                    <a:moveTo>
                      <a:pt x="0" y="0"/>
                    </a:moveTo>
                    <a:lnTo>
                      <a:pt x="167" y="434"/>
                    </a:lnTo>
                    <a:lnTo>
                      <a:pt x="334" y="649"/>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49" name="Freeform 342">
                <a:extLst>
                  <a:ext uri="{FF2B5EF4-FFF2-40B4-BE49-F238E27FC236}">
                    <a16:creationId xmlns:a16="http://schemas.microsoft.com/office/drawing/2014/main" id="{F4217677-4596-7482-5708-EDA88C3B4B42}"/>
                  </a:ext>
                </a:extLst>
              </p:cNvPr>
              <p:cNvSpPr>
                <a:spLocks/>
              </p:cNvSpPr>
              <p:nvPr/>
            </p:nvSpPr>
            <p:spPr bwMode="auto">
              <a:xfrm>
                <a:off x="1961" y="3136"/>
                <a:ext cx="502" cy="407"/>
              </a:xfrm>
              <a:custGeom>
                <a:avLst/>
                <a:gdLst>
                  <a:gd name="T0" fmla="*/ 0 w 502"/>
                  <a:gd name="T1" fmla="*/ 0 h 407"/>
                  <a:gd name="T2" fmla="*/ 167 w 502"/>
                  <a:gd name="T3" fmla="*/ 214 h 407"/>
                  <a:gd name="T4" fmla="*/ 501 w 502"/>
                  <a:gd name="T5" fmla="*/ 406 h 407"/>
                  <a:gd name="T6" fmla="*/ 0 60000 65536"/>
                  <a:gd name="T7" fmla="*/ 0 60000 65536"/>
                  <a:gd name="T8" fmla="*/ 0 60000 65536"/>
                  <a:gd name="T9" fmla="*/ 0 w 502"/>
                  <a:gd name="T10" fmla="*/ 0 h 407"/>
                  <a:gd name="T11" fmla="*/ 502 w 502"/>
                  <a:gd name="T12" fmla="*/ 407 h 407"/>
                </a:gdLst>
                <a:ahLst/>
                <a:cxnLst>
                  <a:cxn ang="T6">
                    <a:pos x="T0" y="T1"/>
                  </a:cxn>
                  <a:cxn ang="T7">
                    <a:pos x="T2" y="T3"/>
                  </a:cxn>
                  <a:cxn ang="T8">
                    <a:pos x="T4" y="T5"/>
                  </a:cxn>
                </a:cxnLst>
                <a:rect l="T9" t="T10" r="T11" b="T12"/>
                <a:pathLst>
                  <a:path w="502" h="407">
                    <a:moveTo>
                      <a:pt x="0" y="0"/>
                    </a:moveTo>
                    <a:lnTo>
                      <a:pt x="167" y="214"/>
                    </a:lnTo>
                    <a:lnTo>
                      <a:pt x="501" y="406"/>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50" name="Freeform 343">
                <a:extLst>
                  <a:ext uri="{FF2B5EF4-FFF2-40B4-BE49-F238E27FC236}">
                    <a16:creationId xmlns:a16="http://schemas.microsoft.com/office/drawing/2014/main" id="{980CD58A-0F8B-6A4F-DE1D-B6151232C8F2}"/>
                  </a:ext>
                </a:extLst>
              </p:cNvPr>
              <p:cNvSpPr>
                <a:spLocks/>
              </p:cNvSpPr>
              <p:nvPr/>
            </p:nvSpPr>
            <p:spPr bwMode="auto">
              <a:xfrm>
                <a:off x="2128" y="3351"/>
                <a:ext cx="668" cy="240"/>
              </a:xfrm>
              <a:custGeom>
                <a:avLst/>
                <a:gdLst>
                  <a:gd name="T0" fmla="*/ 0 w 668"/>
                  <a:gd name="T1" fmla="*/ 0 h 240"/>
                  <a:gd name="T2" fmla="*/ 334 w 668"/>
                  <a:gd name="T3" fmla="*/ 191 h 240"/>
                  <a:gd name="T4" fmla="*/ 667 w 668"/>
                  <a:gd name="T5" fmla="*/ 239 h 240"/>
                  <a:gd name="T6" fmla="*/ 0 60000 65536"/>
                  <a:gd name="T7" fmla="*/ 0 60000 65536"/>
                  <a:gd name="T8" fmla="*/ 0 60000 65536"/>
                  <a:gd name="T9" fmla="*/ 0 w 668"/>
                  <a:gd name="T10" fmla="*/ 0 h 240"/>
                  <a:gd name="T11" fmla="*/ 668 w 668"/>
                  <a:gd name="T12" fmla="*/ 240 h 240"/>
                </a:gdLst>
                <a:ahLst/>
                <a:cxnLst>
                  <a:cxn ang="T6">
                    <a:pos x="T0" y="T1"/>
                  </a:cxn>
                  <a:cxn ang="T7">
                    <a:pos x="T2" y="T3"/>
                  </a:cxn>
                  <a:cxn ang="T8">
                    <a:pos x="T4" y="T5"/>
                  </a:cxn>
                </a:cxnLst>
                <a:rect l="T9" t="T10" r="T11" b="T12"/>
                <a:pathLst>
                  <a:path w="668" h="240">
                    <a:moveTo>
                      <a:pt x="0" y="0"/>
                    </a:moveTo>
                    <a:lnTo>
                      <a:pt x="334" y="191"/>
                    </a:lnTo>
                    <a:lnTo>
                      <a:pt x="667" y="239"/>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51" name="Line 344">
                <a:extLst>
                  <a:ext uri="{FF2B5EF4-FFF2-40B4-BE49-F238E27FC236}">
                    <a16:creationId xmlns:a16="http://schemas.microsoft.com/office/drawing/2014/main" id="{76F006F1-B41A-1196-41E9-88C6B4538B97}"/>
                  </a:ext>
                </a:extLst>
              </p:cNvPr>
              <p:cNvSpPr>
                <a:spLocks noChangeShapeType="1"/>
              </p:cNvSpPr>
              <p:nvPr/>
            </p:nvSpPr>
            <p:spPr bwMode="auto">
              <a:xfrm>
                <a:off x="2462" y="3551"/>
                <a:ext cx="331" cy="48"/>
              </a:xfrm>
              <a:prstGeom prst="line">
                <a:avLst/>
              </a:prstGeom>
              <a:grpFill/>
              <a:ln w="12700">
                <a:solidFill>
                  <a:schemeClr val="tx1"/>
                </a:solidFill>
                <a:round/>
                <a:headEnd/>
                <a:tailEnd/>
              </a:ln>
            </p:spPr>
            <p:txBody>
              <a:bodyPr/>
              <a:lstStyle/>
              <a:p>
                <a:pPr>
                  <a:defRPr/>
                </a:pPr>
                <a:endParaRPr lang="en-ZW"/>
              </a:p>
            </p:txBody>
          </p:sp>
          <p:sp>
            <p:nvSpPr>
              <p:cNvPr id="36952" name="Line 345">
                <a:extLst>
                  <a:ext uri="{FF2B5EF4-FFF2-40B4-BE49-F238E27FC236}">
                    <a16:creationId xmlns:a16="http://schemas.microsoft.com/office/drawing/2014/main" id="{1C82441A-198F-BA5A-CA2A-84BBCA582AA2}"/>
                  </a:ext>
                </a:extLst>
              </p:cNvPr>
              <p:cNvSpPr>
                <a:spLocks noChangeShapeType="1"/>
              </p:cNvSpPr>
              <p:nvPr/>
            </p:nvSpPr>
            <p:spPr bwMode="auto">
              <a:xfrm>
                <a:off x="1126" y="3659"/>
                <a:ext cx="79" cy="0"/>
              </a:xfrm>
              <a:prstGeom prst="line">
                <a:avLst/>
              </a:prstGeom>
              <a:grpFill/>
              <a:ln w="12700">
                <a:solidFill>
                  <a:schemeClr val="tx1"/>
                </a:solidFill>
                <a:round/>
                <a:headEnd/>
                <a:tailEnd/>
              </a:ln>
            </p:spPr>
            <p:txBody>
              <a:bodyPr/>
              <a:lstStyle/>
              <a:p>
                <a:pPr>
                  <a:defRPr/>
                </a:pPr>
                <a:endParaRPr lang="en-ZW"/>
              </a:p>
            </p:txBody>
          </p:sp>
          <p:sp>
            <p:nvSpPr>
              <p:cNvPr id="36953" name="Freeform 346">
                <a:extLst>
                  <a:ext uri="{FF2B5EF4-FFF2-40B4-BE49-F238E27FC236}">
                    <a16:creationId xmlns:a16="http://schemas.microsoft.com/office/drawing/2014/main" id="{755C1AE5-A404-B616-CDFF-41CC3B2594D0}"/>
                  </a:ext>
                </a:extLst>
              </p:cNvPr>
              <p:cNvSpPr>
                <a:spLocks/>
              </p:cNvSpPr>
              <p:nvPr/>
            </p:nvSpPr>
            <p:spPr bwMode="auto">
              <a:xfrm>
                <a:off x="1126" y="3567"/>
                <a:ext cx="168" cy="85"/>
              </a:xfrm>
              <a:custGeom>
                <a:avLst/>
                <a:gdLst>
                  <a:gd name="T0" fmla="*/ 0 w 168"/>
                  <a:gd name="T1" fmla="*/ 84 h 85"/>
                  <a:gd name="T2" fmla="*/ 81 w 168"/>
                  <a:gd name="T3" fmla="*/ 84 h 85"/>
                  <a:gd name="T4" fmla="*/ 167 w 168"/>
                  <a:gd name="T5" fmla="*/ 0 h 85"/>
                  <a:gd name="T6" fmla="*/ 0 60000 65536"/>
                  <a:gd name="T7" fmla="*/ 0 60000 65536"/>
                  <a:gd name="T8" fmla="*/ 0 60000 65536"/>
                  <a:gd name="T9" fmla="*/ 0 w 168"/>
                  <a:gd name="T10" fmla="*/ 0 h 85"/>
                  <a:gd name="T11" fmla="*/ 168 w 168"/>
                  <a:gd name="T12" fmla="*/ 85 h 85"/>
                </a:gdLst>
                <a:ahLst/>
                <a:cxnLst>
                  <a:cxn ang="T6">
                    <a:pos x="T0" y="T1"/>
                  </a:cxn>
                  <a:cxn ang="T7">
                    <a:pos x="T2" y="T3"/>
                  </a:cxn>
                  <a:cxn ang="T8">
                    <a:pos x="T4" y="T5"/>
                  </a:cxn>
                </a:cxnLst>
                <a:rect l="T9" t="T10" r="T11" b="T12"/>
                <a:pathLst>
                  <a:path w="168" h="85">
                    <a:moveTo>
                      <a:pt x="0" y="84"/>
                    </a:moveTo>
                    <a:lnTo>
                      <a:pt x="81" y="84"/>
                    </a:lnTo>
                    <a:lnTo>
                      <a:pt x="1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54" name="Freeform 347">
                <a:extLst>
                  <a:ext uri="{FF2B5EF4-FFF2-40B4-BE49-F238E27FC236}">
                    <a16:creationId xmlns:a16="http://schemas.microsoft.com/office/drawing/2014/main" id="{DE4A831D-BC8B-D49A-1F43-EF19636BD4BF}"/>
                  </a:ext>
                </a:extLst>
              </p:cNvPr>
              <p:cNvSpPr>
                <a:spLocks/>
              </p:cNvSpPr>
              <p:nvPr/>
            </p:nvSpPr>
            <p:spPr bwMode="auto">
              <a:xfrm>
                <a:off x="1207" y="3159"/>
                <a:ext cx="173" cy="493"/>
              </a:xfrm>
              <a:custGeom>
                <a:avLst/>
                <a:gdLst>
                  <a:gd name="T0" fmla="*/ 0 w 173"/>
                  <a:gd name="T1" fmla="*/ 492 h 493"/>
                  <a:gd name="T2" fmla="*/ 86 w 173"/>
                  <a:gd name="T3" fmla="*/ 409 h 493"/>
                  <a:gd name="T4" fmla="*/ 172 w 173"/>
                  <a:gd name="T5" fmla="*/ 0 h 493"/>
                  <a:gd name="T6" fmla="*/ 0 60000 65536"/>
                  <a:gd name="T7" fmla="*/ 0 60000 65536"/>
                  <a:gd name="T8" fmla="*/ 0 60000 65536"/>
                  <a:gd name="T9" fmla="*/ 0 w 173"/>
                  <a:gd name="T10" fmla="*/ 0 h 493"/>
                  <a:gd name="T11" fmla="*/ 173 w 173"/>
                  <a:gd name="T12" fmla="*/ 493 h 493"/>
                </a:gdLst>
                <a:ahLst/>
                <a:cxnLst>
                  <a:cxn ang="T6">
                    <a:pos x="T0" y="T1"/>
                  </a:cxn>
                  <a:cxn ang="T7">
                    <a:pos x="T2" y="T3"/>
                  </a:cxn>
                  <a:cxn ang="T8">
                    <a:pos x="T4" y="T5"/>
                  </a:cxn>
                </a:cxnLst>
                <a:rect l="T9" t="T10" r="T11" b="T12"/>
                <a:pathLst>
                  <a:path w="173" h="493">
                    <a:moveTo>
                      <a:pt x="0" y="492"/>
                    </a:moveTo>
                    <a:lnTo>
                      <a:pt x="86" y="409"/>
                    </a:lnTo>
                    <a:lnTo>
                      <a:pt x="172"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55" name="Freeform 348">
                <a:extLst>
                  <a:ext uri="{FF2B5EF4-FFF2-40B4-BE49-F238E27FC236}">
                    <a16:creationId xmlns:a16="http://schemas.microsoft.com/office/drawing/2014/main" id="{816B4229-2877-BCA1-BE78-DF320E9BCA44}"/>
                  </a:ext>
                </a:extLst>
              </p:cNvPr>
              <p:cNvSpPr>
                <a:spLocks/>
              </p:cNvSpPr>
              <p:nvPr/>
            </p:nvSpPr>
            <p:spPr bwMode="auto">
              <a:xfrm>
                <a:off x="1293" y="3088"/>
                <a:ext cx="168" cy="480"/>
              </a:xfrm>
              <a:custGeom>
                <a:avLst/>
                <a:gdLst>
                  <a:gd name="T0" fmla="*/ 0 w 168"/>
                  <a:gd name="T1" fmla="*/ 479 h 480"/>
                  <a:gd name="T2" fmla="*/ 86 w 168"/>
                  <a:gd name="T3" fmla="*/ 71 h 480"/>
                  <a:gd name="T4" fmla="*/ 167 w 168"/>
                  <a:gd name="T5" fmla="*/ 0 h 480"/>
                  <a:gd name="T6" fmla="*/ 0 60000 65536"/>
                  <a:gd name="T7" fmla="*/ 0 60000 65536"/>
                  <a:gd name="T8" fmla="*/ 0 60000 65536"/>
                  <a:gd name="T9" fmla="*/ 0 w 168"/>
                  <a:gd name="T10" fmla="*/ 0 h 480"/>
                  <a:gd name="T11" fmla="*/ 168 w 168"/>
                  <a:gd name="T12" fmla="*/ 480 h 480"/>
                </a:gdLst>
                <a:ahLst/>
                <a:cxnLst>
                  <a:cxn ang="T6">
                    <a:pos x="T0" y="T1"/>
                  </a:cxn>
                  <a:cxn ang="T7">
                    <a:pos x="T2" y="T3"/>
                  </a:cxn>
                  <a:cxn ang="T8">
                    <a:pos x="T4" y="T5"/>
                  </a:cxn>
                </a:cxnLst>
                <a:rect l="T9" t="T10" r="T11" b="T12"/>
                <a:pathLst>
                  <a:path w="168" h="480">
                    <a:moveTo>
                      <a:pt x="0" y="479"/>
                    </a:moveTo>
                    <a:lnTo>
                      <a:pt x="86" y="71"/>
                    </a:lnTo>
                    <a:lnTo>
                      <a:pt x="1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56" name="Freeform 349">
                <a:extLst>
                  <a:ext uri="{FF2B5EF4-FFF2-40B4-BE49-F238E27FC236}">
                    <a16:creationId xmlns:a16="http://schemas.microsoft.com/office/drawing/2014/main" id="{71919ACE-99C8-A7A9-5A7A-2B6FD6EC9610}"/>
                  </a:ext>
                </a:extLst>
              </p:cNvPr>
              <p:cNvSpPr>
                <a:spLocks/>
              </p:cNvSpPr>
              <p:nvPr/>
            </p:nvSpPr>
            <p:spPr bwMode="auto">
              <a:xfrm>
                <a:off x="1379" y="3088"/>
                <a:ext cx="162" cy="72"/>
              </a:xfrm>
              <a:custGeom>
                <a:avLst/>
                <a:gdLst>
                  <a:gd name="T0" fmla="*/ 0 w 162"/>
                  <a:gd name="T1" fmla="*/ 71 h 72"/>
                  <a:gd name="T2" fmla="*/ 81 w 162"/>
                  <a:gd name="T3" fmla="*/ 0 h 72"/>
                  <a:gd name="T4" fmla="*/ 161 w 162"/>
                  <a:gd name="T5" fmla="*/ 36 h 72"/>
                  <a:gd name="T6" fmla="*/ 0 60000 65536"/>
                  <a:gd name="T7" fmla="*/ 0 60000 65536"/>
                  <a:gd name="T8" fmla="*/ 0 60000 65536"/>
                  <a:gd name="T9" fmla="*/ 0 w 162"/>
                  <a:gd name="T10" fmla="*/ 0 h 72"/>
                  <a:gd name="T11" fmla="*/ 162 w 162"/>
                  <a:gd name="T12" fmla="*/ 72 h 72"/>
                </a:gdLst>
                <a:ahLst/>
                <a:cxnLst>
                  <a:cxn ang="T6">
                    <a:pos x="T0" y="T1"/>
                  </a:cxn>
                  <a:cxn ang="T7">
                    <a:pos x="T2" y="T3"/>
                  </a:cxn>
                  <a:cxn ang="T8">
                    <a:pos x="T4" y="T5"/>
                  </a:cxn>
                </a:cxnLst>
                <a:rect l="T9" t="T10" r="T11" b="T12"/>
                <a:pathLst>
                  <a:path w="162" h="72">
                    <a:moveTo>
                      <a:pt x="0" y="71"/>
                    </a:moveTo>
                    <a:lnTo>
                      <a:pt x="81" y="0"/>
                    </a:lnTo>
                    <a:lnTo>
                      <a:pt x="161" y="36"/>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57" name="Freeform 350">
                <a:extLst>
                  <a:ext uri="{FF2B5EF4-FFF2-40B4-BE49-F238E27FC236}">
                    <a16:creationId xmlns:a16="http://schemas.microsoft.com/office/drawing/2014/main" id="{DB0183BA-F8DA-1DB5-43D9-7DA2A0609826}"/>
                  </a:ext>
                </a:extLst>
              </p:cNvPr>
              <p:cNvSpPr>
                <a:spLocks/>
              </p:cNvSpPr>
              <p:nvPr/>
            </p:nvSpPr>
            <p:spPr bwMode="auto">
              <a:xfrm>
                <a:off x="1460" y="3088"/>
                <a:ext cx="168" cy="132"/>
              </a:xfrm>
              <a:custGeom>
                <a:avLst/>
                <a:gdLst>
                  <a:gd name="T0" fmla="*/ 0 w 168"/>
                  <a:gd name="T1" fmla="*/ 0 h 132"/>
                  <a:gd name="T2" fmla="*/ 80 w 168"/>
                  <a:gd name="T3" fmla="*/ 35 h 132"/>
                  <a:gd name="T4" fmla="*/ 167 w 168"/>
                  <a:gd name="T5" fmla="*/ 131 h 132"/>
                  <a:gd name="T6" fmla="*/ 0 60000 65536"/>
                  <a:gd name="T7" fmla="*/ 0 60000 65536"/>
                  <a:gd name="T8" fmla="*/ 0 60000 65536"/>
                  <a:gd name="T9" fmla="*/ 0 w 168"/>
                  <a:gd name="T10" fmla="*/ 0 h 132"/>
                  <a:gd name="T11" fmla="*/ 168 w 168"/>
                  <a:gd name="T12" fmla="*/ 132 h 132"/>
                </a:gdLst>
                <a:ahLst/>
                <a:cxnLst>
                  <a:cxn ang="T6">
                    <a:pos x="T0" y="T1"/>
                  </a:cxn>
                  <a:cxn ang="T7">
                    <a:pos x="T2" y="T3"/>
                  </a:cxn>
                  <a:cxn ang="T8">
                    <a:pos x="T4" y="T5"/>
                  </a:cxn>
                </a:cxnLst>
                <a:rect l="T9" t="T10" r="T11" b="T12"/>
                <a:pathLst>
                  <a:path w="168" h="132">
                    <a:moveTo>
                      <a:pt x="0" y="0"/>
                    </a:moveTo>
                    <a:lnTo>
                      <a:pt x="80" y="35"/>
                    </a:lnTo>
                    <a:lnTo>
                      <a:pt x="167" y="131"/>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58" name="Freeform 351">
                <a:extLst>
                  <a:ext uri="{FF2B5EF4-FFF2-40B4-BE49-F238E27FC236}">
                    <a16:creationId xmlns:a16="http://schemas.microsoft.com/office/drawing/2014/main" id="{6A4F0D3F-B09E-A89A-2226-C5B16F24C3A2}"/>
                  </a:ext>
                </a:extLst>
              </p:cNvPr>
              <p:cNvSpPr>
                <a:spLocks/>
              </p:cNvSpPr>
              <p:nvPr/>
            </p:nvSpPr>
            <p:spPr bwMode="auto">
              <a:xfrm>
                <a:off x="1540" y="3123"/>
                <a:ext cx="255" cy="97"/>
              </a:xfrm>
              <a:custGeom>
                <a:avLst/>
                <a:gdLst>
                  <a:gd name="T0" fmla="*/ 0 w 255"/>
                  <a:gd name="T1" fmla="*/ 0 h 97"/>
                  <a:gd name="T2" fmla="*/ 87 w 255"/>
                  <a:gd name="T3" fmla="*/ 96 h 97"/>
                  <a:gd name="T4" fmla="*/ 254 w 255"/>
                  <a:gd name="T5" fmla="*/ 61 h 97"/>
                  <a:gd name="T6" fmla="*/ 0 60000 65536"/>
                  <a:gd name="T7" fmla="*/ 0 60000 65536"/>
                  <a:gd name="T8" fmla="*/ 0 60000 65536"/>
                  <a:gd name="T9" fmla="*/ 0 w 255"/>
                  <a:gd name="T10" fmla="*/ 0 h 97"/>
                  <a:gd name="T11" fmla="*/ 255 w 255"/>
                  <a:gd name="T12" fmla="*/ 97 h 97"/>
                </a:gdLst>
                <a:ahLst/>
                <a:cxnLst>
                  <a:cxn ang="T6">
                    <a:pos x="T0" y="T1"/>
                  </a:cxn>
                  <a:cxn ang="T7">
                    <a:pos x="T2" y="T3"/>
                  </a:cxn>
                  <a:cxn ang="T8">
                    <a:pos x="T4" y="T5"/>
                  </a:cxn>
                </a:cxnLst>
                <a:rect l="T9" t="T10" r="T11" b="T12"/>
                <a:pathLst>
                  <a:path w="255" h="97">
                    <a:moveTo>
                      <a:pt x="0" y="0"/>
                    </a:moveTo>
                    <a:lnTo>
                      <a:pt x="87" y="96"/>
                    </a:lnTo>
                    <a:lnTo>
                      <a:pt x="254" y="61"/>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59" name="Freeform 352">
                <a:extLst>
                  <a:ext uri="{FF2B5EF4-FFF2-40B4-BE49-F238E27FC236}">
                    <a16:creationId xmlns:a16="http://schemas.microsoft.com/office/drawing/2014/main" id="{1DD6CFD4-6627-956D-A999-C4AD706D30C2}"/>
                  </a:ext>
                </a:extLst>
              </p:cNvPr>
              <p:cNvSpPr>
                <a:spLocks/>
              </p:cNvSpPr>
              <p:nvPr/>
            </p:nvSpPr>
            <p:spPr bwMode="auto">
              <a:xfrm>
                <a:off x="1627" y="3184"/>
                <a:ext cx="335" cy="205"/>
              </a:xfrm>
              <a:custGeom>
                <a:avLst/>
                <a:gdLst>
                  <a:gd name="T0" fmla="*/ 0 w 335"/>
                  <a:gd name="T1" fmla="*/ 35 h 205"/>
                  <a:gd name="T2" fmla="*/ 167 w 335"/>
                  <a:gd name="T3" fmla="*/ 0 h 205"/>
                  <a:gd name="T4" fmla="*/ 334 w 335"/>
                  <a:gd name="T5" fmla="*/ 204 h 205"/>
                  <a:gd name="T6" fmla="*/ 0 60000 65536"/>
                  <a:gd name="T7" fmla="*/ 0 60000 65536"/>
                  <a:gd name="T8" fmla="*/ 0 60000 65536"/>
                  <a:gd name="T9" fmla="*/ 0 w 335"/>
                  <a:gd name="T10" fmla="*/ 0 h 205"/>
                  <a:gd name="T11" fmla="*/ 335 w 335"/>
                  <a:gd name="T12" fmla="*/ 205 h 205"/>
                </a:gdLst>
                <a:ahLst/>
                <a:cxnLst>
                  <a:cxn ang="T6">
                    <a:pos x="T0" y="T1"/>
                  </a:cxn>
                  <a:cxn ang="T7">
                    <a:pos x="T2" y="T3"/>
                  </a:cxn>
                  <a:cxn ang="T8">
                    <a:pos x="T4" y="T5"/>
                  </a:cxn>
                </a:cxnLst>
                <a:rect l="T9" t="T10" r="T11" b="T12"/>
                <a:pathLst>
                  <a:path w="335" h="205">
                    <a:moveTo>
                      <a:pt x="0" y="35"/>
                    </a:moveTo>
                    <a:lnTo>
                      <a:pt x="167" y="0"/>
                    </a:lnTo>
                    <a:lnTo>
                      <a:pt x="334" y="204"/>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60" name="Freeform 353">
                <a:extLst>
                  <a:ext uri="{FF2B5EF4-FFF2-40B4-BE49-F238E27FC236}">
                    <a16:creationId xmlns:a16="http://schemas.microsoft.com/office/drawing/2014/main" id="{86A0D03E-682E-061B-E086-502F3D2C54A0}"/>
                  </a:ext>
                </a:extLst>
              </p:cNvPr>
              <p:cNvSpPr>
                <a:spLocks/>
              </p:cNvSpPr>
              <p:nvPr/>
            </p:nvSpPr>
            <p:spPr bwMode="auto">
              <a:xfrm>
                <a:off x="1794" y="3184"/>
                <a:ext cx="335" cy="324"/>
              </a:xfrm>
              <a:custGeom>
                <a:avLst/>
                <a:gdLst>
                  <a:gd name="T0" fmla="*/ 0 w 335"/>
                  <a:gd name="T1" fmla="*/ 0 h 324"/>
                  <a:gd name="T2" fmla="*/ 167 w 335"/>
                  <a:gd name="T3" fmla="*/ 204 h 324"/>
                  <a:gd name="T4" fmla="*/ 334 w 335"/>
                  <a:gd name="T5" fmla="*/ 323 h 324"/>
                  <a:gd name="T6" fmla="*/ 0 60000 65536"/>
                  <a:gd name="T7" fmla="*/ 0 60000 65536"/>
                  <a:gd name="T8" fmla="*/ 0 60000 65536"/>
                  <a:gd name="T9" fmla="*/ 0 w 335"/>
                  <a:gd name="T10" fmla="*/ 0 h 324"/>
                  <a:gd name="T11" fmla="*/ 335 w 335"/>
                  <a:gd name="T12" fmla="*/ 324 h 324"/>
                </a:gdLst>
                <a:ahLst/>
                <a:cxnLst>
                  <a:cxn ang="T6">
                    <a:pos x="T0" y="T1"/>
                  </a:cxn>
                  <a:cxn ang="T7">
                    <a:pos x="T2" y="T3"/>
                  </a:cxn>
                  <a:cxn ang="T8">
                    <a:pos x="T4" y="T5"/>
                  </a:cxn>
                </a:cxnLst>
                <a:rect l="T9" t="T10" r="T11" b="T12"/>
                <a:pathLst>
                  <a:path w="335" h="324">
                    <a:moveTo>
                      <a:pt x="0" y="0"/>
                    </a:moveTo>
                    <a:lnTo>
                      <a:pt x="167" y="204"/>
                    </a:lnTo>
                    <a:lnTo>
                      <a:pt x="334" y="323"/>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61" name="Freeform 354">
                <a:extLst>
                  <a:ext uri="{FF2B5EF4-FFF2-40B4-BE49-F238E27FC236}">
                    <a16:creationId xmlns:a16="http://schemas.microsoft.com/office/drawing/2014/main" id="{ABBE90AA-4398-3753-FB3E-58B3CFE4232C}"/>
                  </a:ext>
                </a:extLst>
              </p:cNvPr>
              <p:cNvSpPr>
                <a:spLocks/>
              </p:cNvSpPr>
              <p:nvPr/>
            </p:nvSpPr>
            <p:spPr bwMode="auto">
              <a:xfrm>
                <a:off x="1961" y="3388"/>
                <a:ext cx="502" cy="168"/>
              </a:xfrm>
              <a:custGeom>
                <a:avLst/>
                <a:gdLst>
                  <a:gd name="T0" fmla="*/ 0 w 502"/>
                  <a:gd name="T1" fmla="*/ 0 h 168"/>
                  <a:gd name="T2" fmla="*/ 167 w 502"/>
                  <a:gd name="T3" fmla="*/ 119 h 168"/>
                  <a:gd name="T4" fmla="*/ 501 w 502"/>
                  <a:gd name="T5" fmla="*/ 167 h 168"/>
                  <a:gd name="T6" fmla="*/ 0 60000 65536"/>
                  <a:gd name="T7" fmla="*/ 0 60000 65536"/>
                  <a:gd name="T8" fmla="*/ 0 60000 65536"/>
                  <a:gd name="T9" fmla="*/ 0 w 502"/>
                  <a:gd name="T10" fmla="*/ 0 h 168"/>
                  <a:gd name="T11" fmla="*/ 502 w 502"/>
                  <a:gd name="T12" fmla="*/ 168 h 168"/>
                </a:gdLst>
                <a:ahLst/>
                <a:cxnLst>
                  <a:cxn ang="T6">
                    <a:pos x="T0" y="T1"/>
                  </a:cxn>
                  <a:cxn ang="T7">
                    <a:pos x="T2" y="T3"/>
                  </a:cxn>
                  <a:cxn ang="T8">
                    <a:pos x="T4" y="T5"/>
                  </a:cxn>
                </a:cxnLst>
                <a:rect l="T9" t="T10" r="T11" b="T12"/>
                <a:pathLst>
                  <a:path w="502" h="168">
                    <a:moveTo>
                      <a:pt x="0" y="0"/>
                    </a:moveTo>
                    <a:lnTo>
                      <a:pt x="167" y="119"/>
                    </a:lnTo>
                    <a:lnTo>
                      <a:pt x="501" y="167"/>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62" name="Freeform 355">
                <a:extLst>
                  <a:ext uri="{FF2B5EF4-FFF2-40B4-BE49-F238E27FC236}">
                    <a16:creationId xmlns:a16="http://schemas.microsoft.com/office/drawing/2014/main" id="{F22C059C-665A-2AFA-2840-50BDE00516EC}"/>
                  </a:ext>
                </a:extLst>
              </p:cNvPr>
              <p:cNvSpPr>
                <a:spLocks/>
              </p:cNvSpPr>
              <p:nvPr/>
            </p:nvSpPr>
            <p:spPr bwMode="auto">
              <a:xfrm>
                <a:off x="2128" y="3507"/>
                <a:ext cx="668" cy="109"/>
              </a:xfrm>
              <a:custGeom>
                <a:avLst/>
                <a:gdLst>
                  <a:gd name="T0" fmla="*/ 0 w 668"/>
                  <a:gd name="T1" fmla="*/ 0 h 109"/>
                  <a:gd name="T2" fmla="*/ 334 w 668"/>
                  <a:gd name="T3" fmla="*/ 48 h 109"/>
                  <a:gd name="T4" fmla="*/ 667 w 668"/>
                  <a:gd name="T5" fmla="*/ 108 h 109"/>
                  <a:gd name="T6" fmla="*/ 0 60000 65536"/>
                  <a:gd name="T7" fmla="*/ 0 60000 65536"/>
                  <a:gd name="T8" fmla="*/ 0 60000 65536"/>
                  <a:gd name="T9" fmla="*/ 0 w 668"/>
                  <a:gd name="T10" fmla="*/ 0 h 109"/>
                  <a:gd name="T11" fmla="*/ 668 w 668"/>
                  <a:gd name="T12" fmla="*/ 109 h 109"/>
                </a:gdLst>
                <a:ahLst/>
                <a:cxnLst>
                  <a:cxn ang="T6">
                    <a:pos x="T0" y="T1"/>
                  </a:cxn>
                  <a:cxn ang="T7">
                    <a:pos x="T2" y="T3"/>
                  </a:cxn>
                  <a:cxn ang="T8">
                    <a:pos x="T4" y="T5"/>
                  </a:cxn>
                </a:cxnLst>
                <a:rect l="T9" t="T10" r="T11" b="T12"/>
                <a:pathLst>
                  <a:path w="668" h="109">
                    <a:moveTo>
                      <a:pt x="0" y="0"/>
                    </a:moveTo>
                    <a:lnTo>
                      <a:pt x="334" y="48"/>
                    </a:lnTo>
                    <a:lnTo>
                      <a:pt x="667" y="108"/>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63" name="Line 356">
                <a:extLst>
                  <a:ext uri="{FF2B5EF4-FFF2-40B4-BE49-F238E27FC236}">
                    <a16:creationId xmlns:a16="http://schemas.microsoft.com/office/drawing/2014/main" id="{E3B01F06-1361-56E6-AF28-AC1E0E393FFF}"/>
                  </a:ext>
                </a:extLst>
              </p:cNvPr>
              <p:cNvSpPr>
                <a:spLocks noChangeShapeType="1"/>
              </p:cNvSpPr>
              <p:nvPr/>
            </p:nvSpPr>
            <p:spPr bwMode="auto">
              <a:xfrm>
                <a:off x="2462" y="3563"/>
                <a:ext cx="331" cy="61"/>
              </a:xfrm>
              <a:prstGeom prst="line">
                <a:avLst/>
              </a:prstGeom>
              <a:grpFill/>
              <a:ln w="12700">
                <a:solidFill>
                  <a:schemeClr val="tx1"/>
                </a:solidFill>
                <a:round/>
                <a:headEnd/>
                <a:tailEnd/>
              </a:ln>
            </p:spPr>
            <p:txBody>
              <a:bodyPr/>
              <a:lstStyle/>
              <a:p>
                <a:pPr>
                  <a:defRPr/>
                </a:pPr>
                <a:endParaRPr lang="en-ZW"/>
              </a:p>
            </p:txBody>
          </p:sp>
          <p:sp>
            <p:nvSpPr>
              <p:cNvPr id="36964" name="Line 357">
                <a:extLst>
                  <a:ext uri="{FF2B5EF4-FFF2-40B4-BE49-F238E27FC236}">
                    <a16:creationId xmlns:a16="http://schemas.microsoft.com/office/drawing/2014/main" id="{68E0D37C-424C-A1D5-544B-4FC9232CA652}"/>
                  </a:ext>
                </a:extLst>
              </p:cNvPr>
              <p:cNvSpPr>
                <a:spLocks noChangeShapeType="1"/>
              </p:cNvSpPr>
              <p:nvPr/>
            </p:nvSpPr>
            <p:spPr bwMode="auto">
              <a:xfrm>
                <a:off x="1126" y="3659"/>
                <a:ext cx="165" cy="0"/>
              </a:xfrm>
              <a:prstGeom prst="line">
                <a:avLst/>
              </a:prstGeom>
              <a:grpFill/>
              <a:ln w="12700">
                <a:solidFill>
                  <a:schemeClr val="tx1"/>
                </a:solidFill>
                <a:round/>
                <a:headEnd/>
                <a:tailEnd/>
              </a:ln>
            </p:spPr>
            <p:txBody>
              <a:bodyPr/>
              <a:lstStyle/>
              <a:p>
                <a:pPr>
                  <a:defRPr/>
                </a:pPr>
                <a:endParaRPr lang="en-ZW"/>
              </a:p>
            </p:txBody>
          </p:sp>
          <p:sp>
            <p:nvSpPr>
              <p:cNvPr id="36965" name="Freeform 358">
                <a:extLst>
                  <a:ext uri="{FF2B5EF4-FFF2-40B4-BE49-F238E27FC236}">
                    <a16:creationId xmlns:a16="http://schemas.microsoft.com/office/drawing/2014/main" id="{265C4E3A-9BED-D4CA-D9BB-1916A53554E8}"/>
                  </a:ext>
                </a:extLst>
              </p:cNvPr>
              <p:cNvSpPr>
                <a:spLocks/>
              </p:cNvSpPr>
              <p:nvPr/>
            </p:nvSpPr>
            <p:spPr bwMode="auto">
              <a:xfrm>
                <a:off x="1126" y="3628"/>
                <a:ext cx="254" cy="24"/>
              </a:xfrm>
              <a:custGeom>
                <a:avLst/>
                <a:gdLst>
                  <a:gd name="T0" fmla="*/ 0 w 254"/>
                  <a:gd name="T1" fmla="*/ 23 h 24"/>
                  <a:gd name="T2" fmla="*/ 167 w 254"/>
                  <a:gd name="T3" fmla="*/ 23 h 24"/>
                  <a:gd name="T4" fmla="*/ 253 w 254"/>
                  <a:gd name="T5" fmla="*/ 0 h 24"/>
                  <a:gd name="T6" fmla="*/ 0 60000 65536"/>
                  <a:gd name="T7" fmla="*/ 0 60000 65536"/>
                  <a:gd name="T8" fmla="*/ 0 60000 65536"/>
                  <a:gd name="T9" fmla="*/ 0 w 254"/>
                  <a:gd name="T10" fmla="*/ 0 h 24"/>
                  <a:gd name="T11" fmla="*/ 254 w 254"/>
                  <a:gd name="T12" fmla="*/ 24 h 24"/>
                </a:gdLst>
                <a:ahLst/>
                <a:cxnLst>
                  <a:cxn ang="T6">
                    <a:pos x="T0" y="T1"/>
                  </a:cxn>
                  <a:cxn ang="T7">
                    <a:pos x="T2" y="T3"/>
                  </a:cxn>
                  <a:cxn ang="T8">
                    <a:pos x="T4" y="T5"/>
                  </a:cxn>
                </a:cxnLst>
                <a:rect l="T9" t="T10" r="T11" b="T12"/>
                <a:pathLst>
                  <a:path w="254" h="24">
                    <a:moveTo>
                      <a:pt x="0" y="23"/>
                    </a:moveTo>
                    <a:lnTo>
                      <a:pt x="167" y="23"/>
                    </a:lnTo>
                    <a:lnTo>
                      <a:pt x="253"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66" name="Freeform 359">
                <a:extLst>
                  <a:ext uri="{FF2B5EF4-FFF2-40B4-BE49-F238E27FC236}">
                    <a16:creationId xmlns:a16="http://schemas.microsoft.com/office/drawing/2014/main" id="{27F3ACBF-CDFE-2DFE-72F1-EE5F5C087549}"/>
                  </a:ext>
                </a:extLst>
              </p:cNvPr>
              <p:cNvSpPr>
                <a:spLocks/>
              </p:cNvSpPr>
              <p:nvPr/>
            </p:nvSpPr>
            <p:spPr bwMode="auto">
              <a:xfrm>
                <a:off x="1293" y="3628"/>
                <a:ext cx="168" cy="24"/>
              </a:xfrm>
              <a:custGeom>
                <a:avLst/>
                <a:gdLst>
                  <a:gd name="T0" fmla="*/ 0 w 168"/>
                  <a:gd name="T1" fmla="*/ 23 h 24"/>
                  <a:gd name="T2" fmla="*/ 86 w 168"/>
                  <a:gd name="T3" fmla="*/ 0 h 24"/>
                  <a:gd name="T4" fmla="*/ 167 w 168"/>
                  <a:gd name="T5" fmla="*/ 0 h 24"/>
                  <a:gd name="T6" fmla="*/ 0 60000 65536"/>
                  <a:gd name="T7" fmla="*/ 0 60000 65536"/>
                  <a:gd name="T8" fmla="*/ 0 60000 65536"/>
                  <a:gd name="T9" fmla="*/ 0 w 168"/>
                  <a:gd name="T10" fmla="*/ 0 h 24"/>
                  <a:gd name="T11" fmla="*/ 168 w 168"/>
                  <a:gd name="T12" fmla="*/ 24 h 24"/>
                </a:gdLst>
                <a:ahLst/>
                <a:cxnLst>
                  <a:cxn ang="T6">
                    <a:pos x="T0" y="T1"/>
                  </a:cxn>
                  <a:cxn ang="T7">
                    <a:pos x="T2" y="T3"/>
                  </a:cxn>
                  <a:cxn ang="T8">
                    <a:pos x="T4" y="T5"/>
                  </a:cxn>
                </a:cxnLst>
                <a:rect l="T9" t="T10" r="T11" b="T12"/>
                <a:pathLst>
                  <a:path w="168" h="24">
                    <a:moveTo>
                      <a:pt x="0" y="23"/>
                    </a:moveTo>
                    <a:lnTo>
                      <a:pt x="86" y="0"/>
                    </a:lnTo>
                    <a:lnTo>
                      <a:pt x="1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67" name="Freeform 360">
                <a:extLst>
                  <a:ext uri="{FF2B5EF4-FFF2-40B4-BE49-F238E27FC236}">
                    <a16:creationId xmlns:a16="http://schemas.microsoft.com/office/drawing/2014/main" id="{631816F8-53C4-0535-9B0B-A676CE3C3DC3}"/>
                  </a:ext>
                </a:extLst>
              </p:cNvPr>
              <p:cNvSpPr>
                <a:spLocks/>
              </p:cNvSpPr>
              <p:nvPr/>
            </p:nvSpPr>
            <p:spPr bwMode="auto">
              <a:xfrm>
                <a:off x="1379" y="3628"/>
                <a:ext cx="162" cy="1"/>
              </a:xfrm>
              <a:custGeom>
                <a:avLst/>
                <a:gdLst>
                  <a:gd name="T0" fmla="*/ 0 w 162"/>
                  <a:gd name="T1" fmla="*/ 0 h 1"/>
                  <a:gd name="T2" fmla="*/ 81 w 162"/>
                  <a:gd name="T3" fmla="*/ 0 h 1"/>
                  <a:gd name="T4" fmla="*/ 161 w 162"/>
                  <a:gd name="T5" fmla="*/ 0 h 1"/>
                  <a:gd name="T6" fmla="*/ 0 60000 65536"/>
                  <a:gd name="T7" fmla="*/ 0 60000 65536"/>
                  <a:gd name="T8" fmla="*/ 0 60000 65536"/>
                  <a:gd name="T9" fmla="*/ 0 w 162"/>
                  <a:gd name="T10" fmla="*/ 0 h 1"/>
                  <a:gd name="T11" fmla="*/ 162 w 162"/>
                  <a:gd name="T12" fmla="*/ 1 h 1"/>
                </a:gdLst>
                <a:ahLst/>
                <a:cxnLst>
                  <a:cxn ang="T6">
                    <a:pos x="T0" y="T1"/>
                  </a:cxn>
                  <a:cxn ang="T7">
                    <a:pos x="T2" y="T3"/>
                  </a:cxn>
                  <a:cxn ang="T8">
                    <a:pos x="T4" y="T5"/>
                  </a:cxn>
                </a:cxnLst>
                <a:rect l="T9" t="T10" r="T11" b="T12"/>
                <a:pathLst>
                  <a:path w="162" h="1">
                    <a:moveTo>
                      <a:pt x="0" y="0"/>
                    </a:moveTo>
                    <a:lnTo>
                      <a:pt x="81" y="0"/>
                    </a:lnTo>
                    <a:lnTo>
                      <a:pt x="161"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68" name="Freeform 361">
                <a:extLst>
                  <a:ext uri="{FF2B5EF4-FFF2-40B4-BE49-F238E27FC236}">
                    <a16:creationId xmlns:a16="http://schemas.microsoft.com/office/drawing/2014/main" id="{650FAE03-86F7-232C-1CB6-782D17FEA2A2}"/>
                  </a:ext>
                </a:extLst>
              </p:cNvPr>
              <p:cNvSpPr>
                <a:spLocks/>
              </p:cNvSpPr>
              <p:nvPr/>
            </p:nvSpPr>
            <p:spPr bwMode="auto">
              <a:xfrm>
                <a:off x="1460" y="3628"/>
                <a:ext cx="168" cy="1"/>
              </a:xfrm>
              <a:custGeom>
                <a:avLst/>
                <a:gdLst>
                  <a:gd name="T0" fmla="*/ 0 w 168"/>
                  <a:gd name="T1" fmla="*/ 0 h 1"/>
                  <a:gd name="T2" fmla="*/ 80 w 168"/>
                  <a:gd name="T3" fmla="*/ 0 h 1"/>
                  <a:gd name="T4" fmla="*/ 167 w 168"/>
                  <a:gd name="T5" fmla="*/ 0 h 1"/>
                  <a:gd name="T6" fmla="*/ 0 60000 65536"/>
                  <a:gd name="T7" fmla="*/ 0 60000 65536"/>
                  <a:gd name="T8" fmla="*/ 0 60000 65536"/>
                  <a:gd name="T9" fmla="*/ 0 w 168"/>
                  <a:gd name="T10" fmla="*/ 0 h 1"/>
                  <a:gd name="T11" fmla="*/ 168 w 168"/>
                  <a:gd name="T12" fmla="*/ 1 h 1"/>
                </a:gdLst>
                <a:ahLst/>
                <a:cxnLst>
                  <a:cxn ang="T6">
                    <a:pos x="T0" y="T1"/>
                  </a:cxn>
                  <a:cxn ang="T7">
                    <a:pos x="T2" y="T3"/>
                  </a:cxn>
                  <a:cxn ang="T8">
                    <a:pos x="T4" y="T5"/>
                  </a:cxn>
                </a:cxnLst>
                <a:rect l="T9" t="T10" r="T11" b="T12"/>
                <a:pathLst>
                  <a:path w="168" h="1">
                    <a:moveTo>
                      <a:pt x="0" y="0"/>
                    </a:moveTo>
                    <a:lnTo>
                      <a:pt x="80" y="0"/>
                    </a:lnTo>
                    <a:lnTo>
                      <a:pt x="1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69" name="Freeform 362">
                <a:extLst>
                  <a:ext uri="{FF2B5EF4-FFF2-40B4-BE49-F238E27FC236}">
                    <a16:creationId xmlns:a16="http://schemas.microsoft.com/office/drawing/2014/main" id="{91B6FF24-BF11-7200-AD14-FE87602FF053}"/>
                  </a:ext>
                </a:extLst>
              </p:cNvPr>
              <p:cNvSpPr>
                <a:spLocks/>
              </p:cNvSpPr>
              <p:nvPr/>
            </p:nvSpPr>
            <p:spPr bwMode="auto">
              <a:xfrm>
                <a:off x="1540" y="3459"/>
                <a:ext cx="255" cy="170"/>
              </a:xfrm>
              <a:custGeom>
                <a:avLst/>
                <a:gdLst>
                  <a:gd name="T0" fmla="*/ 0 w 255"/>
                  <a:gd name="T1" fmla="*/ 169 h 170"/>
                  <a:gd name="T2" fmla="*/ 87 w 255"/>
                  <a:gd name="T3" fmla="*/ 169 h 170"/>
                  <a:gd name="T4" fmla="*/ 254 w 255"/>
                  <a:gd name="T5" fmla="*/ 0 h 170"/>
                  <a:gd name="T6" fmla="*/ 0 60000 65536"/>
                  <a:gd name="T7" fmla="*/ 0 60000 65536"/>
                  <a:gd name="T8" fmla="*/ 0 60000 65536"/>
                  <a:gd name="T9" fmla="*/ 0 w 255"/>
                  <a:gd name="T10" fmla="*/ 0 h 170"/>
                  <a:gd name="T11" fmla="*/ 255 w 255"/>
                  <a:gd name="T12" fmla="*/ 170 h 170"/>
                </a:gdLst>
                <a:ahLst/>
                <a:cxnLst>
                  <a:cxn ang="T6">
                    <a:pos x="T0" y="T1"/>
                  </a:cxn>
                  <a:cxn ang="T7">
                    <a:pos x="T2" y="T3"/>
                  </a:cxn>
                  <a:cxn ang="T8">
                    <a:pos x="T4" y="T5"/>
                  </a:cxn>
                </a:cxnLst>
                <a:rect l="T9" t="T10" r="T11" b="T12"/>
                <a:pathLst>
                  <a:path w="255" h="170">
                    <a:moveTo>
                      <a:pt x="0" y="169"/>
                    </a:moveTo>
                    <a:lnTo>
                      <a:pt x="87" y="169"/>
                    </a:lnTo>
                    <a:lnTo>
                      <a:pt x="254"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70" name="Freeform 363">
                <a:extLst>
                  <a:ext uri="{FF2B5EF4-FFF2-40B4-BE49-F238E27FC236}">
                    <a16:creationId xmlns:a16="http://schemas.microsoft.com/office/drawing/2014/main" id="{010B3E8B-4485-E6CD-5465-A0B922DBA7B5}"/>
                  </a:ext>
                </a:extLst>
              </p:cNvPr>
              <p:cNvSpPr>
                <a:spLocks/>
              </p:cNvSpPr>
              <p:nvPr/>
            </p:nvSpPr>
            <p:spPr bwMode="auto">
              <a:xfrm>
                <a:off x="1627" y="2932"/>
                <a:ext cx="335" cy="697"/>
              </a:xfrm>
              <a:custGeom>
                <a:avLst/>
                <a:gdLst>
                  <a:gd name="T0" fmla="*/ 0 w 335"/>
                  <a:gd name="T1" fmla="*/ 696 h 697"/>
                  <a:gd name="T2" fmla="*/ 167 w 335"/>
                  <a:gd name="T3" fmla="*/ 527 h 697"/>
                  <a:gd name="T4" fmla="*/ 334 w 335"/>
                  <a:gd name="T5" fmla="*/ 0 h 697"/>
                  <a:gd name="T6" fmla="*/ 0 60000 65536"/>
                  <a:gd name="T7" fmla="*/ 0 60000 65536"/>
                  <a:gd name="T8" fmla="*/ 0 60000 65536"/>
                  <a:gd name="T9" fmla="*/ 0 w 335"/>
                  <a:gd name="T10" fmla="*/ 0 h 697"/>
                  <a:gd name="T11" fmla="*/ 335 w 335"/>
                  <a:gd name="T12" fmla="*/ 697 h 697"/>
                </a:gdLst>
                <a:ahLst/>
                <a:cxnLst>
                  <a:cxn ang="T6">
                    <a:pos x="T0" y="T1"/>
                  </a:cxn>
                  <a:cxn ang="T7">
                    <a:pos x="T2" y="T3"/>
                  </a:cxn>
                  <a:cxn ang="T8">
                    <a:pos x="T4" y="T5"/>
                  </a:cxn>
                </a:cxnLst>
                <a:rect l="T9" t="T10" r="T11" b="T12"/>
                <a:pathLst>
                  <a:path w="335" h="697">
                    <a:moveTo>
                      <a:pt x="0" y="696"/>
                    </a:moveTo>
                    <a:lnTo>
                      <a:pt x="167" y="527"/>
                    </a:lnTo>
                    <a:lnTo>
                      <a:pt x="334"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71" name="Freeform 364">
                <a:extLst>
                  <a:ext uri="{FF2B5EF4-FFF2-40B4-BE49-F238E27FC236}">
                    <a16:creationId xmlns:a16="http://schemas.microsoft.com/office/drawing/2014/main" id="{5F8B9374-BD6E-DF2F-B6DC-90A3F7281FA4}"/>
                  </a:ext>
                </a:extLst>
              </p:cNvPr>
              <p:cNvSpPr>
                <a:spLocks/>
              </p:cNvSpPr>
              <p:nvPr/>
            </p:nvSpPr>
            <p:spPr bwMode="auto">
              <a:xfrm>
                <a:off x="1794" y="2932"/>
                <a:ext cx="335" cy="528"/>
              </a:xfrm>
              <a:custGeom>
                <a:avLst/>
                <a:gdLst>
                  <a:gd name="T0" fmla="*/ 0 w 335"/>
                  <a:gd name="T1" fmla="*/ 527 h 528"/>
                  <a:gd name="T2" fmla="*/ 167 w 335"/>
                  <a:gd name="T3" fmla="*/ 0 h 528"/>
                  <a:gd name="T4" fmla="*/ 334 w 335"/>
                  <a:gd name="T5" fmla="*/ 83 h 528"/>
                  <a:gd name="T6" fmla="*/ 0 60000 65536"/>
                  <a:gd name="T7" fmla="*/ 0 60000 65536"/>
                  <a:gd name="T8" fmla="*/ 0 60000 65536"/>
                  <a:gd name="T9" fmla="*/ 0 w 335"/>
                  <a:gd name="T10" fmla="*/ 0 h 528"/>
                  <a:gd name="T11" fmla="*/ 335 w 335"/>
                  <a:gd name="T12" fmla="*/ 528 h 528"/>
                </a:gdLst>
                <a:ahLst/>
                <a:cxnLst>
                  <a:cxn ang="T6">
                    <a:pos x="T0" y="T1"/>
                  </a:cxn>
                  <a:cxn ang="T7">
                    <a:pos x="T2" y="T3"/>
                  </a:cxn>
                  <a:cxn ang="T8">
                    <a:pos x="T4" y="T5"/>
                  </a:cxn>
                </a:cxnLst>
                <a:rect l="T9" t="T10" r="T11" b="T12"/>
                <a:pathLst>
                  <a:path w="335" h="528">
                    <a:moveTo>
                      <a:pt x="0" y="527"/>
                    </a:moveTo>
                    <a:lnTo>
                      <a:pt x="167" y="0"/>
                    </a:lnTo>
                    <a:lnTo>
                      <a:pt x="334" y="83"/>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72" name="Freeform 365">
                <a:extLst>
                  <a:ext uri="{FF2B5EF4-FFF2-40B4-BE49-F238E27FC236}">
                    <a16:creationId xmlns:a16="http://schemas.microsoft.com/office/drawing/2014/main" id="{B644CDBC-6756-F5DD-CEDF-6CB6AD0CAB69}"/>
                  </a:ext>
                </a:extLst>
              </p:cNvPr>
              <p:cNvSpPr>
                <a:spLocks/>
              </p:cNvSpPr>
              <p:nvPr/>
            </p:nvSpPr>
            <p:spPr bwMode="auto">
              <a:xfrm>
                <a:off x="1961" y="2932"/>
                <a:ext cx="502" cy="516"/>
              </a:xfrm>
              <a:custGeom>
                <a:avLst/>
                <a:gdLst>
                  <a:gd name="T0" fmla="*/ 0 w 502"/>
                  <a:gd name="T1" fmla="*/ 0 h 516"/>
                  <a:gd name="T2" fmla="*/ 167 w 502"/>
                  <a:gd name="T3" fmla="*/ 83 h 516"/>
                  <a:gd name="T4" fmla="*/ 501 w 502"/>
                  <a:gd name="T5" fmla="*/ 515 h 516"/>
                  <a:gd name="T6" fmla="*/ 0 60000 65536"/>
                  <a:gd name="T7" fmla="*/ 0 60000 65536"/>
                  <a:gd name="T8" fmla="*/ 0 60000 65536"/>
                  <a:gd name="T9" fmla="*/ 0 w 502"/>
                  <a:gd name="T10" fmla="*/ 0 h 516"/>
                  <a:gd name="T11" fmla="*/ 502 w 502"/>
                  <a:gd name="T12" fmla="*/ 516 h 516"/>
                </a:gdLst>
                <a:ahLst/>
                <a:cxnLst>
                  <a:cxn ang="T6">
                    <a:pos x="T0" y="T1"/>
                  </a:cxn>
                  <a:cxn ang="T7">
                    <a:pos x="T2" y="T3"/>
                  </a:cxn>
                  <a:cxn ang="T8">
                    <a:pos x="T4" y="T5"/>
                  </a:cxn>
                </a:cxnLst>
                <a:rect l="T9" t="T10" r="T11" b="T12"/>
                <a:pathLst>
                  <a:path w="502" h="516">
                    <a:moveTo>
                      <a:pt x="0" y="0"/>
                    </a:moveTo>
                    <a:lnTo>
                      <a:pt x="167" y="83"/>
                    </a:lnTo>
                    <a:lnTo>
                      <a:pt x="501" y="515"/>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73" name="Freeform 366">
                <a:extLst>
                  <a:ext uri="{FF2B5EF4-FFF2-40B4-BE49-F238E27FC236}">
                    <a16:creationId xmlns:a16="http://schemas.microsoft.com/office/drawing/2014/main" id="{140094F5-8F80-568C-AB35-57DA2C0771C7}"/>
                  </a:ext>
                </a:extLst>
              </p:cNvPr>
              <p:cNvSpPr>
                <a:spLocks/>
              </p:cNvSpPr>
              <p:nvPr/>
            </p:nvSpPr>
            <p:spPr bwMode="auto">
              <a:xfrm>
                <a:off x="2128" y="3015"/>
                <a:ext cx="668" cy="566"/>
              </a:xfrm>
              <a:custGeom>
                <a:avLst/>
                <a:gdLst>
                  <a:gd name="T0" fmla="*/ 0 w 668"/>
                  <a:gd name="T1" fmla="*/ 0 h 566"/>
                  <a:gd name="T2" fmla="*/ 334 w 668"/>
                  <a:gd name="T3" fmla="*/ 432 h 566"/>
                  <a:gd name="T4" fmla="*/ 667 w 668"/>
                  <a:gd name="T5" fmla="*/ 565 h 566"/>
                  <a:gd name="T6" fmla="*/ 0 60000 65536"/>
                  <a:gd name="T7" fmla="*/ 0 60000 65536"/>
                  <a:gd name="T8" fmla="*/ 0 60000 65536"/>
                  <a:gd name="T9" fmla="*/ 0 w 668"/>
                  <a:gd name="T10" fmla="*/ 0 h 566"/>
                  <a:gd name="T11" fmla="*/ 668 w 668"/>
                  <a:gd name="T12" fmla="*/ 566 h 566"/>
                </a:gdLst>
                <a:ahLst/>
                <a:cxnLst>
                  <a:cxn ang="T6">
                    <a:pos x="T0" y="T1"/>
                  </a:cxn>
                  <a:cxn ang="T7">
                    <a:pos x="T2" y="T3"/>
                  </a:cxn>
                  <a:cxn ang="T8">
                    <a:pos x="T4" y="T5"/>
                  </a:cxn>
                </a:cxnLst>
                <a:rect l="T9" t="T10" r="T11" b="T12"/>
                <a:pathLst>
                  <a:path w="668" h="566">
                    <a:moveTo>
                      <a:pt x="0" y="0"/>
                    </a:moveTo>
                    <a:lnTo>
                      <a:pt x="334" y="432"/>
                    </a:lnTo>
                    <a:lnTo>
                      <a:pt x="667" y="565"/>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74" name="Line 367">
                <a:extLst>
                  <a:ext uri="{FF2B5EF4-FFF2-40B4-BE49-F238E27FC236}">
                    <a16:creationId xmlns:a16="http://schemas.microsoft.com/office/drawing/2014/main" id="{5905896E-506E-18E1-55D9-B3BDD41F6B0C}"/>
                  </a:ext>
                </a:extLst>
              </p:cNvPr>
              <p:cNvSpPr>
                <a:spLocks noChangeShapeType="1"/>
              </p:cNvSpPr>
              <p:nvPr/>
            </p:nvSpPr>
            <p:spPr bwMode="auto">
              <a:xfrm>
                <a:off x="2462" y="3455"/>
                <a:ext cx="331" cy="133"/>
              </a:xfrm>
              <a:prstGeom prst="line">
                <a:avLst/>
              </a:prstGeom>
              <a:grpFill/>
              <a:ln w="12700">
                <a:solidFill>
                  <a:schemeClr val="tx1"/>
                </a:solidFill>
                <a:round/>
                <a:headEnd/>
                <a:tailEnd/>
              </a:ln>
            </p:spPr>
            <p:txBody>
              <a:bodyPr/>
              <a:lstStyle/>
              <a:p>
                <a:pPr>
                  <a:defRPr/>
                </a:pPr>
                <a:endParaRPr lang="en-ZW"/>
              </a:p>
            </p:txBody>
          </p:sp>
          <p:sp>
            <p:nvSpPr>
              <p:cNvPr id="36975" name="Line 368">
                <a:extLst>
                  <a:ext uri="{FF2B5EF4-FFF2-40B4-BE49-F238E27FC236}">
                    <a16:creationId xmlns:a16="http://schemas.microsoft.com/office/drawing/2014/main" id="{A8F1224D-2EF4-C013-562A-4C79924E7F5D}"/>
                  </a:ext>
                </a:extLst>
              </p:cNvPr>
              <p:cNvSpPr>
                <a:spLocks noChangeShapeType="1"/>
              </p:cNvSpPr>
              <p:nvPr/>
            </p:nvSpPr>
            <p:spPr bwMode="auto">
              <a:xfrm flipV="1">
                <a:off x="1126" y="3484"/>
                <a:ext cx="87" cy="179"/>
              </a:xfrm>
              <a:prstGeom prst="line">
                <a:avLst/>
              </a:prstGeom>
              <a:grpFill/>
              <a:ln w="12700">
                <a:solidFill>
                  <a:schemeClr val="tx1"/>
                </a:solidFill>
                <a:round/>
                <a:headEnd/>
                <a:tailEnd/>
              </a:ln>
            </p:spPr>
            <p:txBody>
              <a:bodyPr/>
              <a:lstStyle/>
              <a:p>
                <a:pPr>
                  <a:defRPr/>
                </a:pPr>
                <a:endParaRPr lang="en-ZW"/>
              </a:p>
            </p:txBody>
          </p:sp>
          <p:sp>
            <p:nvSpPr>
              <p:cNvPr id="36976" name="Freeform 369">
                <a:extLst>
                  <a:ext uri="{FF2B5EF4-FFF2-40B4-BE49-F238E27FC236}">
                    <a16:creationId xmlns:a16="http://schemas.microsoft.com/office/drawing/2014/main" id="{E71B3E29-CDE8-2DEF-489A-B03B706EE850}"/>
                  </a:ext>
                </a:extLst>
              </p:cNvPr>
              <p:cNvSpPr>
                <a:spLocks/>
              </p:cNvSpPr>
              <p:nvPr/>
            </p:nvSpPr>
            <p:spPr bwMode="auto">
              <a:xfrm>
                <a:off x="1126" y="2848"/>
                <a:ext cx="168" cy="804"/>
              </a:xfrm>
              <a:custGeom>
                <a:avLst/>
                <a:gdLst>
                  <a:gd name="T0" fmla="*/ 0 w 168"/>
                  <a:gd name="T1" fmla="*/ 803 h 804"/>
                  <a:gd name="T2" fmla="*/ 81 w 168"/>
                  <a:gd name="T3" fmla="*/ 636 h 804"/>
                  <a:gd name="T4" fmla="*/ 167 w 168"/>
                  <a:gd name="T5" fmla="*/ 0 h 804"/>
                  <a:gd name="T6" fmla="*/ 0 60000 65536"/>
                  <a:gd name="T7" fmla="*/ 0 60000 65536"/>
                  <a:gd name="T8" fmla="*/ 0 60000 65536"/>
                  <a:gd name="T9" fmla="*/ 0 w 168"/>
                  <a:gd name="T10" fmla="*/ 0 h 804"/>
                  <a:gd name="T11" fmla="*/ 168 w 168"/>
                  <a:gd name="T12" fmla="*/ 804 h 804"/>
                </a:gdLst>
                <a:ahLst/>
                <a:cxnLst>
                  <a:cxn ang="T6">
                    <a:pos x="T0" y="T1"/>
                  </a:cxn>
                  <a:cxn ang="T7">
                    <a:pos x="T2" y="T3"/>
                  </a:cxn>
                  <a:cxn ang="T8">
                    <a:pos x="T4" y="T5"/>
                  </a:cxn>
                </a:cxnLst>
                <a:rect l="T9" t="T10" r="T11" b="T12"/>
                <a:pathLst>
                  <a:path w="168" h="804">
                    <a:moveTo>
                      <a:pt x="0" y="803"/>
                    </a:moveTo>
                    <a:lnTo>
                      <a:pt x="81" y="636"/>
                    </a:lnTo>
                    <a:lnTo>
                      <a:pt x="1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77" name="Freeform 370">
                <a:extLst>
                  <a:ext uri="{FF2B5EF4-FFF2-40B4-BE49-F238E27FC236}">
                    <a16:creationId xmlns:a16="http://schemas.microsoft.com/office/drawing/2014/main" id="{191DA451-7A4D-8152-208D-02C2E9275CE1}"/>
                  </a:ext>
                </a:extLst>
              </p:cNvPr>
              <p:cNvSpPr>
                <a:spLocks/>
              </p:cNvSpPr>
              <p:nvPr/>
            </p:nvSpPr>
            <p:spPr bwMode="auto">
              <a:xfrm>
                <a:off x="1207" y="2848"/>
                <a:ext cx="173" cy="637"/>
              </a:xfrm>
              <a:custGeom>
                <a:avLst/>
                <a:gdLst>
                  <a:gd name="T0" fmla="*/ 0 w 173"/>
                  <a:gd name="T1" fmla="*/ 636 h 637"/>
                  <a:gd name="T2" fmla="*/ 86 w 173"/>
                  <a:gd name="T3" fmla="*/ 0 h 637"/>
                  <a:gd name="T4" fmla="*/ 172 w 173"/>
                  <a:gd name="T5" fmla="*/ 167 h 637"/>
                  <a:gd name="T6" fmla="*/ 0 60000 65536"/>
                  <a:gd name="T7" fmla="*/ 0 60000 65536"/>
                  <a:gd name="T8" fmla="*/ 0 60000 65536"/>
                  <a:gd name="T9" fmla="*/ 0 w 173"/>
                  <a:gd name="T10" fmla="*/ 0 h 637"/>
                  <a:gd name="T11" fmla="*/ 173 w 173"/>
                  <a:gd name="T12" fmla="*/ 637 h 637"/>
                </a:gdLst>
                <a:ahLst/>
                <a:cxnLst>
                  <a:cxn ang="T6">
                    <a:pos x="T0" y="T1"/>
                  </a:cxn>
                  <a:cxn ang="T7">
                    <a:pos x="T2" y="T3"/>
                  </a:cxn>
                  <a:cxn ang="T8">
                    <a:pos x="T4" y="T5"/>
                  </a:cxn>
                </a:cxnLst>
                <a:rect l="T9" t="T10" r="T11" b="T12"/>
                <a:pathLst>
                  <a:path w="173" h="637">
                    <a:moveTo>
                      <a:pt x="0" y="636"/>
                    </a:moveTo>
                    <a:lnTo>
                      <a:pt x="86" y="0"/>
                    </a:lnTo>
                    <a:lnTo>
                      <a:pt x="172" y="167"/>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78" name="Freeform 371">
                <a:extLst>
                  <a:ext uri="{FF2B5EF4-FFF2-40B4-BE49-F238E27FC236}">
                    <a16:creationId xmlns:a16="http://schemas.microsoft.com/office/drawing/2014/main" id="{F000A6D1-CBBE-DD67-3DE9-4BCA0185FFD4}"/>
                  </a:ext>
                </a:extLst>
              </p:cNvPr>
              <p:cNvSpPr>
                <a:spLocks/>
              </p:cNvSpPr>
              <p:nvPr/>
            </p:nvSpPr>
            <p:spPr bwMode="auto">
              <a:xfrm>
                <a:off x="1293" y="2823"/>
                <a:ext cx="168" cy="193"/>
              </a:xfrm>
              <a:custGeom>
                <a:avLst/>
                <a:gdLst>
                  <a:gd name="T0" fmla="*/ 0 w 168"/>
                  <a:gd name="T1" fmla="*/ 25 h 193"/>
                  <a:gd name="T2" fmla="*/ 86 w 168"/>
                  <a:gd name="T3" fmla="*/ 192 h 193"/>
                  <a:gd name="T4" fmla="*/ 167 w 168"/>
                  <a:gd name="T5" fmla="*/ 0 h 193"/>
                  <a:gd name="T6" fmla="*/ 0 60000 65536"/>
                  <a:gd name="T7" fmla="*/ 0 60000 65536"/>
                  <a:gd name="T8" fmla="*/ 0 60000 65536"/>
                  <a:gd name="T9" fmla="*/ 0 w 168"/>
                  <a:gd name="T10" fmla="*/ 0 h 193"/>
                  <a:gd name="T11" fmla="*/ 168 w 168"/>
                  <a:gd name="T12" fmla="*/ 193 h 193"/>
                </a:gdLst>
                <a:ahLst/>
                <a:cxnLst>
                  <a:cxn ang="T6">
                    <a:pos x="T0" y="T1"/>
                  </a:cxn>
                  <a:cxn ang="T7">
                    <a:pos x="T2" y="T3"/>
                  </a:cxn>
                  <a:cxn ang="T8">
                    <a:pos x="T4" y="T5"/>
                  </a:cxn>
                </a:cxnLst>
                <a:rect l="T9" t="T10" r="T11" b="T12"/>
                <a:pathLst>
                  <a:path w="168" h="193">
                    <a:moveTo>
                      <a:pt x="0" y="25"/>
                    </a:moveTo>
                    <a:lnTo>
                      <a:pt x="86" y="192"/>
                    </a:lnTo>
                    <a:lnTo>
                      <a:pt x="1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79" name="Freeform 372">
                <a:extLst>
                  <a:ext uri="{FF2B5EF4-FFF2-40B4-BE49-F238E27FC236}">
                    <a16:creationId xmlns:a16="http://schemas.microsoft.com/office/drawing/2014/main" id="{0B4C093F-B5B8-D862-DABF-5E03114BBC1C}"/>
                  </a:ext>
                </a:extLst>
              </p:cNvPr>
              <p:cNvSpPr>
                <a:spLocks/>
              </p:cNvSpPr>
              <p:nvPr/>
            </p:nvSpPr>
            <p:spPr bwMode="auto">
              <a:xfrm>
                <a:off x="1379" y="2596"/>
                <a:ext cx="162" cy="420"/>
              </a:xfrm>
              <a:custGeom>
                <a:avLst/>
                <a:gdLst>
                  <a:gd name="T0" fmla="*/ 0 w 162"/>
                  <a:gd name="T1" fmla="*/ 419 h 420"/>
                  <a:gd name="T2" fmla="*/ 81 w 162"/>
                  <a:gd name="T3" fmla="*/ 227 h 420"/>
                  <a:gd name="T4" fmla="*/ 161 w 162"/>
                  <a:gd name="T5" fmla="*/ 0 h 420"/>
                  <a:gd name="T6" fmla="*/ 0 60000 65536"/>
                  <a:gd name="T7" fmla="*/ 0 60000 65536"/>
                  <a:gd name="T8" fmla="*/ 0 60000 65536"/>
                  <a:gd name="T9" fmla="*/ 0 w 162"/>
                  <a:gd name="T10" fmla="*/ 0 h 420"/>
                  <a:gd name="T11" fmla="*/ 162 w 162"/>
                  <a:gd name="T12" fmla="*/ 420 h 420"/>
                </a:gdLst>
                <a:ahLst/>
                <a:cxnLst>
                  <a:cxn ang="T6">
                    <a:pos x="T0" y="T1"/>
                  </a:cxn>
                  <a:cxn ang="T7">
                    <a:pos x="T2" y="T3"/>
                  </a:cxn>
                  <a:cxn ang="T8">
                    <a:pos x="T4" y="T5"/>
                  </a:cxn>
                </a:cxnLst>
                <a:rect l="T9" t="T10" r="T11" b="T12"/>
                <a:pathLst>
                  <a:path w="162" h="420">
                    <a:moveTo>
                      <a:pt x="0" y="419"/>
                    </a:moveTo>
                    <a:lnTo>
                      <a:pt x="81" y="227"/>
                    </a:lnTo>
                    <a:lnTo>
                      <a:pt x="161"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80" name="Freeform 373">
                <a:extLst>
                  <a:ext uri="{FF2B5EF4-FFF2-40B4-BE49-F238E27FC236}">
                    <a16:creationId xmlns:a16="http://schemas.microsoft.com/office/drawing/2014/main" id="{55AE7ADE-0BAC-E22D-CA4E-8A068321E1EB}"/>
                  </a:ext>
                </a:extLst>
              </p:cNvPr>
              <p:cNvSpPr>
                <a:spLocks/>
              </p:cNvSpPr>
              <p:nvPr/>
            </p:nvSpPr>
            <p:spPr bwMode="auto">
              <a:xfrm>
                <a:off x="1460" y="2596"/>
                <a:ext cx="168" cy="301"/>
              </a:xfrm>
              <a:custGeom>
                <a:avLst/>
                <a:gdLst>
                  <a:gd name="T0" fmla="*/ 0 w 168"/>
                  <a:gd name="T1" fmla="*/ 227 h 301"/>
                  <a:gd name="T2" fmla="*/ 80 w 168"/>
                  <a:gd name="T3" fmla="*/ 0 h 301"/>
                  <a:gd name="T4" fmla="*/ 167 w 168"/>
                  <a:gd name="T5" fmla="*/ 300 h 301"/>
                  <a:gd name="T6" fmla="*/ 0 60000 65536"/>
                  <a:gd name="T7" fmla="*/ 0 60000 65536"/>
                  <a:gd name="T8" fmla="*/ 0 60000 65536"/>
                  <a:gd name="T9" fmla="*/ 0 w 168"/>
                  <a:gd name="T10" fmla="*/ 0 h 301"/>
                  <a:gd name="T11" fmla="*/ 168 w 168"/>
                  <a:gd name="T12" fmla="*/ 301 h 301"/>
                </a:gdLst>
                <a:ahLst/>
                <a:cxnLst>
                  <a:cxn ang="T6">
                    <a:pos x="T0" y="T1"/>
                  </a:cxn>
                  <a:cxn ang="T7">
                    <a:pos x="T2" y="T3"/>
                  </a:cxn>
                  <a:cxn ang="T8">
                    <a:pos x="T4" y="T5"/>
                  </a:cxn>
                </a:cxnLst>
                <a:rect l="T9" t="T10" r="T11" b="T12"/>
                <a:pathLst>
                  <a:path w="168" h="301">
                    <a:moveTo>
                      <a:pt x="0" y="227"/>
                    </a:moveTo>
                    <a:lnTo>
                      <a:pt x="80" y="0"/>
                    </a:lnTo>
                    <a:lnTo>
                      <a:pt x="167" y="30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81" name="Freeform 374">
                <a:extLst>
                  <a:ext uri="{FF2B5EF4-FFF2-40B4-BE49-F238E27FC236}">
                    <a16:creationId xmlns:a16="http://schemas.microsoft.com/office/drawing/2014/main" id="{36EC48D0-6D90-8C66-1758-02070ED34A25}"/>
                  </a:ext>
                </a:extLst>
              </p:cNvPr>
              <p:cNvSpPr>
                <a:spLocks/>
              </p:cNvSpPr>
              <p:nvPr/>
            </p:nvSpPr>
            <p:spPr bwMode="auto">
              <a:xfrm>
                <a:off x="1540" y="2596"/>
                <a:ext cx="255" cy="647"/>
              </a:xfrm>
              <a:custGeom>
                <a:avLst/>
                <a:gdLst>
                  <a:gd name="T0" fmla="*/ 0 w 255"/>
                  <a:gd name="T1" fmla="*/ 0 h 647"/>
                  <a:gd name="T2" fmla="*/ 87 w 255"/>
                  <a:gd name="T3" fmla="*/ 300 h 647"/>
                  <a:gd name="T4" fmla="*/ 254 w 255"/>
                  <a:gd name="T5" fmla="*/ 646 h 647"/>
                  <a:gd name="T6" fmla="*/ 0 60000 65536"/>
                  <a:gd name="T7" fmla="*/ 0 60000 65536"/>
                  <a:gd name="T8" fmla="*/ 0 60000 65536"/>
                  <a:gd name="T9" fmla="*/ 0 w 255"/>
                  <a:gd name="T10" fmla="*/ 0 h 647"/>
                  <a:gd name="T11" fmla="*/ 255 w 255"/>
                  <a:gd name="T12" fmla="*/ 647 h 647"/>
                </a:gdLst>
                <a:ahLst/>
                <a:cxnLst>
                  <a:cxn ang="T6">
                    <a:pos x="T0" y="T1"/>
                  </a:cxn>
                  <a:cxn ang="T7">
                    <a:pos x="T2" y="T3"/>
                  </a:cxn>
                  <a:cxn ang="T8">
                    <a:pos x="T4" y="T5"/>
                  </a:cxn>
                </a:cxnLst>
                <a:rect l="T9" t="T10" r="T11" b="T12"/>
                <a:pathLst>
                  <a:path w="255" h="647">
                    <a:moveTo>
                      <a:pt x="0" y="0"/>
                    </a:moveTo>
                    <a:lnTo>
                      <a:pt x="87" y="300"/>
                    </a:lnTo>
                    <a:lnTo>
                      <a:pt x="254" y="646"/>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82" name="Freeform 375">
                <a:extLst>
                  <a:ext uri="{FF2B5EF4-FFF2-40B4-BE49-F238E27FC236}">
                    <a16:creationId xmlns:a16="http://schemas.microsoft.com/office/drawing/2014/main" id="{DEA7573F-A229-C954-981A-F6FF4252CF9D}"/>
                  </a:ext>
                </a:extLst>
              </p:cNvPr>
              <p:cNvSpPr>
                <a:spLocks/>
              </p:cNvSpPr>
              <p:nvPr/>
            </p:nvSpPr>
            <p:spPr bwMode="auto">
              <a:xfrm>
                <a:off x="1627" y="2896"/>
                <a:ext cx="335" cy="541"/>
              </a:xfrm>
              <a:custGeom>
                <a:avLst/>
                <a:gdLst>
                  <a:gd name="T0" fmla="*/ 0 w 335"/>
                  <a:gd name="T1" fmla="*/ 0 h 541"/>
                  <a:gd name="T2" fmla="*/ 167 w 335"/>
                  <a:gd name="T3" fmla="*/ 346 h 541"/>
                  <a:gd name="T4" fmla="*/ 334 w 335"/>
                  <a:gd name="T5" fmla="*/ 540 h 541"/>
                  <a:gd name="T6" fmla="*/ 0 60000 65536"/>
                  <a:gd name="T7" fmla="*/ 0 60000 65536"/>
                  <a:gd name="T8" fmla="*/ 0 60000 65536"/>
                  <a:gd name="T9" fmla="*/ 0 w 335"/>
                  <a:gd name="T10" fmla="*/ 0 h 541"/>
                  <a:gd name="T11" fmla="*/ 335 w 335"/>
                  <a:gd name="T12" fmla="*/ 541 h 541"/>
                </a:gdLst>
                <a:ahLst/>
                <a:cxnLst>
                  <a:cxn ang="T6">
                    <a:pos x="T0" y="T1"/>
                  </a:cxn>
                  <a:cxn ang="T7">
                    <a:pos x="T2" y="T3"/>
                  </a:cxn>
                  <a:cxn ang="T8">
                    <a:pos x="T4" y="T5"/>
                  </a:cxn>
                </a:cxnLst>
                <a:rect l="T9" t="T10" r="T11" b="T12"/>
                <a:pathLst>
                  <a:path w="335" h="541">
                    <a:moveTo>
                      <a:pt x="0" y="0"/>
                    </a:moveTo>
                    <a:lnTo>
                      <a:pt x="167" y="346"/>
                    </a:lnTo>
                    <a:lnTo>
                      <a:pt x="334" y="54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83" name="Freeform 376">
                <a:extLst>
                  <a:ext uri="{FF2B5EF4-FFF2-40B4-BE49-F238E27FC236}">
                    <a16:creationId xmlns:a16="http://schemas.microsoft.com/office/drawing/2014/main" id="{F7F0F3D6-2981-2FDD-5BAA-CB4F7343FE4D}"/>
                  </a:ext>
                </a:extLst>
              </p:cNvPr>
              <p:cNvSpPr>
                <a:spLocks/>
              </p:cNvSpPr>
              <p:nvPr/>
            </p:nvSpPr>
            <p:spPr bwMode="auto">
              <a:xfrm>
                <a:off x="1794" y="3242"/>
                <a:ext cx="335" cy="231"/>
              </a:xfrm>
              <a:custGeom>
                <a:avLst/>
                <a:gdLst>
                  <a:gd name="T0" fmla="*/ 0 w 335"/>
                  <a:gd name="T1" fmla="*/ 0 h 231"/>
                  <a:gd name="T2" fmla="*/ 167 w 335"/>
                  <a:gd name="T3" fmla="*/ 194 h 231"/>
                  <a:gd name="T4" fmla="*/ 334 w 335"/>
                  <a:gd name="T5" fmla="*/ 230 h 231"/>
                  <a:gd name="T6" fmla="*/ 0 60000 65536"/>
                  <a:gd name="T7" fmla="*/ 0 60000 65536"/>
                  <a:gd name="T8" fmla="*/ 0 60000 65536"/>
                  <a:gd name="T9" fmla="*/ 0 w 335"/>
                  <a:gd name="T10" fmla="*/ 0 h 231"/>
                  <a:gd name="T11" fmla="*/ 335 w 335"/>
                  <a:gd name="T12" fmla="*/ 231 h 231"/>
                </a:gdLst>
                <a:ahLst/>
                <a:cxnLst>
                  <a:cxn ang="T6">
                    <a:pos x="T0" y="T1"/>
                  </a:cxn>
                  <a:cxn ang="T7">
                    <a:pos x="T2" y="T3"/>
                  </a:cxn>
                  <a:cxn ang="T8">
                    <a:pos x="T4" y="T5"/>
                  </a:cxn>
                </a:cxnLst>
                <a:rect l="T9" t="T10" r="T11" b="T12"/>
                <a:pathLst>
                  <a:path w="335" h="231">
                    <a:moveTo>
                      <a:pt x="0" y="0"/>
                    </a:moveTo>
                    <a:lnTo>
                      <a:pt x="167" y="194"/>
                    </a:lnTo>
                    <a:lnTo>
                      <a:pt x="334" y="23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84" name="Freeform 377">
                <a:extLst>
                  <a:ext uri="{FF2B5EF4-FFF2-40B4-BE49-F238E27FC236}">
                    <a16:creationId xmlns:a16="http://schemas.microsoft.com/office/drawing/2014/main" id="{C369FB1A-3193-BE04-A585-EC9C03DE5EBB}"/>
                  </a:ext>
                </a:extLst>
              </p:cNvPr>
              <p:cNvSpPr>
                <a:spLocks/>
              </p:cNvSpPr>
              <p:nvPr/>
            </p:nvSpPr>
            <p:spPr bwMode="auto">
              <a:xfrm>
                <a:off x="1961" y="3436"/>
                <a:ext cx="502" cy="132"/>
              </a:xfrm>
              <a:custGeom>
                <a:avLst/>
                <a:gdLst>
                  <a:gd name="T0" fmla="*/ 0 w 502"/>
                  <a:gd name="T1" fmla="*/ 0 h 132"/>
                  <a:gd name="T2" fmla="*/ 167 w 502"/>
                  <a:gd name="T3" fmla="*/ 35 h 132"/>
                  <a:gd name="T4" fmla="*/ 501 w 502"/>
                  <a:gd name="T5" fmla="*/ 131 h 132"/>
                  <a:gd name="T6" fmla="*/ 0 60000 65536"/>
                  <a:gd name="T7" fmla="*/ 0 60000 65536"/>
                  <a:gd name="T8" fmla="*/ 0 60000 65536"/>
                  <a:gd name="T9" fmla="*/ 0 w 502"/>
                  <a:gd name="T10" fmla="*/ 0 h 132"/>
                  <a:gd name="T11" fmla="*/ 502 w 502"/>
                  <a:gd name="T12" fmla="*/ 132 h 132"/>
                </a:gdLst>
                <a:ahLst/>
                <a:cxnLst>
                  <a:cxn ang="T6">
                    <a:pos x="T0" y="T1"/>
                  </a:cxn>
                  <a:cxn ang="T7">
                    <a:pos x="T2" y="T3"/>
                  </a:cxn>
                  <a:cxn ang="T8">
                    <a:pos x="T4" y="T5"/>
                  </a:cxn>
                </a:cxnLst>
                <a:rect l="T9" t="T10" r="T11" b="T12"/>
                <a:pathLst>
                  <a:path w="502" h="132">
                    <a:moveTo>
                      <a:pt x="0" y="0"/>
                    </a:moveTo>
                    <a:lnTo>
                      <a:pt x="167" y="35"/>
                    </a:lnTo>
                    <a:lnTo>
                      <a:pt x="501" y="131"/>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85" name="Freeform 378">
                <a:extLst>
                  <a:ext uri="{FF2B5EF4-FFF2-40B4-BE49-F238E27FC236}">
                    <a16:creationId xmlns:a16="http://schemas.microsoft.com/office/drawing/2014/main" id="{4816B060-3900-2FD0-9F51-DE11B96FBDA7}"/>
                  </a:ext>
                </a:extLst>
              </p:cNvPr>
              <p:cNvSpPr>
                <a:spLocks/>
              </p:cNvSpPr>
              <p:nvPr/>
            </p:nvSpPr>
            <p:spPr bwMode="auto">
              <a:xfrm>
                <a:off x="2128" y="3472"/>
                <a:ext cx="668" cy="132"/>
              </a:xfrm>
              <a:custGeom>
                <a:avLst/>
                <a:gdLst>
                  <a:gd name="T0" fmla="*/ 0 w 668"/>
                  <a:gd name="T1" fmla="*/ 0 h 132"/>
                  <a:gd name="T2" fmla="*/ 334 w 668"/>
                  <a:gd name="T3" fmla="*/ 96 h 132"/>
                  <a:gd name="T4" fmla="*/ 667 w 668"/>
                  <a:gd name="T5" fmla="*/ 131 h 132"/>
                  <a:gd name="T6" fmla="*/ 0 60000 65536"/>
                  <a:gd name="T7" fmla="*/ 0 60000 65536"/>
                  <a:gd name="T8" fmla="*/ 0 60000 65536"/>
                  <a:gd name="T9" fmla="*/ 0 w 668"/>
                  <a:gd name="T10" fmla="*/ 0 h 132"/>
                  <a:gd name="T11" fmla="*/ 668 w 668"/>
                  <a:gd name="T12" fmla="*/ 132 h 132"/>
                </a:gdLst>
                <a:ahLst/>
                <a:cxnLst>
                  <a:cxn ang="T6">
                    <a:pos x="T0" y="T1"/>
                  </a:cxn>
                  <a:cxn ang="T7">
                    <a:pos x="T2" y="T3"/>
                  </a:cxn>
                  <a:cxn ang="T8">
                    <a:pos x="T4" y="T5"/>
                  </a:cxn>
                </a:cxnLst>
                <a:rect l="T9" t="T10" r="T11" b="T12"/>
                <a:pathLst>
                  <a:path w="668" h="132">
                    <a:moveTo>
                      <a:pt x="0" y="0"/>
                    </a:moveTo>
                    <a:lnTo>
                      <a:pt x="334" y="96"/>
                    </a:lnTo>
                    <a:lnTo>
                      <a:pt x="667" y="131"/>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86" name="Line 379">
                <a:extLst>
                  <a:ext uri="{FF2B5EF4-FFF2-40B4-BE49-F238E27FC236}">
                    <a16:creationId xmlns:a16="http://schemas.microsoft.com/office/drawing/2014/main" id="{F606BD22-DA5F-089F-1739-3F9C8747E615}"/>
                  </a:ext>
                </a:extLst>
              </p:cNvPr>
              <p:cNvSpPr>
                <a:spLocks noChangeShapeType="1"/>
              </p:cNvSpPr>
              <p:nvPr/>
            </p:nvSpPr>
            <p:spPr bwMode="auto">
              <a:xfrm>
                <a:off x="2462" y="3576"/>
                <a:ext cx="331" cy="35"/>
              </a:xfrm>
              <a:prstGeom prst="line">
                <a:avLst/>
              </a:prstGeom>
              <a:grpFill/>
              <a:ln w="12700">
                <a:solidFill>
                  <a:schemeClr val="tx1"/>
                </a:solidFill>
                <a:round/>
                <a:headEnd/>
                <a:tailEnd/>
              </a:ln>
            </p:spPr>
            <p:txBody>
              <a:bodyPr/>
              <a:lstStyle/>
              <a:p>
                <a:pPr>
                  <a:defRPr/>
                </a:pPr>
                <a:endParaRPr lang="en-ZW"/>
              </a:p>
            </p:txBody>
          </p:sp>
          <p:sp>
            <p:nvSpPr>
              <p:cNvPr id="36987" name="Line 380">
                <a:extLst>
                  <a:ext uri="{FF2B5EF4-FFF2-40B4-BE49-F238E27FC236}">
                    <a16:creationId xmlns:a16="http://schemas.microsoft.com/office/drawing/2014/main" id="{E0CF7431-0A61-9994-4BF3-4EE55F7D9ABF}"/>
                  </a:ext>
                </a:extLst>
              </p:cNvPr>
              <p:cNvSpPr>
                <a:spLocks noChangeShapeType="1"/>
              </p:cNvSpPr>
              <p:nvPr/>
            </p:nvSpPr>
            <p:spPr bwMode="auto">
              <a:xfrm>
                <a:off x="1126" y="3659"/>
                <a:ext cx="79" cy="0"/>
              </a:xfrm>
              <a:prstGeom prst="line">
                <a:avLst/>
              </a:prstGeom>
              <a:grpFill/>
              <a:ln w="12700">
                <a:solidFill>
                  <a:schemeClr val="tx1"/>
                </a:solidFill>
                <a:round/>
                <a:headEnd/>
                <a:tailEnd/>
              </a:ln>
            </p:spPr>
            <p:txBody>
              <a:bodyPr/>
              <a:lstStyle/>
              <a:p>
                <a:pPr>
                  <a:defRPr/>
                </a:pPr>
                <a:endParaRPr lang="en-ZW"/>
              </a:p>
            </p:txBody>
          </p:sp>
          <p:sp>
            <p:nvSpPr>
              <p:cNvPr id="36988" name="Freeform 381">
                <a:extLst>
                  <a:ext uri="{FF2B5EF4-FFF2-40B4-BE49-F238E27FC236}">
                    <a16:creationId xmlns:a16="http://schemas.microsoft.com/office/drawing/2014/main" id="{95AB2ACC-0061-4BCE-5E59-052B78F9A3BB}"/>
                  </a:ext>
                </a:extLst>
              </p:cNvPr>
              <p:cNvSpPr>
                <a:spLocks/>
              </p:cNvSpPr>
              <p:nvPr/>
            </p:nvSpPr>
            <p:spPr bwMode="auto">
              <a:xfrm>
                <a:off x="1126" y="3590"/>
                <a:ext cx="168" cy="62"/>
              </a:xfrm>
              <a:custGeom>
                <a:avLst/>
                <a:gdLst>
                  <a:gd name="T0" fmla="*/ 0 w 168"/>
                  <a:gd name="T1" fmla="*/ 61 h 62"/>
                  <a:gd name="T2" fmla="*/ 81 w 168"/>
                  <a:gd name="T3" fmla="*/ 61 h 62"/>
                  <a:gd name="T4" fmla="*/ 167 w 168"/>
                  <a:gd name="T5" fmla="*/ 0 h 62"/>
                  <a:gd name="T6" fmla="*/ 0 60000 65536"/>
                  <a:gd name="T7" fmla="*/ 0 60000 65536"/>
                  <a:gd name="T8" fmla="*/ 0 60000 65536"/>
                  <a:gd name="T9" fmla="*/ 0 w 168"/>
                  <a:gd name="T10" fmla="*/ 0 h 62"/>
                  <a:gd name="T11" fmla="*/ 168 w 168"/>
                  <a:gd name="T12" fmla="*/ 62 h 62"/>
                </a:gdLst>
                <a:ahLst/>
                <a:cxnLst>
                  <a:cxn ang="T6">
                    <a:pos x="T0" y="T1"/>
                  </a:cxn>
                  <a:cxn ang="T7">
                    <a:pos x="T2" y="T3"/>
                  </a:cxn>
                  <a:cxn ang="T8">
                    <a:pos x="T4" y="T5"/>
                  </a:cxn>
                </a:cxnLst>
                <a:rect l="T9" t="T10" r="T11" b="T12"/>
                <a:pathLst>
                  <a:path w="168" h="62">
                    <a:moveTo>
                      <a:pt x="0" y="61"/>
                    </a:moveTo>
                    <a:lnTo>
                      <a:pt x="81" y="61"/>
                    </a:lnTo>
                    <a:lnTo>
                      <a:pt x="1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89" name="Freeform 382">
                <a:extLst>
                  <a:ext uri="{FF2B5EF4-FFF2-40B4-BE49-F238E27FC236}">
                    <a16:creationId xmlns:a16="http://schemas.microsoft.com/office/drawing/2014/main" id="{C194DE76-D131-D53F-FEF6-264B489C2CCA}"/>
                  </a:ext>
                </a:extLst>
              </p:cNvPr>
              <p:cNvSpPr>
                <a:spLocks/>
              </p:cNvSpPr>
              <p:nvPr/>
            </p:nvSpPr>
            <p:spPr bwMode="auto">
              <a:xfrm>
                <a:off x="1207" y="3555"/>
                <a:ext cx="173" cy="97"/>
              </a:xfrm>
              <a:custGeom>
                <a:avLst/>
                <a:gdLst>
                  <a:gd name="T0" fmla="*/ 0 w 173"/>
                  <a:gd name="T1" fmla="*/ 96 h 97"/>
                  <a:gd name="T2" fmla="*/ 86 w 173"/>
                  <a:gd name="T3" fmla="*/ 35 h 97"/>
                  <a:gd name="T4" fmla="*/ 172 w 173"/>
                  <a:gd name="T5" fmla="*/ 0 h 97"/>
                  <a:gd name="T6" fmla="*/ 0 60000 65536"/>
                  <a:gd name="T7" fmla="*/ 0 60000 65536"/>
                  <a:gd name="T8" fmla="*/ 0 60000 65536"/>
                  <a:gd name="T9" fmla="*/ 0 w 173"/>
                  <a:gd name="T10" fmla="*/ 0 h 97"/>
                  <a:gd name="T11" fmla="*/ 173 w 173"/>
                  <a:gd name="T12" fmla="*/ 97 h 97"/>
                </a:gdLst>
                <a:ahLst/>
                <a:cxnLst>
                  <a:cxn ang="T6">
                    <a:pos x="T0" y="T1"/>
                  </a:cxn>
                  <a:cxn ang="T7">
                    <a:pos x="T2" y="T3"/>
                  </a:cxn>
                  <a:cxn ang="T8">
                    <a:pos x="T4" y="T5"/>
                  </a:cxn>
                </a:cxnLst>
                <a:rect l="T9" t="T10" r="T11" b="T12"/>
                <a:pathLst>
                  <a:path w="173" h="97">
                    <a:moveTo>
                      <a:pt x="0" y="96"/>
                    </a:moveTo>
                    <a:lnTo>
                      <a:pt x="86" y="35"/>
                    </a:lnTo>
                    <a:lnTo>
                      <a:pt x="172"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90" name="Freeform 383">
                <a:extLst>
                  <a:ext uri="{FF2B5EF4-FFF2-40B4-BE49-F238E27FC236}">
                    <a16:creationId xmlns:a16="http://schemas.microsoft.com/office/drawing/2014/main" id="{F088C193-BE97-5B10-5736-5DEA51E35EE6}"/>
                  </a:ext>
                </a:extLst>
              </p:cNvPr>
              <p:cNvSpPr>
                <a:spLocks/>
              </p:cNvSpPr>
              <p:nvPr/>
            </p:nvSpPr>
            <p:spPr bwMode="auto">
              <a:xfrm>
                <a:off x="1293" y="3507"/>
                <a:ext cx="168" cy="84"/>
              </a:xfrm>
              <a:custGeom>
                <a:avLst/>
                <a:gdLst>
                  <a:gd name="T0" fmla="*/ 0 w 168"/>
                  <a:gd name="T1" fmla="*/ 83 h 84"/>
                  <a:gd name="T2" fmla="*/ 86 w 168"/>
                  <a:gd name="T3" fmla="*/ 48 h 84"/>
                  <a:gd name="T4" fmla="*/ 167 w 168"/>
                  <a:gd name="T5" fmla="*/ 0 h 84"/>
                  <a:gd name="T6" fmla="*/ 0 60000 65536"/>
                  <a:gd name="T7" fmla="*/ 0 60000 65536"/>
                  <a:gd name="T8" fmla="*/ 0 60000 65536"/>
                  <a:gd name="T9" fmla="*/ 0 w 168"/>
                  <a:gd name="T10" fmla="*/ 0 h 84"/>
                  <a:gd name="T11" fmla="*/ 168 w 168"/>
                  <a:gd name="T12" fmla="*/ 84 h 84"/>
                </a:gdLst>
                <a:ahLst/>
                <a:cxnLst>
                  <a:cxn ang="T6">
                    <a:pos x="T0" y="T1"/>
                  </a:cxn>
                  <a:cxn ang="T7">
                    <a:pos x="T2" y="T3"/>
                  </a:cxn>
                  <a:cxn ang="T8">
                    <a:pos x="T4" y="T5"/>
                  </a:cxn>
                </a:cxnLst>
                <a:rect l="T9" t="T10" r="T11" b="T12"/>
                <a:pathLst>
                  <a:path w="168" h="84">
                    <a:moveTo>
                      <a:pt x="0" y="83"/>
                    </a:moveTo>
                    <a:lnTo>
                      <a:pt x="86" y="48"/>
                    </a:lnTo>
                    <a:lnTo>
                      <a:pt x="1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91" name="Freeform 384">
                <a:extLst>
                  <a:ext uri="{FF2B5EF4-FFF2-40B4-BE49-F238E27FC236}">
                    <a16:creationId xmlns:a16="http://schemas.microsoft.com/office/drawing/2014/main" id="{1B06E981-3103-2B86-6ECA-84FDDCB9A2EC}"/>
                  </a:ext>
                </a:extLst>
              </p:cNvPr>
              <p:cNvSpPr>
                <a:spLocks/>
              </p:cNvSpPr>
              <p:nvPr/>
            </p:nvSpPr>
            <p:spPr bwMode="auto">
              <a:xfrm>
                <a:off x="1379" y="3351"/>
                <a:ext cx="162" cy="205"/>
              </a:xfrm>
              <a:custGeom>
                <a:avLst/>
                <a:gdLst>
                  <a:gd name="T0" fmla="*/ 0 w 162"/>
                  <a:gd name="T1" fmla="*/ 204 h 205"/>
                  <a:gd name="T2" fmla="*/ 81 w 162"/>
                  <a:gd name="T3" fmla="*/ 156 h 205"/>
                  <a:gd name="T4" fmla="*/ 161 w 162"/>
                  <a:gd name="T5" fmla="*/ 0 h 205"/>
                  <a:gd name="T6" fmla="*/ 0 60000 65536"/>
                  <a:gd name="T7" fmla="*/ 0 60000 65536"/>
                  <a:gd name="T8" fmla="*/ 0 60000 65536"/>
                  <a:gd name="T9" fmla="*/ 0 w 162"/>
                  <a:gd name="T10" fmla="*/ 0 h 205"/>
                  <a:gd name="T11" fmla="*/ 162 w 162"/>
                  <a:gd name="T12" fmla="*/ 205 h 205"/>
                </a:gdLst>
                <a:ahLst/>
                <a:cxnLst>
                  <a:cxn ang="T6">
                    <a:pos x="T0" y="T1"/>
                  </a:cxn>
                  <a:cxn ang="T7">
                    <a:pos x="T2" y="T3"/>
                  </a:cxn>
                  <a:cxn ang="T8">
                    <a:pos x="T4" y="T5"/>
                  </a:cxn>
                </a:cxnLst>
                <a:rect l="T9" t="T10" r="T11" b="T12"/>
                <a:pathLst>
                  <a:path w="162" h="205">
                    <a:moveTo>
                      <a:pt x="0" y="204"/>
                    </a:moveTo>
                    <a:lnTo>
                      <a:pt x="81" y="156"/>
                    </a:lnTo>
                    <a:lnTo>
                      <a:pt x="161"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92" name="Freeform 385">
                <a:extLst>
                  <a:ext uri="{FF2B5EF4-FFF2-40B4-BE49-F238E27FC236}">
                    <a16:creationId xmlns:a16="http://schemas.microsoft.com/office/drawing/2014/main" id="{73E98756-B069-2A8E-49E3-8F80A7F82879}"/>
                  </a:ext>
                </a:extLst>
              </p:cNvPr>
              <p:cNvSpPr>
                <a:spLocks/>
              </p:cNvSpPr>
              <p:nvPr/>
            </p:nvSpPr>
            <p:spPr bwMode="auto">
              <a:xfrm>
                <a:off x="1460" y="3040"/>
                <a:ext cx="168" cy="468"/>
              </a:xfrm>
              <a:custGeom>
                <a:avLst/>
                <a:gdLst>
                  <a:gd name="T0" fmla="*/ 0 w 168"/>
                  <a:gd name="T1" fmla="*/ 467 h 468"/>
                  <a:gd name="T2" fmla="*/ 80 w 168"/>
                  <a:gd name="T3" fmla="*/ 311 h 468"/>
                  <a:gd name="T4" fmla="*/ 167 w 168"/>
                  <a:gd name="T5" fmla="*/ 0 h 468"/>
                  <a:gd name="T6" fmla="*/ 0 60000 65536"/>
                  <a:gd name="T7" fmla="*/ 0 60000 65536"/>
                  <a:gd name="T8" fmla="*/ 0 60000 65536"/>
                  <a:gd name="T9" fmla="*/ 0 w 168"/>
                  <a:gd name="T10" fmla="*/ 0 h 468"/>
                  <a:gd name="T11" fmla="*/ 168 w 168"/>
                  <a:gd name="T12" fmla="*/ 468 h 468"/>
                </a:gdLst>
                <a:ahLst/>
                <a:cxnLst>
                  <a:cxn ang="T6">
                    <a:pos x="T0" y="T1"/>
                  </a:cxn>
                  <a:cxn ang="T7">
                    <a:pos x="T2" y="T3"/>
                  </a:cxn>
                  <a:cxn ang="T8">
                    <a:pos x="T4" y="T5"/>
                  </a:cxn>
                </a:cxnLst>
                <a:rect l="T9" t="T10" r="T11" b="T12"/>
                <a:pathLst>
                  <a:path w="168" h="468">
                    <a:moveTo>
                      <a:pt x="0" y="467"/>
                    </a:moveTo>
                    <a:lnTo>
                      <a:pt x="80" y="311"/>
                    </a:lnTo>
                    <a:lnTo>
                      <a:pt x="1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93" name="Freeform 386">
                <a:extLst>
                  <a:ext uri="{FF2B5EF4-FFF2-40B4-BE49-F238E27FC236}">
                    <a16:creationId xmlns:a16="http://schemas.microsoft.com/office/drawing/2014/main" id="{372E55C3-05B7-3FC7-455B-5F17EE051083}"/>
                  </a:ext>
                </a:extLst>
              </p:cNvPr>
              <p:cNvSpPr>
                <a:spLocks/>
              </p:cNvSpPr>
              <p:nvPr/>
            </p:nvSpPr>
            <p:spPr bwMode="auto">
              <a:xfrm>
                <a:off x="1540" y="3040"/>
                <a:ext cx="255" cy="312"/>
              </a:xfrm>
              <a:custGeom>
                <a:avLst/>
                <a:gdLst>
                  <a:gd name="T0" fmla="*/ 0 w 255"/>
                  <a:gd name="T1" fmla="*/ 311 h 312"/>
                  <a:gd name="T2" fmla="*/ 87 w 255"/>
                  <a:gd name="T3" fmla="*/ 0 h 312"/>
                  <a:gd name="T4" fmla="*/ 254 w 255"/>
                  <a:gd name="T5" fmla="*/ 48 h 312"/>
                  <a:gd name="T6" fmla="*/ 0 60000 65536"/>
                  <a:gd name="T7" fmla="*/ 0 60000 65536"/>
                  <a:gd name="T8" fmla="*/ 0 60000 65536"/>
                  <a:gd name="T9" fmla="*/ 0 w 255"/>
                  <a:gd name="T10" fmla="*/ 0 h 312"/>
                  <a:gd name="T11" fmla="*/ 255 w 255"/>
                  <a:gd name="T12" fmla="*/ 312 h 312"/>
                </a:gdLst>
                <a:ahLst/>
                <a:cxnLst>
                  <a:cxn ang="T6">
                    <a:pos x="T0" y="T1"/>
                  </a:cxn>
                  <a:cxn ang="T7">
                    <a:pos x="T2" y="T3"/>
                  </a:cxn>
                  <a:cxn ang="T8">
                    <a:pos x="T4" y="T5"/>
                  </a:cxn>
                </a:cxnLst>
                <a:rect l="T9" t="T10" r="T11" b="T12"/>
                <a:pathLst>
                  <a:path w="255" h="312">
                    <a:moveTo>
                      <a:pt x="0" y="311"/>
                    </a:moveTo>
                    <a:lnTo>
                      <a:pt x="87" y="0"/>
                    </a:lnTo>
                    <a:lnTo>
                      <a:pt x="254" y="48"/>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94" name="Freeform 387">
                <a:extLst>
                  <a:ext uri="{FF2B5EF4-FFF2-40B4-BE49-F238E27FC236}">
                    <a16:creationId xmlns:a16="http://schemas.microsoft.com/office/drawing/2014/main" id="{D2CD5453-7A87-477B-4495-E1B4B1F9E979}"/>
                  </a:ext>
                </a:extLst>
              </p:cNvPr>
              <p:cNvSpPr>
                <a:spLocks/>
              </p:cNvSpPr>
              <p:nvPr/>
            </p:nvSpPr>
            <p:spPr bwMode="auto">
              <a:xfrm>
                <a:off x="1627" y="2955"/>
                <a:ext cx="335" cy="134"/>
              </a:xfrm>
              <a:custGeom>
                <a:avLst/>
                <a:gdLst>
                  <a:gd name="T0" fmla="*/ 0 w 335"/>
                  <a:gd name="T1" fmla="*/ 85 h 134"/>
                  <a:gd name="T2" fmla="*/ 167 w 335"/>
                  <a:gd name="T3" fmla="*/ 133 h 134"/>
                  <a:gd name="T4" fmla="*/ 334 w 335"/>
                  <a:gd name="T5" fmla="*/ 0 h 134"/>
                  <a:gd name="T6" fmla="*/ 0 60000 65536"/>
                  <a:gd name="T7" fmla="*/ 0 60000 65536"/>
                  <a:gd name="T8" fmla="*/ 0 60000 65536"/>
                  <a:gd name="T9" fmla="*/ 0 w 335"/>
                  <a:gd name="T10" fmla="*/ 0 h 134"/>
                  <a:gd name="T11" fmla="*/ 335 w 335"/>
                  <a:gd name="T12" fmla="*/ 134 h 134"/>
                </a:gdLst>
                <a:ahLst/>
                <a:cxnLst>
                  <a:cxn ang="T6">
                    <a:pos x="T0" y="T1"/>
                  </a:cxn>
                  <a:cxn ang="T7">
                    <a:pos x="T2" y="T3"/>
                  </a:cxn>
                  <a:cxn ang="T8">
                    <a:pos x="T4" y="T5"/>
                  </a:cxn>
                </a:cxnLst>
                <a:rect l="T9" t="T10" r="T11" b="T12"/>
                <a:pathLst>
                  <a:path w="335" h="134">
                    <a:moveTo>
                      <a:pt x="0" y="85"/>
                    </a:moveTo>
                    <a:lnTo>
                      <a:pt x="167" y="133"/>
                    </a:lnTo>
                    <a:lnTo>
                      <a:pt x="334"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95" name="Freeform 388">
                <a:extLst>
                  <a:ext uri="{FF2B5EF4-FFF2-40B4-BE49-F238E27FC236}">
                    <a16:creationId xmlns:a16="http://schemas.microsoft.com/office/drawing/2014/main" id="{0B659BB8-0698-AE7C-E81D-A7EB85EE25EA}"/>
                  </a:ext>
                </a:extLst>
              </p:cNvPr>
              <p:cNvSpPr>
                <a:spLocks/>
              </p:cNvSpPr>
              <p:nvPr/>
            </p:nvSpPr>
            <p:spPr bwMode="auto">
              <a:xfrm>
                <a:off x="1794" y="2955"/>
                <a:ext cx="335" cy="240"/>
              </a:xfrm>
              <a:custGeom>
                <a:avLst/>
                <a:gdLst>
                  <a:gd name="T0" fmla="*/ 0 w 335"/>
                  <a:gd name="T1" fmla="*/ 133 h 240"/>
                  <a:gd name="T2" fmla="*/ 167 w 335"/>
                  <a:gd name="T3" fmla="*/ 0 h 240"/>
                  <a:gd name="T4" fmla="*/ 334 w 335"/>
                  <a:gd name="T5" fmla="*/ 239 h 240"/>
                  <a:gd name="T6" fmla="*/ 0 60000 65536"/>
                  <a:gd name="T7" fmla="*/ 0 60000 65536"/>
                  <a:gd name="T8" fmla="*/ 0 60000 65536"/>
                  <a:gd name="T9" fmla="*/ 0 w 335"/>
                  <a:gd name="T10" fmla="*/ 0 h 240"/>
                  <a:gd name="T11" fmla="*/ 335 w 335"/>
                  <a:gd name="T12" fmla="*/ 240 h 240"/>
                </a:gdLst>
                <a:ahLst/>
                <a:cxnLst>
                  <a:cxn ang="T6">
                    <a:pos x="T0" y="T1"/>
                  </a:cxn>
                  <a:cxn ang="T7">
                    <a:pos x="T2" y="T3"/>
                  </a:cxn>
                  <a:cxn ang="T8">
                    <a:pos x="T4" y="T5"/>
                  </a:cxn>
                </a:cxnLst>
                <a:rect l="T9" t="T10" r="T11" b="T12"/>
                <a:pathLst>
                  <a:path w="335" h="240">
                    <a:moveTo>
                      <a:pt x="0" y="133"/>
                    </a:moveTo>
                    <a:lnTo>
                      <a:pt x="167" y="0"/>
                    </a:lnTo>
                    <a:lnTo>
                      <a:pt x="334" y="239"/>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96" name="Freeform 389">
                <a:extLst>
                  <a:ext uri="{FF2B5EF4-FFF2-40B4-BE49-F238E27FC236}">
                    <a16:creationId xmlns:a16="http://schemas.microsoft.com/office/drawing/2014/main" id="{F977CFEA-36EB-D7A1-B7AB-3AA0BB63A866}"/>
                  </a:ext>
                </a:extLst>
              </p:cNvPr>
              <p:cNvSpPr>
                <a:spLocks/>
              </p:cNvSpPr>
              <p:nvPr/>
            </p:nvSpPr>
            <p:spPr bwMode="auto">
              <a:xfrm>
                <a:off x="1961" y="2955"/>
                <a:ext cx="502" cy="422"/>
              </a:xfrm>
              <a:custGeom>
                <a:avLst/>
                <a:gdLst>
                  <a:gd name="T0" fmla="*/ 0 w 502"/>
                  <a:gd name="T1" fmla="*/ 0 h 422"/>
                  <a:gd name="T2" fmla="*/ 167 w 502"/>
                  <a:gd name="T3" fmla="*/ 240 h 422"/>
                  <a:gd name="T4" fmla="*/ 501 w 502"/>
                  <a:gd name="T5" fmla="*/ 421 h 422"/>
                  <a:gd name="T6" fmla="*/ 0 60000 65536"/>
                  <a:gd name="T7" fmla="*/ 0 60000 65536"/>
                  <a:gd name="T8" fmla="*/ 0 60000 65536"/>
                  <a:gd name="T9" fmla="*/ 0 w 502"/>
                  <a:gd name="T10" fmla="*/ 0 h 422"/>
                  <a:gd name="T11" fmla="*/ 502 w 502"/>
                  <a:gd name="T12" fmla="*/ 422 h 422"/>
                </a:gdLst>
                <a:ahLst/>
                <a:cxnLst>
                  <a:cxn ang="T6">
                    <a:pos x="T0" y="T1"/>
                  </a:cxn>
                  <a:cxn ang="T7">
                    <a:pos x="T2" y="T3"/>
                  </a:cxn>
                  <a:cxn ang="T8">
                    <a:pos x="T4" y="T5"/>
                  </a:cxn>
                </a:cxnLst>
                <a:rect l="T9" t="T10" r="T11" b="T12"/>
                <a:pathLst>
                  <a:path w="502" h="422">
                    <a:moveTo>
                      <a:pt x="0" y="0"/>
                    </a:moveTo>
                    <a:lnTo>
                      <a:pt x="167" y="240"/>
                    </a:lnTo>
                    <a:lnTo>
                      <a:pt x="501" y="421"/>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97" name="Freeform 390">
                <a:extLst>
                  <a:ext uri="{FF2B5EF4-FFF2-40B4-BE49-F238E27FC236}">
                    <a16:creationId xmlns:a16="http://schemas.microsoft.com/office/drawing/2014/main" id="{65969242-C24D-FAAA-7EEE-D7C28D12EF7C}"/>
                  </a:ext>
                </a:extLst>
              </p:cNvPr>
              <p:cNvSpPr>
                <a:spLocks/>
              </p:cNvSpPr>
              <p:nvPr/>
            </p:nvSpPr>
            <p:spPr bwMode="auto">
              <a:xfrm>
                <a:off x="2128" y="3194"/>
                <a:ext cx="668" cy="349"/>
              </a:xfrm>
              <a:custGeom>
                <a:avLst/>
                <a:gdLst>
                  <a:gd name="T0" fmla="*/ 0 w 668"/>
                  <a:gd name="T1" fmla="*/ 0 h 349"/>
                  <a:gd name="T2" fmla="*/ 334 w 668"/>
                  <a:gd name="T3" fmla="*/ 181 h 349"/>
                  <a:gd name="T4" fmla="*/ 667 w 668"/>
                  <a:gd name="T5" fmla="*/ 348 h 349"/>
                  <a:gd name="T6" fmla="*/ 0 60000 65536"/>
                  <a:gd name="T7" fmla="*/ 0 60000 65536"/>
                  <a:gd name="T8" fmla="*/ 0 60000 65536"/>
                  <a:gd name="T9" fmla="*/ 0 w 668"/>
                  <a:gd name="T10" fmla="*/ 0 h 349"/>
                  <a:gd name="T11" fmla="*/ 668 w 668"/>
                  <a:gd name="T12" fmla="*/ 349 h 349"/>
                </a:gdLst>
                <a:ahLst/>
                <a:cxnLst>
                  <a:cxn ang="T6">
                    <a:pos x="T0" y="T1"/>
                  </a:cxn>
                  <a:cxn ang="T7">
                    <a:pos x="T2" y="T3"/>
                  </a:cxn>
                  <a:cxn ang="T8">
                    <a:pos x="T4" y="T5"/>
                  </a:cxn>
                </a:cxnLst>
                <a:rect l="T9" t="T10" r="T11" b="T12"/>
                <a:pathLst>
                  <a:path w="668" h="349">
                    <a:moveTo>
                      <a:pt x="0" y="0"/>
                    </a:moveTo>
                    <a:lnTo>
                      <a:pt x="334" y="181"/>
                    </a:lnTo>
                    <a:lnTo>
                      <a:pt x="667" y="348"/>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6998" name="Line 391">
                <a:extLst>
                  <a:ext uri="{FF2B5EF4-FFF2-40B4-BE49-F238E27FC236}">
                    <a16:creationId xmlns:a16="http://schemas.microsoft.com/office/drawing/2014/main" id="{B36C524A-E6C1-C567-75F2-A62F4B9E6001}"/>
                  </a:ext>
                </a:extLst>
              </p:cNvPr>
              <p:cNvSpPr>
                <a:spLocks noChangeShapeType="1"/>
              </p:cNvSpPr>
              <p:nvPr/>
            </p:nvSpPr>
            <p:spPr bwMode="auto">
              <a:xfrm>
                <a:off x="2462" y="3384"/>
                <a:ext cx="331" cy="167"/>
              </a:xfrm>
              <a:prstGeom prst="line">
                <a:avLst/>
              </a:prstGeom>
              <a:grpFill/>
              <a:ln w="12700">
                <a:solidFill>
                  <a:schemeClr val="tx1"/>
                </a:solidFill>
                <a:round/>
                <a:headEnd/>
                <a:tailEnd/>
              </a:ln>
            </p:spPr>
            <p:txBody>
              <a:bodyPr/>
              <a:lstStyle/>
              <a:p>
                <a:pPr>
                  <a:defRPr/>
                </a:pPr>
                <a:endParaRPr lang="en-ZW"/>
              </a:p>
            </p:txBody>
          </p:sp>
          <p:sp>
            <p:nvSpPr>
              <p:cNvPr id="36999" name="Line 392">
                <a:extLst>
                  <a:ext uri="{FF2B5EF4-FFF2-40B4-BE49-F238E27FC236}">
                    <a16:creationId xmlns:a16="http://schemas.microsoft.com/office/drawing/2014/main" id="{91A51144-A21D-9A9B-C499-C09B9AAFEF77}"/>
                  </a:ext>
                </a:extLst>
              </p:cNvPr>
              <p:cNvSpPr>
                <a:spLocks noChangeShapeType="1"/>
              </p:cNvSpPr>
              <p:nvPr/>
            </p:nvSpPr>
            <p:spPr bwMode="auto">
              <a:xfrm>
                <a:off x="1126" y="3659"/>
                <a:ext cx="79" cy="0"/>
              </a:xfrm>
              <a:prstGeom prst="line">
                <a:avLst/>
              </a:prstGeom>
              <a:grpFill/>
              <a:ln w="12700">
                <a:solidFill>
                  <a:schemeClr val="tx1"/>
                </a:solidFill>
                <a:round/>
                <a:headEnd/>
                <a:tailEnd/>
              </a:ln>
            </p:spPr>
            <p:txBody>
              <a:bodyPr/>
              <a:lstStyle/>
              <a:p>
                <a:pPr>
                  <a:defRPr/>
                </a:pPr>
                <a:endParaRPr lang="en-ZW"/>
              </a:p>
            </p:txBody>
          </p:sp>
          <p:sp>
            <p:nvSpPr>
              <p:cNvPr id="37000" name="Freeform 393">
                <a:extLst>
                  <a:ext uri="{FF2B5EF4-FFF2-40B4-BE49-F238E27FC236}">
                    <a16:creationId xmlns:a16="http://schemas.microsoft.com/office/drawing/2014/main" id="{8886C7EB-DB4D-8133-FAA4-A5D363B1631D}"/>
                  </a:ext>
                </a:extLst>
              </p:cNvPr>
              <p:cNvSpPr>
                <a:spLocks/>
              </p:cNvSpPr>
              <p:nvPr/>
            </p:nvSpPr>
            <p:spPr bwMode="auto">
              <a:xfrm>
                <a:off x="1126" y="3628"/>
                <a:ext cx="168" cy="24"/>
              </a:xfrm>
              <a:custGeom>
                <a:avLst/>
                <a:gdLst>
                  <a:gd name="T0" fmla="*/ 0 w 168"/>
                  <a:gd name="T1" fmla="*/ 23 h 24"/>
                  <a:gd name="T2" fmla="*/ 81 w 168"/>
                  <a:gd name="T3" fmla="*/ 23 h 24"/>
                  <a:gd name="T4" fmla="*/ 167 w 168"/>
                  <a:gd name="T5" fmla="*/ 0 h 24"/>
                  <a:gd name="T6" fmla="*/ 0 60000 65536"/>
                  <a:gd name="T7" fmla="*/ 0 60000 65536"/>
                  <a:gd name="T8" fmla="*/ 0 60000 65536"/>
                  <a:gd name="T9" fmla="*/ 0 w 168"/>
                  <a:gd name="T10" fmla="*/ 0 h 24"/>
                  <a:gd name="T11" fmla="*/ 168 w 168"/>
                  <a:gd name="T12" fmla="*/ 24 h 24"/>
                </a:gdLst>
                <a:ahLst/>
                <a:cxnLst>
                  <a:cxn ang="T6">
                    <a:pos x="T0" y="T1"/>
                  </a:cxn>
                  <a:cxn ang="T7">
                    <a:pos x="T2" y="T3"/>
                  </a:cxn>
                  <a:cxn ang="T8">
                    <a:pos x="T4" y="T5"/>
                  </a:cxn>
                </a:cxnLst>
                <a:rect l="T9" t="T10" r="T11" b="T12"/>
                <a:pathLst>
                  <a:path w="168" h="24">
                    <a:moveTo>
                      <a:pt x="0" y="23"/>
                    </a:moveTo>
                    <a:lnTo>
                      <a:pt x="81" y="23"/>
                    </a:lnTo>
                    <a:lnTo>
                      <a:pt x="1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01" name="Freeform 394">
                <a:extLst>
                  <a:ext uri="{FF2B5EF4-FFF2-40B4-BE49-F238E27FC236}">
                    <a16:creationId xmlns:a16="http://schemas.microsoft.com/office/drawing/2014/main" id="{147375DC-7622-A1BA-0D61-A7D278DA02BC}"/>
                  </a:ext>
                </a:extLst>
              </p:cNvPr>
              <p:cNvSpPr>
                <a:spLocks/>
              </p:cNvSpPr>
              <p:nvPr/>
            </p:nvSpPr>
            <p:spPr bwMode="auto">
              <a:xfrm>
                <a:off x="1207" y="3615"/>
                <a:ext cx="173" cy="37"/>
              </a:xfrm>
              <a:custGeom>
                <a:avLst/>
                <a:gdLst>
                  <a:gd name="T0" fmla="*/ 0 w 173"/>
                  <a:gd name="T1" fmla="*/ 36 h 37"/>
                  <a:gd name="T2" fmla="*/ 86 w 173"/>
                  <a:gd name="T3" fmla="*/ 13 h 37"/>
                  <a:gd name="T4" fmla="*/ 172 w 173"/>
                  <a:gd name="T5" fmla="*/ 0 h 37"/>
                  <a:gd name="T6" fmla="*/ 0 60000 65536"/>
                  <a:gd name="T7" fmla="*/ 0 60000 65536"/>
                  <a:gd name="T8" fmla="*/ 0 60000 65536"/>
                  <a:gd name="T9" fmla="*/ 0 w 173"/>
                  <a:gd name="T10" fmla="*/ 0 h 37"/>
                  <a:gd name="T11" fmla="*/ 173 w 173"/>
                  <a:gd name="T12" fmla="*/ 37 h 37"/>
                </a:gdLst>
                <a:ahLst/>
                <a:cxnLst>
                  <a:cxn ang="T6">
                    <a:pos x="T0" y="T1"/>
                  </a:cxn>
                  <a:cxn ang="T7">
                    <a:pos x="T2" y="T3"/>
                  </a:cxn>
                  <a:cxn ang="T8">
                    <a:pos x="T4" y="T5"/>
                  </a:cxn>
                </a:cxnLst>
                <a:rect l="T9" t="T10" r="T11" b="T12"/>
                <a:pathLst>
                  <a:path w="173" h="37">
                    <a:moveTo>
                      <a:pt x="0" y="36"/>
                    </a:moveTo>
                    <a:lnTo>
                      <a:pt x="86" y="13"/>
                    </a:lnTo>
                    <a:lnTo>
                      <a:pt x="172"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02" name="Freeform 395">
                <a:extLst>
                  <a:ext uri="{FF2B5EF4-FFF2-40B4-BE49-F238E27FC236}">
                    <a16:creationId xmlns:a16="http://schemas.microsoft.com/office/drawing/2014/main" id="{648EDC3C-767C-2B52-1BDB-F227632B35E3}"/>
                  </a:ext>
                </a:extLst>
              </p:cNvPr>
              <p:cNvSpPr>
                <a:spLocks/>
              </p:cNvSpPr>
              <p:nvPr/>
            </p:nvSpPr>
            <p:spPr bwMode="auto">
              <a:xfrm>
                <a:off x="1293" y="3615"/>
                <a:ext cx="168" cy="14"/>
              </a:xfrm>
              <a:custGeom>
                <a:avLst/>
                <a:gdLst>
                  <a:gd name="T0" fmla="*/ 0 w 168"/>
                  <a:gd name="T1" fmla="*/ 13 h 14"/>
                  <a:gd name="T2" fmla="*/ 86 w 168"/>
                  <a:gd name="T3" fmla="*/ 0 h 14"/>
                  <a:gd name="T4" fmla="*/ 167 w 168"/>
                  <a:gd name="T5" fmla="*/ 0 h 14"/>
                  <a:gd name="T6" fmla="*/ 0 60000 65536"/>
                  <a:gd name="T7" fmla="*/ 0 60000 65536"/>
                  <a:gd name="T8" fmla="*/ 0 60000 65536"/>
                  <a:gd name="T9" fmla="*/ 0 w 168"/>
                  <a:gd name="T10" fmla="*/ 0 h 14"/>
                  <a:gd name="T11" fmla="*/ 168 w 168"/>
                  <a:gd name="T12" fmla="*/ 14 h 14"/>
                </a:gdLst>
                <a:ahLst/>
                <a:cxnLst>
                  <a:cxn ang="T6">
                    <a:pos x="T0" y="T1"/>
                  </a:cxn>
                  <a:cxn ang="T7">
                    <a:pos x="T2" y="T3"/>
                  </a:cxn>
                  <a:cxn ang="T8">
                    <a:pos x="T4" y="T5"/>
                  </a:cxn>
                </a:cxnLst>
                <a:rect l="T9" t="T10" r="T11" b="T12"/>
                <a:pathLst>
                  <a:path w="168" h="14">
                    <a:moveTo>
                      <a:pt x="0" y="13"/>
                    </a:moveTo>
                    <a:lnTo>
                      <a:pt x="86" y="0"/>
                    </a:lnTo>
                    <a:lnTo>
                      <a:pt x="1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03" name="Freeform 396">
                <a:extLst>
                  <a:ext uri="{FF2B5EF4-FFF2-40B4-BE49-F238E27FC236}">
                    <a16:creationId xmlns:a16="http://schemas.microsoft.com/office/drawing/2014/main" id="{FCCF7E0B-800D-B3A3-E4E3-F7468FA5D696}"/>
                  </a:ext>
                </a:extLst>
              </p:cNvPr>
              <p:cNvSpPr>
                <a:spLocks/>
              </p:cNvSpPr>
              <p:nvPr/>
            </p:nvSpPr>
            <p:spPr bwMode="auto">
              <a:xfrm>
                <a:off x="1379" y="3615"/>
                <a:ext cx="162" cy="14"/>
              </a:xfrm>
              <a:custGeom>
                <a:avLst/>
                <a:gdLst>
                  <a:gd name="T0" fmla="*/ 0 w 162"/>
                  <a:gd name="T1" fmla="*/ 0 h 14"/>
                  <a:gd name="T2" fmla="*/ 81 w 162"/>
                  <a:gd name="T3" fmla="*/ 0 h 14"/>
                  <a:gd name="T4" fmla="*/ 161 w 162"/>
                  <a:gd name="T5" fmla="*/ 13 h 14"/>
                  <a:gd name="T6" fmla="*/ 0 60000 65536"/>
                  <a:gd name="T7" fmla="*/ 0 60000 65536"/>
                  <a:gd name="T8" fmla="*/ 0 60000 65536"/>
                  <a:gd name="T9" fmla="*/ 0 w 162"/>
                  <a:gd name="T10" fmla="*/ 0 h 14"/>
                  <a:gd name="T11" fmla="*/ 162 w 162"/>
                  <a:gd name="T12" fmla="*/ 14 h 14"/>
                </a:gdLst>
                <a:ahLst/>
                <a:cxnLst>
                  <a:cxn ang="T6">
                    <a:pos x="T0" y="T1"/>
                  </a:cxn>
                  <a:cxn ang="T7">
                    <a:pos x="T2" y="T3"/>
                  </a:cxn>
                  <a:cxn ang="T8">
                    <a:pos x="T4" y="T5"/>
                  </a:cxn>
                </a:cxnLst>
                <a:rect l="T9" t="T10" r="T11" b="T12"/>
                <a:pathLst>
                  <a:path w="162" h="14">
                    <a:moveTo>
                      <a:pt x="0" y="0"/>
                    </a:moveTo>
                    <a:lnTo>
                      <a:pt x="81" y="0"/>
                    </a:lnTo>
                    <a:lnTo>
                      <a:pt x="161" y="13"/>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04" name="Freeform 397">
                <a:extLst>
                  <a:ext uri="{FF2B5EF4-FFF2-40B4-BE49-F238E27FC236}">
                    <a16:creationId xmlns:a16="http://schemas.microsoft.com/office/drawing/2014/main" id="{1FC47EAF-7F19-B7B0-9507-BFBD232A6057}"/>
                  </a:ext>
                </a:extLst>
              </p:cNvPr>
              <p:cNvSpPr>
                <a:spLocks/>
              </p:cNvSpPr>
              <p:nvPr/>
            </p:nvSpPr>
            <p:spPr bwMode="auto">
              <a:xfrm>
                <a:off x="1460" y="3615"/>
                <a:ext cx="168" cy="14"/>
              </a:xfrm>
              <a:custGeom>
                <a:avLst/>
                <a:gdLst>
                  <a:gd name="T0" fmla="*/ 0 w 168"/>
                  <a:gd name="T1" fmla="*/ 0 h 14"/>
                  <a:gd name="T2" fmla="*/ 80 w 168"/>
                  <a:gd name="T3" fmla="*/ 13 h 14"/>
                  <a:gd name="T4" fmla="*/ 167 w 168"/>
                  <a:gd name="T5" fmla="*/ 0 h 14"/>
                  <a:gd name="T6" fmla="*/ 0 60000 65536"/>
                  <a:gd name="T7" fmla="*/ 0 60000 65536"/>
                  <a:gd name="T8" fmla="*/ 0 60000 65536"/>
                  <a:gd name="T9" fmla="*/ 0 w 168"/>
                  <a:gd name="T10" fmla="*/ 0 h 14"/>
                  <a:gd name="T11" fmla="*/ 168 w 168"/>
                  <a:gd name="T12" fmla="*/ 14 h 14"/>
                </a:gdLst>
                <a:ahLst/>
                <a:cxnLst>
                  <a:cxn ang="T6">
                    <a:pos x="T0" y="T1"/>
                  </a:cxn>
                  <a:cxn ang="T7">
                    <a:pos x="T2" y="T3"/>
                  </a:cxn>
                  <a:cxn ang="T8">
                    <a:pos x="T4" y="T5"/>
                  </a:cxn>
                </a:cxnLst>
                <a:rect l="T9" t="T10" r="T11" b="T12"/>
                <a:pathLst>
                  <a:path w="168" h="14">
                    <a:moveTo>
                      <a:pt x="0" y="0"/>
                    </a:moveTo>
                    <a:lnTo>
                      <a:pt x="80" y="13"/>
                    </a:lnTo>
                    <a:lnTo>
                      <a:pt x="1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05" name="Freeform 398">
                <a:extLst>
                  <a:ext uri="{FF2B5EF4-FFF2-40B4-BE49-F238E27FC236}">
                    <a16:creationId xmlns:a16="http://schemas.microsoft.com/office/drawing/2014/main" id="{1ED72783-9704-322E-1ACD-CCC6FEEB79D3}"/>
                  </a:ext>
                </a:extLst>
              </p:cNvPr>
              <p:cNvSpPr>
                <a:spLocks/>
              </p:cNvSpPr>
              <p:nvPr/>
            </p:nvSpPr>
            <p:spPr bwMode="auto">
              <a:xfrm>
                <a:off x="1540" y="3219"/>
                <a:ext cx="255" cy="410"/>
              </a:xfrm>
              <a:custGeom>
                <a:avLst/>
                <a:gdLst>
                  <a:gd name="T0" fmla="*/ 0 w 255"/>
                  <a:gd name="T1" fmla="*/ 409 h 410"/>
                  <a:gd name="T2" fmla="*/ 87 w 255"/>
                  <a:gd name="T3" fmla="*/ 396 h 410"/>
                  <a:gd name="T4" fmla="*/ 254 w 255"/>
                  <a:gd name="T5" fmla="*/ 0 h 410"/>
                  <a:gd name="T6" fmla="*/ 0 60000 65536"/>
                  <a:gd name="T7" fmla="*/ 0 60000 65536"/>
                  <a:gd name="T8" fmla="*/ 0 60000 65536"/>
                  <a:gd name="T9" fmla="*/ 0 w 255"/>
                  <a:gd name="T10" fmla="*/ 0 h 410"/>
                  <a:gd name="T11" fmla="*/ 255 w 255"/>
                  <a:gd name="T12" fmla="*/ 410 h 410"/>
                </a:gdLst>
                <a:ahLst/>
                <a:cxnLst>
                  <a:cxn ang="T6">
                    <a:pos x="T0" y="T1"/>
                  </a:cxn>
                  <a:cxn ang="T7">
                    <a:pos x="T2" y="T3"/>
                  </a:cxn>
                  <a:cxn ang="T8">
                    <a:pos x="T4" y="T5"/>
                  </a:cxn>
                </a:cxnLst>
                <a:rect l="T9" t="T10" r="T11" b="T12"/>
                <a:pathLst>
                  <a:path w="255" h="410">
                    <a:moveTo>
                      <a:pt x="0" y="409"/>
                    </a:moveTo>
                    <a:lnTo>
                      <a:pt x="87" y="396"/>
                    </a:lnTo>
                    <a:lnTo>
                      <a:pt x="254"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06" name="Freeform 399">
                <a:extLst>
                  <a:ext uri="{FF2B5EF4-FFF2-40B4-BE49-F238E27FC236}">
                    <a16:creationId xmlns:a16="http://schemas.microsoft.com/office/drawing/2014/main" id="{972F709B-A08E-B424-BAA0-48445BAB53BD}"/>
                  </a:ext>
                </a:extLst>
              </p:cNvPr>
              <p:cNvSpPr>
                <a:spLocks/>
              </p:cNvSpPr>
              <p:nvPr/>
            </p:nvSpPr>
            <p:spPr bwMode="auto">
              <a:xfrm>
                <a:off x="1627" y="3219"/>
                <a:ext cx="335" cy="397"/>
              </a:xfrm>
              <a:custGeom>
                <a:avLst/>
                <a:gdLst>
                  <a:gd name="T0" fmla="*/ 0 w 335"/>
                  <a:gd name="T1" fmla="*/ 396 h 397"/>
                  <a:gd name="T2" fmla="*/ 167 w 335"/>
                  <a:gd name="T3" fmla="*/ 0 h 397"/>
                  <a:gd name="T4" fmla="*/ 334 w 335"/>
                  <a:gd name="T5" fmla="*/ 179 h 397"/>
                  <a:gd name="T6" fmla="*/ 0 60000 65536"/>
                  <a:gd name="T7" fmla="*/ 0 60000 65536"/>
                  <a:gd name="T8" fmla="*/ 0 60000 65536"/>
                  <a:gd name="T9" fmla="*/ 0 w 335"/>
                  <a:gd name="T10" fmla="*/ 0 h 397"/>
                  <a:gd name="T11" fmla="*/ 335 w 335"/>
                  <a:gd name="T12" fmla="*/ 397 h 397"/>
                </a:gdLst>
                <a:ahLst/>
                <a:cxnLst>
                  <a:cxn ang="T6">
                    <a:pos x="T0" y="T1"/>
                  </a:cxn>
                  <a:cxn ang="T7">
                    <a:pos x="T2" y="T3"/>
                  </a:cxn>
                  <a:cxn ang="T8">
                    <a:pos x="T4" y="T5"/>
                  </a:cxn>
                </a:cxnLst>
                <a:rect l="T9" t="T10" r="T11" b="T12"/>
                <a:pathLst>
                  <a:path w="335" h="397">
                    <a:moveTo>
                      <a:pt x="0" y="396"/>
                    </a:moveTo>
                    <a:lnTo>
                      <a:pt x="167" y="0"/>
                    </a:lnTo>
                    <a:lnTo>
                      <a:pt x="334" y="179"/>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07" name="Freeform 400">
                <a:extLst>
                  <a:ext uri="{FF2B5EF4-FFF2-40B4-BE49-F238E27FC236}">
                    <a16:creationId xmlns:a16="http://schemas.microsoft.com/office/drawing/2014/main" id="{E922ED2D-45E6-BE6A-6EB0-E2C9DCB780A8}"/>
                  </a:ext>
                </a:extLst>
              </p:cNvPr>
              <p:cNvSpPr>
                <a:spLocks/>
              </p:cNvSpPr>
              <p:nvPr/>
            </p:nvSpPr>
            <p:spPr bwMode="auto">
              <a:xfrm>
                <a:off x="1794" y="3219"/>
                <a:ext cx="335" cy="289"/>
              </a:xfrm>
              <a:custGeom>
                <a:avLst/>
                <a:gdLst>
                  <a:gd name="T0" fmla="*/ 0 w 335"/>
                  <a:gd name="T1" fmla="*/ 0 h 289"/>
                  <a:gd name="T2" fmla="*/ 167 w 335"/>
                  <a:gd name="T3" fmla="*/ 179 h 289"/>
                  <a:gd name="T4" fmla="*/ 334 w 335"/>
                  <a:gd name="T5" fmla="*/ 288 h 289"/>
                  <a:gd name="T6" fmla="*/ 0 60000 65536"/>
                  <a:gd name="T7" fmla="*/ 0 60000 65536"/>
                  <a:gd name="T8" fmla="*/ 0 60000 65536"/>
                  <a:gd name="T9" fmla="*/ 0 w 335"/>
                  <a:gd name="T10" fmla="*/ 0 h 289"/>
                  <a:gd name="T11" fmla="*/ 335 w 335"/>
                  <a:gd name="T12" fmla="*/ 289 h 289"/>
                </a:gdLst>
                <a:ahLst/>
                <a:cxnLst>
                  <a:cxn ang="T6">
                    <a:pos x="T0" y="T1"/>
                  </a:cxn>
                  <a:cxn ang="T7">
                    <a:pos x="T2" y="T3"/>
                  </a:cxn>
                  <a:cxn ang="T8">
                    <a:pos x="T4" y="T5"/>
                  </a:cxn>
                </a:cxnLst>
                <a:rect l="T9" t="T10" r="T11" b="T12"/>
                <a:pathLst>
                  <a:path w="335" h="289">
                    <a:moveTo>
                      <a:pt x="0" y="0"/>
                    </a:moveTo>
                    <a:lnTo>
                      <a:pt x="167" y="179"/>
                    </a:lnTo>
                    <a:lnTo>
                      <a:pt x="334" y="288"/>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08" name="Freeform 401">
                <a:extLst>
                  <a:ext uri="{FF2B5EF4-FFF2-40B4-BE49-F238E27FC236}">
                    <a16:creationId xmlns:a16="http://schemas.microsoft.com/office/drawing/2014/main" id="{EE8493BA-97AA-2C21-6ECA-BB8555E0B3D8}"/>
                  </a:ext>
                </a:extLst>
              </p:cNvPr>
              <p:cNvSpPr>
                <a:spLocks/>
              </p:cNvSpPr>
              <p:nvPr/>
            </p:nvSpPr>
            <p:spPr bwMode="auto">
              <a:xfrm>
                <a:off x="1961" y="3399"/>
                <a:ext cx="502" cy="109"/>
              </a:xfrm>
              <a:custGeom>
                <a:avLst/>
                <a:gdLst>
                  <a:gd name="T0" fmla="*/ 0 w 502"/>
                  <a:gd name="T1" fmla="*/ 0 h 109"/>
                  <a:gd name="T2" fmla="*/ 167 w 502"/>
                  <a:gd name="T3" fmla="*/ 108 h 109"/>
                  <a:gd name="T4" fmla="*/ 501 w 502"/>
                  <a:gd name="T5" fmla="*/ 73 h 109"/>
                  <a:gd name="T6" fmla="*/ 0 60000 65536"/>
                  <a:gd name="T7" fmla="*/ 0 60000 65536"/>
                  <a:gd name="T8" fmla="*/ 0 60000 65536"/>
                  <a:gd name="T9" fmla="*/ 0 w 502"/>
                  <a:gd name="T10" fmla="*/ 0 h 109"/>
                  <a:gd name="T11" fmla="*/ 502 w 502"/>
                  <a:gd name="T12" fmla="*/ 109 h 109"/>
                </a:gdLst>
                <a:ahLst/>
                <a:cxnLst>
                  <a:cxn ang="T6">
                    <a:pos x="T0" y="T1"/>
                  </a:cxn>
                  <a:cxn ang="T7">
                    <a:pos x="T2" y="T3"/>
                  </a:cxn>
                  <a:cxn ang="T8">
                    <a:pos x="T4" y="T5"/>
                  </a:cxn>
                </a:cxnLst>
                <a:rect l="T9" t="T10" r="T11" b="T12"/>
                <a:pathLst>
                  <a:path w="502" h="109">
                    <a:moveTo>
                      <a:pt x="0" y="0"/>
                    </a:moveTo>
                    <a:lnTo>
                      <a:pt x="167" y="108"/>
                    </a:lnTo>
                    <a:lnTo>
                      <a:pt x="501" y="73"/>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09" name="Freeform 402">
                <a:extLst>
                  <a:ext uri="{FF2B5EF4-FFF2-40B4-BE49-F238E27FC236}">
                    <a16:creationId xmlns:a16="http://schemas.microsoft.com/office/drawing/2014/main" id="{DA0A600F-8489-5316-A408-31DE659797FC}"/>
                  </a:ext>
                </a:extLst>
              </p:cNvPr>
              <p:cNvSpPr>
                <a:spLocks/>
              </p:cNvSpPr>
              <p:nvPr/>
            </p:nvSpPr>
            <p:spPr bwMode="auto">
              <a:xfrm>
                <a:off x="2128" y="3194"/>
                <a:ext cx="668" cy="314"/>
              </a:xfrm>
              <a:custGeom>
                <a:avLst/>
                <a:gdLst>
                  <a:gd name="T0" fmla="*/ 0 w 668"/>
                  <a:gd name="T1" fmla="*/ 313 h 314"/>
                  <a:gd name="T2" fmla="*/ 334 w 668"/>
                  <a:gd name="T3" fmla="*/ 278 h 314"/>
                  <a:gd name="T4" fmla="*/ 667 w 668"/>
                  <a:gd name="T5" fmla="*/ 0 h 314"/>
                  <a:gd name="T6" fmla="*/ 0 60000 65536"/>
                  <a:gd name="T7" fmla="*/ 0 60000 65536"/>
                  <a:gd name="T8" fmla="*/ 0 60000 65536"/>
                  <a:gd name="T9" fmla="*/ 0 w 668"/>
                  <a:gd name="T10" fmla="*/ 0 h 314"/>
                  <a:gd name="T11" fmla="*/ 668 w 668"/>
                  <a:gd name="T12" fmla="*/ 314 h 314"/>
                </a:gdLst>
                <a:ahLst/>
                <a:cxnLst>
                  <a:cxn ang="T6">
                    <a:pos x="T0" y="T1"/>
                  </a:cxn>
                  <a:cxn ang="T7">
                    <a:pos x="T2" y="T3"/>
                  </a:cxn>
                  <a:cxn ang="T8">
                    <a:pos x="T4" y="T5"/>
                  </a:cxn>
                </a:cxnLst>
                <a:rect l="T9" t="T10" r="T11" b="T12"/>
                <a:pathLst>
                  <a:path w="668" h="314">
                    <a:moveTo>
                      <a:pt x="0" y="313"/>
                    </a:moveTo>
                    <a:lnTo>
                      <a:pt x="334" y="278"/>
                    </a:lnTo>
                    <a:lnTo>
                      <a:pt x="6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10" name="Line 403">
                <a:extLst>
                  <a:ext uri="{FF2B5EF4-FFF2-40B4-BE49-F238E27FC236}">
                    <a16:creationId xmlns:a16="http://schemas.microsoft.com/office/drawing/2014/main" id="{157D0815-146B-C063-8179-7603E67CC0A4}"/>
                  </a:ext>
                </a:extLst>
              </p:cNvPr>
              <p:cNvSpPr>
                <a:spLocks noChangeShapeType="1"/>
              </p:cNvSpPr>
              <p:nvPr/>
            </p:nvSpPr>
            <p:spPr bwMode="auto">
              <a:xfrm flipV="1">
                <a:off x="2462" y="3203"/>
                <a:ext cx="331" cy="277"/>
              </a:xfrm>
              <a:prstGeom prst="line">
                <a:avLst/>
              </a:prstGeom>
              <a:grpFill/>
              <a:ln w="12700">
                <a:solidFill>
                  <a:schemeClr val="tx1"/>
                </a:solidFill>
                <a:round/>
                <a:headEnd/>
                <a:tailEnd/>
              </a:ln>
            </p:spPr>
            <p:txBody>
              <a:bodyPr/>
              <a:lstStyle/>
              <a:p>
                <a:pPr>
                  <a:defRPr/>
                </a:pPr>
                <a:endParaRPr lang="en-ZW"/>
              </a:p>
            </p:txBody>
          </p:sp>
          <p:sp>
            <p:nvSpPr>
              <p:cNvPr id="37011" name="Line 404">
                <a:extLst>
                  <a:ext uri="{FF2B5EF4-FFF2-40B4-BE49-F238E27FC236}">
                    <a16:creationId xmlns:a16="http://schemas.microsoft.com/office/drawing/2014/main" id="{98AF42A7-CD0E-69CF-07E6-1AC4F53712C1}"/>
                  </a:ext>
                </a:extLst>
              </p:cNvPr>
              <p:cNvSpPr>
                <a:spLocks noChangeShapeType="1"/>
              </p:cNvSpPr>
              <p:nvPr/>
            </p:nvSpPr>
            <p:spPr bwMode="auto">
              <a:xfrm flipV="1">
                <a:off x="1126" y="3376"/>
                <a:ext cx="87" cy="287"/>
              </a:xfrm>
              <a:prstGeom prst="line">
                <a:avLst/>
              </a:prstGeom>
              <a:grpFill/>
              <a:ln w="12700">
                <a:solidFill>
                  <a:schemeClr val="tx1"/>
                </a:solidFill>
                <a:round/>
                <a:headEnd/>
                <a:tailEnd/>
              </a:ln>
            </p:spPr>
            <p:txBody>
              <a:bodyPr/>
              <a:lstStyle/>
              <a:p>
                <a:pPr>
                  <a:defRPr/>
                </a:pPr>
                <a:endParaRPr lang="en-ZW"/>
              </a:p>
            </p:txBody>
          </p:sp>
          <p:sp>
            <p:nvSpPr>
              <p:cNvPr id="37012" name="Freeform 405">
                <a:extLst>
                  <a:ext uri="{FF2B5EF4-FFF2-40B4-BE49-F238E27FC236}">
                    <a16:creationId xmlns:a16="http://schemas.microsoft.com/office/drawing/2014/main" id="{651E0192-B0BE-BE3A-EB05-0DDF3B74D24E}"/>
                  </a:ext>
                </a:extLst>
              </p:cNvPr>
              <p:cNvSpPr>
                <a:spLocks/>
              </p:cNvSpPr>
              <p:nvPr/>
            </p:nvSpPr>
            <p:spPr bwMode="auto">
              <a:xfrm>
                <a:off x="1126" y="3351"/>
                <a:ext cx="168" cy="301"/>
              </a:xfrm>
              <a:custGeom>
                <a:avLst/>
                <a:gdLst>
                  <a:gd name="T0" fmla="*/ 0 w 168"/>
                  <a:gd name="T1" fmla="*/ 300 h 301"/>
                  <a:gd name="T2" fmla="*/ 81 w 168"/>
                  <a:gd name="T3" fmla="*/ 25 h 301"/>
                  <a:gd name="T4" fmla="*/ 167 w 168"/>
                  <a:gd name="T5" fmla="*/ 0 h 301"/>
                  <a:gd name="T6" fmla="*/ 0 60000 65536"/>
                  <a:gd name="T7" fmla="*/ 0 60000 65536"/>
                  <a:gd name="T8" fmla="*/ 0 60000 65536"/>
                  <a:gd name="T9" fmla="*/ 0 w 168"/>
                  <a:gd name="T10" fmla="*/ 0 h 301"/>
                  <a:gd name="T11" fmla="*/ 168 w 168"/>
                  <a:gd name="T12" fmla="*/ 301 h 301"/>
                </a:gdLst>
                <a:ahLst/>
                <a:cxnLst>
                  <a:cxn ang="T6">
                    <a:pos x="T0" y="T1"/>
                  </a:cxn>
                  <a:cxn ang="T7">
                    <a:pos x="T2" y="T3"/>
                  </a:cxn>
                  <a:cxn ang="T8">
                    <a:pos x="T4" y="T5"/>
                  </a:cxn>
                </a:cxnLst>
                <a:rect l="T9" t="T10" r="T11" b="T12"/>
                <a:pathLst>
                  <a:path w="168" h="301">
                    <a:moveTo>
                      <a:pt x="0" y="300"/>
                    </a:moveTo>
                    <a:lnTo>
                      <a:pt x="81" y="25"/>
                    </a:lnTo>
                    <a:lnTo>
                      <a:pt x="1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13" name="Freeform 406">
                <a:extLst>
                  <a:ext uri="{FF2B5EF4-FFF2-40B4-BE49-F238E27FC236}">
                    <a16:creationId xmlns:a16="http://schemas.microsoft.com/office/drawing/2014/main" id="{C3B0F002-457A-3813-401D-0C4C8353797A}"/>
                  </a:ext>
                </a:extLst>
              </p:cNvPr>
              <p:cNvSpPr>
                <a:spLocks/>
              </p:cNvSpPr>
              <p:nvPr/>
            </p:nvSpPr>
            <p:spPr bwMode="auto">
              <a:xfrm>
                <a:off x="1207" y="3315"/>
                <a:ext cx="173" cy="62"/>
              </a:xfrm>
              <a:custGeom>
                <a:avLst/>
                <a:gdLst>
                  <a:gd name="T0" fmla="*/ 0 w 173"/>
                  <a:gd name="T1" fmla="*/ 61 h 62"/>
                  <a:gd name="T2" fmla="*/ 86 w 173"/>
                  <a:gd name="T3" fmla="*/ 36 h 62"/>
                  <a:gd name="T4" fmla="*/ 172 w 173"/>
                  <a:gd name="T5" fmla="*/ 0 h 62"/>
                  <a:gd name="T6" fmla="*/ 0 60000 65536"/>
                  <a:gd name="T7" fmla="*/ 0 60000 65536"/>
                  <a:gd name="T8" fmla="*/ 0 60000 65536"/>
                  <a:gd name="T9" fmla="*/ 0 w 173"/>
                  <a:gd name="T10" fmla="*/ 0 h 62"/>
                  <a:gd name="T11" fmla="*/ 173 w 173"/>
                  <a:gd name="T12" fmla="*/ 62 h 62"/>
                </a:gdLst>
                <a:ahLst/>
                <a:cxnLst>
                  <a:cxn ang="T6">
                    <a:pos x="T0" y="T1"/>
                  </a:cxn>
                  <a:cxn ang="T7">
                    <a:pos x="T2" y="T3"/>
                  </a:cxn>
                  <a:cxn ang="T8">
                    <a:pos x="T4" y="T5"/>
                  </a:cxn>
                </a:cxnLst>
                <a:rect l="T9" t="T10" r="T11" b="T12"/>
                <a:pathLst>
                  <a:path w="173" h="62">
                    <a:moveTo>
                      <a:pt x="0" y="61"/>
                    </a:moveTo>
                    <a:lnTo>
                      <a:pt x="86" y="36"/>
                    </a:lnTo>
                    <a:lnTo>
                      <a:pt x="172"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14" name="Freeform 407">
                <a:extLst>
                  <a:ext uri="{FF2B5EF4-FFF2-40B4-BE49-F238E27FC236}">
                    <a16:creationId xmlns:a16="http://schemas.microsoft.com/office/drawing/2014/main" id="{3309DDF4-DAB5-97AE-B7D3-DC2710CA152A}"/>
                  </a:ext>
                </a:extLst>
              </p:cNvPr>
              <p:cNvSpPr>
                <a:spLocks/>
              </p:cNvSpPr>
              <p:nvPr/>
            </p:nvSpPr>
            <p:spPr bwMode="auto">
              <a:xfrm>
                <a:off x="1293" y="3255"/>
                <a:ext cx="168" cy="97"/>
              </a:xfrm>
              <a:custGeom>
                <a:avLst/>
                <a:gdLst>
                  <a:gd name="T0" fmla="*/ 0 w 168"/>
                  <a:gd name="T1" fmla="*/ 96 h 97"/>
                  <a:gd name="T2" fmla="*/ 86 w 168"/>
                  <a:gd name="T3" fmla="*/ 61 h 97"/>
                  <a:gd name="T4" fmla="*/ 167 w 168"/>
                  <a:gd name="T5" fmla="*/ 0 h 97"/>
                  <a:gd name="T6" fmla="*/ 0 60000 65536"/>
                  <a:gd name="T7" fmla="*/ 0 60000 65536"/>
                  <a:gd name="T8" fmla="*/ 0 60000 65536"/>
                  <a:gd name="T9" fmla="*/ 0 w 168"/>
                  <a:gd name="T10" fmla="*/ 0 h 97"/>
                  <a:gd name="T11" fmla="*/ 168 w 168"/>
                  <a:gd name="T12" fmla="*/ 97 h 97"/>
                </a:gdLst>
                <a:ahLst/>
                <a:cxnLst>
                  <a:cxn ang="T6">
                    <a:pos x="T0" y="T1"/>
                  </a:cxn>
                  <a:cxn ang="T7">
                    <a:pos x="T2" y="T3"/>
                  </a:cxn>
                  <a:cxn ang="T8">
                    <a:pos x="T4" y="T5"/>
                  </a:cxn>
                </a:cxnLst>
                <a:rect l="T9" t="T10" r="T11" b="T12"/>
                <a:pathLst>
                  <a:path w="168" h="97">
                    <a:moveTo>
                      <a:pt x="0" y="96"/>
                    </a:moveTo>
                    <a:lnTo>
                      <a:pt x="86" y="61"/>
                    </a:lnTo>
                    <a:lnTo>
                      <a:pt x="1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15" name="Freeform 408">
                <a:extLst>
                  <a:ext uri="{FF2B5EF4-FFF2-40B4-BE49-F238E27FC236}">
                    <a16:creationId xmlns:a16="http://schemas.microsoft.com/office/drawing/2014/main" id="{CC6DB90E-87F6-5040-5B3B-1D7D2A9E1C4A}"/>
                  </a:ext>
                </a:extLst>
              </p:cNvPr>
              <p:cNvSpPr>
                <a:spLocks/>
              </p:cNvSpPr>
              <p:nvPr/>
            </p:nvSpPr>
            <p:spPr bwMode="auto">
              <a:xfrm>
                <a:off x="1379" y="2992"/>
                <a:ext cx="162" cy="324"/>
              </a:xfrm>
              <a:custGeom>
                <a:avLst/>
                <a:gdLst>
                  <a:gd name="T0" fmla="*/ 0 w 162"/>
                  <a:gd name="T1" fmla="*/ 323 h 324"/>
                  <a:gd name="T2" fmla="*/ 81 w 162"/>
                  <a:gd name="T3" fmla="*/ 263 h 324"/>
                  <a:gd name="T4" fmla="*/ 161 w 162"/>
                  <a:gd name="T5" fmla="*/ 0 h 324"/>
                  <a:gd name="T6" fmla="*/ 0 60000 65536"/>
                  <a:gd name="T7" fmla="*/ 0 60000 65536"/>
                  <a:gd name="T8" fmla="*/ 0 60000 65536"/>
                  <a:gd name="T9" fmla="*/ 0 w 162"/>
                  <a:gd name="T10" fmla="*/ 0 h 324"/>
                  <a:gd name="T11" fmla="*/ 162 w 162"/>
                  <a:gd name="T12" fmla="*/ 324 h 324"/>
                </a:gdLst>
                <a:ahLst/>
                <a:cxnLst>
                  <a:cxn ang="T6">
                    <a:pos x="T0" y="T1"/>
                  </a:cxn>
                  <a:cxn ang="T7">
                    <a:pos x="T2" y="T3"/>
                  </a:cxn>
                  <a:cxn ang="T8">
                    <a:pos x="T4" y="T5"/>
                  </a:cxn>
                </a:cxnLst>
                <a:rect l="T9" t="T10" r="T11" b="T12"/>
                <a:pathLst>
                  <a:path w="162" h="324">
                    <a:moveTo>
                      <a:pt x="0" y="323"/>
                    </a:moveTo>
                    <a:lnTo>
                      <a:pt x="81" y="263"/>
                    </a:lnTo>
                    <a:lnTo>
                      <a:pt x="161"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16" name="Freeform 409">
                <a:extLst>
                  <a:ext uri="{FF2B5EF4-FFF2-40B4-BE49-F238E27FC236}">
                    <a16:creationId xmlns:a16="http://schemas.microsoft.com/office/drawing/2014/main" id="{2A4130A3-EC62-2C20-14E6-8FFE32DBCC36}"/>
                  </a:ext>
                </a:extLst>
              </p:cNvPr>
              <p:cNvSpPr>
                <a:spLocks/>
              </p:cNvSpPr>
              <p:nvPr/>
            </p:nvSpPr>
            <p:spPr bwMode="auto">
              <a:xfrm>
                <a:off x="1460" y="2992"/>
                <a:ext cx="168" cy="264"/>
              </a:xfrm>
              <a:custGeom>
                <a:avLst/>
                <a:gdLst>
                  <a:gd name="T0" fmla="*/ 0 w 168"/>
                  <a:gd name="T1" fmla="*/ 263 h 264"/>
                  <a:gd name="T2" fmla="*/ 80 w 168"/>
                  <a:gd name="T3" fmla="*/ 0 h 264"/>
                  <a:gd name="T4" fmla="*/ 167 w 168"/>
                  <a:gd name="T5" fmla="*/ 0 h 264"/>
                  <a:gd name="T6" fmla="*/ 0 60000 65536"/>
                  <a:gd name="T7" fmla="*/ 0 60000 65536"/>
                  <a:gd name="T8" fmla="*/ 0 60000 65536"/>
                  <a:gd name="T9" fmla="*/ 0 w 168"/>
                  <a:gd name="T10" fmla="*/ 0 h 264"/>
                  <a:gd name="T11" fmla="*/ 168 w 168"/>
                  <a:gd name="T12" fmla="*/ 264 h 264"/>
                </a:gdLst>
                <a:ahLst/>
                <a:cxnLst>
                  <a:cxn ang="T6">
                    <a:pos x="T0" y="T1"/>
                  </a:cxn>
                  <a:cxn ang="T7">
                    <a:pos x="T2" y="T3"/>
                  </a:cxn>
                  <a:cxn ang="T8">
                    <a:pos x="T4" y="T5"/>
                  </a:cxn>
                </a:cxnLst>
                <a:rect l="T9" t="T10" r="T11" b="T12"/>
                <a:pathLst>
                  <a:path w="168" h="264">
                    <a:moveTo>
                      <a:pt x="0" y="263"/>
                    </a:moveTo>
                    <a:lnTo>
                      <a:pt x="80" y="0"/>
                    </a:lnTo>
                    <a:lnTo>
                      <a:pt x="1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17" name="Freeform 410">
                <a:extLst>
                  <a:ext uri="{FF2B5EF4-FFF2-40B4-BE49-F238E27FC236}">
                    <a16:creationId xmlns:a16="http://schemas.microsoft.com/office/drawing/2014/main" id="{982CA437-E73A-991B-3C8A-03A1DB26A9E1}"/>
                  </a:ext>
                </a:extLst>
              </p:cNvPr>
              <p:cNvSpPr>
                <a:spLocks/>
              </p:cNvSpPr>
              <p:nvPr/>
            </p:nvSpPr>
            <p:spPr bwMode="auto">
              <a:xfrm>
                <a:off x="1540" y="2992"/>
                <a:ext cx="255" cy="49"/>
              </a:xfrm>
              <a:custGeom>
                <a:avLst/>
                <a:gdLst>
                  <a:gd name="T0" fmla="*/ 0 w 255"/>
                  <a:gd name="T1" fmla="*/ 0 h 49"/>
                  <a:gd name="T2" fmla="*/ 87 w 255"/>
                  <a:gd name="T3" fmla="*/ 0 h 49"/>
                  <a:gd name="T4" fmla="*/ 254 w 255"/>
                  <a:gd name="T5" fmla="*/ 48 h 49"/>
                  <a:gd name="T6" fmla="*/ 0 60000 65536"/>
                  <a:gd name="T7" fmla="*/ 0 60000 65536"/>
                  <a:gd name="T8" fmla="*/ 0 60000 65536"/>
                  <a:gd name="T9" fmla="*/ 0 w 255"/>
                  <a:gd name="T10" fmla="*/ 0 h 49"/>
                  <a:gd name="T11" fmla="*/ 255 w 255"/>
                  <a:gd name="T12" fmla="*/ 49 h 49"/>
                </a:gdLst>
                <a:ahLst/>
                <a:cxnLst>
                  <a:cxn ang="T6">
                    <a:pos x="T0" y="T1"/>
                  </a:cxn>
                  <a:cxn ang="T7">
                    <a:pos x="T2" y="T3"/>
                  </a:cxn>
                  <a:cxn ang="T8">
                    <a:pos x="T4" y="T5"/>
                  </a:cxn>
                </a:cxnLst>
                <a:rect l="T9" t="T10" r="T11" b="T12"/>
                <a:pathLst>
                  <a:path w="255" h="49">
                    <a:moveTo>
                      <a:pt x="0" y="0"/>
                    </a:moveTo>
                    <a:lnTo>
                      <a:pt x="87" y="0"/>
                    </a:lnTo>
                    <a:lnTo>
                      <a:pt x="254" y="48"/>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18" name="Freeform 411">
                <a:extLst>
                  <a:ext uri="{FF2B5EF4-FFF2-40B4-BE49-F238E27FC236}">
                    <a16:creationId xmlns:a16="http://schemas.microsoft.com/office/drawing/2014/main" id="{226E52CA-002D-1208-D210-25CFF9C2C8DE}"/>
                  </a:ext>
                </a:extLst>
              </p:cNvPr>
              <p:cNvSpPr>
                <a:spLocks/>
              </p:cNvSpPr>
              <p:nvPr/>
            </p:nvSpPr>
            <p:spPr bwMode="auto">
              <a:xfrm>
                <a:off x="1627" y="2992"/>
                <a:ext cx="335" cy="145"/>
              </a:xfrm>
              <a:custGeom>
                <a:avLst/>
                <a:gdLst>
                  <a:gd name="T0" fmla="*/ 0 w 335"/>
                  <a:gd name="T1" fmla="*/ 0 h 145"/>
                  <a:gd name="T2" fmla="*/ 167 w 335"/>
                  <a:gd name="T3" fmla="*/ 48 h 145"/>
                  <a:gd name="T4" fmla="*/ 334 w 335"/>
                  <a:gd name="T5" fmla="*/ 144 h 145"/>
                  <a:gd name="T6" fmla="*/ 0 60000 65536"/>
                  <a:gd name="T7" fmla="*/ 0 60000 65536"/>
                  <a:gd name="T8" fmla="*/ 0 60000 65536"/>
                  <a:gd name="T9" fmla="*/ 0 w 335"/>
                  <a:gd name="T10" fmla="*/ 0 h 145"/>
                  <a:gd name="T11" fmla="*/ 335 w 335"/>
                  <a:gd name="T12" fmla="*/ 145 h 145"/>
                </a:gdLst>
                <a:ahLst/>
                <a:cxnLst>
                  <a:cxn ang="T6">
                    <a:pos x="T0" y="T1"/>
                  </a:cxn>
                  <a:cxn ang="T7">
                    <a:pos x="T2" y="T3"/>
                  </a:cxn>
                  <a:cxn ang="T8">
                    <a:pos x="T4" y="T5"/>
                  </a:cxn>
                </a:cxnLst>
                <a:rect l="T9" t="T10" r="T11" b="T12"/>
                <a:pathLst>
                  <a:path w="335" h="145">
                    <a:moveTo>
                      <a:pt x="0" y="0"/>
                    </a:moveTo>
                    <a:lnTo>
                      <a:pt x="167" y="48"/>
                    </a:lnTo>
                    <a:lnTo>
                      <a:pt x="334" y="144"/>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19" name="Freeform 412">
                <a:extLst>
                  <a:ext uri="{FF2B5EF4-FFF2-40B4-BE49-F238E27FC236}">
                    <a16:creationId xmlns:a16="http://schemas.microsoft.com/office/drawing/2014/main" id="{259704EC-ACC0-E68E-B69E-B2E86EFC19A9}"/>
                  </a:ext>
                </a:extLst>
              </p:cNvPr>
              <p:cNvSpPr>
                <a:spLocks/>
              </p:cNvSpPr>
              <p:nvPr/>
            </p:nvSpPr>
            <p:spPr bwMode="auto">
              <a:xfrm>
                <a:off x="1794" y="3040"/>
                <a:ext cx="335" cy="253"/>
              </a:xfrm>
              <a:custGeom>
                <a:avLst/>
                <a:gdLst>
                  <a:gd name="T0" fmla="*/ 0 w 335"/>
                  <a:gd name="T1" fmla="*/ 0 h 253"/>
                  <a:gd name="T2" fmla="*/ 167 w 335"/>
                  <a:gd name="T3" fmla="*/ 96 h 253"/>
                  <a:gd name="T4" fmla="*/ 334 w 335"/>
                  <a:gd name="T5" fmla="*/ 252 h 253"/>
                  <a:gd name="T6" fmla="*/ 0 60000 65536"/>
                  <a:gd name="T7" fmla="*/ 0 60000 65536"/>
                  <a:gd name="T8" fmla="*/ 0 60000 65536"/>
                  <a:gd name="T9" fmla="*/ 0 w 335"/>
                  <a:gd name="T10" fmla="*/ 0 h 253"/>
                  <a:gd name="T11" fmla="*/ 335 w 335"/>
                  <a:gd name="T12" fmla="*/ 253 h 253"/>
                </a:gdLst>
                <a:ahLst/>
                <a:cxnLst>
                  <a:cxn ang="T6">
                    <a:pos x="T0" y="T1"/>
                  </a:cxn>
                  <a:cxn ang="T7">
                    <a:pos x="T2" y="T3"/>
                  </a:cxn>
                  <a:cxn ang="T8">
                    <a:pos x="T4" y="T5"/>
                  </a:cxn>
                </a:cxnLst>
                <a:rect l="T9" t="T10" r="T11" b="T12"/>
                <a:pathLst>
                  <a:path w="335" h="253">
                    <a:moveTo>
                      <a:pt x="0" y="0"/>
                    </a:moveTo>
                    <a:lnTo>
                      <a:pt x="167" y="96"/>
                    </a:lnTo>
                    <a:lnTo>
                      <a:pt x="334" y="252"/>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20" name="Freeform 413">
                <a:extLst>
                  <a:ext uri="{FF2B5EF4-FFF2-40B4-BE49-F238E27FC236}">
                    <a16:creationId xmlns:a16="http://schemas.microsoft.com/office/drawing/2014/main" id="{37B05494-4112-7713-F1E4-4BF18EA614B6}"/>
                  </a:ext>
                </a:extLst>
              </p:cNvPr>
              <p:cNvSpPr>
                <a:spLocks/>
              </p:cNvSpPr>
              <p:nvPr/>
            </p:nvSpPr>
            <p:spPr bwMode="auto">
              <a:xfrm>
                <a:off x="1961" y="3136"/>
                <a:ext cx="502" cy="337"/>
              </a:xfrm>
              <a:custGeom>
                <a:avLst/>
                <a:gdLst>
                  <a:gd name="T0" fmla="*/ 0 w 502"/>
                  <a:gd name="T1" fmla="*/ 0 h 337"/>
                  <a:gd name="T2" fmla="*/ 167 w 502"/>
                  <a:gd name="T3" fmla="*/ 157 h 337"/>
                  <a:gd name="T4" fmla="*/ 501 w 502"/>
                  <a:gd name="T5" fmla="*/ 336 h 337"/>
                  <a:gd name="T6" fmla="*/ 0 60000 65536"/>
                  <a:gd name="T7" fmla="*/ 0 60000 65536"/>
                  <a:gd name="T8" fmla="*/ 0 60000 65536"/>
                  <a:gd name="T9" fmla="*/ 0 w 502"/>
                  <a:gd name="T10" fmla="*/ 0 h 337"/>
                  <a:gd name="T11" fmla="*/ 502 w 502"/>
                  <a:gd name="T12" fmla="*/ 337 h 337"/>
                </a:gdLst>
                <a:ahLst/>
                <a:cxnLst>
                  <a:cxn ang="T6">
                    <a:pos x="T0" y="T1"/>
                  </a:cxn>
                  <a:cxn ang="T7">
                    <a:pos x="T2" y="T3"/>
                  </a:cxn>
                  <a:cxn ang="T8">
                    <a:pos x="T4" y="T5"/>
                  </a:cxn>
                </a:cxnLst>
                <a:rect l="T9" t="T10" r="T11" b="T12"/>
                <a:pathLst>
                  <a:path w="502" h="337">
                    <a:moveTo>
                      <a:pt x="0" y="0"/>
                    </a:moveTo>
                    <a:lnTo>
                      <a:pt x="167" y="157"/>
                    </a:lnTo>
                    <a:lnTo>
                      <a:pt x="501" y="336"/>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21" name="Freeform 414">
                <a:extLst>
                  <a:ext uri="{FF2B5EF4-FFF2-40B4-BE49-F238E27FC236}">
                    <a16:creationId xmlns:a16="http://schemas.microsoft.com/office/drawing/2014/main" id="{45C20A47-212A-F815-CC4F-7805D538AE59}"/>
                  </a:ext>
                </a:extLst>
              </p:cNvPr>
              <p:cNvSpPr>
                <a:spLocks/>
              </p:cNvSpPr>
              <p:nvPr/>
            </p:nvSpPr>
            <p:spPr bwMode="auto">
              <a:xfrm>
                <a:off x="2128" y="3292"/>
                <a:ext cx="668" cy="251"/>
              </a:xfrm>
              <a:custGeom>
                <a:avLst/>
                <a:gdLst>
                  <a:gd name="T0" fmla="*/ 0 w 668"/>
                  <a:gd name="T1" fmla="*/ 0 h 251"/>
                  <a:gd name="T2" fmla="*/ 334 w 668"/>
                  <a:gd name="T3" fmla="*/ 179 h 251"/>
                  <a:gd name="T4" fmla="*/ 667 w 668"/>
                  <a:gd name="T5" fmla="*/ 250 h 251"/>
                  <a:gd name="T6" fmla="*/ 0 60000 65536"/>
                  <a:gd name="T7" fmla="*/ 0 60000 65536"/>
                  <a:gd name="T8" fmla="*/ 0 60000 65536"/>
                  <a:gd name="T9" fmla="*/ 0 w 668"/>
                  <a:gd name="T10" fmla="*/ 0 h 251"/>
                  <a:gd name="T11" fmla="*/ 668 w 668"/>
                  <a:gd name="T12" fmla="*/ 251 h 251"/>
                </a:gdLst>
                <a:ahLst/>
                <a:cxnLst>
                  <a:cxn ang="T6">
                    <a:pos x="T0" y="T1"/>
                  </a:cxn>
                  <a:cxn ang="T7">
                    <a:pos x="T2" y="T3"/>
                  </a:cxn>
                  <a:cxn ang="T8">
                    <a:pos x="T4" y="T5"/>
                  </a:cxn>
                </a:cxnLst>
                <a:rect l="T9" t="T10" r="T11" b="T12"/>
                <a:pathLst>
                  <a:path w="668" h="251">
                    <a:moveTo>
                      <a:pt x="0" y="0"/>
                    </a:moveTo>
                    <a:lnTo>
                      <a:pt x="334" y="179"/>
                    </a:lnTo>
                    <a:lnTo>
                      <a:pt x="667" y="25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22" name="Line 415">
                <a:extLst>
                  <a:ext uri="{FF2B5EF4-FFF2-40B4-BE49-F238E27FC236}">
                    <a16:creationId xmlns:a16="http://schemas.microsoft.com/office/drawing/2014/main" id="{6320EAE0-21F0-CC14-4184-739FD84E6C44}"/>
                  </a:ext>
                </a:extLst>
              </p:cNvPr>
              <p:cNvSpPr>
                <a:spLocks noChangeShapeType="1"/>
              </p:cNvSpPr>
              <p:nvPr/>
            </p:nvSpPr>
            <p:spPr bwMode="auto">
              <a:xfrm>
                <a:off x="2462" y="3480"/>
                <a:ext cx="331" cy="71"/>
              </a:xfrm>
              <a:prstGeom prst="line">
                <a:avLst/>
              </a:prstGeom>
              <a:grpFill/>
              <a:ln w="12700">
                <a:solidFill>
                  <a:schemeClr val="tx1"/>
                </a:solidFill>
                <a:round/>
                <a:headEnd/>
                <a:tailEnd/>
              </a:ln>
            </p:spPr>
            <p:txBody>
              <a:bodyPr/>
              <a:lstStyle/>
              <a:p>
                <a:pPr>
                  <a:defRPr/>
                </a:pPr>
                <a:endParaRPr lang="en-ZW"/>
              </a:p>
            </p:txBody>
          </p:sp>
          <p:sp>
            <p:nvSpPr>
              <p:cNvPr id="37023" name="Line 416">
                <a:extLst>
                  <a:ext uri="{FF2B5EF4-FFF2-40B4-BE49-F238E27FC236}">
                    <a16:creationId xmlns:a16="http://schemas.microsoft.com/office/drawing/2014/main" id="{59389CF5-902A-870D-4082-14624D12ADE2}"/>
                  </a:ext>
                </a:extLst>
              </p:cNvPr>
              <p:cNvSpPr>
                <a:spLocks noChangeShapeType="1"/>
              </p:cNvSpPr>
              <p:nvPr/>
            </p:nvSpPr>
            <p:spPr bwMode="auto">
              <a:xfrm flipV="1">
                <a:off x="1130" y="3267"/>
                <a:ext cx="81" cy="380"/>
              </a:xfrm>
              <a:prstGeom prst="line">
                <a:avLst/>
              </a:prstGeom>
              <a:grpFill/>
              <a:ln w="12700">
                <a:solidFill>
                  <a:schemeClr val="tx1"/>
                </a:solidFill>
                <a:round/>
                <a:headEnd/>
                <a:tailEnd/>
              </a:ln>
            </p:spPr>
            <p:txBody>
              <a:bodyPr/>
              <a:lstStyle/>
              <a:p>
                <a:pPr>
                  <a:defRPr/>
                </a:pPr>
                <a:endParaRPr lang="en-ZW"/>
              </a:p>
            </p:txBody>
          </p:sp>
          <p:sp>
            <p:nvSpPr>
              <p:cNvPr id="37024" name="Freeform 417">
                <a:extLst>
                  <a:ext uri="{FF2B5EF4-FFF2-40B4-BE49-F238E27FC236}">
                    <a16:creationId xmlns:a16="http://schemas.microsoft.com/office/drawing/2014/main" id="{133C2946-B66B-2802-0682-B2BF9ECE20D6}"/>
                  </a:ext>
                </a:extLst>
              </p:cNvPr>
              <p:cNvSpPr>
                <a:spLocks/>
              </p:cNvSpPr>
              <p:nvPr/>
            </p:nvSpPr>
            <p:spPr bwMode="auto">
              <a:xfrm>
                <a:off x="1126" y="2919"/>
                <a:ext cx="168" cy="733"/>
              </a:xfrm>
              <a:custGeom>
                <a:avLst/>
                <a:gdLst>
                  <a:gd name="T0" fmla="*/ 0 w 168"/>
                  <a:gd name="T1" fmla="*/ 732 h 733"/>
                  <a:gd name="T2" fmla="*/ 81 w 168"/>
                  <a:gd name="T3" fmla="*/ 348 h 733"/>
                  <a:gd name="T4" fmla="*/ 167 w 168"/>
                  <a:gd name="T5" fmla="*/ 0 h 733"/>
                  <a:gd name="T6" fmla="*/ 0 60000 65536"/>
                  <a:gd name="T7" fmla="*/ 0 60000 65536"/>
                  <a:gd name="T8" fmla="*/ 0 60000 65536"/>
                  <a:gd name="T9" fmla="*/ 0 w 168"/>
                  <a:gd name="T10" fmla="*/ 0 h 733"/>
                  <a:gd name="T11" fmla="*/ 168 w 168"/>
                  <a:gd name="T12" fmla="*/ 733 h 733"/>
                </a:gdLst>
                <a:ahLst/>
                <a:cxnLst>
                  <a:cxn ang="T6">
                    <a:pos x="T0" y="T1"/>
                  </a:cxn>
                  <a:cxn ang="T7">
                    <a:pos x="T2" y="T3"/>
                  </a:cxn>
                  <a:cxn ang="T8">
                    <a:pos x="T4" y="T5"/>
                  </a:cxn>
                </a:cxnLst>
                <a:rect l="T9" t="T10" r="T11" b="T12"/>
                <a:pathLst>
                  <a:path w="168" h="733">
                    <a:moveTo>
                      <a:pt x="0" y="732"/>
                    </a:moveTo>
                    <a:lnTo>
                      <a:pt x="81" y="348"/>
                    </a:lnTo>
                    <a:lnTo>
                      <a:pt x="1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25" name="Freeform 418">
                <a:extLst>
                  <a:ext uri="{FF2B5EF4-FFF2-40B4-BE49-F238E27FC236}">
                    <a16:creationId xmlns:a16="http://schemas.microsoft.com/office/drawing/2014/main" id="{29E1F915-2847-19AB-6B99-710AC5A60C6A}"/>
                  </a:ext>
                </a:extLst>
              </p:cNvPr>
              <p:cNvSpPr>
                <a:spLocks/>
              </p:cNvSpPr>
              <p:nvPr/>
            </p:nvSpPr>
            <p:spPr bwMode="auto">
              <a:xfrm>
                <a:off x="1207" y="2559"/>
                <a:ext cx="173" cy="709"/>
              </a:xfrm>
              <a:custGeom>
                <a:avLst/>
                <a:gdLst>
                  <a:gd name="T0" fmla="*/ 0 w 173"/>
                  <a:gd name="T1" fmla="*/ 708 h 709"/>
                  <a:gd name="T2" fmla="*/ 86 w 173"/>
                  <a:gd name="T3" fmla="*/ 360 h 709"/>
                  <a:gd name="T4" fmla="*/ 172 w 173"/>
                  <a:gd name="T5" fmla="*/ 0 h 709"/>
                  <a:gd name="T6" fmla="*/ 0 60000 65536"/>
                  <a:gd name="T7" fmla="*/ 0 60000 65536"/>
                  <a:gd name="T8" fmla="*/ 0 60000 65536"/>
                  <a:gd name="T9" fmla="*/ 0 w 173"/>
                  <a:gd name="T10" fmla="*/ 0 h 709"/>
                  <a:gd name="T11" fmla="*/ 173 w 173"/>
                  <a:gd name="T12" fmla="*/ 709 h 709"/>
                </a:gdLst>
                <a:ahLst/>
                <a:cxnLst>
                  <a:cxn ang="T6">
                    <a:pos x="T0" y="T1"/>
                  </a:cxn>
                  <a:cxn ang="T7">
                    <a:pos x="T2" y="T3"/>
                  </a:cxn>
                  <a:cxn ang="T8">
                    <a:pos x="T4" y="T5"/>
                  </a:cxn>
                </a:cxnLst>
                <a:rect l="T9" t="T10" r="T11" b="T12"/>
                <a:pathLst>
                  <a:path w="173" h="709">
                    <a:moveTo>
                      <a:pt x="0" y="708"/>
                    </a:moveTo>
                    <a:lnTo>
                      <a:pt x="86" y="360"/>
                    </a:lnTo>
                    <a:lnTo>
                      <a:pt x="172"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26" name="Freeform 419">
                <a:extLst>
                  <a:ext uri="{FF2B5EF4-FFF2-40B4-BE49-F238E27FC236}">
                    <a16:creationId xmlns:a16="http://schemas.microsoft.com/office/drawing/2014/main" id="{39DC5493-CB7B-932D-CA04-686B4E738757}"/>
                  </a:ext>
                </a:extLst>
              </p:cNvPr>
              <p:cNvSpPr>
                <a:spLocks/>
              </p:cNvSpPr>
              <p:nvPr/>
            </p:nvSpPr>
            <p:spPr bwMode="auto">
              <a:xfrm>
                <a:off x="1293" y="2559"/>
                <a:ext cx="168" cy="361"/>
              </a:xfrm>
              <a:custGeom>
                <a:avLst/>
                <a:gdLst>
                  <a:gd name="T0" fmla="*/ 0 w 168"/>
                  <a:gd name="T1" fmla="*/ 360 h 361"/>
                  <a:gd name="T2" fmla="*/ 86 w 168"/>
                  <a:gd name="T3" fmla="*/ 0 h 361"/>
                  <a:gd name="T4" fmla="*/ 167 w 168"/>
                  <a:gd name="T5" fmla="*/ 300 h 361"/>
                  <a:gd name="T6" fmla="*/ 0 60000 65536"/>
                  <a:gd name="T7" fmla="*/ 0 60000 65536"/>
                  <a:gd name="T8" fmla="*/ 0 60000 65536"/>
                  <a:gd name="T9" fmla="*/ 0 w 168"/>
                  <a:gd name="T10" fmla="*/ 0 h 361"/>
                  <a:gd name="T11" fmla="*/ 168 w 168"/>
                  <a:gd name="T12" fmla="*/ 361 h 361"/>
                </a:gdLst>
                <a:ahLst/>
                <a:cxnLst>
                  <a:cxn ang="T6">
                    <a:pos x="T0" y="T1"/>
                  </a:cxn>
                  <a:cxn ang="T7">
                    <a:pos x="T2" y="T3"/>
                  </a:cxn>
                  <a:cxn ang="T8">
                    <a:pos x="T4" y="T5"/>
                  </a:cxn>
                </a:cxnLst>
                <a:rect l="T9" t="T10" r="T11" b="T12"/>
                <a:pathLst>
                  <a:path w="168" h="361">
                    <a:moveTo>
                      <a:pt x="0" y="360"/>
                    </a:moveTo>
                    <a:lnTo>
                      <a:pt x="86" y="0"/>
                    </a:lnTo>
                    <a:lnTo>
                      <a:pt x="167" y="30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27" name="Freeform 420">
                <a:extLst>
                  <a:ext uri="{FF2B5EF4-FFF2-40B4-BE49-F238E27FC236}">
                    <a16:creationId xmlns:a16="http://schemas.microsoft.com/office/drawing/2014/main" id="{1A52AACE-0971-B387-2557-A19BA07A8F4C}"/>
                  </a:ext>
                </a:extLst>
              </p:cNvPr>
              <p:cNvSpPr>
                <a:spLocks/>
              </p:cNvSpPr>
              <p:nvPr/>
            </p:nvSpPr>
            <p:spPr bwMode="auto">
              <a:xfrm>
                <a:off x="1379" y="2559"/>
                <a:ext cx="162" cy="445"/>
              </a:xfrm>
              <a:custGeom>
                <a:avLst/>
                <a:gdLst>
                  <a:gd name="T0" fmla="*/ 0 w 162"/>
                  <a:gd name="T1" fmla="*/ 0 h 445"/>
                  <a:gd name="T2" fmla="*/ 81 w 162"/>
                  <a:gd name="T3" fmla="*/ 300 h 445"/>
                  <a:gd name="T4" fmla="*/ 161 w 162"/>
                  <a:gd name="T5" fmla="*/ 444 h 445"/>
                  <a:gd name="T6" fmla="*/ 0 60000 65536"/>
                  <a:gd name="T7" fmla="*/ 0 60000 65536"/>
                  <a:gd name="T8" fmla="*/ 0 60000 65536"/>
                  <a:gd name="T9" fmla="*/ 0 w 162"/>
                  <a:gd name="T10" fmla="*/ 0 h 445"/>
                  <a:gd name="T11" fmla="*/ 162 w 162"/>
                  <a:gd name="T12" fmla="*/ 445 h 445"/>
                </a:gdLst>
                <a:ahLst/>
                <a:cxnLst>
                  <a:cxn ang="T6">
                    <a:pos x="T0" y="T1"/>
                  </a:cxn>
                  <a:cxn ang="T7">
                    <a:pos x="T2" y="T3"/>
                  </a:cxn>
                  <a:cxn ang="T8">
                    <a:pos x="T4" y="T5"/>
                  </a:cxn>
                </a:cxnLst>
                <a:rect l="T9" t="T10" r="T11" b="T12"/>
                <a:pathLst>
                  <a:path w="162" h="445">
                    <a:moveTo>
                      <a:pt x="0" y="0"/>
                    </a:moveTo>
                    <a:lnTo>
                      <a:pt x="81" y="300"/>
                    </a:lnTo>
                    <a:lnTo>
                      <a:pt x="161" y="444"/>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28" name="Freeform 421">
                <a:extLst>
                  <a:ext uri="{FF2B5EF4-FFF2-40B4-BE49-F238E27FC236}">
                    <a16:creationId xmlns:a16="http://schemas.microsoft.com/office/drawing/2014/main" id="{6F411E63-BA15-CBB3-F8AC-2E0DAD297099}"/>
                  </a:ext>
                </a:extLst>
              </p:cNvPr>
              <p:cNvSpPr>
                <a:spLocks/>
              </p:cNvSpPr>
              <p:nvPr/>
            </p:nvSpPr>
            <p:spPr bwMode="auto">
              <a:xfrm>
                <a:off x="1460" y="2859"/>
                <a:ext cx="168" cy="278"/>
              </a:xfrm>
              <a:custGeom>
                <a:avLst/>
                <a:gdLst>
                  <a:gd name="T0" fmla="*/ 0 w 168"/>
                  <a:gd name="T1" fmla="*/ 0 h 278"/>
                  <a:gd name="T2" fmla="*/ 80 w 168"/>
                  <a:gd name="T3" fmla="*/ 144 h 278"/>
                  <a:gd name="T4" fmla="*/ 167 w 168"/>
                  <a:gd name="T5" fmla="*/ 277 h 278"/>
                  <a:gd name="T6" fmla="*/ 0 60000 65536"/>
                  <a:gd name="T7" fmla="*/ 0 60000 65536"/>
                  <a:gd name="T8" fmla="*/ 0 60000 65536"/>
                  <a:gd name="T9" fmla="*/ 0 w 168"/>
                  <a:gd name="T10" fmla="*/ 0 h 278"/>
                  <a:gd name="T11" fmla="*/ 168 w 168"/>
                  <a:gd name="T12" fmla="*/ 278 h 278"/>
                </a:gdLst>
                <a:ahLst/>
                <a:cxnLst>
                  <a:cxn ang="T6">
                    <a:pos x="T0" y="T1"/>
                  </a:cxn>
                  <a:cxn ang="T7">
                    <a:pos x="T2" y="T3"/>
                  </a:cxn>
                  <a:cxn ang="T8">
                    <a:pos x="T4" y="T5"/>
                  </a:cxn>
                </a:cxnLst>
                <a:rect l="T9" t="T10" r="T11" b="T12"/>
                <a:pathLst>
                  <a:path w="168" h="278">
                    <a:moveTo>
                      <a:pt x="0" y="0"/>
                    </a:moveTo>
                    <a:lnTo>
                      <a:pt x="80" y="144"/>
                    </a:lnTo>
                    <a:lnTo>
                      <a:pt x="167" y="277"/>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29" name="Freeform 422">
                <a:extLst>
                  <a:ext uri="{FF2B5EF4-FFF2-40B4-BE49-F238E27FC236}">
                    <a16:creationId xmlns:a16="http://schemas.microsoft.com/office/drawing/2014/main" id="{A89340C7-03AB-45F8-88F1-C702BFBA943D}"/>
                  </a:ext>
                </a:extLst>
              </p:cNvPr>
              <p:cNvSpPr>
                <a:spLocks/>
              </p:cNvSpPr>
              <p:nvPr/>
            </p:nvSpPr>
            <p:spPr bwMode="auto">
              <a:xfrm>
                <a:off x="1540" y="3003"/>
                <a:ext cx="255" cy="349"/>
              </a:xfrm>
              <a:custGeom>
                <a:avLst/>
                <a:gdLst>
                  <a:gd name="T0" fmla="*/ 0 w 255"/>
                  <a:gd name="T1" fmla="*/ 0 h 349"/>
                  <a:gd name="T2" fmla="*/ 87 w 255"/>
                  <a:gd name="T3" fmla="*/ 133 h 349"/>
                  <a:gd name="T4" fmla="*/ 254 w 255"/>
                  <a:gd name="T5" fmla="*/ 348 h 349"/>
                  <a:gd name="T6" fmla="*/ 0 60000 65536"/>
                  <a:gd name="T7" fmla="*/ 0 60000 65536"/>
                  <a:gd name="T8" fmla="*/ 0 60000 65536"/>
                  <a:gd name="T9" fmla="*/ 0 w 255"/>
                  <a:gd name="T10" fmla="*/ 0 h 349"/>
                  <a:gd name="T11" fmla="*/ 255 w 255"/>
                  <a:gd name="T12" fmla="*/ 349 h 349"/>
                </a:gdLst>
                <a:ahLst/>
                <a:cxnLst>
                  <a:cxn ang="T6">
                    <a:pos x="T0" y="T1"/>
                  </a:cxn>
                  <a:cxn ang="T7">
                    <a:pos x="T2" y="T3"/>
                  </a:cxn>
                  <a:cxn ang="T8">
                    <a:pos x="T4" y="T5"/>
                  </a:cxn>
                </a:cxnLst>
                <a:rect l="T9" t="T10" r="T11" b="T12"/>
                <a:pathLst>
                  <a:path w="255" h="349">
                    <a:moveTo>
                      <a:pt x="0" y="0"/>
                    </a:moveTo>
                    <a:lnTo>
                      <a:pt x="87" y="133"/>
                    </a:lnTo>
                    <a:lnTo>
                      <a:pt x="254" y="348"/>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30" name="Freeform 423">
                <a:extLst>
                  <a:ext uri="{FF2B5EF4-FFF2-40B4-BE49-F238E27FC236}">
                    <a16:creationId xmlns:a16="http://schemas.microsoft.com/office/drawing/2014/main" id="{4EEDCC66-9CF5-F869-899A-0444C73873E3}"/>
                  </a:ext>
                </a:extLst>
              </p:cNvPr>
              <p:cNvSpPr>
                <a:spLocks/>
              </p:cNvSpPr>
              <p:nvPr/>
            </p:nvSpPr>
            <p:spPr bwMode="auto">
              <a:xfrm>
                <a:off x="1627" y="3136"/>
                <a:ext cx="335" cy="289"/>
              </a:xfrm>
              <a:custGeom>
                <a:avLst/>
                <a:gdLst>
                  <a:gd name="T0" fmla="*/ 0 w 335"/>
                  <a:gd name="T1" fmla="*/ 0 h 289"/>
                  <a:gd name="T2" fmla="*/ 167 w 335"/>
                  <a:gd name="T3" fmla="*/ 215 h 289"/>
                  <a:gd name="T4" fmla="*/ 334 w 335"/>
                  <a:gd name="T5" fmla="*/ 288 h 289"/>
                  <a:gd name="T6" fmla="*/ 0 60000 65536"/>
                  <a:gd name="T7" fmla="*/ 0 60000 65536"/>
                  <a:gd name="T8" fmla="*/ 0 60000 65536"/>
                  <a:gd name="T9" fmla="*/ 0 w 335"/>
                  <a:gd name="T10" fmla="*/ 0 h 289"/>
                  <a:gd name="T11" fmla="*/ 335 w 335"/>
                  <a:gd name="T12" fmla="*/ 289 h 289"/>
                </a:gdLst>
                <a:ahLst/>
                <a:cxnLst>
                  <a:cxn ang="T6">
                    <a:pos x="T0" y="T1"/>
                  </a:cxn>
                  <a:cxn ang="T7">
                    <a:pos x="T2" y="T3"/>
                  </a:cxn>
                  <a:cxn ang="T8">
                    <a:pos x="T4" y="T5"/>
                  </a:cxn>
                </a:cxnLst>
                <a:rect l="T9" t="T10" r="T11" b="T12"/>
                <a:pathLst>
                  <a:path w="335" h="289">
                    <a:moveTo>
                      <a:pt x="0" y="0"/>
                    </a:moveTo>
                    <a:lnTo>
                      <a:pt x="167" y="215"/>
                    </a:lnTo>
                    <a:lnTo>
                      <a:pt x="334" y="288"/>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31" name="Freeform 424">
                <a:extLst>
                  <a:ext uri="{FF2B5EF4-FFF2-40B4-BE49-F238E27FC236}">
                    <a16:creationId xmlns:a16="http://schemas.microsoft.com/office/drawing/2014/main" id="{666683D0-16BF-A409-3C07-6BA06F8475AC}"/>
                  </a:ext>
                </a:extLst>
              </p:cNvPr>
              <p:cNvSpPr>
                <a:spLocks/>
              </p:cNvSpPr>
              <p:nvPr/>
            </p:nvSpPr>
            <p:spPr bwMode="auto">
              <a:xfrm>
                <a:off x="1794" y="3351"/>
                <a:ext cx="335" cy="134"/>
              </a:xfrm>
              <a:custGeom>
                <a:avLst/>
                <a:gdLst>
                  <a:gd name="T0" fmla="*/ 0 w 335"/>
                  <a:gd name="T1" fmla="*/ 0 h 134"/>
                  <a:gd name="T2" fmla="*/ 167 w 335"/>
                  <a:gd name="T3" fmla="*/ 73 h 134"/>
                  <a:gd name="T4" fmla="*/ 334 w 335"/>
                  <a:gd name="T5" fmla="*/ 133 h 134"/>
                  <a:gd name="T6" fmla="*/ 0 60000 65536"/>
                  <a:gd name="T7" fmla="*/ 0 60000 65536"/>
                  <a:gd name="T8" fmla="*/ 0 60000 65536"/>
                  <a:gd name="T9" fmla="*/ 0 w 335"/>
                  <a:gd name="T10" fmla="*/ 0 h 134"/>
                  <a:gd name="T11" fmla="*/ 335 w 335"/>
                  <a:gd name="T12" fmla="*/ 134 h 134"/>
                </a:gdLst>
                <a:ahLst/>
                <a:cxnLst>
                  <a:cxn ang="T6">
                    <a:pos x="T0" y="T1"/>
                  </a:cxn>
                  <a:cxn ang="T7">
                    <a:pos x="T2" y="T3"/>
                  </a:cxn>
                  <a:cxn ang="T8">
                    <a:pos x="T4" y="T5"/>
                  </a:cxn>
                </a:cxnLst>
                <a:rect l="T9" t="T10" r="T11" b="T12"/>
                <a:pathLst>
                  <a:path w="335" h="134">
                    <a:moveTo>
                      <a:pt x="0" y="0"/>
                    </a:moveTo>
                    <a:lnTo>
                      <a:pt x="167" y="73"/>
                    </a:lnTo>
                    <a:lnTo>
                      <a:pt x="334" y="133"/>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32" name="Freeform 425">
                <a:extLst>
                  <a:ext uri="{FF2B5EF4-FFF2-40B4-BE49-F238E27FC236}">
                    <a16:creationId xmlns:a16="http://schemas.microsoft.com/office/drawing/2014/main" id="{886183DB-67DD-6DFA-B7A8-43F259CBAC87}"/>
                  </a:ext>
                </a:extLst>
              </p:cNvPr>
              <p:cNvSpPr>
                <a:spLocks/>
              </p:cNvSpPr>
              <p:nvPr/>
            </p:nvSpPr>
            <p:spPr bwMode="auto">
              <a:xfrm>
                <a:off x="1961" y="3424"/>
                <a:ext cx="502" cy="132"/>
              </a:xfrm>
              <a:custGeom>
                <a:avLst/>
                <a:gdLst>
                  <a:gd name="T0" fmla="*/ 0 w 502"/>
                  <a:gd name="T1" fmla="*/ 0 h 132"/>
                  <a:gd name="T2" fmla="*/ 167 w 502"/>
                  <a:gd name="T3" fmla="*/ 60 h 132"/>
                  <a:gd name="T4" fmla="*/ 501 w 502"/>
                  <a:gd name="T5" fmla="*/ 131 h 132"/>
                  <a:gd name="T6" fmla="*/ 0 60000 65536"/>
                  <a:gd name="T7" fmla="*/ 0 60000 65536"/>
                  <a:gd name="T8" fmla="*/ 0 60000 65536"/>
                  <a:gd name="T9" fmla="*/ 0 w 502"/>
                  <a:gd name="T10" fmla="*/ 0 h 132"/>
                  <a:gd name="T11" fmla="*/ 502 w 502"/>
                  <a:gd name="T12" fmla="*/ 132 h 132"/>
                </a:gdLst>
                <a:ahLst/>
                <a:cxnLst>
                  <a:cxn ang="T6">
                    <a:pos x="T0" y="T1"/>
                  </a:cxn>
                  <a:cxn ang="T7">
                    <a:pos x="T2" y="T3"/>
                  </a:cxn>
                  <a:cxn ang="T8">
                    <a:pos x="T4" y="T5"/>
                  </a:cxn>
                </a:cxnLst>
                <a:rect l="T9" t="T10" r="T11" b="T12"/>
                <a:pathLst>
                  <a:path w="502" h="132">
                    <a:moveTo>
                      <a:pt x="0" y="0"/>
                    </a:moveTo>
                    <a:lnTo>
                      <a:pt x="167" y="60"/>
                    </a:lnTo>
                    <a:lnTo>
                      <a:pt x="501" y="131"/>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33" name="Freeform 426">
                <a:extLst>
                  <a:ext uri="{FF2B5EF4-FFF2-40B4-BE49-F238E27FC236}">
                    <a16:creationId xmlns:a16="http://schemas.microsoft.com/office/drawing/2014/main" id="{8308EF90-FE07-BE44-CFB5-91757E83A6FC}"/>
                  </a:ext>
                </a:extLst>
              </p:cNvPr>
              <p:cNvSpPr>
                <a:spLocks/>
              </p:cNvSpPr>
              <p:nvPr/>
            </p:nvSpPr>
            <p:spPr bwMode="auto">
              <a:xfrm>
                <a:off x="2128" y="3484"/>
                <a:ext cx="668" cy="145"/>
              </a:xfrm>
              <a:custGeom>
                <a:avLst/>
                <a:gdLst>
                  <a:gd name="T0" fmla="*/ 0 w 668"/>
                  <a:gd name="T1" fmla="*/ 0 h 145"/>
                  <a:gd name="T2" fmla="*/ 334 w 668"/>
                  <a:gd name="T3" fmla="*/ 71 h 145"/>
                  <a:gd name="T4" fmla="*/ 667 w 668"/>
                  <a:gd name="T5" fmla="*/ 144 h 145"/>
                  <a:gd name="T6" fmla="*/ 0 60000 65536"/>
                  <a:gd name="T7" fmla="*/ 0 60000 65536"/>
                  <a:gd name="T8" fmla="*/ 0 60000 65536"/>
                  <a:gd name="T9" fmla="*/ 0 w 668"/>
                  <a:gd name="T10" fmla="*/ 0 h 145"/>
                  <a:gd name="T11" fmla="*/ 668 w 668"/>
                  <a:gd name="T12" fmla="*/ 145 h 145"/>
                </a:gdLst>
                <a:ahLst/>
                <a:cxnLst>
                  <a:cxn ang="T6">
                    <a:pos x="T0" y="T1"/>
                  </a:cxn>
                  <a:cxn ang="T7">
                    <a:pos x="T2" y="T3"/>
                  </a:cxn>
                  <a:cxn ang="T8">
                    <a:pos x="T4" y="T5"/>
                  </a:cxn>
                </a:cxnLst>
                <a:rect l="T9" t="T10" r="T11" b="T12"/>
                <a:pathLst>
                  <a:path w="668" h="145">
                    <a:moveTo>
                      <a:pt x="0" y="0"/>
                    </a:moveTo>
                    <a:lnTo>
                      <a:pt x="334" y="71"/>
                    </a:lnTo>
                    <a:lnTo>
                      <a:pt x="667" y="144"/>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34" name="Line 427">
                <a:extLst>
                  <a:ext uri="{FF2B5EF4-FFF2-40B4-BE49-F238E27FC236}">
                    <a16:creationId xmlns:a16="http://schemas.microsoft.com/office/drawing/2014/main" id="{A517DE7D-B901-32F8-5EC6-38A5E7D456F9}"/>
                  </a:ext>
                </a:extLst>
              </p:cNvPr>
              <p:cNvSpPr>
                <a:spLocks noChangeShapeType="1"/>
              </p:cNvSpPr>
              <p:nvPr/>
            </p:nvSpPr>
            <p:spPr bwMode="auto">
              <a:xfrm>
                <a:off x="2462" y="3563"/>
                <a:ext cx="331" cy="73"/>
              </a:xfrm>
              <a:prstGeom prst="line">
                <a:avLst/>
              </a:prstGeom>
              <a:grpFill/>
              <a:ln w="12700">
                <a:solidFill>
                  <a:schemeClr val="tx1"/>
                </a:solidFill>
                <a:round/>
                <a:headEnd/>
                <a:tailEnd/>
              </a:ln>
            </p:spPr>
            <p:txBody>
              <a:bodyPr/>
              <a:lstStyle/>
              <a:p>
                <a:pPr>
                  <a:defRPr/>
                </a:pPr>
                <a:endParaRPr lang="en-ZW"/>
              </a:p>
            </p:txBody>
          </p:sp>
          <p:sp>
            <p:nvSpPr>
              <p:cNvPr id="37035" name="Line 428">
                <a:extLst>
                  <a:ext uri="{FF2B5EF4-FFF2-40B4-BE49-F238E27FC236}">
                    <a16:creationId xmlns:a16="http://schemas.microsoft.com/office/drawing/2014/main" id="{11C004C1-4BE2-50B1-B717-C1677213908C}"/>
                  </a:ext>
                </a:extLst>
              </p:cNvPr>
              <p:cNvSpPr>
                <a:spLocks noChangeShapeType="1"/>
              </p:cNvSpPr>
              <p:nvPr/>
            </p:nvSpPr>
            <p:spPr bwMode="auto">
              <a:xfrm>
                <a:off x="1126" y="3659"/>
                <a:ext cx="79" cy="0"/>
              </a:xfrm>
              <a:prstGeom prst="line">
                <a:avLst/>
              </a:prstGeom>
              <a:grpFill/>
              <a:ln w="12700">
                <a:solidFill>
                  <a:schemeClr val="tx1"/>
                </a:solidFill>
                <a:round/>
                <a:headEnd/>
                <a:tailEnd/>
              </a:ln>
            </p:spPr>
            <p:txBody>
              <a:bodyPr/>
              <a:lstStyle/>
              <a:p>
                <a:pPr>
                  <a:defRPr/>
                </a:pPr>
                <a:endParaRPr lang="en-ZW"/>
              </a:p>
            </p:txBody>
          </p:sp>
          <p:sp>
            <p:nvSpPr>
              <p:cNvPr id="37036" name="Freeform 429">
                <a:extLst>
                  <a:ext uri="{FF2B5EF4-FFF2-40B4-BE49-F238E27FC236}">
                    <a16:creationId xmlns:a16="http://schemas.microsoft.com/office/drawing/2014/main" id="{06A30F3D-EB5F-AC1B-A5AF-D80B069667F3}"/>
                  </a:ext>
                </a:extLst>
              </p:cNvPr>
              <p:cNvSpPr>
                <a:spLocks/>
              </p:cNvSpPr>
              <p:nvPr/>
            </p:nvSpPr>
            <p:spPr bwMode="auto">
              <a:xfrm>
                <a:off x="1126" y="3411"/>
                <a:ext cx="168" cy="241"/>
              </a:xfrm>
              <a:custGeom>
                <a:avLst/>
                <a:gdLst>
                  <a:gd name="T0" fmla="*/ 0 w 168"/>
                  <a:gd name="T1" fmla="*/ 240 h 241"/>
                  <a:gd name="T2" fmla="*/ 81 w 168"/>
                  <a:gd name="T3" fmla="*/ 240 h 241"/>
                  <a:gd name="T4" fmla="*/ 167 w 168"/>
                  <a:gd name="T5" fmla="*/ 0 h 241"/>
                  <a:gd name="T6" fmla="*/ 0 60000 65536"/>
                  <a:gd name="T7" fmla="*/ 0 60000 65536"/>
                  <a:gd name="T8" fmla="*/ 0 60000 65536"/>
                  <a:gd name="T9" fmla="*/ 0 w 168"/>
                  <a:gd name="T10" fmla="*/ 0 h 241"/>
                  <a:gd name="T11" fmla="*/ 168 w 168"/>
                  <a:gd name="T12" fmla="*/ 241 h 241"/>
                </a:gdLst>
                <a:ahLst/>
                <a:cxnLst>
                  <a:cxn ang="T6">
                    <a:pos x="T0" y="T1"/>
                  </a:cxn>
                  <a:cxn ang="T7">
                    <a:pos x="T2" y="T3"/>
                  </a:cxn>
                  <a:cxn ang="T8">
                    <a:pos x="T4" y="T5"/>
                  </a:cxn>
                </a:cxnLst>
                <a:rect l="T9" t="T10" r="T11" b="T12"/>
                <a:pathLst>
                  <a:path w="168" h="241">
                    <a:moveTo>
                      <a:pt x="0" y="240"/>
                    </a:moveTo>
                    <a:lnTo>
                      <a:pt x="81" y="240"/>
                    </a:lnTo>
                    <a:lnTo>
                      <a:pt x="1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37" name="Freeform 430">
                <a:extLst>
                  <a:ext uri="{FF2B5EF4-FFF2-40B4-BE49-F238E27FC236}">
                    <a16:creationId xmlns:a16="http://schemas.microsoft.com/office/drawing/2014/main" id="{8222CAC9-29A5-2C23-0828-7DE27A53248B}"/>
                  </a:ext>
                </a:extLst>
              </p:cNvPr>
              <p:cNvSpPr>
                <a:spLocks/>
              </p:cNvSpPr>
              <p:nvPr/>
            </p:nvSpPr>
            <p:spPr bwMode="auto">
              <a:xfrm>
                <a:off x="1207" y="3351"/>
                <a:ext cx="173" cy="301"/>
              </a:xfrm>
              <a:custGeom>
                <a:avLst/>
                <a:gdLst>
                  <a:gd name="T0" fmla="*/ 0 w 173"/>
                  <a:gd name="T1" fmla="*/ 300 h 301"/>
                  <a:gd name="T2" fmla="*/ 86 w 173"/>
                  <a:gd name="T3" fmla="*/ 60 h 301"/>
                  <a:gd name="T4" fmla="*/ 172 w 173"/>
                  <a:gd name="T5" fmla="*/ 0 h 301"/>
                  <a:gd name="T6" fmla="*/ 0 60000 65536"/>
                  <a:gd name="T7" fmla="*/ 0 60000 65536"/>
                  <a:gd name="T8" fmla="*/ 0 60000 65536"/>
                  <a:gd name="T9" fmla="*/ 0 w 173"/>
                  <a:gd name="T10" fmla="*/ 0 h 301"/>
                  <a:gd name="T11" fmla="*/ 173 w 173"/>
                  <a:gd name="T12" fmla="*/ 301 h 301"/>
                </a:gdLst>
                <a:ahLst/>
                <a:cxnLst>
                  <a:cxn ang="T6">
                    <a:pos x="T0" y="T1"/>
                  </a:cxn>
                  <a:cxn ang="T7">
                    <a:pos x="T2" y="T3"/>
                  </a:cxn>
                  <a:cxn ang="T8">
                    <a:pos x="T4" y="T5"/>
                  </a:cxn>
                </a:cxnLst>
                <a:rect l="T9" t="T10" r="T11" b="T12"/>
                <a:pathLst>
                  <a:path w="173" h="301">
                    <a:moveTo>
                      <a:pt x="0" y="300"/>
                    </a:moveTo>
                    <a:lnTo>
                      <a:pt x="86" y="60"/>
                    </a:lnTo>
                    <a:lnTo>
                      <a:pt x="172"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38" name="Freeform 431">
                <a:extLst>
                  <a:ext uri="{FF2B5EF4-FFF2-40B4-BE49-F238E27FC236}">
                    <a16:creationId xmlns:a16="http://schemas.microsoft.com/office/drawing/2014/main" id="{C94C88DA-C5CE-FF64-DB53-2DC0C026B8F5}"/>
                  </a:ext>
                </a:extLst>
              </p:cNvPr>
              <p:cNvSpPr>
                <a:spLocks/>
              </p:cNvSpPr>
              <p:nvPr/>
            </p:nvSpPr>
            <p:spPr bwMode="auto">
              <a:xfrm>
                <a:off x="1293" y="3351"/>
                <a:ext cx="168" cy="61"/>
              </a:xfrm>
              <a:custGeom>
                <a:avLst/>
                <a:gdLst>
                  <a:gd name="T0" fmla="*/ 0 w 168"/>
                  <a:gd name="T1" fmla="*/ 60 h 61"/>
                  <a:gd name="T2" fmla="*/ 86 w 168"/>
                  <a:gd name="T3" fmla="*/ 0 h 61"/>
                  <a:gd name="T4" fmla="*/ 167 w 168"/>
                  <a:gd name="T5" fmla="*/ 25 h 61"/>
                  <a:gd name="T6" fmla="*/ 0 60000 65536"/>
                  <a:gd name="T7" fmla="*/ 0 60000 65536"/>
                  <a:gd name="T8" fmla="*/ 0 60000 65536"/>
                  <a:gd name="T9" fmla="*/ 0 w 168"/>
                  <a:gd name="T10" fmla="*/ 0 h 61"/>
                  <a:gd name="T11" fmla="*/ 168 w 168"/>
                  <a:gd name="T12" fmla="*/ 61 h 61"/>
                </a:gdLst>
                <a:ahLst/>
                <a:cxnLst>
                  <a:cxn ang="T6">
                    <a:pos x="T0" y="T1"/>
                  </a:cxn>
                  <a:cxn ang="T7">
                    <a:pos x="T2" y="T3"/>
                  </a:cxn>
                  <a:cxn ang="T8">
                    <a:pos x="T4" y="T5"/>
                  </a:cxn>
                </a:cxnLst>
                <a:rect l="T9" t="T10" r="T11" b="T12"/>
                <a:pathLst>
                  <a:path w="168" h="61">
                    <a:moveTo>
                      <a:pt x="0" y="60"/>
                    </a:moveTo>
                    <a:lnTo>
                      <a:pt x="86" y="0"/>
                    </a:lnTo>
                    <a:lnTo>
                      <a:pt x="167" y="25"/>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39" name="Freeform 432">
                <a:extLst>
                  <a:ext uri="{FF2B5EF4-FFF2-40B4-BE49-F238E27FC236}">
                    <a16:creationId xmlns:a16="http://schemas.microsoft.com/office/drawing/2014/main" id="{9F446A6D-2FA3-05AC-5718-A4E4CFD0280E}"/>
                  </a:ext>
                </a:extLst>
              </p:cNvPr>
              <p:cNvSpPr>
                <a:spLocks/>
              </p:cNvSpPr>
              <p:nvPr/>
            </p:nvSpPr>
            <p:spPr bwMode="auto">
              <a:xfrm>
                <a:off x="1379" y="3340"/>
                <a:ext cx="162" cy="37"/>
              </a:xfrm>
              <a:custGeom>
                <a:avLst/>
                <a:gdLst>
                  <a:gd name="T0" fmla="*/ 0 w 162"/>
                  <a:gd name="T1" fmla="*/ 11 h 37"/>
                  <a:gd name="T2" fmla="*/ 81 w 162"/>
                  <a:gd name="T3" fmla="*/ 36 h 37"/>
                  <a:gd name="T4" fmla="*/ 161 w 162"/>
                  <a:gd name="T5" fmla="*/ 0 h 37"/>
                  <a:gd name="T6" fmla="*/ 0 60000 65536"/>
                  <a:gd name="T7" fmla="*/ 0 60000 65536"/>
                  <a:gd name="T8" fmla="*/ 0 60000 65536"/>
                  <a:gd name="T9" fmla="*/ 0 w 162"/>
                  <a:gd name="T10" fmla="*/ 0 h 37"/>
                  <a:gd name="T11" fmla="*/ 162 w 162"/>
                  <a:gd name="T12" fmla="*/ 37 h 37"/>
                </a:gdLst>
                <a:ahLst/>
                <a:cxnLst>
                  <a:cxn ang="T6">
                    <a:pos x="T0" y="T1"/>
                  </a:cxn>
                  <a:cxn ang="T7">
                    <a:pos x="T2" y="T3"/>
                  </a:cxn>
                  <a:cxn ang="T8">
                    <a:pos x="T4" y="T5"/>
                  </a:cxn>
                </a:cxnLst>
                <a:rect l="T9" t="T10" r="T11" b="T12"/>
                <a:pathLst>
                  <a:path w="162" h="37">
                    <a:moveTo>
                      <a:pt x="0" y="11"/>
                    </a:moveTo>
                    <a:lnTo>
                      <a:pt x="81" y="36"/>
                    </a:lnTo>
                    <a:lnTo>
                      <a:pt x="161"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40" name="Freeform 433">
                <a:extLst>
                  <a:ext uri="{FF2B5EF4-FFF2-40B4-BE49-F238E27FC236}">
                    <a16:creationId xmlns:a16="http://schemas.microsoft.com/office/drawing/2014/main" id="{62503F8F-41D8-C34A-F03B-9CCC4A4A3C67}"/>
                  </a:ext>
                </a:extLst>
              </p:cNvPr>
              <p:cNvSpPr>
                <a:spLocks/>
              </p:cNvSpPr>
              <p:nvPr/>
            </p:nvSpPr>
            <p:spPr bwMode="auto">
              <a:xfrm>
                <a:off x="1460" y="3340"/>
                <a:ext cx="168" cy="60"/>
              </a:xfrm>
              <a:custGeom>
                <a:avLst/>
                <a:gdLst>
                  <a:gd name="T0" fmla="*/ 0 w 168"/>
                  <a:gd name="T1" fmla="*/ 36 h 60"/>
                  <a:gd name="T2" fmla="*/ 80 w 168"/>
                  <a:gd name="T3" fmla="*/ 0 h 60"/>
                  <a:gd name="T4" fmla="*/ 167 w 168"/>
                  <a:gd name="T5" fmla="*/ 59 h 60"/>
                  <a:gd name="T6" fmla="*/ 0 60000 65536"/>
                  <a:gd name="T7" fmla="*/ 0 60000 65536"/>
                  <a:gd name="T8" fmla="*/ 0 60000 65536"/>
                  <a:gd name="T9" fmla="*/ 0 w 168"/>
                  <a:gd name="T10" fmla="*/ 0 h 60"/>
                  <a:gd name="T11" fmla="*/ 168 w 168"/>
                  <a:gd name="T12" fmla="*/ 60 h 60"/>
                </a:gdLst>
                <a:ahLst/>
                <a:cxnLst>
                  <a:cxn ang="T6">
                    <a:pos x="T0" y="T1"/>
                  </a:cxn>
                  <a:cxn ang="T7">
                    <a:pos x="T2" y="T3"/>
                  </a:cxn>
                  <a:cxn ang="T8">
                    <a:pos x="T4" y="T5"/>
                  </a:cxn>
                </a:cxnLst>
                <a:rect l="T9" t="T10" r="T11" b="T12"/>
                <a:pathLst>
                  <a:path w="168" h="60">
                    <a:moveTo>
                      <a:pt x="0" y="36"/>
                    </a:moveTo>
                    <a:lnTo>
                      <a:pt x="80" y="0"/>
                    </a:lnTo>
                    <a:lnTo>
                      <a:pt x="167" y="59"/>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41" name="Freeform 434">
                <a:extLst>
                  <a:ext uri="{FF2B5EF4-FFF2-40B4-BE49-F238E27FC236}">
                    <a16:creationId xmlns:a16="http://schemas.microsoft.com/office/drawing/2014/main" id="{FD4D64A5-DE72-F48C-D170-FA9141924008}"/>
                  </a:ext>
                </a:extLst>
              </p:cNvPr>
              <p:cNvSpPr>
                <a:spLocks/>
              </p:cNvSpPr>
              <p:nvPr/>
            </p:nvSpPr>
            <p:spPr bwMode="auto">
              <a:xfrm>
                <a:off x="1540" y="3340"/>
                <a:ext cx="255" cy="85"/>
              </a:xfrm>
              <a:custGeom>
                <a:avLst/>
                <a:gdLst>
                  <a:gd name="T0" fmla="*/ 0 w 255"/>
                  <a:gd name="T1" fmla="*/ 0 h 85"/>
                  <a:gd name="T2" fmla="*/ 87 w 255"/>
                  <a:gd name="T3" fmla="*/ 59 h 85"/>
                  <a:gd name="T4" fmla="*/ 254 w 255"/>
                  <a:gd name="T5" fmla="*/ 84 h 85"/>
                  <a:gd name="T6" fmla="*/ 0 60000 65536"/>
                  <a:gd name="T7" fmla="*/ 0 60000 65536"/>
                  <a:gd name="T8" fmla="*/ 0 60000 65536"/>
                  <a:gd name="T9" fmla="*/ 0 w 255"/>
                  <a:gd name="T10" fmla="*/ 0 h 85"/>
                  <a:gd name="T11" fmla="*/ 255 w 255"/>
                  <a:gd name="T12" fmla="*/ 85 h 85"/>
                </a:gdLst>
                <a:ahLst/>
                <a:cxnLst>
                  <a:cxn ang="T6">
                    <a:pos x="T0" y="T1"/>
                  </a:cxn>
                  <a:cxn ang="T7">
                    <a:pos x="T2" y="T3"/>
                  </a:cxn>
                  <a:cxn ang="T8">
                    <a:pos x="T4" y="T5"/>
                  </a:cxn>
                </a:cxnLst>
                <a:rect l="T9" t="T10" r="T11" b="T12"/>
                <a:pathLst>
                  <a:path w="255" h="85">
                    <a:moveTo>
                      <a:pt x="0" y="0"/>
                    </a:moveTo>
                    <a:lnTo>
                      <a:pt x="87" y="59"/>
                    </a:lnTo>
                    <a:lnTo>
                      <a:pt x="254" y="84"/>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42" name="Freeform 435">
                <a:extLst>
                  <a:ext uri="{FF2B5EF4-FFF2-40B4-BE49-F238E27FC236}">
                    <a16:creationId xmlns:a16="http://schemas.microsoft.com/office/drawing/2014/main" id="{DB40B3E7-A6FA-8CA7-D872-23BCAD9F24A8}"/>
                  </a:ext>
                </a:extLst>
              </p:cNvPr>
              <p:cNvSpPr>
                <a:spLocks/>
              </p:cNvSpPr>
              <p:nvPr/>
            </p:nvSpPr>
            <p:spPr bwMode="auto">
              <a:xfrm>
                <a:off x="1627" y="3399"/>
                <a:ext cx="335" cy="74"/>
              </a:xfrm>
              <a:custGeom>
                <a:avLst/>
                <a:gdLst>
                  <a:gd name="T0" fmla="*/ 0 w 335"/>
                  <a:gd name="T1" fmla="*/ 0 h 74"/>
                  <a:gd name="T2" fmla="*/ 167 w 335"/>
                  <a:gd name="T3" fmla="*/ 25 h 74"/>
                  <a:gd name="T4" fmla="*/ 334 w 335"/>
                  <a:gd name="T5" fmla="*/ 73 h 74"/>
                  <a:gd name="T6" fmla="*/ 0 60000 65536"/>
                  <a:gd name="T7" fmla="*/ 0 60000 65536"/>
                  <a:gd name="T8" fmla="*/ 0 60000 65536"/>
                  <a:gd name="T9" fmla="*/ 0 w 335"/>
                  <a:gd name="T10" fmla="*/ 0 h 74"/>
                  <a:gd name="T11" fmla="*/ 335 w 335"/>
                  <a:gd name="T12" fmla="*/ 74 h 74"/>
                </a:gdLst>
                <a:ahLst/>
                <a:cxnLst>
                  <a:cxn ang="T6">
                    <a:pos x="T0" y="T1"/>
                  </a:cxn>
                  <a:cxn ang="T7">
                    <a:pos x="T2" y="T3"/>
                  </a:cxn>
                  <a:cxn ang="T8">
                    <a:pos x="T4" y="T5"/>
                  </a:cxn>
                </a:cxnLst>
                <a:rect l="T9" t="T10" r="T11" b="T12"/>
                <a:pathLst>
                  <a:path w="335" h="74">
                    <a:moveTo>
                      <a:pt x="0" y="0"/>
                    </a:moveTo>
                    <a:lnTo>
                      <a:pt x="167" y="25"/>
                    </a:lnTo>
                    <a:lnTo>
                      <a:pt x="334" y="73"/>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43" name="Freeform 436">
                <a:extLst>
                  <a:ext uri="{FF2B5EF4-FFF2-40B4-BE49-F238E27FC236}">
                    <a16:creationId xmlns:a16="http://schemas.microsoft.com/office/drawing/2014/main" id="{F655A31A-322D-F4D5-4CA8-73B767ADA917}"/>
                  </a:ext>
                </a:extLst>
              </p:cNvPr>
              <p:cNvSpPr>
                <a:spLocks/>
              </p:cNvSpPr>
              <p:nvPr/>
            </p:nvSpPr>
            <p:spPr bwMode="auto">
              <a:xfrm>
                <a:off x="1794" y="3424"/>
                <a:ext cx="335" cy="49"/>
              </a:xfrm>
              <a:custGeom>
                <a:avLst/>
                <a:gdLst>
                  <a:gd name="T0" fmla="*/ 0 w 335"/>
                  <a:gd name="T1" fmla="*/ 0 h 49"/>
                  <a:gd name="T2" fmla="*/ 167 w 335"/>
                  <a:gd name="T3" fmla="*/ 48 h 49"/>
                  <a:gd name="T4" fmla="*/ 334 w 335"/>
                  <a:gd name="T5" fmla="*/ 48 h 49"/>
                  <a:gd name="T6" fmla="*/ 0 60000 65536"/>
                  <a:gd name="T7" fmla="*/ 0 60000 65536"/>
                  <a:gd name="T8" fmla="*/ 0 60000 65536"/>
                  <a:gd name="T9" fmla="*/ 0 w 335"/>
                  <a:gd name="T10" fmla="*/ 0 h 49"/>
                  <a:gd name="T11" fmla="*/ 335 w 335"/>
                  <a:gd name="T12" fmla="*/ 49 h 49"/>
                </a:gdLst>
                <a:ahLst/>
                <a:cxnLst>
                  <a:cxn ang="T6">
                    <a:pos x="T0" y="T1"/>
                  </a:cxn>
                  <a:cxn ang="T7">
                    <a:pos x="T2" y="T3"/>
                  </a:cxn>
                  <a:cxn ang="T8">
                    <a:pos x="T4" y="T5"/>
                  </a:cxn>
                </a:cxnLst>
                <a:rect l="T9" t="T10" r="T11" b="T12"/>
                <a:pathLst>
                  <a:path w="335" h="49">
                    <a:moveTo>
                      <a:pt x="0" y="0"/>
                    </a:moveTo>
                    <a:lnTo>
                      <a:pt x="167" y="48"/>
                    </a:lnTo>
                    <a:lnTo>
                      <a:pt x="334" y="48"/>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44" name="Freeform 437">
                <a:extLst>
                  <a:ext uri="{FF2B5EF4-FFF2-40B4-BE49-F238E27FC236}">
                    <a16:creationId xmlns:a16="http://schemas.microsoft.com/office/drawing/2014/main" id="{77CBBA31-FE8C-9CBD-0493-8382F7F1554F}"/>
                  </a:ext>
                </a:extLst>
              </p:cNvPr>
              <p:cNvSpPr>
                <a:spLocks/>
              </p:cNvSpPr>
              <p:nvPr/>
            </p:nvSpPr>
            <p:spPr bwMode="auto">
              <a:xfrm>
                <a:off x="1961" y="3447"/>
                <a:ext cx="502" cy="26"/>
              </a:xfrm>
              <a:custGeom>
                <a:avLst/>
                <a:gdLst>
                  <a:gd name="T0" fmla="*/ 0 w 502"/>
                  <a:gd name="T1" fmla="*/ 25 h 26"/>
                  <a:gd name="T2" fmla="*/ 167 w 502"/>
                  <a:gd name="T3" fmla="*/ 25 h 26"/>
                  <a:gd name="T4" fmla="*/ 501 w 502"/>
                  <a:gd name="T5" fmla="*/ 0 h 26"/>
                  <a:gd name="T6" fmla="*/ 0 60000 65536"/>
                  <a:gd name="T7" fmla="*/ 0 60000 65536"/>
                  <a:gd name="T8" fmla="*/ 0 60000 65536"/>
                  <a:gd name="T9" fmla="*/ 0 w 502"/>
                  <a:gd name="T10" fmla="*/ 0 h 26"/>
                  <a:gd name="T11" fmla="*/ 502 w 502"/>
                  <a:gd name="T12" fmla="*/ 26 h 26"/>
                </a:gdLst>
                <a:ahLst/>
                <a:cxnLst>
                  <a:cxn ang="T6">
                    <a:pos x="T0" y="T1"/>
                  </a:cxn>
                  <a:cxn ang="T7">
                    <a:pos x="T2" y="T3"/>
                  </a:cxn>
                  <a:cxn ang="T8">
                    <a:pos x="T4" y="T5"/>
                  </a:cxn>
                </a:cxnLst>
                <a:rect l="T9" t="T10" r="T11" b="T12"/>
                <a:pathLst>
                  <a:path w="502" h="26">
                    <a:moveTo>
                      <a:pt x="0" y="25"/>
                    </a:moveTo>
                    <a:lnTo>
                      <a:pt x="167" y="25"/>
                    </a:lnTo>
                    <a:lnTo>
                      <a:pt x="501"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45" name="Freeform 438">
                <a:extLst>
                  <a:ext uri="{FF2B5EF4-FFF2-40B4-BE49-F238E27FC236}">
                    <a16:creationId xmlns:a16="http://schemas.microsoft.com/office/drawing/2014/main" id="{F4303729-0292-AED3-9C3F-AD9760C71B5D}"/>
                  </a:ext>
                </a:extLst>
              </p:cNvPr>
              <p:cNvSpPr>
                <a:spLocks/>
              </p:cNvSpPr>
              <p:nvPr/>
            </p:nvSpPr>
            <p:spPr bwMode="auto">
              <a:xfrm>
                <a:off x="2128" y="3303"/>
                <a:ext cx="668" cy="170"/>
              </a:xfrm>
              <a:custGeom>
                <a:avLst/>
                <a:gdLst>
                  <a:gd name="T0" fmla="*/ 0 w 668"/>
                  <a:gd name="T1" fmla="*/ 169 h 170"/>
                  <a:gd name="T2" fmla="*/ 334 w 668"/>
                  <a:gd name="T3" fmla="*/ 144 h 170"/>
                  <a:gd name="T4" fmla="*/ 667 w 668"/>
                  <a:gd name="T5" fmla="*/ 0 h 170"/>
                  <a:gd name="T6" fmla="*/ 0 60000 65536"/>
                  <a:gd name="T7" fmla="*/ 0 60000 65536"/>
                  <a:gd name="T8" fmla="*/ 0 60000 65536"/>
                  <a:gd name="T9" fmla="*/ 0 w 668"/>
                  <a:gd name="T10" fmla="*/ 0 h 170"/>
                  <a:gd name="T11" fmla="*/ 668 w 668"/>
                  <a:gd name="T12" fmla="*/ 170 h 170"/>
                </a:gdLst>
                <a:ahLst/>
                <a:cxnLst>
                  <a:cxn ang="T6">
                    <a:pos x="T0" y="T1"/>
                  </a:cxn>
                  <a:cxn ang="T7">
                    <a:pos x="T2" y="T3"/>
                  </a:cxn>
                  <a:cxn ang="T8">
                    <a:pos x="T4" y="T5"/>
                  </a:cxn>
                </a:cxnLst>
                <a:rect l="T9" t="T10" r="T11" b="T12"/>
                <a:pathLst>
                  <a:path w="668" h="170">
                    <a:moveTo>
                      <a:pt x="0" y="169"/>
                    </a:moveTo>
                    <a:lnTo>
                      <a:pt x="334" y="144"/>
                    </a:lnTo>
                    <a:lnTo>
                      <a:pt x="6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46" name="Line 439">
                <a:extLst>
                  <a:ext uri="{FF2B5EF4-FFF2-40B4-BE49-F238E27FC236}">
                    <a16:creationId xmlns:a16="http://schemas.microsoft.com/office/drawing/2014/main" id="{2561AB99-EDFA-AEDB-2B92-861509F7FB12}"/>
                  </a:ext>
                </a:extLst>
              </p:cNvPr>
              <p:cNvSpPr>
                <a:spLocks noChangeShapeType="1"/>
              </p:cNvSpPr>
              <p:nvPr/>
            </p:nvSpPr>
            <p:spPr bwMode="auto">
              <a:xfrm flipV="1">
                <a:off x="2462" y="3311"/>
                <a:ext cx="331" cy="144"/>
              </a:xfrm>
              <a:prstGeom prst="line">
                <a:avLst/>
              </a:prstGeom>
              <a:grpFill/>
              <a:ln w="12700">
                <a:solidFill>
                  <a:schemeClr val="tx1"/>
                </a:solidFill>
                <a:round/>
                <a:headEnd/>
                <a:tailEnd/>
              </a:ln>
            </p:spPr>
            <p:txBody>
              <a:bodyPr/>
              <a:lstStyle/>
              <a:p>
                <a:pPr>
                  <a:defRPr/>
                </a:pPr>
                <a:endParaRPr lang="en-ZW"/>
              </a:p>
            </p:txBody>
          </p:sp>
          <p:sp>
            <p:nvSpPr>
              <p:cNvPr id="37047" name="Line 440">
                <a:extLst>
                  <a:ext uri="{FF2B5EF4-FFF2-40B4-BE49-F238E27FC236}">
                    <a16:creationId xmlns:a16="http://schemas.microsoft.com/office/drawing/2014/main" id="{F10674F4-D860-26DB-C422-BA4A3B8FBEE2}"/>
                  </a:ext>
                </a:extLst>
              </p:cNvPr>
              <p:cNvSpPr>
                <a:spLocks noChangeShapeType="1"/>
              </p:cNvSpPr>
              <p:nvPr/>
            </p:nvSpPr>
            <p:spPr bwMode="auto">
              <a:xfrm flipV="1">
                <a:off x="1126" y="3519"/>
                <a:ext cx="87" cy="144"/>
              </a:xfrm>
              <a:prstGeom prst="line">
                <a:avLst/>
              </a:prstGeom>
              <a:grpFill/>
              <a:ln w="12700">
                <a:solidFill>
                  <a:schemeClr val="tx1"/>
                </a:solidFill>
                <a:round/>
                <a:headEnd/>
                <a:tailEnd/>
              </a:ln>
            </p:spPr>
            <p:txBody>
              <a:bodyPr/>
              <a:lstStyle/>
              <a:p>
                <a:pPr>
                  <a:defRPr/>
                </a:pPr>
                <a:endParaRPr lang="en-ZW"/>
              </a:p>
            </p:txBody>
          </p:sp>
          <p:sp>
            <p:nvSpPr>
              <p:cNvPr id="37048" name="Freeform 441">
                <a:extLst>
                  <a:ext uri="{FF2B5EF4-FFF2-40B4-BE49-F238E27FC236}">
                    <a16:creationId xmlns:a16="http://schemas.microsoft.com/office/drawing/2014/main" id="{31700496-D98E-83BA-0C95-35AA76560FA7}"/>
                  </a:ext>
                </a:extLst>
              </p:cNvPr>
              <p:cNvSpPr>
                <a:spLocks/>
              </p:cNvSpPr>
              <p:nvPr/>
            </p:nvSpPr>
            <p:spPr bwMode="auto">
              <a:xfrm>
                <a:off x="1126" y="3146"/>
                <a:ext cx="168" cy="506"/>
              </a:xfrm>
              <a:custGeom>
                <a:avLst/>
                <a:gdLst>
                  <a:gd name="T0" fmla="*/ 0 w 168"/>
                  <a:gd name="T1" fmla="*/ 505 h 506"/>
                  <a:gd name="T2" fmla="*/ 81 w 168"/>
                  <a:gd name="T3" fmla="*/ 374 h 506"/>
                  <a:gd name="T4" fmla="*/ 167 w 168"/>
                  <a:gd name="T5" fmla="*/ 0 h 506"/>
                  <a:gd name="T6" fmla="*/ 0 60000 65536"/>
                  <a:gd name="T7" fmla="*/ 0 60000 65536"/>
                  <a:gd name="T8" fmla="*/ 0 60000 65536"/>
                  <a:gd name="T9" fmla="*/ 0 w 168"/>
                  <a:gd name="T10" fmla="*/ 0 h 506"/>
                  <a:gd name="T11" fmla="*/ 168 w 168"/>
                  <a:gd name="T12" fmla="*/ 506 h 506"/>
                </a:gdLst>
                <a:ahLst/>
                <a:cxnLst>
                  <a:cxn ang="T6">
                    <a:pos x="T0" y="T1"/>
                  </a:cxn>
                  <a:cxn ang="T7">
                    <a:pos x="T2" y="T3"/>
                  </a:cxn>
                  <a:cxn ang="T8">
                    <a:pos x="T4" y="T5"/>
                  </a:cxn>
                </a:cxnLst>
                <a:rect l="T9" t="T10" r="T11" b="T12"/>
                <a:pathLst>
                  <a:path w="168" h="506">
                    <a:moveTo>
                      <a:pt x="0" y="505"/>
                    </a:moveTo>
                    <a:lnTo>
                      <a:pt x="81" y="374"/>
                    </a:lnTo>
                    <a:lnTo>
                      <a:pt x="167" y="0"/>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49" name="Freeform 442">
                <a:extLst>
                  <a:ext uri="{FF2B5EF4-FFF2-40B4-BE49-F238E27FC236}">
                    <a16:creationId xmlns:a16="http://schemas.microsoft.com/office/drawing/2014/main" id="{4AFFE83D-0A3C-A6CC-6D78-47E19B75E0C5}"/>
                  </a:ext>
                </a:extLst>
              </p:cNvPr>
              <p:cNvSpPr>
                <a:spLocks/>
              </p:cNvSpPr>
              <p:nvPr/>
            </p:nvSpPr>
            <p:spPr bwMode="auto">
              <a:xfrm>
                <a:off x="1207" y="3146"/>
                <a:ext cx="173" cy="374"/>
              </a:xfrm>
              <a:custGeom>
                <a:avLst/>
                <a:gdLst>
                  <a:gd name="T0" fmla="*/ 0 w 173"/>
                  <a:gd name="T1" fmla="*/ 373 h 374"/>
                  <a:gd name="T2" fmla="*/ 86 w 173"/>
                  <a:gd name="T3" fmla="*/ 0 h 374"/>
                  <a:gd name="T4" fmla="*/ 172 w 173"/>
                  <a:gd name="T5" fmla="*/ 13 h 374"/>
                  <a:gd name="T6" fmla="*/ 0 60000 65536"/>
                  <a:gd name="T7" fmla="*/ 0 60000 65536"/>
                  <a:gd name="T8" fmla="*/ 0 60000 65536"/>
                  <a:gd name="T9" fmla="*/ 0 w 173"/>
                  <a:gd name="T10" fmla="*/ 0 h 374"/>
                  <a:gd name="T11" fmla="*/ 173 w 173"/>
                  <a:gd name="T12" fmla="*/ 374 h 374"/>
                </a:gdLst>
                <a:ahLst/>
                <a:cxnLst>
                  <a:cxn ang="T6">
                    <a:pos x="T0" y="T1"/>
                  </a:cxn>
                  <a:cxn ang="T7">
                    <a:pos x="T2" y="T3"/>
                  </a:cxn>
                  <a:cxn ang="T8">
                    <a:pos x="T4" y="T5"/>
                  </a:cxn>
                </a:cxnLst>
                <a:rect l="T9" t="T10" r="T11" b="T12"/>
                <a:pathLst>
                  <a:path w="173" h="374">
                    <a:moveTo>
                      <a:pt x="0" y="373"/>
                    </a:moveTo>
                    <a:lnTo>
                      <a:pt x="86" y="0"/>
                    </a:lnTo>
                    <a:lnTo>
                      <a:pt x="172" y="13"/>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50" name="Freeform 443">
                <a:extLst>
                  <a:ext uri="{FF2B5EF4-FFF2-40B4-BE49-F238E27FC236}">
                    <a16:creationId xmlns:a16="http://schemas.microsoft.com/office/drawing/2014/main" id="{72D2CA56-026E-FA15-E8B0-DC8485682392}"/>
                  </a:ext>
                </a:extLst>
              </p:cNvPr>
              <p:cNvSpPr>
                <a:spLocks/>
              </p:cNvSpPr>
              <p:nvPr/>
            </p:nvSpPr>
            <p:spPr bwMode="auto">
              <a:xfrm>
                <a:off x="1293" y="3146"/>
                <a:ext cx="168" cy="147"/>
              </a:xfrm>
              <a:custGeom>
                <a:avLst/>
                <a:gdLst>
                  <a:gd name="T0" fmla="*/ 0 w 168"/>
                  <a:gd name="T1" fmla="*/ 0 h 147"/>
                  <a:gd name="T2" fmla="*/ 86 w 168"/>
                  <a:gd name="T3" fmla="*/ 13 h 147"/>
                  <a:gd name="T4" fmla="*/ 167 w 168"/>
                  <a:gd name="T5" fmla="*/ 146 h 147"/>
                  <a:gd name="T6" fmla="*/ 0 60000 65536"/>
                  <a:gd name="T7" fmla="*/ 0 60000 65536"/>
                  <a:gd name="T8" fmla="*/ 0 60000 65536"/>
                  <a:gd name="T9" fmla="*/ 0 w 168"/>
                  <a:gd name="T10" fmla="*/ 0 h 147"/>
                  <a:gd name="T11" fmla="*/ 168 w 168"/>
                  <a:gd name="T12" fmla="*/ 147 h 147"/>
                </a:gdLst>
                <a:ahLst/>
                <a:cxnLst>
                  <a:cxn ang="T6">
                    <a:pos x="T0" y="T1"/>
                  </a:cxn>
                  <a:cxn ang="T7">
                    <a:pos x="T2" y="T3"/>
                  </a:cxn>
                  <a:cxn ang="T8">
                    <a:pos x="T4" y="T5"/>
                  </a:cxn>
                </a:cxnLst>
                <a:rect l="T9" t="T10" r="T11" b="T12"/>
                <a:pathLst>
                  <a:path w="168" h="147">
                    <a:moveTo>
                      <a:pt x="0" y="0"/>
                    </a:moveTo>
                    <a:lnTo>
                      <a:pt x="86" y="13"/>
                    </a:lnTo>
                    <a:lnTo>
                      <a:pt x="167" y="146"/>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51" name="Freeform 444">
                <a:extLst>
                  <a:ext uri="{FF2B5EF4-FFF2-40B4-BE49-F238E27FC236}">
                    <a16:creationId xmlns:a16="http://schemas.microsoft.com/office/drawing/2014/main" id="{B2199735-8526-758C-75A6-0EBCCE2F78D5}"/>
                  </a:ext>
                </a:extLst>
              </p:cNvPr>
              <p:cNvSpPr>
                <a:spLocks/>
              </p:cNvSpPr>
              <p:nvPr/>
            </p:nvSpPr>
            <p:spPr bwMode="auto">
              <a:xfrm>
                <a:off x="1379" y="3159"/>
                <a:ext cx="162" cy="182"/>
              </a:xfrm>
              <a:custGeom>
                <a:avLst/>
                <a:gdLst>
                  <a:gd name="T0" fmla="*/ 0 w 162"/>
                  <a:gd name="T1" fmla="*/ 0 h 182"/>
                  <a:gd name="T2" fmla="*/ 81 w 162"/>
                  <a:gd name="T3" fmla="*/ 133 h 182"/>
                  <a:gd name="T4" fmla="*/ 161 w 162"/>
                  <a:gd name="T5" fmla="*/ 181 h 182"/>
                  <a:gd name="T6" fmla="*/ 0 60000 65536"/>
                  <a:gd name="T7" fmla="*/ 0 60000 65536"/>
                  <a:gd name="T8" fmla="*/ 0 60000 65536"/>
                  <a:gd name="T9" fmla="*/ 0 w 162"/>
                  <a:gd name="T10" fmla="*/ 0 h 182"/>
                  <a:gd name="T11" fmla="*/ 162 w 162"/>
                  <a:gd name="T12" fmla="*/ 182 h 182"/>
                </a:gdLst>
                <a:ahLst/>
                <a:cxnLst>
                  <a:cxn ang="T6">
                    <a:pos x="T0" y="T1"/>
                  </a:cxn>
                  <a:cxn ang="T7">
                    <a:pos x="T2" y="T3"/>
                  </a:cxn>
                  <a:cxn ang="T8">
                    <a:pos x="T4" y="T5"/>
                  </a:cxn>
                </a:cxnLst>
                <a:rect l="T9" t="T10" r="T11" b="T12"/>
                <a:pathLst>
                  <a:path w="162" h="182">
                    <a:moveTo>
                      <a:pt x="0" y="0"/>
                    </a:moveTo>
                    <a:lnTo>
                      <a:pt x="81" y="133"/>
                    </a:lnTo>
                    <a:lnTo>
                      <a:pt x="161" y="181"/>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52" name="Freeform 445">
                <a:extLst>
                  <a:ext uri="{FF2B5EF4-FFF2-40B4-BE49-F238E27FC236}">
                    <a16:creationId xmlns:a16="http://schemas.microsoft.com/office/drawing/2014/main" id="{EFAD46DF-65C7-E729-66BA-3DE6CF149814}"/>
                  </a:ext>
                </a:extLst>
              </p:cNvPr>
              <p:cNvSpPr>
                <a:spLocks/>
              </p:cNvSpPr>
              <p:nvPr/>
            </p:nvSpPr>
            <p:spPr bwMode="auto">
              <a:xfrm>
                <a:off x="1460" y="3292"/>
                <a:ext cx="168" cy="97"/>
              </a:xfrm>
              <a:custGeom>
                <a:avLst/>
                <a:gdLst>
                  <a:gd name="T0" fmla="*/ 0 w 168"/>
                  <a:gd name="T1" fmla="*/ 0 h 97"/>
                  <a:gd name="T2" fmla="*/ 80 w 168"/>
                  <a:gd name="T3" fmla="*/ 48 h 97"/>
                  <a:gd name="T4" fmla="*/ 167 w 168"/>
                  <a:gd name="T5" fmla="*/ 96 h 97"/>
                  <a:gd name="T6" fmla="*/ 0 60000 65536"/>
                  <a:gd name="T7" fmla="*/ 0 60000 65536"/>
                  <a:gd name="T8" fmla="*/ 0 60000 65536"/>
                  <a:gd name="T9" fmla="*/ 0 w 168"/>
                  <a:gd name="T10" fmla="*/ 0 h 97"/>
                  <a:gd name="T11" fmla="*/ 168 w 168"/>
                  <a:gd name="T12" fmla="*/ 97 h 97"/>
                </a:gdLst>
                <a:ahLst/>
                <a:cxnLst>
                  <a:cxn ang="T6">
                    <a:pos x="T0" y="T1"/>
                  </a:cxn>
                  <a:cxn ang="T7">
                    <a:pos x="T2" y="T3"/>
                  </a:cxn>
                  <a:cxn ang="T8">
                    <a:pos x="T4" y="T5"/>
                  </a:cxn>
                </a:cxnLst>
                <a:rect l="T9" t="T10" r="T11" b="T12"/>
                <a:pathLst>
                  <a:path w="168" h="97">
                    <a:moveTo>
                      <a:pt x="0" y="0"/>
                    </a:moveTo>
                    <a:lnTo>
                      <a:pt x="80" y="48"/>
                    </a:lnTo>
                    <a:lnTo>
                      <a:pt x="167" y="96"/>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53" name="Freeform 446">
                <a:extLst>
                  <a:ext uri="{FF2B5EF4-FFF2-40B4-BE49-F238E27FC236}">
                    <a16:creationId xmlns:a16="http://schemas.microsoft.com/office/drawing/2014/main" id="{13617D14-2786-D765-9C06-220C6C675EB4}"/>
                  </a:ext>
                </a:extLst>
              </p:cNvPr>
              <p:cNvSpPr>
                <a:spLocks/>
              </p:cNvSpPr>
              <p:nvPr/>
            </p:nvSpPr>
            <p:spPr bwMode="auto">
              <a:xfrm>
                <a:off x="1540" y="3340"/>
                <a:ext cx="255" cy="193"/>
              </a:xfrm>
              <a:custGeom>
                <a:avLst/>
                <a:gdLst>
                  <a:gd name="T0" fmla="*/ 0 w 255"/>
                  <a:gd name="T1" fmla="*/ 0 h 193"/>
                  <a:gd name="T2" fmla="*/ 87 w 255"/>
                  <a:gd name="T3" fmla="*/ 48 h 193"/>
                  <a:gd name="T4" fmla="*/ 254 w 255"/>
                  <a:gd name="T5" fmla="*/ 192 h 193"/>
                  <a:gd name="T6" fmla="*/ 0 60000 65536"/>
                  <a:gd name="T7" fmla="*/ 0 60000 65536"/>
                  <a:gd name="T8" fmla="*/ 0 60000 65536"/>
                  <a:gd name="T9" fmla="*/ 0 w 255"/>
                  <a:gd name="T10" fmla="*/ 0 h 193"/>
                  <a:gd name="T11" fmla="*/ 255 w 255"/>
                  <a:gd name="T12" fmla="*/ 193 h 193"/>
                </a:gdLst>
                <a:ahLst/>
                <a:cxnLst>
                  <a:cxn ang="T6">
                    <a:pos x="T0" y="T1"/>
                  </a:cxn>
                  <a:cxn ang="T7">
                    <a:pos x="T2" y="T3"/>
                  </a:cxn>
                  <a:cxn ang="T8">
                    <a:pos x="T4" y="T5"/>
                  </a:cxn>
                </a:cxnLst>
                <a:rect l="T9" t="T10" r="T11" b="T12"/>
                <a:pathLst>
                  <a:path w="255" h="193">
                    <a:moveTo>
                      <a:pt x="0" y="0"/>
                    </a:moveTo>
                    <a:lnTo>
                      <a:pt x="87" y="48"/>
                    </a:lnTo>
                    <a:lnTo>
                      <a:pt x="254" y="192"/>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54" name="Freeform 447">
                <a:extLst>
                  <a:ext uri="{FF2B5EF4-FFF2-40B4-BE49-F238E27FC236}">
                    <a16:creationId xmlns:a16="http://schemas.microsoft.com/office/drawing/2014/main" id="{CBD509B6-18DA-A3DD-8C9A-8068DD006792}"/>
                  </a:ext>
                </a:extLst>
              </p:cNvPr>
              <p:cNvSpPr>
                <a:spLocks/>
              </p:cNvSpPr>
              <p:nvPr/>
            </p:nvSpPr>
            <p:spPr bwMode="auto">
              <a:xfrm>
                <a:off x="1627" y="3388"/>
                <a:ext cx="335" cy="203"/>
              </a:xfrm>
              <a:custGeom>
                <a:avLst/>
                <a:gdLst>
                  <a:gd name="T0" fmla="*/ 0 w 335"/>
                  <a:gd name="T1" fmla="*/ 0 h 203"/>
                  <a:gd name="T2" fmla="*/ 167 w 335"/>
                  <a:gd name="T3" fmla="*/ 144 h 203"/>
                  <a:gd name="T4" fmla="*/ 334 w 335"/>
                  <a:gd name="T5" fmla="*/ 202 h 203"/>
                  <a:gd name="T6" fmla="*/ 0 60000 65536"/>
                  <a:gd name="T7" fmla="*/ 0 60000 65536"/>
                  <a:gd name="T8" fmla="*/ 0 60000 65536"/>
                  <a:gd name="T9" fmla="*/ 0 w 335"/>
                  <a:gd name="T10" fmla="*/ 0 h 203"/>
                  <a:gd name="T11" fmla="*/ 335 w 335"/>
                  <a:gd name="T12" fmla="*/ 203 h 203"/>
                </a:gdLst>
                <a:ahLst/>
                <a:cxnLst>
                  <a:cxn ang="T6">
                    <a:pos x="T0" y="T1"/>
                  </a:cxn>
                  <a:cxn ang="T7">
                    <a:pos x="T2" y="T3"/>
                  </a:cxn>
                  <a:cxn ang="T8">
                    <a:pos x="T4" y="T5"/>
                  </a:cxn>
                </a:cxnLst>
                <a:rect l="T9" t="T10" r="T11" b="T12"/>
                <a:pathLst>
                  <a:path w="335" h="203">
                    <a:moveTo>
                      <a:pt x="0" y="0"/>
                    </a:moveTo>
                    <a:lnTo>
                      <a:pt x="167" y="144"/>
                    </a:lnTo>
                    <a:lnTo>
                      <a:pt x="334" y="202"/>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55" name="Freeform 448">
                <a:extLst>
                  <a:ext uri="{FF2B5EF4-FFF2-40B4-BE49-F238E27FC236}">
                    <a16:creationId xmlns:a16="http://schemas.microsoft.com/office/drawing/2014/main" id="{B95C7A64-5ABE-CDEB-7C0D-72649E99B74E}"/>
                  </a:ext>
                </a:extLst>
              </p:cNvPr>
              <p:cNvSpPr>
                <a:spLocks/>
              </p:cNvSpPr>
              <p:nvPr/>
            </p:nvSpPr>
            <p:spPr bwMode="auto">
              <a:xfrm>
                <a:off x="1794" y="3532"/>
                <a:ext cx="335" cy="72"/>
              </a:xfrm>
              <a:custGeom>
                <a:avLst/>
                <a:gdLst>
                  <a:gd name="T0" fmla="*/ 0 w 335"/>
                  <a:gd name="T1" fmla="*/ 0 h 72"/>
                  <a:gd name="T2" fmla="*/ 167 w 335"/>
                  <a:gd name="T3" fmla="*/ 58 h 72"/>
                  <a:gd name="T4" fmla="*/ 334 w 335"/>
                  <a:gd name="T5" fmla="*/ 71 h 72"/>
                  <a:gd name="T6" fmla="*/ 0 60000 65536"/>
                  <a:gd name="T7" fmla="*/ 0 60000 65536"/>
                  <a:gd name="T8" fmla="*/ 0 60000 65536"/>
                  <a:gd name="T9" fmla="*/ 0 w 335"/>
                  <a:gd name="T10" fmla="*/ 0 h 72"/>
                  <a:gd name="T11" fmla="*/ 335 w 335"/>
                  <a:gd name="T12" fmla="*/ 72 h 72"/>
                </a:gdLst>
                <a:ahLst/>
                <a:cxnLst>
                  <a:cxn ang="T6">
                    <a:pos x="T0" y="T1"/>
                  </a:cxn>
                  <a:cxn ang="T7">
                    <a:pos x="T2" y="T3"/>
                  </a:cxn>
                  <a:cxn ang="T8">
                    <a:pos x="T4" y="T5"/>
                  </a:cxn>
                </a:cxnLst>
                <a:rect l="T9" t="T10" r="T11" b="T12"/>
                <a:pathLst>
                  <a:path w="335" h="72">
                    <a:moveTo>
                      <a:pt x="0" y="0"/>
                    </a:moveTo>
                    <a:lnTo>
                      <a:pt x="167" y="58"/>
                    </a:lnTo>
                    <a:lnTo>
                      <a:pt x="334" y="71"/>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56" name="Freeform 449">
                <a:extLst>
                  <a:ext uri="{FF2B5EF4-FFF2-40B4-BE49-F238E27FC236}">
                    <a16:creationId xmlns:a16="http://schemas.microsoft.com/office/drawing/2014/main" id="{A251D128-89D9-E022-B68A-CA63451164D6}"/>
                  </a:ext>
                </a:extLst>
              </p:cNvPr>
              <p:cNvSpPr>
                <a:spLocks/>
              </p:cNvSpPr>
              <p:nvPr/>
            </p:nvSpPr>
            <p:spPr bwMode="auto">
              <a:xfrm>
                <a:off x="1961" y="3590"/>
                <a:ext cx="502" cy="39"/>
              </a:xfrm>
              <a:custGeom>
                <a:avLst/>
                <a:gdLst>
                  <a:gd name="T0" fmla="*/ 0 w 502"/>
                  <a:gd name="T1" fmla="*/ 0 h 39"/>
                  <a:gd name="T2" fmla="*/ 167 w 502"/>
                  <a:gd name="T3" fmla="*/ 13 h 39"/>
                  <a:gd name="T4" fmla="*/ 501 w 502"/>
                  <a:gd name="T5" fmla="*/ 38 h 39"/>
                  <a:gd name="T6" fmla="*/ 0 60000 65536"/>
                  <a:gd name="T7" fmla="*/ 0 60000 65536"/>
                  <a:gd name="T8" fmla="*/ 0 60000 65536"/>
                  <a:gd name="T9" fmla="*/ 0 w 502"/>
                  <a:gd name="T10" fmla="*/ 0 h 39"/>
                  <a:gd name="T11" fmla="*/ 502 w 502"/>
                  <a:gd name="T12" fmla="*/ 39 h 39"/>
                </a:gdLst>
                <a:ahLst/>
                <a:cxnLst>
                  <a:cxn ang="T6">
                    <a:pos x="T0" y="T1"/>
                  </a:cxn>
                  <a:cxn ang="T7">
                    <a:pos x="T2" y="T3"/>
                  </a:cxn>
                  <a:cxn ang="T8">
                    <a:pos x="T4" y="T5"/>
                  </a:cxn>
                </a:cxnLst>
                <a:rect l="T9" t="T10" r="T11" b="T12"/>
                <a:pathLst>
                  <a:path w="502" h="39">
                    <a:moveTo>
                      <a:pt x="0" y="0"/>
                    </a:moveTo>
                    <a:lnTo>
                      <a:pt x="167" y="13"/>
                    </a:lnTo>
                    <a:lnTo>
                      <a:pt x="501" y="38"/>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57" name="Freeform 450">
                <a:extLst>
                  <a:ext uri="{FF2B5EF4-FFF2-40B4-BE49-F238E27FC236}">
                    <a16:creationId xmlns:a16="http://schemas.microsoft.com/office/drawing/2014/main" id="{ED637821-9AD1-3B9C-E982-EBDA5EB2A4F2}"/>
                  </a:ext>
                </a:extLst>
              </p:cNvPr>
              <p:cNvSpPr>
                <a:spLocks/>
              </p:cNvSpPr>
              <p:nvPr/>
            </p:nvSpPr>
            <p:spPr bwMode="auto">
              <a:xfrm>
                <a:off x="2128" y="3603"/>
                <a:ext cx="668" cy="49"/>
              </a:xfrm>
              <a:custGeom>
                <a:avLst/>
                <a:gdLst>
                  <a:gd name="T0" fmla="*/ 0 w 668"/>
                  <a:gd name="T1" fmla="*/ 0 h 49"/>
                  <a:gd name="T2" fmla="*/ 334 w 668"/>
                  <a:gd name="T3" fmla="*/ 25 h 49"/>
                  <a:gd name="T4" fmla="*/ 667 w 668"/>
                  <a:gd name="T5" fmla="*/ 48 h 49"/>
                  <a:gd name="T6" fmla="*/ 0 60000 65536"/>
                  <a:gd name="T7" fmla="*/ 0 60000 65536"/>
                  <a:gd name="T8" fmla="*/ 0 60000 65536"/>
                  <a:gd name="T9" fmla="*/ 0 w 668"/>
                  <a:gd name="T10" fmla="*/ 0 h 49"/>
                  <a:gd name="T11" fmla="*/ 668 w 668"/>
                  <a:gd name="T12" fmla="*/ 49 h 49"/>
                </a:gdLst>
                <a:ahLst/>
                <a:cxnLst>
                  <a:cxn ang="T6">
                    <a:pos x="T0" y="T1"/>
                  </a:cxn>
                  <a:cxn ang="T7">
                    <a:pos x="T2" y="T3"/>
                  </a:cxn>
                  <a:cxn ang="T8">
                    <a:pos x="T4" y="T5"/>
                  </a:cxn>
                </a:cxnLst>
                <a:rect l="T9" t="T10" r="T11" b="T12"/>
                <a:pathLst>
                  <a:path w="668" h="49">
                    <a:moveTo>
                      <a:pt x="0" y="0"/>
                    </a:moveTo>
                    <a:lnTo>
                      <a:pt x="334" y="25"/>
                    </a:lnTo>
                    <a:lnTo>
                      <a:pt x="667" y="48"/>
                    </a:lnTo>
                  </a:path>
                </a:pathLst>
              </a:custGeom>
              <a:grpFill/>
              <a:ln w="12700" cap="rnd" cmpd="sng">
                <a:solidFill>
                  <a:schemeClr val="tx1"/>
                </a:solidFill>
                <a:prstDash val="solid"/>
                <a:round/>
                <a:headEnd type="none" w="med" len="med"/>
                <a:tailEnd type="none" w="med" len="med"/>
              </a:ln>
            </p:spPr>
            <p:txBody>
              <a:bodyPr/>
              <a:lstStyle/>
              <a:p>
                <a:pPr>
                  <a:defRPr/>
                </a:pPr>
                <a:endParaRPr lang="en-ZW"/>
              </a:p>
            </p:txBody>
          </p:sp>
          <p:sp>
            <p:nvSpPr>
              <p:cNvPr id="37058" name="Line 451">
                <a:extLst>
                  <a:ext uri="{FF2B5EF4-FFF2-40B4-BE49-F238E27FC236}">
                    <a16:creationId xmlns:a16="http://schemas.microsoft.com/office/drawing/2014/main" id="{DE8AE7D4-0803-956E-E007-197DC2EF7882}"/>
                  </a:ext>
                </a:extLst>
              </p:cNvPr>
              <p:cNvSpPr>
                <a:spLocks noChangeShapeType="1"/>
              </p:cNvSpPr>
              <p:nvPr/>
            </p:nvSpPr>
            <p:spPr bwMode="auto">
              <a:xfrm>
                <a:off x="2462" y="3636"/>
                <a:ext cx="331" cy="23"/>
              </a:xfrm>
              <a:prstGeom prst="line">
                <a:avLst/>
              </a:prstGeom>
              <a:grpFill/>
              <a:ln w="12700">
                <a:solidFill>
                  <a:schemeClr val="tx1"/>
                </a:solidFill>
                <a:round/>
                <a:headEnd/>
                <a:tailEnd/>
              </a:ln>
            </p:spPr>
            <p:txBody>
              <a:bodyPr/>
              <a:lstStyle/>
              <a:p>
                <a:pPr>
                  <a:defRPr/>
                </a:pPr>
                <a:endParaRPr lang="en-ZW"/>
              </a:p>
            </p:txBody>
          </p:sp>
          <p:sp>
            <p:nvSpPr>
              <p:cNvPr id="37059" name="Rectangle 452">
                <a:extLst>
                  <a:ext uri="{FF2B5EF4-FFF2-40B4-BE49-F238E27FC236}">
                    <a16:creationId xmlns:a16="http://schemas.microsoft.com/office/drawing/2014/main" id="{F3F421E6-7606-67FB-FFE4-8CBEA30562EF}"/>
                  </a:ext>
                </a:extLst>
              </p:cNvPr>
              <p:cNvSpPr>
                <a:spLocks noChangeArrowheads="1"/>
              </p:cNvSpPr>
              <p:nvPr/>
            </p:nvSpPr>
            <p:spPr bwMode="auto">
              <a:xfrm>
                <a:off x="1566" y="1162"/>
                <a:ext cx="1168" cy="250"/>
              </a:xfrm>
              <a:prstGeom prst="rect">
                <a:avLst/>
              </a:prstGeom>
              <a:grpFill/>
              <a:ln w="12700">
                <a:solidFill>
                  <a:schemeClr val="tx1"/>
                </a:solidFill>
                <a:miter lim="800000"/>
                <a:headEnd/>
                <a:tailEnd/>
              </a:ln>
            </p:spPr>
            <p:txBody>
              <a:bodyPr wrap="none" lIns="90488" tIns="44450" rIns="90488" bIns="44450">
                <a:spAutoFit/>
              </a:bodyPr>
              <a:lstStyle/>
              <a:p>
                <a:pPr>
                  <a:defRPr/>
                </a:pPr>
                <a:r>
                  <a:rPr lang="sv-SE" sz="2000" b="1">
                    <a:latin typeface="Helvetica" charset="0"/>
                  </a:rPr>
                  <a:t>Oral 500 mg</a:t>
                </a:r>
              </a:p>
            </p:txBody>
          </p:sp>
          <p:sp>
            <p:nvSpPr>
              <p:cNvPr id="37060" name="Rectangle 453">
                <a:extLst>
                  <a:ext uri="{FF2B5EF4-FFF2-40B4-BE49-F238E27FC236}">
                    <a16:creationId xmlns:a16="http://schemas.microsoft.com/office/drawing/2014/main" id="{13A48010-2088-0526-8453-F8AAA955D6BC}"/>
                  </a:ext>
                </a:extLst>
              </p:cNvPr>
              <p:cNvSpPr>
                <a:spLocks noChangeArrowheads="1"/>
              </p:cNvSpPr>
              <p:nvPr/>
            </p:nvSpPr>
            <p:spPr bwMode="auto">
              <a:xfrm>
                <a:off x="1714" y="3872"/>
                <a:ext cx="826" cy="231"/>
              </a:xfrm>
              <a:prstGeom prst="rect">
                <a:avLst/>
              </a:prstGeom>
              <a:grpFill/>
              <a:ln w="12700">
                <a:solidFill>
                  <a:schemeClr val="tx1"/>
                </a:solidFill>
                <a:miter lim="800000"/>
                <a:headEnd/>
                <a:tailEnd/>
              </a:ln>
            </p:spPr>
            <p:txBody>
              <a:bodyPr wrap="none" lIns="90488" tIns="44450" rIns="90488" bIns="44450">
                <a:spAutoFit/>
              </a:bodyPr>
              <a:lstStyle/>
              <a:p>
                <a:pPr>
                  <a:defRPr/>
                </a:pPr>
                <a:r>
                  <a:rPr lang="sv-SE" b="1">
                    <a:latin typeface="Helvetica" charset="0"/>
                  </a:rPr>
                  <a:t>Time [hr]</a:t>
                </a:r>
              </a:p>
            </p:txBody>
          </p:sp>
          <p:sp>
            <p:nvSpPr>
              <p:cNvPr id="37061" name="Line 454">
                <a:extLst>
                  <a:ext uri="{FF2B5EF4-FFF2-40B4-BE49-F238E27FC236}">
                    <a16:creationId xmlns:a16="http://schemas.microsoft.com/office/drawing/2014/main" id="{DA1CFFF0-C082-65E1-021F-EBB0D45D7AE8}"/>
                  </a:ext>
                </a:extLst>
              </p:cNvPr>
              <p:cNvSpPr>
                <a:spLocks noChangeShapeType="1"/>
              </p:cNvSpPr>
              <p:nvPr/>
            </p:nvSpPr>
            <p:spPr bwMode="auto">
              <a:xfrm>
                <a:off x="1120" y="3659"/>
                <a:ext cx="1679" cy="0"/>
              </a:xfrm>
              <a:prstGeom prst="line">
                <a:avLst/>
              </a:prstGeom>
              <a:grpFill/>
              <a:ln w="12700">
                <a:solidFill>
                  <a:schemeClr val="tx1"/>
                </a:solidFill>
                <a:round/>
                <a:headEnd/>
                <a:tailEnd/>
              </a:ln>
            </p:spPr>
            <p:txBody>
              <a:bodyPr/>
              <a:lstStyle/>
              <a:p>
                <a:pPr>
                  <a:defRPr/>
                </a:pPr>
                <a:endParaRPr lang="en-ZW"/>
              </a:p>
            </p:txBody>
          </p:sp>
          <p:sp>
            <p:nvSpPr>
              <p:cNvPr id="37062" name="Line 455">
                <a:extLst>
                  <a:ext uri="{FF2B5EF4-FFF2-40B4-BE49-F238E27FC236}">
                    <a16:creationId xmlns:a16="http://schemas.microsoft.com/office/drawing/2014/main" id="{E278ABE0-96EF-F631-D7A7-3E6B96BB2BA1}"/>
                  </a:ext>
                </a:extLst>
              </p:cNvPr>
              <p:cNvSpPr>
                <a:spLocks noChangeShapeType="1"/>
              </p:cNvSpPr>
              <p:nvPr/>
            </p:nvSpPr>
            <p:spPr bwMode="auto">
              <a:xfrm>
                <a:off x="1120" y="3659"/>
                <a:ext cx="1679" cy="0"/>
              </a:xfrm>
              <a:prstGeom prst="line">
                <a:avLst/>
              </a:prstGeom>
              <a:grpFill/>
              <a:ln w="12700">
                <a:solidFill>
                  <a:schemeClr val="tx1"/>
                </a:solidFill>
                <a:round/>
                <a:headEnd/>
                <a:tailEnd/>
              </a:ln>
            </p:spPr>
            <p:txBody>
              <a:bodyPr/>
              <a:lstStyle/>
              <a:p>
                <a:pPr>
                  <a:defRPr/>
                </a:pPr>
                <a:endParaRPr lang="en-ZW"/>
              </a:p>
            </p:txBody>
          </p:sp>
        </p:grpSp>
      </p:grpSp>
      <p:sp>
        <p:nvSpPr>
          <p:cNvPr id="19460" name="Rectangle 456">
            <a:extLst>
              <a:ext uri="{FF2B5EF4-FFF2-40B4-BE49-F238E27FC236}">
                <a16:creationId xmlns:a16="http://schemas.microsoft.com/office/drawing/2014/main" id="{42D76B51-760C-CC06-38B3-01193D5A28E1}"/>
              </a:ext>
            </a:extLst>
          </p:cNvPr>
          <p:cNvSpPr>
            <a:spLocks noChangeArrowheads="1"/>
          </p:cNvSpPr>
          <p:nvPr/>
        </p:nvSpPr>
        <p:spPr bwMode="auto">
          <a:xfrm>
            <a:off x="4071939" y="6223000"/>
            <a:ext cx="719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sv-SE" altLang="en-US" sz="1600" b="1">
                <a:solidFill>
                  <a:srgbClr val="EF9100"/>
                </a:solidFill>
              </a:rPr>
              <a:t>IMPE</a:t>
            </a:r>
          </a:p>
        </p:txBody>
      </p:sp>
      <p:sp>
        <p:nvSpPr>
          <p:cNvPr id="19461" name="Rectangle 457">
            <a:extLst>
              <a:ext uri="{FF2B5EF4-FFF2-40B4-BE49-F238E27FC236}">
                <a16:creationId xmlns:a16="http://schemas.microsoft.com/office/drawing/2014/main" id="{98286637-FE08-5BA1-F306-EB27269F52F7}"/>
              </a:ext>
            </a:extLst>
          </p:cNvPr>
          <p:cNvSpPr>
            <a:spLocks noChangeArrowheads="1"/>
          </p:cNvSpPr>
          <p:nvPr/>
        </p:nvSpPr>
        <p:spPr bwMode="auto">
          <a:xfrm>
            <a:off x="7386638" y="6257925"/>
            <a:ext cx="615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sv-SE" altLang="en-US" sz="1200" b="1">
                <a:solidFill>
                  <a:srgbClr val="EF9100"/>
                </a:solidFill>
              </a:rPr>
              <a:t>ART-3</a:t>
            </a:r>
          </a:p>
        </p:txBody>
      </p:sp>
      <p:sp>
        <p:nvSpPr>
          <p:cNvPr id="19462" name="Rectangle 459">
            <a:extLst>
              <a:ext uri="{FF2B5EF4-FFF2-40B4-BE49-F238E27FC236}">
                <a16:creationId xmlns:a16="http://schemas.microsoft.com/office/drawing/2014/main" id="{9D017698-DEB8-7675-5036-1ACA2C19BA78}"/>
              </a:ext>
            </a:extLst>
          </p:cNvPr>
          <p:cNvSpPr>
            <a:spLocks noChangeArrowheads="1"/>
          </p:cNvSpPr>
          <p:nvPr/>
        </p:nvSpPr>
        <p:spPr bwMode="auto">
          <a:xfrm>
            <a:off x="4462464" y="6494464"/>
            <a:ext cx="30686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1600"/>
              <a:t>Ashton et al. CPT 1998; 63:482-92</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24BBF15-E302-CB62-2AB4-3909E149C2BB}"/>
              </a:ext>
            </a:extLst>
          </p:cNvPr>
          <p:cNvSpPr>
            <a:spLocks noGrp="1" noChangeArrowheads="1"/>
          </p:cNvSpPr>
          <p:nvPr>
            <p:ph type="title"/>
          </p:nvPr>
        </p:nvSpPr>
        <p:spPr>
          <a:xfrm>
            <a:off x="2209800" y="152400"/>
            <a:ext cx="7772400" cy="889000"/>
          </a:xfrm>
        </p:spPr>
        <p:txBody>
          <a:bodyPr/>
          <a:lstStyle/>
          <a:p>
            <a:r>
              <a:rPr lang="sv-SE" altLang="en-US" sz="4000" b="1">
                <a:latin typeface="Times" pitchFamily="18" charset="0"/>
              </a:rPr>
              <a:t>Food-drug interactions</a:t>
            </a:r>
          </a:p>
        </p:txBody>
      </p:sp>
      <p:sp>
        <p:nvSpPr>
          <p:cNvPr id="20483" name="Rectangle 4">
            <a:extLst>
              <a:ext uri="{FF2B5EF4-FFF2-40B4-BE49-F238E27FC236}">
                <a16:creationId xmlns:a16="http://schemas.microsoft.com/office/drawing/2014/main" id="{64E2310C-F4E4-E66C-64D3-6C6055F7917A}"/>
              </a:ext>
            </a:extLst>
          </p:cNvPr>
          <p:cNvSpPr>
            <a:spLocks noGrp="1" noChangeArrowheads="1"/>
          </p:cNvSpPr>
          <p:nvPr>
            <p:ph type="body" idx="1"/>
          </p:nvPr>
        </p:nvSpPr>
        <p:spPr>
          <a:xfrm>
            <a:off x="1739900" y="1231900"/>
            <a:ext cx="8636000" cy="4127500"/>
          </a:xfrm>
        </p:spPr>
        <p:txBody>
          <a:bodyPr/>
          <a:lstStyle/>
          <a:p>
            <a:pPr>
              <a:lnSpc>
                <a:spcPct val="90000"/>
              </a:lnSpc>
            </a:pPr>
            <a:r>
              <a:rPr lang="sv-SE" altLang="en-US" b="1" dirty="0">
                <a:latin typeface="Times" pitchFamily="18" charset="0"/>
              </a:rPr>
              <a:t>In general, food will delay gastric emptying </a:t>
            </a:r>
          </a:p>
          <a:p>
            <a:pPr lvl="1">
              <a:lnSpc>
                <a:spcPct val="90000"/>
              </a:lnSpc>
            </a:pPr>
            <a:r>
              <a:rPr lang="sv-SE" altLang="en-US" dirty="0">
                <a:latin typeface="Times" pitchFamily="18" charset="0"/>
              </a:rPr>
              <a:t>Specially so for solid and fat-containing food</a:t>
            </a:r>
          </a:p>
          <a:p>
            <a:pPr lvl="1">
              <a:lnSpc>
                <a:spcPct val="90000"/>
              </a:lnSpc>
            </a:pPr>
            <a:r>
              <a:rPr lang="sv-SE" altLang="en-US" dirty="0">
                <a:latin typeface="Times" pitchFamily="18" charset="0"/>
              </a:rPr>
              <a:t>T</a:t>
            </a:r>
            <a:r>
              <a:rPr lang="sv-SE" altLang="en-US" baseline="-25000" dirty="0">
                <a:latin typeface="Times" pitchFamily="18" charset="0"/>
              </a:rPr>
              <a:t>max</a:t>
            </a:r>
            <a:r>
              <a:rPr lang="sv-SE" altLang="en-US" dirty="0">
                <a:latin typeface="Times" pitchFamily="18" charset="0"/>
              </a:rPr>
              <a:t> will be longer and C</a:t>
            </a:r>
            <a:r>
              <a:rPr lang="sv-SE" altLang="en-US" baseline="-25000" dirty="0">
                <a:latin typeface="Times" pitchFamily="18" charset="0"/>
              </a:rPr>
              <a:t>max</a:t>
            </a:r>
            <a:r>
              <a:rPr lang="sv-SE" altLang="en-US" dirty="0">
                <a:latin typeface="Times" pitchFamily="18" charset="0"/>
              </a:rPr>
              <a:t> lower</a:t>
            </a:r>
          </a:p>
          <a:p>
            <a:pPr lvl="1">
              <a:lnSpc>
                <a:spcPct val="90000"/>
              </a:lnSpc>
              <a:buFontTx/>
              <a:buNone/>
            </a:pPr>
            <a:endParaRPr lang="sv-SE" altLang="en-US" dirty="0">
              <a:latin typeface="Times" pitchFamily="18" charset="0"/>
            </a:endParaRPr>
          </a:p>
          <a:p>
            <a:pPr>
              <a:lnSpc>
                <a:spcPct val="90000"/>
              </a:lnSpc>
            </a:pPr>
            <a:r>
              <a:rPr lang="sv-SE" altLang="en-US" b="1" dirty="0">
                <a:latin typeface="Times" pitchFamily="18" charset="0"/>
              </a:rPr>
              <a:t>Bioavailability can</a:t>
            </a:r>
          </a:p>
          <a:p>
            <a:pPr lvl="1">
              <a:lnSpc>
                <a:spcPct val="90000"/>
              </a:lnSpc>
            </a:pPr>
            <a:r>
              <a:rPr lang="sv-SE" altLang="en-US" dirty="0">
                <a:latin typeface="Times" pitchFamily="18" charset="0"/>
              </a:rPr>
              <a:t>decrease for drugs that are labile in the GI tract or which bind to food components</a:t>
            </a:r>
          </a:p>
          <a:p>
            <a:pPr lvl="2">
              <a:lnSpc>
                <a:spcPct val="90000"/>
              </a:lnSpc>
            </a:pPr>
            <a:r>
              <a:rPr lang="sv-SE" altLang="en-US" dirty="0">
                <a:solidFill>
                  <a:srgbClr val="C00000"/>
                </a:solidFill>
                <a:latin typeface="Times" pitchFamily="18" charset="0"/>
              </a:rPr>
              <a:t>tetracyclines and Ca</a:t>
            </a:r>
            <a:r>
              <a:rPr lang="sv-SE" altLang="en-US" baseline="30000" dirty="0">
                <a:solidFill>
                  <a:srgbClr val="C00000"/>
                </a:solidFill>
                <a:latin typeface="Times" pitchFamily="18" charset="0"/>
              </a:rPr>
              <a:t>2+</a:t>
            </a:r>
            <a:endParaRPr lang="sv-SE" altLang="en-US" dirty="0">
              <a:solidFill>
                <a:srgbClr val="C00000"/>
              </a:solidFill>
              <a:latin typeface="Times" pitchFamily="18" charset="0"/>
            </a:endParaRPr>
          </a:p>
          <a:p>
            <a:pPr lvl="1">
              <a:lnSpc>
                <a:spcPct val="90000"/>
              </a:lnSpc>
            </a:pPr>
            <a:r>
              <a:rPr lang="sv-SE" altLang="en-US" dirty="0">
                <a:latin typeface="Times" pitchFamily="18" charset="0"/>
              </a:rPr>
              <a:t>increase for drugs with poor solubility</a:t>
            </a:r>
          </a:p>
          <a:p>
            <a:pPr lvl="2">
              <a:lnSpc>
                <a:spcPct val="90000"/>
              </a:lnSpc>
            </a:pPr>
            <a:r>
              <a:rPr lang="sv-SE" altLang="en-US" dirty="0">
                <a:solidFill>
                  <a:srgbClr val="C00000"/>
                </a:solidFill>
                <a:latin typeface="Times" pitchFamily="18" charset="0"/>
              </a:rPr>
              <a:t>lumefantrine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7968CF8-ECF2-8B18-558B-94B70878F889}"/>
              </a:ext>
            </a:extLst>
          </p:cNvPr>
          <p:cNvSpPr>
            <a:spLocks noGrp="1" noChangeArrowheads="1"/>
          </p:cNvSpPr>
          <p:nvPr>
            <p:ph type="title"/>
          </p:nvPr>
        </p:nvSpPr>
        <p:spPr>
          <a:xfrm>
            <a:off x="2060575" y="47625"/>
            <a:ext cx="7772400" cy="584200"/>
          </a:xfrm>
        </p:spPr>
        <p:txBody>
          <a:bodyPr>
            <a:normAutofit fontScale="90000"/>
          </a:bodyPr>
          <a:lstStyle/>
          <a:p>
            <a:r>
              <a:rPr lang="en-US" altLang="en-US" sz="4000"/>
              <a:t>Effect of foods on GI Transit times</a:t>
            </a:r>
          </a:p>
        </p:txBody>
      </p:sp>
      <p:sp>
        <p:nvSpPr>
          <p:cNvPr id="21507" name="Text Box 4">
            <a:extLst>
              <a:ext uri="{FF2B5EF4-FFF2-40B4-BE49-F238E27FC236}">
                <a16:creationId xmlns:a16="http://schemas.microsoft.com/office/drawing/2014/main" id="{3432FADF-F79C-7011-19E6-A19F6B473356}"/>
              </a:ext>
            </a:extLst>
          </p:cNvPr>
          <p:cNvSpPr txBox="1">
            <a:spLocks noChangeArrowheads="1"/>
          </p:cNvSpPr>
          <p:nvPr/>
        </p:nvSpPr>
        <p:spPr bwMode="auto">
          <a:xfrm>
            <a:off x="4457700" y="63246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50000"/>
              </a:spcBef>
            </a:pPr>
            <a:r>
              <a:rPr lang="en-US" altLang="en-US"/>
              <a:t>Rowland &amp; Tozer</a:t>
            </a:r>
          </a:p>
        </p:txBody>
      </p:sp>
      <p:grpSp>
        <p:nvGrpSpPr>
          <p:cNvPr id="21508" name="Group 10">
            <a:extLst>
              <a:ext uri="{FF2B5EF4-FFF2-40B4-BE49-F238E27FC236}">
                <a16:creationId xmlns:a16="http://schemas.microsoft.com/office/drawing/2014/main" id="{ADE38A53-0852-0553-94CD-84B6BAF4A3FA}"/>
              </a:ext>
            </a:extLst>
          </p:cNvPr>
          <p:cNvGrpSpPr>
            <a:grpSpLocks/>
          </p:cNvGrpSpPr>
          <p:nvPr/>
        </p:nvGrpSpPr>
        <p:grpSpPr bwMode="auto">
          <a:xfrm>
            <a:off x="2755900" y="723900"/>
            <a:ext cx="7162800" cy="5448300"/>
            <a:chOff x="1231900" y="723900"/>
            <a:chExt cx="7162800" cy="5448301"/>
          </a:xfrm>
        </p:grpSpPr>
        <p:pic>
          <p:nvPicPr>
            <p:cNvPr id="21510" name="Picture 3" descr="RT Food&amp;pellets.tif                                            0004D2C4 Macintosh                      BCBFEADF:">
              <a:extLst>
                <a:ext uri="{FF2B5EF4-FFF2-40B4-BE49-F238E27FC236}">
                  <a16:creationId xmlns:a16="http://schemas.microsoft.com/office/drawing/2014/main" id="{FE9C208C-5456-DF28-BBE2-C83D1DCA4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900" y="1196976"/>
              <a:ext cx="5353050"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5">
              <a:extLst>
                <a:ext uri="{FF2B5EF4-FFF2-40B4-BE49-F238E27FC236}">
                  <a16:creationId xmlns:a16="http://schemas.microsoft.com/office/drawing/2014/main" id="{5A0BEE13-C621-672A-7B4F-E7F2CB8CFCD8}"/>
                </a:ext>
              </a:extLst>
            </p:cNvPr>
            <p:cNvSpPr txBox="1">
              <a:spLocks noChangeArrowheads="1"/>
            </p:cNvSpPr>
            <p:nvPr/>
          </p:nvSpPr>
          <p:spPr bwMode="auto">
            <a:xfrm>
              <a:off x="2451101" y="723900"/>
              <a:ext cx="108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2000"/>
                <a:t>Stomach</a:t>
              </a:r>
            </a:p>
          </p:txBody>
        </p:sp>
        <p:sp>
          <p:nvSpPr>
            <p:cNvPr id="21512" name="Text Box 6">
              <a:extLst>
                <a:ext uri="{FF2B5EF4-FFF2-40B4-BE49-F238E27FC236}">
                  <a16:creationId xmlns:a16="http://schemas.microsoft.com/office/drawing/2014/main" id="{A36683D1-8A4D-062E-65D5-1569ACB989C0}"/>
                </a:ext>
              </a:extLst>
            </p:cNvPr>
            <p:cNvSpPr txBox="1">
              <a:spLocks noChangeArrowheads="1"/>
            </p:cNvSpPr>
            <p:nvPr/>
          </p:nvSpPr>
          <p:spPr bwMode="auto">
            <a:xfrm>
              <a:off x="4660900" y="723900"/>
              <a:ext cx="1710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2000"/>
                <a:t>Small intestine</a:t>
              </a:r>
            </a:p>
          </p:txBody>
        </p:sp>
        <p:sp>
          <p:nvSpPr>
            <p:cNvPr id="21513" name="Oval 7">
              <a:extLst>
                <a:ext uri="{FF2B5EF4-FFF2-40B4-BE49-F238E27FC236}">
                  <a16:creationId xmlns:a16="http://schemas.microsoft.com/office/drawing/2014/main" id="{A80A72AC-482F-CBCC-307F-74CCC9C3C933}"/>
                </a:ext>
              </a:extLst>
            </p:cNvPr>
            <p:cNvSpPr>
              <a:spLocks noChangeArrowheads="1"/>
            </p:cNvSpPr>
            <p:nvPr/>
          </p:nvSpPr>
          <p:spPr bwMode="auto">
            <a:xfrm>
              <a:off x="6184900" y="1168400"/>
              <a:ext cx="152400" cy="152400"/>
            </a:xfrm>
            <a:prstGeom prst="ellipse">
              <a:avLst/>
            </a:prstGeom>
            <a:solidFill>
              <a:srgbClr val="DC291F"/>
            </a:solidFill>
            <a:ln w="9525">
              <a:solidFill>
                <a:schemeClr val="tx1"/>
              </a:solidFill>
              <a:round/>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1514" name="Oval 8">
              <a:extLst>
                <a:ext uri="{FF2B5EF4-FFF2-40B4-BE49-F238E27FC236}">
                  <a16:creationId xmlns:a16="http://schemas.microsoft.com/office/drawing/2014/main" id="{05759C19-D7A6-D21A-C82E-D37232D779AA}"/>
                </a:ext>
              </a:extLst>
            </p:cNvPr>
            <p:cNvSpPr>
              <a:spLocks noChangeArrowheads="1"/>
            </p:cNvSpPr>
            <p:nvPr/>
          </p:nvSpPr>
          <p:spPr bwMode="auto">
            <a:xfrm>
              <a:off x="6184900" y="1473200"/>
              <a:ext cx="152400" cy="152400"/>
            </a:xfrm>
            <a:prstGeom prst="ellipse">
              <a:avLst/>
            </a:prstGeom>
            <a:solidFill>
              <a:schemeClr val="tx1"/>
            </a:solidFill>
            <a:ln w="9525">
              <a:solidFill>
                <a:schemeClr val="tx1"/>
              </a:solidFill>
              <a:round/>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1515" name="Text Box 9">
              <a:extLst>
                <a:ext uri="{FF2B5EF4-FFF2-40B4-BE49-F238E27FC236}">
                  <a16:creationId xmlns:a16="http://schemas.microsoft.com/office/drawing/2014/main" id="{0B64BF37-9A91-021B-C919-15D948FF545B}"/>
                </a:ext>
              </a:extLst>
            </p:cNvPr>
            <p:cNvSpPr txBox="1">
              <a:spLocks noChangeArrowheads="1"/>
            </p:cNvSpPr>
            <p:nvPr/>
          </p:nvSpPr>
          <p:spPr bwMode="auto">
            <a:xfrm>
              <a:off x="6565900" y="1041400"/>
              <a:ext cx="1828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50000"/>
                </a:spcBef>
              </a:pPr>
              <a:r>
                <a:rPr lang="en-US" altLang="en-US">
                  <a:solidFill>
                    <a:srgbClr val="ED181E"/>
                  </a:solidFill>
                  <a:latin typeface="Arial" panose="020B0604020202020204" pitchFamily="34" charset="0"/>
                </a:rPr>
                <a:t>Solid tablet</a:t>
              </a:r>
            </a:p>
          </p:txBody>
        </p:sp>
        <p:sp>
          <p:nvSpPr>
            <p:cNvPr id="21516" name="Text Box 10">
              <a:extLst>
                <a:ext uri="{FF2B5EF4-FFF2-40B4-BE49-F238E27FC236}">
                  <a16:creationId xmlns:a16="http://schemas.microsoft.com/office/drawing/2014/main" id="{651C56B6-3003-2FA3-99AB-AE798F496393}"/>
                </a:ext>
              </a:extLst>
            </p:cNvPr>
            <p:cNvSpPr txBox="1">
              <a:spLocks noChangeArrowheads="1"/>
            </p:cNvSpPr>
            <p:nvPr/>
          </p:nvSpPr>
          <p:spPr bwMode="auto">
            <a:xfrm>
              <a:off x="6565900" y="1346200"/>
              <a:ext cx="1828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50000"/>
                </a:spcBef>
              </a:pPr>
              <a:r>
                <a:rPr lang="en-US" altLang="en-US">
                  <a:latin typeface="Arial" panose="020B0604020202020204" pitchFamily="34" charset="0"/>
                </a:rPr>
                <a:t>Small pellet</a:t>
              </a:r>
            </a:p>
          </p:txBody>
        </p:sp>
      </p:grpSp>
      <p:sp>
        <p:nvSpPr>
          <p:cNvPr id="21509" name="TextBox 11">
            <a:extLst>
              <a:ext uri="{FF2B5EF4-FFF2-40B4-BE49-F238E27FC236}">
                <a16:creationId xmlns:a16="http://schemas.microsoft.com/office/drawing/2014/main" id="{20F5D111-E45B-91C0-C554-40466124716E}"/>
              </a:ext>
            </a:extLst>
          </p:cNvPr>
          <p:cNvSpPr txBox="1">
            <a:spLocks noChangeArrowheads="1"/>
          </p:cNvSpPr>
          <p:nvPr/>
        </p:nvSpPr>
        <p:spPr bwMode="auto">
          <a:xfrm>
            <a:off x="2543175" y="5972175"/>
            <a:ext cx="6440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sz="1800" b="1"/>
              <a:t>Food results in variable transit time: more variation in stomach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E2B0D4F-E9D0-7A52-1528-DDF5A6FFC91B}"/>
              </a:ext>
            </a:extLst>
          </p:cNvPr>
          <p:cNvSpPr>
            <a:spLocks noGrp="1"/>
          </p:cNvSpPr>
          <p:nvPr>
            <p:ph type="title"/>
          </p:nvPr>
        </p:nvSpPr>
        <p:spPr>
          <a:xfrm>
            <a:off x="1962150" y="0"/>
            <a:ext cx="8020050" cy="857250"/>
          </a:xfrm>
        </p:spPr>
        <p:txBody>
          <a:bodyPr/>
          <a:lstStyle/>
          <a:p>
            <a:r>
              <a:rPr lang="en-ZW" altLang="en-US" sz="4000" b="1"/>
              <a:t>Effects of food on Ka and F</a:t>
            </a:r>
          </a:p>
        </p:txBody>
      </p:sp>
      <p:sp>
        <p:nvSpPr>
          <p:cNvPr id="22531" name="Date Placeholder 3">
            <a:extLst>
              <a:ext uri="{FF2B5EF4-FFF2-40B4-BE49-F238E27FC236}">
                <a16:creationId xmlns:a16="http://schemas.microsoft.com/office/drawing/2014/main" id="{924607F5-4C20-494F-139D-2B768819EF2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DEDB1C20-EBA8-B347-810E-31C42A295BA5}" type="datetime3">
              <a:rPr lang="en-US" altLang="en-US" smtClean="0">
                <a:solidFill>
                  <a:srgbClr val="333399"/>
                </a:solidFill>
                <a:latin typeface="Arial" panose="020B0604020202020204" pitchFamily="34" charset="0"/>
              </a:rPr>
              <a:pPr eaLnBrk="1" hangingPunct="1"/>
              <a:t>23 April 2026</a:t>
            </a:fld>
            <a:endParaRPr lang="en-GB" altLang="en-US">
              <a:solidFill>
                <a:srgbClr val="333399"/>
              </a:solidFill>
              <a:latin typeface="Arial" panose="020B0604020202020204" pitchFamily="34" charset="0"/>
            </a:endParaRPr>
          </a:p>
        </p:txBody>
      </p:sp>
      <p:pic>
        <p:nvPicPr>
          <p:cNvPr id="22533" name="Picture 2">
            <a:extLst>
              <a:ext uri="{FF2B5EF4-FFF2-40B4-BE49-F238E27FC236}">
                <a16:creationId xmlns:a16="http://schemas.microsoft.com/office/drawing/2014/main" id="{E89C5089-0A4B-0C26-0A7E-ED2C700A2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51" y="863600"/>
            <a:ext cx="6202363"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53FBEDB-FC10-4FC6-9FCB-50C515A6CCD1}"/>
              </a:ext>
            </a:extLst>
          </p:cNvPr>
          <p:cNvSpPr>
            <a:spLocks noGrp="1" noChangeArrowheads="1"/>
          </p:cNvSpPr>
          <p:nvPr>
            <p:ph type="title"/>
          </p:nvPr>
        </p:nvSpPr>
        <p:spPr>
          <a:xfrm>
            <a:off x="2171700" y="38100"/>
            <a:ext cx="7772400" cy="406400"/>
          </a:xfrm>
        </p:spPr>
        <p:txBody>
          <a:bodyPr>
            <a:normAutofit fontScale="90000"/>
          </a:bodyPr>
          <a:lstStyle/>
          <a:p>
            <a:r>
              <a:rPr lang="sv-SE" altLang="en-US" sz="3600" b="1">
                <a:latin typeface="Times" pitchFamily="18" charset="0"/>
              </a:rPr>
              <a:t>Dissolution of solid dosage forms</a:t>
            </a:r>
            <a:endParaRPr lang="sv-SE" altLang="en-US" sz="3600" b="1"/>
          </a:p>
        </p:txBody>
      </p:sp>
      <p:pic>
        <p:nvPicPr>
          <p:cNvPr id="23555" name="Picture 3">
            <a:extLst>
              <a:ext uri="{FF2B5EF4-FFF2-40B4-BE49-F238E27FC236}">
                <a16:creationId xmlns:a16="http://schemas.microsoft.com/office/drawing/2014/main" id="{FA63B32A-035A-5981-E5D9-66CC6D173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723900"/>
            <a:ext cx="13985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AutoShape 5">
            <a:extLst>
              <a:ext uri="{FF2B5EF4-FFF2-40B4-BE49-F238E27FC236}">
                <a16:creationId xmlns:a16="http://schemas.microsoft.com/office/drawing/2014/main" id="{F52DB3C1-AD14-94B5-3A92-B9C542F7ABB5}"/>
              </a:ext>
            </a:extLst>
          </p:cNvPr>
          <p:cNvSpPr>
            <a:spLocks noChangeArrowheads="1"/>
          </p:cNvSpPr>
          <p:nvPr/>
        </p:nvSpPr>
        <p:spPr bwMode="auto">
          <a:xfrm>
            <a:off x="5487988" y="9525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57" name="AutoShape 6">
            <a:extLst>
              <a:ext uri="{FF2B5EF4-FFF2-40B4-BE49-F238E27FC236}">
                <a16:creationId xmlns:a16="http://schemas.microsoft.com/office/drawing/2014/main" id="{C2038109-3AE5-3806-7305-DC2FB807B182}"/>
              </a:ext>
            </a:extLst>
          </p:cNvPr>
          <p:cNvSpPr>
            <a:spLocks noChangeArrowheads="1"/>
          </p:cNvSpPr>
          <p:nvPr/>
        </p:nvSpPr>
        <p:spPr bwMode="auto">
          <a:xfrm>
            <a:off x="4268788" y="21717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58" name="AutoShape 7">
            <a:extLst>
              <a:ext uri="{FF2B5EF4-FFF2-40B4-BE49-F238E27FC236}">
                <a16:creationId xmlns:a16="http://schemas.microsoft.com/office/drawing/2014/main" id="{78A0067C-FDC1-90AC-E739-015893A5EDA0}"/>
              </a:ext>
            </a:extLst>
          </p:cNvPr>
          <p:cNvSpPr>
            <a:spLocks noChangeArrowheads="1"/>
          </p:cNvSpPr>
          <p:nvPr/>
        </p:nvSpPr>
        <p:spPr bwMode="auto">
          <a:xfrm>
            <a:off x="4878388" y="20193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59" name="AutoShape 8">
            <a:extLst>
              <a:ext uri="{FF2B5EF4-FFF2-40B4-BE49-F238E27FC236}">
                <a16:creationId xmlns:a16="http://schemas.microsoft.com/office/drawing/2014/main" id="{7F5BB9D2-DB61-2EF4-55D0-5808D327025B}"/>
              </a:ext>
            </a:extLst>
          </p:cNvPr>
          <p:cNvSpPr>
            <a:spLocks noChangeArrowheads="1"/>
          </p:cNvSpPr>
          <p:nvPr/>
        </p:nvSpPr>
        <p:spPr bwMode="auto">
          <a:xfrm>
            <a:off x="5411788" y="15621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60" name="AutoShape 9">
            <a:extLst>
              <a:ext uri="{FF2B5EF4-FFF2-40B4-BE49-F238E27FC236}">
                <a16:creationId xmlns:a16="http://schemas.microsoft.com/office/drawing/2014/main" id="{31C8CC44-A6FF-B070-F39E-267C4D2DAA39}"/>
              </a:ext>
            </a:extLst>
          </p:cNvPr>
          <p:cNvSpPr>
            <a:spLocks noChangeArrowheads="1"/>
          </p:cNvSpPr>
          <p:nvPr/>
        </p:nvSpPr>
        <p:spPr bwMode="auto">
          <a:xfrm>
            <a:off x="4802188" y="14097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61" name="AutoShape 10">
            <a:extLst>
              <a:ext uri="{FF2B5EF4-FFF2-40B4-BE49-F238E27FC236}">
                <a16:creationId xmlns:a16="http://schemas.microsoft.com/office/drawing/2014/main" id="{EFA1B283-9348-B435-6369-DC519CCC7C20}"/>
              </a:ext>
            </a:extLst>
          </p:cNvPr>
          <p:cNvSpPr>
            <a:spLocks noChangeArrowheads="1"/>
          </p:cNvSpPr>
          <p:nvPr/>
        </p:nvSpPr>
        <p:spPr bwMode="auto">
          <a:xfrm>
            <a:off x="4040188" y="5715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62" name="AutoShape 11">
            <a:extLst>
              <a:ext uri="{FF2B5EF4-FFF2-40B4-BE49-F238E27FC236}">
                <a16:creationId xmlns:a16="http://schemas.microsoft.com/office/drawing/2014/main" id="{A0792411-18B7-22B4-C98D-6E8F48A0374D}"/>
              </a:ext>
            </a:extLst>
          </p:cNvPr>
          <p:cNvSpPr>
            <a:spLocks noChangeArrowheads="1"/>
          </p:cNvSpPr>
          <p:nvPr/>
        </p:nvSpPr>
        <p:spPr bwMode="auto">
          <a:xfrm>
            <a:off x="4649788" y="8001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63" name="AutoShape 12">
            <a:extLst>
              <a:ext uri="{FF2B5EF4-FFF2-40B4-BE49-F238E27FC236}">
                <a16:creationId xmlns:a16="http://schemas.microsoft.com/office/drawing/2014/main" id="{18777A6D-C771-D4DA-4832-B50326F48DC4}"/>
              </a:ext>
            </a:extLst>
          </p:cNvPr>
          <p:cNvSpPr>
            <a:spLocks noChangeArrowheads="1"/>
          </p:cNvSpPr>
          <p:nvPr/>
        </p:nvSpPr>
        <p:spPr bwMode="auto">
          <a:xfrm flipH="1">
            <a:off x="7797800" y="1104901"/>
            <a:ext cx="76200" cy="74613"/>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64" name="AutoShape 13">
            <a:extLst>
              <a:ext uri="{FF2B5EF4-FFF2-40B4-BE49-F238E27FC236}">
                <a16:creationId xmlns:a16="http://schemas.microsoft.com/office/drawing/2014/main" id="{458471C5-82B9-F098-F756-B347ACD0AD6E}"/>
              </a:ext>
            </a:extLst>
          </p:cNvPr>
          <p:cNvSpPr>
            <a:spLocks noChangeArrowheads="1"/>
          </p:cNvSpPr>
          <p:nvPr/>
        </p:nvSpPr>
        <p:spPr bwMode="auto">
          <a:xfrm flipH="1">
            <a:off x="7721600" y="1714501"/>
            <a:ext cx="76200" cy="74613"/>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65" name="AutoShape 14">
            <a:extLst>
              <a:ext uri="{FF2B5EF4-FFF2-40B4-BE49-F238E27FC236}">
                <a16:creationId xmlns:a16="http://schemas.microsoft.com/office/drawing/2014/main" id="{0C1572FF-22CA-8D34-D02A-2C12795FF3E1}"/>
              </a:ext>
            </a:extLst>
          </p:cNvPr>
          <p:cNvSpPr>
            <a:spLocks noChangeArrowheads="1"/>
          </p:cNvSpPr>
          <p:nvPr/>
        </p:nvSpPr>
        <p:spPr bwMode="auto">
          <a:xfrm flipH="1">
            <a:off x="8102600" y="1104901"/>
            <a:ext cx="76200" cy="74613"/>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66" name="AutoShape 15">
            <a:extLst>
              <a:ext uri="{FF2B5EF4-FFF2-40B4-BE49-F238E27FC236}">
                <a16:creationId xmlns:a16="http://schemas.microsoft.com/office/drawing/2014/main" id="{1CC55982-AC64-7372-FB6F-B012E6FC8C58}"/>
              </a:ext>
            </a:extLst>
          </p:cNvPr>
          <p:cNvSpPr>
            <a:spLocks noChangeArrowheads="1"/>
          </p:cNvSpPr>
          <p:nvPr/>
        </p:nvSpPr>
        <p:spPr bwMode="auto">
          <a:xfrm flipH="1">
            <a:off x="7493000" y="1181101"/>
            <a:ext cx="76200" cy="74613"/>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67" name="AutoShape 16">
            <a:extLst>
              <a:ext uri="{FF2B5EF4-FFF2-40B4-BE49-F238E27FC236}">
                <a16:creationId xmlns:a16="http://schemas.microsoft.com/office/drawing/2014/main" id="{6786AE9D-F5A3-1628-F36E-D03817465632}"/>
              </a:ext>
            </a:extLst>
          </p:cNvPr>
          <p:cNvSpPr>
            <a:spLocks noChangeArrowheads="1"/>
          </p:cNvSpPr>
          <p:nvPr/>
        </p:nvSpPr>
        <p:spPr bwMode="auto">
          <a:xfrm flipH="1">
            <a:off x="7874000" y="1866901"/>
            <a:ext cx="76200" cy="74613"/>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68" name="AutoShape 17">
            <a:extLst>
              <a:ext uri="{FF2B5EF4-FFF2-40B4-BE49-F238E27FC236}">
                <a16:creationId xmlns:a16="http://schemas.microsoft.com/office/drawing/2014/main" id="{63973736-2B1C-CA4A-C2B4-861BD8C85F6A}"/>
              </a:ext>
            </a:extLst>
          </p:cNvPr>
          <p:cNvSpPr>
            <a:spLocks noChangeArrowheads="1"/>
          </p:cNvSpPr>
          <p:nvPr/>
        </p:nvSpPr>
        <p:spPr bwMode="auto">
          <a:xfrm flipH="1">
            <a:off x="8255000" y="1562101"/>
            <a:ext cx="76200" cy="74613"/>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69" name="AutoShape 18">
            <a:extLst>
              <a:ext uri="{FF2B5EF4-FFF2-40B4-BE49-F238E27FC236}">
                <a16:creationId xmlns:a16="http://schemas.microsoft.com/office/drawing/2014/main" id="{D695B5C6-A10F-F550-9F0A-ABA8D6BF6EA7}"/>
              </a:ext>
            </a:extLst>
          </p:cNvPr>
          <p:cNvSpPr>
            <a:spLocks noChangeArrowheads="1"/>
          </p:cNvSpPr>
          <p:nvPr/>
        </p:nvSpPr>
        <p:spPr bwMode="auto">
          <a:xfrm flipH="1">
            <a:off x="8636000" y="1257301"/>
            <a:ext cx="76200" cy="74613"/>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70" name="AutoShape 19">
            <a:extLst>
              <a:ext uri="{FF2B5EF4-FFF2-40B4-BE49-F238E27FC236}">
                <a16:creationId xmlns:a16="http://schemas.microsoft.com/office/drawing/2014/main" id="{7E80E30C-BF11-455C-EC42-1520E5440B67}"/>
              </a:ext>
            </a:extLst>
          </p:cNvPr>
          <p:cNvSpPr>
            <a:spLocks noChangeArrowheads="1"/>
          </p:cNvSpPr>
          <p:nvPr/>
        </p:nvSpPr>
        <p:spPr bwMode="auto">
          <a:xfrm flipH="1">
            <a:off x="8407400" y="1714500"/>
            <a:ext cx="76200" cy="76200"/>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71" name="AutoShape 20">
            <a:extLst>
              <a:ext uri="{FF2B5EF4-FFF2-40B4-BE49-F238E27FC236}">
                <a16:creationId xmlns:a16="http://schemas.microsoft.com/office/drawing/2014/main" id="{7E1B367F-1170-2724-6831-EBC8E97218A7}"/>
              </a:ext>
            </a:extLst>
          </p:cNvPr>
          <p:cNvSpPr>
            <a:spLocks noChangeArrowheads="1"/>
          </p:cNvSpPr>
          <p:nvPr/>
        </p:nvSpPr>
        <p:spPr bwMode="auto">
          <a:xfrm flipH="1">
            <a:off x="7264400" y="1485901"/>
            <a:ext cx="76200" cy="74613"/>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72" name="AutoShape 21">
            <a:extLst>
              <a:ext uri="{FF2B5EF4-FFF2-40B4-BE49-F238E27FC236}">
                <a16:creationId xmlns:a16="http://schemas.microsoft.com/office/drawing/2014/main" id="{C2926789-2E1D-883B-30DB-0B06675F3E96}"/>
              </a:ext>
            </a:extLst>
          </p:cNvPr>
          <p:cNvSpPr>
            <a:spLocks noChangeArrowheads="1"/>
          </p:cNvSpPr>
          <p:nvPr/>
        </p:nvSpPr>
        <p:spPr bwMode="auto">
          <a:xfrm flipH="1">
            <a:off x="7112000" y="1790701"/>
            <a:ext cx="76200" cy="74613"/>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73" name="AutoShape 22">
            <a:extLst>
              <a:ext uri="{FF2B5EF4-FFF2-40B4-BE49-F238E27FC236}">
                <a16:creationId xmlns:a16="http://schemas.microsoft.com/office/drawing/2014/main" id="{E29AE176-705A-06B0-73FD-68F52A61C99F}"/>
              </a:ext>
            </a:extLst>
          </p:cNvPr>
          <p:cNvSpPr>
            <a:spLocks noChangeArrowheads="1"/>
          </p:cNvSpPr>
          <p:nvPr/>
        </p:nvSpPr>
        <p:spPr bwMode="auto">
          <a:xfrm flipH="1">
            <a:off x="6731000" y="1562101"/>
            <a:ext cx="76200" cy="74613"/>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74" name="AutoShape 23">
            <a:extLst>
              <a:ext uri="{FF2B5EF4-FFF2-40B4-BE49-F238E27FC236}">
                <a16:creationId xmlns:a16="http://schemas.microsoft.com/office/drawing/2014/main" id="{9CF8FBEA-0200-D231-6C3F-C8A675B85B53}"/>
              </a:ext>
            </a:extLst>
          </p:cNvPr>
          <p:cNvSpPr>
            <a:spLocks noChangeArrowheads="1"/>
          </p:cNvSpPr>
          <p:nvPr/>
        </p:nvSpPr>
        <p:spPr bwMode="auto">
          <a:xfrm flipH="1">
            <a:off x="6731000" y="1333501"/>
            <a:ext cx="76200" cy="74613"/>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75" name="AutoShape 24">
            <a:extLst>
              <a:ext uri="{FF2B5EF4-FFF2-40B4-BE49-F238E27FC236}">
                <a16:creationId xmlns:a16="http://schemas.microsoft.com/office/drawing/2014/main" id="{E4D57ADE-D74E-5C1E-4E1E-5C497E1D03EB}"/>
              </a:ext>
            </a:extLst>
          </p:cNvPr>
          <p:cNvSpPr>
            <a:spLocks noChangeArrowheads="1"/>
          </p:cNvSpPr>
          <p:nvPr/>
        </p:nvSpPr>
        <p:spPr bwMode="auto">
          <a:xfrm flipH="1">
            <a:off x="7416800" y="1638301"/>
            <a:ext cx="76200" cy="74613"/>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76" name="AutoShape 25">
            <a:extLst>
              <a:ext uri="{FF2B5EF4-FFF2-40B4-BE49-F238E27FC236}">
                <a16:creationId xmlns:a16="http://schemas.microsoft.com/office/drawing/2014/main" id="{CCF4F26F-06F0-6B5C-2CC7-733E34E603FD}"/>
              </a:ext>
            </a:extLst>
          </p:cNvPr>
          <p:cNvSpPr>
            <a:spLocks noChangeArrowheads="1"/>
          </p:cNvSpPr>
          <p:nvPr/>
        </p:nvSpPr>
        <p:spPr bwMode="auto">
          <a:xfrm flipH="1">
            <a:off x="7112000" y="1181101"/>
            <a:ext cx="76200" cy="74613"/>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77" name="AutoShape 26">
            <a:extLst>
              <a:ext uri="{FF2B5EF4-FFF2-40B4-BE49-F238E27FC236}">
                <a16:creationId xmlns:a16="http://schemas.microsoft.com/office/drawing/2014/main" id="{015E8972-F2CF-9D36-C1BB-82C15E755F9C}"/>
              </a:ext>
            </a:extLst>
          </p:cNvPr>
          <p:cNvSpPr>
            <a:spLocks noChangeArrowheads="1"/>
          </p:cNvSpPr>
          <p:nvPr/>
        </p:nvSpPr>
        <p:spPr bwMode="auto">
          <a:xfrm flipH="1">
            <a:off x="7797800" y="1333501"/>
            <a:ext cx="76200" cy="74613"/>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78" name="Line 28">
            <a:extLst>
              <a:ext uri="{FF2B5EF4-FFF2-40B4-BE49-F238E27FC236}">
                <a16:creationId xmlns:a16="http://schemas.microsoft.com/office/drawing/2014/main" id="{C6636DAD-6679-D9B6-DAC4-AB6268C66A71}"/>
              </a:ext>
            </a:extLst>
          </p:cNvPr>
          <p:cNvSpPr>
            <a:spLocks noChangeShapeType="1"/>
          </p:cNvSpPr>
          <p:nvPr/>
        </p:nvSpPr>
        <p:spPr bwMode="auto">
          <a:xfrm>
            <a:off x="3395663" y="1790700"/>
            <a:ext cx="6858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3579" name="Line 29">
            <a:extLst>
              <a:ext uri="{FF2B5EF4-FFF2-40B4-BE49-F238E27FC236}">
                <a16:creationId xmlns:a16="http://schemas.microsoft.com/office/drawing/2014/main" id="{F98B7887-22B5-9B67-A634-A327BCD425B8}"/>
              </a:ext>
            </a:extLst>
          </p:cNvPr>
          <p:cNvSpPr>
            <a:spLocks noChangeShapeType="1"/>
          </p:cNvSpPr>
          <p:nvPr/>
        </p:nvSpPr>
        <p:spPr bwMode="auto">
          <a:xfrm flipH="1">
            <a:off x="7756525" y="2476500"/>
            <a:ext cx="0" cy="6096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3580" name="AutoShape 31">
            <a:extLst>
              <a:ext uri="{FF2B5EF4-FFF2-40B4-BE49-F238E27FC236}">
                <a16:creationId xmlns:a16="http://schemas.microsoft.com/office/drawing/2014/main" id="{F1EF9436-E99D-C775-5861-7633D5A3F9E2}"/>
              </a:ext>
            </a:extLst>
          </p:cNvPr>
          <p:cNvSpPr>
            <a:spLocks noChangeArrowheads="1"/>
          </p:cNvSpPr>
          <p:nvPr/>
        </p:nvSpPr>
        <p:spPr bwMode="auto">
          <a:xfrm>
            <a:off x="5511800" y="5219700"/>
            <a:ext cx="1066800" cy="304800"/>
          </a:xfrm>
          <a:prstGeom prst="roundRect">
            <a:avLst>
              <a:gd name="adj" fmla="val 16667"/>
            </a:avLst>
          </a:prstGeom>
          <a:solidFill>
            <a:srgbClr val="F63F1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81" name="Rectangle 32">
            <a:extLst>
              <a:ext uri="{FF2B5EF4-FFF2-40B4-BE49-F238E27FC236}">
                <a16:creationId xmlns:a16="http://schemas.microsoft.com/office/drawing/2014/main" id="{A69DB5EB-104C-FCB3-34FC-1C54FBE4BF75}"/>
              </a:ext>
            </a:extLst>
          </p:cNvPr>
          <p:cNvSpPr>
            <a:spLocks noChangeArrowheads="1"/>
          </p:cNvSpPr>
          <p:nvPr/>
        </p:nvSpPr>
        <p:spPr bwMode="auto">
          <a:xfrm>
            <a:off x="5588000" y="5067300"/>
            <a:ext cx="76200" cy="152400"/>
          </a:xfrm>
          <a:prstGeom prst="rect">
            <a:avLst/>
          </a:prstGeom>
          <a:solidFill>
            <a:srgbClr val="F63F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82" name="Rectangle 33">
            <a:extLst>
              <a:ext uri="{FF2B5EF4-FFF2-40B4-BE49-F238E27FC236}">
                <a16:creationId xmlns:a16="http://schemas.microsoft.com/office/drawing/2014/main" id="{E382D3D3-AB0A-39ED-C1F8-B7A78EBC99DC}"/>
              </a:ext>
            </a:extLst>
          </p:cNvPr>
          <p:cNvSpPr>
            <a:spLocks noChangeArrowheads="1"/>
          </p:cNvSpPr>
          <p:nvPr/>
        </p:nvSpPr>
        <p:spPr bwMode="auto">
          <a:xfrm>
            <a:off x="5740400" y="5067300"/>
            <a:ext cx="76200" cy="152400"/>
          </a:xfrm>
          <a:prstGeom prst="rect">
            <a:avLst/>
          </a:prstGeom>
          <a:solidFill>
            <a:srgbClr val="F63F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83" name="Rectangle 34">
            <a:extLst>
              <a:ext uri="{FF2B5EF4-FFF2-40B4-BE49-F238E27FC236}">
                <a16:creationId xmlns:a16="http://schemas.microsoft.com/office/drawing/2014/main" id="{76C12BB8-CD72-4FFD-323B-4AF7C87F0950}"/>
              </a:ext>
            </a:extLst>
          </p:cNvPr>
          <p:cNvSpPr>
            <a:spLocks noChangeArrowheads="1"/>
          </p:cNvSpPr>
          <p:nvPr/>
        </p:nvSpPr>
        <p:spPr bwMode="auto">
          <a:xfrm>
            <a:off x="5892800" y="5067300"/>
            <a:ext cx="76200" cy="152400"/>
          </a:xfrm>
          <a:prstGeom prst="rect">
            <a:avLst/>
          </a:prstGeom>
          <a:solidFill>
            <a:srgbClr val="F63F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84" name="Rectangle 35">
            <a:extLst>
              <a:ext uri="{FF2B5EF4-FFF2-40B4-BE49-F238E27FC236}">
                <a16:creationId xmlns:a16="http://schemas.microsoft.com/office/drawing/2014/main" id="{0CAB3DD7-18E0-F058-15C0-3386DE05CACA}"/>
              </a:ext>
            </a:extLst>
          </p:cNvPr>
          <p:cNvSpPr>
            <a:spLocks noChangeArrowheads="1"/>
          </p:cNvSpPr>
          <p:nvPr/>
        </p:nvSpPr>
        <p:spPr bwMode="auto">
          <a:xfrm>
            <a:off x="6045200" y="5067300"/>
            <a:ext cx="76200" cy="152400"/>
          </a:xfrm>
          <a:prstGeom prst="rect">
            <a:avLst/>
          </a:prstGeom>
          <a:solidFill>
            <a:srgbClr val="F63F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85" name="Rectangle 36">
            <a:extLst>
              <a:ext uri="{FF2B5EF4-FFF2-40B4-BE49-F238E27FC236}">
                <a16:creationId xmlns:a16="http://schemas.microsoft.com/office/drawing/2014/main" id="{B0985655-0721-444A-623F-DDEBC4708263}"/>
              </a:ext>
            </a:extLst>
          </p:cNvPr>
          <p:cNvSpPr>
            <a:spLocks noChangeArrowheads="1"/>
          </p:cNvSpPr>
          <p:nvPr/>
        </p:nvSpPr>
        <p:spPr bwMode="auto">
          <a:xfrm>
            <a:off x="6197600" y="5067300"/>
            <a:ext cx="76200" cy="152400"/>
          </a:xfrm>
          <a:prstGeom prst="rect">
            <a:avLst/>
          </a:prstGeom>
          <a:solidFill>
            <a:srgbClr val="F63F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86" name="Rectangle 37">
            <a:extLst>
              <a:ext uri="{FF2B5EF4-FFF2-40B4-BE49-F238E27FC236}">
                <a16:creationId xmlns:a16="http://schemas.microsoft.com/office/drawing/2014/main" id="{5E6A3FF4-ED5B-FF88-85F3-984AFC1C0074}"/>
              </a:ext>
            </a:extLst>
          </p:cNvPr>
          <p:cNvSpPr>
            <a:spLocks noChangeArrowheads="1"/>
          </p:cNvSpPr>
          <p:nvPr/>
        </p:nvSpPr>
        <p:spPr bwMode="auto">
          <a:xfrm>
            <a:off x="6350000" y="5067300"/>
            <a:ext cx="76200" cy="152400"/>
          </a:xfrm>
          <a:prstGeom prst="rect">
            <a:avLst/>
          </a:prstGeom>
          <a:solidFill>
            <a:srgbClr val="F63F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87" name="Rectangle 38">
            <a:extLst>
              <a:ext uri="{FF2B5EF4-FFF2-40B4-BE49-F238E27FC236}">
                <a16:creationId xmlns:a16="http://schemas.microsoft.com/office/drawing/2014/main" id="{9A4F3FFE-4E11-A862-D240-418C44D9C5D1}"/>
              </a:ext>
            </a:extLst>
          </p:cNvPr>
          <p:cNvSpPr>
            <a:spLocks noChangeArrowheads="1"/>
          </p:cNvSpPr>
          <p:nvPr/>
        </p:nvSpPr>
        <p:spPr bwMode="auto">
          <a:xfrm>
            <a:off x="6502400" y="5067300"/>
            <a:ext cx="76200" cy="152400"/>
          </a:xfrm>
          <a:prstGeom prst="rect">
            <a:avLst/>
          </a:prstGeom>
          <a:solidFill>
            <a:srgbClr val="F63F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88" name="AutoShape 39">
            <a:extLst>
              <a:ext uri="{FF2B5EF4-FFF2-40B4-BE49-F238E27FC236}">
                <a16:creationId xmlns:a16="http://schemas.microsoft.com/office/drawing/2014/main" id="{02DBC87F-2340-F3DF-751E-06352504CAF1}"/>
              </a:ext>
            </a:extLst>
          </p:cNvPr>
          <p:cNvSpPr>
            <a:spLocks noChangeArrowheads="1"/>
          </p:cNvSpPr>
          <p:nvPr/>
        </p:nvSpPr>
        <p:spPr bwMode="auto">
          <a:xfrm>
            <a:off x="6654800" y="5219700"/>
            <a:ext cx="1066800" cy="304800"/>
          </a:xfrm>
          <a:prstGeom prst="roundRect">
            <a:avLst>
              <a:gd name="adj" fmla="val 16667"/>
            </a:avLst>
          </a:prstGeom>
          <a:solidFill>
            <a:srgbClr val="F63F1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89" name="Rectangle 40">
            <a:extLst>
              <a:ext uri="{FF2B5EF4-FFF2-40B4-BE49-F238E27FC236}">
                <a16:creationId xmlns:a16="http://schemas.microsoft.com/office/drawing/2014/main" id="{8AD49573-360E-22D1-B85A-DF01CF7FB7BC}"/>
              </a:ext>
            </a:extLst>
          </p:cNvPr>
          <p:cNvSpPr>
            <a:spLocks noChangeArrowheads="1"/>
          </p:cNvSpPr>
          <p:nvPr/>
        </p:nvSpPr>
        <p:spPr bwMode="auto">
          <a:xfrm>
            <a:off x="6731000" y="5067300"/>
            <a:ext cx="76200" cy="152400"/>
          </a:xfrm>
          <a:prstGeom prst="rect">
            <a:avLst/>
          </a:prstGeom>
          <a:solidFill>
            <a:srgbClr val="F63F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90" name="Rectangle 41">
            <a:extLst>
              <a:ext uri="{FF2B5EF4-FFF2-40B4-BE49-F238E27FC236}">
                <a16:creationId xmlns:a16="http://schemas.microsoft.com/office/drawing/2014/main" id="{21B90E3C-6351-A113-F9A9-D61931FE9A5C}"/>
              </a:ext>
            </a:extLst>
          </p:cNvPr>
          <p:cNvSpPr>
            <a:spLocks noChangeArrowheads="1"/>
          </p:cNvSpPr>
          <p:nvPr/>
        </p:nvSpPr>
        <p:spPr bwMode="auto">
          <a:xfrm>
            <a:off x="6883400" y="5067300"/>
            <a:ext cx="76200" cy="152400"/>
          </a:xfrm>
          <a:prstGeom prst="rect">
            <a:avLst/>
          </a:prstGeom>
          <a:solidFill>
            <a:srgbClr val="F63F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91" name="Rectangle 42">
            <a:extLst>
              <a:ext uri="{FF2B5EF4-FFF2-40B4-BE49-F238E27FC236}">
                <a16:creationId xmlns:a16="http://schemas.microsoft.com/office/drawing/2014/main" id="{74CA7627-5156-20AE-AAEC-F642DEEF7583}"/>
              </a:ext>
            </a:extLst>
          </p:cNvPr>
          <p:cNvSpPr>
            <a:spLocks noChangeArrowheads="1"/>
          </p:cNvSpPr>
          <p:nvPr/>
        </p:nvSpPr>
        <p:spPr bwMode="auto">
          <a:xfrm>
            <a:off x="7035800" y="5067300"/>
            <a:ext cx="76200" cy="152400"/>
          </a:xfrm>
          <a:prstGeom prst="rect">
            <a:avLst/>
          </a:prstGeom>
          <a:solidFill>
            <a:srgbClr val="F63F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92" name="Rectangle 43">
            <a:extLst>
              <a:ext uri="{FF2B5EF4-FFF2-40B4-BE49-F238E27FC236}">
                <a16:creationId xmlns:a16="http://schemas.microsoft.com/office/drawing/2014/main" id="{90EE70A1-3780-F333-8648-ABC541B59615}"/>
              </a:ext>
            </a:extLst>
          </p:cNvPr>
          <p:cNvSpPr>
            <a:spLocks noChangeArrowheads="1"/>
          </p:cNvSpPr>
          <p:nvPr/>
        </p:nvSpPr>
        <p:spPr bwMode="auto">
          <a:xfrm>
            <a:off x="7188200" y="5067300"/>
            <a:ext cx="76200" cy="152400"/>
          </a:xfrm>
          <a:prstGeom prst="rect">
            <a:avLst/>
          </a:prstGeom>
          <a:solidFill>
            <a:srgbClr val="F63F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93" name="Rectangle 44">
            <a:extLst>
              <a:ext uri="{FF2B5EF4-FFF2-40B4-BE49-F238E27FC236}">
                <a16:creationId xmlns:a16="http://schemas.microsoft.com/office/drawing/2014/main" id="{B330F7DD-7869-5389-3CF1-06F860A7FAB9}"/>
              </a:ext>
            </a:extLst>
          </p:cNvPr>
          <p:cNvSpPr>
            <a:spLocks noChangeArrowheads="1"/>
          </p:cNvSpPr>
          <p:nvPr/>
        </p:nvSpPr>
        <p:spPr bwMode="auto">
          <a:xfrm>
            <a:off x="7340600" y="5067300"/>
            <a:ext cx="76200" cy="152400"/>
          </a:xfrm>
          <a:prstGeom prst="rect">
            <a:avLst/>
          </a:prstGeom>
          <a:solidFill>
            <a:srgbClr val="F63F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94" name="Rectangle 45">
            <a:extLst>
              <a:ext uri="{FF2B5EF4-FFF2-40B4-BE49-F238E27FC236}">
                <a16:creationId xmlns:a16="http://schemas.microsoft.com/office/drawing/2014/main" id="{BDA4E64A-61E7-65C8-7F02-4977DF4AB57E}"/>
              </a:ext>
            </a:extLst>
          </p:cNvPr>
          <p:cNvSpPr>
            <a:spLocks noChangeArrowheads="1"/>
          </p:cNvSpPr>
          <p:nvPr/>
        </p:nvSpPr>
        <p:spPr bwMode="auto">
          <a:xfrm>
            <a:off x="7493000" y="5067300"/>
            <a:ext cx="76200" cy="152400"/>
          </a:xfrm>
          <a:prstGeom prst="rect">
            <a:avLst/>
          </a:prstGeom>
          <a:solidFill>
            <a:srgbClr val="F63F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95" name="Rectangle 46">
            <a:extLst>
              <a:ext uri="{FF2B5EF4-FFF2-40B4-BE49-F238E27FC236}">
                <a16:creationId xmlns:a16="http://schemas.microsoft.com/office/drawing/2014/main" id="{A06C28D1-90A1-79ED-73E8-79CB72310572}"/>
              </a:ext>
            </a:extLst>
          </p:cNvPr>
          <p:cNvSpPr>
            <a:spLocks noChangeArrowheads="1"/>
          </p:cNvSpPr>
          <p:nvPr/>
        </p:nvSpPr>
        <p:spPr bwMode="auto">
          <a:xfrm>
            <a:off x="7645400" y="5067300"/>
            <a:ext cx="76200" cy="152400"/>
          </a:xfrm>
          <a:prstGeom prst="rect">
            <a:avLst/>
          </a:prstGeom>
          <a:solidFill>
            <a:srgbClr val="F63F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96" name="AutoShape 47">
            <a:extLst>
              <a:ext uri="{FF2B5EF4-FFF2-40B4-BE49-F238E27FC236}">
                <a16:creationId xmlns:a16="http://schemas.microsoft.com/office/drawing/2014/main" id="{F4EE6517-BDEB-24E1-284D-6CF41690FBC9}"/>
              </a:ext>
            </a:extLst>
          </p:cNvPr>
          <p:cNvSpPr>
            <a:spLocks noChangeArrowheads="1"/>
          </p:cNvSpPr>
          <p:nvPr/>
        </p:nvSpPr>
        <p:spPr bwMode="auto">
          <a:xfrm>
            <a:off x="7797800" y="5219700"/>
            <a:ext cx="1066800" cy="304800"/>
          </a:xfrm>
          <a:prstGeom prst="roundRect">
            <a:avLst>
              <a:gd name="adj" fmla="val 16667"/>
            </a:avLst>
          </a:prstGeom>
          <a:solidFill>
            <a:srgbClr val="F63F1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97" name="Rectangle 48">
            <a:extLst>
              <a:ext uri="{FF2B5EF4-FFF2-40B4-BE49-F238E27FC236}">
                <a16:creationId xmlns:a16="http://schemas.microsoft.com/office/drawing/2014/main" id="{75E6FD35-B229-CEAB-0F00-26021F5FA99B}"/>
              </a:ext>
            </a:extLst>
          </p:cNvPr>
          <p:cNvSpPr>
            <a:spLocks noChangeArrowheads="1"/>
          </p:cNvSpPr>
          <p:nvPr/>
        </p:nvSpPr>
        <p:spPr bwMode="auto">
          <a:xfrm>
            <a:off x="7874000" y="5067300"/>
            <a:ext cx="76200" cy="152400"/>
          </a:xfrm>
          <a:prstGeom prst="rect">
            <a:avLst/>
          </a:prstGeom>
          <a:solidFill>
            <a:srgbClr val="F63F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98" name="Rectangle 49">
            <a:extLst>
              <a:ext uri="{FF2B5EF4-FFF2-40B4-BE49-F238E27FC236}">
                <a16:creationId xmlns:a16="http://schemas.microsoft.com/office/drawing/2014/main" id="{99C3BD71-774A-A2E4-A9DA-C6F01CCEF2F2}"/>
              </a:ext>
            </a:extLst>
          </p:cNvPr>
          <p:cNvSpPr>
            <a:spLocks noChangeArrowheads="1"/>
          </p:cNvSpPr>
          <p:nvPr/>
        </p:nvSpPr>
        <p:spPr bwMode="auto">
          <a:xfrm>
            <a:off x="8026400" y="5067300"/>
            <a:ext cx="76200" cy="152400"/>
          </a:xfrm>
          <a:prstGeom prst="rect">
            <a:avLst/>
          </a:prstGeom>
          <a:solidFill>
            <a:srgbClr val="F63F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599" name="Rectangle 50">
            <a:extLst>
              <a:ext uri="{FF2B5EF4-FFF2-40B4-BE49-F238E27FC236}">
                <a16:creationId xmlns:a16="http://schemas.microsoft.com/office/drawing/2014/main" id="{12DC0DAC-70A5-249D-041E-A0933632E23E}"/>
              </a:ext>
            </a:extLst>
          </p:cNvPr>
          <p:cNvSpPr>
            <a:spLocks noChangeArrowheads="1"/>
          </p:cNvSpPr>
          <p:nvPr/>
        </p:nvSpPr>
        <p:spPr bwMode="auto">
          <a:xfrm>
            <a:off x="8178800" y="5067300"/>
            <a:ext cx="76200" cy="152400"/>
          </a:xfrm>
          <a:prstGeom prst="rect">
            <a:avLst/>
          </a:prstGeom>
          <a:solidFill>
            <a:srgbClr val="F63F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600" name="Rectangle 51">
            <a:extLst>
              <a:ext uri="{FF2B5EF4-FFF2-40B4-BE49-F238E27FC236}">
                <a16:creationId xmlns:a16="http://schemas.microsoft.com/office/drawing/2014/main" id="{8374EED1-B04A-37F3-531E-87A7BA42ABB2}"/>
              </a:ext>
            </a:extLst>
          </p:cNvPr>
          <p:cNvSpPr>
            <a:spLocks noChangeArrowheads="1"/>
          </p:cNvSpPr>
          <p:nvPr/>
        </p:nvSpPr>
        <p:spPr bwMode="auto">
          <a:xfrm>
            <a:off x="8331200" y="5067300"/>
            <a:ext cx="76200" cy="152400"/>
          </a:xfrm>
          <a:prstGeom prst="rect">
            <a:avLst/>
          </a:prstGeom>
          <a:solidFill>
            <a:srgbClr val="F63F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601" name="Rectangle 52">
            <a:extLst>
              <a:ext uri="{FF2B5EF4-FFF2-40B4-BE49-F238E27FC236}">
                <a16:creationId xmlns:a16="http://schemas.microsoft.com/office/drawing/2014/main" id="{7BEA2856-6A28-7CC6-2EC8-55800D9F8078}"/>
              </a:ext>
            </a:extLst>
          </p:cNvPr>
          <p:cNvSpPr>
            <a:spLocks noChangeArrowheads="1"/>
          </p:cNvSpPr>
          <p:nvPr/>
        </p:nvSpPr>
        <p:spPr bwMode="auto">
          <a:xfrm>
            <a:off x="8483600" y="5067300"/>
            <a:ext cx="76200" cy="152400"/>
          </a:xfrm>
          <a:prstGeom prst="rect">
            <a:avLst/>
          </a:prstGeom>
          <a:solidFill>
            <a:srgbClr val="F63F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602" name="Rectangle 53">
            <a:extLst>
              <a:ext uri="{FF2B5EF4-FFF2-40B4-BE49-F238E27FC236}">
                <a16:creationId xmlns:a16="http://schemas.microsoft.com/office/drawing/2014/main" id="{D7F21031-E440-431B-B120-27A572E47207}"/>
              </a:ext>
            </a:extLst>
          </p:cNvPr>
          <p:cNvSpPr>
            <a:spLocks noChangeArrowheads="1"/>
          </p:cNvSpPr>
          <p:nvPr/>
        </p:nvSpPr>
        <p:spPr bwMode="auto">
          <a:xfrm>
            <a:off x="8636000" y="5067300"/>
            <a:ext cx="76200" cy="152400"/>
          </a:xfrm>
          <a:prstGeom prst="rect">
            <a:avLst/>
          </a:prstGeom>
          <a:solidFill>
            <a:srgbClr val="F63F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603" name="Rectangle 54">
            <a:extLst>
              <a:ext uri="{FF2B5EF4-FFF2-40B4-BE49-F238E27FC236}">
                <a16:creationId xmlns:a16="http://schemas.microsoft.com/office/drawing/2014/main" id="{5BA26264-7AE0-B421-76D1-4130F08D515C}"/>
              </a:ext>
            </a:extLst>
          </p:cNvPr>
          <p:cNvSpPr>
            <a:spLocks noChangeArrowheads="1"/>
          </p:cNvSpPr>
          <p:nvPr/>
        </p:nvSpPr>
        <p:spPr bwMode="auto">
          <a:xfrm>
            <a:off x="8788400" y="5067300"/>
            <a:ext cx="76200" cy="152400"/>
          </a:xfrm>
          <a:prstGeom prst="rect">
            <a:avLst/>
          </a:prstGeom>
          <a:solidFill>
            <a:srgbClr val="F63F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604" name="AutoShape 55">
            <a:extLst>
              <a:ext uri="{FF2B5EF4-FFF2-40B4-BE49-F238E27FC236}">
                <a16:creationId xmlns:a16="http://schemas.microsoft.com/office/drawing/2014/main" id="{0FD3C957-9AE1-7FC5-74F6-A9FA80402B25}"/>
              </a:ext>
            </a:extLst>
          </p:cNvPr>
          <p:cNvSpPr>
            <a:spLocks noChangeArrowheads="1"/>
          </p:cNvSpPr>
          <p:nvPr/>
        </p:nvSpPr>
        <p:spPr bwMode="auto">
          <a:xfrm>
            <a:off x="8940800" y="5219700"/>
            <a:ext cx="1066800" cy="304800"/>
          </a:xfrm>
          <a:prstGeom prst="roundRect">
            <a:avLst>
              <a:gd name="adj" fmla="val 16667"/>
            </a:avLst>
          </a:prstGeom>
          <a:solidFill>
            <a:srgbClr val="F63F1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605" name="Rectangle 56">
            <a:extLst>
              <a:ext uri="{FF2B5EF4-FFF2-40B4-BE49-F238E27FC236}">
                <a16:creationId xmlns:a16="http://schemas.microsoft.com/office/drawing/2014/main" id="{BDED8786-4A35-CE19-6261-D53C7B35FB7A}"/>
              </a:ext>
            </a:extLst>
          </p:cNvPr>
          <p:cNvSpPr>
            <a:spLocks noChangeArrowheads="1"/>
          </p:cNvSpPr>
          <p:nvPr/>
        </p:nvSpPr>
        <p:spPr bwMode="auto">
          <a:xfrm>
            <a:off x="9017000" y="5067300"/>
            <a:ext cx="76200" cy="152400"/>
          </a:xfrm>
          <a:prstGeom prst="rect">
            <a:avLst/>
          </a:prstGeom>
          <a:solidFill>
            <a:srgbClr val="F63F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606" name="Rectangle 57">
            <a:extLst>
              <a:ext uri="{FF2B5EF4-FFF2-40B4-BE49-F238E27FC236}">
                <a16:creationId xmlns:a16="http://schemas.microsoft.com/office/drawing/2014/main" id="{8FDA33FE-BFCD-61C9-C090-9E30642C5B87}"/>
              </a:ext>
            </a:extLst>
          </p:cNvPr>
          <p:cNvSpPr>
            <a:spLocks noChangeArrowheads="1"/>
          </p:cNvSpPr>
          <p:nvPr/>
        </p:nvSpPr>
        <p:spPr bwMode="auto">
          <a:xfrm>
            <a:off x="9169400" y="5067300"/>
            <a:ext cx="76200" cy="152400"/>
          </a:xfrm>
          <a:prstGeom prst="rect">
            <a:avLst/>
          </a:prstGeom>
          <a:solidFill>
            <a:srgbClr val="F63F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607" name="Rectangle 58">
            <a:extLst>
              <a:ext uri="{FF2B5EF4-FFF2-40B4-BE49-F238E27FC236}">
                <a16:creationId xmlns:a16="http://schemas.microsoft.com/office/drawing/2014/main" id="{80A85116-564F-C553-2AF3-5DF5864BD7DC}"/>
              </a:ext>
            </a:extLst>
          </p:cNvPr>
          <p:cNvSpPr>
            <a:spLocks noChangeArrowheads="1"/>
          </p:cNvSpPr>
          <p:nvPr/>
        </p:nvSpPr>
        <p:spPr bwMode="auto">
          <a:xfrm>
            <a:off x="9321800" y="5067300"/>
            <a:ext cx="76200" cy="152400"/>
          </a:xfrm>
          <a:prstGeom prst="rect">
            <a:avLst/>
          </a:prstGeom>
          <a:solidFill>
            <a:srgbClr val="F63F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608" name="Rectangle 59">
            <a:extLst>
              <a:ext uri="{FF2B5EF4-FFF2-40B4-BE49-F238E27FC236}">
                <a16:creationId xmlns:a16="http://schemas.microsoft.com/office/drawing/2014/main" id="{59297724-A4B3-D0BA-FAB4-070914C77BA7}"/>
              </a:ext>
            </a:extLst>
          </p:cNvPr>
          <p:cNvSpPr>
            <a:spLocks noChangeArrowheads="1"/>
          </p:cNvSpPr>
          <p:nvPr/>
        </p:nvSpPr>
        <p:spPr bwMode="auto">
          <a:xfrm>
            <a:off x="9474200" y="5067300"/>
            <a:ext cx="76200" cy="152400"/>
          </a:xfrm>
          <a:prstGeom prst="rect">
            <a:avLst/>
          </a:prstGeom>
          <a:solidFill>
            <a:srgbClr val="F63F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609" name="Rectangle 60">
            <a:extLst>
              <a:ext uri="{FF2B5EF4-FFF2-40B4-BE49-F238E27FC236}">
                <a16:creationId xmlns:a16="http://schemas.microsoft.com/office/drawing/2014/main" id="{319BE7E7-C5FE-7C74-A672-7799244FC71F}"/>
              </a:ext>
            </a:extLst>
          </p:cNvPr>
          <p:cNvSpPr>
            <a:spLocks noChangeArrowheads="1"/>
          </p:cNvSpPr>
          <p:nvPr/>
        </p:nvSpPr>
        <p:spPr bwMode="auto">
          <a:xfrm>
            <a:off x="9626600" y="5067300"/>
            <a:ext cx="76200" cy="152400"/>
          </a:xfrm>
          <a:prstGeom prst="rect">
            <a:avLst/>
          </a:prstGeom>
          <a:solidFill>
            <a:srgbClr val="F63F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610" name="Rectangle 61">
            <a:extLst>
              <a:ext uri="{FF2B5EF4-FFF2-40B4-BE49-F238E27FC236}">
                <a16:creationId xmlns:a16="http://schemas.microsoft.com/office/drawing/2014/main" id="{DC72C29C-20F5-CE8E-A2AD-02E144896FB8}"/>
              </a:ext>
            </a:extLst>
          </p:cNvPr>
          <p:cNvSpPr>
            <a:spLocks noChangeArrowheads="1"/>
          </p:cNvSpPr>
          <p:nvPr/>
        </p:nvSpPr>
        <p:spPr bwMode="auto">
          <a:xfrm>
            <a:off x="9779000" y="5067300"/>
            <a:ext cx="76200" cy="152400"/>
          </a:xfrm>
          <a:prstGeom prst="rect">
            <a:avLst/>
          </a:prstGeom>
          <a:solidFill>
            <a:srgbClr val="F63F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611" name="Rectangle 62">
            <a:extLst>
              <a:ext uri="{FF2B5EF4-FFF2-40B4-BE49-F238E27FC236}">
                <a16:creationId xmlns:a16="http://schemas.microsoft.com/office/drawing/2014/main" id="{FFEFBE96-ABED-3CEF-6E45-87AEC232C0BA}"/>
              </a:ext>
            </a:extLst>
          </p:cNvPr>
          <p:cNvSpPr>
            <a:spLocks noChangeArrowheads="1"/>
          </p:cNvSpPr>
          <p:nvPr/>
        </p:nvSpPr>
        <p:spPr bwMode="auto">
          <a:xfrm>
            <a:off x="9931400" y="5067300"/>
            <a:ext cx="76200" cy="152400"/>
          </a:xfrm>
          <a:prstGeom prst="rect">
            <a:avLst/>
          </a:prstGeom>
          <a:solidFill>
            <a:srgbClr val="F63F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612" name="Line 63">
            <a:extLst>
              <a:ext uri="{FF2B5EF4-FFF2-40B4-BE49-F238E27FC236}">
                <a16:creationId xmlns:a16="http://schemas.microsoft.com/office/drawing/2014/main" id="{FBA96DDF-5303-B700-42AD-1804AB9B4DAD}"/>
              </a:ext>
            </a:extLst>
          </p:cNvPr>
          <p:cNvSpPr>
            <a:spLocks noChangeShapeType="1"/>
          </p:cNvSpPr>
          <p:nvPr/>
        </p:nvSpPr>
        <p:spPr bwMode="auto">
          <a:xfrm>
            <a:off x="7897813" y="4610100"/>
            <a:ext cx="0" cy="10668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3613" name="Text Box 64">
            <a:extLst>
              <a:ext uri="{FF2B5EF4-FFF2-40B4-BE49-F238E27FC236}">
                <a16:creationId xmlns:a16="http://schemas.microsoft.com/office/drawing/2014/main" id="{632C294B-60AB-B134-D8B2-DB510FEF8254}"/>
              </a:ext>
            </a:extLst>
          </p:cNvPr>
          <p:cNvSpPr txBox="1">
            <a:spLocks noChangeArrowheads="1"/>
          </p:cNvSpPr>
          <p:nvPr/>
        </p:nvSpPr>
        <p:spPr bwMode="auto">
          <a:xfrm>
            <a:off x="3748089" y="2476500"/>
            <a:ext cx="2319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sv-SE" altLang="en-US" sz="1800"/>
              <a:t>granules/solid particles</a:t>
            </a:r>
          </a:p>
        </p:txBody>
      </p:sp>
      <p:sp>
        <p:nvSpPr>
          <p:cNvPr id="23614" name="Text Box 65">
            <a:extLst>
              <a:ext uri="{FF2B5EF4-FFF2-40B4-BE49-F238E27FC236}">
                <a16:creationId xmlns:a16="http://schemas.microsoft.com/office/drawing/2014/main" id="{1B60FA9E-1E6A-9E93-5B35-95E0B8E89C09}"/>
              </a:ext>
            </a:extLst>
          </p:cNvPr>
          <p:cNvSpPr txBox="1">
            <a:spLocks noChangeArrowheads="1"/>
          </p:cNvSpPr>
          <p:nvPr/>
        </p:nvSpPr>
        <p:spPr bwMode="auto">
          <a:xfrm>
            <a:off x="4451351" y="3467100"/>
            <a:ext cx="2633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sv-SE" altLang="en-US" sz="1800"/>
              <a:t>Molecules/ions in solution</a:t>
            </a:r>
          </a:p>
        </p:txBody>
      </p:sp>
      <p:sp>
        <p:nvSpPr>
          <p:cNvPr id="23615" name="Text Box 67">
            <a:extLst>
              <a:ext uri="{FF2B5EF4-FFF2-40B4-BE49-F238E27FC236}">
                <a16:creationId xmlns:a16="http://schemas.microsoft.com/office/drawing/2014/main" id="{2AEA5552-387E-3E10-A7BF-2D4ACF641618}"/>
              </a:ext>
            </a:extLst>
          </p:cNvPr>
          <p:cNvSpPr txBox="1">
            <a:spLocks noChangeArrowheads="1"/>
          </p:cNvSpPr>
          <p:nvPr/>
        </p:nvSpPr>
        <p:spPr bwMode="auto">
          <a:xfrm>
            <a:off x="3184526" y="1104900"/>
            <a:ext cx="181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sv-SE" altLang="en-US" sz="1800">
                <a:latin typeface="Arial" panose="020B0604020202020204" pitchFamily="34" charset="0"/>
              </a:rPr>
              <a:t>1. disintegration</a:t>
            </a:r>
          </a:p>
        </p:txBody>
      </p:sp>
      <p:sp>
        <p:nvSpPr>
          <p:cNvPr id="23616" name="Text Box 68">
            <a:extLst>
              <a:ext uri="{FF2B5EF4-FFF2-40B4-BE49-F238E27FC236}">
                <a16:creationId xmlns:a16="http://schemas.microsoft.com/office/drawing/2014/main" id="{FBA89701-94BE-B3E3-229B-1964CBEF66A6}"/>
              </a:ext>
            </a:extLst>
          </p:cNvPr>
          <p:cNvSpPr txBox="1">
            <a:spLocks noChangeArrowheads="1"/>
          </p:cNvSpPr>
          <p:nvPr/>
        </p:nvSpPr>
        <p:spPr bwMode="auto">
          <a:xfrm>
            <a:off x="6911976" y="2019300"/>
            <a:ext cx="1755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sv-SE" altLang="en-US" sz="1800"/>
              <a:t>primary particles</a:t>
            </a:r>
          </a:p>
        </p:txBody>
      </p:sp>
      <p:sp>
        <p:nvSpPr>
          <p:cNvPr id="23617" name="Rectangle 70" descr="Water droplets">
            <a:extLst>
              <a:ext uri="{FF2B5EF4-FFF2-40B4-BE49-F238E27FC236}">
                <a16:creationId xmlns:a16="http://schemas.microsoft.com/office/drawing/2014/main" id="{75312D45-6EDC-AE4F-957D-F47502903765}"/>
              </a:ext>
            </a:extLst>
          </p:cNvPr>
          <p:cNvSpPr>
            <a:spLocks noChangeArrowheads="1"/>
          </p:cNvSpPr>
          <p:nvPr/>
        </p:nvSpPr>
        <p:spPr bwMode="auto">
          <a:xfrm>
            <a:off x="6983413" y="3238500"/>
            <a:ext cx="1600200" cy="13716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3618" name="Text Box 71">
            <a:extLst>
              <a:ext uri="{FF2B5EF4-FFF2-40B4-BE49-F238E27FC236}">
                <a16:creationId xmlns:a16="http://schemas.microsoft.com/office/drawing/2014/main" id="{5838A7D6-9D33-A1B4-6E0D-BE79C2473695}"/>
              </a:ext>
            </a:extLst>
          </p:cNvPr>
          <p:cNvSpPr txBox="1">
            <a:spLocks noChangeArrowheads="1"/>
          </p:cNvSpPr>
          <p:nvPr/>
        </p:nvSpPr>
        <p:spPr bwMode="auto">
          <a:xfrm>
            <a:off x="8037514" y="2552700"/>
            <a:ext cx="1531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sv-SE" altLang="en-US" sz="1800">
                <a:latin typeface="Arial" panose="020B0604020202020204" pitchFamily="34" charset="0"/>
              </a:rPr>
              <a:t>2. dissolution</a:t>
            </a:r>
          </a:p>
        </p:txBody>
      </p:sp>
      <p:sp>
        <p:nvSpPr>
          <p:cNvPr id="23619" name="Text Box 72">
            <a:extLst>
              <a:ext uri="{FF2B5EF4-FFF2-40B4-BE49-F238E27FC236}">
                <a16:creationId xmlns:a16="http://schemas.microsoft.com/office/drawing/2014/main" id="{996F1612-C86E-A2A2-1AEA-8A725D22591E}"/>
              </a:ext>
            </a:extLst>
          </p:cNvPr>
          <p:cNvSpPr txBox="1">
            <a:spLocks noChangeArrowheads="1"/>
          </p:cNvSpPr>
          <p:nvPr/>
        </p:nvSpPr>
        <p:spPr bwMode="auto">
          <a:xfrm>
            <a:off x="4087813" y="5100639"/>
            <a:ext cx="1274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sv-SE" altLang="en-US" sz="1800"/>
              <a:t>Enterocytes</a:t>
            </a:r>
          </a:p>
        </p:txBody>
      </p:sp>
      <p:sp>
        <p:nvSpPr>
          <p:cNvPr id="23620" name="Text Box 73">
            <a:extLst>
              <a:ext uri="{FF2B5EF4-FFF2-40B4-BE49-F238E27FC236}">
                <a16:creationId xmlns:a16="http://schemas.microsoft.com/office/drawing/2014/main" id="{58AF793C-1473-F741-C879-0D4F0004982D}"/>
              </a:ext>
            </a:extLst>
          </p:cNvPr>
          <p:cNvSpPr txBox="1">
            <a:spLocks noChangeArrowheads="1"/>
          </p:cNvSpPr>
          <p:nvPr/>
        </p:nvSpPr>
        <p:spPr bwMode="auto">
          <a:xfrm>
            <a:off x="7967664" y="4686300"/>
            <a:ext cx="1296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sv-SE" altLang="en-US" sz="1800">
                <a:latin typeface="Arial" panose="020B0604020202020204" pitchFamily="34" charset="0"/>
              </a:rPr>
              <a:t>3. diffusion</a:t>
            </a:r>
          </a:p>
        </p:txBody>
      </p:sp>
      <p:sp>
        <p:nvSpPr>
          <p:cNvPr id="23621" name="Line 74">
            <a:extLst>
              <a:ext uri="{FF2B5EF4-FFF2-40B4-BE49-F238E27FC236}">
                <a16:creationId xmlns:a16="http://schemas.microsoft.com/office/drawing/2014/main" id="{17767F95-4532-7888-6B9D-D19B0CEDEAB7}"/>
              </a:ext>
            </a:extLst>
          </p:cNvPr>
          <p:cNvSpPr>
            <a:spLocks noChangeShapeType="1"/>
          </p:cNvSpPr>
          <p:nvPr/>
        </p:nvSpPr>
        <p:spPr bwMode="auto">
          <a:xfrm>
            <a:off x="5927725" y="1485900"/>
            <a:ext cx="6858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diffusion">
            <a:extLst>
              <a:ext uri="{FF2B5EF4-FFF2-40B4-BE49-F238E27FC236}">
                <a16:creationId xmlns:a16="http://schemas.microsoft.com/office/drawing/2014/main" id="{419D0801-6EBF-5AF0-A281-F9D0D2E9BB1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7504" r="43088" b="45741"/>
          <a:stretch>
            <a:fillRect/>
          </a:stretch>
        </p:blipFill>
        <p:spPr>
          <a:xfrm>
            <a:off x="4052889" y="939800"/>
            <a:ext cx="3208337" cy="2266950"/>
          </a:xfrm>
        </p:spPr>
      </p:pic>
      <p:sp>
        <p:nvSpPr>
          <p:cNvPr id="24579" name="Rectangle 7">
            <a:extLst>
              <a:ext uri="{FF2B5EF4-FFF2-40B4-BE49-F238E27FC236}">
                <a16:creationId xmlns:a16="http://schemas.microsoft.com/office/drawing/2014/main" id="{5A743E88-E85C-F325-4052-52461A16BDF2}"/>
              </a:ext>
            </a:extLst>
          </p:cNvPr>
          <p:cNvSpPr>
            <a:spLocks noGrp="1" noChangeArrowheads="1"/>
          </p:cNvSpPr>
          <p:nvPr>
            <p:ph type="body" sz="half" idx="1"/>
          </p:nvPr>
        </p:nvSpPr>
        <p:spPr>
          <a:xfrm>
            <a:off x="1739901" y="3924300"/>
            <a:ext cx="8639175" cy="2057400"/>
          </a:xfrm>
        </p:spPr>
        <p:txBody>
          <a:bodyPr/>
          <a:lstStyle/>
          <a:p>
            <a:r>
              <a:rPr lang="en-US" altLang="en-US"/>
              <a:t>Many drugs are not very water soluble. Therefore the dissolution rate often becomes the rate limiting step for oral drug absorption.</a:t>
            </a:r>
          </a:p>
          <a:p>
            <a:r>
              <a:rPr lang="en-US" altLang="en-US">
                <a:solidFill>
                  <a:srgbClr val="C00000"/>
                </a:solidFill>
              </a:rPr>
              <a:t>ONLY SOLUBLE COMPOUND IS ABSORBED</a:t>
            </a:r>
          </a:p>
        </p:txBody>
      </p:sp>
      <p:sp>
        <p:nvSpPr>
          <p:cNvPr id="24580" name="TextBox 4">
            <a:extLst>
              <a:ext uri="{FF2B5EF4-FFF2-40B4-BE49-F238E27FC236}">
                <a16:creationId xmlns:a16="http://schemas.microsoft.com/office/drawing/2014/main" id="{1C1B974C-ED46-C018-F7A3-1C82BE3E876E}"/>
              </a:ext>
            </a:extLst>
          </p:cNvPr>
          <p:cNvSpPr txBox="1">
            <a:spLocks noChangeArrowheads="1"/>
          </p:cNvSpPr>
          <p:nvPr/>
        </p:nvSpPr>
        <p:spPr bwMode="auto">
          <a:xfrm>
            <a:off x="3822700" y="152401"/>
            <a:ext cx="3792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sz="4000" b="1"/>
              <a:t>Dissolution Rate</a:t>
            </a:r>
          </a:p>
        </p:txBody>
      </p:sp>
      <p:sp>
        <p:nvSpPr>
          <p:cNvPr id="24581" name="TextBox 5">
            <a:extLst>
              <a:ext uri="{FF2B5EF4-FFF2-40B4-BE49-F238E27FC236}">
                <a16:creationId xmlns:a16="http://schemas.microsoft.com/office/drawing/2014/main" id="{D19F3237-DC9A-4D50-839A-264F49EA4B5C}"/>
              </a:ext>
            </a:extLst>
          </p:cNvPr>
          <p:cNvSpPr txBox="1">
            <a:spLocks noChangeArrowheads="1"/>
          </p:cNvSpPr>
          <p:nvPr/>
        </p:nvSpPr>
        <p:spPr bwMode="auto">
          <a:xfrm>
            <a:off x="1676400" y="3467100"/>
            <a:ext cx="8897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sz="1800" b="1"/>
              <a:t>Dissolution rate =</a:t>
            </a:r>
            <a:r>
              <a:rPr lang="en-ZW" altLang="en-US" sz="1800" b="1">
                <a:sym typeface="Symbol" pitchFamily="2" charset="2"/>
              </a:rPr>
              <a:t> particle surface area X (Drug Solubility/dissolution layer thickness)</a:t>
            </a:r>
            <a:r>
              <a:rPr lang="en-ZW" altLang="en-US" sz="1800" b="1"/>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a:extLst>
              <a:ext uri="{FF2B5EF4-FFF2-40B4-BE49-F238E27FC236}">
                <a16:creationId xmlns:a16="http://schemas.microsoft.com/office/drawing/2014/main" id="{8A3BC6BF-259F-0F80-5B0C-A76AFD9E4B65}"/>
              </a:ext>
            </a:extLst>
          </p:cNvPr>
          <p:cNvSpPr>
            <a:spLocks noGrp="1" noChangeArrowheads="1"/>
          </p:cNvSpPr>
          <p:nvPr>
            <p:ph type="title"/>
          </p:nvPr>
        </p:nvSpPr>
        <p:spPr>
          <a:xfrm>
            <a:off x="1778000" y="152400"/>
            <a:ext cx="8699500" cy="774700"/>
          </a:xfrm>
        </p:spPr>
        <p:txBody>
          <a:bodyPr/>
          <a:lstStyle/>
          <a:p>
            <a:r>
              <a:rPr lang="en-US" altLang="en-US" sz="3200" i="1"/>
              <a:t>In vitro</a:t>
            </a:r>
            <a:r>
              <a:rPr lang="en-US" altLang="en-US" sz="3200"/>
              <a:t> dissolution testing of amodiaquine products</a:t>
            </a:r>
          </a:p>
        </p:txBody>
      </p:sp>
      <p:graphicFrame>
        <p:nvGraphicFramePr>
          <p:cNvPr id="3074" name="Object 2">
            <a:extLst>
              <a:ext uri="{FF2B5EF4-FFF2-40B4-BE49-F238E27FC236}">
                <a16:creationId xmlns:a16="http://schemas.microsoft.com/office/drawing/2014/main" id="{EDE1F2C6-6E45-5E52-54EF-62C0CCFBCC68}"/>
              </a:ext>
            </a:extLst>
          </p:cNvPr>
          <p:cNvGraphicFramePr>
            <a:graphicFrameLocks noChangeAspect="1"/>
          </p:cNvGraphicFramePr>
          <p:nvPr/>
        </p:nvGraphicFramePr>
        <p:xfrm>
          <a:off x="1638300" y="1066800"/>
          <a:ext cx="5048250" cy="3860800"/>
        </p:xfrm>
        <a:graphic>
          <a:graphicData uri="http://schemas.openxmlformats.org/presentationml/2006/ole">
            <mc:AlternateContent xmlns:mc="http://schemas.openxmlformats.org/markup-compatibility/2006">
              <mc:Choice xmlns:v="urn:schemas-microsoft-com:vml" Requires="v">
                <p:oleObj name="Document" r:id="rId2" imgW="15811500" imgH="11176000" progId="Word.Document.8">
                  <p:embed/>
                </p:oleObj>
              </mc:Choice>
              <mc:Fallback>
                <p:oleObj name="Document" r:id="rId2" imgW="15811500" imgH="11176000" progId="Word.Document.8">
                  <p:embed/>
                  <p:pic>
                    <p:nvPicPr>
                      <p:cNvPr id="3074" name="Object 2">
                        <a:extLst>
                          <a:ext uri="{FF2B5EF4-FFF2-40B4-BE49-F238E27FC236}">
                            <a16:creationId xmlns:a16="http://schemas.microsoft.com/office/drawing/2014/main" id="{EDE1F2C6-6E45-5E52-54EF-62C0CCFBC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1066800"/>
                        <a:ext cx="5048250" cy="386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3">
            <a:extLst>
              <a:ext uri="{FF2B5EF4-FFF2-40B4-BE49-F238E27FC236}">
                <a16:creationId xmlns:a16="http://schemas.microsoft.com/office/drawing/2014/main" id="{470BE178-18EE-9A69-F392-50D6D1BB1626}"/>
              </a:ext>
            </a:extLst>
          </p:cNvPr>
          <p:cNvGraphicFramePr>
            <a:graphicFrameLocks noChangeAspect="1"/>
          </p:cNvGraphicFramePr>
          <p:nvPr/>
        </p:nvGraphicFramePr>
        <p:xfrm>
          <a:off x="6597650" y="1092201"/>
          <a:ext cx="4070350" cy="3122613"/>
        </p:xfrm>
        <a:graphic>
          <a:graphicData uri="http://schemas.openxmlformats.org/presentationml/2006/ole">
            <mc:AlternateContent xmlns:mc="http://schemas.openxmlformats.org/markup-compatibility/2006">
              <mc:Choice xmlns:v="urn:schemas-microsoft-com:vml" Requires="v">
                <p:oleObj name="Document" r:id="rId4" imgW="15811500" imgH="11201400" progId="Word.Document.8">
                  <p:embed/>
                </p:oleObj>
              </mc:Choice>
              <mc:Fallback>
                <p:oleObj name="Document" r:id="rId4" imgW="15811500" imgH="11201400" progId="Word.Document.8">
                  <p:embed/>
                  <p:pic>
                    <p:nvPicPr>
                      <p:cNvPr id="3075" name="Object 3">
                        <a:extLst>
                          <a:ext uri="{FF2B5EF4-FFF2-40B4-BE49-F238E27FC236}">
                            <a16:creationId xmlns:a16="http://schemas.microsoft.com/office/drawing/2014/main" id="{470BE178-18EE-9A69-F392-50D6D1BB16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7650" y="1092201"/>
                        <a:ext cx="4070350" cy="312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angle 3">
            <a:extLst>
              <a:ext uri="{FF2B5EF4-FFF2-40B4-BE49-F238E27FC236}">
                <a16:creationId xmlns:a16="http://schemas.microsoft.com/office/drawing/2014/main" id="{42C1313C-EEC9-F910-6003-E2797F95E249}"/>
              </a:ext>
            </a:extLst>
          </p:cNvPr>
          <p:cNvSpPr txBox="1">
            <a:spLocks noChangeArrowheads="1"/>
          </p:cNvSpPr>
          <p:nvPr/>
        </p:nvSpPr>
        <p:spPr bwMode="auto">
          <a:xfrm>
            <a:off x="7162800" y="4305300"/>
            <a:ext cx="2755900" cy="977900"/>
          </a:xfrm>
          <a:prstGeom prst="rect">
            <a:avLst/>
          </a:prstGeom>
          <a:solidFill>
            <a:srgbClr val="66FF66"/>
          </a:solidFill>
          <a:ln w="9525">
            <a:noFill/>
            <a:miter lim="800000"/>
            <a:headEnd/>
            <a:tailEnd/>
          </a:ln>
        </p:spPr>
        <p:txBody>
          <a:bodyPr anchor="ctr"/>
          <a:lstStyle/>
          <a:p>
            <a:pPr algn="ctr" eaLnBrk="0" hangingPunct="0">
              <a:defRPr/>
            </a:pPr>
            <a:r>
              <a:rPr lang="en-US" sz="2000" kern="0" dirty="0">
                <a:solidFill>
                  <a:schemeClr val="tx2"/>
                </a:solidFill>
                <a:latin typeface="+mj-lt"/>
                <a:ea typeface="+mj-ea"/>
                <a:cs typeface="+mj-cs"/>
              </a:rPr>
              <a:t> Intra-batch difference of</a:t>
            </a:r>
          </a:p>
          <a:p>
            <a:pPr algn="ctr" eaLnBrk="0" hangingPunct="0">
              <a:defRPr/>
            </a:pPr>
            <a:r>
              <a:rPr lang="en-US" sz="2000" i="1" kern="0" dirty="0">
                <a:solidFill>
                  <a:schemeClr val="tx2"/>
                </a:solidFill>
                <a:latin typeface="+mj-lt"/>
                <a:ea typeface="+mj-ea"/>
                <a:cs typeface="+mj-cs"/>
              </a:rPr>
              <a:t> in vitro</a:t>
            </a:r>
            <a:r>
              <a:rPr lang="en-US" sz="2000" kern="0" dirty="0">
                <a:solidFill>
                  <a:schemeClr val="tx2"/>
                </a:solidFill>
                <a:latin typeface="+mj-lt"/>
                <a:ea typeface="+mj-ea"/>
                <a:cs typeface="+mj-cs"/>
              </a:rPr>
              <a:t> dissolution rate</a:t>
            </a:r>
          </a:p>
        </p:txBody>
      </p:sp>
      <p:sp>
        <p:nvSpPr>
          <p:cNvPr id="3078" name="TextBox 5">
            <a:extLst>
              <a:ext uri="{FF2B5EF4-FFF2-40B4-BE49-F238E27FC236}">
                <a16:creationId xmlns:a16="http://schemas.microsoft.com/office/drawing/2014/main" id="{70100D41-7820-27F8-CB05-C98837CAEC1B}"/>
              </a:ext>
            </a:extLst>
          </p:cNvPr>
          <p:cNvSpPr txBox="1">
            <a:spLocks noChangeArrowheads="1"/>
          </p:cNvSpPr>
          <p:nvPr/>
        </p:nvSpPr>
        <p:spPr bwMode="auto">
          <a:xfrm>
            <a:off x="2266951" y="5451476"/>
            <a:ext cx="66468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ZW" altLang="en-US" sz="2400" b="1">
                <a:solidFill>
                  <a:srgbClr val="C00000"/>
                </a:solidFill>
              </a:rPr>
              <a:t>Drug Formulation  important towards </a:t>
            </a:r>
          </a:p>
          <a:p>
            <a:pPr algn="ctr" eaLnBrk="1" hangingPunct="1"/>
            <a:r>
              <a:rPr lang="en-ZW" altLang="en-US" sz="2400" b="1">
                <a:solidFill>
                  <a:srgbClr val="C00000"/>
                </a:solidFill>
              </a:rPr>
              <a:t> absorption (rate-Ka and extent – F) of medicines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D982D96-6B8E-14DD-6A0B-B48B3CBD6EFD}"/>
              </a:ext>
            </a:extLst>
          </p:cNvPr>
          <p:cNvSpPr>
            <a:spLocks noGrp="1" noChangeArrowheads="1"/>
          </p:cNvSpPr>
          <p:nvPr>
            <p:ph type="body" idx="1"/>
          </p:nvPr>
        </p:nvSpPr>
        <p:spPr>
          <a:xfrm>
            <a:off x="1816100" y="1028700"/>
            <a:ext cx="8382000" cy="5295900"/>
          </a:xfrm>
        </p:spPr>
        <p:txBody>
          <a:bodyPr/>
          <a:lstStyle/>
          <a:p>
            <a:pPr marL="0" indent="0">
              <a:buNone/>
            </a:pPr>
            <a:r>
              <a:rPr lang="sv-SE" altLang="en-US" sz="2400"/>
              <a:t> </a:t>
            </a:r>
          </a:p>
          <a:p>
            <a:pPr marL="0" indent="0">
              <a:buFont typeface="Wingdings" pitchFamily="2" charset="2"/>
              <a:buChar char="q"/>
            </a:pPr>
            <a:r>
              <a:rPr lang="sv-SE" altLang="en-US" sz="2400"/>
              <a:t> Select the crystalline form of the compound which has the highest dissolution rate. </a:t>
            </a:r>
          </a:p>
          <a:p>
            <a:pPr marL="0" indent="0">
              <a:buNone/>
            </a:pPr>
            <a:endParaRPr lang="sv-SE" altLang="en-US" sz="2400"/>
          </a:p>
          <a:p>
            <a:pPr marL="0" indent="0">
              <a:buFont typeface="Wingdings" pitchFamily="2" charset="2"/>
              <a:buChar char="q"/>
            </a:pPr>
            <a:r>
              <a:rPr lang="sv-SE" altLang="en-US" sz="2400"/>
              <a:t> Use a salt form to improve solubility</a:t>
            </a:r>
          </a:p>
          <a:p>
            <a:pPr lvl="1">
              <a:lnSpc>
                <a:spcPct val="90000"/>
              </a:lnSpc>
            </a:pPr>
            <a:r>
              <a:rPr lang="sv-SE" altLang="en-US" sz="2000" b="1">
                <a:solidFill>
                  <a:srgbClr val="C00000"/>
                </a:solidFill>
              </a:rPr>
              <a:t>Chloroquine HCl</a:t>
            </a:r>
          </a:p>
          <a:p>
            <a:pPr lvl="1">
              <a:lnSpc>
                <a:spcPct val="90000"/>
              </a:lnSpc>
            </a:pPr>
            <a:endParaRPr lang="sv-SE" altLang="en-US" sz="2000"/>
          </a:p>
          <a:p>
            <a:pPr marL="0" indent="0">
              <a:buFont typeface="Wingdings" pitchFamily="2" charset="2"/>
              <a:buChar char="q"/>
            </a:pPr>
            <a:r>
              <a:rPr lang="sv-SE" altLang="en-US" sz="2400"/>
              <a:t> Usually a water-free form of a molecule more water soluble than a hydratized form. </a:t>
            </a:r>
          </a:p>
          <a:p>
            <a:pPr lvl="1">
              <a:lnSpc>
                <a:spcPct val="90000"/>
              </a:lnSpc>
            </a:pPr>
            <a:r>
              <a:rPr lang="sv-SE" altLang="en-US" sz="2000" b="1">
                <a:solidFill>
                  <a:srgbClr val="C00000"/>
                </a:solidFill>
              </a:rPr>
              <a:t>Piperaquine phosphate 4•H</a:t>
            </a:r>
            <a:r>
              <a:rPr lang="sv-SE" altLang="en-US" sz="2000" b="1" baseline="-25000">
                <a:solidFill>
                  <a:srgbClr val="C00000"/>
                </a:solidFill>
              </a:rPr>
              <a:t>2</a:t>
            </a:r>
            <a:r>
              <a:rPr lang="sv-SE" altLang="en-US" sz="2000" b="1">
                <a:solidFill>
                  <a:srgbClr val="C00000"/>
                </a:solidFill>
              </a:rPr>
              <a:t>0</a:t>
            </a:r>
          </a:p>
          <a:p>
            <a:pPr lvl="1">
              <a:lnSpc>
                <a:spcPct val="90000"/>
              </a:lnSpc>
            </a:pPr>
            <a:endParaRPr lang="sv-SE" altLang="en-US" sz="2000"/>
          </a:p>
          <a:p>
            <a:pPr marL="0" indent="0">
              <a:buFont typeface="Wingdings" pitchFamily="2" charset="2"/>
              <a:buChar char="q"/>
            </a:pPr>
            <a:r>
              <a:rPr lang="sv-SE" altLang="en-US" sz="2400"/>
              <a:t> Improve solubility by creating a pro-drug</a:t>
            </a:r>
          </a:p>
          <a:p>
            <a:pPr lvl="1">
              <a:lnSpc>
                <a:spcPct val="90000"/>
              </a:lnSpc>
            </a:pPr>
            <a:r>
              <a:rPr lang="sv-SE" altLang="en-US" sz="2000" b="1">
                <a:solidFill>
                  <a:srgbClr val="C00000"/>
                </a:solidFill>
              </a:rPr>
              <a:t>Artesunate (dihydroartemisinin-succinic acid)</a:t>
            </a:r>
          </a:p>
        </p:txBody>
      </p:sp>
      <p:sp>
        <p:nvSpPr>
          <p:cNvPr id="25603" name="Rectangle 3">
            <a:extLst>
              <a:ext uri="{FF2B5EF4-FFF2-40B4-BE49-F238E27FC236}">
                <a16:creationId xmlns:a16="http://schemas.microsoft.com/office/drawing/2014/main" id="{85172B87-459E-7B93-097F-1C7696A81AAE}"/>
              </a:ext>
            </a:extLst>
          </p:cNvPr>
          <p:cNvSpPr>
            <a:spLocks noGrp="1" noChangeArrowheads="1"/>
          </p:cNvSpPr>
          <p:nvPr>
            <p:ph type="title"/>
          </p:nvPr>
        </p:nvSpPr>
        <p:spPr>
          <a:xfrm>
            <a:off x="1955800" y="165100"/>
            <a:ext cx="7772400" cy="736600"/>
          </a:xfrm>
        </p:spPr>
        <p:txBody>
          <a:bodyPr/>
          <a:lstStyle/>
          <a:p>
            <a:r>
              <a:rPr lang="sv-SE" altLang="en-US" sz="4000" b="1"/>
              <a:t>Ways to improve dissolution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290BC-4BBB-244C-5D6C-200E28AD292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EBA46B0-CEFF-05D5-E90F-2EDC3FF49C81}"/>
              </a:ext>
            </a:extLst>
          </p:cNvPr>
          <p:cNvSpPr>
            <a:spLocks noGrp="1"/>
          </p:cNvSpPr>
          <p:nvPr>
            <p:ph type="body" sz="quarter" idx="13"/>
          </p:nvPr>
        </p:nvSpPr>
        <p:spPr>
          <a:xfrm>
            <a:off x="2989015" y="2522476"/>
            <a:ext cx="5257800" cy="521327"/>
          </a:xfrm>
        </p:spPr>
        <p:txBody>
          <a:bodyPr/>
          <a:lstStyle/>
          <a:p>
            <a:r>
              <a:rPr lang="en-US" dirty="0">
                <a:solidFill>
                  <a:srgbClr val="C23D26"/>
                </a:solidFill>
              </a:rPr>
              <a:t>Terms of Use – CC BY 4.0 License</a:t>
            </a:r>
            <a:endParaRPr lang="en-GB" dirty="0">
              <a:solidFill>
                <a:srgbClr val="C23D26"/>
              </a:solidFill>
            </a:endParaRPr>
          </a:p>
        </p:txBody>
      </p:sp>
      <p:sp>
        <p:nvSpPr>
          <p:cNvPr id="6" name="Text Placeholder 5">
            <a:extLst>
              <a:ext uri="{FF2B5EF4-FFF2-40B4-BE49-F238E27FC236}">
                <a16:creationId xmlns:a16="http://schemas.microsoft.com/office/drawing/2014/main" id="{089D05DD-E4CC-7658-5350-A7BE2C3CCCA3}"/>
              </a:ext>
            </a:extLst>
          </p:cNvPr>
          <p:cNvSpPr>
            <a:spLocks noGrp="1"/>
          </p:cNvSpPr>
          <p:nvPr>
            <p:ph type="body" sz="quarter" idx="14"/>
          </p:nvPr>
        </p:nvSpPr>
        <p:spPr>
          <a:xfrm>
            <a:off x="240030" y="3355059"/>
            <a:ext cx="11772899" cy="1481927"/>
          </a:xfrm>
        </p:spPr>
        <p:txBody>
          <a:bodyPr>
            <a:noAutofit/>
          </a:bodyPr>
          <a:lstStyle/>
          <a:p>
            <a:r>
              <a:rPr lang="en-US" sz="2000" dirty="0"/>
              <a:t>These materials are shared to support teaching, research, and presentation activities across the GC ADDA community. All content is provided under the Creative Commons Attribution 4.0 (CC BY 4.0) license, which allows you to use, share, adapt, and build upon the material freely, including for commercial purposes. Please ensure that any use includes proper attribution to the original creators, indicates any modifications you make, and maintains the same open license. No additional restrictions may be applied.</a:t>
            </a:r>
          </a:p>
          <a:p>
            <a:r>
              <a:rPr lang="en-US" sz="2000" b="1" dirty="0"/>
              <a:t>Credit the author(s) as follows: </a:t>
            </a:r>
          </a:p>
          <a:p>
            <a:r>
              <a:rPr lang="en-US" sz="2000" b="1" dirty="0"/>
              <a:t>CC BY 4.0 [Ali Mohamed, African Institute for Biomedical Science and Technology, Zimbabwe]</a:t>
            </a:r>
            <a:endParaRPr lang="en-GB" sz="2000" b="1" dirty="0"/>
          </a:p>
        </p:txBody>
      </p:sp>
      <p:pic>
        <p:nvPicPr>
          <p:cNvPr id="3" name="Picture 2" descr="A black background with red text&#10;&#10;Description automatically generated">
            <a:extLst>
              <a:ext uri="{FF2B5EF4-FFF2-40B4-BE49-F238E27FC236}">
                <a16:creationId xmlns:a16="http://schemas.microsoft.com/office/drawing/2014/main" id="{2DF73D3E-F22C-0265-3F81-E2F98D5D7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882" y="125469"/>
            <a:ext cx="5109543" cy="1895546"/>
          </a:xfrm>
          <a:prstGeom prst="rect">
            <a:avLst/>
          </a:prstGeom>
        </p:spPr>
      </p:pic>
    </p:spTree>
    <p:extLst>
      <p:ext uri="{BB962C8B-B14F-4D97-AF65-F5344CB8AC3E}">
        <p14:creationId xmlns:p14="http://schemas.microsoft.com/office/powerpoint/2010/main" val="1249928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1">
            <a:extLst>
              <a:ext uri="{FF2B5EF4-FFF2-40B4-BE49-F238E27FC236}">
                <a16:creationId xmlns:a16="http://schemas.microsoft.com/office/drawing/2014/main" id="{09D83BD5-9A5A-D9B7-9B60-326CC24BAE9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ADCF0D48-0E81-2F41-89C9-9F10BEDFEBD2}" type="datetime3">
              <a:rPr lang="en-US" altLang="en-US" smtClean="0">
                <a:solidFill>
                  <a:srgbClr val="333399"/>
                </a:solidFill>
                <a:latin typeface="Arial" panose="020B0604020202020204" pitchFamily="34" charset="0"/>
              </a:rPr>
              <a:pPr eaLnBrk="1" hangingPunct="1"/>
              <a:t>23 April 2026</a:t>
            </a:fld>
            <a:endParaRPr lang="en-GB" altLang="en-US">
              <a:solidFill>
                <a:srgbClr val="333399"/>
              </a:solidFill>
              <a:latin typeface="Arial" panose="020B0604020202020204" pitchFamily="34" charset="0"/>
            </a:endParaRPr>
          </a:p>
        </p:txBody>
      </p:sp>
      <p:sp>
        <p:nvSpPr>
          <p:cNvPr id="26628" name="Rectangle 49">
            <a:extLst>
              <a:ext uri="{FF2B5EF4-FFF2-40B4-BE49-F238E27FC236}">
                <a16:creationId xmlns:a16="http://schemas.microsoft.com/office/drawing/2014/main" id="{9C417B84-73FB-8FF4-AEC8-77CF8C543A0E}"/>
              </a:ext>
            </a:extLst>
          </p:cNvPr>
          <p:cNvSpPr>
            <a:spLocks noChangeArrowheads="1"/>
          </p:cNvSpPr>
          <p:nvPr/>
        </p:nvSpPr>
        <p:spPr bwMode="auto">
          <a:xfrm>
            <a:off x="2438400" y="1524000"/>
            <a:ext cx="7543800" cy="1905000"/>
          </a:xfrm>
          <a:prstGeom prst="rect">
            <a:avLst/>
          </a:prstGeom>
          <a:gradFill rotWithShape="0">
            <a:gsLst>
              <a:gs pos="0">
                <a:schemeClr val="accent1"/>
              </a:gs>
              <a:gs pos="100000">
                <a:srgbClr val="FFFFFF"/>
              </a:gs>
            </a:gsLst>
            <a:lin ang="5400000" scaled="1"/>
          </a:gra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6629" name="Rectangle 48">
            <a:extLst>
              <a:ext uri="{FF2B5EF4-FFF2-40B4-BE49-F238E27FC236}">
                <a16:creationId xmlns:a16="http://schemas.microsoft.com/office/drawing/2014/main" id="{9124636B-9F39-B172-0DCE-4885158BFA1D}"/>
              </a:ext>
            </a:extLst>
          </p:cNvPr>
          <p:cNvSpPr>
            <a:spLocks noChangeArrowheads="1"/>
          </p:cNvSpPr>
          <p:nvPr/>
        </p:nvSpPr>
        <p:spPr bwMode="auto">
          <a:xfrm>
            <a:off x="2438400" y="3429000"/>
            <a:ext cx="7620000" cy="1371600"/>
          </a:xfrm>
          <a:prstGeom prst="rect">
            <a:avLst/>
          </a:prstGeom>
          <a:gradFill rotWithShape="0">
            <a:gsLst>
              <a:gs pos="0">
                <a:srgbClr val="FFFFFF"/>
              </a:gs>
              <a:gs pos="100000">
                <a:srgbClr val="CC0000"/>
              </a:gs>
            </a:gsLst>
            <a:lin ang="5400000" scaled="1"/>
          </a:gra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grpSp>
        <p:nvGrpSpPr>
          <p:cNvPr id="26630" name="Group 47">
            <a:extLst>
              <a:ext uri="{FF2B5EF4-FFF2-40B4-BE49-F238E27FC236}">
                <a16:creationId xmlns:a16="http://schemas.microsoft.com/office/drawing/2014/main" id="{EAD16605-EEBA-11F3-B89B-57FD1A48EF45}"/>
              </a:ext>
            </a:extLst>
          </p:cNvPr>
          <p:cNvGrpSpPr>
            <a:grpSpLocks/>
          </p:cNvGrpSpPr>
          <p:nvPr/>
        </p:nvGrpSpPr>
        <p:grpSpPr bwMode="auto">
          <a:xfrm>
            <a:off x="2363789" y="749300"/>
            <a:ext cx="7623175" cy="5830888"/>
            <a:chOff x="193" y="768"/>
            <a:chExt cx="5330" cy="3673"/>
          </a:xfrm>
        </p:grpSpPr>
        <p:grpSp>
          <p:nvGrpSpPr>
            <p:cNvPr id="26633" name="Group 3">
              <a:extLst>
                <a:ext uri="{FF2B5EF4-FFF2-40B4-BE49-F238E27FC236}">
                  <a16:creationId xmlns:a16="http://schemas.microsoft.com/office/drawing/2014/main" id="{C55FEB0D-52BE-343A-8B26-51400B503A58}"/>
                </a:ext>
              </a:extLst>
            </p:cNvPr>
            <p:cNvGrpSpPr>
              <a:grpSpLocks/>
            </p:cNvGrpSpPr>
            <p:nvPr/>
          </p:nvGrpSpPr>
          <p:grpSpPr bwMode="auto">
            <a:xfrm>
              <a:off x="193" y="1248"/>
              <a:ext cx="5330" cy="1632"/>
              <a:chOff x="1152" y="2016"/>
              <a:chExt cx="3190" cy="1035"/>
            </a:xfrm>
          </p:grpSpPr>
          <p:sp>
            <p:nvSpPr>
              <p:cNvPr id="26670" name="Freeform 4">
                <a:extLst>
                  <a:ext uri="{FF2B5EF4-FFF2-40B4-BE49-F238E27FC236}">
                    <a16:creationId xmlns:a16="http://schemas.microsoft.com/office/drawing/2014/main" id="{22BC4382-0902-B5FE-E871-67E16017F121}"/>
                  </a:ext>
                </a:extLst>
              </p:cNvPr>
              <p:cNvSpPr>
                <a:spLocks/>
              </p:cNvSpPr>
              <p:nvPr/>
            </p:nvSpPr>
            <p:spPr bwMode="auto">
              <a:xfrm>
                <a:off x="1152" y="2016"/>
                <a:ext cx="550" cy="1035"/>
              </a:xfrm>
              <a:custGeom>
                <a:avLst/>
                <a:gdLst>
                  <a:gd name="T0" fmla="*/ 17 w 550"/>
                  <a:gd name="T1" fmla="*/ 970 h 1035"/>
                  <a:gd name="T2" fmla="*/ 26 w 550"/>
                  <a:gd name="T3" fmla="*/ 504 h 1035"/>
                  <a:gd name="T4" fmla="*/ 54 w 550"/>
                  <a:gd name="T5" fmla="*/ 202 h 1035"/>
                  <a:gd name="T6" fmla="*/ 108 w 550"/>
                  <a:gd name="T7" fmla="*/ 129 h 1035"/>
                  <a:gd name="T8" fmla="*/ 118 w 550"/>
                  <a:gd name="T9" fmla="*/ 211 h 1035"/>
                  <a:gd name="T10" fmla="*/ 145 w 550"/>
                  <a:gd name="T11" fmla="*/ 220 h 1035"/>
                  <a:gd name="T12" fmla="*/ 163 w 550"/>
                  <a:gd name="T13" fmla="*/ 166 h 1035"/>
                  <a:gd name="T14" fmla="*/ 200 w 550"/>
                  <a:gd name="T15" fmla="*/ 239 h 1035"/>
                  <a:gd name="T16" fmla="*/ 218 w 550"/>
                  <a:gd name="T17" fmla="*/ 220 h 1035"/>
                  <a:gd name="T18" fmla="*/ 227 w 550"/>
                  <a:gd name="T19" fmla="*/ 193 h 1035"/>
                  <a:gd name="T20" fmla="*/ 236 w 550"/>
                  <a:gd name="T21" fmla="*/ 220 h 1035"/>
                  <a:gd name="T22" fmla="*/ 282 w 550"/>
                  <a:gd name="T23" fmla="*/ 248 h 1035"/>
                  <a:gd name="T24" fmla="*/ 300 w 550"/>
                  <a:gd name="T25" fmla="*/ 193 h 1035"/>
                  <a:gd name="T26" fmla="*/ 346 w 550"/>
                  <a:gd name="T27" fmla="*/ 239 h 1035"/>
                  <a:gd name="T28" fmla="*/ 364 w 550"/>
                  <a:gd name="T29" fmla="*/ 211 h 1035"/>
                  <a:gd name="T30" fmla="*/ 374 w 550"/>
                  <a:gd name="T31" fmla="*/ 156 h 1035"/>
                  <a:gd name="T32" fmla="*/ 383 w 550"/>
                  <a:gd name="T33" fmla="*/ 202 h 1035"/>
                  <a:gd name="T34" fmla="*/ 428 w 550"/>
                  <a:gd name="T35" fmla="*/ 248 h 1035"/>
                  <a:gd name="T36" fmla="*/ 438 w 550"/>
                  <a:gd name="T37" fmla="*/ 211 h 1035"/>
                  <a:gd name="T38" fmla="*/ 456 w 550"/>
                  <a:gd name="T39" fmla="*/ 184 h 1035"/>
                  <a:gd name="T40" fmla="*/ 465 w 550"/>
                  <a:gd name="T41" fmla="*/ 239 h 1035"/>
                  <a:gd name="T42" fmla="*/ 492 w 550"/>
                  <a:gd name="T43" fmla="*/ 230 h 1035"/>
                  <a:gd name="T44" fmla="*/ 502 w 550"/>
                  <a:gd name="T45" fmla="*/ 202 h 1035"/>
                  <a:gd name="T46" fmla="*/ 538 w 550"/>
                  <a:gd name="T47" fmla="*/ 522 h 1035"/>
                  <a:gd name="T48" fmla="*/ 529 w 550"/>
                  <a:gd name="T49" fmla="*/ 870 h 1035"/>
                  <a:gd name="T50" fmla="*/ 502 w 550"/>
                  <a:gd name="T51" fmla="*/ 1007 h 1035"/>
                  <a:gd name="T52" fmla="*/ 236 w 550"/>
                  <a:gd name="T53" fmla="*/ 979 h 1035"/>
                  <a:gd name="T54" fmla="*/ 17 w 550"/>
                  <a:gd name="T55" fmla="*/ 970 h 10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50"/>
                  <a:gd name="T85" fmla="*/ 0 h 1035"/>
                  <a:gd name="T86" fmla="*/ 550 w 550"/>
                  <a:gd name="T87" fmla="*/ 1035 h 10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50" h="1035">
                    <a:moveTo>
                      <a:pt x="17" y="970"/>
                    </a:moveTo>
                    <a:cubicBezTo>
                      <a:pt x="20" y="815"/>
                      <a:pt x="23" y="659"/>
                      <a:pt x="26" y="504"/>
                    </a:cubicBezTo>
                    <a:cubicBezTo>
                      <a:pt x="37" y="0"/>
                      <a:pt x="0" y="57"/>
                      <a:pt x="54" y="202"/>
                    </a:cubicBezTo>
                    <a:cubicBezTo>
                      <a:pt x="78" y="166"/>
                      <a:pt x="71" y="153"/>
                      <a:pt x="108" y="129"/>
                    </a:cubicBezTo>
                    <a:cubicBezTo>
                      <a:pt x="111" y="156"/>
                      <a:pt x="108" y="185"/>
                      <a:pt x="118" y="211"/>
                    </a:cubicBezTo>
                    <a:cubicBezTo>
                      <a:pt x="122" y="220"/>
                      <a:pt x="138" y="227"/>
                      <a:pt x="145" y="220"/>
                    </a:cubicBezTo>
                    <a:cubicBezTo>
                      <a:pt x="158" y="207"/>
                      <a:pt x="163" y="166"/>
                      <a:pt x="163" y="166"/>
                    </a:cubicBezTo>
                    <a:cubicBezTo>
                      <a:pt x="185" y="228"/>
                      <a:pt x="169" y="206"/>
                      <a:pt x="200" y="239"/>
                    </a:cubicBezTo>
                    <a:cubicBezTo>
                      <a:pt x="206" y="233"/>
                      <a:pt x="214" y="228"/>
                      <a:pt x="218" y="220"/>
                    </a:cubicBezTo>
                    <a:cubicBezTo>
                      <a:pt x="223" y="212"/>
                      <a:pt x="218" y="193"/>
                      <a:pt x="227" y="193"/>
                    </a:cubicBezTo>
                    <a:cubicBezTo>
                      <a:pt x="236" y="193"/>
                      <a:pt x="231" y="212"/>
                      <a:pt x="236" y="220"/>
                    </a:cubicBezTo>
                    <a:cubicBezTo>
                      <a:pt x="249" y="242"/>
                      <a:pt x="260" y="241"/>
                      <a:pt x="282" y="248"/>
                    </a:cubicBezTo>
                    <a:cubicBezTo>
                      <a:pt x="288" y="230"/>
                      <a:pt x="286" y="179"/>
                      <a:pt x="300" y="193"/>
                    </a:cubicBezTo>
                    <a:cubicBezTo>
                      <a:pt x="315" y="208"/>
                      <a:pt x="346" y="239"/>
                      <a:pt x="346" y="239"/>
                    </a:cubicBezTo>
                    <a:cubicBezTo>
                      <a:pt x="352" y="230"/>
                      <a:pt x="360" y="222"/>
                      <a:pt x="364" y="211"/>
                    </a:cubicBezTo>
                    <a:cubicBezTo>
                      <a:pt x="370" y="193"/>
                      <a:pt x="357" y="164"/>
                      <a:pt x="374" y="156"/>
                    </a:cubicBezTo>
                    <a:cubicBezTo>
                      <a:pt x="388" y="149"/>
                      <a:pt x="378" y="187"/>
                      <a:pt x="383" y="202"/>
                    </a:cubicBezTo>
                    <a:cubicBezTo>
                      <a:pt x="397" y="245"/>
                      <a:pt x="394" y="237"/>
                      <a:pt x="428" y="248"/>
                    </a:cubicBezTo>
                    <a:cubicBezTo>
                      <a:pt x="431" y="236"/>
                      <a:pt x="433" y="223"/>
                      <a:pt x="438" y="211"/>
                    </a:cubicBezTo>
                    <a:cubicBezTo>
                      <a:pt x="442" y="201"/>
                      <a:pt x="448" y="176"/>
                      <a:pt x="456" y="184"/>
                    </a:cubicBezTo>
                    <a:cubicBezTo>
                      <a:pt x="469" y="197"/>
                      <a:pt x="462" y="221"/>
                      <a:pt x="465" y="239"/>
                    </a:cubicBezTo>
                    <a:cubicBezTo>
                      <a:pt x="474" y="236"/>
                      <a:pt x="485" y="236"/>
                      <a:pt x="492" y="230"/>
                    </a:cubicBezTo>
                    <a:cubicBezTo>
                      <a:pt x="500" y="224"/>
                      <a:pt x="550" y="130"/>
                      <a:pt x="502" y="202"/>
                    </a:cubicBezTo>
                    <a:cubicBezTo>
                      <a:pt x="515" y="309"/>
                      <a:pt x="529" y="415"/>
                      <a:pt x="538" y="522"/>
                    </a:cubicBezTo>
                    <a:cubicBezTo>
                      <a:pt x="535" y="638"/>
                      <a:pt x="533" y="754"/>
                      <a:pt x="529" y="870"/>
                    </a:cubicBezTo>
                    <a:cubicBezTo>
                      <a:pt x="524" y="991"/>
                      <a:pt x="546" y="961"/>
                      <a:pt x="502" y="1007"/>
                    </a:cubicBezTo>
                    <a:cubicBezTo>
                      <a:pt x="413" y="1000"/>
                      <a:pt x="325" y="988"/>
                      <a:pt x="236" y="979"/>
                    </a:cubicBezTo>
                    <a:cubicBezTo>
                      <a:pt x="27" y="988"/>
                      <a:pt x="82" y="1035"/>
                      <a:pt x="17" y="970"/>
                    </a:cubicBezTo>
                    <a:close/>
                  </a:path>
                </a:pathLst>
              </a:custGeom>
              <a:gradFill rotWithShape="0">
                <a:gsLst>
                  <a:gs pos="0">
                    <a:srgbClr val="FF9966"/>
                  </a:gs>
                  <a:gs pos="50000">
                    <a:srgbClr val="FFB989"/>
                  </a:gs>
                  <a:gs pos="100000">
                    <a:srgbClr val="FF9966"/>
                  </a:gs>
                </a:gsLst>
                <a:lin ang="0" scaled="1"/>
              </a:gradFill>
              <a:ln w="12700" cap="flat" cmpd="sng">
                <a:solidFill>
                  <a:schemeClr val="tx1"/>
                </a:solidFill>
                <a:prstDash val="solid"/>
                <a:round/>
                <a:headEnd type="none" w="sm" len="sm"/>
                <a:tailEnd type="none" w="sm" len="sm"/>
              </a:ln>
            </p:spPr>
            <p:txBody>
              <a:bodyPr/>
              <a:lstStyle/>
              <a:p>
                <a:endParaRPr lang="en-US"/>
              </a:p>
            </p:txBody>
          </p:sp>
          <p:sp>
            <p:nvSpPr>
              <p:cNvPr id="26671" name="Freeform 5">
                <a:extLst>
                  <a:ext uri="{FF2B5EF4-FFF2-40B4-BE49-F238E27FC236}">
                    <a16:creationId xmlns:a16="http://schemas.microsoft.com/office/drawing/2014/main" id="{200EEA62-0F26-D873-EE9E-3F0F42260EAA}"/>
                  </a:ext>
                </a:extLst>
              </p:cNvPr>
              <p:cNvSpPr>
                <a:spLocks/>
              </p:cNvSpPr>
              <p:nvPr/>
            </p:nvSpPr>
            <p:spPr bwMode="auto">
              <a:xfrm>
                <a:off x="3264" y="2016"/>
                <a:ext cx="550" cy="1035"/>
              </a:xfrm>
              <a:custGeom>
                <a:avLst/>
                <a:gdLst>
                  <a:gd name="T0" fmla="*/ 17 w 550"/>
                  <a:gd name="T1" fmla="*/ 970 h 1035"/>
                  <a:gd name="T2" fmla="*/ 26 w 550"/>
                  <a:gd name="T3" fmla="*/ 504 h 1035"/>
                  <a:gd name="T4" fmla="*/ 54 w 550"/>
                  <a:gd name="T5" fmla="*/ 202 h 1035"/>
                  <a:gd name="T6" fmla="*/ 108 w 550"/>
                  <a:gd name="T7" fmla="*/ 129 h 1035"/>
                  <a:gd name="T8" fmla="*/ 118 w 550"/>
                  <a:gd name="T9" fmla="*/ 211 h 1035"/>
                  <a:gd name="T10" fmla="*/ 145 w 550"/>
                  <a:gd name="T11" fmla="*/ 220 h 1035"/>
                  <a:gd name="T12" fmla="*/ 163 w 550"/>
                  <a:gd name="T13" fmla="*/ 166 h 1035"/>
                  <a:gd name="T14" fmla="*/ 200 w 550"/>
                  <a:gd name="T15" fmla="*/ 239 h 1035"/>
                  <a:gd name="T16" fmla="*/ 218 w 550"/>
                  <a:gd name="T17" fmla="*/ 220 h 1035"/>
                  <a:gd name="T18" fmla="*/ 227 w 550"/>
                  <a:gd name="T19" fmla="*/ 193 h 1035"/>
                  <a:gd name="T20" fmla="*/ 236 w 550"/>
                  <a:gd name="T21" fmla="*/ 220 h 1035"/>
                  <a:gd name="T22" fmla="*/ 282 w 550"/>
                  <a:gd name="T23" fmla="*/ 248 h 1035"/>
                  <a:gd name="T24" fmla="*/ 300 w 550"/>
                  <a:gd name="T25" fmla="*/ 193 h 1035"/>
                  <a:gd name="T26" fmla="*/ 346 w 550"/>
                  <a:gd name="T27" fmla="*/ 239 h 1035"/>
                  <a:gd name="T28" fmla="*/ 364 w 550"/>
                  <a:gd name="T29" fmla="*/ 211 h 1035"/>
                  <a:gd name="T30" fmla="*/ 374 w 550"/>
                  <a:gd name="T31" fmla="*/ 156 h 1035"/>
                  <a:gd name="T32" fmla="*/ 383 w 550"/>
                  <a:gd name="T33" fmla="*/ 202 h 1035"/>
                  <a:gd name="T34" fmla="*/ 428 w 550"/>
                  <a:gd name="T35" fmla="*/ 248 h 1035"/>
                  <a:gd name="T36" fmla="*/ 438 w 550"/>
                  <a:gd name="T37" fmla="*/ 211 h 1035"/>
                  <a:gd name="T38" fmla="*/ 456 w 550"/>
                  <a:gd name="T39" fmla="*/ 184 h 1035"/>
                  <a:gd name="T40" fmla="*/ 465 w 550"/>
                  <a:gd name="T41" fmla="*/ 239 h 1035"/>
                  <a:gd name="T42" fmla="*/ 492 w 550"/>
                  <a:gd name="T43" fmla="*/ 230 h 1035"/>
                  <a:gd name="T44" fmla="*/ 502 w 550"/>
                  <a:gd name="T45" fmla="*/ 202 h 1035"/>
                  <a:gd name="T46" fmla="*/ 538 w 550"/>
                  <a:gd name="T47" fmla="*/ 522 h 1035"/>
                  <a:gd name="T48" fmla="*/ 529 w 550"/>
                  <a:gd name="T49" fmla="*/ 870 h 1035"/>
                  <a:gd name="T50" fmla="*/ 502 w 550"/>
                  <a:gd name="T51" fmla="*/ 1007 h 1035"/>
                  <a:gd name="T52" fmla="*/ 236 w 550"/>
                  <a:gd name="T53" fmla="*/ 979 h 1035"/>
                  <a:gd name="T54" fmla="*/ 17 w 550"/>
                  <a:gd name="T55" fmla="*/ 970 h 10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50"/>
                  <a:gd name="T85" fmla="*/ 0 h 1035"/>
                  <a:gd name="T86" fmla="*/ 550 w 550"/>
                  <a:gd name="T87" fmla="*/ 1035 h 10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50" h="1035">
                    <a:moveTo>
                      <a:pt x="17" y="970"/>
                    </a:moveTo>
                    <a:cubicBezTo>
                      <a:pt x="20" y="815"/>
                      <a:pt x="23" y="659"/>
                      <a:pt x="26" y="504"/>
                    </a:cubicBezTo>
                    <a:cubicBezTo>
                      <a:pt x="37" y="0"/>
                      <a:pt x="0" y="57"/>
                      <a:pt x="54" y="202"/>
                    </a:cubicBezTo>
                    <a:cubicBezTo>
                      <a:pt x="78" y="166"/>
                      <a:pt x="71" y="153"/>
                      <a:pt x="108" y="129"/>
                    </a:cubicBezTo>
                    <a:cubicBezTo>
                      <a:pt x="111" y="156"/>
                      <a:pt x="108" y="185"/>
                      <a:pt x="118" y="211"/>
                    </a:cubicBezTo>
                    <a:cubicBezTo>
                      <a:pt x="122" y="220"/>
                      <a:pt x="138" y="227"/>
                      <a:pt x="145" y="220"/>
                    </a:cubicBezTo>
                    <a:cubicBezTo>
                      <a:pt x="158" y="207"/>
                      <a:pt x="163" y="166"/>
                      <a:pt x="163" y="166"/>
                    </a:cubicBezTo>
                    <a:cubicBezTo>
                      <a:pt x="185" y="228"/>
                      <a:pt x="169" y="206"/>
                      <a:pt x="200" y="239"/>
                    </a:cubicBezTo>
                    <a:cubicBezTo>
                      <a:pt x="206" y="233"/>
                      <a:pt x="214" y="228"/>
                      <a:pt x="218" y="220"/>
                    </a:cubicBezTo>
                    <a:cubicBezTo>
                      <a:pt x="223" y="212"/>
                      <a:pt x="218" y="193"/>
                      <a:pt x="227" y="193"/>
                    </a:cubicBezTo>
                    <a:cubicBezTo>
                      <a:pt x="236" y="193"/>
                      <a:pt x="231" y="212"/>
                      <a:pt x="236" y="220"/>
                    </a:cubicBezTo>
                    <a:cubicBezTo>
                      <a:pt x="249" y="242"/>
                      <a:pt x="260" y="241"/>
                      <a:pt x="282" y="248"/>
                    </a:cubicBezTo>
                    <a:cubicBezTo>
                      <a:pt x="288" y="230"/>
                      <a:pt x="286" y="179"/>
                      <a:pt x="300" y="193"/>
                    </a:cubicBezTo>
                    <a:cubicBezTo>
                      <a:pt x="315" y="208"/>
                      <a:pt x="346" y="239"/>
                      <a:pt x="346" y="239"/>
                    </a:cubicBezTo>
                    <a:cubicBezTo>
                      <a:pt x="352" y="230"/>
                      <a:pt x="360" y="222"/>
                      <a:pt x="364" y="211"/>
                    </a:cubicBezTo>
                    <a:cubicBezTo>
                      <a:pt x="370" y="193"/>
                      <a:pt x="357" y="164"/>
                      <a:pt x="374" y="156"/>
                    </a:cubicBezTo>
                    <a:cubicBezTo>
                      <a:pt x="388" y="149"/>
                      <a:pt x="378" y="187"/>
                      <a:pt x="383" y="202"/>
                    </a:cubicBezTo>
                    <a:cubicBezTo>
                      <a:pt x="397" y="245"/>
                      <a:pt x="394" y="237"/>
                      <a:pt x="428" y="248"/>
                    </a:cubicBezTo>
                    <a:cubicBezTo>
                      <a:pt x="431" y="236"/>
                      <a:pt x="433" y="223"/>
                      <a:pt x="438" y="211"/>
                    </a:cubicBezTo>
                    <a:cubicBezTo>
                      <a:pt x="442" y="201"/>
                      <a:pt x="448" y="176"/>
                      <a:pt x="456" y="184"/>
                    </a:cubicBezTo>
                    <a:cubicBezTo>
                      <a:pt x="469" y="197"/>
                      <a:pt x="462" y="221"/>
                      <a:pt x="465" y="239"/>
                    </a:cubicBezTo>
                    <a:cubicBezTo>
                      <a:pt x="474" y="236"/>
                      <a:pt x="485" y="236"/>
                      <a:pt x="492" y="230"/>
                    </a:cubicBezTo>
                    <a:cubicBezTo>
                      <a:pt x="500" y="224"/>
                      <a:pt x="550" y="130"/>
                      <a:pt x="502" y="202"/>
                    </a:cubicBezTo>
                    <a:cubicBezTo>
                      <a:pt x="515" y="309"/>
                      <a:pt x="529" y="415"/>
                      <a:pt x="538" y="522"/>
                    </a:cubicBezTo>
                    <a:cubicBezTo>
                      <a:pt x="535" y="638"/>
                      <a:pt x="533" y="754"/>
                      <a:pt x="529" y="870"/>
                    </a:cubicBezTo>
                    <a:cubicBezTo>
                      <a:pt x="524" y="991"/>
                      <a:pt x="546" y="961"/>
                      <a:pt x="502" y="1007"/>
                    </a:cubicBezTo>
                    <a:cubicBezTo>
                      <a:pt x="413" y="1000"/>
                      <a:pt x="325" y="988"/>
                      <a:pt x="236" y="979"/>
                    </a:cubicBezTo>
                    <a:cubicBezTo>
                      <a:pt x="27" y="988"/>
                      <a:pt x="82" y="1035"/>
                      <a:pt x="17" y="970"/>
                    </a:cubicBezTo>
                    <a:close/>
                  </a:path>
                </a:pathLst>
              </a:custGeom>
              <a:gradFill rotWithShape="0">
                <a:gsLst>
                  <a:gs pos="0">
                    <a:srgbClr val="FF9966"/>
                  </a:gs>
                  <a:gs pos="50000">
                    <a:srgbClr val="FFB989"/>
                  </a:gs>
                  <a:gs pos="100000">
                    <a:srgbClr val="FF9966"/>
                  </a:gs>
                </a:gsLst>
                <a:lin ang="0" scaled="1"/>
              </a:gradFill>
              <a:ln w="12700" cap="flat" cmpd="sng">
                <a:solidFill>
                  <a:schemeClr val="tx1"/>
                </a:solidFill>
                <a:prstDash val="solid"/>
                <a:round/>
                <a:headEnd type="none" w="sm" len="sm"/>
                <a:tailEnd type="none" w="sm" len="sm"/>
              </a:ln>
            </p:spPr>
            <p:txBody>
              <a:bodyPr/>
              <a:lstStyle/>
              <a:p>
                <a:endParaRPr lang="en-US"/>
              </a:p>
            </p:txBody>
          </p:sp>
          <p:sp>
            <p:nvSpPr>
              <p:cNvPr id="26672" name="Freeform 6">
                <a:extLst>
                  <a:ext uri="{FF2B5EF4-FFF2-40B4-BE49-F238E27FC236}">
                    <a16:creationId xmlns:a16="http://schemas.microsoft.com/office/drawing/2014/main" id="{75465C78-1CB9-DB21-3C4F-2BC93C1D479F}"/>
                  </a:ext>
                </a:extLst>
              </p:cNvPr>
              <p:cNvSpPr>
                <a:spLocks/>
              </p:cNvSpPr>
              <p:nvPr/>
            </p:nvSpPr>
            <p:spPr bwMode="auto">
              <a:xfrm>
                <a:off x="1680" y="2016"/>
                <a:ext cx="550" cy="1035"/>
              </a:xfrm>
              <a:custGeom>
                <a:avLst/>
                <a:gdLst>
                  <a:gd name="T0" fmla="*/ 17 w 550"/>
                  <a:gd name="T1" fmla="*/ 970 h 1035"/>
                  <a:gd name="T2" fmla="*/ 26 w 550"/>
                  <a:gd name="T3" fmla="*/ 504 h 1035"/>
                  <a:gd name="T4" fmla="*/ 54 w 550"/>
                  <a:gd name="T5" fmla="*/ 202 h 1035"/>
                  <a:gd name="T6" fmla="*/ 108 w 550"/>
                  <a:gd name="T7" fmla="*/ 129 h 1035"/>
                  <a:gd name="T8" fmla="*/ 118 w 550"/>
                  <a:gd name="T9" fmla="*/ 211 h 1035"/>
                  <a:gd name="T10" fmla="*/ 145 w 550"/>
                  <a:gd name="T11" fmla="*/ 220 h 1035"/>
                  <a:gd name="T12" fmla="*/ 163 w 550"/>
                  <a:gd name="T13" fmla="*/ 166 h 1035"/>
                  <a:gd name="T14" fmla="*/ 200 w 550"/>
                  <a:gd name="T15" fmla="*/ 239 h 1035"/>
                  <a:gd name="T16" fmla="*/ 218 w 550"/>
                  <a:gd name="T17" fmla="*/ 220 h 1035"/>
                  <a:gd name="T18" fmla="*/ 227 w 550"/>
                  <a:gd name="T19" fmla="*/ 193 h 1035"/>
                  <a:gd name="T20" fmla="*/ 236 w 550"/>
                  <a:gd name="T21" fmla="*/ 220 h 1035"/>
                  <a:gd name="T22" fmla="*/ 282 w 550"/>
                  <a:gd name="T23" fmla="*/ 248 h 1035"/>
                  <a:gd name="T24" fmla="*/ 300 w 550"/>
                  <a:gd name="T25" fmla="*/ 193 h 1035"/>
                  <a:gd name="T26" fmla="*/ 346 w 550"/>
                  <a:gd name="T27" fmla="*/ 239 h 1035"/>
                  <a:gd name="T28" fmla="*/ 364 w 550"/>
                  <a:gd name="T29" fmla="*/ 211 h 1035"/>
                  <a:gd name="T30" fmla="*/ 374 w 550"/>
                  <a:gd name="T31" fmla="*/ 156 h 1035"/>
                  <a:gd name="T32" fmla="*/ 383 w 550"/>
                  <a:gd name="T33" fmla="*/ 202 h 1035"/>
                  <a:gd name="T34" fmla="*/ 428 w 550"/>
                  <a:gd name="T35" fmla="*/ 248 h 1035"/>
                  <a:gd name="T36" fmla="*/ 438 w 550"/>
                  <a:gd name="T37" fmla="*/ 211 h 1035"/>
                  <a:gd name="T38" fmla="*/ 456 w 550"/>
                  <a:gd name="T39" fmla="*/ 184 h 1035"/>
                  <a:gd name="T40" fmla="*/ 465 w 550"/>
                  <a:gd name="T41" fmla="*/ 239 h 1035"/>
                  <a:gd name="T42" fmla="*/ 492 w 550"/>
                  <a:gd name="T43" fmla="*/ 230 h 1035"/>
                  <a:gd name="T44" fmla="*/ 502 w 550"/>
                  <a:gd name="T45" fmla="*/ 202 h 1035"/>
                  <a:gd name="T46" fmla="*/ 538 w 550"/>
                  <a:gd name="T47" fmla="*/ 522 h 1035"/>
                  <a:gd name="T48" fmla="*/ 529 w 550"/>
                  <a:gd name="T49" fmla="*/ 870 h 1035"/>
                  <a:gd name="T50" fmla="*/ 502 w 550"/>
                  <a:gd name="T51" fmla="*/ 1007 h 1035"/>
                  <a:gd name="T52" fmla="*/ 236 w 550"/>
                  <a:gd name="T53" fmla="*/ 979 h 1035"/>
                  <a:gd name="T54" fmla="*/ 17 w 550"/>
                  <a:gd name="T55" fmla="*/ 970 h 10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50"/>
                  <a:gd name="T85" fmla="*/ 0 h 1035"/>
                  <a:gd name="T86" fmla="*/ 550 w 550"/>
                  <a:gd name="T87" fmla="*/ 1035 h 10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50" h="1035">
                    <a:moveTo>
                      <a:pt x="17" y="970"/>
                    </a:moveTo>
                    <a:cubicBezTo>
                      <a:pt x="20" y="815"/>
                      <a:pt x="23" y="659"/>
                      <a:pt x="26" y="504"/>
                    </a:cubicBezTo>
                    <a:cubicBezTo>
                      <a:pt x="37" y="0"/>
                      <a:pt x="0" y="57"/>
                      <a:pt x="54" y="202"/>
                    </a:cubicBezTo>
                    <a:cubicBezTo>
                      <a:pt x="78" y="166"/>
                      <a:pt x="71" y="153"/>
                      <a:pt x="108" y="129"/>
                    </a:cubicBezTo>
                    <a:cubicBezTo>
                      <a:pt x="111" y="156"/>
                      <a:pt x="108" y="185"/>
                      <a:pt x="118" y="211"/>
                    </a:cubicBezTo>
                    <a:cubicBezTo>
                      <a:pt x="122" y="220"/>
                      <a:pt x="138" y="227"/>
                      <a:pt x="145" y="220"/>
                    </a:cubicBezTo>
                    <a:cubicBezTo>
                      <a:pt x="158" y="207"/>
                      <a:pt x="163" y="166"/>
                      <a:pt x="163" y="166"/>
                    </a:cubicBezTo>
                    <a:cubicBezTo>
                      <a:pt x="185" y="228"/>
                      <a:pt x="169" y="206"/>
                      <a:pt x="200" y="239"/>
                    </a:cubicBezTo>
                    <a:cubicBezTo>
                      <a:pt x="206" y="233"/>
                      <a:pt x="214" y="228"/>
                      <a:pt x="218" y="220"/>
                    </a:cubicBezTo>
                    <a:cubicBezTo>
                      <a:pt x="223" y="212"/>
                      <a:pt x="218" y="193"/>
                      <a:pt x="227" y="193"/>
                    </a:cubicBezTo>
                    <a:cubicBezTo>
                      <a:pt x="236" y="193"/>
                      <a:pt x="231" y="212"/>
                      <a:pt x="236" y="220"/>
                    </a:cubicBezTo>
                    <a:cubicBezTo>
                      <a:pt x="249" y="242"/>
                      <a:pt x="260" y="241"/>
                      <a:pt x="282" y="248"/>
                    </a:cubicBezTo>
                    <a:cubicBezTo>
                      <a:pt x="288" y="230"/>
                      <a:pt x="286" y="179"/>
                      <a:pt x="300" y="193"/>
                    </a:cubicBezTo>
                    <a:cubicBezTo>
                      <a:pt x="315" y="208"/>
                      <a:pt x="346" y="239"/>
                      <a:pt x="346" y="239"/>
                    </a:cubicBezTo>
                    <a:cubicBezTo>
                      <a:pt x="352" y="230"/>
                      <a:pt x="360" y="222"/>
                      <a:pt x="364" y="211"/>
                    </a:cubicBezTo>
                    <a:cubicBezTo>
                      <a:pt x="370" y="193"/>
                      <a:pt x="357" y="164"/>
                      <a:pt x="374" y="156"/>
                    </a:cubicBezTo>
                    <a:cubicBezTo>
                      <a:pt x="388" y="149"/>
                      <a:pt x="378" y="187"/>
                      <a:pt x="383" y="202"/>
                    </a:cubicBezTo>
                    <a:cubicBezTo>
                      <a:pt x="397" y="245"/>
                      <a:pt x="394" y="237"/>
                      <a:pt x="428" y="248"/>
                    </a:cubicBezTo>
                    <a:cubicBezTo>
                      <a:pt x="431" y="236"/>
                      <a:pt x="433" y="223"/>
                      <a:pt x="438" y="211"/>
                    </a:cubicBezTo>
                    <a:cubicBezTo>
                      <a:pt x="442" y="201"/>
                      <a:pt x="448" y="176"/>
                      <a:pt x="456" y="184"/>
                    </a:cubicBezTo>
                    <a:cubicBezTo>
                      <a:pt x="469" y="197"/>
                      <a:pt x="462" y="221"/>
                      <a:pt x="465" y="239"/>
                    </a:cubicBezTo>
                    <a:cubicBezTo>
                      <a:pt x="474" y="236"/>
                      <a:pt x="485" y="236"/>
                      <a:pt x="492" y="230"/>
                    </a:cubicBezTo>
                    <a:cubicBezTo>
                      <a:pt x="500" y="224"/>
                      <a:pt x="550" y="130"/>
                      <a:pt x="502" y="202"/>
                    </a:cubicBezTo>
                    <a:cubicBezTo>
                      <a:pt x="515" y="309"/>
                      <a:pt x="529" y="415"/>
                      <a:pt x="538" y="522"/>
                    </a:cubicBezTo>
                    <a:cubicBezTo>
                      <a:pt x="535" y="638"/>
                      <a:pt x="533" y="754"/>
                      <a:pt x="529" y="870"/>
                    </a:cubicBezTo>
                    <a:cubicBezTo>
                      <a:pt x="524" y="991"/>
                      <a:pt x="546" y="961"/>
                      <a:pt x="502" y="1007"/>
                    </a:cubicBezTo>
                    <a:cubicBezTo>
                      <a:pt x="413" y="1000"/>
                      <a:pt x="325" y="988"/>
                      <a:pt x="236" y="979"/>
                    </a:cubicBezTo>
                    <a:cubicBezTo>
                      <a:pt x="27" y="988"/>
                      <a:pt x="82" y="1035"/>
                      <a:pt x="17" y="970"/>
                    </a:cubicBezTo>
                    <a:close/>
                  </a:path>
                </a:pathLst>
              </a:custGeom>
              <a:gradFill rotWithShape="0">
                <a:gsLst>
                  <a:gs pos="0">
                    <a:srgbClr val="FF9966"/>
                  </a:gs>
                  <a:gs pos="50000">
                    <a:srgbClr val="FFB989"/>
                  </a:gs>
                  <a:gs pos="100000">
                    <a:srgbClr val="FF9966"/>
                  </a:gs>
                </a:gsLst>
                <a:lin ang="0" scaled="1"/>
              </a:gradFill>
              <a:ln w="12700" cap="flat" cmpd="sng">
                <a:solidFill>
                  <a:schemeClr val="tx1"/>
                </a:solidFill>
                <a:prstDash val="solid"/>
                <a:round/>
                <a:headEnd type="none" w="sm" len="sm"/>
                <a:tailEnd type="none" w="sm" len="sm"/>
              </a:ln>
            </p:spPr>
            <p:txBody>
              <a:bodyPr/>
              <a:lstStyle/>
              <a:p>
                <a:endParaRPr lang="en-US"/>
              </a:p>
            </p:txBody>
          </p:sp>
          <p:sp>
            <p:nvSpPr>
              <p:cNvPr id="26673" name="Freeform 7">
                <a:extLst>
                  <a:ext uri="{FF2B5EF4-FFF2-40B4-BE49-F238E27FC236}">
                    <a16:creationId xmlns:a16="http://schemas.microsoft.com/office/drawing/2014/main" id="{D3C446A7-9D50-C6B4-100E-F9A1697B2EFC}"/>
                  </a:ext>
                </a:extLst>
              </p:cNvPr>
              <p:cNvSpPr>
                <a:spLocks/>
              </p:cNvSpPr>
              <p:nvPr/>
            </p:nvSpPr>
            <p:spPr bwMode="auto">
              <a:xfrm>
                <a:off x="2208" y="2016"/>
                <a:ext cx="550" cy="1035"/>
              </a:xfrm>
              <a:custGeom>
                <a:avLst/>
                <a:gdLst>
                  <a:gd name="T0" fmla="*/ 17 w 550"/>
                  <a:gd name="T1" fmla="*/ 970 h 1035"/>
                  <a:gd name="T2" fmla="*/ 26 w 550"/>
                  <a:gd name="T3" fmla="*/ 504 h 1035"/>
                  <a:gd name="T4" fmla="*/ 54 w 550"/>
                  <a:gd name="T5" fmla="*/ 202 h 1035"/>
                  <a:gd name="T6" fmla="*/ 108 w 550"/>
                  <a:gd name="T7" fmla="*/ 129 h 1035"/>
                  <a:gd name="T8" fmla="*/ 118 w 550"/>
                  <a:gd name="T9" fmla="*/ 211 h 1035"/>
                  <a:gd name="T10" fmla="*/ 145 w 550"/>
                  <a:gd name="T11" fmla="*/ 220 h 1035"/>
                  <a:gd name="T12" fmla="*/ 163 w 550"/>
                  <a:gd name="T13" fmla="*/ 166 h 1035"/>
                  <a:gd name="T14" fmla="*/ 200 w 550"/>
                  <a:gd name="T15" fmla="*/ 239 h 1035"/>
                  <a:gd name="T16" fmla="*/ 218 w 550"/>
                  <a:gd name="T17" fmla="*/ 220 h 1035"/>
                  <a:gd name="T18" fmla="*/ 227 w 550"/>
                  <a:gd name="T19" fmla="*/ 193 h 1035"/>
                  <a:gd name="T20" fmla="*/ 236 w 550"/>
                  <a:gd name="T21" fmla="*/ 220 h 1035"/>
                  <a:gd name="T22" fmla="*/ 282 w 550"/>
                  <a:gd name="T23" fmla="*/ 248 h 1035"/>
                  <a:gd name="T24" fmla="*/ 300 w 550"/>
                  <a:gd name="T25" fmla="*/ 193 h 1035"/>
                  <a:gd name="T26" fmla="*/ 346 w 550"/>
                  <a:gd name="T27" fmla="*/ 239 h 1035"/>
                  <a:gd name="T28" fmla="*/ 364 w 550"/>
                  <a:gd name="T29" fmla="*/ 211 h 1035"/>
                  <a:gd name="T30" fmla="*/ 374 w 550"/>
                  <a:gd name="T31" fmla="*/ 156 h 1035"/>
                  <a:gd name="T32" fmla="*/ 383 w 550"/>
                  <a:gd name="T33" fmla="*/ 202 h 1035"/>
                  <a:gd name="T34" fmla="*/ 428 w 550"/>
                  <a:gd name="T35" fmla="*/ 248 h 1035"/>
                  <a:gd name="T36" fmla="*/ 438 w 550"/>
                  <a:gd name="T37" fmla="*/ 211 h 1035"/>
                  <a:gd name="T38" fmla="*/ 456 w 550"/>
                  <a:gd name="T39" fmla="*/ 184 h 1035"/>
                  <a:gd name="T40" fmla="*/ 465 w 550"/>
                  <a:gd name="T41" fmla="*/ 239 h 1035"/>
                  <a:gd name="T42" fmla="*/ 492 w 550"/>
                  <a:gd name="T43" fmla="*/ 230 h 1035"/>
                  <a:gd name="T44" fmla="*/ 502 w 550"/>
                  <a:gd name="T45" fmla="*/ 202 h 1035"/>
                  <a:gd name="T46" fmla="*/ 538 w 550"/>
                  <a:gd name="T47" fmla="*/ 522 h 1035"/>
                  <a:gd name="T48" fmla="*/ 529 w 550"/>
                  <a:gd name="T49" fmla="*/ 870 h 1035"/>
                  <a:gd name="T50" fmla="*/ 502 w 550"/>
                  <a:gd name="T51" fmla="*/ 1007 h 1035"/>
                  <a:gd name="T52" fmla="*/ 236 w 550"/>
                  <a:gd name="T53" fmla="*/ 979 h 1035"/>
                  <a:gd name="T54" fmla="*/ 17 w 550"/>
                  <a:gd name="T55" fmla="*/ 970 h 10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50"/>
                  <a:gd name="T85" fmla="*/ 0 h 1035"/>
                  <a:gd name="T86" fmla="*/ 550 w 550"/>
                  <a:gd name="T87" fmla="*/ 1035 h 10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50" h="1035">
                    <a:moveTo>
                      <a:pt x="17" y="970"/>
                    </a:moveTo>
                    <a:cubicBezTo>
                      <a:pt x="20" y="815"/>
                      <a:pt x="23" y="659"/>
                      <a:pt x="26" y="504"/>
                    </a:cubicBezTo>
                    <a:cubicBezTo>
                      <a:pt x="37" y="0"/>
                      <a:pt x="0" y="57"/>
                      <a:pt x="54" y="202"/>
                    </a:cubicBezTo>
                    <a:cubicBezTo>
                      <a:pt x="78" y="166"/>
                      <a:pt x="71" y="153"/>
                      <a:pt x="108" y="129"/>
                    </a:cubicBezTo>
                    <a:cubicBezTo>
                      <a:pt x="111" y="156"/>
                      <a:pt x="108" y="185"/>
                      <a:pt x="118" y="211"/>
                    </a:cubicBezTo>
                    <a:cubicBezTo>
                      <a:pt x="122" y="220"/>
                      <a:pt x="138" y="227"/>
                      <a:pt x="145" y="220"/>
                    </a:cubicBezTo>
                    <a:cubicBezTo>
                      <a:pt x="158" y="207"/>
                      <a:pt x="163" y="166"/>
                      <a:pt x="163" y="166"/>
                    </a:cubicBezTo>
                    <a:cubicBezTo>
                      <a:pt x="185" y="228"/>
                      <a:pt x="169" y="206"/>
                      <a:pt x="200" y="239"/>
                    </a:cubicBezTo>
                    <a:cubicBezTo>
                      <a:pt x="206" y="233"/>
                      <a:pt x="214" y="228"/>
                      <a:pt x="218" y="220"/>
                    </a:cubicBezTo>
                    <a:cubicBezTo>
                      <a:pt x="223" y="212"/>
                      <a:pt x="218" y="193"/>
                      <a:pt x="227" y="193"/>
                    </a:cubicBezTo>
                    <a:cubicBezTo>
                      <a:pt x="236" y="193"/>
                      <a:pt x="231" y="212"/>
                      <a:pt x="236" y="220"/>
                    </a:cubicBezTo>
                    <a:cubicBezTo>
                      <a:pt x="249" y="242"/>
                      <a:pt x="260" y="241"/>
                      <a:pt x="282" y="248"/>
                    </a:cubicBezTo>
                    <a:cubicBezTo>
                      <a:pt x="288" y="230"/>
                      <a:pt x="286" y="179"/>
                      <a:pt x="300" y="193"/>
                    </a:cubicBezTo>
                    <a:cubicBezTo>
                      <a:pt x="315" y="208"/>
                      <a:pt x="346" y="239"/>
                      <a:pt x="346" y="239"/>
                    </a:cubicBezTo>
                    <a:cubicBezTo>
                      <a:pt x="352" y="230"/>
                      <a:pt x="360" y="222"/>
                      <a:pt x="364" y="211"/>
                    </a:cubicBezTo>
                    <a:cubicBezTo>
                      <a:pt x="370" y="193"/>
                      <a:pt x="357" y="164"/>
                      <a:pt x="374" y="156"/>
                    </a:cubicBezTo>
                    <a:cubicBezTo>
                      <a:pt x="388" y="149"/>
                      <a:pt x="378" y="187"/>
                      <a:pt x="383" y="202"/>
                    </a:cubicBezTo>
                    <a:cubicBezTo>
                      <a:pt x="397" y="245"/>
                      <a:pt x="394" y="237"/>
                      <a:pt x="428" y="248"/>
                    </a:cubicBezTo>
                    <a:cubicBezTo>
                      <a:pt x="431" y="236"/>
                      <a:pt x="433" y="223"/>
                      <a:pt x="438" y="211"/>
                    </a:cubicBezTo>
                    <a:cubicBezTo>
                      <a:pt x="442" y="201"/>
                      <a:pt x="448" y="176"/>
                      <a:pt x="456" y="184"/>
                    </a:cubicBezTo>
                    <a:cubicBezTo>
                      <a:pt x="469" y="197"/>
                      <a:pt x="462" y="221"/>
                      <a:pt x="465" y="239"/>
                    </a:cubicBezTo>
                    <a:cubicBezTo>
                      <a:pt x="474" y="236"/>
                      <a:pt x="485" y="236"/>
                      <a:pt x="492" y="230"/>
                    </a:cubicBezTo>
                    <a:cubicBezTo>
                      <a:pt x="500" y="224"/>
                      <a:pt x="550" y="130"/>
                      <a:pt x="502" y="202"/>
                    </a:cubicBezTo>
                    <a:cubicBezTo>
                      <a:pt x="515" y="309"/>
                      <a:pt x="529" y="415"/>
                      <a:pt x="538" y="522"/>
                    </a:cubicBezTo>
                    <a:cubicBezTo>
                      <a:pt x="535" y="638"/>
                      <a:pt x="533" y="754"/>
                      <a:pt x="529" y="870"/>
                    </a:cubicBezTo>
                    <a:cubicBezTo>
                      <a:pt x="524" y="991"/>
                      <a:pt x="546" y="961"/>
                      <a:pt x="502" y="1007"/>
                    </a:cubicBezTo>
                    <a:cubicBezTo>
                      <a:pt x="413" y="1000"/>
                      <a:pt x="325" y="988"/>
                      <a:pt x="236" y="979"/>
                    </a:cubicBezTo>
                    <a:cubicBezTo>
                      <a:pt x="27" y="988"/>
                      <a:pt x="82" y="1035"/>
                      <a:pt x="17" y="970"/>
                    </a:cubicBezTo>
                    <a:close/>
                  </a:path>
                </a:pathLst>
              </a:custGeom>
              <a:gradFill rotWithShape="0">
                <a:gsLst>
                  <a:gs pos="0">
                    <a:srgbClr val="FF9966"/>
                  </a:gs>
                  <a:gs pos="50000">
                    <a:srgbClr val="FFB989"/>
                  </a:gs>
                  <a:gs pos="100000">
                    <a:srgbClr val="FF9966"/>
                  </a:gs>
                </a:gsLst>
                <a:lin ang="0" scaled="1"/>
              </a:gradFill>
              <a:ln w="12700" cap="flat" cmpd="sng">
                <a:solidFill>
                  <a:schemeClr val="tx1"/>
                </a:solidFill>
                <a:prstDash val="solid"/>
                <a:round/>
                <a:headEnd type="none" w="sm" len="sm"/>
                <a:tailEnd type="none" w="sm" len="sm"/>
              </a:ln>
            </p:spPr>
            <p:txBody>
              <a:bodyPr/>
              <a:lstStyle/>
              <a:p>
                <a:endParaRPr lang="en-US"/>
              </a:p>
            </p:txBody>
          </p:sp>
          <p:sp>
            <p:nvSpPr>
              <p:cNvPr id="26674" name="Freeform 8">
                <a:extLst>
                  <a:ext uri="{FF2B5EF4-FFF2-40B4-BE49-F238E27FC236}">
                    <a16:creationId xmlns:a16="http://schemas.microsoft.com/office/drawing/2014/main" id="{52841062-0AA8-E571-1160-9781E6EBF5E4}"/>
                  </a:ext>
                </a:extLst>
              </p:cNvPr>
              <p:cNvSpPr>
                <a:spLocks/>
              </p:cNvSpPr>
              <p:nvPr/>
            </p:nvSpPr>
            <p:spPr bwMode="auto">
              <a:xfrm>
                <a:off x="2736" y="2016"/>
                <a:ext cx="550" cy="1035"/>
              </a:xfrm>
              <a:custGeom>
                <a:avLst/>
                <a:gdLst>
                  <a:gd name="T0" fmla="*/ 17 w 550"/>
                  <a:gd name="T1" fmla="*/ 970 h 1035"/>
                  <a:gd name="T2" fmla="*/ 26 w 550"/>
                  <a:gd name="T3" fmla="*/ 504 h 1035"/>
                  <a:gd name="T4" fmla="*/ 54 w 550"/>
                  <a:gd name="T5" fmla="*/ 202 h 1035"/>
                  <a:gd name="T6" fmla="*/ 108 w 550"/>
                  <a:gd name="T7" fmla="*/ 129 h 1035"/>
                  <a:gd name="T8" fmla="*/ 118 w 550"/>
                  <a:gd name="T9" fmla="*/ 211 h 1035"/>
                  <a:gd name="T10" fmla="*/ 145 w 550"/>
                  <a:gd name="T11" fmla="*/ 220 h 1035"/>
                  <a:gd name="T12" fmla="*/ 163 w 550"/>
                  <a:gd name="T13" fmla="*/ 166 h 1035"/>
                  <a:gd name="T14" fmla="*/ 200 w 550"/>
                  <a:gd name="T15" fmla="*/ 239 h 1035"/>
                  <a:gd name="T16" fmla="*/ 218 w 550"/>
                  <a:gd name="T17" fmla="*/ 220 h 1035"/>
                  <a:gd name="T18" fmla="*/ 227 w 550"/>
                  <a:gd name="T19" fmla="*/ 193 h 1035"/>
                  <a:gd name="T20" fmla="*/ 236 w 550"/>
                  <a:gd name="T21" fmla="*/ 220 h 1035"/>
                  <a:gd name="T22" fmla="*/ 282 w 550"/>
                  <a:gd name="T23" fmla="*/ 248 h 1035"/>
                  <a:gd name="T24" fmla="*/ 300 w 550"/>
                  <a:gd name="T25" fmla="*/ 193 h 1035"/>
                  <a:gd name="T26" fmla="*/ 346 w 550"/>
                  <a:gd name="T27" fmla="*/ 239 h 1035"/>
                  <a:gd name="T28" fmla="*/ 364 w 550"/>
                  <a:gd name="T29" fmla="*/ 211 h 1035"/>
                  <a:gd name="T30" fmla="*/ 374 w 550"/>
                  <a:gd name="T31" fmla="*/ 156 h 1035"/>
                  <a:gd name="T32" fmla="*/ 383 w 550"/>
                  <a:gd name="T33" fmla="*/ 202 h 1035"/>
                  <a:gd name="T34" fmla="*/ 428 w 550"/>
                  <a:gd name="T35" fmla="*/ 248 h 1035"/>
                  <a:gd name="T36" fmla="*/ 438 w 550"/>
                  <a:gd name="T37" fmla="*/ 211 h 1035"/>
                  <a:gd name="T38" fmla="*/ 456 w 550"/>
                  <a:gd name="T39" fmla="*/ 184 h 1035"/>
                  <a:gd name="T40" fmla="*/ 465 w 550"/>
                  <a:gd name="T41" fmla="*/ 239 h 1035"/>
                  <a:gd name="T42" fmla="*/ 492 w 550"/>
                  <a:gd name="T43" fmla="*/ 230 h 1035"/>
                  <a:gd name="T44" fmla="*/ 502 w 550"/>
                  <a:gd name="T45" fmla="*/ 202 h 1035"/>
                  <a:gd name="T46" fmla="*/ 538 w 550"/>
                  <a:gd name="T47" fmla="*/ 522 h 1035"/>
                  <a:gd name="T48" fmla="*/ 529 w 550"/>
                  <a:gd name="T49" fmla="*/ 870 h 1035"/>
                  <a:gd name="T50" fmla="*/ 502 w 550"/>
                  <a:gd name="T51" fmla="*/ 1007 h 1035"/>
                  <a:gd name="T52" fmla="*/ 236 w 550"/>
                  <a:gd name="T53" fmla="*/ 979 h 1035"/>
                  <a:gd name="T54" fmla="*/ 17 w 550"/>
                  <a:gd name="T55" fmla="*/ 970 h 10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50"/>
                  <a:gd name="T85" fmla="*/ 0 h 1035"/>
                  <a:gd name="T86" fmla="*/ 550 w 550"/>
                  <a:gd name="T87" fmla="*/ 1035 h 10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50" h="1035">
                    <a:moveTo>
                      <a:pt x="17" y="970"/>
                    </a:moveTo>
                    <a:cubicBezTo>
                      <a:pt x="20" y="815"/>
                      <a:pt x="23" y="659"/>
                      <a:pt x="26" y="504"/>
                    </a:cubicBezTo>
                    <a:cubicBezTo>
                      <a:pt x="37" y="0"/>
                      <a:pt x="0" y="57"/>
                      <a:pt x="54" y="202"/>
                    </a:cubicBezTo>
                    <a:cubicBezTo>
                      <a:pt x="78" y="166"/>
                      <a:pt x="71" y="153"/>
                      <a:pt x="108" y="129"/>
                    </a:cubicBezTo>
                    <a:cubicBezTo>
                      <a:pt x="111" y="156"/>
                      <a:pt x="108" y="185"/>
                      <a:pt x="118" y="211"/>
                    </a:cubicBezTo>
                    <a:cubicBezTo>
                      <a:pt x="122" y="220"/>
                      <a:pt x="138" y="227"/>
                      <a:pt x="145" y="220"/>
                    </a:cubicBezTo>
                    <a:cubicBezTo>
                      <a:pt x="158" y="207"/>
                      <a:pt x="163" y="166"/>
                      <a:pt x="163" y="166"/>
                    </a:cubicBezTo>
                    <a:cubicBezTo>
                      <a:pt x="185" y="228"/>
                      <a:pt x="169" y="206"/>
                      <a:pt x="200" y="239"/>
                    </a:cubicBezTo>
                    <a:cubicBezTo>
                      <a:pt x="206" y="233"/>
                      <a:pt x="214" y="228"/>
                      <a:pt x="218" y="220"/>
                    </a:cubicBezTo>
                    <a:cubicBezTo>
                      <a:pt x="223" y="212"/>
                      <a:pt x="218" y="193"/>
                      <a:pt x="227" y="193"/>
                    </a:cubicBezTo>
                    <a:cubicBezTo>
                      <a:pt x="236" y="193"/>
                      <a:pt x="231" y="212"/>
                      <a:pt x="236" y="220"/>
                    </a:cubicBezTo>
                    <a:cubicBezTo>
                      <a:pt x="249" y="242"/>
                      <a:pt x="260" y="241"/>
                      <a:pt x="282" y="248"/>
                    </a:cubicBezTo>
                    <a:cubicBezTo>
                      <a:pt x="288" y="230"/>
                      <a:pt x="286" y="179"/>
                      <a:pt x="300" y="193"/>
                    </a:cubicBezTo>
                    <a:cubicBezTo>
                      <a:pt x="315" y="208"/>
                      <a:pt x="346" y="239"/>
                      <a:pt x="346" y="239"/>
                    </a:cubicBezTo>
                    <a:cubicBezTo>
                      <a:pt x="352" y="230"/>
                      <a:pt x="360" y="222"/>
                      <a:pt x="364" y="211"/>
                    </a:cubicBezTo>
                    <a:cubicBezTo>
                      <a:pt x="370" y="193"/>
                      <a:pt x="357" y="164"/>
                      <a:pt x="374" y="156"/>
                    </a:cubicBezTo>
                    <a:cubicBezTo>
                      <a:pt x="388" y="149"/>
                      <a:pt x="378" y="187"/>
                      <a:pt x="383" y="202"/>
                    </a:cubicBezTo>
                    <a:cubicBezTo>
                      <a:pt x="397" y="245"/>
                      <a:pt x="394" y="237"/>
                      <a:pt x="428" y="248"/>
                    </a:cubicBezTo>
                    <a:cubicBezTo>
                      <a:pt x="431" y="236"/>
                      <a:pt x="433" y="223"/>
                      <a:pt x="438" y="211"/>
                    </a:cubicBezTo>
                    <a:cubicBezTo>
                      <a:pt x="442" y="201"/>
                      <a:pt x="448" y="176"/>
                      <a:pt x="456" y="184"/>
                    </a:cubicBezTo>
                    <a:cubicBezTo>
                      <a:pt x="469" y="197"/>
                      <a:pt x="462" y="221"/>
                      <a:pt x="465" y="239"/>
                    </a:cubicBezTo>
                    <a:cubicBezTo>
                      <a:pt x="474" y="236"/>
                      <a:pt x="485" y="236"/>
                      <a:pt x="492" y="230"/>
                    </a:cubicBezTo>
                    <a:cubicBezTo>
                      <a:pt x="500" y="224"/>
                      <a:pt x="550" y="130"/>
                      <a:pt x="502" y="202"/>
                    </a:cubicBezTo>
                    <a:cubicBezTo>
                      <a:pt x="515" y="309"/>
                      <a:pt x="529" y="415"/>
                      <a:pt x="538" y="522"/>
                    </a:cubicBezTo>
                    <a:cubicBezTo>
                      <a:pt x="535" y="638"/>
                      <a:pt x="533" y="754"/>
                      <a:pt x="529" y="870"/>
                    </a:cubicBezTo>
                    <a:cubicBezTo>
                      <a:pt x="524" y="991"/>
                      <a:pt x="546" y="961"/>
                      <a:pt x="502" y="1007"/>
                    </a:cubicBezTo>
                    <a:cubicBezTo>
                      <a:pt x="413" y="1000"/>
                      <a:pt x="325" y="988"/>
                      <a:pt x="236" y="979"/>
                    </a:cubicBezTo>
                    <a:cubicBezTo>
                      <a:pt x="27" y="988"/>
                      <a:pt x="82" y="1035"/>
                      <a:pt x="17" y="970"/>
                    </a:cubicBezTo>
                    <a:close/>
                  </a:path>
                </a:pathLst>
              </a:custGeom>
              <a:gradFill rotWithShape="0">
                <a:gsLst>
                  <a:gs pos="0">
                    <a:srgbClr val="FF9966"/>
                  </a:gs>
                  <a:gs pos="50000">
                    <a:srgbClr val="FFB989"/>
                  </a:gs>
                  <a:gs pos="100000">
                    <a:srgbClr val="FF9966"/>
                  </a:gs>
                </a:gsLst>
                <a:lin ang="0" scaled="1"/>
              </a:gradFill>
              <a:ln w="12700" cap="flat" cmpd="sng">
                <a:solidFill>
                  <a:schemeClr val="tx1"/>
                </a:solidFill>
                <a:prstDash val="solid"/>
                <a:round/>
                <a:headEnd type="none" w="sm" len="sm"/>
                <a:tailEnd type="none" w="sm" len="sm"/>
              </a:ln>
            </p:spPr>
            <p:txBody>
              <a:bodyPr/>
              <a:lstStyle/>
              <a:p>
                <a:endParaRPr lang="en-US"/>
              </a:p>
            </p:txBody>
          </p:sp>
          <p:sp>
            <p:nvSpPr>
              <p:cNvPr id="26675" name="Freeform 9">
                <a:extLst>
                  <a:ext uri="{FF2B5EF4-FFF2-40B4-BE49-F238E27FC236}">
                    <a16:creationId xmlns:a16="http://schemas.microsoft.com/office/drawing/2014/main" id="{8B3B9435-42B7-04D5-1396-90E4ECF09D71}"/>
                  </a:ext>
                </a:extLst>
              </p:cNvPr>
              <p:cNvSpPr>
                <a:spLocks/>
              </p:cNvSpPr>
              <p:nvPr/>
            </p:nvSpPr>
            <p:spPr bwMode="auto">
              <a:xfrm>
                <a:off x="3792" y="2016"/>
                <a:ext cx="550" cy="1035"/>
              </a:xfrm>
              <a:custGeom>
                <a:avLst/>
                <a:gdLst>
                  <a:gd name="T0" fmla="*/ 17 w 550"/>
                  <a:gd name="T1" fmla="*/ 970 h 1035"/>
                  <a:gd name="T2" fmla="*/ 26 w 550"/>
                  <a:gd name="T3" fmla="*/ 504 h 1035"/>
                  <a:gd name="T4" fmla="*/ 54 w 550"/>
                  <a:gd name="T5" fmla="*/ 202 h 1035"/>
                  <a:gd name="T6" fmla="*/ 108 w 550"/>
                  <a:gd name="T7" fmla="*/ 129 h 1035"/>
                  <a:gd name="T8" fmla="*/ 118 w 550"/>
                  <a:gd name="T9" fmla="*/ 211 h 1035"/>
                  <a:gd name="T10" fmla="*/ 145 w 550"/>
                  <a:gd name="T11" fmla="*/ 220 h 1035"/>
                  <a:gd name="T12" fmla="*/ 163 w 550"/>
                  <a:gd name="T13" fmla="*/ 166 h 1035"/>
                  <a:gd name="T14" fmla="*/ 200 w 550"/>
                  <a:gd name="T15" fmla="*/ 239 h 1035"/>
                  <a:gd name="T16" fmla="*/ 218 w 550"/>
                  <a:gd name="T17" fmla="*/ 220 h 1035"/>
                  <a:gd name="T18" fmla="*/ 227 w 550"/>
                  <a:gd name="T19" fmla="*/ 193 h 1035"/>
                  <a:gd name="T20" fmla="*/ 236 w 550"/>
                  <a:gd name="T21" fmla="*/ 220 h 1035"/>
                  <a:gd name="T22" fmla="*/ 282 w 550"/>
                  <a:gd name="T23" fmla="*/ 248 h 1035"/>
                  <a:gd name="T24" fmla="*/ 300 w 550"/>
                  <a:gd name="T25" fmla="*/ 193 h 1035"/>
                  <a:gd name="T26" fmla="*/ 346 w 550"/>
                  <a:gd name="T27" fmla="*/ 239 h 1035"/>
                  <a:gd name="T28" fmla="*/ 364 w 550"/>
                  <a:gd name="T29" fmla="*/ 211 h 1035"/>
                  <a:gd name="T30" fmla="*/ 374 w 550"/>
                  <a:gd name="T31" fmla="*/ 156 h 1035"/>
                  <a:gd name="T32" fmla="*/ 383 w 550"/>
                  <a:gd name="T33" fmla="*/ 202 h 1035"/>
                  <a:gd name="T34" fmla="*/ 428 w 550"/>
                  <a:gd name="T35" fmla="*/ 248 h 1035"/>
                  <a:gd name="T36" fmla="*/ 438 w 550"/>
                  <a:gd name="T37" fmla="*/ 211 h 1035"/>
                  <a:gd name="T38" fmla="*/ 456 w 550"/>
                  <a:gd name="T39" fmla="*/ 184 h 1035"/>
                  <a:gd name="T40" fmla="*/ 465 w 550"/>
                  <a:gd name="T41" fmla="*/ 239 h 1035"/>
                  <a:gd name="T42" fmla="*/ 492 w 550"/>
                  <a:gd name="T43" fmla="*/ 230 h 1035"/>
                  <a:gd name="T44" fmla="*/ 502 w 550"/>
                  <a:gd name="T45" fmla="*/ 202 h 1035"/>
                  <a:gd name="T46" fmla="*/ 538 w 550"/>
                  <a:gd name="T47" fmla="*/ 522 h 1035"/>
                  <a:gd name="T48" fmla="*/ 529 w 550"/>
                  <a:gd name="T49" fmla="*/ 870 h 1035"/>
                  <a:gd name="T50" fmla="*/ 502 w 550"/>
                  <a:gd name="T51" fmla="*/ 1007 h 1035"/>
                  <a:gd name="T52" fmla="*/ 236 w 550"/>
                  <a:gd name="T53" fmla="*/ 979 h 1035"/>
                  <a:gd name="T54" fmla="*/ 17 w 550"/>
                  <a:gd name="T55" fmla="*/ 970 h 10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50"/>
                  <a:gd name="T85" fmla="*/ 0 h 1035"/>
                  <a:gd name="T86" fmla="*/ 550 w 550"/>
                  <a:gd name="T87" fmla="*/ 1035 h 10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50" h="1035">
                    <a:moveTo>
                      <a:pt x="17" y="970"/>
                    </a:moveTo>
                    <a:cubicBezTo>
                      <a:pt x="20" y="815"/>
                      <a:pt x="23" y="659"/>
                      <a:pt x="26" y="504"/>
                    </a:cubicBezTo>
                    <a:cubicBezTo>
                      <a:pt x="37" y="0"/>
                      <a:pt x="0" y="57"/>
                      <a:pt x="54" y="202"/>
                    </a:cubicBezTo>
                    <a:cubicBezTo>
                      <a:pt x="78" y="166"/>
                      <a:pt x="71" y="153"/>
                      <a:pt x="108" y="129"/>
                    </a:cubicBezTo>
                    <a:cubicBezTo>
                      <a:pt x="111" y="156"/>
                      <a:pt x="108" y="185"/>
                      <a:pt x="118" y="211"/>
                    </a:cubicBezTo>
                    <a:cubicBezTo>
                      <a:pt x="122" y="220"/>
                      <a:pt x="138" y="227"/>
                      <a:pt x="145" y="220"/>
                    </a:cubicBezTo>
                    <a:cubicBezTo>
                      <a:pt x="158" y="207"/>
                      <a:pt x="163" y="166"/>
                      <a:pt x="163" y="166"/>
                    </a:cubicBezTo>
                    <a:cubicBezTo>
                      <a:pt x="185" y="228"/>
                      <a:pt x="169" y="206"/>
                      <a:pt x="200" y="239"/>
                    </a:cubicBezTo>
                    <a:cubicBezTo>
                      <a:pt x="206" y="233"/>
                      <a:pt x="214" y="228"/>
                      <a:pt x="218" y="220"/>
                    </a:cubicBezTo>
                    <a:cubicBezTo>
                      <a:pt x="223" y="212"/>
                      <a:pt x="218" y="193"/>
                      <a:pt x="227" y="193"/>
                    </a:cubicBezTo>
                    <a:cubicBezTo>
                      <a:pt x="236" y="193"/>
                      <a:pt x="231" y="212"/>
                      <a:pt x="236" y="220"/>
                    </a:cubicBezTo>
                    <a:cubicBezTo>
                      <a:pt x="249" y="242"/>
                      <a:pt x="260" y="241"/>
                      <a:pt x="282" y="248"/>
                    </a:cubicBezTo>
                    <a:cubicBezTo>
                      <a:pt x="288" y="230"/>
                      <a:pt x="286" y="179"/>
                      <a:pt x="300" y="193"/>
                    </a:cubicBezTo>
                    <a:cubicBezTo>
                      <a:pt x="315" y="208"/>
                      <a:pt x="346" y="239"/>
                      <a:pt x="346" y="239"/>
                    </a:cubicBezTo>
                    <a:cubicBezTo>
                      <a:pt x="352" y="230"/>
                      <a:pt x="360" y="222"/>
                      <a:pt x="364" y="211"/>
                    </a:cubicBezTo>
                    <a:cubicBezTo>
                      <a:pt x="370" y="193"/>
                      <a:pt x="357" y="164"/>
                      <a:pt x="374" y="156"/>
                    </a:cubicBezTo>
                    <a:cubicBezTo>
                      <a:pt x="388" y="149"/>
                      <a:pt x="378" y="187"/>
                      <a:pt x="383" y="202"/>
                    </a:cubicBezTo>
                    <a:cubicBezTo>
                      <a:pt x="397" y="245"/>
                      <a:pt x="394" y="237"/>
                      <a:pt x="428" y="248"/>
                    </a:cubicBezTo>
                    <a:cubicBezTo>
                      <a:pt x="431" y="236"/>
                      <a:pt x="433" y="223"/>
                      <a:pt x="438" y="211"/>
                    </a:cubicBezTo>
                    <a:cubicBezTo>
                      <a:pt x="442" y="201"/>
                      <a:pt x="448" y="176"/>
                      <a:pt x="456" y="184"/>
                    </a:cubicBezTo>
                    <a:cubicBezTo>
                      <a:pt x="469" y="197"/>
                      <a:pt x="462" y="221"/>
                      <a:pt x="465" y="239"/>
                    </a:cubicBezTo>
                    <a:cubicBezTo>
                      <a:pt x="474" y="236"/>
                      <a:pt x="485" y="236"/>
                      <a:pt x="492" y="230"/>
                    </a:cubicBezTo>
                    <a:cubicBezTo>
                      <a:pt x="500" y="224"/>
                      <a:pt x="550" y="130"/>
                      <a:pt x="502" y="202"/>
                    </a:cubicBezTo>
                    <a:cubicBezTo>
                      <a:pt x="515" y="309"/>
                      <a:pt x="529" y="415"/>
                      <a:pt x="538" y="522"/>
                    </a:cubicBezTo>
                    <a:cubicBezTo>
                      <a:pt x="535" y="638"/>
                      <a:pt x="533" y="754"/>
                      <a:pt x="529" y="870"/>
                    </a:cubicBezTo>
                    <a:cubicBezTo>
                      <a:pt x="524" y="991"/>
                      <a:pt x="546" y="961"/>
                      <a:pt x="502" y="1007"/>
                    </a:cubicBezTo>
                    <a:cubicBezTo>
                      <a:pt x="413" y="1000"/>
                      <a:pt x="325" y="988"/>
                      <a:pt x="236" y="979"/>
                    </a:cubicBezTo>
                    <a:cubicBezTo>
                      <a:pt x="27" y="988"/>
                      <a:pt x="82" y="1035"/>
                      <a:pt x="17" y="970"/>
                    </a:cubicBezTo>
                    <a:close/>
                  </a:path>
                </a:pathLst>
              </a:custGeom>
              <a:gradFill rotWithShape="0">
                <a:gsLst>
                  <a:gs pos="0">
                    <a:srgbClr val="FF9966"/>
                  </a:gs>
                  <a:gs pos="50000">
                    <a:srgbClr val="FFB989"/>
                  </a:gs>
                  <a:gs pos="100000">
                    <a:srgbClr val="FF9966"/>
                  </a:gs>
                </a:gsLst>
                <a:lin ang="0" scaled="1"/>
              </a:gradFill>
              <a:ln w="12700" cap="flat" cmpd="sng">
                <a:solidFill>
                  <a:schemeClr val="tx1"/>
                </a:solidFill>
                <a:prstDash val="solid"/>
                <a:round/>
                <a:headEnd type="none" w="sm" len="sm"/>
                <a:tailEnd type="none" w="sm" len="sm"/>
              </a:ln>
            </p:spPr>
            <p:txBody>
              <a:bodyPr/>
              <a:lstStyle/>
              <a:p>
                <a:endParaRPr lang="en-US"/>
              </a:p>
            </p:txBody>
          </p:sp>
        </p:grpSp>
        <p:sp>
          <p:nvSpPr>
            <p:cNvPr id="26634" name="Oval 10">
              <a:extLst>
                <a:ext uri="{FF2B5EF4-FFF2-40B4-BE49-F238E27FC236}">
                  <a16:creationId xmlns:a16="http://schemas.microsoft.com/office/drawing/2014/main" id="{8003708C-A032-7D19-A411-5B7DE1D04C50}"/>
                </a:ext>
              </a:extLst>
            </p:cNvPr>
            <p:cNvSpPr>
              <a:spLocks noChangeArrowheads="1"/>
            </p:cNvSpPr>
            <p:nvPr/>
          </p:nvSpPr>
          <p:spPr bwMode="auto">
            <a:xfrm>
              <a:off x="4176" y="1536"/>
              <a:ext cx="192" cy="144"/>
            </a:xfrm>
            <a:prstGeom prst="ellipse">
              <a:avLst/>
            </a:prstGeom>
            <a:gradFill rotWithShape="0">
              <a:gsLst>
                <a:gs pos="0">
                  <a:srgbClr val="FFFFFF"/>
                </a:gs>
                <a:gs pos="100000">
                  <a:srgbClr val="993366"/>
                </a:gs>
              </a:gsLst>
              <a:path path="shape">
                <a:fillToRect l="50000" t="50000" r="50000" b="50000"/>
              </a:path>
            </a:gradFill>
            <a:ln w="12700">
              <a:solidFill>
                <a:schemeClr val="tx1"/>
              </a:solidFill>
              <a:round/>
              <a:headEnd type="none" w="sm" len="sm"/>
              <a:tailEnd type="none" w="sm" len="sm"/>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b="1"/>
            </a:p>
          </p:txBody>
        </p:sp>
        <p:sp>
          <p:nvSpPr>
            <p:cNvPr id="26635" name="Oval 11">
              <a:extLst>
                <a:ext uri="{FF2B5EF4-FFF2-40B4-BE49-F238E27FC236}">
                  <a16:creationId xmlns:a16="http://schemas.microsoft.com/office/drawing/2014/main" id="{2229BCD9-2C9B-4D38-DF39-72A344DE67A9}"/>
                </a:ext>
              </a:extLst>
            </p:cNvPr>
            <p:cNvSpPr>
              <a:spLocks noChangeArrowheads="1"/>
            </p:cNvSpPr>
            <p:nvPr/>
          </p:nvSpPr>
          <p:spPr bwMode="auto">
            <a:xfrm>
              <a:off x="3216" y="2688"/>
              <a:ext cx="192" cy="144"/>
            </a:xfrm>
            <a:prstGeom prst="ellipse">
              <a:avLst/>
            </a:prstGeom>
            <a:gradFill rotWithShape="0">
              <a:gsLst>
                <a:gs pos="0">
                  <a:srgbClr val="FFFFFF"/>
                </a:gs>
                <a:gs pos="100000">
                  <a:srgbClr val="993366"/>
                </a:gs>
              </a:gsLst>
              <a:path path="shape">
                <a:fillToRect l="50000" t="50000" r="50000" b="50000"/>
              </a:path>
            </a:gradFill>
            <a:ln w="12700">
              <a:solidFill>
                <a:schemeClr val="tx1"/>
              </a:solidFill>
              <a:round/>
              <a:headEnd type="none" w="sm" len="sm"/>
              <a:tailEnd type="none" w="sm" len="sm"/>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b="1"/>
            </a:p>
          </p:txBody>
        </p:sp>
        <p:sp>
          <p:nvSpPr>
            <p:cNvPr id="26636" name="Oval 12">
              <a:extLst>
                <a:ext uri="{FF2B5EF4-FFF2-40B4-BE49-F238E27FC236}">
                  <a16:creationId xmlns:a16="http://schemas.microsoft.com/office/drawing/2014/main" id="{53728B76-EFF5-1857-29AB-43451CE3B829}"/>
                </a:ext>
              </a:extLst>
            </p:cNvPr>
            <p:cNvSpPr>
              <a:spLocks noChangeArrowheads="1"/>
            </p:cNvSpPr>
            <p:nvPr/>
          </p:nvSpPr>
          <p:spPr bwMode="auto">
            <a:xfrm>
              <a:off x="3216" y="1536"/>
              <a:ext cx="192" cy="144"/>
            </a:xfrm>
            <a:prstGeom prst="ellipse">
              <a:avLst/>
            </a:prstGeom>
            <a:gradFill rotWithShape="0">
              <a:gsLst>
                <a:gs pos="0">
                  <a:srgbClr val="FFFFFF"/>
                </a:gs>
                <a:gs pos="100000">
                  <a:srgbClr val="993366"/>
                </a:gs>
              </a:gsLst>
              <a:path path="shape">
                <a:fillToRect l="50000" t="50000" r="50000" b="50000"/>
              </a:path>
            </a:gradFill>
            <a:ln w="12700">
              <a:solidFill>
                <a:schemeClr val="tx1"/>
              </a:solidFill>
              <a:round/>
              <a:headEnd type="none" w="sm" len="sm"/>
              <a:tailEnd type="none" w="sm" len="sm"/>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b="1"/>
            </a:p>
          </p:txBody>
        </p:sp>
        <p:sp>
          <p:nvSpPr>
            <p:cNvPr id="26637" name="Oval 13">
              <a:extLst>
                <a:ext uri="{FF2B5EF4-FFF2-40B4-BE49-F238E27FC236}">
                  <a16:creationId xmlns:a16="http://schemas.microsoft.com/office/drawing/2014/main" id="{F42ACB0D-9DAE-2A30-B719-9F3729F3AEEC}"/>
                </a:ext>
              </a:extLst>
            </p:cNvPr>
            <p:cNvSpPr>
              <a:spLocks noChangeArrowheads="1"/>
            </p:cNvSpPr>
            <p:nvPr/>
          </p:nvSpPr>
          <p:spPr bwMode="auto">
            <a:xfrm>
              <a:off x="2352" y="1536"/>
              <a:ext cx="192" cy="144"/>
            </a:xfrm>
            <a:prstGeom prst="ellipse">
              <a:avLst/>
            </a:prstGeom>
            <a:gradFill rotWithShape="0">
              <a:gsLst>
                <a:gs pos="0">
                  <a:srgbClr val="FFFFFF"/>
                </a:gs>
                <a:gs pos="100000">
                  <a:srgbClr val="993366"/>
                </a:gs>
              </a:gsLst>
              <a:path path="shape">
                <a:fillToRect l="50000" t="50000" r="50000" b="50000"/>
              </a:path>
            </a:gradFill>
            <a:ln w="12700">
              <a:solidFill>
                <a:schemeClr val="tx1"/>
              </a:solidFill>
              <a:round/>
              <a:headEnd type="none" w="sm" len="sm"/>
              <a:tailEnd type="none" w="sm" len="sm"/>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b="1"/>
            </a:p>
          </p:txBody>
        </p:sp>
        <p:sp>
          <p:nvSpPr>
            <p:cNvPr id="26638" name="Oval 14">
              <a:extLst>
                <a:ext uri="{FF2B5EF4-FFF2-40B4-BE49-F238E27FC236}">
                  <a16:creationId xmlns:a16="http://schemas.microsoft.com/office/drawing/2014/main" id="{4A8B61CA-C55B-6B91-1E96-4E83DA76D177}"/>
                </a:ext>
              </a:extLst>
            </p:cNvPr>
            <p:cNvSpPr>
              <a:spLocks noChangeArrowheads="1"/>
            </p:cNvSpPr>
            <p:nvPr/>
          </p:nvSpPr>
          <p:spPr bwMode="auto">
            <a:xfrm>
              <a:off x="2304" y="2688"/>
              <a:ext cx="192" cy="144"/>
            </a:xfrm>
            <a:prstGeom prst="ellipse">
              <a:avLst/>
            </a:prstGeom>
            <a:gradFill rotWithShape="0">
              <a:gsLst>
                <a:gs pos="0">
                  <a:srgbClr val="FFFFFF"/>
                </a:gs>
                <a:gs pos="100000">
                  <a:srgbClr val="993366"/>
                </a:gs>
              </a:gsLst>
              <a:path path="shape">
                <a:fillToRect l="50000" t="50000" r="50000" b="50000"/>
              </a:path>
            </a:gradFill>
            <a:ln w="12700">
              <a:solidFill>
                <a:schemeClr val="tx1"/>
              </a:solidFill>
              <a:round/>
              <a:headEnd type="none" w="sm" len="sm"/>
              <a:tailEnd type="none" w="sm" len="sm"/>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b="1"/>
            </a:p>
          </p:txBody>
        </p:sp>
        <p:sp>
          <p:nvSpPr>
            <p:cNvPr id="26639" name="Line 15">
              <a:extLst>
                <a:ext uri="{FF2B5EF4-FFF2-40B4-BE49-F238E27FC236}">
                  <a16:creationId xmlns:a16="http://schemas.microsoft.com/office/drawing/2014/main" id="{107E805D-8B8F-6A7E-53FD-AD3A60D898C6}"/>
                </a:ext>
              </a:extLst>
            </p:cNvPr>
            <p:cNvSpPr>
              <a:spLocks noChangeShapeType="1"/>
            </p:cNvSpPr>
            <p:nvPr/>
          </p:nvSpPr>
          <p:spPr bwMode="auto">
            <a:xfrm flipV="1">
              <a:off x="2496" y="2352"/>
              <a:ext cx="0" cy="672"/>
            </a:xfrm>
            <a:prstGeom prst="line">
              <a:avLst/>
            </a:prstGeom>
            <a:noFill/>
            <a:ln w="57150">
              <a:solidFill>
                <a:schemeClr val="bg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0" name="Line 16">
              <a:extLst>
                <a:ext uri="{FF2B5EF4-FFF2-40B4-BE49-F238E27FC236}">
                  <a16:creationId xmlns:a16="http://schemas.microsoft.com/office/drawing/2014/main" id="{258EAFD9-212B-66EE-2C02-5E01CFC28CAE}"/>
                </a:ext>
              </a:extLst>
            </p:cNvPr>
            <p:cNvSpPr>
              <a:spLocks noChangeShapeType="1"/>
            </p:cNvSpPr>
            <p:nvPr/>
          </p:nvSpPr>
          <p:spPr bwMode="auto">
            <a:xfrm flipV="1">
              <a:off x="3408" y="1248"/>
              <a:ext cx="0" cy="672"/>
            </a:xfrm>
            <a:prstGeom prst="line">
              <a:avLst/>
            </a:prstGeom>
            <a:noFill/>
            <a:ln w="57150">
              <a:solidFill>
                <a:schemeClr val="bg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1" name="Line 17">
              <a:extLst>
                <a:ext uri="{FF2B5EF4-FFF2-40B4-BE49-F238E27FC236}">
                  <a16:creationId xmlns:a16="http://schemas.microsoft.com/office/drawing/2014/main" id="{2631621D-2017-E85A-5582-CEA2EB370347}"/>
                </a:ext>
              </a:extLst>
            </p:cNvPr>
            <p:cNvSpPr>
              <a:spLocks noChangeShapeType="1"/>
            </p:cNvSpPr>
            <p:nvPr/>
          </p:nvSpPr>
          <p:spPr bwMode="auto">
            <a:xfrm>
              <a:off x="2352" y="1248"/>
              <a:ext cx="0" cy="768"/>
            </a:xfrm>
            <a:prstGeom prst="line">
              <a:avLst/>
            </a:prstGeom>
            <a:noFill/>
            <a:ln w="57150">
              <a:solidFill>
                <a:schemeClr val="bg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2" name="Line 18">
              <a:extLst>
                <a:ext uri="{FF2B5EF4-FFF2-40B4-BE49-F238E27FC236}">
                  <a16:creationId xmlns:a16="http://schemas.microsoft.com/office/drawing/2014/main" id="{4554D504-552D-BA52-978C-385E4E82ED42}"/>
                </a:ext>
              </a:extLst>
            </p:cNvPr>
            <p:cNvSpPr>
              <a:spLocks noChangeShapeType="1"/>
            </p:cNvSpPr>
            <p:nvPr/>
          </p:nvSpPr>
          <p:spPr bwMode="auto">
            <a:xfrm>
              <a:off x="3216" y="2400"/>
              <a:ext cx="0" cy="768"/>
            </a:xfrm>
            <a:prstGeom prst="line">
              <a:avLst/>
            </a:prstGeom>
            <a:noFill/>
            <a:ln w="57150">
              <a:solidFill>
                <a:schemeClr val="bg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3" name="Line 19">
              <a:extLst>
                <a:ext uri="{FF2B5EF4-FFF2-40B4-BE49-F238E27FC236}">
                  <a16:creationId xmlns:a16="http://schemas.microsoft.com/office/drawing/2014/main" id="{8BF6C311-1246-C7DC-B6E7-D128B3F45E10}"/>
                </a:ext>
              </a:extLst>
            </p:cNvPr>
            <p:cNvSpPr>
              <a:spLocks noChangeShapeType="1"/>
            </p:cNvSpPr>
            <p:nvPr/>
          </p:nvSpPr>
          <p:spPr bwMode="auto">
            <a:xfrm>
              <a:off x="1104" y="1151"/>
              <a:ext cx="0" cy="2015"/>
            </a:xfrm>
            <a:prstGeom prst="line">
              <a:avLst/>
            </a:prstGeom>
            <a:noFill/>
            <a:ln w="57150">
              <a:solidFill>
                <a:schemeClr val="bg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4" name="Line 20">
              <a:extLst>
                <a:ext uri="{FF2B5EF4-FFF2-40B4-BE49-F238E27FC236}">
                  <a16:creationId xmlns:a16="http://schemas.microsoft.com/office/drawing/2014/main" id="{6634E9A6-71CD-F730-9396-DD274EF4BD74}"/>
                </a:ext>
              </a:extLst>
            </p:cNvPr>
            <p:cNvSpPr>
              <a:spLocks noChangeShapeType="1"/>
            </p:cNvSpPr>
            <p:nvPr/>
          </p:nvSpPr>
          <p:spPr bwMode="auto">
            <a:xfrm>
              <a:off x="624" y="1152"/>
              <a:ext cx="0" cy="2016"/>
            </a:xfrm>
            <a:prstGeom prst="line">
              <a:avLst/>
            </a:prstGeom>
            <a:noFill/>
            <a:ln w="57150">
              <a:solidFill>
                <a:schemeClr val="bg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5" name="Oval 21">
              <a:extLst>
                <a:ext uri="{FF2B5EF4-FFF2-40B4-BE49-F238E27FC236}">
                  <a16:creationId xmlns:a16="http://schemas.microsoft.com/office/drawing/2014/main" id="{30A14C3D-C47B-8719-5D11-750DE842C06B}"/>
                </a:ext>
              </a:extLst>
            </p:cNvPr>
            <p:cNvSpPr>
              <a:spLocks noChangeArrowheads="1"/>
            </p:cNvSpPr>
            <p:nvPr/>
          </p:nvSpPr>
          <p:spPr bwMode="auto">
            <a:xfrm flipV="1">
              <a:off x="5088" y="1968"/>
              <a:ext cx="240" cy="192"/>
            </a:xfrm>
            <a:prstGeom prst="ellipse">
              <a:avLst/>
            </a:prstGeom>
            <a:gradFill rotWithShape="0">
              <a:gsLst>
                <a:gs pos="0">
                  <a:schemeClr val="tx1"/>
                </a:gs>
                <a:gs pos="100000">
                  <a:srgbClr val="138582"/>
                </a:gs>
              </a:gsLst>
              <a:path path="shape">
                <a:fillToRect l="50000" t="50000" r="50000" b="50000"/>
              </a:path>
            </a:gradFill>
            <a:ln w="12700">
              <a:solidFill>
                <a:schemeClr val="tx1"/>
              </a:solidFill>
              <a:round/>
              <a:headEnd type="none" w="sm" len="sm"/>
              <a:tailEnd type="none" w="sm" len="sm"/>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b="1"/>
            </a:p>
          </p:txBody>
        </p:sp>
        <p:sp>
          <p:nvSpPr>
            <p:cNvPr id="26646" name="Oval 22">
              <a:extLst>
                <a:ext uri="{FF2B5EF4-FFF2-40B4-BE49-F238E27FC236}">
                  <a16:creationId xmlns:a16="http://schemas.microsoft.com/office/drawing/2014/main" id="{08ADF9B9-CA17-691A-9143-645E6D114F82}"/>
                </a:ext>
              </a:extLst>
            </p:cNvPr>
            <p:cNvSpPr>
              <a:spLocks noChangeArrowheads="1"/>
            </p:cNvSpPr>
            <p:nvPr/>
          </p:nvSpPr>
          <p:spPr bwMode="auto">
            <a:xfrm flipV="1">
              <a:off x="4944" y="1584"/>
              <a:ext cx="240" cy="192"/>
            </a:xfrm>
            <a:prstGeom prst="ellipse">
              <a:avLst/>
            </a:prstGeom>
            <a:gradFill rotWithShape="0">
              <a:gsLst>
                <a:gs pos="0">
                  <a:schemeClr val="tx1"/>
                </a:gs>
                <a:gs pos="100000">
                  <a:srgbClr val="138582"/>
                </a:gs>
              </a:gsLst>
              <a:path path="shape">
                <a:fillToRect l="50000" t="50000" r="50000" b="50000"/>
              </a:path>
            </a:gradFill>
            <a:ln w="12700">
              <a:solidFill>
                <a:schemeClr val="tx1"/>
              </a:solidFill>
              <a:round/>
              <a:headEnd type="none" w="sm" len="sm"/>
              <a:tailEnd type="none" w="sm" len="sm"/>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b="1"/>
            </a:p>
          </p:txBody>
        </p:sp>
        <p:sp>
          <p:nvSpPr>
            <p:cNvPr id="26647" name="Oval 23">
              <a:extLst>
                <a:ext uri="{FF2B5EF4-FFF2-40B4-BE49-F238E27FC236}">
                  <a16:creationId xmlns:a16="http://schemas.microsoft.com/office/drawing/2014/main" id="{77CCE4EE-8F7A-EC33-DDD0-A5D1C22B1519}"/>
                </a:ext>
              </a:extLst>
            </p:cNvPr>
            <p:cNvSpPr>
              <a:spLocks noChangeArrowheads="1"/>
            </p:cNvSpPr>
            <p:nvPr/>
          </p:nvSpPr>
          <p:spPr bwMode="auto">
            <a:xfrm flipV="1">
              <a:off x="5040" y="2448"/>
              <a:ext cx="240" cy="192"/>
            </a:xfrm>
            <a:prstGeom prst="ellipse">
              <a:avLst/>
            </a:prstGeom>
            <a:gradFill rotWithShape="0">
              <a:gsLst>
                <a:gs pos="0">
                  <a:schemeClr val="tx1"/>
                </a:gs>
                <a:gs pos="100000">
                  <a:srgbClr val="138582"/>
                </a:gs>
              </a:gsLst>
              <a:path path="shape">
                <a:fillToRect l="50000" t="50000" r="50000" b="50000"/>
              </a:path>
            </a:gradFill>
            <a:ln w="12700">
              <a:solidFill>
                <a:schemeClr val="tx1"/>
              </a:solidFill>
              <a:round/>
              <a:headEnd type="none" w="sm" len="sm"/>
              <a:tailEnd type="none" w="sm" len="sm"/>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b="1"/>
            </a:p>
          </p:txBody>
        </p:sp>
        <p:sp>
          <p:nvSpPr>
            <p:cNvPr id="26648" name="Oval 24">
              <a:extLst>
                <a:ext uri="{FF2B5EF4-FFF2-40B4-BE49-F238E27FC236}">
                  <a16:creationId xmlns:a16="http://schemas.microsoft.com/office/drawing/2014/main" id="{C3EFCA80-B45D-D13E-E592-319AABCDBAAB}"/>
                </a:ext>
              </a:extLst>
            </p:cNvPr>
            <p:cNvSpPr>
              <a:spLocks noChangeArrowheads="1"/>
            </p:cNvSpPr>
            <p:nvPr/>
          </p:nvSpPr>
          <p:spPr bwMode="auto">
            <a:xfrm flipV="1">
              <a:off x="4944" y="2592"/>
              <a:ext cx="240" cy="192"/>
            </a:xfrm>
            <a:prstGeom prst="ellipse">
              <a:avLst/>
            </a:prstGeom>
            <a:gradFill rotWithShape="0">
              <a:gsLst>
                <a:gs pos="0">
                  <a:schemeClr val="tx1"/>
                </a:gs>
                <a:gs pos="100000">
                  <a:srgbClr val="138582"/>
                </a:gs>
              </a:gsLst>
              <a:path path="shape">
                <a:fillToRect l="50000" t="50000" r="50000" b="50000"/>
              </a:path>
            </a:gradFill>
            <a:ln w="12700">
              <a:solidFill>
                <a:schemeClr val="tx1"/>
              </a:solidFill>
              <a:round/>
              <a:headEnd type="none" w="sm" len="sm"/>
              <a:tailEnd type="none" w="sm" len="sm"/>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b="1"/>
            </a:p>
          </p:txBody>
        </p:sp>
        <p:sp>
          <p:nvSpPr>
            <p:cNvPr id="26649" name="Oval 25">
              <a:extLst>
                <a:ext uri="{FF2B5EF4-FFF2-40B4-BE49-F238E27FC236}">
                  <a16:creationId xmlns:a16="http://schemas.microsoft.com/office/drawing/2014/main" id="{5934DED0-6E66-546C-9961-BE1CE0F50064}"/>
                </a:ext>
              </a:extLst>
            </p:cNvPr>
            <p:cNvSpPr>
              <a:spLocks noChangeArrowheads="1"/>
            </p:cNvSpPr>
            <p:nvPr/>
          </p:nvSpPr>
          <p:spPr bwMode="auto">
            <a:xfrm flipV="1">
              <a:off x="5136" y="2304"/>
              <a:ext cx="240" cy="192"/>
            </a:xfrm>
            <a:prstGeom prst="ellipse">
              <a:avLst/>
            </a:prstGeom>
            <a:gradFill rotWithShape="0">
              <a:gsLst>
                <a:gs pos="0">
                  <a:schemeClr val="tx1"/>
                </a:gs>
                <a:gs pos="100000">
                  <a:srgbClr val="138582"/>
                </a:gs>
              </a:gsLst>
              <a:path path="shape">
                <a:fillToRect l="50000" t="50000" r="50000" b="50000"/>
              </a:path>
            </a:gradFill>
            <a:ln w="12700">
              <a:solidFill>
                <a:schemeClr val="tx1"/>
              </a:solidFill>
              <a:round/>
              <a:headEnd type="none" w="sm" len="sm"/>
              <a:tailEnd type="none" w="sm" len="sm"/>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b="1"/>
            </a:p>
          </p:txBody>
        </p:sp>
        <p:sp>
          <p:nvSpPr>
            <p:cNvPr id="26650" name="Oval 26">
              <a:extLst>
                <a:ext uri="{FF2B5EF4-FFF2-40B4-BE49-F238E27FC236}">
                  <a16:creationId xmlns:a16="http://schemas.microsoft.com/office/drawing/2014/main" id="{CC3414D7-D958-B944-8293-36FF60E3C059}"/>
                </a:ext>
              </a:extLst>
            </p:cNvPr>
            <p:cNvSpPr>
              <a:spLocks noChangeArrowheads="1"/>
            </p:cNvSpPr>
            <p:nvPr/>
          </p:nvSpPr>
          <p:spPr bwMode="auto">
            <a:xfrm flipV="1">
              <a:off x="5136" y="2112"/>
              <a:ext cx="240" cy="192"/>
            </a:xfrm>
            <a:prstGeom prst="ellipse">
              <a:avLst/>
            </a:prstGeom>
            <a:gradFill rotWithShape="0">
              <a:gsLst>
                <a:gs pos="0">
                  <a:schemeClr val="tx1"/>
                </a:gs>
                <a:gs pos="100000">
                  <a:srgbClr val="138582"/>
                </a:gs>
              </a:gsLst>
              <a:path path="shape">
                <a:fillToRect l="50000" t="50000" r="50000" b="50000"/>
              </a:path>
            </a:gradFill>
            <a:ln w="12700">
              <a:solidFill>
                <a:schemeClr val="tx1"/>
              </a:solidFill>
              <a:round/>
              <a:headEnd type="none" w="sm" len="sm"/>
              <a:tailEnd type="none" w="sm" len="sm"/>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b="1"/>
            </a:p>
          </p:txBody>
        </p:sp>
        <p:sp>
          <p:nvSpPr>
            <p:cNvPr id="26651" name="Text Box 27">
              <a:extLst>
                <a:ext uri="{FF2B5EF4-FFF2-40B4-BE49-F238E27FC236}">
                  <a16:creationId xmlns:a16="http://schemas.microsoft.com/office/drawing/2014/main" id="{1EDADD1E-C8C8-D34F-7A37-358C98AB02D2}"/>
                </a:ext>
              </a:extLst>
            </p:cNvPr>
            <p:cNvSpPr txBox="1">
              <a:spLocks noChangeArrowheads="1"/>
            </p:cNvSpPr>
            <p:nvPr/>
          </p:nvSpPr>
          <p:spPr bwMode="auto">
            <a:xfrm>
              <a:off x="528" y="768"/>
              <a:ext cx="2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sv-SE" altLang="en-US" b="1">
                  <a:latin typeface="Arial" panose="020B0604020202020204" pitchFamily="34" charset="0"/>
                </a:rPr>
                <a:t>1</a:t>
              </a:r>
              <a:endParaRPr lang="en-GB" altLang="en-US" b="1">
                <a:latin typeface="Arial" panose="020B0604020202020204" pitchFamily="34" charset="0"/>
              </a:endParaRPr>
            </a:p>
          </p:txBody>
        </p:sp>
        <p:sp>
          <p:nvSpPr>
            <p:cNvPr id="26652" name="Text Box 28">
              <a:extLst>
                <a:ext uri="{FF2B5EF4-FFF2-40B4-BE49-F238E27FC236}">
                  <a16:creationId xmlns:a16="http://schemas.microsoft.com/office/drawing/2014/main" id="{E9DADFB8-A445-1B7E-489C-2B96DA64B7AD}"/>
                </a:ext>
              </a:extLst>
            </p:cNvPr>
            <p:cNvSpPr txBox="1">
              <a:spLocks noChangeArrowheads="1"/>
            </p:cNvSpPr>
            <p:nvPr/>
          </p:nvSpPr>
          <p:spPr bwMode="auto">
            <a:xfrm>
              <a:off x="960" y="768"/>
              <a:ext cx="2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sv-SE" altLang="en-US" b="1">
                  <a:latin typeface="Arial" panose="020B0604020202020204" pitchFamily="34" charset="0"/>
                </a:rPr>
                <a:t>2</a:t>
              </a:r>
              <a:endParaRPr lang="en-GB" altLang="en-US" b="1">
                <a:latin typeface="Arial" panose="020B0604020202020204" pitchFamily="34" charset="0"/>
              </a:endParaRPr>
            </a:p>
          </p:txBody>
        </p:sp>
        <p:sp>
          <p:nvSpPr>
            <p:cNvPr id="26653" name="Text Box 29">
              <a:extLst>
                <a:ext uri="{FF2B5EF4-FFF2-40B4-BE49-F238E27FC236}">
                  <a16:creationId xmlns:a16="http://schemas.microsoft.com/office/drawing/2014/main" id="{9B1524FA-1B96-6AFA-0004-D763B1AE3B5B}"/>
                </a:ext>
              </a:extLst>
            </p:cNvPr>
            <p:cNvSpPr txBox="1">
              <a:spLocks noChangeArrowheads="1"/>
            </p:cNvSpPr>
            <p:nvPr/>
          </p:nvSpPr>
          <p:spPr bwMode="auto">
            <a:xfrm>
              <a:off x="2208" y="768"/>
              <a:ext cx="2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sv-SE" altLang="en-US" b="1">
                  <a:latin typeface="Arial" panose="020B0604020202020204" pitchFamily="34" charset="0"/>
                </a:rPr>
                <a:t>3</a:t>
              </a:r>
              <a:endParaRPr lang="en-GB" altLang="en-US" b="1">
                <a:latin typeface="Arial" panose="020B0604020202020204" pitchFamily="34" charset="0"/>
              </a:endParaRPr>
            </a:p>
          </p:txBody>
        </p:sp>
        <p:sp>
          <p:nvSpPr>
            <p:cNvPr id="26654" name="Rectangle 30">
              <a:extLst>
                <a:ext uri="{FF2B5EF4-FFF2-40B4-BE49-F238E27FC236}">
                  <a16:creationId xmlns:a16="http://schemas.microsoft.com/office/drawing/2014/main" id="{E2219367-53A7-59CC-49E4-D161326D7408}"/>
                </a:ext>
              </a:extLst>
            </p:cNvPr>
            <p:cNvSpPr>
              <a:spLocks noChangeArrowheads="1"/>
            </p:cNvSpPr>
            <p:nvPr/>
          </p:nvSpPr>
          <p:spPr bwMode="auto">
            <a:xfrm>
              <a:off x="960" y="1728"/>
              <a:ext cx="240" cy="48"/>
            </a:xfrm>
            <a:prstGeom prst="rect">
              <a:avLst/>
            </a:prstGeom>
            <a:gradFill rotWithShape="0">
              <a:gsLst>
                <a:gs pos="0">
                  <a:srgbClr val="666699"/>
                </a:gs>
                <a:gs pos="100000">
                  <a:srgbClr val="2F2F47"/>
                </a:gs>
              </a:gsLst>
              <a:path path="shape">
                <a:fillToRect l="50000" t="50000" r="50000" b="50000"/>
              </a:path>
            </a:gradFill>
            <a:ln w="12700">
              <a:solidFill>
                <a:schemeClr val="tx1"/>
              </a:solidFill>
              <a:miter lim="800000"/>
              <a:headEnd type="none" w="sm" len="sm"/>
              <a:tailEnd type="none" w="sm" len="sm"/>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b="1"/>
            </a:p>
          </p:txBody>
        </p:sp>
        <p:sp>
          <p:nvSpPr>
            <p:cNvPr id="26655" name="Rectangle 31">
              <a:extLst>
                <a:ext uri="{FF2B5EF4-FFF2-40B4-BE49-F238E27FC236}">
                  <a16:creationId xmlns:a16="http://schemas.microsoft.com/office/drawing/2014/main" id="{A029E1B4-A3F2-A607-FB4D-C4CBD780EF4B}"/>
                </a:ext>
              </a:extLst>
            </p:cNvPr>
            <p:cNvSpPr>
              <a:spLocks noChangeArrowheads="1"/>
            </p:cNvSpPr>
            <p:nvPr/>
          </p:nvSpPr>
          <p:spPr bwMode="auto">
            <a:xfrm>
              <a:off x="1872" y="1728"/>
              <a:ext cx="240" cy="48"/>
            </a:xfrm>
            <a:prstGeom prst="rect">
              <a:avLst/>
            </a:prstGeom>
            <a:gradFill rotWithShape="0">
              <a:gsLst>
                <a:gs pos="0">
                  <a:srgbClr val="666699"/>
                </a:gs>
                <a:gs pos="100000">
                  <a:srgbClr val="2F2F47"/>
                </a:gs>
              </a:gsLst>
              <a:path path="shape">
                <a:fillToRect l="50000" t="50000" r="50000" b="50000"/>
              </a:path>
            </a:gradFill>
            <a:ln w="12700">
              <a:solidFill>
                <a:schemeClr val="tx1"/>
              </a:solidFill>
              <a:miter lim="800000"/>
              <a:headEnd type="none" w="sm" len="sm"/>
              <a:tailEnd type="none" w="sm" len="sm"/>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b="1"/>
            </a:p>
          </p:txBody>
        </p:sp>
        <p:sp>
          <p:nvSpPr>
            <p:cNvPr id="26656" name="Rectangle 32">
              <a:extLst>
                <a:ext uri="{FF2B5EF4-FFF2-40B4-BE49-F238E27FC236}">
                  <a16:creationId xmlns:a16="http://schemas.microsoft.com/office/drawing/2014/main" id="{05CCFBEF-CFA0-6E5A-D00F-BD8D5C9FA88E}"/>
                </a:ext>
              </a:extLst>
            </p:cNvPr>
            <p:cNvSpPr>
              <a:spLocks noChangeArrowheads="1"/>
            </p:cNvSpPr>
            <p:nvPr/>
          </p:nvSpPr>
          <p:spPr bwMode="auto">
            <a:xfrm>
              <a:off x="2736" y="1728"/>
              <a:ext cx="240" cy="48"/>
            </a:xfrm>
            <a:prstGeom prst="rect">
              <a:avLst/>
            </a:prstGeom>
            <a:gradFill rotWithShape="0">
              <a:gsLst>
                <a:gs pos="0">
                  <a:srgbClr val="666699"/>
                </a:gs>
                <a:gs pos="100000">
                  <a:srgbClr val="2F2F47"/>
                </a:gs>
              </a:gsLst>
              <a:path path="shape">
                <a:fillToRect l="50000" t="50000" r="50000" b="50000"/>
              </a:path>
            </a:gradFill>
            <a:ln w="12700">
              <a:solidFill>
                <a:schemeClr val="tx1"/>
              </a:solidFill>
              <a:miter lim="800000"/>
              <a:headEnd type="none" w="sm" len="sm"/>
              <a:tailEnd type="none" w="sm" len="sm"/>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b="1"/>
            </a:p>
          </p:txBody>
        </p:sp>
        <p:sp>
          <p:nvSpPr>
            <p:cNvPr id="26657" name="Rectangle 33">
              <a:extLst>
                <a:ext uri="{FF2B5EF4-FFF2-40B4-BE49-F238E27FC236}">
                  <a16:creationId xmlns:a16="http://schemas.microsoft.com/office/drawing/2014/main" id="{FCEAD9FF-927E-B02C-0E58-663A26D944A0}"/>
                </a:ext>
              </a:extLst>
            </p:cNvPr>
            <p:cNvSpPr>
              <a:spLocks noChangeArrowheads="1"/>
            </p:cNvSpPr>
            <p:nvPr/>
          </p:nvSpPr>
          <p:spPr bwMode="auto">
            <a:xfrm>
              <a:off x="3648" y="1728"/>
              <a:ext cx="240" cy="48"/>
            </a:xfrm>
            <a:prstGeom prst="rect">
              <a:avLst/>
            </a:prstGeom>
            <a:gradFill rotWithShape="0">
              <a:gsLst>
                <a:gs pos="0">
                  <a:srgbClr val="666699"/>
                </a:gs>
                <a:gs pos="100000">
                  <a:srgbClr val="2F2F47"/>
                </a:gs>
              </a:gsLst>
              <a:path path="shape">
                <a:fillToRect l="50000" t="50000" r="50000" b="50000"/>
              </a:path>
            </a:gradFill>
            <a:ln w="12700">
              <a:solidFill>
                <a:schemeClr val="tx1"/>
              </a:solidFill>
              <a:miter lim="800000"/>
              <a:headEnd type="none" w="sm" len="sm"/>
              <a:tailEnd type="none" w="sm" len="sm"/>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b="1"/>
            </a:p>
          </p:txBody>
        </p:sp>
        <p:sp>
          <p:nvSpPr>
            <p:cNvPr id="26658" name="Rectangle 34">
              <a:extLst>
                <a:ext uri="{FF2B5EF4-FFF2-40B4-BE49-F238E27FC236}">
                  <a16:creationId xmlns:a16="http://schemas.microsoft.com/office/drawing/2014/main" id="{BD63FBEF-9D43-A4D2-EC0C-8CED3095B530}"/>
                </a:ext>
              </a:extLst>
            </p:cNvPr>
            <p:cNvSpPr>
              <a:spLocks noChangeArrowheads="1"/>
            </p:cNvSpPr>
            <p:nvPr/>
          </p:nvSpPr>
          <p:spPr bwMode="auto">
            <a:xfrm>
              <a:off x="4512" y="1728"/>
              <a:ext cx="240" cy="48"/>
            </a:xfrm>
            <a:prstGeom prst="rect">
              <a:avLst/>
            </a:prstGeom>
            <a:gradFill rotWithShape="0">
              <a:gsLst>
                <a:gs pos="0">
                  <a:srgbClr val="666699"/>
                </a:gs>
                <a:gs pos="100000">
                  <a:srgbClr val="2F2F47"/>
                </a:gs>
              </a:gsLst>
              <a:path path="shape">
                <a:fillToRect l="50000" t="50000" r="50000" b="50000"/>
              </a:path>
            </a:gradFill>
            <a:ln w="12700">
              <a:solidFill>
                <a:schemeClr val="tx1"/>
              </a:solidFill>
              <a:miter lim="800000"/>
              <a:headEnd type="none" w="sm" len="sm"/>
              <a:tailEnd type="none" w="sm" len="sm"/>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b="1"/>
            </a:p>
          </p:txBody>
        </p:sp>
        <p:sp>
          <p:nvSpPr>
            <p:cNvPr id="26659" name="Oval 35">
              <a:extLst>
                <a:ext uri="{FF2B5EF4-FFF2-40B4-BE49-F238E27FC236}">
                  <a16:creationId xmlns:a16="http://schemas.microsoft.com/office/drawing/2014/main" id="{C030FB15-8320-708E-C65D-F1D09C18DE89}"/>
                </a:ext>
              </a:extLst>
            </p:cNvPr>
            <p:cNvSpPr>
              <a:spLocks noChangeArrowheads="1"/>
            </p:cNvSpPr>
            <p:nvPr/>
          </p:nvSpPr>
          <p:spPr bwMode="auto">
            <a:xfrm>
              <a:off x="4080" y="2064"/>
              <a:ext cx="288" cy="240"/>
            </a:xfrm>
            <a:prstGeom prst="ellipse">
              <a:avLst/>
            </a:prstGeom>
            <a:gradFill rotWithShape="0">
              <a:gsLst>
                <a:gs pos="0">
                  <a:srgbClr val="FFFFFF"/>
                </a:gs>
                <a:gs pos="100000">
                  <a:srgbClr val="EDD20D"/>
                </a:gs>
              </a:gsLst>
              <a:path path="shape">
                <a:fillToRect l="50000" t="50000" r="50000" b="50000"/>
              </a:path>
            </a:gradFill>
            <a:ln w="12700">
              <a:solidFill>
                <a:schemeClr val="tx1"/>
              </a:solidFill>
              <a:round/>
              <a:headEnd type="none" w="sm" len="sm"/>
              <a:tailEnd type="none" w="sm" len="sm"/>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b="1"/>
            </a:p>
          </p:txBody>
        </p:sp>
        <p:sp>
          <p:nvSpPr>
            <p:cNvPr id="26660" name="Line 36">
              <a:extLst>
                <a:ext uri="{FF2B5EF4-FFF2-40B4-BE49-F238E27FC236}">
                  <a16:creationId xmlns:a16="http://schemas.microsoft.com/office/drawing/2014/main" id="{D8EF92DB-D990-A0B0-7727-5D92345CBCB5}"/>
                </a:ext>
              </a:extLst>
            </p:cNvPr>
            <p:cNvSpPr>
              <a:spLocks noChangeShapeType="1"/>
            </p:cNvSpPr>
            <p:nvPr/>
          </p:nvSpPr>
          <p:spPr bwMode="auto">
            <a:xfrm>
              <a:off x="4080" y="1104"/>
              <a:ext cx="0" cy="1200"/>
            </a:xfrm>
            <a:prstGeom prst="line">
              <a:avLst/>
            </a:prstGeom>
            <a:noFill/>
            <a:ln w="57150">
              <a:solidFill>
                <a:schemeClr val="bg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61" name="Line 37">
              <a:extLst>
                <a:ext uri="{FF2B5EF4-FFF2-40B4-BE49-F238E27FC236}">
                  <a16:creationId xmlns:a16="http://schemas.microsoft.com/office/drawing/2014/main" id="{9F8E1EDB-E542-6F35-395D-C09BB22DD67F}"/>
                </a:ext>
              </a:extLst>
            </p:cNvPr>
            <p:cNvSpPr>
              <a:spLocks noChangeShapeType="1"/>
            </p:cNvSpPr>
            <p:nvPr/>
          </p:nvSpPr>
          <p:spPr bwMode="auto">
            <a:xfrm flipV="1">
              <a:off x="4368" y="1296"/>
              <a:ext cx="0" cy="1008"/>
            </a:xfrm>
            <a:prstGeom prst="line">
              <a:avLst/>
            </a:prstGeom>
            <a:noFill/>
            <a:ln w="38100">
              <a:solidFill>
                <a:schemeClr val="bg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62" name="Text Box 38">
              <a:extLst>
                <a:ext uri="{FF2B5EF4-FFF2-40B4-BE49-F238E27FC236}">
                  <a16:creationId xmlns:a16="http://schemas.microsoft.com/office/drawing/2014/main" id="{58856AFB-8103-B143-A2EE-08312EE3F699}"/>
                </a:ext>
              </a:extLst>
            </p:cNvPr>
            <p:cNvSpPr txBox="1">
              <a:spLocks noChangeArrowheads="1"/>
            </p:cNvSpPr>
            <p:nvPr/>
          </p:nvSpPr>
          <p:spPr bwMode="auto">
            <a:xfrm>
              <a:off x="3168" y="768"/>
              <a:ext cx="38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sv-SE" altLang="en-US" b="1">
                  <a:latin typeface="Arial" panose="020B0604020202020204" pitchFamily="34" charset="0"/>
                </a:rPr>
                <a:t>4</a:t>
              </a:r>
              <a:endParaRPr lang="en-GB" altLang="en-US" b="1">
                <a:latin typeface="Arial" panose="020B0604020202020204" pitchFamily="34" charset="0"/>
              </a:endParaRPr>
            </a:p>
          </p:txBody>
        </p:sp>
        <p:sp>
          <p:nvSpPr>
            <p:cNvPr id="26663" name="Text Box 39">
              <a:extLst>
                <a:ext uri="{FF2B5EF4-FFF2-40B4-BE49-F238E27FC236}">
                  <a16:creationId xmlns:a16="http://schemas.microsoft.com/office/drawing/2014/main" id="{0F2EBA9B-00A4-2B3A-CA9F-2E2C1FA6E0C2}"/>
                </a:ext>
              </a:extLst>
            </p:cNvPr>
            <p:cNvSpPr txBox="1">
              <a:spLocks noChangeArrowheads="1"/>
            </p:cNvSpPr>
            <p:nvPr/>
          </p:nvSpPr>
          <p:spPr bwMode="auto">
            <a:xfrm>
              <a:off x="4032" y="768"/>
              <a:ext cx="2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sv-SE" altLang="en-US" b="1">
                  <a:latin typeface="Arial" panose="020B0604020202020204" pitchFamily="34" charset="0"/>
                </a:rPr>
                <a:t>5</a:t>
              </a:r>
              <a:endParaRPr lang="en-GB" altLang="en-US" b="1">
                <a:latin typeface="Arial" panose="020B0604020202020204" pitchFamily="34" charset="0"/>
              </a:endParaRPr>
            </a:p>
          </p:txBody>
        </p:sp>
        <p:sp>
          <p:nvSpPr>
            <p:cNvPr id="26664" name="Text Box 40">
              <a:extLst>
                <a:ext uri="{FF2B5EF4-FFF2-40B4-BE49-F238E27FC236}">
                  <a16:creationId xmlns:a16="http://schemas.microsoft.com/office/drawing/2014/main" id="{F857F868-7066-7783-2604-76A5364568C9}"/>
                </a:ext>
              </a:extLst>
            </p:cNvPr>
            <p:cNvSpPr txBox="1">
              <a:spLocks noChangeArrowheads="1"/>
            </p:cNvSpPr>
            <p:nvPr/>
          </p:nvSpPr>
          <p:spPr bwMode="auto">
            <a:xfrm>
              <a:off x="4944" y="768"/>
              <a:ext cx="2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sv-SE" altLang="en-US" b="1">
                  <a:latin typeface="Arial" panose="020B0604020202020204" pitchFamily="34" charset="0"/>
                </a:rPr>
                <a:t>6</a:t>
              </a:r>
              <a:endParaRPr lang="en-GB" altLang="en-US" b="1">
                <a:latin typeface="Arial" panose="020B0604020202020204" pitchFamily="34" charset="0"/>
              </a:endParaRPr>
            </a:p>
          </p:txBody>
        </p:sp>
        <p:sp>
          <p:nvSpPr>
            <p:cNvPr id="26665" name="Oval 41">
              <a:extLst>
                <a:ext uri="{FF2B5EF4-FFF2-40B4-BE49-F238E27FC236}">
                  <a16:creationId xmlns:a16="http://schemas.microsoft.com/office/drawing/2014/main" id="{0520B76A-8F25-6DB4-1437-69A8BE1696DF}"/>
                </a:ext>
              </a:extLst>
            </p:cNvPr>
            <p:cNvSpPr>
              <a:spLocks noChangeArrowheads="1"/>
            </p:cNvSpPr>
            <p:nvPr/>
          </p:nvSpPr>
          <p:spPr bwMode="auto">
            <a:xfrm flipV="1">
              <a:off x="5040" y="1680"/>
              <a:ext cx="240" cy="192"/>
            </a:xfrm>
            <a:prstGeom prst="ellipse">
              <a:avLst/>
            </a:prstGeom>
            <a:gradFill rotWithShape="0">
              <a:gsLst>
                <a:gs pos="0">
                  <a:schemeClr val="tx1"/>
                </a:gs>
                <a:gs pos="100000">
                  <a:srgbClr val="138582"/>
                </a:gs>
              </a:gsLst>
              <a:path path="shape">
                <a:fillToRect l="50000" t="50000" r="50000" b="50000"/>
              </a:path>
            </a:gradFill>
            <a:ln w="12700">
              <a:solidFill>
                <a:schemeClr val="tx1"/>
              </a:solidFill>
              <a:round/>
              <a:headEnd type="none" w="sm" len="sm"/>
              <a:tailEnd type="none" w="sm" len="sm"/>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b="1"/>
            </a:p>
          </p:txBody>
        </p:sp>
        <p:sp>
          <p:nvSpPr>
            <p:cNvPr id="26666" name="Oval 42">
              <a:extLst>
                <a:ext uri="{FF2B5EF4-FFF2-40B4-BE49-F238E27FC236}">
                  <a16:creationId xmlns:a16="http://schemas.microsoft.com/office/drawing/2014/main" id="{B7592196-B1ED-00E7-679E-520486439828}"/>
                </a:ext>
              </a:extLst>
            </p:cNvPr>
            <p:cNvSpPr>
              <a:spLocks noChangeArrowheads="1"/>
            </p:cNvSpPr>
            <p:nvPr/>
          </p:nvSpPr>
          <p:spPr bwMode="auto">
            <a:xfrm flipV="1">
              <a:off x="5088" y="1824"/>
              <a:ext cx="240" cy="192"/>
            </a:xfrm>
            <a:prstGeom prst="ellipse">
              <a:avLst/>
            </a:prstGeom>
            <a:gradFill rotWithShape="0">
              <a:gsLst>
                <a:gs pos="0">
                  <a:schemeClr val="tx1"/>
                </a:gs>
                <a:gs pos="100000">
                  <a:srgbClr val="138582"/>
                </a:gs>
              </a:gsLst>
              <a:path path="shape">
                <a:fillToRect l="50000" t="50000" r="50000" b="50000"/>
              </a:path>
            </a:gradFill>
            <a:ln w="12700">
              <a:solidFill>
                <a:schemeClr val="tx1"/>
              </a:solidFill>
              <a:round/>
              <a:headEnd type="none" w="sm" len="sm"/>
              <a:tailEnd type="none" w="sm" len="sm"/>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b="1"/>
            </a:p>
          </p:txBody>
        </p:sp>
        <p:sp>
          <p:nvSpPr>
            <p:cNvPr id="41" name="Text Box 43" descr="Paper bag">
              <a:extLst>
                <a:ext uri="{FF2B5EF4-FFF2-40B4-BE49-F238E27FC236}">
                  <a16:creationId xmlns:a16="http://schemas.microsoft.com/office/drawing/2014/main" id="{191BD331-D139-0D99-2F36-04A1CF206E4E}"/>
                </a:ext>
              </a:extLst>
            </p:cNvPr>
            <p:cNvSpPr txBox="1">
              <a:spLocks noChangeArrowheads="1"/>
            </p:cNvSpPr>
            <p:nvPr/>
          </p:nvSpPr>
          <p:spPr bwMode="auto">
            <a:xfrm>
              <a:off x="209" y="3362"/>
              <a:ext cx="3753" cy="1079"/>
            </a:xfrm>
            <a:prstGeom prst="rect">
              <a:avLst/>
            </a:prstGeom>
            <a:noFill/>
            <a:ln w="12700">
              <a:noFill/>
              <a:miter lim="800000"/>
              <a:headEnd type="none" w="sm" len="sm"/>
              <a:tailEnd type="none" w="sm" len="sm"/>
            </a:ln>
            <a:effectLst>
              <a:outerShdw dist="563972" dir="14049741" sx="125000" sy="125000" algn="tl" rotWithShape="0">
                <a:srgbClr val="C7DFD3"/>
              </a:outerShdw>
            </a:effectLst>
          </p:spPr>
          <p:txBody>
            <a:bodyPr wrap="square">
              <a:spAutoFit/>
            </a:bodyPr>
            <a:lstStyle/>
            <a:p>
              <a:pPr eaLnBrk="0" hangingPunct="0">
                <a:lnSpc>
                  <a:spcPct val="55000"/>
                </a:lnSpc>
                <a:spcBef>
                  <a:spcPct val="50000"/>
                </a:spcBef>
                <a:defRPr/>
              </a:pPr>
              <a:r>
                <a:rPr lang="sv-SE" b="1" dirty="0">
                  <a:latin typeface="Arial" pitchFamily="34" charset="0"/>
                </a:rPr>
                <a:t>1= transcellular</a:t>
              </a:r>
            </a:p>
            <a:p>
              <a:pPr eaLnBrk="0" hangingPunct="0">
                <a:lnSpc>
                  <a:spcPct val="55000"/>
                </a:lnSpc>
                <a:spcBef>
                  <a:spcPct val="50000"/>
                </a:spcBef>
                <a:defRPr/>
              </a:pPr>
              <a:r>
                <a:rPr lang="sv-SE" b="1" dirty="0">
                  <a:latin typeface="Arial" pitchFamily="34" charset="0"/>
                </a:rPr>
                <a:t>2= paracellular</a:t>
              </a:r>
            </a:p>
            <a:p>
              <a:pPr eaLnBrk="0" hangingPunct="0">
                <a:lnSpc>
                  <a:spcPct val="55000"/>
                </a:lnSpc>
                <a:spcBef>
                  <a:spcPct val="50000"/>
                </a:spcBef>
                <a:defRPr/>
              </a:pPr>
              <a:r>
                <a:rPr lang="sv-SE" b="1" dirty="0">
                  <a:latin typeface="Arial" pitchFamily="34" charset="0"/>
                </a:rPr>
                <a:t>3= active uptake into the cell</a:t>
              </a:r>
            </a:p>
            <a:p>
              <a:pPr eaLnBrk="0" hangingPunct="0">
                <a:lnSpc>
                  <a:spcPct val="55000"/>
                </a:lnSpc>
                <a:spcBef>
                  <a:spcPct val="50000"/>
                </a:spcBef>
                <a:defRPr/>
              </a:pPr>
              <a:r>
                <a:rPr lang="sv-SE" b="1" dirty="0">
                  <a:latin typeface="Arial" pitchFamily="34" charset="0"/>
                </a:rPr>
                <a:t>4= active efflux out of cell</a:t>
              </a:r>
            </a:p>
            <a:p>
              <a:pPr eaLnBrk="0" hangingPunct="0">
                <a:lnSpc>
                  <a:spcPct val="55000"/>
                </a:lnSpc>
                <a:spcBef>
                  <a:spcPct val="50000"/>
                </a:spcBef>
                <a:defRPr/>
              </a:pPr>
              <a:r>
                <a:rPr lang="sv-SE" b="1" dirty="0">
                  <a:latin typeface="Arial" pitchFamily="34" charset="0"/>
                </a:rPr>
                <a:t>5= efflux of intracellular formed metabolite</a:t>
              </a:r>
            </a:p>
            <a:p>
              <a:pPr eaLnBrk="0" hangingPunct="0">
                <a:lnSpc>
                  <a:spcPct val="55000"/>
                </a:lnSpc>
                <a:spcBef>
                  <a:spcPct val="50000"/>
                </a:spcBef>
                <a:defRPr/>
              </a:pPr>
              <a:r>
                <a:rPr lang="sv-SE" b="1" dirty="0">
                  <a:latin typeface="Arial" pitchFamily="34" charset="0"/>
                </a:rPr>
                <a:t>6= endocytosis/transcytosis</a:t>
              </a:r>
              <a:endParaRPr lang="en-GB" b="1" dirty="0">
                <a:latin typeface="Arial" pitchFamily="34" charset="0"/>
              </a:endParaRPr>
            </a:p>
          </p:txBody>
        </p:sp>
        <p:sp>
          <p:nvSpPr>
            <p:cNvPr id="26668" name="Line 44">
              <a:extLst>
                <a:ext uri="{FF2B5EF4-FFF2-40B4-BE49-F238E27FC236}">
                  <a16:creationId xmlns:a16="http://schemas.microsoft.com/office/drawing/2014/main" id="{70B590D7-F12D-D583-EEAD-ED1B89E11A5D}"/>
                </a:ext>
              </a:extLst>
            </p:cNvPr>
            <p:cNvSpPr>
              <a:spLocks noChangeShapeType="1"/>
            </p:cNvSpPr>
            <p:nvPr/>
          </p:nvSpPr>
          <p:spPr bwMode="auto">
            <a:xfrm>
              <a:off x="4992" y="1200"/>
              <a:ext cx="96" cy="432"/>
            </a:xfrm>
            <a:prstGeom prst="line">
              <a:avLst/>
            </a:prstGeom>
            <a:noFill/>
            <a:ln w="38100">
              <a:solidFill>
                <a:schemeClr val="bg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69" name="Line 45">
              <a:extLst>
                <a:ext uri="{FF2B5EF4-FFF2-40B4-BE49-F238E27FC236}">
                  <a16:creationId xmlns:a16="http://schemas.microsoft.com/office/drawing/2014/main" id="{1AB0C4B3-7A56-434A-034C-DB2E1E21B5E4}"/>
                </a:ext>
              </a:extLst>
            </p:cNvPr>
            <p:cNvSpPr>
              <a:spLocks noChangeShapeType="1"/>
            </p:cNvSpPr>
            <p:nvPr/>
          </p:nvSpPr>
          <p:spPr bwMode="auto">
            <a:xfrm flipH="1">
              <a:off x="4800" y="2592"/>
              <a:ext cx="336" cy="384"/>
            </a:xfrm>
            <a:prstGeom prst="line">
              <a:avLst/>
            </a:prstGeom>
            <a:noFill/>
            <a:ln w="38100">
              <a:solidFill>
                <a:schemeClr val="bg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6631" name="Text Box 50">
            <a:extLst>
              <a:ext uri="{FF2B5EF4-FFF2-40B4-BE49-F238E27FC236}">
                <a16:creationId xmlns:a16="http://schemas.microsoft.com/office/drawing/2014/main" id="{F4A0F08B-0A44-A77D-0F81-F16248E54EA4}"/>
              </a:ext>
            </a:extLst>
          </p:cNvPr>
          <p:cNvSpPr txBox="1">
            <a:spLocks noChangeArrowheads="1"/>
          </p:cNvSpPr>
          <p:nvPr/>
        </p:nvSpPr>
        <p:spPr bwMode="auto">
          <a:xfrm>
            <a:off x="6223000" y="4787901"/>
            <a:ext cx="3835400" cy="923925"/>
          </a:xfrm>
          <a:prstGeom prst="rect">
            <a:avLst/>
          </a:prstGeom>
          <a:solidFill>
            <a:srgbClr val="BFB6D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50000"/>
              </a:spcBef>
            </a:pPr>
            <a:r>
              <a:rPr lang="sv-SE" altLang="en-US" sz="1800" b="1">
                <a:solidFill>
                  <a:srgbClr val="C00000"/>
                </a:solidFill>
              </a:rPr>
              <a:t>Different pathways have different molecular requirements and contributions to overall transport</a:t>
            </a:r>
            <a:endParaRPr lang="en-GB" altLang="en-US" sz="1800" b="1">
              <a:solidFill>
                <a:srgbClr val="C00000"/>
              </a:solidFill>
            </a:endParaRPr>
          </a:p>
        </p:txBody>
      </p:sp>
      <p:sp>
        <p:nvSpPr>
          <p:cNvPr id="52" name="Rectangle 2">
            <a:extLst>
              <a:ext uri="{FF2B5EF4-FFF2-40B4-BE49-F238E27FC236}">
                <a16:creationId xmlns:a16="http://schemas.microsoft.com/office/drawing/2014/main" id="{11BE15BF-F55A-10D4-40E1-54C7C63F4D17}"/>
              </a:ext>
            </a:extLst>
          </p:cNvPr>
          <p:cNvSpPr txBox="1">
            <a:spLocks noChangeArrowheads="1"/>
          </p:cNvSpPr>
          <p:nvPr/>
        </p:nvSpPr>
        <p:spPr>
          <a:xfrm>
            <a:off x="2286001" y="12700"/>
            <a:ext cx="7872413" cy="685800"/>
          </a:xfrm>
          <a:prstGeom prst="rect">
            <a:avLst/>
          </a:prstGeom>
        </p:spPr>
        <p:txBody>
          <a:bodyPr/>
          <a:lstStyle/>
          <a:p>
            <a:pPr algn="ctr" eaLnBrk="0" hangingPunct="0">
              <a:defRPr/>
            </a:pPr>
            <a:r>
              <a:rPr lang="sv-SE" sz="3600" kern="0" dirty="0">
                <a:latin typeface="+mj-lt"/>
                <a:ea typeface="+mj-ea"/>
                <a:cs typeface="+mj-cs"/>
              </a:rPr>
              <a:t>Mechanisms of drug permeability</a:t>
            </a:r>
            <a:endParaRPr lang="en-GB" sz="3600" kern="0" dirty="0">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36A9FD3-5AB9-A7EA-37A0-746846A585F0}"/>
              </a:ext>
            </a:extLst>
          </p:cNvPr>
          <p:cNvSpPr>
            <a:spLocks noGrp="1" noChangeArrowheads="1"/>
          </p:cNvSpPr>
          <p:nvPr>
            <p:ph type="title"/>
          </p:nvPr>
        </p:nvSpPr>
        <p:spPr>
          <a:xfrm>
            <a:off x="1676401" y="123826"/>
            <a:ext cx="8696325" cy="657225"/>
          </a:xfrm>
        </p:spPr>
        <p:txBody>
          <a:bodyPr/>
          <a:lstStyle/>
          <a:p>
            <a:r>
              <a:rPr lang="sv-SE" altLang="en-US" sz="4000" b="1"/>
              <a:t>Intestinal absorption often 1:st order</a:t>
            </a:r>
          </a:p>
        </p:txBody>
      </p:sp>
      <p:sp>
        <p:nvSpPr>
          <p:cNvPr id="27651" name="Text Box 3">
            <a:extLst>
              <a:ext uri="{FF2B5EF4-FFF2-40B4-BE49-F238E27FC236}">
                <a16:creationId xmlns:a16="http://schemas.microsoft.com/office/drawing/2014/main" id="{5EE24159-C328-8992-A552-FEC7D16030C2}"/>
              </a:ext>
            </a:extLst>
          </p:cNvPr>
          <p:cNvSpPr txBox="1">
            <a:spLocks noChangeArrowheads="1"/>
          </p:cNvSpPr>
          <p:nvPr/>
        </p:nvSpPr>
        <p:spPr bwMode="auto">
          <a:xfrm>
            <a:off x="2543175" y="942976"/>
            <a:ext cx="7397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sv-SE" altLang="en-US" sz="2400"/>
              <a:t>Diffusion rate = Permeability • Area • (C</a:t>
            </a:r>
            <a:r>
              <a:rPr lang="sv-SE" altLang="en-US" sz="2400" baseline="-25000"/>
              <a:t>1</a:t>
            </a:r>
            <a:r>
              <a:rPr lang="sv-SE" altLang="en-US" sz="2400"/>
              <a:t>- C</a:t>
            </a:r>
            <a:r>
              <a:rPr lang="sv-SE" altLang="en-US" sz="2400" baseline="-25000"/>
              <a:t>2</a:t>
            </a:r>
            <a:r>
              <a:rPr lang="sv-SE" altLang="en-US" sz="2400"/>
              <a:t>) ≈ P • A • C</a:t>
            </a:r>
            <a:r>
              <a:rPr lang="sv-SE" altLang="en-US" sz="2400" baseline="-25000"/>
              <a:t>1</a:t>
            </a:r>
          </a:p>
        </p:txBody>
      </p:sp>
      <p:grpSp>
        <p:nvGrpSpPr>
          <p:cNvPr id="27652" name="Group 52">
            <a:extLst>
              <a:ext uri="{FF2B5EF4-FFF2-40B4-BE49-F238E27FC236}">
                <a16:creationId xmlns:a16="http://schemas.microsoft.com/office/drawing/2014/main" id="{50D9958F-B59D-E511-3181-6AEC608FAF24}"/>
              </a:ext>
            </a:extLst>
          </p:cNvPr>
          <p:cNvGrpSpPr>
            <a:grpSpLocks/>
          </p:cNvGrpSpPr>
          <p:nvPr/>
        </p:nvGrpSpPr>
        <p:grpSpPr bwMode="auto">
          <a:xfrm>
            <a:off x="2524126" y="1619251"/>
            <a:ext cx="6924675" cy="4117975"/>
            <a:chOff x="1000125" y="1619250"/>
            <a:chExt cx="6924675" cy="4117777"/>
          </a:xfrm>
        </p:grpSpPr>
        <p:sp>
          <p:nvSpPr>
            <p:cNvPr id="27654" name="AutoShape 4">
              <a:extLst>
                <a:ext uri="{FF2B5EF4-FFF2-40B4-BE49-F238E27FC236}">
                  <a16:creationId xmlns:a16="http://schemas.microsoft.com/office/drawing/2014/main" id="{1C9AED34-A2B9-DEA5-076C-EA2C4C321216}"/>
                </a:ext>
              </a:extLst>
            </p:cNvPr>
            <p:cNvSpPr>
              <a:spLocks noChangeArrowheads="1"/>
            </p:cNvSpPr>
            <p:nvPr/>
          </p:nvSpPr>
          <p:spPr bwMode="auto">
            <a:xfrm>
              <a:off x="1981200" y="2533650"/>
              <a:ext cx="1219200" cy="19050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55" name="AutoShape 5">
              <a:extLst>
                <a:ext uri="{FF2B5EF4-FFF2-40B4-BE49-F238E27FC236}">
                  <a16:creationId xmlns:a16="http://schemas.microsoft.com/office/drawing/2014/main" id="{961E2DA1-595F-88D7-DB5C-A7F375F7DFD1}"/>
                </a:ext>
              </a:extLst>
            </p:cNvPr>
            <p:cNvSpPr>
              <a:spLocks noChangeArrowheads="1"/>
            </p:cNvSpPr>
            <p:nvPr/>
          </p:nvSpPr>
          <p:spPr bwMode="auto">
            <a:xfrm>
              <a:off x="4876800" y="2533650"/>
              <a:ext cx="1219200" cy="19050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56" name="AutoShape 6">
              <a:extLst>
                <a:ext uri="{FF2B5EF4-FFF2-40B4-BE49-F238E27FC236}">
                  <a16:creationId xmlns:a16="http://schemas.microsoft.com/office/drawing/2014/main" id="{958A124C-DABC-35D1-0F26-C9139EA7F905}"/>
                </a:ext>
              </a:extLst>
            </p:cNvPr>
            <p:cNvSpPr>
              <a:spLocks noChangeArrowheads="1"/>
            </p:cNvSpPr>
            <p:nvPr/>
          </p:nvSpPr>
          <p:spPr bwMode="auto">
            <a:xfrm>
              <a:off x="3429000" y="2533650"/>
              <a:ext cx="1219200" cy="19050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57" name="AutoShape 7">
              <a:extLst>
                <a:ext uri="{FF2B5EF4-FFF2-40B4-BE49-F238E27FC236}">
                  <a16:creationId xmlns:a16="http://schemas.microsoft.com/office/drawing/2014/main" id="{45685DFC-3311-89F1-B088-DD391F989333}"/>
                </a:ext>
              </a:extLst>
            </p:cNvPr>
            <p:cNvSpPr>
              <a:spLocks noChangeArrowheads="1"/>
            </p:cNvSpPr>
            <p:nvPr/>
          </p:nvSpPr>
          <p:spPr bwMode="auto">
            <a:xfrm>
              <a:off x="6248400" y="2533650"/>
              <a:ext cx="1219200" cy="19050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58" name="AutoShape 8">
              <a:extLst>
                <a:ext uri="{FF2B5EF4-FFF2-40B4-BE49-F238E27FC236}">
                  <a16:creationId xmlns:a16="http://schemas.microsoft.com/office/drawing/2014/main" id="{7661CB69-690E-7B01-49CA-AB0272A164E1}"/>
                </a:ext>
              </a:extLst>
            </p:cNvPr>
            <p:cNvSpPr>
              <a:spLocks noChangeArrowheads="1"/>
            </p:cNvSpPr>
            <p:nvPr/>
          </p:nvSpPr>
          <p:spPr bwMode="auto">
            <a:xfrm>
              <a:off x="3124200" y="2686050"/>
              <a:ext cx="152400" cy="3810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59" name="AutoShape 9">
              <a:extLst>
                <a:ext uri="{FF2B5EF4-FFF2-40B4-BE49-F238E27FC236}">
                  <a16:creationId xmlns:a16="http://schemas.microsoft.com/office/drawing/2014/main" id="{0D095C01-5107-9876-2C12-2E8E2BE6DFF6}"/>
                </a:ext>
              </a:extLst>
            </p:cNvPr>
            <p:cNvSpPr>
              <a:spLocks noChangeArrowheads="1"/>
            </p:cNvSpPr>
            <p:nvPr/>
          </p:nvSpPr>
          <p:spPr bwMode="auto">
            <a:xfrm>
              <a:off x="3352800" y="2686050"/>
              <a:ext cx="152400" cy="3810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60" name="AutoShape 10">
              <a:extLst>
                <a:ext uri="{FF2B5EF4-FFF2-40B4-BE49-F238E27FC236}">
                  <a16:creationId xmlns:a16="http://schemas.microsoft.com/office/drawing/2014/main" id="{FF81184E-E50E-3701-00F1-F2C95801344D}"/>
                </a:ext>
              </a:extLst>
            </p:cNvPr>
            <p:cNvSpPr>
              <a:spLocks noChangeArrowheads="1"/>
            </p:cNvSpPr>
            <p:nvPr/>
          </p:nvSpPr>
          <p:spPr bwMode="auto">
            <a:xfrm>
              <a:off x="4572000" y="2686050"/>
              <a:ext cx="152400" cy="3810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61" name="AutoShape 11">
              <a:extLst>
                <a:ext uri="{FF2B5EF4-FFF2-40B4-BE49-F238E27FC236}">
                  <a16:creationId xmlns:a16="http://schemas.microsoft.com/office/drawing/2014/main" id="{938C5F5D-6F2C-4455-6259-E6E0F7F01B67}"/>
                </a:ext>
              </a:extLst>
            </p:cNvPr>
            <p:cNvSpPr>
              <a:spLocks noChangeArrowheads="1"/>
            </p:cNvSpPr>
            <p:nvPr/>
          </p:nvSpPr>
          <p:spPr bwMode="auto">
            <a:xfrm>
              <a:off x="4800600" y="2686050"/>
              <a:ext cx="152400" cy="3810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62" name="AutoShape 12">
              <a:extLst>
                <a:ext uri="{FF2B5EF4-FFF2-40B4-BE49-F238E27FC236}">
                  <a16:creationId xmlns:a16="http://schemas.microsoft.com/office/drawing/2014/main" id="{6FD698BC-A06B-B948-56FD-8DA1675865C6}"/>
                </a:ext>
              </a:extLst>
            </p:cNvPr>
            <p:cNvSpPr>
              <a:spLocks noChangeArrowheads="1"/>
            </p:cNvSpPr>
            <p:nvPr/>
          </p:nvSpPr>
          <p:spPr bwMode="auto">
            <a:xfrm>
              <a:off x="6019800" y="2609850"/>
              <a:ext cx="152400" cy="3810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63" name="AutoShape 13">
              <a:extLst>
                <a:ext uri="{FF2B5EF4-FFF2-40B4-BE49-F238E27FC236}">
                  <a16:creationId xmlns:a16="http://schemas.microsoft.com/office/drawing/2014/main" id="{62CC84C5-F188-B7AB-1E70-21BA3F150AE6}"/>
                </a:ext>
              </a:extLst>
            </p:cNvPr>
            <p:cNvSpPr>
              <a:spLocks noChangeArrowheads="1"/>
            </p:cNvSpPr>
            <p:nvPr/>
          </p:nvSpPr>
          <p:spPr bwMode="auto">
            <a:xfrm>
              <a:off x="6172200" y="2609850"/>
              <a:ext cx="152400" cy="3810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64" name="Rectangle 14">
              <a:extLst>
                <a:ext uri="{FF2B5EF4-FFF2-40B4-BE49-F238E27FC236}">
                  <a16:creationId xmlns:a16="http://schemas.microsoft.com/office/drawing/2014/main" id="{A4F980B5-6E9C-478D-BBA9-56211F38A91B}"/>
                </a:ext>
              </a:extLst>
            </p:cNvPr>
            <p:cNvSpPr>
              <a:spLocks noChangeArrowheads="1"/>
            </p:cNvSpPr>
            <p:nvPr/>
          </p:nvSpPr>
          <p:spPr bwMode="auto">
            <a:xfrm>
              <a:off x="2133600" y="2381250"/>
              <a:ext cx="762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65" name="Rectangle 15">
              <a:extLst>
                <a:ext uri="{FF2B5EF4-FFF2-40B4-BE49-F238E27FC236}">
                  <a16:creationId xmlns:a16="http://schemas.microsoft.com/office/drawing/2014/main" id="{9EA34D88-90C0-623A-0907-77C398E48BC8}"/>
                </a:ext>
              </a:extLst>
            </p:cNvPr>
            <p:cNvSpPr>
              <a:spLocks noChangeArrowheads="1"/>
            </p:cNvSpPr>
            <p:nvPr/>
          </p:nvSpPr>
          <p:spPr bwMode="auto">
            <a:xfrm>
              <a:off x="2286000" y="2381250"/>
              <a:ext cx="762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66" name="Rectangle 16">
              <a:extLst>
                <a:ext uri="{FF2B5EF4-FFF2-40B4-BE49-F238E27FC236}">
                  <a16:creationId xmlns:a16="http://schemas.microsoft.com/office/drawing/2014/main" id="{CC47E5D2-E693-FEFD-D52D-98A18FA67DA3}"/>
                </a:ext>
              </a:extLst>
            </p:cNvPr>
            <p:cNvSpPr>
              <a:spLocks noChangeArrowheads="1"/>
            </p:cNvSpPr>
            <p:nvPr/>
          </p:nvSpPr>
          <p:spPr bwMode="auto">
            <a:xfrm>
              <a:off x="2438400" y="2381250"/>
              <a:ext cx="762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67" name="Rectangle 17">
              <a:extLst>
                <a:ext uri="{FF2B5EF4-FFF2-40B4-BE49-F238E27FC236}">
                  <a16:creationId xmlns:a16="http://schemas.microsoft.com/office/drawing/2014/main" id="{2E81CFC8-3892-DF87-B1C8-87B18FE435A6}"/>
                </a:ext>
              </a:extLst>
            </p:cNvPr>
            <p:cNvSpPr>
              <a:spLocks noChangeArrowheads="1"/>
            </p:cNvSpPr>
            <p:nvPr/>
          </p:nvSpPr>
          <p:spPr bwMode="auto">
            <a:xfrm>
              <a:off x="2590800" y="2381250"/>
              <a:ext cx="762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68" name="Rectangle 18">
              <a:extLst>
                <a:ext uri="{FF2B5EF4-FFF2-40B4-BE49-F238E27FC236}">
                  <a16:creationId xmlns:a16="http://schemas.microsoft.com/office/drawing/2014/main" id="{A0BEDD85-3A34-6644-64F7-9B3E94C9C949}"/>
                </a:ext>
              </a:extLst>
            </p:cNvPr>
            <p:cNvSpPr>
              <a:spLocks noChangeArrowheads="1"/>
            </p:cNvSpPr>
            <p:nvPr/>
          </p:nvSpPr>
          <p:spPr bwMode="auto">
            <a:xfrm>
              <a:off x="2743200" y="2381250"/>
              <a:ext cx="762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69" name="Rectangle 19">
              <a:extLst>
                <a:ext uri="{FF2B5EF4-FFF2-40B4-BE49-F238E27FC236}">
                  <a16:creationId xmlns:a16="http://schemas.microsoft.com/office/drawing/2014/main" id="{29E193D6-C2F4-07CB-3F62-F39405DBCE50}"/>
                </a:ext>
              </a:extLst>
            </p:cNvPr>
            <p:cNvSpPr>
              <a:spLocks noChangeArrowheads="1"/>
            </p:cNvSpPr>
            <p:nvPr/>
          </p:nvSpPr>
          <p:spPr bwMode="auto">
            <a:xfrm>
              <a:off x="2895600" y="2381250"/>
              <a:ext cx="762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70" name="Rectangle 20">
              <a:extLst>
                <a:ext uri="{FF2B5EF4-FFF2-40B4-BE49-F238E27FC236}">
                  <a16:creationId xmlns:a16="http://schemas.microsoft.com/office/drawing/2014/main" id="{8B96FE5B-0388-46F9-0D1D-38339F9EA032}"/>
                </a:ext>
              </a:extLst>
            </p:cNvPr>
            <p:cNvSpPr>
              <a:spLocks noChangeArrowheads="1"/>
            </p:cNvSpPr>
            <p:nvPr/>
          </p:nvSpPr>
          <p:spPr bwMode="auto">
            <a:xfrm>
              <a:off x="3048000" y="2381250"/>
              <a:ext cx="762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71" name="Rectangle 21">
              <a:extLst>
                <a:ext uri="{FF2B5EF4-FFF2-40B4-BE49-F238E27FC236}">
                  <a16:creationId xmlns:a16="http://schemas.microsoft.com/office/drawing/2014/main" id="{9684C258-919B-9873-5F5A-0B47354E1374}"/>
                </a:ext>
              </a:extLst>
            </p:cNvPr>
            <p:cNvSpPr>
              <a:spLocks noChangeArrowheads="1"/>
            </p:cNvSpPr>
            <p:nvPr/>
          </p:nvSpPr>
          <p:spPr bwMode="auto">
            <a:xfrm>
              <a:off x="3505200" y="2381250"/>
              <a:ext cx="762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72" name="Rectangle 22">
              <a:extLst>
                <a:ext uri="{FF2B5EF4-FFF2-40B4-BE49-F238E27FC236}">
                  <a16:creationId xmlns:a16="http://schemas.microsoft.com/office/drawing/2014/main" id="{BB3DEFED-97B7-873C-8F2E-A5B8C56DB706}"/>
                </a:ext>
              </a:extLst>
            </p:cNvPr>
            <p:cNvSpPr>
              <a:spLocks noChangeArrowheads="1"/>
            </p:cNvSpPr>
            <p:nvPr/>
          </p:nvSpPr>
          <p:spPr bwMode="auto">
            <a:xfrm>
              <a:off x="3657600" y="2381250"/>
              <a:ext cx="762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73" name="Rectangle 23">
              <a:extLst>
                <a:ext uri="{FF2B5EF4-FFF2-40B4-BE49-F238E27FC236}">
                  <a16:creationId xmlns:a16="http://schemas.microsoft.com/office/drawing/2014/main" id="{FA84A2BA-10A4-5ED2-C7BA-362A6FDDCE2C}"/>
                </a:ext>
              </a:extLst>
            </p:cNvPr>
            <p:cNvSpPr>
              <a:spLocks noChangeArrowheads="1"/>
            </p:cNvSpPr>
            <p:nvPr/>
          </p:nvSpPr>
          <p:spPr bwMode="auto">
            <a:xfrm>
              <a:off x="3810000" y="2381250"/>
              <a:ext cx="762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74" name="Rectangle 24">
              <a:extLst>
                <a:ext uri="{FF2B5EF4-FFF2-40B4-BE49-F238E27FC236}">
                  <a16:creationId xmlns:a16="http://schemas.microsoft.com/office/drawing/2014/main" id="{79FCB6B5-583D-77BC-A67A-A275E84196EA}"/>
                </a:ext>
              </a:extLst>
            </p:cNvPr>
            <p:cNvSpPr>
              <a:spLocks noChangeArrowheads="1"/>
            </p:cNvSpPr>
            <p:nvPr/>
          </p:nvSpPr>
          <p:spPr bwMode="auto">
            <a:xfrm>
              <a:off x="3962400" y="2381250"/>
              <a:ext cx="762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75" name="Rectangle 25">
              <a:extLst>
                <a:ext uri="{FF2B5EF4-FFF2-40B4-BE49-F238E27FC236}">
                  <a16:creationId xmlns:a16="http://schemas.microsoft.com/office/drawing/2014/main" id="{2398552C-4A78-457C-6C8A-FD1866C99ED9}"/>
                </a:ext>
              </a:extLst>
            </p:cNvPr>
            <p:cNvSpPr>
              <a:spLocks noChangeArrowheads="1"/>
            </p:cNvSpPr>
            <p:nvPr/>
          </p:nvSpPr>
          <p:spPr bwMode="auto">
            <a:xfrm>
              <a:off x="4114800" y="2381250"/>
              <a:ext cx="762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76" name="Rectangle 26">
              <a:extLst>
                <a:ext uri="{FF2B5EF4-FFF2-40B4-BE49-F238E27FC236}">
                  <a16:creationId xmlns:a16="http://schemas.microsoft.com/office/drawing/2014/main" id="{811CC2DA-DDA6-FE7E-3C00-C4649B98F010}"/>
                </a:ext>
              </a:extLst>
            </p:cNvPr>
            <p:cNvSpPr>
              <a:spLocks noChangeArrowheads="1"/>
            </p:cNvSpPr>
            <p:nvPr/>
          </p:nvSpPr>
          <p:spPr bwMode="auto">
            <a:xfrm>
              <a:off x="4267200" y="2381250"/>
              <a:ext cx="762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77" name="Rectangle 27">
              <a:extLst>
                <a:ext uri="{FF2B5EF4-FFF2-40B4-BE49-F238E27FC236}">
                  <a16:creationId xmlns:a16="http://schemas.microsoft.com/office/drawing/2014/main" id="{8A8DFC5F-8054-E8D7-783F-36ECA8418F17}"/>
                </a:ext>
              </a:extLst>
            </p:cNvPr>
            <p:cNvSpPr>
              <a:spLocks noChangeArrowheads="1"/>
            </p:cNvSpPr>
            <p:nvPr/>
          </p:nvSpPr>
          <p:spPr bwMode="auto">
            <a:xfrm>
              <a:off x="4419600" y="2381250"/>
              <a:ext cx="762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78" name="Rectangle 28">
              <a:extLst>
                <a:ext uri="{FF2B5EF4-FFF2-40B4-BE49-F238E27FC236}">
                  <a16:creationId xmlns:a16="http://schemas.microsoft.com/office/drawing/2014/main" id="{78DA19D4-6876-23EA-D47C-4E3F388CF6C8}"/>
                </a:ext>
              </a:extLst>
            </p:cNvPr>
            <p:cNvSpPr>
              <a:spLocks noChangeArrowheads="1"/>
            </p:cNvSpPr>
            <p:nvPr/>
          </p:nvSpPr>
          <p:spPr bwMode="auto">
            <a:xfrm>
              <a:off x="5029200" y="2381250"/>
              <a:ext cx="762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79" name="Rectangle 29">
              <a:extLst>
                <a:ext uri="{FF2B5EF4-FFF2-40B4-BE49-F238E27FC236}">
                  <a16:creationId xmlns:a16="http://schemas.microsoft.com/office/drawing/2014/main" id="{16B9EC0C-54B6-E196-92AA-E49071543EDA}"/>
                </a:ext>
              </a:extLst>
            </p:cNvPr>
            <p:cNvSpPr>
              <a:spLocks noChangeArrowheads="1"/>
            </p:cNvSpPr>
            <p:nvPr/>
          </p:nvSpPr>
          <p:spPr bwMode="auto">
            <a:xfrm>
              <a:off x="5181600" y="2381250"/>
              <a:ext cx="762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80" name="Rectangle 30">
              <a:extLst>
                <a:ext uri="{FF2B5EF4-FFF2-40B4-BE49-F238E27FC236}">
                  <a16:creationId xmlns:a16="http://schemas.microsoft.com/office/drawing/2014/main" id="{A2F58943-35E8-93FB-A0CE-190C576A87E4}"/>
                </a:ext>
              </a:extLst>
            </p:cNvPr>
            <p:cNvSpPr>
              <a:spLocks noChangeArrowheads="1"/>
            </p:cNvSpPr>
            <p:nvPr/>
          </p:nvSpPr>
          <p:spPr bwMode="auto">
            <a:xfrm>
              <a:off x="5334000" y="2381250"/>
              <a:ext cx="762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81" name="Rectangle 31">
              <a:extLst>
                <a:ext uri="{FF2B5EF4-FFF2-40B4-BE49-F238E27FC236}">
                  <a16:creationId xmlns:a16="http://schemas.microsoft.com/office/drawing/2014/main" id="{363697AD-B4E0-7B54-3DC4-F1E48BAB9954}"/>
                </a:ext>
              </a:extLst>
            </p:cNvPr>
            <p:cNvSpPr>
              <a:spLocks noChangeArrowheads="1"/>
            </p:cNvSpPr>
            <p:nvPr/>
          </p:nvSpPr>
          <p:spPr bwMode="auto">
            <a:xfrm>
              <a:off x="5486400" y="2381250"/>
              <a:ext cx="762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82" name="Rectangle 32">
              <a:extLst>
                <a:ext uri="{FF2B5EF4-FFF2-40B4-BE49-F238E27FC236}">
                  <a16:creationId xmlns:a16="http://schemas.microsoft.com/office/drawing/2014/main" id="{5CB48F77-490C-57F2-50AC-45410309AA04}"/>
                </a:ext>
              </a:extLst>
            </p:cNvPr>
            <p:cNvSpPr>
              <a:spLocks noChangeArrowheads="1"/>
            </p:cNvSpPr>
            <p:nvPr/>
          </p:nvSpPr>
          <p:spPr bwMode="auto">
            <a:xfrm>
              <a:off x="5638800" y="2381250"/>
              <a:ext cx="762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83" name="Rectangle 33">
              <a:extLst>
                <a:ext uri="{FF2B5EF4-FFF2-40B4-BE49-F238E27FC236}">
                  <a16:creationId xmlns:a16="http://schemas.microsoft.com/office/drawing/2014/main" id="{C3E4FF72-0B75-975C-372A-8CDF54C5A877}"/>
                </a:ext>
              </a:extLst>
            </p:cNvPr>
            <p:cNvSpPr>
              <a:spLocks noChangeArrowheads="1"/>
            </p:cNvSpPr>
            <p:nvPr/>
          </p:nvSpPr>
          <p:spPr bwMode="auto">
            <a:xfrm>
              <a:off x="5791200" y="2381250"/>
              <a:ext cx="762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84" name="Rectangle 34">
              <a:extLst>
                <a:ext uri="{FF2B5EF4-FFF2-40B4-BE49-F238E27FC236}">
                  <a16:creationId xmlns:a16="http://schemas.microsoft.com/office/drawing/2014/main" id="{EEFA2137-D9E4-94A9-0613-B7B6CCF1978D}"/>
                </a:ext>
              </a:extLst>
            </p:cNvPr>
            <p:cNvSpPr>
              <a:spLocks noChangeArrowheads="1"/>
            </p:cNvSpPr>
            <p:nvPr/>
          </p:nvSpPr>
          <p:spPr bwMode="auto">
            <a:xfrm>
              <a:off x="5943600" y="2381250"/>
              <a:ext cx="762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85" name="Rectangle 35">
              <a:extLst>
                <a:ext uri="{FF2B5EF4-FFF2-40B4-BE49-F238E27FC236}">
                  <a16:creationId xmlns:a16="http://schemas.microsoft.com/office/drawing/2014/main" id="{A960ABE3-B46E-1656-9CD1-07BF2750CAAC}"/>
                </a:ext>
              </a:extLst>
            </p:cNvPr>
            <p:cNvSpPr>
              <a:spLocks noChangeArrowheads="1"/>
            </p:cNvSpPr>
            <p:nvPr/>
          </p:nvSpPr>
          <p:spPr bwMode="auto">
            <a:xfrm>
              <a:off x="6400800" y="2381250"/>
              <a:ext cx="762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86" name="Rectangle 36">
              <a:extLst>
                <a:ext uri="{FF2B5EF4-FFF2-40B4-BE49-F238E27FC236}">
                  <a16:creationId xmlns:a16="http://schemas.microsoft.com/office/drawing/2014/main" id="{2F8E111F-7EBB-C444-FA89-0EF26381FBEF}"/>
                </a:ext>
              </a:extLst>
            </p:cNvPr>
            <p:cNvSpPr>
              <a:spLocks noChangeArrowheads="1"/>
            </p:cNvSpPr>
            <p:nvPr/>
          </p:nvSpPr>
          <p:spPr bwMode="auto">
            <a:xfrm>
              <a:off x="6553200" y="2381250"/>
              <a:ext cx="762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87" name="Rectangle 37">
              <a:extLst>
                <a:ext uri="{FF2B5EF4-FFF2-40B4-BE49-F238E27FC236}">
                  <a16:creationId xmlns:a16="http://schemas.microsoft.com/office/drawing/2014/main" id="{69C1AD10-F0E4-614C-B1A3-388588CBC304}"/>
                </a:ext>
              </a:extLst>
            </p:cNvPr>
            <p:cNvSpPr>
              <a:spLocks noChangeArrowheads="1"/>
            </p:cNvSpPr>
            <p:nvPr/>
          </p:nvSpPr>
          <p:spPr bwMode="auto">
            <a:xfrm>
              <a:off x="6705600" y="2381250"/>
              <a:ext cx="762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88" name="Rectangle 38">
              <a:extLst>
                <a:ext uri="{FF2B5EF4-FFF2-40B4-BE49-F238E27FC236}">
                  <a16:creationId xmlns:a16="http://schemas.microsoft.com/office/drawing/2014/main" id="{1431F083-E6E6-2AE8-B366-311C2A0E9D8F}"/>
                </a:ext>
              </a:extLst>
            </p:cNvPr>
            <p:cNvSpPr>
              <a:spLocks noChangeArrowheads="1"/>
            </p:cNvSpPr>
            <p:nvPr/>
          </p:nvSpPr>
          <p:spPr bwMode="auto">
            <a:xfrm>
              <a:off x="6858000" y="2381250"/>
              <a:ext cx="762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89" name="Rectangle 39">
              <a:extLst>
                <a:ext uri="{FF2B5EF4-FFF2-40B4-BE49-F238E27FC236}">
                  <a16:creationId xmlns:a16="http://schemas.microsoft.com/office/drawing/2014/main" id="{41175B18-D88C-D128-3952-32DB82069C2F}"/>
                </a:ext>
              </a:extLst>
            </p:cNvPr>
            <p:cNvSpPr>
              <a:spLocks noChangeArrowheads="1"/>
            </p:cNvSpPr>
            <p:nvPr/>
          </p:nvSpPr>
          <p:spPr bwMode="auto">
            <a:xfrm>
              <a:off x="7010400" y="2381250"/>
              <a:ext cx="762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90" name="Rectangle 40">
              <a:extLst>
                <a:ext uri="{FF2B5EF4-FFF2-40B4-BE49-F238E27FC236}">
                  <a16:creationId xmlns:a16="http://schemas.microsoft.com/office/drawing/2014/main" id="{F0842EAE-71F3-905C-AAAC-AE33A0EE6DBD}"/>
                </a:ext>
              </a:extLst>
            </p:cNvPr>
            <p:cNvSpPr>
              <a:spLocks noChangeArrowheads="1"/>
            </p:cNvSpPr>
            <p:nvPr/>
          </p:nvSpPr>
          <p:spPr bwMode="auto">
            <a:xfrm>
              <a:off x="7162800" y="2381250"/>
              <a:ext cx="762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91" name="Line 41">
              <a:extLst>
                <a:ext uri="{FF2B5EF4-FFF2-40B4-BE49-F238E27FC236}">
                  <a16:creationId xmlns:a16="http://schemas.microsoft.com/office/drawing/2014/main" id="{0723B998-3357-7959-6866-839F3A4BE7A2}"/>
                </a:ext>
              </a:extLst>
            </p:cNvPr>
            <p:cNvSpPr>
              <a:spLocks noChangeShapeType="1"/>
            </p:cNvSpPr>
            <p:nvPr/>
          </p:nvSpPr>
          <p:spPr bwMode="auto">
            <a:xfrm>
              <a:off x="3276600" y="2000250"/>
              <a:ext cx="0" cy="2971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7692" name="Oval 42">
              <a:extLst>
                <a:ext uri="{FF2B5EF4-FFF2-40B4-BE49-F238E27FC236}">
                  <a16:creationId xmlns:a16="http://schemas.microsoft.com/office/drawing/2014/main" id="{C5178436-69F5-9299-5357-58AA6EB1181D}"/>
                </a:ext>
              </a:extLst>
            </p:cNvPr>
            <p:cNvSpPr>
              <a:spLocks noChangeArrowheads="1"/>
            </p:cNvSpPr>
            <p:nvPr/>
          </p:nvSpPr>
          <p:spPr bwMode="auto">
            <a:xfrm>
              <a:off x="3200400" y="1619250"/>
              <a:ext cx="152400" cy="152400"/>
            </a:xfrm>
            <a:prstGeom prst="ellipse">
              <a:avLst/>
            </a:prstGeom>
            <a:solidFill>
              <a:srgbClr val="FFEA18"/>
            </a:solidFill>
            <a:ln w="9525">
              <a:solidFill>
                <a:schemeClr val="tx1"/>
              </a:solidFill>
              <a:round/>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93" name="Line 43">
              <a:extLst>
                <a:ext uri="{FF2B5EF4-FFF2-40B4-BE49-F238E27FC236}">
                  <a16:creationId xmlns:a16="http://schemas.microsoft.com/office/drawing/2014/main" id="{519F5710-8519-0FC2-D03B-F52DE0B0C2DB}"/>
                </a:ext>
              </a:extLst>
            </p:cNvPr>
            <p:cNvSpPr>
              <a:spLocks noChangeShapeType="1"/>
            </p:cNvSpPr>
            <p:nvPr/>
          </p:nvSpPr>
          <p:spPr bwMode="auto">
            <a:xfrm>
              <a:off x="5486400" y="2000250"/>
              <a:ext cx="0" cy="2971800"/>
            </a:xfrm>
            <a:prstGeom prst="line">
              <a:avLst/>
            </a:prstGeom>
            <a:noFill/>
            <a:ln w="5715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7694" name="Line 44">
              <a:extLst>
                <a:ext uri="{FF2B5EF4-FFF2-40B4-BE49-F238E27FC236}">
                  <a16:creationId xmlns:a16="http://schemas.microsoft.com/office/drawing/2014/main" id="{4366BB31-210F-6FE0-DC83-6A80AFFCD692}"/>
                </a:ext>
              </a:extLst>
            </p:cNvPr>
            <p:cNvSpPr>
              <a:spLocks noChangeShapeType="1"/>
            </p:cNvSpPr>
            <p:nvPr/>
          </p:nvSpPr>
          <p:spPr bwMode="auto">
            <a:xfrm>
              <a:off x="6858000" y="2000250"/>
              <a:ext cx="0" cy="2971800"/>
            </a:xfrm>
            <a:prstGeom prst="line">
              <a:avLst/>
            </a:prstGeom>
            <a:noFill/>
            <a:ln w="9525">
              <a:solidFill>
                <a:schemeClr val="tx1"/>
              </a:solidFill>
              <a:prstDash val="sysDot"/>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7695" name="Oval 45">
              <a:extLst>
                <a:ext uri="{FF2B5EF4-FFF2-40B4-BE49-F238E27FC236}">
                  <a16:creationId xmlns:a16="http://schemas.microsoft.com/office/drawing/2014/main" id="{92535EBF-1119-649B-24DE-F7CE4886D49B}"/>
                </a:ext>
              </a:extLst>
            </p:cNvPr>
            <p:cNvSpPr>
              <a:spLocks noChangeArrowheads="1"/>
            </p:cNvSpPr>
            <p:nvPr/>
          </p:nvSpPr>
          <p:spPr bwMode="auto">
            <a:xfrm>
              <a:off x="5410200" y="1619250"/>
              <a:ext cx="152400" cy="152400"/>
            </a:xfrm>
            <a:prstGeom prst="ellipse">
              <a:avLst/>
            </a:prstGeom>
            <a:solidFill>
              <a:srgbClr val="FFEA18"/>
            </a:solidFill>
            <a:ln w="9525">
              <a:solidFill>
                <a:schemeClr val="tx1"/>
              </a:solidFill>
              <a:round/>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96" name="Oval 46">
              <a:extLst>
                <a:ext uri="{FF2B5EF4-FFF2-40B4-BE49-F238E27FC236}">
                  <a16:creationId xmlns:a16="http://schemas.microsoft.com/office/drawing/2014/main" id="{C7999467-F54E-B5FB-D72C-48348415AC6A}"/>
                </a:ext>
              </a:extLst>
            </p:cNvPr>
            <p:cNvSpPr>
              <a:spLocks noChangeArrowheads="1"/>
            </p:cNvSpPr>
            <p:nvPr/>
          </p:nvSpPr>
          <p:spPr bwMode="auto">
            <a:xfrm>
              <a:off x="6781800" y="1619250"/>
              <a:ext cx="152400" cy="152400"/>
            </a:xfrm>
            <a:prstGeom prst="ellipse">
              <a:avLst/>
            </a:prstGeom>
            <a:solidFill>
              <a:srgbClr val="FFEA18"/>
            </a:solidFill>
            <a:ln w="9525">
              <a:solidFill>
                <a:schemeClr val="tx1"/>
              </a:solidFill>
              <a:round/>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97" name="AutoShape 47">
              <a:extLst>
                <a:ext uri="{FF2B5EF4-FFF2-40B4-BE49-F238E27FC236}">
                  <a16:creationId xmlns:a16="http://schemas.microsoft.com/office/drawing/2014/main" id="{21FD4EBC-6DCB-4C98-ECE8-2C6AD10E736C}"/>
                </a:ext>
              </a:extLst>
            </p:cNvPr>
            <p:cNvSpPr>
              <a:spLocks noChangeArrowheads="1"/>
            </p:cNvSpPr>
            <p:nvPr/>
          </p:nvSpPr>
          <p:spPr bwMode="auto">
            <a:xfrm>
              <a:off x="6781800" y="2305050"/>
              <a:ext cx="228600" cy="381000"/>
            </a:xfrm>
            <a:prstGeom prst="roundRect">
              <a:avLst>
                <a:gd name="adj" fmla="val 16667"/>
              </a:avLst>
            </a:prstGeom>
            <a:solidFill>
              <a:srgbClr val="ED181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7698" name="Text Box 48">
              <a:extLst>
                <a:ext uri="{FF2B5EF4-FFF2-40B4-BE49-F238E27FC236}">
                  <a16:creationId xmlns:a16="http://schemas.microsoft.com/office/drawing/2014/main" id="{576885FE-1A89-C14D-FF6C-391B02F1BE5C}"/>
                </a:ext>
              </a:extLst>
            </p:cNvPr>
            <p:cNvSpPr txBox="1">
              <a:spLocks noChangeArrowheads="1"/>
            </p:cNvSpPr>
            <p:nvPr/>
          </p:nvSpPr>
          <p:spPr bwMode="auto">
            <a:xfrm>
              <a:off x="1203081" y="1679575"/>
              <a:ext cx="5645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sv-SE" altLang="en-US" sz="2800" b="1"/>
                <a:t>C</a:t>
              </a:r>
              <a:r>
                <a:rPr lang="sv-SE" altLang="en-US" sz="2800" b="1" baseline="-25000"/>
                <a:t>1</a:t>
              </a:r>
            </a:p>
          </p:txBody>
        </p:sp>
        <p:sp>
          <p:nvSpPr>
            <p:cNvPr id="27699" name="Text Box 49">
              <a:extLst>
                <a:ext uri="{FF2B5EF4-FFF2-40B4-BE49-F238E27FC236}">
                  <a16:creationId xmlns:a16="http://schemas.microsoft.com/office/drawing/2014/main" id="{166729A7-9E13-FCA2-3A96-7B6DF3334EC4}"/>
                </a:ext>
              </a:extLst>
            </p:cNvPr>
            <p:cNvSpPr txBox="1">
              <a:spLocks noChangeArrowheads="1"/>
            </p:cNvSpPr>
            <p:nvPr/>
          </p:nvSpPr>
          <p:spPr bwMode="auto">
            <a:xfrm>
              <a:off x="1000125" y="4972050"/>
              <a:ext cx="11208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sv-SE" altLang="en-US" sz="2800" b="1"/>
                <a:t>C</a:t>
              </a:r>
              <a:r>
                <a:rPr lang="sv-SE" altLang="en-US" sz="2800" b="1" baseline="-25000"/>
                <a:t>2</a:t>
              </a:r>
              <a:r>
                <a:rPr lang="sv-SE" altLang="en-US" sz="2800" b="1"/>
                <a:t> ≈ 0</a:t>
              </a:r>
              <a:endParaRPr lang="sv-SE" altLang="en-US" sz="2800" b="1" baseline="-25000"/>
            </a:p>
          </p:txBody>
        </p:sp>
        <p:sp>
          <p:nvSpPr>
            <p:cNvPr id="27700" name="Line 50">
              <a:extLst>
                <a:ext uri="{FF2B5EF4-FFF2-40B4-BE49-F238E27FC236}">
                  <a16:creationId xmlns:a16="http://schemas.microsoft.com/office/drawing/2014/main" id="{0BB48A9C-6C45-CD4E-4A84-B406DA7686B7}"/>
                </a:ext>
              </a:extLst>
            </p:cNvPr>
            <p:cNvSpPr>
              <a:spLocks noChangeShapeType="1"/>
            </p:cNvSpPr>
            <p:nvPr/>
          </p:nvSpPr>
          <p:spPr bwMode="auto">
            <a:xfrm>
              <a:off x="2286000" y="5200650"/>
              <a:ext cx="5638800" cy="0"/>
            </a:xfrm>
            <a:prstGeom prst="line">
              <a:avLst/>
            </a:prstGeom>
            <a:noFill/>
            <a:ln w="76200">
              <a:solidFill>
                <a:srgbClr val="ED181E"/>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7701" name="Text Box 51">
              <a:extLst>
                <a:ext uri="{FF2B5EF4-FFF2-40B4-BE49-F238E27FC236}">
                  <a16:creationId xmlns:a16="http://schemas.microsoft.com/office/drawing/2014/main" id="{FA28D35C-A45F-92D5-4C1A-B73B9E138BE5}"/>
                </a:ext>
              </a:extLst>
            </p:cNvPr>
            <p:cNvSpPr txBox="1">
              <a:spLocks noChangeArrowheads="1"/>
            </p:cNvSpPr>
            <p:nvPr/>
          </p:nvSpPr>
          <p:spPr bwMode="auto">
            <a:xfrm>
              <a:off x="4191000" y="5429250"/>
              <a:ext cx="643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sv-SE" altLang="en-US">
                  <a:solidFill>
                    <a:srgbClr val="ED181E"/>
                  </a:solidFill>
                  <a:latin typeface="Arial" panose="020B0604020202020204" pitchFamily="34" charset="0"/>
                </a:rPr>
                <a:t>Blood</a:t>
              </a:r>
            </a:p>
          </p:txBody>
        </p:sp>
        <p:sp>
          <p:nvSpPr>
            <p:cNvPr id="27702" name="Text Box 52">
              <a:extLst>
                <a:ext uri="{FF2B5EF4-FFF2-40B4-BE49-F238E27FC236}">
                  <a16:creationId xmlns:a16="http://schemas.microsoft.com/office/drawing/2014/main" id="{EE6F2C56-00C8-AC3B-739F-77A48D8F4CD1}"/>
                </a:ext>
              </a:extLst>
            </p:cNvPr>
            <p:cNvSpPr txBox="1">
              <a:spLocks noChangeArrowheads="1"/>
            </p:cNvSpPr>
            <p:nvPr/>
          </p:nvSpPr>
          <p:spPr bwMode="auto">
            <a:xfrm>
              <a:off x="6000750" y="5419725"/>
              <a:ext cx="1515158" cy="30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sv-SE" altLang="en-US" b="1"/>
                <a:t>”sink conditions”</a:t>
              </a:r>
            </a:p>
          </p:txBody>
        </p:sp>
      </p:grpSp>
      <p:sp>
        <p:nvSpPr>
          <p:cNvPr id="27653" name="TextBox 53">
            <a:extLst>
              <a:ext uri="{FF2B5EF4-FFF2-40B4-BE49-F238E27FC236}">
                <a16:creationId xmlns:a16="http://schemas.microsoft.com/office/drawing/2014/main" id="{FB18758D-D24E-48F2-0939-B19635D543C8}"/>
              </a:ext>
            </a:extLst>
          </p:cNvPr>
          <p:cNvSpPr txBox="1">
            <a:spLocks noChangeArrowheads="1"/>
          </p:cNvSpPr>
          <p:nvPr/>
        </p:nvSpPr>
        <p:spPr bwMode="auto">
          <a:xfrm>
            <a:off x="3219450" y="6143625"/>
            <a:ext cx="4972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sz="1600" b="1"/>
              <a:t>Similar to when you open a tap with the drainage open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79AD9D86-EAD2-061B-5404-2F12B756F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1" y="1108076"/>
            <a:ext cx="3762375" cy="574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8675" name="Text Box 3">
            <a:extLst>
              <a:ext uri="{FF2B5EF4-FFF2-40B4-BE49-F238E27FC236}">
                <a16:creationId xmlns:a16="http://schemas.microsoft.com/office/drawing/2014/main" id="{461B1E26-DA6B-DAE0-AA08-427B7FA27BBB}"/>
              </a:ext>
            </a:extLst>
          </p:cNvPr>
          <p:cNvSpPr txBox="1">
            <a:spLocks noChangeArrowheads="1"/>
          </p:cNvSpPr>
          <p:nvPr/>
        </p:nvSpPr>
        <p:spPr bwMode="auto">
          <a:xfrm>
            <a:off x="7620000" y="12192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sv-SE" altLang="en-US">
                <a:latin typeface="Arial" panose="020B0604020202020204" pitchFamily="34" charset="0"/>
              </a:rPr>
              <a:t>Blood flow dependent absorption of compounds</a:t>
            </a:r>
            <a:endParaRPr lang="en-GB" altLang="en-US">
              <a:latin typeface="Arial" panose="020B0604020202020204" pitchFamily="34" charset="0"/>
            </a:endParaRPr>
          </a:p>
        </p:txBody>
      </p:sp>
      <p:sp>
        <p:nvSpPr>
          <p:cNvPr id="28676" name="Text Box 4">
            <a:extLst>
              <a:ext uri="{FF2B5EF4-FFF2-40B4-BE49-F238E27FC236}">
                <a16:creationId xmlns:a16="http://schemas.microsoft.com/office/drawing/2014/main" id="{A28E6E2D-B7A8-A991-D52F-A70B7FD5E0B0}"/>
              </a:ext>
            </a:extLst>
          </p:cNvPr>
          <p:cNvSpPr txBox="1">
            <a:spLocks noChangeArrowheads="1"/>
          </p:cNvSpPr>
          <p:nvPr/>
        </p:nvSpPr>
        <p:spPr bwMode="auto">
          <a:xfrm>
            <a:off x="8115300" y="1771650"/>
            <a:ext cx="1676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sv-SE" altLang="en-US" sz="1600" b="1">
                <a:latin typeface="Arial" panose="020B0604020202020204" pitchFamily="34" charset="0"/>
              </a:rPr>
              <a:t>Highly permeable compounds</a:t>
            </a:r>
            <a:endParaRPr lang="en-GB" altLang="en-US" sz="1600" b="1">
              <a:latin typeface="Arial" panose="020B0604020202020204" pitchFamily="34" charset="0"/>
            </a:endParaRPr>
          </a:p>
        </p:txBody>
      </p:sp>
      <p:sp>
        <p:nvSpPr>
          <p:cNvPr id="28677" name="Text Box 5">
            <a:extLst>
              <a:ext uri="{FF2B5EF4-FFF2-40B4-BE49-F238E27FC236}">
                <a16:creationId xmlns:a16="http://schemas.microsoft.com/office/drawing/2014/main" id="{7EFC9136-0E76-5030-0100-D8E54880879C}"/>
              </a:ext>
            </a:extLst>
          </p:cNvPr>
          <p:cNvSpPr txBox="1">
            <a:spLocks noChangeArrowheads="1"/>
          </p:cNvSpPr>
          <p:nvPr/>
        </p:nvSpPr>
        <p:spPr bwMode="auto">
          <a:xfrm>
            <a:off x="8045450" y="2692401"/>
            <a:ext cx="24193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sv-SE" altLang="en-US" sz="1600">
                <a:latin typeface="Arial" panose="020B0604020202020204" pitchFamily="34" charset="0"/>
              </a:rPr>
              <a:t>Permeability limited absorption of compounds</a:t>
            </a:r>
          </a:p>
          <a:p>
            <a:pPr algn="ctr">
              <a:spcBef>
                <a:spcPct val="50000"/>
              </a:spcBef>
            </a:pPr>
            <a:r>
              <a:rPr lang="sv-SE" altLang="en-US" sz="1600" b="1">
                <a:latin typeface="Arial" panose="020B0604020202020204" pitchFamily="34" charset="0"/>
              </a:rPr>
              <a:t>Poorly permeable compounds</a:t>
            </a:r>
            <a:endParaRPr lang="en-GB" altLang="en-US" sz="1600" b="1">
              <a:latin typeface="Arial" panose="020B0604020202020204" pitchFamily="34" charset="0"/>
            </a:endParaRPr>
          </a:p>
        </p:txBody>
      </p:sp>
      <p:sp>
        <p:nvSpPr>
          <p:cNvPr id="28678" name="Line 6">
            <a:extLst>
              <a:ext uri="{FF2B5EF4-FFF2-40B4-BE49-F238E27FC236}">
                <a16:creationId xmlns:a16="http://schemas.microsoft.com/office/drawing/2014/main" id="{B4FD7C79-E67A-6127-A5A9-D83F6BF24466}"/>
              </a:ext>
            </a:extLst>
          </p:cNvPr>
          <p:cNvSpPr>
            <a:spLocks noChangeShapeType="1"/>
          </p:cNvSpPr>
          <p:nvPr/>
        </p:nvSpPr>
        <p:spPr bwMode="auto">
          <a:xfrm flipH="1">
            <a:off x="6705600" y="1600200"/>
            <a:ext cx="1447800" cy="5334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79" name="AutoShape 7">
            <a:extLst>
              <a:ext uri="{FF2B5EF4-FFF2-40B4-BE49-F238E27FC236}">
                <a16:creationId xmlns:a16="http://schemas.microsoft.com/office/drawing/2014/main" id="{0F60DA55-3B37-B7DC-035C-A4EFA4E354AC}"/>
              </a:ext>
            </a:extLst>
          </p:cNvPr>
          <p:cNvSpPr>
            <a:spLocks/>
          </p:cNvSpPr>
          <p:nvPr/>
        </p:nvSpPr>
        <p:spPr bwMode="auto">
          <a:xfrm>
            <a:off x="6096000" y="1219200"/>
            <a:ext cx="533400" cy="1828800"/>
          </a:xfrm>
          <a:prstGeom prst="rightBrace">
            <a:avLst>
              <a:gd name="adj1" fmla="val 28571"/>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8680" name="Rectangle 8">
            <a:extLst>
              <a:ext uri="{FF2B5EF4-FFF2-40B4-BE49-F238E27FC236}">
                <a16:creationId xmlns:a16="http://schemas.microsoft.com/office/drawing/2014/main" id="{56CC6202-47A6-2B7B-0C23-8E06F65949AE}"/>
              </a:ext>
            </a:extLst>
          </p:cNvPr>
          <p:cNvSpPr>
            <a:spLocks noGrp="1" noChangeArrowheads="1"/>
          </p:cNvSpPr>
          <p:nvPr>
            <p:ph type="title"/>
          </p:nvPr>
        </p:nvSpPr>
        <p:spPr>
          <a:xfrm>
            <a:off x="1727200" y="57150"/>
            <a:ext cx="8763000" cy="730250"/>
          </a:xfrm>
        </p:spPr>
        <p:txBody>
          <a:bodyPr/>
          <a:lstStyle/>
          <a:p>
            <a:r>
              <a:rPr lang="sv-SE" altLang="en-US" sz="3200" b="1"/>
              <a:t>Blood flow and Permeability limited absorption</a:t>
            </a:r>
            <a:endParaRPr lang="en-GB" altLang="en-US" sz="3200" b="1"/>
          </a:p>
        </p:txBody>
      </p:sp>
      <p:sp>
        <p:nvSpPr>
          <p:cNvPr id="28681" name="AutoShape 7">
            <a:extLst>
              <a:ext uri="{FF2B5EF4-FFF2-40B4-BE49-F238E27FC236}">
                <a16:creationId xmlns:a16="http://schemas.microsoft.com/office/drawing/2014/main" id="{81895D67-0D38-C774-B10F-253414F33A3C}"/>
              </a:ext>
            </a:extLst>
          </p:cNvPr>
          <p:cNvSpPr>
            <a:spLocks/>
          </p:cNvSpPr>
          <p:nvPr/>
        </p:nvSpPr>
        <p:spPr bwMode="auto">
          <a:xfrm>
            <a:off x="6223000" y="3289300"/>
            <a:ext cx="533400" cy="876300"/>
          </a:xfrm>
          <a:prstGeom prst="rightBrace">
            <a:avLst>
              <a:gd name="adj1" fmla="val 28567"/>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8682" name="Line 6">
            <a:extLst>
              <a:ext uri="{FF2B5EF4-FFF2-40B4-BE49-F238E27FC236}">
                <a16:creationId xmlns:a16="http://schemas.microsoft.com/office/drawing/2014/main" id="{216E8757-BDEB-AC3D-B2E3-9BFD4D18093C}"/>
              </a:ext>
            </a:extLst>
          </p:cNvPr>
          <p:cNvSpPr>
            <a:spLocks noChangeShapeType="1"/>
          </p:cNvSpPr>
          <p:nvPr/>
        </p:nvSpPr>
        <p:spPr bwMode="auto">
          <a:xfrm flipH="1">
            <a:off x="6832600" y="3200400"/>
            <a:ext cx="1447800" cy="5334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E28B93A-DD13-73EE-C68D-E241BDCB105E}"/>
              </a:ext>
            </a:extLst>
          </p:cNvPr>
          <p:cNvSpPr>
            <a:spLocks noGrp="1"/>
          </p:cNvSpPr>
          <p:nvPr>
            <p:ph type="title"/>
          </p:nvPr>
        </p:nvSpPr>
        <p:spPr>
          <a:xfrm>
            <a:off x="2057400" y="177800"/>
            <a:ext cx="7772400" cy="685800"/>
          </a:xfrm>
        </p:spPr>
        <p:txBody>
          <a:bodyPr>
            <a:normAutofit fontScale="90000"/>
          </a:bodyPr>
          <a:lstStyle/>
          <a:p>
            <a:r>
              <a:rPr lang="en-GB" altLang="en-US"/>
              <a:t>Intestinal Absorption</a:t>
            </a:r>
          </a:p>
        </p:txBody>
      </p:sp>
      <p:sp>
        <p:nvSpPr>
          <p:cNvPr id="29699" name="Content Placeholder 2">
            <a:extLst>
              <a:ext uri="{FF2B5EF4-FFF2-40B4-BE49-F238E27FC236}">
                <a16:creationId xmlns:a16="http://schemas.microsoft.com/office/drawing/2014/main" id="{AA345DBA-D5FD-CD6B-E69B-D357D876D727}"/>
              </a:ext>
            </a:extLst>
          </p:cNvPr>
          <p:cNvSpPr>
            <a:spLocks noGrp="1"/>
          </p:cNvSpPr>
          <p:nvPr>
            <p:ph idx="1"/>
          </p:nvPr>
        </p:nvSpPr>
        <p:spPr>
          <a:xfrm>
            <a:off x="1549400" y="1092200"/>
            <a:ext cx="7772400" cy="5524500"/>
          </a:xfrm>
        </p:spPr>
        <p:txBody>
          <a:bodyPr/>
          <a:lstStyle/>
          <a:p>
            <a:r>
              <a:rPr lang="en-GB" altLang="en-US" sz="2400" b="1"/>
              <a:t>Physicochemical properties</a:t>
            </a:r>
          </a:p>
          <a:p>
            <a:pPr lvl="1"/>
            <a:r>
              <a:rPr lang="en-GB" altLang="en-US" sz="2000"/>
              <a:t>pKa</a:t>
            </a:r>
          </a:p>
          <a:p>
            <a:pPr lvl="1"/>
            <a:r>
              <a:rPr lang="en-GB" altLang="en-US" sz="2000"/>
              <a:t>Lipophilicty</a:t>
            </a:r>
          </a:p>
          <a:p>
            <a:pPr lvl="1"/>
            <a:r>
              <a:rPr lang="en-GB" altLang="en-US" sz="2000"/>
              <a:t>solubility</a:t>
            </a:r>
          </a:p>
          <a:p>
            <a:r>
              <a:rPr lang="en-GB" altLang="en-US" sz="2400" b="1"/>
              <a:t>Permeability</a:t>
            </a:r>
          </a:p>
          <a:p>
            <a:pPr lvl="1"/>
            <a:r>
              <a:rPr lang="en-GB" altLang="en-US" sz="2000"/>
              <a:t>Passive diffusion</a:t>
            </a:r>
          </a:p>
          <a:p>
            <a:pPr lvl="1"/>
            <a:r>
              <a:rPr lang="en-GB" altLang="en-US" sz="2000"/>
              <a:t>Paracellular</a:t>
            </a:r>
          </a:p>
          <a:p>
            <a:pPr lvl="1"/>
            <a:r>
              <a:rPr lang="en-GB" altLang="en-US" sz="2000"/>
              <a:t>Active transport</a:t>
            </a:r>
          </a:p>
          <a:p>
            <a:r>
              <a:rPr lang="en-GB" altLang="en-US" sz="2400" b="1"/>
              <a:t>Metabolism</a:t>
            </a:r>
          </a:p>
          <a:p>
            <a:pPr lvl="1"/>
            <a:r>
              <a:rPr lang="en-GB" altLang="en-US" sz="2000"/>
              <a:t>Intestinal lumen metabolism</a:t>
            </a:r>
          </a:p>
          <a:p>
            <a:pPr lvl="1"/>
            <a:r>
              <a:rPr lang="en-GB" altLang="en-US" sz="2000"/>
              <a:t>First pass gut metabolism</a:t>
            </a:r>
          </a:p>
          <a:p>
            <a:pPr lvl="1"/>
            <a:r>
              <a:rPr lang="en-GB" altLang="en-US" sz="2000"/>
              <a:t>First pass liver metabolism</a:t>
            </a:r>
          </a:p>
          <a:p>
            <a:pPr>
              <a:buFontTx/>
              <a:buNone/>
            </a:pPr>
            <a:r>
              <a:rPr lang="en-GB" altLang="en-US" sz="2400"/>
              <a:t>	</a:t>
            </a:r>
          </a:p>
        </p:txBody>
      </p:sp>
      <p:sp>
        <p:nvSpPr>
          <p:cNvPr id="29700" name="Date Placeholder 3">
            <a:extLst>
              <a:ext uri="{FF2B5EF4-FFF2-40B4-BE49-F238E27FC236}">
                <a16:creationId xmlns:a16="http://schemas.microsoft.com/office/drawing/2014/main" id="{45B1CBFC-AA9A-D39D-8267-29B9A0C599D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073CD91D-BFAD-DA4B-8B78-26A99DC29014}" type="datetime3">
              <a:rPr lang="en-US" altLang="en-US" smtClean="0">
                <a:solidFill>
                  <a:srgbClr val="333399"/>
                </a:solidFill>
                <a:latin typeface="Arial" panose="020B0604020202020204" pitchFamily="34" charset="0"/>
              </a:rPr>
              <a:pPr eaLnBrk="1" hangingPunct="1"/>
              <a:t>23 April 2026</a:t>
            </a:fld>
            <a:endParaRPr lang="en-GB" altLang="en-US">
              <a:solidFill>
                <a:srgbClr val="333399"/>
              </a:solidFill>
              <a:latin typeface="Arial" panose="020B0604020202020204" pitchFamily="34" charset="0"/>
            </a:endParaRPr>
          </a:p>
        </p:txBody>
      </p:sp>
      <p:pic>
        <p:nvPicPr>
          <p:cNvPr id="29702" name="Picture 4">
            <a:extLst>
              <a:ext uri="{FF2B5EF4-FFF2-40B4-BE49-F238E27FC236}">
                <a16:creationId xmlns:a16="http://schemas.microsoft.com/office/drawing/2014/main" id="{C663CCBD-1E10-67E0-0F08-EFB054E1B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438" y="1562101"/>
            <a:ext cx="5338762"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8">
            <a:extLst>
              <a:ext uri="{FF2B5EF4-FFF2-40B4-BE49-F238E27FC236}">
                <a16:creationId xmlns:a16="http://schemas.microsoft.com/office/drawing/2014/main" id="{05DD72F2-D48F-5707-56C7-02F98528C982}"/>
              </a:ext>
            </a:extLst>
          </p:cNvPr>
          <p:cNvSpPr>
            <a:spLocks noChangeArrowheads="1"/>
          </p:cNvSpPr>
          <p:nvPr/>
        </p:nvSpPr>
        <p:spPr bwMode="auto">
          <a:xfrm>
            <a:off x="8851900" y="3060701"/>
            <a:ext cx="177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b="1"/>
              <a:t>F(%) = fa(1-Egx Eh)</a:t>
            </a:r>
          </a:p>
        </p:txBody>
      </p:sp>
      <p:sp>
        <p:nvSpPr>
          <p:cNvPr id="29704" name="Rectangle 9">
            <a:extLst>
              <a:ext uri="{FF2B5EF4-FFF2-40B4-BE49-F238E27FC236}">
                <a16:creationId xmlns:a16="http://schemas.microsoft.com/office/drawing/2014/main" id="{59944943-C0FF-14F1-3C25-10945C80A767}"/>
              </a:ext>
            </a:extLst>
          </p:cNvPr>
          <p:cNvSpPr>
            <a:spLocks noChangeArrowheads="1"/>
          </p:cNvSpPr>
          <p:nvPr/>
        </p:nvSpPr>
        <p:spPr bwMode="auto">
          <a:xfrm>
            <a:off x="8026400" y="1681164"/>
            <a:ext cx="952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b="1"/>
              <a:t>fa (%)</a:t>
            </a:r>
          </a:p>
        </p:txBody>
      </p:sp>
      <p:cxnSp>
        <p:nvCxnSpPr>
          <p:cNvPr id="29705" name="Straight Arrow Connector 11">
            <a:extLst>
              <a:ext uri="{FF2B5EF4-FFF2-40B4-BE49-F238E27FC236}">
                <a16:creationId xmlns:a16="http://schemas.microsoft.com/office/drawing/2014/main" id="{3D1D5A60-E8BD-D66A-158C-312FB53EE005}"/>
              </a:ext>
            </a:extLst>
          </p:cNvPr>
          <p:cNvCxnSpPr>
            <a:cxnSpLocks noChangeShapeType="1"/>
          </p:cNvCxnSpPr>
          <p:nvPr/>
        </p:nvCxnSpPr>
        <p:spPr bwMode="auto">
          <a:xfrm rot="10800000" flipV="1">
            <a:off x="6794500" y="2032000"/>
            <a:ext cx="1257300" cy="622300"/>
          </a:xfrm>
          <a:prstGeom prst="straightConnector1">
            <a:avLst/>
          </a:prstGeom>
          <a:noFill/>
          <a:ln w="9525" algn="ctr">
            <a:solidFill>
              <a:srgbClr val="FF0000"/>
            </a:solidFill>
            <a:round/>
            <a:headEnd type="arrow" w="med" len="med"/>
            <a:tailEnd/>
          </a:ln>
          <a:extLst>
            <a:ext uri="{909E8E84-426E-40DD-AFC4-6F175D3DCCD1}">
              <a14:hiddenFill xmlns:a14="http://schemas.microsoft.com/office/drawing/2010/main">
                <a:noFill/>
              </a14:hiddenFill>
            </a:ext>
          </a:extLst>
        </p:spPr>
      </p:cxnSp>
      <p:sp>
        <p:nvSpPr>
          <p:cNvPr id="29706" name="Rectangle 12">
            <a:extLst>
              <a:ext uri="{FF2B5EF4-FFF2-40B4-BE49-F238E27FC236}">
                <a16:creationId xmlns:a16="http://schemas.microsoft.com/office/drawing/2014/main" id="{792E41D4-451B-9A75-77F5-E9FFD7554766}"/>
              </a:ext>
            </a:extLst>
          </p:cNvPr>
          <p:cNvSpPr>
            <a:spLocks noChangeArrowheads="1"/>
          </p:cNvSpPr>
          <p:nvPr/>
        </p:nvSpPr>
        <p:spPr bwMode="auto">
          <a:xfrm>
            <a:off x="5359400" y="4405314"/>
            <a:ext cx="1981200" cy="11699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b="1"/>
              <a:t>Affected by:</a:t>
            </a:r>
          </a:p>
          <a:p>
            <a:pPr eaLnBrk="1" hangingPunct="1"/>
            <a:r>
              <a:rPr lang="en-GB" altLang="en-US"/>
              <a:t>* Formulation</a:t>
            </a:r>
          </a:p>
          <a:p>
            <a:pPr eaLnBrk="1" hangingPunct="1"/>
            <a:r>
              <a:rPr lang="en-GB" altLang="en-US"/>
              <a:t>* Enzymes in the lumen</a:t>
            </a:r>
          </a:p>
          <a:p>
            <a:pPr eaLnBrk="1" hangingPunct="1"/>
            <a:r>
              <a:rPr lang="en-GB" altLang="en-US"/>
              <a:t>* Solubility</a:t>
            </a:r>
          </a:p>
          <a:p>
            <a:pPr eaLnBrk="1" hangingPunct="1"/>
            <a:r>
              <a:rPr lang="en-GB" altLang="en-US"/>
              <a:t>* Unspecific binding </a:t>
            </a:r>
          </a:p>
        </p:txBody>
      </p:sp>
      <p:sp>
        <p:nvSpPr>
          <p:cNvPr id="29707" name="TextBox 13">
            <a:extLst>
              <a:ext uri="{FF2B5EF4-FFF2-40B4-BE49-F238E27FC236}">
                <a16:creationId xmlns:a16="http://schemas.microsoft.com/office/drawing/2014/main" id="{4F1D034B-823E-0543-C615-2AF6AFB5E159}"/>
              </a:ext>
            </a:extLst>
          </p:cNvPr>
          <p:cNvSpPr txBox="1">
            <a:spLocks noChangeArrowheads="1"/>
          </p:cNvSpPr>
          <p:nvPr/>
        </p:nvSpPr>
        <p:spPr bwMode="auto">
          <a:xfrm>
            <a:off x="8267701" y="4419600"/>
            <a:ext cx="2227263" cy="9540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b="1" dirty="0"/>
              <a:t>Affected by:</a:t>
            </a:r>
            <a:endParaRPr lang="en-GB" altLang="en-US" dirty="0"/>
          </a:p>
          <a:p>
            <a:pPr eaLnBrk="1" hangingPunct="1"/>
            <a:r>
              <a:rPr lang="en-GB" altLang="en-US" dirty="0"/>
              <a:t>* Conc. gradient, </a:t>
            </a:r>
          </a:p>
          <a:p>
            <a:pPr eaLnBrk="1" hangingPunct="1"/>
            <a:r>
              <a:rPr lang="en-GB" altLang="en-US" dirty="0"/>
              <a:t>* Intracellular enzymes,</a:t>
            </a:r>
          </a:p>
          <a:p>
            <a:pPr eaLnBrk="1" hangingPunct="1"/>
            <a:r>
              <a:rPr lang="en-GB" altLang="en-US" dirty="0"/>
              <a:t>* Mechanisms of absorption</a:t>
            </a:r>
          </a:p>
        </p:txBody>
      </p:sp>
      <p:sp>
        <p:nvSpPr>
          <p:cNvPr id="29708" name="Rectangle 14">
            <a:extLst>
              <a:ext uri="{FF2B5EF4-FFF2-40B4-BE49-F238E27FC236}">
                <a16:creationId xmlns:a16="http://schemas.microsoft.com/office/drawing/2014/main" id="{D9494BF4-F067-65FB-AE60-BA065FF16049}"/>
              </a:ext>
            </a:extLst>
          </p:cNvPr>
          <p:cNvSpPr>
            <a:spLocks noChangeArrowheads="1"/>
          </p:cNvSpPr>
          <p:nvPr/>
        </p:nvSpPr>
        <p:spPr bwMode="auto">
          <a:xfrm>
            <a:off x="4965700" y="5935664"/>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a:t>Nature Reviews Drug Discovery 2:192-204 (2003)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FC061FA-F5F8-4ACB-278F-B0DAFC0E32FB}"/>
              </a:ext>
            </a:extLst>
          </p:cNvPr>
          <p:cNvSpPr>
            <a:spLocks noGrp="1" noChangeArrowheads="1"/>
          </p:cNvSpPr>
          <p:nvPr>
            <p:ph type="title"/>
          </p:nvPr>
        </p:nvSpPr>
        <p:spPr>
          <a:xfrm>
            <a:off x="2036763" y="177800"/>
            <a:ext cx="7772400" cy="698500"/>
          </a:xfrm>
        </p:spPr>
        <p:txBody>
          <a:bodyPr/>
          <a:lstStyle/>
          <a:p>
            <a:r>
              <a:rPr lang="sv-SE" altLang="en-US" sz="3600" b="1"/>
              <a:t>Intestinal drug absorption</a:t>
            </a:r>
          </a:p>
        </p:txBody>
      </p:sp>
      <p:sp>
        <p:nvSpPr>
          <p:cNvPr id="30723" name="Rectangle 3">
            <a:extLst>
              <a:ext uri="{FF2B5EF4-FFF2-40B4-BE49-F238E27FC236}">
                <a16:creationId xmlns:a16="http://schemas.microsoft.com/office/drawing/2014/main" id="{EC1C9A06-FA3A-5E75-B125-B8AF84C41DFB}"/>
              </a:ext>
            </a:extLst>
          </p:cNvPr>
          <p:cNvSpPr>
            <a:spLocks noGrp="1" noChangeArrowheads="1"/>
          </p:cNvSpPr>
          <p:nvPr>
            <p:ph type="body" sz="half" idx="1"/>
          </p:nvPr>
        </p:nvSpPr>
        <p:spPr>
          <a:xfrm>
            <a:off x="2319338" y="876300"/>
            <a:ext cx="7626350" cy="4400550"/>
          </a:xfrm>
        </p:spPr>
        <p:txBody>
          <a:bodyPr>
            <a:normAutofit lnSpcReduction="10000"/>
          </a:bodyPr>
          <a:lstStyle/>
          <a:p>
            <a:pPr>
              <a:lnSpc>
                <a:spcPct val="140000"/>
              </a:lnSpc>
            </a:pPr>
            <a:r>
              <a:rPr lang="sv-SE" altLang="en-US" sz="2400"/>
              <a:t>Passive diffusion is predominant</a:t>
            </a:r>
            <a:endParaRPr lang="sv-SE" altLang="en-US" sz="2000"/>
          </a:p>
          <a:p>
            <a:pPr lvl="1">
              <a:lnSpc>
                <a:spcPct val="90000"/>
              </a:lnSpc>
            </a:pPr>
            <a:r>
              <a:rPr lang="sv-SE" altLang="en-US" sz="2000"/>
              <a:t>Physico-chemical properties of drug is important</a:t>
            </a:r>
          </a:p>
          <a:p>
            <a:pPr lvl="2">
              <a:lnSpc>
                <a:spcPct val="90000"/>
              </a:lnSpc>
            </a:pPr>
            <a:r>
              <a:rPr lang="sv-SE" altLang="en-US" sz="1800"/>
              <a:t>Lipophilicity, molecular size, ionisation degree</a:t>
            </a:r>
          </a:p>
          <a:p>
            <a:pPr lvl="2">
              <a:lnSpc>
                <a:spcPct val="90000"/>
              </a:lnSpc>
              <a:buFontTx/>
              <a:buNone/>
            </a:pPr>
            <a:endParaRPr lang="sv-SE" altLang="en-US" sz="1800"/>
          </a:p>
          <a:p>
            <a:pPr>
              <a:lnSpc>
                <a:spcPct val="90000"/>
              </a:lnSpc>
            </a:pPr>
            <a:r>
              <a:rPr lang="sv-SE" altLang="en-US" sz="2400"/>
              <a:t>Paracellular transport</a:t>
            </a:r>
          </a:p>
          <a:p>
            <a:pPr lvl="1">
              <a:lnSpc>
                <a:spcPct val="90000"/>
              </a:lnSpc>
            </a:pPr>
            <a:r>
              <a:rPr lang="sv-SE" altLang="en-US" sz="2000"/>
              <a:t>Tight junctions between epithelial cells</a:t>
            </a:r>
          </a:p>
          <a:p>
            <a:pPr lvl="2">
              <a:lnSpc>
                <a:spcPct val="90000"/>
              </a:lnSpc>
            </a:pPr>
            <a:r>
              <a:rPr lang="sv-SE" altLang="en-US" sz="1800"/>
              <a:t>Uncommon since MW has to be &lt; 200 and small total area</a:t>
            </a:r>
          </a:p>
          <a:p>
            <a:pPr lvl="2">
              <a:lnSpc>
                <a:spcPct val="90000"/>
              </a:lnSpc>
              <a:buFontTx/>
              <a:buNone/>
            </a:pPr>
            <a:endParaRPr lang="sv-SE" altLang="en-US" sz="1800"/>
          </a:p>
          <a:p>
            <a:pPr>
              <a:lnSpc>
                <a:spcPct val="90000"/>
              </a:lnSpc>
            </a:pPr>
            <a:r>
              <a:rPr lang="sv-SE" altLang="en-US" sz="2400"/>
              <a:t>Active transport</a:t>
            </a:r>
          </a:p>
          <a:p>
            <a:pPr lvl="1">
              <a:lnSpc>
                <a:spcPct val="90000"/>
              </a:lnSpc>
            </a:pPr>
            <a:r>
              <a:rPr lang="sv-SE" altLang="en-US" sz="2000"/>
              <a:t>Active uptake transporters (amoxicillin)</a:t>
            </a:r>
          </a:p>
          <a:p>
            <a:pPr lvl="1">
              <a:lnSpc>
                <a:spcPct val="90000"/>
              </a:lnSpc>
            </a:pPr>
            <a:r>
              <a:rPr lang="sv-SE" altLang="en-US" sz="2000"/>
              <a:t>Active efflux transporters</a:t>
            </a:r>
          </a:p>
          <a:p>
            <a:pPr lvl="2">
              <a:lnSpc>
                <a:spcPct val="90000"/>
              </a:lnSpc>
            </a:pPr>
            <a:r>
              <a:rPr lang="sv-SE" altLang="en-US" sz="1800"/>
              <a:t>P-glycoprotein (Pgp)</a:t>
            </a:r>
          </a:p>
          <a:p>
            <a:pPr lvl="2">
              <a:lnSpc>
                <a:spcPct val="90000"/>
              </a:lnSpc>
              <a:buFontTx/>
              <a:buNone/>
            </a:pPr>
            <a:endParaRPr lang="sv-SE" altLang="en-US" sz="1800"/>
          </a:p>
          <a:p>
            <a:pPr lvl="1">
              <a:lnSpc>
                <a:spcPct val="90000"/>
              </a:lnSpc>
            </a:pPr>
            <a:endParaRPr lang="sv-SE" altLang="en-US" sz="2000"/>
          </a:p>
          <a:p>
            <a:pPr lvl="1">
              <a:lnSpc>
                <a:spcPct val="90000"/>
              </a:lnSpc>
            </a:pPr>
            <a:endParaRPr lang="sv-SE" altLang="en-US" sz="2000"/>
          </a:p>
          <a:p>
            <a:pPr lvl="1">
              <a:lnSpc>
                <a:spcPct val="90000"/>
              </a:lnSpc>
              <a:buFontTx/>
              <a:buNone/>
            </a:pPr>
            <a:endParaRPr lang="sv-SE" altLang="en-US" sz="2000"/>
          </a:p>
          <a:p>
            <a:pPr lvl="1">
              <a:lnSpc>
                <a:spcPct val="90000"/>
              </a:lnSpc>
            </a:pPr>
            <a:endParaRPr lang="sv-SE" altLang="en-US" sz="2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28617AB-F09B-BF9B-D291-51527501C94F}"/>
              </a:ext>
            </a:extLst>
          </p:cNvPr>
          <p:cNvSpPr>
            <a:spLocks noGrp="1" noChangeArrowheads="1"/>
          </p:cNvSpPr>
          <p:nvPr>
            <p:ph type="title"/>
          </p:nvPr>
        </p:nvSpPr>
        <p:spPr>
          <a:xfrm>
            <a:off x="1612900" y="88900"/>
            <a:ext cx="8839200" cy="749300"/>
          </a:xfrm>
        </p:spPr>
        <p:txBody>
          <a:bodyPr/>
          <a:lstStyle/>
          <a:p>
            <a:r>
              <a:rPr lang="en-US" altLang="en-US" sz="3200" b="1"/>
              <a:t>Physicochemical factors affecting oral absorption</a:t>
            </a:r>
          </a:p>
        </p:txBody>
      </p:sp>
      <p:sp>
        <p:nvSpPr>
          <p:cNvPr id="31747" name="Rectangle 3">
            <a:extLst>
              <a:ext uri="{FF2B5EF4-FFF2-40B4-BE49-F238E27FC236}">
                <a16:creationId xmlns:a16="http://schemas.microsoft.com/office/drawing/2014/main" id="{59CC7A0A-2D76-FC64-8E4E-1F3FA5E43D7D}"/>
              </a:ext>
            </a:extLst>
          </p:cNvPr>
          <p:cNvSpPr>
            <a:spLocks noGrp="1" noChangeArrowheads="1"/>
          </p:cNvSpPr>
          <p:nvPr>
            <p:ph type="body" idx="1"/>
          </p:nvPr>
        </p:nvSpPr>
        <p:spPr>
          <a:xfrm>
            <a:off x="2146300" y="977900"/>
            <a:ext cx="7772400" cy="4914900"/>
          </a:xfrm>
        </p:spPr>
        <p:txBody>
          <a:bodyPr/>
          <a:lstStyle/>
          <a:p>
            <a:pPr lvl="1">
              <a:lnSpc>
                <a:spcPct val="90000"/>
              </a:lnSpc>
              <a:buFont typeface="Wingdings" pitchFamily="2" charset="2"/>
              <a:buChar char="q"/>
            </a:pPr>
            <a:r>
              <a:rPr lang="en-US" altLang="en-US" sz="3600"/>
              <a:t> </a:t>
            </a:r>
            <a:r>
              <a:rPr lang="en-US" altLang="en-US" sz="3600">
                <a:solidFill>
                  <a:srgbClr val="3366FF"/>
                </a:solidFill>
              </a:rPr>
              <a:t>Hydrophilicity &amp; lipophilicity</a:t>
            </a:r>
          </a:p>
          <a:p>
            <a:pPr lvl="1">
              <a:lnSpc>
                <a:spcPct val="90000"/>
              </a:lnSpc>
              <a:buFont typeface="Wingdings" pitchFamily="2" charset="2"/>
              <a:buChar char="q"/>
            </a:pPr>
            <a:r>
              <a:rPr lang="en-US" altLang="en-US" sz="3600"/>
              <a:t> </a:t>
            </a:r>
            <a:r>
              <a:rPr lang="en-US" altLang="en-US" sz="3600">
                <a:solidFill>
                  <a:srgbClr val="3366FF"/>
                </a:solidFill>
              </a:rPr>
              <a:t>Molecular Weight</a:t>
            </a:r>
          </a:p>
          <a:p>
            <a:pPr lvl="1">
              <a:lnSpc>
                <a:spcPct val="90000"/>
              </a:lnSpc>
              <a:buFont typeface="Wingdings" pitchFamily="2" charset="2"/>
              <a:buChar char="q"/>
            </a:pPr>
            <a:r>
              <a:rPr lang="en-US" altLang="en-US" sz="3600"/>
              <a:t> </a:t>
            </a:r>
            <a:r>
              <a:rPr lang="en-US" altLang="en-US" sz="3600">
                <a:solidFill>
                  <a:srgbClr val="3366FF"/>
                </a:solidFill>
              </a:rPr>
              <a:t>Ionizability and charge</a:t>
            </a:r>
          </a:p>
          <a:p>
            <a:pPr lvl="1">
              <a:lnSpc>
                <a:spcPct val="90000"/>
              </a:lnSpc>
              <a:buFont typeface="Wingdings" pitchFamily="2" charset="2"/>
              <a:buChar char="q"/>
            </a:pPr>
            <a:r>
              <a:rPr lang="en-US" altLang="en-US" sz="3600"/>
              <a:t> </a:t>
            </a:r>
            <a:r>
              <a:rPr lang="en-US" altLang="en-US" sz="3600">
                <a:solidFill>
                  <a:srgbClr val="3366FF"/>
                </a:solidFill>
              </a:rPr>
              <a:t>Polar surface area</a:t>
            </a:r>
          </a:p>
          <a:p>
            <a:pPr lvl="1">
              <a:lnSpc>
                <a:spcPct val="90000"/>
              </a:lnSpc>
              <a:buFont typeface="Wingdings" pitchFamily="2" charset="2"/>
              <a:buChar char="q"/>
            </a:pPr>
            <a:r>
              <a:rPr lang="en-US" altLang="en-US" sz="3600"/>
              <a:t> Particle size in suspension</a:t>
            </a:r>
          </a:p>
          <a:p>
            <a:pPr lvl="1">
              <a:lnSpc>
                <a:spcPct val="90000"/>
              </a:lnSpc>
              <a:buFont typeface="Wingdings" pitchFamily="2" charset="2"/>
              <a:buChar char="q"/>
            </a:pPr>
            <a:r>
              <a:rPr lang="en-US" altLang="en-US" sz="3600"/>
              <a:t> Polymorphism of crystalline forms</a:t>
            </a:r>
          </a:p>
          <a:p>
            <a:pPr lvl="1">
              <a:lnSpc>
                <a:spcPct val="90000"/>
              </a:lnSpc>
              <a:buFont typeface="Wingdings" pitchFamily="2" charset="2"/>
              <a:buChar char="q"/>
            </a:pPr>
            <a:r>
              <a:rPr lang="en-US" altLang="en-US" sz="3600"/>
              <a:t> Molecular size</a:t>
            </a:r>
          </a:p>
          <a:p>
            <a:pPr lvl="1">
              <a:lnSpc>
                <a:spcPct val="90000"/>
              </a:lnSpc>
              <a:buFont typeface="Wingdings" pitchFamily="2" charset="2"/>
              <a:buChar char="q"/>
            </a:pPr>
            <a:r>
              <a:rPr lang="en-US" altLang="en-US" sz="3600"/>
              <a:t> Complexation</a:t>
            </a:r>
          </a:p>
          <a:p>
            <a:pPr lvl="1">
              <a:lnSpc>
                <a:spcPct val="90000"/>
              </a:lnSpc>
            </a:pPr>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1">
            <a:extLst>
              <a:ext uri="{FF2B5EF4-FFF2-40B4-BE49-F238E27FC236}">
                <a16:creationId xmlns:a16="http://schemas.microsoft.com/office/drawing/2014/main" id="{1B2ABF0B-DC3E-A0B6-7F78-25CE00528B9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3DC6D63B-BBC9-6D44-9148-0A250AFCF3C8}" type="datetime3">
              <a:rPr lang="en-US" altLang="en-US" smtClean="0">
                <a:solidFill>
                  <a:srgbClr val="333399"/>
                </a:solidFill>
                <a:latin typeface="Arial" panose="020B0604020202020204" pitchFamily="34" charset="0"/>
              </a:rPr>
              <a:pPr eaLnBrk="1" hangingPunct="1"/>
              <a:t>23 April 2026</a:t>
            </a:fld>
            <a:endParaRPr lang="en-GB" altLang="en-US">
              <a:solidFill>
                <a:srgbClr val="333399"/>
              </a:solidFill>
              <a:latin typeface="Arial" panose="020B0604020202020204" pitchFamily="34" charset="0"/>
            </a:endParaRPr>
          </a:p>
        </p:txBody>
      </p:sp>
      <p:sp>
        <p:nvSpPr>
          <p:cNvPr id="4" name="Rectangle 2">
            <a:extLst>
              <a:ext uri="{FF2B5EF4-FFF2-40B4-BE49-F238E27FC236}">
                <a16:creationId xmlns:a16="http://schemas.microsoft.com/office/drawing/2014/main" id="{23B63434-FF4D-5CF3-D795-243F4F82EB91}"/>
              </a:ext>
            </a:extLst>
          </p:cNvPr>
          <p:cNvSpPr>
            <a:spLocks noChangeArrowheads="1"/>
          </p:cNvSpPr>
          <p:nvPr/>
        </p:nvSpPr>
        <p:spPr bwMode="auto">
          <a:xfrm>
            <a:off x="4146550" y="1"/>
            <a:ext cx="4070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sz="3600" b="1"/>
              <a:t>Lipophilicity (logD)</a:t>
            </a:r>
            <a:endParaRPr lang="en-GB" altLang="en-US" sz="3600" b="1">
              <a:solidFill>
                <a:srgbClr val="D60093"/>
              </a:solidFill>
            </a:endParaRPr>
          </a:p>
        </p:txBody>
      </p:sp>
      <p:sp>
        <p:nvSpPr>
          <p:cNvPr id="5" name="Rectangle 3">
            <a:extLst>
              <a:ext uri="{FF2B5EF4-FFF2-40B4-BE49-F238E27FC236}">
                <a16:creationId xmlns:a16="http://schemas.microsoft.com/office/drawing/2014/main" id="{EE4E8E1D-5225-C885-5EE4-2FEA54620766}"/>
              </a:ext>
            </a:extLst>
          </p:cNvPr>
          <p:cNvSpPr>
            <a:spLocks noChangeArrowheads="1"/>
          </p:cNvSpPr>
          <p:nvPr/>
        </p:nvSpPr>
        <p:spPr bwMode="auto">
          <a:xfrm>
            <a:off x="1524000" y="863600"/>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GB" altLang="en-US" sz="2400" dirty="0"/>
              <a:t>Lipophilicity is the most important physical property of a drug in relation to its </a:t>
            </a:r>
            <a:r>
              <a:rPr lang="en-GB" altLang="en-US" sz="2400" b="1" dirty="0"/>
              <a:t>absorption, distribution, potency, and elimination</a:t>
            </a:r>
            <a:r>
              <a:rPr lang="en-GB" altLang="en-US" sz="2400" dirty="0"/>
              <a:t>.</a:t>
            </a:r>
          </a:p>
        </p:txBody>
      </p:sp>
      <p:sp>
        <p:nvSpPr>
          <p:cNvPr id="6" name="Rectangle 4">
            <a:extLst>
              <a:ext uri="{FF2B5EF4-FFF2-40B4-BE49-F238E27FC236}">
                <a16:creationId xmlns:a16="http://schemas.microsoft.com/office/drawing/2014/main" id="{0E9EFF13-C290-5190-4EBE-410C9518CDB7}"/>
              </a:ext>
            </a:extLst>
          </p:cNvPr>
          <p:cNvSpPr>
            <a:spLocks noChangeArrowheads="1"/>
          </p:cNvSpPr>
          <p:nvPr/>
        </p:nvSpPr>
        <p:spPr bwMode="auto">
          <a:xfrm>
            <a:off x="1943100" y="1816101"/>
            <a:ext cx="8053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sz="2400"/>
              <a:t>Lipophilicity is often an important factor in all of the following:</a:t>
            </a:r>
          </a:p>
        </p:txBody>
      </p:sp>
      <p:sp>
        <p:nvSpPr>
          <p:cNvPr id="7" name="Rectangle 5">
            <a:extLst>
              <a:ext uri="{FF2B5EF4-FFF2-40B4-BE49-F238E27FC236}">
                <a16:creationId xmlns:a16="http://schemas.microsoft.com/office/drawing/2014/main" id="{A8B62601-1DD2-D4BE-F3DB-A3E2843A2B74}"/>
              </a:ext>
            </a:extLst>
          </p:cNvPr>
          <p:cNvSpPr>
            <a:spLocks noChangeArrowheads="1"/>
          </p:cNvSpPr>
          <p:nvPr/>
        </p:nvSpPr>
        <p:spPr bwMode="auto">
          <a:xfrm>
            <a:off x="1965326" y="2447925"/>
            <a:ext cx="41814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7" tIns="44958" rIns="89917" bIns="44958"/>
          <a:lstStyle>
            <a:lvl1pPr marL="320675" indent="-320675" defTabSz="881063" eaLnBrk="0" hangingPunct="0">
              <a:defRPr sz="1400">
                <a:solidFill>
                  <a:schemeClr val="tx1"/>
                </a:solidFill>
                <a:latin typeface="Times New Roman" panose="02020603050405020304" pitchFamily="18" charset="0"/>
              </a:defRPr>
            </a:lvl1pPr>
            <a:lvl2pPr marL="742950" indent="-285750" defTabSz="881063" eaLnBrk="0" hangingPunct="0">
              <a:defRPr sz="1400">
                <a:solidFill>
                  <a:schemeClr val="tx1"/>
                </a:solidFill>
                <a:latin typeface="Times New Roman" panose="02020603050405020304" pitchFamily="18" charset="0"/>
              </a:defRPr>
            </a:lvl2pPr>
            <a:lvl3pPr marL="1143000" indent="-228600" defTabSz="881063" eaLnBrk="0" hangingPunct="0">
              <a:defRPr sz="1400">
                <a:solidFill>
                  <a:schemeClr val="tx1"/>
                </a:solidFill>
                <a:latin typeface="Times New Roman" panose="02020603050405020304" pitchFamily="18" charset="0"/>
              </a:defRPr>
            </a:lvl3pPr>
            <a:lvl4pPr marL="1600200" indent="-228600" defTabSz="881063" eaLnBrk="0" hangingPunct="0">
              <a:defRPr sz="1400">
                <a:solidFill>
                  <a:schemeClr val="tx1"/>
                </a:solidFill>
                <a:latin typeface="Times New Roman" panose="02020603050405020304" pitchFamily="18" charset="0"/>
              </a:defRPr>
            </a:lvl4pPr>
            <a:lvl5pPr marL="2057400" indent="-228600" defTabSz="881063" eaLnBrk="0" hangingPunct="0">
              <a:defRPr sz="1400">
                <a:solidFill>
                  <a:schemeClr val="tx1"/>
                </a:solidFill>
                <a:latin typeface="Times New Roman" panose="02020603050405020304" pitchFamily="18" charset="0"/>
              </a:defRPr>
            </a:lvl5pPr>
            <a:lvl6pPr marL="2514600" indent="-228600" defTabSz="881063"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defTabSz="881063"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defTabSz="881063"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defTabSz="881063"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30000"/>
              </a:spcBef>
              <a:buClr>
                <a:schemeClr val="tx1"/>
              </a:buClr>
              <a:buSzPct val="90000"/>
              <a:buFontTx/>
              <a:buChar char="•"/>
            </a:pPr>
            <a:r>
              <a:rPr lang="en-GB" altLang="en-US" sz="2400"/>
              <a:t>Solubility</a:t>
            </a:r>
          </a:p>
          <a:p>
            <a:pPr eaLnBrk="1" hangingPunct="1">
              <a:spcBef>
                <a:spcPct val="30000"/>
              </a:spcBef>
              <a:buClr>
                <a:schemeClr val="tx1"/>
              </a:buClr>
              <a:buSzPct val="90000"/>
              <a:buFontTx/>
              <a:buChar char="•"/>
            </a:pPr>
            <a:r>
              <a:rPr lang="en-GB" altLang="en-US" sz="2400"/>
              <a:t>Absorption</a:t>
            </a:r>
          </a:p>
          <a:p>
            <a:pPr eaLnBrk="1" hangingPunct="1">
              <a:spcBef>
                <a:spcPct val="30000"/>
              </a:spcBef>
              <a:buClr>
                <a:schemeClr val="tx1"/>
              </a:buClr>
              <a:buSzPct val="90000"/>
              <a:buFontTx/>
              <a:buChar char="•"/>
            </a:pPr>
            <a:r>
              <a:rPr lang="en-GB" altLang="en-US" sz="2400"/>
              <a:t>Plasma protein binding</a:t>
            </a:r>
          </a:p>
          <a:p>
            <a:pPr eaLnBrk="1" hangingPunct="1">
              <a:spcBef>
                <a:spcPct val="30000"/>
              </a:spcBef>
              <a:buClr>
                <a:schemeClr val="tx1"/>
              </a:buClr>
              <a:buSzPct val="90000"/>
              <a:buFontTx/>
              <a:buChar char="•"/>
            </a:pPr>
            <a:r>
              <a:rPr lang="en-GB" altLang="en-US" sz="2400"/>
              <a:t>Metabolic clearance</a:t>
            </a:r>
          </a:p>
          <a:p>
            <a:pPr eaLnBrk="1" hangingPunct="1">
              <a:spcBef>
                <a:spcPct val="30000"/>
              </a:spcBef>
              <a:buClr>
                <a:schemeClr val="tx1"/>
              </a:buClr>
              <a:buSzPct val="90000"/>
              <a:buFontTx/>
              <a:buChar char="•"/>
            </a:pPr>
            <a:r>
              <a:rPr lang="en-GB" altLang="en-US" sz="2400"/>
              <a:t>Volume of distribution</a:t>
            </a:r>
          </a:p>
          <a:p>
            <a:pPr eaLnBrk="1" hangingPunct="1">
              <a:spcBef>
                <a:spcPct val="30000"/>
              </a:spcBef>
              <a:buClr>
                <a:schemeClr val="tx1"/>
              </a:buClr>
              <a:buSzPct val="90000"/>
              <a:buFontTx/>
              <a:buChar char="•"/>
            </a:pPr>
            <a:r>
              <a:rPr lang="en-GB" altLang="en-US" sz="2400"/>
              <a:t>Enzyme / receptor    binding</a:t>
            </a:r>
          </a:p>
          <a:p>
            <a:pPr eaLnBrk="1" hangingPunct="1">
              <a:spcBef>
                <a:spcPct val="30000"/>
              </a:spcBef>
              <a:buClr>
                <a:schemeClr val="tx1"/>
              </a:buClr>
              <a:buSzPct val="90000"/>
              <a:buFontTx/>
              <a:buChar char="•"/>
            </a:pPr>
            <a:r>
              <a:rPr lang="en-GB" altLang="en-US" sz="2400"/>
              <a:t>Biliary and renal clearance</a:t>
            </a:r>
          </a:p>
          <a:p>
            <a:pPr eaLnBrk="1" hangingPunct="1">
              <a:spcBef>
                <a:spcPct val="30000"/>
              </a:spcBef>
              <a:buClr>
                <a:schemeClr val="accent1"/>
              </a:buClr>
              <a:buSzPct val="90000"/>
              <a:buFontTx/>
              <a:buChar char="•"/>
            </a:pPr>
            <a:endParaRPr lang="en-GB" altLang="en-US" sz="2400"/>
          </a:p>
        </p:txBody>
      </p:sp>
      <p:sp>
        <p:nvSpPr>
          <p:cNvPr id="8" name="Rectangle 6">
            <a:extLst>
              <a:ext uri="{FF2B5EF4-FFF2-40B4-BE49-F238E27FC236}">
                <a16:creationId xmlns:a16="http://schemas.microsoft.com/office/drawing/2014/main" id="{48774369-6980-2F05-4A0D-73FBEB4C118B}"/>
              </a:ext>
            </a:extLst>
          </p:cNvPr>
          <p:cNvSpPr>
            <a:spLocks noChangeArrowheads="1"/>
          </p:cNvSpPr>
          <p:nvPr/>
        </p:nvSpPr>
        <p:spPr bwMode="auto">
          <a:xfrm>
            <a:off x="6486526" y="2587625"/>
            <a:ext cx="4181475"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7" tIns="44958" rIns="89917" bIns="44958"/>
          <a:lstStyle>
            <a:lvl1pPr marL="320675" indent="-320675" defTabSz="881063" eaLnBrk="0" hangingPunct="0">
              <a:defRPr sz="1400">
                <a:solidFill>
                  <a:schemeClr val="tx1"/>
                </a:solidFill>
                <a:latin typeface="Times New Roman" panose="02020603050405020304" pitchFamily="18" charset="0"/>
              </a:defRPr>
            </a:lvl1pPr>
            <a:lvl2pPr marL="742950" indent="-285750" defTabSz="881063" eaLnBrk="0" hangingPunct="0">
              <a:defRPr sz="1400">
                <a:solidFill>
                  <a:schemeClr val="tx1"/>
                </a:solidFill>
                <a:latin typeface="Times New Roman" panose="02020603050405020304" pitchFamily="18" charset="0"/>
              </a:defRPr>
            </a:lvl2pPr>
            <a:lvl3pPr marL="1143000" indent="-228600" defTabSz="881063" eaLnBrk="0" hangingPunct="0">
              <a:defRPr sz="1400">
                <a:solidFill>
                  <a:schemeClr val="tx1"/>
                </a:solidFill>
                <a:latin typeface="Times New Roman" panose="02020603050405020304" pitchFamily="18" charset="0"/>
              </a:defRPr>
            </a:lvl3pPr>
            <a:lvl4pPr marL="1600200" indent="-228600" defTabSz="881063" eaLnBrk="0" hangingPunct="0">
              <a:defRPr sz="1400">
                <a:solidFill>
                  <a:schemeClr val="tx1"/>
                </a:solidFill>
                <a:latin typeface="Times New Roman" panose="02020603050405020304" pitchFamily="18" charset="0"/>
              </a:defRPr>
            </a:lvl4pPr>
            <a:lvl5pPr marL="2057400" indent="-228600" defTabSz="881063" eaLnBrk="0" hangingPunct="0">
              <a:defRPr sz="1400">
                <a:solidFill>
                  <a:schemeClr val="tx1"/>
                </a:solidFill>
                <a:latin typeface="Times New Roman" panose="02020603050405020304" pitchFamily="18" charset="0"/>
              </a:defRPr>
            </a:lvl5pPr>
            <a:lvl6pPr marL="2514600" indent="-228600" defTabSz="881063"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defTabSz="881063"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defTabSz="881063"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defTabSz="881063"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30000"/>
              </a:spcBef>
              <a:buClr>
                <a:schemeClr val="tx1"/>
              </a:buClr>
              <a:buSzPct val="90000"/>
              <a:buFontTx/>
              <a:buChar char="•"/>
            </a:pPr>
            <a:r>
              <a:rPr lang="en-GB" altLang="en-US" sz="2400"/>
              <a:t>CNS penetration </a:t>
            </a:r>
          </a:p>
          <a:p>
            <a:pPr eaLnBrk="1" hangingPunct="1">
              <a:spcBef>
                <a:spcPct val="30000"/>
              </a:spcBef>
              <a:buClr>
                <a:schemeClr val="tx1"/>
              </a:buClr>
              <a:buSzPct val="90000"/>
              <a:buFontTx/>
              <a:buChar char="•"/>
            </a:pPr>
            <a:r>
              <a:rPr lang="en-GB" altLang="en-US" sz="2400"/>
              <a:t>Storage in tissues</a:t>
            </a:r>
          </a:p>
          <a:p>
            <a:pPr eaLnBrk="1" hangingPunct="1">
              <a:spcBef>
                <a:spcPct val="30000"/>
              </a:spcBef>
              <a:buClr>
                <a:schemeClr val="tx1"/>
              </a:buClr>
              <a:buSzPct val="90000"/>
              <a:buFontTx/>
              <a:buChar char="•"/>
            </a:pPr>
            <a:r>
              <a:rPr lang="en-GB" altLang="en-US" sz="2400"/>
              <a:t>Bioavailability</a:t>
            </a:r>
          </a:p>
          <a:p>
            <a:pPr eaLnBrk="1" hangingPunct="1">
              <a:spcBef>
                <a:spcPct val="30000"/>
              </a:spcBef>
              <a:buClr>
                <a:schemeClr val="tx1"/>
              </a:buClr>
              <a:buSzPct val="90000"/>
              <a:buFontTx/>
              <a:buChar char="•"/>
            </a:pPr>
            <a:r>
              <a:rPr lang="en-GB" altLang="en-US" sz="2400"/>
              <a:t>Toxicity</a:t>
            </a:r>
          </a:p>
          <a:p>
            <a:pPr eaLnBrk="1" hangingPunct="1">
              <a:spcBef>
                <a:spcPct val="30000"/>
              </a:spcBef>
              <a:buClr>
                <a:schemeClr val="accent1"/>
              </a:buClr>
              <a:buSzPct val="90000"/>
              <a:buFontTx/>
              <a:buChar char="•"/>
            </a:pPr>
            <a:endParaRPr lang="en-GB"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P spid="7" grpId="0" autoUpdateAnimBg="0"/>
      <p:bldP spid="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DFFD90A4-A220-8C56-4D29-35AEEBD86FD5}"/>
              </a:ext>
            </a:extLst>
          </p:cNvPr>
          <p:cNvSpPr>
            <a:spLocks noGrp="1"/>
          </p:cNvSpPr>
          <p:nvPr>
            <p:ph idx="1"/>
          </p:nvPr>
        </p:nvSpPr>
        <p:spPr>
          <a:xfrm>
            <a:off x="1714500" y="850900"/>
            <a:ext cx="8737600" cy="1117600"/>
          </a:xfrm>
        </p:spPr>
        <p:txBody>
          <a:bodyPr/>
          <a:lstStyle/>
          <a:p>
            <a:r>
              <a:rPr lang="en-ZW" altLang="en-US" sz="2400"/>
              <a:t>Most drugs use this route</a:t>
            </a:r>
          </a:p>
          <a:p>
            <a:r>
              <a:rPr lang="en-ZW" altLang="en-US" sz="2400"/>
              <a:t>Lipophilicity, major determinant of transcellular permeability</a:t>
            </a:r>
          </a:p>
        </p:txBody>
      </p:sp>
      <p:sp>
        <p:nvSpPr>
          <p:cNvPr id="33795" name="Date Placeholder 3">
            <a:extLst>
              <a:ext uri="{FF2B5EF4-FFF2-40B4-BE49-F238E27FC236}">
                <a16:creationId xmlns:a16="http://schemas.microsoft.com/office/drawing/2014/main" id="{784635A7-103C-184C-8CE0-B6E0B945670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6A34926D-178D-5A48-80A9-DEB968525125}" type="datetime3">
              <a:rPr lang="en-US" altLang="en-US" smtClean="0">
                <a:solidFill>
                  <a:srgbClr val="333399"/>
                </a:solidFill>
                <a:latin typeface="Arial" panose="020B0604020202020204" pitchFamily="34" charset="0"/>
              </a:rPr>
              <a:pPr eaLnBrk="1" hangingPunct="1"/>
              <a:t>23 April 2026</a:t>
            </a:fld>
            <a:endParaRPr lang="en-GB" altLang="en-US">
              <a:solidFill>
                <a:srgbClr val="333399"/>
              </a:solidFill>
              <a:latin typeface="Arial" panose="020B0604020202020204" pitchFamily="34" charset="0"/>
            </a:endParaRPr>
          </a:p>
        </p:txBody>
      </p:sp>
      <p:sp>
        <p:nvSpPr>
          <p:cNvPr id="33797" name="Rectangle 3">
            <a:extLst>
              <a:ext uri="{FF2B5EF4-FFF2-40B4-BE49-F238E27FC236}">
                <a16:creationId xmlns:a16="http://schemas.microsoft.com/office/drawing/2014/main" id="{BAEE5C46-3A92-0C06-A0D5-1723D6C88DB0}"/>
              </a:ext>
            </a:extLst>
          </p:cNvPr>
          <p:cNvSpPr>
            <a:spLocks noGrp="1" noChangeArrowheads="1"/>
          </p:cNvSpPr>
          <p:nvPr>
            <p:ph type="title"/>
          </p:nvPr>
        </p:nvSpPr>
        <p:spPr>
          <a:xfrm>
            <a:off x="2133600" y="213965"/>
            <a:ext cx="7772400" cy="702373"/>
          </a:xfrm>
          <a:noFill/>
        </p:spPr>
        <p:txBody>
          <a:bodyPr vert="horz" lIns="92075" tIns="46038" rIns="92075" bIns="46038" rtlCol="0" anchor="ctr">
            <a:spAutoFit/>
          </a:bodyPr>
          <a:lstStyle/>
          <a:p>
            <a:r>
              <a:rPr lang="en-GB" altLang="en-US"/>
              <a:t>Transcellular transport </a:t>
            </a:r>
          </a:p>
        </p:txBody>
      </p:sp>
      <p:pic>
        <p:nvPicPr>
          <p:cNvPr id="33798" name="Picture 2">
            <a:extLst>
              <a:ext uri="{FF2B5EF4-FFF2-40B4-BE49-F238E27FC236}">
                <a16:creationId xmlns:a16="http://schemas.microsoft.com/office/drawing/2014/main" id="{6B845899-8BF3-508F-2FF3-562E254A6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938" y="1744664"/>
            <a:ext cx="723265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3799" name="Text Box 9">
            <a:extLst>
              <a:ext uri="{FF2B5EF4-FFF2-40B4-BE49-F238E27FC236}">
                <a16:creationId xmlns:a16="http://schemas.microsoft.com/office/drawing/2014/main" id="{27821B70-4C34-B6F9-465E-33533480DB55}"/>
              </a:ext>
            </a:extLst>
          </p:cNvPr>
          <p:cNvSpPr txBox="1">
            <a:spLocks noChangeArrowheads="1"/>
          </p:cNvSpPr>
          <p:nvPr/>
        </p:nvSpPr>
        <p:spPr bwMode="auto">
          <a:xfrm>
            <a:off x="4733925" y="5430839"/>
            <a:ext cx="1981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sv-SE" altLang="en-US" sz="1200">
                <a:latin typeface="Arial" panose="020B0604020202020204" pitchFamily="34" charset="0"/>
              </a:rPr>
              <a:t>892 compounds measured</a:t>
            </a:r>
          </a:p>
        </p:txBody>
      </p:sp>
      <p:sp>
        <p:nvSpPr>
          <p:cNvPr id="33800" name="AutoShape 11">
            <a:extLst>
              <a:ext uri="{FF2B5EF4-FFF2-40B4-BE49-F238E27FC236}">
                <a16:creationId xmlns:a16="http://schemas.microsoft.com/office/drawing/2014/main" id="{EC9F5636-5D39-1B29-85CB-F1D48E750B5B}"/>
              </a:ext>
            </a:extLst>
          </p:cNvPr>
          <p:cNvSpPr>
            <a:spLocks noChangeArrowheads="1"/>
          </p:cNvSpPr>
          <p:nvPr/>
        </p:nvSpPr>
        <p:spPr bwMode="auto">
          <a:xfrm>
            <a:off x="9055100" y="4254500"/>
            <a:ext cx="88900" cy="88900"/>
          </a:xfrm>
          <a:prstGeom prst="diamond">
            <a:avLst/>
          </a:prstGeom>
          <a:solidFill>
            <a:srgbClr val="000099"/>
          </a:solidFill>
          <a:ln w="12700">
            <a:solidFill>
              <a:srgbClr val="000099"/>
            </a:solidFill>
            <a:miter lim="800000"/>
            <a:headEnd type="none" w="sm" len="sm"/>
            <a:tailEnd type="none" w="sm" len="sm"/>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grpSp>
        <p:nvGrpSpPr>
          <p:cNvPr id="33801" name="Group 12">
            <a:extLst>
              <a:ext uri="{FF2B5EF4-FFF2-40B4-BE49-F238E27FC236}">
                <a16:creationId xmlns:a16="http://schemas.microsoft.com/office/drawing/2014/main" id="{2384FD86-6730-8DFA-C3A5-52315847B578}"/>
              </a:ext>
            </a:extLst>
          </p:cNvPr>
          <p:cNvGrpSpPr>
            <a:grpSpLocks/>
          </p:cNvGrpSpPr>
          <p:nvPr/>
        </p:nvGrpSpPr>
        <p:grpSpPr bwMode="auto">
          <a:xfrm>
            <a:off x="7505704" y="3759203"/>
            <a:ext cx="877888" cy="439738"/>
            <a:chOff x="3912" y="1728"/>
            <a:chExt cx="553" cy="277"/>
          </a:xfrm>
        </p:grpSpPr>
        <p:sp>
          <p:nvSpPr>
            <p:cNvPr id="33822" name="Oval 13">
              <a:extLst>
                <a:ext uri="{FF2B5EF4-FFF2-40B4-BE49-F238E27FC236}">
                  <a16:creationId xmlns:a16="http://schemas.microsoft.com/office/drawing/2014/main" id="{545027D6-91DA-231A-575F-D48070036BB7}"/>
                </a:ext>
              </a:extLst>
            </p:cNvPr>
            <p:cNvSpPr>
              <a:spLocks noChangeArrowheads="1"/>
            </p:cNvSpPr>
            <p:nvPr/>
          </p:nvSpPr>
          <p:spPr bwMode="auto">
            <a:xfrm>
              <a:off x="3912" y="1728"/>
              <a:ext cx="56" cy="56"/>
            </a:xfrm>
            <a:prstGeom prst="ellipse">
              <a:avLst/>
            </a:prstGeom>
            <a:noFill/>
            <a:ln w="12700">
              <a:solidFill>
                <a:srgbClr val="FF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33823" name="Rectangle 14">
              <a:extLst>
                <a:ext uri="{FF2B5EF4-FFF2-40B4-BE49-F238E27FC236}">
                  <a16:creationId xmlns:a16="http://schemas.microsoft.com/office/drawing/2014/main" id="{E678CE82-55AF-4BD5-E75D-9462A4C1B018}"/>
                </a:ext>
              </a:extLst>
            </p:cNvPr>
            <p:cNvSpPr>
              <a:spLocks noChangeArrowheads="1"/>
            </p:cNvSpPr>
            <p:nvPr/>
          </p:nvSpPr>
          <p:spPr bwMode="auto">
            <a:xfrm>
              <a:off x="3912" y="1772"/>
              <a:ext cx="55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GB" altLang="en-US" sz="900">
                  <a:latin typeface="Arial" panose="020B0604020202020204" pitchFamily="34" charset="0"/>
                </a:rPr>
                <a:t>AZ12418612</a:t>
              </a:r>
            </a:p>
            <a:p>
              <a:r>
                <a:rPr lang="en-GB" altLang="en-US" sz="900">
                  <a:latin typeface="Arial" panose="020B0604020202020204" pitchFamily="34" charset="0"/>
                </a:rPr>
                <a:t>NK; efflux???</a:t>
              </a:r>
            </a:p>
          </p:txBody>
        </p:sp>
      </p:grpSp>
      <p:sp>
        <p:nvSpPr>
          <p:cNvPr id="33802" name="Oval 15">
            <a:extLst>
              <a:ext uri="{FF2B5EF4-FFF2-40B4-BE49-F238E27FC236}">
                <a16:creationId xmlns:a16="http://schemas.microsoft.com/office/drawing/2014/main" id="{3A04E9DA-88F4-7673-BDF9-4A6800EEA1A6}"/>
              </a:ext>
            </a:extLst>
          </p:cNvPr>
          <p:cNvSpPr>
            <a:spLocks noChangeArrowheads="1"/>
          </p:cNvSpPr>
          <p:nvPr/>
        </p:nvSpPr>
        <p:spPr bwMode="auto">
          <a:xfrm>
            <a:off x="5562600" y="2768600"/>
            <a:ext cx="774700" cy="647700"/>
          </a:xfrm>
          <a:prstGeom prst="ellipse">
            <a:avLst/>
          </a:prstGeom>
          <a:noFill/>
          <a:ln w="12700">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33803" name="Oval 16">
            <a:extLst>
              <a:ext uri="{FF2B5EF4-FFF2-40B4-BE49-F238E27FC236}">
                <a16:creationId xmlns:a16="http://schemas.microsoft.com/office/drawing/2014/main" id="{A671EAC1-E796-EE4B-4E7D-AFB30659B319}"/>
              </a:ext>
            </a:extLst>
          </p:cNvPr>
          <p:cNvSpPr>
            <a:spLocks noChangeArrowheads="1"/>
          </p:cNvSpPr>
          <p:nvPr/>
        </p:nvSpPr>
        <p:spPr bwMode="auto">
          <a:xfrm>
            <a:off x="6184900" y="3162300"/>
            <a:ext cx="266700" cy="203200"/>
          </a:xfrm>
          <a:prstGeom prst="ellipse">
            <a:avLst/>
          </a:prstGeom>
          <a:noFill/>
          <a:ln w="28575">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33804" name="Text Box 21">
            <a:extLst>
              <a:ext uri="{FF2B5EF4-FFF2-40B4-BE49-F238E27FC236}">
                <a16:creationId xmlns:a16="http://schemas.microsoft.com/office/drawing/2014/main" id="{E3F7D019-E9A2-12D6-B77A-85C2F0F051A0}"/>
              </a:ext>
            </a:extLst>
          </p:cNvPr>
          <p:cNvSpPr txBox="1">
            <a:spLocks noChangeArrowheads="1"/>
          </p:cNvSpPr>
          <p:nvPr/>
        </p:nvSpPr>
        <p:spPr bwMode="auto">
          <a:xfrm>
            <a:off x="7045326" y="4429125"/>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sv-SE" altLang="en-US" sz="1600">
                <a:solidFill>
                  <a:srgbClr val="040206"/>
                </a:solidFill>
                <a:latin typeface="Arial" panose="020B0604020202020204" pitchFamily="34" charset="0"/>
              </a:rPr>
              <a:t>3</a:t>
            </a:r>
            <a:endParaRPr lang="en-GB" altLang="en-US" sz="1600">
              <a:solidFill>
                <a:srgbClr val="040206"/>
              </a:solidFill>
              <a:latin typeface="Arial" panose="020B0604020202020204" pitchFamily="34" charset="0"/>
            </a:endParaRPr>
          </a:p>
        </p:txBody>
      </p:sp>
      <p:grpSp>
        <p:nvGrpSpPr>
          <p:cNvPr id="33805" name="Group 22">
            <a:extLst>
              <a:ext uri="{FF2B5EF4-FFF2-40B4-BE49-F238E27FC236}">
                <a16:creationId xmlns:a16="http://schemas.microsoft.com/office/drawing/2014/main" id="{FAB604CE-2845-A31B-3D02-8A66B4C10DA5}"/>
              </a:ext>
            </a:extLst>
          </p:cNvPr>
          <p:cNvGrpSpPr>
            <a:grpSpLocks/>
          </p:cNvGrpSpPr>
          <p:nvPr/>
        </p:nvGrpSpPr>
        <p:grpSpPr bwMode="auto">
          <a:xfrm>
            <a:off x="7251700" y="3721100"/>
            <a:ext cx="241300" cy="114300"/>
            <a:chOff x="3752" y="1704"/>
            <a:chExt cx="152" cy="72"/>
          </a:xfrm>
        </p:grpSpPr>
        <p:sp>
          <p:nvSpPr>
            <p:cNvPr id="33820" name="Oval 23">
              <a:extLst>
                <a:ext uri="{FF2B5EF4-FFF2-40B4-BE49-F238E27FC236}">
                  <a16:creationId xmlns:a16="http://schemas.microsoft.com/office/drawing/2014/main" id="{DFCE69C7-6AC8-6689-601E-CA1363D1E819}"/>
                </a:ext>
              </a:extLst>
            </p:cNvPr>
            <p:cNvSpPr>
              <a:spLocks noChangeArrowheads="1"/>
            </p:cNvSpPr>
            <p:nvPr/>
          </p:nvSpPr>
          <p:spPr bwMode="auto">
            <a:xfrm>
              <a:off x="3848" y="1704"/>
              <a:ext cx="56" cy="56"/>
            </a:xfrm>
            <a:prstGeom prst="ellipse">
              <a:avLst/>
            </a:prstGeom>
            <a:noFill/>
            <a:ln w="12700">
              <a:solidFill>
                <a:srgbClr val="FF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33821" name="Oval 24">
              <a:extLst>
                <a:ext uri="{FF2B5EF4-FFF2-40B4-BE49-F238E27FC236}">
                  <a16:creationId xmlns:a16="http://schemas.microsoft.com/office/drawing/2014/main" id="{1B8F99EF-DEBB-8E8F-E01E-89658407177B}"/>
                </a:ext>
              </a:extLst>
            </p:cNvPr>
            <p:cNvSpPr>
              <a:spLocks noChangeArrowheads="1"/>
            </p:cNvSpPr>
            <p:nvPr/>
          </p:nvSpPr>
          <p:spPr bwMode="auto">
            <a:xfrm>
              <a:off x="3752" y="1720"/>
              <a:ext cx="56" cy="56"/>
            </a:xfrm>
            <a:prstGeom prst="ellipse">
              <a:avLst/>
            </a:prstGeom>
            <a:noFill/>
            <a:ln w="12700">
              <a:solidFill>
                <a:srgbClr val="FF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grpSp>
      <p:sp>
        <p:nvSpPr>
          <p:cNvPr id="33806" name="Oval 33">
            <a:extLst>
              <a:ext uri="{FF2B5EF4-FFF2-40B4-BE49-F238E27FC236}">
                <a16:creationId xmlns:a16="http://schemas.microsoft.com/office/drawing/2014/main" id="{D220CC6A-52D3-DA37-FF82-13C223059AFD}"/>
              </a:ext>
            </a:extLst>
          </p:cNvPr>
          <p:cNvSpPr>
            <a:spLocks noChangeArrowheads="1"/>
          </p:cNvSpPr>
          <p:nvPr/>
        </p:nvSpPr>
        <p:spPr bwMode="auto">
          <a:xfrm>
            <a:off x="7124700" y="3403600"/>
            <a:ext cx="2451100" cy="1041400"/>
          </a:xfrm>
          <a:prstGeom prst="ellipse">
            <a:avLst/>
          </a:prstGeom>
          <a:noFill/>
          <a:ln w="12700">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grpSp>
        <p:nvGrpSpPr>
          <p:cNvPr id="33807" name="Group 34">
            <a:extLst>
              <a:ext uri="{FF2B5EF4-FFF2-40B4-BE49-F238E27FC236}">
                <a16:creationId xmlns:a16="http://schemas.microsoft.com/office/drawing/2014/main" id="{8C2CE435-0FE1-8089-1420-9737E3E9B499}"/>
              </a:ext>
            </a:extLst>
          </p:cNvPr>
          <p:cNvGrpSpPr>
            <a:grpSpLocks/>
          </p:cNvGrpSpPr>
          <p:nvPr/>
        </p:nvGrpSpPr>
        <p:grpSpPr bwMode="auto">
          <a:xfrm>
            <a:off x="7200900" y="3467100"/>
            <a:ext cx="1943100" cy="876300"/>
            <a:chOff x="3720" y="1544"/>
            <a:chExt cx="1224" cy="552"/>
          </a:xfrm>
        </p:grpSpPr>
        <p:grpSp>
          <p:nvGrpSpPr>
            <p:cNvPr id="33810" name="Group 35">
              <a:extLst>
                <a:ext uri="{FF2B5EF4-FFF2-40B4-BE49-F238E27FC236}">
                  <a16:creationId xmlns:a16="http://schemas.microsoft.com/office/drawing/2014/main" id="{8B3750B3-0232-0747-A0C3-5A533D621C6F}"/>
                </a:ext>
              </a:extLst>
            </p:cNvPr>
            <p:cNvGrpSpPr>
              <a:grpSpLocks/>
            </p:cNvGrpSpPr>
            <p:nvPr/>
          </p:nvGrpSpPr>
          <p:grpSpPr bwMode="auto">
            <a:xfrm>
              <a:off x="3840" y="1544"/>
              <a:ext cx="1104" cy="552"/>
              <a:chOff x="3840" y="1544"/>
              <a:chExt cx="1104" cy="552"/>
            </a:xfrm>
          </p:grpSpPr>
          <p:sp>
            <p:nvSpPr>
              <p:cNvPr id="33816" name="Oval 36">
                <a:extLst>
                  <a:ext uri="{FF2B5EF4-FFF2-40B4-BE49-F238E27FC236}">
                    <a16:creationId xmlns:a16="http://schemas.microsoft.com/office/drawing/2014/main" id="{9063F190-E206-A7F3-4081-6E482B34CE16}"/>
                  </a:ext>
                </a:extLst>
              </p:cNvPr>
              <p:cNvSpPr>
                <a:spLocks noChangeArrowheads="1"/>
              </p:cNvSpPr>
              <p:nvPr/>
            </p:nvSpPr>
            <p:spPr bwMode="auto">
              <a:xfrm>
                <a:off x="3840" y="1744"/>
                <a:ext cx="56" cy="56"/>
              </a:xfrm>
              <a:prstGeom prst="ellipse">
                <a:avLst/>
              </a:prstGeom>
              <a:noFill/>
              <a:ln w="12700">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33817" name="Oval 37">
                <a:extLst>
                  <a:ext uri="{FF2B5EF4-FFF2-40B4-BE49-F238E27FC236}">
                    <a16:creationId xmlns:a16="http://schemas.microsoft.com/office/drawing/2014/main" id="{6639A31A-CD21-4920-D517-62981180F055}"/>
                  </a:ext>
                </a:extLst>
              </p:cNvPr>
              <p:cNvSpPr>
                <a:spLocks noChangeArrowheads="1"/>
              </p:cNvSpPr>
              <p:nvPr/>
            </p:nvSpPr>
            <p:spPr bwMode="auto">
              <a:xfrm>
                <a:off x="4016" y="1544"/>
                <a:ext cx="56" cy="56"/>
              </a:xfrm>
              <a:prstGeom prst="ellipse">
                <a:avLst/>
              </a:prstGeom>
              <a:noFill/>
              <a:ln w="12700">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33818" name="Oval 38">
                <a:extLst>
                  <a:ext uri="{FF2B5EF4-FFF2-40B4-BE49-F238E27FC236}">
                    <a16:creationId xmlns:a16="http://schemas.microsoft.com/office/drawing/2014/main" id="{E265839F-7154-69FA-F89D-71A13F5B4D17}"/>
                  </a:ext>
                </a:extLst>
              </p:cNvPr>
              <p:cNvSpPr>
                <a:spLocks noChangeArrowheads="1"/>
              </p:cNvSpPr>
              <p:nvPr/>
            </p:nvSpPr>
            <p:spPr bwMode="auto">
              <a:xfrm>
                <a:off x="4352" y="1568"/>
                <a:ext cx="56" cy="56"/>
              </a:xfrm>
              <a:prstGeom prst="ellipse">
                <a:avLst/>
              </a:prstGeom>
              <a:noFill/>
              <a:ln w="12700">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33819" name="Oval 39">
                <a:extLst>
                  <a:ext uri="{FF2B5EF4-FFF2-40B4-BE49-F238E27FC236}">
                    <a16:creationId xmlns:a16="http://schemas.microsoft.com/office/drawing/2014/main" id="{D54F2A94-7FDC-33C6-2F79-1FC5B47607A4}"/>
                  </a:ext>
                </a:extLst>
              </p:cNvPr>
              <p:cNvSpPr>
                <a:spLocks noChangeArrowheads="1"/>
              </p:cNvSpPr>
              <p:nvPr/>
            </p:nvSpPr>
            <p:spPr bwMode="auto">
              <a:xfrm>
                <a:off x="4888" y="2040"/>
                <a:ext cx="56" cy="56"/>
              </a:xfrm>
              <a:prstGeom prst="ellipse">
                <a:avLst/>
              </a:prstGeom>
              <a:noFill/>
              <a:ln w="12700">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grpSp>
        <p:grpSp>
          <p:nvGrpSpPr>
            <p:cNvPr id="33811" name="Group 40">
              <a:extLst>
                <a:ext uri="{FF2B5EF4-FFF2-40B4-BE49-F238E27FC236}">
                  <a16:creationId xmlns:a16="http://schemas.microsoft.com/office/drawing/2014/main" id="{B0F6A196-CD25-F0A4-45F0-9F8A1178D96B}"/>
                </a:ext>
              </a:extLst>
            </p:cNvPr>
            <p:cNvGrpSpPr>
              <a:grpSpLocks/>
            </p:cNvGrpSpPr>
            <p:nvPr/>
          </p:nvGrpSpPr>
          <p:grpSpPr bwMode="auto">
            <a:xfrm>
              <a:off x="3904" y="1560"/>
              <a:ext cx="648" cy="176"/>
              <a:chOff x="3904" y="1560"/>
              <a:chExt cx="648" cy="176"/>
            </a:xfrm>
          </p:grpSpPr>
          <p:sp>
            <p:nvSpPr>
              <p:cNvPr id="33813" name="Oval 41">
                <a:extLst>
                  <a:ext uri="{FF2B5EF4-FFF2-40B4-BE49-F238E27FC236}">
                    <a16:creationId xmlns:a16="http://schemas.microsoft.com/office/drawing/2014/main" id="{9F5FAA3B-5ADC-EE59-8774-D0AD8D2E37BD}"/>
                  </a:ext>
                </a:extLst>
              </p:cNvPr>
              <p:cNvSpPr>
                <a:spLocks noChangeArrowheads="1"/>
              </p:cNvSpPr>
              <p:nvPr/>
            </p:nvSpPr>
            <p:spPr bwMode="auto">
              <a:xfrm>
                <a:off x="4496" y="1680"/>
                <a:ext cx="56" cy="56"/>
              </a:xfrm>
              <a:prstGeom prst="ellipse">
                <a:avLst/>
              </a:prstGeom>
              <a:noFill/>
              <a:ln w="1270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33814" name="Oval 42">
                <a:extLst>
                  <a:ext uri="{FF2B5EF4-FFF2-40B4-BE49-F238E27FC236}">
                    <a16:creationId xmlns:a16="http://schemas.microsoft.com/office/drawing/2014/main" id="{6D7CA612-4693-1383-E3EB-2A594C0C85CC}"/>
                  </a:ext>
                </a:extLst>
              </p:cNvPr>
              <p:cNvSpPr>
                <a:spLocks noChangeArrowheads="1"/>
              </p:cNvSpPr>
              <p:nvPr/>
            </p:nvSpPr>
            <p:spPr bwMode="auto">
              <a:xfrm>
                <a:off x="3904" y="1632"/>
                <a:ext cx="56" cy="56"/>
              </a:xfrm>
              <a:prstGeom prst="ellipse">
                <a:avLst/>
              </a:prstGeom>
              <a:noFill/>
              <a:ln w="1270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33815" name="Oval 43">
                <a:extLst>
                  <a:ext uri="{FF2B5EF4-FFF2-40B4-BE49-F238E27FC236}">
                    <a16:creationId xmlns:a16="http://schemas.microsoft.com/office/drawing/2014/main" id="{AF48E5A9-E580-59B8-F4BD-637B0C6E53AE}"/>
                  </a:ext>
                </a:extLst>
              </p:cNvPr>
              <p:cNvSpPr>
                <a:spLocks noChangeArrowheads="1"/>
              </p:cNvSpPr>
              <p:nvPr/>
            </p:nvSpPr>
            <p:spPr bwMode="auto">
              <a:xfrm>
                <a:off x="4128" y="1560"/>
                <a:ext cx="56" cy="56"/>
              </a:xfrm>
              <a:prstGeom prst="ellipse">
                <a:avLst/>
              </a:prstGeom>
              <a:noFill/>
              <a:ln w="1270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grpSp>
        <p:sp>
          <p:nvSpPr>
            <p:cNvPr id="33812" name="Oval 44">
              <a:extLst>
                <a:ext uri="{FF2B5EF4-FFF2-40B4-BE49-F238E27FC236}">
                  <a16:creationId xmlns:a16="http://schemas.microsoft.com/office/drawing/2014/main" id="{EF144807-0BB9-E8FF-4E99-836EF8576326}"/>
                </a:ext>
              </a:extLst>
            </p:cNvPr>
            <p:cNvSpPr>
              <a:spLocks noChangeArrowheads="1"/>
            </p:cNvSpPr>
            <p:nvPr/>
          </p:nvSpPr>
          <p:spPr bwMode="auto">
            <a:xfrm>
              <a:off x="3720" y="1600"/>
              <a:ext cx="40" cy="40"/>
            </a:xfrm>
            <a:prstGeom prst="ellipse">
              <a:avLst/>
            </a:prstGeom>
            <a:noFill/>
            <a:ln w="12700">
              <a:solidFill>
                <a:srgbClr val="00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grpSp>
      <p:sp>
        <p:nvSpPr>
          <p:cNvPr id="32" name="Text Box 47">
            <a:extLst>
              <a:ext uri="{FF2B5EF4-FFF2-40B4-BE49-F238E27FC236}">
                <a16:creationId xmlns:a16="http://schemas.microsoft.com/office/drawing/2014/main" id="{B4D80278-6197-9B95-DC35-9B567C613432}"/>
              </a:ext>
            </a:extLst>
          </p:cNvPr>
          <p:cNvSpPr txBox="1">
            <a:spLocks noChangeArrowheads="1"/>
          </p:cNvSpPr>
          <p:nvPr/>
        </p:nvSpPr>
        <p:spPr bwMode="auto">
          <a:xfrm>
            <a:off x="2273301" y="5041900"/>
            <a:ext cx="7223125" cy="317500"/>
          </a:xfrm>
          <a:prstGeom prst="rect">
            <a:avLst/>
          </a:prstGeom>
          <a:solidFill>
            <a:schemeClr val="bg1"/>
          </a:solidFill>
          <a:ln w="12700">
            <a:solidFill>
              <a:schemeClr val="tx1"/>
            </a:solidFill>
            <a:miter lim="800000"/>
            <a:headEnd type="none" w="sm" len="sm"/>
            <a:tailEnd type="none" w="sm" len="sm"/>
          </a:ln>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sv-SE" altLang="en-US">
                <a:latin typeface="Arial" panose="020B0604020202020204" pitchFamily="34" charset="0"/>
              </a:rPr>
              <a:t>&gt;40% of compounds can be classified according to lipophilicity (&gt;85% correct predictions)</a:t>
            </a:r>
            <a:endParaRPr lang="en-GB" altLang="en-US">
              <a:latin typeface="Arial" panose="020B0604020202020204" pitchFamily="34" charset="0"/>
            </a:endParaRPr>
          </a:p>
        </p:txBody>
      </p:sp>
      <p:sp>
        <p:nvSpPr>
          <p:cNvPr id="33809" name="Text Box 48">
            <a:extLst>
              <a:ext uri="{FF2B5EF4-FFF2-40B4-BE49-F238E27FC236}">
                <a16:creationId xmlns:a16="http://schemas.microsoft.com/office/drawing/2014/main" id="{DC198A1E-D3CF-44BF-04F3-5B8276005CE6}"/>
              </a:ext>
            </a:extLst>
          </p:cNvPr>
          <p:cNvSpPr txBox="1">
            <a:spLocks noChangeArrowheads="1"/>
          </p:cNvSpPr>
          <p:nvPr/>
        </p:nvSpPr>
        <p:spPr bwMode="auto">
          <a:xfrm>
            <a:off x="2286000" y="5905501"/>
            <a:ext cx="2819400" cy="37151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50000"/>
              </a:spcBef>
            </a:pPr>
            <a:r>
              <a:rPr lang="sv-SE" altLang="en-US" sz="1800"/>
              <a:t>Ackn. Susanne Winiwarter</a:t>
            </a:r>
            <a:endParaRPr lang="en-GB"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A64E11C-88A0-A39B-C7AB-520C2442C1D7}"/>
              </a:ext>
            </a:extLst>
          </p:cNvPr>
          <p:cNvSpPr>
            <a:spLocks noGrp="1" noChangeArrowheads="1"/>
          </p:cNvSpPr>
          <p:nvPr>
            <p:ph type="title"/>
          </p:nvPr>
        </p:nvSpPr>
        <p:spPr>
          <a:xfrm>
            <a:off x="1701800" y="76200"/>
            <a:ext cx="8750300" cy="838200"/>
          </a:xfrm>
        </p:spPr>
        <p:txBody>
          <a:bodyPr/>
          <a:lstStyle/>
          <a:p>
            <a:r>
              <a:rPr lang="en-US" altLang="en-US" sz="3600" b="1">
                <a:latin typeface="Arial" panose="020B0604020202020204" pitchFamily="34" charset="0"/>
              </a:rPr>
              <a:t>Predictiveness of intestinal absorption</a:t>
            </a:r>
          </a:p>
        </p:txBody>
      </p:sp>
      <p:grpSp>
        <p:nvGrpSpPr>
          <p:cNvPr id="34819" name="Group 6">
            <a:extLst>
              <a:ext uri="{FF2B5EF4-FFF2-40B4-BE49-F238E27FC236}">
                <a16:creationId xmlns:a16="http://schemas.microsoft.com/office/drawing/2014/main" id="{B0EA0C0B-374B-1CC0-32BB-8FDF7049CB85}"/>
              </a:ext>
            </a:extLst>
          </p:cNvPr>
          <p:cNvGrpSpPr>
            <a:grpSpLocks/>
          </p:cNvGrpSpPr>
          <p:nvPr/>
        </p:nvGrpSpPr>
        <p:grpSpPr bwMode="auto">
          <a:xfrm>
            <a:off x="3211514" y="863600"/>
            <a:ext cx="5614987" cy="5156200"/>
            <a:chOff x="1687614" y="863600"/>
            <a:chExt cx="5614135" cy="5156200"/>
          </a:xfrm>
        </p:grpSpPr>
        <p:pic>
          <p:nvPicPr>
            <p:cNvPr id="34821" name="Picture 5">
              <a:extLst>
                <a:ext uri="{FF2B5EF4-FFF2-40B4-BE49-F238E27FC236}">
                  <a16:creationId xmlns:a16="http://schemas.microsoft.com/office/drawing/2014/main" id="{CCD267EF-55FD-E201-FF23-D32A1B6F37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288" y="863600"/>
              <a:ext cx="5462587"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6">
              <a:extLst>
                <a:ext uri="{FF2B5EF4-FFF2-40B4-BE49-F238E27FC236}">
                  <a16:creationId xmlns:a16="http://schemas.microsoft.com/office/drawing/2014/main" id="{CA7C022B-462F-2CF8-C9BB-BF280D6CBEA3}"/>
                </a:ext>
              </a:extLst>
            </p:cNvPr>
            <p:cNvSpPr>
              <a:spLocks noChangeArrowheads="1"/>
            </p:cNvSpPr>
            <p:nvPr/>
          </p:nvSpPr>
          <p:spPr bwMode="auto">
            <a:xfrm rot="-5400000">
              <a:off x="872327" y="2011461"/>
              <a:ext cx="19383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b="1">
                  <a:solidFill>
                    <a:srgbClr val="FF0000"/>
                  </a:solidFill>
                </a:rPr>
                <a:t>Fraction absorbed (%)</a:t>
              </a:r>
            </a:p>
          </p:txBody>
        </p:sp>
        <p:sp>
          <p:nvSpPr>
            <p:cNvPr id="34823" name="Rectangle 7">
              <a:extLst>
                <a:ext uri="{FF2B5EF4-FFF2-40B4-BE49-F238E27FC236}">
                  <a16:creationId xmlns:a16="http://schemas.microsoft.com/office/drawing/2014/main" id="{9433BE3C-B0C5-ED65-0752-C0E2584F2F0C}"/>
                </a:ext>
              </a:extLst>
            </p:cNvPr>
            <p:cNvSpPr>
              <a:spLocks noChangeArrowheads="1"/>
            </p:cNvSpPr>
            <p:nvPr/>
          </p:nvSpPr>
          <p:spPr bwMode="auto">
            <a:xfrm>
              <a:off x="5278438" y="5043488"/>
              <a:ext cx="20233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1600" b="1">
                  <a:solidFill>
                    <a:srgbClr val="FF0000"/>
                  </a:solidFill>
                </a:rPr>
                <a:t>Lipophilicity (Log P)</a:t>
              </a:r>
            </a:p>
          </p:txBody>
        </p:sp>
      </p:grpSp>
      <p:pic>
        <p:nvPicPr>
          <p:cNvPr id="34820" name="Picture 8">
            <a:extLst>
              <a:ext uri="{FF2B5EF4-FFF2-40B4-BE49-F238E27FC236}">
                <a16:creationId xmlns:a16="http://schemas.microsoft.com/office/drawing/2014/main" id="{812105E1-13C7-0DD0-6A19-F21F0BF51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514" y="6286500"/>
            <a:ext cx="36337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1">
            <a:extLst>
              <a:ext uri="{FF2B5EF4-FFF2-40B4-BE49-F238E27FC236}">
                <a16:creationId xmlns:a16="http://schemas.microsoft.com/office/drawing/2014/main" id="{018C93B6-5F16-B446-976E-894DD9E82C5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CFB04FB8-B614-5C46-BD33-5C3AF8A146AC}" type="datetime3">
              <a:rPr lang="en-US" altLang="en-US" smtClean="0">
                <a:solidFill>
                  <a:srgbClr val="333399"/>
                </a:solidFill>
                <a:latin typeface="Arial" panose="020B0604020202020204" pitchFamily="34" charset="0"/>
              </a:rPr>
              <a:pPr eaLnBrk="1" hangingPunct="1"/>
              <a:t>23 April 2026</a:t>
            </a:fld>
            <a:endParaRPr lang="en-GB" altLang="en-US">
              <a:solidFill>
                <a:srgbClr val="333399"/>
              </a:solidFill>
              <a:latin typeface="Arial" panose="020B0604020202020204" pitchFamily="34" charset="0"/>
            </a:endParaRPr>
          </a:p>
        </p:txBody>
      </p:sp>
      <p:grpSp>
        <p:nvGrpSpPr>
          <p:cNvPr id="4101" name="Group 5">
            <a:extLst>
              <a:ext uri="{FF2B5EF4-FFF2-40B4-BE49-F238E27FC236}">
                <a16:creationId xmlns:a16="http://schemas.microsoft.com/office/drawing/2014/main" id="{A220764D-8788-31AA-8C95-4DA0AFEE1AD5}"/>
              </a:ext>
            </a:extLst>
          </p:cNvPr>
          <p:cNvGrpSpPr>
            <a:grpSpLocks/>
          </p:cNvGrpSpPr>
          <p:nvPr/>
        </p:nvGrpSpPr>
        <p:grpSpPr bwMode="auto">
          <a:xfrm>
            <a:off x="2244725" y="330200"/>
            <a:ext cx="7848600" cy="5811838"/>
            <a:chOff x="720725" y="330200"/>
            <a:chExt cx="7848600" cy="5811838"/>
          </a:xfrm>
        </p:grpSpPr>
        <p:graphicFrame>
          <p:nvGraphicFramePr>
            <p:cNvPr id="4098" name="Object 2">
              <a:extLst>
                <a:ext uri="{FF2B5EF4-FFF2-40B4-BE49-F238E27FC236}">
                  <a16:creationId xmlns:a16="http://schemas.microsoft.com/office/drawing/2014/main" id="{7477BCAE-B4F7-9012-7C63-C8BE71F140BA}"/>
                </a:ext>
              </a:extLst>
            </p:cNvPr>
            <p:cNvGraphicFramePr>
              <a:graphicFrameLocks noChangeAspect="1"/>
            </p:cNvGraphicFramePr>
            <p:nvPr/>
          </p:nvGraphicFramePr>
          <p:xfrm>
            <a:off x="720725" y="330200"/>
            <a:ext cx="7848600" cy="5811838"/>
          </p:xfrm>
          <a:graphic>
            <a:graphicData uri="http://schemas.openxmlformats.org/presentationml/2006/ole">
              <mc:AlternateContent xmlns:mc="http://schemas.openxmlformats.org/markup-compatibility/2006">
                <mc:Choice xmlns:v="urn:schemas-microsoft-com:vml" Requires="v">
                  <p:oleObj name="Chart" r:id="rId3" imgW="7073900" imgH="5245100" progId="Excel.Chart.8">
                    <p:embed/>
                  </p:oleObj>
                </mc:Choice>
                <mc:Fallback>
                  <p:oleObj name="Chart" r:id="rId3" imgW="7073900" imgH="5245100" progId="Excel.Chart.8">
                    <p:embed/>
                    <p:pic>
                      <p:nvPicPr>
                        <p:cNvPr id="4098" name="Object 2">
                          <a:extLst>
                            <a:ext uri="{FF2B5EF4-FFF2-40B4-BE49-F238E27FC236}">
                              <a16:creationId xmlns:a16="http://schemas.microsoft.com/office/drawing/2014/main" id="{7477BCAE-B4F7-9012-7C63-C8BE71F140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725" y="330200"/>
                          <a:ext cx="7848600" cy="581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4" name="Rectangle 4">
              <a:extLst>
                <a:ext uri="{FF2B5EF4-FFF2-40B4-BE49-F238E27FC236}">
                  <a16:creationId xmlns:a16="http://schemas.microsoft.com/office/drawing/2014/main" id="{10714B80-C783-2E40-8692-9C4583FC49EE}"/>
                </a:ext>
              </a:extLst>
            </p:cNvPr>
            <p:cNvSpPr>
              <a:spLocks noChangeArrowheads="1"/>
            </p:cNvSpPr>
            <p:nvPr/>
          </p:nvSpPr>
          <p:spPr bwMode="auto">
            <a:xfrm>
              <a:off x="927100" y="4965700"/>
              <a:ext cx="7340600" cy="1092200"/>
            </a:xfrm>
            <a:prstGeom prst="rect">
              <a:avLst/>
            </a:prstGeom>
            <a:solidFill>
              <a:schemeClr val="bg1"/>
            </a:solidFill>
            <a:ln w="9525" algn="ctr">
              <a:solidFill>
                <a:schemeClr val="bg1"/>
              </a:solidFill>
              <a:round/>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US" altLang="en-US"/>
            </a:p>
          </p:txBody>
        </p:sp>
      </p:grpSp>
      <p:sp>
        <p:nvSpPr>
          <p:cNvPr id="4102" name="TextBox 6">
            <a:extLst>
              <a:ext uri="{FF2B5EF4-FFF2-40B4-BE49-F238E27FC236}">
                <a16:creationId xmlns:a16="http://schemas.microsoft.com/office/drawing/2014/main" id="{F78A0FCC-1F91-2FA6-7544-73486FD714E2}"/>
              </a:ext>
            </a:extLst>
          </p:cNvPr>
          <p:cNvSpPr txBox="1">
            <a:spLocks noChangeArrowheads="1"/>
          </p:cNvSpPr>
          <p:nvPr/>
        </p:nvSpPr>
        <p:spPr bwMode="auto">
          <a:xfrm>
            <a:off x="3467101" y="4787901"/>
            <a:ext cx="5407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a:t>1                  2              3              4               5                6              7    cpds</a:t>
            </a:r>
          </a:p>
        </p:txBody>
      </p:sp>
      <p:sp>
        <p:nvSpPr>
          <p:cNvPr id="4103" name="Text Box 4">
            <a:extLst>
              <a:ext uri="{FF2B5EF4-FFF2-40B4-BE49-F238E27FC236}">
                <a16:creationId xmlns:a16="http://schemas.microsoft.com/office/drawing/2014/main" id="{ED7CD1F8-4951-BE15-10F6-5EC33A384212}"/>
              </a:ext>
            </a:extLst>
          </p:cNvPr>
          <p:cNvSpPr txBox="1">
            <a:spLocks noChangeArrowheads="1"/>
          </p:cNvSpPr>
          <p:nvPr/>
        </p:nvSpPr>
        <p:spPr bwMode="auto">
          <a:xfrm>
            <a:off x="3124200" y="5283201"/>
            <a:ext cx="5486400" cy="7016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spcBef>
                <a:spcPct val="50000"/>
              </a:spcBef>
            </a:pPr>
            <a:r>
              <a:rPr lang="sv-SE" altLang="en-US" sz="2000"/>
              <a:t>Usually the in vivo solubility is much higher than the in vitro measured in buffer systems</a:t>
            </a:r>
            <a:endParaRPr lang="en-GB" altLang="en-US"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p:nvPr>
        </p:nvSpPr>
        <p:spPr>
          <a:xfrm>
            <a:off x="2157414" y="136525"/>
            <a:ext cx="8099425" cy="647700"/>
          </a:xfrm>
        </p:spPr>
        <p:txBody>
          <a:bodyPr/>
          <a:lstStyle/>
          <a:p>
            <a:pPr algn="l"/>
            <a:r>
              <a:rPr lang="en-US" altLang="en-US" sz="3600" b="1" dirty="0">
                <a:latin typeface="Calibri" panose="020F0502020204030204" pitchFamily="34" charset="0"/>
                <a:cs typeface="Calibri" panose="020F0502020204030204" pitchFamily="34" charset="0"/>
              </a:rPr>
              <a:t>L</a:t>
            </a:r>
            <a:r>
              <a:rPr lang="en-ZW" altLang="en-US" sz="3600" b="1" dirty="0">
                <a:latin typeface="Calibri" panose="020F0502020204030204" pitchFamily="34" charset="0"/>
                <a:cs typeface="Calibri" panose="020F0502020204030204" pitchFamily="34" charset="0"/>
              </a:rPr>
              <a:t>earning objectives</a:t>
            </a:r>
          </a:p>
        </p:txBody>
      </p:sp>
      <p:sp>
        <p:nvSpPr>
          <p:cNvPr id="6147" name="Content Placeholder 2"/>
          <p:cNvSpPr>
            <a:spLocks noGrp="1" noChangeArrowheads="1"/>
          </p:cNvSpPr>
          <p:nvPr>
            <p:ph idx="1"/>
          </p:nvPr>
        </p:nvSpPr>
        <p:spPr>
          <a:xfrm>
            <a:off x="2208214" y="936626"/>
            <a:ext cx="8099425" cy="5038725"/>
          </a:xfrm>
        </p:spPr>
        <p:txBody>
          <a:bodyPr/>
          <a:lstStyle/>
          <a:p>
            <a:pPr>
              <a:lnSpc>
                <a:spcPct val="150000"/>
              </a:lnSpc>
              <a:buFont typeface="Wingdings" panose="05000000000000000000" pitchFamily="2" charset="2"/>
              <a:buChar char="Ø"/>
            </a:pPr>
            <a:r>
              <a:rPr lang="en-ZW" altLang="en-US" sz="1800" dirty="0">
                <a:solidFill>
                  <a:srgbClr val="2E2E2E"/>
                </a:solidFill>
                <a:latin typeface="Calibri" panose="020F0502020204030204" pitchFamily="34" charset="0"/>
                <a:cs typeface="Calibri" panose="020F0502020204030204" pitchFamily="34" charset="0"/>
              </a:rPr>
              <a:t>Definitions &amp; Kinetics of Absorption</a:t>
            </a:r>
          </a:p>
          <a:p>
            <a:pPr>
              <a:lnSpc>
                <a:spcPct val="150000"/>
              </a:lnSpc>
              <a:buFont typeface="Wingdings" panose="05000000000000000000" pitchFamily="2" charset="2"/>
              <a:buChar char="Ø"/>
            </a:pPr>
            <a:r>
              <a:rPr lang="en-ZW" altLang="en-US" sz="1800" dirty="0">
                <a:solidFill>
                  <a:srgbClr val="2E2E2E"/>
                </a:solidFill>
                <a:latin typeface="Calibri" panose="020F0502020204030204" pitchFamily="34" charset="0"/>
                <a:cs typeface="Calibri" panose="020F0502020204030204" pitchFamily="34" charset="0"/>
              </a:rPr>
              <a:t>Properties of the GI tract</a:t>
            </a:r>
          </a:p>
          <a:p>
            <a:pPr>
              <a:lnSpc>
                <a:spcPct val="150000"/>
              </a:lnSpc>
              <a:buFont typeface="Wingdings" panose="05000000000000000000" pitchFamily="2" charset="2"/>
              <a:buChar char="Ø"/>
            </a:pPr>
            <a:r>
              <a:rPr lang="en-ZW" altLang="en-US" sz="1800" dirty="0">
                <a:solidFill>
                  <a:srgbClr val="2E2E2E"/>
                </a:solidFill>
                <a:latin typeface="Calibri" panose="020F0502020204030204" pitchFamily="34" charset="0"/>
                <a:cs typeface="Calibri" panose="020F0502020204030204" pitchFamily="34" charset="0"/>
              </a:rPr>
              <a:t>Mechanisms of drug permeability</a:t>
            </a:r>
          </a:p>
          <a:p>
            <a:pPr>
              <a:lnSpc>
                <a:spcPct val="150000"/>
              </a:lnSpc>
              <a:buFont typeface="Wingdings" panose="05000000000000000000" pitchFamily="2" charset="2"/>
              <a:buChar char="Ø"/>
            </a:pPr>
            <a:r>
              <a:rPr lang="en-ZW" altLang="en-US" sz="1800" dirty="0">
                <a:solidFill>
                  <a:srgbClr val="2E2E2E"/>
                </a:solidFill>
                <a:latin typeface="Calibri" panose="020F0502020204030204" pitchFamily="34" charset="0"/>
                <a:cs typeface="Calibri" panose="020F0502020204030204" pitchFamily="34" charset="0"/>
              </a:rPr>
              <a:t>Factors affecting drug absorption</a:t>
            </a:r>
          </a:p>
          <a:p>
            <a:pPr lvl="1">
              <a:buFont typeface="Wingdings" panose="05000000000000000000" pitchFamily="2" charset="2"/>
              <a:buChar char="ü"/>
            </a:pPr>
            <a:r>
              <a:rPr lang="en-ZW" altLang="en-US" sz="1400" dirty="0">
                <a:solidFill>
                  <a:srgbClr val="2E2E2E"/>
                </a:solidFill>
                <a:latin typeface="Calibri" panose="020F0502020204030204" pitchFamily="34" charset="0"/>
                <a:cs typeface="Calibri" panose="020F0502020204030204" pitchFamily="34" charset="0"/>
              </a:rPr>
              <a:t>Physicochemical</a:t>
            </a:r>
          </a:p>
          <a:p>
            <a:pPr lvl="1">
              <a:buFont typeface="Wingdings" panose="05000000000000000000" pitchFamily="2" charset="2"/>
              <a:buChar char="ü"/>
            </a:pPr>
            <a:r>
              <a:rPr lang="en-ZW" altLang="en-US" sz="1400" dirty="0">
                <a:solidFill>
                  <a:srgbClr val="2E2E2E"/>
                </a:solidFill>
                <a:latin typeface="Calibri" panose="020F0502020204030204" pitchFamily="34" charset="0"/>
                <a:cs typeface="Calibri" panose="020F0502020204030204" pitchFamily="34" charset="0"/>
              </a:rPr>
              <a:t>Physiologic</a:t>
            </a:r>
          </a:p>
          <a:p>
            <a:pPr>
              <a:lnSpc>
                <a:spcPct val="150000"/>
              </a:lnSpc>
              <a:buFont typeface="Wingdings" panose="05000000000000000000" pitchFamily="2" charset="2"/>
              <a:buChar char="Ø"/>
            </a:pPr>
            <a:r>
              <a:rPr lang="en-ZW" altLang="en-US" sz="1800" dirty="0">
                <a:solidFill>
                  <a:srgbClr val="2E2E2E"/>
                </a:solidFill>
                <a:latin typeface="Calibri" panose="020F0502020204030204" pitchFamily="34" charset="0"/>
                <a:cs typeface="Calibri" panose="020F0502020204030204" pitchFamily="34" charset="0"/>
              </a:rPr>
              <a:t>Bioavailability</a:t>
            </a:r>
          </a:p>
        </p:txBody>
      </p:sp>
    </p:spTree>
    <p:extLst>
      <p:ext uri="{BB962C8B-B14F-4D97-AF65-F5344CB8AC3E}">
        <p14:creationId xmlns:p14="http://schemas.microsoft.com/office/powerpoint/2010/main" val="252766126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a:extLst>
              <a:ext uri="{FF2B5EF4-FFF2-40B4-BE49-F238E27FC236}">
                <a16:creationId xmlns:a16="http://schemas.microsoft.com/office/drawing/2014/main" id="{92176F65-0DAD-3F6A-E17B-A54BC8C6CB4E}"/>
              </a:ext>
            </a:extLst>
          </p:cNvPr>
          <p:cNvSpPr>
            <a:spLocks noChangeArrowheads="1"/>
          </p:cNvSpPr>
          <p:nvPr/>
        </p:nvSpPr>
        <p:spPr bwMode="auto">
          <a:xfrm>
            <a:off x="2552700" y="1181100"/>
            <a:ext cx="3429000" cy="1600200"/>
          </a:xfrm>
          <a:prstGeom prst="rect">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US" altLang="en-US"/>
          </a:p>
        </p:txBody>
      </p:sp>
      <p:sp>
        <p:nvSpPr>
          <p:cNvPr id="5124" name="Date Placeholder 1">
            <a:extLst>
              <a:ext uri="{FF2B5EF4-FFF2-40B4-BE49-F238E27FC236}">
                <a16:creationId xmlns:a16="http://schemas.microsoft.com/office/drawing/2014/main" id="{3A1B76E4-1C6C-D1E2-80D2-3393BFC51D6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7BBDA9C5-D56C-994D-AC49-1291A49E8304}" type="datetime3">
              <a:rPr lang="en-US" altLang="en-US" smtClean="0">
                <a:solidFill>
                  <a:srgbClr val="333399"/>
                </a:solidFill>
                <a:latin typeface="Arial" panose="020B0604020202020204" pitchFamily="34" charset="0"/>
              </a:rPr>
              <a:pPr eaLnBrk="1" hangingPunct="1"/>
              <a:t>23 April 2026</a:t>
            </a:fld>
            <a:endParaRPr lang="en-GB" altLang="en-US">
              <a:solidFill>
                <a:srgbClr val="333399"/>
              </a:solidFill>
              <a:latin typeface="Arial" panose="020B0604020202020204" pitchFamily="34" charset="0"/>
            </a:endParaRPr>
          </a:p>
        </p:txBody>
      </p:sp>
      <p:sp>
        <p:nvSpPr>
          <p:cNvPr id="5125" name="Footer Placeholder 2">
            <a:extLst>
              <a:ext uri="{FF2B5EF4-FFF2-40B4-BE49-F238E27FC236}">
                <a16:creationId xmlns:a16="http://schemas.microsoft.com/office/drawing/2014/main" id="{0C8CA156-5361-50A0-5A43-5B74BC03EAA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sv-SE" altLang="en-US">
                <a:solidFill>
                  <a:srgbClr val="333399"/>
                </a:solidFill>
                <a:latin typeface="Arial" panose="020B0604020202020204" pitchFamily="34" charset="0"/>
              </a:rPr>
              <a:t>Collen Masimirembwa. DPhil, Ph.D.</a:t>
            </a:r>
            <a:endParaRPr lang="en-GB" altLang="en-US">
              <a:solidFill>
                <a:srgbClr val="333399"/>
              </a:solidFill>
              <a:latin typeface="Arial" panose="020B0604020202020204" pitchFamily="34" charset="0"/>
            </a:endParaRPr>
          </a:p>
        </p:txBody>
      </p:sp>
      <p:sp>
        <p:nvSpPr>
          <p:cNvPr id="4" name="Rectangle 2">
            <a:extLst>
              <a:ext uri="{FF2B5EF4-FFF2-40B4-BE49-F238E27FC236}">
                <a16:creationId xmlns:a16="http://schemas.microsoft.com/office/drawing/2014/main" id="{5FA6E5D6-BC3D-CAEC-EE02-1438DC1B7173}"/>
              </a:ext>
            </a:extLst>
          </p:cNvPr>
          <p:cNvSpPr txBox="1">
            <a:spLocks noChangeArrowheads="1"/>
          </p:cNvSpPr>
          <p:nvPr/>
        </p:nvSpPr>
        <p:spPr>
          <a:xfrm>
            <a:off x="1676401" y="12700"/>
            <a:ext cx="9188824" cy="1041400"/>
          </a:xfrm>
          <a:prstGeom prst="rect">
            <a:avLst/>
          </a:prstGeom>
        </p:spPr>
        <p:txBody>
          <a:bodyPr/>
          <a:lstStyle/>
          <a:p>
            <a:pPr algn="ctr" eaLnBrk="0" hangingPunct="0">
              <a:defRPr/>
            </a:pPr>
            <a:r>
              <a:rPr lang="en-GB" sz="3200" b="1" kern="0" dirty="0">
                <a:solidFill>
                  <a:schemeClr val="tx2"/>
                </a:solidFill>
                <a:latin typeface="+mj-lt"/>
                <a:ea typeface="+mj-ea"/>
                <a:cs typeface="+mj-cs"/>
              </a:rPr>
              <a:t>Biopharmaceutical Classification System (BCS)</a:t>
            </a:r>
          </a:p>
          <a:p>
            <a:pPr algn="ctr" eaLnBrk="0" hangingPunct="0">
              <a:defRPr/>
            </a:pPr>
            <a:r>
              <a:rPr lang="en-GB" sz="3200" b="1" kern="0" dirty="0">
                <a:solidFill>
                  <a:schemeClr val="tx2"/>
                </a:solidFill>
                <a:latin typeface="+mj-lt"/>
                <a:ea typeface="+mj-ea"/>
                <a:cs typeface="+mj-cs"/>
              </a:rPr>
              <a:t>(Amidon et al 1995)</a:t>
            </a:r>
          </a:p>
        </p:txBody>
      </p:sp>
      <p:sp>
        <p:nvSpPr>
          <p:cNvPr id="5127" name="Text Box 4">
            <a:extLst>
              <a:ext uri="{FF2B5EF4-FFF2-40B4-BE49-F238E27FC236}">
                <a16:creationId xmlns:a16="http://schemas.microsoft.com/office/drawing/2014/main" id="{EEF4EA76-3712-7FE0-E2D7-1B7EDA7C5D92}"/>
              </a:ext>
            </a:extLst>
          </p:cNvPr>
          <p:cNvSpPr txBox="1">
            <a:spLocks noChangeArrowheads="1"/>
          </p:cNvSpPr>
          <p:nvPr/>
        </p:nvSpPr>
        <p:spPr bwMode="auto">
          <a:xfrm>
            <a:off x="6172200" y="2933701"/>
            <a:ext cx="609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GB" altLang="en-US" b="1">
                <a:solidFill>
                  <a:srgbClr val="CD17C0"/>
                </a:solidFill>
                <a:latin typeface="Arial" panose="020B0604020202020204" pitchFamily="34" charset="0"/>
              </a:rPr>
              <a:t>IV</a:t>
            </a:r>
          </a:p>
        </p:txBody>
      </p:sp>
      <p:sp>
        <p:nvSpPr>
          <p:cNvPr id="5128" name="Text Box 5">
            <a:extLst>
              <a:ext uri="{FF2B5EF4-FFF2-40B4-BE49-F238E27FC236}">
                <a16:creationId xmlns:a16="http://schemas.microsoft.com/office/drawing/2014/main" id="{5FF7D151-9F76-C90F-4847-55FBD28BB151}"/>
              </a:ext>
            </a:extLst>
          </p:cNvPr>
          <p:cNvSpPr txBox="1">
            <a:spLocks noChangeArrowheads="1"/>
          </p:cNvSpPr>
          <p:nvPr/>
        </p:nvSpPr>
        <p:spPr bwMode="auto">
          <a:xfrm>
            <a:off x="6197600" y="2413001"/>
            <a:ext cx="45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GB" altLang="en-US" b="1">
                <a:solidFill>
                  <a:srgbClr val="CD17C0"/>
                </a:solidFill>
                <a:latin typeface="Arial" panose="020B0604020202020204" pitchFamily="34" charset="0"/>
              </a:rPr>
              <a:t>II</a:t>
            </a:r>
          </a:p>
        </p:txBody>
      </p:sp>
      <p:sp>
        <p:nvSpPr>
          <p:cNvPr id="5129" name="Text Box 6">
            <a:extLst>
              <a:ext uri="{FF2B5EF4-FFF2-40B4-BE49-F238E27FC236}">
                <a16:creationId xmlns:a16="http://schemas.microsoft.com/office/drawing/2014/main" id="{C526601B-DB85-EADA-2C0B-5213A897F53F}"/>
              </a:ext>
            </a:extLst>
          </p:cNvPr>
          <p:cNvSpPr txBox="1">
            <a:spLocks noChangeArrowheads="1"/>
          </p:cNvSpPr>
          <p:nvPr/>
        </p:nvSpPr>
        <p:spPr bwMode="auto">
          <a:xfrm>
            <a:off x="5448300" y="3022601"/>
            <a:ext cx="685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GB" altLang="en-US" b="1">
                <a:solidFill>
                  <a:srgbClr val="CD17C0"/>
                </a:solidFill>
                <a:latin typeface="Arial" panose="020B0604020202020204" pitchFamily="34" charset="0"/>
              </a:rPr>
              <a:t>III</a:t>
            </a:r>
          </a:p>
        </p:txBody>
      </p:sp>
      <p:sp>
        <p:nvSpPr>
          <p:cNvPr id="5130" name="Text Box 7">
            <a:extLst>
              <a:ext uri="{FF2B5EF4-FFF2-40B4-BE49-F238E27FC236}">
                <a16:creationId xmlns:a16="http://schemas.microsoft.com/office/drawing/2014/main" id="{F188CFBD-A546-7FBF-4CB9-5BBA846FE427}"/>
              </a:ext>
            </a:extLst>
          </p:cNvPr>
          <p:cNvSpPr txBox="1">
            <a:spLocks noChangeArrowheads="1"/>
          </p:cNvSpPr>
          <p:nvPr/>
        </p:nvSpPr>
        <p:spPr bwMode="auto">
          <a:xfrm>
            <a:off x="5448300" y="2425701"/>
            <a:ext cx="685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GB" altLang="en-US" b="1">
                <a:solidFill>
                  <a:srgbClr val="CD17C0"/>
                </a:solidFill>
                <a:latin typeface="Arial" panose="020B0604020202020204" pitchFamily="34" charset="0"/>
              </a:rPr>
              <a:t>I</a:t>
            </a:r>
          </a:p>
        </p:txBody>
      </p:sp>
      <p:sp>
        <p:nvSpPr>
          <p:cNvPr id="11" name="Rectangle 10">
            <a:extLst>
              <a:ext uri="{FF2B5EF4-FFF2-40B4-BE49-F238E27FC236}">
                <a16:creationId xmlns:a16="http://schemas.microsoft.com/office/drawing/2014/main" id="{359B4E5C-BFDF-E12B-5C27-B013C022FDFA}"/>
              </a:ext>
            </a:extLst>
          </p:cNvPr>
          <p:cNvSpPr/>
          <p:nvPr/>
        </p:nvSpPr>
        <p:spPr>
          <a:xfrm>
            <a:off x="1562100" y="4564064"/>
            <a:ext cx="9105900" cy="2085975"/>
          </a:xfrm>
          <a:prstGeom prst="rect">
            <a:avLst/>
          </a:prstGeom>
          <a:solidFill>
            <a:schemeClr val="accent2">
              <a:lumMod val="20000"/>
              <a:lumOff val="80000"/>
            </a:schemeClr>
          </a:solidFill>
        </p:spPr>
        <p:txBody>
          <a:bodyPr>
            <a:spAutoFit/>
          </a:bodyPr>
          <a:lstStyle/>
          <a:p>
            <a:pPr>
              <a:lnSpc>
                <a:spcPct val="90000"/>
              </a:lnSpc>
              <a:defRPr/>
            </a:pPr>
            <a:r>
              <a:rPr lang="sv-SE" dirty="0"/>
              <a:t>The product between solubility and permeability  determines drug absorption, Fa</a:t>
            </a:r>
          </a:p>
          <a:p>
            <a:pPr>
              <a:lnSpc>
                <a:spcPct val="90000"/>
              </a:lnSpc>
              <a:defRPr/>
            </a:pPr>
            <a:r>
              <a:rPr lang="sv-SE" b="1" dirty="0"/>
              <a:t>If a compound has high permeability and low solubility:</a:t>
            </a:r>
          </a:p>
          <a:p>
            <a:pPr lvl="1">
              <a:lnSpc>
                <a:spcPct val="90000"/>
              </a:lnSpc>
              <a:defRPr/>
            </a:pPr>
            <a:r>
              <a:rPr lang="en-GB" dirty="0"/>
              <a:t>The permeability can create a sink favouring dissolution of the compound</a:t>
            </a:r>
          </a:p>
          <a:p>
            <a:pPr lvl="1">
              <a:lnSpc>
                <a:spcPct val="90000"/>
              </a:lnSpc>
              <a:defRPr/>
            </a:pPr>
            <a:r>
              <a:rPr lang="en-GB" dirty="0"/>
              <a:t>Dissolution limitation can occur</a:t>
            </a:r>
          </a:p>
          <a:p>
            <a:pPr lvl="1">
              <a:lnSpc>
                <a:spcPct val="90000"/>
              </a:lnSpc>
              <a:defRPr/>
            </a:pPr>
            <a:endParaRPr lang="en-GB" dirty="0"/>
          </a:p>
          <a:p>
            <a:pPr>
              <a:lnSpc>
                <a:spcPct val="90000"/>
              </a:lnSpc>
              <a:defRPr/>
            </a:pPr>
            <a:r>
              <a:rPr lang="en-GB" b="1" dirty="0"/>
              <a:t>If a compound has low/restricted permeability</a:t>
            </a:r>
          </a:p>
          <a:p>
            <a:pPr lvl="1">
              <a:lnSpc>
                <a:spcPct val="90000"/>
              </a:lnSpc>
              <a:defRPr/>
            </a:pPr>
            <a:r>
              <a:rPr lang="en-GB" dirty="0"/>
              <a:t>The dissolution limitation will become more pronounced</a:t>
            </a:r>
          </a:p>
          <a:p>
            <a:pPr lvl="1">
              <a:lnSpc>
                <a:spcPct val="90000"/>
              </a:lnSpc>
              <a:defRPr/>
            </a:pPr>
            <a:r>
              <a:rPr lang="en-GB" dirty="0"/>
              <a:t>A certain solubility is required to get the compound absorbed</a:t>
            </a:r>
          </a:p>
        </p:txBody>
      </p:sp>
      <p:graphicFrame>
        <p:nvGraphicFramePr>
          <p:cNvPr id="5122" name="Object 2">
            <a:extLst>
              <a:ext uri="{FF2B5EF4-FFF2-40B4-BE49-F238E27FC236}">
                <a16:creationId xmlns:a16="http://schemas.microsoft.com/office/drawing/2014/main" id="{5ABCAF7D-2140-1299-76F4-F958A588552B}"/>
              </a:ext>
            </a:extLst>
          </p:cNvPr>
          <p:cNvGraphicFramePr>
            <a:graphicFrameLocks noChangeAspect="1"/>
          </p:cNvGraphicFramePr>
          <p:nvPr/>
        </p:nvGraphicFramePr>
        <p:xfrm>
          <a:off x="2476500" y="1181100"/>
          <a:ext cx="7035800" cy="3475038"/>
        </p:xfrm>
        <a:graphic>
          <a:graphicData uri="http://schemas.openxmlformats.org/presentationml/2006/ole">
            <mc:AlternateContent xmlns:mc="http://schemas.openxmlformats.org/markup-compatibility/2006">
              <mc:Choice xmlns:v="urn:schemas-microsoft-com:vml" Requires="v">
                <p:oleObj name="Document" r:id="rId3" imgW="8026400" imgH="3886200" progId="Word.Document.8">
                  <p:embed/>
                </p:oleObj>
              </mc:Choice>
              <mc:Fallback>
                <p:oleObj name="Document" r:id="rId3" imgW="8026400" imgH="3886200" progId="Word.Document.8">
                  <p:embed/>
                  <p:pic>
                    <p:nvPicPr>
                      <p:cNvPr id="5122" name="Object 2">
                        <a:extLst>
                          <a:ext uri="{FF2B5EF4-FFF2-40B4-BE49-F238E27FC236}">
                            <a16:creationId xmlns:a16="http://schemas.microsoft.com/office/drawing/2014/main" id="{5ABCAF7D-2140-1299-76F4-F958A58855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0" y="1181100"/>
                        <a:ext cx="7035800" cy="347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1C6B512-D2CE-DEE9-792E-9E4B9D8AA88F}"/>
              </a:ext>
            </a:extLst>
          </p:cNvPr>
          <p:cNvSpPr>
            <a:spLocks noGrp="1" noChangeArrowheads="1"/>
          </p:cNvSpPr>
          <p:nvPr>
            <p:ph type="title"/>
          </p:nvPr>
        </p:nvSpPr>
        <p:spPr>
          <a:xfrm>
            <a:off x="1739900" y="88901"/>
            <a:ext cx="8483600" cy="735013"/>
          </a:xfrm>
        </p:spPr>
        <p:txBody>
          <a:bodyPr/>
          <a:lstStyle/>
          <a:p>
            <a:r>
              <a:rPr lang="sv-SE" altLang="en-US" sz="3600" b="1"/>
              <a:t>Paracellular transport is MW-dependent</a:t>
            </a:r>
            <a:endParaRPr lang="en-GB" altLang="en-US" sz="3600" b="1"/>
          </a:p>
        </p:txBody>
      </p:sp>
      <p:pic>
        <p:nvPicPr>
          <p:cNvPr id="35843" name="Picture 3">
            <a:extLst>
              <a:ext uri="{FF2B5EF4-FFF2-40B4-BE49-F238E27FC236}">
                <a16:creationId xmlns:a16="http://schemas.microsoft.com/office/drawing/2014/main" id="{FA1AC77A-7CA6-DDE0-3F9B-8627FF5DECDC}"/>
              </a:ext>
            </a:extLst>
          </p:cNvPr>
          <p:cNvPicPr>
            <a:picLocks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2540000" y="812800"/>
            <a:ext cx="7086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9C577891-1A01-06BF-8F2C-DCCCCBDDDC7F}"/>
              </a:ext>
            </a:extLst>
          </p:cNvPr>
          <p:cNvSpPr>
            <a:spLocks noChangeArrowheads="1"/>
          </p:cNvSpPr>
          <p:nvPr/>
        </p:nvSpPr>
        <p:spPr bwMode="auto">
          <a:xfrm>
            <a:off x="1905000" y="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GB" altLang="en-US" sz="3200">
                <a:solidFill>
                  <a:schemeClr val="tx2"/>
                </a:solidFill>
                <a:latin typeface="Arial Black" panose="020B0604020202020204" pitchFamily="34" charset="0"/>
              </a:rPr>
              <a:t>Absorption of some Hydrophilic Drugs in Rat, Dog and Man</a:t>
            </a:r>
          </a:p>
        </p:txBody>
      </p:sp>
      <p:graphicFrame>
        <p:nvGraphicFramePr>
          <p:cNvPr id="6146" name="Object 2">
            <a:extLst>
              <a:ext uri="{FF2B5EF4-FFF2-40B4-BE49-F238E27FC236}">
                <a16:creationId xmlns:a16="http://schemas.microsoft.com/office/drawing/2014/main" id="{D3EDDB9F-7AE9-C725-0F58-4F73EE79F57F}"/>
              </a:ext>
            </a:extLst>
          </p:cNvPr>
          <p:cNvGraphicFramePr>
            <a:graphicFrameLocks/>
          </p:cNvGraphicFramePr>
          <p:nvPr/>
        </p:nvGraphicFramePr>
        <p:xfrm>
          <a:off x="2298700" y="1244600"/>
          <a:ext cx="7537450" cy="4230688"/>
        </p:xfrm>
        <a:graphic>
          <a:graphicData uri="http://schemas.openxmlformats.org/presentationml/2006/ole">
            <mc:AlternateContent xmlns:mc="http://schemas.openxmlformats.org/markup-compatibility/2006">
              <mc:Choice xmlns:v="urn:schemas-microsoft-com:vml" Requires="v">
                <p:oleObj name="Document" r:id="rId2" imgW="24511000" imgH="15176500" progId="Word.Document.8">
                  <p:embed/>
                </p:oleObj>
              </mc:Choice>
              <mc:Fallback>
                <p:oleObj name="Document" r:id="rId2" imgW="24511000" imgH="15176500" progId="Word.Document.8">
                  <p:embed/>
                  <p:pic>
                    <p:nvPicPr>
                      <p:cNvPr id="6146" name="Object 2">
                        <a:extLst>
                          <a:ext uri="{FF2B5EF4-FFF2-40B4-BE49-F238E27FC236}">
                            <a16:creationId xmlns:a16="http://schemas.microsoft.com/office/drawing/2014/main" id="{D3EDDB9F-7AE9-C725-0F58-4F73EE79F57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700" y="1244600"/>
                        <a:ext cx="7537450" cy="42306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148" name="Group 4">
            <a:extLst>
              <a:ext uri="{FF2B5EF4-FFF2-40B4-BE49-F238E27FC236}">
                <a16:creationId xmlns:a16="http://schemas.microsoft.com/office/drawing/2014/main" id="{B09515CD-638D-C11B-19A6-B881818D70C7}"/>
              </a:ext>
            </a:extLst>
          </p:cNvPr>
          <p:cNvGrpSpPr>
            <a:grpSpLocks/>
          </p:cNvGrpSpPr>
          <p:nvPr/>
        </p:nvGrpSpPr>
        <p:grpSpPr bwMode="auto">
          <a:xfrm>
            <a:off x="8818564" y="6153150"/>
            <a:ext cx="1660525" cy="476250"/>
            <a:chOff x="4848" y="3840"/>
            <a:chExt cx="1046" cy="300"/>
          </a:xfrm>
        </p:grpSpPr>
        <p:sp>
          <p:nvSpPr>
            <p:cNvPr id="6150" name="Rectangle 5">
              <a:extLst>
                <a:ext uri="{FF2B5EF4-FFF2-40B4-BE49-F238E27FC236}">
                  <a16:creationId xmlns:a16="http://schemas.microsoft.com/office/drawing/2014/main" id="{DCAADFBB-405D-9CE2-A53C-3D8F4E65DCDF}"/>
                </a:ext>
              </a:extLst>
            </p:cNvPr>
            <p:cNvSpPr>
              <a:spLocks noChangeArrowheads="1"/>
            </p:cNvSpPr>
            <p:nvPr/>
          </p:nvSpPr>
          <p:spPr bwMode="auto">
            <a:xfrm>
              <a:off x="4848" y="3840"/>
              <a:ext cx="1046" cy="3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pic>
          <p:nvPicPr>
            <p:cNvPr id="6151" name="Picture 6">
              <a:extLst>
                <a:ext uri="{FF2B5EF4-FFF2-40B4-BE49-F238E27FC236}">
                  <a16:creationId xmlns:a16="http://schemas.microsoft.com/office/drawing/2014/main" id="{7E1412FA-607C-C3EC-C395-88AA2DB2E8F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4" y="3877"/>
              <a:ext cx="96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6149" name="Text Box 7">
            <a:extLst>
              <a:ext uri="{FF2B5EF4-FFF2-40B4-BE49-F238E27FC236}">
                <a16:creationId xmlns:a16="http://schemas.microsoft.com/office/drawing/2014/main" id="{C530BDCE-F641-88BB-974C-B879C40C055B}"/>
              </a:ext>
            </a:extLst>
          </p:cNvPr>
          <p:cNvSpPr txBox="1">
            <a:spLocks noChangeArrowheads="1"/>
          </p:cNvSpPr>
          <p:nvPr/>
        </p:nvSpPr>
        <p:spPr bwMode="auto">
          <a:xfrm>
            <a:off x="2108200" y="5524501"/>
            <a:ext cx="685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spcBef>
                <a:spcPct val="50000"/>
              </a:spcBef>
            </a:pPr>
            <a:r>
              <a:rPr lang="sv-SE" altLang="en-US" sz="2000" b="1"/>
              <a:t>Dogs tends to overestimate Human % absorbed due to larger pores favouring paracellular transport</a:t>
            </a:r>
            <a:endParaRPr lang="en-GB" altLang="en-US" sz="2000"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69CEDB6-A6D2-7F5B-4EE7-C19316A3EC49}"/>
              </a:ext>
            </a:extLst>
          </p:cNvPr>
          <p:cNvSpPr>
            <a:spLocks noGrp="1" noChangeArrowheads="1"/>
          </p:cNvSpPr>
          <p:nvPr>
            <p:ph type="title"/>
          </p:nvPr>
        </p:nvSpPr>
        <p:spPr>
          <a:xfrm>
            <a:off x="1619251" y="57150"/>
            <a:ext cx="8982075" cy="723900"/>
          </a:xfrm>
        </p:spPr>
        <p:txBody>
          <a:bodyPr/>
          <a:lstStyle/>
          <a:p>
            <a:r>
              <a:rPr lang="en-US" altLang="en-US" sz="3600" b="1">
                <a:latin typeface="Arial" panose="020B0604020202020204" pitchFamily="34" charset="0"/>
              </a:rPr>
              <a:t>Predictiveness of intestinal absorption</a:t>
            </a:r>
          </a:p>
        </p:txBody>
      </p:sp>
      <p:pic>
        <p:nvPicPr>
          <p:cNvPr id="36867" name="Picture 7">
            <a:extLst>
              <a:ext uri="{FF2B5EF4-FFF2-40B4-BE49-F238E27FC236}">
                <a16:creationId xmlns:a16="http://schemas.microsoft.com/office/drawing/2014/main" id="{4FA1A3E6-BDB2-0924-80B6-BF7132A2B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2439" y="6407150"/>
            <a:ext cx="36337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68" name="Group 8">
            <a:extLst>
              <a:ext uri="{FF2B5EF4-FFF2-40B4-BE49-F238E27FC236}">
                <a16:creationId xmlns:a16="http://schemas.microsoft.com/office/drawing/2014/main" id="{68C9993A-B14A-9C89-05C7-19EAE80EB92E}"/>
              </a:ext>
            </a:extLst>
          </p:cNvPr>
          <p:cNvGrpSpPr>
            <a:grpSpLocks/>
          </p:cNvGrpSpPr>
          <p:nvPr/>
        </p:nvGrpSpPr>
        <p:grpSpPr bwMode="auto">
          <a:xfrm>
            <a:off x="3185596" y="1524000"/>
            <a:ext cx="5350559" cy="4648200"/>
            <a:chOff x="1660453" y="1524000"/>
            <a:chExt cx="5853320" cy="5143500"/>
          </a:xfrm>
        </p:grpSpPr>
        <p:sp>
          <p:nvSpPr>
            <p:cNvPr id="36870" name="Rectangle 4">
              <a:extLst>
                <a:ext uri="{FF2B5EF4-FFF2-40B4-BE49-F238E27FC236}">
                  <a16:creationId xmlns:a16="http://schemas.microsoft.com/office/drawing/2014/main" id="{8FF96BBE-CBDB-1AC2-A6D6-9915341ABC05}"/>
                </a:ext>
              </a:extLst>
            </p:cNvPr>
            <p:cNvSpPr>
              <a:spLocks noChangeArrowheads="1"/>
            </p:cNvSpPr>
            <p:nvPr/>
          </p:nvSpPr>
          <p:spPr bwMode="auto">
            <a:xfrm rot="16200000">
              <a:off x="756353" y="3267001"/>
              <a:ext cx="2144897" cy="33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b="1">
                  <a:solidFill>
                    <a:srgbClr val="FF0000"/>
                  </a:solidFill>
                </a:rPr>
                <a:t>Fraction absorbed (%)</a:t>
              </a:r>
            </a:p>
          </p:txBody>
        </p:sp>
        <p:pic>
          <p:nvPicPr>
            <p:cNvPr id="36871" name="Picture 6">
              <a:extLst>
                <a:ext uri="{FF2B5EF4-FFF2-40B4-BE49-F238E27FC236}">
                  <a16:creationId xmlns:a16="http://schemas.microsoft.com/office/drawing/2014/main" id="{FF59D3A2-77F3-4550-3C7E-7708695A6C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938" y="1524000"/>
              <a:ext cx="52863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angle 5">
              <a:extLst>
                <a:ext uri="{FF2B5EF4-FFF2-40B4-BE49-F238E27FC236}">
                  <a16:creationId xmlns:a16="http://schemas.microsoft.com/office/drawing/2014/main" id="{23AB042B-1E1F-E7A8-6C29-AB382989F939}"/>
                </a:ext>
              </a:extLst>
            </p:cNvPr>
            <p:cNvSpPr>
              <a:spLocks noChangeArrowheads="1"/>
            </p:cNvSpPr>
            <p:nvPr/>
          </p:nvSpPr>
          <p:spPr bwMode="auto">
            <a:xfrm>
              <a:off x="6035675" y="5381625"/>
              <a:ext cx="1478098" cy="37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1600" b="1">
                  <a:solidFill>
                    <a:srgbClr val="FF0000"/>
                  </a:solidFill>
                </a:rPr>
                <a:t>Polar surface</a:t>
              </a:r>
            </a:p>
          </p:txBody>
        </p:sp>
        <p:sp>
          <p:nvSpPr>
            <p:cNvPr id="36873" name="Rectangle 9">
              <a:extLst>
                <a:ext uri="{FF2B5EF4-FFF2-40B4-BE49-F238E27FC236}">
                  <a16:creationId xmlns:a16="http://schemas.microsoft.com/office/drawing/2014/main" id="{813E6F31-AB87-5305-94FD-1FD3064393EF}"/>
                </a:ext>
              </a:extLst>
            </p:cNvPr>
            <p:cNvSpPr>
              <a:spLocks noChangeArrowheads="1"/>
            </p:cNvSpPr>
            <p:nvPr/>
          </p:nvSpPr>
          <p:spPr bwMode="auto">
            <a:xfrm>
              <a:off x="4994275" y="1600200"/>
              <a:ext cx="1265238"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grpSp>
      <p:sp>
        <p:nvSpPr>
          <p:cNvPr id="36869" name="TextBox 10">
            <a:extLst>
              <a:ext uri="{FF2B5EF4-FFF2-40B4-BE49-F238E27FC236}">
                <a16:creationId xmlns:a16="http://schemas.microsoft.com/office/drawing/2014/main" id="{0F1302DF-9B9D-8952-335B-F865B2BC43C9}"/>
              </a:ext>
            </a:extLst>
          </p:cNvPr>
          <p:cNvSpPr txBox="1">
            <a:spLocks noChangeArrowheads="1"/>
          </p:cNvSpPr>
          <p:nvPr/>
        </p:nvSpPr>
        <p:spPr bwMode="auto">
          <a:xfrm>
            <a:off x="2381251" y="809626"/>
            <a:ext cx="7267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ZW" altLang="en-US" sz="1800" b="1">
                <a:solidFill>
                  <a:schemeClr val="accent2"/>
                </a:solidFill>
              </a:rPr>
              <a:t>Polar surface area (PSA) is the area occupied by nitrogen and oxygen </a:t>
            </a:r>
          </a:p>
          <a:p>
            <a:pPr algn="ctr" eaLnBrk="1" hangingPunct="1"/>
            <a:r>
              <a:rPr lang="en-ZW" altLang="en-US" sz="1800" b="1">
                <a:solidFill>
                  <a:schemeClr val="accent2"/>
                </a:solidFill>
              </a:rPr>
              <a:t>atoms, and hydrogen atoms  attached to these  heteroatoms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Date Placeholder 1">
            <a:extLst>
              <a:ext uri="{FF2B5EF4-FFF2-40B4-BE49-F238E27FC236}">
                <a16:creationId xmlns:a16="http://schemas.microsoft.com/office/drawing/2014/main" id="{663F271B-FB61-3392-7D41-EB7AE0050230}"/>
              </a:ext>
            </a:extLst>
          </p:cNvPr>
          <p:cNvSpPr>
            <a:spLocks noGrp="1"/>
          </p:cNvSpPr>
          <p:nvPr>
            <p:ph type="dt" sz="quarter" idx="10"/>
          </p:nvPr>
        </p:nvSpPr>
        <p:spPr>
          <a:xfrm>
            <a:off x="2209800" y="63500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AAA60EC4-E195-F64B-9B65-3D75F53C424D}" type="datetime3">
              <a:rPr lang="en-US" altLang="en-US" smtClean="0">
                <a:solidFill>
                  <a:srgbClr val="333399"/>
                </a:solidFill>
                <a:latin typeface="Arial" panose="020B0604020202020204" pitchFamily="34" charset="0"/>
              </a:rPr>
              <a:pPr eaLnBrk="1" hangingPunct="1"/>
              <a:t>23 April 2026</a:t>
            </a:fld>
            <a:endParaRPr lang="en-GB" altLang="en-US">
              <a:solidFill>
                <a:srgbClr val="333399"/>
              </a:solidFill>
              <a:latin typeface="Arial" panose="020B0604020202020204" pitchFamily="34" charset="0"/>
            </a:endParaRPr>
          </a:p>
        </p:txBody>
      </p:sp>
      <p:sp>
        <p:nvSpPr>
          <p:cNvPr id="4" name="Rectangle 2">
            <a:extLst>
              <a:ext uri="{FF2B5EF4-FFF2-40B4-BE49-F238E27FC236}">
                <a16:creationId xmlns:a16="http://schemas.microsoft.com/office/drawing/2014/main" id="{8CC039B4-40DC-FC21-BD03-B3FAC33C59A4}"/>
              </a:ext>
            </a:extLst>
          </p:cNvPr>
          <p:cNvSpPr txBox="1">
            <a:spLocks noChangeArrowheads="1"/>
          </p:cNvSpPr>
          <p:nvPr/>
        </p:nvSpPr>
        <p:spPr>
          <a:xfrm>
            <a:off x="1939926" y="73025"/>
            <a:ext cx="8531225" cy="457200"/>
          </a:xfrm>
          <a:prstGeom prst="rect">
            <a:avLst/>
          </a:prstGeom>
          <a:noFill/>
          <a:ln/>
        </p:spPr>
        <p:txBody>
          <a:bodyPr/>
          <a:lstStyle/>
          <a:p>
            <a:pPr algn="ctr" eaLnBrk="0" hangingPunct="0">
              <a:defRPr/>
            </a:pPr>
            <a:r>
              <a:rPr lang="en-GB" sz="3000" b="1" kern="0">
                <a:solidFill>
                  <a:schemeClr val="tx2"/>
                </a:solidFill>
                <a:latin typeface="+mj-lt"/>
                <a:ea typeface="+mj-ea"/>
                <a:cs typeface="+mj-cs"/>
              </a:rPr>
              <a:t>pH - Partition Hypothesis</a:t>
            </a:r>
          </a:p>
        </p:txBody>
      </p:sp>
      <p:sp>
        <p:nvSpPr>
          <p:cNvPr id="5" name="Rectangle 3">
            <a:extLst>
              <a:ext uri="{FF2B5EF4-FFF2-40B4-BE49-F238E27FC236}">
                <a16:creationId xmlns:a16="http://schemas.microsoft.com/office/drawing/2014/main" id="{00AD8903-E633-2DAC-72DD-6F408E84E8AA}"/>
              </a:ext>
            </a:extLst>
          </p:cNvPr>
          <p:cNvSpPr txBox="1">
            <a:spLocks noChangeArrowheads="1"/>
          </p:cNvSpPr>
          <p:nvPr/>
        </p:nvSpPr>
        <p:spPr>
          <a:xfrm>
            <a:off x="1509712" y="558800"/>
            <a:ext cx="9158288" cy="1028700"/>
          </a:xfrm>
          <a:prstGeom prst="rect">
            <a:avLst/>
          </a:prstGeom>
        </p:spPr>
        <p:txBody>
          <a:bodyPr/>
          <a:lstStyle/>
          <a:p>
            <a:pPr marL="342900" indent="-342900" algn="ctr" defTabSz="762000" eaLnBrk="0" hangingPunct="0">
              <a:lnSpc>
                <a:spcPct val="90000"/>
              </a:lnSpc>
              <a:spcBef>
                <a:spcPct val="20000"/>
              </a:spcBef>
              <a:defRPr/>
            </a:pPr>
            <a:r>
              <a:rPr lang="en-GB" sz="3200" kern="0" dirty="0"/>
              <a:t>Only the neutral form of an ionisable molecule is able</a:t>
            </a:r>
          </a:p>
          <a:p>
            <a:pPr marL="342900" indent="-342900" algn="ctr" defTabSz="762000" eaLnBrk="0" hangingPunct="0">
              <a:lnSpc>
                <a:spcPct val="90000"/>
              </a:lnSpc>
              <a:spcBef>
                <a:spcPct val="20000"/>
              </a:spcBef>
              <a:defRPr/>
            </a:pPr>
            <a:r>
              <a:rPr lang="en-GB" sz="3200" kern="0" dirty="0"/>
              <a:t> to penetrate cell membranes by passive diffusion</a:t>
            </a:r>
          </a:p>
        </p:txBody>
      </p:sp>
      <p:sp>
        <p:nvSpPr>
          <p:cNvPr id="7176" name="Text Box 4">
            <a:extLst>
              <a:ext uri="{FF2B5EF4-FFF2-40B4-BE49-F238E27FC236}">
                <a16:creationId xmlns:a16="http://schemas.microsoft.com/office/drawing/2014/main" id="{4FD2EC0D-11A4-1395-8FF1-D164E1223844}"/>
              </a:ext>
            </a:extLst>
          </p:cNvPr>
          <p:cNvSpPr txBox="1">
            <a:spLocks noChangeArrowheads="1"/>
          </p:cNvSpPr>
          <p:nvPr/>
        </p:nvSpPr>
        <p:spPr bwMode="auto">
          <a:xfrm>
            <a:off x="1589089" y="1778001"/>
            <a:ext cx="6249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sz="2400" b="1"/>
              <a:t>pH dependent Caco</a:t>
            </a:r>
            <a:r>
              <a:rPr lang="en-GB" altLang="en-US" b="1"/>
              <a:t>2 </a:t>
            </a:r>
            <a:r>
              <a:rPr lang="en-GB" altLang="en-US" sz="2400" b="1"/>
              <a:t>permeability of alfentanil</a:t>
            </a:r>
          </a:p>
        </p:txBody>
      </p:sp>
      <p:graphicFrame>
        <p:nvGraphicFramePr>
          <p:cNvPr id="7170" name="Object 2">
            <a:extLst>
              <a:ext uri="{FF2B5EF4-FFF2-40B4-BE49-F238E27FC236}">
                <a16:creationId xmlns:a16="http://schemas.microsoft.com/office/drawing/2014/main" id="{477B6E96-080C-565D-82EE-A7D01D91DF02}"/>
              </a:ext>
            </a:extLst>
          </p:cNvPr>
          <p:cNvGraphicFramePr>
            <a:graphicFrameLocks noChangeAspect="1"/>
          </p:cNvGraphicFramePr>
          <p:nvPr/>
        </p:nvGraphicFramePr>
        <p:xfrm>
          <a:off x="8361364" y="2078039"/>
          <a:ext cx="2028825" cy="1933575"/>
        </p:xfrm>
        <a:graphic>
          <a:graphicData uri="http://schemas.openxmlformats.org/presentationml/2006/ole">
            <mc:AlternateContent xmlns:mc="http://schemas.openxmlformats.org/markup-compatibility/2006">
              <mc:Choice xmlns:v="urn:schemas-microsoft-com:vml" Requires="v">
                <p:oleObj name="ISIS/Draw Sketch" r:id="rId3" imgW="14592300" imgH="13868400" progId="ISISServer">
                  <p:embed/>
                </p:oleObj>
              </mc:Choice>
              <mc:Fallback>
                <p:oleObj name="ISIS/Draw Sketch" r:id="rId3" imgW="14592300" imgH="13868400" progId="ISISServer">
                  <p:embed/>
                  <p:pic>
                    <p:nvPicPr>
                      <p:cNvPr id="7170" name="Object 2">
                        <a:extLst>
                          <a:ext uri="{FF2B5EF4-FFF2-40B4-BE49-F238E27FC236}">
                            <a16:creationId xmlns:a16="http://schemas.microsoft.com/office/drawing/2014/main" id="{477B6E96-080C-565D-82EE-A7D01D91DF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1364" y="2078039"/>
                        <a:ext cx="2028825"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7" name="Text Box 6">
            <a:extLst>
              <a:ext uri="{FF2B5EF4-FFF2-40B4-BE49-F238E27FC236}">
                <a16:creationId xmlns:a16="http://schemas.microsoft.com/office/drawing/2014/main" id="{3A7AA81A-FA7D-4716-9436-64A2DC17F933}"/>
              </a:ext>
            </a:extLst>
          </p:cNvPr>
          <p:cNvSpPr txBox="1">
            <a:spLocks noChangeArrowheads="1"/>
          </p:cNvSpPr>
          <p:nvPr/>
        </p:nvSpPr>
        <p:spPr bwMode="auto">
          <a:xfrm>
            <a:off x="8340726" y="3946525"/>
            <a:ext cx="12057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sz="2000"/>
              <a:t>pKa = 6.5</a:t>
            </a:r>
          </a:p>
        </p:txBody>
      </p:sp>
      <p:sp>
        <p:nvSpPr>
          <p:cNvPr id="7178" name="Line 7">
            <a:extLst>
              <a:ext uri="{FF2B5EF4-FFF2-40B4-BE49-F238E27FC236}">
                <a16:creationId xmlns:a16="http://schemas.microsoft.com/office/drawing/2014/main" id="{BB3EE529-71D8-2195-C8E7-26BE4A634B55}"/>
              </a:ext>
            </a:extLst>
          </p:cNvPr>
          <p:cNvSpPr>
            <a:spLocks noChangeShapeType="1"/>
          </p:cNvSpPr>
          <p:nvPr/>
        </p:nvSpPr>
        <p:spPr bwMode="auto">
          <a:xfrm flipV="1">
            <a:off x="8858251" y="3509964"/>
            <a:ext cx="174625" cy="274637"/>
          </a:xfrm>
          <a:prstGeom prst="line">
            <a:avLst/>
          </a:prstGeom>
          <a:noFill/>
          <a:ln w="28575">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9">
            <a:extLst>
              <a:ext uri="{FF2B5EF4-FFF2-40B4-BE49-F238E27FC236}">
                <a16:creationId xmlns:a16="http://schemas.microsoft.com/office/drawing/2014/main" id="{FB695E04-4B60-3405-B7C6-F96CE36E4089}"/>
              </a:ext>
            </a:extLst>
          </p:cNvPr>
          <p:cNvGrpSpPr>
            <a:grpSpLocks/>
          </p:cNvGrpSpPr>
          <p:nvPr/>
        </p:nvGrpSpPr>
        <p:grpSpPr bwMode="auto">
          <a:xfrm>
            <a:off x="1627189" y="2193926"/>
            <a:ext cx="6630987" cy="4130675"/>
            <a:chOff x="27" y="1728"/>
            <a:chExt cx="4176" cy="2602"/>
          </a:xfrm>
        </p:grpSpPr>
        <p:graphicFrame>
          <p:nvGraphicFramePr>
            <p:cNvPr id="7171" name="Object 3">
              <a:extLst>
                <a:ext uri="{FF2B5EF4-FFF2-40B4-BE49-F238E27FC236}">
                  <a16:creationId xmlns:a16="http://schemas.microsoft.com/office/drawing/2014/main" id="{023FE954-019D-CCAE-2A50-36BD38FF4A10}"/>
                </a:ext>
              </a:extLst>
            </p:cNvPr>
            <p:cNvGraphicFramePr>
              <a:graphicFrameLocks noChangeAspect="1"/>
            </p:cNvGraphicFramePr>
            <p:nvPr/>
          </p:nvGraphicFramePr>
          <p:xfrm>
            <a:off x="27" y="1760"/>
            <a:ext cx="4176" cy="2570"/>
          </p:xfrm>
          <a:graphic>
            <a:graphicData uri="http://schemas.openxmlformats.org/presentationml/2006/ole">
              <mc:AlternateContent xmlns:mc="http://schemas.openxmlformats.org/markup-compatibility/2006">
                <mc:Choice xmlns:v="urn:schemas-microsoft-com:vml" Requires="v">
                  <p:oleObj name="Bitmap Image" r:id="rId5" imgW="29470350" imgH="18135600" progId="Paint.Picture">
                    <p:embed/>
                  </p:oleObj>
                </mc:Choice>
                <mc:Fallback>
                  <p:oleObj name="Bitmap Image" r:id="rId5" imgW="29470350" imgH="18135600" progId="Paint.Picture">
                    <p:embed/>
                    <p:pic>
                      <p:nvPicPr>
                        <p:cNvPr id="7171" name="Object 3">
                          <a:extLst>
                            <a:ext uri="{FF2B5EF4-FFF2-40B4-BE49-F238E27FC236}">
                              <a16:creationId xmlns:a16="http://schemas.microsoft.com/office/drawing/2014/main" id="{023FE954-019D-CCAE-2A50-36BD38FF4A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 y="1760"/>
                          <a:ext cx="4176" cy="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1" name="Rectangle 11">
              <a:extLst>
                <a:ext uri="{FF2B5EF4-FFF2-40B4-BE49-F238E27FC236}">
                  <a16:creationId xmlns:a16="http://schemas.microsoft.com/office/drawing/2014/main" id="{5DB793ED-F67D-5600-82E5-1B377C5A87BE}"/>
                </a:ext>
              </a:extLst>
            </p:cNvPr>
            <p:cNvSpPr>
              <a:spLocks noChangeArrowheads="1"/>
            </p:cNvSpPr>
            <p:nvPr/>
          </p:nvSpPr>
          <p:spPr bwMode="auto">
            <a:xfrm>
              <a:off x="432" y="1728"/>
              <a:ext cx="2304" cy="19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US" altLang="en-US"/>
            </a:p>
          </p:txBody>
        </p:sp>
      </p:grpSp>
      <p:sp>
        <p:nvSpPr>
          <p:cNvPr id="7180" name="Text Box 12">
            <a:extLst>
              <a:ext uri="{FF2B5EF4-FFF2-40B4-BE49-F238E27FC236}">
                <a16:creationId xmlns:a16="http://schemas.microsoft.com/office/drawing/2014/main" id="{1C16EB3E-5717-8F49-C9F2-9C1CB8D6E3C6}"/>
              </a:ext>
            </a:extLst>
          </p:cNvPr>
          <p:cNvSpPr txBox="1">
            <a:spLocks noChangeArrowheads="1"/>
          </p:cNvSpPr>
          <p:nvPr/>
        </p:nvSpPr>
        <p:spPr bwMode="auto">
          <a:xfrm>
            <a:off x="1712914" y="5938839"/>
            <a:ext cx="26885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sz="1200"/>
              <a:t>J. Pharm. Exp. Ther. 1999, </a:t>
            </a:r>
            <a:r>
              <a:rPr lang="en-GB" altLang="en-US" sz="1200" b="1"/>
              <a:t>291</a:t>
            </a:r>
            <a:r>
              <a:rPr lang="en-GB" altLang="en-US" sz="1200"/>
              <a:t>, 435-443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1">
            <a:extLst>
              <a:ext uri="{FF2B5EF4-FFF2-40B4-BE49-F238E27FC236}">
                <a16:creationId xmlns:a16="http://schemas.microsoft.com/office/drawing/2014/main" id="{988F251F-B480-84C5-0404-86A79C886C7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E02576C3-3B28-3549-B106-836AE430EE43}" type="datetime3">
              <a:rPr lang="en-US" altLang="en-US" smtClean="0">
                <a:solidFill>
                  <a:srgbClr val="333399"/>
                </a:solidFill>
                <a:latin typeface="Arial" panose="020B0604020202020204" pitchFamily="34" charset="0"/>
              </a:rPr>
              <a:pPr eaLnBrk="1" hangingPunct="1"/>
              <a:t>23 April 2026</a:t>
            </a:fld>
            <a:endParaRPr lang="en-GB" altLang="en-US">
              <a:solidFill>
                <a:srgbClr val="333399"/>
              </a:solidFill>
              <a:latin typeface="Arial" panose="020B0604020202020204" pitchFamily="34" charset="0"/>
            </a:endParaRPr>
          </a:p>
        </p:txBody>
      </p:sp>
      <p:sp>
        <p:nvSpPr>
          <p:cNvPr id="4" name="Rectangle 2">
            <a:extLst>
              <a:ext uri="{FF2B5EF4-FFF2-40B4-BE49-F238E27FC236}">
                <a16:creationId xmlns:a16="http://schemas.microsoft.com/office/drawing/2014/main" id="{6713D563-368A-427D-5766-5C83DC16755C}"/>
              </a:ext>
            </a:extLst>
          </p:cNvPr>
          <p:cNvSpPr txBox="1">
            <a:spLocks noChangeArrowheads="1"/>
          </p:cNvSpPr>
          <p:nvPr/>
        </p:nvSpPr>
        <p:spPr>
          <a:xfrm>
            <a:off x="2286001" y="152401"/>
            <a:ext cx="7872413" cy="811213"/>
          </a:xfrm>
          <a:prstGeom prst="rect">
            <a:avLst/>
          </a:prstGeom>
          <a:noFill/>
          <a:ln/>
        </p:spPr>
        <p:txBody>
          <a:bodyPr lIns="90488" tIns="44450" rIns="90488" bIns="44450" anchor="b"/>
          <a:lstStyle/>
          <a:p>
            <a:pPr algn="ctr" eaLnBrk="0" hangingPunct="0">
              <a:defRPr/>
            </a:pPr>
            <a:r>
              <a:rPr lang="en-US" sz="4400" b="1" kern="0" dirty="0">
                <a:solidFill>
                  <a:schemeClr val="tx2"/>
                </a:solidFill>
                <a:latin typeface="+mj-lt"/>
                <a:ea typeface="+mj-ea"/>
                <a:cs typeface="+mj-cs"/>
              </a:rPr>
              <a:t>“Rule of Five”</a:t>
            </a:r>
          </a:p>
        </p:txBody>
      </p:sp>
      <p:sp>
        <p:nvSpPr>
          <p:cNvPr id="5" name="Rectangle 3">
            <a:extLst>
              <a:ext uri="{FF2B5EF4-FFF2-40B4-BE49-F238E27FC236}">
                <a16:creationId xmlns:a16="http://schemas.microsoft.com/office/drawing/2014/main" id="{CC724E0C-3239-BF0B-0A18-6F3942E85F8F}"/>
              </a:ext>
            </a:extLst>
          </p:cNvPr>
          <p:cNvSpPr txBox="1">
            <a:spLocks noChangeArrowheads="1"/>
          </p:cNvSpPr>
          <p:nvPr/>
        </p:nvSpPr>
        <p:spPr bwMode="auto">
          <a:xfrm>
            <a:off x="2133600" y="1462088"/>
            <a:ext cx="8153400" cy="4114800"/>
          </a:xfrm>
          <a:prstGeom prst="rect">
            <a:avLst/>
          </a:prstGeom>
          <a:noFill/>
          <a:ln w="12700">
            <a:miter lim="800000"/>
            <a:headEnd/>
            <a:tailEnd/>
          </a:ln>
        </p:spPr>
        <p:txBody>
          <a:bodyPr lIns="90488" tIns="44450" rIns="90488" bIns="44450"/>
          <a:lstStyle/>
          <a:p>
            <a:pPr marL="342900" indent="-342900" eaLnBrk="0" hangingPunct="0">
              <a:spcBef>
                <a:spcPct val="20000"/>
              </a:spcBef>
              <a:buFontTx/>
              <a:buChar char="•"/>
              <a:defRPr/>
            </a:pPr>
            <a:r>
              <a:rPr lang="en-US" sz="3200" kern="0" dirty="0"/>
              <a:t>&gt; 5 H-bond donors</a:t>
            </a:r>
          </a:p>
          <a:p>
            <a:pPr marL="342900" indent="-342900" eaLnBrk="0" hangingPunct="0">
              <a:spcBef>
                <a:spcPct val="20000"/>
              </a:spcBef>
              <a:buFontTx/>
              <a:buChar char="•"/>
              <a:defRPr/>
            </a:pPr>
            <a:r>
              <a:rPr lang="en-US" sz="3200" kern="0" dirty="0"/>
              <a:t>Molecular weight &gt; 500</a:t>
            </a:r>
          </a:p>
          <a:p>
            <a:pPr marL="342900" indent="-342900" eaLnBrk="0" hangingPunct="0">
              <a:spcBef>
                <a:spcPct val="20000"/>
              </a:spcBef>
              <a:buFontTx/>
              <a:buChar char="•"/>
              <a:defRPr/>
            </a:pPr>
            <a:r>
              <a:rPr lang="en-US" sz="3200" kern="0" dirty="0"/>
              <a:t>Calculated log P &gt; 5</a:t>
            </a:r>
          </a:p>
          <a:p>
            <a:pPr marL="342900" indent="-342900" eaLnBrk="0" hangingPunct="0">
              <a:spcBef>
                <a:spcPct val="20000"/>
              </a:spcBef>
              <a:buFontTx/>
              <a:buChar char="•"/>
              <a:defRPr/>
            </a:pPr>
            <a:r>
              <a:rPr lang="en-US" sz="3200" kern="0" dirty="0"/>
              <a:t>Sum of N’s and O’s &gt; 10  (H-bond acceptors)</a:t>
            </a:r>
          </a:p>
        </p:txBody>
      </p:sp>
      <p:sp>
        <p:nvSpPr>
          <p:cNvPr id="37894" name="Rectangle 4">
            <a:extLst>
              <a:ext uri="{FF2B5EF4-FFF2-40B4-BE49-F238E27FC236}">
                <a16:creationId xmlns:a16="http://schemas.microsoft.com/office/drawing/2014/main" id="{D21E276C-CBB1-50F3-CD66-5B3E4699B19E}"/>
              </a:ext>
            </a:extLst>
          </p:cNvPr>
          <p:cNvSpPr>
            <a:spLocks noChangeArrowheads="1"/>
          </p:cNvSpPr>
          <p:nvPr/>
        </p:nvSpPr>
        <p:spPr bwMode="auto">
          <a:xfrm>
            <a:off x="2786604" y="4038601"/>
            <a:ext cx="6782307"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sz="3200" b="1">
                <a:solidFill>
                  <a:srgbClr val="008080"/>
                </a:solidFill>
                <a:latin typeface="Arial" panose="020B0604020202020204" pitchFamily="34" charset="0"/>
              </a:rPr>
              <a:t>Two or more alerts suggests</a:t>
            </a:r>
          </a:p>
          <a:p>
            <a:pPr algn="ctr"/>
            <a:r>
              <a:rPr lang="en-US" altLang="en-US" sz="3200" b="1">
                <a:solidFill>
                  <a:srgbClr val="008080"/>
                </a:solidFill>
                <a:latin typeface="Arial" panose="020B0604020202020204" pitchFamily="34" charset="0"/>
              </a:rPr>
              <a:t>potential for poor oral absorption.</a:t>
            </a:r>
          </a:p>
        </p:txBody>
      </p:sp>
      <p:sp>
        <p:nvSpPr>
          <p:cNvPr id="37895" name="Rectangle 5">
            <a:extLst>
              <a:ext uri="{FF2B5EF4-FFF2-40B4-BE49-F238E27FC236}">
                <a16:creationId xmlns:a16="http://schemas.microsoft.com/office/drawing/2014/main" id="{A2660795-F684-1750-DBD2-3DDF018D4936}"/>
              </a:ext>
            </a:extLst>
          </p:cNvPr>
          <p:cNvSpPr>
            <a:spLocks noChangeArrowheads="1"/>
          </p:cNvSpPr>
          <p:nvPr/>
        </p:nvSpPr>
        <p:spPr bwMode="auto">
          <a:xfrm>
            <a:off x="2743200" y="5486400"/>
            <a:ext cx="71326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2000">
                <a:latin typeface="Arial" panose="020B0604020202020204" pitchFamily="34" charset="0"/>
              </a:rPr>
              <a:t>Lipinski, C.A., et.al., </a:t>
            </a:r>
            <a:r>
              <a:rPr lang="en-US" altLang="en-US" sz="2000" i="1">
                <a:latin typeface="Arial" panose="020B0604020202020204" pitchFamily="34" charset="0"/>
              </a:rPr>
              <a:t>Advanced Drug Del. Rev.,</a:t>
            </a:r>
            <a:r>
              <a:rPr lang="en-US" altLang="en-US" sz="2000">
                <a:latin typeface="Arial" panose="020B0604020202020204" pitchFamily="34" charset="0"/>
              </a:rPr>
              <a:t> </a:t>
            </a:r>
            <a:r>
              <a:rPr lang="en-US" altLang="en-US" sz="2000" b="1">
                <a:latin typeface="Arial" panose="020B0604020202020204" pitchFamily="34" charset="0"/>
              </a:rPr>
              <a:t>1997</a:t>
            </a:r>
            <a:r>
              <a:rPr lang="en-US" altLang="en-US" sz="2000">
                <a:latin typeface="Arial" panose="020B0604020202020204" pitchFamily="34" charset="0"/>
              </a:rPr>
              <a:t>, 23, 3-29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65F2570-CCC2-A380-2169-3A14984C3EB2}"/>
              </a:ext>
            </a:extLst>
          </p:cNvPr>
          <p:cNvSpPr>
            <a:spLocks noGrp="1" noChangeArrowheads="1"/>
          </p:cNvSpPr>
          <p:nvPr>
            <p:ph type="title"/>
          </p:nvPr>
        </p:nvSpPr>
        <p:spPr>
          <a:xfrm>
            <a:off x="2990850" y="142875"/>
            <a:ext cx="5689600" cy="609600"/>
          </a:xfrm>
        </p:spPr>
        <p:txBody>
          <a:bodyPr>
            <a:normAutofit fontScale="90000"/>
          </a:bodyPr>
          <a:lstStyle/>
          <a:p>
            <a:r>
              <a:rPr lang="sv-SE" altLang="en-US">
                <a:solidFill>
                  <a:srgbClr val="000080"/>
                </a:solidFill>
              </a:rPr>
              <a:t>First-pass elimination</a:t>
            </a:r>
            <a:endParaRPr lang="en-US" altLang="en-US">
              <a:solidFill>
                <a:srgbClr val="000080"/>
              </a:solidFill>
            </a:endParaRPr>
          </a:p>
        </p:txBody>
      </p:sp>
      <p:sp>
        <p:nvSpPr>
          <p:cNvPr id="38915" name="Rectangle 3">
            <a:extLst>
              <a:ext uri="{FF2B5EF4-FFF2-40B4-BE49-F238E27FC236}">
                <a16:creationId xmlns:a16="http://schemas.microsoft.com/office/drawing/2014/main" id="{EB3EAFB4-0E90-E77E-6075-8FC18B818EBF}"/>
              </a:ext>
            </a:extLst>
          </p:cNvPr>
          <p:cNvSpPr>
            <a:spLocks noGrp="1" noChangeArrowheads="1"/>
          </p:cNvSpPr>
          <p:nvPr>
            <p:ph type="body" idx="1"/>
          </p:nvPr>
        </p:nvSpPr>
        <p:spPr>
          <a:xfrm>
            <a:off x="1852614" y="800100"/>
            <a:ext cx="8643937" cy="1028700"/>
          </a:xfrm>
        </p:spPr>
        <p:txBody>
          <a:bodyPr/>
          <a:lstStyle/>
          <a:p>
            <a:r>
              <a:rPr lang="sv-SE" altLang="en-US" sz="2000">
                <a:solidFill>
                  <a:srgbClr val="000080"/>
                </a:solidFill>
              </a:rPr>
              <a:t>Many orally administered drugs absorbed intact from the small intestine, are transported via </a:t>
            </a:r>
            <a:r>
              <a:rPr lang="sv-SE" altLang="en-US" sz="2000" i="1">
                <a:solidFill>
                  <a:srgbClr val="000080"/>
                </a:solidFill>
              </a:rPr>
              <a:t>vena porta</a:t>
            </a:r>
            <a:r>
              <a:rPr lang="sv-SE" altLang="en-US" sz="2000">
                <a:solidFill>
                  <a:srgbClr val="000080"/>
                </a:solidFill>
              </a:rPr>
              <a:t> to the liver where they are extensively metabolized prior to reaching systemic circulation </a:t>
            </a:r>
          </a:p>
        </p:txBody>
      </p:sp>
      <p:pic>
        <p:nvPicPr>
          <p:cNvPr id="38916" name="Picture 6">
            <a:extLst>
              <a:ext uri="{FF2B5EF4-FFF2-40B4-BE49-F238E27FC236}">
                <a16:creationId xmlns:a16="http://schemas.microsoft.com/office/drawing/2014/main" id="{6206F8AC-6BD0-61D6-1244-5B1664D39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897063"/>
            <a:ext cx="6711950"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
            <a:extLst>
              <a:ext uri="{FF2B5EF4-FFF2-40B4-BE49-F238E27FC236}">
                <a16:creationId xmlns:a16="http://schemas.microsoft.com/office/drawing/2014/main" id="{23CECA25-D142-2E7E-637C-EDF7902A52A3}"/>
              </a:ext>
            </a:extLst>
          </p:cNvPr>
          <p:cNvSpPr txBox="1">
            <a:spLocks noChangeArrowheads="1"/>
          </p:cNvSpPr>
          <p:nvPr/>
        </p:nvSpPr>
        <p:spPr bwMode="auto">
          <a:xfrm>
            <a:off x="2044700" y="6191250"/>
            <a:ext cx="6934200" cy="552450"/>
          </a:xfrm>
          <a:prstGeom prst="rect">
            <a:avLst/>
          </a:prstGeom>
          <a:noFill/>
          <a:ln w="9525">
            <a:noFill/>
            <a:miter lim="800000"/>
            <a:headEnd/>
            <a:tailEnd/>
          </a:ln>
        </p:spPr>
        <p:txBody>
          <a:bodyPr anchor="ctr"/>
          <a:lstStyle/>
          <a:p>
            <a:pPr algn="ctr" eaLnBrk="0" hangingPunct="0">
              <a:defRPr/>
            </a:pPr>
            <a:r>
              <a:rPr lang="sv-SE" sz="2800" kern="0">
                <a:solidFill>
                  <a:schemeClr val="tx2"/>
                </a:solidFill>
                <a:latin typeface="+mj-lt"/>
                <a:ea typeface="+mj-ea"/>
                <a:cs typeface="+mj-cs"/>
              </a:rPr>
              <a:t>Bioavailability F = F</a:t>
            </a:r>
            <a:r>
              <a:rPr lang="sv-SE" sz="2800" kern="0" baseline="-25000">
                <a:solidFill>
                  <a:schemeClr val="tx2"/>
                </a:solidFill>
                <a:latin typeface="+mj-lt"/>
                <a:ea typeface="+mj-ea"/>
                <a:cs typeface="+mj-cs"/>
              </a:rPr>
              <a:t>abs</a:t>
            </a:r>
            <a:r>
              <a:rPr lang="sv-SE" sz="2800" kern="0">
                <a:solidFill>
                  <a:schemeClr val="tx2"/>
                </a:solidFill>
                <a:latin typeface="+mj-lt"/>
                <a:ea typeface="+mj-ea"/>
                <a:cs typeface="+mj-cs"/>
              </a:rPr>
              <a:t>•F</a:t>
            </a:r>
            <a:r>
              <a:rPr lang="sv-SE" sz="2800" kern="0" baseline="-25000">
                <a:solidFill>
                  <a:schemeClr val="tx2"/>
                </a:solidFill>
                <a:latin typeface="+mj-lt"/>
                <a:ea typeface="+mj-ea"/>
                <a:cs typeface="+mj-cs"/>
              </a:rPr>
              <a:t>gut</a:t>
            </a:r>
            <a:r>
              <a:rPr lang="sv-SE" sz="2800" kern="0">
                <a:solidFill>
                  <a:schemeClr val="tx2"/>
                </a:solidFill>
                <a:latin typeface="+mj-lt"/>
                <a:ea typeface="+mj-ea"/>
                <a:cs typeface="+mj-cs"/>
              </a:rPr>
              <a:t>•F</a:t>
            </a:r>
            <a:r>
              <a:rPr lang="sv-SE" sz="2800" kern="0" baseline="-25000">
                <a:solidFill>
                  <a:schemeClr val="tx2"/>
                </a:solidFill>
                <a:latin typeface="+mj-lt"/>
                <a:ea typeface="+mj-ea"/>
                <a:cs typeface="+mj-cs"/>
              </a:rPr>
              <a:t>H</a:t>
            </a:r>
            <a:endParaRPr lang="sv-SE" sz="2800" kern="0" dirty="0">
              <a:solidFill>
                <a:schemeClr val="tx2"/>
              </a:solidFill>
              <a:latin typeface="+mj-lt"/>
              <a:ea typeface="+mj-ea"/>
              <a:cs typeface="+mj-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29340E80-311F-8D3C-BF9D-57B8AEBF1469}"/>
              </a:ext>
            </a:extLst>
          </p:cNvPr>
          <p:cNvSpPr>
            <a:spLocks noGrp="1"/>
          </p:cNvSpPr>
          <p:nvPr>
            <p:ph type="title"/>
          </p:nvPr>
        </p:nvSpPr>
        <p:spPr>
          <a:xfrm>
            <a:off x="1600200" y="84139"/>
            <a:ext cx="8915400" cy="579437"/>
          </a:xfrm>
        </p:spPr>
        <p:txBody>
          <a:bodyPr>
            <a:normAutofit fontScale="90000"/>
          </a:bodyPr>
          <a:lstStyle/>
          <a:p>
            <a:r>
              <a:rPr lang="en-ZW" altLang="en-US" sz="3600" b="1"/>
              <a:t>Summary of absorption &amp; bioavailability</a:t>
            </a:r>
          </a:p>
        </p:txBody>
      </p:sp>
      <p:sp>
        <p:nvSpPr>
          <p:cNvPr id="39939" name="Content Placeholder 2">
            <a:extLst>
              <a:ext uri="{FF2B5EF4-FFF2-40B4-BE49-F238E27FC236}">
                <a16:creationId xmlns:a16="http://schemas.microsoft.com/office/drawing/2014/main" id="{20F75C0B-32BF-989D-38EC-185255881340}"/>
              </a:ext>
            </a:extLst>
          </p:cNvPr>
          <p:cNvSpPr>
            <a:spLocks noGrp="1"/>
          </p:cNvSpPr>
          <p:nvPr>
            <p:ph idx="1"/>
          </p:nvPr>
        </p:nvSpPr>
        <p:spPr>
          <a:xfrm>
            <a:off x="1809750" y="835026"/>
            <a:ext cx="8610600" cy="1279525"/>
          </a:xfrm>
        </p:spPr>
        <p:txBody>
          <a:bodyPr/>
          <a:lstStyle/>
          <a:p>
            <a:r>
              <a:rPr lang="en-ZW" altLang="en-US"/>
              <a:t>Absorption is not just solubility &amp; permeability</a:t>
            </a:r>
          </a:p>
          <a:p>
            <a:r>
              <a:rPr lang="en-ZW" altLang="en-US"/>
              <a:t>It includes  metabolism, perfusion and transport!</a:t>
            </a:r>
          </a:p>
        </p:txBody>
      </p:sp>
      <p:pic>
        <p:nvPicPr>
          <p:cNvPr id="39940" name="Picture 2">
            <a:extLst>
              <a:ext uri="{FF2B5EF4-FFF2-40B4-BE49-F238E27FC236}">
                <a16:creationId xmlns:a16="http://schemas.microsoft.com/office/drawing/2014/main" id="{EC9B4AB9-DB4A-3172-21CD-3E6EEE857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151" y="2032000"/>
            <a:ext cx="7362825"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6">
            <a:extLst>
              <a:ext uri="{FF2B5EF4-FFF2-40B4-BE49-F238E27FC236}">
                <a16:creationId xmlns:a16="http://schemas.microsoft.com/office/drawing/2014/main" id="{A0F708D9-196E-3B13-9BC0-E3D9CD345102}"/>
              </a:ext>
            </a:extLst>
          </p:cNvPr>
          <p:cNvSpPr>
            <a:spLocks noChangeArrowheads="1"/>
          </p:cNvSpPr>
          <p:nvPr/>
        </p:nvSpPr>
        <p:spPr bwMode="auto">
          <a:xfrm>
            <a:off x="1905000" y="5976939"/>
            <a:ext cx="7715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a:t>Good presentation on absorption: http://www.authorstream.com/Presentation/aSGuest96259-983592-factors-affecting-drug-absorption/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33F64D-914C-1D85-8477-744C40EA2AA4}"/>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solidFill>
                  <a:schemeClr val="bg1">
                    <a:lumMod val="75000"/>
                  </a:schemeClr>
                </a:solidFill>
              </a:rPr>
              <a:t>38</a:t>
            </a:fld>
            <a:endParaRPr lang="en-ZA" dirty="0">
              <a:solidFill>
                <a:schemeClr val="bg1">
                  <a:lumMod val="75000"/>
                </a:schemeClr>
              </a:solidFill>
            </a:endParaRPr>
          </a:p>
        </p:txBody>
      </p:sp>
    </p:spTree>
    <p:extLst>
      <p:ext uri="{BB962C8B-B14F-4D97-AF65-F5344CB8AC3E}">
        <p14:creationId xmlns:p14="http://schemas.microsoft.com/office/powerpoint/2010/main" val="3429678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a:extLst>
              <a:ext uri="{FF2B5EF4-FFF2-40B4-BE49-F238E27FC236}">
                <a16:creationId xmlns:a16="http://schemas.microsoft.com/office/drawing/2014/main" id="{E64D1AE7-880B-8CF4-6EB4-7EF9CBD18D91}"/>
              </a:ext>
            </a:extLst>
          </p:cNvPr>
          <p:cNvSpPr>
            <a:spLocks noGrp="1"/>
          </p:cNvSpPr>
          <p:nvPr>
            <p:ph type="title"/>
          </p:nvPr>
        </p:nvSpPr>
        <p:spPr>
          <a:xfrm>
            <a:off x="1685925" y="42864"/>
            <a:ext cx="8739188" cy="650875"/>
          </a:xfrm>
        </p:spPr>
        <p:txBody>
          <a:bodyPr/>
          <a:lstStyle/>
          <a:p>
            <a:r>
              <a:rPr lang="en-ZW" altLang="en-US" sz="4000" b="1"/>
              <a:t>Definition of absorption</a:t>
            </a:r>
          </a:p>
        </p:txBody>
      </p:sp>
      <p:sp>
        <p:nvSpPr>
          <p:cNvPr id="1028" name="Content Placeholder 2">
            <a:extLst>
              <a:ext uri="{FF2B5EF4-FFF2-40B4-BE49-F238E27FC236}">
                <a16:creationId xmlns:a16="http://schemas.microsoft.com/office/drawing/2014/main" id="{35CFE713-4EE4-2BA7-8A5E-5CC32B365D8E}"/>
              </a:ext>
            </a:extLst>
          </p:cNvPr>
          <p:cNvSpPr>
            <a:spLocks noGrp="1"/>
          </p:cNvSpPr>
          <p:nvPr>
            <p:ph idx="1"/>
          </p:nvPr>
        </p:nvSpPr>
        <p:spPr>
          <a:xfrm>
            <a:off x="1697039" y="719138"/>
            <a:ext cx="8682037" cy="1085850"/>
          </a:xfrm>
        </p:spPr>
        <p:txBody>
          <a:bodyPr>
            <a:normAutofit lnSpcReduction="10000"/>
          </a:bodyPr>
          <a:lstStyle/>
          <a:p>
            <a:pPr>
              <a:buFontTx/>
              <a:buNone/>
            </a:pPr>
            <a:r>
              <a:rPr lang="en-ZW" altLang="en-US" sz="2000" b="1"/>
              <a:t>Absorption</a:t>
            </a:r>
            <a:r>
              <a:rPr lang="en-ZW" altLang="en-US" sz="2000"/>
              <a:t> is the transfer of </a:t>
            </a:r>
            <a:r>
              <a:rPr lang="en-ZW" altLang="en-US" sz="2000" b="1"/>
              <a:t>unchanged</a:t>
            </a:r>
            <a:r>
              <a:rPr lang="en-ZW" altLang="en-US" sz="2000"/>
              <a:t> drug from its site of application into the</a:t>
            </a:r>
          </a:p>
          <a:p>
            <a:pPr>
              <a:buFontTx/>
              <a:buNone/>
            </a:pPr>
            <a:r>
              <a:rPr lang="en-ZW" altLang="en-US" sz="2000"/>
              <a:t>bloodstream. Its rate is determined by the </a:t>
            </a:r>
            <a:r>
              <a:rPr lang="en-ZW" altLang="en-US" sz="2000" b="1"/>
              <a:t>absorption rate constant (Ka) </a:t>
            </a:r>
            <a:r>
              <a:rPr lang="en-ZW" altLang="en-US" sz="2000"/>
              <a:t>and its</a:t>
            </a:r>
          </a:p>
          <a:p>
            <a:pPr>
              <a:buFontTx/>
              <a:buNone/>
            </a:pPr>
            <a:r>
              <a:rPr lang="en-ZW" altLang="en-US" sz="2000"/>
              <a:t>extent by </a:t>
            </a:r>
            <a:r>
              <a:rPr lang="en-ZW" altLang="en-US" sz="2000" b="1"/>
              <a:t>bioavailability (F). </a:t>
            </a:r>
          </a:p>
        </p:txBody>
      </p:sp>
      <p:sp>
        <p:nvSpPr>
          <p:cNvPr id="1029" name="Date Placeholder 3">
            <a:extLst>
              <a:ext uri="{FF2B5EF4-FFF2-40B4-BE49-F238E27FC236}">
                <a16:creationId xmlns:a16="http://schemas.microsoft.com/office/drawing/2014/main" id="{484A5BE9-BAC9-1A3D-9BEE-374A9F01D9C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17211CAB-97BC-F84D-8C70-1411F51DB0EF}" type="datetime3">
              <a:rPr lang="en-US" altLang="en-US" smtClean="0">
                <a:solidFill>
                  <a:srgbClr val="333399"/>
                </a:solidFill>
                <a:latin typeface="Arial" panose="020B0604020202020204" pitchFamily="34" charset="0"/>
              </a:rPr>
              <a:pPr eaLnBrk="1" hangingPunct="1"/>
              <a:t>23 April 2026</a:t>
            </a:fld>
            <a:endParaRPr lang="en-GB" altLang="en-US">
              <a:solidFill>
                <a:srgbClr val="333399"/>
              </a:solidFill>
              <a:latin typeface="Arial" panose="020B0604020202020204" pitchFamily="34" charset="0"/>
            </a:endParaRPr>
          </a:p>
        </p:txBody>
      </p:sp>
      <p:grpSp>
        <p:nvGrpSpPr>
          <p:cNvPr id="1031" name="Group 11">
            <a:extLst>
              <a:ext uri="{FF2B5EF4-FFF2-40B4-BE49-F238E27FC236}">
                <a16:creationId xmlns:a16="http://schemas.microsoft.com/office/drawing/2014/main" id="{80A7A762-5F3A-C305-903F-357AABDBF25B}"/>
              </a:ext>
            </a:extLst>
          </p:cNvPr>
          <p:cNvGrpSpPr>
            <a:grpSpLocks/>
          </p:cNvGrpSpPr>
          <p:nvPr/>
        </p:nvGrpSpPr>
        <p:grpSpPr bwMode="auto">
          <a:xfrm>
            <a:off x="6061076" y="2141538"/>
            <a:ext cx="4397375" cy="3478212"/>
            <a:chOff x="4537278" y="2141305"/>
            <a:chExt cx="4397482" cy="3478191"/>
          </a:xfrm>
        </p:grpSpPr>
        <p:graphicFrame>
          <p:nvGraphicFramePr>
            <p:cNvPr id="1026" name="Object 2">
              <a:extLst>
                <a:ext uri="{FF2B5EF4-FFF2-40B4-BE49-F238E27FC236}">
                  <a16:creationId xmlns:a16="http://schemas.microsoft.com/office/drawing/2014/main" id="{939B9B2C-C150-5978-2E15-E4A6DA8EB628}"/>
                </a:ext>
              </a:extLst>
            </p:cNvPr>
            <p:cNvGraphicFramePr>
              <a:graphicFrameLocks noChangeAspect="1"/>
            </p:cNvGraphicFramePr>
            <p:nvPr/>
          </p:nvGraphicFramePr>
          <p:xfrm>
            <a:off x="4657486" y="2141305"/>
            <a:ext cx="4277274" cy="3478191"/>
          </p:xfrm>
          <a:graphic>
            <a:graphicData uri="http://schemas.openxmlformats.org/presentationml/2006/ole">
              <mc:AlternateContent xmlns:mc="http://schemas.openxmlformats.org/markup-compatibility/2006">
                <mc:Choice xmlns:v="urn:schemas-microsoft-com:vml" Requires="v">
                  <p:oleObj name="Worksheet" r:id="rId3" imgW="18554700" imgH="15087600" progId="Excel.Sheet.8">
                    <p:embed/>
                  </p:oleObj>
                </mc:Choice>
                <mc:Fallback>
                  <p:oleObj name="Worksheet" r:id="rId3" imgW="18554700" imgH="15087600" progId="Excel.Sheet.8">
                    <p:embed/>
                    <p:pic>
                      <p:nvPicPr>
                        <p:cNvPr id="1026" name="Object 2">
                          <a:extLst>
                            <a:ext uri="{FF2B5EF4-FFF2-40B4-BE49-F238E27FC236}">
                              <a16:creationId xmlns:a16="http://schemas.microsoft.com/office/drawing/2014/main" id="{939B9B2C-C150-5978-2E15-E4A6DA8EB6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7486" y="2141305"/>
                          <a:ext cx="4277274" cy="3478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0" name="Rectangle 4">
              <a:extLst>
                <a:ext uri="{FF2B5EF4-FFF2-40B4-BE49-F238E27FC236}">
                  <a16:creationId xmlns:a16="http://schemas.microsoft.com/office/drawing/2014/main" id="{3C3E5A26-E718-DE20-83B6-4959AFBF9547}"/>
                </a:ext>
              </a:extLst>
            </p:cNvPr>
            <p:cNvSpPr>
              <a:spLocks noChangeArrowheads="1"/>
            </p:cNvSpPr>
            <p:nvPr/>
          </p:nvSpPr>
          <p:spPr bwMode="auto">
            <a:xfrm>
              <a:off x="5428599" y="2392121"/>
              <a:ext cx="312514" cy="131148"/>
            </a:xfrm>
            <a:prstGeom prst="rect">
              <a:avLst/>
            </a:prstGeom>
            <a:solidFill>
              <a:srgbClr val="FF0000"/>
            </a:solidFill>
            <a:ln w="9525">
              <a:solidFill>
                <a:srgbClr val="FF0000"/>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endParaRPr lang="en-US" altLang="en-US">
                <a:solidFill>
                  <a:srgbClr val="FF0000"/>
                </a:solidFill>
              </a:endParaRPr>
            </a:p>
          </p:txBody>
        </p:sp>
        <p:sp>
          <p:nvSpPr>
            <p:cNvPr id="1041" name="Rectangle 6">
              <a:extLst>
                <a:ext uri="{FF2B5EF4-FFF2-40B4-BE49-F238E27FC236}">
                  <a16:creationId xmlns:a16="http://schemas.microsoft.com/office/drawing/2014/main" id="{247A98D2-AFCE-6312-3D0A-0A544C6B9CE0}"/>
                </a:ext>
              </a:extLst>
            </p:cNvPr>
            <p:cNvSpPr>
              <a:spLocks noChangeArrowheads="1"/>
            </p:cNvSpPr>
            <p:nvPr/>
          </p:nvSpPr>
          <p:spPr bwMode="auto">
            <a:xfrm>
              <a:off x="5428600" y="2627438"/>
              <a:ext cx="3264059" cy="108062"/>
            </a:xfrm>
            <a:prstGeom prst="rect">
              <a:avLst/>
            </a:prstGeom>
            <a:solidFill>
              <a:srgbClr val="0000FF"/>
            </a:solidFill>
            <a:ln w="9525">
              <a:solidFill>
                <a:srgbClr val="0000FF"/>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endParaRPr lang="en-US" altLang="en-US">
                <a:solidFill>
                  <a:srgbClr val="FF0000"/>
                </a:solidFill>
              </a:endParaRPr>
            </a:p>
          </p:txBody>
        </p:sp>
        <p:sp>
          <p:nvSpPr>
            <p:cNvPr id="1042" name="Rectangle 7">
              <a:extLst>
                <a:ext uri="{FF2B5EF4-FFF2-40B4-BE49-F238E27FC236}">
                  <a16:creationId xmlns:a16="http://schemas.microsoft.com/office/drawing/2014/main" id="{ECD71DAE-C69D-1AD7-480F-550B4D65AC0E}"/>
                </a:ext>
              </a:extLst>
            </p:cNvPr>
            <p:cNvSpPr>
              <a:spLocks noChangeArrowheads="1"/>
            </p:cNvSpPr>
            <p:nvPr/>
          </p:nvSpPr>
          <p:spPr bwMode="auto">
            <a:xfrm>
              <a:off x="5860721" y="2311681"/>
              <a:ext cx="1138481"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b="1">
                  <a:solidFill>
                    <a:srgbClr val="FF0000"/>
                  </a:solidFill>
                  <a:latin typeface="Arial" panose="020B0604020202020204" pitchFamily="34" charset="0"/>
                </a:rPr>
                <a:t>Absorption</a:t>
              </a:r>
            </a:p>
          </p:txBody>
        </p:sp>
        <p:sp>
          <p:nvSpPr>
            <p:cNvPr id="1043" name="Rectangle 8">
              <a:extLst>
                <a:ext uri="{FF2B5EF4-FFF2-40B4-BE49-F238E27FC236}">
                  <a16:creationId xmlns:a16="http://schemas.microsoft.com/office/drawing/2014/main" id="{C27359AB-99E9-F407-27AB-648A8269098E}"/>
                </a:ext>
              </a:extLst>
            </p:cNvPr>
            <p:cNvSpPr>
              <a:spLocks noChangeArrowheads="1"/>
            </p:cNvSpPr>
            <p:nvPr/>
          </p:nvSpPr>
          <p:spPr bwMode="auto">
            <a:xfrm>
              <a:off x="6752968" y="2719106"/>
              <a:ext cx="1149702"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b="1">
                  <a:solidFill>
                    <a:srgbClr val="0000FF"/>
                  </a:solidFill>
                  <a:latin typeface="Arial" panose="020B0604020202020204" pitchFamily="34" charset="0"/>
                </a:rPr>
                <a:t>Elimination</a:t>
              </a:r>
            </a:p>
          </p:txBody>
        </p:sp>
        <p:sp>
          <p:nvSpPr>
            <p:cNvPr id="1044" name="TextBox 10">
              <a:extLst>
                <a:ext uri="{FF2B5EF4-FFF2-40B4-BE49-F238E27FC236}">
                  <a16:creationId xmlns:a16="http://schemas.microsoft.com/office/drawing/2014/main" id="{E58FB857-3B4F-AF05-8542-AACABDFC5160}"/>
                </a:ext>
              </a:extLst>
            </p:cNvPr>
            <p:cNvSpPr txBox="1">
              <a:spLocks noChangeArrowheads="1"/>
            </p:cNvSpPr>
            <p:nvPr/>
          </p:nvSpPr>
          <p:spPr bwMode="auto">
            <a:xfrm>
              <a:off x="4537278" y="3148310"/>
              <a:ext cx="6383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ZW" altLang="en-US" b="1"/>
                <a:t>[D]</a:t>
              </a:r>
            </a:p>
            <a:p>
              <a:pPr algn="ctr" eaLnBrk="1" hangingPunct="1"/>
              <a:r>
                <a:rPr lang="en-ZW" altLang="en-US" b="1"/>
                <a:t> mg/L</a:t>
              </a:r>
            </a:p>
          </p:txBody>
        </p:sp>
      </p:grpSp>
      <p:grpSp>
        <p:nvGrpSpPr>
          <p:cNvPr id="1032" name="Group 14">
            <a:extLst>
              <a:ext uri="{FF2B5EF4-FFF2-40B4-BE49-F238E27FC236}">
                <a16:creationId xmlns:a16="http://schemas.microsoft.com/office/drawing/2014/main" id="{CE19F534-C46C-E09C-B06B-5AC7BA2F7571}"/>
              </a:ext>
            </a:extLst>
          </p:cNvPr>
          <p:cNvGrpSpPr>
            <a:grpSpLocks/>
          </p:cNvGrpSpPr>
          <p:nvPr/>
        </p:nvGrpSpPr>
        <p:grpSpPr bwMode="auto">
          <a:xfrm>
            <a:off x="1731964" y="2119314"/>
            <a:ext cx="4295775" cy="3343275"/>
            <a:chOff x="208345" y="2120096"/>
            <a:chExt cx="4295194" cy="3343156"/>
          </a:xfrm>
        </p:grpSpPr>
        <p:pic>
          <p:nvPicPr>
            <p:cNvPr id="1038" name="Picture 4">
              <a:extLst>
                <a:ext uri="{FF2B5EF4-FFF2-40B4-BE49-F238E27FC236}">
                  <a16:creationId xmlns:a16="http://schemas.microsoft.com/office/drawing/2014/main" id="{18D4CA27-C6B6-BD16-FFB1-B8ED4FAC9D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345" y="2120096"/>
              <a:ext cx="1088312" cy="680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4" descr="RT Firstpass.tif                                               0004D2C4 Macintosh                      BCBFEADF:">
              <a:extLst>
                <a:ext uri="{FF2B5EF4-FFF2-40B4-BE49-F238E27FC236}">
                  <a16:creationId xmlns:a16="http://schemas.microsoft.com/office/drawing/2014/main" id="{149B8494-099E-B083-3A47-DA5BB5434A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494" y="2807464"/>
              <a:ext cx="4272045" cy="26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3" name="TextBox 17">
            <a:extLst>
              <a:ext uri="{FF2B5EF4-FFF2-40B4-BE49-F238E27FC236}">
                <a16:creationId xmlns:a16="http://schemas.microsoft.com/office/drawing/2014/main" id="{582224B9-E869-A062-5F6E-0CB21B577BDB}"/>
              </a:ext>
            </a:extLst>
          </p:cNvPr>
          <p:cNvSpPr txBox="1">
            <a:spLocks noChangeArrowheads="1"/>
          </p:cNvSpPr>
          <p:nvPr/>
        </p:nvSpPr>
        <p:spPr bwMode="auto">
          <a:xfrm>
            <a:off x="1697039" y="5637214"/>
            <a:ext cx="6321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buFont typeface="Wingdings" pitchFamily="2" charset="2"/>
              <a:buChar char="Ø"/>
            </a:pPr>
            <a:r>
              <a:rPr lang="en-ZW" altLang="en-US" b="1"/>
              <a:t> IV administration results in 100% absorption (Fraction absorbed  = 1.0)</a:t>
            </a:r>
          </a:p>
          <a:p>
            <a:pPr eaLnBrk="1" hangingPunct="1">
              <a:buFont typeface="Wingdings" pitchFamily="2" charset="2"/>
              <a:buChar char="Ø"/>
            </a:pPr>
            <a:r>
              <a:rPr lang="en-ZW" altLang="en-US" b="1"/>
              <a:t> PO administration associated with loss of some drug (Fraction absorbed &lt; 1.0)</a:t>
            </a:r>
          </a:p>
        </p:txBody>
      </p:sp>
      <p:sp>
        <p:nvSpPr>
          <p:cNvPr id="1034" name="Rectangle 18">
            <a:extLst>
              <a:ext uri="{FF2B5EF4-FFF2-40B4-BE49-F238E27FC236}">
                <a16:creationId xmlns:a16="http://schemas.microsoft.com/office/drawing/2014/main" id="{9D1B0991-E53F-A748-1DDC-F4A39BF3C593}"/>
              </a:ext>
            </a:extLst>
          </p:cNvPr>
          <p:cNvSpPr>
            <a:spLocks noChangeArrowheads="1"/>
          </p:cNvSpPr>
          <p:nvPr/>
        </p:nvSpPr>
        <p:spPr bwMode="auto">
          <a:xfrm>
            <a:off x="7491414" y="3079750"/>
            <a:ext cx="2713037" cy="67468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lnSpc>
                <a:spcPct val="90000"/>
              </a:lnSpc>
              <a:buFont typeface="Wingdings" pitchFamily="2" charset="2"/>
              <a:buNone/>
            </a:pPr>
            <a:r>
              <a:rPr lang="sv-SE" altLang="en-US"/>
              <a:t>Before C</a:t>
            </a:r>
            <a:r>
              <a:rPr lang="sv-SE" altLang="en-US" baseline="-25000"/>
              <a:t>max</a:t>
            </a:r>
            <a:r>
              <a:rPr lang="sv-SE" altLang="en-US"/>
              <a:t>  abs.rate &gt; elim. rate</a:t>
            </a:r>
          </a:p>
          <a:p>
            <a:pPr eaLnBrk="1" hangingPunct="1">
              <a:lnSpc>
                <a:spcPct val="90000"/>
              </a:lnSpc>
              <a:buFont typeface="Wingdings" pitchFamily="2" charset="2"/>
              <a:buNone/>
            </a:pPr>
            <a:r>
              <a:rPr lang="sv-SE" altLang="en-US"/>
              <a:t>After C</a:t>
            </a:r>
            <a:r>
              <a:rPr lang="sv-SE" altLang="en-US" baseline="-25000"/>
              <a:t>max</a:t>
            </a:r>
            <a:r>
              <a:rPr lang="sv-SE" altLang="en-US"/>
              <a:t>  abs.rate &lt; elim. rate</a:t>
            </a:r>
          </a:p>
          <a:p>
            <a:pPr eaLnBrk="1" hangingPunct="1">
              <a:lnSpc>
                <a:spcPct val="90000"/>
              </a:lnSpc>
              <a:buFont typeface="Wingdings" pitchFamily="2" charset="2"/>
              <a:buNone/>
            </a:pPr>
            <a:r>
              <a:rPr lang="sv-SE" altLang="en-US"/>
              <a:t>At  C</a:t>
            </a:r>
            <a:r>
              <a:rPr lang="sv-SE" altLang="en-US" baseline="-25000"/>
              <a:t>max</a:t>
            </a:r>
            <a:r>
              <a:rPr lang="sv-SE" altLang="en-US"/>
              <a:t>   abs.rate = elim.rate</a:t>
            </a:r>
          </a:p>
        </p:txBody>
      </p:sp>
      <p:cxnSp>
        <p:nvCxnSpPr>
          <p:cNvPr id="1035" name="Straight Connector 20">
            <a:extLst>
              <a:ext uri="{FF2B5EF4-FFF2-40B4-BE49-F238E27FC236}">
                <a16:creationId xmlns:a16="http://schemas.microsoft.com/office/drawing/2014/main" id="{2F3FAC25-6261-D908-082C-F44BAA99F049}"/>
              </a:ext>
            </a:extLst>
          </p:cNvPr>
          <p:cNvCxnSpPr>
            <a:cxnSpLocks noChangeShapeType="1"/>
          </p:cNvCxnSpPr>
          <p:nvPr/>
        </p:nvCxnSpPr>
        <p:spPr bwMode="auto">
          <a:xfrm rot="16200000" flipV="1">
            <a:off x="6038851" y="3889376"/>
            <a:ext cx="2082800" cy="92075"/>
          </a:xfrm>
          <a:prstGeom prst="line">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036" name="TextBox 21">
            <a:extLst>
              <a:ext uri="{FF2B5EF4-FFF2-40B4-BE49-F238E27FC236}">
                <a16:creationId xmlns:a16="http://schemas.microsoft.com/office/drawing/2014/main" id="{4F143F16-9BB5-529D-63C1-877AB87D95FD}"/>
              </a:ext>
            </a:extLst>
          </p:cNvPr>
          <p:cNvSpPr txBox="1">
            <a:spLocks noChangeArrowheads="1"/>
          </p:cNvSpPr>
          <p:nvPr/>
        </p:nvSpPr>
        <p:spPr bwMode="auto">
          <a:xfrm>
            <a:off x="7010401" y="2673351"/>
            <a:ext cx="614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a:t>Cmax</a:t>
            </a:r>
          </a:p>
        </p:txBody>
      </p:sp>
      <p:sp>
        <p:nvSpPr>
          <p:cNvPr id="1037" name="TextBox 22">
            <a:extLst>
              <a:ext uri="{FF2B5EF4-FFF2-40B4-BE49-F238E27FC236}">
                <a16:creationId xmlns:a16="http://schemas.microsoft.com/office/drawing/2014/main" id="{7922AB0B-03F9-3FE7-9290-E7F8B4C4AF1E}"/>
              </a:ext>
            </a:extLst>
          </p:cNvPr>
          <p:cNvSpPr txBox="1">
            <a:spLocks noChangeArrowheads="1"/>
          </p:cNvSpPr>
          <p:nvPr/>
        </p:nvSpPr>
        <p:spPr bwMode="auto">
          <a:xfrm>
            <a:off x="7092950" y="4689476"/>
            <a:ext cx="60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a:t>Tmax</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a:extLst>
              <a:ext uri="{FF2B5EF4-FFF2-40B4-BE49-F238E27FC236}">
                <a16:creationId xmlns:a16="http://schemas.microsoft.com/office/drawing/2014/main" id="{90757014-9A4F-AA26-C065-9BFAF72E630C}"/>
              </a:ext>
            </a:extLst>
          </p:cNvPr>
          <p:cNvSpPr>
            <a:spLocks noGrp="1"/>
          </p:cNvSpPr>
          <p:nvPr>
            <p:ph type="title"/>
          </p:nvPr>
        </p:nvSpPr>
        <p:spPr>
          <a:xfrm>
            <a:off x="1674814" y="42864"/>
            <a:ext cx="8842375" cy="663575"/>
          </a:xfrm>
        </p:spPr>
        <p:txBody>
          <a:bodyPr/>
          <a:lstStyle/>
          <a:p>
            <a:r>
              <a:rPr lang="en-ZW" altLang="en-US" sz="2800" b="1"/>
              <a:t>Absorption Rate(Ka) </a:t>
            </a:r>
            <a:r>
              <a:rPr lang="en-ZW" altLang="en-US" sz="2000" b="1"/>
              <a:t>- </a:t>
            </a:r>
            <a:r>
              <a:rPr lang="en-ZW" altLang="en-US" sz="2000" i="1"/>
              <a:t>how much drug is absorbed per unit of time</a:t>
            </a:r>
            <a:endParaRPr lang="en-ZW" altLang="en-US" sz="2000" b="1"/>
          </a:p>
        </p:txBody>
      </p:sp>
      <p:sp>
        <p:nvSpPr>
          <p:cNvPr id="2052" name="Date Placeholder 3">
            <a:extLst>
              <a:ext uri="{FF2B5EF4-FFF2-40B4-BE49-F238E27FC236}">
                <a16:creationId xmlns:a16="http://schemas.microsoft.com/office/drawing/2014/main" id="{287A3B1C-13BB-AD67-A473-5266B21CD5F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06D31F1E-BA99-9242-A920-4C3C62B3B0E5}" type="datetime3">
              <a:rPr lang="en-US" altLang="en-US" smtClean="0">
                <a:solidFill>
                  <a:srgbClr val="333399"/>
                </a:solidFill>
                <a:latin typeface="Arial" panose="020B0604020202020204" pitchFamily="34" charset="0"/>
              </a:rPr>
              <a:pPr eaLnBrk="1" hangingPunct="1"/>
              <a:t>23 April 2026</a:t>
            </a:fld>
            <a:endParaRPr lang="en-GB" altLang="en-US">
              <a:solidFill>
                <a:srgbClr val="333399"/>
              </a:solidFill>
              <a:latin typeface="Arial" panose="020B0604020202020204" pitchFamily="34" charset="0"/>
            </a:endParaRPr>
          </a:p>
        </p:txBody>
      </p:sp>
      <p:graphicFrame>
        <p:nvGraphicFramePr>
          <p:cNvPr id="2050" name="Object 2">
            <a:extLst>
              <a:ext uri="{FF2B5EF4-FFF2-40B4-BE49-F238E27FC236}">
                <a16:creationId xmlns:a16="http://schemas.microsoft.com/office/drawing/2014/main" id="{6127019D-62D6-C670-7A45-D440AA6FA52A}"/>
              </a:ext>
            </a:extLst>
          </p:cNvPr>
          <p:cNvGraphicFramePr>
            <a:graphicFrameLocks noChangeAspect="1"/>
          </p:cNvGraphicFramePr>
          <p:nvPr/>
        </p:nvGraphicFramePr>
        <p:xfrm>
          <a:off x="2085976" y="711201"/>
          <a:ext cx="3929063" cy="3916363"/>
        </p:xfrm>
        <a:graphic>
          <a:graphicData uri="http://schemas.openxmlformats.org/presentationml/2006/ole">
            <mc:AlternateContent xmlns:mc="http://schemas.openxmlformats.org/markup-compatibility/2006">
              <mc:Choice xmlns:v="urn:schemas-microsoft-com:vml" Requires="v">
                <p:oleObj name="Document" r:id="rId3" imgW="9220200" imgH="9182100" progId="Word.Document.8">
                  <p:embed/>
                </p:oleObj>
              </mc:Choice>
              <mc:Fallback>
                <p:oleObj name="Document" r:id="rId3" imgW="9220200" imgH="9182100" progId="Word.Document.8">
                  <p:embed/>
                  <p:pic>
                    <p:nvPicPr>
                      <p:cNvPr id="2050" name="Object 2">
                        <a:extLst>
                          <a:ext uri="{FF2B5EF4-FFF2-40B4-BE49-F238E27FC236}">
                            <a16:creationId xmlns:a16="http://schemas.microsoft.com/office/drawing/2014/main" id="{6127019D-62D6-C670-7A45-D440AA6FA5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5976" y="711201"/>
                        <a:ext cx="3929063"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9">
            <a:extLst>
              <a:ext uri="{FF2B5EF4-FFF2-40B4-BE49-F238E27FC236}">
                <a16:creationId xmlns:a16="http://schemas.microsoft.com/office/drawing/2014/main" id="{B6417F49-DCEA-BC22-EAAA-713A587C21A3}"/>
              </a:ext>
            </a:extLst>
          </p:cNvPr>
          <p:cNvSpPr>
            <a:spLocks noChangeArrowheads="1"/>
          </p:cNvSpPr>
          <p:nvPr/>
        </p:nvSpPr>
        <p:spPr bwMode="auto">
          <a:xfrm>
            <a:off x="1727200" y="4830764"/>
            <a:ext cx="8732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buFont typeface="Wingdings" pitchFamily="2" charset="2"/>
              <a:buChar char="q"/>
            </a:pPr>
            <a:r>
              <a:rPr lang="en-US" altLang="en-US" sz="2000" b="1"/>
              <a:t>Non-compartmental approach “model-independent”, Ka can be described      by parameters such as: T</a:t>
            </a:r>
            <a:r>
              <a:rPr lang="en-US" altLang="en-US" sz="2000" b="1" baseline="-25000"/>
              <a:t>max</a:t>
            </a:r>
            <a:r>
              <a:rPr lang="en-US" altLang="en-US" sz="2000" b="1"/>
              <a:t> and  (C</a:t>
            </a:r>
            <a:r>
              <a:rPr lang="en-US" altLang="en-US" sz="2000" b="1" baseline="-25000"/>
              <a:t>max</a:t>
            </a:r>
            <a:r>
              <a:rPr lang="en-US" altLang="en-US" sz="2000" b="1"/>
              <a:t>)</a:t>
            </a:r>
          </a:p>
        </p:txBody>
      </p:sp>
      <p:sp>
        <p:nvSpPr>
          <p:cNvPr id="7" name="TextBox 6">
            <a:extLst>
              <a:ext uri="{FF2B5EF4-FFF2-40B4-BE49-F238E27FC236}">
                <a16:creationId xmlns:a16="http://schemas.microsoft.com/office/drawing/2014/main" id="{B475A1AB-C991-A882-09ED-2C81658E25FE}"/>
              </a:ext>
            </a:extLst>
          </p:cNvPr>
          <p:cNvSpPr txBox="1"/>
          <p:nvPr/>
        </p:nvSpPr>
        <p:spPr>
          <a:xfrm>
            <a:off x="5448301" y="1543051"/>
            <a:ext cx="5287963" cy="2062163"/>
          </a:xfrm>
          <a:prstGeom prst="rect">
            <a:avLst/>
          </a:prstGeom>
          <a:noFill/>
        </p:spPr>
        <p:txBody>
          <a:bodyPr wrap="none">
            <a:spAutoFit/>
          </a:bodyPr>
          <a:lstStyle/>
          <a:p>
            <a:pPr marL="342900" indent="-342900">
              <a:buFontTx/>
              <a:buAutoNum type="arabicPeriod"/>
              <a:defRPr/>
            </a:pPr>
            <a:r>
              <a:rPr lang="en-ZW" sz="1600" dirty="0"/>
              <a:t>Absorption rate constant is the proportionality </a:t>
            </a:r>
          </a:p>
          <a:p>
            <a:pPr marL="342900" indent="-342900">
              <a:defRPr/>
            </a:pPr>
            <a:r>
              <a:rPr lang="en-ZW" sz="1600" dirty="0"/>
              <a:t>	constant that relates the rate of drug absorbed </a:t>
            </a:r>
          </a:p>
          <a:p>
            <a:pPr marL="342900" indent="-342900">
              <a:defRPr/>
            </a:pPr>
            <a:r>
              <a:rPr lang="en-ZW" sz="1600" dirty="0"/>
              <a:t>	into the body. Pharmacokinetic samples collected</a:t>
            </a:r>
          </a:p>
          <a:p>
            <a:pPr marL="342900" indent="-342900">
              <a:defRPr/>
            </a:pPr>
            <a:r>
              <a:rPr lang="en-ZW" sz="1600" dirty="0"/>
              <a:t>	 around </a:t>
            </a:r>
            <a:r>
              <a:rPr lang="en-ZW" sz="1600" dirty="0" err="1"/>
              <a:t>Tmax</a:t>
            </a:r>
            <a:r>
              <a:rPr lang="en-ZW" sz="1600" dirty="0"/>
              <a:t> are critical to describe the absorption </a:t>
            </a:r>
          </a:p>
          <a:p>
            <a:pPr marL="342900" indent="-342900">
              <a:defRPr/>
            </a:pPr>
            <a:r>
              <a:rPr lang="en-ZW" sz="1600" dirty="0"/>
              <a:t>	characteristics of a drug.</a:t>
            </a:r>
          </a:p>
          <a:p>
            <a:pPr>
              <a:defRPr/>
            </a:pPr>
            <a:r>
              <a:rPr lang="en-ZW" sz="1600" dirty="0"/>
              <a:t>2.     A lag time (t-Lag) in absorption is defined as time delay</a:t>
            </a:r>
          </a:p>
          <a:p>
            <a:pPr>
              <a:defRPr/>
            </a:pPr>
            <a:r>
              <a:rPr lang="en-ZW" sz="1600" dirty="0"/>
              <a:t>        prior to the commencement of drug absorption. This can </a:t>
            </a:r>
          </a:p>
          <a:p>
            <a:pPr>
              <a:defRPr/>
            </a:pPr>
            <a:r>
              <a:rPr lang="en-ZW" sz="1600" dirty="0"/>
              <a:t>        be due to gastric emptying and intestinal motility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193A32C-F80E-B7DA-4B9C-20E51B9DD354}"/>
              </a:ext>
            </a:extLst>
          </p:cNvPr>
          <p:cNvSpPr>
            <a:spLocks noGrp="1"/>
          </p:cNvSpPr>
          <p:nvPr>
            <p:ph type="title"/>
          </p:nvPr>
        </p:nvSpPr>
        <p:spPr>
          <a:xfrm>
            <a:off x="1639888" y="88900"/>
            <a:ext cx="8820150" cy="674688"/>
          </a:xfrm>
        </p:spPr>
        <p:txBody>
          <a:bodyPr/>
          <a:lstStyle/>
          <a:p>
            <a:r>
              <a:rPr lang="en-ZW" altLang="en-US" sz="3200" b="1"/>
              <a:t>Estimation of Ka – Using the method of residuals</a:t>
            </a:r>
          </a:p>
        </p:txBody>
      </p:sp>
      <p:sp>
        <p:nvSpPr>
          <p:cNvPr id="13315" name="Date Placeholder 3">
            <a:extLst>
              <a:ext uri="{FF2B5EF4-FFF2-40B4-BE49-F238E27FC236}">
                <a16:creationId xmlns:a16="http://schemas.microsoft.com/office/drawing/2014/main" id="{2573244F-67F2-263A-4B6C-04B11451B94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74F45D9F-B152-4E40-A148-2B019427ED6F}" type="datetime3">
              <a:rPr lang="en-US" altLang="en-US" smtClean="0">
                <a:solidFill>
                  <a:srgbClr val="333399"/>
                </a:solidFill>
                <a:latin typeface="Arial" panose="020B0604020202020204" pitchFamily="34" charset="0"/>
              </a:rPr>
              <a:pPr eaLnBrk="1" hangingPunct="1"/>
              <a:t>23 April 2026</a:t>
            </a:fld>
            <a:endParaRPr lang="en-GB" altLang="en-US">
              <a:solidFill>
                <a:srgbClr val="333399"/>
              </a:solidFill>
              <a:latin typeface="Arial" panose="020B0604020202020204" pitchFamily="34" charset="0"/>
            </a:endParaRPr>
          </a:p>
        </p:txBody>
      </p:sp>
      <p:sp>
        <p:nvSpPr>
          <p:cNvPr id="7" name="TextBox 6">
            <a:extLst>
              <a:ext uri="{FF2B5EF4-FFF2-40B4-BE49-F238E27FC236}">
                <a16:creationId xmlns:a16="http://schemas.microsoft.com/office/drawing/2014/main" id="{24022874-4EAB-43E2-C1F6-DBC48537486D}"/>
              </a:ext>
            </a:extLst>
          </p:cNvPr>
          <p:cNvSpPr txBox="1"/>
          <p:nvPr/>
        </p:nvSpPr>
        <p:spPr>
          <a:xfrm>
            <a:off x="5060951" y="919163"/>
            <a:ext cx="5280025" cy="2800350"/>
          </a:xfrm>
          <a:prstGeom prst="rect">
            <a:avLst/>
          </a:prstGeom>
          <a:noFill/>
        </p:spPr>
        <p:txBody>
          <a:bodyPr wrap="none">
            <a:spAutoFit/>
          </a:bodyPr>
          <a:lstStyle/>
          <a:p>
            <a:pPr>
              <a:buFont typeface="Wingdings" pitchFamily="2" charset="2"/>
              <a:buChar char="q"/>
              <a:defRPr/>
            </a:pPr>
            <a:r>
              <a:rPr lang="en-ZW" sz="1600" dirty="0"/>
              <a:t>  Done With data from </a:t>
            </a:r>
            <a:r>
              <a:rPr lang="en-ZW" sz="1600" b="1" dirty="0" err="1"/>
              <a:t>extravascular</a:t>
            </a:r>
            <a:r>
              <a:rPr lang="en-ZW" sz="1600" dirty="0"/>
              <a:t> drug administration</a:t>
            </a:r>
          </a:p>
          <a:p>
            <a:pPr>
              <a:buFont typeface="Wingdings" pitchFamily="2" charset="2"/>
              <a:buChar char="q"/>
              <a:defRPr/>
            </a:pPr>
            <a:r>
              <a:rPr lang="en-ZW" sz="1600" dirty="0"/>
              <a:t>   Plot the drug-concentration versus time, with time on </a:t>
            </a:r>
          </a:p>
          <a:p>
            <a:pPr>
              <a:defRPr/>
            </a:pPr>
            <a:r>
              <a:rPr lang="en-ZW" sz="1600" dirty="0"/>
              <a:t>       x-axis and conc. on y-axis.</a:t>
            </a:r>
          </a:p>
          <a:p>
            <a:pPr marL="342900" indent="-342900">
              <a:buFont typeface="Wingdings" pitchFamily="2" charset="2"/>
              <a:buChar char="q"/>
              <a:defRPr/>
            </a:pPr>
            <a:r>
              <a:rPr lang="en-ZW" sz="1600" dirty="0"/>
              <a:t>Obtain the slope of the terminal phase by extrapolation</a:t>
            </a:r>
          </a:p>
          <a:p>
            <a:pPr marL="342900" indent="-342900">
              <a:buFont typeface="Wingdings" pitchFamily="2" charset="2"/>
              <a:buChar char="q"/>
              <a:defRPr/>
            </a:pPr>
            <a:r>
              <a:rPr lang="en-ZW" sz="1600" dirty="0"/>
              <a:t>Take any points on the upper part of the </a:t>
            </a:r>
          </a:p>
          <a:p>
            <a:pPr marL="342900" indent="-342900">
              <a:defRPr/>
            </a:pPr>
            <a:r>
              <a:rPr lang="en-ZW" sz="1600" dirty="0"/>
              <a:t>        line (x1,x2,and x3) and drop vertically to obtain </a:t>
            </a:r>
          </a:p>
          <a:p>
            <a:pPr marL="342900" indent="-342900">
              <a:defRPr/>
            </a:pPr>
            <a:r>
              <a:rPr lang="en-ZW" sz="1600" dirty="0"/>
              <a:t>        corresponding points on the curve(x’1,x’2,x’3)</a:t>
            </a:r>
          </a:p>
          <a:p>
            <a:pPr marL="342900" indent="-342900">
              <a:buFont typeface="Wingdings" pitchFamily="2" charset="2"/>
              <a:buChar char="q"/>
              <a:defRPr/>
            </a:pPr>
            <a:r>
              <a:rPr lang="en-ZW" sz="1600" dirty="0"/>
              <a:t>Read the conc. values at x1 and x’1 and so on and plot</a:t>
            </a:r>
          </a:p>
          <a:p>
            <a:pPr marL="342900" indent="-342900">
              <a:defRPr/>
            </a:pPr>
            <a:r>
              <a:rPr lang="en-ZW" sz="1600" dirty="0"/>
              <a:t>       the difference at the corresponding time point’s t1,t2,t3.</a:t>
            </a:r>
          </a:p>
          <a:p>
            <a:pPr marL="342900" indent="-342900">
              <a:defRPr/>
            </a:pPr>
            <a:r>
              <a:rPr lang="en-ZW" sz="1600" dirty="0"/>
              <a:t>        a straight line will be obtained with a slope of –ka</a:t>
            </a:r>
          </a:p>
          <a:p>
            <a:pPr>
              <a:buFont typeface="Wingdings" pitchFamily="2" charset="2"/>
              <a:buChar char="q"/>
              <a:defRPr/>
            </a:pPr>
            <a:endParaRPr lang="en-ZW" sz="1600" dirty="0"/>
          </a:p>
        </p:txBody>
      </p:sp>
      <p:grpSp>
        <p:nvGrpSpPr>
          <p:cNvPr id="13318" name="Group 11">
            <a:extLst>
              <a:ext uri="{FF2B5EF4-FFF2-40B4-BE49-F238E27FC236}">
                <a16:creationId xmlns:a16="http://schemas.microsoft.com/office/drawing/2014/main" id="{F65BBCF3-EDB2-D496-0B8E-4CA2E8EF0FC7}"/>
              </a:ext>
            </a:extLst>
          </p:cNvPr>
          <p:cNvGrpSpPr>
            <a:grpSpLocks/>
          </p:cNvGrpSpPr>
          <p:nvPr/>
        </p:nvGrpSpPr>
        <p:grpSpPr bwMode="auto">
          <a:xfrm>
            <a:off x="1658938" y="928689"/>
            <a:ext cx="2894012" cy="3108325"/>
            <a:chOff x="146432" y="1036295"/>
            <a:chExt cx="4147776" cy="3573147"/>
          </a:xfrm>
        </p:grpSpPr>
        <p:pic>
          <p:nvPicPr>
            <p:cNvPr id="13322" name="Picture 2">
              <a:extLst>
                <a:ext uri="{FF2B5EF4-FFF2-40B4-BE49-F238E27FC236}">
                  <a16:creationId xmlns:a16="http://schemas.microsoft.com/office/drawing/2014/main" id="{34E07D67-DB4D-FB07-816A-F3661DEAF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32" y="1036295"/>
              <a:ext cx="4147776" cy="357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Box 8">
              <a:extLst>
                <a:ext uri="{FF2B5EF4-FFF2-40B4-BE49-F238E27FC236}">
                  <a16:creationId xmlns:a16="http://schemas.microsoft.com/office/drawing/2014/main" id="{D119E67F-25F3-9E23-AEFB-4209DBF15C54}"/>
                </a:ext>
              </a:extLst>
            </p:cNvPr>
            <p:cNvSpPr txBox="1">
              <a:spLocks noChangeArrowheads="1"/>
            </p:cNvSpPr>
            <p:nvPr/>
          </p:nvSpPr>
          <p:spPr bwMode="auto">
            <a:xfrm>
              <a:off x="2650603" y="2384385"/>
              <a:ext cx="712675" cy="45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sz="2000"/>
                <a:t>kel</a:t>
              </a:r>
            </a:p>
          </p:txBody>
        </p:sp>
        <p:sp>
          <p:nvSpPr>
            <p:cNvPr id="13324" name="TextBox 10">
              <a:extLst>
                <a:ext uri="{FF2B5EF4-FFF2-40B4-BE49-F238E27FC236}">
                  <a16:creationId xmlns:a16="http://schemas.microsoft.com/office/drawing/2014/main" id="{4A37F417-15A9-EC7F-F017-AEE98ABED158}"/>
                </a:ext>
              </a:extLst>
            </p:cNvPr>
            <p:cNvSpPr txBox="1">
              <a:spLocks noChangeArrowheads="1"/>
            </p:cNvSpPr>
            <p:nvPr/>
          </p:nvSpPr>
          <p:spPr bwMode="auto">
            <a:xfrm>
              <a:off x="812163" y="3323861"/>
              <a:ext cx="611587" cy="45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sz="2000"/>
                <a:t>ka</a:t>
              </a:r>
            </a:p>
          </p:txBody>
        </p:sp>
      </p:grpSp>
      <p:pic>
        <p:nvPicPr>
          <p:cNvPr id="13319" name="Picture 3">
            <a:extLst>
              <a:ext uri="{FF2B5EF4-FFF2-40B4-BE49-F238E27FC236}">
                <a16:creationId xmlns:a16="http://schemas.microsoft.com/office/drawing/2014/main" id="{7203E2D4-2024-DC6A-1CCD-6A560BA8B4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4651" y="4140200"/>
            <a:ext cx="28860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loud 14">
            <a:extLst>
              <a:ext uri="{FF2B5EF4-FFF2-40B4-BE49-F238E27FC236}">
                <a16:creationId xmlns:a16="http://schemas.microsoft.com/office/drawing/2014/main" id="{72DA28DC-2E39-3615-D036-0E45D2EB3ED5}"/>
              </a:ext>
            </a:extLst>
          </p:cNvPr>
          <p:cNvSpPr/>
          <p:nvPr/>
        </p:nvSpPr>
        <p:spPr bwMode="auto">
          <a:xfrm>
            <a:off x="6227763" y="3709988"/>
            <a:ext cx="3008312" cy="1446212"/>
          </a:xfrm>
          <a:prstGeom prst="cloud">
            <a:avLst/>
          </a:prstGeom>
          <a:solidFill>
            <a:srgbClr val="FF6600"/>
          </a:solidFill>
          <a:ln w="9525" cap="flat" cmpd="sng" algn="ctr">
            <a:noFill/>
            <a:prstDash val="solid"/>
            <a:round/>
            <a:headEnd type="none" w="med" len="med"/>
            <a:tailEnd type="none" w="med" len="med"/>
          </a:ln>
          <a:effectLst/>
        </p:spPr>
        <p:txBody>
          <a:bodyPr wrap="none" anchor="ctr"/>
          <a:lstStyle/>
          <a:p>
            <a:pPr algn="ctr">
              <a:defRPr/>
            </a:pPr>
            <a:r>
              <a:rPr lang="en-ZW" sz="2000" b="1" dirty="0"/>
              <a:t>FOR MOST DRUGS</a:t>
            </a:r>
          </a:p>
          <a:p>
            <a:pPr algn="ctr">
              <a:defRPr/>
            </a:pPr>
            <a:r>
              <a:rPr lang="en-ZW" sz="2000" b="1" dirty="0"/>
              <a:t>Ka&gt;</a:t>
            </a:r>
            <a:r>
              <a:rPr lang="en-ZW" sz="2000" b="1" dirty="0" err="1"/>
              <a:t>Kel</a:t>
            </a:r>
            <a:endParaRPr lang="en-ZW" sz="2000" b="1" dirty="0"/>
          </a:p>
        </p:txBody>
      </p:sp>
      <p:sp>
        <p:nvSpPr>
          <p:cNvPr id="13321" name="TextBox 12">
            <a:extLst>
              <a:ext uri="{FF2B5EF4-FFF2-40B4-BE49-F238E27FC236}">
                <a16:creationId xmlns:a16="http://schemas.microsoft.com/office/drawing/2014/main" id="{22E4B950-7032-89CB-9A57-DCA210C2FFA9}"/>
              </a:ext>
            </a:extLst>
          </p:cNvPr>
          <p:cNvSpPr txBox="1">
            <a:spLocks noChangeArrowheads="1"/>
          </p:cNvSpPr>
          <p:nvPr/>
        </p:nvSpPr>
        <p:spPr bwMode="auto">
          <a:xfrm>
            <a:off x="2638426" y="1590676"/>
            <a:ext cx="31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b="1"/>
              <a:t>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a:extLst>
              <a:ext uri="{FF2B5EF4-FFF2-40B4-BE49-F238E27FC236}">
                <a16:creationId xmlns:a16="http://schemas.microsoft.com/office/drawing/2014/main" id="{72A38926-0145-AEE1-E884-7AA8DC50FC2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4B7A41E6-767A-3D40-A6B2-0C0731B07DBB}" type="datetime3">
              <a:rPr lang="en-US" altLang="en-US" smtClean="0">
                <a:solidFill>
                  <a:srgbClr val="333399"/>
                </a:solidFill>
                <a:latin typeface="Arial" panose="020B0604020202020204" pitchFamily="34" charset="0"/>
              </a:rPr>
              <a:pPr eaLnBrk="1" hangingPunct="1"/>
              <a:t>23 April 2026</a:t>
            </a:fld>
            <a:endParaRPr lang="en-GB" altLang="en-US">
              <a:solidFill>
                <a:srgbClr val="333399"/>
              </a:solidFill>
              <a:latin typeface="Arial" panose="020B0604020202020204" pitchFamily="34" charset="0"/>
            </a:endParaRPr>
          </a:p>
        </p:txBody>
      </p:sp>
      <p:pic>
        <p:nvPicPr>
          <p:cNvPr id="14340" name="Picture 2">
            <a:extLst>
              <a:ext uri="{FF2B5EF4-FFF2-40B4-BE49-F238E27FC236}">
                <a16:creationId xmlns:a16="http://schemas.microsoft.com/office/drawing/2014/main" id="{B84A9FF8-873F-2BCA-CA77-A258FF9CB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513" y="184150"/>
            <a:ext cx="7383462"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4">
            <a:extLst>
              <a:ext uri="{FF2B5EF4-FFF2-40B4-BE49-F238E27FC236}">
                <a16:creationId xmlns:a16="http://schemas.microsoft.com/office/drawing/2014/main" id="{68B1E997-FB30-13C5-2297-78E6F3BF8C51}"/>
              </a:ext>
            </a:extLst>
          </p:cNvPr>
          <p:cNvSpPr txBox="1">
            <a:spLocks noChangeArrowheads="1"/>
          </p:cNvSpPr>
          <p:nvPr/>
        </p:nvSpPr>
        <p:spPr bwMode="auto">
          <a:xfrm>
            <a:off x="1685925" y="4814888"/>
            <a:ext cx="84724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sz="1600" b="1"/>
              <a:t>Drugs having flip-flop characteristics: are generally the one that have fast elimination.(ke&gt;ka).</a:t>
            </a:r>
          </a:p>
          <a:p>
            <a:pPr eaLnBrk="1" hangingPunct="1"/>
            <a:r>
              <a:rPr lang="en-ZW" altLang="en-US" sz="1600" b="1"/>
              <a:t>So for drugs with large kel, the chance of flip-flop is much greater.</a:t>
            </a:r>
          </a:p>
          <a:p>
            <a:pPr eaLnBrk="1" hangingPunct="1"/>
            <a:endParaRPr lang="en-ZW" altLang="en-US" sz="16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4514474-9189-921A-04B4-08C52B63C362}"/>
              </a:ext>
            </a:extLst>
          </p:cNvPr>
          <p:cNvSpPr>
            <a:spLocks noGrp="1"/>
          </p:cNvSpPr>
          <p:nvPr>
            <p:ph type="title"/>
          </p:nvPr>
        </p:nvSpPr>
        <p:spPr>
          <a:xfrm>
            <a:off x="1731964" y="65089"/>
            <a:ext cx="8682037" cy="676275"/>
          </a:xfrm>
        </p:spPr>
        <p:txBody>
          <a:bodyPr/>
          <a:lstStyle/>
          <a:p>
            <a:r>
              <a:rPr lang="en-ZW" altLang="en-US" sz="3200" b="1"/>
              <a:t>Significance of Absorption-Rate Constant</a:t>
            </a:r>
            <a:endParaRPr lang="en-ZW" altLang="en-US" sz="3200"/>
          </a:p>
        </p:txBody>
      </p:sp>
      <p:sp>
        <p:nvSpPr>
          <p:cNvPr id="15363" name="Content Placeholder 2">
            <a:extLst>
              <a:ext uri="{FF2B5EF4-FFF2-40B4-BE49-F238E27FC236}">
                <a16:creationId xmlns:a16="http://schemas.microsoft.com/office/drawing/2014/main" id="{1F9F5036-2858-6440-F9AA-88FFE45C48A7}"/>
              </a:ext>
            </a:extLst>
          </p:cNvPr>
          <p:cNvSpPr>
            <a:spLocks noGrp="1"/>
          </p:cNvSpPr>
          <p:nvPr>
            <p:ph idx="1"/>
          </p:nvPr>
        </p:nvSpPr>
        <p:spPr>
          <a:xfrm>
            <a:off x="1720851" y="858839"/>
            <a:ext cx="8785225" cy="4808537"/>
          </a:xfrm>
        </p:spPr>
        <p:txBody>
          <a:bodyPr/>
          <a:lstStyle/>
          <a:p>
            <a:pPr>
              <a:buFont typeface="Wingdings" pitchFamily="2" charset="2"/>
              <a:buChar char="q"/>
            </a:pPr>
            <a:r>
              <a:rPr lang="en-ZW" altLang="en-US" sz="2400" b="1" dirty="0"/>
              <a:t>A change in </a:t>
            </a:r>
            <a:r>
              <a:rPr lang="en-ZW" altLang="en-US" sz="2400" b="1" u="sng" dirty="0"/>
              <a:t>rate </a:t>
            </a:r>
            <a:r>
              <a:rPr lang="en-ZW" altLang="en-US" sz="2400" b="1" dirty="0"/>
              <a:t>of absorption (ka) has generally less clinical significance than a change in </a:t>
            </a:r>
            <a:r>
              <a:rPr lang="en-ZW" altLang="en-US" sz="2400" b="1" u="sng" dirty="0"/>
              <a:t>extent </a:t>
            </a:r>
            <a:r>
              <a:rPr lang="en-ZW" altLang="en-US" sz="2400" b="1" dirty="0"/>
              <a:t>of drug absorbed (bioavailability).</a:t>
            </a:r>
          </a:p>
          <a:p>
            <a:pPr>
              <a:buFont typeface="Wingdings" pitchFamily="2" charset="2"/>
              <a:buChar char="q"/>
            </a:pPr>
            <a:r>
              <a:rPr lang="en-ZW" altLang="en-US" sz="2400" dirty="0"/>
              <a:t>For many immediate-release dosage forms, the absorption process is first-order due to the physical nature of drug diffusion.</a:t>
            </a:r>
          </a:p>
          <a:p>
            <a:pPr>
              <a:buFont typeface="Wingdings" pitchFamily="2" charset="2"/>
              <a:buChar char="q"/>
            </a:pPr>
            <a:r>
              <a:rPr lang="en-ZW" altLang="en-US" sz="2400" dirty="0"/>
              <a:t>The calculation of</a:t>
            </a:r>
            <a:r>
              <a:rPr lang="en-ZW" altLang="en-US" sz="2400" b="1" dirty="0"/>
              <a:t> ka </a:t>
            </a:r>
            <a:r>
              <a:rPr lang="en-ZW" altLang="en-US" sz="2400" dirty="0"/>
              <a:t>is useful in designing a multiple-dosage regimen.</a:t>
            </a:r>
          </a:p>
          <a:p>
            <a:pPr>
              <a:buFont typeface="Wingdings" pitchFamily="2" charset="2"/>
              <a:buChar char="q"/>
            </a:pPr>
            <a:r>
              <a:rPr lang="en-ZW" altLang="en-US" sz="2400" dirty="0"/>
              <a:t>Knowledge of </a:t>
            </a:r>
            <a:r>
              <a:rPr lang="en-ZW" altLang="en-US" sz="2400" b="1" dirty="0"/>
              <a:t>ka</a:t>
            </a:r>
            <a:r>
              <a:rPr lang="en-ZW" altLang="en-US" sz="2400" dirty="0"/>
              <a:t> and </a:t>
            </a:r>
            <a:r>
              <a:rPr lang="en-ZW" altLang="en-US" sz="2400" b="1" dirty="0" err="1"/>
              <a:t>kel</a:t>
            </a:r>
            <a:r>
              <a:rPr lang="en-ZW" altLang="en-US" sz="2400" dirty="0"/>
              <a:t> allows for the prediction of peak and trough plasma drug concentrations following multiple dosing.</a:t>
            </a:r>
          </a:p>
          <a:p>
            <a:pPr>
              <a:buFont typeface="Wingdings" pitchFamily="2" charset="2"/>
              <a:buChar char="q"/>
            </a:pPr>
            <a:r>
              <a:rPr lang="en-ZW" altLang="en-US" sz="2400" dirty="0"/>
              <a:t>In bio-equivalent studies, time of peak concentrations can be very useful in comparing respective rates of absorption of a drug from chemically equivalent drug products.</a:t>
            </a:r>
          </a:p>
          <a:p>
            <a:pPr>
              <a:buFont typeface="Wingdings" pitchFamily="2" charset="2"/>
              <a:buChar char="q"/>
            </a:pPr>
            <a:endParaRPr lang="en-ZW" altLang="en-US" sz="2400" dirty="0"/>
          </a:p>
        </p:txBody>
      </p:sp>
      <p:sp>
        <p:nvSpPr>
          <p:cNvPr id="15364" name="Date Placeholder 3">
            <a:extLst>
              <a:ext uri="{FF2B5EF4-FFF2-40B4-BE49-F238E27FC236}">
                <a16:creationId xmlns:a16="http://schemas.microsoft.com/office/drawing/2014/main" id="{52BF1F3B-DA77-6BA8-ABB2-4133F3BFD87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6297EA56-FC22-3646-9E66-CD1DACB07133}" type="datetime3">
              <a:rPr lang="en-US" altLang="en-US" smtClean="0">
                <a:solidFill>
                  <a:srgbClr val="333399"/>
                </a:solidFill>
                <a:latin typeface="Arial" panose="020B0604020202020204" pitchFamily="34" charset="0"/>
              </a:rPr>
              <a:pPr eaLnBrk="1" hangingPunct="1"/>
              <a:t>23 April 2026</a:t>
            </a:fld>
            <a:endParaRPr lang="en-GB" altLang="en-US">
              <a:solidFill>
                <a:srgbClr val="333399"/>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a:extLst>
              <a:ext uri="{FF2B5EF4-FFF2-40B4-BE49-F238E27FC236}">
                <a16:creationId xmlns:a16="http://schemas.microsoft.com/office/drawing/2014/main" id="{471314EB-591A-6B8E-66BC-3A4239672E0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DA01F9A7-C2F5-FE47-AF14-E500F7E42F28}" type="datetime3">
              <a:rPr lang="en-US" altLang="en-US" smtClean="0">
                <a:solidFill>
                  <a:srgbClr val="333399"/>
                </a:solidFill>
                <a:latin typeface="Arial" panose="020B0604020202020204" pitchFamily="34" charset="0"/>
              </a:rPr>
              <a:pPr eaLnBrk="1" hangingPunct="1"/>
              <a:t>23 April 2026</a:t>
            </a:fld>
            <a:endParaRPr lang="en-GB" altLang="en-US">
              <a:solidFill>
                <a:srgbClr val="333399"/>
              </a:solidFill>
              <a:latin typeface="Arial" panose="020B0604020202020204" pitchFamily="34" charset="0"/>
            </a:endParaRPr>
          </a:p>
        </p:txBody>
      </p:sp>
      <p:sp>
        <p:nvSpPr>
          <p:cNvPr id="16387" name="Footer Placeholder 2">
            <a:extLst>
              <a:ext uri="{FF2B5EF4-FFF2-40B4-BE49-F238E27FC236}">
                <a16:creationId xmlns:a16="http://schemas.microsoft.com/office/drawing/2014/main" id="{11F6DFE7-905D-38F7-D2B7-BBF3C919CCD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sv-SE" altLang="en-US">
                <a:solidFill>
                  <a:srgbClr val="333399"/>
                </a:solidFill>
                <a:latin typeface="Arial" panose="020B0604020202020204" pitchFamily="34" charset="0"/>
              </a:rPr>
              <a:t>Collen Masimirembwa. DPhil, Ph.D.</a:t>
            </a:r>
            <a:endParaRPr lang="en-GB" altLang="en-US">
              <a:solidFill>
                <a:srgbClr val="333399"/>
              </a:solidFill>
              <a:latin typeface="Arial" panose="020B0604020202020204" pitchFamily="34" charset="0"/>
            </a:endParaRPr>
          </a:p>
        </p:txBody>
      </p:sp>
      <p:pic>
        <p:nvPicPr>
          <p:cNvPr id="16388" name="Picture 1" descr="http://www.peoi.org/Courses/Coursestu/phkin/Resources/C2Tab3.gif">
            <a:extLst>
              <a:ext uri="{FF2B5EF4-FFF2-40B4-BE49-F238E27FC236}">
                <a16:creationId xmlns:a16="http://schemas.microsoft.com/office/drawing/2014/main" id="{05F45A1A-15D7-857A-500A-652C20665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850" y="38101"/>
            <a:ext cx="8997950" cy="667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4">
            <a:extLst>
              <a:ext uri="{FF2B5EF4-FFF2-40B4-BE49-F238E27FC236}">
                <a16:creationId xmlns:a16="http://schemas.microsoft.com/office/drawing/2014/main" id="{E81BB477-A771-CBBC-EF4C-52D0CAFFE6A0}"/>
              </a:ext>
            </a:extLst>
          </p:cNvPr>
          <p:cNvSpPr txBox="1">
            <a:spLocks noChangeArrowheads="1"/>
          </p:cNvSpPr>
          <p:nvPr/>
        </p:nvSpPr>
        <p:spPr bwMode="auto">
          <a:xfrm>
            <a:off x="8221664" y="1684339"/>
            <a:ext cx="2503487"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a:t>Decreased </a:t>
            </a:r>
            <a:r>
              <a:rPr lang="en-ZW" altLang="en-US" b="1"/>
              <a:t>rate </a:t>
            </a:r>
            <a:r>
              <a:rPr lang="en-ZW" altLang="en-US"/>
              <a:t>of absorption </a:t>
            </a:r>
          </a:p>
          <a:p>
            <a:pPr eaLnBrk="1" hangingPunct="1"/>
            <a:r>
              <a:rPr lang="en-ZW" altLang="en-US"/>
              <a:t>lower than normal leads to </a:t>
            </a:r>
          </a:p>
          <a:p>
            <a:pPr eaLnBrk="1" hangingPunct="1"/>
            <a:r>
              <a:rPr lang="en-ZW" altLang="en-US"/>
              <a:t>peak steady state concentration</a:t>
            </a:r>
          </a:p>
          <a:p>
            <a:pPr eaLnBrk="1" hangingPunct="1"/>
            <a:r>
              <a:rPr lang="en-ZW" altLang="en-US"/>
              <a:t> (Cssmax) achieved at a later</a:t>
            </a:r>
          </a:p>
          <a:p>
            <a:pPr eaLnBrk="1" hangingPunct="1"/>
            <a:r>
              <a:rPr lang="en-ZW" altLang="en-US"/>
              <a:t> time, lower Cmax, and higher</a:t>
            </a:r>
          </a:p>
          <a:p>
            <a:pPr eaLnBrk="1" hangingPunct="1"/>
            <a:r>
              <a:rPr lang="en-ZW" altLang="en-US"/>
              <a:t> Cmin. The amount of drug </a:t>
            </a:r>
          </a:p>
          <a:p>
            <a:pPr eaLnBrk="1" hangingPunct="1"/>
            <a:r>
              <a:rPr lang="en-ZW" altLang="en-US"/>
              <a:t>absorbed has NOT changed, </a:t>
            </a:r>
          </a:p>
          <a:p>
            <a:pPr eaLnBrk="1" hangingPunct="1"/>
            <a:r>
              <a:rPr lang="en-ZW" altLang="en-US"/>
              <a:t>thus no change in daily dose </a:t>
            </a:r>
          </a:p>
          <a:p>
            <a:pPr eaLnBrk="1" hangingPunct="1"/>
            <a:r>
              <a:rPr lang="en-ZW" altLang="en-US"/>
              <a:t>is needed. Decreased </a:t>
            </a:r>
            <a:r>
              <a:rPr lang="en-ZW" altLang="en-US" b="1"/>
              <a:t>extent</a:t>
            </a:r>
            <a:r>
              <a:rPr lang="en-ZW" altLang="en-US"/>
              <a:t> </a:t>
            </a:r>
          </a:p>
          <a:p>
            <a:pPr eaLnBrk="1" hangingPunct="1"/>
            <a:r>
              <a:rPr lang="en-ZW" altLang="en-US"/>
              <a:t>of absorption leads to lower</a:t>
            </a:r>
          </a:p>
          <a:p>
            <a:pPr eaLnBrk="1" hangingPunct="1"/>
            <a:r>
              <a:rPr lang="en-ZW" altLang="en-US"/>
              <a:t> Css (i.e., cannot reach expected</a:t>
            </a:r>
          </a:p>
          <a:p>
            <a:pPr eaLnBrk="1" hangingPunct="1"/>
            <a:r>
              <a:rPr lang="en-ZW" altLang="en-US"/>
              <a:t> level). The amount of drug </a:t>
            </a:r>
          </a:p>
          <a:p>
            <a:pPr eaLnBrk="1" hangingPunct="1"/>
            <a:r>
              <a:rPr lang="en-ZW" altLang="en-US"/>
              <a:t>absorbed is decreased; thus, </a:t>
            </a:r>
          </a:p>
          <a:p>
            <a:pPr eaLnBrk="1" hangingPunct="1"/>
            <a:r>
              <a:rPr lang="en-ZW" altLang="en-US"/>
              <a:t>an increase in daily dose may</a:t>
            </a:r>
          </a:p>
          <a:p>
            <a:pPr eaLnBrk="1" hangingPunct="1"/>
            <a:r>
              <a:rPr lang="en-ZW" altLang="en-US"/>
              <a:t> be needed. </a:t>
            </a:r>
          </a:p>
          <a:p>
            <a:pPr eaLnBrk="1" hangingPunct="1"/>
            <a:endParaRPr lang="en-ZW"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A7C278C36E2B41AFF85E22F7DA9A7A" ma:contentTypeVersion="12" ma:contentTypeDescription="Create a new document." ma:contentTypeScope="" ma:versionID="bd9f27435e33ae5af5ed4c6ba505807e">
  <xsd:schema xmlns:xsd="http://www.w3.org/2001/XMLSchema" xmlns:xs="http://www.w3.org/2001/XMLSchema" xmlns:p="http://schemas.microsoft.com/office/2006/metadata/properties" xmlns:ns2="dc1353f5-7107-497d-acf0-e6b1e138a181" targetNamespace="http://schemas.microsoft.com/office/2006/metadata/properties" ma:root="true" ma:fieldsID="a6b88cdbbfd0f0818b8740bf05ebd18d" ns2:_="">
    <xsd:import namespace="dc1353f5-7107-497d-acf0-e6b1e138a1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1353f5-7107-497d-acf0-e6b1e138a1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2ec841c-a207-44a3-aa12-5138862fab8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1353f5-7107-497d-acf0-e6b1e138a18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257E757-C7A0-48C9-A01A-9A8F3C9BFA95}">
  <ds:schemaRefs>
    <ds:schemaRef ds:uri="http://schemas.microsoft.com/sharepoint/v3/contenttype/forms"/>
  </ds:schemaRefs>
</ds:datastoreItem>
</file>

<file path=customXml/itemProps2.xml><?xml version="1.0" encoding="utf-8"?>
<ds:datastoreItem xmlns:ds="http://schemas.openxmlformats.org/officeDocument/2006/customXml" ds:itemID="{B32C7DB3-D678-4617-8FAC-1F1A63D08F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1353f5-7107-497d-acf0-e6b1e138a1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BC563B-386C-426F-9B78-8203DC9D25ED}">
  <ds:schemaRefs>
    <ds:schemaRef ds:uri="http://purl.org/dc/elements/1.1/"/>
    <ds:schemaRef ds:uri="http://schemas.microsoft.com/office/2006/metadata/properties"/>
    <ds:schemaRef ds:uri="ed9eba1e-de0f-47f1-af31-795f0b67a61e"/>
    <ds:schemaRef ds:uri="617caac6-e32b-43f4-b15f-9e19ce02f2c4"/>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 ds:uri="dc1353f5-7107-497d-acf0-e6b1e138a181"/>
  </ds:schemaRefs>
</ds:datastoreItem>
</file>

<file path=docProps/app.xml><?xml version="1.0" encoding="utf-8"?>
<Properties xmlns="http://schemas.openxmlformats.org/officeDocument/2006/extended-properties" xmlns:vt="http://schemas.openxmlformats.org/officeDocument/2006/docPropsVTypes">
  <Template/>
  <TotalTime>1751</TotalTime>
  <Words>2655</Words>
  <Application>Microsoft Office PowerPoint</Application>
  <PresentationFormat>Widescreen</PresentationFormat>
  <Paragraphs>394</Paragraphs>
  <Slides>38</Slides>
  <Notes>20</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5</vt:i4>
      </vt:variant>
      <vt:variant>
        <vt:lpstr>Slide Titles</vt:lpstr>
      </vt:variant>
      <vt:variant>
        <vt:i4>38</vt:i4>
      </vt:variant>
    </vt:vector>
  </HeadingPairs>
  <TitlesOfParts>
    <vt:vector size="57" baseType="lpstr">
      <vt:lpstr>Aptos</vt:lpstr>
      <vt:lpstr>Arial</vt:lpstr>
      <vt:lpstr>Arial Black</vt:lpstr>
      <vt:lpstr>Calibri</vt:lpstr>
      <vt:lpstr>Calibri Light</vt:lpstr>
      <vt:lpstr>Garamond</vt:lpstr>
      <vt:lpstr>Helvetica</vt:lpstr>
      <vt:lpstr>Montserrat Bold</vt:lpstr>
      <vt:lpstr>Montserrat regular</vt:lpstr>
      <vt:lpstr>Segoe UI</vt:lpstr>
      <vt:lpstr>Symbol</vt:lpstr>
      <vt:lpstr>Times</vt:lpstr>
      <vt:lpstr>Wingdings</vt:lpstr>
      <vt:lpstr>Office Theme</vt:lpstr>
      <vt:lpstr>Worksheet</vt:lpstr>
      <vt:lpstr>Document</vt:lpstr>
      <vt:lpstr>Chart</vt:lpstr>
      <vt:lpstr>ISIS/Draw Sketch</vt:lpstr>
      <vt:lpstr>Bitmap Image</vt:lpstr>
      <vt:lpstr>PowerPoint Presentation</vt:lpstr>
      <vt:lpstr>PowerPoint Presentation</vt:lpstr>
      <vt:lpstr>Learning objectives</vt:lpstr>
      <vt:lpstr>Definition of absorption</vt:lpstr>
      <vt:lpstr>Absorption Rate(Ka) - how much drug is absorbed per unit of time</vt:lpstr>
      <vt:lpstr>Estimation of Ka – Using the method of residuals</vt:lpstr>
      <vt:lpstr>PowerPoint Presentation</vt:lpstr>
      <vt:lpstr>Significance of Absorption-Rate Constant</vt:lpstr>
      <vt:lpstr>PowerPoint Presentation</vt:lpstr>
      <vt:lpstr>Gastrointestinal (GI) Tract</vt:lpstr>
      <vt:lpstr>PowerPoint Presentation</vt:lpstr>
      <vt:lpstr>Artemisinin plasma concentrations: [ng/mL]</vt:lpstr>
      <vt:lpstr>Food-drug interactions</vt:lpstr>
      <vt:lpstr>Effect of foods on GI Transit times</vt:lpstr>
      <vt:lpstr>Effects of food on Ka and F</vt:lpstr>
      <vt:lpstr>Dissolution of solid dosage forms</vt:lpstr>
      <vt:lpstr>PowerPoint Presentation</vt:lpstr>
      <vt:lpstr>In vitro dissolution testing of amodiaquine products</vt:lpstr>
      <vt:lpstr>Ways to improve dissolution</vt:lpstr>
      <vt:lpstr>PowerPoint Presentation</vt:lpstr>
      <vt:lpstr>Intestinal absorption often 1:st order</vt:lpstr>
      <vt:lpstr>Blood flow and Permeability limited absorption</vt:lpstr>
      <vt:lpstr>Intestinal Absorption</vt:lpstr>
      <vt:lpstr>Intestinal drug absorption</vt:lpstr>
      <vt:lpstr>Physicochemical factors affecting oral absorption</vt:lpstr>
      <vt:lpstr>PowerPoint Presentation</vt:lpstr>
      <vt:lpstr>Transcellular transport </vt:lpstr>
      <vt:lpstr>Predictiveness of intestinal absorption</vt:lpstr>
      <vt:lpstr>PowerPoint Presentation</vt:lpstr>
      <vt:lpstr>PowerPoint Presentation</vt:lpstr>
      <vt:lpstr>Paracellular transport is MW-dependent</vt:lpstr>
      <vt:lpstr>PowerPoint Presentation</vt:lpstr>
      <vt:lpstr>Predictiveness of intestinal absorption</vt:lpstr>
      <vt:lpstr>PowerPoint Presentation</vt:lpstr>
      <vt:lpstr>PowerPoint Presentation</vt:lpstr>
      <vt:lpstr>First-pass elimination</vt:lpstr>
      <vt:lpstr>Summary of absorption &amp; bioavailability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H3D Foundation Vision, Mission and Governance</dc:title>
  <dc:creator>Susan Winks</dc:creator>
  <cp:lastModifiedBy>Godfrey Mayoka</cp:lastModifiedBy>
  <cp:revision>76</cp:revision>
  <dcterms:created xsi:type="dcterms:W3CDTF">2020-04-23T14:28:34Z</dcterms:created>
  <dcterms:modified xsi:type="dcterms:W3CDTF">2026-04-23T09:47:47Z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0x01010044A7C278C36E2B41AFF85E22F7DA9A7A</vt:lpwstr>
  </property>
</Properties>
</file>