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handoutMasterIdLst>
    <p:handoutMasterId r:id="rId49"/>
  </p:handoutMasterIdLst>
  <p:sldIdLst>
    <p:sldId id="466" r:id="rId5"/>
    <p:sldId id="309" r:id="rId6"/>
    <p:sldId id="472" r:id="rId7"/>
    <p:sldId id="473" r:id="rId8"/>
    <p:sldId id="474" r:id="rId9"/>
    <p:sldId id="475" r:id="rId10"/>
    <p:sldId id="476" r:id="rId11"/>
    <p:sldId id="477" r:id="rId12"/>
    <p:sldId id="478" r:id="rId13"/>
    <p:sldId id="479" r:id="rId14"/>
    <p:sldId id="480" r:id="rId15"/>
    <p:sldId id="481" r:id="rId16"/>
    <p:sldId id="482" r:id="rId17"/>
    <p:sldId id="483" r:id="rId18"/>
    <p:sldId id="484" r:id="rId19"/>
    <p:sldId id="485" r:id="rId20"/>
    <p:sldId id="486" r:id="rId21"/>
    <p:sldId id="487" r:id="rId22"/>
    <p:sldId id="488" r:id="rId23"/>
    <p:sldId id="489" r:id="rId24"/>
    <p:sldId id="490" r:id="rId25"/>
    <p:sldId id="491" r:id="rId26"/>
    <p:sldId id="492" r:id="rId27"/>
    <p:sldId id="493" r:id="rId28"/>
    <p:sldId id="494" r:id="rId29"/>
    <p:sldId id="495" r:id="rId30"/>
    <p:sldId id="496" r:id="rId31"/>
    <p:sldId id="497" r:id="rId32"/>
    <p:sldId id="498" r:id="rId33"/>
    <p:sldId id="499" r:id="rId34"/>
    <p:sldId id="500" r:id="rId35"/>
    <p:sldId id="501" r:id="rId36"/>
    <p:sldId id="502" r:id="rId37"/>
    <p:sldId id="503" r:id="rId38"/>
    <p:sldId id="504" r:id="rId39"/>
    <p:sldId id="505" r:id="rId40"/>
    <p:sldId id="506" r:id="rId41"/>
    <p:sldId id="507" r:id="rId42"/>
    <p:sldId id="508" r:id="rId43"/>
    <p:sldId id="511" r:id="rId44"/>
    <p:sldId id="509" r:id="rId45"/>
    <p:sldId id="510" r:id="rId46"/>
    <p:sldId id="46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16AFF-FDFE-56F3-DEC8-3348673EDFE6}" name="Susan Winks" initials="SW" userId="S::01404354@wf.uct.ac.za::8deed980-353f-45f0-91b5-f5e35aaa1c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Winks" initials="SW" lastIdx="1" clrIdx="0">
    <p:extLst>
      <p:ext uri="{19B8F6BF-5375-455C-9EA6-DF929625EA0E}">
        <p15:presenceInfo xmlns:p15="http://schemas.microsoft.com/office/powerpoint/2012/main" userId="S::01404354@wf.uct.ac.za::8deed980-353f-45f0-91b5-f5e35aaa1c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1B0D"/>
    <a:srgbClr val="F47734"/>
    <a:srgbClr val="E7999A"/>
    <a:srgbClr val="FCB02B"/>
    <a:srgbClr val="C23D26"/>
    <a:srgbClr val="D95427"/>
    <a:srgbClr val="50285A"/>
    <a:srgbClr val="9FCC3A"/>
    <a:srgbClr val="D853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6D273E-4067-4FEB-BF31-403DDB56A6F8}" v="1" dt="2026-04-23T09:46:17.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6" autoAdjust="0"/>
    <p:restoredTop sz="94660"/>
  </p:normalViewPr>
  <p:slideViewPr>
    <p:cSldViewPr snapToGrid="0">
      <p:cViewPr varScale="1">
        <p:scale>
          <a:sx n="101" d="100"/>
          <a:sy n="101" d="100"/>
        </p:scale>
        <p:origin x="1002" y="102"/>
      </p:cViewPr>
      <p:guideLst/>
    </p:cSldViewPr>
  </p:slid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frey Mayoka" userId="771dd4121b003e55" providerId="LiveId" clId="{A869EEDB-87A6-4766-9811-CC904B2D9138}"/>
    <pc:docChg chg="custSel addSld modSld">
      <pc:chgData name="Godfrey Mayoka" userId="771dd4121b003e55" providerId="LiveId" clId="{A869EEDB-87A6-4766-9811-CC904B2D9138}" dt="2026-04-23T09:47:10.461" v="137" actId="20577"/>
      <pc:docMkLst>
        <pc:docMk/>
      </pc:docMkLst>
      <pc:sldChg chg="modSp add mod">
        <pc:chgData name="Godfrey Mayoka" userId="771dd4121b003e55" providerId="LiveId" clId="{A869EEDB-87A6-4766-9811-CC904B2D9138}" dt="2026-04-23T09:47:10.461" v="137" actId="20577"/>
        <pc:sldMkLst>
          <pc:docMk/>
          <pc:sldMk cId="1249928648" sldId="309"/>
        </pc:sldMkLst>
        <pc:spChg chg="mod">
          <ac:chgData name="Godfrey Mayoka" userId="771dd4121b003e55" providerId="LiveId" clId="{A869EEDB-87A6-4766-9811-CC904B2D9138}" dt="2026-04-23T09:47:10.461" v="137" actId="20577"/>
          <ac:spMkLst>
            <pc:docMk/>
            <pc:sldMk cId="1249928648" sldId="309"/>
            <ac:spMk id="6" creationId="{089D05DD-E4CC-7658-5350-A7BE2C3CCCA3}"/>
          </ac:spMkLst>
        </pc:spChg>
      </pc:sldChg>
      <pc:sldChg chg="modSp mod">
        <pc:chgData name="Godfrey Mayoka" userId="771dd4121b003e55" providerId="LiveId" clId="{A869EEDB-87A6-4766-9811-CC904B2D9138}" dt="2026-04-23T09:46:17.334" v="1" actId="27636"/>
        <pc:sldMkLst>
          <pc:docMk/>
          <pc:sldMk cId="3496447272" sldId="488"/>
        </pc:sldMkLst>
        <pc:spChg chg="mod">
          <ac:chgData name="Godfrey Mayoka" userId="771dd4121b003e55" providerId="LiveId" clId="{A869EEDB-87A6-4766-9811-CC904B2D9138}" dt="2026-04-23T09:46:17.334" v="1" actId="27636"/>
          <ac:spMkLst>
            <pc:docMk/>
            <pc:sldMk cId="3496447272" sldId="488"/>
            <ac:spMk id="307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870706-A09A-9767-64EB-4CDFAD4C9D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0FE39D8-D83D-DC3E-F79E-B861DEDF25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566DFD-E4A1-4A0A-8ECF-1FBE53D3DA31}" type="datetimeFigureOut">
              <a:rPr lang="en-ZA" smtClean="0"/>
              <a:t>2026/04/23</a:t>
            </a:fld>
            <a:endParaRPr lang="en-ZA"/>
          </a:p>
        </p:txBody>
      </p:sp>
      <p:sp>
        <p:nvSpPr>
          <p:cNvPr id="4" name="Footer Placeholder 3">
            <a:extLst>
              <a:ext uri="{FF2B5EF4-FFF2-40B4-BE49-F238E27FC236}">
                <a16:creationId xmlns:a16="http://schemas.microsoft.com/office/drawing/2014/main" id="{5F3082AA-A8B2-93E5-1246-2730A7C748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A8BA85AE-0891-A823-6AC1-FB6DE33E0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DB6CC8-802A-4701-A744-869FAD4B69A5}" type="slidenum">
              <a:rPr lang="en-ZA" smtClean="0"/>
              <a:t>‹#›</a:t>
            </a:fld>
            <a:endParaRPr lang="en-ZA"/>
          </a:p>
        </p:txBody>
      </p:sp>
    </p:spTree>
    <p:extLst>
      <p:ext uri="{BB962C8B-B14F-4D97-AF65-F5344CB8AC3E}">
        <p14:creationId xmlns:p14="http://schemas.microsoft.com/office/powerpoint/2010/main" val="327671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5A81E-ECAF-4B3E-AC0F-CB7A879AA666}" type="datetimeFigureOut">
              <a:rPr lang="en-ZA" smtClean="0"/>
              <a:t>2026/04/23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ACBF3-F9AD-465B-A36C-DF1C7FD4A918}" type="slidenum">
              <a:rPr lang="en-ZA" smtClean="0"/>
              <a:t>‹#›</a:t>
            </a:fld>
            <a:endParaRPr lang="en-ZA"/>
          </a:p>
        </p:txBody>
      </p:sp>
    </p:spTree>
    <p:extLst>
      <p:ext uri="{BB962C8B-B14F-4D97-AF65-F5344CB8AC3E}">
        <p14:creationId xmlns:p14="http://schemas.microsoft.com/office/powerpoint/2010/main" val="73456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D4108A0F-E9BD-4856-94D8-C196C66C959E}" type="slidenum">
              <a:rPr lang="en-GB" smtClean="0"/>
              <a:t>2</a:t>
            </a:fld>
            <a:endParaRPr lang="en-GB"/>
          </a:p>
        </p:txBody>
      </p:sp>
    </p:spTree>
    <p:extLst>
      <p:ext uri="{BB962C8B-B14F-4D97-AF65-F5344CB8AC3E}">
        <p14:creationId xmlns:p14="http://schemas.microsoft.com/office/powerpoint/2010/main" val="1192278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754E0D-CB08-41A4-B621-46BF4A73E303}" type="slidenum">
              <a:rPr lang="en-GB" altLang="en-US"/>
              <a:pPr>
                <a:spcBef>
                  <a:spcPct val="0"/>
                </a:spcBef>
              </a:pPr>
              <a:t>22</a:t>
            </a:fld>
            <a:endParaRPr lang="en-GB" altLang="en-US"/>
          </a:p>
        </p:txBody>
      </p:sp>
    </p:spTree>
    <p:extLst>
      <p:ext uri="{BB962C8B-B14F-4D97-AF65-F5344CB8AC3E}">
        <p14:creationId xmlns:p14="http://schemas.microsoft.com/office/powerpoint/2010/main" val="235633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3EBAB53-BEB3-4AE7-8639-117BF4497809}" type="slidenum">
              <a:rPr lang="en-GB" altLang="en-US"/>
              <a:pPr>
                <a:spcBef>
                  <a:spcPct val="0"/>
                </a:spcBef>
              </a:pPr>
              <a:t>23</a:t>
            </a:fld>
            <a:endParaRPr lang="en-GB" altLang="en-US"/>
          </a:p>
        </p:txBody>
      </p:sp>
    </p:spTree>
    <p:extLst>
      <p:ext uri="{BB962C8B-B14F-4D97-AF65-F5344CB8AC3E}">
        <p14:creationId xmlns:p14="http://schemas.microsoft.com/office/powerpoint/2010/main" val="1085808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ChangeArrowheads="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225B571-E3C2-460D-A429-97929238EE90}" type="slidenum">
              <a:rPr lang="en-GB" altLang="en-US"/>
              <a:pPr>
                <a:spcBef>
                  <a:spcPct val="0"/>
                </a:spcBef>
              </a:pPr>
              <a:t>24</a:t>
            </a:fld>
            <a:endParaRPr lang="en-GB" altLang="en-US"/>
          </a:p>
        </p:txBody>
      </p:sp>
    </p:spTree>
    <p:extLst>
      <p:ext uri="{BB962C8B-B14F-4D97-AF65-F5344CB8AC3E}">
        <p14:creationId xmlns:p14="http://schemas.microsoft.com/office/powerpoint/2010/main" val="568368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ChangeArrowheads="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0065AD-5DE9-466B-97BF-254EAC22ECBC}" type="slidenum">
              <a:rPr lang="en-GB" altLang="en-US"/>
              <a:pPr>
                <a:spcBef>
                  <a:spcPct val="0"/>
                </a:spcBef>
              </a:pPr>
              <a:t>25</a:t>
            </a:fld>
            <a:endParaRPr lang="en-GB" altLang="en-US"/>
          </a:p>
        </p:txBody>
      </p:sp>
    </p:spTree>
    <p:extLst>
      <p:ext uri="{BB962C8B-B14F-4D97-AF65-F5344CB8AC3E}">
        <p14:creationId xmlns:p14="http://schemas.microsoft.com/office/powerpoint/2010/main" val="1772146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ChangeArrowheads="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A33AD8-95BF-455B-B76A-CCEA0EF2D56B}" type="slidenum">
              <a:rPr lang="en-GB" altLang="en-US"/>
              <a:pPr>
                <a:spcBef>
                  <a:spcPct val="0"/>
                </a:spcBef>
              </a:pPr>
              <a:t>26</a:t>
            </a:fld>
            <a:endParaRPr lang="en-GB" altLang="en-US"/>
          </a:p>
        </p:txBody>
      </p:sp>
    </p:spTree>
    <p:extLst>
      <p:ext uri="{BB962C8B-B14F-4D97-AF65-F5344CB8AC3E}">
        <p14:creationId xmlns:p14="http://schemas.microsoft.com/office/powerpoint/2010/main" val="3234998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F5F01F-CEA2-4264-9F37-37686F451C97}" type="slidenum">
              <a:rPr lang="en-GB" altLang="en-US"/>
              <a:pPr>
                <a:spcBef>
                  <a:spcPct val="0"/>
                </a:spcBef>
              </a:pPr>
              <a:t>27</a:t>
            </a:fld>
            <a:endParaRPr lang="en-GB" altLang="en-US"/>
          </a:p>
        </p:txBody>
      </p:sp>
    </p:spTree>
    <p:extLst>
      <p:ext uri="{BB962C8B-B14F-4D97-AF65-F5344CB8AC3E}">
        <p14:creationId xmlns:p14="http://schemas.microsoft.com/office/powerpoint/2010/main" val="331288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B42F9F-446A-4DB5-B00B-77709307636E}" type="slidenum">
              <a:rPr lang="en-GB" altLang="en-US"/>
              <a:pPr>
                <a:spcBef>
                  <a:spcPct val="0"/>
                </a:spcBef>
              </a:pPr>
              <a:t>28</a:t>
            </a:fld>
            <a:endParaRPr lang="en-GB" altLang="en-US"/>
          </a:p>
        </p:txBody>
      </p:sp>
    </p:spTree>
    <p:extLst>
      <p:ext uri="{BB962C8B-B14F-4D97-AF65-F5344CB8AC3E}">
        <p14:creationId xmlns:p14="http://schemas.microsoft.com/office/powerpoint/2010/main" val="41396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D0D62-00B6-4AD0-9B40-EAC276841948}" type="slidenum">
              <a:rPr lang="en-GB" altLang="en-US"/>
              <a:pPr>
                <a:spcBef>
                  <a:spcPct val="0"/>
                </a:spcBef>
              </a:pPr>
              <a:t>29</a:t>
            </a:fld>
            <a:endParaRPr lang="en-GB" altLang="en-US"/>
          </a:p>
        </p:txBody>
      </p:sp>
    </p:spTree>
    <p:extLst>
      <p:ext uri="{BB962C8B-B14F-4D97-AF65-F5344CB8AC3E}">
        <p14:creationId xmlns:p14="http://schemas.microsoft.com/office/powerpoint/2010/main" val="173880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53B7C-AA3B-4FA9-B8D9-11EB9BCE18AE}" type="slidenum">
              <a:rPr lang="en-GB" altLang="en-US"/>
              <a:pPr>
                <a:spcBef>
                  <a:spcPct val="0"/>
                </a:spcBef>
              </a:pPr>
              <a:t>39</a:t>
            </a:fld>
            <a:endParaRPr lang="en-GB" altLang="en-US"/>
          </a:p>
        </p:txBody>
      </p:sp>
    </p:spTree>
    <p:extLst>
      <p:ext uri="{BB962C8B-B14F-4D97-AF65-F5344CB8AC3E}">
        <p14:creationId xmlns:p14="http://schemas.microsoft.com/office/powerpoint/2010/main" val="4000563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ChangeArrowheads="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753B7C-AA3B-4FA9-B8D9-11EB9BCE18AE}" type="slidenum">
              <a:rPr lang="en-GB" altLang="en-US"/>
              <a:pPr>
                <a:spcBef>
                  <a:spcPct val="0"/>
                </a:spcBef>
              </a:pPr>
              <a:t>40</a:t>
            </a:fld>
            <a:endParaRPr lang="en-GB" altLang="en-US"/>
          </a:p>
        </p:txBody>
      </p:sp>
    </p:spTree>
    <p:extLst>
      <p:ext uri="{BB962C8B-B14F-4D97-AF65-F5344CB8AC3E}">
        <p14:creationId xmlns:p14="http://schemas.microsoft.com/office/powerpoint/2010/main" val="73118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B4A660-212A-4420-8EE1-D565946CB588}" type="slidenum">
              <a:rPr lang="en-GB" altLang="en-US"/>
              <a:pPr>
                <a:spcBef>
                  <a:spcPct val="0"/>
                </a:spcBef>
              </a:pPr>
              <a:t>3</a:t>
            </a:fld>
            <a:endParaRPr lang="en-GB" altLang="en-US"/>
          </a:p>
        </p:txBody>
      </p:sp>
    </p:spTree>
    <p:extLst>
      <p:ext uri="{BB962C8B-B14F-4D97-AF65-F5344CB8AC3E}">
        <p14:creationId xmlns:p14="http://schemas.microsoft.com/office/powerpoint/2010/main" val="386717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ChangeArrowheads="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A9E97F3-67E2-4510-9ED3-973CFEFAB8D1}" type="slidenum">
              <a:rPr lang="en-GB" altLang="en-US"/>
              <a:pPr>
                <a:spcBef>
                  <a:spcPct val="0"/>
                </a:spcBef>
              </a:pPr>
              <a:t>41</a:t>
            </a:fld>
            <a:endParaRPr lang="en-GB" altLang="en-US"/>
          </a:p>
        </p:txBody>
      </p:sp>
    </p:spTree>
    <p:extLst>
      <p:ext uri="{BB962C8B-B14F-4D97-AF65-F5344CB8AC3E}">
        <p14:creationId xmlns:p14="http://schemas.microsoft.com/office/powerpoint/2010/main" val="196599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801C753-B787-407A-891D-ED765AA8CF08}" type="slidenum">
              <a:rPr lang="en-GB" altLang="en-US"/>
              <a:pPr>
                <a:spcBef>
                  <a:spcPct val="0"/>
                </a:spcBef>
              </a:pPr>
              <a:t>42</a:t>
            </a:fld>
            <a:endParaRPr lang="en-GB" altLang="en-US"/>
          </a:p>
        </p:txBody>
      </p:sp>
    </p:spTree>
    <p:extLst>
      <p:ext uri="{BB962C8B-B14F-4D97-AF65-F5344CB8AC3E}">
        <p14:creationId xmlns:p14="http://schemas.microsoft.com/office/powerpoint/2010/main" val="348464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ACD3AA-356F-41A1-9C43-00A8C53118B2}" type="slidenum">
              <a:rPr lang="en-GB" altLang="en-US"/>
              <a:pPr>
                <a:spcBef>
                  <a:spcPct val="0"/>
                </a:spcBef>
              </a:pPr>
              <a:t>4</a:t>
            </a:fld>
            <a:endParaRPr lang="en-GB" altLang="en-US"/>
          </a:p>
        </p:txBody>
      </p:sp>
    </p:spTree>
    <p:extLst>
      <p:ext uri="{BB962C8B-B14F-4D97-AF65-F5344CB8AC3E}">
        <p14:creationId xmlns:p14="http://schemas.microsoft.com/office/powerpoint/2010/main" val="15027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F5006A-9878-4F44-BA73-A9EA0F762D6D}" type="slidenum">
              <a:rPr lang="en-GB" altLang="en-US"/>
              <a:pPr>
                <a:spcBef>
                  <a:spcPct val="0"/>
                </a:spcBef>
              </a:pPr>
              <a:t>5</a:t>
            </a:fld>
            <a:endParaRPr lang="en-GB" altLang="en-US"/>
          </a:p>
        </p:txBody>
      </p:sp>
    </p:spTree>
    <p:extLst>
      <p:ext uri="{BB962C8B-B14F-4D97-AF65-F5344CB8AC3E}">
        <p14:creationId xmlns:p14="http://schemas.microsoft.com/office/powerpoint/2010/main" val="346246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695F4-C019-40F5-8AD7-12E4DA1FF4A2}" type="slidenum">
              <a:rPr lang="en-GB" altLang="en-US"/>
              <a:pPr>
                <a:spcBef>
                  <a:spcPct val="0"/>
                </a:spcBef>
              </a:pPr>
              <a:t>6</a:t>
            </a:fld>
            <a:endParaRPr lang="en-GB" altLang="en-US"/>
          </a:p>
        </p:txBody>
      </p:sp>
    </p:spTree>
    <p:extLst>
      <p:ext uri="{BB962C8B-B14F-4D97-AF65-F5344CB8AC3E}">
        <p14:creationId xmlns:p14="http://schemas.microsoft.com/office/powerpoint/2010/main" val="19304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ChangeArrowheads="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W"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1878BF-4179-4D5B-89D4-BF4C7D2ADF51}" type="slidenum">
              <a:rPr lang="en-GB" altLang="en-US"/>
              <a:pPr>
                <a:spcBef>
                  <a:spcPct val="0"/>
                </a:spcBef>
              </a:pPr>
              <a:t>7</a:t>
            </a:fld>
            <a:endParaRPr lang="en-GB" altLang="en-US"/>
          </a:p>
        </p:txBody>
      </p:sp>
    </p:spTree>
    <p:extLst>
      <p:ext uri="{BB962C8B-B14F-4D97-AF65-F5344CB8AC3E}">
        <p14:creationId xmlns:p14="http://schemas.microsoft.com/office/powerpoint/2010/main" val="426587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4B7C5B0-02AD-4B5F-8EC2-BC9A20DECE98}" type="slidenum">
              <a:rPr lang="en-US" altLang="en-US"/>
              <a:pPr>
                <a:spcBef>
                  <a:spcPct val="0"/>
                </a:spcBef>
              </a:pPr>
              <a:t>12</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t>The area is the sum of a number of trapezoidals</a:t>
            </a:r>
            <a:endParaRPr lang="en-US" altLang="en-US"/>
          </a:p>
        </p:txBody>
      </p:sp>
    </p:spTree>
    <p:extLst>
      <p:ext uri="{BB962C8B-B14F-4D97-AF65-F5344CB8AC3E}">
        <p14:creationId xmlns:p14="http://schemas.microsoft.com/office/powerpoint/2010/main" val="3402059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AAC9C0B-381F-42E7-AEEA-E32C9AC6490B}" type="slidenum">
              <a:rPr lang="en-US" altLang="en-US"/>
              <a:pPr>
                <a:spcBef>
                  <a:spcPct val="0"/>
                </a:spcBef>
              </a:pPr>
              <a:t>16</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488172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7BF437-B10E-4807-9CE2-228659410F53}" type="slidenum">
              <a:rPr lang="en-US" altLang="en-US"/>
              <a:pPr>
                <a:spcBef>
                  <a:spcPct val="0"/>
                </a:spcBef>
              </a:pPr>
              <a:t>17</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en-US"/>
              <a:t>Extrapolation to infinity</a:t>
            </a:r>
            <a:endParaRPr lang="en-US" altLang="en-US"/>
          </a:p>
        </p:txBody>
      </p:sp>
    </p:spTree>
    <p:extLst>
      <p:ext uri="{BB962C8B-B14F-4D97-AF65-F5344CB8AC3E}">
        <p14:creationId xmlns:p14="http://schemas.microsoft.com/office/powerpoint/2010/main" val="20595165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Google Shape;57;p19">
            <a:extLst>
              <a:ext uri="{FF2B5EF4-FFF2-40B4-BE49-F238E27FC236}">
                <a16:creationId xmlns:a16="http://schemas.microsoft.com/office/drawing/2014/main" id="{379E6853-ABC5-D1E2-DA9A-BCC99EF14A82}"/>
              </a:ext>
            </a:extLst>
          </p:cNvPr>
          <p:cNvSpPr/>
          <p:nvPr userDrawn="1"/>
        </p:nvSpPr>
        <p:spPr>
          <a:xfrm>
            <a:off x="-8469" y="6471281"/>
            <a:ext cx="12192000"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2;p19">
            <a:extLst>
              <a:ext uri="{FF2B5EF4-FFF2-40B4-BE49-F238E27FC236}">
                <a16:creationId xmlns:a16="http://schemas.microsoft.com/office/drawing/2014/main" id="{0790347E-CA41-E2F3-B229-B7771A076995}"/>
              </a:ext>
            </a:extLst>
          </p:cNvPr>
          <p:cNvSpPr/>
          <p:nvPr userDrawn="1"/>
        </p:nvSpPr>
        <p:spPr>
          <a:xfrm>
            <a:off x="-28835" y="-1"/>
            <a:ext cx="3333825" cy="6857367"/>
          </a:xfrm>
          <a:prstGeom prst="rect">
            <a:avLst/>
          </a:prstGeom>
          <a:solidFill>
            <a:srgbClr val="561B0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Isosceles Triangle 20">
            <a:extLst>
              <a:ext uri="{FF2B5EF4-FFF2-40B4-BE49-F238E27FC236}">
                <a16:creationId xmlns:a16="http://schemas.microsoft.com/office/drawing/2014/main" id="{AC1909EF-E131-9FEB-CE90-A264B3D9FCCE}"/>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4" name="Picture 3">
            <a:extLst>
              <a:ext uri="{FF2B5EF4-FFF2-40B4-BE49-F238E27FC236}">
                <a16:creationId xmlns:a16="http://schemas.microsoft.com/office/drawing/2014/main" id="{15A28561-C683-10FB-EFE5-8BF95D2FEFE2}"/>
              </a:ext>
            </a:extLst>
          </p:cNvPr>
          <p:cNvPicPr>
            <a:picLocks noChangeAspect="1"/>
          </p:cNvPicPr>
          <p:nvPr userDrawn="1"/>
        </p:nvPicPr>
        <p:blipFill>
          <a:blip r:embed="rId3"/>
          <a:stretch>
            <a:fillRect/>
          </a:stretch>
        </p:blipFill>
        <p:spPr>
          <a:xfrm>
            <a:off x="6887902" y="22850"/>
            <a:ext cx="5142585" cy="1907042"/>
          </a:xfrm>
          <a:prstGeom prst="rect">
            <a:avLst/>
          </a:prstGeom>
        </p:spPr>
      </p:pic>
      <p:pic>
        <p:nvPicPr>
          <p:cNvPr id="19" name="Picture 18" descr="A person in a lab coat holding a beaker&#10;&#10;Description automatically generated">
            <a:extLst>
              <a:ext uri="{FF2B5EF4-FFF2-40B4-BE49-F238E27FC236}">
                <a16:creationId xmlns:a16="http://schemas.microsoft.com/office/drawing/2014/main" id="{05369469-9A6F-1719-8529-792E684DF3A3}"/>
              </a:ext>
            </a:extLst>
          </p:cNvPr>
          <p:cNvPicPr>
            <a:picLocks noChangeAspect="1"/>
          </p:cNvPicPr>
          <p:nvPr userDrawn="1"/>
        </p:nvPicPr>
        <p:blipFill>
          <a:blip r:embed="rId4">
            <a:extLst>
              <a:ext uri="{28A0092B-C50C-407E-A947-70E740481C1C}">
                <a14:useLocalDpi xmlns:a14="http://schemas.microsoft.com/office/drawing/2010/main" val="0"/>
              </a:ext>
            </a:extLst>
          </a:blip>
          <a:srcRect l="19219" t="123" r="23659" b="-334"/>
          <a:stretch/>
        </p:blipFill>
        <p:spPr>
          <a:xfrm>
            <a:off x="-28835" y="0"/>
            <a:ext cx="6973452" cy="6881422"/>
          </a:xfrm>
          <a:prstGeom prst="parallelogram">
            <a:avLst/>
          </a:prstGeom>
        </p:spPr>
      </p:pic>
      <p:pic>
        <p:nvPicPr>
          <p:cNvPr id="3" name="Picture 2">
            <a:extLst>
              <a:ext uri="{FF2B5EF4-FFF2-40B4-BE49-F238E27FC236}">
                <a16:creationId xmlns:a16="http://schemas.microsoft.com/office/drawing/2014/main" id="{D4711355-F3E4-E919-6DC5-CD0A09F95811}"/>
              </a:ext>
            </a:extLst>
          </p:cNvPr>
          <p:cNvPicPr>
            <a:picLocks noChangeAspect="1"/>
          </p:cNvPicPr>
          <p:nvPr userDrawn="1"/>
        </p:nvPicPr>
        <p:blipFill>
          <a:blip r:embed="rId5"/>
          <a:stretch>
            <a:fillRect/>
          </a:stretch>
        </p:blipFill>
        <p:spPr>
          <a:xfrm>
            <a:off x="5902552" y="5674389"/>
            <a:ext cx="2142324" cy="426757"/>
          </a:xfrm>
          <a:prstGeom prst="rect">
            <a:avLst/>
          </a:prstGeom>
        </p:spPr>
      </p:pic>
      <p:pic>
        <p:nvPicPr>
          <p:cNvPr id="5" name="Picture 4">
            <a:extLst>
              <a:ext uri="{FF2B5EF4-FFF2-40B4-BE49-F238E27FC236}">
                <a16:creationId xmlns:a16="http://schemas.microsoft.com/office/drawing/2014/main" id="{5B7F6C97-D27E-C493-0F59-C093D902FA4E}"/>
              </a:ext>
            </a:extLst>
          </p:cNvPr>
          <p:cNvPicPr>
            <a:picLocks noChangeAspect="1"/>
          </p:cNvPicPr>
          <p:nvPr userDrawn="1"/>
        </p:nvPicPr>
        <p:blipFill>
          <a:blip r:embed="rId6"/>
          <a:stretch>
            <a:fillRect/>
          </a:stretch>
        </p:blipFill>
        <p:spPr>
          <a:xfrm>
            <a:off x="8300155" y="5550074"/>
            <a:ext cx="1094271" cy="551072"/>
          </a:xfrm>
          <a:prstGeom prst="rect">
            <a:avLst/>
          </a:prstGeom>
        </p:spPr>
      </p:pic>
      <p:pic>
        <p:nvPicPr>
          <p:cNvPr id="6" name="Picture 5">
            <a:extLst>
              <a:ext uri="{FF2B5EF4-FFF2-40B4-BE49-F238E27FC236}">
                <a16:creationId xmlns:a16="http://schemas.microsoft.com/office/drawing/2014/main" id="{C8C34C16-34BA-570F-7237-9B8B04D182F9}"/>
              </a:ext>
            </a:extLst>
          </p:cNvPr>
          <p:cNvPicPr>
            <a:picLocks noChangeAspect="1"/>
          </p:cNvPicPr>
          <p:nvPr userDrawn="1"/>
        </p:nvPicPr>
        <p:blipFill>
          <a:blip r:embed="rId7"/>
          <a:stretch>
            <a:fillRect/>
          </a:stretch>
        </p:blipFill>
        <p:spPr>
          <a:xfrm>
            <a:off x="9649705" y="5379694"/>
            <a:ext cx="948626" cy="948626"/>
          </a:xfrm>
          <a:prstGeom prst="rect">
            <a:avLst/>
          </a:prstGeom>
        </p:spPr>
      </p:pic>
      <p:pic>
        <p:nvPicPr>
          <p:cNvPr id="7" name="Picture 6">
            <a:extLst>
              <a:ext uri="{FF2B5EF4-FFF2-40B4-BE49-F238E27FC236}">
                <a16:creationId xmlns:a16="http://schemas.microsoft.com/office/drawing/2014/main" id="{C7B7636E-1453-E20B-86F5-5C5DB4C59A2B}"/>
              </a:ext>
            </a:extLst>
          </p:cNvPr>
          <p:cNvPicPr>
            <a:picLocks noChangeAspect="1"/>
          </p:cNvPicPr>
          <p:nvPr userDrawn="1"/>
        </p:nvPicPr>
        <p:blipFill>
          <a:blip r:embed="rId8"/>
          <a:stretch>
            <a:fillRect/>
          </a:stretch>
        </p:blipFill>
        <p:spPr>
          <a:xfrm>
            <a:off x="5754799" y="5069373"/>
            <a:ext cx="3639627" cy="493819"/>
          </a:xfrm>
          <a:prstGeom prst="rect">
            <a:avLst/>
          </a:prstGeom>
        </p:spPr>
      </p:pic>
    </p:spTree>
    <p:extLst>
      <p:ext uri="{BB962C8B-B14F-4D97-AF65-F5344CB8AC3E}">
        <p14:creationId xmlns:p14="http://schemas.microsoft.com/office/powerpoint/2010/main" val="3268541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C8BA-1426-40C6-B601-065203138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89C21B41-69C3-443E-BDC7-EA290711F4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6A135E5F-B068-4951-AEBF-F17E46E315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2F5A9B-DEA3-4A43-A64A-1941FEC75B64}"/>
              </a:ext>
            </a:extLst>
          </p:cNvPr>
          <p:cNvSpPr>
            <a:spLocks noGrp="1"/>
          </p:cNvSpPr>
          <p:nvPr>
            <p:ph type="dt" sz="half" idx="10"/>
          </p:nvPr>
        </p:nvSpPr>
        <p:spPr/>
        <p:txBody>
          <a:bodyPr/>
          <a:lstStyle/>
          <a:p>
            <a:fld id="{AF9BCEAB-B66D-483F-99E0-A055B17AFE4A}" type="datetime1">
              <a:rPr lang="en-ZA" smtClean="0"/>
              <a:t>2026/04/23</a:t>
            </a:fld>
            <a:endParaRPr lang="en-ZA"/>
          </a:p>
        </p:txBody>
      </p:sp>
      <p:sp>
        <p:nvSpPr>
          <p:cNvPr id="6" name="Footer Placeholder 5">
            <a:extLst>
              <a:ext uri="{FF2B5EF4-FFF2-40B4-BE49-F238E27FC236}">
                <a16:creationId xmlns:a16="http://schemas.microsoft.com/office/drawing/2014/main" id="{C168CB30-88DF-4C37-8AFB-C837CC376DDF}"/>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193AF9D-1B81-46D1-9747-0685CCF600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71068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E90E-058C-4445-998C-7A7B0CC2F05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CB29098-C70F-4EE4-B24A-304608105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7B0C906-9BA8-4645-BF33-25320887FB60}"/>
              </a:ext>
            </a:extLst>
          </p:cNvPr>
          <p:cNvSpPr>
            <a:spLocks noGrp="1"/>
          </p:cNvSpPr>
          <p:nvPr>
            <p:ph type="dt" sz="half" idx="10"/>
          </p:nvPr>
        </p:nvSpPr>
        <p:spPr/>
        <p:txBody>
          <a:bodyPr/>
          <a:lstStyle/>
          <a:p>
            <a:fld id="{09ADC8E3-895B-454A-9C56-2FF3B039BB74}" type="datetime1">
              <a:rPr lang="en-ZA" smtClean="0"/>
              <a:t>2026/04/23</a:t>
            </a:fld>
            <a:endParaRPr lang="en-ZA"/>
          </a:p>
        </p:txBody>
      </p:sp>
      <p:sp>
        <p:nvSpPr>
          <p:cNvPr id="5" name="Footer Placeholder 4">
            <a:extLst>
              <a:ext uri="{FF2B5EF4-FFF2-40B4-BE49-F238E27FC236}">
                <a16:creationId xmlns:a16="http://schemas.microsoft.com/office/drawing/2014/main" id="{E7AFD910-D043-4C37-9C2E-E7769C58C3AB}"/>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1E6B4D98-7AA8-4105-8C7E-E90D95F64F57}"/>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98450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FB56B-379A-471F-8921-986BC1600A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B5936C5-42D5-4232-9F88-D2EF6FC47E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D067133-D8A2-4B39-863B-824748795DEF}"/>
              </a:ext>
            </a:extLst>
          </p:cNvPr>
          <p:cNvSpPr>
            <a:spLocks noGrp="1"/>
          </p:cNvSpPr>
          <p:nvPr>
            <p:ph type="dt" sz="half" idx="10"/>
          </p:nvPr>
        </p:nvSpPr>
        <p:spPr/>
        <p:txBody>
          <a:bodyPr/>
          <a:lstStyle/>
          <a:p>
            <a:fld id="{10CD16D5-6539-41C0-813A-128398F0D37C}" type="datetime1">
              <a:rPr lang="en-ZA" smtClean="0"/>
              <a:t>2026/04/23</a:t>
            </a:fld>
            <a:endParaRPr lang="en-ZA"/>
          </a:p>
        </p:txBody>
      </p:sp>
      <p:sp>
        <p:nvSpPr>
          <p:cNvPr id="5" name="Footer Placeholder 4">
            <a:extLst>
              <a:ext uri="{FF2B5EF4-FFF2-40B4-BE49-F238E27FC236}">
                <a16:creationId xmlns:a16="http://schemas.microsoft.com/office/drawing/2014/main" id="{1E6740E7-7F93-4679-BD58-408A76A7080F}"/>
              </a:ext>
            </a:extLst>
          </p:cNvPr>
          <p:cNvSpPr>
            <a:spLocks noGrp="1"/>
          </p:cNvSpPr>
          <p:nvPr>
            <p:ph type="ftr" sz="quarter" idx="11"/>
          </p:nvPr>
        </p:nvSpPr>
        <p:spPr/>
        <p:txBody>
          <a:bodyPr/>
          <a:lstStyle/>
          <a:p>
            <a:r>
              <a:rPr lang="en-ZA"/>
              <a:t>Business Confidential</a:t>
            </a:r>
          </a:p>
        </p:txBody>
      </p:sp>
      <p:sp>
        <p:nvSpPr>
          <p:cNvPr id="6" name="Slide Number Placeholder 5">
            <a:extLst>
              <a:ext uri="{FF2B5EF4-FFF2-40B4-BE49-F238E27FC236}">
                <a16:creationId xmlns:a16="http://schemas.microsoft.com/office/drawing/2014/main" id="{8ECFB6C9-1E6B-4F44-9E7B-414BB385DAC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71154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D0A5BB91-BB7E-4B59-8B75-BEFEC706BEC9}" type="datetime3">
              <a:rPr lang="en-US"/>
              <a:pPr>
                <a:defRPr/>
              </a:pPr>
              <a:t>23 April 2026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a:t>Collen Masimirembwa. DPhil, Ph.D.</a:t>
            </a:r>
            <a:endParaRPr lang="en-GB" dirty="0"/>
          </a:p>
        </p:txBody>
      </p:sp>
      <p:sp>
        <p:nvSpPr>
          <p:cNvPr id="6" name="Rectangle 6"/>
          <p:cNvSpPr>
            <a:spLocks noGrp="1" noChangeArrowheads="1"/>
          </p:cNvSpPr>
          <p:nvPr>
            <p:ph type="sldNum" sz="quarter" idx="12"/>
          </p:nvPr>
        </p:nvSpPr>
        <p:spPr>
          <a:ln/>
        </p:spPr>
        <p:txBody>
          <a:bodyPr/>
          <a:lstStyle>
            <a:lvl1pPr>
              <a:defRPr/>
            </a:lvl1pPr>
          </a:lstStyle>
          <a:p>
            <a:fld id="{1660D008-5610-44A2-B32B-E14909792E6F}" type="slidenum">
              <a:rPr lang="en-GB" altLang="en-US"/>
              <a:pPr/>
              <a:t>‹#›</a:t>
            </a:fld>
            <a:endParaRPr lang="en-GB" altLang="en-US"/>
          </a:p>
        </p:txBody>
      </p:sp>
    </p:spTree>
    <p:extLst>
      <p:ext uri="{BB962C8B-B14F-4D97-AF65-F5344CB8AC3E}">
        <p14:creationId xmlns:p14="http://schemas.microsoft.com/office/powerpoint/2010/main" val="2244302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AF3A76-ACC5-7C2B-AAC8-A27D5A7123A1}"/>
              </a:ext>
            </a:extLst>
          </p:cNvPr>
          <p:cNvSpPr>
            <a:spLocks noGrp="1"/>
          </p:cNvSpPr>
          <p:nvPr>
            <p:ph type="body" sz="quarter" idx="13" hasCustomPrompt="1"/>
          </p:nvPr>
        </p:nvSpPr>
        <p:spPr>
          <a:xfrm>
            <a:off x="6096000" y="3614738"/>
            <a:ext cx="5257800" cy="521327"/>
          </a:xfrm>
        </p:spPr>
        <p:txBody>
          <a:bodyPr/>
          <a:lstStyle>
            <a:lvl1pPr marL="0" indent="0" algn="ctr">
              <a:buNone/>
              <a:defRPr sz="2600">
                <a:solidFill>
                  <a:srgbClr val="993300"/>
                </a:solidFill>
                <a:latin typeface="Garamond" panose="02020404030301010803" pitchFamily="18" charset="0"/>
              </a:defRPr>
            </a:lvl1pPr>
            <a:lvl2pPr marL="457200" indent="0" algn="ctr">
              <a:buNone/>
              <a:defRPr sz="2400"/>
            </a:lvl2pPr>
            <a:lvl3pPr marL="914400" indent="0" algn="ctr">
              <a:buNone/>
              <a:defRPr/>
            </a:lvl3pPr>
            <a:lvl4pPr marL="1371600" indent="0" algn="ctr">
              <a:buNone/>
              <a:defRPr/>
            </a:lvl4pPr>
            <a:lvl5pPr marL="1828800" indent="0">
              <a:buNone/>
              <a:defRPr/>
            </a:lvl5pPr>
          </a:lstStyle>
          <a:p>
            <a:pPr lvl="0"/>
            <a:r>
              <a:rPr lang="en-US"/>
              <a:t>Name of Presenter</a:t>
            </a:r>
          </a:p>
        </p:txBody>
      </p:sp>
      <p:sp>
        <p:nvSpPr>
          <p:cNvPr id="14" name="Text Placeholder 13">
            <a:extLst>
              <a:ext uri="{FF2B5EF4-FFF2-40B4-BE49-F238E27FC236}">
                <a16:creationId xmlns:a16="http://schemas.microsoft.com/office/drawing/2014/main" id="{5B2D7780-AC3A-C7C1-0D6F-62B24FF5CB99}"/>
              </a:ext>
            </a:extLst>
          </p:cNvPr>
          <p:cNvSpPr>
            <a:spLocks noGrp="1"/>
          </p:cNvSpPr>
          <p:nvPr>
            <p:ph type="body" sz="quarter" idx="14" hasCustomPrompt="1"/>
          </p:nvPr>
        </p:nvSpPr>
        <p:spPr>
          <a:xfrm>
            <a:off x="6096001" y="4391025"/>
            <a:ext cx="5257800" cy="522288"/>
          </a:xfrm>
        </p:spPr>
        <p:txBody>
          <a:bodyPr>
            <a:normAutofit/>
          </a:bodyPr>
          <a:lstStyle>
            <a:lvl1pPr marL="0" indent="0" algn="ctr">
              <a:buNone/>
              <a:defRPr sz="2400">
                <a:solidFill>
                  <a:srgbClr val="FF9900"/>
                </a:solidFill>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Designation</a:t>
            </a:r>
          </a:p>
        </p:txBody>
      </p:sp>
      <p:sp>
        <p:nvSpPr>
          <p:cNvPr id="16" name="Text Placeholder 15">
            <a:extLst>
              <a:ext uri="{FF2B5EF4-FFF2-40B4-BE49-F238E27FC236}">
                <a16:creationId xmlns:a16="http://schemas.microsoft.com/office/drawing/2014/main" id="{72208B8E-6469-69EE-2845-C259621E3896}"/>
              </a:ext>
            </a:extLst>
          </p:cNvPr>
          <p:cNvSpPr>
            <a:spLocks noGrp="1"/>
          </p:cNvSpPr>
          <p:nvPr>
            <p:ph type="body" sz="quarter" idx="15" hasCustomPrompt="1"/>
          </p:nvPr>
        </p:nvSpPr>
        <p:spPr>
          <a:xfrm>
            <a:off x="6096000" y="5262563"/>
            <a:ext cx="5257800" cy="522287"/>
          </a:xfrm>
        </p:spPr>
        <p:txBody>
          <a:bodyPr>
            <a:normAutofit/>
          </a:bodyPr>
          <a:lstStyle>
            <a:lvl1pPr marL="0" indent="0" algn="ctr">
              <a:buNone/>
              <a:defRPr sz="2200">
                <a:latin typeface="Garamond" panose="020204040303010108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Institution</a:t>
            </a:r>
          </a:p>
        </p:txBody>
      </p:sp>
      <p:sp>
        <p:nvSpPr>
          <p:cNvPr id="9" name="Picture Placeholder 8">
            <a:extLst>
              <a:ext uri="{FF2B5EF4-FFF2-40B4-BE49-F238E27FC236}">
                <a16:creationId xmlns:a16="http://schemas.microsoft.com/office/drawing/2014/main" id="{9D5E3076-463D-A6A3-9B00-14F4B9C42B7B}"/>
              </a:ext>
            </a:extLst>
          </p:cNvPr>
          <p:cNvSpPr>
            <a:spLocks noGrp="1"/>
          </p:cNvSpPr>
          <p:nvPr>
            <p:ph type="pic" sz="quarter" idx="16"/>
          </p:nvPr>
        </p:nvSpPr>
        <p:spPr>
          <a:xfrm>
            <a:off x="6834188" y="5911850"/>
            <a:ext cx="1044575" cy="809625"/>
          </a:xfrm>
        </p:spPr>
        <p:txBody>
          <a:bodyPr/>
          <a:lstStyle/>
          <a:p>
            <a:endParaRPr lang="en-ZA"/>
          </a:p>
        </p:txBody>
      </p:sp>
      <p:sp>
        <p:nvSpPr>
          <p:cNvPr id="13" name="Picture Placeholder 8">
            <a:extLst>
              <a:ext uri="{FF2B5EF4-FFF2-40B4-BE49-F238E27FC236}">
                <a16:creationId xmlns:a16="http://schemas.microsoft.com/office/drawing/2014/main" id="{16555D33-EA4A-B383-30AF-56915B8630B6}"/>
              </a:ext>
            </a:extLst>
          </p:cNvPr>
          <p:cNvSpPr>
            <a:spLocks noGrp="1"/>
          </p:cNvSpPr>
          <p:nvPr>
            <p:ph type="pic" sz="quarter" idx="18"/>
          </p:nvPr>
        </p:nvSpPr>
        <p:spPr>
          <a:xfrm>
            <a:off x="8202612" y="5911850"/>
            <a:ext cx="1044575" cy="809625"/>
          </a:xfrm>
        </p:spPr>
        <p:txBody>
          <a:bodyPr/>
          <a:lstStyle/>
          <a:p>
            <a:endParaRPr lang="en-ZA"/>
          </a:p>
        </p:txBody>
      </p:sp>
      <p:sp>
        <p:nvSpPr>
          <p:cNvPr id="15" name="Picture Placeholder 8">
            <a:extLst>
              <a:ext uri="{FF2B5EF4-FFF2-40B4-BE49-F238E27FC236}">
                <a16:creationId xmlns:a16="http://schemas.microsoft.com/office/drawing/2014/main" id="{9833244F-C447-3F49-1FC3-D3DF01770A05}"/>
              </a:ext>
            </a:extLst>
          </p:cNvPr>
          <p:cNvSpPr>
            <a:spLocks noGrp="1"/>
          </p:cNvSpPr>
          <p:nvPr>
            <p:ph type="pic" sz="quarter" idx="19"/>
          </p:nvPr>
        </p:nvSpPr>
        <p:spPr>
          <a:xfrm>
            <a:off x="9608126" y="5911849"/>
            <a:ext cx="1044575" cy="809625"/>
          </a:xfrm>
        </p:spPr>
        <p:txBody>
          <a:bodyPr/>
          <a:lstStyle/>
          <a:p>
            <a:endParaRPr lang="en-ZA"/>
          </a:p>
        </p:txBody>
      </p:sp>
    </p:spTree>
    <p:extLst>
      <p:ext uri="{BB962C8B-B14F-4D97-AF65-F5344CB8AC3E}">
        <p14:creationId xmlns:p14="http://schemas.microsoft.com/office/powerpoint/2010/main" val="76882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DC71-52C6-64DC-00DF-6B3855166ABC}"/>
              </a:ext>
            </a:extLst>
          </p:cNvPr>
          <p:cNvSpPr>
            <a:spLocks noGrp="1"/>
          </p:cNvSpPr>
          <p:nvPr>
            <p:ph type="title"/>
          </p:nvPr>
        </p:nvSpPr>
        <p:spPr/>
        <p:txBody>
          <a:bodyPr/>
          <a:lstStyle/>
          <a:p>
            <a:r>
              <a:rPr lang="en-US" dirty="0"/>
              <a:t>Click to edit Master title style</a:t>
            </a:r>
            <a:endParaRPr lang="en-ZA" dirty="0"/>
          </a:p>
        </p:txBody>
      </p:sp>
      <p:sp>
        <p:nvSpPr>
          <p:cNvPr id="3" name="Date Placeholder 2">
            <a:extLst>
              <a:ext uri="{FF2B5EF4-FFF2-40B4-BE49-F238E27FC236}">
                <a16:creationId xmlns:a16="http://schemas.microsoft.com/office/drawing/2014/main" id="{111CB051-8CDC-91A0-1519-7045FCBE04A3}"/>
              </a:ext>
            </a:extLst>
          </p:cNvPr>
          <p:cNvSpPr>
            <a:spLocks noGrp="1"/>
          </p:cNvSpPr>
          <p:nvPr>
            <p:ph type="dt" sz="half" idx="10"/>
          </p:nvPr>
        </p:nvSpPr>
        <p:spPr/>
        <p:txBody>
          <a:bodyPr/>
          <a:lstStyle/>
          <a:p>
            <a:fld id="{65647D41-11E0-4D7C-9813-21FF8CDDA849}" type="datetime1">
              <a:rPr lang="en-ZA" smtClean="0"/>
              <a:t>2026/04/23</a:t>
            </a:fld>
            <a:endParaRPr lang="en-ZA"/>
          </a:p>
        </p:txBody>
      </p:sp>
      <p:sp>
        <p:nvSpPr>
          <p:cNvPr id="4" name="Footer Placeholder 3">
            <a:extLst>
              <a:ext uri="{FF2B5EF4-FFF2-40B4-BE49-F238E27FC236}">
                <a16:creationId xmlns:a16="http://schemas.microsoft.com/office/drawing/2014/main" id="{03643062-2E43-3009-3455-0ABD19DDDD53}"/>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B8E625B-3051-BEB7-2214-1B81034861BC}"/>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34102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F72C0-90D6-44EE-8BBD-00222CAFBB53}"/>
              </a:ext>
            </a:extLst>
          </p:cNvPr>
          <p:cNvSpPr>
            <a:spLocks noGrp="1"/>
          </p:cNvSpPr>
          <p:nvPr>
            <p:ph type="title"/>
          </p:nvPr>
        </p:nvSpPr>
        <p:spPr>
          <a:xfrm>
            <a:off x="838200" y="365125"/>
            <a:ext cx="6827635" cy="645069"/>
          </a:xfrm>
        </p:spPr>
        <p:txBody>
          <a:bodyPr>
            <a:normAutofit/>
          </a:bodyPr>
          <a:lstStyle>
            <a:lvl1pPr>
              <a:defRPr sz="3600" b="0">
                <a:solidFill>
                  <a:srgbClr val="D85327"/>
                </a:solidFill>
                <a:latin typeface="Arial" panose="020B0604020202020204" pitchFamily="34" charset="0"/>
                <a:cs typeface="Arial" panose="020B0604020202020204" pitchFamily="34" charset="0"/>
              </a:defRPr>
            </a:lvl1pPr>
          </a:lstStyle>
          <a:p>
            <a:r>
              <a:rPr lang="en-US" dirty="0"/>
              <a:t>Click to edit Master title style</a:t>
            </a:r>
            <a:endParaRPr lang="en-ZA" dirty="0"/>
          </a:p>
        </p:txBody>
      </p:sp>
      <p:sp>
        <p:nvSpPr>
          <p:cNvPr id="3" name="Content Placeholder 2">
            <a:extLst>
              <a:ext uri="{FF2B5EF4-FFF2-40B4-BE49-F238E27FC236}">
                <a16:creationId xmlns:a16="http://schemas.microsoft.com/office/drawing/2014/main" id="{3827AD93-AEC7-462C-AB2F-4B19DD628488}"/>
              </a:ext>
            </a:extLst>
          </p:cNvPr>
          <p:cNvSpPr>
            <a:spLocks noGrp="1"/>
          </p:cNvSpPr>
          <p:nvPr>
            <p:ph idx="1"/>
          </p:nvPr>
        </p:nvSpPr>
        <p:spPr>
          <a:xfrm>
            <a:off x="334876" y="1193074"/>
            <a:ext cx="11430404" cy="4983889"/>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371600" indent="0">
              <a:buNone/>
              <a:defRPr>
                <a:solidFill>
                  <a:schemeClr val="tx1"/>
                </a:solidFill>
                <a:latin typeface="+mn-lt"/>
              </a:defRPr>
            </a:lvl4pPr>
            <a:lvl5pPr>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9" name="Content Placeholder 2">
            <a:extLst>
              <a:ext uri="{FF2B5EF4-FFF2-40B4-BE49-F238E27FC236}">
                <a16:creationId xmlns:a16="http://schemas.microsoft.com/office/drawing/2014/main" id="{B32BCADD-F906-FD8B-B2DB-E2F8CA0C56FD}"/>
              </a:ext>
            </a:extLst>
          </p:cNvPr>
          <p:cNvSpPr>
            <a:spLocks noGrp="1"/>
          </p:cNvSpPr>
          <p:nvPr>
            <p:ph idx="13" hasCustomPrompt="1"/>
          </p:nvPr>
        </p:nvSpPr>
        <p:spPr>
          <a:xfrm>
            <a:off x="10154478" y="190954"/>
            <a:ext cx="1702646" cy="1002120"/>
          </a:xfrm>
        </p:spPr>
        <p:txBody>
          <a:bodyPr>
            <a:normAutofit/>
          </a:bodyPr>
          <a:lstStyle>
            <a:lvl1pPr marL="0" indent="0">
              <a:buNone/>
              <a:defRPr sz="1050">
                <a:solidFill>
                  <a:schemeClr val="tx1"/>
                </a:solidFill>
                <a:latin typeface="Montserrat Bold" panose="00000800000000000000" pitchFamily="2" charset="0"/>
              </a:defRPr>
            </a:lvl1pPr>
            <a:lvl2pPr marL="457200" indent="0">
              <a:buNone/>
              <a:defRPr>
                <a:latin typeface="Montserrat regular" panose="00000500000000000000" pitchFamily="2" charset="0"/>
              </a:defRPr>
            </a:lvl2pPr>
            <a:lvl3pPr marL="914400" indent="0">
              <a:buNone/>
              <a:defRPr>
                <a:latin typeface="Montserrat regular" panose="00000500000000000000" pitchFamily="2" charset="0"/>
              </a:defRPr>
            </a:lvl3pPr>
            <a:lvl4pPr marL="1371600" indent="0">
              <a:buNone/>
              <a:defRPr>
                <a:latin typeface="Montserrat regular" panose="00000500000000000000" pitchFamily="2" charset="0"/>
              </a:defRPr>
            </a:lvl4pPr>
            <a:lvl5pPr marL="1828800" indent="0">
              <a:buNone/>
              <a:defRPr>
                <a:latin typeface="Montserrat regular" panose="00000500000000000000" pitchFamily="2" charset="0"/>
              </a:defRPr>
            </a:lvl5pPr>
          </a:lstStyle>
          <a:p>
            <a:pPr lvl="0"/>
            <a:r>
              <a:rPr lang="en-US" dirty="0"/>
              <a:t>Insert your institution’s logo here if applicable</a:t>
            </a:r>
          </a:p>
        </p:txBody>
      </p:sp>
      <p:sp>
        <p:nvSpPr>
          <p:cNvPr id="4" name="Google Shape;88;p21">
            <a:extLst>
              <a:ext uri="{FF2B5EF4-FFF2-40B4-BE49-F238E27FC236}">
                <a16:creationId xmlns:a16="http://schemas.microsoft.com/office/drawing/2014/main" id="{E36AB5DF-37E8-4400-C3DC-F7B63E2E4922}"/>
              </a:ext>
            </a:extLst>
          </p:cNvPr>
          <p:cNvSpPr/>
          <p:nvPr userDrawn="1"/>
        </p:nvSpPr>
        <p:spPr>
          <a:xfrm>
            <a:off x="0" y="6468384"/>
            <a:ext cx="12170965" cy="389616"/>
          </a:xfrm>
          <a:prstGeom prst="rect">
            <a:avLst/>
          </a:prstGeom>
          <a:solidFill>
            <a:srgbClr val="F4773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 name="Isosceles Triangle 6">
            <a:extLst>
              <a:ext uri="{FF2B5EF4-FFF2-40B4-BE49-F238E27FC236}">
                <a16:creationId xmlns:a16="http://schemas.microsoft.com/office/drawing/2014/main" id="{ABA92D33-B16C-D227-2FFF-1F9ACA863353}"/>
              </a:ext>
            </a:extLst>
          </p:cNvPr>
          <p:cNvSpPr/>
          <p:nvPr userDrawn="1"/>
        </p:nvSpPr>
        <p:spPr>
          <a:xfrm>
            <a:off x="10154478" y="5124744"/>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504189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895A9F4-8EFA-489D-8967-5CC642982E60}"/>
              </a:ext>
            </a:extLst>
          </p:cNvPr>
          <p:cNvSpPr>
            <a:spLocks noGrp="1"/>
          </p:cNvSpPr>
          <p:nvPr>
            <p:ph type="dt" sz="half" idx="10"/>
          </p:nvPr>
        </p:nvSpPr>
        <p:spPr/>
        <p:txBody>
          <a:bodyPr/>
          <a:lstStyle/>
          <a:p>
            <a:fld id="{4BBE145F-6DA5-4120-B796-5C506C8025A0}" type="datetime1">
              <a:rPr lang="en-ZA" smtClean="0"/>
              <a:t>2026/04/23</a:t>
            </a:fld>
            <a:endParaRPr lang="en-ZA"/>
          </a:p>
        </p:txBody>
      </p:sp>
      <p:sp>
        <p:nvSpPr>
          <p:cNvPr id="7" name="Google Shape;85;p21">
            <a:extLst>
              <a:ext uri="{FF2B5EF4-FFF2-40B4-BE49-F238E27FC236}">
                <a16:creationId xmlns:a16="http://schemas.microsoft.com/office/drawing/2014/main" id="{42C25A98-236D-D8E9-0597-4B1426ADC2E6}"/>
              </a:ext>
            </a:extLst>
          </p:cNvPr>
          <p:cNvSpPr/>
          <p:nvPr userDrawn="1"/>
        </p:nvSpPr>
        <p:spPr>
          <a:xfrm>
            <a:off x="0" y="-7626"/>
            <a:ext cx="3283775" cy="6865626"/>
          </a:xfrm>
          <a:prstGeom prst="rect">
            <a:avLst/>
          </a:prstGeom>
          <a:solidFill>
            <a:srgbClr val="F477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88;p21">
            <a:extLst>
              <a:ext uri="{FF2B5EF4-FFF2-40B4-BE49-F238E27FC236}">
                <a16:creationId xmlns:a16="http://schemas.microsoft.com/office/drawing/2014/main" id="{BCDC0CC4-98C0-B97E-209C-CBDBCF00876C}"/>
              </a:ext>
            </a:extLst>
          </p:cNvPr>
          <p:cNvSpPr/>
          <p:nvPr userDrawn="1"/>
        </p:nvSpPr>
        <p:spPr>
          <a:xfrm>
            <a:off x="27450" y="6459811"/>
            <a:ext cx="12164550" cy="389616"/>
          </a:xfrm>
          <a:prstGeom prst="rect">
            <a:avLst/>
          </a:prstGeom>
          <a:solidFill>
            <a:srgbClr val="F47734"/>
          </a:solidFill>
          <a:ln w="12700" cap="flat" cmpd="sng">
            <a:solidFill>
              <a:srgbClr val="D9542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26365B5-3DF2-39E2-C7C9-C2BF14F507DF}"/>
              </a:ext>
            </a:extLst>
          </p:cNvPr>
          <p:cNvPicPr>
            <a:picLocks noChangeAspect="1"/>
          </p:cNvPicPr>
          <p:nvPr userDrawn="1"/>
        </p:nvPicPr>
        <p:blipFill>
          <a:blip r:embed="rId2"/>
          <a:stretch>
            <a:fillRect/>
          </a:stretch>
        </p:blipFill>
        <p:spPr>
          <a:xfrm>
            <a:off x="5754799" y="5069373"/>
            <a:ext cx="3639627" cy="493819"/>
          </a:xfrm>
          <a:prstGeom prst="rect">
            <a:avLst/>
          </a:prstGeom>
        </p:spPr>
      </p:pic>
      <p:pic>
        <p:nvPicPr>
          <p:cNvPr id="18" name="Picture 17" descr="A close-up of a person pouring a pill into his hand">
            <a:extLst>
              <a:ext uri="{FF2B5EF4-FFF2-40B4-BE49-F238E27FC236}">
                <a16:creationId xmlns:a16="http://schemas.microsoft.com/office/drawing/2014/main" id="{1497CF6B-B391-FF7D-9527-73AE7E2B801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222" r="16216"/>
          <a:stretch/>
        </p:blipFill>
        <p:spPr>
          <a:xfrm>
            <a:off x="0" y="-7626"/>
            <a:ext cx="6741052" cy="6874199"/>
          </a:xfrm>
          <a:prstGeom prst="parallelogram">
            <a:avLst/>
          </a:prstGeom>
        </p:spPr>
      </p:pic>
      <p:pic>
        <p:nvPicPr>
          <p:cNvPr id="9" name="Picture 8">
            <a:extLst>
              <a:ext uri="{FF2B5EF4-FFF2-40B4-BE49-F238E27FC236}">
                <a16:creationId xmlns:a16="http://schemas.microsoft.com/office/drawing/2014/main" id="{8E503497-7815-B376-0AC4-EA5D153F5270}"/>
              </a:ext>
            </a:extLst>
          </p:cNvPr>
          <p:cNvPicPr>
            <a:picLocks noChangeAspect="1"/>
          </p:cNvPicPr>
          <p:nvPr userDrawn="1"/>
        </p:nvPicPr>
        <p:blipFill>
          <a:blip r:embed="rId4"/>
          <a:stretch>
            <a:fillRect/>
          </a:stretch>
        </p:blipFill>
        <p:spPr>
          <a:xfrm>
            <a:off x="5902552" y="5674389"/>
            <a:ext cx="2142324" cy="426757"/>
          </a:xfrm>
          <a:prstGeom prst="rect">
            <a:avLst/>
          </a:prstGeom>
        </p:spPr>
      </p:pic>
      <p:pic>
        <p:nvPicPr>
          <p:cNvPr id="11" name="Picture 10">
            <a:extLst>
              <a:ext uri="{FF2B5EF4-FFF2-40B4-BE49-F238E27FC236}">
                <a16:creationId xmlns:a16="http://schemas.microsoft.com/office/drawing/2014/main" id="{00344C20-C7B7-6DDD-6509-46537F60AF1B}"/>
              </a:ext>
            </a:extLst>
          </p:cNvPr>
          <p:cNvPicPr>
            <a:picLocks noChangeAspect="1"/>
          </p:cNvPicPr>
          <p:nvPr userDrawn="1"/>
        </p:nvPicPr>
        <p:blipFill>
          <a:blip r:embed="rId5"/>
          <a:stretch>
            <a:fillRect/>
          </a:stretch>
        </p:blipFill>
        <p:spPr>
          <a:xfrm>
            <a:off x="8300155" y="5550074"/>
            <a:ext cx="1094271" cy="551072"/>
          </a:xfrm>
          <a:prstGeom prst="rect">
            <a:avLst/>
          </a:prstGeom>
        </p:spPr>
      </p:pic>
      <p:pic>
        <p:nvPicPr>
          <p:cNvPr id="13" name="Picture 12">
            <a:extLst>
              <a:ext uri="{FF2B5EF4-FFF2-40B4-BE49-F238E27FC236}">
                <a16:creationId xmlns:a16="http://schemas.microsoft.com/office/drawing/2014/main" id="{D0839797-C942-1FA3-88FA-E0D213134A59}"/>
              </a:ext>
            </a:extLst>
          </p:cNvPr>
          <p:cNvPicPr>
            <a:picLocks noChangeAspect="1"/>
          </p:cNvPicPr>
          <p:nvPr userDrawn="1"/>
        </p:nvPicPr>
        <p:blipFill>
          <a:blip r:embed="rId6"/>
          <a:stretch>
            <a:fillRect/>
          </a:stretch>
        </p:blipFill>
        <p:spPr>
          <a:xfrm>
            <a:off x="6741051" y="8573"/>
            <a:ext cx="5145470" cy="1908213"/>
          </a:xfrm>
          <a:prstGeom prst="rect">
            <a:avLst/>
          </a:prstGeom>
        </p:spPr>
      </p:pic>
      <p:sp>
        <p:nvSpPr>
          <p:cNvPr id="14" name="Isosceles Triangle 13">
            <a:extLst>
              <a:ext uri="{FF2B5EF4-FFF2-40B4-BE49-F238E27FC236}">
                <a16:creationId xmlns:a16="http://schemas.microsoft.com/office/drawing/2014/main" id="{74FD3C92-D4CA-0DB9-4685-BA85A6C69769}"/>
              </a:ext>
            </a:extLst>
          </p:cNvPr>
          <p:cNvSpPr/>
          <p:nvPr userDrawn="1"/>
        </p:nvSpPr>
        <p:spPr>
          <a:xfrm>
            <a:off x="10168534" y="5129841"/>
            <a:ext cx="2037522" cy="1733256"/>
          </a:xfrm>
          <a:prstGeom prst="triangle">
            <a:avLst>
              <a:gd name="adj" fmla="val 100000"/>
            </a:avLst>
          </a:prstGeom>
          <a:solidFill>
            <a:srgbClr val="561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2" name="Picture 1">
            <a:extLst>
              <a:ext uri="{FF2B5EF4-FFF2-40B4-BE49-F238E27FC236}">
                <a16:creationId xmlns:a16="http://schemas.microsoft.com/office/drawing/2014/main" id="{76A39EAE-D420-7739-8585-0563AA80511A}"/>
              </a:ext>
            </a:extLst>
          </p:cNvPr>
          <p:cNvPicPr>
            <a:picLocks noChangeAspect="1"/>
          </p:cNvPicPr>
          <p:nvPr userDrawn="1"/>
        </p:nvPicPr>
        <p:blipFill>
          <a:blip r:embed="rId7"/>
          <a:stretch>
            <a:fillRect/>
          </a:stretch>
        </p:blipFill>
        <p:spPr>
          <a:xfrm>
            <a:off x="9649705" y="5379694"/>
            <a:ext cx="948626" cy="948626"/>
          </a:xfrm>
          <a:prstGeom prst="rect">
            <a:avLst/>
          </a:prstGeom>
        </p:spPr>
      </p:pic>
    </p:spTree>
    <p:extLst>
      <p:ext uri="{BB962C8B-B14F-4D97-AF65-F5344CB8AC3E}">
        <p14:creationId xmlns:p14="http://schemas.microsoft.com/office/powerpoint/2010/main" val="6797168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29AA-25B2-46E8-B0C9-7D6185C8829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0BE7B2D-D0E2-49D2-A081-7A3D2B46A6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AF5787A-AB8F-442F-A26B-C9DA0F147D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580C3CF-F105-4D66-9A61-F115F29E8F71}"/>
              </a:ext>
            </a:extLst>
          </p:cNvPr>
          <p:cNvSpPr>
            <a:spLocks noGrp="1"/>
          </p:cNvSpPr>
          <p:nvPr>
            <p:ph type="dt" sz="half" idx="10"/>
          </p:nvPr>
        </p:nvSpPr>
        <p:spPr/>
        <p:txBody>
          <a:bodyPr/>
          <a:lstStyle/>
          <a:p>
            <a:fld id="{888FF69C-9A9F-477C-BC0E-51ED537629AC}" type="datetime1">
              <a:rPr lang="en-ZA" smtClean="0"/>
              <a:t>2026/04/23</a:t>
            </a:fld>
            <a:endParaRPr lang="en-ZA"/>
          </a:p>
        </p:txBody>
      </p:sp>
      <p:sp>
        <p:nvSpPr>
          <p:cNvPr id="6" name="Footer Placeholder 5">
            <a:extLst>
              <a:ext uri="{FF2B5EF4-FFF2-40B4-BE49-F238E27FC236}">
                <a16:creationId xmlns:a16="http://schemas.microsoft.com/office/drawing/2014/main" id="{FB64DBD6-76F1-4B36-B03F-193C2C90298B}"/>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B7373B44-D745-408A-92D4-41D0131B66A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18775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86E-B291-40AC-9F66-E560A444BC9B}"/>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0BBC494-2465-483E-8683-7892622A3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B40CD-FE46-4B2F-899D-2AC3F7D85D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45C429E-E7E5-4DC9-9CE4-DF8B4FA27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311BF2-5FE9-46E8-A196-3A09681BE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EE1B3255-BCD1-4309-AD1E-F2E651BBEE11}"/>
              </a:ext>
            </a:extLst>
          </p:cNvPr>
          <p:cNvSpPr>
            <a:spLocks noGrp="1"/>
          </p:cNvSpPr>
          <p:nvPr>
            <p:ph type="dt" sz="half" idx="10"/>
          </p:nvPr>
        </p:nvSpPr>
        <p:spPr/>
        <p:txBody>
          <a:bodyPr/>
          <a:lstStyle/>
          <a:p>
            <a:fld id="{DD8B0AB2-5740-438B-A64E-5A04BE3898DE}" type="datetime1">
              <a:rPr lang="en-ZA" smtClean="0"/>
              <a:t>2026/04/23</a:t>
            </a:fld>
            <a:endParaRPr lang="en-ZA"/>
          </a:p>
        </p:txBody>
      </p:sp>
      <p:sp>
        <p:nvSpPr>
          <p:cNvPr id="8" name="Footer Placeholder 7">
            <a:extLst>
              <a:ext uri="{FF2B5EF4-FFF2-40B4-BE49-F238E27FC236}">
                <a16:creationId xmlns:a16="http://schemas.microsoft.com/office/drawing/2014/main" id="{A64F60C4-8EE8-4F06-85E2-F416A7362857}"/>
              </a:ext>
            </a:extLst>
          </p:cNvPr>
          <p:cNvSpPr>
            <a:spLocks noGrp="1"/>
          </p:cNvSpPr>
          <p:nvPr>
            <p:ph type="ftr" sz="quarter" idx="11"/>
          </p:nvPr>
        </p:nvSpPr>
        <p:spPr/>
        <p:txBody>
          <a:bodyPr/>
          <a:lstStyle/>
          <a:p>
            <a:r>
              <a:rPr lang="en-ZA"/>
              <a:t>Business Confidential</a:t>
            </a:r>
          </a:p>
        </p:txBody>
      </p:sp>
      <p:sp>
        <p:nvSpPr>
          <p:cNvPr id="9" name="Slide Number Placeholder 8">
            <a:extLst>
              <a:ext uri="{FF2B5EF4-FFF2-40B4-BE49-F238E27FC236}">
                <a16:creationId xmlns:a16="http://schemas.microsoft.com/office/drawing/2014/main" id="{E4BAEC44-0376-40CE-99A9-55D06CFA06D6}"/>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19031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49552-8C80-4914-A0C7-12FC344A9D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0625DF68-79CA-48C2-B41F-54FBCA562F75}"/>
              </a:ext>
            </a:extLst>
          </p:cNvPr>
          <p:cNvSpPr>
            <a:spLocks noGrp="1"/>
          </p:cNvSpPr>
          <p:nvPr>
            <p:ph type="dt" sz="half" idx="10"/>
          </p:nvPr>
        </p:nvSpPr>
        <p:spPr/>
        <p:txBody>
          <a:bodyPr/>
          <a:lstStyle/>
          <a:p>
            <a:fld id="{75CF88A4-9873-44D7-964E-DF50FC65B01E}" type="datetime1">
              <a:rPr lang="en-ZA" smtClean="0"/>
              <a:t>2026/04/23</a:t>
            </a:fld>
            <a:endParaRPr lang="en-ZA"/>
          </a:p>
        </p:txBody>
      </p:sp>
      <p:sp>
        <p:nvSpPr>
          <p:cNvPr id="4" name="Footer Placeholder 3">
            <a:extLst>
              <a:ext uri="{FF2B5EF4-FFF2-40B4-BE49-F238E27FC236}">
                <a16:creationId xmlns:a16="http://schemas.microsoft.com/office/drawing/2014/main" id="{58631F56-E01E-4C85-B319-A85FBEFBB81B}"/>
              </a:ext>
            </a:extLst>
          </p:cNvPr>
          <p:cNvSpPr>
            <a:spLocks noGrp="1"/>
          </p:cNvSpPr>
          <p:nvPr>
            <p:ph type="ftr" sz="quarter" idx="11"/>
          </p:nvPr>
        </p:nvSpPr>
        <p:spPr/>
        <p:txBody>
          <a:bodyPr/>
          <a:lstStyle/>
          <a:p>
            <a:r>
              <a:rPr lang="en-ZA"/>
              <a:t>Business Confidential</a:t>
            </a:r>
          </a:p>
        </p:txBody>
      </p:sp>
      <p:sp>
        <p:nvSpPr>
          <p:cNvPr id="5" name="Slide Number Placeholder 4">
            <a:extLst>
              <a:ext uri="{FF2B5EF4-FFF2-40B4-BE49-F238E27FC236}">
                <a16:creationId xmlns:a16="http://schemas.microsoft.com/office/drawing/2014/main" id="{5C1AD95A-1A1A-4656-A195-DF2642B7B038}"/>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321370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A54583-D8B4-407C-8162-4964DD809ED7}"/>
              </a:ext>
            </a:extLst>
          </p:cNvPr>
          <p:cNvSpPr>
            <a:spLocks noGrp="1"/>
          </p:cNvSpPr>
          <p:nvPr>
            <p:ph type="dt" sz="half" idx="10"/>
          </p:nvPr>
        </p:nvSpPr>
        <p:spPr/>
        <p:txBody>
          <a:bodyPr/>
          <a:lstStyle/>
          <a:p>
            <a:fld id="{73CE0B1D-A7D5-4FAE-816D-7C2632CD26CE}" type="datetime1">
              <a:rPr lang="en-ZA" smtClean="0"/>
              <a:t>2026/04/23</a:t>
            </a:fld>
            <a:endParaRPr lang="en-ZA"/>
          </a:p>
        </p:txBody>
      </p:sp>
      <p:sp>
        <p:nvSpPr>
          <p:cNvPr id="3" name="Footer Placeholder 2">
            <a:extLst>
              <a:ext uri="{FF2B5EF4-FFF2-40B4-BE49-F238E27FC236}">
                <a16:creationId xmlns:a16="http://schemas.microsoft.com/office/drawing/2014/main" id="{DB88D757-58F3-4BCE-8C01-BD1A667A4D8F}"/>
              </a:ext>
            </a:extLst>
          </p:cNvPr>
          <p:cNvSpPr>
            <a:spLocks noGrp="1"/>
          </p:cNvSpPr>
          <p:nvPr>
            <p:ph type="ftr" sz="quarter" idx="11"/>
          </p:nvPr>
        </p:nvSpPr>
        <p:spPr/>
        <p:txBody>
          <a:bodyPr/>
          <a:lstStyle/>
          <a:p>
            <a:r>
              <a:rPr lang="en-ZA"/>
              <a:t>Business Confidential</a:t>
            </a:r>
          </a:p>
        </p:txBody>
      </p:sp>
      <p:sp>
        <p:nvSpPr>
          <p:cNvPr id="4" name="Slide Number Placeholder 3">
            <a:extLst>
              <a:ext uri="{FF2B5EF4-FFF2-40B4-BE49-F238E27FC236}">
                <a16:creationId xmlns:a16="http://schemas.microsoft.com/office/drawing/2014/main" id="{94C98004-82A7-4CAA-ACEE-428564E32DF1}"/>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36399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D6CD-A09E-4CB0-998D-108339941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10678129-9B4B-4041-A735-1D4D0DA4F5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F891C59-D6B1-4D51-B983-779128EC23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8F0BF-06B3-4080-980E-83F0AEC8E7F6}"/>
              </a:ext>
            </a:extLst>
          </p:cNvPr>
          <p:cNvSpPr>
            <a:spLocks noGrp="1"/>
          </p:cNvSpPr>
          <p:nvPr>
            <p:ph type="dt" sz="half" idx="10"/>
          </p:nvPr>
        </p:nvSpPr>
        <p:spPr/>
        <p:txBody>
          <a:bodyPr/>
          <a:lstStyle/>
          <a:p>
            <a:fld id="{38A10632-EAED-4BC2-B574-CFEDCC3FDAD8}" type="datetime1">
              <a:rPr lang="en-ZA" smtClean="0"/>
              <a:t>2026/04/23</a:t>
            </a:fld>
            <a:endParaRPr lang="en-ZA"/>
          </a:p>
        </p:txBody>
      </p:sp>
      <p:sp>
        <p:nvSpPr>
          <p:cNvPr id="6" name="Footer Placeholder 5">
            <a:extLst>
              <a:ext uri="{FF2B5EF4-FFF2-40B4-BE49-F238E27FC236}">
                <a16:creationId xmlns:a16="http://schemas.microsoft.com/office/drawing/2014/main" id="{E2D6C3E8-EED6-4E30-9724-E738B31B4C5C}"/>
              </a:ext>
            </a:extLst>
          </p:cNvPr>
          <p:cNvSpPr>
            <a:spLocks noGrp="1"/>
          </p:cNvSpPr>
          <p:nvPr>
            <p:ph type="ftr" sz="quarter" idx="11"/>
          </p:nvPr>
        </p:nvSpPr>
        <p:spPr/>
        <p:txBody>
          <a:bodyPr/>
          <a:lstStyle/>
          <a:p>
            <a:r>
              <a:rPr lang="en-ZA"/>
              <a:t>Business Confidential</a:t>
            </a:r>
          </a:p>
        </p:txBody>
      </p:sp>
      <p:sp>
        <p:nvSpPr>
          <p:cNvPr id="7" name="Slide Number Placeholder 6">
            <a:extLst>
              <a:ext uri="{FF2B5EF4-FFF2-40B4-BE49-F238E27FC236}">
                <a16:creationId xmlns:a16="http://schemas.microsoft.com/office/drawing/2014/main" id="{CC2A5116-05C0-48D2-8E08-16F3E7C64F0D}"/>
              </a:ext>
            </a:extLst>
          </p:cNvPr>
          <p:cNvSpPr>
            <a:spLocks noGrp="1"/>
          </p:cNvSpPr>
          <p:nvPr>
            <p:ph type="sldNum" sz="quarter" idx="12"/>
          </p:nvPr>
        </p:nvSpPr>
        <p:spPr/>
        <p:txBody>
          <a:bodyPr/>
          <a:lstStyle/>
          <a:p>
            <a:fld id="{5BFB42D1-C534-400D-BC72-5CE77A30CD5B}" type="slidenum">
              <a:rPr lang="en-ZA" smtClean="0"/>
              <a:t>‹#›</a:t>
            </a:fld>
            <a:endParaRPr lang="en-ZA"/>
          </a:p>
        </p:txBody>
      </p:sp>
    </p:spTree>
    <p:extLst>
      <p:ext uri="{BB962C8B-B14F-4D97-AF65-F5344CB8AC3E}">
        <p14:creationId xmlns:p14="http://schemas.microsoft.com/office/powerpoint/2010/main" val="228274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4E94D-4631-4775-B4A4-A3DB7D729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6A16FFB-E863-4BB5-ADEE-81BC7FA7F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E7D6E4D8-3261-4317-A9D6-9F42D14A4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47D41-11E0-4D7C-9813-21FF8CDDA849}" type="datetime1">
              <a:rPr lang="en-ZA" smtClean="0"/>
              <a:t>2026/04/23</a:t>
            </a:fld>
            <a:endParaRPr lang="en-ZA"/>
          </a:p>
        </p:txBody>
      </p:sp>
      <p:sp>
        <p:nvSpPr>
          <p:cNvPr id="5" name="Footer Placeholder 4">
            <a:extLst>
              <a:ext uri="{FF2B5EF4-FFF2-40B4-BE49-F238E27FC236}">
                <a16:creationId xmlns:a16="http://schemas.microsoft.com/office/drawing/2014/main" id="{AAD5DE15-9392-40E3-9927-A7C45DFE7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Business Confidential</a:t>
            </a:r>
          </a:p>
        </p:txBody>
      </p:sp>
      <p:sp>
        <p:nvSpPr>
          <p:cNvPr id="6" name="Slide Number Placeholder 5">
            <a:extLst>
              <a:ext uri="{FF2B5EF4-FFF2-40B4-BE49-F238E27FC236}">
                <a16:creationId xmlns:a16="http://schemas.microsoft.com/office/drawing/2014/main" id="{2CAD6C90-AC98-4846-BB84-3EC20BAFE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B42D1-C534-400D-BC72-5CE77A30CD5B}" type="slidenum">
              <a:rPr lang="en-ZA" smtClean="0"/>
              <a:t>‹#›</a:t>
            </a:fld>
            <a:endParaRPr lang="en-ZA"/>
          </a:p>
        </p:txBody>
      </p:sp>
      <p:pic>
        <p:nvPicPr>
          <p:cNvPr id="9" name="Google Shape;69;p19" descr="Icon&#10;&#10;Description automatically generated">
            <a:extLst>
              <a:ext uri="{FF2B5EF4-FFF2-40B4-BE49-F238E27FC236}">
                <a16:creationId xmlns:a16="http://schemas.microsoft.com/office/drawing/2014/main" id="{16475986-3960-A2BC-2E9D-0E3095C4223B}"/>
              </a:ext>
            </a:extLst>
          </p:cNvPr>
          <p:cNvPicPr preferRelativeResize="0"/>
          <p:nvPr userDrawn="1"/>
        </p:nvPicPr>
        <p:blipFill rotWithShape="1">
          <a:blip r:embed="rId16">
            <a:alphaModFix/>
          </a:blip>
          <a:srcRect/>
          <a:stretch/>
        </p:blipFill>
        <p:spPr>
          <a:xfrm>
            <a:off x="105530" y="177362"/>
            <a:ext cx="1524000" cy="914400"/>
          </a:xfrm>
          <a:prstGeom prst="rect">
            <a:avLst/>
          </a:prstGeom>
          <a:noFill/>
          <a:ln>
            <a:noFill/>
          </a:ln>
        </p:spPr>
      </p:pic>
    </p:spTree>
    <p:extLst>
      <p:ext uri="{BB962C8B-B14F-4D97-AF65-F5344CB8AC3E}">
        <p14:creationId xmlns:p14="http://schemas.microsoft.com/office/powerpoint/2010/main" val="103504628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5.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4.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4.bin"/><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dx.doi.org/10.1007/978-94-007-6169-8_59-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9;p19">
            <a:extLst>
              <a:ext uri="{FF2B5EF4-FFF2-40B4-BE49-F238E27FC236}">
                <a16:creationId xmlns:a16="http://schemas.microsoft.com/office/drawing/2014/main" id="{FFFC2622-3DA9-6465-B414-FAFDB1CF650F}"/>
              </a:ext>
            </a:extLst>
          </p:cNvPr>
          <p:cNvSpPr txBox="1"/>
          <p:nvPr/>
        </p:nvSpPr>
        <p:spPr>
          <a:xfrm>
            <a:off x="6235249" y="1941234"/>
            <a:ext cx="5787186" cy="2616060"/>
          </a:xfrm>
          <a:prstGeom prst="rect">
            <a:avLst/>
          </a:prstGeom>
          <a:noFill/>
          <a:ln>
            <a:noFill/>
          </a:ln>
        </p:spPr>
        <p:txBody>
          <a:bodyPr spcFirstLastPara="1" wrap="square" lIns="91425" tIns="45700" rIns="91425" bIns="45700" anchor="t" anchorCtr="0">
            <a:spAutoFit/>
          </a:bodyPr>
          <a:lstStyle/>
          <a:p>
            <a:pPr lvl="0" algn="ctr"/>
            <a:r>
              <a:rPr lang="en-US" sz="3200" b="1" dirty="0">
                <a:solidFill>
                  <a:srgbClr val="561B0D"/>
                </a:solidFill>
                <a:latin typeface="Arial"/>
                <a:ea typeface="Arial"/>
                <a:cs typeface="Arial"/>
                <a:sym typeface="Arial"/>
              </a:rPr>
              <a:t>Drug Discovery and Development Course </a:t>
            </a:r>
            <a:endParaRPr lang="en-US" sz="3200" b="1"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marL="0" marR="0" lvl="0" indent="0" algn="ctr" rtl="0">
              <a:spcBef>
                <a:spcPts val="0"/>
              </a:spcBef>
              <a:spcAft>
                <a:spcPts val="0"/>
              </a:spcAft>
              <a:buNone/>
            </a:pPr>
            <a:endParaRPr lang="en-US" sz="2000" dirty="0">
              <a:solidFill>
                <a:srgbClr val="242424"/>
              </a:solidFill>
              <a:latin typeface="Arial"/>
              <a:ea typeface="Arial"/>
              <a:cs typeface="Arial"/>
              <a:sym typeface="Arial"/>
            </a:endParaRPr>
          </a:p>
          <a:p>
            <a:pPr lvl="0" algn="ctr"/>
            <a:r>
              <a:rPr lang="en-GB" altLang="en-US" sz="2000" b="1" dirty="0">
                <a:latin typeface="Calibri" panose="020F0502020204030204" pitchFamily="34" charset="0"/>
                <a:cs typeface="Calibri" panose="020F0502020204030204" pitchFamily="34" charset="0"/>
              </a:rPr>
              <a:t>Introduction to Pharmacokinetic Modelling</a:t>
            </a:r>
          </a:p>
          <a:p>
            <a:pPr lvl="0" algn="ctr"/>
            <a:endParaRPr lang="en-US" sz="2000" b="0" i="0" dirty="0">
              <a:solidFill>
                <a:srgbClr val="242424"/>
              </a:solidFill>
              <a:latin typeface="Arial"/>
              <a:ea typeface="Arial"/>
              <a:cs typeface="Arial"/>
              <a:sym typeface="Arial"/>
            </a:endParaRPr>
          </a:p>
          <a:p>
            <a:pPr marL="0" marR="0" lvl="0" indent="0" algn="ctr" rtl="0">
              <a:spcBef>
                <a:spcPts val="0"/>
              </a:spcBef>
              <a:spcAft>
                <a:spcPts val="0"/>
              </a:spcAft>
              <a:buNone/>
            </a:pPr>
            <a:r>
              <a:rPr lang="en-US" sz="2000" dirty="0">
                <a:solidFill>
                  <a:srgbClr val="242424"/>
                </a:solidFill>
                <a:latin typeface="Arial"/>
                <a:ea typeface="Arial"/>
                <a:cs typeface="Arial"/>
                <a:sym typeface="Arial"/>
              </a:rPr>
              <a:t>Ali Mohamed</a:t>
            </a:r>
            <a:endParaRPr sz="2000" b="0" i="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0086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2181225" y="76201"/>
            <a:ext cx="7772400" cy="847725"/>
          </a:xfrm>
        </p:spPr>
        <p:txBody>
          <a:bodyPr/>
          <a:lstStyle/>
          <a:p>
            <a:pPr algn="l"/>
            <a:r>
              <a:rPr lang="en-ZW" altLang="en-US" sz="3600" b="1">
                <a:latin typeface="Calibri" panose="020F0502020204030204" pitchFamily="34" charset="0"/>
                <a:cs typeface="Calibri" panose="020F0502020204030204" pitchFamily="34" charset="0"/>
              </a:rPr>
              <a:t>Importance of Half-life</a:t>
            </a:r>
          </a:p>
        </p:txBody>
      </p:sp>
      <p:sp>
        <p:nvSpPr>
          <p:cNvPr id="18435" name="Content Placeholder 2"/>
          <p:cNvSpPr>
            <a:spLocks noGrp="1" noChangeArrowheads="1"/>
          </p:cNvSpPr>
          <p:nvPr>
            <p:ph idx="1"/>
          </p:nvPr>
        </p:nvSpPr>
        <p:spPr>
          <a:xfrm>
            <a:off x="1704975" y="1104901"/>
            <a:ext cx="6915150" cy="3190875"/>
          </a:xfrm>
        </p:spPr>
        <p:txBody>
          <a:bodyPr/>
          <a:lstStyle/>
          <a:p>
            <a:pPr>
              <a:lnSpc>
                <a:spcPct val="150000"/>
              </a:lnSpc>
              <a:buFont typeface="Wingdings" panose="05000000000000000000" pitchFamily="2" charset="2"/>
              <a:buChar char="q"/>
            </a:pPr>
            <a:r>
              <a:rPr lang="en-ZW" altLang="en-US" sz="1800">
                <a:latin typeface="Calibri" panose="020F0502020204030204" pitchFamily="34" charset="0"/>
                <a:cs typeface="Calibri" panose="020F0502020204030204" pitchFamily="34" charset="0"/>
              </a:rPr>
              <a:t>Guides on how often we should take a drug to keep at steady state concentrations</a:t>
            </a:r>
          </a:p>
          <a:p>
            <a:pPr>
              <a:lnSpc>
                <a:spcPct val="150000"/>
              </a:lnSpc>
              <a:buFont typeface="Wingdings" panose="05000000000000000000" pitchFamily="2" charset="2"/>
              <a:buChar char="q"/>
            </a:pPr>
            <a:r>
              <a:rPr lang="en-ZW" altLang="en-US" sz="1800">
                <a:latin typeface="Calibri" panose="020F0502020204030204" pitchFamily="34" charset="0"/>
                <a:cs typeface="Calibri" panose="020F0502020204030204" pitchFamily="34" charset="0"/>
              </a:rPr>
              <a:t>Informs us on how long it will take before a drug is completely cleared from our body</a:t>
            </a:r>
          </a:p>
          <a:p>
            <a:pPr>
              <a:lnSpc>
                <a:spcPct val="150000"/>
              </a:lnSpc>
              <a:buFont typeface="Wingdings" panose="05000000000000000000" pitchFamily="2" charset="2"/>
              <a:buChar char="Ø"/>
            </a:pPr>
            <a:r>
              <a:rPr lang="en-ZW" altLang="en-US" sz="1800">
                <a:solidFill>
                  <a:srgbClr val="C00000"/>
                </a:solidFill>
                <a:latin typeface="Calibri" panose="020F0502020204030204" pitchFamily="34" charset="0"/>
                <a:cs typeface="Calibri" panose="020F0502020204030204" pitchFamily="34" charset="0"/>
              </a:rPr>
              <a:t>The rule of thumb to both scenarios is 4-5 half lives!</a:t>
            </a:r>
          </a:p>
          <a:p>
            <a:pPr>
              <a:lnSpc>
                <a:spcPct val="150000"/>
              </a:lnSpc>
              <a:buFontTx/>
              <a:buNone/>
            </a:pPr>
            <a:r>
              <a:rPr lang="en-ZW" altLang="en-US" sz="1800">
                <a:solidFill>
                  <a:srgbClr val="C00000"/>
                </a:solidFill>
                <a:latin typeface="Calibri" panose="020F0502020204030204" pitchFamily="34" charset="0"/>
                <a:cs typeface="Calibri" panose="020F0502020204030204" pitchFamily="34" charset="0"/>
              </a:rPr>
              <a:t>    </a:t>
            </a:r>
            <a:r>
              <a:rPr lang="en-ZW" altLang="en-US" sz="1800">
                <a:solidFill>
                  <a:srgbClr val="3366FF"/>
                </a:solidFill>
                <a:latin typeface="Calibri" panose="020F0502020204030204" pitchFamily="34" charset="0"/>
                <a:cs typeface="Calibri" panose="020F0502020204030204" pitchFamily="34" charset="0"/>
              </a:rPr>
              <a:t>(by 4 half lives, 16hours, only 6% of the drug will be remaining!)</a:t>
            </a: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1564" y="1100139"/>
            <a:ext cx="17430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16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noChangeArrowheads="1"/>
          </p:cNvSpPr>
          <p:nvPr>
            <p:ph type="title"/>
          </p:nvPr>
        </p:nvSpPr>
        <p:spPr>
          <a:xfrm>
            <a:off x="1657350" y="161926"/>
            <a:ext cx="8858250" cy="828675"/>
          </a:xfrm>
        </p:spPr>
        <p:txBody>
          <a:bodyPr>
            <a:normAutofit fontScale="90000"/>
          </a:bodyPr>
          <a:lstStyle/>
          <a:p>
            <a:pPr>
              <a:defRPr/>
            </a:pPr>
            <a:r>
              <a:rPr lang="en-ZW" altLang="en-US" sz="3600" b="1" dirty="0">
                <a:latin typeface="Calibri" panose="020F0502020204030204" pitchFamily="34" charset="0"/>
                <a:cs typeface="Calibri" panose="020F0502020204030204" pitchFamily="34" charset="0"/>
              </a:rPr>
              <a:t>Determination</a:t>
            </a:r>
            <a:r>
              <a:rPr lang="en-ZW" altLang="en-US" sz="3200" b="1" dirty="0">
                <a:latin typeface="Calibri" panose="020F0502020204030204" pitchFamily="34" charset="0"/>
                <a:cs typeface="Calibri" panose="020F0502020204030204" pitchFamily="34" charset="0"/>
              </a:rPr>
              <a:t> of Area Under the Curve (AUC)</a:t>
            </a:r>
            <a:br>
              <a:rPr lang="en-ZW" altLang="en-US" sz="3200" b="1" dirty="0">
                <a:latin typeface="Calibri" panose="020F0502020204030204" pitchFamily="34" charset="0"/>
                <a:cs typeface="Calibri" panose="020F0502020204030204" pitchFamily="34" charset="0"/>
              </a:rPr>
            </a:br>
            <a:r>
              <a:rPr lang="en-ZW" altLang="en-US" sz="3200" b="1" dirty="0">
                <a:latin typeface="Calibri" panose="020F0502020204030204" pitchFamily="34" charset="0"/>
                <a:cs typeface="Calibri" panose="020F0502020204030204" pitchFamily="34" charset="0"/>
              </a:rPr>
              <a:t>                         Estimation of Exposure</a:t>
            </a:r>
          </a:p>
        </p:txBody>
      </p:sp>
      <p:sp>
        <p:nvSpPr>
          <p:cNvPr id="19459" name="Text Box 14"/>
          <p:cNvSpPr txBox="1">
            <a:spLocks noChangeArrowheads="1"/>
          </p:cNvSpPr>
          <p:nvPr/>
        </p:nvSpPr>
        <p:spPr bwMode="auto">
          <a:xfrm>
            <a:off x="6669088" y="1663701"/>
            <a:ext cx="34353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rgbClr val="FF0000"/>
              </a:buClr>
              <a:buFont typeface="Wingdings" panose="05000000000000000000" pitchFamily="2" charset="2"/>
              <a:buNone/>
            </a:pPr>
            <a:r>
              <a:rPr lang="sv-SE" altLang="en-US" sz="1800" b="1">
                <a:latin typeface="Calibri" panose="020F0502020204030204" pitchFamily="34" charset="0"/>
                <a:cs typeface="Calibri" panose="020F0502020204030204" pitchFamily="34" charset="0"/>
              </a:rPr>
              <a:t>AUC = AUC (0-t</a:t>
            </a:r>
            <a:r>
              <a:rPr lang="sv-SE" altLang="en-US" sz="1800" b="1" baseline="-25000">
                <a:latin typeface="Calibri" panose="020F0502020204030204" pitchFamily="34" charset="0"/>
                <a:cs typeface="Calibri" panose="020F0502020204030204" pitchFamily="34" charset="0"/>
              </a:rPr>
              <a:t>z</a:t>
            </a:r>
            <a:r>
              <a:rPr lang="sv-SE" altLang="en-US" sz="1800" b="1">
                <a:latin typeface="Calibri" panose="020F0502020204030204" pitchFamily="34" charset="0"/>
                <a:cs typeface="Calibri" panose="020F0502020204030204" pitchFamily="34" charset="0"/>
              </a:rPr>
              <a:t>) + AUC(t</a:t>
            </a:r>
            <a:r>
              <a:rPr lang="sv-SE" altLang="en-US" sz="1800" b="1" baseline="-25000">
                <a:latin typeface="Calibri" panose="020F0502020204030204" pitchFamily="34" charset="0"/>
                <a:cs typeface="Calibri" panose="020F0502020204030204" pitchFamily="34" charset="0"/>
              </a:rPr>
              <a:t>z</a:t>
            </a:r>
            <a:r>
              <a:rPr lang="sv-SE" altLang="en-US" sz="1800" b="1">
                <a:latin typeface="Calibri" panose="020F0502020204030204" pitchFamily="34" charset="0"/>
                <a:cs typeface="Calibri" panose="020F0502020204030204" pitchFamily="34" charset="0"/>
              </a:rPr>
              <a:t>-</a:t>
            </a:r>
            <a:r>
              <a:rPr lang="sv-SE" altLang="en-US" sz="1800" b="1">
                <a:latin typeface="Calibri" panose="020F0502020204030204" pitchFamily="34" charset="0"/>
                <a:cs typeface="Calibri" panose="020F0502020204030204" pitchFamily="34" charset="0"/>
                <a:sym typeface="Symbol" panose="05050102010706020507" pitchFamily="18" charset="2"/>
              </a:rPr>
              <a:t>)</a:t>
            </a:r>
            <a:endParaRPr lang="sv-SE" altLang="en-US" sz="1800" b="1">
              <a:latin typeface="Calibri" panose="020F0502020204030204" pitchFamily="34" charset="0"/>
              <a:cs typeface="Calibri" panose="020F0502020204030204" pitchFamily="34" charset="0"/>
            </a:endParaRPr>
          </a:p>
        </p:txBody>
      </p:sp>
      <p:grpSp>
        <p:nvGrpSpPr>
          <p:cNvPr id="19460" name="Group 2"/>
          <p:cNvGrpSpPr>
            <a:grpSpLocks/>
          </p:cNvGrpSpPr>
          <p:nvPr/>
        </p:nvGrpSpPr>
        <p:grpSpPr bwMode="auto">
          <a:xfrm>
            <a:off x="1806576" y="1543050"/>
            <a:ext cx="4740275" cy="2736850"/>
            <a:chOff x="283156" y="1543627"/>
            <a:chExt cx="4739778" cy="2736000"/>
          </a:xfrm>
        </p:grpSpPr>
        <p:pic>
          <p:nvPicPr>
            <p:cNvPr id="194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56" y="1543627"/>
              <a:ext cx="4739778" cy="27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Rectangle 1"/>
            <p:cNvSpPr>
              <a:spLocks noChangeArrowheads="1"/>
            </p:cNvSpPr>
            <p:nvPr/>
          </p:nvSpPr>
          <p:spPr bwMode="auto">
            <a:xfrm>
              <a:off x="2854034" y="4064000"/>
              <a:ext cx="572655" cy="21562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400" b="1"/>
                <a:t>t = t</a:t>
              </a:r>
              <a:r>
                <a:rPr lang="en-US" altLang="en-US" sz="1400" b="1" baseline="-25000"/>
                <a:t>z</a:t>
              </a:r>
              <a:endParaRPr lang="en-ZW" altLang="en-US" sz="1400" b="1" baseline="-25000"/>
            </a:p>
          </p:txBody>
        </p:sp>
      </p:grpSp>
      <p:sp>
        <p:nvSpPr>
          <p:cNvPr id="16" name="Rectangle 3"/>
          <p:cNvSpPr txBox="1">
            <a:spLocks noChangeArrowheads="1"/>
          </p:cNvSpPr>
          <p:nvPr/>
        </p:nvSpPr>
        <p:spPr>
          <a:xfrm>
            <a:off x="6772276" y="2128838"/>
            <a:ext cx="3743325" cy="2322512"/>
          </a:xfrm>
          <a:prstGeom prst="rect">
            <a:avLst/>
          </a:prstGeom>
        </p:spPr>
        <p:txBody>
          <a:bodyPr/>
          <a:lstStyle/>
          <a:p>
            <a:pPr marL="449263" indent="-449263">
              <a:lnSpc>
                <a:spcPct val="90000"/>
              </a:lnSpc>
              <a:spcBef>
                <a:spcPct val="20000"/>
              </a:spcBef>
              <a:buFont typeface="Wingdings" pitchFamily="2" charset="2"/>
              <a:buChar char="q"/>
              <a:defRPr/>
            </a:pPr>
            <a:r>
              <a:rPr lang="sv-SE" kern="0" dirty="0">
                <a:solidFill>
                  <a:srgbClr val="FF0000"/>
                </a:solidFill>
                <a:latin typeface="Calibri" panose="020F0502020204030204" pitchFamily="34" charset="0"/>
                <a:cs typeface="Calibri" panose="020F0502020204030204" pitchFamily="34" charset="0"/>
              </a:rPr>
              <a:t>AUC (0-t</a:t>
            </a:r>
            <a:r>
              <a:rPr lang="sv-SE" kern="0" baseline="-25000" dirty="0">
                <a:solidFill>
                  <a:srgbClr val="FF0000"/>
                </a:solidFill>
                <a:latin typeface="Calibri" panose="020F0502020204030204" pitchFamily="34" charset="0"/>
                <a:cs typeface="Calibri" panose="020F0502020204030204" pitchFamily="34" charset="0"/>
              </a:rPr>
              <a:t>z</a:t>
            </a:r>
            <a:r>
              <a:rPr lang="sv-SE" kern="0" dirty="0">
                <a:solidFill>
                  <a:srgbClr val="FF0000"/>
                </a:solidFill>
                <a:latin typeface="Calibri" panose="020F0502020204030204" pitchFamily="34" charset="0"/>
                <a:cs typeface="Calibri" panose="020F0502020204030204" pitchFamily="34" charset="0"/>
              </a:rPr>
              <a:t>)</a:t>
            </a:r>
          </a:p>
          <a:p>
            <a:pPr marL="914400" lvl="1" indent="-285750">
              <a:lnSpc>
                <a:spcPct val="150000"/>
              </a:lnSpc>
              <a:spcBef>
                <a:spcPct val="20000"/>
              </a:spcBef>
              <a:buFont typeface="Wingdings" panose="05000000000000000000" pitchFamily="2" charset="2"/>
              <a:buChar char="Ø"/>
              <a:defRPr/>
            </a:pPr>
            <a:r>
              <a:rPr lang="sv-SE" kern="0" dirty="0">
                <a:latin typeface="Calibri" panose="020F0502020204030204" pitchFamily="34" charset="0"/>
                <a:cs typeface="Calibri" panose="020F0502020204030204" pitchFamily="34" charset="0"/>
              </a:rPr>
              <a:t>Linear trapezoidal rule</a:t>
            </a:r>
          </a:p>
          <a:p>
            <a:pPr marL="914400" lvl="1" indent="-285750">
              <a:lnSpc>
                <a:spcPct val="150000"/>
              </a:lnSpc>
              <a:spcBef>
                <a:spcPct val="20000"/>
              </a:spcBef>
              <a:buFont typeface="Wingdings" panose="05000000000000000000" pitchFamily="2" charset="2"/>
              <a:buChar char="Ø"/>
              <a:defRPr/>
            </a:pPr>
            <a:r>
              <a:rPr lang="sv-SE" kern="0" dirty="0">
                <a:latin typeface="Calibri" panose="020F0502020204030204" pitchFamily="34" charset="0"/>
                <a:cs typeface="Calibri" panose="020F0502020204030204" pitchFamily="34" charset="0"/>
              </a:rPr>
              <a:t>Log-linear trapezoidal rule</a:t>
            </a:r>
          </a:p>
          <a:p>
            <a:pPr marL="914400" lvl="1" indent="-285750">
              <a:lnSpc>
                <a:spcPct val="90000"/>
              </a:lnSpc>
              <a:spcBef>
                <a:spcPct val="20000"/>
              </a:spcBef>
              <a:buFontTx/>
              <a:buChar char="–"/>
              <a:defRPr/>
            </a:pPr>
            <a:endParaRPr lang="sv-SE" kern="0" dirty="0">
              <a:latin typeface="Calibri" panose="020F0502020204030204" pitchFamily="34" charset="0"/>
              <a:cs typeface="Calibri" panose="020F0502020204030204" pitchFamily="34" charset="0"/>
            </a:endParaRPr>
          </a:p>
          <a:p>
            <a:pPr marL="449263" indent="-449263">
              <a:lnSpc>
                <a:spcPct val="90000"/>
              </a:lnSpc>
              <a:spcBef>
                <a:spcPct val="20000"/>
              </a:spcBef>
              <a:buClr>
                <a:srgbClr val="0000FF"/>
              </a:buClr>
              <a:buFont typeface="Wingdings" pitchFamily="2" charset="2"/>
              <a:buChar char="q"/>
              <a:defRPr/>
            </a:pPr>
            <a:r>
              <a:rPr lang="sv-SE" kern="0" dirty="0">
                <a:solidFill>
                  <a:schemeClr val="accent2"/>
                </a:solidFill>
                <a:latin typeface="Calibri" panose="020F0502020204030204" pitchFamily="34" charset="0"/>
                <a:cs typeface="Calibri" panose="020F0502020204030204" pitchFamily="34" charset="0"/>
              </a:rPr>
              <a:t>AUC(t</a:t>
            </a:r>
            <a:r>
              <a:rPr lang="sv-SE" kern="0" baseline="-25000" dirty="0">
                <a:solidFill>
                  <a:schemeClr val="accent2"/>
                </a:solidFill>
                <a:latin typeface="Calibri" panose="020F0502020204030204" pitchFamily="34" charset="0"/>
                <a:cs typeface="Calibri" panose="020F0502020204030204" pitchFamily="34" charset="0"/>
              </a:rPr>
              <a:t>z</a:t>
            </a:r>
            <a:r>
              <a:rPr lang="sv-SE" kern="0" dirty="0">
                <a:solidFill>
                  <a:schemeClr val="accent2"/>
                </a:solidFill>
                <a:latin typeface="Calibri" panose="020F0502020204030204" pitchFamily="34" charset="0"/>
                <a:cs typeface="Calibri" panose="020F0502020204030204" pitchFamily="34" charset="0"/>
              </a:rPr>
              <a:t>-</a:t>
            </a:r>
            <a:r>
              <a:rPr lang="sv-SE" kern="0" dirty="0">
                <a:solidFill>
                  <a:schemeClr val="accent2"/>
                </a:solidFill>
                <a:latin typeface="Calibri" panose="020F0502020204030204" pitchFamily="34" charset="0"/>
                <a:cs typeface="Calibri" panose="020F0502020204030204" pitchFamily="34" charset="0"/>
                <a:sym typeface="Symbol" pitchFamily="18" charset="2"/>
              </a:rPr>
              <a:t>)</a:t>
            </a:r>
            <a:endParaRPr lang="sv-SE" kern="0" dirty="0">
              <a:solidFill>
                <a:schemeClr val="accent2"/>
              </a:solidFill>
              <a:latin typeface="Calibri" panose="020F0502020204030204" pitchFamily="34" charset="0"/>
              <a:cs typeface="Calibri" panose="020F0502020204030204" pitchFamily="34" charset="0"/>
            </a:endParaRPr>
          </a:p>
          <a:p>
            <a:pPr marL="742950" lvl="1" indent="-285750">
              <a:lnSpc>
                <a:spcPct val="90000"/>
              </a:lnSpc>
              <a:spcBef>
                <a:spcPct val="20000"/>
              </a:spcBef>
              <a:buFont typeface="Wingdings" panose="05000000000000000000" pitchFamily="2" charset="2"/>
              <a:buChar char="Ø"/>
              <a:defRPr/>
            </a:pPr>
            <a:r>
              <a:rPr lang="en-US" kern="0" dirty="0">
                <a:latin typeface="Calibri" panose="020F0502020204030204" pitchFamily="34" charset="0"/>
                <a:cs typeface="Calibri" panose="020F0502020204030204" pitchFamily="34" charset="0"/>
              </a:rPr>
              <a:t>Extrapolation</a:t>
            </a:r>
          </a:p>
        </p:txBody>
      </p:sp>
      <p:sp>
        <p:nvSpPr>
          <p:cNvPr id="19462" name="TextBox 59"/>
          <p:cNvSpPr txBox="1">
            <a:spLocks noChangeArrowheads="1"/>
          </p:cNvSpPr>
          <p:nvPr/>
        </p:nvSpPr>
        <p:spPr bwMode="auto">
          <a:xfrm>
            <a:off x="1651000" y="4927601"/>
            <a:ext cx="87518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latin typeface="Calibri" panose="020F0502020204030204" pitchFamily="34" charset="0"/>
                <a:cs typeface="Calibri" panose="020F0502020204030204" pitchFamily="34" charset="0"/>
              </a:rPr>
              <a:t>AUC is the total amount of drug that reaches the circulatory system at any given time. Units: ng.hr/ml</a:t>
            </a:r>
          </a:p>
        </p:txBody>
      </p:sp>
    </p:spTree>
    <p:extLst>
      <p:ext uri="{BB962C8B-B14F-4D97-AF65-F5344CB8AC3E}">
        <p14:creationId xmlns:p14="http://schemas.microsoft.com/office/powerpoint/2010/main" val="311513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17600" y="133200"/>
            <a:ext cx="7772400" cy="781050"/>
          </a:xfrm>
        </p:spPr>
        <p:txBody>
          <a:bodyPr/>
          <a:lstStyle/>
          <a:p>
            <a:pPr algn="l"/>
            <a:r>
              <a:rPr lang="sv-SE" altLang="en-US" sz="3600" b="1" dirty="0">
                <a:latin typeface="Calibri" panose="020F0502020204030204" pitchFamily="34" charset="0"/>
                <a:cs typeface="Calibri" panose="020F0502020204030204" pitchFamily="34" charset="0"/>
              </a:rPr>
              <a:t>Linear trapezoidal rule</a:t>
            </a:r>
            <a:endParaRPr lang="en-US" altLang="en-US" sz="3600" b="1" dirty="0">
              <a:latin typeface="Calibri" panose="020F0502020204030204" pitchFamily="34" charset="0"/>
              <a:cs typeface="Calibri" panose="020F0502020204030204" pitchFamily="34" charset="0"/>
            </a:endParaRPr>
          </a:p>
        </p:txBody>
      </p:sp>
      <p:pic>
        <p:nvPicPr>
          <p:cNvPr id="20483" name="Picture 4"/>
          <p:cNvPicPr>
            <a:picLocks noGrp="1" noChangeAspect="1" noChangeArrowheads="1"/>
          </p:cNvPicPr>
          <p:nvPr>
            <p:ph sz="quarter" idx="4294967295"/>
          </p:nvPr>
        </p:nvPicPr>
        <p:blipFill>
          <a:blip r:embed="rId3" cstate="hqprint">
            <a:extLst>
              <a:ext uri="{28A0092B-C50C-407E-A947-70E740481C1C}">
                <a14:useLocalDpi xmlns:a14="http://schemas.microsoft.com/office/drawing/2010/main" val="0"/>
              </a:ext>
            </a:extLst>
          </a:blip>
          <a:srcRect/>
          <a:stretch>
            <a:fillRect/>
          </a:stretch>
        </p:blipFill>
        <p:spPr>
          <a:xfrm>
            <a:off x="2135188" y="2247901"/>
            <a:ext cx="8075612" cy="3656013"/>
          </a:xfrm>
          <a:noFill/>
          <a:ln w="50800">
            <a:solidFill>
              <a:schemeClr val="accent2"/>
            </a:solidFill>
            <a:miter lim="800000"/>
            <a:headEnd/>
            <a:tailEnd/>
          </a:ln>
        </p:spPr>
      </p:pic>
      <p:sp>
        <p:nvSpPr>
          <p:cNvPr id="215048" name="Line 8"/>
          <p:cNvSpPr>
            <a:spLocks noChangeShapeType="1"/>
          </p:cNvSpPr>
          <p:nvPr/>
        </p:nvSpPr>
        <p:spPr bwMode="auto">
          <a:xfrm>
            <a:off x="3133725" y="3929063"/>
            <a:ext cx="0"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graphicFrame>
        <p:nvGraphicFramePr>
          <p:cNvPr id="20485" name="Object 2"/>
          <p:cNvGraphicFramePr>
            <a:graphicFrameLocks noGrp="1" noChangeAspect="1"/>
          </p:cNvGraphicFramePr>
          <p:nvPr>
            <p:ph sz="quarter" idx="4294967295"/>
          </p:nvPr>
        </p:nvGraphicFramePr>
        <p:xfrm>
          <a:off x="2063750" y="808038"/>
          <a:ext cx="4013200" cy="1039812"/>
        </p:xfrm>
        <a:graphic>
          <a:graphicData uri="http://schemas.openxmlformats.org/presentationml/2006/ole">
            <mc:AlternateContent xmlns:mc="http://schemas.openxmlformats.org/markup-compatibility/2006">
              <mc:Choice xmlns:v="urn:schemas-microsoft-com:vml" Requires="v">
                <p:oleObj name="Equation" r:id="rId4" imgW="2006600" imgH="520700" progId="Equation.DGEE2">
                  <p:embed/>
                </p:oleObj>
              </mc:Choice>
              <mc:Fallback>
                <p:oleObj name="Equation" r:id="rId4" imgW="2006600" imgH="520700" progId="Equation.DGEE2">
                  <p:embed/>
                  <p:pic>
                    <p:nvPicPr>
                      <p:cNvPr id="2048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808038"/>
                        <a:ext cx="4013200" cy="1039812"/>
                      </a:xfrm>
                      <a:prstGeom prst="rect">
                        <a:avLst/>
                      </a:prstGeom>
                      <a:solidFill>
                        <a:schemeClr val="bg1"/>
                      </a:solidFill>
                      <a:ln w="508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6" name="Object 3"/>
          <p:cNvGraphicFramePr>
            <a:graphicFrameLocks noChangeAspect="1"/>
          </p:cNvGraphicFramePr>
          <p:nvPr/>
        </p:nvGraphicFramePr>
        <p:xfrm>
          <a:off x="6146801" y="796926"/>
          <a:ext cx="4340225" cy="1039813"/>
        </p:xfrm>
        <a:graphic>
          <a:graphicData uri="http://schemas.openxmlformats.org/presentationml/2006/ole">
            <mc:AlternateContent xmlns:mc="http://schemas.openxmlformats.org/markup-compatibility/2006">
              <mc:Choice xmlns:v="urn:schemas-microsoft-com:vml" Requires="v">
                <p:oleObj name="Equation" r:id="rId6" imgW="2171700" imgH="520700" progId="Equation.DGEE2">
                  <p:embed/>
                </p:oleObj>
              </mc:Choice>
              <mc:Fallback>
                <p:oleObj name="Equation" r:id="rId6" imgW="2171700" imgH="520700" progId="Equation.DGEE2">
                  <p:embed/>
                  <p:pic>
                    <p:nvPicPr>
                      <p:cNvPr id="2048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801" y="796926"/>
                        <a:ext cx="4340225" cy="1039813"/>
                      </a:xfrm>
                      <a:prstGeom prst="rect">
                        <a:avLst/>
                      </a:prstGeom>
                      <a:noFill/>
                      <a:ln w="50800">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7" name="Text Box 13"/>
          <p:cNvSpPr txBox="1">
            <a:spLocks noChangeArrowheads="1"/>
          </p:cNvSpPr>
          <p:nvPr/>
        </p:nvSpPr>
        <p:spPr bwMode="auto">
          <a:xfrm>
            <a:off x="6902450" y="1892301"/>
            <a:ext cx="23764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sv-SE" altLang="en-US" sz="1400" b="1" dirty="0">
                <a:solidFill>
                  <a:schemeClr val="accent2"/>
                </a:solidFill>
              </a:rPr>
              <a:t>Mean conc * base</a:t>
            </a:r>
            <a:endParaRPr lang="en-US" altLang="en-US" sz="1400" b="1" dirty="0">
              <a:solidFill>
                <a:schemeClr val="accent2"/>
              </a:solidFill>
            </a:endParaRPr>
          </a:p>
        </p:txBody>
      </p:sp>
      <p:sp>
        <p:nvSpPr>
          <p:cNvPr id="215059" name="Line 19"/>
          <p:cNvSpPr>
            <a:spLocks noChangeShapeType="1"/>
          </p:cNvSpPr>
          <p:nvPr/>
        </p:nvSpPr>
        <p:spPr bwMode="auto">
          <a:xfrm>
            <a:off x="7437438"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60" name="Line 20"/>
          <p:cNvSpPr>
            <a:spLocks noChangeShapeType="1"/>
          </p:cNvSpPr>
          <p:nvPr/>
        </p:nvSpPr>
        <p:spPr bwMode="auto">
          <a:xfrm>
            <a:off x="8553450" y="4911725"/>
            <a:ext cx="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61" name="Line 21"/>
          <p:cNvSpPr>
            <a:spLocks noChangeShapeType="1"/>
          </p:cNvSpPr>
          <p:nvPr/>
        </p:nvSpPr>
        <p:spPr bwMode="auto">
          <a:xfrm>
            <a:off x="9677400" y="5002213"/>
            <a:ext cx="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65" name="Line 25"/>
          <p:cNvSpPr>
            <a:spLocks noChangeShapeType="1"/>
          </p:cNvSpPr>
          <p:nvPr/>
        </p:nvSpPr>
        <p:spPr bwMode="auto">
          <a:xfrm>
            <a:off x="3278188" y="3270250"/>
            <a:ext cx="0" cy="1873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4" name="Line 34"/>
          <p:cNvSpPr>
            <a:spLocks noChangeShapeType="1"/>
          </p:cNvSpPr>
          <p:nvPr/>
        </p:nvSpPr>
        <p:spPr bwMode="auto">
          <a:xfrm>
            <a:off x="4656138" y="3344864"/>
            <a:ext cx="0" cy="1800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5" name="Line 35"/>
          <p:cNvSpPr>
            <a:spLocks noChangeShapeType="1"/>
          </p:cNvSpPr>
          <p:nvPr/>
        </p:nvSpPr>
        <p:spPr bwMode="auto">
          <a:xfrm>
            <a:off x="5205413" y="3749675"/>
            <a:ext cx="0" cy="1403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6" name="Line 36"/>
          <p:cNvSpPr>
            <a:spLocks noChangeShapeType="1"/>
          </p:cNvSpPr>
          <p:nvPr/>
        </p:nvSpPr>
        <p:spPr bwMode="auto">
          <a:xfrm>
            <a:off x="5754688" y="4108451"/>
            <a:ext cx="0" cy="10080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7" name="Line 37"/>
          <p:cNvSpPr>
            <a:spLocks noChangeShapeType="1"/>
          </p:cNvSpPr>
          <p:nvPr/>
        </p:nvSpPr>
        <p:spPr bwMode="auto">
          <a:xfrm>
            <a:off x="6311900" y="4362451"/>
            <a:ext cx="0" cy="792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8" name="Line 38"/>
          <p:cNvSpPr>
            <a:spLocks noChangeShapeType="1"/>
          </p:cNvSpPr>
          <p:nvPr/>
        </p:nvSpPr>
        <p:spPr bwMode="auto">
          <a:xfrm>
            <a:off x="4357688" y="3084513"/>
            <a:ext cx="0" cy="2051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79" name="Line 39"/>
          <p:cNvSpPr>
            <a:spLocks noChangeShapeType="1"/>
          </p:cNvSpPr>
          <p:nvPr/>
        </p:nvSpPr>
        <p:spPr bwMode="auto">
          <a:xfrm>
            <a:off x="4054475" y="2843213"/>
            <a:ext cx="0" cy="2303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80" name="Line 40"/>
          <p:cNvSpPr>
            <a:spLocks noChangeShapeType="1"/>
          </p:cNvSpPr>
          <p:nvPr/>
        </p:nvSpPr>
        <p:spPr bwMode="auto">
          <a:xfrm>
            <a:off x="3765550" y="2670175"/>
            <a:ext cx="0" cy="24828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
        <p:nvSpPr>
          <p:cNvPr id="215081" name="Line 41"/>
          <p:cNvSpPr>
            <a:spLocks noChangeShapeType="1"/>
          </p:cNvSpPr>
          <p:nvPr/>
        </p:nvSpPr>
        <p:spPr bwMode="auto">
          <a:xfrm>
            <a:off x="3484563" y="2770189"/>
            <a:ext cx="0" cy="23764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ZW"/>
          </a:p>
        </p:txBody>
      </p:sp>
    </p:spTree>
    <p:extLst>
      <p:ext uri="{BB962C8B-B14F-4D97-AF65-F5344CB8AC3E}">
        <p14:creationId xmlns:p14="http://schemas.microsoft.com/office/powerpoint/2010/main" val="1118424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50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7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1507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150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50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507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505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50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17600" y="136800"/>
            <a:ext cx="7772400" cy="733425"/>
          </a:xfrm>
        </p:spPr>
        <p:txBody>
          <a:bodyPr/>
          <a:lstStyle/>
          <a:p>
            <a:pPr algn="l"/>
            <a:r>
              <a:rPr lang="sv-SE" altLang="en-US" sz="3600" b="1" dirty="0">
                <a:latin typeface="Calibri" panose="020F0502020204030204" pitchFamily="34" charset="0"/>
                <a:cs typeface="Calibri" panose="020F0502020204030204" pitchFamily="34" charset="0"/>
              </a:rPr>
              <a:t>Linear trapezoidal rule . . .</a:t>
            </a:r>
            <a:endParaRPr lang="en-US" altLang="en-US" sz="3600" b="1" dirty="0">
              <a:latin typeface="Calibri" panose="020F0502020204030204" pitchFamily="34" charset="0"/>
              <a:cs typeface="Calibri" panose="020F0502020204030204" pitchFamily="34" charset="0"/>
            </a:endParaRPr>
          </a:p>
        </p:txBody>
      </p:sp>
      <p:sp>
        <p:nvSpPr>
          <p:cNvPr id="30723" name="Rectangle 3"/>
          <p:cNvSpPr>
            <a:spLocks noGrp="1" noChangeArrowheads="1"/>
          </p:cNvSpPr>
          <p:nvPr>
            <p:ph type="body" idx="1"/>
          </p:nvPr>
        </p:nvSpPr>
        <p:spPr>
          <a:xfrm>
            <a:off x="1695450" y="933451"/>
            <a:ext cx="8705850" cy="2659063"/>
          </a:xfrm>
        </p:spPr>
        <p:txBody>
          <a:bodyPr/>
          <a:lstStyle/>
          <a:p>
            <a:pPr marL="544513" indent="-544513" algn="ctr">
              <a:lnSpc>
                <a:spcPct val="150000"/>
              </a:lnSpc>
              <a:buNone/>
              <a:defRPr/>
            </a:pPr>
            <a:r>
              <a:rPr lang="sv-SE" altLang="en-US" sz="1800" b="1" dirty="0">
                <a:latin typeface="Calibri" panose="020F0502020204030204" pitchFamily="34" charset="0"/>
                <a:cs typeface="Calibri" panose="020F0502020204030204" pitchFamily="34" charset="0"/>
              </a:rPr>
              <a:t>simple but:</a:t>
            </a:r>
          </a:p>
          <a:p>
            <a:pPr marL="544513" indent="-544513">
              <a:lnSpc>
                <a:spcPct val="150000"/>
              </a:lnSpc>
              <a:defRPr/>
            </a:pPr>
            <a:r>
              <a:rPr lang="sv-SE" altLang="en-US" sz="1800" dirty="0">
                <a:latin typeface="Calibri" panose="020F0502020204030204" pitchFamily="34" charset="0"/>
                <a:cs typeface="Calibri" panose="020F0502020204030204" pitchFamily="34" charset="0"/>
              </a:rPr>
              <a:t>assumes a straight line between data points</a:t>
            </a:r>
          </a:p>
          <a:p>
            <a:pPr marL="544513" indent="-544513">
              <a:lnSpc>
                <a:spcPct val="150000"/>
              </a:lnSpc>
              <a:defRPr/>
            </a:pPr>
            <a:r>
              <a:rPr lang="sv-SE" altLang="en-US" sz="1800" dirty="0">
                <a:latin typeface="Calibri" panose="020F0502020204030204" pitchFamily="34" charset="0"/>
                <a:cs typeface="Calibri" panose="020F0502020204030204" pitchFamily="34" charset="0"/>
              </a:rPr>
              <a:t>error may be large when curve is steep</a:t>
            </a:r>
          </a:p>
          <a:p>
            <a:pPr marL="544513" indent="-544513">
              <a:lnSpc>
                <a:spcPct val="150000"/>
              </a:lnSpc>
              <a:defRPr/>
            </a:pPr>
            <a:r>
              <a:rPr lang="sv-SE" altLang="en-US" sz="1800" dirty="0">
                <a:latin typeface="Calibri" panose="020F0502020204030204" pitchFamily="34" charset="0"/>
                <a:cs typeface="Calibri" panose="020F0502020204030204" pitchFamily="34" charset="0"/>
              </a:rPr>
              <a:t>over estimates AUC at the decending part of the curve</a:t>
            </a:r>
          </a:p>
          <a:p>
            <a:pPr marL="544513" indent="-544513">
              <a:lnSpc>
                <a:spcPct val="150000"/>
              </a:lnSpc>
              <a:defRPr/>
            </a:pPr>
            <a:r>
              <a:rPr lang="sv-SE" altLang="en-US" sz="1800" dirty="0">
                <a:latin typeface="Calibri" panose="020F0502020204030204" pitchFamily="34" charset="0"/>
                <a:cs typeface="Calibri" panose="020F0502020204030204" pitchFamily="34" charset="0"/>
              </a:rPr>
              <a:t>under estimates AUC at the ascending part of the curve</a:t>
            </a:r>
          </a:p>
          <a:p>
            <a:pPr marL="0" indent="0">
              <a:lnSpc>
                <a:spcPct val="150000"/>
              </a:lnSpc>
              <a:buNone/>
              <a:defRPr/>
            </a:pPr>
            <a:endParaRPr lang="en-US" alt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1505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81600" y="133200"/>
            <a:ext cx="7772400" cy="790575"/>
          </a:xfrm>
        </p:spPr>
        <p:txBody>
          <a:bodyPr/>
          <a:lstStyle/>
          <a:p>
            <a:pPr algn="l"/>
            <a:r>
              <a:rPr lang="sv-SE" altLang="en-US" sz="3600" b="1" dirty="0">
                <a:latin typeface="Calibri" panose="020F0502020204030204" pitchFamily="34" charset="0"/>
                <a:cs typeface="Calibri" panose="020F0502020204030204" pitchFamily="34" charset="0"/>
              </a:rPr>
              <a:t>Log-linear trapezoidal rule</a:t>
            </a:r>
            <a:endParaRPr lang="en-US" altLang="en-US" sz="3600" b="1" dirty="0">
              <a:latin typeface="Calibri" panose="020F0502020204030204" pitchFamily="34" charset="0"/>
              <a:cs typeface="Calibri" panose="020F0502020204030204" pitchFamily="34" charset="0"/>
            </a:endParaRPr>
          </a:p>
        </p:txBody>
      </p:sp>
      <p:graphicFrame>
        <p:nvGraphicFramePr>
          <p:cNvPr id="23555" name="Object 2"/>
          <p:cNvGraphicFramePr>
            <a:graphicFrameLocks noGrp="1" noChangeAspect="1"/>
          </p:cNvGraphicFramePr>
          <p:nvPr>
            <p:ph sz="half" idx="1"/>
          </p:nvPr>
        </p:nvGraphicFramePr>
        <p:xfrm>
          <a:off x="3916364" y="950913"/>
          <a:ext cx="3959225" cy="1041400"/>
        </p:xfrm>
        <a:graphic>
          <a:graphicData uri="http://schemas.openxmlformats.org/presentationml/2006/ole">
            <mc:AlternateContent xmlns:mc="http://schemas.openxmlformats.org/markup-compatibility/2006">
              <mc:Choice xmlns:v="urn:schemas-microsoft-com:vml" Requires="v">
                <p:oleObj name="Equation" r:id="rId2" imgW="1981200" imgH="520700" progId="Equation.DGEE2">
                  <p:embed/>
                </p:oleObj>
              </mc:Choice>
              <mc:Fallback>
                <p:oleObj name="Equation" r:id="rId2" imgW="1981200" imgH="520700" progId="Equation.DGEE2">
                  <p:embed/>
                  <p:pic>
                    <p:nvPicPr>
                      <p:cNvPr id="2355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4" y="950913"/>
                        <a:ext cx="3959225" cy="1041400"/>
                      </a:xfrm>
                      <a:prstGeom prst="rect">
                        <a:avLst/>
                      </a:prstGeom>
                      <a:solidFill>
                        <a:schemeClr val="bg1"/>
                      </a:solidFill>
                      <a:ln w="508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355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775" y="2235200"/>
            <a:ext cx="75707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8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181600" y="133200"/>
            <a:ext cx="7772400" cy="742950"/>
          </a:xfrm>
        </p:spPr>
        <p:txBody>
          <a:bodyPr/>
          <a:lstStyle/>
          <a:p>
            <a:pPr algn="l"/>
            <a:r>
              <a:rPr lang="sv-SE" altLang="en-US" sz="3600" b="1" dirty="0">
                <a:latin typeface="Calibri" panose="020F0502020204030204" pitchFamily="34" charset="0"/>
                <a:cs typeface="Calibri" panose="020F0502020204030204" pitchFamily="34" charset="0"/>
              </a:rPr>
              <a:t>Log-linear trapezoidal rule . . .</a:t>
            </a:r>
            <a:endParaRPr lang="en-US" altLang="en-US" sz="3600" b="1" dirty="0">
              <a:latin typeface="Calibri" panose="020F0502020204030204" pitchFamily="34" charset="0"/>
              <a:cs typeface="Calibri" panose="020F0502020204030204" pitchFamily="34" charset="0"/>
            </a:endParaRPr>
          </a:p>
        </p:txBody>
      </p:sp>
      <p:sp>
        <p:nvSpPr>
          <p:cNvPr id="24579" name="Text Box 4"/>
          <p:cNvSpPr>
            <a:spLocks noGrp="1" noChangeArrowheads="1"/>
          </p:cNvSpPr>
          <p:nvPr>
            <p:ph type="body" idx="1"/>
          </p:nvPr>
        </p:nvSpPr>
        <p:spPr>
          <a:xfrm>
            <a:off x="2181600" y="856800"/>
            <a:ext cx="8753475" cy="4114800"/>
          </a:xfrm>
          <a:noFill/>
        </p:spPr>
        <p:txBody>
          <a:bodyPr/>
          <a:lstStyle/>
          <a:p>
            <a:pPr marL="449263" indent="-449263">
              <a:lnSpc>
                <a:spcPct val="150000"/>
              </a:lnSpc>
              <a:buFont typeface="Wingdings" panose="05000000000000000000" pitchFamily="2" charset="2"/>
              <a:buChar char="q"/>
            </a:pPr>
            <a:r>
              <a:rPr lang="sv-SE" altLang="en-US" sz="1800" dirty="0">
                <a:latin typeface="Calibri" panose="020F0502020204030204" pitchFamily="34" charset="0"/>
                <a:cs typeface="Calibri" panose="020F0502020204030204" pitchFamily="34" charset="0"/>
              </a:rPr>
              <a:t>gives less error in estimate of AUC</a:t>
            </a:r>
          </a:p>
          <a:p>
            <a:pPr marL="449263" indent="-449263">
              <a:lnSpc>
                <a:spcPct val="150000"/>
              </a:lnSpc>
              <a:buNone/>
            </a:pPr>
            <a:r>
              <a:rPr lang="sv-SE" altLang="en-US" sz="1800" dirty="0">
                <a:latin typeface="Calibri" panose="020F0502020204030204" pitchFamily="34" charset="0"/>
                <a:cs typeface="Calibri" panose="020F0502020204030204" pitchFamily="34" charset="0"/>
              </a:rPr>
              <a:t>   ==&gt; to be preferred</a:t>
            </a:r>
          </a:p>
          <a:p>
            <a:pPr marL="449263" indent="-449263">
              <a:lnSpc>
                <a:spcPct val="150000"/>
              </a:lnSpc>
              <a:buFont typeface="Wingdings" panose="05000000000000000000" pitchFamily="2" charset="2"/>
              <a:buChar char="q"/>
            </a:pPr>
            <a:r>
              <a:rPr lang="sv-SE" altLang="en-US" sz="1800" dirty="0">
                <a:latin typeface="Calibri" panose="020F0502020204030204" pitchFamily="34" charset="0"/>
                <a:cs typeface="Calibri" panose="020F0502020204030204" pitchFamily="34" charset="0"/>
              </a:rPr>
              <a:t>accuarate for mono-exponential decline</a:t>
            </a:r>
          </a:p>
          <a:p>
            <a:pPr marL="449263" indent="-449263">
              <a:lnSpc>
                <a:spcPct val="150000"/>
              </a:lnSpc>
              <a:buFont typeface="Wingdings" panose="05000000000000000000" pitchFamily="2" charset="2"/>
              <a:buChar char="q"/>
            </a:pPr>
            <a:r>
              <a:rPr lang="sv-SE" altLang="en-US" sz="1800" dirty="0">
                <a:latin typeface="Calibri" panose="020F0502020204030204" pitchFamily="34" charset="0"/>
                <a:cs typeface="Calibri" panose="020F0502020204030204" pitchFamily="34" charset="0"/>
              </a:rPr>
              <a:t>may produce errors for ascending curve</a:t>
            </a:r>
          </a:p>
          <a:p>
            <a:pPr marL="449263" indent="-449263">
              <a:lnSpc>
                <a:spcPct val="150000"/>
              </a:lnSpc>
              <a:buFont typeface="Wingdings" panose="05000000000000000000" pitchFamily="2" charset="2"/>
              <a:buChar char="q"/>
            </a:pPr>
            <a:r>
              <a:rPr lang="sv-SE" altLang="en-US" sz="1800" dirty="0">
                <a:latin typeface="Calibri" panose="020F0502020204030204" pitchFamily="34" charset="0"/>
                <a:cs typeface="Calibri" panose="020F0502020204030204" pitchFamily="34" charset="0"/>
              </a:rPr>
              <a:t>may produce errors near the peak</a:t>
            </a:r>
          </a:p>
          <a:p>
            <a:pPr marL="449263" indent="-449263">
              <a:lnSpc>
                <a:spcPct val="150000"/>
              </a:lnSpc>
              <a:buFont typeface="Wingdings" panose="05000000000000000000" pitchFamily="2" charset="2"/>
              <a:buChar char="q"/>
            </a:pPr>
            <a:r>
              <a:rPr lang="sv-SE" altLang="en-US" sz="1800" dirty="0">
                <a:latin typeface="Calibri" panose="020F0502020204030204" pitchFamily="34" charset="0"/>
                <a:cs typeface="Calibri" panose="020F0502020204030204" pitchFamily="34" charset="0"/>
              </a:rPr>
              <a:t>may produce errors in a steeply declining polyexponential curve</a:t>
            </a:r>
          </a:p>
        </p:txBody>
      </p:sp>
    </p:spTree>
    <p:extLst>
      <p:ext uri="{BB962C8B-B14F-4D97-AF65-F5344CB8AC3E}">
        <p14:creationId xmlns:p14="http://schemas.microsoft.com/office/powerpoint/2010/main" val="10561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17600" y="133200"/>
            <a:ext cx="7772400" cy="771525"/>
          </a:xfrm>
        </p:spPr>
        <p:txBody>
          <a:bodyPr/>
          <a:lstStyle/>
          <a:p>
            <a:pPr algn="l"/>
            <a:r>
              <a:rPr lang="sv-SE" altLang="en-US" sz="3600" b="1" dirty="0">
                <a:latin typeface="Calibri" panose="020F0502020204030204" pitchFamily="34" charset="0"/>
                <a:cs typeface="Calibri" panose="020F0502020204030204" pitchFamily="34" charset="0"/>
              </a:rPr>
              <a:t>Which one to choose?</a:t>
            </a:r>
            <a:endParaRPr lang="en-US" altLang="en-US" sz="3600" b="1" dirty="0">
              <a:latin typeface="Calibri" panose="020F0502020204030204" pitchFamily="34" charset="0"/>
              <a:cs typeface="Calibri" panose="020F0502020204030204" pitchFamily="34" charset="0"/>
            </a:endParaRPr>
          </a:p>
        </p:txBody>
      </p:sp>
      <p:sp>
        <p:nvSpPr>
          <p:cNvPr id="218115" name="Rectangle 3"/>
          <p:cNvSpPr>
            <a:spLocks noGrp="1" noChangeArrowheads="1"/>
          </p:cNvSpPr>
          <p:nvPr>
            <p:ph type="body" idx="1"/>
          </p:nvPr>
        </p:nvSpPr>
        <p:spPr>
          <a:xfrm>
            <a:off x="2181600" y="856800"/>
            <a:ext cx="8658225" cy="4972050"/>
          </a:xfrm>
        </p:spPr>
        <p:txBody>
          <a:bodyPr/>
          <a:lstStyle/>
          <a:p>
            <a:pPr marL="633413" indent="-633413">
              <a:lnSpc>
                <a:spcPct val="150000"/>
              </a:lnSpc>
              <a:buFont typeface="Wingdings" pitchFamily="2" charset="2"/>
              <a:buChar char="q"/>
              <a:defRPr/>
            </a:pPr>
            <a:r>
              <a:rPr lang="sv-SE" sz="1800" dirty="0">
                <a:latin typeface="Calibri" panose="020F0502020204030204" pitchFamily="34" charset="0"/>
                <a:cs typeface="Calibri" panose="020F0502020204030204" pitchFamily="34" charset="0"/>
              </a:rPr>
              <a:t>linear or log-linear trapezoidal rule?</a:t>
            </a:r>
          </a:p>
          <a:p>
            <a:pPr marL="633413" indent="-633413">
              <a:lnSpc>
                <a:spcPct val="150000"/>
              </a:lnSpc>
              <a:buFont typeface="Wingdings" pitchFamily="2" charset="2"/>
              <a:buChar char="q"/>
              <a:defRPr/>
            </a:pPr>
            <a:r>
              <a:rPr lang="sv-SE" sz="1800" dirty="0">
                <a:latin typeface="Calibri" panose="020F0502020204030204" pitchFamily="34" charset="0"/>
                <a:cs typeface="Calibri" panose="020F0502020204030204" pitchFamily="34" charset="0"/>
              </a:rPr>
              <a:t>combination (lin up / log down) </a:t>
            </a:r>
          </a:p>
          <a:p>
            <a:pPr marL="1098550" lvl="1">
              <a:lnSpc>
                <a:spcPct val="150000"/>
              </a:lnSpc>
              <a:defRPr/>
            </a:pPr>
            <a:r>
              <a:rPr lang="sv-SE" sz="1800" dirty="0">
                <a:latin typeface="Calibri" panose="020F0502020204030204" pitchFamily="34" charset="0"/>
                <a:cs typeface="Calibri" panose="020F0502020204030204" pitchFamily="34" charset="0"/>
              </a:rPr>
              <a:t>linear trapezoidal rule for ascending concentrations and plateau concentrations</a:t>
            </a:r>
          </a:p>
          <a:p>
            <a:pPr marL="1098550" lvl="1">
              <a:lnSpc>
                <a:spcPct val="150000"/>
              </a:lnSpc>
              <a:defRPr/>
            </a:pPr>
            <a:r>
              <a:rPr lang="sv-SE" sz="1800" dirty="0">
                <a:latin typeface="Calibri" panose="020F0502020204030204" pitchFamily="34" charset="0"/>
                <a:cs typeface="Calibri" panose="020F0502020204030204" pitchFamily="34" charset="0"/>
              </a:rPr>
              <a:t>log-linear for descending concentrations</a:t>
            </a:r>
          </a:p>
          <a:p>
            <a:pPr marL="633413" lvl="1" indent="-633413">
              <a:lnSpc>
                <a:spcPct val="150000"/>
              </a:lnSpc>
              <a:buFont typeface="Wingdings" pitchFamily="2" charset="2"/>
              <a:buChar char="q"/>
              <a:defRPr/>
            </a:pPr>
            <a:r>
              <a:rPr lang="sv-SE" sz="1800" dirty="0">
                <a:latin typeface="Calibri" panose="020F0502020204030204" pitchFamily="34" charset="0"/>
                <a:cs typeface="Calibri" panose="020F0502020204030204" pitchFamily="34" charset="0"/>
              </a:rPr>
              <a:t>Log-linear for drugs with long half-lives – have not been proven to be better.</a:t>
            </a:r>
          </a:p>
          <a:p>
            <a:pPr marL="1098550" lvl="1">
              <a:lnSpc>
                <a:spcPct val="150000"/>
              </a:lnSpc>
              <a:buNone/>
              <a:defRPr/>
            </a:pPr>
            <a:endParaRPr lang="sv-SE" sz="1800" dirty="0">
              <a:latin typeface="Calibri" panose="020F0502020204030204" pitchFamily="34" charset="0"/>
              <a:cs typeface="Calibri" panose="020F0502020204030204" pitchFamily="34" charset="0"/>
            </a:endParaRPr>
          </a:p>
          <a:p>
            <a:pPr marL="1098550" lvl="1">
              <a:lnSpc>
                <a:spcPct val="150000"/>
              </a:lnSpc>
              <a:defRPr/>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77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a:xfrm>
            <a:off x="2209800" y="152401"/>
            <a:ext cx="7772400" cy="790575"/>
          </a:xfrm>
        </p:spPr>
        <p:txBody>
          <a:bodyPr/>
          <a:lstStyle/>
          <a:p>
            <a:pPr algn="l"/>
            <a:r>
              <a:rPr lang="sv-SE" altLang="en-US" sz="3600" b="1">
                <a:latin typeface="Calibri" panose="020F0502020204030204" pitchFamily="34" charset="0"/>
                <a:cs typeface="Calibri" panose="020F0502020204030204" pitchFamily="34" charset="0"/>
              </a:rPr>
              <a:t>Extrapolated AUC</a:t>
            </a:r>
            <a:endParaRPr lang="en-US" altLang="en-US" sz="3600" b="1">
              <a:latin typeface="Calibri" panose="020F0502020204030204" pitchFamily="34" charset="0"/>
              <a:cs typeface="Calibri" panose="020F0502020204030204" pitchFamily="34" charset="0"/>
            </a:endParaRPr>
          </a:p>
        </p:txBody>
      </p:sp>
      <p:pic>
        <p:nvPicPr>
          <p:cNvPr id="27651" name="Picture 5"/>
          <p:cNvPicPr>
            <a:picLocks noGrp="1" noChangeAspect="1" noChangeArrowheads="1"/>
          </p:cNvPicPr>
          <p:nvPr>
            <p:ph idx="1"/>
          </p:nvPr>
        </p:nvPicPr>
        <p:blipFill>
          <a:blip r:embed="rId3" cstate="hqprint">
            <a:extLst>
              <a:ext uri="{28A0092B-C50C-407E-A947-70E740481C1C}">
                <a14:useLocalDpi xmlns:a14="http://schemas.microsoft.com/office/drawing/2010/main" val="0"/>
              </a:ext>
            </a:extLst>
          </a:blip>
          <a:srcRect l="3528"/>
          <a:stretch>
            <a:fillRect/>
          </a:stretch>
        </p:blipFill>
        <p:spPr>
          <a:xfrm>
            <a:off x="1776413" y="1068388"/>
            <a:ext cx="8820150" cy="4138612"/>
          </a:xfrm>
          <a:noFill/>
          <a:ln w="50800">
            <a:solidFill>
              <a:srgbClr val="0000FF"/>
            </a:solidFill>
            <a:miter lim="800000"/>
            <a:headEnd/>
            <a:tailEnd/>
          </a:ln>
        </p:spPr>
      </p:pic>
      <p:sp>
        <p:nvSpPr>
          <p:cNvPr id="31748" name="AutoShape 8"/>
          <p:cNvSpPr>
            <a:spLocks noChangeArrowheads="1"/>
          </p:cNvSpPr>
          <p:nvPr/>
        </p:nvSpPr>
        <p:spPr bwMode="auto">
          <a:xfrm>
            <a:off x="8721725" y="4210051"/>
            <a:ext cx="1727200" cy="161925"/>
          </a:xfrm>
          <a:prstGeom prst="rtTriangl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7653" name="Rectangle 9"/>
          <p:cNvSpPr>
            <a:spLocks noChangeArrowheads="1"/>
          </p:cNvSpPr>
          <p:nvPr/>
        </p:nvSpPr>
        <p:spPr bwMode="auto">
          <a:xfrm>
            <a:off x="8616950" y="3803650"/>
            <a:ext cx="21590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7654" name="Text Box 10"/>
          <p:cNvSpPr txBox="1">
            <a:spLocks noChangeArrowheads="1"/>
          </p:cNvSpPr>
          <p:nvPr/>
        </p:nvSpPr>
        <p:spPr bwMode="auto">
          <a:xfrm>
            <a:off x="7194550" y="2652714"/>
            <a:ext cx="3221038"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rgbClr val="FF0000"/>
              </a:buClr>
              <a:buFont typeface="Wingdings" panose="05000000000000000000" pitchFamily="2" charset="2"/>
              <a:buNone/>
            </a:pPr>
            <a:r>
              <a:rPr lang="sv-SE" altLang="en-US" sz="2400" b="1" i="1"/>
              <a:t>AUC(t</a:t>
            </a:r>
            <a:r>
              <a:rPr lang="sv-SE" altLang="en-US" sz="2400" b="1" i="1" baseline="-25000"/>
              <a:t>z-</a:t>
            </a:r>
            <a:r>
              <a:rPr lang="sv-SE" altLang="en-US" sz="2400" b="1" i="1" baseline="-25000">
                <a:sym typeface="Symbol" panose="05050102010706020507" pitchFamily="18" charset="2"/>
              </a:rPr>
              <a:t> </a:t>
            </a:r>
            <a:r>
              <a:rPr lang="sv-SE" altLang="en-US" sz="2400" b="1" i="1">
                <a:sym typeface="Symbol" panose="05050102010706020507" pitchFamily="18" charset="2"/>
              </a:rPr>
              <a:t>)</a:t>
            </a:r>
            <a:r>
              <a:rPr lang="sv-SE" altLang="en-US" sz="2400" b="1" i="1"/>
              <a:t> = C</a:t>
            </a:r>
            <a:r>
              <a:rPr lang="sv-SE" altLang="en-US" sz="2400" b="1" i="1" baseline="-25000"/>
              <a:t>last</a:t>
            </a:r>
            <a:r>
              <a:rPr lang="sv-SE" altLang="en-US" sz="2400" b="1" i="1"/>
              <a:t>/</a:t>
            </a:r>
            <a:r>
              <a:rPr lang="sv-SE" altLang="en-US" sz="2400" b="1" i="1">
                <a:sym typeface="Symbol" panose="05050102010706020507" pitchFamily="18" charset="2"/>
              </a:rPr>
              <a:t>k</a:t>
            </a:r>
          </a:p>
          <a:p>
            <a:pPr eaLnBrk="1" hangingPunct="1">
              <a:lnSpc>
                <a:spcPct val="90000"/>
              </a:lnSpc>
              <a:buClr>
                <a:srgbClr val="FF0000"/>
              </a:buClr>
              <a:buFont typeface="Wingdings" panose="05000000000000000000" pitchFamily="2" charset="2"/>
              <a:buNone/>
            </a:pPr>
            <a:endParaRPr lang="sv-SE" altLang="en-US" sz="2400" b="1" i="1" baseline="-25000">
              <a:sym typeface="Symbol" panose="05050102010706020507" pitchFamily="18" charset="2"/>
            </a:endParaRPr>
          </a:p>
          <a:p>
            <a:pPr eaLnBrk="1" hangingPunct="1">
              <a:lnSpc>
                <a:spcPct val="90000"/>
              </a:lnSpc>
              <a:buClr>
                <a:srgbClr val="FF0000"/>
              </a:buClr>
              <a:buFont typeface="Wingdings" panose="05000000000000000000" pitchFamily="2" charset="2"/>
              <a:buNone/>
            </a:pPr>
            <a:r>
              <a:rPr lang="sv-SE" altLang="en-US" sz="2400" b="1" i="1"/>
              <a:t>AUC (t</a:t>
            </a:r>
            <a:r>
              <a:rPr lang="sv-SE" altLang="en-US" sz="2400" b="1" i="1" baseline="-25000"/>
              <a:t>z-</a:t>
            </a:r>
            <a:r>
              <a:rPr lang="sv-SE" altLang="en-US" sz="2400" b="1" i="1" baseline="-25000">
                <a:sym typeface="Symbol" panose="05050102010706020507" pitchFamily="18" charset="2"/>
              </a:rPr>
              <a:t> </a:t>
            </a:r>
            <a:r>
              <a:rPr lang="sv-SE" altLang="en-US" sz="2400" b="1" i="1">
                <a:sym typeface="Symbol" panose="05050102010706020507" pitchFamily="18" charset="2"/>
              </a:rPr>
              <a:t>)</a:t>
            </a:r>
            <a:r>
              <a:rPr lang="sv-SE" altLang="en-US" sz="2400" b="1" i="1"/>
              <a:t> = C</a:t>
            </a:r>
            <a:r>
              <a:rPr lang="sv-SE" altLang="en-US" sz="2400" b="1" i="1" baseline="-25000"/>
              <a:t>pred,last</a:t>
            </a:r>
            <a:r>
              <a:rPr lang="sv-SE" altLang="en-US" sz="2400" b="1" i="1"/>
              <a:t>/</a:t>
            </a:r>
            <a:r>
              <a:rPr lang="sv-SE" altLang="en-US" sz="2400" b="1" i="1">
                <a:sym typeface="Symbol" panose="05050102010706020507" pitchFamily="18" charset="2"/>
              </a:rPr>
              <a:t></a:t>
            </a:r>
            <a:r>
              <a:rPr lang="sv-SE" altLang="en-US" sz="2400" b="1" i="1" baseline="-25000">
                <a:sym typeface="Symbol" panose="05050102010706020507" pitchFamily="18" charset="2"/>
              </a:rPr>
              <a:t>Z</a:t>
            </a:r>
          </a:p>
          <a:p>
            <a:pPr eaLnBrk="1" hangingPunct="1">
              <a:spcBef>
                <a:spcPct val="50000"/>
              </a:spcBef>
              <a:buFontTx/>
              <a:buNone/>
            </a:pPr>
            <a:endParaRPr lang="en-US" altLang="en-US" sz="1400"/>
          </a:p>
        </p:txBody>
      </p:sp>
    </p:spTree>
    <p:extLst>
      <p:ext uri="{BB962C8B-B14F-4D97-AF65-F5344CB8AC3E}">
        <p14:creationId xmlns:p14="http://schemas.microsoft.com/office/powerpoint/2010/main" val="301191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28850" y="133350"/>
            <a:ext cx="7772400" cy="704850"/>
          </a:xfrm>
        </p:spPr>
        <p:txBody>
          <a:bodyPr/>
          <a:lstStyle/>
          <a:p>
            <a:pPr algn="l"/>
            <a:r>
              <a:rPr lang="sv-SE" altLang="en-US" sz="3600" b="1">
                <a:latin typeface="Calibri" panose="020F0502020204030204" pitchFamily="34" charset="0"/>
                <a:cs typeface="Calibri" panose="020F0502020204030204" pitchFamily="34" charset="0"/>
              </a:rPr>
              <a:t>Extrapolated AUC</a:t>
            </a:r>
          </a:p>
        </p:txBody>
      </p:sp>
      <p:sp>
        <p:nvSpPr>
          <p:cNvPr id="205827" name="Rectangle 3"/>
          <p:cNvSpPr>
            <a:spLocks noGrp="1" noChangeArrowheads="1"/>
          </p:cNvSpPr>
          <p:nvPr>
            <p:ph type="body" idx="1"/>
          </p:nvPr>
        </p:nvSpPr>
        <p:spPr>
          <a:xfrm>
            <a:off x="3976688" y="5083175"/>
            <a:ext cx="3892550" cy="914400"/>
          </a:xfrm>
        </p:spPr>
        <p:txBody>
          <a:bodyPr/>
          <a:lstStyle/>
          <a:p>
            <a:pPr>
              <a:lnSpc>
                <a:spcPct val="90000"/>
              </a:lnSpc>
              <a:buFont typeface="Wingdings" panose="05000000000000000000" pitchFamily="2" charset="2"/>
              <a:buNone/>
            </a:pPr>
            <a:r>
              <a:rPr lang="sv-SE" altLang="en-US" sz="3600">
                <a:solidFill>
                  <a:srgbClr val="ED181E"/>
                </a:solidFill>
                <a:latin typeface="Times" panose="02020603050405020304" pitchFamily="18" charset="0"/>
              </a:rPr>
              <a:t>AUC(t</a:t>
            </a:r>
            <a:r>
              <a:rPr lang="sv-SE" altLang="en-US" sz="3600" baseline="-25000">
                <a:solidFill>
                  <a:srgbClr val="ED181E"/>
                </a:solidFill>
                <a:latin typeface="Times" panose="02020603050405020304" pitchFamily="18" charset="0"/>
              </a:rPr>
              <a:t>z-∞</a:t>
            </a:r>
            <a:r>
              <a:rPr lang="sv-SE" altLang="en-US" sz="3600">
                <a:solidFill>
                  <a:srgbClr val="ED181E"/>
                </a:solidFill>
                <a:latin typeface="Times" panose="02020603050405020304" pitchFamily="18" charset="0"/>
              </a:rPr>
              <a:t>) = C</a:t>
            </a:r>
            <a:r>
              <a:rPr lang="sv-SE" altLang="en-US" sz="3600" baseline="-25000">
                <a:solidFill>
                  <a:srgbClr val="ED181E"/>
                </a:solidFill>
                <a:latin typeface="Times" panose="02020603050405020304" pitchFamily="18" charset="0"/>
              </a:rPr>
              <a:t>last</a:t>
            </a:r>
            <a:r>
              <a:rPr lang="sv-SE" altLang="en-US" sz="3600">
                <a:solidFill>
                  <a:srgbClr val="ED181E"/>
                </a:solidFill>
                <a:latin typeface="Times" panose="02020603050405020304" pitchFamily="18" charset="0"/>
              </a:rPr>
              <a:t>/</a:t>
            </a:r>
            <a:r>
              <a:rPr lang="sv-SE" altLang="en-US" sz="3600">
                <a:solidFill>
                  <a:srgbClr val="ED181E"/>
                </a:solidFill>
                <a:latin typeface="Symbol" panose="05050102010706020507" pitchFamily="18" charset="2"/>
              </a:rPr>
              <a:t>l</a:t>
            </a:r>
            <a:r>
              <a:rPr lang="sv-SE" altLang="en-US" sz="3600" baseline="-25000">
                <a:solidFill>
                  <a:srgbClr val="ED181E"/>
                </a:solidFill>
                <a:latin typeface="Times" panose="02020603050405020304" pitchFamily="18" charset="0"/>
              </a:rPr>
              <a:t>z</a:t>
            </a:r>
            <a:endParaRPr lang="sv-SE" altLang="en-US" sz="3600">
              <a:solidFill>
                <a:srgbClr val="ED181E"/>
              </a:solidFill>
            </a:endParaRPr>
          </a:p>
        </p:txBody>
      </p:sp>
      <p:sp>
        <p:nvSpPr>
          <p:cNvPr id="29700" name="Line 4"/>
          <p:cNvSpPr>
            <a:spLocks noChangeShapeType="1"/>
          </p:cNvSpPr>
          <p:nvPr/>
        </p:nvSpPr>
        <p:spPr bwMode="auto">
          <a:xfrm>
            <a:off x="2346325" y="1471613"/>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W"/>
          </a:p>
        </p:txBody>
      </p:sp>
      <p:sp>
        <p:nvSpPr>
          <p:cNvPr id="29701" name="Line 5"/>
          <p:cNvSpPr>
            <a:spLocks noChangeShapeType="1"/>
          </p:cNvSpPr>
          <p:nvPr/>
        </p:nvSpPr>
        <p:spPr bwMode="auto">
          <a:xfrm>
            <a:off x="2346325" y="4900613"/>
            <a:ext cx="624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W"/>
          </a:p>
        </p:txBody>
      </p:sp>
      <p:sp>
        <p:nvSpPr>
          <p:cNvPr id="29702" name="AutoShape 6"/>
          <p:cNvSpPr>
            <a:spLocks noChangeArrowheads="1"/>
          </p:cNvSpPr>
          <p:nvPr/>
        </p:nvSpPr>
        <p:spPr bwMode="auto">
          <a:xfrm>
            <a:off x="2574925" y="2005013"/>
            <a:ext cx="381000" cy="381000"/>
          </a:xfrm>
          <a:prstGeom prst="triangle">
            <a:avLst>
              <a:gd name="adj" fmla="val 50000"/>
            </a:avLst>
          </a:prstGeom>
          <a:solidFill>
            <a:srgbClr val="ED181E"/>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9703" name="AutoShape 7"/>
          <p:cNvSpPr>
            <a:spLocks noChangeArrowheads="1"/>
          </p:cNvSpPr>
          <p:nvPr/>
        </p:nvSpPr>
        <p:spPr bwMode="auto">
          <a:xfrm>
            <a:off x="3413125" y="2995613"/>
            <a:ext cx="381000" cy="381000"/>
          </a:xfrm>
          <a:prstGeom prst="triangle">
            <a:avLst>
              <a:gd name="adj" fmla="val 50000"/>
            </a:avLst>
          </a:prstGeom>
          <a:solidFill>
            <a:srgbClr val="ED181E"/>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05832" name="Text Box 8"/>
          <p:cNvSpPr txBox="1">
            <a:spLocks noChangeArrowheads="1"/>
          </p:cNvSpPr>
          <p:nvPr/>
        </p:nvSpPr>
        <p:spPr bwMode="auto">
          <a:xfrm>
            <a:off x="4159251" y="4198939"/>
            <a:ext cx="9525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en-US" b="1">
                <a:solidFill>
                  <a:srgbClr val="ED181E"/>
                </a:solidFill>
                <a:latin typeface="Helvetica" panose="020B0604020202020204" pitchFamily="34" charset="0"/>
              </a:rPr>
              <a:t>C</a:t>
            </a:r>
            <a:r>
              <a:rPr lang="sv-SE" altLang="en-US" b="1" baseline="-25000">
                <a:solidFill>
                  <a:srgbClr val="ED181E"/>
                </a:solidFill>
                <a:latin typeface="Helvetica" panose="020B0604020202020204" pitchFamily="34" charset="0"/>
              </a:rPr>
              <a:t>last</a:t>
            </a:r>
            <a:endParaRPr lang="sv-SE" altLang="en-US" b="1">
              <a:solidFill>
                <a:srgbClr val="ED181E"/>
              </a:solidFill>
              <a:latin typeface="Helvetica" panose="020B0604020202020204" pitchFamily="34" charset="0"/>
            </a:endParaRPr>
          </a:p>
        </p:txBody>
      </p:sp>
      <p:sp>
        <p:nvSpPr>
          <p:cNvPr id="29705" name="AutoShape 9"/>
          <p:cNvSpPr>
            <a:spLocks noChangeArrowheads="1"/>
          </p:cNvSpPr>
          <p:nvPr/>
        </p:nvSpPr>
        <p:spPr bwMode="auto">
          <a:xfrm>
            <a:off x="5038725" y="3911600"/>
            <a:ext cx="381000" cy="381000"/>
          </a:xfrm>
          <a:prstGeom prst="triangle">
            <a:avLst>
              <a:gd name="adj" fmla="val 50000"/>
            </a:avLst>
          </a:prstGeom>
          <a:solidFill>
            <a:srgbClr val="ED181E"/>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9706" name="Text Box 11"/>
          <p:cNvSpPr txBox="1">
            <a:spLocks noChangeArrowheads="1"/>
          </p:cNvSpPr>
          <p:nvPr/>
        </p:nvSpPr>
        <p:spPr bwMode="auto">
          <a:xfrm>
            <a:off x="1949451" y="908050"/>
            <a:ext cx="1211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en-US">
                <a:latin typeface="Times" panose="02020603050405020304" pitchFamily="18" charset="0"/>
              </a:rPr>
              <a:t>Log C</a:t>
            </a:r>
          </a:p>
        </p:txBody>
      </p:sp>
      <p:sp>
        <p:nvSpPr>
          <p:cNvPr id="29707" name="Text Box 12"/>
          <p:cNvSpPr txBox="1">
            <a:spLocks noChangeArrowheads="1"/>
          </p:cNvSpPr>
          <p:nvPr/>
        </p:nvSpPr>
        <p:spPr bwMode="auto">
          <a:xfrm>
            <a:off x="8496300" y="5064125"/>
            <a:ext cx="649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en-US" sz="1800">
                <a:latin typeface="Calibri" panose="020F0502020204030204" pitchFamily="34" charset="0"/>
                <a:cs typeface="Calibri" panose="020F0502020204030204" pitchFamily="34" charset="0"/>
              </a:rPr>
              <a:t>Time</a:t>
            </a:r>
          </a:p>
        </p:txBody>
      </p:sp>
      <p:sp>
        <p:nvSpPr>
          <p:cNvPr id="29708" name="AutoShape 13"/>
          <p:cNvSpPr>
            <a:spLocks noChangeArrowheads="1"/>
          </p:cNvSpPr>
          <p:nvPr/>
        </p:nvSpPr>
        <p:spPr bwMode="auto">
          <a:xfrm>
            <a:off x="4556125" y="2843213"/>
            <a:ext cx="381000" cy="381000"/>
          </a:xfrm>
          <a:prstGeom prst="triangle">
            <a:avLst>
              <a:gd name="adj" fmla="val 50000"/>
            </a:avLst>
          </a:prstGeom>
          <a:solidFill>
            <a:srgbClr val="ED181E"/>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9709" name="Line 14"/>
          <p:cNvSpPr>
            <a:spLocks noChangeShapeType="1"/>
          </p:cNvSpPr>
          <p:nvPr/>
        </p:nvSpPr>
        <p:spPr bwMode="auto">
          <a:xfrm>
            <a:off x="2406650" y="1836738"/>
            <a:ext cx="4038600" cy="2743200"/>
          </a:xfrm>
          <a:prstGeom prst="line">
            <a:avLst/>
          </a:prstGeom>
          <a:noFill/>
          <a:ln w="254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ZW"/>
          </a:p>
        </p:txBody>
      </p:sp>
      <p:sp>
        <p:nvSpPr>
          <p:cNvPr id="205839" name="Text Box 15"/>
          <p:cNvSpPr txBox="1">
            <a:spLocks noChangeArrowheads="1"/>
          </p:cNvSpPr>
          <p:nvPr/>
        </p:nvSpPr>
        <p:spPr bwMode="auto">
          <a:xfrm>
            <a:off x="5759451" y="2903538"/>
            <a:ext cx="156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sv-SE" altLang="en-US" sz="2400" b="1">
                <a:solidFill>
                  <a:schemeClr val="accent2"/>
                </a:solidFill>
                <a:latin typeface="Calibri" panose="020F0502020204030204" pitchFamily="34" charset="0"/>
                <a:cs typeface="Calibri" panose="020F0502020204030204" pitchFamily="34" charset="0"/>
              </a:rPr>
              <a:t>C</a:t>
            </a:r>
            <a:r>
              <a:rPr lang="sv-SE" altLang="en-US" sz="2400" b="1" baseline="-25000">
                <a:solidFill>
                  <a:schemeClr val="accent2"/>
                </a:solidFill>
                <a:latin typeface="Calibri" panose="020F0502020204030204" pitchFamily="34" charset="0"/>
                <a:cs typeface="Calibri" panose="020F0502020204030204" pitchFamily="34" charset="0"/>
              </a:rPr>
              <a:t>last, predicted</a:t>
            </a:r>
            <a:endParaRPr lang="sv-SE" altLang="en-US" sz="2400" b="1">
              <a:solidFill>
                <a:schemeClr val="accent2"/>
              </a:solidFill>
              <a:latin typeface="Calibri" panose="020F0502020204030204" pitchFamily="34" charset="0"/>
              <a:cs typeface="Calibri" panose="020F0502020204030204" pitchFamily="34" charset="0"/>
            </a:endParaRPr>
          </a:p>
        </p:txBody>
      </p:sp>
      <p:sp>
        <p:nvSpPr>
          <p:cNvPr id="205840" name="Line 16"/>
          <p:cNvSpPr>
            <a:spLocks noChangeShapeType="1"/>
          </p:cNvSpPr>
          <p:nvPr/>
        </p:nvSpPr>
        <p:spPr bwMode="auto">
          <a:xfrm>
            <a:off x="4606925" y="4127500"/>
            <a:ext cx="457200" cy="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ZW"/>
          </a:p>
        </p:txBody>
      </p:sp>
      <p:sp>
        <p:nvSpPr>
          <p:cNvPr id="205841" name="Line 17"/>
          <p:cNvSpPr>
            <a:spLocks noChangeShapeType="1"/>
          </p:cNvSpPr>
          <p:nvPr/>
        </p:nvSpPr>
        <p:spPr bwMode="auto">
          <a:xfrm flipH="1">
            <a:off x="5530850" y="3436938"/>
            <a:ext cx="304800" cy="381000"/>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ZW"/>
          </a:p>
        </p:txBody>
      </p:sp>
      <p:sp>
        <p:nvSpPr>
          <p:cNvPr id="205842" name="Oval 18"/>
          <p:cNvSpPr>
            <a:spLocks noChangeArrowheads="1"/>
          </p:cNvSpPr>
          <p:nvPr/>
        </p:nvSpPr>
        <p:spPr bwMode="auto">
          <a:xfrm>
            <a:off x="5327650" y="3768725"/>
            <a:ext cx="152400" cy="1524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205845" name="Freeform 21"/>
          <p:cNvSpPr>
            <a:spLocks/>
          </p:cNvSpPr>
          <p:nvPr/>
        </p:nvSpPr>
        <p:spPr bwMode="auto">
          <a:xfrm>
            <a:off x="5389563" y="3902075"/>
            <a:ext cx="1905000" cy="998538"/>
          </a:xfrm>
          <a:custGeom>
            <a:avLst/>
            <a:gdLst>
              <a:gd name="T0" fmla="*/ 0 w 1200"/>
              <a:gd name="T1" fmla="*/ 0 h 816"/>
              <a:gd name="T2" fmla="*/ 2147483646 w 1200"/>
              <a:gd name="T3" fmla="*/ 2147483646 h 816"/>
              <a:gd name="T4" fmla="*/ 0 w 1200"/>
              <a:gd name="T5" fmla="*/ 2147483646 h 816"/>
              <a:gd name="T6" fmla="*/ 0 w 1200"/>
              <a:gd name="T7" fmla="*/ 0 h 816"/>
              <a:gd name="T8" fmla="*/ 0 60000 65536"/>
              <a:gd name="T9" fmla="*/ 0 60000 65536"/>
              <a:gd name="T10" fmla="*/ 0 60000 65536"/>
              <a:gd name="T11" fmla="*/ 0 60000 65536"/>
              <a:gd name="T12" fmla="*/ 0 w 1200"/>
              <a:gd name="T13" fmla="*/ 0 h 816"/>
              <a:gd name="T14" fmla="*/ 1200 w 1200"/>
              <a:gd name="T15" fmla="*/ 816 h 816"/>
            </a:gdLst>
            <a:ahLst/>
            <a:cxnLst>
              <a:cxn ang="T8">
                <a:pos x="T0" y="T1"/>
              </a:cxn>
              <a:cxn ang="T9">
                <a:pos x="T2" y="T3"/>
              </a:cxn>
              <a:cxn ang="T10">
                <a:pos x="T4" y="T5"/>
              </a:cxn>
              <a:cxn ang="T11">
                <a:pos x="T6" y="T7"/>
              </a:cxn>
            </a:cxnLst>
            <a:rect l="T12" t="T13" r="T14" b="T15"/>
            <a:pathLst>
              <a:path w="1200" h="816">
                <a:moveTo>
                  <a:pt x="0" y="0"/>
                </a:moveTo>
                <a:lnTo>
                  <a:pt x="1200" y="816"/>
                </a:lnTo>
                <a:lnTo>
                  <a:pt x="0" y="816"/>
                </a:lnTo>
                <a:lnTo>
                  <a:pt x="0" y="0"/>
                </a:lnTo>
                <a:close/>
              </a:path>
            </a:pathLst>
          </a:custGeom>
          <a:solidFill>
            <a:schemeClr val="accent2"/>
          </a:solidFill>
          <a:ln w="9525">
            <a:solidFill>
              <a:schemeClr val="tx1"/>
            </a:solidFill>
            <a:round/>
            <a:headEnd/>
            <a:tailEnd/>
          </a:ln>
        </p:spPr>
        <p:txBody>
          <a:bodyPr wrap="none" anchor="ctr"/>
          <a:lstStyle/>
          <a:p>
            <a:endParaRPr lang="en-ZW"/>
          </a:p>
        </p:txBody>
      </p:sp>
      <p:sp>
        <p:nvSpPr>
          <p:cNvPr id="205846" name="Freeform 22"/>
          <p:cNvSpPr>
            <a:spLocks/>
          </p:cNvSpPr>
          <p:nvPr/>
        </p:nvSpPr>
        <p:spPr bwMode="auto">
          <a:xfrm>
            <a:off x="5397500" y="4252914"/>
            <a:ext cx="1295400" cy="644525"/>
          </a:xfrm>
          <a:custGeom>
            <a:avLst/>
            <a:gdLst>
              <a:gd name="T0" fmla="*/ 0 w 816"/>
              <a:gd name="T1" fmla="*/ 0 h 576"/>
              <a:gd name="T2" fmla="*/ 2147483646 w 816"/>
              <a:gd name="T3" fmla="*/ 2147483646 h 576"/>
              <a:gd name="T4" fmla="*/ 0 w 816"/>
              <a:gd name="T5" fmla="*/ 2147483646 h 576"/>
              <a:gd name="T6" fmla="*/ 0 w 816"/>
              <a:gd name="T7" fmla="*/ 0 h 576"/>
              <a:gd name="T8" fmla="*/ 0 60000 65536"/>
              <a:gd name="T9" fmla="*/ 0 60000 65536"/>
              <a:gd name="T10" fmla="*/ 0 60000 65536"/>
              <a:gd name="T11" fmla="*/ 0 60000 65536"/>
              <a:gd name="T12" fmla="*/ 0 w 816"/>
              <a:gd name="T13" fmla="*/ 0 h 576"/>
              <a:gd name="T14" fmla="*/ 816 w 816"/>
              <a:gd name="T15" fmla="*/ 576 h 576"/>
            </a:gdLst>
            <a:ahLst/>
            <a:cxnLst>
              <a:cxn ang="T8">
                <a:pos x="T0" y="T1"/>
              </a:cxn>
              <a:cxn ang="T9">
                <a:pos x="T2" y="T3"/>
              </a:cxn>
              <a:cxn ang="T10">
                <a:pos x="T4" y="T5"/>
              </a:cxn>
              <a:cxn ang="T11">
                <a:pos x="T6" y="T7"/>
              </a:cxn>
            </a:cxnLst>
            <a:rect l="T12" t="T13" r="T14" b="T15"/>
            <a:pathLst>
              <a:path w="816" h="576">
                <a:moveTo>
                  <a:pt x="0" y="0"/>
                </a:moveTo>
                <a:lnTo>
                  <a:pt x="816" y="576"/>
                </a:lnTo>
                <a:lnTo>
                  <a:pt x="0" y="576"/>
                </a:lnTo>
                <a:lnTo>
                  <a:pt x="0" y="0"/>
                </a:lnTo>
                <a:close/>
              </a:path>
            </a:pathLst>
          </a:custGeom>
          <a:solidFill>
            <a:srgbClr val="FF0000"/>
          </a:solidFill>
          <a:ln w="9525">
            <a:solidFill>
              <a:schemeClr val="tx1"/>
            </a:solidFill>
            <a:round/>
            <a:headEnd/>
            <a:tailEnd/>
          </a:ln>
        </p:spPr>
        <p:txBody>
          <a:bodyPr wrap="none" anchor="ctr"/>
          <a:lstStyle/>
          <a:p>
            <a:endParaRPr lang="en-ZW"/>
          </a:p>
        </p:txBody>
      </p:sp>
      <p:sp>
        <p:nvSpPr>
          <p:cNvPr id="205847" name="Rectangle 23"/>
          <p:cNvSpPr>
            <a:spLocks noChangeArrowheads="1"/>
          </p:cNvSpPr>
          <p:nvPr/>
        </p:nvSpPr>
        <p:spPr bwMode="auto">
          <a:xfrm>
            <a:off x="6076950" y="3624263"/>
            <a:ext cx="403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Clr>
                <a:srgbClr val="FF0000"/>
              </a:buClr>
              <a:buFont typeface="Wingdings" panose="05000000000000000000" pitchFamily="2" charset="2"/>
              <a:buNone/>
            </a:pPr>
            <a:r>
              <a:rPr lang="sv-SE" altLang="en-US" sz="2400">
                <a:solidFill>
                  <a:schemeClr val="accent2"/>
                </a:solidFill>
                <a:latin typeface="Calibri" panose="020F0502020204030204" pitchFamily="34" charset="0"/>
                <a:cs typeface="Calibri" panose="020F0502020204030204" pitchFamily="34" charset="0"/>
              </a:rPr>
              <a:t>AUC(t</a:t>
            </a:r>
            <a:r>
              <a:rPr lang="sv-SE" altLang="en-US" sz="2400" baseline="-25000">
                <a:solidFill>
                  <a:schemeClr val="accent2"/>
                </a:solidFill>
                <a:latin typeface="Calibri" panose="020F0502020204030204" pitchFamily="34" charset="0"/>
                <a:cs typeface="Calibri" panose="020F0502020204030204" pitchFamily="34" charset="0"/>
              </a:rPr>
              <a:t>z-∞</a:t>
            </a:r>
            <a:r>
              <a:rPr lang="sv-SE" altLang="en-US" sz="2400">
                <a:solidFill>
                  <a:schemeClr val="accent2"/>
                </a:solidFill>
                <a:latin typeface="Calibri" panose="020F0502020204030204" pitchFamily="34" charset="0"/>
                <a:cs typeface="Calibri" panose="020F0502020204030204" pitchFamily="34" charset="0"/>
              </a:rPr>
              <a:t>) = C</a:t>
            </a:r>
            <a:r>
              <a:rPr lang="sv-SE" altLang="en-US" sz="2400" baseline="-25000">
                <a:solidFill>
                  <a:schemeClr val="accent2"/>
                </a:solidFill>
                <a:latin typeface="Calibri" panose="020F0502020204030204" pitchFamily="34" charset="0"/>
                <a:cs typeface="Calibri" panose="020F0502020204030204" pitchFamily="34" charset="0"/>
              </a:rPr>
              <a:t>last, pred</a:t>
            </a:r>
            <a:r>
              <a:rPr lang="sv-SE" altLang="en-US" sz="2400">
                <a:solidFill>
                  <a:schemeClr val="accent2"/>
                </a:solidFill>
                <a:latin typeface="Calibri" panose="020F0502020204030204" pitchFamily="34" charset="0"/>
                <a:cs typeface="Calibri" panose="020F0502020204030204" pitchFamily="34" charset="0"/>
              </a:rPr>
              <a:t>/l</a:t>
            </a:r>
            <a:r>
              <a:rPr lang="sv-SE" altLang="en-US" sz="2400" baseline="-25000">
                <a:solidFill>
                  <a:schemeClr val="accent2"/>
                </a:solidFill>
                <a:latin typeface="Calibri" panose="020F0502020204030204" pitchFamily="34" charset="0"/>
                <a:cs typeface="Calibri" panose="020F0502020204030204" pitchFamily="34" charset="0"/>
              </a:rPr>
              <a:t>z</a:t>
            </a:r>
            <a:endParaRPr lang="sv-SE" altLang="en-US" sz="2400">
              <a:solidFill>
                <a:schemeClr val="accent2"/>
              </a:solidFill>
              <a:latin typeface="Calibri" panose="020F0502020204030204" pitchFamily="34" charset="0"/>
              <a:cs typeface="Calibri" panose="020F0502020204030204" pitchFamily="34" charset="0"/>
            </a:endParaRPr>
          </a:p>
        </p:txBody>
      </p:sp>
      <p:sp>
        <p:nvSpPr>
          <p:cNvPr id="29717" name="TextBox 20"/>
          <p:cNvSpPr txBox="1">
            <a:spLocks noChangeArrowheads="1"/>
          </p:cNvSpPr>
          <p:nvPr/>
        </p:nvSpPr>
        <p:spPr bwMode="auto">
          <a:xfrm>
            <a:off x="5467350" y="1238251"/>
            <a:ext cx="4433888" cy="9239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34988" indent="-534988">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 typeface="Wingdings" panose="05000000000000000000" pitchFamily="2" charset="2"/>
              <a:buChar char="q"/>
            </a:pPr>
            <a:r>
              <a:rPr lang="sv-SE" altLang="en-US" sz="1800">
                <a:latin typeface="Calibri" panose="020F0502020204030204" pitchFamily="34" charset="0"/>
                <a:cs typeface="Calibri" panose="020F0502020204030204" pitchFamily="34" charset="0"/>
              </a:rPr>
              <a:t>should ideally be as small as possible</a:t>
            </a:r>
          </a:p>
          <a:p>
            <a:pPr eaLnBrk="1" hangingPunct="1">
              <a:spcBef>
                <a:spcPct val="0"/>
              </a:spcBef>
              <a:buFont typeface="Wingdings" panose="05000000000000000000" pitchFamily="2" charset="2"/>
              <a:buChar char="q"/>
            </a:pPr>
            <a:endParaRPr lang="sv-SE" altLang="en-US" sz="1800">
              <a:latin typeface="Calibri" panose="020F0502020204030204" pitchFamily="34" charset="0"/>
              <a:cs typeface="Calibri" panose="020F0502020204030204" pitchFamily="34" charset="0"/>
            </a:endParaRPr>
          </a:p>
          <a:p>
            <a:pPr eaLnBrk="1" hangingPunct="1">
              <a:spcBef>
                <a:spcPct val="0"/>
              </a:spcBef>
              <a:buFont typeface="Wingdings" panose="05000000000000000000" pitchFamily="2" charset="2"/>
              <a:buChar char="q"/>
            </a:pPr>
            <a:r>
              <a:rPr lang="sv-SE" altLang="en-US" sz="1800">
                <a:latin typeface="Calibri" panose="020F0502020204030204" pitchFamily="34" charset="0"/>
                <a:cs typeface="Calibri" panose="020F0502020204030204" pitchFamily="34" charset="0"/>
              </a:rPr>
              <a:t>should not exceed 10-25 % of total AUC</a:t>
            </a:r>
          </a:p>
        </p:txBody>
      </p:sp>
    </p:spTree>
    <p:extLst>
      <p:ext uri="{BB962C8B-B14F-4D97-AF65-F5344CB8AC3E}">
        <p14:creationId xmlns:p14="http://schemas.microsoft.com/office/powerpoint/2010/main" val="2186330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8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8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8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8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8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83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84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2" grpId="0"/>
      <p:bldP spid="2058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noChangeArrowheads="1"/>
          </p:cNvSpPr>
          <p:nvPr>
            <p:ph type="title"/>
          </p:nvPr>
        </p:nvSpPr>
        <p:spPr>
          <a:xfrm>
            <a:off x="1987550" y="157163"/>
            <a:ext cx="7772400" cy="711200"/>
          </a:xfrm>
        </p:spPr>
        <p:txBody>
          <a:bodyPr/>
          <a:lstStyle/>
          <a:p>
            <a:pPr algn="l"/>
            <a:r>
              <a:rPr lang="en-ZW" altLang="en-US" sz="3600" b="1">
                <a:latin typeface="Calibri" panose="020F0502020204030204" pitchFamily="34" charset="0"/>
                <a:cs typeface="Calibri" panose="020F0502020204030204" pitchFamily="34" charset="0"/>
              </a:rPr>
              <a:t>Importance of AUC</a:t>
            </a:r>
          </a:p>
        </p:txBody>
      </p:sp>
      <p:sp>
        <p:nvSpPr>
          <p:cNvPr id="30723" name="Content Placeholder 2"/>
          <p:cNvSpPr>
            <a:spLocks noGrp="1" noChangeArrowheads="1"/>
          </p:cNvSpPr>
          <p:nvPr>
            <p:ph idx="1"/>
          </p:nvPr>
        </p:nvSpPr>
        <p:spPr>
          <a:xfrm>
            <a:off x="1852613" y="1697039"/>
            <a:ext cx="8648700" cy="1266825"/>
          </a:xfrm>
        </p:spPr>
        <p:txBody>
          <a:bodyPr>
            <a:normAutofit/>
          </a:bodyPr>
          <a:lstStyle/>
          <a:p>
            <a:pPr>
              <a:lnSpc>
                <a:spcPct val="200000"/>
              </a:lnSpc>
              <a:buFont typeface="Wingdings" panose="05000000000000000000" pitchFamily="2" charset="2"/>
              <a:buChar char="ü"/>
            </a:pPr>
            <a:r>
              <a:rPr lang="en-ZW" altLang="en-US" sz="1800">
                <a:latin typeface="Calibri" panose="020F0502020204030204" pitchFamily="34" charset="0"/>
                <a:cs typeface="Calibri" panose="020F0502020204030204" pitchFamily="34" charset="0"/>
              </a:rPr>
              <a:t>Enables the estimation of drug bioavailability </a:t>
            </a:r>
            <a:r>
              <a:rPr lang="en-ZW" altLang="en-US" sz="1800" b="1">
                <a:latin typeface="Calibri" panose="020F0502020204030204" pitchFamily="34" charset="0"/>
                <a:cs typeface="Calibri" panose="020F0502020204030204" pitchFamily="34" charset="0"/>
              </a:rPr>
              <a:t>(F)</a:t>
            </a:r>
          </a:p>
          <a:p>
            <a:pPr>
              <a:lnSpc>
                <a:spcPct val="200000"/>
              </a:lnSpc>
              <a:buFont typeface="Wingdings" panose="05000000000000000000" pitchFamily="2" charset="2"/>
              <a:buChar char="ü"/>
            </a:pPr>
            <a:r>
              <a:rPr lang="en-ZW" altLang="en-US" sz="1800">
                <a:latin typeface="Calibri" panose="020F0502020204030204" pitchFamily="34" charset="0"/>
                <a:cs typeface="Calibri" panose="020F0502020204030204" pitchFamily="34" charset="0"/>
              </a:rPr>
              <a:t>Enables the estimation of drug clearance </a:t>
            </a:r>
            <a:r>
              <a:rPr lang="en-ZW" altLang="en-US" sz="1800" b="1">
                <a:latin typeface="Calibri" panose="020F0502020204030204" pitchFamily="34" charset="0"/>
                <a:cs typeface="Calibri" panose="020F0502020204030204" pitchFamily="34" charset="0"/>
              </a:rPr>
              <a:t>(CL)</a:t>
            </a:r>
          </a:p>
        </p:txBody>
      </p:sp>
    </p:spTree>
    <p:extLst>
      <p:ext uri="{BB962C8B-B14F-4D97-AF65-F5344CB8AC3E}">
        <p14:creationId xmlns:p14="http://schemas.microsoft.com/office/powerpoint/2010/main" val="349644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290BC-4BBB-244C-5D6C-200E28AD292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BA46B0-CEFF-05D5-E90F-2EDC3FF49C81}"/>
              </a:ext>
            </a:extLst>
          </p:cNvPr>
          <p:cNvSpPr>
            <a:spLocks noGrp="1"/>
          </p:cNvSpPr>
          <p:nvPr>
            <p:ph type="body" sz="quarter" idx="13"/>
          </p:nvPr>
        </p:nvSpPr>
        <p:spPr>
          <a:xfrm>
            <a:off x="2989015" y="2522476"/>
            <a:ext cx="5257800" cy="521327"/>
          </a:xfrm>
        </p:spPr>
        <p:txBody>
          <a:bodyPr/>
          <a:lstStyle/>
          <a:p>
            <a:r>
              <a:rPr lang="en-US" dirty="0">
                <a:solidFill>
                  <a:srgbClr val="C23D26"/>
                </a:solidFill>
              </a:rPr>
              <a:t>Terms of Use – CC BY 4.0 License</a:t>
            </a:r>
            <a:endParaRPr lang="en-GB" dirty="0">
              <a:solidFill>
                <a:srgbClr val="C23D26"/>
              </a:solidFill>
            </a:endParaRPr>
          </a:p>
        </p:txBody>
      </p:sp>
      <p:sp>
        <p:nvSpPr>
          <p:cNvPr id="6" name="Text Placeholder 5">
            <a:extLst>
              <a:ext uri="{FF2B5EF4-FFF2-40B4-BE49-F238E27FC236}">
                <a16:creationId xmlns:a16="http://schemas.microsoft.com/office/drawing/2014/main" id="{089D05DD-E4CC-7658-5350-A7BE2C3CCCA3}"/>
              </a:ext>
            </a:extLst>
          </p:cNvPr>
          <p:cNvSpPr>
            <a:spLocks noGrp="1"/>
          </p:cNvSpPr>
          <p:nvPr>
            <p:ph type="body" sz="quarter" idx="14"/>
          </p:nvPr>
        </p:nvSpPr>
        <p:spPr>
          <a:xfrm>
            <a:off x="240030" y="3355059"/>
            <a:ext cx="11772899" cy="1481927"/>
          </a:xfrm>
        </p:spPr>
        <p:txBody>
          <a:bodyPr>
            <a:noAutofit/>
          </a:bodyPr>
          <a:lstStyle/>
          <a:p>
            <a:r>
              <a:rPr lang="en-US" sz="2000" dirty="0"/>
              <a:t>These materials are shared to support teaching, research, and presentation activities across the GC ADDA community. All content is provided under the Creative Commons Attribution 4.0 (CC BY 4.0) license, which allows you to use, share, adapt, and build upon the material freely, including for commercial purposes. Please ensure that any use includes proper attribution to the original creators, indicates any modifications you make, and maintains the same open license. No additional restrictions may be applied.</a:t>
            </a:r>
          </a:p>
          <a:p>
            <a:r>
              <a:rPr lang="en-US" sz="2000" b="1" dirty="0"/>
              <a:t>Credit the author(s) as follows: </a:t>
            </a:r>
          </a:p>
          <a:p>
            <a:r>
              <a:rPr lang="en-US" sz="2000" b="1" dirty="0"/>
              <a:t>CC BY 4.0 [Ali Mohamed, African Institute for Biomedical Science and Technology, Zimbabwe]</a:t>
            </a:r>
            <a:endParaRPr lang="en-GB" sz="2000" b="1" dirty="0"/>
          </a:p>
        </p:txBody>
      </p:sp>
      <p:pic>
        <p:nvPicPr>
          <p:cNvPr id="3" name="Picture 2" descr="A black background with red text&#10;&#10;Description automatically generated">
            <a:extLst>
              <a:ext uri="{FF2B5EF4-FFF2-40B4-BE49-F238E27FC236}">
                <a16:creationId xmlns:a16="http://schemas.microsoft.com/office/drawing/2014/main" id="{2DF73D3E-F22C-0265-3F81-E2F98D5D7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882" y="125469"/>
            <a:ext cx="5109543" cy="1895546"/>
          </a:xfrm>
          <a:prstGeom prst="rect">
            <a:avLst/>
          </a:prstGeom>
        </p:spPr>
      </p:pic>
    </p:spTree>
    <p:extLst>
      <p:ext uri="{BB962C8B-B14F-4D97-AF65-F5344CB8AC3E}">
        <p14:creationId xmlns:p14="http://schemas.microsoft.com/office/powerpoint/2010/main" val="124992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2217600" y="133200"/>
            <a:ext cx="8305800" cy="800100"/>
          </a:xfrm>
        </p:spPr>
        <p:txBody>
          <a:bodyPr/>
          <a:lstStyle/>
          <a:p>
            <a:pPr algn="l"/>
            <a:r>
              <a:rPr lang="en-ZW" altLang="en-US" sz="3600" b="1" dirty="0">
                <a:latin typeface="Calibri" panose="020F0502020204030204" pitchFamily="34" charset="0"/>
                <a:cs typeface="Calibri" panose="020F0502020204030204" pitchFamily="34" charset="0"/>
              </a:rPr>
              <a:t>Estimation of Drug Bioavailability</a:t>
            </a:r>
          </a:p>
        </p:txBody>
      </p:sp>
      <p:cxnSp>
        <p:nvCxnSpPr>
          <p:cNvPr id="31760" name="Straight Connector 21"/>
          <p:cNvCxnSpPr>
            <a:cxnSpLocks noChangeShapeType="1"/>
          </p:cNvCxnSpPr>
          <p:nvPr/>
        </p:nvCxnSpPr>
        <p:spPr bwMode="auto">
          <a:xfrm rot="16200000" flipH="1">
            <a:off x="1900157" y="2081294"/>
            <a:ext cx="1657512" cy="9525"/>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31761" name="Straight Connector 22"/>
          <p:cNvCxnSpPr>
            <a:cxnSpLocks noChangeShapeType="1"/>
          </p:cNvCxnSpPr>
          <p:nvPr/>
        </p:nvCxnSpPr>
        <p:spPr bwMode="auto">
          <a:xfrm>
            <a:off x="2733676" y="2895761"/>
            <a:ext cx="2647950" cy="9526"/>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31762" name="TextBox 24"/>
          <p:cNvSpPr txBox="1">
            <a:spLocks noChangeArrowheads="1"/>
          </p:cNvSpPr>
          <p:nvPr/>
        </p:nvSpPr>
        <p:spPr bwMode="auto">
          <a:xfrm>
            <a:off x="3581401" y="2971969"/>
            <a:ext cx="923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400" b="1" dirty="0"/>
              <a:t>Time (hr)</a:t>
            </a:r>
          </a:p>
        </p:txBody>
      </p:sp>
      <p:cxnSp>
        <p:nvCxnSpPr>
          <p:cNvPr id="31764" name="Straight Connector 33"/>
          <p:cNvCxnSpPr>
            <a:cxnSpLocks noChangeShapeType="1"/>
          </p:cNvCxnSpPr>
          <p:nvPr/>
        </p:nvCxnSpPr>
        <p:spPr bwMode="auto">
          <a:xfrm>
            <a:off x="2781301" y="1600235"/>
            <a:ext cx="2314575" cy="1181216"/>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31755" name="Straight Connector 26"/>
          <p:cNvCxnSpPr>
            <a:cxnSpLocks noChangeShapeType="1"/>
          </p:cNvCxnSpPr>
          <p:nvPr/>
        </p:nvCxnSpPr>
        <p:spPr bwMode="auto">
          <a:xfrm rot="16200000" flipH="1">
            <a:off x="6443582" y="2119394"/>
            <a:ext cx="1657512" cy="9525"/>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cxnSp>
        <p:nvCxnSpPr>
          <p:cNvPr id="31756" name="Straight Connector 27"/>
          <p:cNvCxnSpPr>
            <a:cxnSpLocks noChangeShapeType="1"/>
          </p:cNvCxnSpPr>
          <p:nvPr/>
        </p:nvCxnSpPr>
        <p:spPr bwMode="auto">
          <a:xfrm>
            <a:off x="7277101" y="2933861"/>
            <a:ext cx="2647950" cy="9526"/>
          </a:xfrm>
          <a:prstGeom prst="line">
            <a:avLst/>
          </a:prstGeom>
          <a:noFill/>
          <a:ln w="57150" algn="ctr">
            <a:solidFill>
              <a:schemeClr val="tx1"/>
            </a:solidFill>
            <a:round/>
            <a:headEnd/>
            <a:tailEnd/>
          </a:ln>
          <a:extLst>
            <a:ext uri="{909E8E84-426E-40DD-AFC4-6F175D3DCCD1}">
              <a14:hiddenFill xmlns:a14="http://schemas.microsoft.com/office/drawing/2010/main">
                <a:noFill/>
              </a14:hiddenFill>
            </a:ext>
          </a:extLst>
        </p:spPr>
      </p:cxnSp>
      <p:sp>
        <p:nvSpPr>
          <p:cNvPr id="31757" name="TextBox 29"/>
          <p:cNvSpPr txBox="1">
            <a:spLocks noChangeArrowheads="1"/>
          </p:cNvSpPr>
          <p:nvPr/>
        </p:nvSpPr>
        <p:spPr bwMode="auto">
          <a:xfrm>
            <a:off x="8124826" y="3010069"/>
            <a:ext cx="9235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400" b="1" dirty="0"/>
              <a:t>Time (hr)</a:t>
            </a:r>
          </a:p>
        </p:txBody>
      </p:sp>
      <p:sp>
        <p:nvSpPr>
          <p:cNvPr id="31758" name="TextBox 30"/>
          <p:cNvSpPr txBox="1">
            <a:spLocks noChangeArrowheads="1"/>
          </p:cNvSpPr>
          <p:nvPr/>
        </p:nvSpPr>
        <p:spPr bwMode="auto">
          <a:xfrm rot="-5400000">
            <a:off x="6025299" y="1817893"/>
            <a:ext cx="2052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400" b="1" dirty="0"/>
              <a:t>In </a:t>
            </a:r>
            <a:r>
              <a:rPr lang="en-ZW" altLang="en-US" sz="1400" b="1" dirty="0" err="1"/>
              <a:t>Conc</a:t>
            </a:r>
            <a:r>
              <a:rPr lang="en-ZW" altLang="en-US" sz="1400" b="1" dirty="0"/>
              <a:t> (µM </a:t>
            </a:r>
            <a:r>
              <a:rPr lang="en-ZW" altLang="en-US" sz="1400" b="1" dirty="0">
                <a:solidFill>
                  <a:srgbClr val="C00000"/>
                </a:solidFill>
              </a:rPr>
              <a:t>or </a:t>
            </a:r>
            <a:r>
              <a:rPr lang="en-ZW" altLang="en-US" sz="1400" b="1" dirty="0"/>
              <a:t>mg/L)</a:t>
            </a:r>
          </a:p>
        </p:txBody>
      </p:sp>
      <p:sp>
        <p:nvSpPr>
          <p:cNvPr id="31759" name="Freeform 34"/>
          <p:cNvSpPr>
            <a:spLocks/>
          </p:cNvSpPr>
          <p:nvPr/>
        </p:nvSpPr>
        <p:spPr bwMode="auto">
          <a:xfrm>
            <a:off x="7381876" y="1573241"/>
            <a:ext cx="2371725" cy="1246309"/>
          </a:xfrm>
          <a:custGeom>
            <a:avLst/>
            <a:gdLst>
              <a:gd name="T0" fmla="*/ 0 w 2371725"/>
              <a:gd name="T1" fmla="*/ 1246187 h 1246187"/>
              <a:gd name="T2" fmla="*/ 314325 w 2371725"/>
              <a:gd name="T3" fmla="*/ 169862 h 1246187"/>
              <a:gd name="T4" fmla="*/ 723900 w 2371725"/>
              <a:gd name="T5" fmla="*/ 227012 h 1246187"/>
              <a:gd name="T6" fmla="*/ 2371725 w 2371725"/>
              <a:gd name="T7" fmla="*/ 1112837 h 1246187"/>
              <a:gd name="T8" fmla="*/ 2371725 w 2371725"/>
              <a:gd name="T9" fmla="*/ 1112837 h 1246187"/>
              <a:gd name="T10" fmla="*/ 0 60000 65536"/>
              <a:gd name="T11" fmla="*/ 0 60000 65536"/>
              <a:gd name="T12" fmla="*/ 0 60000 65536"/>
              <a:gd name="T13" fmla="*/ 0 60000 65536"/>
              <a:gd name="T14" fmla="*/ 0 60000 65536"/>
              <a:gd name="T15" fmla="*/ 0 w 2371725"/>
              <a:gd name="T16" fmla="*/ 0 h 1246187"/>
              <a:gd name="T17" fmla="*/ 2371725 w 2371725"/>
              <a:gd name="T18" fmla="*/ 1246187 h 1246187"/>
            </a:gdLst>
            <a:ahLst/>
            <a:cxnLst>
              <a:cxn ang="T10">
                <a:pos x="T0" y="T1"/>
              </a:cxn>
              <a:cxn ang="T11">
                <a:pos x="T2" y="T3"/>
              </a:cxn>
              <a:cxn ang="T12">
                <a:pos x="T4" y="T5"/>
              </a:cxn>
              <a:cxn ang="T13">
                <a:pos x="T6" y="T7"/>
              </a:cxn>
              <a:cxn ang="T14">
                <a:pos x="T8" y="T9"/>
              </a:cxn>
            </a:cxnLst>
            <a:rect l="T15" t="T16" r="T17" b="T18"/>
            <a:pathLst>
              <a:path w="2371725" h="1246187">
                <a:moveTo>
                  <a:pt x="0" y="1246187"/>
                </a:moveTo>
                <a:cubicBezTo>
                  <a:pt x="96837" y="792955"/>
                  <a:pt x="193675" y="339724"/>
                  <a:pt x="314325" y="169862"/>
                </a:cubicBezTo>
                <a:cubicBezTo>
                  <a:pt x="434975" y="0"/>
                  <a:pt x="381000" y="69850"/>
                  <a:pt x="723900" y="227012"/>
                </a:cubicBezTo>
                <a:cubicBezTo>
                  <a:pt x="1066800" y="384175"/>
                  <a:pt x="2371725" y="1112837"/>
                  <a:pt x="2371725" y="1112837"/>
                </a:cubicBezTo>
              </a:path>
            </a:pathLst>
          </a:custGeom>
          <a:noFill/>
          <a:ln w="28575" cap="flat" cmpd="sng" algn="ctr">
            <a:solidFill>
              <a:srgbClr val="3366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sp>
        <p:nvSpPr>
          <p:cNvPr id="31749" name="Down Arrow 16"/>
          <p:cNvSpPr>
            <a:spLocks noChangeArrowheads="1"/>
          </p:cNvSpPr>
          <p:nvPr/>
        </p:nvSpPr>
        <p:spPr bwMode="auto">
          <a:xfrm>
            <a:off x="3476625" y="3314701"/>
            <a:ext cx="484188" cy="714375"/>
          </a:xfrm>
          <a:prstGeom prst="downArrow">
            <a:avLst>
              <a:gd name="adj1" fmla="val 50000"/>
              <a:gd name="adj2" fmla="val 50048"/>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31750" name="Down Arrow 17"/>
          <p:cNvSpPr>
            <a:spLocks noChangeArrowheads="1"/>
          </p:cNvSpPr>
          <p:nvPr/>
        </p:nvSpPr>
        <p:spPr bwMode="auto">
          <a:xfrm>
            <a:off x="8086725" y="3371850"/>
            <a:ext cx="484188" cy="685800"/>
          </a:xfrm>
          <a:prstGeom prst="downArrow">
            <a:avLst>
              <a:gd name="adj1" fmla="val 50000"/>
              <a:gd name="adj2" fmla="val 50046"/>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ZW" altLang="en-US" sz="1400"/>
          </a:p>
        </p:txBody>
      </p:sp>
      <p:sp>
        <p:nvSpPr>
          <p:cNvPr id="31751" name="TextBox 19"/>
          <p:cNvSpPr txBox="1">
            <a:spLocks noChangeArrowheads="1"/>
          </p:cNvSpPr>
          <p:nvPr/>
        </p:nvSpPr>
        <p:spPr bwMode="auto">
          <a:xfrm>
            <a:off x="2114551" y="5114925"/>
            <a:ext cx="6892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800" b="1">
                <a:latin typeface="Calibri" panose="020F0502020204030204" pitchFamily="34" charset="0"/>
                <a:cs typeface="Calibri" panose="020F0502020204030204" pitchFamily="34" charset="0"/>
              </a:rPr>
              <a:t>Drug that reaches systemic circulation, estimates extend of absorption</a:t>
            </a:r>
          </a:p>
        </p:txBody>
      </p:sp>
      <p:sp>
        <p:nvSpPr>
          <p:cNvPr id="31752" name="TextBox 20"/>
          <p:cNvSpPr txBox="1">
            <a:spLocks noChangeArrowheads="1"/>
          </p:cNvSpPr>
          <p:nvPr/>
        </p:nvSpPr>
        <p:spPr bwMode="auto">
          <a:xfrm>
            <a:off x="3267076" y="4067175"/>
            <a:ext cx="919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2000" b="1"/>
              <a:t>AUC</a:t>
            </a:r>
            <a:r>
              <a:rPr lang="en-ZW" altLang="en-US" sz="2000" b="1" baseline="-25000"/>
              <a:t>i.v</a:t>
            </a:r>
          </a:p>
        </p:txBody>
      </p:sp>
      <p:sp>
        <p:nvSpPr>
          <p:cNvPr id="31753" name="TextBox 21"/>
          <p:cNvSpPr txBox="1">
            <a:spLocks noChangeArrowheads="1"/>
          </p:cNvSpPr>
          <p:nvPr/>
        </p:nvSpPr>
        <p:spPr bwMode="auto">
          <a:xfrm>
            <a:off x="7839075" y="4076700"/>
            <a:ext cx="96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2000" b="1"/>
              <a:t>AUC</a:t>
            </a:r>
            <a:r>
              <a:rPr lang="en-ZW" altLang="en-US" sz="2000" b="1" baseline="-25000"/>
              <a:t>p.o</a:t>
            </a:r>
          </a:p>
        </p:txBody>
      </p:sp>
      <p:grpSp>
        <p:nvGrpSpPr>
          <p:cNvPr id="19" name="Group 24"/>
          <p:cNvGrpSpPr/>
          <p:nvPr/>
        </p:nvGrpSpPr>
        <p:grpSpPr>
          <a:xfrm>
            <a:off x="4695826" y="4238625"/>
            <a:ext cx="2530409" cy="707886"/>
            <a:chOff x="3162300" y="4905375"/>
            <a:chExt cx="2530409" cy="707886"/>
          </a:xfrm>
          <a:solidFill>
            <a:srgbClr val="CCCC00"/>
          </a:solidFill>
        </p:grpSpPr>
        <p:sp>
          <p:nvSpPr>
            <p:cNvPr id="23" name="TextBox 22"/>
            <p:cNvSpPr txBox="1"/>
            <p:nvPr/>
          </p:nvSpPr>
          <p:spPr>
            <a:xfrm>
              <a:off x="3657600" y="4905375"/>
              <a:ext cx="2035109" cy="707886"/>
            </a:xfrm>
            <a:prstGeom prst="rect">
              <a:avLst/>
            </a:prstGeom>
            <a:grpFill/>
          </p:spPr>
          <p:txBody>
            <a:bodyPr wrap="none">
              <a:spAutoFit/>
            </a:bodyPr>
            <a:lstStyle/>
            <a:p>
              <a:pPr eaLnBrk="1" hangingPunct="1">
                <a:defRPr/>
              </a:pPr>
              <a:r>
                <a:rPr lang="en-ZW" sz="2000" b="1" u="sng" dirty="0"/>
                <a:t> </a:t>
              </a:r>
              <a:r>
                <a:rPr lang="en-ZW" sz="2000" b="1" u="sng" dirty="0" err="1"/>
                <a:t>AUC</a:t>
              </a:r>
              <a:r>
                <a:rPr lang="en-ZW" b="1" u="sng" dirty="0" err="1"/>
                <a:t>p.o</a:t>
              </a:r>
              <a:r>
                <a:rPr lang="en-ZW" b="1" u="sng" dirty="0"/>
                <a:t> X </a:t>
              </a:r>
              <a:r>
                <a:rPr lang="en-ZW" sz="2000" b="1" u="sng" dirty="0" err="1"/>
                <a:t>Dose</a:t>
              </a:r>
              <a:r>
                <a:rPr lang="en-ZW" b="1" u="sng" dirty="0" err="1"/>
                <a:t>i.v</a:t>
              </a:r>
              <a:endParaRPr lang="en-ZW" b="1" u="sng" dirty="0"/>
            </a:p>
            <a:p>
              <a:pPr eaLnBrk="1" hangingPunct="1">
                <a:defRPr/>
              </a:pPr>
              <a:r>
                <a:rPr lang="en-ZW" sz="2000" b="1" dirty="0" err="1"/>
                <a:t>AUC</a:t>
              </a:r>
              <a:r>
                <a:rPr lang="en-ZW" b="1" dirty="0" err="1"/>
                <a:t>i.v</a:t>
              </a:r>
              <a:r>
                <a:rPr lang="en-ZW" b="1" dirty="0"/>
                <a:t>  X  </a:t>
              </a:r>
              <a:r>
                <a:rPr lang="en-ZW" sz="2000" b="1" dirty="0" err="1"/>
                <a:t>Dose</a:t>
              </a:r>
              <a:r>
                <a:rPr lang="en-ZW" b="1" dirty="0" err="1"/>
                <a:t>p.o</a:t>
              </a:r>
              <a:endParaRPr lang="en-ZW" b="1" dirty="0"/>
            </a:p>
          </p:txBody>
        </p:sp>
        <p:sp>
          <p:nvSpPr>
            <p:cNvPr id="24" name="TextBox 23"/>
            <p:cNvSpPr txBox="1"/>
            <p:nvPr/>
          </p:nvSpPr>
          <p:spPr>
            <a:xfrm>
              <a:off x="3162300" y="5048250"/>
              <a:ext cx="487634" cy="400110"/>
            </a:xfrm>
            <a:prstGeom prst="rect">
              <a:avLst/>
            </a:prstGeom>
            <a:grpFill/>
          </p:spPr>
          <p:txBody>
            <a:bodyPr wrap="none">
              <a:spAutoFit/>
            </a:bodyPr>
            <a:lstStyle/>
            <a:p>
              <a:pPr eaLnBrk="1" hangingPunct="1">
                <a:defRPr/>
              </a:pPr>
              <a:r>
                <a:rPr lang="en-ZW" sz="2000" b="1" dirty="0"/>
                <a:t>F =</a:t>
              </a:r>
            </a:p>
          </p:txBody>
        </p:sp>
      </p:grpSp>
      <p:sp>
        <p:nvSpPr>
          <p:cNvPr id="25" name="TextBox 30"/>
          <p:cNvSpPr txBox="1">
            <a:spLocks noChangeArrowheads="1"/>
          </p:cNvSpPr>
          <p:nvPr/>
        </p:nvSpPr>
        <p:spPr bwMode="auto">
          <a:xfrm rot="-5400000">
            <a:off x="1505668" y="1841701"/>
            <a:ext cx="20525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400" b="1" dirty="0"/>
              <a:t>In </a:t>
            </a:r>
            <a:r>
              <a:rPr lang="en-ZW" altLang="en-US" sz="1400" b="1" dirty="0" err="1"/>
              <a:t>Conc</a:t>
            </a:r>
            <a:r>
              <a:rPr lang="en-ZW" altLang="en-US" sz="1400" b="1" dirty="0"/>
              <a:t> (µM </a:t>
            </a:r>
            <a:r>
              <a:rPr lang="en-ZW" altLang="en-US" sz="1400" b="1" dirty="0">
                <a:solidFill>
                  <a:srgbClr val="C00000"/>
                </a:solidFill>
              </a:rPr>
              <a:t>or </a:t>
            </a:r>
            <a:r>
              <a:rPr lang="en-ZW" altLang="en-US" sz="1400" b="1" dirty="0"/>
              <a:t>mg/L)</a:t>
            </a:r>
          </a:p>
        </p:txBody>
      </p:sp>
    </p:spTree>
    <p:extLst>
      <p:ext uri="{BB962C8B-B14F-4D97-AF65-F5344CB8AC3E}">
        <p14:creationId xmlns:p14="http://schemas.microsoft.com/office/powerpoint/2010/main" val="3603877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2181225" y="133200"/>
            <a:ext cx="7772400" cy="847725"/>
          </a:xfrm>
        </p:spPr>
        <p:txBody>
          <a:bodyPr/>
          <a:lstStyle/>
          <a:p>
            <a:pPr algn="l"/>
            <a:r>
              <a:rPr lang="en-ZW" altLang="en-US" sz="3600" b="1" dirty="0">
                <a:latin typeface="Calibri" panose="020F0502020204030204" pitchFamily="34" charset="0"/>
                <a:cs typeface="Calibri" panose="020F0502020204030204" pitchFamily="34" charset="0"/>
              </a:rPr>
              <a:t>Importance of Bioavailability</a:t>
            </a:r>
          </a:p>
        </p:txBody>
      </p:sp>
      <p:sp>
        <p:nvSpPr>
          <p:cNvPr id="32771" name="Content Placeholder 1"/>
          <p:cNvSpPr>
            <a:spLocks noGrp="1" noChangeArrowheads="1"/>
          </p:cNvSpPr>
          <p:nvPr>
            <p:ph idx="1"/>
          </p:nvPr>
        </p:nvSpPr>
        <p:spPr>
          <a:xfrm>
            <a:off x="2181225" y="856800"/>
            <a:ext cx="7772400" cy="4697413"/>
          </a:xfrm>
        </p:spPr>
        <p:txBody>
          <a:bodyPr>
            <a:normAutofit lnSpcReduction="10000"/>
          </a:bodyPr>
          <a:lstStyle/>
          <a:p>
            <a:pPr>
              <a:lnSpc>
                <a:spcPct val="150000"/>
              </a:lnSpc>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The high oral bioavailability reduces the amount of an administered drug needed to achieve the desired pharmacological effect and thus could reduce the risk of side effects and toxicity.</a:t>
            </a:r>
          </a:p>
          <a:p>
            <a:pPr>
              <a:lnSpc>
                <a:spcPct val="150000"/>
              </a:lnSpc>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It determines the degree and rate at which drug-active substances are absorbed into the bloodstream after extravascular root.</a:t>
            </a:r>
          </a:p>
          <a:p>
            <a:pPr>
              <a:lnSpc>
                <a:spcPct val="150000"/>
              </a:lnSpc>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Therapeutic Effectiveness: Bioavailability determines the fraction of an administered dose that reaches the systemic circulation unchanged, directly influencing the drug’s therapeutic effect.</a:t>
            </a:r>
          </a:p>
          <a:p>
            <a:pPr>
              <a:lnSpc>
                <a:spcPct val="150000"/>
              </a:lnSpc>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Dosage Optimization: Understanding bioavailability helps in designing optimal dosing regimens to ensure that the drug reaches the desired concentration in the bloodstream to achieve its pharmacological effect.</a:t>
            </a:r>
          </a:p>
        </p:txBody>
      </p:sp>
    </p:spTree>
    <p:extLst>
      <p:ext uri="{BB962C8B-B14F-4D97-AF65-F5344CB8AC3E}">
        <p14:creationId xmlns:p14="http://schemas.microsoft.com/office/powerpoint/2010/main" val="2164514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TextBox 4"/>
          <p:cNvSpPr txBox="1">
            <a:spLocks noChangeArrowheads="1"/>
          </p:cNvSpPr>
          <p:nvPr/>
        </p:nvSpPr>
        <p:spPr bwMode="auto">
          <a:xfrm>
            <a:off x="1657351" y="1046163"/>
            <a:ext cx="8810625" cy="584200"/>
          </a:xfrm>
          <a:prstGeom prst="rect">
            <a:avLst/>
          </a:prstGeom>
          <a:solidFill>
            <a:srgbClr val="FFFF99"/>
          </a:solidFill>
          <a:ln w="9525">
            <a:noFill/>
            <a:miter lim="800000"/>
            <a:headEnd/>
            <a:tailEnd/>
          </a:ln>
        </p:spPr>
        <p:txBody>
          <a:bodyPr>
            <a:spAutoFit/>
          </a:bodyPr>
          <a:lstStyle/>
          <a:p>
            <a:pPr eaLnBrk="1" hangingPunct="1">
              <a:defRPr/>
            </a:pPr>
            <a:r>
              <a:rPr lang="en-GB" sz="1600" dirty="0">
                <a:latin typeface="Calibri" panose="020F0502020204030204" pitchFamily="34" charset="0"/>
                <a:cs typeface="Calibri" panose="020F0502020204030204" pitchFamily="34" charset="0"/>
              </a:rPr>
              <a:t>Clearance (CL) is a proportionality constant that relates the rate of drug elimination (in mass/time) to  </a:t>
            </a:r>
          </a:p>
          <a:p>
            <a:pPr eaLnBrk="1" hangingPunct="1">
              <a:defRPr/>
            </a:pPr>
            <a:r>
              <a:rPr lang="en-GB" sz="1600" dirty="0">
                <a:latin typeface="Calibri" panose="020F0502020204030204" pitchFamily="34" charset="0"/>
                <a:cs typeface="Calibri" panose="020F0502020204030204" pitchFamily="34" charset="0"/>
              </a:rPr>
              <a:t>Blood or Plasma  concentration. It is </a:t>
            </a:r>
            <a:r>
              <a:rPr lang="en-GB" sz="1600" kern="0" dirty="0">
                <a:latin typeface="Calibri" panose="020F0502020204030204" pitchFamily="34" charset="0"/>
                <a:cs typeface="Calibri" panose="020F0502020204030204" pitchFamily="34" charset="0"/>
              </a:rPr>
              <a:t> the volume of blood from which ALL drug is removed in unit time.</a:t>
            </a:r>
          </a:p>
        </p:txBody>
      </p:sp>
      <p:sp>
        <p:nvSpPr>
          <p:cNvPr id="33795" name="TextBox 5"/>
          <p:cNvSpPr txBox="1">
            <a:spLocks noChangeArrowheads="1"/>
          </p:cNvSpPr>
          <p:nvPr/>
        </p:nvSpPr>
        <p:spPr bwMode="auto">
          <a:xfrm>
            <a:off x="2166939" y="1754188"/>
            <a:ext cx="784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a:latin typeface="Calibri" panose="020F0502020204030204" pitchFamily="34" charset="0"/>
                <a:cs typeface="Calibri" panose="020F0502020204030204" pitchFamily="34" charset="0"/>
              </a:rPr>
              <a:t>At any point after dosing, Rate of elimination  (ng/min) = CL x C</a:t>
            </a:r>
          </a:p>
          <a:p>
            <a:pPr eaLnBrk="1" hangingPunct="1">
              <a:spcBef>
                <a:spcPct val="0"/>
              </a:spcBef>
              <a:buFontTx/>
              <a:buNone/>
            </a:pPr>
            <a:r>
              <a:rPr lang="en-GB" altLang="en-US" sz="1600" b="1">
                <a:latin typeface="Calibri" panose="020F0502020204030204" pitchFamily="34" charset="0"/>
                <a:cs typeface="Calibri" panose="020F0502020204030204" pitchFamily="34" charset="0"/>
              </a:rPr>
              <a:t>i.e amount eliminated in dt = CL*Conc*dt</a:t>
            </a:r>
          </a:p>
        </p:txBody>
      </p:sp>
      <p:sp>
        <p:nvSpPr>
          <p:cNvPr id="33796" name="Freeform 62"/>
          <p:cNvSpPr>
            <a:spLocks noChangeArrowheads="1"/>
          </p:cNvSpPr>
          <p:nvPr/>
        </p:nvSpPr>
        <p:spPr bwMode="auto">
          <a:xfrm>
            <a:off x="5737225" y="2520951"/>
            <a:ext cx="319088" cy="468313"/>
          </a:xfrm>
          <a:custGeom>
            <a:avLst/>
            <a:gdLst>
              <a:gd name="T0" fmla="*/ 0 w 319315"/>
              <a:gd name="T1" fmla="*/ 430034 h 851504"/>
              <a:gd name="T2" fmla="*/ 142584 w 319315"/>
              <a:gd name="T3" fmla="*/ 398664 h 851504"/>
              <a:gd name="T4" fmla="*/ 185361 w 319315"/>
              <a:gd name="T5" fmla="*/ 61433 h 851504"/>
              <a:gd name="T6" fmla="*/ 313688 w 319315"/>
              <a:gd name="T7" fmla="*/ 30065 h 851504"/>
              <a:gd name="T8" fmla="*/ 313688 w 319315"/>
              <a:gd name="T9" fmla="*/ 30065 h 851504"/>
              <a:gd name="T10" fmla="*/ 0 60000 65536"/>
              <a:gd name="T11" fmla="*/ 0 60000 65536"/>
              <a:gd name="T12" fmla="*/ 0 60000 65536"/>
              <a:gd name="T13" fmla="*/ 0 60000 65536"/>
              <a:gd name="T14" fmla="*/ 0 60000 65536"/>
              <a:gd name="T15" fmla="*/ 0 w 319315"/>
              <a:gd name="T16" fmla="*/ 0 h 851504"/>
              <a:gd name="T17" fmla="*/ 319315 w 319315"/>
              <a:gd name="T18" fmla="*/ 851504 h 851504"/>
            </a:gdLst>
            <a:ahLst/>
            <a:cxnLst>
              <a:cxn ang="T10">
                <a:pos x="T0" y="T1"/>
              </a:cxn>
              <a:cxn ang="T11">
                <a:pos x="T2" y="T3"/>
              </a:cxn>
              <a:cxn ang="T12">
                <a:pos x="T4" y="T5"/>
              </a:cxn>
              <a:cxn ang="T13">
                <a:pos x="T6" y="T7"/>
              </a:cxn>
              <a:cxn ang="T14">
                <a:pos x="T8" y="T9"/>
              </a:cxn>
            </a:cxnLst>
            <a:rect l="T15" t="T16" r="T17" b="T18"/>
            <a:pathLst>
              <a:path w="319315" h="851504">
                <a:moveTo>
                  <a:pt x="0" y="795867"/>
                </a:moveTo>
                <a:cubicBezTo>
                  <a:pt x="56847" y="823685"/>
                  <a:pt x="113695" y="851504"/>
                  <a:pt x="145143" y="737809"/>
                </a:cubicBezTo>
                <a:cubicBezTo>
                  <a:pt x="176591" y="624114"/>
                  <a:pt x="159657" y="227390"/>
                  <a:pt x="188686" y="113695"/>
                </a:cubicBezTo>
                <a:cubicBezTo>
                  <a:pt x="217715" y="0"/>
                  <a:pt x="319315" y="55638"/>
                  <a:pt x="319315" y="55638"/>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sp>
        <p:nvSpPr>
          <p:cNvPr id="33797" name="TextBox 65"/>
          <p:cNvSpPr txBox="1">
            <a:spLocks noChangeArrowheads="1"/>
          </p:cNvSpPr>
          <p:nvPr/>
        </p:nvSpPr>
        <p:spPr bwMode="auto">
          <a:xfrm>
            <a:off x="5884863" y="2611439"/>
            <a:ext cx="474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a:latin typeface="Calibri" panose="020F0502020204030204" pitchFamily="34" charset="0"/>
                <a:cs typeface="Calibri" panose="020F0502020204030204" pitchFamily="34" charset="0"/>
              </a:rPr>
              <a:t>Cdt</a:t>
            </a:r>
          </a:p>
        </p:txBody>
      </p:sp>
      <p:sp>
        <p:nvSpPr>
          <p:cNvPr id="33798" name="TextBox 67"/>
          <p:cNvSpPr txBox="1">
            <a:spLocks noChangeArrowheads="1"/>
          </p:cNvSpPr>
          <p:nvPr/>
        </p:nvSpPr>
        <p:spPr bwMode="auto">
          <a:xfrm>
            <a:off x="5811839" y="2768600"/>
            <a:ext cx="2698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aseline="-25000"/>
              <a:t>0</a:t>
            </a:r>
          </a:p>
        </p:txBody>
      </p:sp>
      <p:sp>
        <p:nvSpPr>
          <p:cNvPr id="33799" name="TextBox 9"/>
          <p:cNvSpPr txBox="1">
            <a:spLocks noChangeArrowheads="1"/>
          </p:cNvSpPr>
          <p:nvPr/>
        </p:nvSpPr>
        <p:spPr bwMode="auto">
          <a:xfrm>
            <a:off x="1762126" y="2600325"/>
            <a:ext cx="4257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dirty="0">
                <a:latin typeface="Calibri" panose="020F0502020204030204" pitchFamily="34" charset="0"/>
                <a:cs typeface="Calibri" panose="020F0502020204030204" pitchFamily="34" charset="0"/>
              </a:rPr>
              <a:t>Integrating gives:      Total drug eliminated = </a:t>
            </a:r>
            <a:r>
              <a:rPr lang="en-GB" altLang="en-US" sz="1600" b="1" dirty="0">
                <a:latin typeface="Calibri" panose="020F0502020204030204" pitchFamily="34" charset="0"/>
                <a:cs typeface="Calibri" panose="020F0502020204030204" pitchFamily="34" charset="0"/>
              </a:rPr>
              <a:t>CL x</a:t>
            </a:r>
          </a:p>
        </p:txBody>
      </p:sp>
      <p:sp>
        <p:nvSpPr>
          <p:cNvPr id="33800" name="TextBox 10"/>
          <p:cNvSpPr txBox="1">
            <a:spLocks noChangeArrowheads="1"/>
          </p:cNvSpPr>
          <p:nvPr/>
        </p:nvSpPr>
        <p:spPr bwMode="auto">
          <a:xfrm>
            <a:off x="6296026" y="2619375"/>
            <a:ext cx="11287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600" b="1">
                <a:latin typeface="Calibri" panose="020F0502020204030204" pitchFamily="34" charset="0"/>
                <a:cs typeface="Calibri" panose="020F0502020204030204" pitchFamily="34" charset="0"/>
              </a:rPr>
              <a:t> =  CLx AUC</a:t>
            </a:r>
          </a:p>
        </p:txBody>
      </p:sp>
      <p:sp>
        <p:nvSpPr>
          <p:cNvPr id="33801" name="TextBox 11"/>
          <p:cNvSpPr txBox="1">
            <a:spLocks noChangeArrowheads="1"/>
          </p:cNvSpPr>
          <p:nvPr/>
        </p:nvSpPr>
        <p:spPr bwMode="auto">
          <a:xfrm>
            <a:off x="2225676" y="3349626"/>
            <a:ext cx="7847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latin typeface="Calibri" panose="020F0502020204030204" pitchFamily="34" charset="0"/>
                <a:cs typeface="Calibri" panose="020F0502020204030204" pitchFamily="34" charset="0"/>
              </a:rPr>
              <a:t>Assuming all drug entering the body by i.v, is eventually eliminate, the total amount administered will equal to amount eliminated.</a:t>
            </a:r>
          </a:p>
        </p:txBody>
      </p:sp>
      <p:sp>
        <p:nvSpPr>
          <p:cNvPr id="33802" name="TextBox 12"/>
          <p:cNvSpPr txBox="1">
            <a:spLocks noChangeArrowheads="1"/>
          </p:cNvSpPr>
          <p:nvPr/>
        </p:nvSpPr>
        <p:spPr bwMode="auto">
          <a:xfrm>
            <a:off x="1881188" y="4116389"/>
            <a:ext cx="594360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b="1"/>
              <a:t>Dosei.v = CL x AUCi.v;                            CL = </a:t>
            </a:r>
            <a:r>
              <a:rPr lang="en-GB" altLang="en-US" sz="2000" b="1" u="sng"/>
              <a:t>Dosei.v</a:t>
            </a:r>
          </a:p>
          <a:p>
            <a:pPr eaLnBrk="1" hangingPunct="1">
              <a:spcBef>
                <a:spcPct val="0"/>
              </a:spcBef>
              <a:buFontTx/>
              <a:buNone/>
            </a:pPr>
            <a:r>
              <a:rPr lang="en-GB" altLang="en-US" sz="2000" b="1"/>
              <a:t>					     AUCi.v</a:t>
            </a:r>
          </a:p>
        </p:txBody>
      </p:sp>
      <p:sp>
        <p:nvSpPr>
          <p:cNvPr id="33803" name="TextBox 13"/>
          <p:cNvSpPr txBox="1">
            <a:spLocks noChangeArrowheads="1"/>
          </p:cNvSpPr>
          <p:nvPr/>
        </p:nvSpPr>
        <p:spPr bwMode="auto">
          <a:xfrm>
            <a:off x="1611313" y="4833938"/>
            <a:ext cx="82994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000">
                <a:latin typeface="Calibri" panose="020F0502020204030204" pitchFamily="34" charset="0"/>
                <a:cs typeface="Calibri" panose="020F0502020204030204" pitchFamily="34" charset="0"/>
              </a:rPr>
              <a:t>CL is expressed as volume/time hence can be taken as the volume of blood or plasma that must be cleared of drug per unit time to produce the observed elimination rate.</a:t>
            </a:r>
          </a:p>
          <a:p>
            <a:pPr eaLnBrk="1" hangingPunct="1">
              <a:spcBef>
                <a:spcPct val="0"/>
              </a:spcBef>
              <a:buFontTx/>
              <a:buNone/>
            </a:pPr>
            <a:endParaRPr lang="en-GB" altLang="en-US" sz="2000">
              <a:latin typeface="Calibri" panose="020F0502020204030204" pitchFamily="34" charset="0"/>
              <a:cs typeface="Calibri" panose="020F0502020204030204" pitchFamily="34" charset="0"/>
            </a:endParaRPr>
          </a:p>
          <a:p>
            <a:pPr eaLnBrk="1" hangingPunct="1">
              <a:spcBef>
                <a:spcPct val="0"/>
              </a:spcBef>
              <a:buFontTx/>
              <a:buNone/>
            </a:pPr>
            <a:r>
              <a:rPr lang="en-GB" altLang="en-US" sz="2000" b="1">
                <a:latin typeface="Calibri" panose="020F0502020204030204" pitchFamily="34" charset="0"/>
                <a:cs typeface="Calibri" panose="020F0502020204030204" pitchFamily="34" charset="0"/>
              </a:rPr>
              <a:t>For each organ, the CL can not exceed blood flow through that organ</a:t>
            </a:r>
          </a:p>
        </p:txBody>
      </p:sp>
      <p:sp>
        <p:nvSpPr>
          <p:cNvPr id="33804" name="Rectangle 66"/>
          <p:cNvSpPr>
            <a:spLocks noChangeArrowheads="1"/>
          </p:cNvSpPr>
          <p:nvPr/>
        </p:nvSpPr>
        <p:spPr bwMode="auto">
          <a:xfrm>
            <a:off x="5978525" y="2282825"/>
            <a:ext cx="33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baseline="-25000">
                <a:sym typeface="Symbol" panose="05050102010706020507" pitchFamily="18" charset="2"/>
              </a:rPr>
              <a:t></a:t>
            </a:r>
            <a:endParaRPr lang="en-GB" altLang="en-US" sz="2400" baseline="-25000"/>
          </a:p>
        </p:txBody>
      </p:sp>
      <p:sp>
        <p:nvSpPr>
          <p:cNvPr id="16" name="Rectangle 2"/>
          <p:cNvSpPr txBox="1">
            <a:spLocks noChangeArrowheads="1"/>
          </p:cNvSpPr>
          <p:nvPr/>
        </p:nvSpPr>
        <p:spPr bwMode="auto">
          <a:xfrm>
            <a:off x="2217738" y="133350"/>
            <a:ext cx="7872412" cy="762000"/>
          </a:xfrm>
          <a:prstGeom prst="rect">
            <a:avLst/>
          </a:prstGeom>
          <a:noFill/>
          <a:ln w="9525">
            <a:noFill/>
            <a:miter lim="800000"/>
            <a:headEnd/>
            <a:tailEnd/>
          </a:ln>
        </p:spPr>
        <p:txBody>
          <a:bodyPr anchor="ctr"/>
          <a:lstStyle/>
          <a:p>
            <a:pPr>
              <a:defRPr/>
            </a:pPr>
            <a:r>
              <a:rPr lang="en-GB" sz="3600" b="1" dirty="0">
                <a:solidFill>
                  <a:schemeClr val="tx2"/>
                </a:solidFill>
                <a:latin typeface="Calibri" panose="020F0502020204030204" pitchFamily="34" charset="0"/>
                <a:ea typeface="+mj-ea"/>
                <a:cs typeface="Calibri" panose="020F0502020204030204" pitchFamily="34" charset="0"/>
              </a:rPr>
              <a:t>Calculating Clearance (CL)</a:t>
            </a:r>
          </a:p>
        </p:txBody>
      </p:sp>
      <p:sp>
        <p:nvSpPr>
          <p:cNvPr id="33806" name="TextBox 18"/>
          <p:cNvSpPr txBox="1">
            <a:spLocks noChangeArrowheads="1"/>
          </p:cNvSpPr>
          <p:nvPr/>
        </p:nvSpPr>
        <p:spPr bwMode="auto">
          <a:xfrm>
            <a:off x="8196263" y="4038601"/>
            <a:ext cx="2190750" cy="7080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2000"/>
              <a:t>For p.o</a:t>
            </a:r>
          </a:p>
          <a:p>
            <a:pPr eaLnBrk="1" hangingPunct="1">
              <a:spcBef>
                <a:spcPct val="0"/>
              </a:spcBef>
              <a:buFontTx/>
              <a:buNone/>
            </a:pPr>
            <a:r>
              <a:rPr lang="en-ZW" altLang="en-US" sz="2000" b="1"/>
              <a:t>CL/F = Dose/AUC</a:t>
            </a:r>
          </a:p>
        </p:txBody>
      </p:sp>
    </p:spTree>
    <p:extLst>
      <p:ext uri="{BB962C8B-B14F-4D97-AF65-F5344CB8AC3E}">
        <p14:creationId xmlns:p14="http://schemas.microsoft.com/office/powerpoint/2010/main" val="249482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noChangeArrowheads="1"/>
          </p:cNvSpPr>
          <p:nvPr>
            <p:ph type="title"/>
          </p:nvPr>
        </p:nvSpPr>
        <p:spPr>
          <a:xfrm>
            <a:off x="2217600" y="133200"/>
            <a:ext cx="7772400" cy="666750"/>
          </a:xfrm>
        </p:spPr>
        <p:txBody>
          <a:bodyPr/>
          <a:lstStyle/>
          <a:p>
            <a:pPr algn="l">
              <a:defRPr/>
            </a:pPr>
            <a:r>
              <a:rPr lang="en-GB" altLang="en-US" sz="3600" b="1" dirty="0">
                <a:latin typeface="Calibri" panose="020F0502020204030204" pitchFamily="34" charset="0"/>
                <a:cs typeface="Calibri" panose="020F0502020204030204" pitchFamily="34" charset="0"/>
              </a:rPr>
              <a:t>Volume of Distribution - </a:t>
            </a:r>
            <a:r>
              <a:rPr lang="en-GB" altLang="en-US" sz="3600" b="1" dirty="0" err="1">
                <a:latin typeface="Calibri" panose="020F0502020204030204" pitchFamily="34" charset="0"/>
                <a:cs typeface="Calibri" panose="020F0502020204030204" pitchFamily="34" charset="0"/>
              </a:rPr>
              <a:t>Vd</a:t>
            </a:r>
            <a:endParaRPr lang="en-GB" altLang="en-US" sz="3600" b="1" dirty="0">
              <a:latin typeface="Calibri" panose="020F0502020204030204" pitchFamily="34" charset="0"/>
              <a:cs typeface="Calibri" panose="020F0502020204030204" pitchFamily="34" charset="0"/>
            </a:endParaRPr>
          </a:p>
        </p:txBody>
      </p:sp>
      <p:sp>
        <p:nvSpPr>
          <p:cNvPr id="35843" name="TextBox 4"/>
          <p:cNvSpPr txBox="1">
            <a:spLocks noChangeArrowheads="1"/>
          </p:cNvSpPr>
          <p:nvPr/>
        </p:nvSpPr>
        <p:spPr bwMode="auto">
          <a:xfrm>
            <a:off x="1654176" y="856800"/>
            <a:ext cx="92376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200000"/>
              </a:lnSpc>
              <a:spcBef>
                <a:spcPct val="0"/>
              </a:spcBef>
              <a:buFontTx/>
              <a:buNone/>
            </a:pPr>
            <a:r>
              <a:rPr lang="en-GB" altLang="en-US" sz="1800" dirty="0" err="1">
                <a:latin typeface="+mn-lt"/>
              </a:rPr>
              <a:t>Vd</a:t>
            </a:r>
            <a:r>
              <a:rPr lang="en-GB" altLang="en-US" sz="1800" dirty="0">
                <a:latin typeface="+mn-lt"/>
              </a:rPr>
              <a:t> is the proportionality constant relating the amount of drug in the body to blood or plasma concentration – it is the apparent space or volume into which a drug distributed</a:t>
            </a:r>
          </a:p>
        </p:txBody>
      </p:sp>
      <p:graphicFrame>
        <p:nvGraphicFramePr>
          <p:cNvPr id="35844" name="Object 52"/>
          <p:cNvGraphicFramePr>
            <a:graphicFrameLocks noChangeAspect="1"/>
          </p:cNvGraphicFramePr>
          <p:nvPr/>
        </p:nvGraphicFramePr>
        <p:xfrm>
          <a:off x="2136775" y="5294314"/>
          <a:ext cx="1752600" cy="1011237"/>
        </p:xfrm>
        <a:graphic>
          <a:graphicData uri="http://schemas.openxmlformats.org/presentationml/2006/ole">
            <mc:AlternateContent xmlns:mc="http://schemas.openxmlformats.org/markup-compatibility/2006">
              <mc:Choice xmlns:v="urn:schemas-microsoft-com:vml" Requires="v">
                <p:oleObj name="Equation" r:id="rId3" imgW="749300" imgH="431800" progId="Equation.DSMT4">
                  <p:embed/>
                </p:oleObj>
              </mc:Choice>
              <mc:Fallback>
                <p:oleObj name="Equation" r:id="rId3" imgW="749300" imgH="431800" progId="Equation.DSMT4">
                  <p:embed/>
                  <p:pic>
                    <p:nvPicPr>
                      <p:cNvPr id="35844" name="Object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775" y="5294314"/>
                        <a:ext cx="1752600"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bwMode="auto">
          <a:xfrm>
            <a:off x="1958976" y="3251201"/>
            <a:ext cx="682625" cy="1058863"/>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r>
              <a:rPr lang="en-GB" dirty="0">
                <a:latin typeface="Times New Roman" charset="0"/>
              </a:rPr>
              <a:t>C</a:t>
            </a:r>
            <a:r>
              <a:rPr lang="en-GB" sz="1000" dirty="0">
                <a:latin typeface="Times New Roman" charset="0"/>
              </a:rPr>
              <a:t> 10</a:t>
            </a:r>
          </a:p>
        </p:txBody>
      </p:sp>
      <p:sp>
        <p:nvSpPr>
          <p:cNvPr id="11" name="Rectangle 10"/>
          <p:cNvSpPr/>
          <p:nvPr/>
        </p:nvSpPr>
        <p:spPr bwMode="auto">
          <a:xfrm>
            <a:off x="3243264" y="3228975"/>
            <a:ext cx="682625" cy="106045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eaLnBrk="1" hangingPunct="1">
              <a:defRPr/>
            </a:pPr>
            <a:r>
              <a:rPr lang="en-GB" dirty="0">
                <a:latin typeface="Times New Roman" charset="0"/>
              </a:rPr>
              <a:t>C </a:t>
            </a:r>
            <a:r>
              <a:rPr lang="en-GB" sz="1000" dirty="0">
                <a:latin typeface="Times New Roman" charset="0"/>
              </a:rPr>
              <a:t>1</a:t>
            </a:r>
          </a:p>
        </p:txBody>
      </p:sp>
      <p:sp>
        <p:nvSpPr>
          <p:cNvPr id="35847" name="Rectangle 11"/>
          <p:cNvSpPr>
            <a:spLocks noChangeArrowheads="1"/>
          </p:cNvSpPr>
          <p:nvPr/>
        </p:nvSpPr>
        <p:spPr bwMode="auto">
          <a:xfrm>
            <a:off x="3265488" y="4179889"/>
            <a:ext cx="654050" cy="115887"/>
          </a:xfrm>
          <a:prstGeom prst="rect">
            <a:avLst/>
          </a:prstGeom>
          <a:solidFill>
            <a:schemeClr val="tx1"/>
          </a:solidFill>
          <a:ln w="9525" algn="ctr">
            <a:solidFill>
              <a:schemeClr val="tx1"/>
            </a:solidFill>
            <a:round/>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400"/>
          </a:p>
        </p:txBody>
      </p:sp>
      <p:sp>
        <p:nvSpPr>
          <p:cNvPr id="35848" name="TextBox 12"/>
          <p:cNvSpPr txBox="1">
            <a:spLocks noChangeArrowheads="1"/>
          </p:cNvSpPr>
          <p:nvPr/>
        </p:nvSpPr>
        <p:spPr bwMode="auto">
          <a:xfrm>
            <a:off x="1770064" y="2613026"/>
            <a:ext cx="9877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Dose (100)</a:t>
            </a:r>
          </a:p>
        </p:txBody>
      </p:sp>
      <p:sp>
        <p:nvSpPr>
          <p:cNvPr id="35849" name="TextBox 13"/>
          <p:cNvSpPr txBox="1">
            <a:spLocks noChangeArrowheads="1"/>
          </p:cNvSpPr>
          <p:nvPr/>
        </p:nvSpPr>
        <p:spPr bwMode="auto">
          <a:xfrm>
            <a:off x="2954339" y="2590801"/>
            <a:ext cx="9877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Dose (100)</a:t>
            </a:r>
          </a:p>
        </p:txBody>
      </p:sp>
      <p:cxnSp>
        <p:nvCxnSpPr>
          <p:cNvPr id="35850" name="Straight Arrow Connector 15"/>
          <p:cNvCxnSpPr>
            <a:cxnSpLocks noChangeShapeType="1"/>
          </p:cNvCxnSpPr>
          <p:nvPr/>
        </p:nvCxnSpPr>
        <p:spPr bwMode="auto">
          <a:xfrm rot="16200000" flipH="1">
            <a:off x="3359151" y="3200401"/>
            <a:ext cx="436562"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851" name="Straight Arrow Connector 17"/>
          <p:cNvCxnSpPr>
            <a:cxnSpLocks noChangeShapeType="1"/>
          </p:cNvCxnSpPr>
          <p:nvPr/>
        </p:nvCxnSpPr>
        <p:spPr bwMode="auto">
          <a:xfrm>
            <a:off x="5021263" y="38465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35852" name="Straight Arrow Connector 22"/>
          <p:cNvCxnSpPr>
            <a:cxnSpLocks noChangeShapeType="1"/>
          </p:cNvCxnSpPr>
          <p:nvPr/>
        </p:nvCxnSpPr>
        <p:spPr bwMode="auto">
          <a:xfrm rot="16200000" flipH="1">
            <a:off x="2089945" y="3178970"/>
            <a:ext cx="434975" cy="142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5853" name="TextBox 23"/>
          <p:cNvSpPr txBox="1">
            <a:spLocks noChangeArrowheads="1"/>
          </p:cNvSpPr>
          <p:nvPr/>
        </p:nvSpPr>
        <p:spPr bwMode="auto">
          <a:xfrm>
            <a:off x="1843089" y="4687889"/>
            <a:ext cx="7905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V = 10L</a:t>
            </a:r>
          </a:p>
        </p:txBody>
      </p:sp>
      <p:sp>
        <p:nvSpPr>
          <p:cNvPr id="35854" name="TextBox 24"/>
          <p:cNvSpPr txBox="1">
            <a:spLocks noChangeArrowheads="1"/>
          </p:cNvSpPr>
          <p:nvPr/>
        </p:nvSpPr>
        <p:spPr bwMode="auto">
          <a:xfrm>
            <a:off x="3135313" y="4673601"/>
            <a:ext cx="8803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V = 100L</a:t>
            </a:r>
          </a:p>
        </p:txBody>
      </p:sp>
      <p:sp>
        <p:nvSpPr>
          <p:cNvPr id="35855" name="TextBox 25"/>
          <p:cNvSpPr txBox="1">
            <a:spLocks noChangeArrowheads="1"/>
          </p:cNvSpPr>
          <p:nvPr/>
        </p:nvSpPr>
        <p:spPr bwMode="auto">
          <a:xfrm>
            <a:off x="4092575" y="2263775"/>
            <a:ext cx="6546850" cy="4247317"/>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dirty="0">
                <a:latin typeface="+mn-lt"/>
              </a:rPr>
              <a:t>1.  </a:t>
            </a:r>
            <a:r>
              <a:rPr lang="en-GB" altLang="en-US" sz="1800" dirty="0">
                <a:latin typeface="+mn-lt"/>
              </a:rPr>
              <a:t>Into buckets with equal volume, 10L of water, 100 units of</a:t>
            </a:r>
          </a:p>
          <a:p>
            <a:pPr eaLnBrk="1" hangingPunct="1">
              <a:spcBef>
                <a:spcPct val="0"/>
              </a:spcBef>
              <a:buFontTx/>
              <a:buNone/>
            </a:pPr>
            <a:r>
              <a:rPr lang="en-GB" altLang="en-US" sz="1800" dirty="0">
                <a:latin typeface="+mn-lt"/>
              </a:rPr>
              <a:t>       drug administered.</a:t>
            </a:r>
          </a:p>
          <a:p>
            <a:pPr eaLnBrk="1" hangingPunct="1">
              <a:spcBef>
                <a:spcPct val="0"/>
              </a:spcBef>
              <a:buFontTx/>
              <a:buNone/>
            </a:pPr>
            <a:r>
              <a:rPr lang="en-GB" altLang="en-US" sz="1800" b="1" dirty="0">
                <a:latin typeface="+mn-lt"/>
              </a:rPr>
              <a:t>2. </a:t>
            </a:r>
            <a:r>
              <a:rPr lang="en-GB" altLang="en-US" sz="1800" dirty="0">
                <a:latin typeface="+mn-lt"/>
              </a:rPr>
              <a:t>Concentration is V/dose = x units/L</a:t>
            </a:r>
          </a:p>
          <a:p>
            <a:pPr eaLnBrk="1" hangingPunct="1">
              <a:spcBef>
                <a:spcPct val="0"/>
              </a:spcBef>
              <a:buFontTx/>
              <a:buNone/>
            </a:pPr>
            <a:r>
              <a:rPr lang="en-GB" altLang="en-US" sz="1800" b="1" dirty="0">
                <a:latin typeface="+mn-lt"/>
              </a:rPr>
              <a:t>3. </a:t>
            </a:r>
            <a:r>
              <a:rPr lang="en-GB" altLang="en-US" sz="1800" dirty="0">
                <a:latin typeface="+mn-lt"/>
              </a:rPr>
              <a:t>On measuring conc. In A and B, A = 10units/L, B = 1 unit/L</a:t>
            </a:r>
          </a:p>
          <a:p>
            <a:pPr eaLnBrk="1" hangingPunct="1">
              <a:spcBef>
                <a:spcPct val="0"/>
              </a:spcBef>
              <a:buFontTx/>
              <a:buNone/>
            </a:pPr>
            <a:r>
              <a:rPr lang="en-GB" altLang="en-US" sz="1800" b="1" dirty="0">
                <a:latin typeface="+mn-lt"/>
              </a:rPr>
              <a:t>4. </a:t>
            </a:r>
            <a:r>
              <a:rPr lang="en-GB" altLang="en-US" sz="1800" dirty="0">
                <a:latin typeface="+mn-lt"/>
              </a:rPr>
              <a:t>Back calculation for Volume, A = D /C = 10L, B = 100L</a:t>
            </a:r>
          </a:p>
          <a:p>
            <a:pPr eaLnBrk="1" hangingPunct="1">
              <a:spcBef>
                <a:spcPct val="0"/>
              </a:spcBef>
              <a:buFontTx/>
              <a:buNone/>
            </a:pPr>
            <a:r>
              <a:rPr lang="en-GB" altLang="en-US" sz="1800" b="1" dirty="0">
                <a:latin typeface="+mn-lt"/>
              </a:rPr>
              <a:t>5.  </a:t>
            </a:r>
            <a:r>
              <a:rPr lang="en-GB" altLang="en-US" sz="1800" dirty="0">
                <a:latin typeface="+mn-lt"/>
              </a:rPr>
              <a:t>Active charcoal in B traps some of the drug giving an imaginary</a:t>
            </a:r>
          </a:p>
          <a:p>
            <a:pPr eaLnBrk="1" hangingPunct="1">
              <a:spcBef>
                <a:spcPct val="0"/>
              </a:spcBef>
              <a:buFontTx/>
              <a:buNone/>
            </a:pPr>
            <a:r>
              <a:rPr lang="en-GB" altLang="en-US" sz="1800" dirty="0">
                <a:latin typeface="+mn-lt"/>
              </a:rPr>
              <a:t>large volume into which the drug is distributed. The trapped drug </a:t>
            </a:r>
          </a:p>
          <a:p>
            <a:pPr eaLnBrk="1" hangingPunct="1">
              <a:spcBef>
                <a:spcPct val="0"/>
              </a:spcBef>
              <a:buFontTx/>
              <a:buNone/>
            </a:pPr>
            <a:r>
              <a:rPr lang="en-GB" altLang="en-US" sz="1800" dirty="0">
                <a:latin typeface="+mn-lt"/>
              </a:rPr>
              <a:t>is therefore not accessible to the site of measurement (water or </a:t>
            </a:r>
          </a:p>
          <a:p>
            <a:pPr eaLnBrk="1" hangingPunct="1">
              <a:spcBef>
                <a:spcPct val="0"/>
              </a:spcBef>
              <a:buFontTx/>
              <a:buNone/>
            </a:pPr>
            <a:r>
              <a:rPr lang="en-GB" altLang="en-US" sz="1800" dirty="0">
                <a:latin typeface="+mn-lt"/>
              </a:rPr>
              <a:t>plasma for PK studies).</a:t>
            </a:r>
          </a:p>
          <a:p>
            <a:pPr eaLnBrk="1" hangingPunct="1">
              <a:spcBef>
                <a:spcPct val="0"/>
              </a:spcBef>
              <a:buFontTx/>
              <a:buNone/>
            </a:pPr>
            <a:r>
              <a:rPr lang="en-GB" altLang="en-US" sz="1800" b="1" dirty="0">
                <a:latin typeface="+mn-lt"/>
              </a:rPr>
              <a:t>6.  </a:t>
            </a:r>
            <a:r>
              <a:rPr lang="en-GB" altLang="en-US" sz="1800" dirty="0">
                <a:latin typeface="+mn-lt"/>
              </a:rPr>
              <a:t>Apparent volumes relate to the total amount of drug in the system</a:t>
            </a:r>
          </a:p>
          <a:p>
            <a:pPr eaLnBrk="1" hangingPunct="1">
              <a:spcBef>
                <a:spcPct val="0"/>
              </a:spcBef>
              <a:buFontTx/>
              <a:buNone/>
            </a:pPr>
            <a:r>
              <a:rPr lang="en-GB" altLang="en-US" sz="1800" dirty="0">
                <a:latin typeface="+mn-lt"/>
              </a:rPr>
              <a:t>(bucket or body) to the site of measurement (water or plasma)</a:t>
            </a:r>
          </a:p>
          <a:p>
            <a:pPr eaLnBrk="1" hangingPunct="1">
              <a:spcBef>
                <a:spcPct val="0"/>
              </a:spcBef>
              <a:buFontTx/>
              <a:buNone/>
            </a:pPr>
            <a:r>
              <a:rPr lang="en-GB" altLang="en-US" sz="1800" b="1" dirty="0">
                <a:latin typeface="+mn-lt"/>
              </a:rPr>
              <a:t>7. </a:t>
            </a:r>
            <a:r>
              <a:rPr lang="en-GB" altLang="en-US" sz="1800" dirty="0">
                <a:latin typeface="+mn-lt"/>
              </a:rPr>
              <a:t>Volume of distribution (V) is the volume the drug would occupy</a:t>
            </a:r>
          </a:p>
          <a:p>
            <a:pPr eaLnBrk="1" hangingPunct="1">
              <a:spcBef>
                <a:spcPct val="0"/>
              </a:spcBef>
              <a:buFontTx/>
              <a:buNone/>
            </a:pPr>
            <a:r>
              <a:rPr lang="en-GB" altLang="en-US" sz="1800" dirty="0">
                <a:latin typeface="+mn-lt"/>
              </a:rPr>
              <a:t> if it were present everywhere at the same concentration as it is</a:t>
            </a:r>
          </a:p>
          <a:p>
            <a:pPr eaLnBrk="1" hangingPunct="1">
              <a:spcBef>
                <a:spcPct val="0"/>
              </a:spcBef>
              <a:buFontTx/>
              <a:buNone/>
            </a:pPr>
            <a:r>
              <a:rPr lang="en-GB" altLang="en-US" sz="1800" dirty="0">
                <a:latin typeface="+mn-lt"/>
              </a:rPr>
              <a:t> in plasma.</a:t>
            </a:r>
          </a:p>
        </p:txBody>
      </p:sp>
      <p:sp>
        <p:nvSpPr>
          <p:cNvPr id="35856" name="TextBox 26"/>
          <p:cNvSpPr txBox="1">
            <a:spLocks noChangeArrowheads="1"/>
          </p:cNvSpPr>
          <p:nvPr/>
        </p:nvSpPr>
        <p:spPr bwMode="auto">
          <a:xfrm>
            <a:off x="2235200" y="2263776"/>
            <a:ext cx="3145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A</a:t>
            </a:r>
          </a:p>
        </p:txBody>
      </p:sp>
      <p:sp>
        <p:nvSpPr>
          <p:cNvPr id="35857" name="TextBox 27"/>
          <p:cNvSpPr txBox="1">
            <a:spLocks noChangeArrowheads="1"/>
          </p:cNvSpPr>
          <p:nvPr/>
        </p:nvSpPr>
        <p:spPr bwMode="auto">
          <a:xfrm>
            <a:off x="3411538" y="2235201"/>
            <a:ext cx="3048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t>B</a:t>
            </a:r>
          </a:p>
        </p:txBody>
      </p:sp>
    </p:spTree>
    <p:extLst>
      <p:ext uri="{BB962C8B-B14F-4D97-AF65-F5344CB8AC3E}">
        <p14:creationId xmlns:p14="http://schemas.microsoft.com/office/powerpoint/2010/main" val="419216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2217600" y="133200"/>
            <a:ext cx="7772400" cy="666750"/>
          </a:xfrm>
        </p:spPr>
        <p:txBody>
          <a:bodyPr/>
          <a:lstStyle/>
          <a:p>
            <a:pPr algn="l">
              <a:defRPr/>
            </a:pPr>
            <a:r>
              <a:rPr lang="en-GB" altLang="en-US" sz="3600" b="1" dirty="0">
                <a:latin typeface="Calibri" panose="020F0502020204030204" pitchFamily="34" charset="0"/>
                <a:cs typeface="Calibri" panose="020F0502020204030204" pitchFamily="34" charset="0"/>
              </a:rPr>
              <a:t>Volume of Distribution - </a:t>
            </a:r>
            <a:r>
              <a:rPr lang="en-GB" altLang="en-US" sz="3600" b="1" dirty="0" err="1">
                <a:latin typeface="Calibri" panose="020F0502020204030204" pitchFamily="34" charset="0"/>
                <a:cs typeface="Calibri" panose="020F0502020204030204" pitchFamily="34" charset="0"/>
              </a:rPr>
              <a:t>Vd</a:t>
            </a:r>
            <a:endParaRPr lang="en-GB" altLang="en-US" sz="3600" b="1" dirty="0">
              <a:latin typeface="Calibri" panose="020F0502020204030204" pitchFamily="34" charset="0"/>
              <a:cs typeface="Calibri" panose="020F0502020204030204" pitchFamily="34" charset="0"/>
            </a:endParaRPr>
          </a:p>
        </p:txBody>
      </p:sp>
      <p:sp>
        <p:nvSpPr>
          <p:cNvPr id="37891" name="TextBox 4"/>
          <p:cNvSpPr txBox="1">
            <a:spLocks noChangeArrowheads="1"/>
          </p:cNvSpPr>
          <p:nvPr/>
        </p:nvSpPr>
        <p:spPr bwMode="auto">
          <a:xfrm>
            <a:off x="2209801" y="917575"/>
            <a:ext cx="7967663"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US" altLang="en-US" sz="1800" dirty="0">
                <a:latin typeface="Calibri" panose="020F0502020204030204" pitchFamily="34" charset="0"/>
                <a:cs typeface="Calibri" panose="020F0502020204030204" pitchFamily="34" charset="0"/>
              </a:rPr>
              <a:t>Compounds that are highly lipophilic tend to bind to tissue components (e.g., proteins, lipids), and there is very low blood concentration. </a:t>
            </a:r>
            <a:r>
              <a:rPr lang="en-US" altLang="en-US" sz="1800" dirty="0" err="1">
                <a:latin typeface="Calibri" panose="020F0502020204030204" pitchFamily="34" charset="0"/>
                <a:cs typeface="Calibri" panose="020F0502020204030204" pitchFamily="34" charset="0"/>
              </a:rPr>
              <a:t>Vd</a:t>
            </a:r>
            <a:r>
              <a:rPr lang="en-US" altLang="en-US" sz="1800" dirty="0">
                <a:latin typeface="Calibri" panose="020F0502020204030204" pitchFamily="34" charset="0"/>
                <a:cs typeface="Calibri" panose="020F0502020204030204" pitchFamily="34" charset="0"/>
              </a:rPr>
              <a:t> exceeds body water volume (0.7 L/kg) and may reach levels as high as 200 L/kg.</a:t>
            </a:r>
            <a:endParaRPr lang="en-GB" altLang="en-US" sz="1800" dirty="0">
              <a:latin typeface="Calibri" panose="020F0502020204030204" pitchFamily="34" charset="0"/>
              <a:cs typeface="Calibri" panose="020F0502020204030204" pitchFamily="34" charset="0"/>
            </a:endParaRP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764" y="3414713"/>
            <a:ext cx="7864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766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2217600" y="133200"/>
            <a:ext cx="8099425" cy="647700"/>
          </a:xfrm>
        </p:spPr>
        <p:txBody>
          <a:bodyPr/>
          <a:lstStyle/>
          <a:p>
            <a:pPr algn="l">
              <a:defRPr/>
            </a:pPr>
            <a:r>
              <a:rPr lang="en-US" altLang="en-US" sz="3600" b="1" dirty="0">
                <a:latin typeface="Calibri" panose="020F0502020204030204" pitchFamily="34" charset="0"/>
                <a:cs typeface="Calibri" panose="020F0502020204030204" pitchFamily="34" charset="0"/>
              </a:rPr>
              <a:t>Model flow diagram</a:t>
            </a:r>
            <a:endParaRPr lang="en-ZW" altLang="en-US" sz="3600" b="1" dirty="0">
              <a:latin typeface="Calibri" panose="020F0502020204030204" pitchFamily="34" charset="0"/>
              <a:cs typeface="Calibri" panose="020F0502020204030204" pitchFamily="34" charset="0"/>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13" y="1173164"/>
            <a:ext cx="4813300" cy="516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Content Placeholder 3"/>
          <p:cNvSpPr>
            <a:spLocks noGrp="1" noChangeArrowheads="1"/>
          </p:cNvSpPr>
          <p:nvPr>
            <p:ph idx="1"/>
          </p:nvPr>
        </p:nvSpPr>
        <p:spPr>
          <a:xfrm>
            <a:off x="2157413" y="784225"/>
            <a:ext cx="7772400" cy="520700"/>
          </a:xfrm>
        </p:spPr>
        <p:txBody>
          <a:bodyPr/>
          <a:lstStyle/>
          <a:p>
            <a:pPr>
              <a:buFont typeface="Wingdings" panose="05000000000000000000" pitchFamily="2" charset="2"/>
              <a:buChar char="ü"/>
            </a:pPr>
            <a:r>
              <a:rPr lang="en-US" altLang="en-US" sz="2000" b="1">
                <a:solidFill>
                  <a:srgbClr val="FF0000"/>
                </a:solidFill>
                <a:latin typeface="Calibri" panose="020F0502020204030204" pitchFamily="34" charset="0"/>
                <a:cs typeface="Calibri" panose="020F0502020204030204" pitchFamily="34" charset="0"/>
              </a:rPr>
              <a:t>Ideal situation</a:t>
            </a:r>
            <a:endParaRPr lang="en-ZW" altLang="en-US" sz="2000" b="1">
              <a:solidFill>
                <a:srgbClr val="FF0000"/>
              </a:solidFill>
              <a:latin typeface="Calibri" panose="020F0502020204030204" pitchFamily="34" charset="0"/>
              <a:cs typeface="Calibri" panose="020F0502020204030204" pitchFamily="34" charset="0"/>
            </a:endParaRPr>
          </a:p>
        </p:txBody>
      </p:sp>
      <p:sp>
        <p:nvSpPr>
          <p:cNvPr id="6" name="TextBox 5"/>
          <p:cNvSpPr txBox="1"/>
          <p:nvPr/>
        </p:nvSpPr>
        <p:spPr>
          <a:xfrm>
            <a:off x="2987675" y="6413500"/>
            <a:ext cx="4572000" cy="261938"/>
          </a:xfrm>
          <a:prstGeom prst="rect">
            <a:avLst/>
          </a:prstGeom>
          <a:noFill/>
        </p:spPr>
        <p:txBody>
          <a:bodyPr>
            <a:spAutoFit/>
          </a:bodyPr>
          <a:lstStyle/>
          <a:p>
            <a:pPr>
              <a:defRPr/>
            </a:pPr>
            <a:r>
              <a:rPr lang="en-ZW" sz="1100" dirty="0">
                <a:solidFill>
                  <a:schemeClr val="bg1">
                    <a:lumMod val="50000"/>
                  </a:schemeClr>
                </a:solidFill>
                <a:latin typeface="Roboto"/>
              </a:rPr>
              <a:t>Source: DOI:</a:t>
            </a:r>
            <a:r>
              <a:rPr lang="en-ZW" sz="1100" dirty="0">
                <a:solidFill>
                  <a:schemeClr val="bg1">
                    <a:lumMod val="50000"/>
                  </a:schemeClr>
                </a:solidFill>
                <a:latin typeface="Roboto"/>
                <a:hlinkClick r:id="rId4"/>
              </a:rPr>
              <a:t>10.1007/978-94-007-6169-8_59-1</a:t>
            </a:r>
            <a:endParaRPr lang="en-ZW" sz="1100" dirty="0">
              <a:solidFill>
                <a:schemeClr val="bg1">
                  <a:lumMod val="50000"/>
                </a:schemeClr>
              </a:solidFill>
            </a:endParaRPr>
          </a:p>
        </p:txBody>
      </p:sp>
    </p:spTree>
    <p:extLst>
      <p:ext uri="{BB962C8B-B14F-4D97-AF65-F5344CB8AC3E}">
        <p14:creationId xmlns:p14="http://schemas.microsoft.com/office/powerpoint/2010/main" val="149860308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2217600" y="133200"/>
            <a:ext cx="8099425" cy="647700"/>
          </a:xfrm>
        </p:spPr>
        <p:txBody>
          <a:bodyPr/>
          <a:lstStyle/>
          <a:p>
            <a:pPr algn="l"/>
            <a:r>
              <a:rPr lang="en-US" altLang="en-US" sz="3600" b="1" dirty="0">
                <a:latin typeface="Calibri" panose="020F0502020204030204" pitchFamily="34" charset="0"/>
                <a:cs typeface="Calibri" panose="020F0502020204030204" pitchFamily="34" charset="0"/>
              </a:rPr>
              <a:t>Model flow diagram : One-compartment</a:t>
            </a:r>
            <a:endParaRPr lang="en-ZW" altLang="en-US" sz="3600" b="1" dirty="0">
              <a:latin typeface="Calibri" panose="020F0502020204030204" pitchFamily="34" charset="0"/>
              <a:cs typeface="Calibri" panose="020F0502020204030204" pitchFamily="34" charset="0"/>
            </a:endParaRPr>
          </a:p>
        </p:txBody>
      </p:sp>
      <p:pic>
        <p:nvPicPr>
          <p:cNvPr id="4198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7901" y="955675"/>
            <a:ext cx="44608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5875339" y="3205163"/>
            <a:ext cx="3836987" cy="2374900"/>
            <a:chOff x="4351627" y="3204586"/>
            <a:chExt cx="3835941" cy="2376000"/>
          </a:xfrm>
        </p:grpSpPr>
        <p:pic>
          <p:nvPicPr>
            <p:cNvPr id="419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627" y="3204586"/>
              <a:ext cx="3835941"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18062" y="4919880"/>
              <a:ext cx="536429" cy="400235"/>
            </a:xfrm>
            <a:prstGeom prst="rect">
              <a:avLst/>
            </a:prstGeom>
            <a:noFill/>
          </p:spPr>
          <p:txBody>
            <a:bodyPr>
              <a:spAutoFit/>
            </a:bodyPr>
            <a:lstStyle/>
            <a:p>
              <a:pPr>
                <a:defRPr/>
              </a:pPr>
              <a:r>
                <a:rPr lang="en-US" sz="2000" b="1" dirty="0">
                  <a:solidFill>
                    <a:schemeClr val="accent1">
                      <a:lumMod val="75000"/>
                    </a:schemeClr>
                  </a:solidFill>
                  <a:latin typeface="Calibri" panose="020F0502020204030204" pitchFamily="34" charset="0"/>
                  <a:cs typeface="Times New Roman" panose="02020603050405020304" pitchFamily="18" charset="0"/>
                </a:rPr>
                <a:t>P</a:t>
              </a:r>
              <a:r>
                <a:rPr lang="en-ZW" sz="2000" b="1" dirty="0">
                  <a:solidFill>
                    <a:schemeClr val="accent1">
                      <a:lumMod val="75000"/>
                    </a:schemeClr>
                  </a:solidFill>
                  <a:latin typeface="Calibri" panose="020F0502020204030204" pitchFamily="34" charset="0"/>
                  <a:cs typeface="Times New Roman" panose="02020603050405020304" pitchFamily="18" charset="0"/>
                </a:rPr>
                <a:t>O</a:t>
              </a:r>
              <a:endParaRPr lang="en-ZW" sz="2000" b="1" dirty="0">
                <a:solidFill>
                  <a:schemeClr val="accent1">
                    <a:lumMod val="75000"/>
                  </a:schemeClr>
                </a:solidFill>
              </a:endParaRPr>
            </a:p>
          </p:txBody>
        </p:sp>
      </p:grpSp>
      <p:grpSp>
        <p:nvGrpSpPr>
          <p:cNvPr id="2" name="Group 1"/>
          <p:cNvGrpSpPr>
            <a:grpSpLocks/>
          </p:cNvGrpSpPr>
          <p:nvPr/>
        </p:nvGrpSpPr>
        <p:grpSpPr bwMode="auto">
          <a:xfrm>
            <a:off x="3230564" y="3238500"/>
            <a:ext cx="1862137" cy="2374900"/>
            <a:chOff x="1707301" y="3238076"/>
            <a:chExt cx="1860934" cy="2376000"/>
          </a:xfrm>
        </p:grpSpPr>
        <p:pic>
          <p:nvPicPr>
            <p:cNvPr id="419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301" y="3238076"/>
              <a:ext cx="1860934" cy="23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94452" y="4920018"/>
              <a:ext cx="426762" cy="400235"/>
            </a:xfrm>
            <a:prstGeom prst="rect">
              <a:avLst/>
            </a:prstGeom>
            <a:noFill/>
          </p:spPr>
          <p:txBody>
            <a:bodyPr>
              <a:spAutoFit/>
            </a:bodyPr>
            <a:lstStyle/>
            <a:p>
              <a:pPr>
                <a:defRPr/>
              </a:pPr>
              <a:r>
                <a:rPr lang="en-ZW"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IV</a:t>
              </a:r>
              <a:endParaRPr lang="en-ZW" sz="2000" b="1" dirty="0">
                <a:solidFill>
                  <a:schemeClr val="accent1">
                    <a:lumMod val="75000"/>
                  </a:schemeClr>
                </a:solidFill>
              </a:endParaRPr>
            </a:p>
          </p:txBody>
        </p:sp>
      </p:grpSp>
    </p:spTree>
    <p:extLst>
      <p:ext uri="{BB962C8B-B14F-4D97-AF65-F5344CB8AC3E}">
        <p14:creationId xmlns:p14="http://schemas.microsoft.com/office/powerpoint/2010/main" val="12600545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Model flow diagram: Two-compartment</a:t>
            </a:r>
            <a:endParaRPr lang="en-ZW" altLang="en-US" sz="3600" b="1" dirty="0">
              <a:latin typeface="Calibri" panose="020F0502020204030204" pitchFamily="34" charset="0"/>
              <a:cs typeface="Calibri" panose="020F0502020204030204" pitchFamily="34" charset="0"/>
            </a:endParaRPr>
          </a:p>
        </p:txBody>
      </p:sp>
      <p:pic>
        <p:nvPicPr>
          <p:cNvPr id="440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764" y="895351"/>
            <a:ext cx="4784725"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414" y="3182939"/>
            <a:ext cx="6829425"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88131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2217600" y="136525"/>
            <a:ext cx="8301037" cy="647700"/>
          </a:xfrm>
        </p:spPr>
        <p:txBody>
          <a:bodyPr/>
          <a:lstStyle/>
          <a:p>
            <a:pPr algn="l"/>
            <a:r>
              <a:rPr lang="en-US" altLang="en-US" sz="3600" b="1" dirty="0">
                <a:latin typeface="Calibri" panose="020F0502020204030204" pitchFamily="34" charset="0"/>
                <a:cs typeface="Calibri" panose="020F0502020204030204" pitchFamily="34" charset="0"/>
              </a:rPr>
              <a:t>Model flow diagram: Three-compartment</a:t>
            </a:r>
            <a:endParaRPr lang="en-ZW" altLang="en-US" sz="3600" b="1" dirty="0">
              <a:latin typeface="Calibri" panose="020F0502020204030204" pitchFamily="34" charset="0"/>
              <a:cs typeface="Calibri" panose="020F0502020204030204" pitchFamily="34" charset="0"/>
            </a:endParaRPr>
          </a:p>
        </p:txBody>
      </p:sp>
      <p:pic>
        <p:nvPicPr>
          <p:cNvPr id="460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1390650"/>
            <a:ext cx="846772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noChangeArrowheads="1"/>
          </p:cNvSpPr>
          <p:nvPr>
            <p:ph idx="1"/>
          </p:nvPr>
        </p:nvSpPr>
        <p:spPr>
          <a:xfrm>
            <a:off x="6883400" y="1674423"/>
            <a:ext cx="2890838" cy="647700"/>
          </a:xfrm>
        </p:spPr>
        <p:txBody>
          <a:bodyPr/>
          <a:lstStyle/>
          <a:p>
            <a:pPr marL="0" indent="0">
              <a:lnSpc>
                <a:spcPct val="200000"/>
              </a:lnSpc>
              <a:buNone/>
            </a:pPr>
            <a:r>
              <a:rPr lang="en-US" altLang="en-US" sz="1800" dirty="0">
                <a:solidFill>
                  <a:srgbClr val="FF0000"/>
                </a:solidFill>
                <a:latin typeface="Calibri" panose="020F0502020204030204" pitchFamily="34" charset="0"/>
                <a:cs typeface="Calibri" panose="020F0502020204030204" pitchFamily="34" charset="0"/>
              </a:rPr>
              <a:t>Delayed absorption</a:t>
            </a:r>
            <a:endParaRPr lang="en-ZW" altLang="en-US" sz="1800" dirty="0">
              <a:solidFill>
                <a:srgbClr val="FF0000"/>
              </a:solidFill>
              <a:latin typeface="Calibri" panose="020F0502020204030204" pitchFamily="34" charset="0"/>
              <a:cs typeface="Calibri" panose="020F0502020204030204" pitchFamily="34" charset="0"/>
            </a:endParaRPr>
          </a:p>
        </p:txBody>
      </p:sp>
      <p:sp>
        <p:nvSpPr>
          <p:cNvPr id="14" name="Content Placeholder 2"/>
          <p:cNvSpPr txBox="1">
            <a:spLocks noChangeArrowheads="1"/>
          </p:cNvSpPr>
          <p:nvPr/>
        </p:nvSpPr>
        <p:spPr bwMode="auto">
          <a:xfrm>
            <a:off x="3205164" y="817563"/>
            <a:ext cx="2890837" cy="6477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200000"/>
              </a:lnSpc>
              <a:buNone/>
              <a:defRPr/>
            </a:pPr>
            <a:r>
              <a:rPr lang="en-US" altLang="en-US" sz="1800" b="1" kern="0" dirty="0">
                <a:latin typeface="Calibri" panose="020F0502020204030204" pitchFamily="34" charset="0"/>
                <a:cs typeface="Calibri" panose="020F0502020204030204" pitchFamily="34" charset="0"/>
              </a:rPr>
              <a:t>Transit </a:t>
            </a:r>
            <a:r>
              <a:rPr lang="en-US" altLang="en-US" sz="2000" b="1" kern="0" dirty="0">
                <a:latin typeface="Calibri" panose="020F0502020204030204" pitchFamily="34" charset="0"/>
                <a:cs typeface="Calibri" panose="020F0502020204030204" pitchFamily="34" charset="0"/>
              </a:rPr>
              <a:t>compartments</a:t>
            </a:r>
            <a:endParaRPr lang="en-ZW" altLang="en-US" sz="2000" b="1" kern="0" dirty="0">
              <a:latin typeface="Calibri" panose="020F0502020204030204" pitchFamily="34" charset="0"/>
              <a:cs typeface="Calibri" panose="020F0502020204030204" pitchFamily="34" charset="0"/>
            </a:endParaRPr>
          </a:p>
        </p:txBody>
      </p:sp>
      <p:sp>
        <p:nvSpPr>
          <p:cNvPr id="15" name="Content Placeholder 2"/>
          <p:cNvSpPr txBox="1">
            <a:spLocks noChangeArrowheads="1"/>
          </p:cNvSpPr>
          <p:nvPr/>
        </p:nvSpPr>
        <p:spPr bwMode="auto">
          <a:xfrm>
            <a:off x="1920875" y="1474788"/>
            <a:ext cx="915988" cy="647700"/>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200000"/>
              </a:lnSpc>
              <a:buNone/>
              <a:defRPr/>
            </a:pPr>
            <a:r>
              <a:rPr lang="en-US" altLang="en-US" sz="1800" b="1" kern="0" dirty="0">
                <a:solidFill>
                  <a:srgbClr val="FF0000"/>
                </a:solidFill>
                <a:latin typeface="Calibri" panose="020F0502020204030204" pitchFamily="34" charset="0"/>
                <a:cs typeface="Calibri" panose="020F0502020204030204" pitchFamily="34" charset="0"/>
              </a:rPr>
              <a:t>Dose</a:t>
            </a:r>
            <a:endParaRPr lang="en-ZW" altLang="en-US" sz="1800" b="1" kern="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70586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a:t>
            </a:r>
            <a:endParaRPr lang="en-ZW" altLang="en-US" sz="3600" b="1" dirty="0">
              <a:latin typeface="Calibri" panose="020F0502020204030204" pitchFamily="34" charset="0"/>
              <a:cs typeface="Calibri" panose="020F0502020204030204" pitchFamily="34" charset="0"/>
            </a:endParaRPr>
          </a:p>
        </p:txBody>
      </p:sp>
      <p:grpSp>
        <p:nvGrpSpPr>
          <p:cNvPr id="48131" name="Group 18"/>
          <p:cNvGrpSpPr>
            <a:grpSpLocks/>
          </p:cNvGrpSpPr>
          <p:nvPr/>
        </p:nvGrpSpPr>
        <p:grpSpPr bwMode="auto">
          <a:xfrm>
            <a:off x="7607301" y="111125"/>
            <a:ext cx="2322513" cy="1511300"/>
            <a:chOff x="5856331" y="344739"/>
            <a:chExt cx="2322380" cy="1512000"/>
          </a:xfrm>
        </p:grpSpPr>
        <p:pic>
          <p:nvPicPr>
            <p:cNvPr id="48133" name="Picture 15"/>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856331" y="380739"/>
              <a:ext cx="1204612" cy="14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7"/>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60943" y="344739"/>
              <a:ext cx="1117768"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Content Placeholder 1"/>
          <p:cNvSpPr>
            <a:spLocks noGrp="1" noChangeArrowheads="1"/>
          </p:cNvSpPr>
          <p:nvPr>
            <p:ph idx="1"/>
          </p:nvPr>
        </p:nvSpPr>
        <p:spPr>
          <a:xfrm>
            <a:off x="2157413" y="1466851"/>
            <a:ext cx="7772400" cy="4530725"/>
          </a:xfrm>
        </p:spPr>
        <p:txBody>
          <a:bodyPr/>
          <a:lstStyle/>
          <a:p>
            <a:pPr>
              <a:lnSpc>
                <a:spcPct val="150000"/>
              </a:lnSpc>
              <a:buFont typeface="Wingdings" panose="05000000000000000000" pitchFamily="2" charset="2"/>
              <a:buChar char="Ø"/>
            </a:pPr>
            <a:r>
              <a:rPr lang="en-ZW" altLang="en-US" sz="1800">
                <a:solidFill>
                  <a:srgbClr val="000000"/>
                </a:solidFill>
                <a:latin typeface="Calibri" panose="020F0502020204030204" pitchFamily="34" charset="0"/>
                <a:cs typeface="Calibri" panose="020F0502020204030204" pitchFamily="34" charset="0"/>
              </a:rPr>
              <a:t>Compartmental modelling is a model-based method used for estimating PK parameters. </a:t>
            </a:r>
          </a:p>
          <a:p>
            <a:pPr>
              <a:lnSpc>
                <a:spcPct val="150000"/>
              </a:lnSpc>
              <a:buFont typeface="Wingdings" panose="05000000000000000000" pitchFamily="2" charset="2"/>
              <a:buChar char="Ø"/>
            </a:pPr>
            <a:r>
              <a:rPr lang="en-ZW" altLang="en-US" sz="1800">
                <a:solidFill>
                  <a:srgbClr val="000000"/>
                </a:solidFill>
                <a:latin typeface="Calibri" panose="020F0502020204030204" pitchFamily="34" charset="0"/>
                <a:cs typeface="Calibri" panose="020F0502020204030204" pitchFamily="34" charset="0"/>
              </a:rPr>
              <a:t>To apply this method, the body is divided up into hypothetical compartments. </a:t>
            </a:r>
          </a:p>
          <a:p>
            <a:pPr>
              <a:lnSpc>
                <a:spcPct val="150000"/>
              </a:lnSpc>
              <a:buFont typeface="Wingdings" panose="05000000000000000000" pitchFamily="2" charset="2"/>
              <a:buChar char="Ø"/>
            </a:pPr>
            <a:r>
              <a:rPr lang="en-ZW" altLang="en-US" sz="1800">
                <a:solidFill>
                  <a:srgbClr val="000000"/>
                </a:solidFill>
                <a:latin typeface="Calibri" panose="020F0502020204030204" pitchFamily="34" charset="0"/>
                <a:ea typeface="Times New Roman" panose="02020603050405020304" pitchFamily="18" charset="0"/>
                <a:cs typeface="Calibri" panose="020F0502020204030204" pitchFamily="34" charset="0"/>
              </a:rPr>
              <a:t>A compartment is a group of tissues with similar blood flow and drug affinity.</a:t>
            </a:r>
          </a:p>
          <a:p>
            <a:pPr>
              <a:lnSpc>
                <a:spcPct val="150000"/>
              </a:lnSpc>
              <a:buFont typeface="Wingdings" panose="05000000000000000000" pitchFamily="2" charset="2"/>
              <a:buChar char="Ø"/>
            </a:pPr>
            <a:r>
              <a:rPr lang="en-ZW" altLang="en-US" sz="1800">
                <a:latin typeface="Calibri" panose="020F0502020204030204" pitchFamily="34" charset="0"/>
                <a:cs typeface="Calibri" panose="020F0502020204030204" pitchFamily="34" charset="0"/>
              </a:rPr>
              <a:t>It represents the body as a finite number of interconnected, well-mixed, and kinetically homogeneous compartments</a:t>
            </a:r>
            <a:r>
              <a:rPr lang="en-ZW" altLang="en-US" sz="1800">
                <a:solidFill>
                  <a:srgbClr val="000000"/>
                </a:solidFill>
                <a:latin typeface="Calibri" panose="020F0502020204030204" pitchFamily="34" charset="0"/>
                <a:cs typeface="Calibri" panose="020F0502020204030204" pitchFamily="34" charset="0"/>
              </a:rPr>
              <a:t>.</a:t>
            </a:r>
          </a:p>
          <a:p>
            <a:pPr>
              <a:lnSpc>
                <a:spcPct val="150000"/>
              </a:lnSpc>
              <a:buFont typeface="Wingdings" panose="05000000000000000000" pitchFamily="2" charset="2"/>
              <a:buChar char="Ø"/>
            </a:pPr>
            <a:r>
              <a:rPr lang="en-ZW" altLang="en-US" sz="1800">
                <a:solidFill>
                  <a:srgbClr val="000000"/>
                </a:solidFill>
                <a:latin typeface="Calibri" panose="020F0502020204030204" pitchFamily="34" charset="0"/>
                <a:cs typeface="Calibri" panose="020F0502020204030204" pitchFamily="34" charset="0"/>
              </a:rPr>
              <a:t>The containers do not necessarily represent actual physiological tissues in the body but are used as a proxy of </a:t>
            </a:r>
            <a:r>
              <a:rPr lang="en-ZW" altLang="en-US" sz="1800">
                <a:solidFill>
                  <a:srgbClr val="000000"/>
                </a:solidFill>
                <a:latin typeface="Calibri" panose="020F0502020204030204" pitchFamily="34" charset="0"/>
                <a:cs typeface="Times New Roman" panose="02020603050405020304" pitchFamily="18" charset="0"/>
              </a:rPr>
              <a:t>physiologic region</a:t>
            </a:r>
            <a:r>
              <a:rPr lang="en-ZW" altLang="en-US" sz="1800">
                <a:solidFill>
                  <a:srgbClr val="000000"/>
                </a:solidFill>
                <a:latin typeface="Calibri" panose="020F0502020204030204" pitchFamily="34" charset="0"/>
                <a:cs typeface="Calibri" panose="020F0502020204030204" pitchFamily="34" charset="0"/>
              </a:rPr>
              <a:t> so that PK parameters can be determined.</a:t>
            </a:r>
          </a:p>
          <a:p>
            <a:pPr>
              <a:lnSpc>
                <a:spcPct val="150000"/>
              </a:lnSpc>
              <a:buFont typeface="Wingdings" panose="05000000000000000000" pitchFamily="2" charset="2"/>
              <a:buChar char="Ø"/>
            </a:pPr>
            <a:endParaRPr lang="en-ZW" altLang="en-US" sz="1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7123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2157414"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L</a:t>
            </a:r>
            <a:r>
              <a:rPr lang="en-ZW" altLang="en-US" sz="3600" b="1" dirty="0">
                <a:latin typeface="Calibri" panose="020F0502020204030204" pitchFamily="34" charset="0"/>
                <a:cs typeface="Calibri" panose="020F0502020204030204" pitchFamily="34" charset="0"/>
              </a:rPr>
              <a:t>earning objectives</a:t>
            </a:r>
          </a:p>
        </p:txBody>
      </p:sp>
      <p:sp>
        <p:nvSpPr>
          <p:cNvPr id="6147" name="Content Placeholder 2"/>
          <p:cNvSpPr>
            <a:spLocks noGrp="1" noChangeArrowheads="1"/>
          </p:cNvSpPr>
          <p:nvPr>
            <p:ph idx="1"/>
          </p:nvPr>
        </p:nvSpPr>
        <p:spPr>
          <a:xfrm>
            <a:off x="2208214" y="936626"/>
            <a:ext cx="8099425" cy="5038725"/>
          </a:xfrm>
        </p:spPr>
        <p:txBody>
          <a:bodyPr/>
          <a:lstStyle/>
          <a:p>
            <a:pPr>
              <a:lnSpc>
                <a:spcPct val="150000"/>
              </a:lnSpc>
              <a:buFont typeface="Wingdings" panose="05000000000000000000" pitchFamily="2" charset="2"/>
              <a:buChar char="Ø"/>
            </a:pPr>
            <a:r>
              <a:rPr lang="en-GB" altLang="en-US"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Non compartmental modelling</a:t>
            </a:r>
            <a:endParaRPr lang="en-ZW" altLang="en-US" sz="18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buFont typeface="Wingdings" panose="05000000000000000000" pitchFamily="2" charset="2"/>
              <a:buChar char="Ø"/>
            </a:pPr>
            <a:r>
              <a:rPr lang="en-GB" altLang="en-US"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Pharmacokinetic (PK) parameters</a:t>
            </a:r>
          </a:p>
          <a:p>
            <a:pPr>
              <a:lnSpc>
                <a:spcPct val="150000"/>
              </a:lnSpc>
              <a:buFont typeface="Wingdings" panose="05000000000000000000" pitchFamily="2" charset="2"/>
              <a:buChar char="Ø"/>
            </a:pPr>
            <a:r>
              <a:rPr lang="en-GB" altLang="en-US"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Model flow diagrams</a:t>
            </a:r>
            <a:endParaRPr lang="en-ZW" altLang="en-US" sz="18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buFont typeface="Wingdings" panose="05000000000000000000" pitchFamily="2" charset="2"/>
              <a:buChar char="Ø"/>
            </a:pPr>
            <a:r>
              <a:rPr lang="en-GB" altLang="en-US"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Compartmental PK modelling</a:t>
            </a:r>
            <a:endParaRPr lang="en-ZW" altLang="en-US" sz="18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buFont typeface="Wingdings" panose="05000000000000000000" pitchFamily="2" charset="2"/>
              <a:buChar char="Ø"/>
            </a:pPr>
            <a:endParaRPr lang="en-ZW" altLang="en-US" sz="1800"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2766126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noChangeArrowheads="1"/>
          </p:cNvSpPr>
          <p:nvPr>
            <p:ph idx="1"/>
          </p:nvPr>
        </p:nvSpPr>
        <p:spPr>
          <a:xfrm>
            <a:off x="2181225" y="1066800"/>
            <a:ext cx="7772400" cy="5143500"/>
          </a:xfrm>
        </p:spPr>
        <p:txBody>
          <a:bodyPr>
            <a:normAutofit lnSpcReduction="10000"/>
          </a:bodyPr>
          <a:lstStyle/>
          <a:p>
            <a:pPr marL="0" indent="0">
              <a:lnSpc>
                <a:spcPct val="150000"/>
              </a:lnSpc>
              <a:spcAft>
                <a:spcPts val="1200"/>
              </a:spcAft>
              <a:buNone/>
              <a:defRPr/>
            </a:pPr>
            <a:r>
              <a:rPr lang="en-ZW"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Assumptions</a:t>
            </a:r>
          </a:p>
          <a:p>
            <a:pPr>
              <a:lnSpc>
                <a:spcPct val="150000"/>
              </a:lnSpc>
              <a:buFont typeface="Wingdings" panose="05000000000000000000" pitchFamily="2" charset="2"/>
              <a:buChar char="ü"/>
              <a:defRPr/>
            </a:pPr>
            <a:r>
              <a:rPr lang="en-US" sz="1800" dirty="0">
                <a:solidFill>
                  <a:srgbClr val="000000"/>
                </a:solidFill>
                <a:latin typeface="Calibri" panose="020F0502020204030204" pitchFamily="34" charset="0"/>
                <a:cs typeface="Calibri" panose="020F0502020204030204" pitchFamily="34" charset="0"/>
              </a:rPr>
              <a:t>Body as Compartments: The body is represented as a finite number of interconnected, well-mixed, and kinetically homogeneous compartments.</a:t>
            </a:r>
          </a:p>
          <a:p>
            <a:pPr>
              <a:lnSpc>
                <a:spcPct val="150000"/>
              </a:lnSpc>
              <a:buFont typeface="Wingdings" panose="05000000000000000000" pitchFamily="2" charset="2"/>
              <a:buChar char="ü"/>
              <a:defRPr/>
            </a:pPr>
            <a:r>
              <a:rPr lang="en-US" sz="1800" dirty="0">
                <a:solidFill>
                  <a:srgbClr val="000000"/>
                </a:solidFill>
                <a:latin typeface="Calibri" panose="020F0502020204030204" pitchFamily="34" charset="0"/>
                <a:cs typeface="Calibri" panose="020F0502020204030204" pitchFamily="34" charset="0"/>
              </a:rPr>
              <a:t>Instantaneous Distribution: It is assumed that the drug distributes instantaneously and homogeneously throughout the compartment or compartments.</a:t>
            </a:r>
          </a:p>
          <a:p>
            <a:pPr lvl="1">
              <a:lnSpc>
                <a:spcPct val="150000"/>
              </a:lnSpc>
              <a:buFont typeface="Wingdings" panose="05000000000000000000" pitchFamily="2" charset="2"/>
              <a:buChar char="Ø"/>
              <a:defRPr/>
            </a:pPr>
            <a:r>
              <a:rPr lang="en-US" sz="1400" dirty="0">
                <a:solidFill>
                  <a:srgbClr val="000000"/>
                </a:solidFill>
                <a:latin typeface="Calibri" panose="020F0502020204030204" pitchFamily="34" charset="0"/>
                <a:cs typeface="Calibri" panose="020F0502020204030204" pitchFamily="34" charset="0"/>
              </a:rPr>
              <a:t>Implying that the apparent volume of distribution (</a:t>
            </a:r>
            <a:r>
              <a:rPr lang="en-US" sz="1400" dirty="0" err="1">
                <a:solidFill>
                  <a:srgbClr val="000000"/>
                </a:solidFill>
                <a:latin typeface="Calibri" panose="020F0502020204030204" pitchFamily="34" charset="0"/>
                <a:cs typeface="Calibri" panose="020F0502020204030204" pitchFamily="34" charset="0"/>
              </a:rPr>
              <a:t>Vd</a:t>
            </a:r>
            <a:r>
              <a:rPr lang="en-US" sz="1400" dirty="0">
                <a:solidFill>
                  <a:srgbClr val="000000"/>
                </a:solidFill>
                <a:latin typeface="Calibri" panose="020F0502020204030204" pitchFamily="34" charset="0"/>
                <a:cs typeface="Calibri" panose="020F0502020204030204" pitchFamily="34" charset="0"/>
              </a:rPr>
              <a:t>) is constant within a relatively small time window.</a:t>
            </a:r>
          </a:p>
          <a:p>
            <a:pPr>
              <a:lnSpc>
                <a:spcPct val="150000"/>
              </a:lnSpc>
              <a:buFont typeface="Wingdings" panose="05000000000000000000" pitchFamily="2" charset="2"/>
              <a:buChar char="ü"/>
              <a:defRPr/>
            </a:pPr>
            <a:r>
              <a:rPr lang="en-US" sz="1800" dirty="0">
                <a:solidFill>
                  <a:srgbClr val="000000"/>
                </a:solidFill>
                <a:latin typeface="Calibri" panose="020F0502020204030204" pitchFamily="34" charset="0"/>
                <a:cs typeface="Calibri" panose="020F0502020204030204" pitchFamily="34" charset="0"/>
              </a:rPr>
              <a:t>First-Order Kinetics: The model assumes that drug elimination within the compartment follows first-order kinetics.</a:t>
            </a:r>
          </a:p>
          <a:p>
            <a:pPr lvl="1">
              <a:lnSpc>
                <a:spcPct val="150000"/>
              </a:lnSpc>
              <a:buFont typeface="Wingdings" panose="05000000000000000000" pitchFamily="2" charset="2"/>
              <a:buChar char="Ø"/>
              <a:defRPr/>
            </a:pPr>
            <a:r>
              <a:rPr lang="en-US" sz="1400" dirty="0">
                <a:solidFill>
                  <a:srgbClr val="000000"/>
                </a:solidFill>
                <a:latin typeface="Calibri" panose="020F0502020204030204" pitchFamily="34" charset="0"/>
                <a:cs typeface="Calibri" panose="020F0502020204030204" pitchFamily="34" charset="0"/>
              </a:rPr>
              <a:t>The rate of drug elimination is proportional to the drug concentration present in the compartment.</a:t>
            </a:r>
          </a:p>
          <a:p>
            <a:pPr marL="0" indent="0">
              <a:lnSpc>
                <a:spcPct val="150000"/>
              </a:lnSpc>
              <a:buNone/>
              <a:defRPr/>
            </a:pPr>
            <a:endParaRPr lang="en-ZW" altLang="en-US" sz="1800" dirty="0">
              <a:latin typeface="Calibri" panose="020F0502020204030204" pitchFamily="34" charset="0"/>
              <a:cs typeface="Calibri" panose="020F0502020204030204" pitchFamily="34" charset="0"/>
            </a:endParaRPr>
          </a:p>
        </p:txBody>
      </p:sp>
      <p:sp>
        <p:nvSpPr>
          <p:cNvPr id="50179"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9133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noChangeArrowheads="1"/>
          </p:cNvSpPr>
          <p:nvPr>
            <p:ph idx="1"/>
          </p:nvPr>
        </p:nvSpPr>
        <p:spPr>
          <a:xfrm>
            <a:off x="2181225" y="819151"/>
            <a:ext cx="7772400" cy="4905375"/>
          </a:xfrm>
        </p:spPr>
        <p:txBody>
          <a:bodyPr/>
          <a:lstStyle/>
          <a:p>
            <a:pPr marL="0" indent="0">
              <a:lnSpc>
                <a:spcPct val="150000"/>
              </a:lnSpc>
              <a:spcAft>
                <a:spcPts val="1200"/>
              </a:spcAft>
              <a:buNone/>
              <a:defRPr/>
            </a:pPr>
            <a:r>
              <a:rPr lang="en-ZW"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Assumptions . . .</a:t>
            </a:r>
          </a:p>
          <a:p>
            <a:pPr>
              <a:lnSpc>
                <a:spcPct val="150000"/>
              </a:lnSpc>
              <a:buFont typeface="Wingdings" panose="05000000000000000000" pitchFamily="2" charset="2"/>
              <a:buChar char="ü"/>
              <a:defRPr/>
            </a:pPr>
            <a:r>
              <a:rPr lang="en-US" sz="1800" dirty="0">
                <a:solidFill>
                  <a:srgbClr val="000000"/>
                </a:solidFill>
                <a:latin typeface="Calibri" panose="020F0502020204030204" pitchFamily="34" charset="0"/>
                <a:cs typeface="Calibri" panose="020F0502020204030204" pitchFamily="34" charset="0"/>
              </a:rPr>
              <a:t>Rate Constants: Rate constants are used to describe the rate of drug movement between compartments.</a:t>
            </a:r>
          </a:p>
          <a:p>
            <a:pPr lvl="1">
              <a:lnSpc>
                <a:spcPct val="150000"/>
              </a:lnSpc>
              <a:buFont typeface="Wingdings" panose="05000000000000000000" pitchFamily="2" charset="2"/>
              <a:buChar char="Ø"/>
              <a:defRPr/>
            </a:pPr>
            <a:r>
              <a:rPr lang="en-US" sz="1400" dirty="0">
                <a:solidFill>
                  <a:srgbClr val="000000"/>
                </a:solidFill>
                <a:latin typeface="Calibri" panose="020F0502020204030204" pitchFamily="34" charset="0"/>
                <a:cs typeface="Calibri" panose="020F0502020204030204" pitchFamily="34" charset="0"/>
              </a:rPr>
              <a:t> Assumed to follow first-order kinetics.</a:t>
            </a:r>
            <a:endParaRPr lang="en-US" sz="1800" dirty="0">
              <a:solidFill>
                <a:srgbClr val="000000"/>
              </a:solidFill>
              <a:latin typeface="Calibri" panose="020F0502020204030204" pitchFamily="34" charset="0"/>
              <a:cs typeface="Calibri" panose="020F0502020204030204" pitchFamily="34" charset="0"/>
            </a:endParaRPr>
          </a:p>
          <a:p>
            <a:pPr>
              <a:lnSpc>
                <a:spcPct val="150000"/>
              </a:lnSpc>
              <a:buFont typeface="Wingdings" panose="05000000000000000000" pitchFamily="2" charset="2"/>
              <a:buChar char="Ø"/>
              <a:defRPr/>
            </a:pPr>
            <a:r>
              <a:rPr lang="en-US" sz="1800" dirty="0">
                <a:solidFill>
                  <a:srgbClr val="000000"/>
                </a:solidFill>
                <a:latin typeface="Calibri" panose="020F0502020204030204" pitchFamily="34" charset="0"/>
                <a:cs typeface="Calibri" panose="020F0502020204030204" pitchFamily="34" charset="0"/>
              </a:rPr>
              <a:t>These assumptions allow for the mathematical modeling of drug kinetics, which can be used to predict the concentration of a drug in the body over time. </a:t>
            </a:r>
          </a:p>
          <a:p>
            <a:pPr>
              <a:lnSpc>
                <a:spcPct val="150000"/>
              </a:lnSpc>
              <a:buFont typeface="Wingdings" panose="05000000000000000000" pitchFamily="2" charset="2"/>
              <a:buChar char="Ø"/>
              <a:defRPr/>
            </a:pPr>
            <a:r>
              <a:rPr lang="en-US" sz="1800" dirty="0">
                <a:latin typeface="Calibri" panose="020F0502020204030204" pitchFamily="34" charset="0"/>
                <a:cs typeface="Times New Roman" panose="02020603050405020304" pitchFamily="18" charset="0"/>
              </a:rPr>
              <a:t>A basic mathematical model of PK is a compartment model that can be transcribed as a set of </a:t>
            </a:r>
            <a:r>
              <a:rPr lang="en-US" sz="1800" b="1" dirty="0">
                <a:latin typeface="Calibri" panose="020F0502020204030204" pitchFamily="34" charset="0"/>
                <a:cs typeface="Times New Roman" panose="02020603050405020304" pitchFamily="18" charset="0"/>
              </a:rPr>
              <a:t>differential equations </a:t>
            </a:r>
            <a:r>
              <a:rPr lang="en-US" sz="1800" dirty="0">
                <a:latin typeface="Calibri" panose="020F0502020204030204" pitchFamily="34" charset="0"/>
                <a:cs typeface="Times New Roman" panose="02020603050405020304" pitchFamily="18" charset="0"/>
              </a:rPr>
              <a:t>that describe the relationship between drug concentration and time.</a:t>
            </a:r>
          </a:p>
          <a:p>
            <a:pPr>
              <a:lnSpc>
                <a:spcPct val="150000"/>
              </a:lnSpc>
              <a:buFont typeface="Wingdings" panose="05000000000000000000" pitchFamily="2" charset="2"/>
              <a:buChar char="Ø"/>
              <a:defRPr/>
            </a:pPr>
            <a:endParaRPr lang="en-US" sz="1800" dirty="0">
              <a:solidFill>
                <a:srgbClr val="000000"/>
              </a:solidFill>
              <a:latin typeface="Calibri" panose="020F0502020204030204" pitchFamily="34" charset="0"/>
              <a:cs typeface="Calibri" panose="020F0502020204030204" pitchFamily="34" charset="0"/>
            </a:endParaRPr>
          </a:p>
          <a:p>
            <a:pPr marL="0" indent="0">
              <a:lnSpc>
                <a:spcPct val="150000"/>
              </a:lnSpc>
              <a:buNone/>
              <a:defRPr/>
            </a:pPr>
            <a:endParaRPr lang="en-ZW" altLang="en-US" sz="1800" dirty="0">
              <a:latin typeface="Calibri" panose="020F0502020204030204" pitchFamily="34" charset="0"/>
              <a:cs typeface="Calibri" panose="020F0502020204030204" pitchFamily="34" charset="0"/>
            </a:endParaRPr>
          </a:p>
        </p:txBody>
      </p:sp>
      <p:sp>
        <p:nvSpPr>
          <p:cNvPr id="51203"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8353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sp>
        <p:nvSpPr>
          <p:cNvPr id="52227" name="TextBox 6"/>
          <p:cNvSpPr txBox="1">
            <a:spLocks noChangeArrowheads="1"/>
          </p:cNvSpPr>
          <p:nvPr/>
        </p:nvSpPr>
        <p:spPr bwMode="auto">
          <a:xfrm>
            <a:off x="2295525" y="908051"/>
            <a:ext cx="7526338"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ct val="0"/>
              </a:spcBef>
              <a:buFont typeface="Courier New" panose="02070309020205020404" pitchFamily="49" charset="0"/>
              <a:buChar char="o"/>
            </a:pPr>
            <a:r>
              <a:rPr lang="en-US" altLang="en-US" sz="1800">
                <a:latin typeface="Calibri" panose="020F0502020204030204" pitchFamily="34" charset="0"/>
                <a:cs typeface="Calibri" panose="020F0502020204030204" pitchFamily="34" charset="0"/>
              </a:rPr>
              <a:t>The mathematical expressions that describe the compartment PK model are obtained by writing the corresponding mass balance equation.</a:t>
            </a:r>
          </a:p>
          <a:p>
            <a:pPr lvl="1">
              <a:lnSpc>
                <a:spcPct val="150000"/>
              </a:lnSpc>
              <a:spcBef>
                <a:spcPct val="0"/>
              </a:spcBef>
              <a:buFont typeface="Wingdings" panose="05000000000000000000" pitchFamily="2" charset="2"/>
              <a:buChar char="Ø"/>
            </a:pPr>
            <a:r>
              <a:rPr lang="en-US" altLang="en-US" sz="1800">
                <a:latin typeface="Calibri" panose="020F0502020204030204" pitchFamily="34" charset="0"/>
                <a:cs typeface="Calibri" panose="020F0502020204030204" pitchFamily="34" charset="0"/>
              </a:rPr>
              <a:t> </a:t>
            </a:r>
            <a:r>
              <a:rPr lang="en-US" altLang="en-US" sz="1400">
                <a:solidFill>
                  <a:srgbClr val="000000"/>
                </a:solidFill>
                <a:latin typeface="Calibri" panose="020F0502020204030204" pitchFamily="34" charset="0"/>
                <a:cs typeface="Calibri" panose="020F0502020204030204" pitchFamily="34" charset="0"/>
              </a:rPr>
              <a:t>Solving the resultant differential equation. </a:t>
            </a:r>
          </a:p>
          <a:p>
            <a:pPr>
              <a:lnSpc>
                <a:spcPct val="150000"/>
              </a:lnSpc>
              <a:spcBef>
                <a:spcPct val="0"/>
              </a:spcBef>
              <a:buFont typeface="Courier New" panose="02070309020205020404" pitchFamily="49" charset="0"/>
              <a:buChar char="o"/>
            </a:pPr>
            <a:r>
              <a:rPr lang="en-US" altLang="en-US" sz="1800">
                <a:latin typeface="Calibri" panose="020F0502020204030204" pitchFamily="34" charset="0"/>
                <a:cs typeface="Calibri" panose="020F0502020204030204" pitchFamily="34" charset="0"/>
              </a:rPr>
              <a:t>By solving the mass balance, it is possible to obtain equations of amount of drug or concentration in the compartment versus time.</a:t>
            </a:r>
          </a:p>
          <a:p>
            <a:pPr>
              <a:lnSpc>
                <a:spcPct val="150000"/>
              </a:lnSpc>
              <a:spcBef>
                <a:spcPct val="0"/>
              </a:spcBef>
              <a:buFont typeface="Courier New" panose="02070309020205020404" pitchFamily="49" charset="0"/>
              <a:buChar char="o"/>
            </a:pPr>
            <a:r>
              <a:rPr lang="en-US" altLang="en-US" sz="1800">
                <a:latin typeface="Calibri" panose="020F0502020204030204" pitchFamily="34" charset="0"/>
                <a:cs typeface="Calibri" panose="020F0502020204030204" pitchFamily="34" charset="0"/>
              </a:rPr>
              <a:t>In compartmental analysis, one mass balance equation is considered for each compartment encompassed by the model.</a:t>
            </a:r>
            <a:endParaRPr lang="en-ZW" altLang="en-US" sz="1800">
              <a:latin typeface="Calibri" panose="020F0502020204030204" pitchFamily="34" charset="0"/>
              <a:cs typeface="Calibri" panose="020F0502020204030204" pitchFamily="34" charset="0"/>
            </a:endParaRPr>
          </a:p>
        </p:txBody>
      </p:sp>
      <p:pic>
        <p:nvPicPr>
          <p:cNvPr id="5222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962401"/>
            <a:ext cx="32258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4941888"/>
            <a:ext cx="37258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10"/>
          <p:cNvSpPr txBox="1">
            <a:spLocks noChangeArrowheads="1"/>
          </p:cNvSpPr>
          <p:nvPr/>
        </p:nvSpPr>
        <p:spPr bwMode="auto">
          <a:xfrm>
            <a:off x="5829300" y="4598989"/>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a:latin typeface="Calibri" panose="020F0502020204030204" pitchFamily="34" charset="0"/>
                <a:cs typeface="Calibri" panose="020F0502020204030204" pitchFamily="34" charset="0"/>
              </a:rPr>
              <a:t>The mass balance equations take the following general form:</a:t>
            </a:r>
          </a:p>
        </p:txBody>
      </p:sp>
    </p:spTree>
    <p:extLst>
      <p:ext uri="{BB962C8B-B14F-4D97-AF65-F5344CB8AC3E}">
        <p14:creationId xmlns:p14="http://schemas.microsoft.com/office/powerpoint/2010/main" val="459672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noChangeArrowheads="1"/>
          </p:cNvSpPr>
          <p:nvPr>
            <p:ph idx="1"/>
          </p:nvPr>
        </p:nvSpPr>
        <p:spPr>
          <a:xfrm>
            <a:off x="2157413" y="1066801"/>
            <a:ext cx="7772400" cy="4530725"/>
          </a:xfrm>
        </p:spPr>
        <p:txBody>
          <a:bodyPr/>
          <a:lstStyle/>
          <a:p>
            <a:pPr marL="0" indent="0">
              <a:lnSpc>
                <a:spcPct val="150000"/>
              </a:lnSpc>
              <a:buNone/>
              <a:defRPr/>
            </a:pPr>
            <a:r>
              <a:rPr lang="en-ZW" sz="1800" b="1" dirty="0">
                <a:solidFill>
                  <a:srgbClr val="000000"/>
                </a:solidFill>
                <a:latin typeface="Arial" panose="020B0604020202020204" pitchFamily="34" charset="0"/>
                <a:ea typeface="Calibri" panose="020F0502020204030204" pitchFamily="34" charset="0"/>
              </a:rPr>
              <a:t>Model formulation: One-compartmental model</a:t>
            </a:r>
          </a:p>
          <a:p>
            <a:pPr marL="0" indent="0">
              <a:lnSpc>
                <a:spcPct val="150000"/>
              </a:lnSpc>
              <a:buNone/>
              <a:defRPr/>
            </a:pPr>
            <a:r>
              <a:rPr lang="en-ZW" sz="1800" dirty="0">
                <a:latin typeface="Calibri" panose="020F0502020204030204" pitchFamily="34" charset="0"/>
                <a:ea typeface="Calibri" panose="020F0502020204030204" pitchFamily="34" charset="0"/>
                <a:cs typeface="Times New Roman" panose="02020603050405020304" pitchFamily="18" charset="0"/>
              </a:rPr>
              <a:t>In a one-compartment model, we make two important assumptions: </a:t>
            </a:r>
          </a:p>
          <a:p>
            <a:pPr>
              <a:lnSpc>
                <a:spcPct val="150000"/>
              </a:lnSpc>
              <a:buFont typeface="Wingdings" panose="05000000000000000000" pitchFamily="2" charset="2"/>
              <a:buChar char="Ø"/>
              <a:defRPr/>
            </a:pPr>
            <a:r>
              <a:rPr lang="en-ZW" sz="1800" dirty="0">
                <a:latin typeface="Calibri" panose="020F0502020204030204" pitchFamily="34" charset="0"/>
                <a:ea typeface="Calibri" panose="020F0502020204030204" pitchFamily="34" charset="0"/>
                <a:cs typeface="Times New Roman" panose="02020603050405020304" pitchFamily="18" charset="0"/>
              </a:rPr>
              <a:t>Linear pharmacokinetics.</a:t>
            </a:r>
          </a:p>
          <a:p>
            <a:pPr lvl="1">
              <a:lnSpc>
                <a:spcPct val="150000"/>
              </a:lnSpc>
              <a:buFont typeface="Courier New" panose="02070309020205020404" pitchFamily="49" charset="0"/>
              <a:buChar char="o"/>
              <a:defRPr/>
            </a:pPr>
            <a:r>
              <a:rPr lang="en-ZW" sz="1400" dirty="0">
                <a:latin typeface="Calibri" panose="020F0502020204030204" pitchFamily="34" charset="0"/>
                <a:ea typeface="Calibri" panose="020F0502020204030204" pitchFamily="34" charset="0"/>
                <a:cs typeface="Times New Roman" panose="02020603050405020304" pitchFamily="18" charset="0"/>
              </a:rPr>
              <a:t>By this, we mean that elimination is first order and that pharmacokinetic parameters             (</a:t>
            </a:r>
            <a:r>
              <a:rPr lang="en-ZW" sz="1400" dirty="0" err="1">
                <a:latin typeface="Calibri" panose="020F0502020204030204" pitchFamily="34" charset="0"/>
                <a:ea typeface="Calibri" panose="020F0502020204030204" pitchFamily="34" charset="0"/>
                <a:cs typeface="Times New Roman" panose="02020603050405020304" pitchFamily="18" charset="0"/>
              </a:rPr>
              <a:t>ke</a:t>
            </a:r>
            <a:r>
              <a:rPr lang="en-ZW" sz="1400" dirty="0">
                <a:latin typeface="Calibri" panose="020F0502020204030204" pitchFamily="34" charset="0"/>
                <a:ea typeface="Calibri" panose="020F0502020204030204" pitchFamily="34" charset="0"/>
                <a:cs typeface="Times New Roman" panose="02020603050405020304" pitchFamily="18" charset="0"/>
              </a:rPr>
              <a:t>, </a:t>
            </a:r>
            <a:r>
              <a:rPr lang="en-ZW" sz="1400" dirty="0" err="1">
                <a:latin typeface="Calibri" panose="020F0502020204030204" pitchFamily="34" charset="0"/>
                <a:ea typeface="Calibri" panose="020F0502020204030204" pitchFamily="34" charset="0"/>
                <a:cs typeface="Times New Roman" panose="02020603050405020304" pitchFamily="18" charset="0"/>
              </a:rPr>
              <a:t>Vd</a:t>
            </a:r>
            <a:r>
              <a:rPr lang="en-ZW" sz="1400" dirty="0">
                <a:latin typeface="Calibri" panose="020F0502020204030204" pitchFamily="34" charset="0"/>
                <a:ea typeface="Calibri" panose="020F0502020204030204" pitchFamily="34" charset="0"/>
                <a:cs typeface="Times New Roman" panose="02020603050405020304" pitchFamily="18" charset="0"/>
              </a:rPr>
              <a:t>, Cl) are not affected by the amount of the dose. </a:t>
            </a:r>
          </a:p>
          <a:p>
            <a:pPr lvl="1">
              <a:lnSpc>
                <a:spcPct val="150000"/>
              </a:lnSpc>
              <a:buFont typeface="Courier New" panose="02070309020205020404" pitchFamily="49" charset="0"/>
              <a:buChar char="o"/>
              <a:defRPr/>
            </a:pPr>
            <a:r>
              <a:rPr lang="en-ZW" sz="1400" dirty="0">
                <a:latin typeface="Calibri" panose="020F0502020204030204" pitchFamily="34" charset="0"/>
                <a:cs typeface="Times New Roman" panose="02020603050405020304" pitchFamily="18" charset="0"/>
              </a:rPr>
              <a:t>Of course, a change in dose will be reflected by a proportional change in plasma concentration</a:t>
            </a:r>
          </a:p>
          <a:p>
            <a:pPr>
              <a:lnSpc>
                <a:spcPct val="150000"/>
              </a:lnSpc>
              <a:buFont typeface="Wingdings" panose="05000000000000000000" pitchFamily="2" charset="2"/>
              <a:buChar char="Ø"/>
              <a:defRPr/>
            </a:pPr>
            <a:r>
              <a:rPr lang="en-ZW" sz="1800" dirty="0">
                <a:latin typeface="Calibri" panose="020F0502020204030204" pitchFamily="34" charset="0"/>
                <a:ea typeface="Calibri" panose="020F0502020204030204" pitchFamily="34" charset="0"/>
                <a:cs typeface="Times New Roman" panose="02020603050405020304" pitchFamily="18" charset="0"/>
              </a:rPr>
              <a:t>Immediate distribution and equilibrium of the drug throughout the body</a:t>
            </a:r>
          </a:p>
          <a:p>
            <a:pPr marL="0" indent="0">
              <a:lnSpc>
                <a:spcPct val="150000"/>
              </a:lnSpc>
              <a:buNone/>
              <a:defRPr/>
            </a:pPr>
            <a:r>
              <a:rPr lang="en-US" sz="1800" dirty="0">
                <a:latin typeface="Calibri" panose="020F0502020204030204" pitchFamily="34" charset="0"/>
                <a:cs typeface="Times New Roman" panose="02020603050405020304" pitchFamily="18" charset="0"/>
              </a:rPr>
              <a:t>Can be used to predict Cp vs t profile and other pharmacokinetic parameters</a:t>
            </a:r>
            <a:endParaRPr lang="en-ZW" altLang="en-US" sz="1800" dirty="0">
              <a:latin typeface="Calibri" panose="020F0502020204030204" pitchFamily="34" charset="0"/>
              <a:cs typeface="Times New Roman" panose="02020603050405020304" pitchFamily="18" charset="0"/>
            </a:endParaRPr>
          </a:p>
        </p:txBody>
      </p:sp>
      <p:sp>
        <p:nvSpPr>
          <p:cNvPr id="53251"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pic>
        <p:nvPicPr>
          <p:cNvPr id="53252"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51801" y="841375"/>
            <a:ext cx="13763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904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noChangeArrowheads="1"/>
          </p:cNvSpPr>
          <p:nvPr>
            <p:ph idx="1"/>
          </p:nvPr>
        </p:nvSpPr>
        <p:spPr>
          <a:xfrm>
            <a:off x="2181225" y="1066801"/>
            <a:ext cx="7969250" cy="4530725"/>
          </a:xfrm>
        </p:spPr>
        <p:txBody>
          <a:bodyPr/>
          <a:lstStyle/>
          <a:p>
            <a:pPr marL="0" indent="0">
              <a:lnSpc>
                <a:spcPct val="150000"/>
              </a:lnSpc>
              <a:buNone/>
            </a:pPr>
            <a:r>
              <a:rPr lang="en-ZW" altLang="en-US" sz="1800" b="1" dirty="0">
                <a:solidFill>
                  <a:srgbClr val="000000"/>
                </a:solidFill>
                <a:latin typeface="Arial" panose="020B0604020202020204" pitchFamily="34" charset="0"/>
                <a:cs typeface="Calibri" panose="020F0502020204030204" pitchFamily="34" charset="0"/>
              </a:rPr>
              <a:t>Model formulation: One-compartmental model</a:t>
            </a:r>
            <a:endParaRPr lang="en-ZW" altLang="en-US" sz="1800" dirty="0">
              <a:solidFill>
                <a:srgbClr val="000000"/>
              </a:solidFill>
              <a:latin typeface="Arial" panose="020B0604020202020204" pitchFamily="34" charset="0"/>
              <a:cs typeface="Calibri" panose="020F0502020204030204" pitchFamily="34" charset="0"/>
            </a:endParaRPr>
          </a:p>
          <a:p>
            <a:pPr marL="0" indent="0">
              <a:lnSpc>
                <a:spcPct val="150000"/>
              </a:lnSpc>
              <a:buNone/>
            </a:pPr>
            <a:r>
              <a:rPr lang="en-US" altLang="en-US" sz="1800" dirty="0">
                <a:latin typeface="Calibri" panose="020F0502020204030204" pitchFamily="34" charset="0"/>
                <a:cs typeface="Times New Roman" panose="02020603050405020304" pitchFamily="18" charset="0"/>
              </a:rPr>
              <a:t>For IV dose, according to the law of mass action and first-order kinetics.</a:t>
            </a: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a:p>
            <a:pPr marL="0" indent="0">
              <a:lnSpc>
                <a:spcPct val="150000"/>
              </a:lnSpc>
              <a:buNone/>
            </a:pPr>
            <a:r>
              <a:rPr lang="en-US" altLang="en-US" sz="1800" dirty="0">
                <a:latin typeface="Calibri" panose="020F0502020204030204" pitchFamily="34" charset="0"/>
                <a:cs typeface="Times New Roman" panose="02020603050405020304" pitchFamily="18" charset="0"/>
              </a:rPr>
              <a:t>For oral dosing, an extra gut compartment (right) is often sufficient to model the absorption phase.</a:t>
            </a: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a:p>
            <a:pPr marL="0" indent="0">
              <a:lnSpc>
                <a:spcPct val="150000"/>
              </a:lnSpc>
              <a:buNone/>
            </a:pPr>
            <a:r>
              <a:rPr lang="en-US" altLang="en-US" sz="1800" dirty="0">
                <a:latin typeface="Calibri" panose="020F0502020204030204" pitchFamily="34" charset="0"/>
                <a:cs typeface="Times New Roman" panose="02020603050405020304" pitchFamily="18" charset="0"/>
              </a:rPr>
              <a:t>Given </a:t>
            </a:r>
            <a:r>
              <a:rPr lang="en-US" altLang="en-US" sz="1800" dirty="0" err="1">
                <a:latin typeface="Calibri" panose="020F0502020204030204" pitchFamily="34" charset="0"/>
                <a:cs typeface="Times New Roman" panose="02020603050405020304" pitchFamily="18" charset="0"/>
              </a:rPr>
              <a:t>K</a:t>
            </a:r>
            <a:r>
              <a:rPr lang="en-US" altLang="en-US" sz="1800" baseline="-25000" dirty="0" err="1">
                <a:latin typeface="Calibri" panose="020F0502020204030204" pitchFamily="34" charset="0"/>
                <a:cs typeface="Times New Roman" panose="02020603050405020304" pitchFamily="18" charset="0"/>
              </a:rPr>
              <a:t>a</a:t>
            </a:r>
            <a:r>
              <a:rPr lang="en-US" altLang="en-US" sz="1800" dirty="0">
                <a:latin typeface="Calibri" panose="020F0502020204030204" pitchFamily="34" charset="0"/>
                <a:cs typeface="Times New Roman" panose="02020603050405020304" pitchFamily="18" charset="0"/>
              </a:rPr>
              <a:t> &gt; K, we can model the concentration in the central compartment as:</a:t>
            </a:r>
            <a:endParaRPr lang="en-ZW" altLang="en-US" sz="1800" dirty="0">
              <a:latin typeface="Calibri" panose="020F0502020204030204" pitchFamily="34" charset="0"/>
              <a:cs typeface="Times New Roman" panose="02020603050405020304" pitchFamily="18" charset="0"/>
            </a:endParaRPr>
          </a:p>
        </p:txBody>
      </p:sp>
      <p:sp>
        <p:nvSpPr>
          <p:cNvPr id="54275"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pic>
        <p:nvPicPr>
          <p:cNvPr id="54276" name="Picture 3"/>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685213" y="2943225"/>
            <a:ext cx="1376362"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1997075"/>
            <a:ext cx="15938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675" y="1630363"/>
            <a:ext cx="7239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1" y="3027363"/>
            <a:ext cx="2327275"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5350" y="4397376"/>
            <a:ext cx="3352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931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noChangeArrowheads="1"/>
          </p:cNvSpPr>
          <p:nvPr>
            <p:ph idx="1"/>
          </p:nvPr>
        </p:nvSpPr>
        <p:spPr>
          <a:xfrm>
            <a:off x="2181225" y="857251"/>
            <a:ext cx="7772400" cy="5229225"/>
          </a:xfrm>
        </p:spPr>
        <p:txBody>
          <a:bodyPr>
            <a:normAutofit lnSpcReduction="10000"/>
          </a:bodyPr>
          <a:lstStyle/>
          <a:p>
            <a:pPr marL="0" indent="0">
              <a:lnSpc>
                <a:spcPct val="150000"/>
              </a:lnSpc>
              <a:buNone/>
              <a:defRPr/>
            </a:pPr>
            <a:r>
              <a:rPr lang="en-ZW" sz="1800" b="1" dirty="0">
                <a:solidFill>
                  <a:srgbClr val="000000"/>
                </a:solidFill>
                <a:latin typeface="Arial" panose="020B0604020202020204" pitchFamily="34" charset="0"/>
                <a:ea typeface="Calibri" panose="020F0502020204030204" pitchFamily="34" charset="0"/>
              </a:rPr>
              <a:t>Model formulation: Two-compartmental model</a:t>
            </a:r>
          </a:p>
          <a:p>
            <a:pPr marL="0" indent="0">
              <a:lnSpc>
                <a:spcPct val="150000"/>
              </a:lnSpc>
              <a:buNone/>
              <a:defRPr/>
            </a:pPr>
            <a:r>
              <a:rPr lang="en-US" sz="1800" dirty="0">
                <a:latin typeface="Calibri" panose="020F0502020204030204" pitchFamily="34" charset="0"/>
                <a:cs typeface="Times New Roman" panose="02020603050405020304" pitchFamily="18" charset="0"/>
              </a:rPr>
              <a:t>In a two-compartment it is assumed:</a:t>
            </a:r>
          </a:p>
          <a:p>
            <a:pPr>
              <a:lnSpc>
                <a:spcPct val="150000"/>
              </a:lnSpc>
              <a:buFont typeface="Wingdings" panose="05000000000000000000" pitchFamily="2" charset="2"/>
              <a:buChar char="Ø"/>
              <a:defRPr/>
            </a:pPr>
            <a:r>
              <a:rPr lang="en-US" sz="1800" dirty="0">
                <a:latin typeface="Calibri" panose="020F0502020204030204" pitchFamily="34" charset="0"/>
                <a:cs typeface="Times New Roman" panose="02020603050405020304" pitchFamily="18" charset="0"/>
              </a:rPr>
              <a:t>The central compartment is assumed to include the blood or plasma from which the drug is eliminated. </a:t>
            </a:r>
          </a:p>
          <a:p>
            <a:pPr>
              <a:lnSpc>
                <a:spcPct val="150000"/>
              </a:lnSpc>
              <a:buFont typeface="Wingdings" panose="05000000000000000000" pitchFamily="2" charset="2"/>
              <a:buChar char="Ø"/>
              <a:defRPr/>
            </a:pPr>
            <a:r>
              <a:rPr lang="en-ZW" sz="1800" dirty="0">
                <a:latin typeface="Calibri" panose="020F0502020204030204" pitchFamily="34" charset="0"/>
                <a:cs typeface="Times New Roman" panose="02020603050405020304" pitchFamily="18" charset="0"/>
              </a:rPr>
              <a:t>The drug initially enters the central compartment, from which it is distributed to the peripheral compartment</a:t>
            </a:r>
            <a:endParaRPr lang="en-US" sz="1800" dirty="0">
              <a:latin typeface="Calibri" panose="020F0502020204030204" pitchFamily="34" charset="0"/>
              <a:cs typeface="Times New Roman" panose="02020603050405020304" pitchFamily="18" charset="0"/>
            </a:endParaRPr>
          </a:p>
          <a:p>
            <a:pPr>
              <a:lnSpc>
                <a:spcPct val="150000"/>
              </a:lnSpc>
              <a:buFont typeface="Wingdings" panose="05000000000000000000" pitchFamily="2" charset="2"/>
              <a:buChar char="Ø"/>
              <a:defRPr/>
            </a:pPr>
            <a:r>
              <a:rPr lang="en-US" sz="1800" dirty="0">
                <a:latin typeface="Calibri" panose="020F0502020204030204" pitchFamily="34" charset="0"/>
                <a:cs typeface="Times New Roman" panose="02020603050405020304" pitchFamily="18" charset="0"/>
              </a:rPr>
              <a:t>The peripheral compartment is assumed to contain well-perfused tissues from which the drug must be transferred to the central compartment for subsequent elimination.</a:t>
            </a:r>
          </a:p>
          <a:p>
            <a:pPr>
              <a:lnSpc>
                <a:spcPct val="150000"/>
              </a:lnSpc>
              <a:spcAft>
                <a:spcPts val="1200"/>
              </a:spcAft>
              <a:buFont typeface="Wingdings" panose="05000000000000000000" pitchFamily="2" charset="2"/>
              <a:buChar char="Ø"/>
              <a:defRPr/>
            </a:pPr>
            <a:r>
              <a:rPr lang="en-ZW" sz="1800" dirty="0">
                <a:latin typeface="Calibri" panose="020F0502020204030204" pitchFamily="34" charset="0"/>
                <a:cs typeface="Times New Roman" panose="02020603050405020304" pitchFamily="18" charset="0"/>
              </a:rPr>
              <a:t>The distribution from compartment 1 to compartment 2 and the redistribution from compartment 2 to compartment 1 follow (apparent) first-order kinetics. </a:t>
            </a:r>
          </a:p>
          <a:p>
            <a:pPr marL="0" indent="0">
              <a:lnSpc>
                <a:spcPct val="150000"/>
              </a:lnSpc>
              <a:buNone/>
              <a:defRPr/>
            </a:pPr>
            <a:endParaRPr lang="en-US" sz="1800" dirty="0">
              <a:latin typeface="Calibri" panose="020F0502020204030204" pitchFamily="34" charset="0"/>
              <a:cs typeface="Times New Roman" panose="02020603050405020304" pitchFamily="18" charset="0"/>
            </a:endParaRPr>
          </a:p>
        </p:txBody>
      </p:sp>
      <p:sp>
        <p:nvSpPr>
          <p:cNvPr id="55299"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pic>
        <p:nvPicPr>
          <p:cNvPr id="55300"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43864" y="866775"/>
            <a:ext cx="20780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052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1"/>
          <p:cNvSpPr>
            <a:spLocks noGrp="1" noChangeArrowheads="1"/>
          </p:cNvSpPr>
          <p:nvPr>
            <p:ph idx="1"/>
          </p:nvPr>
        </p:nvSpPr>
        <p:spPr>
          <a:xfrm>
            <a:off x="2181225" y="856800"/>
            <a:ext cx="7772400" cy="4530725"/>
          </a:xfrm>
        </p:spPr>
        <p:txBody>
          <a:bodyPr/>
          <a:lstStyle/>
          <a:p>
            <a:pPr marL="0" indent="0">
              <a:lnSpc>
                <a:spcPct val="150000"/>
              </a:lnSpc>
              <a:buNone/>
              <a:defRPr/>
            </a:pPr>
            <a:r>
              <a:rPr lang="en-ZW" sz="1800" b="1" dirty="0">
                <a:solidFill>
                  <a:srgbClr val="000000"/>
                </a:solidFill>
                <a:latin typeface="Arial" panose="020B0604020202020204" pitchFamily="34" charset="0"/>
                <a:ea typeface="Calibri" panose="020F0502020204030204" pitchFamily="34" charset="0"/>
              </a:rPr>
              <a:t>Model formulation: Two-compartmental model . . .</a:t>
            </a:r>
            <a:endParaRPr lang="en-US" sz="1800" dirty="0">
              <a:latin typeface="Calibri" panose="020F0502020204030204" pitchFamily="34" charset="0"/>
              <a:cs typeface="Calibri" panose="020F0502020204030204" pitchFamily="34" charset="0"/>
            </a:endParaRPr>
          </a:p>
          <a:p>
            <a:pPr>
              <a:lnSpc>
                <a:spcPct val="150000"/>
              </a:lnSpc>
              <a:spcAft>
                <a:spcPts val="1200"/>
              </a:spcAft>
              <a:buFont typeface="Wingdings" panose="05000000000000000000" pitchFamily="2" charset="2"/>
              <a:buChar char="Ø"/>
              <a:defRPr/>
            </a:pPr>
            <a:r>
              <a:rPr lang="en-ZW"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By integrating the mass balances for each compartment, it is possible to obtain equations for drug amount in each compartment versus time</a:t>
            </a:r>
            <a:endParaRPr lang="en-ZW" sz="1800" dirty="0">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1200"/>
              </a:spcAft>
              <a:defRPr/>
            </a:pPr>
            <a:endParaRPr lang="en-ZW" sz="1800" dirty="0">
              <a:ea typeface="Times New Roman" panose="02020603050405020304" pitchFamily="18" charset="0"/>
            </a:endParaRPr>
          </a:p>
        </p:txBody>
      </p:sp>
      <p:sp>
        <p:nvSpPr>
          <p:cNvPr id="56323"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pic>
        <p:nvPicPr>
          <p:cNvPr id="56324" name="Picture 5"/>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43864" y="761990"/>
            <a:ext cx="207803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365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noChangeArrowheads="1"/>
          </p:cNvSpPr>
          <p:nvPr>
            <p:ph idx="1"/>
          </p:nvPr>
        </p:nvSpPr>
        <p:spPr>
          <a:xfrm>
            <a:off x="2181225" y="856800"/>
            <a:ext cx="7969250" cy="4530725"/>
          </a:xfrm>
        </p:spPr>
        <p:txBody>
          <a:bodyPr/>
          <a:lstStyle/>
          <a:p>
            <a:pPr marL="0" indent="0">
              <a:lnSpc>
                <a:spcPct val="150000"/>
              </a:lnSpc>
              <a:buNone/>
            </a:pPr>
            <a:r>
              <a:rPr lang="en-ZW" altLang="en-US" sz="1800" b="1" dirty="0">
                <a:solidFill>
                  <a:srgbClr val="000000"/>
                </a:solidFill>
                <a:latin typeface="Arial" panose="020B0604020202020204" pitchFamily="34" charset="0"/>
                <a:cs typeface="Calibri" panose="020F0502020204030204" pitchFamily="34" charset="0"/>
              </a:rPr>
              <a:t>Model formulation: Two-compartmental model</a:t>
            </a:r>
            <a:endParaRPr lang="en-ZW" altLang="en-US" sz="1800" dirty="0">
              <a:solidFill>
                <a:srgbClr val="000000"/>
              </a:solidFill>
              <a:latin typeface="Arial" panose="020B0604020202020204" pitchFamily="34" charset="0"/>
              <a:cs typeface="Calibri" panose="020F0502020204030204" pitchFamily="34" charset="0"/>
            </a:endParaRPr>
          </a:p>
          <a:p>
            <a:pPr marL="0" indent="0">
              <a:lnSpc>
                <a:spcPct val="150000"/>
              </a:lnSpc>
              <a:buNone/>
            </a:pPr>
            <a:r>
              <a:rPr lang="en-US" altLang="en-US" sz="1800" dirty="0">
                <a:latin typeface="Calibri" panose="020F0502020204030204" pitchFamily="34" charset="0"/>
                <a:cs typeface="Times New Roman" panose="02020603050405020304" pitchFamily="18" charset="0"/>
              </a:rPr>
              <a:t>For IV dose, according to the law of mass action and first-order kinetics.</a:t>
            </a: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a:p>
            <a:pPr marL="0" indent="0">
              <a:lnSpc>
                <a:spcPct val="150000"/>
              </a:lnSpc>
              <a:buNone/>
            </a:pPr>
            <a:r>
              <a:rPr lang="en-US" altLang="en-US" sz="1800" dirty="0">
                <a:latin typeface="Calibri" panose="020F0502020204030204" pitchFamily="34" charset="0"/>
                <a:cs typeface="Times New Roman" panose="02020603050405020304" pitchFamily="18" charset="0"/>
              </a:rPr>
              <a:t>For oral dosing, an extra gut compartment is added to model the absorption phase.</a:t>
            </a:r>
          </a:p>
          <a:p>
            <a:pPr marL="0" indent="0">
              <a:lnSpc>
                <a:spcPct val="150000"/>
              </a:lnSpc>
              <a:buNone/>
            </a:pPr>
            <a:endParaRPr lang="en-US" altLang="en-US" sz="1800" dirty="0">
              <a:latin typeface="Calibri" panose="020F0502020204030204" pitchFamily="34" charset="0"/>
              <a:cs typeface="Times New Roman" panose="02020603050405020304" pitchFamily="18" charset="0"/>
            </a:endParaRPr>
          </a:p>
        </p:txBody>
      </p:sp>
      <p:sp>
        <p:nvSpPr>
          <p:cNvPr id="57347" name="Title 1"/>
          <p:cNvSpPr>
            <a:spLocks noGrp="1" noChangeArrowheads="1"/>
          </p:cNvSpPr>
          <p:nvPr>
            <p:ph type="title"/>
          </p:nvPr>
        </p:nvSpPr>
        <p:spPr>
          <a:xfrm>
            <a:off x="2217600" y="133200"/>
            <a:ext cx="8099425" cy="647700"/>
          </a:xfrm>
        </p:spPr>
        <p:txBody>
          <a:bodyPr/>
          <a:lstStyle/>
          <a:p>
            <a:pPr algn="l"/>
            <a:r>
              <a:rPr lang="en-US" altLang="en-US" sz="3600" b="1" dirty="0">
                <a:latin typeface="Calibri" panose="020F0502020204030204" pitchFamily="34" charset="0"/>
                <a:cs typeface="Calibri" panose="020F0502020204030204" pitchFamily="34" charset="0"/>
              </a:rPr>
              <a:t>Compartmental modeling . . .</a:t>
            </a:r>
            <a:endParaRPr lang="en-ZW" altLang="en-US" sz="3600" b="1" dirty="0">
              <a:latin typeface="Calibri" panose="020F0502020204030204" pitchFamily="34" charset="0"/>
              <a:cs typeface="Calibri" panose="020F0502020204030204" pitchFamily="34" charset="0"/>
            </a:endParaRPr>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5" y="4303714"/>
            <a:ext cx="60515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1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69276" y="3992571"/>
            <a:ext cx="22764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4301" y="1866905"/>
            <a:ext cx="14509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8226" y="2222501"/>
            <a:ext cx="605472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28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bject 2"/>
          <p:cNvSpPr>
            <a:spLocks/>
          </p:cNvSpPr>
          <p:nvPr/>
        </p:nvSpPr>
        <p:spPr bwMode="auto">
          <a:xfrm>
            <a:off x="1533526" y="6845301"/>
            <a:ext cx="9134475" cy="3175"/>
          </a:xfrm>
          <a:custGeom>
            <a:avLst/>
            <a:gdLst>
              <a:gd name="T0" fmla="*/ 0 w 9135110"/>
              <a:gd name="T1" fmla="*/ 0 h 3175"/>
              <a:gd name="T2" fmla="*/ 9131894 w 9135110"/>
              <a:gd name="T3" fmla="*/ 0 h 3175"/>
              <a:gd name="T4" fmla="*/ 9131894 w 9135110"/>
              <a:gd name="T5" fmla="*/ 2976 h 3175"/>
              <a:gd name="T6" fmla="*/ 0 w 9135110"/>
              <a:gd name="T7" fmla="*/ 2976 h 3175"/>
              <a:gd name="T8" fmla="*/ 0 w 9135110"/>
              <a:gd name="T9" fmla="*/ 0 h 3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35110" h="3175">
                <a:moveTo>
                  <a:pt x="0" y="0"/>
                </a:moveTo>
                <a:lnTo>
                  <a:pt x="9135069" y="0"/>
                </a:lnTo>
                <a:lnTo>
                  <a:pt x="9135069" y="2976"/>
                </a:lnTo>
                <a:lnTo>
                  <a:pt x="0" y="2976"/>
                </a:lnTo>
                <a:lnTo>
                  <a:pt x="0" y="0"/>
                </a:lnTo>
                <a:close/>
              </a:path>
            </a:pathLst>
          </a:custGeom>
          <a:solidFill>
            <a:srgbClr val="80545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ZW"/>
          </a:p>
        </p:txBody>
      </p:sp>
      <p:sp>
        <p:nvSpPr>
          <p:cNvPr id="3" name="object 3"/>
          <p:cNvSpPr txBox="1">
            <a:spLocks noGrp="1"/>
          </p:cNvSpPr>
          <p:nvPr>
            <p:ph type="title"/>
          </p:nvPr>
        </p:nvSpPr>
        <p:spPr>
          <a:xfrm>
            <a:off x="2217600" y="133200"/>
            <a:ext cx="8756650" cy="546047"/>
          </a:xfrm>
        </p:spPr>
        <p:txBody>
          <a:bodyPr vert="horz" lIns="0" tIns="46990" rIns="0" bIns="0" rtlCol="0" anchor="ctr">
            <a:spAutoFit/>
          </a:bodyPr>
          <a:lstStyle/>
          <a:p>
            <a:pPr>
              <a:spcBef>
                <a:spcPts val="370"/>
              </a:spcBef>
              <a:defRPr/>
            </a:pPr>
            <a:r>
              <a:rPr sz="3600" b="1" dirty="0">
                <a:latin typeface="Calibri" panose="020F0502020204030204" pitchFamily="34" charset="0"/>
                <a:cs typeface="Calibri" panose="020F0502020204030204" pitchFamily="34" charset="0"/>
              </a:rPr>
              <a:t>Non</a:t>
            </a:r>
            <a:r>
              <a:rPr lang="en-US" sz="3600" b="1" dirty="0">
                <a:latin typeface="Calibri" panose="020F0502020204030204" pitchFamily="34" charset="0"/>
                <a:cs typeface="Calibri" panose="020F0502020204030204" pitchFamily="34" charset="0"/>
              </a:rPr>
              <a:t>-</a:t>
            </a:r>
            <a:r>
              <a:rPr sz="3600" b="1" dirty="0">
                <a:latin typeface="Calibri" panose="020F0502020204030204" pitchFamily="34" charset="0"/>
                <a:cs typeface="Calibri" panose="020F0502020204030204" pitchFamily="34" charset="0"/>
              </a:rPr>
              <a:t>compartment </a:t>
            </a:r>
            <a:r>
              <a:rPr lang="en-US" sz="3600" b="1" dirty="0">
                <a:latin typeface="Calibri" panose="020F0502020204030204" pitchFamily="34" charset="0"/>
                <a:cs typeface="Calibri" panose="020F0502020204030204" pitchFamily="34" charset="0"/>
              </a:rPr>
              <a:t>vs</a:t>
            </a:r>
            <a:r>
              <a:rPr sz="3600" b="1" dirty="0">
                <a:latin typeface="Calibri" panose="020F0502020204030204" pitchFamily="34" charset="0"/>
                <a:cs typeface="Calibri" panose="020F0502020204030204" pitchFamily="34" charset="0"/>
              </a:rPr>
              <a:t> Compartment models</a:t>
            </a:r>
            <a:endParaRPr sz="3250" dirty="0"/>
          </a:p>
        </p:txBody>
      </p:sp>
      <p:sp>
        <p:nvSpPr>
          <p:cNvPr id="58372" name="object 4"/>
          <p:cNvSpPr txBox="1">
            <a:spLocks noChangeArrowheads="1"/>
          </p:cNvSpPr>
          <p:nvPr/>
        </p:nvSpPr>
        <p:spPr bwMode="auto">
          <a:xfrm>
            <a:off x="460002" y="884925"/>
            <a:ext cx="5639175" cy="4340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82575" rIns="0" bIns="0">
            <a:spAutoFit/>
          </a:bodyPr>
          <a:lstStyle>
            <a:lvl1pPr marL="269875">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ts val="2225"/>
              </a:spcBef>
              <a:buNone/>
            </a:pPr>
            <a:r>
              <a:rPr lang="en-US" altLang="en-US" sz="1800" b="1" dirty="0">
                <a:solidFill>
                  <a:srgbClr val="F60764"/>
                </a:solidFill>
                <a:latin typeface="Calibri" panose="020F0502020204030204" pitchFamily="34" charset="0"/>
                <a:cs typeface="Calibri" panose="020F0502020204030204" pitchFamily="34" charset="0"/>
              </a:rPr>
              <a:t>Non-compartment </a:t>
            </a:r>
            <a:r>
              <a:rPr lang="en-US" altLang="en-US" sz="1800" b="1" dirty="0">
                <a:solidFill>
                  <a:srgbClr val="F60C67"/>
                </a:solidFill>
                <a:latin typeface="Calibri" panose="020F0502020204030204" pitchFamily="34" charset="0"/>
                <a:cs typeface="Calibri" panose="020F0502020204030204" pitchFamily="34" charset="0"/>
              </a:rPr>
              <a:t>models</a:t>
            </a:r>
            <a:endParaRPr lang="en-US" altLang="en-US" sz="1800" b="1" dirty="0">
              <a:latin typeface="Calibri" panose="020F0502020204030204" pitchFamily="34" charset="0"/>
              <a:cs typeface="Calibri" panose="020F0502020204030204" pitchFamily="34" charset="0"/>
            </a:endParaRPr>
          </a:p>
          <a:p>
            <a:pPr>
              <a:lnSpc>
                <a:spcPct val="150000"/>
              </a:lnSpc>
              <a:spcBef>
                <a:spcPts val="2025"/>
              </a:spcBef>
              <a:buNone/>
            </a:pPr>
            <a:r>
              <a:rPr lang="en-US" altLang="en-US" sz="1800" dirty="0">
                <a:solidFill>
                  <a:srgbClr val="08600A"/>
                </a:solidFill>
                <a:latin typeface="Calibri" panose="020F0502020204030204" pitchFamily="34" charset="0"/>
                <a:cs typeface="Calibri" panose="020F0502020204030204" pitchFamily="34" charset="0"/>
              </a:rPr>
              <a:t>Do </a:t>
            </a:r>
            <a:r>
              <a:rPr lang="en-US" altLang="en-US" sz="1800" dirty="0">
                <a:solidFill>
                  <a:srgbClr val="13591C"/>
                </a:solidFill>
                <a:latin typeface="Calibri" panose="020F0502020204030204" pitchFamily="34" charset="0"/>
                <a:cs typeface="Calibri" panose="020F0502020204030204" pitchFamily="34" charset="0"/>
              </a:rPr>
              <a:t>not </a:t>
            </a:r>
            <a:r>
              <a:rPr lang="en-US" altLang="en-US" sz="1800" dirty="0">
                <a:solidFill>
                  <a:srgbClr val="185B16"/>
                </a:solidFill>
                <a:latin typeface="Calibri" panose="020F0502020204030204" pitchFamily="34" charset="0"/>
                <a:cs typeface="Calibri" panose="020F0502020204030204" pitchFamily="34" charset="0"/>
              </a:rPr>
              <a:t>require </a:t>
            </a:r>
            <a:r>
              <a:rPr lang="en-US" altLang="en-US" sz="1800" dirty="0">
                <a:solidFill>
                  <a:srgbClr val="115B0C"/>
                </a:solidFill>
                <a:latin typeface="Calibri" panose="020F0502020204030204" pitchFamily="34" charset="0"/>
                <a:cs typeface="Calibri" panose="020F0502020204030204" pitchFamily="34" charset="0"/>
              </a:rPr>
              <a:t>assumptions </a:t>
            </a:r>
            <a:r>
              <a:rPr lang="en-US" altLang="en-US" sz="1800" dirty="0">
                <a:solidFill>
                  <a:srgbClr val="13620F"/>
                </a:solidFill>
                <a:latin typeface="Calibri" panose="020F0502020204030204" pitchFamily="34" charset="0"/>
                <a:cs typeface="Calibri" panose="020F0502020204030204" pitchFamily="34" charset="0"/>
              </a:rPr>
              <a:t>to </a:t>
            </a:r>
            <a:r>
              <a:rPr lang="en-US" altLang="en-US" sz="1800" dirty="0">
                <a:solidFill>
                  <a:srgbClr val="05640A"/>
                </a:solidFill>
                <a:latin typeface="Calibri" panose="020F0502020204030204" pitchFamily="34" charset="0"/>
                <a:cs typeface="Calibri" panose="020F0502020204030204" pitchFamily="34" charset="0"/>
              </a:rPr>
              <a:t>compartment </a:t>
            </a:r>
            <a:r>
              <a:rPr lang="en-US" altLang="en-US" sz="1800" dirty="0">
                <a:solidFill>
                  <a:srgbClr val="086011"/>
                </a:solidFill>
                <a:latin typeface="Calibri" panose="020F0502020204030204" pitchFamily="34" charset="0"/>
                <a:cs typeface="Calibri" panose="020F0502020204030204" pitchFamily="34" charset="0"/>
              </a:rPr>
              <a:t>model.</a:t>
            </a:r>
            <a:endParaRPr lang="en-US" altLang="en-US" sz="1800" dirty="0">
              <a:latin typeface="Calibri" panose="020F0502020204030204" pitchFamily="34" charset="0"/>
              <a:cs typeface="Calibri" panose="020F0502020204030204" pitchFamily="34" charset="0"/>
            </a:endParaRPr>
          </a:p>
          <a:p>
            <a:pPr>
              <a:lnSpc>
                <a:spcPct val="150000"/>
              </a:lnSpc>
              <a:spcBef>
                <a:spcPts val="713"/>
              </a:spcBef>
              <a:buNone/>
            </a:pPr>
            <a:r>
              <a:rPr lang="en-US" altLang="en-US" sz="1800" dirty="0">
                <a:solidFill>
                  <a:srgbClr val="AF07BF"/>
                </a:solidFill>
                <a:latin typeface="Calibri" panose="020F0502020204030204" pitchFamily="34" charset="0"/>
                <a:cs typeface="Calibri" panose="020F0502020204030204" pitchFamily="34" charset="0"/>
              </a:rPr>
              <a:t>Simple </a:t>
            </a:r>
            <a:r>
              <a:rPr lang="en-US" altLang="en-US" sz="1800" dirty="0">
                <a:solidFill>
                  <a:srgbClr val="C31AD4"/>
                </a:solidFill>
                <a:latin typeface="Calibri" panose="020F0502020204030204" pitchFamily="34" charset="0"/>
                <a:cs typeface="Calibri" panose="020F0502020204030204" pitchFamily="34" charset="0"/>
              </a:rPr>
              <a:t>algebraic </a:t>
            </a:r>
            <a:r>
              <a:rPr lang="en-US" altLang="en-US" sz="1800" dirty="0">
                <a:solidFill>
                  <a:srgbClr val="BA21BA"/>
                </a:solidFill>
                <a:latin typeface="Calibri" panose="020F0502020204030204" pitchFamily="34" charset="0"/>
                <a:cs typeface="Calibri" panose="020F0502020204030204" pitchFamily="34" charset="0"/>
              </a:rPr>
              <a:t>equations. </a:t>
            </a:r>
            <a:r>
              <a:rPr lang="en-US" altLang="en-US" sz="1800" dirty="0">
                <a:solidFill>
                  <a:srgbClr val="CD05CA"/>
                </a:solidFill>
                <a:latin typeface="Calibri" panose="020F0502020204030204" pitchFamily="34" charset="0"/>
                <a:cs typeface="Calibri" panose="020F0502020204030204" pitchFamily="34" charset="0"/>
              </a:rPr>
              <a:t>No  </a:t>
            </a:r>
            <a:r>
              <a:rPr lang="en-US" altLang="en-US" sz="1800" dirty="0">
                <a:solidFill>
                  <a:srgbClr val="BF08BC"/>
                </a:solidFill>
                <a:latin typeface="Calibri" panose="020F0502020204030204" pitchFamily="34" charset="0"/>
                <a:cs typeface="Calibri" panose="020F0502020204030204" pitchFamily="34" charset="0"/>
              </a:rPr>
              <a:t>curve </a:t>
            </a:r>
            <a:r>
              <a:rPr lang="en-US" altLang="en-US" sz="1800" dirty="0">
                <a:solidFill>
                  <a:srgbClr val="B801AC"/>
                </a:solidFill>
                <a:latin typeface="Calibri" panose="020F0502020204030204" pitchFamily="34" charset="0"/>
                <a:cs typeface="Calibri" panose="020F0502020204030204" pitchFamily="34" charset="0"/>
              </a:rPr>
              <a:t>fitting </a:t>
            </a:r>
            <a:r>
              <a:rPr lang="en-US" altLang="en-US" sz="1800" dirty="0">
                <a:solidFill>
                  <a:srgbClr val="AC0FB8"/>
                </a:solidFill>
                <a:latin typeface="Calibri" panose="020F0502020204030204" pitchFamily="34" charset="0"/>
                <a:cs typeface="Calibri" panose="020F0502020204030204" pitchFamily="34" charset="0"/>
              </a:rPr>
              <a:t>and </a:t>
            </a:r>
            <a:r>
              <a:rPr lang="en-US" altLang="en-US" sz="1800" dirty="0">
                <a:solidFill>
                  <a:srgbClr val="BF07B6"/>
                </a:solidFill>
                <a:latin typeface="Calibri" panose="020F0502020204030204" pitchFamily="34" charset="0"/>
                <a:cs typeface="Calibri" panose="020F0502020204030204" pitchFamily="34" charset="0"/>
              </a:rPr>
              <a:t>no </a:t>
            </a:r>
            <a:r>
              <a:rPr lang="en-US" altLang="en-US" sz="1800" dirty="0">
                <a:solidFill>
                  <a:srgbClr val="CC08CF"/>
                </a:solidFill>
                <a:latin typeface="Calibri" panose="020F0502020204030204" pitchFamily="34" charset="0"/>
                <a:cs typeface="Calibri" panose="020F0502020204030204" pitchFamily="34" charset="0"/>
              </a:rPr>
              <a:t>computers.</a:t>
            </a:r>
          </a:p>
          <a:p>
            <a:pPr>
              <a:lnSpc>
                <a:spcPct val="150000"/>
              </a:lnSpc>
              <a:spcBef>
                <a:spcPts val="713"/>
              </a:spcBef>
              <a:buNone/>
            </a:pPr>
            <a:r>
              <a:rPr lang="en-US" altLang="en-US" sz="1800" dirty="0">
                <a:solidFill>
                  <a:srgbClr val="570536"/>
                </a:solidFill>
                <a:latin typeface="Calibri" panose="020F0502020204030204" pitchFamily="34" charset="0"/>
                <a:cs typeface="Calibri" panose="020F0502020204030204" pitchFamily="34" charset="0"/>
              </a:rPr>
              <a:t>Time </a:t>
            </a:r>
            <a:r>
              <a:rPr lang="en-US" altLang="en-US" sz="1800" dirty="0">
                <a:solidFill>
                  <a:srgbClr val="660336"/>
                </a:solidFill>
                <a:latin typeface="Calibri" panose="020F0502020204030204" pitchFamily="34" charset="0"/>
                <a:cs typeface="Calibri" panose="020F0502020204030204" pitchFamily="34" charset="0"/>
              </a:rPr>
              <a:t>course </a:t>
            </a:r>
            <a:r>
              <a:rPr lang="en-US" altLang="en-US" sz="1800" dirty="0">
                <a:solidFill>
                  <a:srgbClr val="600536"/>
                </a:solidFill>
                <a:latin typeface="Calibri" panose="020F0502020204030204" pitchFamily="34" charset="0"/>
                <a:cs typeface="Calibri" panose="020F0502020204030204" pitchFamily="34" charset="0"/>
              </a:rPr>
              <a:t>changes </a:t>
            </a:r>
            <a:r>
              <a:rPr lang="en-US" altLang="en-US" sz="1800" dirty="0">
                <a:solidFill>
                  <a:srgbClr val="5D082D"/>
                </a:solidFill>
                <a:latin typeface="Calibri" panose="020F0502020204030204" pitchFamily="34" charset="0"/>
                <a:cs typeface="Calibri" panose="020F0502020204030204" pitchFamily="34" charset="0"/>
              </a:rPr>
              <a:t>in C</a:t>
            </a:r>
            <a:r>
              <a:rPr lang="en-US" altLang="en-US" sz="1800" baseline="-25000" dirty="0">
                <a:solidFill>
                  <a:srgbClr val="5D082D"/>
                </a:solidFill>
                <a:latin typeface="Calibri" panose="020F0502020204030204" pitchFamily="34" charset="0"/>
                <a:cs typeface="Calibri" panose="020F0502020204030204" pitchFamily="34" charset="0"/>
              </a:rPr>
              <a:t>0</a:t>
            </a:r>
            <a:r>
              <a:rPr lang="en-US" altLang="en-US" sz="1800" baseline="-25000" dirty="0">
                <a:latin typeface="Calibri" panose="020F0502020204030204" pitchFamily="34" charset="0"/>
                <a:cs typeface="Calibri" panose="020F0502020204030204" pitchFamily="34" charset="0"/>
              </a:rPr>
              <a:t> </a:t>
            </a:r>
            <a:r>
              <a:rPr lang="en-US" altLang="en-US" sz="1800" dirty="0">
                <a:solidFill>
                  <a:srgbClr val="670C3F"/>
                </a:solidFill>
                <a:latin typeface="Calibri" panose="020F0502020204030204" pitchFamily="34" charset="0"/>
                <a:cs typeface="Calibri" panose="020F0502020204030204" pitchFamily="34" charset="0"/>
              </a:rPr>
              <a:t>cannot </a:t>
            </a:r>
            <a:r>
              <a:rPr lang="en-US" altLang="en-US" sz="1800" dirty="0">
                <a:solidFill>
                  <a:srgbClr val="49012D"/>
                </a:solidFill>
                <a:latin typeface="Calibri" panose="020F0502020204030204" pitchFamily="34" charset="0"/>
                <a:cs typeface="Calibri" panose="020F0502020204030204" pitchFamily="34" charset="0"/>
              </a:rPr>
              <a:t>be </a:t>
            </a:r>
            <a:r>
              <a:rPr lang="en-US" altLang="en-US" sz="1800" dirty="0">
                <a:solidFill>
                  <a:srgbClr val="4D052D"/>
                </a:solidFill>
                <a:latin typeface="Calibri" panose="020F0502020204030204" pitchFamily="34" charset="0"/>
                <a:cs typeface="Calibri" panose="020F0502020204030204" pitchFamily="34" charset="0"/>
              </a:rPr>
              <a:t>predicted </a:t>
            </a:r>
            <a:r>
              <a:rPr lang="en-US" altLang="en-US" sz="1800" dirty="0">
                <a:solidFill>
                  <a:srgbClr val="620531"/>
                </a:solidFill>
                <a:latin typeface="Calibri" panose="020F0502020204030204" pitchFamily="34" charset="0"/>
                <a:cs typeface="Calibri" panose="020F0502020204030204" pitchFamily="34" charset="0"/>
              </a:rPr>
              <a:t>precisely.</a:t>
            </a:r>
            <a:endParaRPr lang="en-US" altLang="en-US" sz="1800" dirty="0">
              <a:latin typeface="Calibri" panose="020F0502020204030204" pitchFamily="34" charset="0"/>
              <a:cs typeface="Calibri" panose="020F0502020204030204" pitchFamily="34" charset="0"/>
            </a:endParaRPr>
          </a:p>
          <a:p>
            <a:pPr>
              <a:lnSpc>
                <a:spcPct val="150000"/>
              </a:lnSpc>
              <a:spcBef>
                <a:spcPts val="813"/>
              </a:spcBef>
              <a:buNone/>
            </a:pPr>
            <a:r>
              <a:rPr lang="en-US" altLang="en-US" sz="1800" dirty="0">
                <a:solidFill>
                  <a:srgbClr val="0A05DD"/>
                </a:solidFill>
                <a:latin typeface="Calibri" panose="020F0502020204030204" pitchFamily="34" charset="0"/>
                <a:cs typeface="Calibri" panose="020F0502020204030204" pitchFamily="34" charset="0"/>
              </a:rPr>
              <a:t>Applicable </a:t>
            </a:r>
            <a:r>
              <a:rPr lang="en-US" altLang="en-US" sz="1800" dirty="0">
                <a:solidFill>
                  <a:srgbClr val="1105E8"/>
                </a:solidFill>
                <a:latin typeface="Calibri" panose="020F0502020204030204" pitchFamily="34" charset="0"/>
                <a:cs typeface="Calibri" panose="020F0502020204030204" pitchFamily="34" charset="0"/>
              </a:rPr>
              <a:t>to </a:t>
            </a:r>
            <a:r>
              <a:rPr lang="en-US" altLang="en-US" sz="1800" dirty="0">
                <a:solidFill>
                  <a:srgbClr val="0500D4"/>
                </a:solidFill>
                <a:latin typeface="Calibri" panose="020F0502020204030204" pitchFamily="34" charset="0"/>
                <a:cs typeface="Calibri" panose="020F0502020204030204" pitchFamily="34" charset="0"/>
              </a:rPr>
              <a:t>linear </a:t>
            </a:r>
            <a:r>
              <a:rPr lang="en-US" altLang="en-US" sz="1800" dirty="0">
                <a:solidFill>
                  <a:srgbClr val="110CE4"/>
                </a:solidFill>
                <a:latin typeface="Calibri" panose="020F0502020204030204" pitchFamily="34" charset="0"/>
                <a:cs typeface="Calibri" panose="020F0502020204030204" pitchFamily="34" charset="0"/>
              </a:rPr>
              <a:t>pharmacokinetics.</a:t>
            </a:r>
            <a:endParaRPr lang="en-US" altLang="en-US" sz="1800" dirty="0">
              <a:latin typeface="Calibri" panose="020F0502020204030204" pitchFamily="34" charset="0"/>
              <a:cs typeface="Calibri" panose="020F0502020204030204" pitchFamily="34" charset="0"/>
            </a:endParaRPr>
          </a:p>
          <a:p>
            <a:pPr>
              <a:lnSpc>
                <a:spcPct val="150000"/>
              </a:lnSpc>
              <a:spcBef>
                <a:spcPts val="813"/>
              </a:spcBef>
              <a:buNone/>
            </a:pPr>
            <a:r>
              <a:rPr lang="en-US" altLang="en-US" sz="1800" dirty="0">
                <a:latin typeface="Calibri" panose="020F0502020204030204" pitchFamily="34" charset="0"/>
                <a:cs typeface="Calibri" panose="020F0502020204030204" pitchFamily="34" charset="0"/>
              </a:rPr>
              <a:t>C-time profile is regarded as statistical distribution</a:t>
            </a:r>
          </a:p>
          <a:p>
            <a:pPr>
              <a:lnSpc>
                <a:spcPct val="150000"/>
              </a:lnSpc>
              <a:spcBef>
                <a:spcPts val="713"/>
              </a:spcBef>
              <a:buNone/>
            </a:pPr>
            <a:endParaRPr lang="en-US" altLang="en-US" sz="1800" dirty="0">
              <a:latin typeface="Calibri" panose="020F0502020204030204" pitchFamily="34" charset="0"/>
              <a:cs typeface="Calibri" panose="020F0502020204030204" pitchFamily="34" charset="0"/>
            </a:endParaRPr>
          </a:p>
        </p:txBody>
      </p:sp>
      <p:sp>
        <p:nvSpPr>
          <p:cNvPr id="58373" name="object 5"/>
          <p:cNvSpPr txBox="1">
            <a:spLocks noChangeArrowheads="1"/>
          </p:cNvSpPr>
          <p:nvPr/>
        </p:nvSpPr>
        <p:spPr bwMode="auto">
          <a:xfrm>
            <a:off x="6099177" y="856800"/>
            <a:ext cx="5497512" cy="3920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282575" rIns="0" bIns="0">
            <a:spAutoFit/>
          </a:bodyPr>
          <a:lstStyle>
            <a:lvl1pPr marL="38735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50000"/>
              </a:lnSpc>
              <a:spcBef>
                <a:spcPts val="2225"/>
              </a:spcBef>
              <a:buNone/>
            </a:pPr>
            <a:r>
              <a:rPr lang="en-US" altLang="en-US" sz="1800" b="1" dirty="0">
                <a:solidFill>
                  <a:srgbClr val="FF086D"/>
                </a:solidFill>
                <a:latin typeface="Calibri" panose="020F0502020204030204" pitchFamily="34" charset="0"/>
                <a:cs typeface="Calibri" panose="020F0502020204030204" pitchFamily="34" charset="0"/>
              </a:rPr>
              <a:t>Compartment </a:t>
            </a:r>
            <a:r>
              <a:rPr lang="en-US" altLang="en-US" sz="1800" b="1" dirty="0">
                <a:solidFill>
                  <a:srgbClr val="E90E66"/>
                </a:solidFill>
                <a:latin typeface="Calibri" panose="020F0502020204030204" pitchFamily="34" charset="0"/>
                <a:cs typeface="Calibri" panose="020F0502020204030204" pitchFamily="34" charset="0"/>
              </a:rPr>
              <a:t>models</a:t>
            </a:r>
            <a:endParaRPr lang="en-US" altLang="en-US" sz="1800" b="1" dirty="0">
              <a:latin typeface="Calibri" panose="020F0502020204030204" pitchFamily="34" charset="0"/>
              <a:cs typeface="Calibri" panose="020F0502020204030204" pitchFamily="34" charset="0"/>
            </a:endParaRPr>
          </a:p>
          <a:p>
            <a:pPr algn="just">
              <a:lnSpc>
                <a:spcPct val="150000"/>
              </a:lnSpc>
              <a:spcBef>
                <a:spcPts val="2025"/>
              </a:spcBef>
              <a:buNone/>
            </a:pPr>
            <a:r>
              <a:rPr lang="en-US" altLang="en-US" sz="1800" dirty="0">
                <a:solidFill>
                  <a:srgbClr val="0C6211"/>
                </a:solidFill>
                <a:latin typeface="Calibri" panose="020F0502020204030204" pitchFamily="34" charset="0"/>
                <a:cs typeface="Calibri" panose="020F0502020204030204" pitchFamily="34" charset="0"/>
              </a:rPr>
              <a:t>These </a:t>
            </a:r>
            <a:r>
              <a:rPr lang="en-US" altLang="en-US" sz="1800" dirty="0">
                <a:solidFill>
                  <a:srgbClr val="18560E"/>
                </a:solidFill>
                <a:latin typeface="Calibri" panose="020F0502020204030204" pitchFamily="34" charset="0"/>
                <a:cs typeface="Calibri" panose="020F0502020204030204" pitchFamily="34" charset="0"/>
              </a:rPr>
              <a:t>require </a:t>
            </a:r>
            <a:r>
              <a:rPr lang="en-US" altLang="en-US" sz="1800" dirty="0">
                <a:solidFill>
                  <a:srgbClr val="054D05"/>
                </a:solidFill>
                <a:latin typeface="Calibri" panose="020F0502020204030204" pitchFamily="34" charset="0"/>
                <a:cs typeface="Calibri" panose="020F0502020204030204" pitchFamily="34" charset="0"/>
              </a:rPr>
              <a:t>elaborate </a:t>
            </a:r>
            <a:r>
              <a:rPr lang="en-US" altLang="en-US" sz="1800" dirty="0">
                <a:solidFill>
                  <a:srgbClr val="0F540F"/>
                </a:solidFill>
                <a:latin typeface="Calibri" panose="020F0502020204030204" pitchFamily="34" charset="0"/>
                <a:cs typeface="Calibri" panose="020F0502020204030204" pitchFamily="34" charset="0"/>
              </a:rPr>
              <a:t>assumptions </a:t>
            </a:r>
            <a:r>
              <a:rPr lang="en-US" altLang="en-US" sz="1800" dirty="0">
                <a:solidFill>
                  <a:srgbClr val="0F5E0F"/>
                </a:solidFill>
                <a:latin typeface="Calibri" panose="020F0502020204030204" pitchFamily="34" charset="0"/>
                <a:cs typeface="Calibri" panose="020F0502020204030204" pitchFamily="34" charset="0"/>
              </a:rPr>
              <a:t>to </a:t>
            </a:r>
            <a:r>
              <a:rPr lang="en-US" altLang="en-US" sz="1800" dirty="0">
                <a:solidFill>
                  <a:srgbClr val="085D0C"/>
                </a:solidFill>
                <a:latin typeface="Calibri" panose="020F0502020204030204" pitchFamily="34" charset="0"/>
                <a:cs typeface="Calibri" panose="020F0502020204030204" pitchFamily="34" charset="0"/>
              </a:rPr>
              <a:t>fit </a:t>
            </a:r>
            <a:r>
              <a:rPr lang="en-US" altLang="en-US" sz="1800" dirty="0">
                <a:solidFill>
                  <a:srgbClr val="08600A"/>
                </a:solidFill>
                <a:latin typeface="Calibri" panose="020F0502020204030204" pitchFamily="34" charset="0"/>
                <a:cs typeface="Calibri" panose="020F0502020204030204" pitchFamily="34" charset="0"/>
              </a:rPr>
              <a:t>the </a:t>
            </a:r>
            <a:r>
              <a:rPr lang="en-US" altLang="en-US" sz="1800" dirty="0">
                <a:solidFill>
                  <a:srgbClr val="0E6611"/>
                </a:solidFill>
                <a:latin typeface="Calibri" panose="020F0502020204030204" pitchFamily="34" charset="0"/>
                <a:cs typeface="Calibri" panose="020F0502020204030204" pitchFamily="34" charset="0"/>
              </a:rPr>
              <a:t>data.</a:t>
            </a:r>
            <a:endParaRPr lang="en-US" altLang="en-US" sz="1800" dirty="0">
              <a:latin typeface="Calibri" panose="020F0502020204030204" pitchFamily="34" charset="0"/>
              <a:cs typeface="Calibri" panose="020F0502020204030204" pitchFamily="34" charset="0"/>
            </a:endParaRPr>
          </a:p>
          <a:p>
            <a:pPr algn="just">
              <a:lnSpc>
                <a:spcPct val="150000"/>
              </a:lnSpc>
              <a:spcBef>
                <a:spcPts val="713"/>
              </a:spcBef>
              <a:buNone/>
            </a:pPr>
            <a:r>
              <a:rPr lang="en-US" altLang="en-US" sz="1800" dirty="0">
                <a:solidFill>
                  <a:srgbClr val="C305C4"/>
                </a:solidFill>
                <a:latin typeface="Calibri" panose="020F0502020204030204" pitchFamily="34" charset="0"/>
                <a:cs typeface="Calibri" panose="020F0502020204030204" pitchFamily="34" charset="0"/>
              </a:rPr>
              <a:t>Curve </a:t>
            </a:r>
            <a:r>
              <a:rPr lang="en-US" altLang="en-US" sz="1800" dirty="0">
                <a:solidFill>
                  <a:srgbClr val="AE0EAE"/>
                </a:solidFill>
                <a:latin typeface="Calibri" panose="020F0502020204030204" pitchFamily="34" charset="0"/>
                <a:cs typeface="Calibri" panose="020F0502020204030204" pitchFamily="34" charset="0"/>
              </a:rPr>
              <a:t>fitting </a:t>
            </a:r>
            <a:r>
              <a:rPr lang="en-US" altLang="en-US" sz="1800" dirty="0">
                <a:solidFill>
                  <a:srgbClr val="C107C6"/>
                </a:solidFill>
                <a:latin typeface="Calibri" panose="020F0502020204030204" pitchFamily="34" charset="0"/>
                <a:cs typeface="Calibri" panose="020F0502020204030204" pitchFamily="34" charset="0"/>
              </a:rPr>
              <a:t>of </a:t>
            </a:r>
            <a:r>
              <a:rPr lang="en-US" altLang="en-US" sz="1800" dirty="0">
                <a:solidFill>
                  <a:srgbClr val="BF03BA"/>
                </a:solidFill>
                <a:latin typeface="Calibri" panose="020F0502020204030204" pitchFamily="34" charset="0"/>
                <a:cs typeface="Calibri" panose="020F0502020204030204" pitchFamily="34" charset="0"/>
              </a:rPr>
              <a:t>experimental </a:t>
            </a:r>
            <a:r>
              <a:rPr lang="en-US" altLang="en-US" sz="1800" dirty="0">
                <a:solidFill>
                  <a:srgbClr val="C308C1"/>
                </a:solidFill>
                <a:latin typeface="Calibri" panose="020F0502020204030204" pitchFamily="34" charset="0"/>
                <a:cs typeface="Calibri" panose="020F0502020204030204" pitchFamily="34" charset="0"/>
              </a:rPr>
              <a:t>data </a:t>
            </a:r>
            <a:r>
              <a:rPr lang="en-US" altLang="en-US" sz="1800" dirty="0">
                <a:solidFill>
                  <a:srgbClr val="BC05B6"/>
                </a:solidFill>
                <a:latin typeface="Calibri" panose="020F0502020204030204" pitchFamily="34" charset="0"/>
                <a:cs typeface="Calibri" panose="020F0502020204030204" pitchFamily="34" charset="0"/>
              </a:rPr>
              <a:t>using </a:t>
            </a:r>
            <a:r>
              <a:rPr lang="en-US" altLang="en-US" sz="1800" dirty="0">
                <a:solidFill>
                  <a:srgbClr val="CD01C4"/>
                </a:solidFill>
                <a:latin typeface="Calibri" panose="020F0502020204030204" pitchFamily="34" charset="0"/>
                <a:cs typeface="Calibri" panose="020F0502020204030204" pitchFamily="34" charset="0"/>
              </a:rPr>
              <a:t>computers. </a:t>
            </a:r>
          </a:p>
          <a:p>
            <a:pPr algn="just">
              <a:lnSpc>
                <a:spcPct val="150000"/>
              </a:lnSpc>
              <a:spcBef>
                <a:spcPts val="713"/>
              </a:spcBef>
              <a:buNone/>
            </a:pPr>
            <a:r>
              <a:rPr lang="en-US" altLang="en-US" sz="1800" dirty="0">
                <a:solidFill>
                  <a:srgbClr val="C603C1"/>
                </a:solidFill>
                <a:latin typeface="Calibri" panose="020F0502020204030204" pitchFamily="34" charset="0"/>
                <a:cs typeface="Calibri" panose="020F0502020204030204" pitchFamily="34" charset="0"/>
              </a:rPr>
              <a:t>It </a:t>
            </a:r>
            <a:r>
              <a:rPr lang="en-US" altLang="en-US" sz="1800" dirty="0">
                <a:solidFill>
                  <a:srgbClr val="B80FC3"/>
                </a:solidFill>
                <a:latin typeface="Calibri" panose="020F0502020204030204" pitchFamily="34" charset="0"/>
                <a:cs typeface="Calibri" panose="020F0502020204030204" pitchFamily="34" charset="0"/>
              </a:rPr>
              <a:t>is </a:t>
            </a:r>
            <a:r>
              <a:rPr lang="en-US" altLang="en-US" sz="1800" dirty="0">
                <a:solidFill>
                  <a:srgbClr val="CD0EBF"/>
                </a:solidFill>
                <a:latin typeface="Calibri" panose="020F0502020204030204" pitchFamily="34" charset="0"/>
                <a:cs typeface="Calibri" panose="020F0502020204030204" pitchFamily="34" charset="0"/>
              </a:rPr>
              <a:t>a </a:t>
            </a:r>
            <a:r>
              <a:rPr lang="en-US" altLang="en-US" sz="1800" dirty="0">
                <a:solidFill>
                  <a:srgbClr val="AF05A3"/>
                </a:solidFill>
                <a:latin typeface="Calibri" panose="020F0502020204030204" pitchFamily="34" charset="0"/>
                <a:cs typeface="Calibri" panose="020F0502020204030204" pitchFamily="34" charset="0"/>
              </a:rPr>
              <a:t>tedious </a:t>
            </a:r>
            <a:r>
              <a:rPr lang="en-US" altLang="en-US" sz="1800" dirty="0">
                <a:solidFill>
                  <a:srgbClr val="AF15AA"/>
                </a:solidFill>
                <a:latin typeface="Calibri" panose="020F0502020204030204" pitchFamily="34" charset="0"/>
                <a:cs typeface="Calibri" panose="020F0502020204030204" pitchFamily="34" charset="0"/>
              </a:rPr>
              <a:t>method.</a:t>
            </a:r>
            <a:endParaRPr lang="en-US" altLang="en-US" sz="1800" dirty="0">
              <a:latin typeface="Calibri" panose="020F0502020204030204" pitchFamily="34" charset="0"/>
              <a:cs typeface="Calibri" panose="020F0502020204030204" pitchFamily="34" charset="0"/>
            </a:endParaRPr>
          </a:p>
          <a:p>
            <a:pPr algn="just">
              <a:lnSpc>
                <a:spcPct val="150000"/>
              </a:lnSpc>
              <a:spcBef>
                <a:spcPts val="713"/>
              </a:spcBef>
              <a:buNone/>
            </a:pPr>
            <a:r>
              <a:rPr lang="en-US" altLang="en-US" sz="1800" dirty="0">
                <a:solidFill>
                  <a:srgbClr val="5D072D"/>
                </a:solidFill>
                <a:latin typeface="Calibri" panose="020F0502020204030204" pitchFamily="34" charset="0"/>
                <a:cs typeface="Calibri" panose="020F0502020204030204" pitchFamily="34" charset="0"/>
              </a:rPr>
              <a:t>Time </a:t>
            </a:r>
            <a:r>
              <a:rPr lang="en-US" altLang="en-US" sz="1800" dirty="0">
                <a:solidFill>
                  <a:srgbClr val="57082A"/>
                </a:solidFill>
                <a:latin typeface="Calibri" panose="020F0502020204030204" pitchFamily="34" charset="0"/>
                <a:cs typeface="Calibri" panose="020F0502020204030204" pitchFamily="34" charset="0"/>
              </a:rPr>
              <a:t>course </a:t>
            </a:r>
            <a:r>
              <a:rPr lang="en-US" altLang="en-US" sz="1800" dirty="0">
                <a:solidFill>
                  <a:srgbClr val="640F36"/>
                </a:solidFill>
                <a:latin typeface="Calibri" panose="020F0502020204030204" pitchFamily="34" charset="0"/>
                <a:cs typeface="Calibri" panose="020F0502020204030204" pitchFamily="34" charset="0"/>
              </a:rPr>
              <a:t>changes </a:t>
            </a:r>
            <a:r>
              <a:rPr lang="en-US" altLang="en-US" sz="1800" dirty="0">
                <a:solidFill>
                  <a:srgbClr val="560736"/>
                </a:solidFill>
                <a:latin typeface="Calibri" panose="020F0502020204030204" pitchFamily="34" charset="0"/>
                <a:cs typeface="Calibri" panose="020F0502020204030204" pitchFamily="34" charset="0"/>
              </a:rPr>
              <a:t>in C</a:t>
            </a:r>
            <a:r>
              <a:rPr lang="en-US" altLang="en-US" sz="1800" baseline="-25000" dirty="0">
                <a:solidFill>
                  <a:srgbClr val="560736"/>
                </a:solidFill>
                <a:latin typeface="Calibri" panose="020F0502020204030204" pitchFamily="34" charset="0"/>
                <a:cs typeface="Calibri" panose="020F0502020204030204" pitchFamily="34" charset="0"/>
              </a:rPr>
              <a:t>0</a:t>
            </a:r>
            <a:r>
              <a:rPr lang="en-US" altLang="en-US" sz="1800" dirty="0">
                <a:solidFill>
                  <a:srgbClr val="560736"/>
                </a:solidFill>
                <a:latin typeface="Calibri" panose="020F0502020204030204" pitchFamily="34" charset="0"/>
                <a:cs typeface="Calibri" panose="020F0502020204030204" pitchFamily="34" charset="0"/>
              </a:rPr>
              <a:t> </a:t>
            </a:r>
            <a:r>
              <a:rPr lang="en-US" altLang="en-US" sz="1800" dirty="0">
                <a:solidFill>
                  <a:srgbClr val="540834"/>
                </a:solidFill>
                <a:latin typeface="Calibri" panose="020F0502020204030204" pitchFamily="34" charset="0"/>
                <a:cs typeface="Calibri" panose="020F0502020204030204" pitchFamily="34" charset="0"/>
              </a:rPr>
              <a:t>can </a:t>
            </a:r>
            <a:r>
              <a:rPr lang="en-US" altLang="en-US" sz="1800" dirty="0">
                <a:solidFill>
                  <a:srgbClr val="5D0528"/>
                </a:solidFill>
                <a:latin typeface="Calibri" panose="020F0502020204030204" pitchFamily="34" charset="0"/>
                <a:cs typeface="Calibri" panose="020F0502020204030204" pitchFamily="34" charset="0"/>
              </a:rPr>
              <a:t>be </a:t>
            </a:r>
            <a:r>
              <a:rPr lang="en-US" altLang="en-US" sz="1800" dirty="0">
                <a:solidFill>
                  <a:srgbClr val="520326"/>
                </a:solidFill>
                <a:latin typeface="Calibri" panose="020F0502020204030204" pitchFamily="34" charset="0"/>
                <a:cs typeface="Calibri" panose="020F0502020204030204" pitchFamily="34" charset="0"/>
              </a:rPr>
              <a:t>predicted </a:t>
            </a:r>
            <a:r>
              <a:rPr lang="en-US" altLang="en-US" sz="1800" dirty="0">
                <a:solidFill>
                  <a:srgbClr val="640531"/>
                </a:solidFill>
                <a:latin typeface="Calibri" panose="020F0502020204030204" pitchFamily="34" charset="0"/>
                <a:cs typeface="Calibri" panose="020F0502020204030204" pitchFamily="34" charset="0"/>
              </a:rPr>
              <a:t>precisely.</a:t>
            </a:r>
            <a:endParaRPr lang="en-US" altLang="en-US" sz="1800" dirty="0">
              <a:latin typeface="Calibri" panose="020F0502020204030204" pitchFamily="34" charset="0"/>
              <a:cs typeface="Calibri" panose="020F0502020204030204" pitchFamily="34" charset="0"/>
            </a:endParaRPr>
          </a:p>
          <a:p>
            <a:pPr algn="just">
              <a:lnSpc>
                <a:spcPct val="150000"/>
              </a:lnSpc>
              <a:spcBef>
                <a:spcPts val="775"/>
              </a:spcBef>
              <a:buNone/>
            </a:pPr>
            <a:r>
              <a:rPr lang="en-US" altLang="en-US" sz="1800" dirty="0">
                <a:solidFill>
                  <a:srgbClr val="0F01EF"/>
                </a:solidFill>
                <a:latin typeface="Calibri" panose="020F0502020204030204" pitchFamily="34" charset="0"/>
                <a:cs typeface="Calibri" panose="020F0502020204030204" pitchFamily="34" charset="0"/>
              </a:rPr>
              <a:t>Applicable </a:t>
            </a:r>
            <a:r>
              <a:rPr lang="en-US" altLang="en-US" sz="1800" dirty="0">
                <a:solidFill>
                  <a:srgbClr val="0300C8"/>
                </a:solidFill>
                <a:latin typeface="Calibri" panose="020F0502020204030204" pitchFamily="34" charset="0"/>
                <a:cs typeface="Calibri" panose="020F0502020204030204" pitchFamily="34" charset="0"/>
              </a:rPr>
              <a:t>to </a:t>
            </a:r>
            <a:r>
              <a:rPr lang="en-US" altLang="en-US" sz="1800" dirty="0">
                <a:solidFill>
                  <a:srgbClr val="0C00CF"/>
                </a:solidFill>
                <a:latin typeface="Calibri" panose="020F0502020204030204" pitchFamily="34" charset="0"/>
                <a:cs typeface="Calibri" panose="020F0502020204030204" pitchFamily="34" charset="0"/>
              </a:rPr>
              <a:t>linear </a:t>
            </a:r>
            <a:r>
              <a:rPr lang="en-US" altLang="en-US" sz="1800" dirty="0">
                <a:solidFill>
                  <a:srgbClr val="0A03DF"/>
                </a:solidFill>
                <a:latin typeface="Calibri" panose="020F0502020204030204" pitchFamily="34" charset="0"/>
                <a:cs typeface="Calibri" panose="020F0502020204030204" pitchFamily="34" charset="0"/>
              </a:rPr>
              <a:t>and </a:t>
            </a:r>
            <a:r>
              <a:rPr lang="en-US" altLang="en-US" sz="1800" dirty="0">
                <a:solidFill>
                  <a:srgbClr val="1108E6"/>
                </a:solidFill>
                <a:latin typeface="Calibri" panose="020F0502020204030204" pitchFamily="34" charset="0"/>
                <a:cs typeface="Calibri" panose="020F0502020204030204" pitchFamily="34" charset="0"/>
              </a:rPr>
              <a:t>nonlinear </a:t>
            </a:r>
            <a:r>
              <a:rPr lang="en-US" altLang="en-US" sz="1800" dirty="0">
                <a:solidFill>
                  <a:srgbClr val="0803E8"/>
                </a:solidFill>
                <a:latin typeface="Calibri" panose="020F0502020204030204" pitchFamily="34" charset="0"/>
                <a:cs typeface="Calibri" panose="020F0502020204030204" pitchFamily="34" charset="0"/>
              </a:rPr>
              <a:t>pharmacokinetics</a:t>
            </a:r>
          </a:p>
          <a:p>
            <a:pPr>
              <a:lnSpc>
                <a:spcPct val="150000"/>
              </a:lnSpc>
              <a:spcBef>
                <a:spcPts val="775"/>
              </a:spcBef>
              <a:buNone/>
            </a:pPr>
            <a:r>
              <a:rPr lang="en-US" altLang="en-US" sz="1800" dirty="0">
                <a:latin typeface="Calibri" panose="020F0502020204030204" pitchFamily="34" charset="0"/>
                <a:cs typeface="Calibri" panose="020F0502020204030204" pitchFamily="34" charset="0"/>
              </a:rPr>
              <a:t>C-time profile is regarded as expressions of exponents.</a:t>
            </a:r>
          </a:p>
        </p:txBody>
      </p:sp>
    </p:spTree>
    <p:extLst>
      <p:ext uri="{BB962C8B-B14F-4D97-AF65-F5344CB8AC3E}">
        <p14:creationId xmlns:p14="http://schemas.microsoft.com/office/powerpoint/2010/main" val="348683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2217600" y="133200"/>
            <a:ext cx="7772400" cy="803275"/>
          </a:xfrm>
        </p:spPr>
        <p:txBody>
          <a:bodyPr/>
          <a:lstStyle/>
          <a:p>
            <a:pPr algn="l"/>
            <a:r>
              <a:rPr lang="en-US" altLang="en-US" sz="3600" b="1" dirty="0">
                <a:latin typeface="Calibri" panose="020F0502020204030204" pitchFamily="34" charset="0"/>
                <a:cs typeface="Calibri" panose="020F0502020204030204" pitchFamily="34" charset="0"/>
              </a:rPr>
              <a:t>Summary</a:t>
            </a:r>
            <a:endParaRPr lang="en-ZW" altLang="en-US" sz="3600" b="1" dirty="0">
              <a:latin typeface="Calibri" panose="020F0502020204030204" pitchFamily="34" charset="0"/>
              <a:cs typeface="Calibri" panose="020F0502020204030204" pitchFamily="34" charset="0"/>
            </a:endParaRPr>
          </a:p>
        </p:txBody>
      </p:sp>
      <p:sp>
        <p:nvSpPr>
          <p:cNvPr id="53253" name="Content Placeholder 1"/>
          <p:cNvSpPr>
            <a:spLocks noGrp="1" noChangeArrowheads="1"/>
          </p:cNvSpPr>
          <p:nvPr>
            <p:ph idx="1"/>
          </p:nvPr>
        </p:nvSpPr>
        <p:spPr>
          <a:xfrm>
            <a:off x="2181600" y="856800"/>
            <a:ext cx="9329363" cy="5629275"/>
          </a:xfrm>
        </p:spPr>
        <p:txBody>
          <a:bodyPr>
            <a:noAutofit/>
          </a:bodyPr>
          <a:lstStyle/>
          <a:p>
            <a:pPr marL="0" indent="0">
              <a:lnSpc>
                <a:spcPct val="150000"/>
              </a:lnSpc>
              <a:spcAft>
                <a:spcPts val="1575"/>
              </a:spcAft>
              <a:buNone/>
              <a:defRPr/>
            </a:pPr>
            <a:r>
              <a:rPr lang="en-ZW" sz="1800" dirty="0">
                <a:latin typeface="Calibri" panose="020F0502020204030204" pitchFamily="34" charset="0"/>
                <a:cs typeface="Calibri" panose="020F0502020204030204" pitchFamily="34" charset="0"/>
              </a:rPr>
              <a:t>From the concentration vs time plot, we can begin to understand the absorption and elimination characteristics of the drug</a:t>
            </a:r>
          </a:p>
          <a:p>
            <a:pPr marL="0" indent="0">
              <a:lnSpc>
                <a:spcPct val="150000"/>
              </a:lnSpc>
              <a:spcAft>
                <a:spcPts val="1575"/>
              </a:spcAft>
              <a:buNone/>
              <a:defRPr/>
            </a:pPr>
            <a:r>
              <a:rPr lang="en-ZW" sz="1800" dirty="0">
                <a:latin typeface="Calibri" panose="020F0502020204030204" pitchFamily="34" charset="0"/>
                <a:cs typeface="Calibri" panose="020F0502020204030204" pitchFamily="34" charset="0"/>
              </a:rPr>
              <a:t>Two common approaches to understanding a drug’s PK. </a:t>
            </a:r>
          </a:p>
          <a:p>
            <a:pPr marL="0" indent="0">
              <a:lnSpc>
                <a:spcPct val="150000"/>
              </a:lnSpc>
              <a:spcAft>
                <a:spcPts val="1575"/>
              </a:spcAft>
              <a:buNone/>
              <a:defRPr/>
            </a:pPr>
            <a:r>
              <a:rPr lang="en-ZW" sz="1800" dirty="0" err="1">
                <a:latin typeface="Calibri" panose="020F0502020204030204" pitchFamily="34" charset="0"/>
                <a:cs typeface="Calibri" panose="020F0502020204030204" pitchFamily="34" charset="0"/>
              </a:rPr>
              <a:t>i</a:t>
            </a:r>
            <a:r>
              <a:rPr lang="en-ZW" sz="1800" dirty="0">
                <a:latin typeface="Calibri" panose="020F0502020204030204" pitchFamily="34" charset="0"/>
                <a:cs typeface="Calibri" panose="020F0502020204030204" pitchFamily="34" charset="0"/>
              </a:rPr>
              <a:t>. </a:t>
            </a:r>
            <a:r>
              <a:rPr lang="en-ZW" sz="1800" b="1" i="1" dirty="0">
                <a:latin typeface="Calibri" panose="020F0502020204030204" pitchFamily="34" charset="0"/>
                <a:cs typeface="Calibri" panose="020F0502020204030204" pitchFamily="34" charset="0"/>
              </a:rPr>
              <a:t>Non-Compartmental Analysis (NCA)</a:t>
            </a:r>
          </a:p>
          <a:p>
            <a:pPr>
              <a:lnSpc>
                <a:spcPct val="15000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NCA doesn’t rely on assumptions about body compartments.</a:t>
            </a:r>
          </a:p>
          <a:p>
            <a:pPr>
              <a:lnSpc>
                <a:spcPct val="15000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Provides more consistency as it uses algebraic equations to estimate pharmacokinetic (PK) parameters.</a:t>
            </a:r>
          </a:p>
          <a:p>
            <a:pPr>
              <a:lnSpc>
                <a:spcPct val="15000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Less complex than compartmental methods, often faster and more cost-efficient.</a:t>
            </a:r>
          </a:p>
        </p:txBody>
      </p:sp>
    </p:spTree>
    <p:extLst>
      <p:ext uri="{BB962C8B-B14F-4D97-AF65-F5344CB8AC3E}">
        <p14:creationId xmlns:p14="http://schemas.microsoft.com/office/powerpoint/2010/main" val="325151767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Non-compartmental modeling</a:t>
            </a:r>
            <a:endParaRPr lang="en-ZW" altLang="en-US" sz="3600" b="1" dirty="0">
              <a:latin typeface="Calibri" panose="020F0502020204030204" pitchFamily="34" charset="0"/>
              <a:cs typeface="Calibri" panose="020F0502020204030204" pitchFamily="34" charset="0"/>
            </a:endParaRPr>
          </a:p>
        </p:txBody>
      </p:sp>
      <p:sp>
        <p:nvSpPr>
          <p:cNvPr id="8195" name="Content Placeholder 2"/>
          <p:cNvSpPr>
            <a:spLocks noGrp="1" noChangeArrowheads="1"/>
          </p:cNvSpPr>
          <p:nvPr>
            <p:ph idx="1"/>
          </p:nvPr>
        </p:nvSpPr>
        <p:spPr>
          <a:xfrm>
            <a:off x="2208214" y="752476"/>
            <a:ext cx="8099425" cy="5287963"/>
          </a:xfrm>
        </p:spPr>
        <p:txBody>
          <a:bodyPr/>
          <a:lstStyle/>
          <a:p>
            <a:pPr marL="0" indent="0">
              <a:lnSpc>
                <a:spcPct val="150000"/>
              </a:lnSpc>
              <a:buNone/>
            </a:pPr>
            <a:r>
              <a:rPr lang="en-US" altLang="en-US" sz="1800" b="1" dirty="0">
                <a:solidFill>
                  <a:srgbClr val="2E2E2E"/>
                </a:solidFill>
                <a:latin typeface="Calibri" panose="020F0502020204030204" pitchFamily="34" charset="0"/>
                <a:cs typeface="Calibri" panose="020F0502020204030204" pitchFamily="34" charset="0"/>
              </a:rPr>
              <a:t>Concentration vs time profile</a:t>
            </a:r>
          </a:p>
          <a:p>
            <a:pPr marL="0" indent="0">
              <a:lnSpc>
                <a:spcPct val="150000"/>
              </a:lnSpc>
              <a:buNone/>
            </a:pPr>
            <a:r>
              <a:rPr lang="en-US" altLang="en-US" sz="1800" dirty="0">
                <a:latin typeface="Calibri" panose="020F0502020204030204" pitchFamily="34" charset="0"/>
                <a:cs typeface="Calibri" panose="020F0502020204030204" pitchFamily="34" charset="0"/>
              </a:rPr>
              <a:t>Depending on the route of administration</a:t>
            </a:r>
          </a:p>
          <a:p>
            <a:pPr marL="0" indent="0">
              <a:lnSpc>
                <a:spcPct val="150000"/>
              </a:lnSpc>
              <a:buNone/>
            </a:pPr>
            <a:endParaRPr lang="en-ZW" altLang="en-US" sz="1800" dirty="0">
              <a:solidFill>
                <a:srgbClr val="000000"/>
              </a:solidFill>
              <a:latin typeface="Calibri" panose="020F0502020204030204" pitchFamily="34" charset="0"/>
              <a:cs typeface="Calibri" panose="020F0502020204030204" pitchFamily="34" charset="0"/>
            </a:endParaRPr>
          </a:p>
          <a:p>
            <a:pPr marL="0" indent="0">
              <a:lnSpc>
                <a:spcPct val="150000"/>
              </a:lnSpc>
              <a:buNone/>
            </a:pPr>
            <a:endParaRPr lang="en-US" altLang="en-US" sz="1800" dirty="0">
              <a:solidFill>
                <a:srgbClr val="2E2E2E"/>
              </a:solidFill>
              <a:latin typeface="Calibri" panose="020F0502020204030204" pitchFamily="34" charset="0"/>
              <a:cs typeface="Calibri" panose="020F0502020204030204" pitchFamily="34" charset="0"/>
            </a:endParaRPr>
          </a:p>
        </p:txBody>
      </p:sp>
      <p:pic>
        <p:nvPicPr>
          <p:cNvPr id="819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9" y="1690688"/>
            <a:ext cx="61229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5664" y="1717675"/>
            <a:ext cx="30638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7832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noChangeArrowheads="1"/>
          </p:cNvSpPr>
          <p:nvPr>
            <p:ph type="title"/>
          </p:nvPr>
        </p:nvSpPr>
        <p:spPr>
          <a:xfrm>
            <a:off x="2217600" y="133200"/>
            <a:ext cx="7772400" cy="803275"/>
          </a:xfrm>
        </p:spPr>
        <p:txBody>
          <a:bodyPr/>
          <a:lstStyle/>
          <a:p>
            <a:pPr algn="l"/>
            <a:r>
              <a:rPr lang="en-US" altLang="en-US" sz="3600" b="1" dirty="0">
                <a:latin typeface="Calibri" panose="020F0502020204030204" pitchFamily="34" charset="0"/>
                <a:cs typeface="Calibri" panose="020F0502020204030204" pitchFamily="34" charset="0"/>
              </a:rPr>
              <a:t>Summary . . .</a:t>
            </a:r>
            <a:endParaRPr lang="en-ZW" altLang="en-US" sz="3600" b="1" dirty="0">
              <a:latin typeface="Calibri" panose="020F0502020204030204" pitchFamily="34" charset="0"/>
              <a:cs typeface="Calibri" panose="020F0502020204030204" pitchFamily="34" charset="0"/>
            </a:endParaRPr>
          </a:p>
        </p:txBody>
      </p:sp>
      <p:sp>
        <p:nvSpPr>
          <p:cNvPr id="53253" name="Content Placeholder 1"/>
          <p:cNvSpPr>
            <a:spLocks noGrp="1" noChangeArrowheads="1"/>
          </p:cNvSpPr>
          <p:nvPr>
            <p:ph idx="1"/>
          </p:nvPr>
        </p:nvSpPr>
        <p:spPr>
          <a:xfrm>
            <a:off x="2181600" y="856800"/>
            <a:ext cx="9886950" cy="5629275"/>
          </a:xfrm>
        </p:spPr>
        <p:txBody>
          <a:bodyPr>
            <a:noAutofit/>
          </a:bodyPr>
          <a:lstStyle/>
          <a:p>
            <a:pPr marL="0" indent="0">
              <a:lnSpc>
                <a:spcPts val="1920"/>
              </a:lnSpc>
              <a:spcAft>
                <a:spcPts val="1200"/>
              </a:spcAft>
              <a:buNone/>
              <a:defRPr/>
            </a:pPr>
            <a:r>
              <a:rPr lang="en-ZW" sz="1800" dirty="0">
                <a:latin typeface="Calibri" panose="020F0502020204030204" pitchFamily="34" charset="0"/>
                <a:cs typeface="Calibri" panose="020F0502020204030204" pitchFamily="34" charset="0"/>
              </a:rPr>
              <a:t>The most common PK parameters described by an </a:t>
            </a:r>
            <a:r>
              <a:rPr lang="en-ZW" sz="1800" b="1" dirty="0">
                <a:latin typeface="Calibri" panose="020F0502020204030204" pitchFamily="34" charset="0"/>
                <a:cs typeface="Calibri" panose="020F0502020204030204" pitchFamily="34" charset="0"/>
              </a:rPr>
              <a:t>NCA</a:t>
            </a:r>
            <a:r>
              <a:rPr lang="en-ZW" sz="1800" dirty="0">
                <a:latin typeface="Calibri" panose="020F0502020204030204" pitchFamily="34" charset="0"/>
                <a:cs typeface="Calibri" panose="020F0502020204030204" pitchFamily="34" charset="0"/>
              </a:rPr>
              <a:t> are:</a:t>
            </a:r>
          </a:p>
          <a:p>
            <a:pPr>
              <a:lnSpc>
                <a:spcPts val="192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Maximum concentration (</a:t>
            </a:r>
            <a:r>
              <a:rPr lang="en-ZW" sz="1800" b="1" dirty="0" err="1">
                <a:latin typeface="Calibri" panose="020F0502020204030204" pitchFamily="34" charset="0"/>
                <a:cs typeface="Calibri" panose="020F0502020204030204" pitchFamily="34" charset="0"/>
              </a:rPr>
              <a:t>C</a:t>
            </a:r>
            <a:r>
              <a:rPr lang="en-ZW" sz="1800" b="1" baseline="-25000" dirty="0" err="1">
                <a:latin typeface="Calibri" panose="020F0502020204030204" pitchFamily="34" charset="0"/>
                <a:cs typeface="Calibri" panose="020F0502020204030204" pitchFamily="34" charset="0"/>
              </a:rPr>
              <a:t>max</a:t>
            </a:r>
            <a:r>
              <a:rPr lang="en-ZW" sz="1800" dirty="0">
                <a:latin typeface="Calibri" panose="020F0502020204030204" pitchFamily="34" charset="0"/>
                <a:cs typeface="Calibri" panose="020F0502020204030204" pitchFamily="34" charset="0"/>
              </a:rPr>
              <a:t>) and time of maximum concentration (</a:t>
            </a:r>
            <a:r>
              <a:rPr lang="en-ZW" sz="1800" b="1" dirty="0" err="1">
                <a:latin typeface="Calibri" panose="020F0502020204030204" pitchFamily="34" charset="0"/>
                <a:cs typeface="Calibri" panose="020F0502020204030204" pitchFamily="34" charset="0"/>
              </a:rPr>
              <a:t>t</a:t>
            </a:r>
            <a:r>
              <a:rPr lang="en-ZW" sz="1800" b="1" baseline="-25000" dirty="0" err="1">
                <a:latin typeface="Calibri" panose="020F0502020204030204" pitchFamily="34" charset="0"/>
                <a:cs typeface="Calibri" panose="020F0502020204030204" pitchFamily="34" charset="0"/>
              </a:rPr>
              <a:t>max</a:t>
            </a:r>
            <a:r>
              <a:rPr lang="en-ZW" sz="1800" dirty="0">
                <a:latin typeface="Calibri" panose="020F0502020204030204" pitchFamily="34" charset="0"/>
                <a:cs typeface="Calibri" panose="020F0502020204030204" pitchFamily="34" charset="0"/>
              </a:rPr>
              <a:t>)</a:t>
            </a:r>
          </a:p>
          <a:p>
            <a:pPr>
              <a:lnSpc>
                <a:spcPts val="192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Area under the concentration-time curve (</a:t>
            </a:r>
            <a:r>
              <a:rPr lang="en-ZW" sz="1800" b="1" dirty="0">
                <a:latin typeface="Calibri" panose="020F0502020204030204" pitchFamily="34" charset="0"/>
                <a:cs typeface="Calibri" panose="020F0502020204030204" pitchFamily="34" charset="0"/>
              </a:rPr>
              <a:t>AUC</a:t>
            </a:r>
            <a:r>
              <a:rPr lang="en-ZW" sz="1800" dirty="0">
                <a:latin typeface="Calibri" panose="020F0502020204030204" pitchFamily="34" charset="0"/>
                <a:cs typeface="Calibri" panose="020F0502020204030204" pitchFamily="34" charset="0"/>
              </a:rPr>
              <a:t>)</a:t>
            </a:r>
          </a:p>
          <a:p>
            <a:pPr>
              <a:lnSpc>
                <a:spcPts val="192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Volume of distribution (</a:t>
            </a:r>
            <a:r>
              <a:rPr lang="en-ZW" sz="1800" b="1" dirty="0" err="1">
                <a:latin typeface="Calibri" panose="020F0502020204030204" pitchFamily="34" charset="0"/>
                <a:cs typeface="Calibri" panose="020F0502020204030204" pitchFamily="34" charset="0"/>
              </a:rPr>
              <a:t>Vd</a:t>
            </a:r>
            <a:r>
              <a:rPr lang="en-ZW" sz="1800" dirty="0">
                <a:latin typeface="Calibri" panose="020F0502020204030204" pitchFamily="34" charset="0"/>
                <a:cs typeface="Calibri" panose="020F0502020204030204" pitchFamily="34" charset="0"/>
              </a:rPr>
              <a:t>)</a:t>
            </a:r>
          </a:p>
          <a:p>
            <a:pPr>
              <a:lnSpc>
                <a:spcPts val="192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Systemic clearance (</a:t>
            </a:r>
            <a:r>
              <a:rPr lang="en-ZW" sz="1800" b="1" dirty="0">
                <a:latin typeface="Calibri" panose="020F0502020204030204" pitchFamily="34" charset="0"/>
                <a:cs typeface="Calibri" panose="020F0502020204030204" pitchFamily="34" charset="0"/>
              </a:rPr>
              <a:t>CL</a:t>
            </a:r>
            <a:r>
              <a:rPr lang="en-ZW" sz="1800" dirty="0">
                <a:latin typeface="Calibri" panose="020F0502020204030204" pitchFamily="34" charset="0"/>
                <a:cs typeface="Calibri" panose="020F0502020204030204" pitchFamily="34" charset="0"/>
              </a:rPr>
              <a:t>)</a:t>
            </a:r>
          </a:p>
          <a:p>
            <a:pPr>
              <a:lnSpc>
                <a:spcPts val="1920"/>
              </a:lnSpc>
              <a:spcAft>
                <a:spcPts val="800"/>
              </a:spcAft>
              <a:buSzPts val="1000"/>
              <a:buFont typeface="Symbol" panose="05050102010706020507" pitchFamily="18" charset="2"/>
              <a:buChar char=""/>
              <a:tabLst>
                <a:tab pos="457200" algn="l"/>
              </a:tabLst>
              <a:defRPr/>
            </a:pPr>
            <a:r>
              <a:rPr lang="en-ZW" sz="1800" dirty="0">
                <a:latin typeface="Calibri" panose="020F0502020204030204" pitchFamily="34" charset="0"/>
                <a:cs typeface="Calibri" panose="020F0502020204030204" pitchFamily="34" charset="0"/>
              </a:rPr>
              <a:t>Terminal half-life (</a:t>
            </a:r>
            <a:r>
              <a:rPr lang="en-ZW" sz="1800" b="1" dirty="0">
                <a:latin typeface="Calibri" panose="020F0502020204030204" pitchFamily="34" charset="0"/>
                <a:cs typeface="Calibri" panose="020F0502020204030204" pitchFamily="34" charset="0"/>
              </a:rPr>
              <a:t>t</a:t>
            </a:r>
            <a:r>
              <a:rPr lang="en-ZW" sz="1800" b="1" baseline="-25000" dirty="0">
                <a:latin typeface="Calibri" panose="020F0502020204030204" pitchFamily="34" charset="0"/>
                <a:cs typeface="Calibri" panose="020F0502020204030204" pitchFamily="34" charset="0"/>
              </a:rPr>
              <a:t>1/2</a:t>
            </a:r>
            <a:r>
              <a:rPr lang="en-ZW" sz="1800" dirty="0">
                <a:latin typeface="Calibri" panose="020F0502020204030204" pitchFamily="34" charset="0"/>
                <a:cs typeface="Calibri" panose="020F0502020204030204" pitchFamily="34" charset="0"/>
              </a:rPr>
              <a:t>)</a:t>
            </a:r>
          </a:p>
          <a:p>
            <a:pPr marL="0" indent="0">
              <a:lnSpc>
                <a:spcPts val="1825"/>
              </a:lnSpc>
              <a:spcAft>
                <a:spcPts val="1575"/>
              </a:spcAft>
              <a:buNone/>
              <a:defRPr/>
            </a:pPr>
            <a:endParaRPr lang="en-ZW" altLang="en-US" sz="18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62802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noChangeArrowheads="1"/>
          </p:cNvSpPr>
          <p:nvPr>
            <p:ph type="title"/>
          </p:nvPr>
        </p:nvSpPr>
        <p:spPr>
          <a:xfrm>
            <a:off x="2217600" y="133200"/>
            <a:ext cx="7772400" cy="803275"/>
          </a:xfrm>
        </p:spPr>
        <p:txBody>
          <a:bodyPr/>
          <a:lstStyle/>
          <a:p>
            <a:pPr algn="l"/>
            <a:r>
              <a:rPr lang="en-US" altLang="en-US" sz="3600" b="1" dirty="0">
                <a:latin typeface="Calibri" panose="020F0502020204030204" pitchFamily="34" charset="0"/>
                <a:cs typeface="Calibri" panose="020F0502020204030204" pitchFamily="34" charset="0"/>
              </a:rPr>
              <a:t>Summary . . .</a:t>
            </a:r>
            <a:endParaRPr lang="en-ZW" altLang="en-US" sz="3600" b="1" dirty="0">
              <a:latin typeface="Calibri" panose="020F0502020204030204" pitchFamily="34" charset="0"/>
              <a:cs typeface="Calibri" panose="020F0502020204030204" pitchFamily="34" charset="0"/>
            </a:endParaRPr>
          </a:p>
        </p:txBody>
      </p:sp>
      <p:sp>
        <p:nvSpPr>
          <p:cNvPr id="53253" name="Content Placeholder 1"/>
          <p:cNvSpPr>
            <a:spLocks noGrp="1" noChangeArrowheads="1"/>
          </p:cNvSpPr>
          <p:nvPr>
            <p:ph idx="1"/>
          </p:nvPr>
        </p:nvSpPr>
        <p:spPr>
          <a:xfrm>
            <a:off x="2181600" y="856800"/>
            <a:ext cx="8786812" cy="5629275"/>
          </a:xfrm>
        </p:spPr>
        <p:txBody>
          <a:bodyPr/>
          <a:lstStyle/>
          <a:p>
            <a:pPr marL="0" indent="0">
              <a:lnSpc>
                <a:spcPts val="1825"/>
              </a:lnSpc>
              <a:spcAft>
                <a:spcPts val="1575"/>
              </a:spcAft>
              <a:buNone/>
              <a:defRPr/>
            </a:pPr>
            <a:r>
              <a:rPr lang="en-ZW" sz="1800" dirty="0">
                <a:solidFill>
                  <a:srgbClr val="000000"/>
                </a:solidFill>
                <a:latin typeface="Arial" panose="020B0604020202020204" pitchFamily="34" charset="0"/>
              </a:rPr>
              <a:t>ii. </a:t>
            </a:r>
            <a:r>
              <a:rPr lang="en-ZW" sz="1800" b="1" dirty="0">
                <a:solidFill>
                  <a:srgbClr val="000000"/>
                </a:solidFill>
                <a:latin typeface="Calibri" panose="020F0502020204030204" pitchFamily="34" charset="0"/>
                <a:cs typeface="Calibri" panose="020F0502020204030204" pitchFamily="34" charset="0"/>
              </a:rPr>
              <a:t>C</a:t>
            </a:r>
            <a:r>
              <a:rPr lang="en-ZW" sz="1800" b="1" dirty="0">
                <a:latin typeface="Calibri" panose="020F0502020204030204" pitchFamily="34" charset="0"/>
                <a:cs typeface="Calibri" panose="020F0502020204030204" pitchFamily="34" charset="0"/>
              </a:rPr>
              <a:t>ompartmental PK analysis</a:t>
            </a:r>
            <a:endParaRPr lang="en-ZW" sz="1800" b="1" dirty="0">
              <a:solidFill>
                <a:srgbClr val="000000"/>
              </a:solidFill>
              <a:latin typeface="Arial" panose="020B0604020202020204" pitchFamily="34" charset="0"/>
            </a:endParaRPr>
          </a:p>
          <a:p>
            <a:pPr marL="0" indent="0">
              <a:lnSpc>
                <a:spcPts val="1825"/>
              </a:lnSpc>
              <a:spcAft>
                <a:spcPts val="1575"/>
              </a:spcAft>
              <a:buNone/>
              <a:defRPr/>
            </a:pPr>
            <a:r>
              <a:rPr lang="en-ZW" sz="1800" dirty="0">
                <a:latin typeface="Calibri" panose="020F0502020204030204" pitchFamily="34" charset="0"/>
                <a:cs typeface="Calibri" panose="020F0502020204030204" pitchFamily="34" charset="0"/>
              </a:rPr>
              <a:t>Assumes the body consists of interconnected, well-mixed compartments (e.g., blood, organs).</a:t>
            </a:r>
          </a:p>
          <a:p>
            <a:pPr marL="0" indent="0">
              <a:lnSpc>
                <a:spcPts val="1825"/>
              </a:lnSpc>
              <a:spcAft>
                <a:spcPts val="1575"/>
              </a:spcAft>
              <a:buNone/>
              <a:defRPr/>
            </a:pPr>
            <a:r>
              <a:rPr lang="en-ZW" sz="1800" dirty="0">
                <a:latin typeface="Calibri" panose="020F0502020204030204" pitchFamily="34" charset="0"/>
                <a:cs typeface="Calibri" panose="020F0502020204030204" pitchFamily="34" charset="0"/>
              </a:rPr>
              <a:t>Segments the body into distinct partitions and uses complex mathematical models to describe the movement and interaction of drugs within these compartments.</a:t>
            </a:r>
          </a:p>
          <a:p>
            <a:pPr>
              <a:lnSpc>
                <a:spcPct val="107000"/>
              </a:lnSpc>
              <a:spcAft>
                <a:spcPts val="800"/>
              </a:spcAft>
              <a:buSzPts val="1000"/>
              <a:tabLst>
                <a:tab pos="457200" algn="l"/>
              </a:tabLst>
              <a:defRPr/>
            </a:pPr>
            <a:r>
              <a:rPr lang="en-ZW" sz="1800" dirty="0">
                <a:latin typeface="Calibri" panose="020F0502020204030204" pitchFamily="34" charset="0"/>
                <a:cs typeface="Calibri" panose="020F0502020204030204" pitchFamily="34" charset="0"/>
              </a:rPr>
              <a:t>Potential for variability in output due to different assumptions used to build the PK model.</a:t>
            </a:r>
          </a:p>
          <a:p>
            <a:pPr>
              <a:lnSpc>
                <a:spcPct val="107000"/>
              </a:lnSpc>
              <a:spcAft>
                <a:spcPts val="800"/>
              </a:spcAft>
              <a:buSzPts val="1000"/>
              <a:tabLst>
                <a:tab pos="457200" algn="l"/>
              </a:tabLst>
              <a:defRPr/>
            </a:pPr>
            <a:r>
              <a:rPr lang="en-ZW" sz="1800" dirty="0">
                <a:latin typeface="Calibri" panose="020F0502020204030204" pitchFamily="34" charset="0"/>
                <a:cs typeface="Calibri" panose="020F0502020204030204" pitchFamily="34" charset="0"/>
              </a:rPr>
              <a:t>Based on nonlinear regression analysis, which can be more complex.</a:t>
            </a:r>
          </a:p>
          <a:p>
            <a:pPr>
              <a:lnSpc>
                <a:spcPct val="107000"/>
              </a:lnSpc>
              <a:spcAft>
                <a:spcPts val="800"/>
              </a:spcAft>
              <a:buSzPts val="1000"/>
              <a:tabLst>
                <a:tab pos="457200" algn="l"/>
              </a:tabLst>
              <a:defRPr/>
            </a:pPr>
            <a:r>
              <a:rPr lang="en-ZW" sz="1800" dirty="0">
                <a:latin typeface="Calibri" panose="020F0502020204030204" pitchFamily="34" charset="0"/>
                <a:cs typeface="Calibri" panose="020F0502020204030204" pitchFamily="34" charset="0"/>
              </a:rPr>
              <a:t>Advantages include characterizing PK across multiple studies and informing dosage adjustments based on various factors.</a:t>
            </a:r>
          </a:p>
          <a:p>
            <a:pPr marL="0" indent="0">
              <a:lnSpc>
                <a:spcPts val="1825"/>
              </a:lnSpc>
              <a:spcAft>
                <a:spcPts val="1575"/>
              </a:spcAft>
              <a:buNone/>
              <a:defRPr/>
            </a:pPr>
            <a:endParaRPr lang="en-ZW" sz="1800" dirty="0">
              <a:latin typeface="Calibri" panose="020F0502020204030204" pitchFamily="34" charset="0"/>
              <a:cs typeface="Calibri" panose="020F0502020204030204" pitchFamily="34" charset="0"/>
            </a:endParaRPr>
          </a:p>
          <a:p>
            <a:pPr marL="0" indent="0">
              <a:lnSpc>
                <a:spcPts val="1825"/>
              </a:lnSpc>
              <a:spcAft>
                <a:spcPts val="1575"/>
              </a:spcAft>
              <a:buNone/>
              <a:defRPr/>
            </a:pPr>
            <a:endParaRPr lang="en-ZW" altLang="en-US" sz="18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045687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noChangeArrowheads="1"/>
          </p:cNvSpPr>
          <p:nvPr>
            <p:ph type="title"/>
          </p:nvPr>
        </p:nvSpPr>
        <p:spPr>
          <a:xfrm>
            <a:off x="2217600" y="133200"/>
            <a:ext cx="7772400" cy="803275"/>
          </a:xfrm>
        </p:spPr>
        <p:txBody>
          <a:bodyPr/>
          <a:lstStyle/>
          <a:p>
            <a:pPr algn="l"/>
            <a:r>
              <a:rPr lang="en-US" altLang="en-US" sz="3600" b="1" dirty="0">
                <a:latin typeface="Calibri" panose="020F0502020204030204" pitchFamily="34" charset="0"/>
                <a:cs typeface="Calibri" panose="020F0502020204030204" pitchFamily="34" charset="0"/>
              </a:rPr>
              <a:t>Summary . . .</a:t>
            </a:r>
            <a:endParaRPr lang="en-ZW" altLang="en-US" sz="3600" b="1" dirty="0">
              <a:latin typeface="Calibri" panose="020F0502020204030204" pitchFamily="34" charset="0"/>
              <a:cs typeface="Calibri" panose="020F0502020204030204" pitchFamily="34" charset="0"/>
            </a:endParaRPr>
          </a:p>
        </p:txBody>
      </p:sp>
      <p:sp>
        <p:nvSpPr>
          <p:cNvPr id="53253" name="Content Placeholder 1"/>
          <p:cNvSpPr>
            <a:spLocks noGrp="1" noChangeArrowheads="1"/>
          </p:cNvSpPr>
          <p:nvPr>
            <p:ph idx="1"/>
          </p:nvPr>
        </p:nvSpPr>
        <p:spPr>
          <a:xfrm>
            <a:off x="2181600" y="856800"/>
            <a:ext cx="9053512" cy="5629275"/>
          </a:xfrm>
        </p:spPr>
        <p:txBody>
          <a:bodyPr/>
          <a:lstStyle/>
          <a:p>
            <a:pPr marL="0" indent="0">
              <a:lnSpc>
                <a:spcPts val="1825"/>
              </a:lnSpc>
              <a:spcAft>
                <a:spcPts val="1575"/>
              </a:spcAft>
              <a:buNone/>
              <a:defRPr/>
            </a:pPr>
            <a:r>
              <a:rPr lang="en-ZW" sz="1800" dirty="0">
                <a:latin typeface="Calibri" panose="020F0502020204030204" pitchFamily="34" charset="0"/>
                <a:cs typeface="Calibri" panose="020F0502020204030204" pitchFamily="34" charset="0"/>
              </a:rPr>
              <a:t>Both methods have their place in pharmacokinetics.</a:t>
            </a:r>
          </a:p>
          <a:p>
            <a:pPr marL="0" indent="0">
              <a:lnSpc>
                <a:spcPct val="150000"/>
              </a:lnSpc>
              <a:spcAft>
                <a:spcPts val="1575"/>
              </a:spcAft>
              <a:buNone/>
              <a:defRPr/>
            </a:pPr>
            <a:r>
              <a:rPr lang="en-ZW" sz="1800" dirty="0">
                <a:latin typeface="Calibri" panose="020F0502020204030204" pitchFamily="34" charset="0"/>
                <a:cs typeface="Calibri" panose="020F0502020204030204" pitchFamily="34" charset="0"/>
              </a:rPr>
              <a:t>Deciding whether to use a noncompartmental analysis versus a compartmental analysis approach is not a function of how sophisticated the method is but depends in large part upon the purpose of the, the data available, and the complexity of the drug’s behaviour in the body.</a:t>
            </a:r>
          </a:p>
          <a:p>
            <a:pPr marL="0" indent="0">
              <a:lnSpc>
                <a:spcPts val="1825"/>
              </a:lnSpc>
              <a:spcAft>
                <a:spcPts val="1575"/>
              </a:spcAft>
              <a:buNone/>
              <a:defRPr/>
            </a:pPr>
            <a:endParaRPr lang="en-ZW" sz="1800" dirty="0">
              <a:latin typeface="Calibri" panose="020F0502020204030204" pitchFamily="34" charset="0"/>
              <a:cs typeface="Calibri" panose="020F0502020204030204" pitchFamily="34" charset="0"/>
            </a:endParaRPr>
          </a:p>
          <a:p>
            <a:pPr marL="0" indent="0">
              <a:lnSpc>
                <a:spcPts val="1825"/>
              </a:lnSpc>
              <a:spcAft>
                <a:spcPts val="1575"/>
              </a:spcAft>
              <a:buNone/>
              <a:defRPr/>
            </a:pPr>
            <a:endParaRPr lang="en-ZW" altLang="en-US" sz="1800" dirty="0">
              <a:solidFill>
                <a:srgbClr val="00000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1545262"/>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933F64D-914C-1D85-8477-744C40EA2AA4}"/>
              </a:ext>
            </a:extLst>
          </p:cNvPr>
          <p:cNvSpPr>
            <a:spLocks noGrp="1"/>
          </p:cNvSpPr>
          <p:nvPr>
            <p:ph type="sldNum" sz="quarter" idx="4294967295"/>
          </p:nvPr>
        </p:nvSpPr>
        <p:spPr>
          <a:xfrm>
            <a:off x="8610600" y="6356350"/>
            <a:ext cx="2743200" cy="365125"/>
          </a:xfrm>
        </p:spPr>
        <p:txBody>
          <a:bodyPr/>
          <a:lstStyle/>
          <a:p>
            <a:fld id="{5BFB42D1-C534-400D-BC72-5CE77A30CD5B}" type="slidenum">
              <a:rPr lang="en-ZA" smtClean="0">
                <a:solidFill>
                  <a:schemeClr val="bg1">
                    <a:lumMod val="75000"/>
                  </a:schemeClr>
                </a:solidFill>
              </a:rPr>
              <a:t>43</a:t>
            </a:fld>
            <a:endParaRPr lang="en-ZA" dirty="0">
              <a:solidFill>
                <a:schemeClr val="bg1">
                  <a:lumMod val="75000"/>
                </a:schemeClr>
              </a:solidFill>
            </a:endParaRPr>
          </a:p>
        </p:txBody>
      </p:sp>
      <p:sp>
        <p:nvSpPr>
          <p:cNvPr id="6" name="TextBox 9"/>
          <p:cNvSpPr txBox="1">
            <a:spLocks noChangeArrowheads="1"/>
          </p:cNvSpPr>
          <p:nvPr/>
        </p:nvSpPr>
        <p:spPr bwMode="auto">
          <a:xfrm>
            <a:off x="6320672" y="2539050"/>
            <a:ext cx="5594809" cy="967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50000"/>
              </a:lnSpc>
              <a:spcBef>
                <a:spcPct val="0"/>
              </a:spcBef>
              <a:buFontTx/>
              <a:buNone/>
            </a:pPr>
            <a:r>
              <a:rPr lang="en-GB" altLang="en-US" sz="2000" b="1" dirty="0">
                <a:solidFill>
                  <a:srgbClr val="FF0000"/>
                </a:solidFill>
                <a:latin typeface="Calibri" panose="020F0502020204030204" pitchFamily="34" charset="0"/>
                <a:cs typeface="Calibri" panose="020F0502020204030204" pitchFamily="34" charset="0"/>
              </a:rPr>
              <a:t>Can you suggest when you will use NCA and when you will use  compartmental PK approach?</a:t>
            </a:r>
          </a:p>
        </p:txBody>
      </p:sp>
    </p:spTree>
    <p:extLst>
      <p:ext uri="{BB962C8B-B14F-4D97-AF65-F5344CB8AC3E}">
        <p14:creationId xmlns:p14="http://schemas.microsoft.com/office/powerpoint/2010/main" val="342967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Non-compartmental modeling . . .</a:t>
            </a:r>
            <a:endParaRPr lang="en-ZW" altLang="en-US" sz="3600" b="1" dirty="0">
              <a:latin typeface="Calibri" panose="020F0502020204030204" pitchFamily="34" charset="0"/>
              <a:cs typeface="Calibri" panose="020F0502020204030204" pitchFamily="34" charset="0"/>
            </a:endParaRPr>
          </a:p>
        </p:txBody>
      </p:sp>
      <p:sp>
        <p:nvSpPr>
          <p:cNvPr id="7171" name="Content Placeholder 2"/>
          <p:cNvSpPr>
            <a:spLocks noGrp="1" noChangeArrowheads="1"/>
          </p:cNvSpPr>
          <p:nvPr>
            <p:ph idx="1"/>
          </p:nvPr>
        </p:nvSpPr>
        <p:spPr>
          <a:xfrm>
            <a:off x="2208214" y="798513"/>
            <a:ext cx="8099425" cy="5287962"/>
          </a:xfrm>
        </p:spPr>
        <p:txBody>
          <a:bodyPr>
            <a:normAutofit fontScale="92500"/>
          </a:bodyPr>
          <a:lstStyle/>
          <a:p>
            <a:pPr marL="0" indent="0">
              <a:lnSpc>
                <a:spcPct val="150000"/>
              </a:lnSpc>
              <a:buNone/>
              <a:defRPr/>
            </a:pPr>
            <a:r>
              <a:rPr lang="en-US" altLang="en-US" sz="1800" b="1" dirty="0">
                <a:solidFill>
                  <a:srgbClr val="2E2E2E"/>
                </a:solidFill>
                <a:latin typeface="Calibri" panose="020F0502020204030204" pitchFamily="34" charset="0"/>
                <a:cs typeface="Calibri" panose="020F0502020204030204" pitchFamily="34" charset="0"/>
              </a:rPr>
              <a:t>Definitions and Terminology</a:t>
            </a:r>
          </a:p>
          <a:p>
            <a:pPr>
              <a:lnSpc>
                <a:spcPct val="150000"/>
              </a:lnSpc>
              <a:defRPr/>
            </a:pP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Concentration: the measurement of the amount of drug contained in a specific volume of a biological fluid, typically plasma or urine (</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Cp</a:t>
            </a: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a:t>
            </a:r>
            <a:endParaRPr lang="en-ZW" sz="18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a:pP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Maximum concentration: The highest </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OBSRVED</a:t>
            </a: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 concentration from those included as the measurements of the time course of drug. </a:t>
            </a:r>
            <a:r>
              <a:rPr lang="en-ZW" sz="1800" b="1" dirty="0" err="1">
                <a:solidFill>
                  <a:srgbClr val="2E2E2E"/>
                </a:solidFill>
                <a:latin typeface="Calibri" panose="020F0502020204030204" pitchFamily="34" charset="0"/>
                <a:ea typeface="Times New Roman" panose="02020603050405020304" pitchFamily="18" charset="0"/>
                <a:cs typeface="Calibri" panose="020F0502020204030204" pitchFamily="34" charset="0"/>
              </a:rPr>
              <a:t>C</a:t>
            </a:r>
            <a:r>
              <a:rPr lang="en-ZW" sz="1800" b="1" baseline="-25000" dirty="0" err="1">
                <a:solidFill>
                  <a:srgbClr val="2E2E2E"/>
                </a:solidFill>
                <a:latin typeface="Calibri" panose="020F0502020204030204" pitchFamily="34" charset="0"/>
                <a:ea typeface="Times New Roman" panose="02020603050405020304" pitchFamily="18" charset="0"/>
                <a:cs typeface="Calibri" panose="020F0502020204030204" pitchFamily="34" charset="0"/>
              </a:rPr>
              <a:t>max</a:t>
            </a:r>
            <a:endParaRPr lang="en-ZW" sz="1800" b="1" baseline="-25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a:pP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Time of maximum concentration: The time at which the highest concentration is measured from those included as the measurements of the time course of drug. </a:t>
            </a:r>
            <a:r>
              <a:rPr lang="en-ZW" sz="1800" b="1" dirty="0" err="1">
                <a:solidFill>
                  <a:srgbClr val="2E2E2E"/>
                </a:solidFill>
                <a:latin typeface="Calibri" panose="020F0502020204030204" pitchFamily="34" charset="0"/>
                <a:ea typeface="Times New Roman" panose="02020603050405020304" pitchFamily="18" charset="0"/>
                <a:cs typeface="Calibri" panose="020F0502020204030204" pitchFamily="34" charset="0"/>
              </a:rPr>
              <a:t>T</a:t>
            </a:r>
            <a:r>
              <a:rPr lang="en-ZW" sz="1800" b="1" baseline="-25000" dirty="0" err="1">
                <a:solidFill>
                  <a:srgbClr val="2E2E2E"/>
                </a:solidFill>
                <a:latin typeface="Calibri" panose="020F0502020204030204" pitchFamily="34" charset="0"/>
                <a:ea typeface="Times New Roman" panose="02020603050405020304" pitchFamily="18" charset="0"/>
                <a:cs typeface="Calibri" panose="020F0502020204030204" pitchFamily="34" charset="0"/>
              </a:rPr>
              <a:t>max</a:t>
            </a:r>
            <a:endPar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endParaRPr>
          </a:p>
          <a:p>
            <a:pPr>
              <a:lnSpc>
                <a:spcPct val="150000"/>
              </a:lnSpc>
              <a:defRPr/>
            </a:pP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Half-life: the length of time necessary to eliminate 50% of the remaining amount of the drug present in the body. </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t</a:t>
            </a:r>
            <a:r>
              <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rPr>
              <a:t>1/2</a:t>
            </a:r>
            <a:endParaRPr lang="en-ZW" sz="1800" b="1" baseline="-25000" dirty="0">
              <a:latin typeface="Calibri" panose="020F0502020204030204" pitchFamily="34" charset="0"/>
              <a:ea typeface="Calibri" panose="020F0502020204030204" pitchFamily="34" charset="0"/>
              <a:cs typeface="Calibri" panose="020F0502020204030204" pitchFamily="34" charset="0"/>
            </a:endParaRPr>
          </a:p>
          <a:p>
            <a:pPr>
              <a:lnSpc>
                <a:spcPct val="150000"/>
              </a:lnSpc>
              <a:defRPr/>
            </a:pPr>
            <a:r>
              <a:rPr lang="en-ZW" sz="1800" dirty="0">
                <a:solidFill>
                  <a:srgbClr val="2E2E2E"/>
                </a:solidFill>
                <a:latin typeface="Calibri" panose="020F0502020204030204" pitchFamily="34" charset="0"/>
                <a:ea typeface="Times New Roman" panose="02020603050405020304" pitchFamily="18" charset="0"/>
                <a:cs typeface="Calibri" panose="020F0502020204030204" pitchFamily="34" charset="0"/>
              </a:rPr>
              <a:t>Area Under the Curve: the integration of drug concentration measurements over time using calculus. </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AUC</a:t>
            </a:r>
            <a:r>
              <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rPr>
              <a:t>0-inf</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 AUC</a:t>
            </a:r>
            <a:r>
              <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rPr>
              <a:t>0-24</a:t>
            </a:r>
            <a:r>
              <a:rPr lang="en-ZW" sz="1800" b="1" dirty="0">
                <a:solidFill>
                  <a:srgbClr val="2E2E2E"/>
                </a:solidFill>
                <a:latin typeface="Calibri" panose="020F0502020204030204" pitchFamily="34" charset="0"/>
                <a:ea typeface="Times New Roman" panose="02020603050405020304" pitchFamily="18" charset="0"/>
                <a:cs typeface="Calibri" panose="020F0502020204030204" pitchFamily="34" charset="0"/>
              </a:rPr>
              <a:t>, AUC</a:t>
            </a:r>
            <a:r>
              <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rPr>
              <a:t>0-t</a:t>
            </a:r>
            <a:endParaRPr lang="en-ZW" sz="1800" b="1" baseline="-25000" dirty="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defRPr/>
            </a:pPr>
            <a:endParaRPr lang="en-ZW"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defRPr/>
            </a:pPr>
            <a:endParaRPr lang="en-US" altLang="en-US" sz="1800" dirty="0">
              <a:solidFill>
                <a:srgbClr val="2E2E2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2247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Non-compartmental modeling . . .</a:t>
            </a:r>
            <a:endParaRPr lang="en-ZW" altLang="en-US" sz="3600" b="1" dirty="0">
              <a:latin typeface="Calibri" panose="020F0502020204030204" pitchFamily="34" charset="0"/>
              <a:cs typeface="Calibri" panose="020F0502020204030204" pitchFamily="34" charset="0"/>
            </a:endParaRPr>
          </a:p>
        </p:txBody>
      </p:sp>
      <p:sp>
        <p:nvSpPr>
          <p:cNvPr id="7171" name="Content Placeholder 2"/>
          <p:cNvSpPr>
            <a:spLocks noGrp="1" noChangeArrowheads="1"/>
          </p:cNvSpPr>
          <p:nvPr>
            <p:ph idx="1"/>
          </p:nvPr>
        </p:nvSpPr>
        <p:spPr>
          <a:xfrm>
            <a:off x="2208214" y="798513"/>
            <a:ext cx="8099425" cy="5287962"/>
          </a:xfrm>
        </p:spPr>
        <p:txBody>
          <a:bodyPr/>
          <a:lstStyle/>
          <a:p>
            <a:pPr marL="0" indent="0">
              <a:lnSpc>
                <a:spcPct val="150000"/>
              </a:lnSpc>
              <a:buNone/>
              <a:defRPr/>
            </a:pPr>
            <a:r>
              <a:rPr lang="en-US" altLang="en-US" sz="1800" b="1" dirty="0">
                <a:solidFill>
                  <a:srgbClr val="2E2E2E"/>
                </a:solidFill>
                <a:latin typeface="Calibri" panose="020F0502020204030204" pitchFamily="34" charset="0"/>
                <a:cs typeface="Calibri" panose="020F0502020204030204" pitchFamily="34" charset="0"/>
              </a:rPr>
              <a:t>Definitions and Terminology . . .</a:t>
            </a:r>
            <a:endParaRPr lang="en-ZW" sz="1800" b="1" baseline="-25000" dirty="0">
              <a:solidFill>
                <a:srgbClr val="2E2E2E"/>
              </a:solidFill>
              <a:latin typeface="Calibri" panose="020F0502020204030204" pitchFamily="34" charset="0"/>
              <a:ea typeface="Times New Roman" panose="02020603050405020304" pitchFamily="18" charset="0"/>
              <a:cs typeface="Calibri" panose="020F0502020204030204" pitchFamily="34" charset="0"/>
            </a:endParaRPr>
          </a:p>
          <a:p>
            <a:pPr eaLnBrk="1" hangingPunct="1">
              <a:defRPr/>
            </a:pPr>
            <a:r>
              <a:rPr lang="en-GB" sz="1800" dirty="0">
                <a:solidFill>
                  <a:srgbClr val="2E2E2E"/>
                </a:solidFill>
                <a:latin typeface="Calibri" panose="020F0502020204030204" pitchFamily="34" charset="0"/>
                <a:cs typeface="Calibri" panose="020F0502020204030204" pitchFamily="34" charset="0"/>
              </a:rPr>
              <a:t>Bioavailability: </a:t>
            </a:r>
          </a:p>
          <a:p>
            <a:pPr eaLnBrk="1" hangingPunct="1">
              <a:defRPr/>
            </a:pPr>
            <a:r>
              <a:rPr lang="en-GB" sz="1800" dirty="0">
                <a:solidFill>
                  <a:srgbClr val="2E2E2E"/>
                </a:solidFill>
                <a:latin typeface="Calibri" panose="020F0502020204030204" pitchFamily="34" charset="0"/>
                <a:cs typeface="Calibri" panose="020F0502020204030204" pitchFamily="34" charset="0"/>
              </a:rPr>
              <a:t>Clearance: is a proportionality constant that relates the rate of drug elimination (in mass/time) to  Blood or Plasma  concentration. </a:t>
            </a:r>
            <a:r>
              <a:rPr lang="en-GB" sz="1800" b="1" dirty="0">
                <a:solidFill>
                  <a:srgbClr val="2E2E2E"/>
                </a:solidFill>
                <a:latin typeface="Calibri" panose="020F0502020204030204" pitchFamily="34" charset="0"/>
                <a:cs typeface="Calibri" panose="020F0502020204030204" pitchFamily="34" charset="0"/>
              </a:rPr>
              <a:t>CL</a:t>
            </a:r>
          </a:p>
          <a:p>
            <a:pPr lvl="1" eaLnBrk="1" hangingPunct="1">
              <a:buFont typeface="Wingdings" panose="05000000000000000000" pitchFamily="2" charset="2"/>
              <a:buChar char="Ø"/>
              <a:defRPr/>
            </a:pPr>
            <a:r>
              <a:rPr lang="en-GB" sz="1800" dirty="0">
                <a:solidFill>
                  <a:srgbClr val="2E2E2E"/>
                </a:solidFill>
                <a:latin typeface="Calibri" panose="020F0502020204030204" pitchFamily="34" charset="0"/>
                <a:cs typeface="Calibri" panose="020F0502020204030204" pitchFamily="34" charset="0"/>
              </a:rPr>
              <a:t> It is  the volume of blood from which ALL drug is removed in unit time.</a:t>
            </a:r>
            <a:endParaRPr lang="en-GB" altLang="en-US" sz="1800" dirty="0">
              <a:solidFill>
                <a:srgbClr val="2E2E2E"/>
              </a:solidFill>
              <a:latin typeface="Calibri" panose="020F0502020204030204" pitchFamily="34" charset="0"/>
              <a:cs typeface="Calibri" panose="020F0502020204030204" pitchFamily="34" charset="0"/>
            </a:endParaRPr>
          </a:p>
          <a:p>
            <a:pPr>
              <a:lnSpc>
                <a:spcPct val="150000"/>
              </a:lnSpc>
              <a:buFont typeface="Arial" panose="020B0604020202020204" pitchFamily="34" charset="0"/>
              <a:buChar char="•"/>
              <a:defRPr/>
            </a:pPr>
            <a:r>
              <a:rPr lang="en-GB" altLang="en-US" sz="1800" dirty="0">
                <a:solidFill>
                  <a:srgbClr val="2E2E2E"/>
                </a:solidFill>
                <a:latin typeface="Calibri" panose="020F0502020204030204" pitchFamily="34" charset="0"/>
                <a:cs typeface="Calibri" panose="020F0502020204030204" pitchFamily="34" charset="0"/>
              </a:rPr>
              <a:t>Volume of distribution: is the proportionality constant relating the amount of drug in the body to blood or plasma concentration. </a:t>
            </a:r>
            <a:r>
              <a:rPr lang="en-GB" altLang="en-US" sz="1800" b="1" dirty="0" err="1">
                <a:solidFill>
                  <a:srgbClr val="2E2E2E"/>
                </a:solidFill>
                <a:latin typeface="Calibri" panose="020F0502020204030204" pitchFamily="34" charset="0"/>
                <a:cs typeface="Calibri" panose="020F0502020204030204" pitchFamily="34" charset="0"/>
              </a:rPr>
              <a:t>Vd</a:t>
            </a:r>
            <a:endParaRPr lang="en-GB" altLang="en-US" sz="1800" b="1" dirty="0">
              <a:solidFill>
                <a:srgbClr val="2E2E2E"/>
              </a:solidFill>
              <a:latin typeface="Calibri" panose="020F0502020204030204" pitchFamily="34" charset="0"/>
              <a:cs typeface="Calibri" panose="020F0502020204030204" pitchFamily="34" charset="0"/>
            </a:endParaRPr>
          </a:p>
          <a:p>
            <a:pPr lvl="1">
              <a:lnSpc>
                <a:spcPct val="150000"/>
              </a:lnSpc>
              <a:buFont typeface="Wingdings" panose="05000000000000000000" pitchFamily="2" charset="2"/>
              <a:buChar char="Ø"/>
              <a:defRPr/>
            </a:pPr>
            <a:r>
              <a:rPr lang="en-GB" altLang="en-US" sz="1800" dirty="0">
                <a:solidFill>
                  <a:srgbClr val="2E2E2E"/>
                </a:solidFill>
                <a:latin typeface="Calibri" panose="020F0502020204030204" pitchFamily="34" charset="0"/>
                <a:cs typeface="Calibri" panose="020F0502020204030204" pitchFamily="34" charset="0"/>
              </a:rPr>
              <a:t>It is the apparent space or volume into which a drug distributed</a:t>
            </a:r>
          </a:p>
          <a:p>
            <a:pPr marL="0" indent="0">
              <a:lnSpc>
                <a:spcPct val="150000"/>
              </a:lnSpc>
              <a:buNone/>
              <a:defRPr/>
            </a:pPr>
            <a:endParaRPr lang="en-US" altLang="en-US" sz="1800" dirty="0">
              <a:latin typeface="Calibri" panose="020F0502020204030204" pitchFamily="34" charset="0"/>
              <a:cs typeface="Calibri" panose="020F0502020204030204" pitchFamily="34" charset="0"/>
            </a:endParaRPr>
          </a:p>
          <a:p>
            <a:pPr marL="0" indent="0">
              <a:lnSpc>
                <a:spcPct val="150000"/>
              </a:lnSpc>
              <a:buNone/>
              <a:defRPr/>
            </a:pPr>
            <a:endParaRPr lang="en-ZW"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defRPr/>
            </a:pPr>
            <a:endParaRPr lang="en-US" altLang="en-US" sz="1800" dirty="0">
              <a:solidFill>
                <a:srgbClr val="2E2E2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65353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2217600" y="136525"/>
            <a:ext cx="8099425" cy="647700"/>
          </a:xfrm>
        </p:spPr>
        <p:txBody>
          <a:bodyPr/>
          <a:lstStyle/>
          <a:p>
            <a:pPr algn="l"/>
            <a:r>
              <a:rPr lang="en-US" altLang="en-US" sz="3600" b="1" dirty="0">
                <a:latin typeface="Calibri" panose="020F0502020204030204" pitchFamily="34" charset="0"/>
                <a:cs typeface="Calibri" panose="020F0502020204030204" pitchFamily="34" charset="0"/>
              </a:rPr>
              <a:t>Use of non-compartmental modeling</a:t>
            </a:r>
            <a:endParaRPr lang="en-ZW" altLang="en-US" sz="3600" b="1" dirty="0">
              <a:latin typeface="Calibri" panose="020F0502020204030204" pitchFamily="34" charset="0"/>
              <a:cs typeface="Calibri" panose="020F0502020204030204" pitchFamily="34" charset="0"/>
            </a:endParaRPr>
          </a:p>
        </p:txBody>
      </p:sp>
      <p:sp>
        <p:nvSpPr>
          <p:cNvPr id="7171" name="Content Placeholder 2"/>
          <p:cNvSpPr>
            <a:spLocks noGrp="1" noChangeArrowheads="1"/>
          </p:cNvSpPr>
          <p:nvPr>
            <p:ph idx="1"/>
          </p:nvPr>
        </p:nvSpPr>
        <p:spPr>
          <a:xfrm>
            <a:off x="2208214" y="798513"/>
            <a:ext cx="8099425" cy="5287962"/>
          </a:xfrm>
        </p:spPr>
        <p:txBody>
          <a:bodyPr/>
          <a:lstStyle/>
          <a:p>
            <a:pPr eaLnBrk="1" hangingPunct="1">
              <a:lnSpc>
                <a:spcPct val="150000"/>
              </a:lnSpc>
              <a:defRPr/>
            </a:pPr>
            <a:r>
              <a:rPr lang="en-US" altLang="en-US" sz="1800" dirty="0">
                <a:latin typeface="Calibri" panose="020F0502020204030204" pitchFamily="34" charset="0"/>
                <a:cs typeface="Calibri" panose="020F0502020204030204" pitchFamily="34" charset="0"/>
              </a:rPr>
              <a:t>The noncompartmental approach for data analysis does not require any specific compartmental model for the system (body) and can be applied to any PK data. </a:t>
            </a:r>
          </a:p>
          <a:p>
            <a:pPr eaLnBrk="1" hangingPunct="1">
              <a:lnSpc>
                <a:spcPct val="150000"/>
              </a:lnSpc>
              <a:defRPr/>
            </a:pPr>
            <a:r>
              <a:rPr lang="en-US" altLang="en-US" sz="1800" dirty="0">
                <a:latin typeface="Calibri" panose="020F0502020204030204" pitchFamily="34" charset="0"/>
                <a:cs typeface="Calibri" panose="020F0502020204030204" pitchFamily="34" charset="0"/>
              </a:rPr>
              <a:t>The main purpose of the noncompartmental approach is to estimate various PK parameters, such as systemic clearance, volume of distribution at steady state, and bioavailability.</a:t>
            </a:r>
          </a:p>
          <a:p>
            <a:pPr marL="0" indent="0">
              <a:lnSpc>
                <a:spcPct val="150000"/>
              </a:lnSpc>
              <a:buNone/>
              <a:defRPr/>
            </a:pPr>
            <a:endParaRPr lang="en-ZW"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buNone/>
              <a:defRPr/>
            </a:pPr>
            <a:endParaRPr lang="en-US" altLang="en-US" sz="1800" dirty="0">
              <a:solidFill>
                <a:srgbClr val="2E2E2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67285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noChangeArrowheads="1"/>
          </p:cNvSpPr>
          <p:nvPr/>
        </p:nvSpPr>
        <p:spPr>
          <a:xfrm>
            <a:off x="2684463" y="3105150"/>
            <a:ext cx="7410450" cy="647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3600" b="1" kern="0" dirty="0">
                <a:latin typeface="Calibri" panose="020F0502020204030204" pitchFamily="34" charset="0"/>
                <a:cs typeface="Calibri" panose="020F0502020204030204" pitchFamily="34" charset="0"/>
              </a:rPr>
              <a:t>Pharmacokinetic parameters</a:t>
            </a:r>
            <a:endParaRPr lang="en-ZW" altLang="en-US" sz="36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2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10"/>
          <p:cNvGrpSpPr>
            <a:grpSpLocks/>
          </p:cNvGrpSpPr>
          <p:nvPr/>
        </p:nvGrpSpPr>
        <p:grpSpPr bwMode="auto">
          <a:xfrm>
            <a:off x="1809751" y="1484313"/>
            <a:ext cx="4645025" cy="2849562"/>
            <a:chOff x="192" y="840"/>
            <a:chExt cx="2694" cy="1656"/>
          </a:xfrm>
        </p:grpSpPr>
        <p:graphicFrame>
          <p:nvGraphicFramePr>
            <p:cNvPr id="17427" name="Object 5"/>
            <p:cNvGraphicFramePr>
              <a:graphicFrameLocks noChangeAspect="1"/>
            </p:cNvGraphicFramePr>
            <p:nvPr/>
          </p:nvGraphicFramePr>
          <p:xfrm>
            <a:off x="192" y="840"/>
            <a:ext cx="2694" cy="1656"/>
          </p:xfrm>
          <a:graphic>
            <a:graphicData uri="http://schemas.openxmlformats.org/presentationml/2006/ole">
              <mc:AlternateContent xmlns:mc="http://schemas.openxmlformats.org/markup-compatibility/2006">
                <mc:Choice xmlns:v="urn:schemas-microsoft-com:vml" Requires="v">
                  <p:oleObj name="Chart" r:id="rId2" imgW="4276954" imgH="2629205" progId="Excel.Chart.8">
                    <p:embed/>
                  </p:oleObj>
                </mc:Choice>
                <mc:Fallback>
                  <p:oleObj name="Chart" r:id="rId2" imgW="4276954" imgH="2629205" progId="Excel.Chart.8">
                    <p:embed/>
                    <p:pic>
                      <p:nvPicPr>
                        <p:cNvPr id="17427"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 y="840"/>
                          <a:ext cx="2694" cy="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8" name="Text Box 6"/>
            <p:cNvSpPr txBox="1">
              <a:spLocks noChangeArrowheads="1"/>
            </p:cNvSpPr>
            <p:nvPr/>
          </p:nvSpPr>
          <p:spPr bwMode="auto">
            <a:xfrm>
              <a:off x="912" y="1392"/>
              <a:ext cx="54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solidFill>
                    <a:srgbClr val="100200"/>
                  </a:solidFill>
                </a:rPr>
                <a:t>C = C</a:t>
              </a:r>
              <a:r>
                <a:rPr lang="en-GB" altLang="en-US" sz="1400" baseline="-25000">
                  <a:solidFill>
                    <a:srgbClr val="100200"/>
                  </a:solidFill>
                </a:rPr>
                <a:t>0</a:t>
              </a:r>
              <a:r>
                <a:rPr lang="en-GB" altLang="en-US" sz="1400">
                  <a:solidFill>
                    <a:srgbClr val="100200"/>
                  </a:solidFill>
                </a:rPr>
                <a:t>.e</a:t>
              </a:r>
              <a:r>
                <a:rPr lang="en-GB" altLang="en-US" sz="1400" baseline="30000">
                  <a:solidFill>
                    <a:srgbClr val="100200"/>
                  </a:solidFill>
                </a:rPr>
                <a:t>-kt</a:t>
              </a:r>
            </a:p>
          </p:txBody>
        </p:sp>
        <p:sp>
          <p:nvSpPr>
            <p:cNvPr id="17429" name="Text Box 7"/>
            <p:cNvSpPr txBox="1">
              <a:spLocks noChangeArrowheads="1"/>
            </p:cNvSpPr>
            <p:nvPr/>
          </p:nvSpPr>
          <p:spPr bwMode="auto">
            <a:xfrm>
              <a:off x="720" y="912"/>
              <a:ext cx="21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400">
                  <a:solidFill>
                    <a:srgbClr val="100200"/>
                  </a:solidFill>
                </a:rPr>
                <a:t>C</a:t>
              </a:r>
              <a:r>
                <a:rPr lang="en-GB" altLang="en-US" sz="1400" baseline="-25000">
                  <a:solidFill>
                    <a:srgbClr val="100200"/>
                  </a:solidFill>
                </a:rPr>
                <a:t>0</a:t>
              </a:r>
            </a:p>
          </p:txBody>
        </p:sp>
        <p:sp>
          <p:nvSpPr>
            <p:cNvPr id="17430" name="Line 8"/>
            <p:cNvSpPr>
              <a:spLocks noChangeShapeType="1"/>
            </p:cNvSpPr>
            <p:nvPr/>
          </p:nvSpPr>
          <p:spPr bwMode="auto">
            <a:xfrm flipH="1">
              <a:off x="576" y="1104"/>
              <a:ext cx="192" cy="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ZW"/>
            </a:p>
          </p:txBody>
        </p:sp>
      </p:grpSp>
      <p:sp>
        <p:nvSpPr>
          <p:cNvPr id="19459" name="Text Box 9"/>
          <p:cNvSpPr txBox="1">
            <a:spLocks noChangeArrowheads="1"/>
          </p:cNvSpPr>
          <p:nvPr/>
        </p:nvSpPr>
        <p:spPr bwMode="auto">
          <a:xfrm>
            <a:off x="6605588" y="1436688"/>
            <a:ext cx="3067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sv-SE" altLang="en-US" sz="1800">
                <a:latin typeface="Calibri" panose="020F0502020204030204" pitchFamily="34" charset="0"/>
                <a:cs typeface="Calibri" panose="020F0502020204030204" pitchFamily="34" charset="0"/>
              </a:rPr>
              <a:t>At t</a:t>
            </a:r>
            <a:r>
              <a:rPr lang="sv-SE" altLang="en-US" sz="1800" baseline="-25000">
                <a:latin typeface="Calibri" panose="020F0502020204030204" pitchFamily="34" charset="0"/>
                <a:cs typeface="Calibri" panose="020F0502020204030204" pitchFamily="34" charset="0"/>
              </a:rPr>
              <a:t>1/2</a:t>
            </a:r>
            <a:r>
              <a:rPr lang="sv-SE" altLang="en-US" sz="1800">
                <a:latin typeface="Calibri" panose="020F0502020204030204" pitchFamily="34" charset="0"/>
                <a:cs typeface="Calibri" panose="020F0502020204030204" pitchFamily="34" charset="0"/>
              </a:rPr>
              <a:t> when C = C</a:t>
            </a:r>
            <a:r>
              <a:rPr lang="sv-SE" altLang="en-US" sz="1800" baseline="-25000">
                <a:latin typeface="Calibri" panose="020F0502020204030204" pitchFamily="34" charset="0"/>
                <a:cs typeface="Calibri" panose="020F0502020204030204" pitchFamily="34" charset="0"/>
              </a:rPr>
              <a:t>0</a:t>
            </a:r>
            <a:r>
              <a:rPr lang="sv-SE" altLang="en-US" sz="1800">
                <a:latin typeface="Calibri" panose="020F0502020204030204" pitchFamily="34" charset="0"/>
                <a:cs typeface="Calibri" panose="020F0502020204030204" pitchFamily="34" charset="0"/>
              </a:rPr>
              <a:t>/2</a:t>
            </a:r>
          </a:p>
        </p:txBody>
      </p:sp>
      <p:sp>
        <p:nvSpPr>
          <p:cNvPr id="17412" name="TextBox 11"/>
          <p:cNvSpPr txBox="1">
            <a:spLocks noChangeArrowheads="1"/>
          </p:cNvSpPr>
          <p:nvPr/>
        </p:nvSpPr>
        <p:spPr bwMode="auto">
          <a:xfrm>
            <a:off x="8161338" y="874714"/>
            <a:ext cx="204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ZW" altLang="en-US" sz="1400">
                <a:latin typeface="Calibri" panose="020F0502020204030204" pitchFamily="34" charset="0"/>
                <a:cs typeface="Calibri" panose="020F0502020204030204" pitchFamily="34" charset="0"/>
              </a:rPr>
              <a:t>Equation for Exponential </a:t>
            </a:r>
          </a:p>
          <a:p>
            <a:pPr eaLnBrk="1" hangingPunct="1">
              <a:spcBef>
                <a:spcPct val="0"/>
              </a:spcBef>
              <a:buFontTx/>
              <a:buNone/>
            </a:pPr>
            <a:r>
              <a:rPr lang="en-ZW" altLang="en-US" sz="1400">
                <a:latin typeface="Calibri" panose="020F0502020204030204" pitchFamily="34" charset="0"/>
                <a:cs typeface="Calibri" panose="020F0502020204030204" pitchFamily="34" charset="0"/>
              </a:rPr>
              <a:t>decay processes</a:t>
            </a:r>
          </a:p>
        </p:txBody>
      </p:sp>
      <p:sp>
        <p:nvSpPr>
          <p:cNvPr id="11" name="Title 1"/>
          <p:cNvSpPr txBox="1">
            <a:spLocks noChangeArrowheads="1"/>
          </p:cNvSpPr>
          <p:nvPr/>
        </p:nvSpPr>
        <p:spPr>
          <a:xfrm>
            <a:off x="2157414" y="136525"/>
            <a:ext cx="8099425" cy="6477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defRPr/>
            </a:pPr>
            <a:r>
              <a:rPr lang="en-US" altLang="en-US" sz="3600" b="1" kern="0" dirty="0">
                <a:latin typeface="Calibri" panose="020F0502020204030204" pitchFamily="34" charset="0"/>
                <a:cs typeface="Calibri" panose="020F0502020204030204" pitchFamily="34" charset="0"/>
              </a:rPr>
              <a:t>Half-life</a:t>
            </a:r>
            <a:endParaRPr lang="en-ZW" altLang="en-US" sz="3600" b="1" kern="0" dirty="0">
              <a:latin typeface="Calibri" panose="020F0502020204030204" pitchFamily="34" charset="0"/>
              <a:cs typeface="Calibri" panose="020F0502020204030204" pitchFamily="34" charset="0"/>
            </a:endParaRPr>
          </a:p>
        </p:txBody>
      </p:sp>
      <p:sp>
        <p:nvSpPr>
          <p:cNvPr id="15" name="TextBox 14"/>
          <p:cNvSpPr txBox="1">
            <a:spLocks noRot="1" noChangeAspect="1" noMove="1" noResize="1" noEditPoints="1" noAdjustHandles="1" noChangeArrowheads="1" noChangeShapeType="1" noTextEdit="1"/>
          </p:cNvSpPr>
          <p:nvPr/>
        </p:nvSpPr>
        <p:spPr>
          <a:xfrm>
            <a:off x="6343434" y="1005078"/>
            <a:ext cx="1932348" cy="374270"/>
          </a:xfrm>
          <a:prstGeom prst="rect">
            <a:avLst/>
          </a:prstGeom>
          <a:blipFill>
            <a:blip r:embed="rId4"/>
            <a:stretch>
              <a:fillRect b="-1639"/>
            </a:stretch>
          </a:blipFill>
        </p:spPr>
        <p:txBody>
          <a:bodyPr/>
          <a:lstStyle/>
          <a:p>
            <a:pPr>
              <a:defRPr/>
            </a:pPr>
            <a:r>
              <a:rPr lang="en-ZW">
                <a:noFill/>
              </a:rPr>
              <a:t> </a:t>
            </a:r>
          </a:p>
        </p:txBody>
      </p:sp>
      <p:sp>
        <p:nvSpPr>
          <p:cNvPr id="18" name="TextBox 17"/>
          <p:cNvSpPr txBox="1">
            <a:spLocks noRot="1" noChangeAspect="1" noMove="1" noResize="1" noEditPoints="1" noAdjustHandles="1" noChangeArrowheads="1" noChangeShapeType="1" noTextEdit="1"/>
          </p:cNvSpPr>
          <p:nvPr/>
        </p:nvSpPr>
        <p:spPr>
          <a:xfrm>
            <a:off x="6568791" y="1871687"/>
            <a:ext cx="1947138" cy="428772"/>
          </a:xfrm>
          <a:prstGeom prst="rect">
            <a:avLst/>
          </a:prstGeom>
          <a:blipFill>
            <a:blip r:embed="rId5"/>
            <a:stretch>
              <a:fillRect l="-16301" t="-155714" b="-225714"/>
            </a:stretch>
          </a:blipFill>
        </p:spPr>
        <p:txBody>
          <a:bodyPr/>
          <a:lstStyle/>
          <a:p>
            <a:pPr>
              <a:defRPr/>
            </a:pPr>
            <a:r>
              <a:rPr lang="en-ZW">
                <a:noFill/>
              </a:rPr>
              <a:t> </a:t>
            </a:r>
          </a:p>
        </p:txBody>
      </p:sp>
      <p:sp>
        <p:nvSpPr>
          <p:cNvPr id="20" name="TextBox 19"/>
          <p:cNvSpPr txBox="1">
            <a:spLocks noChangeArrowheads="1"/>
          </p:cNvSpPr>
          <p:nvPr/>
        </p:nvSpPr>
        <p:spPr bwMode="auto">
          <a:xfrm>
            <a:off x="6577014" y="2400300"/>
            <a:ext cx="2281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solidFill>
                  <a:srgbClr val="100200"/>
                </a:solidFill>
                <a:latin typeface="Calibri" panose="020F0502020204030204" pitchFamily="34" charset="0"/>
                <a:cs typeface="Calibri" panose="020F0502020204030204" pitchFamily="34" charset="0"/>
              </a:rPr>
              <a:t>cancel out the C</a:t>
            </a:r>
            <a:r>
              <a:rPr lang="en-GB" altLang="en-US" sz="1800" baseline="-25000">
                <a:solidFill>
                  <a:srgbClr val="100200"/>
                </a:solidFill>
                <a:latin typeface="Calibri" panose="020F0502020204030204" pitchFamily="34" charset="0"/>
                <a:cs typeface="Calibri" panose="020F0502020204030204" pitchFamily="34" charset="0"/>
              </a:rPr>
              <a:t>0</a:t>
            </a:r>
          </a:p>
        </p:txBody>
      </p:sp>
      <p:sp>
        <p:nvSpPr>
          <p:cNvPr id="22" name="TextBox 21"/>
          <p:cNvSpPr txBox="1">
            <a:spLocks noRot="1" noChangeAspect="1" noMove="1" noResize="1" noEditPoints="1" noAdjustHandles="1" noChangeArrowheads="1" noChangeShapeType="1" noTextEdit="1"/>
          </p:cNvSpPr>
          <p:nvPr/>
        </p:nvSpPr>
        <p:spPr>
          <a:xfrm>
            <a:off x="6448723" y="2805649"/>
            <a:ext cx="2369120" cy="452496"/>
          </a:xfrm>
          <a:prstGeom prst="rect">
            <a:avLst/>
          </a:prstGeom>
          <a:blipFill>
            <a:blip r:embed="rId6"/>
            <a:stretch>
              <a:fillRect l="-9278" t="-120270" r="-7216" b="-187838"/>
            </a:stretch>
          </a:blipFill>
        </p:spPr>
        <p:txBody>
          <a:bodyPr/>
          <a:lstStyle/>
          <a:p>
            <a:pPr>
              <a:defRPr/>
            </a:pPr>
            <a:r>
              <a:rPr lang="en-ZW">
                <a:noFill/>
              </a:rPr>
              <a:t> </a:t>
            </a:r>
          </a:p>
        </p:txBody>
      </p:sp>
      <p:sp>
        <p:nvSpPr>
          <p:cNvPr id="24" name="TextBox 23"/>
          <p:cNvSpPr txBox="1">
            <a:spLocks noChangeArrowheads="1"/>
          </p:cNvSpPr>
          <p:nvPr/>
        </p:nvSpPr>
        <p:spPr bwMode="auto">
          <a:xfrm>
            <a:off x="6605588" y="3413125"/>
            <a:ext cx="3213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solidFill>
                  <a:srgbClr val="100200"/>
                </a:solidFill>
                <a:latin typeface="Calibri" panose="020F0502020204030204" pitchFamily="34" charset="0"/>
                <a:cs typeface="Calibri" panose="020F0502020204030204" pitchFamily="34" charset="0"/>
              </a:rPr>
              <a:t>take natural logs on both sides</a:t>
            </a:r>
          </a:p>
        </p:txBody>
      </p:sp>
      <p:sp>
        <p:nvSpPr>
          <p:cNvPr id="26" name="TextBox 25"/>
          <p:cNvSpPr txBox="1">
            <a:spLocks noRot="1" noChangeAspect="1" noMove="1" noResize="1" noEditPoints="1" noAdjustHandles="1" noChangeArrowheads="1" noChangeShapeType="1" noTextEdit="1"/>
          </p:cNvSpPr>
          <p:nvPr/>
        </p:nvSpPr>
        <p:spPr>
          <a:xfrm>
            <a:off x="6642684" y="3899311"/>
            <a:ext cx="2251936" cy="380232"/>
          </a:xfrm>
          <a:prstGeom prst="rect">
            <a:avLst/>
          </a:prstGeom>
          <a:blipFill>
            <a:blip r:embed="rId7"/>
            <a:stretch>
              <a:fillRect t="-48387" r="-2168" b="-79032"/>
            </a:stretch>
          </a:blipFill>
        </p:spPr>
        <p:txBody>
          <a:bodyPr/>
          <a:lstStyle/>
          <a:p>
            <a:pPr>
              <a:defRPr/>
            </a:pPr>
            <a:r>
              <a:rPr lang="en-ZW">
                <a:noFill/>
              </a:rPr>
              <a:t> </a:t>
            </a:r>
          </a:p>
        </p:txBody>
      </p:sp>
      <p:sp>
        <p:nvSpPr>
          <p:cNvPr id="28" name="TextBox 27"/>
          <p:cNvSpPr txBox="1">
            <a:spLocks noRot="1" noChangeAspect="1" noMove="1" noResize="1" noEditPoints="1" noAdjustHandles="1" noChangeArrowheads="1" noChangeShapeType="1" noTextEdit="1"/>
          </p:cNvSpPr>
          <p:nvPr/>
        </p:nvSpPr>
        <p:spPr>
          <a:xfrm>
            <a:off x="6455215" y="4338890"/>
            <a:ext cx="1912931" cy="387414"/>
          </a:xfrm>
          <a:prstGeom prst="rect">
            <a:avLst/>
          </a:prstGeom>
          <a:blipFill>
            <a:blip r:embed="rId8"/>
            <a:stretch>
              <a:fillRect t="-49206" r="-12102" b="-130159"/>
            </a:stretch>
          </a:blipFill>
        </p:spPr>
        <p:txBody>
          <a:bodyPr/>
          <a:lstStyle/>
          <a:p>
            <a:pPr>
              <a:defRPr/>
            </a:pPr>
            <a:r>
              <a:rPr lang="en-ZW">
                <a:noFill/>
              </a:rPr>
              <a:t> </a:t>
            </a:r>
          </a:p>
        </p:txBody>
      </p:sp>
      <p:sp>
        <p:nvSpPr>
          <p:cNvPr id="30" name="TextBox 29"/>
          <p:cNvSpPr txBox="1">
            <a:spLocks noChangeArrowheads="1"/>
          </p:cNvSpPr>
          <p:nvPr/>
        </p:nvSpPr>
        <p:spPr bwMode="auto">
          <a:xfrm>
            <a:off x="6572250" y="4781550"/>
            <a:ext cx="3411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a:solidFill>
                  <a:srgbClr val="100200"/>
                </a:solidFill>
                <a:latin typeface="Calibri" panose="020F0502020204030204" pitchFamily="34" charset="0"/>
                <a:cs typeface="Calibri" panose="020F0502020204030204" pitchFamily="34" charset="0"/>
              </a:rPr>
              <a:t>cancel out the signs on both sides</a:t>
            </a:r>
          </a:p>
        </p:txBody>
      </p:sp>
      <p:sp>
        <p:nvSpPr>
          <p:cNvPr id="32" name="TextBox 31"/>
          <p:cNvSpPr txBox="1">
            <a:spLocks noRot="1" noChangeAspect="1" noMove="1" noResize="1" noEditPoints="1" noAdjustHandles="1" noChangeArrowheads="1" noChangeShapeType="1" noTextEdit="1"/>
          </p:cNvSpPr>
          <p:nvPr/>
        </p:nvSpPr>
        <p:spPr>
          <a:xfrm>
            <a:off x="6534732" y="5219847"/>
            <a:ext cx="2895598" cy="387414"/>
          </a:xfrm>
          <a:prstGeom prst="rect">
            <a:avLst/>
          </a:prstGeom>
          <a:blipFill>
            <a:blip r:embed="rId9"/>
            <a:stretch>
              <a:fillRect t="-48438" r="-4842" b="-126563"/>
            </a:stretch>
          </a:blipFill>
        </p:spPr>
        <p:txBody>
          <a:bodyPr/>
          <a:lstStyle/>
          <a:p>
            <a:pPr>
              <a:defRPr/>
            </a:pPr>
            <a:r>
              <a:rPr lang="en-ZW">
                <a:noFill/>
              </a:rPr>
              <a:t> </a:t>
            </a:r>
          </a:p>
        </p:txBody>
      </p:sp>
      <p:sp>
        <p:nvSpPr>
          <p:cNvPr id="35" name="Rectangle 11"/>
          <p:cNvSpPr>
            <a:spLocks noRot="1" noChangeAspect="1" noMove="1" noResize="1" noEditPoints="1" noAdjustHandles="1" noChangeArrowheads="1" noChangeShapeType="1" noTextEdit="1"/>
          </p:cNvSpPr>
          <p:nvPr/>
        </p:nvSpPr>
        <p:spPr bwMode="auto">
          <a:xfrm>
            <a:off x="3179982" y="4386893"/>
            <a:ext cx="1905000" cy="387414"/>
          </a:xfrm>
          <a:prstGeom prst="rect">
            <a:avLst/>
          </a:prstGeom>
          <a:blipFill>
            <a:blip r:embed="rId10"/>
            <a:stretch>
              <a:fillRect t="-49206" b="-130159"/>
            </a:stretch>
          </a:blipFill>
          <a:ln>
            <a:noFill/>
          </a:ln>
        </p:spPr>
        <p:txBody>
          <a:bodyPr/>
          <a:lstStyle/>
          <a:p>
            <a:pPr>
              <a:defRPr/>
            </a:pPr>
            <a:r>
              <a:rPr lang="en-ZW">
                <a:noFill/>
              </a:rPr>
              <a:t> </a:t>
            </a:r>
          </a:p>
        </p:txBody>
      </p:sp>
      <p:grpSp>
        <p:nvGrpSpPr>
          <p:cNvPr id="27" name="Group 26"/>
          <p:cNvGrpSpPr>
            <a:grpSpLocks/>
          </p:cNvGrpSpPr>
          <p:nvPr/>
        </p:nvGrpSpPr>
        <p:grpSpPr bwMode="auto">
          <a:xfrm>
            <a:off x="2513013" y="2833689"/>
            <a:ext cx="354012" cy="814387"/>
            <a:chOff x="989097" y="2833357"/>
            <a:chExt cx="353535" cy="815007"/>
          </a:xfrm>
        </p:grpSpPr>
        <p:cxnSp>
          <p:nvCxnSpPr>
            <p:cNvPr id="21" name="Straight Connector 20"/>
            <p:cNvCxnSpPr/>
            <p:nvPr/>
          </p:nvCxnSpPr>
          <p:spPr bwMode="auto">
            <a:xfrm>
              <a:off x="989097" y="2842889"/>
              <a:ext cx="33609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bwMode="auto">
            <a:xfrm>
              <a:off x="1342632" y="2833357"/>
              <a:ext cx="0" cy="81500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144476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fade">
                                      <p:cBhvr>
                                        <p:cTn id="11" dur="500"/>
                                        <p:tgtEl>
                                          <p:spTgt spid="194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20" grpId="0"/>
      <p:bldP spid="24"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1353f5-7107-497d-acf0-e6b1e138a18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A7C278C36E2B41AFF85E22F7DA9A7A" ma:contentTypeVersion="12" ma:contentTypeDescription="Create a new document." ma:contentTypeScope="" ma:versionID="bd9f27435e33ae5af5ed4c6ba505807e">
  <xsd:schema xmlns:xsd="http://www.w3.org/2001/XMLSchema" xmlns:xs="http://www.w3.org/2001/XMLSchema" xmlns:p="http://schemas.microsoft.com/office/2006/metadata/properties" xmlns:ns2="dc1353f5-7107-497d-acf0-e6b1e138a181" targetNamespace="http://schemas.microsoft.com/office/2006/metadata/properties" ma:root="true" ma:fieldsID="a6b88cdbbfd0f0818b8740bf05ebd18d" ns2:_="">
    <xsd:import namespace="dc1353f5-7107-497d-acf0-e6b1e138a1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353f5-7107-497d-acf0-e6b1e138a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2ec841c-a207-44a3-aa12-5138862fab8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C563B-386C-426F-9B78-8203DC9D25ED}">
  <ds:schemaRefs>
    <ds:schemaRef ds:uri="http://purl.org/dc/elements/1.1/"/>
    <ds:schemaRef ds:uri="http://schemas.microsoft.com/office/2006/metadata/properties"/>
    <ds:schemaRef ds:uri="ed9eba1e-de0f-47f1-af31-795f0b67a61e"/>
    <ds:schemaRef ds:uri="617caac6-e32b-43f4-b15f-9e19ce02f2c4"/>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dc1353f5-7107-497d-acf0-e6b1e138a181"/>
  </ds:schemaRefs>
</ds:datastoreItem>
</file>

<file path=customXml/itemProps2.xml><?xml version="1.0" encoding="utf-8"?>
<ds:datastoreItem xmlns:ds="http://schemas.openxmlformats.org/officeDocument/2006/customXml" ds:itemID="{B257E757-C7A0-48C9-A01A-9A8F3C9BFA95}">
  <ds:schemaRefs>
    <ds:schemaRef ds:uri="http://schemas.microsoft.com/sharepoint/v3/contenttype/forms"/>
  </ds:schemaRefs>
</ds:datastoreItem>
</file>

<file path=customXml/itemProps3.xml><?xml version="1.0" encoding="utf-8"?>
<ds:datastoreItem xmlns:ds="http://schemas.openxmlformats.org/officeDocument/2006/customXml" ds:itemID="{89EE07FF-E8A6-498C-A025-0822CC1CB3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353f5-7107-497d-acf0-e6b1e138a1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1676</TotalTime>
  <Words>2675</Words>
  <Application>Microsoft Office PowerPoint</Application>
  <PresentationFormat>Widescreen</PresentationFormat>
  <Paragraphs>298</Paragraphs>
  <Slides>43</Slides>
  <Notes>21</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60" baseType="lpstr">
      <vt:lpstr>Aptos</vt:lpstr>
      <vt:lpstr>Arial</vt:lpstr>
      <vt:lpstr>Calibri</vt:lpstr>
      <vt:lpstr>Calibri Light</vt:lpstr>
      <vt:lpstr>Courier New</vt:lpstr>
      <vt:lpstr>Garamond</vt:lpstr>
      <vt:lpstr>Helvetica</vt:lpstr>
      <vt:lpstr>Montserrat Bold</vt:lpstr>
      <vt:lpstr>Montserrat regular</vt:lpstr>
      <vt:lpstr>Roboto</vt:lpstr>
      <vt:lpstr>Symbol</vt:lpstr>
      <vt:lpstr>Times</vt:lpstr>
      <vt:lpstr>Times New Roman</vt:lpstr>
      <vt:lpstr>Wingdings</vt:lpstr>
      <vt:lpstr>Office Theme</vt:lpstr>
      <vt:lpstr>Chart</vt:lpstr>
      <vt:lpstr>Equation</vt:lpstr>
      <vt:lpstr>PowerPoint Presentation</vt:lpstr>
      <vt:lpstr>PowerPoint Presentation</vt:lpstr>
      <vt:lpstr>Learning objectives</vt:lpstr>
      <vt:lpstr>Non-compartmental modeling</vt:lpstr>
      <vt:lpstr>Non-compartmental modeling . . .</vt:lpstr>
      <vt:lpstr>Non-compartmental modeling . . .</vt:lpstr>
      <vt:lpstr>Use of non-compartmental modeling</vt:lpstr>
      <vt:lpstr>PowerPoint Presentation</vt:lpstr>
      <vt:lpstr>PowerPoint Presentation</vt:lpstr>
      <vt:lpstr>Importance of Half-life</vt:lpstr>
      <vt:lpstr>Determination of Area Under the Curve (AUC)                          Estimation of Exposure</vt:lpstr>
      <vt:lpstr>Linear trapezoidal rule</vt:lpstr>
      <vt:lpstr>Linear trapezoidal rule . . .</vt:lpstr>
      <vt:lpstr>Log-linear trapezoidal rule</vt:lpstr>
      <vt:lpstr>Log-linear trapezoidal rule . . .</vt:lpstr>
      <vt:lpstr>Which one to choose?</vt:lpstr>
      <vt:lpstr>Extrapolated AUC</vt:lpstr>
      <vt:lpstr>Extrapolated AUC</vt:lpstr>
      <vt:lpstr>Importance of AUC</vt:lpstr>
      <vt:lpstr>Estimation of Drug Bioavailability</vt:lpstr>
      <vt:lpstr>Importance of Bioavailability</vt:lpstr>
      <vt:lpstr>PowerPoint Presentation</vt:lpstr>
      <vt:lpstr>Volume of Distribution - Vd</vt:lpstr>
      <vt:lpstr>Volume of Distribution - Vd</vt:lpstr>
      <vt:lpstr>Model flow diagram</vt:lpstr>
      <vt:lpstr>Model flow diagram : One-compartment</vt:lpstr>
      <vt:lpstr>Model flow diagram: Two-compartment</vt:lpstr>
      <vt:lpstr>Model flow diagram: Three-compartment</vt:lpstr>
      <vt:lpstr>Compartmental modeling</vt:lpstr>
      <vt:lpstr>Compartmental modeling . . .</vt:lpstr>
      <vt:lpstr>Compartmental modeling . . .</vt:lpstr>
      <vt:lpstr>Compartmental modeling . . .</vt:lpstr>
      <vt:lpstr>Compartmental modeling . . .</vt:lpstr>
      <vt:lpstr>Compartmental modeling . . .</vt:lpstr>
      <vt:lpstr>Compartmental modeling . . .</vt:lpstr>
      <vt:lpstr>Compartmental modeling . . .</vt:lpstr>
      <vt:lpstr>Compartmental modeling . . .</vt:lpstr>
      <vt:lpstr>Non-compartment vs Compartment models</vt:lpstr>
      <vt:lpstr>Summary</vt:lpstr>
      <vt:lpstr>Summary . . .</vt:lpstr>
      <vt:lpstr>Summary . . .</vt:lpstr>
      <vt:lpstr>Summary . .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H3D Foundation Vision, Mission and Governance</dc:title>
  <dc:creator>Susan Winks</dc:creator>
  <cp:lastModifiedBy>Godfrey Mayoka</cp:lastModifiedBy>
  <cp:revision>60</cp:revision>
  <dcterms:created xsi:type="dcterms:W3CDTF">2020-04-23T14:28:34Z</dcterms:created>
  <dcterms:modified xsi:type="dcterms:W3CDTF">2026-04-23T09:47:15Z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0x01010044A7C278C36E2B41AFF85E22F7DA9A7A</vt:lpwstr>
  </property>
</Properties>
</file>