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42"/>
  </p:notesMasterIdLst>
  <p:handoutMasterIdLst>
    <p:handoutMasterId r:id="rId43"/>
  </p:handoutMasterIdLst>
  <p:sldIdLst>
    <p:sldId id="466" r:id="rId6"/>
    <p:sldId id="309" r:id="rId7"/>
    <p:sldId id="4329" r:id="rId8"/>
    <p:sldId id="4330" r:id="rId9"/>
    <p:sldId id="4331" r:id="rId10"/>
    <p:sldId id="4332" r:id="rId11"/>
    <p:sldId id="4333" r:id="rId12"/>
    <p:sldId id="4335" r:id="rId13"/>
    <p:sldId id="4336" r:id="rId14"/>
    <p:sldId id="4334" r:id="rId15"/>
    <p:sldId id="4337" r:id="rId16"/>
    <p:sldId id="4338" r:id="rId17"/>
    <p:sldId id="4339" r:id="rId18"/>
    <p:sldId id="4362" r:id="rId19"/>
    <p:sldId id="4340" r:id="rId20"/>
    <p:sldId id="4341" r:id="rId21"/>
    <p:sldId id="4342" r:id="rId22"/>
    <p:sldId id="4343" r:id="rId23"/>
    <p:sldId id="4344" r:id="rId24"/>
    <p:sldId id="4345" r:id="rId25"/>
    <p:sldId id="4346" r:id="rId26"/>
    <p:sldId id="4347" r:id="rId27"/>
    <p:sldId id="4348" r:id="rId28"/>
    <p:sldId id="4349" r:id="rId29"/>
    <p:sldId id="4350" r:id="rId30"/>
    <p:sldId id="4351" r:id="rId31"/>
    <p:sldId id="4352" r:id="rId32"/>
    <p:sldId id="4353" r:id="rId33"/>
    <p:sldId id="4355" r:id="rId34"/>
    <p:sldId id="4356" r:id="rId35"/>
    <p:sldId id="4357" r:id="rId36"/>
    <p:sldId id="4359" r:id="rId37"/>
    <p:sldId id="468" r:id="rId38"/>
    <p:sldId id="4358" r:id="rId39"/>
    <p:sldId id="4360" r:id="rId40"/>
    <p:sldId id="43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4EE07-C726-4240-9158-1EDCC4F516CD}" v="1" dt="2025-12-02T12:22:17.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4799" y="5069373"/>
            <a:ext cx="3639627" cy="493819"/>
          </a:xfrm>
          <a:prstGeom prst="rect">
            <a:avLst/>
          </a:prstGeom>
        </p:spPr>
      </p:pic>
      <p:pic>
        <p:nvPicPr>
          <p:cNvPr id="9" name="Picture 8">
            <a:extLst>
              <a:ext uri="{FF2B5EF4-FFF2-40B4-BE49-F238E27FC236}">
                <a16:creationId xmlns:a16="http://schemas.microsoft.com/office/drawing/2014/main" id="{E3E38945-E1D8-B586-6621-8142C63E6B78}"/>
              </a:ext>
            </a:extLst>
          </p:cNvPr>
          <p:cNvPicPr>
            <a:picLocks noChangeAspect="1"/>
          </p:cNvPicPr>
          <p:nvPr userDrawn="1"/>
        </p:nvPicPr>
        <p:blipFill>
          <a:blip r:embed="rId8"/>
          <a:stretch>
            <a:fillRect/>
          </a:stretch>
        </p:blipFill>
        <p:spPr>
          <a:xfrm>
            <a:off x="5874319" y="5695798"/>
            <a:ext cx="2167661" cy="554921"/>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50731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391912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6" name="Picture 5">
            <a:extLst>
              <a:ext uri="{FF2B5EF4-FFF2-40B4-BE49-F238E27FC236}">
                <a16:creationId xmlns:a16="http://schemas.microsoft.com/office/drawing/2014/main" id="{13391601-D78E-561C-BE05-A870551FC419}"/>
              </a:ext>
            </a:extLst>
          </p:cNvPr>
          <p:cNvPicPr>
            <a:picLocks noChangeAspect="1"/>
          </p:cNvPicPr>
          <p:nvPr userDrawn="1"/>
        </p:nvPicPr>
        <p:blipFill>
          <a:blip r:embed="rId7"/>
          <a:stretch>
            <a:fillRect/>
          </a:stretch>
        </p:blipFill>
        <p:spPr>
          <a:xfrm>
            <a:off x="5712668" y="5693071"/>
            <a:ext cx="2223296" cy="569164"/>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4">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3601131003"/>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DhxD6sVQEYc"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3231614"/>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CH" sz="2000" dirty="0">
                <a:solidFill>
                  <a:srgbClr val="242424"/>
                </a:solidFill>
                <a:latin typeface="Arial"/>
                <a:ea typeface="Arial"/>
                <a:cs typeface="Arial"/>
                <a:sym typeface="Arial"/>
              </a:rPr>
              <a:t>Introduction to Drug Discovery and Development</a:t>
            </a:r>
          </a:p>
          <a:p>
            <a:pPr marL="0" marR="0" lvl="0" indent="0" algn="ctr" rtl="0">
              <a:spcBef>
                <a:spcPts val="0"/>
              </a:spcBef>
              <a:spcAft>
                <a:spcPts val="0"/>
              </a:spcAft>
              <a:buNone/>
            </a:pPr>
            <a:r>
              <a:rPr lang="en-CH" sz="2000" b="0" i="0" dirty="0">
                <a:solidFill>
                  <a:srgbClr val="242424"/>
                </a:solidFill>
                <a:latin typeface="Arial"/>
                <a:ea typeface="Arial"/>
                <a:cs typeface="Arial"/>
                <a:sym typeface="Arial"/>
              </a:rPr>
              <a:t>Jeremy Burrows</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EDFD3-1B34-7F81-3C0A-6455C246E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41AFF-AA19-5ADB-55E3-0A218E769219}"/>
              </a:ext>
            </a:extLst>
          </p:cNvPr>
          <p:cNvSpPr>
            <a:spLocks noGrp="1"/>
          </p:cNvSpPr>
          <p:nvPr>
            <p:ph type="title"/>
          </p:nvPr>
        </p:nvSpPr>
        <p:spPr>
          <a:xfrm>
            <a:off x="838200" y="365125"/>
            <a:ext cx="7772400" cy="645069"/>
          </a:xfrm>
        </p:spPr>
        <p:txBody>
          <a:bodyPr>
            <a:normAutofit/>
          </a:bodyPr>
          <a:lstStyle/>
          <a:p>
            <a:r>
              <a:rPr lang="en-CH" dirty="0"/>
              <a:t>What makes a good hit?</a:t>
            </a:r>
            <a:endParaRPr lang="en-ZA" dirty="0"/>
          </a:p>
        </p:txBody>
      </p:sp>
      <p:sp>
        <p:nvSpPr>
          <p:cNvPr id="3" name="Content Placeholder 2">
            <a:extLst>
              <a:ext uri="{FF2B5EF4-FFF2-40B4-BE49-F238E27FC236}">
                <a16:creationId xmlns:a16="http://schemas.microsoft.com/office/drawing/2014/main" id="{61CFAED3-88DD-D06F-CCF3-27F31720155A}"/>
              </a:ext>
            </a:extLst>
          </p:cNvPr>
          <p:cNvSpPr>
            <a:spLocks noGrp="1"/>
          </p:cNvSpPr>
          <p:nvPr>
            <p:ph idx="1"/>
          </p:nvPr>
        </p:nvSpPr>
        <p:spPr>
          <a:xfrm>
            <a:off x="334875" y="1193074"/>
            <a:ext cx="12061371" cy="5299801"/>
          </a:xfrm>
        </p:spPr>
        <p:txBody>
          <a:bodyPr>
            <a:noAutofit/>
          </a:bodyPr>
          <a:lstStyle/>
          <a:p>
            <a:r>
              <a:rPr lang="en-US" sz="2400" b="1" dirty="0"/>
              <a:t>Potency and selectivity</a:t>
            </a:r>
          </a:p>
          <a:p>
            <a:r>
              <a:rPr lang="en-US" sz="2400" b="1" dirty="0"/>
              <a:t>Drug-like properties including low Molecular Weight (MW) and low lipophilicity (</a:t>
            </a:r>
            <a:r>
              <a:rPr lang="en-US" sz="2400" b="1" dirty="0" err="1"/>
              <a:t>LogP</a:t>
            </a:r>
            <a:r>
              <a:rPr lang="en-US" sz="2400" b="1" dirty="0"/>
              <a:t>)</a:t>
            </a:r>
          </a:p>
          <a:p>
            <a:r>
              <a:rPr lang="en-US" sz="2400" b="1" dirty="0"/>
              <a:t>Synthetic accessibility and versatility</a:t>
            </a:r>
          </a:p>
          <a:p>
            <a:r>
              <a:rPr lang="en-US" sz="2400" b="1" dirty="0"/>
              <a:t>No undesirable groups</a:t>
            </a:r>
          </a:p>
          <a:p>
            <a:r>
              <a:rPr lang="en-US" sz="2400" b="1" dirty="0"/>
              <a:t>Freedom to Operate (FTO) and Intellectual Property (IP) space</a:t>
            </a:r>
          </a:p>
        </p:txBody>
      </p:sp>
      <p:sp>
        <p:nvSpPr>
          <p:cNvPr id="4" name="Slide Number Placeholder 3">
            <a:extLst>
              <a:ext uri="{FF2B5EF4-FFF2-40B4-BE49-F238E27FC236}">
                <a16:creationId xmlns:a16="http://schemas.microsoft.com/office/drawing/2014/main" id="{1BF4F21A-41C9-973C-427E-765203B84FB6}"/>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10</a:t>
            </a:fld>
            <a:endParaRPr lang="en-ZA" dirty="0"/>
          </a:p>
        </p:txBody>
      </p:sp>
      <p:pic>
        <p:nvPicPr>
          <p:cNvPr id="6" name="Image 6">
            <a:extLst>
              <a:ext uri="{FF2B5EF4-FFF2-40B4-BE49-F238E27FC236}">
                <a16:creationId xmlns:a16="http://schemas.microsoft.com/office/drawing/2014/main" id="{5DEE1AB1-DFB9-EB97-F58A-2DBFB1A16E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0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C928-C170-2CAD-0DE1-369F1180A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B53A4-DCF1-CEEE-50FE-D83602413544}"/>
              </a:ext>
            </a:extLst>
          </p:cNvPr>
          <p:cNvSpPr>
            <a:spLocks noGrp="1"/>
          </p:cNvSpPr>
          <p:nvPr>
            <p:ph type="title"/>
          </p:nvPr>
        </p:nvSpPr>
        <p:spPr>
          <a:xfrm>
            <a:off x="602530" y="116681"/>
            <a:ext cx="7772400" cy="645069"/>
          </a:xfrm>
        </p:spPr>
        <p:txBody>
          <a:bodyPr>
            <a:normAutofit/>
          </a:bodyPr>
          <a:lstStyle/>
          <a:p>
            <a:r>
              <a:rPr lang="en-CH" dirty="0"/>
              <a:t>Potency</a:t>
            </a:r>
            <a:endParaRPr lang="en-ZA" dirty="0"/>
          </a:p>
        </p:txBody>
      </p:sp>
      <p:sp>
        <p:nvSpPr>
          <p:cNvPr id="3" name="Content Placeholder 2">
            <a:extLst>
              <a:ext uri="{FF2B5EF4-FFF2-40B4-BE49-F238E27FC236}">
                <a16:creationId xmlns:a16="http://schemas.microsoft.com/office/drawing/2014/main" id="{075419F2-0D53-C194-7486-8E7E4A62CF67}"/>
              </a:ext>
            </a:extLst>
          </p:cNvPr>
          <p:cNvSpPr>
            <a:spLocks noGrp="1"/>
          </p:cNvSpPr>
          <p:nvPr>
            <p:ph idx="1"/>
          </p:nvPr>
        </p:nvSpPr>
        <p:spPr>
          <a:xfrm>
            <a:off x="334875" y="825422"/>
            <a:ext cx="12061371" cy="5299801"/>
          </a:xfrm>
        </p:spPr>
        <p:txBody>
          <a:bodyPr>
            <a:noAutofit/>
          </a:bodyPr>
          <a:lstStyle/>
          <a:p>
            <a:r>
              <a:rPr lang="en-US" sz="2800" b="1" dirty="0"/>
              <a:t>Potency is the measure of compound activity and reflects the thermodynamics of a compound binding to a biological target</a:t>
            </a:r>
          </a:p>
          <a:p>
            <a:endParaRPr lang="en-CH" sz="2800" b="1" dirty="0"/>
          </a:p>
          <a:p>
            <a:r>
              <a:rPr lang="en-CH" sz="2800" b="1" dirty="0"/>
              <a:t>G</a:t>
            </a:r>
            <a:r>
              <a:rPr lang="en-US" sz="2800" b="1" dirty="0" err="1"/>
              <a:t>overned</a:t>
            </a:r>
            <a:r>
              <a:rPr lang="en-US" sz="2800" b="1" dirty="0"/>
              <a:t> by </a:t>
            </a:r>
            <a:r>
              <a:rPr lang="en-US" sz="2800" b="1" dirty="0">
                <a:latin typeface="Symbol" panose="05050102010706020507" pitchFamily="18" charset="2"/>
              </a:rPr>
              <a:t>D</a:t>
            </a:r>
            <a:r>
              <a:rPr lang="en-US" sz="2800" b="1" dirty="0"/>
              <a:t>G=</a:t>
            </a:r>
            <a:r>
              <a:rPr lang="en-US" sz="2800" b="1" dirty="0">
                <a:latin typeface="Symbol" panose="05050102010706020507" pitchFamily="18" charset="2"/>
              </a:rPr>
              <a:t>D</a:t>
            </a:r>
            <a:r>
              <a:rPr lang="en-US" sz="2800" b="1" dirty="0"/>
              <a:t>H-T</a:t>
            </a:r>
            <a:r>
              <a:rPr lang="en-US" sz="2800" b="1" dirty="0">
                <a:latin typeface="Symbol" panose="05050102010706020507" pitchFamily="18" charset="2"/>
              </a:rPr>
              <a:t>D</a:t>
            </a:r>
            <a:r>
              <a:rPr lang="en-US" sz="2800" b="1" dirty="0"/>
              <a:t>S</a:t>
            </a:r>
          </a:p>
          <a:p>
            <a:pPr lvl="1"/>
            <a:r>
              <a:rPr lang="en-US" sz="2400" dirty="0"/>
              <a:t> </a:t>
            </a:r>
            <a:r>
              <a:rPr lang="en-US" sz="2400" b="1" dirty="0">
                <a:latin typeface="Symbol" panose="05050102010706020507" pitchFamily="18" charset="2"/>
              </a:rPr>
              <a:t>D</a:t>
            </a:r>
            <a:r>
              <a:rPr lang="en-US" sz="2400" b="1" dirty="0"/>
              <a:t>H </a:t>
            </a:r>
            <a:r>
              <a:rPr lang="en-US" sz="2400" dirty="0"/>
              <a:t>enthalpy – bond breaking (i.e. </a:t>
            </a:r>
            <a:r>
              <a:rPr lang="en-US" sz="2400" dirty="0" err="1"/>
              <a:t>desolvation</a:t>
            </a:r>
            <a:r>
              <a:rPr lang="en-US" sz="2400" dirty="0"/>
              <a:t>) and bond forming (how well the drug binds to the target)</a:t>
            </a:r>
          </a:p>
          <a:p>
            <a:pPr lvl="1"/>
            <a:r>
              <a:rPr lang="en-US" sz="2400" dirty="0"/>
              <a:t> </a:t>
            </a:r>
            <a:r>
              <a:rPr lang="en-US" sz="2400" b="1" dirty="0">
                <a:latin typeface="Symbol" panose="05050102010706020507" pitchFamily="18" charset="2"/>
              </a:rPr>
              <a:t>D</a:t>
            </a:r>
            <a:r>
              <a:rPr lang="en-US" sz="2400" b="1" dirty="0"/>
              <a:t>S </a:t>
            </a:r>
            <a:r>
              <a:rPr lang="en-US" sz="2400" dirty="0"/>
              <a:t>entropy – overall impact on disorder of the system</a:t>
            </a:r>
          </a:p>
          <a:p>
            <a:endParaRPr lang="en-CH" sz="2800" b="1" dirty="0"/>
          </a:p>
          <a:p>
            <a:r>
              <a:rPr lang="en-US" sz="2800" b="1" dirty="0"/>
              <a:t>Most, but not all, drugs in the </a:t>
            </a:r>
            <a:r>
              <a:rPr lang="en-US" sz="2800" b="1" dirty="0" err="1"/>
              <a:t>nM</a:t>
            </a:r>
            <a:r>
              <a:rPr lang="en-US" sz="2800" b="1" dirty="0"/>
              <a:t> range</a:t>
            </a:r>
          </a:p>
          <a:p>
            <a:pPr marL="971550" lvl="1" indent="-285750">
              <a:spcBef>
                <a:spcPts val="600"/>
              </a:spcBef>
            </a:pPr>
            <a:r>
              <a:rPr lang="en-US" sz="2400" dirty="0"/>
              <a:t>Weaker compounds require higher concentrations to efficiently interact with target leading to increased chances of off-target effects</a:t>
            </a:r>
          </a:p>
          <a:p>
            <a:pPr marL="971550" lvl="1" indent="-285750">
              <a:spcBef>
                <a:spcPts val="600"/>
              </a:spcBef>
            </a:pPr>
            <a:r>
              <a:rPr lang="en-US" sz="2400" dirty="0"/>
              <a:t>Potency impacts dose size</a:t>
            </a:r>
          </a:p>
          <a:p>
            <a:r>
              <a:rPr lang="en-US" sz="2800" b="1" dirty="0"/>
              <a:t>Potency is NOT the only game in town!</a:t>
            </a:r>
          </a:p>
        </p:txBody>
      </p:sp>
      <p:sp>
        <p:nvSpPr>
          <p:cNvPr id="4" name="Slide Number Placeholder 3">
            <a:extLst>
              <a:ext uri="{FF2B5EF4-FFF2-40B4-BE49-F238E27FC236}">
                <a16:creationId xmlns:a16="http://schemas.microsoft.com/office/drawing/2014/main" id="{AD0665DA-17C1-A810-D689-C10BD2FFAAB6}"/>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11</a:t>
            </a:fld>
            <a:endParaRPr lang="en-ZA" dirty="0"/>
          </a:p>
        </p:txBody>
      </p:sp>
      <p:pic>
        <p:nvPicPr>
          <p:cNvPr id="6" name="Image 6">
            <a:extLst>
              <a:ext uri="{FF2B5EF4-FFF2-40B4-BE49-F238E27FC236}">
                <a16:creationId xmlns:a16="http://schemas.microsoft.com/office/drawing/2014/main" id="{737F2456-2B3D-F7FF-7CB5-D89EB2CBE8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07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E5C74-33C7-5DBD-A64D-9B7643025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8FEBC-F2F2-3A85-BD2D-CA716DF6F899}"/>
              </a:ext>
            </a:extLst>
          </p:cNvPr>
          <p:cNvSpPr>
            <a:spLocks noGrp="1"/>
          </p:cNvSpPr>
          <p:nvPr>
            <p:ph type="title"/>
          </p:nvPr>
        </p:nvSpPr>
        <p:spPr>
          <a:xfrm>
            <a:off x="838199" y="365125"/>
            <a:ext cx="9983771" cy="645069"/>
          </a:xfrm>
        </p:spPr>
        <p:txBody>
          <a:bodyPr>
            <a:normAutofit/>
          </a:bodyPr>
          <a:lstStyle/>
          <a:p>
            <a:r>
              <a:rPr lang="en-CH" dirty="0"/>
              <a:t>Ligand Efficiency (LE) – A measure of “Fit”</a:t>
            </a:r>
            <a:endParaRPr lang="en-ZA" dirty="0"/>
          </a:p>
        </p:txBody>
      </p:sp>
      <p:sp>
        <p:nvSpPr>
          <p:cNvPr id="3" name="Content Placeholder 2">
            <a:extLst>
              <a:ext uri="{FF2B5EF4-FFF2-40B4-BE49-F238E27FC236}">
                <a16:creationId xmlns:a16="http://schemas.microsoft.com/office/drawing/2014/main" id="{945F469C-1113-BDD1-D89A-9A8505FE13C3}"/>
              </a:ext>
            </a:extLst>
          </p:cNvPr>
          <p:cNvSpPr>
            <a:spLocks noGrp="1"/>
          </p:cNvSpPr>
          <p:nvPr>
            <p:ph idx="1"/>
          </p:nvPr>
        </p:nvSpPr>
        <p:spPr>
          <a:xfrm>
            <a:off x="334875" y="1136512"/>
            <a:ext cx="12061371" cy="5299801"/>
          </a:xfrm>
        </p:spPr>
        <p:txBody>
          <a:bodyPr>
            <a:noAutofit/>
          </a:bodyPr>
          <a:lstStyle/>
          <a:p>
            <a:r>
              <a:rPr lang="en-US" sz="2800" b="1" dirty="0"/>
              <a:t>Binding contribution per non-H atom</a:t>
            </a:r>
          </a:p>
          <a:p>
            <a:pPr marL="971550" lvl="1" indent="-457200"/>
            <a:r>
              <a:rPr lang="en-US" sz="2400" dirty="0"/>
              <a:t>“Goodness of fit”</a:t>
            </a:r>
          </a:p>
          <a:p>
            <a:pPr marL="971550" lvl="1" indent="-457200"/>
            <a:endParaRPr lang="en-US" sz="2800" dirty="0"/>
          </a:p>
          <a:p>
            <a:pPr marL="971550" lvl="1" indent="-457200"/>
            <a:endParaRPr lang="en-US" sz="2800" dirty="0"/>
          </a:p>
          <a:p>
            <a:pPr marL="971550" lvl="1" indent="-457200"/>
            <a:endParaRPr lang="en-US" sz="2800" dirty="0"/>
          </a:p>
          <a:p>
            <a:pPr marL="971550" lvl="1" indent="-457200"/>
            <a:endParaRPr lang="en-US" sz="2800" dirty="0"/>
          </a:p>
          <a:p>
            <a:pPr marL="971550" lvl="1" indent="-457200"/>
            <a:endParaRPr lang="en-US" sz="2800" dirty="0"/>
          </a:p>
          <a:p>
            <a:pPr marL="971550" lvl="1" indent="-457200"/>
            <a:endParaRPr lang="en-US" sz="2800" dirty="0"/>
          </a:p>
          <a:p>
            <a:endParaRPr lang="en-US" sz="2800" b="1" dirty="0"/>
          </a:p>
          <a:p>
            <a:r>
              <a:rPr lang="en-US" sz="2800" b="1" dirty="0" err="1"/>
              <a:t>Optimising</a:t>
            </a:r>
            <a:r>
              <a:rPr lang="en-US" sz="2800" b="1" dirty="0"/>
              <a:t> a low LE hit has risks</a:t>
            </a:r>
          </a:p>
          <a:p>
            <a:pPr marL="971550" lvl="1" indent="-457200"/>
            <a:r>
              <a:rPr lang="en-US" sz="2400" dirty="0"/>
              <a:t>Poor, non-optimal fit to target</a:t>
            </a:r>
            <a:r>
              <a:rPr lang="en-CH" sz="2400" dirty="0"/>
              <a:t>; </a:t>
            </a:r>
            <a:r>
              <a:rPr lang="en-US" sz="2400" dirty="0"/>
              <a:t>Potency gained by bulk and not specific interactions</a:t>
            </a:r>
          </a:p>
        </p:txBody>
      </p:sp>
      <p:sp>
        <p:nvSpPr>
          <p:cNvPr id="4" name="Slide Number Placeholder 3">
            <a:extLst>
              <a:ext uri="{FF2B5EF4-FFF2-40B4-BE49-F238E27FC236}">
                <a16:creationId xmlns:a16="http://schemas.microsoft.com/office/drawing/2014/main" id="{3E97ADD5-F006-A407-9DF2-235EF6622E7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12</a:t>
            </a:fld>
            <a:endParaRPr lang="en-ZA" dirty="0"/>
          </a:p>
        </p:txBody>
      </p:sp>
      <p:pic>
        <p:nvPicPr>
          <p:cNvPr id="6" name="Image 6">
            <a:extLst>
              <a:ext uri="{FF2B5EF4-FFF2-40B4-BE49-F238E27FC236}">
                <a16:creationId xmlns:a16="http://schemas.microsoft.com/office/drawing/2014/main" id="{5B40618A-1AC4-06E5-6504-CE1D66BF1E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9E3DBEF-37ED-2F2D-9FCE-56A29F906CC6}"/>
              </a:ext>
            </a:extLst>
          </p:cNvPr>
          <p:cNvSpPr>
            <a:spLocks noChangeArrowheads="1"/>
          </p:cNvSpPr>
          <p:nvPr/>
        </p:nvSpPr>
        <p:spPr bwMode="auto">
          <a:xfrm>
            <a:off x="420968" y="2079450"/>
            <a:ext cx="8695104" cy="3046988"/>
          </a:xfrm>
          <a:prstGeom prst="rect">
            <a:avLst/>
          </a:prstGeom>
          <a:noFill/>
          <a:ln w="28575">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140000"/>
              </a:lnSpc>
              <a:spcBef>
                <a:spcPct val="200000"/>
              </a:spcBef>
              <a:buClr>
                <a:srgbClr val="5D0735"/>
              </a:buClr>
              <a:buFont typeface="Wingdings" pitchFamily="2" charset="2"/>
              <a:buBlip>
                <a:blip r:embed="rId3"/>
              </a:buBlip>
              <a:defRPr sz="1600">
                <a:solidFill>
                  <a:schemeClr val="tx1"/>
                </a:solidFill>
                <a:latin typeface="Verdana" pitchFamily="34" charset="0"/>
              </a:defRPr>
            </a:lvl1pPr>
            <a:lvl2pPr marL="742950" indent="-285750" eaLnBrk="0" hangingPunct="0">
              <a:lnSpc>
                <a:spcPct val="140000"/>
              </a:lnSpc>
              <a:spcBef>
                <a:spcPct val="20000"/>
              </a:spcBef>
              <a:buClr>
                <a:srgbClr val="5D0735"/>
              </a:buClr>
              <a:buFont typeface="Wingdings" pitchFamily="2" charset="2"/>
              <a:defRPr sz="1600" i="1">
                <a:solidFill>
                  <a:srgbClr val="5D0735"/>
                </a:solidFill>
                <a:latin typeface="Verdana" pitchFamily="34" charset="0"/>
              </a:defRPr>
            </a:lvl2pPr>
            <a:lvl3pPr marL="1143000" indent="-228600" eaLnBrk="0" hangingPunct="0">
              <a:lnSpc>
                <a:spcPct val="140000"/>
              </a:lnSpc>
              <a:spcBef>
                <a:spcPct val="20000"/>
              </a:spcBef>
              <a:buClr>
                <a:srgbClr val="5D0735"/>
              </a:buClr>
              <a:buFont typeface="Wingdings" pitchFamily="2" charset="2"/>
              <a:buChar char="¨"/>
              <a:defRPr>
                <a:solidFill>
                  <a:schemeClr val="tx1"/>
                </a:solidFill>
                <a:latin typeface="Verdana" pitchFamily="34" charset="0"/>
              </a:defRPr>
            </a:lvl3pPr>
            <a:lvl4pPr marL="16002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4pPr>
            <a:lvl5pPr marL="20574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5pPr>
            <a:lvl6pPr marL="25146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6pPr>
            <a:lvl7pPr marL="29718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7pPr>
            <a:lvl8pPr marL="34290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8pPr>
            <a:lvl9pPr marL="38862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9pPr>
          </a:lstStyle>
          <a:p>
            <a:pPr eaLnBrk="1" hangingPunct="1">
              <a:lnSpc>
                <a:spcPct val="100000"/>
              </a:lnSpc>
              <a:spcBef>
                <a:spcPct val="0"/>
              </a:spcBef>
              <a:buClrTx/>
              <a:buFontTx/>
              <a:buNone/>
            </a:pPr>
            <a:r>
              <a:rPr lang="en-GB" altLang="en-US" sz="2400" dirty="0">
                <a:latin typeface="Arial" pitchFamily="34" charset="0"/>
                <a:cs typeface="Arial" pitchFamily="34" charset="0"/>
              </a:rPr>
              <a:t>LE = -</a:t>
            </a:r>
            <a:r>
              <a:rPr lang="en-GB" altLang="en-US" sz="2400" u="sng" dirty="0" err="1">
                <a:latin typeface="Arial" pitchFamily="34" charset="0"/>
                <a:cs typeface="Arial" pitchFamily="34" charset="0"/>
              </a:rPr>
              <a:t>RTlnK</a:t>
            </a:r>
            <a:r>
              <a:rPr lang="en-GB" altLang="en-US" sz="2400" dirty="0" err="1">
                <a:latin typeface="Arial" pitchFamily="34" charset="0"/>
                <a:cs typeface="Arial" pitchFamily="34" charset="0"/>
              </a:rPr>
              <a:t>i</a:t>
            </a:r>
            <a:r>
              <a:rPr lang="en-GB" altLang="en-US" sz="2400" dirty="0">
                <a:latin typeface="Arial" pitchFamily="34" charset="0"/>
                <a:cs typeface="Arial" pitchFamily="34" charset="0"/>
              </a:rPr>
              <a:t>      	HA = no. of Heavy atoms i.e. non-H atoms</a:t>
            </a:r>
          </a:p>
          <a:p>
            <a:pPr eaLnBrk="1" hangingPunct="1">
              <a:lnSpc>
                <a:spcPct val="100000"/>
              </a:lnSpc>
              <a:spcBef>
                <a:spcPct val="0"/>
              </a:spcBef>
              <a:buClrTx/>
              <a:buFontTx/>
              <a:buNone/>
            </a:pPr>
            <a:r>
              <a:rPr lang="en-GB" altLang="en-US" sz="2400" dirty="0">
                <a:latin typeface="Arial" pitchFamily="34" charset="0"/>
                <a:cs typeface="Arial" pitchFamily="34" charset="0"/>
              </a:rPr>
              <a:t>            HA		R = Gas Constant (0.001987kcalK</a:t>
            </a:r>
            <a:r>
              <a:rPr lang="en-GB" altLang="en-US" sz="2400" baseline="30000" dirty="0">
                <a:latin typeface="Arial" pitchFamily="34" charset="0"/>
                <a:cs typeface="Arial" pitchFamily="34" charset="0"/>
              </a:rPr>
              <a:t>-1</a:t>
            </a:r>
            <a:r>
              <a:rPr lang="en-GB" altLang="en-US" sz="2400" dirty="0">
                <a:latin typeface="Arial" pitchFamily="34" charset="0"/>
                <a:cs typeface="Arial" pitchFamily="34" charset="0"/>
              </a:rPr>
              <a:t>mol</a:t>
            </a:r>
            <a:r>
              <a:rPr lang="en-GB" altLang="en-US" sz="2400" baseline="30000" dirty="0">
                <a:latin typeface="Arial" pitchFamily="34" charset="0"/>
                <a:cs typeface="Arial" pitchFamily="34" charset="0"/>
              </a:rPr>
              <a:t>-1</a:t>
            </a:r>
            <a:r>
              <a:rPr lang="en-GB" altLang="en-US" sz="2400" dirty="0">
                <a:latin typeface="Arial" pitchFamily="34" charset="0"/>
                <a:cs typeface="Arial" pitchFamily="34" charset="0"/>
              </a:rPr>
              <a:t>)</a:t>
            </a:r>
          </a:p>
          <a:p>
            <a:pPr eaLnBrk="1" hangingPunct="1">
              <a:lnSpc>
                <a:spcPct val="100000"/>
              </a:lnSpc>
              <a:spcBef>
                <a:spcPct val="0"/>
              </a:spcBef>
              <a:buClrTx/>
              <a:buFontTx/>
              <a:buNone/>
            </a:pPr>
            <a:r>
              <a:rPr lang="en-GB" altLang="en-US" sz="2400" dirty="0">
                <a:latin typeface="Arial" pitchFamily="34" charset="0"/>
                <a:cs typeface="Arial" pitchFamily="34" charset="0"/>
              </a:rPr>
              <a:t>			T = Temperature in Kelvin</a:t>
            </a:r>
          </a:p>
          <a:p>
            <a:pPr eaLnBrk="1" hangingPunct="1">
              <a:lnSpc>
                <a:spcPct val="100000"/>
              </a:lnSpc>
              <a:spcBef>
                <a:spcPct val="0"/>
              </a:spcBef>
              <a:buClrTx/>
              <a:buFontTx/>
              <a:buNone/>
            </a:pPr>
            <a:r>
              <a:rPr lang="en-GB" altLang="en-US" sz="2400" dirty="0">
                <a:latin typeface="Arial" pitchFamily="34" charset="0"/>
                <a:cs typeface="Arial" pitchFamily="34" charset="0"/>
              </a:rPr>
              <a:t>			Ki = Potency in M</a:t>
            </a:r>
          </a:p>
          <a:p>
            <a:pPr eaLnBrk="1" hangingPunct="1">
              <a:lnSpc>
                <a:spcPct val="100000"/>
              </a:lnSpc>
              <a:spcBef>
                <a:spcPct val="0"/>
              </a:spcBef>
              <a:buClrTx/>
              <a:buFontTx/>
              <a:buNone/>
            </a:pPr>
            <a:endParaRPr lang="en-GB" altLang="en-US" sz="2400" dirty="0">
              <a:latin typeface="Arial" pitchFamily="34" charset="0"/>
              <a:cs typeface="Arial" pitchFamily="34" charset="0"/>
            </a:endParaRPr>
          </a:p>
          <a:p>
            <a:pPr eaLnBrk="1" hangingPunct="1">
              <a:lnSpc>
                <a:spcPct val="100000"/>
              </a:lnSpc>
              <a:spcBef>
                <a:spcPct val="0"/>
              </a:spcBef>
              <a:buClrTx/>
              <a:buFontTx/>
              <a:buNone/>
            </a:pPr>
            <a:r>
              <a:rPr lang="en-GB" sz="2400" dirty="0">
                <a:latin typeface="Arial" pitchFamily="34" charset="0"/>
                <a:cs typeface="Arial" pitchFamily="34" charset="0"/>
              </a:rPr>
              <a:t>LE = pIC</a:t>
            </a:r>
            <a:r>
              <a:rPr lang="en-GB" sz="2400" baseline="-25000" dirty="0">
                <a:latin typeface="Arial" pitchFamily="34" charset="0"/>
                <a:cs typeface="Arial" pitchFamily="34" charset="0"/>
              </a:rPr>
              <a:t>50</a:t>
            </a:r>
            <a:r>
              <a:rPr lang="en-GB" sz="2400" dirty="0">
                <a:latin typeface="Arial" pitchFamily="34" charset="0"/>
                <a:cs typeface="Arial" pitchFamily="34" charset="0"/>
              </a:rPr>
              <a:t>*1.37/HA 	[pIC</a:t>
            </a:r>
            <a:r>
              <a:rPr lang="en-GB" sz="2400" baseline="-25000" dirty="0">
                <a:latin typeface="Arial" pitchFamily="34" charset="0"/>
                <a:cs typeface="Arial" pitchFamily="34" charset="0"/>
              </a:rPr>
              <a:t>50</a:t>
            </a:r>
            <a:r>
              <a:rPr lang="en-GB" sz="2400" dirty="0">
                <a:latin typeface="Arial" pitchFamily="34" charset="0"/>
                <a:cs typeface="Arial" pitchFamily="34" charset="0"/>
              </a:rPr>
              <a:t> is -Log</a:t>
            </a:r>
            <a:r>
              <a:rPr lang="en-GB" sz="2400" baseline="-25000" dirty="0">
                <a:latin typeface="Arial" pitchFamily="34" charset="0"/>
                <a:cs typeface="Arial" pitchFamily="34" charset="0"/>
              </a:rPr>
              <a:t>10</a:t>
            </a:r>
            <a:r>
              <a:rPr lang="en-GB" sz="2400" dirty="0">
                <a:latin typeface="Arial" pitchFamily="34" charset="0"/>
                <a:cs typeface="Arial" pitchFamily="34" charset="0"/>
              </a:rPr>
              <a:t>(IC</a:t>
            </a:r>
            <a:r>
              <a:rPr lang="en-GB" sz="2400" baseline="-25000" dirty="0">
                <a:latin typeface="Arial" pitchFamily="34" charset="0"/>
                <a:cs typeface="Arial" pitchFamily="34" charset="0"/>
              </a:rPr>
              <a:t>50</a:t>
            </a:r>
            <a:r>
              <a:rPr lang="en-GB" sz="2400" dirty="0">
                <a:latin typeface="Arial" pitchFamily="34" charset="0"/>
                <a:cs typeface="Arial" pitchFamily="34" charset="0"/>
              </a:rPr>
              <a:t>)]</a:t>
            </a:r>
          </a:p>
          <a:p>
            <a:pPr eaLnBrk="1" hangingPunct="1">
              <a:lnSpc>
                <a:spcPct val="100000"/>
              </a:lnSpc>
              <a:spcBef>
                <a:spcPct val="0"/>
              </a:spcBef>
              <a:buClrTx/>
              <a:buFontTx/>
              <a:buNone/>
            </a:pPr>
            <a:endParaRPr lang="en-GB" altLang="en-US" sz="2400" dirty="0">
              <a:latin typeface="Arial" pitchFamily="34" charset="0"/>
              <a:cs typeface="Arial" pitchFamily="34" charset="0"/>
            </a:endParaRPr>
          </a:p>
          <a:p>
            <a:pPr eaLnBrk="1" hangingPunct="1">
              <a:lnSpc>
                <a:spcPct val="100000"/>
              </a:lnSpc>
              <a:spcBef>
                <a:spcPct val="0"/>
              </a:spcBef>
              <a:buClrTx/>
              <a:buNone/>
            </a:pPr>
            <a:r>
              <a:rPr lang="en-GB" altLang="en-US" sz="2400" dirty="0">
                <a:latin typeface="Arial" pitchFamily="34" charset="0"/>
                <a:cs typeface="Arial" pitchFamily="34" charset="0"/>
              </a:rPr>
              <a:t>Has units kilocalories per mole per non-H atom</a:t>
            </a:r>
          </a:p>
        </p:txBody>
      </p:sp>
      <p:sp>
        <p:nvSpPr>
          <p:cNvPr id="7" name="TextBox 6">
            <a:extLst>
              <a:ext uri="{FF2B5EF4-FFF2-40B4-BE49-F238E27FC236}">
                <a16:creationId xmlns:a16="http://schemas.microsoft.com/office/drawing/2014/main" id="{F4E3C491-33B6-593F-161F-E0F56D440B42}"/>
              </a:ext>
            </a:extLst>
          </p:cNvPr>
          <p:cNvSpPr txBox="1"/>
          <p:nvPr/>
        </p:nvSpPr>
        <p:spPr>
          <a:xfrm>
            <a:off x="9202165" y="2828835"/>
            <a:ext cx="2914580" cy="1200329"/>
          </a:xfrm>
          <a:prstGeom prst="rect">
            <a:avLst/>
          </a:prstGeom>
          <a:noFill/>
          <a:ln w="28575">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00000"/>
              </a:lnSpc>
              <a:spcBef>
                <a:spcPct val="0"/>
              </a:spcBef>
              <a:buClrTx/>
              <a:buFontTx/>
              <a:buNone/>
              <a:defRPr sz="2400">
                <a:latin typeface="Arial" pitchFamily="34" charset="0"/>
                <a:cs typeface="Arial" pitchFamily="34" charset="0"/>
              </a:defRPr>
            </a:lvl1pPr>
            <a:lvl2pPr marL="742950" indent="-285750" eaLnBrk="0" hangingPunct="0">
              <a:lnSpc>
                <a:spcPct val="140000"/>
              </a:lnSpc>
              <a:spcBef>
                <a:spcPct val="20000"/>
              </a:spcBef>
              <a:buClr>
                <a:srgbClr val="5D0735"/>
              </a:buClr>
              <a:buFont typeface="Wingdings" pitchFamily="2" charset="2"/>
              <a:defRPr sz="1600" i="1">
                <a:solidFill>
                  <a:srgbClr val="5D0735"/>
                </a:solidFill>
                <a:latin typeface="Verdana" pitchFamily="34" charset="0"/>
              </a:defRPr>
            </a:lvl2pPr>
            <a:lvl3pPr marL="1143000" indent="-228600" eaLnBrk="0" hangingPunct="0">
              <a:lnSpc>
                <a:spcPct val="140000"/>
              </a:lnSpc>
              <a:spcBef>
                <a:spcPct val="20000"/>
              </a:spcBef>
              <a:buClr>
                <a:srgbClr val="5D0735"/>
              </a:buClr>
              <a:buFont typeface="Wingdings" pitchFamily="2" charset="2"/>
              <a:buChar char="¨"/>
              <a:defRPr>
                <a:latin typeface="Verdana" pitchFamily="34" charset="0"/>
              </a:defRPr>
            </a:lvl3pPr>
            <a:lvl4pPr marL="1600200" indent="-228600" eaLnBrk="0" hangingPunct="0">
              <a:lnSpc>
                <a:spcPct val="140000"/>
              </a:lnSpc>
              <a:spcBef>
                <a:spcPct val="20000"/>
              </a:spcBef>
              <a:buClr>
                <a:srgbClr val="5D0735"/>
              </a:buClr>
              <a:buFont typeface="Wingdings" pitchFamily="2" charset="2"/>
              <a:buChar char="¨"/>
              <a:defRPr sz="1600">
                <a:latin typeface="Verdana" pitchFamily="34" charset="0"/>
              </a:defRPr>
            </a:lvl4pPr>
            <a:lvl5pPr marL="2057400" indent="-228600" eaLnBrk="0" hangingPunct="0">
              <a:lnSpc>
                <a:spcPct val="140000"/>
              </a:lnSpc>
              <a:spcBef>
                <a:spcPct val="20000"/>
              </a:spcBef>
              <a:buClr>
                <a:srgbClr val="5D0735"/>
              </a:buClr>
              <a:buFont typeface="Wingdings" pitchFamily="2" charset="2"/>
              <a:buChar char="¨"/>
              <a:defRPr sz="1600">
                <a:latin typeface="Verdana" pitchFamily="34" charset="0"/>
              </a:defRPr>
            </a:lvl5pPr>
            <a:lvl6pPr marL="2514600" indent="-228600" eaLnBrk="0" fontAlgn="base" hangingPunct="0">
              <a:lnSpc>
                <a:spcPct val="140000"/>
              </a:lnSpc>
              <a:spcBef>
                <a:spcPct val="20000"/>
              </a:spcBef>
              <a:spcAft>
                <a:spcPct val="0"/>
              </a:spcAft>
              <a:buClr>
                <a:srgbClr val="5D0735"/>
              </a:buClr>
              <a:buFont typeface="Wingdings" pitchFamily="2" charset="2"/>
              <a:buChar char="¨"/>
              <a:defRPr sz="1600">
                <a:latin typeface="Verdana" pitchFamily="34" charset="0"/>
              </a:defRPr>
            </a:lvl6pPr>
            <a:lvl7pPr marL="2971800" indent="-228600" eaLnBrk="0" fontAlgn="base" hangingPunct="0">
              <a:lnSpc>
                <a:spcPct val="140000"/>
              </a:lnSpc>
              <a:spcBef>
                <a:spcPct val="20000"/>
              </a:spcBef>
              <a:spcAft>
                <a:spcPct val="0"/>
              </a:spcAft>
              <a:buClr>
                <a:srgbClr val="5D0735"/>
              </a:buClr>
              <a:buFont typeface="Wingdings" pitchFamily="2" charset="2"/>
              <a:buChar char="¨"/>
              <a:defRPr sz="1600">
                <a:latin typeface="Verdana" pitchFamily="34" charset="0"/>
              </a:defRPr>
            </a:lvl7pPr>
            <a:lvl8pPr marL="3429000" indent="-228600" eaLnBrk="0" fontAlgn="base" hangingPunct="0">
              <a:lnSpc>
                <a:spcPct val="140000"/>
              </a:lnSpc>
              <a:spcBef>
                <a:spcPct val="20000"/>
              </a:spcBef>
              <a:spcAft>
                <a:spcPct val="0"/>
              </a:spcAft>
              <a:buClr>
                <a:srgbClr val="5D0735"/>
              </a:buClr>
              <a:buFont typeface="Wingdings" pitchFamily="2" charset="2"/>
              <a:buChar char="¨"/>
              <a:defRPr sz="1600">
                <a:latin typeface="Verdana" pitchFamily="34" charset="0"/>
              </a:defRPr>
            </a:lvl8pPr>
            <a:lvl9pPr marL="3886200" indent="-228600" eaLnBrk="0" fontAlgn="base" hangingPunct="0">
              <a:lnSpc>
                <a:spcPct val="140000"/>
              </a:lnSpc>
              <a:spcBef>
                <a:spcPct val="20000"/>
              </a:spcBef>
              <a:spcAft>
                <a:spcPct val="0"/>
              </a:spcAft>
              <a:buClr>
                <a:srgbClr val="5D0735"/>
              </a:buClr>
              <a:buFont typeface="Wingdings" pitchFamily="2" charset="2"/>
              <a:buChar char="¨"/>
              <a:defRPr sz="1600">
                <a:latin typeface="Verdana" pitchFamily="34" charset="0"/>
              </a:defRPr>
            </a:lvl9pPr>
          </a:lstStyle>
          <a:p>
            <a:r>
              <a:rPr lang="en-CH" dirty="0"/>
              <a:t>Lipophilicity Ligand</a:t>
            </a:r>
          </a:p>
          <a:p>
            <a:r>
              <a:rPr lang="en-CH" dirty="0"/>
              <a:t>Efficiency</a:t>
            </a:r>
          </a:p>
          <a:p>
            <a:r>
              <a:rPr lang="en-CH" dirty="0"/>
              <a:t>LLE = pIC50 - </a:t>
            </a:r>
            <a:r>
              <a:rPr lang="en-CH" dirty="0" err="1"/>
              <a:t>LogD</a:t>
            </a:r>
            <a:endParaRPr lang="en-CH" dirty="0"/>
          </a:p>
        </p:txBody>
      </p:sp>
    </p:spTree>
    <p:extLst>
      <p:ext uri="{BB962C8B-B14F-4D97-AF65-F5344CB8AC3E}">
        <p14:creationId xmlns:p14="http://schemas.microsoft.com/office/powerpoint/2010/main" val="315806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AC0DB-21A1-0D8C-462C-AB3AEA2CE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853AE-55C9-AA44-773A-FC81B3039BAB}"/>
              </a:ext>
            </a:extLst>
          </p:cNvPr>
          <p:cNvSpPr>
            <a:spLocks noGrp="1"/>
          </p:cNvSpPr>
          <p:nvPr>
            <p:ph type="title"/>
          </p:nvPr>
        </p:nvSpPr>
        <p:spPr>
          <a:xfrm>
            <a:off x="602530" y="116681"/>
            <a:ext cx="9408736" cy="645069"/>
          </a:xfrm>
        </p:spPr>
        <p:txBody>
          <a:bodyPr>
            <a:normAutofit fontScale="90000"/>
          </a:bodyPr>
          <a:lstStyle/>
          <a:p>
            <a:br>
              <a:rPr lang="en-CH" dirty="0"/>
            </a:br>
            <a:br>
              <a:rPr lang="en-CH" dirty="0"/>
            </a:br>
            <a:br>
              <a:rPr lang="en-CH" dirty="0"/>
            </a:br>
            <a:r>
              <a:rPr lang="en-CH" dirty="0" err="1"/>
              <a:t>Mentimeter</a:t>
            </a:r>
            <a:r>
              <a:rPr lang="en-CH" dirty="0"/>
              <a:t>:</a:t>
            </a:r>
            <a:br>
              <a:rPr lang="en-CH" dirty="0"/>
            </a:br>
            <a:r>
              <a:rPr lang="en-CH" dirty="0"/>
              <a:t>Which molecule would you rather work on?</a:t>
            </a:r>
            <a:endParaRPr lang="en-ZA" dirty="0"/>
          </a:p>
        </p:txBody>
      </p:sp>
      <p:sp>
        <p:nvSpPr>
          <p:cNvPr id="4" name="Slide Number Placeholder 3">
            <a:extLst>
              <a:ext uri="{FF2B5EF4-FFF2-40B4-BE49-F238E27FC236}">
                <a16:creationId xmlns:a16="http://schemas.microsoft.com/office/drawing/2014/main" id="{149520DE-7DE6-6F8B-5EC4-13F19385766A}"/>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13</a:t>
            </a:fld>
            <a:endParaRPr lang="en-ZA" dirty="0"/>
          </a:p>
        </p:txBody>
      </p:sp>
      <p:pic>
        <p:nvPicPr>
          <p:cNvPr id="6" name="Image 6">
            <a:extLst>
              <a:ext uri="{FF2B5EF4-FFF2-40B4-BE49-F238E27FC236}">
                <a16:creationId xmlns:a16="http://schemas.microsoft.com/office/drawing/2014/main" id="{8426B36C-B6AB-A677-B51A-32D6D6B860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9037A9F9-0102-8E25-E86F-10DF9BA15220}"/>
              </a:ext>
            </a:extLst>
          </p:cNvPr>
          <p:cNvSpPr txBox="1">
            <a:spLocks noChangeArrowheads="1"/>
          </p:cNvSpPr>
          <p:nvPr/>
        </p:nvSpPr>
        <p:spPr bwMode="auto">
          <a:xfrm>
            <a:off x="3658765" y="4726183"/>
            <a:ext cx="13644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40000"/>
              </a:lnSpc>
              <a:spcBef>
                <a:spcPct val="200000"/>
              </a:spcBef>
              <a:buClr>
                <a:srgbClr val="5D0735"/>
              </a:buClr>
              <a:buFont typeface="Wingdings" pitchFamily="2" charset="2"/>
              <a:buBlip>
                <a:blip r:embed="rId3"/>
              </a:buBlip>
              <a:defRPr sz="1600">
                <a:solidFill>
                  <a:schemeClr val="tx1"/>
                </a:solidFill>
                <a:latin typeface="Verdana" pitchFamily="34" charset="0"/>
              </a:defRPr>
            </a:lvl1pPr>
            <a:lvl2pPr marL="742950" indent="-285750" eaLnBrk="0" hangingPunct="0">
              <a:lnSpc>
                <a:spcPct val="140000"/>
              </a:lnSpc>
              <a:spcBef>
                <a:spcPct val="20000"/>
              </a:spcBef>
              <a:buClr>
                <a:srgbClr val="5D0735"/>
              </a:buClr>
              <a:buFont typeface="Wingdings" pitchFamily="2" charset="2"/>
              <a:defRPr sz="1600" i="1">
                <a:solidFill>
                  <a:srgbClr val="5D0735"/>
                </a:solidFill>
                <a:latin typeface="Verdana" pitchFamily="34" charset="0"/>
              </a:defRPr>
            </a:lvl2pPr>
            <a:lvl3pPr marL="1143000" indent="-228600" eaLnBrk="0" hangingPunct="0">
              <a:lnSpc>
                <a:spcPct val="140000"/>
              </a:lnSpc>
              <a:spcBef>
                <a:spcPct val="20000"/>
              </a:spcBef>
              <a:buClr>
                <a:srgbClr val="5D0735"/>
              </a:buClr>
              <a:buFont typeface="Wingdings" pitchFamily="2" charset="2"/>
              <a:buChar char="¨"/>
              <a:defRPr>
                <a:solidFill>
                  <a:schemeClr val="tx1"/>
                </a:solidFill>
                <a:latin typeface="Verdana" pitchFamily="34" charset="0"/>
              </a:defRPr>
            </a:lvl3pPr>
            <a:lvl4pPr marL="16002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4pPr>
            <a:lvl5pPr marL="20574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5pPr>
            <a:lvl6pPr marL="25146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6pPr>
            <a:lvl7pPr marL="29718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7pPr>
            <a:lvl8pPr marL="34290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8pPr>
            <a:lvl9pPr marL="38862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alibri"/>
                <a:ea typeface="+mn-ea"/>
                <a:cs typeface="+mn-cs"/>
              </a:rPr>
              <a:t>Ki = 100nM</a:t>
            </a:r>
          </a:p>
        </p:txBody>
      </p:sp>
      <p:sp>
        <p:nvSpPr>
          <p:cNvPr id="9" name="Text Box 6">
            <a:extLst>
              <a:ext uri="{FF2B5EF4-FFF2-40B4-BE49-F238E27FC236}">
                <a16:creationId xmlns:a16="http://schemas.microsoft.com/office/drawing/2014/main" id="{D15FCBE2-02BD-32D4-C336-5D2F0C35D527}"/>
              </a:ext>
            </a:extLst>
          </p:cNvPr>
          <p:cNvSpPr txBox="1">
            <a:spLocks noChangeArrowheads="1"/>
          </p:cNvSpPr>
          <p:nvPr/>
        </p:nvSpPr>
        <p:spPr bwMode="auto">
          <a:xfrm>
            <a:off x="6427862" y="4683540"/>
            <a:ext cx="16882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40000"/>
              </a:lnSpc>
              <a:spcBef>
                <a:spcPct val="200000"/>
              </a:spcBef>
              <a:buClr>
                <a:srgbClr val="5D0735"/>
              </a:buClr>
              <a:buFont typeface="Wingdings" pitchFamily="2" charset="2"/>
              <a:buBlip>
                <a:blip r:embed="rId3"/>
              </a:buBlip>
              <a:defRPr sz="1600">
                <a:solidFill>
                  <a:schemeClr val="tx1"/>
                </a:solidFill>
                <a:latin typeface="Verdana" pitchFamily="34" charset="0"/>
              </a:defRPr>
            </a:lvl1pPr>
            <a:lvl2pPr marL="742950" indent="-285750" eaLnBrk="0" hangingPunct="0">
              <a:lnSpc>
                <a:spcPct val="140000"/>
              </a:lnSpc>
              <a:spcBef>
                <a:spcPct val="20000"/>
              </a:spcBef>
              <a:buClr>
                <a:srgbClr val="5D0735"/>
              </a:buClr>
              <a:buFont typeface="Wingdings" pitchFamily="2" charset="2"/>
              <a:defRPr sz="1600" i="1">
                <a:solidFill>
                  <a:srgbClr val="5D0735"/>
                </a:solidFill>
                <a:latin typeface="Verdana" pitchFamily="34" charset="0"/>
              </a:defRPr>
            </a:lvl2pPr>
            <a:lvl3pPr marL="1143000" indent="-228600" eaLnBrk="0" hangingPunct="0">
              <a:lnSpc>
                <a:spcPct val="140000"/>
              </a:lnSpc>
              <a:spcBef>
                <a:spcPct val="20000"/>
              </a:spcBef>
              <a:buClr>
                <a:srgbClr val="5D0735"/>
              </a:buClr>
              <a:buFont typeface="Wingdings" pitchFamily="2" charset="2"/>
              <a:buChar char="¨"/>
              <a:defRPr>
                <a:solidFill>
                  <a:schemeClr val="tx1"/>
                </a:solidFill>
                <a:latin typeface="Verdana" pitchFamily="34" charset="0"/>
              </a:defRPr>
            </a:lvl3pPr>
            <a:lvl4pPr marL="16002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4pPr>
            <a:lvl5pPr marL="20574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5pPr>
            <a:lvl6pPr marL="25146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6pPr>
            <a:lvl7pPr marL="29718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7pPr>
            <a:lvl8pPr marL="34290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8pPr>
            <a:lvl9pPr marL="38862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alibri"/>
                <a:ea typeface="+mn-ea"/>
                <a:cs typeface="+mn-cs"/>
              </a:rPr>
              <a:t>Ki = 10,000nM</a:t>
            </a:r>
          </a:p>
        </p:txBody>
      </p:sp>
      <p:graphicFrame>
        <p:nvGraphicFramePr>
          <p:cNvPr id="3" name="Object 2">
            <a:extLst>
              <a:ext uri="{FF2B5EF4-FFF2-40B4-BE49-F238E27FC236}">
                <a16:creationId xmlns:a16="http://schemas.microsoft.com/office/drawing/2014/main" id="{18490C19-4180-C680-A14B-55056F5CA3BC}"/>
              </a:ext>
            </a:extLst>
          </p:cNvPr>
          <p:cNvGraphicFramePr>
            <a:graphicFrameLocks noChangeAspect="1"/>
          </p:cNvGraphicFramePr>
          <p:nvPr>
            <p:extLst>
              <p:ext uri="{D42A27DB-BD31-4B8C-83A1-F6EECF244321}">
                <p14:modId xmlns:p14="http://schemas.microsoft.com/office/powerpoint/2010/main" val="4078265421"/>
              </p:ext>
            </p:extLst>
          </p:nvPr>
        </p:nvGraphicFramePr>
        <p:xfrm>
          <a:off x="2450332" y="2519011"/>
          <a:ext cx="6294090" cy="1819978"/>
        </p:xfrm>
        <a:graphic>
          <a:graphicData uri="http://schemas.openxmlformats.org/presentationml/2006/ole">
            <mc:AlternateContent xmlns:mc="http://schemas.openxmlformats.org/markup-compatibility/2006">
              <mc:Choice xmlns:v="urn:schemas-microsoft-com:vml" Requires="v">
                <p:oleObj name="CS ChemDraw 64-bit Drawing" r:id="rId4" imgW="4083912" imgH="1180862" progId="ChemDraw_x64.Document.6.0">
                  <p:embed/>
                </p:oleObj>
              </mc:Choice>
              <mc:Fallback>
                <p:oleObj name="CS ChemDraw 64-bit Drawing" r:id="rId4" imgW="4083912" imgH="1180862" progId="ChemDraw_x64.Document.6.0">
                  <p:embed/>
                  <p:pic>
                    <p:nvPicPr>
                      <p:cNvPr id="3" name="Object 2">
                        <a:extLst>
                          <a:ext uri="{FF2B5EF4-FFF2-40B4-BE49-F238E27FC236}">
                            <a16:creationId xmlns:a16="http://schemas.microsoft.com/office/drawing/2014/main" id="{18490C19-4180-C680-A14B-55056F5CA3BC}"/>
                          </a:ext>
                        </a:extLst>
                      </p:cNvPr>
                      <p:cNvPicPr/>
                      <p:nvPr/>
                    </p:nvPicPr>
                    <p:blipFill>
                      <a:blip r:embed="rId5"/>
                      <a:stretch>
                        <a:fillRect/>
                      </a:stretch>
                    </p:blipFill>
                    <p:spPr>
                      <a:xfrm>
                        <a:off x="2450332" y="2519011"/>
                        <a:ext cx="6294090" cy="1819978"/>
                      </a:xfrm>
                      <a:prstGeom prst="rect">
                        <a:avLst/>
                      </a:prstGeom>
                    </p:spPr>
                  </p:pic>
                </p:oleObj>
              </mc:Fallback>
            </mc:AlternateContent>
          </a:graphicData>
        </a:graphic>
      </p:graphicFrame>
    </p:spTree>
    <p:extLst>
      <p:ext uri="{BB962C8B-B14F-4D97-AF65-F5344CB8AC3E}">
        <p14:creationId xmlns:p14="http://schemas.microsoft.com/office/powerpoint/2010/main" val="341550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BBF4-8256-64D0-A606-E2E58D8AC363}"/>
              </a:ext>
            </a:extLst>
          </p:cNvPr>
          <p:cNvSpPr>
            <a:spLocks noGrp="1"/>
          </p:cNvSpPr>
          <p:nvPr>
            <p:ph type="title"/>
          </p:nvPr>
        </p:nvSpPr>
        <p:spPr>
          <a:xfrm>
            <a:off x="838200" y="365125"/>
            <a:ext cx="8098410" cy="645069"/>
          </a:xfrm>
        </p:spPr>
        <p:txBody>
          <a:bodyPr>
            <a:normAutofit/>
          </a:bodyPr>
          <a:lstStyle/>
          <a:p>
            <a:r>
              <a:rPr lang="en-CH" dirty="0"/>
              <a:t>Which molecule would you work on?</a:t>
            </a:r>
          </a:p>
        </p:txBody>
      </p:sp>
      <p:sp>
        <p:nvSpPr>
          <p:cNvPr id="11" name="Text Box 5">
            <a:extLst>
              <a:ext uri="{FF2B5EF4-FFF2-40B4-BE49-F238E27FC236}">
                <a16:creationId xmlns:a16="http://schemas.microsoft.com/office/drawing/2014/main" id="{49DB4067-C432-2120-7592-3DCFE5BC8C91}"/>
              </a:ext>
            </a:extLst>
          </p:cNvPr>
          <p:cNvSpPr txBox="1">
            <a:spLocks noChangeArrowheads="1"/>
          </p:cNvSpPr>
          <p:nvPr/>
        </p:nvSpPr>
        <p:spPr bwMode="auto">
          <a:xfrm>
            <a:off x="3470229" y="4120318"/>
            <a:ext cx="20317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40000"/>
              </a:lnSpc>
              <a:spcBef>
                <a:spcPct val="200000"/>
              </a:spcBef>
              <a:buClr>
                <a:srgbClr val="5D0735"/>
              </a:buClr>
              <a:buFont typeface="Wingdings" pitchFamily="2" charset="2"/>
              <a:buBlip>
                <a:blip r:embed="rId2"/>
              </a:buBlip>
              <a:defRPr sz="1600">
                <a:solidFill>
                  <a:schemeClr val="tx1"/>
                </a:solidFill>
                <a:latin typeface="Verdana" pitchFamily="34" charset="0"/>
              </a:defRPr>
            </a:lvl1pPr>
            <a:lvl2pPr marL="742950" indent="-285750" eaLnBrk="0" hangingPunct="0">
              <a:lnSpc>
                <a:spcPct val="140000"/>
              </a:lnSpc>
              <a:spcBef>
                <a:spcPct val="20000"/>
              </a:spcBef>
              <a:buClr>
                <a:srgbClr val="5D0735"/>
              </a:buClr>
              <a:buFont typeface="Wingdings" pitchFamily="2" charset="2"/>
              <a:defRPr sz="1600" i="1">
                <a:solidFill>
                  <a:srgbClr val="5D0735"/>
                </a:solidFill>
                <a:latin typeface="Verdana" pitchFamily="34" charset="0"/>
              </a:defRPr>
            </a:lvl2pPr>
            <a:lvl3pPr marL="1143000" indent="-228600" eaLnBrk="0" hangingPunct="0">
              <a:lnSpc>
                <a:spcPct val="140000"/>
              </a:lnSpc>
              <a:spcBef>
                <a:spcPct val="20000"/>
              </a:spcBef>
              <a:buClr>
                <a:srgbClr val="5D0735"/>
              </a:buClr>
              <a:buFont typeface="Wingdings" pitchFamily="2" charset="2"/>
              <a:buChar char="¨"/>
              <a:defRPr>
                <a:solidFill>
                  <a:schemeClr val="tx1"/>
                </a:solidFill>
                <a:latin typeface="Verdana" pitchFamily="34" charset="0"/>
              </a:defRPr>
            </a:lvl3pPr>
            <a:lvl4pPr marL="16002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4pPr>
            <a:lvl5pPr marL="20574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5pPr>
            <a:lvl6pPr marL="25146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6pPr>
            <a:lvl7pPr marL="29718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7pPr>
            <a:lvl8pPr marL="34290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8pPr>
            <a:lvl9pPr marL="38862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alibri"/>
                <a:ea typeface="+mn-ea"/>
                <a:cs typeface="+mn-cs"/>
              </a:rPr>
              <a:t>Ki = 100nM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alibri"/>
                <a:ea typeface="+mn-ea"/>
                <a:cs typeface="+mn-cs"/>
              </a:rPr>
              <a:t>Heavy atoms = 37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alibri"/>
                <a:ea typeface="+mn-ea"/>
                <a:cs typeface="+mn-cs"/>
              </a:rPr>
              <a:t>LE = 0.26</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 Box 6">
            <a:extLst>
              <a:ext uri="{FF2B5EF4-FFF2-40B4-BE49-F238E27FC236}">
                <a16:creationId xmlns:a16="http://schemas.microsoft.com/office/drawing/2014/main" id="{45D79F8F-4C1E-B54E-6CCC-35DB734A4889}"/>
              </a:ext>
            </a:extLst>
          </p:cNvPr>
          <p:cNvSpPr txBox="1">
            <a:spLocks noChangeArrowheads="1"/>
          </p:cNvSpPr>
          <p:nvPr/>
        </p:nvSpPr>
        <p:spPr bwMode="auto">
          <a:xfrm>
            <a:off x="6239326" y="4134056"/>
            <a:ext cx="20317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40000"/>
              </a:lnSpc>
              <a:spcBef>
                <a:spcPct val="200000"/>
              </a:spcBef>
              <a:buClr>
                <a:srgbClr val="5D0735"/>
              </a:buClr>
              <a:buFont typeface="Wingdings" pitchFamily="2" charset="2"/>
              <a:buBlip>
                <a:blip r:embed="rId2"/>
              </a:buBlip>
              <a:defRPr sz="1600">
                <a:solidFill>
                  <a:schemeClr val="tx1"/>
                </a:solidFill>
                <a:latin typeface="Verdana" pitchFamily="34" charset="0"/>
              </a:defRPr>
            </a:lvl1pPr>
            <a:lvl2pPr marL="742950" indent="-285750" eaLnBrk="0" hangingPunct="0">
              <a:lnSpc>
                <a:spcPct val="140000"/>
              </a:lnSpc>
              <a:spcBef>
                <a:spcPct val="20000"/>
              </a:spcBef>
              <a:buClr>
                <a:srgbClr val="5D0735"/>
              </a:buClr>
              <a:buFont typeface="Wingdings" pitchFamily="2" charset="2"/>
              <a:defRPr sz="1600" i="1">
                <a:solidFill>
                  <a:srgbClr val="5D0735"/>
                </a:solidFill>
                <a:latin typeface="Verdana" pitchFamily="34" charset="0"/>
              </a:defRPr>
            </a:lvl2pPr>
            <a:lvl3pPr marL="1143000" indent="-228600" eaLnBrk="0" hangingPunct="0">
              <a:lnSpc>
                <a:spcPct val="140000"/>
              </a:lnSpc>
              <a:spcBef>
                <a:spcPct val="20000"/>
              </a:spcBef>
              <a:buClr>
                <a:srgbClr val="5D0735"/>
              </a:buClr>
              <a:buFont typeface="Wingdings" pitchFamily="2" charset="2"/>
              <a:buChar char="¨"/>
              <a:defRPr>
                <a:solidFill>
                  <a:schemeClr val="tx1"/>
                </a:solidFill>
                <a:latin typeface="Verdana" pitchFamily="34" charset="0"/>
              </a:defRPr>
            </a:lvl3pPr>
            <a:lvl4pPr marL="16002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4pPr>
            <a:lvl5pPr marL="20574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5pPr>
            <a:lvl6pPr marL="25146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6pPr>
            <a:lvl7pPr marL="29718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7pPr>
            <a:lvl8pPr marL="34290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8pPr>
            <a:lvl9pPr marL="38862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alibri"/>
                <a:ea typeface="+mn-ea"/>
                <a:cs typeface="+mn-cs"/>
              </a:rPr>
              <a:t>Ki = 10,000nM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alibri"/>
                <a:ea typeface="+mn-ea"/>
                <a:cs typeface="+mn-cs"/>
              </a:rPr>
              <a:t>Heavy atoms = 18</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alibri"/>
                <a:ea typeface="+mn-ea"/>
                <a:cs typeface="+mn-cs"/>
              </a:rPr>
              <a:t>LE = 0.38</a:t>
            </a:r>
            <a:endParaRPr kumimoji="0" lang="en-US" altLang="en-US" sz="20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5" name="Object 4">
            <a:extLst>
              <a:ext uri="{FF2B5EF4-FFF2-40B4-BE49-F238E27FC236}">
                <a16:creationId xmlns:a16="http://schemas.microsoft.com/office/drawing/2014/main" id="{CCBFEC11-C053-A35A-9478-D7D6E3C5641C}"/>
              </a:ext>
            </a:extLst>
          </p:cNvPr>
          <p:cNvGraphicFramePr>
            <a:graphicFrameLocks noChangeAspect="1"/>
          </p:cNvGraphicFramePr>
          <p:nvPr>
            <p:extLst>
              <p:ext uri="{D42A27DB-BD31-4B8C-83A1-F6EECF244321}">
                <p14:modId xmlns:p14="http://schemas.microsoft.com/office/powerpoint/2010/main" val="405810473"/>
              </p:ext>
            </p:extLst>
          </p:nvPr>
        </p:nvGraphicFramePr>
        <p:xfrm>
          <a:off x="1988129" y="2102917"/>
          <a:ext cx="6391895" cy="1848259"/>
        </p:xfrm>
        <a:graphic>
          <a:graphicData uri="http://schemas.openxmlformats.org/presentationml/2006/ole">
            <mc:AlternateContent xmlns:mc="http://schemas.openxmlformats.org/markup-compatibility/2006">
              <mc:Choice xmlns:v="urn:schemas-microsoft-com:vml" Requires="v">
                <p:oleObj name="CS ChemDraw 64-bit Drawing" r:id="rId3" imgW="4083912" imgH="1180862" progId="ChemDraw_x64.Document.6.0">
                  <p:embed/>
                </p:oleObj>
              </mc:Choice>
              <mc:Fallback>
                <p:oleObj name="CS ChemDraw 64-bit Drawing" r:id="rId3" imgW="4083912" imgH="1180862" progId="ChemDraw_x64.Document.6.0">
                  <p:embed/>
                  <p:pic>
                    <p:nvPicPr>
                      <p:cNvPr id="5" name="Object 4">
                        <a:extLst>
                          <a:ext uri="{FF2B5EF4-FFF2-40B4-BE49-F238E27FC236}">
                            <a16:creationId xmlns:a16="http://schemas.microsoft.com/office/drawing/2014/main" id="{CCBFEC11-C053-A35A-9478-D7D6E3C5641C}"/>
                          </a:ext>
                        </a:extLst>
                      </p:cNvPr>
                      <p:cNvPicPr/>
                      <p:nvPr/>
                    </p:nvPicPr>
                    <p:blipFill>
                      <a:blip r:embed="rId4"/>
                      <a:stretch>
                        <a:fillRect/>
                      </a:stretch>
                    </p:blipFill>
                    <p:spPr>
                      <a:xfrm>
                        <a:off x="1988129" y="2102917"/>
                        <a:ext cx="6391895" cy="1848259"/>
                      </a:xfrm>
                      <a:prstGeom prst="rect">
                        <a:avLst/>
                      </a:prstGeom>
                    </p:spPr>
                  </p:pic>
                </p:oleObj>
              </mc:Fallback>
            </mc:AlternateContent>
          </a:graphicData>
        </a:graphic>
      </p:graphicFrame>
      <p:pic>
        <p:nvPicPr>
          <p:cNvPr id="6" name="Image 6">
            <a:extLst>
              <a:ext uri="{FF2B5EF4-FFF2-40B4-BE49-F238E27FC236}">
                <a16:creationId xmlns:a16="http://schemas.microsoft.com/office/drawing/2014/main" id="{269B4191-5BB4-9380-3548-5DB5979CDE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5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2E780-5361-43BF-76AD-167EAA11D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11B0C-0B35-A19F-FB72-703AF2F53805}"/>
              </a:ext>
            </a:extLst>
          </p:cNvPr>
          <p:cNvSpPr>
            <a:spLocks noGrp="1"/>
          </p:cNvSpPr>
          <p:nvPr>
            <p:ph type="title"/>
          </p:nvPr>
        </p:nvSpPr>
        <p:spPr>
          <a:xfrm>
            <a:off x="602530" y="116681"/>
            <a:ext cx="7772400" cy="645069"/>
          </a:xfrm>
        </p:spPr>
        <p:txBody>
          <a:bodyPr>
            <a:normAutofit/>
          </a:bodyPr>
          <a:lstStyle/>
          <a:p>
            <a:r>
              <a:rPr lang="en-CH" dirty="0"/>
              <a:t>Selectivity</a:t>
            </a:r>
            <a:endParaRPr lang="en-ZA" dirty="0"/>
          </a:p>
        </p:txBody>
      </p:sp>
      <p:sp>
        <p:nvSpPr>
          <p:cNvPr id="3" name="Content Placeholder 2">
            <a:extLst>
              <a:ext uri="{FF2B5EF4-FFF2-40B4-BE49-F238E27FC236}">
                <a16:creationId xmlns:a16="http://schemas.microsoft.com/office/drawing/2014/main" id="{3FE23E58-A684-950A-B3A7-C2FAEF01E7C7}"/>
              </a:ext>
            </a:extLst>
          </p:cNvPr>
          <p:cNvSpPr>
            <a:spLocks noGrp="1"/>
          </p:cNvSpPr>
          <p:nvPr>
            <p:ph idx="1"/>
          </p:nvPr>
        </p:nvSpPr>
        <p:spPr>
          <a:xfrm>
            <a:off x="334875" y="825422"/>
            <a:ext cx="12061371" cy="5299801"/>
          </a:xfrm>
        </p:spPr>
        <p:txBody>
          <a:bodyPr>
            <a:noAutofit/>
          </a:bodyPr>
          <a:lstStyle/>
          <a:p>
            <a:r>
              <a:rPr lang="en-US" sz="2800" b="1" dirty="0"/>
              <a:t>At Hit stage it is most critical to understand the selectivity over the most relevant off-targets</a:t>
            </a:r>
          </a:p>
          <a:p>
            <a:pPr lvl="1"/>
            <a:r>
              <a:rPr lang="en-US" sz="2400" dirty="0"/>
              <a:t>Cellular selectivity &gt;10 fold over cytotoxicity in hit</a:t>
            </a:r>
          </a:p>
          <a:p>
            <a:pPr lvl="1"/>
            <a:r>
              <a:rPr lang="en-US" sz="2400" dirty="0"/>
              <a:t>If biological target known, selectivity to closest human targets of concern, plus targets known to cause toxicity such as hERG</a:t>
            </a:r>
          </a:p>
          <a:p>
            <a:pPr lvl="1"/>
            <a:r>
              <a:rPr lang="en-US" sz="2400" dirty="0"/>
              <a:t>Helps to define the scale of the challenge for Hit-to-Lead</a:t>
            </a:r>
          </a:p>
          <a:p>
            <a:pPr lvl="1"/>
            <a:r>
              <a:rPr lang="en-US" sz="2400" dirty="0"/>
              <a:t>Selectivity can be altered with chemistry – so criteria increase with later phases</a:t>
            </a:r>
          </a:p>
          <a:p>
            <a:endParaRPr lang="en-US" sz="2800" b="1" dirty="0"/>
          </a:p>
          <a:p>
            <a:r>
              <a:rPr lang="en-US" sz="2800" b="1" dirty="0"/>
              <a:t>What selectivity window </a:t>
            </a:r>
            <a:r>
              <a:rPr lang="en-CH" sz="2800" b="1" dirty="0"/>
              <a:t>is needed ultimately</a:t>
            </a:r>
            <a:r>
              <a:rPr lang="en-US" sz="2800" b="1" dirty="0"/>
              <a:t>?</a:t>
            </a:r>
          </a:p>
          <a:p>
            <a:pPr lvl="1"/>
            <a:r>
              <a:rPr lang="en-CH" sz="2400" dirty="0"/>
              <a:t>Depends on impact of non-selectivity!</a:t>
            </a:r>
          </a:p>
          <a:p>
            <a:pPr lvl="1"/>
            <a:r>
              <a:rPr lang="en-CH" dirty="0"/>
              <a:t>Need to define what assays are used to define selectivity</a:t>
            </a:r>
            <a:endParaRPr lang="en-CH" sz="2400" dirty="0"/>
          </a:p>
          <a:p>
            <a:pPr lvl="1"/>
            <a:r>
              <a:rPr lang="en-US" sz="2400" dirty="0"/>
              <a:t>At least </a:t>
            </a:r>
            <a:r>
              <a:rPr lang="en-CH" sz="2400" dirty="0"/>
              <a:t>10</a:t>
            </a:r>
            <a:r>
              <a:rPr lang="en-US" sz="2400" dirty="0"/>
              <a:t>0-</a:t>
            </a:r>
            <a:r>
              <a:rPr lang="en-CH" sz="2400" dirty="0"/>
              <a:t>1000 </a:t>
            </a:r>
            <a:r>
              <a:rPr lang="en-US" sz="2400" dirty="0"/>
              <a:t>fold selectivity typical goal</a:t>
            </a:r>
            <a:r>
              <a:rPr lang="en-CH" sz="2400" dirty="0"/>
              <a:t> for a candidate</a:t>
            </a:r>
          </a:p>
          <a:p>
            <a:pPr lvl="1"/>
            <a:r>
              <a:rPr lang="en-CH" dirty="0"/>
              <a:t>hERG – 30 fold margin based on IC</a:t>
            </a:r>
            <a:r>
              <a:rPr lang="en-CH" baseline="-25000" dirty="0"/>
              <a:t>20</a:t>
            </a:r>
            <a:r>
              <a:rPr lang="en-CH" dirty="0"/>
              <a:t> vs free </a:t>
            </a:r>
            <a:r>
              <a:rPr lang="en-CH" dirty="0" err="1"/>
              <a:t>Cmax</a:t>
            </a:r>
            <a:r>
              <a:rPr lang="en-CH" dirty="0"/>
              <a:t> at therapeutic dose</a:t>
            </a:r>
            <a:endParaRPr lang="en-US" sz="2400" dirty="0"/>
          </a:p>
        </p:txBody>
      </p:sp>
      <p:sp>
        <p:nvSpPr>
          <p:cNvPr id="4" name="Slide Number Placeholder 3">
            <a:extLst>
              <a:ext uri="{FF2B5EF4-FFF2-40B4-BE49-F238E27FC236}">
                <a16:creationId xmlns:a16="http://schemas.microsoft.com/office/drawing/2014/main" id="{FED92A77-0EE9-1529-C1F6-00443A1A1562}"/>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15</a:t>
            </a:fld>
            <a:endParaRPr lang="en-ZA" dirty="0"/>
          </a:p>
        </p:txBody>
      </p:sp>
      <p:pic>
        <p:nvPicPr>
          <p:cNvPr id="6" name="Image 6">
            <a:extLst>
              <a:ext uri="{FF2B5EF4-FFF2-40B4-BE49-F238E27FC236}">
                <a16:creationId xmlns:a16="http://schemas.microsoft.com/office/drawing/2014/main" id="{7D5D9DE9-9310-340A-D0DF-E6887EF3FE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27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A5E83-F687-9EB5-458B-A05957413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AF9E3-3470-A69A-3A52-C0AC566D9DA1}"/>
              </a:ext>
            </a:extLst>
          </p:cNvPr>
          <p:cNvSpPr>
            <a:spLocks noGrp="1"/>
          </p:cNvSpPr>
          <p:nvPr>
            <p:ph type="title"/>
          </p:nvPr>
        </p:nvSpPr>
        <p:spPr>
          <a:xfrm>
            <a:off x="602530" y="116681"/>
            <a:ext cx="7772400" cy="645069"/>
          </a:xfrm>
        </p:spPr>
        <p:txBody>
          <a:bodyPr>
            <a:normAutofit/>
          </a:bodyPr>
          <a:lstStyle/>
          <a:p>
            <a:r>
              <a:rPr lang="en-CH" dirty="0"/>
              <a:t>Lipophilicity (</a:t>
            </a:r>
            <a:r>
              <a:rPr lang="en-CH" dirty="0" err="1"/>
              <a:t>LogP</a:t>
            </a:r>
            <a:r>
              <a:rPr lang="en-CH" dirty="0"/>
              <a:t>)</a:t>
            </a:r>
            <a:endParaRPr lang="en-ZA" dirty="0"/>
          </a:p>
        </p:txBody>
      </p:sp>
      <p:sp>
        <p:nvSpPr>
          <p:cNvPr id="3" name="Content Placeholder 2">
            <a:extLst>
              <a:ext uri="{FF2B5EF4-FFF2-40B4-BE49-F238E27FC236}">
                <a16:creationId xmlns:a16="http://schemas.microsoft.com/office/drawing/2014/main" id="{4F737B86-E44D-3A6B-FB8D-0F8763B4F1DE}"/>
              </a:ext>
            </a:extLst>
          </p:cNvPr>
          <p:cNvSpPr>
            <a:spLocks noGrp="1"/>
          </p:cNvSpPr>
          <p:nvPr>
            <p:ph idx="1"/>
          </p:nvPr>
        </p:nvSpPr>
        <p:spPr>
          <a:xfrm>
            <a:off x="334875" y="825422"/>
            <a:ext cx="12061371" cy="5299801"/>
          </a:xfrm>
        </p:spPr>
        <p:txBody>
          <a:bodyPr>
            <a:noAutofit/>
          </a:bodyPr>
          <a:lstStyle/>
          <a:p>
            <a:pPr marL="457200" indent="-457200">
              <a:buFont typeface="Arial" panose="020B0604020202020204" pitchFamily="34" charset="0"/>
              <a:buChar char="•"/>
            </a:pPr>
            <a:r>
              <a:rPr kumimoji="0" lang="en-US" sz="2800" b="1" i="0" u="none" strike="noStrike" kern="1200" cap="none" spc="0" normalizeH="0" baseline="0" noProof="0" dirty="0">
                <a:ln>
                  <a:noFill/>
                </a:ln>
                <a:solidFill>
                  <a:srgbClr val="000000"/>
                </a:solidFill>
                <a:effectLst/>
                <a:uLnTx/>
                <a:uFillTx/>
                <a:latin typeface="Arial"/>
                <a:ea typeface="ＭＳ Ｐゴシック" charset="-128"/>
              </a:rPr>
              <a:t>Partition coefficient is called </a:t>
            </a:r>
            <a:r>
              <a:rPr kumimoji="0" lang="en-US" sz="2800" b="1" i="0" u="none" strike="noStrike" kern="1200" cap="none" spc="0" normalizeH="0" baseline="0" noProof="0" dirty="0" err="1">
                <a:ln>
                  <a:noFill/>
                </a:ln>
                <a:solidFill>
                  <a:srgbClr val="000000"/>
                </a:solidFill>
                <a:effectLst/>
                <a:uLnTx/>
                <a:uFillTx/>
                <a:latin typeface="Arial"/>
                <a:ea typeface="ＭＳ Ｐゴシック" charset="-128"/>
              </a:rPr>
              <a:t>LogP</a:t>
            </a:r>
            <a:endParaRPr kumimoji="0" lang="en-US" sz="2800" b="1" i="0" u="none" strike="noStrike" kern="1200" cap="none" spc="0" normalizeH="0" baseline="0" noProof="0" dirty="0">
              <a:ln>
                <a:noFill/>
              </a:ln>
              <a:solidFill>
                <a:srgbClr val="000000"/>
              </a:solidFill>
              <a:effectLst/>
              <a:uLnTx/>
              <a:uFillTx/>
              <a:latin typeface="Arial"/>
              <a:ea typeface="ＭＳ Ｐゴシック" charset="-128"/>
            </a:endParaRPr>
          </a:p>
          <a:p>
            <a:pPr marL="457200" indent="-457200">
              <a:buFont typeface="Arial" panose="020B0604020202020204" pitchFamily="34" charset="0"/>
              <a:buChar char="•"/>
            </a:pPr>
            <a:r>
              <a:rPr kumimoji="0" lang="en-US" sz="2800" b="1" i="0" u="none" strike="noStrike" kern="1200" cap="none" spc="0" normalizeH="0" baseline="0" noProof="0" dirty="0">
                <a:ln>
                  <a:noFill/>
                </a:ln>
                <a:solidFill>
                  <a:srgbClr val="000000"/>
                </a:solidFill>
                <a:effectLst/>
                <a:uLnTx/>
                <a:uFillTx/>
                <a:latin typeface="Arial"/>
                <a:ea typeface="ＭＳ Ｐゴシック" charset="-128"/>
              </a:rPr>
              <a:t>Measure </a:t>
            </a:r>
            <a:r>
              <a:rPr lang="en-US" sz="2800" b="1" dirty="0">
                <a:solidFill>
                  <a:srgbClr val="000000"/>
                </a:solidFill>
                <a:latin typeface="Arial"/>
                <a:ea typeface="ＭＳ Ｐゴシック" charset="-128"/>
              </a:rPr>
              <a:t>of lipophilicity or degree to which a compound will partition into ‘fatty’ tissue </a:t>
            </a:r>
            <a:r>
              <a:rPr lang="en-US" sz="2800" b="1" i="1" dirty="0">
                <a:solidFill>
                  <a:srgbClr val="000000"/>
                </a:solidFill>
                <a:latin typeface="Arial"/>
                <a:ea typeface="ＭＳ Ｐゴシック" charset="-128"/>
              </a:rPr>
              <a:t>vs </a:t>
            </a:r>
            <a:r>
              <a:rPr lang="en-US" sz="2800" b="1" dirty="0">
                <a:solidFill>
                  <a:srgbClr val="000000"/>
                </a:solidFill>
                <a:latin typeface="Arial"/>
                <a:ea typeface="ＭＳ Ｐゴシック" charset="-128"/>
              </a:rPr>
              <a:t>water</a:t>
            </a:r>
            <a:endParaRPr lang="en-US" dirty="0"/>
          </a:p>
        </p:txBody>
      </p:sp>
      <p:sp>
        <p:nvSpPr>
          <p:cNvPr id="4" name="Slide Number Placeholder 3">
            <a:extLst>
              <a:ext uri="{FF2B5EF4-FFF2-40B4-BE49-F238E27FC236}">
                <a16:creationId xmlns:a16="http://schemas.microsoft.com/office/drawing/2014/main" id="{F65C62CD-EDA0-17CA-FA12-BD3A1734C40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16</a:t>
            </a:fld>
            <a:endParaRPr lang="en-ZA" dirty="0"/>
          </a:p>
        </p:txBody>
      </p:sp>
      <p:pic>
        <p:nvPicPr>
          <p:cNvPr id="6" name="Image 6">
            <a:extLst>
              <a:ext uri="{FF2B5EF4-FFF2-40B4-BE49-F238E27FC236}">
                <a16:creationId xmlns:a16="http://schemas.microsoft.com/office/drawing/2014/main" id="{9DD582BD-C699-02F9-0AF9-411EA848BF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2474E8C9-0230-A3C0-929B-5206681D89AA}"/>
              </a:ext>
            </a:extLst>
          </p:cNvPr>
          <p:cNvSpPr>
            <a:spLocks/>
          </p:cNvSpPr>
          <p:nvPr/>
        </p:nvSpPr>
        <p:spPr bwMode="auto">
          <a:xfrm>
            <a:off x="2271785" y="4535486"/>
            <a:ext cx="527050" cy="1506538"/>
          </a:xfrm>
          <a:custGeom>
            <a:avLst/>
            <a:gdLst>
              <a:gd name="T0" fmla="*/ 370 w 373"/>
              <a:gd name="T1" fmla="*/ 1390 h 1562"/>
              <a:gd name="T2" fmla="*/ 369 w 373"/>
              <a:gd name="T3" fmla="*/ 1407 h 1562"/>
              <a:gd name="T4" fmla="*/ 367 w 373"/>
              <a:gd name="T5" fmla="*/ 1424 h 1562"/>
              <a:gd name="T6" fmla="*/ 363 w 373"/>
              <a:gd name="T7" fmla="*/ 1441 h 1562"/>
              <a:gd name="T8" fmla="*/ 358 w 373"/>
              <a:gd name="T9" fmla="*/ 1456 h 1562"/>
              <a:gd name="T10" fmla="*/ 350 w 373"/>
              <a:gd name="T11" fmla="*/ 1471 h 1562"/>
              <a:gd name="T12" fmla="*/ 341 w 373"/>
              <a:gd name="T13" fmla="*/ 1485 h 1562"/>
              <a:gd name="T14" fmla="*/ 331 w 373"/>
              <a:gd name="T15" fmla="*/ 1498 h 1562"/>
              <a:gd name="T16" fmla="*/ 321 w 373"/>
              <a:gd name="T17" fmla="*/ 1510 h 1562"/>
              <a:gd name="T18" fmla="*/ 306 w 373"/>
              <a:gd name="T19" fmla="*/ 1521 h 1562"/>
              <a:gd name="T20" fmla="*/ 293 w 373"/>
              <a:gd name="T21" fmla="*/ 1531 h 1562"/>
              <a:gd name="T22" fmla="*/ 277 w 373"/>
              <a:gd name="T23" fmla="*/ 1540 h 1562"/>
              <a:gd name="T24" fmla="*/ 262 w 373"/>
              <a:gd name="T25" fmla="*/ 1547 h 1562"/>
              <a:gd name="T26" fmla="*/ 244 w 373"/>
              <a:gd name="T27" fmla="*/ 1554 h 1562"/>
              <a:gd name="T28" fmla="*/ 227 w 373"/>
              <a:gd name="T29" fmla="*/ 1557 h 1562"/>
              <a:gd name="T30" fmla="*/ 208 w 373"/>
              <a:gd name="T31" fmla="*/ 1561 h 1562"/>
              <a:gd name="T32" fmla="*/ 189 w 373"/>
              <a:gd name="T33" fmla="*/ 1561 h 1562"/>
              <a:gd name="T34" fmla="*/ 170 w 373"/>
              <a:gd name="T35" fmla="*/ 1561 h 1562"/>
              <a:gd name="T36" fmla="*/ 151 w 373"/>
              <a:gd name="T37" fmla="*/ 1559 h 1562"/>
              <a:gd name="T38" fmla="*/ 132 w 373"/>
              <a:gd name="T39" fmla="*/ 1555 h 1562"/>
              <a:gd name="T40" fmla="*/ 116 w 373"/>
              <a:gd name="T41" fmla="*/ 1549 h 1562"/>
              <a:gd name="T42" fmla="*/ 100 w 373"/>
              <a:gd name="T43" fmla="*/ 1543 h 1562"/>
              <a:gd name="T44" fmla="*/ 84 w 373"/>
              <a:gd name="T45" fmla="*/ 1535 h 1562"/>
              <a:gd name="T46" fmla="*/ 69 w 373"/>
              <a:gd name="T47" fmla="*/ 1525 h 1562"/>
              <a:gd name="T48" fmla="*/ 57 w 373"/>
              <a:gd name="T49" fmla="*/ 1513 h 1562"/>
              <a:gd name="T50" fmla="*/ 43 w 373"/>
              <a:gd name="T51" fmla="*/ 1503 h 1562"/>
              <a:gd name="T52" fmla="*/ 34 w 373"/>
              <a:gd name="T53" fmla="*/ 1490 h 1562"/>
              <a:gd name="T54" fmla="*/ 24 w 373"/>
              <a:gd name="T55" fmla="*/ 1475 h 1562"/>
              <a:gd name="T56" fmla="*/ 16 w 373"/>
              <a:gd name="T57" fmla="*/ 1460 h 1562"/>
              <a:gd name="T58" fmla="*/ 10 w 373"/>
              <a:gd name="T59" fmla="*/ 1446 h 1562"/>
              <a:gd name="T60" fmla="*/ 5 w 373"/>
              <a:gd name="T61" fmla="*/ 1430 h 1562"/>
              <a:gd name="T62" fmla="*/ 3 w 373"/>
              <a:gd name="T63" fmla="*/ 1413 h 1562"/>
              <a:gd name="T64" fmla="*/ 2 w 373"/>
              <a:gd name="T65" fmla="*/ 1395 h 1562"/>
              <a:gd name="T66" fmla="*/ 0 w 373"/>
              <a:gd name="T67" fmla="*/ 1344 h 1562"/>
              <a:gd name="T68" fmla="*/ 0 w 373"/>
              <a:gd name="T69" fmla="*/ 0 h 1562"/>
              <a:gd name="T70" fmla="*/ 372 w 373"/>
              <a:gd name="T71" fmla="*/ 0 h 1562"/>
              <a:gd name="T72" fmla="*/ 370 w 373"/>
              <a:gd name="T73" fmla="*/ 1390 h 1562"/>
              <a:gd name="T74" fmla="*/ 370 w 373"/>
              <a:gd name="T75" fmla="*/ 1390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 h="1562">
                <a:moveTo>
                  <a:pt x="370" y="1390"/>
                </a:moveTo>
                <a:lnTo>
                  <a:pt x="369" y="1407"/>
                </a:lnTo>
                <a:lnTo>
                  <a:pt x="367" y="1424"/>
                </a:lnTo>
                <a:lnTo>
                  <a:pt x="363" y="1441"/>
                </a:lnTo>
                <a:lnTo>
                  <a:pt x="358" y="1456"/>
                </a:lnTo>
                <a:lnTo>
                  <a:pt x="350" y="1471"/>
                </a:lnTo>
                <a:lnTo>
                  <a:pt x="341" y="1485"/>
                </a:lnTo>
                <a:lnTo>
                  <a:pt x="331" y="1498"/>
                </a:lnTo>
                <a:lnTo>
                  <a:pt x="321" y="1510"/>
                </a:lnTo>
                <a:lnTo>
                  <a:pt x="306" y="1521"/>
                </a:lnTo>
                <a:lnTo>
                  <a:pt x="293" y="1531"/>
                </a:lnTo>
                <a:lnTo>
                  <a:pt x="277" y="1540"/>
                </a:lnTo>
                <a:lnTo>
                  <a:pt x="262" y="1547"/>
                </a:lnTo>
                <a:lnTo>
                  <a:pt x="244" y="1554"/>
                </a:lnTo>
                <a:lnTo>
                  <a:pt x="227" y="1557"/>
                </a:lnTo>
                <a:lnTo>
                  <a:pt x="208" y="1561"/>
                </a:lnTo>
                <a:lnTo>
                  <a:pt x="189" y="1561"/>
                </a:lnTo>
                <a:lnTo>
                  <a:pt x="170" y="1561"/>
                </a:lnTo>
                <a:lnTo>
                  <a:pt x="151" y="1559"/>
                </a:lnTo>
                <a:lnTo>
                  <a:pt x="132" y="1555"/>
                </a:lnTo>
                <a:lnTo>
                  <a:pt x="116" y="1549"/>
                </a:lnTo>
                <a:lnTo>
                  <a:pt x="100" y="1543"/>
                </a:lnTo>
                <a:lnTo>
                  <a:pt x="84" y="1535"/>
                </a:lnTo>
                <a:lnTo>
                  <a:pt x="69" y="1525"/>
                </a:lnTo>
                <a:lnTo>
                  <a:pt x="57" y="1513"/>
                </a:lnTo>
                <a:lnTo>
                  <a:pt x="43" y="1503"/>
                </a:lnTo>
                <a:lnTo>
                  <a:pt x="34" y="1490"/>
                </a:lnTo>
                <a:lnTo>
                  <a:pt x="24" y="1475"/>
                </a:lnTo>
                <a:lnTo>
                  <a:pt x="16" y="1460"/>
                </a:lnTo>
                <a:lnTo>
                  <a:pt x="10" y="1446"/>
                </a:lnTo>
                <a:lnTo>
                  <a:pt x="5" y="1430"/>
                </a:lnTo>
                <a:lnTo>
                  <a:pt x="3" y="1413"/>
                </a:lnTo>
                <a:lnTo>
                  <a:pt x="2" y="1395"/>
                </a:lnTo>
                <a:lnTo>
                  <a:pt x="0" y="1344"/>
                </a:lnTo>
                <a:lnTo>
                  <a:pt x="0" y="0"/>
                </a:lnTo>
                <a:lnTo>
                  <a:pt x="372" y="0"/>
                </a:lnTo>
                <a:lnTo>
                  <a:pt x="370" y="1390"/>
                </a:lnTo>
                <a:lnTo>
                  <a:pt x="370" y="139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 name="Line 5">
            <a:extLst>
              <a:ext uri="{FF2B5EF4-FFF2-40B4-BE49-F238E27FC236}">
                <a16:creationId xmlns:a16="http://schemas.microsoft.com/office/drawing/2014/main" id="{62AC9EDC-1021-6C40-17D1-7EA7086D13BF}"/>
              </a:ext>
            </a:extLst>
          </p:cNvPr>
          <p:cNvSpPr>
            <a:spLocks noChangeShapeType="1"/>
          </p:cNvSpPr>
          <p:nvPr/>
        </p:nvSpPr>
        <p:spPr bwMode="auto">
          <a:xfrm>
            <a:off x="2271785" y="2830511"/>
            <a:ext cx="841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 name="Freeform 6">
            <a:extLst>
              <a:ext uri="{FF2B5EF4-FFF2-40B4-BE49-F238E27FC236}">
                <a16:creationId xmlns:a16="http://schemas.microsoft.com/office/drawing/2014/main" id="{7D5E6289-A793-D41D-567B-BF5E53E31843}"/>
              </a:ext>
            </a:extLst>
          </p:cNvPr>
          <p:cNvSpPr>
            <a:spLocks/>
          </p:cNvSpPr>
          <p:nvPr/>
        </p:nvSpPr>
        <p:spPr bwMode="auto">
          <a:xfrm>
            <a:off x="2576585" y="2827337"/>
            <a:ext cx="222250" cy="117475"/>
          </a:xfrm>
          <a:custGeom>
            <a:avLst/>
            <a:gdLst>
              <a:gd name="T0" fmla="*/ 0 w 157"/>
              <a:gd name="T1" fmla="*/ 0 h 74"/>
              <a:gd name="T2" fmla="*/ 82 w 157"/>
              <a:gd name="T3" fmla="*/ 22 h 74"/>
              <a:gd name="T4" fmla="*/ 119 w 157"/>
              <a:gd name="T5" fmla="*/ 42 h 74"/>
              <a:gd name="T6" fmla="*/ 156 w 157"/>
              <a:gd name="T7" fmla="*/ 73 h 74"/>
              <a:gd name="T8" fmla="*/ 156 w 157"/>
              <a:gd name="T9" fmla="*/ 0 h 74"/>
              <a:gd name="T10" fmla="*/ 0 w 157"/>
              <a:gd name="T11" fmla="*/ 0 h 74"/>
              <a:gd name="T12" fmla="*/ 0 w 15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57" h="74">
                <a:moveTo>
                  <a:pt x="0" y="0"/>
                </a:moveTo>
                <a:lnTo>
                  <a:pt x="82" y="22"/>
                </a:lnTo>
                <a:lnTo>
                  <a:pt x="119" y="42"/>
                </a:lnTo>
                <a:lnTo>
                  <a:pt x="156" y="73"/>
                </a:lnTo>
                <a:lnTo>
                  <a:pt x="156" y="0"/>
                </a:lnTo>
                <a:lnTo>
                  <a:pt x="0" y="0"/>
                </a:lnTo>
                <a:lnTo>
                  <a:pt x="0" y="0"/>
                </a:lnTo>
              </a:path>
            </a:pathLst>
          </a:custGeom>
          <a:gradFill rotWithShape="0">
            <a:gsLst>
              <a:gs pos="0">
                <a:srgbClr val="FFFFFF"/>
              </a:gs>
              <a:gs pos="100000">
                <a:srgbClr val="FFFFFF">
                  <a:gamma/>
                  <a:shade val="60000"/>
                  <a:invGamma/>
                </a:srgbClr>
              </a:gs>
            </a:gsLst>
            <a:lin ang="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 name="Line 7">
            <a:extLst>
              <a:ext uri="{FF2B5EF4-FFF2-40B4-BE49-F238E27FC236}">
                <a16:creationId xmlns:a16="http://schemas.microsoft.com/office/drawing/2014/main" id="{73715EBB-83A3-BD42-5556-F9C7B27ED63F}"/>
              </a:ext>
            </a:extLst>
          </p:cNvPr>
          <p:cNvSpPr>
            <a:spLocks noChangeShapeType="1"/>
          </p:cNvSpPr>
          <p:nvPr/>
        </p:nvSpPr>
        <p:spPr bwMode="auto">
          <a:xfrm>
            <a:off x="2619448" y="2830511"/>
            <a:ext cx="17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0" name="Freeform 8">
            <a:extLst>
              <a:ext uri="{FF2B5EF4-FFF2-40B4-BE49-F238E27FC236}">
                <a16:creationId xmlns:a16="http://schemas.microsoft.com/office/drawing/2014/main" id="{1BC32952-80F5-CC2E-365D-492B362B0144}"/>
              </a:ext>
            </a:extLst>
          </p:cNvPr>
          <p:cNvSpPr>
            <a:spLocks/>
          </p:cNvSpPr>
          <p:nvPr/>
        </p:nvSpPr>
        <p:spPr bwMode="auto">
          <a:xfrm>
            <a:off x="2225749" y="2784474"/>
            <a:ext cx="617537" cy="3257550"/>
          </a:xfrm>
          <a:custGeom>
            <a:avLst/>
            <a:gdLst>
              <a:gd name="T0" fmla="*/ 403 w 437"/>
              <a:gd name="T1" fmla="*/ 1880 h 2052"/>
              <a:gd name="T2" fmla="*/ 402 w 437"/>
              <a:gd name="T3" fmla="*/ 1897 h 2052"/>
              <a:gd name="T4" fmla="*/ 400 w 437"/>
              <a:gd name="T5" fmla="*/ 1914 h 2052"/>
              <a:gd name="T6" fmla="*/ 396 w 437"/>
              <a:gd name="T7" fmla="*/ 1931 h 2052"/>
              <a:gd name="T8" fmla="*/ 391 w 437"/>
              <a:gd name="T9" fmla="*/ 1946 h 2052"/>
              <a:gd name="T10" fmla="*/ 383 w 437"/>
              <a:gd name="T11" fmla="*/ 1961 h 2052"/>
              <a:gd name="T12" fmla="*/ 374 w 437"/>
              <a:gd name="T13" fmla="*/ 1975 h 2052"/>
              <a:gd name="T14" fmla="*/ 363 w 437"/>
              <a:gd name="T15" fmla="*/ 1988 h 2052"/>
              <a:gd name="T16" fmla="*/ 353 w 437"/>
              <a:gd name="T17" fmla="*/ 2000 h 2052"/>
              <a:gd name="T18" fmla="*/ 339 w 437"/>
              <a:gd name="T19" fmla="*/ 2011 h 2052"/>
              <a:gd name="T20" fmla="*/ 326 w 437"/>
              <a:gd name="T21" fmla="*/ 2021 h 2052"/>
              <a:gd name="T22" fmla="*/ 310 w 437"/>
              <a:gd name="T23" fmla="*/ 2030 h 2052"/>
              <a:gd name="T24" fmla="*/ 295 w 437"/>
              <a:gd name="T25" fmla="*/ 2037 h 2052"/>
              <a:gd name="T26" fmla="*/ 277 w 437"/>
              <a:gd name="T27" fmla="*/ 2044 h 2052"/>
              <a:gd name="T28" fmla="*/ 260 w 437"/>
              <a:gd name="T29" fmla="*/ 2047 h 2052"/>
              <a:gd name="T30" fmla="*/ 241 w 437"/>
              <a:gd name="T31" fmla="*/ 2051 h 2052"/>
              <a:gd name="T32" fmla="*/ 222 w 437"/>
              <a:gd name="T33" fmla="*/ 2051 h 2052"/>
              <a:gd name="T34" fmla="*/ 203 w 437"/>
              <a:gd name="T35" fmla="*/ 2051 h 2052"/>
              <a:gd name="T36" fmla="*/ 184 w 437"/>
              <a:gd name="T37" fmla="*/ 2049 h 2052"/>
              <a:gd name="T38" fmla="*/ 165 w 437"/>
              <a:gd name="T39" fmla="*/ 2045 h 2052"/>
              <a:gd name="T40" fmla="*/ 150 w 437"/>
              <a:gd name="T41" fmla="*/ 2039 h 2052"/>
              <a:gd name="T42" fmla="*/ 133 w 437"/>
              <a:gd name="T43" fmla="*/ 2033 h 2052"/>
              <a:gd name="T44" fmla="*/ 117 w 437"/>
              <a:gd name="T45" fmla="*/ 2025 h 2052"/>
              <a:gd name="T46" fmla="*/ 102 w 437"/>
              <a:gd name="T47" fmla="*/ 2015 h 2052"/>
              <a:gd name="T48" fmla="*/ 91 w 437"/>
              <a:gd name="T49" fmla="*/ 2003 h 2052"/>
              <a:gd name="T50" fmla="*/ 77 w 437"/>
              <a:gd name="T51" fmla="*/ 1993 h 2052"/>
              <a:gd name="T52" fmla="*/ 67 w 437"/>
              <a:gd name="T53" fmla="*/ 1980 h 2052"/>
              <a:gd name="T54" fmla="*/ 57 w 437"/>
              <a:gd name="T55" fmla="*/ 1965 h 2052"/>
              <a:gd name="T56" fmla="*/ 49 w 437"/>
              <a:gd name="T57" fmla="*/ 1950 h 2052"/>
              <a:gd name="T58" fmla="*/ 43 w 437"/>
              <a:gd name="T59" fmla="*/ 1936 h 2052"/>
              <a:gd name="T60" fmla="*/ 38 w 437"/>
              <a:gd name="T61" fmla="*/ 1920 h 2052"/>
              <a:gd name="T62" fmla="*/ 36 w 437"/>
              <a:gd name="T63" fmla="*/ 1903 h 2052"/>
              <a:gd name="T64" fmla="*/ 35 w 437"/>
              <a:gd name="T65" fmla="*/ 1885 h 2052"/>
              <a:gd name="T66" fmla="*/ 33 w 437"/>
              <a:gd name="T67" fmla="*/ 1834 h 2052"/>
              <a:gd name="T68" fmla="*/ 33 w 437"/>
              <a:gd name="T69" fmla="*/ 29 h 2052"/>
              <a:gd name="T70" fmla="*/ 0 w 437"/>
              <a:gd name="T71" fmla="*/ 29 h 2052"/>
              <a:gd name="T72" fmla="*/ 0 w 437"/>
              <a:gd name="T73" fmla="*/ 0 h 2052"/>
              <a:gd name="T74" fmla="*/ 436 w 437"/>
              <a:gd name="T75" fmla="*/ 0 h 2052"/>
              <a:gd name="T76" fmla="*/ 436 w 437"/>
              <a:gd name="T77" fmla="*/ 29 h 2052"/>
              <a:gd name="T78" fmla="*/ 405 w 437"/>
              <a:gd name="T79" fmla="*/ 29 h 2052"/>
              <a:gd name="T80" fmla="*/ 403 w 437"/>
              <a:gd name="T81" fmla="*/ 1880 h 2052"/>
              <a:gd name="T82" fmla="*/ 403 w 437"/>
              <a:gd name="T83" fmla="*/ 188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2052">
                <a:moveTo>
                  <a:pt x="403" y="1880"/>
                </a:moveTo>
                <a:lnTo>
                  <a:pt x="402" y="1897"/>
                </a:lnTo>
                <a:lnTo>
                  <a:pt x="400" y="1914"/>
                </a:lnTo>
                <a:lnTo>
                  <a:pt x="396" y="1931"/>
                </a:lnTo>
                <a:lnTo>
                  <a:pt x="391" y="1946"/>
                </a:lnTo>
                <a:lnTo>
                  <a:pt x="383" y="1961"/>
                </a:lnTo>
                <a:lnTo>
                  <a:pt x="374" y="1975"/>
                </a:lnTo>
                <a:lnTo>
                  <a:pt x="363" y="1988"/>
                </a:lnTo>
                <a:lnTo>
                  <a:pt x="353" y="2000"/>
                </a:lnTo>
                <a:lnTo>
                  <a:pt x="339" y="2011"/>
                </a:lnTo>
                <a:lnTo>
                  <a:pt x="326" y="2021"/>
                </a:lnTo>
                <a:lnTo>
                  <a:pt x="310" y="2030"/>
                </a:lnTo>
                <a:lnTo>
                  <a:pt x="295" y="2037"/>
                </a:lnTo>
                <a:lnTo>
                  <a:pt x="277" y="2044"/>
                </a:lnTo>
                <a:lnTo>
                  <a:pt x="260" y="2047"/>
                </a:lnTo>
                <a:lnTo>
                  <a:pt x="241" y="2051"/>
                </a:lnTo>
                <a:lnTo>
                  <a:pt x="222" y="2051"/>
                </a:lnTo>
                <a:lnTo>
                  <a:pt x="203" y="2051"/>
                </a:lnTo>
                <a:lnTo>
                  <a:pt x="184" y="2049"/>
                </a:lnTo>
                <a:lnTo>
                  <a:pt x="165" y="2045"/>
                </a:lnTo>
                <a:lnTo>
                  <a:pt x="150" y="2039"/>
                </a:lnTo>
                <a:lnTo>
                  <a:pt x="133" y="2033"/>
                </a:lnTo>
                <a:lnTo>
                  <a:pt x="117" y="2025"/>
                </a:lnTo>
                <a:lnTo>
                  <a:pt x="102" y="2015"/>
                </a:lnTo>
                <a:lnTo>
                  <a:pt x="91" y="2003"/>
                </a:lnTo>
                <a:lnTo>
                  <a:pt x="77" y="1993"/>
                </a:lnTo>
                <a:lnTo>
                  <a:pt x="67" y="1980"/>
                </a:lnTo>
                <a:lnTo>
                  <a:pt x="57" y="1965"/>
                </a:lnTo>
                <a:lnTo>
                  <a:pt x="49" y="1950"/>
                </a:lnTo>
                <a:lnTo>
                  <a:pt x="43" y="1936"/>
                </a:lnTo>
                <a:lnTo>
                  <a:pt x="38" y="1920"/>
                </a:lnTo>
                <a:lnTo>
                  <a:pt x="36" y="1903"/>
                </a:lnTo>
                <a:lnTo>
                  <a:pt x="35" y="1885"/>
                </a:lnTo>
                <a:lnTo>
                  <a:pt x="33" y="1834"/>
                </a:lnTo>
                <a:lnTo>
                  <a:pt x="33" y="29"/>
                </a:lnTo>
                <a:lnTo>
                  <a:pt x="0" y="29"/>
                </a:lnTo>
                <a:lnTo>
                  <a:pt x="0" y="0"/>
                </a:lnTo>
                <a:lnTo>
                  <a:pt x="436" y="0"/>
                </a:lnTo>
                <a:lnTo>
                  <a:pt x="436" y="29"/>
                </a:lnTo>
                <a:lnTo>
                  <a:pt x="405" y="29"/>
                </a:lnTo>
                <a:lnTo>
                  <a:pt x="403" y="1880"/>
                </a:lnTo>
                <a:lnTo>
                  <a:pt x="403" y="1880"/>
                </a:lnTo>
              </a:path>
            </a:pathLst>
          </a:custGeom>
          <a:noFill/>
          <a:ln w="254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1" name="Line 9">
            <a:extLst>
              <a:ext uri="{FF2B5EF4-FFF2-40B4-BE49-F238E27FC236}">
                <a16:creationId xmlns:a16="http://schemas.microsoft.com/office/drawing/2014/main" id="{D4A418E2-707B-4B7B-2ECA-B7A79B177F08}"/>
              </a:ext>
            </a:extLst>
          </p:cNvPr>
          <p:cNvSpPr>
            <a:spLocks noChangeShapeType="1"/>
          </p:cNvSpPr>
          <p:nvPr/>
        </p:nvSpPr>
        <p:spPr bwMode="auto">
          <a:xfrm flipH="1">
            <a:off x="2705174" y="2952750"/>
            <a:ext cx="14287" cy="264953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2" name="Rectangle 10">
            <a:extLst>
              <a:ext uri="{FF2B5EF4-FFF2-40B4-BE49-F238E27FC236}">
                <a16:creationId xmlns:a16="http://schemas.microsoft.com/office/drawing/2014/main" id="{163BB1B3-84FB-3030-A753-ED911445B200}"/>
              </a:ext>
            </a:extLst>
          </p:cNvPr>
          <p:cNvSpPr>
            <a:spLocks noChangeArrowheads="1"/>
          </p:cNvSpPr>
          <p:nvPr/>
        </p:nvSpPr>
        <p:spPr bwMode="auto">
          <a:xfrm>
            <a:off x="1689174" y="5934075"/>
            <a:ext cx="434975" cy="4222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 name="Rectangle 11">
            <a:extLst>
              <a:ext uri="{FF2B5EF4-FFF2-40B4-BE49-F238E27FC236}">
                <a16:creationId xmlns:a16="http://schemas.microsoft.com/office/drawing/2014/main" id="{E54EF412-F479-7A07-48AC-812F8789FBEA}"/>
              </a:ext>
            </a:extLst>
          </p:cNvPr>
          <p:cNvSpPr>
            <a:spLocks noChangeArrowheads="1"/>
          </p:cNvSpPr>
          <p:nvPr/>
        </p:nvSpPr>
        <p:spPr bwMode="auto">
          <a:xfrm>
            <a:off x="4705424" y="3759199"/>
            <a:ext cx="96837" cy="82550"/>
          </a:xfrm>
          <a:prstGeom prst="rect">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Freeform 12">
            <a:extLst>
              <a:ext uri="{FF2B5EF4-FFF2-40B4-BE49-F238E27FC236}">
                <a16:creationId xmlns:a16="http://schemas.microsoft.com/office/drawing/2014/main" id="{8D515403-FDC1-A3AE-E8A5-C6B92ABB9377}"/>
              </a:ext>
            </a:extLst>
          </p:cNvPr>
          <p:cNvSpPr>
            <a:spLocks/>
          </p:cNvSpPr>
          <p:nvPr/>
        </p:nvSpPr>
        <p:spPr bwMode="auto">
          <a:xfrm>
            <a:off x="4532386" y="3560762"/>
            <a:ext cx="523875" cy="2481263"/>
          </a:xfrm>
          <a:custGeom>
            <a:avLst/>
            <a:gdLst>
              <a:gd name="T0" fmla="*/ 368 w 371"/>
              <a:gd name="T1" fmla="*/ 1390 h 1563"/>
              <a:gd name="T2" fmla="*/ 367 w 371"/>
              <a:gd name="T3" fmla="*/ 1408 h 1563"/>
              <a:gd name="T4" fmla="*/ 365 w 371"/>
              <a:gd name="T5" fmla="*/ 1425 h 1563"/>
              <a:gd name="T6" fmla="*/ 361 w 371"/>
              <a:gd name="T7" fmla="*/ 1442 h 1563"/>
              <a:gd name="T8" fmla="*/ 356 w 371"/>
              <a:gd name="T9" fmla="*/ 1456 h 1563"/>
              <a:gd name="T10" fmla="*/ 348 w 371"/>
              <a:gd name="T11" fmla="*/ 1472 h 1563"/>
              <a:gd name="T12" fmla="*/ 339 w 371"/>
              <a:gd name="T13" fmla="*/ 1485 h 1563"/>
              <a:gd name="T14" fmla="*/ 329 w 371"/>
              <a:gd name="T15" fmla="*/ 1498 h 1563"/>
              <a:gd name="T16" fmla="*/ 319 w 371"/>
              <a:gd name="T17" fmla="*/ 1511 h 1563"/>
              <a:gd name="T18" fmla="*/ 304 w 371"/>
              <a:gd name="T19" fmla="*/ 1521 h 1563"/>
              <a:gd name="T20" fmla="*/ 291 w 371"/>
              <a:gd name="T21" fmla="*/ 1532 h 1563"/>
              <a:gd name="T22" fmla="*/ 276 w 371"/>
              <a:gd name="T23" fmla="*/ 1541 h 1563"/>
              <a:gd name="T24" fmla="*/ 260 w 371"/>
              <a:gd name="T25" fmla="*/ 1548 h 1563"/>
              <a:gd name="T26" fmla="*/ 242 w 371"/>
              <a:gd name="T27" fmla="*/ 1554 h 1563"/>
              <a:gd name="T28" fmla="*/ 225 w 371"/>
              <a:gd name="T29" fmla="*/ 1558 h 1563"/>
              <a:gd name="T30" fmla="*/ 208 w 371"/>
              <a:gd name="T31" fmla="*/ 1561 h 1563"/>
              <a:gd name="T32" fmla="*/ 189 w 371"/>
              <a:gd name="T33" fmla="*/ 1562 h 1563"/>
              <a:gd name="T34" fmla="*/ 168 w 371"/>
              <a:gd name="T35" fmla="*/ 1562 h 1563"/>
              <a:gd name="T36" fmla="*/ 151 w 371"/>
              <a:gd name="T37" fmla="*/ 1559 h 1563"/>
              <a:gd name="T38" fmla="*/ 132 w 371"/>
              <a:gd name="T39" fmla="*/ 1556 h 1563"/>
              <a:gd name="T40" fmla="*/ 115 w 371"/>
              <a:gd name="T41" fmla="*/ 1550 h 1563"/>
              <a:gd name="T42" fmla="*/ 98 w 371"/>
              <a:gd name="T43" fmla="*/ 1543 h 1563"/>
              <a:gd name="T44" fmla="*/ 84 w 371"/>
              <a:gd name="T45" fmla="*/ 1535 h 1563"/>
              <a:gd name="T46" fmla="*/ 69 w 371"/>
              <a:gd name="T47" fmla="*/ 1525 h 1563"/>
              <a:gd name="T48" fmla="*/ 56 w 371"/>
              <a:gd name="T49" fmla="*/ 1514 h 1563"/>
              <a:gd name="T50" fmla="*/ 43 w 371"/>
              <a:gd name="T51" fmla="*/ 1503 h 1563"/>
              <a:gd name="T52" fmla="*/ 33 w 371"/>
              <a:gd name="T53" fmla="*/ 1490 h 1563"/>
              <a:gd name="T54" fmla="*/ 24 w 371"/>
              <a:gd name="T55" fmla="*/ 1476 h 1563"/>
              <a:gd name="T56" fmla="*/ 16 w 371"/>
              <a:gd name="T57" fmla="*/ 1461 h 1563"/>
              <a:gd name="T58" fmla="*/ 9 w 371"/>
              <a:gd name="T59" fmla="*/ 1446 h 1563"/>
              <a:gd name="T60" fmla="*/ 5 w 371"/>
              <a:gd name="T61" fmla="*/ 1430 h 1563"/>
              <a:gd name="T62" fmla="*/ 2 w 371"/>
              <a:gd name="T63" fmla="*/ 1414 h 1563"/>
              <a:gd name="T64" fmla="*/ 2 w 371"/>
              <a:gd name="T65" fmla="*/ 1395 h 1563"/>
              <a:gd name="T66" fmla="*/ 0 w 371"/>
              <a:gd name="T67" fmla="*/ 1345 h 1563"/>
              <a:gd name="T68" fmla="*/ 0 w 371"/>
              <a:gd name="T69" fmla="*/ 0 h 1563"/>
              <a:gd name="T70" fmla="*/ 370 w 371"/>
              <a:gd name="T71" fmla="*/ 0 h 1563"/>
              <a:gd name="T72" fmla="*/ 368 w 371"/>
              <a:gd name="T73" fmla="*/ 1390 h 1563"/>
              <a:gd name="T74" fmla="*/ 368 w 371"/>
              <a:gd name="T75" fmla="*/ 139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1563">
                <a:moveTo>
                  <a:pt x="368" y="1390"/>
                </a:moveTo>
                <a:lnTo>
                  <a:pt x="367" y="1408"/>
                </a:lnTo>
                <a:lnTo>
                  <a:pt x="365" y="1425"/>
                </a:lnTo>
                <a:lnTo>
                  <a:pt x="361" y="1442"/>
                </a:lnTo>
                <a:lnTo>
                  <a:pt x="356" y="1456"/>
                </a:lnTo>
                <a:lnTo>
                  <a:pt x="348" y="1472"/>
                </a:lnTo>
                <a:lnTo>
                  <a:pt x="339" y="1485"/>
                </a:lnTo>
                <a:lnTo>
                  <a:pt x="329" y="1498"/>
                </a:lnTo>
                <a:lnTo>
                  <a:pt x="319" y="1511"/>
                </a:lnTo>
                <a:lnTo>
                  <a:pt x="304" y="1521"/>
                </a:lnTo>
                <a:lnTo>
                  <a:pt x="291" y="1532"/>
                </a:lnTo>
                <a:lnTo>
                  <a:pt x="276" y="1541"/>
                </a:lnTo>
                <a:lnTo>
                  <a:pt x="260" y="1548"/>
                </a:lnTo>
                <a:lnTo>
                  <a:pt x="242" y="1554"/>
                </a:lnTo>
                <a:lnTo>
                  <a:pt x="225" y="1558"/>
                </a:lnTo>
                <a:lnTo>
                  <a:pt x="208" y="1561"/>
                </a:lnTo>
                <a:lnTo>
                  <a:pt x="189" y="1562"/>
                </a:lnTo>
                <a:lnTo>
                  <a:pt x="168" y="1562"/>
                </a:lnTo>
                <a:lnTo>
                  <a:pt x="151" y="1559"/>
                </a:lnTo>
                <a:lnTo>
                  <a:pt x="132" y="1556"/>
                </a:lnTo>
                <a:lnTo>
                  <a:pt x="115" y="1550"/>
                </a:lnTo>
                <a:lnTo>
                  <a:pt x="98" y="1543"/>
                </a:lnTo>
                <a:lnTo>
                  <a:pt x="84" y="1535"/>
                </a:lnTo>
                <a:lnTo>
                  <a:pt x="69" y="1525"/>
                </a:lnTo>
                <a:lnTo>
                  <a:pt x="56" y="1514"/>
                </a:lnTo>
                <a:lnTo>
                  <a:pt x="43" y="1503"/>
                </a:lnTo>
                <a:lnTo>
                  <a:pt x="33" y="1490"/>
                </a:lnTo>
                <a:lnTo>
                  <a:pt x="24" y="1476"/>
                </a:lnTo>
                <a:lnTo>
                  <a:pt x="16" y="1461"/>
                </a:lnTo>
                <a:lnTo>
                  <a:pt x="9" y="1446"/>
                </a:lnTo>
                <a:lnTo>
                  <a:pt x="5" y="1430"/>
                </a:lnTo>
                <a:lnTo>
                  <a:pt x="2" y="1414"/>
                </a:lnTo>
                <a:lnTo>
                  <a:pt x="2" y="1395"/>
                </a:lnTo>
                <a:lnTo>
                  <a:pt x="0" y="1345"/>
                </a:lnTo>
                <a:lnTo>
                  <a:pt x="0" y="0"/>
                </a:lnTo>
                <a:lnTo>
                  <a:pt x="370" y="0"/>
                </a:lnTo>
                <a:lnTo>
                  <a:pt x="368" y="1390"/>
                </a:lnTo>
                <a:lnTo>
                  <a:pt x="368" y="139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5" name="Line 13">
            <a:extLst>
              <a:ext uri="{FF2B5EF4-FFF2-40B4-BE49-F238E27FC236}">
                <a16:creationId xmlns:a16="http://schemas.microsoft.com/office/drawing/2014/main" id="{9BB9F849-EDFA-795B-223E-B2D531349003}"/>
              </a:ext>
            </a:extLst>
          </p:cNvPr>
          <p:cNvSpPr>
            <a:spLocks noChangeShapeType="1"/>
          </p:cNvSpPr>
          <p:nvPr/>
        </p:nvSpPr>
        <p:spPr bwMode="auto">
          <a:xfrm>
            <a:off x="4532386" y="2830511"/>
            <a:ext cx="809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6" name="Freeform 14">
            <a:extLst>
              <a:ext uri="{FF2B5EF4-FFF2-40B4-BE49-F238E27FC236}">
                <a16:creationId xmlns:a16="http://schemas.microsoft.com/office/drawing/2014/main" id="{8CCC5E29-4BF7-0572-9AA5-6553C49DB198}"/>
              </a:ext>
            </a:extLst>
          </p:cNvPr>
          <p:cNvSpPr>
            <a:spLocks/>
          </p:cNvSpPr>
          <p:nvPr/>
        </p:nvSpPr>
        <p:spPr bwMode="auto">
          <a:xfrm>
            <a:off x="4837186" y="2827337"/>
            <a:ext cx="219075" cy="117475"/>
          </a:xfrm>
          <a:custGeom>
            <a:avLst/>
            <a:gdLst>
              <a:gd name="T0" fmla="*/ 0 w 155"/>
              <a:gd name="T1" fmla="*/ 0 h 74"/>
              <a:gd name="T2" fmla="*/ 79 w 155"/>
              <a:gd name="T3" fmla="*/ 22 h 74"/>
              <a:gd name="T4" fmla="*/ 117 w 155"/>
              <a:gd name="T5" fmla="*/ 42 h 74"/>
              <a:gd name="T6" fmla="*/ 154 w 155"/>
              <a:gd name="T7" fmla="*/ 73 h 74"/>
              <a:gd name="T8" fmla="*/ 154 w 155"/>
              <a:gd name="T9" fmla="*/ 0 h 74"/>
              <a:gd name="T10" fmla="*/ 0 w 155"/>
              <a:gd name="T11" fmla="*/ 0 h 74"/>
              <a:gd name="T12" fmla="*/ 0 w 15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55" h="74">
                <a:moveTo>
                  <a:pt x="0" y="0"/>
                </a:moveTo>
                <a:lnTo>
                  <a:pt x="79" y="22"/>
                </a:lnTo>
                <a:lnTo>
                  <a:pt x="117" y="42"/>
                </a:lnTo>
                <a:lnTo>
                  <a:pt x="154" y="73"/>
                </a:lnTo>
                <a:lnTo>
                  <a:pt x="154" y="0"/>
                </a:lnTo>
                <a:lnTo>
                  <a:pt x="0" y="0"/>
                </a:lnTo>
                <a:lnTo>
                  <a:pt x="0" y="0"/>
                </a:lnTo>
              </a:path>
            </a:pathLst>
          </a:custGeom>
          <a:gradFill rotWithShape="0">
            <a:gsLst>
              <a:gs pos="0">
                <a:srgbClr val="FFFFFF"/>
              </a:gs>
              <a:gs pos="100000">
                <a:srgbClr val="FFFFFF">
                  <a:gamma/>
                  <a:shade val="60000"/>
                  <a:invGamma/>
                </a:srgbClr>
              </a:gs>
            </a:gsLst>
            <a:lin ang="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7" name="Line 15">
            <a:extLst>
              <a:ext uri="{FF2B5EF4-FFF2-40B4-BE49-F238E27FC236}">
                <a16:creationId xmlns:a16="http://schemas.microsoft.com/office/drawing/2014/main" id="{E4554D6E-A998-E808-6F1B-E62CEEA49AEE}"/>
              </a:ext>
            </a:extLst>
          </p:cNvPr>
          <p:cNvSpPr>
            <a:spLocks noChangeShapeType="1"/>
          </p:cNvSpPr>
          <p:nvPr/>
        </p:nvSpPr>
        <p:spPr bwMode="auto">
          <a:xfrm>
            <a:off x="4878461" y="2830511"/>
            <a:ext cx="1762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8" name="Rectangle 16">
            <a:extLst>
              <a:ext uri="{FF2B5EF4-FFF2-40B4-BE49-F238E27FC236}">
                <a16:creationId xmlns:a16="http://schemas.microsoft.com/office/drawing/2014/main" id="{447E1268-AE13-E169-F14F-0099C79B4C88}"/>
              </a:ext>
            </a:extLst>
          </p:cNvPr>
          <p:cNvSpPr>
            <a:spLocks noChangeArrowheads="1"/>
          </p:cNvSpPr>
          <p:nvPr/>
        </p:nvSpPr>
        <p:spPr bwMode="auto">
          <a:xfrm>
            <a:off x="4546673" y="3143250"/>
            <a:ext cx="487362" cy="1449387"/>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9" name="Freeform 17">
            <a:extLst>
              <a:ext uri="{FF2B5EF4-FFF2-40B4-BE49-F238E27FC236}">
                <a16:creationId xmlns:a16="http://schemas.microsoft.com/office/drawing/2014/main" id="{555CFAB2-4B44-E784-887C-A9F4768C7E82}"/>
              </a:ext>
            </a:extLst>
          </p:cNvPr>
          <p:cNvSpPr>
            <a:spLocks/>
          </p:cNvSpPr>
          <p:nvPr/>
        </p:nvSpPr>
        <p:spPr bwMode="auto">
          <a:xfrm>
            <a:off x="4483174" y="2770186"/>
            <a:ext cx="619125" cy="3259138"/>
          </a:xfrm>
          <a:custGeom>
            <a:avLst/>
            <a:gdLst>
              <a:gd name="T0" fmla="*/ 403 w 438"/>
              <a:gd name="T1" fmla="*/ 1880 h 2053"/>
              <a:gd name="T2" fmla="*/ 402 w 438"/>
              <a:gd name="T3" fmla="*/ 1898 h 2053"/>
              <a:gd name="T4" fmla="*/ 401 w 438"/>
              <a:gd name="T5" fmla="*/ 1915 h 2053"/>
              <a:gd name="T6" fmla="*/ 397 w 438"/>
              <a:gd name="T7" fmla="*/ 1932 h 2053"/>
              <a:gd name="T8" fmla="*/ 392 w 438"/>
              <a:gd name="T9" fmla="*/ 1946 h 2053"/>
              <a:gd name="T10" fmla="*/ 384 w 438"/>
              <a:gd name="T11" fmla="*/ 1962 h 2053"/>
              <a:gd name="T12" fmla="*/ 375 w 438"/>
              <a:gd name="T13" fmla="*/ 1975 h 2053"/>
              <a:gd name="T14" fmla="*/ 364 w 438"/>
              <a:gd name="T15" fmla="*/ 1988 h 2053"/>
              <a:gd name="T16" fmla="*/ 354 w 438"/>
              <a:gd name="T17" fmla="*/ 2001 h 2053"/>
              <a:gd name="T18" fmla="*/ 339 w 438"/>
              <a:gd name="T19" fmla="*/ 2011 h 2053"/>
              <a:gd name="T20" fmla="*/ 327 w 438"/>
              <a:gd name="T21" fmla="*/ 2022 h 2053"/>
              <a:gd name="T22" fmla="*/ 311 w 438"/>
              <a:gd name="T23" fmla="*/ 2031 h 2053"/>
              <a:gd name="T24" fmla="*/ 295 w 438"/>
              <a:gd name="T25" fmla="*/ 2038 h 2053"/>
              <a:gd name="T26" fmla="*/ 277 w 438"/>
              <a:gd name="T27" fmla="*/ 2044 h 2053"/>
              <a:gd name="T28" fmla="*/ 260 w 438"/>
              <a:gd name="T29" fmla="*/ 2048 h 2053"/>
              <a:gd name="T30" fmla="*/ 243 w 438"/>
              <a:gd name="T31" fmla="*/ 2051 h 2053"/>
              <a:gd name="T32" fmla="*/ 224 w 438"/>
              <a:gd name="T33" fmla="*/ 2052 h 2053"/>
              <a:gd name="T34" fmla="*/ 203 w 438"/>
              <a:gd name="T35" fmla="*/ 2052 h 2053"/>
              <a:gd name="T36" fmla="*/ 185 w 438"/>
              <a:gd name="T37" fmla="*/ 2049 h 2053"/>
              <a:gd name="T38" fmla="*/ 167 w 438"/>
              <a:gd name="T39" fmla="*/ 2046 h 2053"/>
              <a:gd name="T40" fmla="*/ 150 w 438"/>
              <a:gd name="T41" fmla="*/ 2040 h 2053"/>
              <a:gd name="T42" fmla="*/ 133 w 438"/>
              <a:gd name="T43" fmla="*/ 2033 h 2053"/>
              <a:gd name="T44" fmla="*/ 118 w 438"/>
              <a:gd name="T45" fmla="*/ 2025 h 2053"/>
              <a:gd name="T46" fmla="*/ 104 w 438"/>
              <a:gd name="T47" fmla="*/ 2015 h 2053"/>
              <a:gd name="T48" fmla="*/ 91 w 438"/>
              <a:gd name="T49" fmla="*/ 2004 h 2053"/>
              <a:gd name="T50" fmla="*/ 78 w 438"/>
              <a:gd name="T51" fmla="*/ 1993 h 2053"/>
              <a:gd name="T52" fmla="*/ 68 w 438"/>
              <a:gd name="T53" fmla="*/ 1980 h 2053"/>
              <a:gd name="T54" fmla="*/ 58 w 438"/>
              <a:gd name="T55" fmla="*/ 1966 h 2053"/>
              <a:gd name="T56" fmla="*/ 50 w 438"/>
              <a:gd name="T57" fmla="*/ 1951 h 2053"/>
              <a:gd name="T58" fmla="*/ 43 w 438"/>
              <a:gd name="T59" fmla="*/ 1936 h 2053"/>
              <a:gd name="T60" fmla="*/ 39 w 438"/>
              <a:gd name="T61" fmla="*/ 1920 h 2053"/>
              <a:gd name="T62" fmla="*/ 36 w 438"/>
              <a:gd name="T63" fmla="*/ 1904 h 2053"/>
              <a:gd name="T64" fmla="*/ 36 w 438"/>
              <a:gd name="T65" fmla="*/ 1885 h 2053"/>
              <a:gd name="T66" fmla="*/ 35 w 438"/>
              <a:gd name="T67" fmla="*/ 1835 h 2053"/>
              <a:gd name="T68" fmla="*/ 35 w 438"/>
              <a:gd name="T69" fmla="*/ 29 h 2053"/>
              <a:gd name="T70" fmla="*/ 0 w 438"/>
              <a:gd name="T71" fmla="*/ 29 h 2053"/>
              <a:gd name="T72" fmla="*/ 0 w 438"/>
              <a:gd name="T73" fmla="*/ 0 h 2053"/>
              <a:gd name="T74" fmla="*/ 437 w 438"/>
              <a:gd name="T75" fmla="*/ 0 h 2053"/>
              <a:gd name="T76" fmla="*/ 437 w 438"/>
              <a:gd name="T77" fmla="*/ 29 h 2053"/>
              <a:gd name="T78" fmla="*/ 405 w 438"/>
              <a:gd name="T79" fmla="*/ 29 h 2053"/>
              <a:gd name="T80" fmla="*/ 403 w 438"/>
              <a:gd name="T81" fmla="*/ 1880 h 2053"/>
              <a:gd name="T82" fmla="*/ 403 w 438"/>
              <a:gd name="T83" fmla="*/ 188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2053">
                <a:moveTo>
                  <a:pt x="403" y="1880"/>
                </a:moveTo>
                <a:lnTo>
                  <a:pt x="402" y="1898"/>
                </a:lnTo>
                <a:lnTo>
                  <a:pt x="401" y="1915"/>
                </a:lnTo>
                <a:lnTo>
                  <a:pt x="397" y="1932"/>
                </a:lnTo>
                <a:lnTo>
                  <a:pt x="392" y="1946"/>
                </a:lnTo>
                <a:lnTo>
                  <a:pt x="384" y="1962"/>
                </a:lnTo>
                <a:lnTo>
                  <a:pt x="375" y="1975"/>
                </a:lnTo>
                <a:lnTo>
                  <a:pt x="364" y="1988"/>
                </a:lnTo>
                <a:lnTo>
                  <a:pt x="354" y="2001"/>
                </a:lnTo>
                <a:lnTo>
                  <a:pt x="339" y="2011"/>
                </a:lnTo>
                <a:lnTo>
                  <a:pt x="327" y="2022"/>
                </a:lnTo>
                <a:lnTo>
                  <a:pt x="311" y="2031"/>
                </a:lnTo>
                <a:lnTo>
                  <a:pt x="295" y="2038"/>
                </a:lnTo>
                <a:lnTo>
                  <a:pt x="277" y="2044"/>
                </a:lnTo>
                <a:lnTo>
                  <a:pt x="260" y="2048"/>
                </a:lnTo>
                <a:lnTo>
                  <a:pt x="243" y="2051"/>
                </a:lnTo>
                <a:lnTo>
                  <a:pt x="224" y="2052"/>
                </a:lnTo>
                <a:lnTo>
                  <a:pt x="203" y="2052"/>
                </a:lnTo>
                <a:lnTo>
                  <a:pt x="185" y="2049"/>
                </a:lnTo>
                <a:lnTo>
                  <a:pt x="167" y="2046"/>
                </a:lnTo>
                <a:lnTo>
                  <a:pt x="150" y="2040"/>
                </a:lnTo>
                <a:lnTo>
                  <a:pt x="133" y="2033"/>
                </a:lnTo>
                <a:lnTo>
                  <a:pt x="118" y="2025"/>
                </a:lnTo>
                <a:lnTo>
                  <a:pt x="104" y="2015"/>
                </a:lnTo>
                <a:lnTo>
                  <a:pt x="91" y="2004"/>
                </a:lnTo>
                <a:lnTo>
                  <a:pt x="78" y="1993"/>
                </a:lnTo>
                <a:lnTo>
                  <a:pt x="68" y="1980"/>
                </a:lnTo>
                <a:lnTo>
                  <a:pt x="58" y="1966"/>
                </a:lnTo>
                <a:lnTo>
                  <a:pt x="50" y="1951"/>
                </a:lnTo>
                <a:lnTo>
                  <a:pt x="43" y="1936"/>
                </a:lnTo>
                <a:lnTo>
                  <a:pt x="39" y="1920"/>
                </a:lnTo>
                <a:lnTo>
                  <a:pt x="36" y="1904"/>
                </a:lnTo>
                <a:lnTo>
                  <a:pt x="36" y="1885"/>
                </a:lnTo>
                <a:lnTo>
                  <a:pt x="35" y="1835"/>
                </a:lnTo>
                <a:lnTo>
                  <a:pt x="35" y="29"/>
                </a:lnTo>
                <a:lnTo>
                  <a:pt x="0" y="29"/>
                </a:lnTo>
                <a:lnTo>
                  <a:pt x="0" y="0"/>
                </a:lnTo>
                <a:lnTo>
                  <a:pt x="437" y="0"/>
                </a:lnTo>
                <a:lnTo>
                  <a:pt x="437" y="29"/>
                </a:lnTo>
                <a:lnTo>
                  <a:pt x="405" y="29"/>
                </a:lnTo>
                <a:lnTo>
                  <a:pt x="403" y="1880"/>
                </a:lnTo>
                <a:lnTo>
                  <a:pt x="403" y="1880"/>
                </a:lnTo>
              </a:path>
            </a:pathLst>
          </a:custGeom>
          <a:noFill/>
          <a:ln w="254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0" name="Line 18">
            <a:extLst>
              <a:ext uri="{FF2B5EF4-FFF2-40B4-BE49-F238E27FC236}">
                <a16:creationId xmlns:a16="http://schemas.microsoft.com/office/drawing/2014/main" id="{9C8330C7-025B-EA91-C316-BDAE59049756}"/>
              </a:ext>
            </a:extLst>
          </p:cNvPr>
          <p:cNvSpPr>
            <a:spLocks noChangeShapeType="1"/>
          </p:cNvSpPr>
          <p:nvPr/>
        </p:nvSpPr>
        <p:spPr bwMode="auto">
          <a:xfrm flipH="1">
            <a:off x="4964185" y="2951161"/>
            <a:ext cx="12700" cy="264953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1" name="Rectangle 19">
            <a:extLst>
              <a:ext uri="{FF2B5EF4-FFF2-40B4-BE49-F238E27FC236}">
                <a16:creationId xmlns:a16="http://schemas.microsoft.com/office/drawing/2014/main" id="{053BD549-D0F6-344E-669C-481D505BFDC2}"/>
              </a:ext>
            </a:extLst>
          </p:cNvPr>
          <p:cNvSpPr>
            <a:spLocks noChangeArrowheads="1"/>
          </p:cNvSpPr>
          <p:nvPr/>
        </p:nvSpPr>
        <p:spPr bwMode="auto">
          <a:xfrm>
            <a:off x="4691135" y="4159250"/>
            <a:ext cx="122238" cy="1238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2" name="Rectangle 20">
            <a:extLst>
              <a:ext uri="{FF2B5EF4-FFF2-40B4-BE49-F238E27FC236}">
                <a16:creationId xmlns:a16="http://schemas.microsoft.com/office/drawing/2014/main" id="{B6D1D042-5EE7-A3F0-D12B-298B6CA7358A}"/>
              </a:ext>
            </a:extLst>
          </p:cNvPr>
          <p:cNvSpPr>
            <a:spLocks noChangeArrowheads="1"/>
          </p:cNvSpPr>
          <p:nvPr/>
        </p:nvSpPr>
        <p:spPr bwMode="auto">
          <a:xfrm>
            <a:off x="4713361" y="3587750"/>
            <a:ext cx="123825" cy="1238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3" name="Rectangle 21">
            <a:extLst>
              <a:ext uri="{FF2B5EF4-FFF2-40B4-BE49-F238E27FC236}">
                <a16:creationId xmlns:a16="http://schemas.microsoft.com/office/drawing/2014/main" id="{C9FCA584-4311-922D-AC27-AC7BC1030D57}"/>
              </a:ext>
            </a:extLst>
          </p:cNvPr>
          <p:cNvSpPr>
            <a:spLocks noChangeArrowheads="1"/>
          </p:cNvSpPr>
          <p:nvPr/>
        </p:nvSpPr>
        <p:spPr bwMode="auto">
          <a:xfrm>
            <a:off x="4860999" y="4371975"/>
            <a:ext cx="122237" cy="1238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4" name="Rectangle 22">
            <a:extLst>
              <a:ext uri="{FF2B5EF4-FFF2-40B4-BE49-F238E27FC236}">
                <a16:creationId xmlns:a16="http://schemas.microsoft.com/office/drawing/2014/main" id="{E8B67252-601F-E1B6-3902-00002952F209}"/>
              </a:ext>
            </a:extLst>
          </p:cNvPr>
          <p:cNvSpPr>
            <a:spLocks noChangeArrowheads="1"/>
          </p:cNvSpPr>
          <p:nvPr/>
        </p:nvSpPr>
        <p:spPr bwMode="auto">
          <a:xfrm>
            <a:off x="4645098" y="4464050"/>
            <a:ext cx="120650" cy="1222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5" name="Rectangle 23">
            <a:extLst>
              <a:ext uri="{FF2B5EF4-FFF2-40B4-BE49-F238E27FC236}">
                <a16:creationId xmlns:a16="http://schemas.microsoft.com/office/drawing/2014/main" id="{E04CC93A-660E-E126-8F5D-3B77A5060ACC}"/>
              </a:ext>
            </a:extLst>
          </p:cNvPr>
          <p:cNvSpPr>
            <a:spLocks noChangeArrowheads="1"/>
          </p:cNvSpPr>
          <p:nvPr/>
        </p:nvSpPr>
        <p:spPr bwMode="auto">
          <a:xfrm>
            <a:off x="4841949" y="3425825"/>
            <a:ext cx="122237" cy="1238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6" name="Freeform 24">
            <a:extLst>
              <a:ext uri="{FF2B5EF4-FFF2-40B4-BE49-F238E27FC236}">
                <a16:creationId xmlns:a16="http://schemas.microsoft.com/office/drawing/2014/main" id="{F3D86804-7BD8-E93B-7EFF-8BBAFF3A5790}"/>
              </a:ext>
            </a:extLst>
          </p:cNvPr>
          <p:cNvSpPr>
            <a:spLocks/>
          </p:cNvSpPr>
          <p:nvPr/>
        </p:nvSpPr>
        <p:spPr bwMode="auto">
          <a:xfrm>
            <a:off x="4564135" y="3910011"/>
            <a:ext cx="173038" cy="173038"/>
          </a:xfrm>
          <a:custGeom>
            <a:avLst/>
            <a:gdLst>
              <a:gd name="T0" fmla="*/ 0 w 123"/>
              <a:gd name="T1" fmla="*/ 54 h 109"/>
              <a:gd name="T2" fmla="*/ 61 w 123"/>
              <a:gd name="T3" fmla="*/ 108 h 109"/>
              <a:gd name="T4" fmla="*/ 122 w 123"/>
              <a:gd name="T5" fmla="*/ 54 h 109"/>
              <a:gd name="T6" fmla="*/ 61 w 123"/>
              <a:gd name="T7" fmla="*/ 0 h 109"/>
            </a:gdLst>
            <a:ahLst/>
            <a:cxnLst>
              <a:cxn ang="0">
                <a:pos x="T0" y="T1"/>
              </a:cxn>
              <a:cxn ang="0">
                <a:pos x="T2" y="T3"/>
              </a:cxn>
              <a:cxn ang="0">
                <a:pos x="T4" y="T5"/>
              </a:cxn>
              <a:cxn ang="0">
                <a:pos x="T6" y="T7"/>
              </a:cxn>
            </a:cxnLst>
            <a:rect l="0" t="0" r="r" b="b"/>
            <a:pathLst>
              <a:path w="123" h="109">
                <a:moveTo>
                  <a:pt x="0" y="54"/>
                </a:moveTo>
                <a:lnTo>
                  <a:pt x="61" y="108"/>
                </a:lnTo>
                <a:lnTo>
                  <a:pt x="122" y="54"/>
                </a:lnTo>
                <a:lnTo>
                  <a:pt x="61"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7" name="Freeform 25">
            <a:extLst>
              <a:ext uri="{FF2B5EF4-FFF2-40B4-BE49-F238E27FC236}">
                <a16:creationId xmlns:a16="http://schemas.microsoft.com/office/drawing/2014/main" id="{D05C0164-18BF-4E5C-48EE-F65A3C6B7AFD}"/>
              </a:ext>
            </a:extLst>
          </p:cNvPr>
          <p:cNvSpPr>
            <a:spLocks/>
          </p:cNvSpPr>
          <p:nvPr/>
        </p:nvSpPr>
        <p:spPr bwMode="auto">
          <a:xfrm>
            <a:off x="4837186" y="3608386"/>
            <a:ext cx="150813" cy="152400"/>
          </a:xfrm>
          <a:custGeom>
            <a:avLst/>
            <a:gdLst>
              <a:gd name="T0" fmla="*/ 0 w 107"/>
              <a:gd name="T1" fmla="*/ 73 h 96"/>
              <a:gd name="T2" fmla="*/ 81 w 107"/>
              <a:gd name="T3" fmla="*/ 95 h 96"/>
              <a:gd name="T4" fmla="*/ 106 w 107"/>
              <a:gd name="T5" fmla="*/ 21 h 96"/>
              <a:gd name="T6" fmla="*/ 24 w 107"/>
              <a:gd name="T7" fmla="*/ 0 h 96"/>
            </a:gdLst>
            <a:ahLst/>
            <a:cxnLst>
              <a:cxn ang="0">
                <a:pos x="T0" y="T1"/>
              </a:cxn>
              <a:cxn ang="0">
                <a:pos x="T2" y="T3"/>
              </a:cxn>
              <a:cxn ang="0">
                <a:pos x="T4" y="T5"/>
              </a:cxn>
              <a:cxn ang="0">
                <a:pos x="T6" y="T7"/>
              </a:cxn>
            </a:cxnLst>
            <a:rect l="0" t="0" r="r" b="b"/>
            <a:pathLst>
              <a:path w="107" h="96">
                <a:moveTo>
                  <a:pt x="0" y="73"/>
                </a:moveTo>
                <a:lnTo>
                  <a:pt x="81" y="95"/>
                </a:lnTo>
                <a:lnTo>
                  <a:pt x="106" y="21"/>
                </a:lnTo>
                <a:lnTo>
                  <a:pt x="24"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8" name="Freeform 26">
            <a:extLst>
              <a:ext uri="{FF2B5EF4-FFF2-40B4-BE49-F238E27FC236}">
                <a16:creationId xmlns:a16="http://schemas.microsoft.com/office/drawing/2014/main" id="{FA1F80CF-04C1-93B1-1096-92CA36A0E7B4}"/>
              </a:ext>
            </a:extLst>
          </p:cNvPr>
          <p:cNvSpPr>
            <a:spLocks/>
          </p:cNvSpPr>
          <p:nvPr/>
        </p:nvSpPr>
        <p:spPr bwMode="auto">
          <a:xfrm>
            <a:off x="4768924" y="3913187"/>
            <a:ext cx="168275" cy="168275"/>
          </a:xfrm>
          <a:custGeom>
            <a:avLst/>
            <a:gdLst>
              <a:gd name="T0" fmla="*/ 0 w 119"/>
              <a:gd name="T1" fmla="*/ 62 h 106"/>
              <a:gd name="T2" fmla="*/ 71 w 119"/>
              <a:gd name="T3" fmla="*/ 105 h 106"/>
              <a:gd name="T4" fmla="*/ 118 w 119"/>
              <a:gd name="T5" fmla="*/ 42 h 106"/>
              <a:gd name="T6" fmla="*/ 48 w 119"/>
              <a:gd name="T7" fmla="*/ 0 h 106"/>
            </a:gdLst>
            <a:ahLst/>
            <a:cxnLst>
              <a:cxn ang="0">
                <a:pos x="T0" y="T1"/>
              </a:cxn>
              <a:cxn ang="0">
                <a:pos x="T2" y="T3"/>
              </a:cxn>
              <a:cxn ang="0">
                <a:pos x="T4" y="T5"/>
              </a:cxn>
              <a:cxn ang="0">
                <a:pos x="T6" y="T7"/>
              </a:cxn>
            </a:cxnLst>
            <a:rect l="0" t="0" r="r" b="b"/>
            <a:pathLst>
              <a:path w="119" h="106">
                <a:moveTo>
                  <a:pt x="0" y="62"/>
                </a:moveTo>
                <a:lnTo>
                  <a:pt x="71" y="105"/>
                </a:lnTo>
                <a:lnTo>
                  <a:pt x="118" y="42"/>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9" name="Rectangle 27">
            <a:extLst>
              <a:ext uri="{FF2B5EF4-FFF2-40B4-BE49-F238E27FC236}">
                <a16:creationId xmlns:a16="http://schemas.microsoft.com/office/drawing/2014/main" id="{513E6977-6E3C-D189-71E4-BE5F6C218E90}"/>
              </a:ext>
            </a:extLst>
          </p:cNvPr>
          <p:cNvSpPr>
            <a:spLocks noChangeArrowheads="1"/>
          </p:cNvSpPr>
          <p:nvPr/>
        </p:nvSpPr>
        <p:spPr bwMode="auto">
          <a:xfrm>
            <a:off x="4592710" y="3175000"/>
            <a:ext cx="122238" cy="1222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0" name="Freeform 28">
            <a:extLst>
              <a:ext uri="{FF2B5EF4-FFF2-40B4-BE49-F238E27FC236}">
                <a16:creationId xmlns:a16="http://schemas.microsoft.com/office/drawing/2014/main" id="{EC8FC8B8-1C59-FB14-350B-0917972B3F50}"/>
              </a:ext>
            </a:extLst>
          </p:cNvPr>
          <p:cNvSpPr>
            <a:spLocks/>
          </p:cNvSpPr>
          <p:nvPr/>
        </p:nvSpPr>
        <p:spPr bwMode="auto">
          <a:xfrm>
            <a:off x="4670499" y="5400674"/>
            <a:ext cx="168275" cy="169862"/>
          </a:xfrm>
          <a:custGeom>
            <a:avLst/>
            <a:gdLst>
              <a:gd name="T0" fmla="*/ 0 w 120"/>
              <a:gd name="T1" fmla="*/ 65 h 107"/>
              <a:gd name="T2" fmla="*/ 73 w 120"/>
              <a:gd name="T3" fmla="*/ 106 h 107"/>
              <a:gd name="T4" fmla="*/ 119 w 120"/>
              <a:gd name="T5" fmla="*/ 41 h 107"/>
              <a:gd name="T6" fmla="*/ 46 w 120"/>
              <a:gd name="T7" fmla="*/ 0 h 107"/>
            </a:gdLst>
            <a:ahLst/>
            <a:cxnLst>
              <a:cxn ang="0">
                <a:pos x="T0" y="T1"/>
              </a:cxn>
              <a:cxn ang="0">
                <a:pos x="T2" y="T3"/>
              </a:cxn>
              <a:cxn ang="0">
                <a:pos x="T4" y="T5"/>
              </a:cxn>
              <a:cxn ang="0">
                <a:pos x="T6" y="T7"/>
              </a:cxn>
            </a:cxnLst>
            <a:rect l="0" t="0" r="r" b="b"/>
            <a:pathLst>
              <a:path w="120" h="107">
                <a:moveTo>
                  <a:pt x="0" y="65"/>
                </a:moveTo>
                <a:lnTo>
                  <a:pt x="73" y="106"/>
                </a:lnTo>
                <a:lnTo>
                  <a:pt x="119" y="41"/>
                </a:lnTo>
                <a:lnTo>
                  <a:pt x="4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1" name="Rectangle 29">
            <a:extLst>
              <a:ext uri="{FF2B5EF4-FFF2-40B4-BE49-F238E27FC236}">
                <a16:creationId xmlns:a16="http://schemas.microsoft.com/office/drawing/2014/main" id="{F94A2BCD-E9F8-F07F-6F0E-DA703ECE5786}"/>
              </a:ext>
            </a:extLst>
          </p:cNvPr>
          <p:cNvSpPr>
            <a:spLocks noChangeArrowheads="1"/>
          </p:cNvSpPr>
          <p:nvPr/>
        </p:nvSpPr>
        <p:spPr bwMode="auto">
          <a:xfrm>
            <a:off x="6147667" y="2507455"/>
            <a:ext cx="44545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1625" indent="-301625" algn="l" defTabSz="401638">
              <a:defRPr sz="2400">
                <a:solidFill>
                  <a:schemeClr val="tx1"/>
                </a:solidFill>
                <a:latin typeface="Times New Roman" panose="02020603050405020304" pitchFamily="18" charset="0"/>
              </a:defRPr>
            </a:lvl1pPr>
            <a:lvl2pPr marL="654050" indent="-238125" algn="l" defTabSz="401638">
              <a:defRPr sz="2400">
                <a:solidFill>
                  <a:schemeClr val="tx1"/>
                </a:solidFill>
                <a:latin typeface="Times New Roman" panose="02020603050405020304" pitchFamily="18" charset="0"/>
              </a:defRPr>
            </a:lvl2pPr>
            <a:lvl3pPr marL="1006475" indent="-201613" algn="l" defTabSz="401638">
              <a:defRPr sz="2400">
                <a:solidFill>
                  <a:schemeClr val="tx1"/>
                </a:solidFill>
                <a:latin typeface="Times New Roman" panose="02020603050405020304" pitchFamily="18" charset="0"/>
              </a:defRPr>
            </a:lvl3pPr>
            <a:lvl4pPr marL="1408113" indent="-201613" algn="l" defTabSz="401638">
              <a:defRPr sz="2400">
                <a:solidFill>
                  <a:schemeClr val="tx1"/>
                </a:solidFill>
                <a:latin typeface="Times New Roman" panose="02020603050405020304" pitchFamily="18" charset="0"/>
              </a:defRPr>
            </a:lvl4pPr>
            <a:lvl5pPr marL="1809750" indent="-200025" algn="l" defTabSz="401638">
              <a:defRPr sz="2400">
                <a:solidFill>
                  <a:schemeClr val="tx1"/>
                </a:solidFill>
                <a:latin typeface="Times New Roman" panose="02020603050405020304" pitchFamily="18" charset="0"/>
              </a:defRPr>
            </a:lvl5pPr>
            <a:lvl6pPr marL="2266950" indent="-200025" defTabSz="401638" fontAlgn="base">
              <a:spcBef>
                <a:spcPct val="0"/>
              </a:spcBef>
              <a:spcAft>
                <a:spcPct val="0"/>
              </a:spcAft>
              <a:defRPr sz="2400">
                <a:solidFill>
                  <a:schemeClr val="tx1"/>
                </a:solidFill>
                <a:latin typeface="Times New Roman" panose="02020603050405020304" pitchFamily="18" charset="0"/>
              </a:defRPr>
            </a:lvl6pPr>
            <a:lvl7pPr marL="2724150" indent="-200025" defTabSz="401638" fontAlgn="base">
              <a:spcBef>
                <a:spcPct val="0"/>
              </a:spcBef>
              <a:spcAft>
                <a:spcPct val="0"/>
              </a:spcAft>
              <a:defRPr sz="2400">
                <a:solidFill>
                  <a:schemeClr val="tx1"/>
                </a:solidFill>
                <a:latin typeface="Times New Roman" panose="02020603050405020304" pitchFamily="18" charset="0"/>
              </a:defRPr>
            </a:lvl7pPr>
            <a:lvl8pPr marL="3181350" indent="-200025" defTabSz="401638" fontAlgn="base">
              <a:spcBef>
                <a:spcPct val="0"/>
              </a:spcBef>
              <a:spcAft>
                <a:spcPct val="0"/>
              </a:spcAft>
              <a:defRPr sz="2400">
                <a:solidFill>
                  <a:schemeClr val="tx1"/>
                </a:solidFill>
                <a:latin typeface="Times New Roman" panose="02020603050405020304" pitchFamily="18" charset="0"/>
              </a:defRPr>
            </a:lvl8pPr>
            <a:lvl9pPr marL="3638550" indent="-200025" defTabSz="401638"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401638" rtl="0" eaLnBrk="0" fontAlgn="base" latinLnBrk="0" hangingPunct="0">
              <a:lnSpc>
                <a:spcPct val="100000"/>
              </a:lnSpc>
              <a:spcBef>
                <a:spcPct val="0"/>
              </a:spcBef>
              <a:spcAft>
                <a:spcPct val="0"/>
              </a:spcAft>
              <a:buClr>
                <a:srgbClr val="000000"/>
              </a:buClr>
              <a:buSzPct val="100000"/>
              <a:buFontTx/>
              <a:buNone/>
              <a:tabLst/>
              <a:defRPr/>
            </a:pP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Measure analyte in aqueous phase before and after shaking with organic solvent. </a:t>
            </a:r>
          </a:p>
          <a:p>
            <a:pPr marL="301625" marR="0" lvl="0" indent="-301625" algn="l" defTabSz="401638" rtl="0" eaLnBrk="0" fontAlgn="base" latinLnBrk="0" hangingPunct="0">
              <a:lnSpc>
                <a:spcPct val="100000"/>
              </a:lnSpc>
              <a:spcBef>
                <a:spcPct val="0"/>
              </a:spcBef>
              <a:spcAft>
                <a:spcPct val="0"/>
              </a:spcAft>
              <a:buClr>
                <a:srgbClr val="000000"/>
              </a:buClr>
              <a:buSzPct val="100000"/>
              <a:buFont typeface="Monotype Sorts" pitchFamily="2" charset="2"/>
              <a:buChar char=" "/>
              <a:tabLst/>
              <a:defRPr/>
            </a:pPr>
            <a:endPar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01638" rtl="0" eaLnBrk="0" fontAlgn="base" latinLnBrk="0" hangingPunct="0">
              <a:lnSpc>
                <a:spcPct val="100000"/>
              </a:lnSpc>
              <a:spcBef>
                <a:spcPct val="0"/>
              </a:spcBef>
              <a:spcAft>
                <a:spcPct val="0"/>
              </a:spcAft>
              <a:buClr>
                <a:srgbClr val="000000"/>
              </a:buClr>
              <a:buSzPct val="100000"/>
              <a:buFontTx/>
              <a:buNone/>
              <a:tabLst/>
              <a:defRPr/>
            </a:pP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 = </a:t>
            </a:r>
            <a:r>
              <a:rPr kumimoji="0" lang="en-GB" altLang="en-US" sz="2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conc</a:t>
            </a: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org = 18 = 9</a:t>
            </a:r>
          </a:p>
          <a:p>
            <a:pPr marL="0" marR="0" lvl="0" indent="0" algn="l" defTabSz="401638" rtl="0" eaLnBrk="0" fontAlgn="base" latinLnBrk="0" hangingPunct="0">
              <a:lnSpc>
                <a:spcPct val="100000"/>
              </a:lnSpc>
              <a:spcBef>
                <a:spcPct val="0"/>
              </a:spcBef>
              <a:spcAft>
                <a:spcPct val="0"/>
              </a:spcAft>
              <a:buClr>
                <a:srgbClr val="000000"/>
              </a:buClr>
              <a:buSzPct val="100000"/>
              <a:buFontTx/>
              <a:buNone/>
              <a:tabLst/>
              <a:defRPr/>
            </a:pP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altLang="en-US" sz="2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conc</a:t>
            </a: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a:t>
            </a:r>
            <a:r>
              <a:rPr kumimoji="0" lang="en-GB" altLang="en-US" sz="2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aqu</a:t>
            </a: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a:t>
            </a:r>
          </a:p>
          <a:p>
            <a:pPr marL="301625" marR="0" lvl="0" indent="-301625" algn="l" defTabSz="401638" rtl="0" eaLnBrk="0" fontAlgn="base" latinLnBrk="0" hangingPunct="0">
              <a:lnSpc>
                <a:spcPct val="100000"/>
              </a:lnSpc>
              <a:spcBef>
                <a:spcPct val="0"/>
              </a:spcBef>
              <a:spcAft>
                <a:spcPct val="0"/>
              </a:spcAft>
              <a:buClr>
                <a:srgbClr val="000000"/>
              </a:buClr>
              <a:buSzPct val="100000"/>
              <a:buFont typeface="Monotype Sorts" pitchFamily="2" charset="2"/>
              <a:buChar char=" "/>
              <a:tabLst/>
              <a:defRPr/>
            </a:pPr>
            <a:endPar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01638" rtl="0" eaLnBrk="0" fontAlgn="base" latinLnBrk="0" hangingPunct="0">
              <a:lnSpc>
                <a:spcPct val="100000"/>
              </a:lnSpc>
              <a:spcBef>
                <a:spcPct val="0"/>
              </a:spcBef>
              <a:spcAft>
                <a:spcPct val="0"/>
              </a:spcAft>
              <a:buClr>
                <a:srgbClr val="000000"/>
              </a:buClr>
              <a:buSzPct val="100000"/>
              <a:buFontTx/>
              <a:buNone/>
              <a:tabLst/>
              <a:defRPr/>
            </a:pPr>
            <a:r>
              <a:rPr lang="en-GB" altLang="en-US" sz="2500" dirty="0">
                <a:solidFill>
                  <a:srgbClr val="000000"/>
                </a:solidFill>
                <a:latin typeface="Arial" panose="020B0604020202020204" pitchFamily="34" charset="0"/>
              </a:rPr>
              <a:t>L</a:t>
            </a:r>
            <a:r>
              <a:rPr kumimoji="0" lang="en-GB" altLang="en-US" sz="2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ogP</a:t>
            </a: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lang="en-GB" altLang="en-US" sz="2500" dirty="0">
                <a:solidFill>
                  <a:srgbClr val="000000"/>
                </a:solidFill>
                <a:latin typeface="Arial" panose="020B0604020202020204" pitchFamily="34" charset="0"/>
              </a:rPr>
              <a:t>L</a:t>
            </a: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og</a:t>
            </a:r>
            <a:r>
              <a:rPr kumimoji="0" lang="en-GB" altLang="en-US" sz="25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10</a:t>
            </a: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 = 0.954</a:t>
            </a:r>
          </a:p>
          <a:p>
            <a:pPr marL="0" marR="0" lvl="0" indent="0" algn="l" defTabSz="401638" rtl="0" eaLnBrk="0" fontAlgn="base" latinLnBrk="0" hangingPunct="0">
              <a:lnSpc>
                <a:spcPct val="100000"/>
              </a:lnSpc>
              <a:spcBef>
                <a:spcPct val="0"/>
              </a:spcBef>
              <a:spcAft>
                <a:spcPct val="0"/>
              </a:spcAft>
              <a:buClr>
                <a:srgbClr val="000000"/>
              </a:buClr>
              <a:buSzPct val="100000"/>
              <a:buFontTx/>
              <a:buNone/>
              <a:tabLst/>
              <a:defRPr/>
            </a:pPr>
            <a:endParaRPr lang="en-GB" altLang="en-US" sz="2500" dirty="0">
              <a:solidFill>
                <a:srgbClr val="000000"/>
              </a:solidFill>
              <a:latin typeface="Arial" panose="020B0604020202020204" pitchFamily="34" charset="0"/>
            </a:endParaRPr>
          </a:p>
          <a:p>
            <a:pPr marL="0" marR="0" lvl="0" indent="0" algn="l" defTabSz="401638" rtl="0" eaLnBrk="0" fontAlgn="base" latinLnBrk="0" hangingPunct="0">
              <a:lnSpc>
                <a:spcPct val="100000"/>
              </a:lnSpc>
              <a:spcBef>
                <a:spcPct val="0"/>
              </a:spcBef>
              <a:spcAft>
                <a:spcPct val="0"/>
              </a:spcAft>
              <a:buClr>
                <a:srgbClr val="000000"/>
              </a:buClr>
              <a:buSzPct val="100000"/>
              <a:buFontTx/>
              <a:buNone/>
              <a:tabLst/>
              <a:defRPr/>
            </a:pPr>
            <a:r>
              <a:rPr kumimoji="0" lang="en-GB" altLang="en-US" sz="2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clogP</a:t>
            </a: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calculated </a:t>
            </a:r>
            <a:r>
              <a:rPr lang="en-GB" altLang="en-US" sz="2500" dirty="0">
                <a:solidFill>
                  <a:srgbClr val="000000"/>
                </a:solidFill>
                <a:latin typeface="Arial" panose="020B0604020202020204" pitchFamily="34" charset="0"/>
              </a:rPr>
              <a:t>L</a:t>
            </a:r>
            <a:r>
              <a:rPr kumimoji="0" lang="en-GB" altLang="en-US" sz="2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ogP</a:t>
            </a:r>
            <a:r>
              <a:rPr kumimoji="0" lang="en-GB" altLang="en-US" sz="2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32" name="Line 30">
            <a:extLst>
              <a:ext uri="{FF2B5EF4-FFF2-40B4-BE49-F238E27FC236}">
                <a16:creationId xmlns:a16="http://schemas.microsoft.com/office/drawing/2014/main" id="{69B977AC-69D1-E92A-596C-266E2DB7C849}"/>
              </a:ext>
            </a:extLst>
          </p:cNvPr>
          <p:cNvSpPr>
            <a:spLocks noChangeShapeType="1"/>
          </p:cNvSpPr>
          <p:nvPr/>
        </p:nvSpPr>
        <p:spPr bwMode="auto">
          <a:xfrm>
            <a:off x="6872361" y="4438932"/>
            <a:ext cx="1368425" cy="158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3" name="Rectangle 31">
            <a:extLst>
              <a:ext uri="{FF2B5EF4-FFF2-40B4-BE49-F238E27FC236}">
                <a16:creationId xmlns:a16="http://schemas.microsoft.com/office/drawing/2014/main" id="{4E2B5376-89F5-92F8-F39D-216F79AAFC5E}"/>
              </a:ext>
            </a:extLst>
          </p:cNvPr>
          <p:cNvSpPr>
            <a:spLocks noChangeArrowheads="1"/>
          </p:cNvSpPr>
          <p:nvPr/>
        </p:nvSpPr>
        <p:spPr bwMode="auto">
          <a:xfrm>
            <a:off x="634279" y="2563812"/>
            <a:ext cx="137477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01638">
              <a:defRPr sz="2400">
                <a:solidFill>
                  <a:schemeClr val="tx1"/>
                </a:solidFill>
                <a:latin typeface="Times New Roman" panose="02020603050405020304" pitchFamily="18" charset="0"/>
              </a:defRPr>
            </a:lvl1pPr>
            <a:lvl2pPr marL="261938" algn="l" defTabSz="401638">
              <a:defRPr sz="2400">
                <a:solidFill>
                  <a:schemeClr val="tx1"/>
                </a:solidFill>
                <a:latin typeface="Times New Roman" panose="02020603050405020304" pitchFamily="18" charset="0"/>
              </a:defRPr>
            </a:lvl2pPr>
            <a:lvl3pPr marL="527050" algn="l" defTabSz="401638">
              <a:defRPr sz="2400">
                <a:solidFill>
                  <a:schemeClr val="tx1"/>
                </a:solidFill>
                <a:latin typeface="Times New Roman" panose="02020603050405020304" pitchFamily="18" charset="0"/>
              </a:defRPr>
            </a:lvl3pPr>
            <a:lvl4pPr marL="1508125" algn="l" defTabSz="401638">
              <a:defRPr sz="2400">
                <a:solidFill>
                  <a:schemeClr val="tx1"/>
                </a:solidFill>
                <a:latin typeface="Times New Roman" panose="02020603050405020304" pitchFamily="18" charset="0"/>
              </a:defRPr>
            </a:lvl4pPr>
            <a:lvl5pPr marL="2011363" algn="l" defTabSz="401638">
              <a:defRPr sz="2400">
                <a:solidFill>
                  <a:schemeClr val="tx1"/>
                </a:solidFill>
                <a:latin typeface="Times New Roman" panose="02020603050405020304" pitchFamily="18" charset="0"/>
              </a:defRPr>
            </a:lvl5pPr>
            <a:lvl6pPr marL="2468563" defTabSz="401638" fontAlgn="base">
              <a:spcBef>
                <a:spcPct val="0"/>
              </a:spcBef>
              <a:spcAft>
                <a:spcPct val="0"/>
              </a:spcAft>
              <a:defRPr sz="2400">
                <a:solidFill>
                  <a:schemeClr val="tx1"/>
                </a:solidFill>
                <a:latin typeface="Times New Roman" panose="02020603050405020304" pitchFamily="18" charset="0"/>
              </a:defRPr>
            </a:lvl6pPr>
            <a:lvl7pPr marL="2925763" defTabSz="401638" fontAlgn="base">
              <a:spcBef>
                <a:spcPct val="0"/>
              </a:spcBef>
              <a:spcAft>
                <a:spcPct val="0"/>
              </a:spcAft>
              <a:defRPr sz="2400">
                <a:solidFill>
                  <a:schemeClr val="tx1"/>
                </a:solidFill>
                <a:latin typeface="Times New Roman" panose="02020603050405020304" pitchFamily="18" charset="0"/>
              </a:defRPr>
            </a:lvl7pPr>
            <a:lvl8pPr marL="3382963" defTabSz="401638" fontAlgn="base">
              <a:spcBef>
                <a:spcPct val="0"/>
              </a:spcBef>
              <a:spcAft>
                <a:spcPct val="0"/>
              </a:spcAft>
              <a:defRPr sz="2400">
                <a:solidFill>
                  <a:schemeClr val="tx1"/>
                </a:solidFill>
                <a:latin typeface="Times New Roman" panose="02020603050405020304" pitchFamily="18" charset="0"/>
              </a:defRPr>
            </a:lvl8pPr>
            <a:lvl9pPr marL="3840163" defTabSz="401638"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401638" rtl="0" eaLnBrk="0" fontAlgn="base" latinLnBrk="0" hangingPunct="0">
              <a:lnSpc>
                <a:spcPct val="100000"/>
              </a:lnSpc>
              <a:spcBef>
                <a:spcPct val="0"/>
              </a:spcBef>
              <a:spcAft>
                <a:spcPct val="0"/>
              </a:spcAft>
              <a:buClrTx/>
              <a:buSzTx/>
              <a:buFontTx/>
              <a:buNone/>
              <a:tabLst/>
              <a:defRPr/>
            </a:pPr>
            <a:r>
              <a:rPr kumimoji="0" lang="en-GB"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Add </a:t>
            </a:r>
            <a:r>
              <a:rPr kumimoji="0" lang="en-GB" altLang="en-US" sz="2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Compond</a:t>
            </a:r>
            <a:r>
              <a:rPr kumimoji="0" lang="en-GB"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to Aqueous</a:t>
            </a:r>
          </a:p>
        </p:txBody>
      </p:sp>
      <p:sp>
        <p:nvSpPr>
          <p:cNvPr id="34" name="Line 32">
            <a:extLst>
              <a:ext uri="{FF2B5EF4-FFF2-40B4-BE49-F238E27FC236}">
                <a16:creationId xmlns:a16="http://schemas.microsoft.com/office/drawing/2014/main" id="{9F4BFE43-508E-AB87-10E8-EEDCEC8DD68F}"/>
              </a:ext>
            </a:extLst>
          </p:cNvPr>
          <p:cNvSpPr>
            <a:spLocks noChangeShapeType="1"/>
          </p:cNvSpPr>
          <p:nvPr/>
        </p:nvSpPr>
        <p:spPr bwMode="auto">
          <a:xfrm>
            <a:off x="3043311" y="4529136"/>
            <a:ext cx="1362075" cy="0"/>
          </a:xfrm>
          <a:prstGeom prst="line">
            <a:avLst/>
          </a:prstGeom>
          <a:noFill/>
          <a:ln w="25400">
            <a:solidFill>
              <a:srgbClr val="3399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5" name="Rectangle 33">
            <a:extLst>
              <a:ext uri="{FF2B5EF4-FFF2-40B4-BE49-F238E27FC236}">
                <a16:creationId xmlns:a16="http://schemas.microsoft.com/office/drawing/2014/main" id="{31E65CED-3045-E548-68F3-FEB55A341ECC}"/>
              </a:ext>
            </a:extLst>
          </p:cNvPr>
          <p:cNvSpPr>
            <a:spLocks noChangeArrowheads="1"/>
          </p:cNvSpPr>
          <p:nvPr/>
        </p:nvSpPr>
        <p:spPr bwMode="auto">
          <a:xfrm>
            <a:off x="3398909" y="4110037"/>
            <a:ext cx="68580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01638">
              <a:defRPr sz="2400">
                <a:solidFill>
                  <a:schemeClr val="tx1"/>
                </a:solidFill>
                <a:latin typeface="Times New Roman" panose="02020603050405020304" pitchFamily="18" charset="0"/>
              </a:defRPr>
            </a:lvl1pPr>
            <a:lvl2pPr marL="261938" algn="l" defTabSz="401638">
              <a:defRPr sz="2400">
                <a:solidFill>
                  <a:schemeClr val="tx1"/>
                </a:solidFill>
                <a:latin typeface="Times New Roman" panose="02020603050405020304" pitchFamily="18" charset="0"/>
              </a:defRPr>
            </a:lvl2pPr>
            <a:lvl3pPr marL="527050" algn="l" defTabSz="401638">
              <a:defRPr sz="2400">
                <a:solidFill>
                  <a:schemeClr val="tx1"/>
                </a:solidFill>
                <a:latin typeface="Times New Roman" panose="02020603050405020304" pitchFamily="18" charset="0"/>
              </a:defRPr>
            </a:lvl3pPr>
            <a:lvl4pPr marL="1508125" algn="l" defTabSz="401638">
              <a:defRPr sz="2400">
                <a:solidFill>
                  <a:schemeClr val="tx1"/>
                </a:solidFill>
                <a:latin typeface="Times New Roman" panose="02020603050405020304" pitchFamily="18" charset="0"/>
              </a:defRPr>
            </a:lvl4pPr>
            <a:lvl5pPr marL="2011363" algn="l" defTabSz="401638">
              <a:defRPr sz="2400">
                <a:solidFill>
                  <a:schemeClr val="tx1"/>
                </a:solidFill>
                <a:latin typeface="Times New Roman" panose="02020603050405020304" pitchFamily="18" charset="0"/>
              </a:defRPr>
            </a:lvl5pPr>
            <a:lvl6pPr marL="2468563" defTabSz="401638" fontAlgn="base">
              <a:spcBef>
                <a:spcPct val="0"/>
              </a:spcBef>
              <a:spcAft>
                <a:spcPct val="0"/>
              </a:spcAft>
              <a:defRPr sz="2400">
                <a:solidFill>
                  <a:schemeClr val="tx1"/>
                </a:solidFill>
                <a:latin typeface="Times New Roman" panose="02020603050405020304" pitchFamily="18" charset="0"/>
              </a:defRPr>
            </a:lvl6pPr>
            <a:lvl7pPr marL="2925763" defTabSz="401638" fontAlgn="base">
              <a:spcBef>
                <a:spcPct val="0"/>
              </a:spcBef>
              <a:spcAft>
                <a:spcPct val="0"/>
              </a:spcAft>
              <a:defRPr sz="2400">
                <a:solidFill>
                  <a:schemeClr val="tx1"/>
                </a:solidFill>
                <a:latin typeface="Times New Roman" panose="02020603050405020304" pitchFamily="18" charset="0"/>
              </a:defRPr>
            </a:lvl7pPr>
            <a:lvl8pPr marL="3382963" defTabSz="401638" fontAlgn="base">
              <a:spcBef>
                <a:spcPct val="0"/>
              </a:spcBef>
              <a:spcAft>
                <a:spcPct val="0"/>
              </a:spcAft>
              <a:defRPr sz="2400">
                <a:solidFill>
                  <a:schemeClr val="tx1"/>
                </a:solidFill>
                <a:latin typeface="Times New Roman" panose="02020603050405020304" pitchFamily="18" charset="0"/>
              </a:defRPr>
            </a:lvl8pPr>
            <a:lvl9pPr marL="3840163" defTabSz="401638"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401638" rtl="0" eaLnBrk="0" fontAlgn="base" latinLnBrk="0" hangingPunct="0">
              <a:lnSpc>
                <a:spcPct val="100000"/>
              </a:lnSpc>
              <a:spcBef>
                <a:spcPct val="0"/>
              </a:spcBef>
              <a:spcAft>
                <a:spcPct val="0"/>
              </a:spcAft>
              <a:buClrTx/>
              <a:buSzTx/>
              <a:buFontTx/>
              <a:buNone/>
              <a:tabLst/>
              <a:defRPr/>
            </a:pPr>
            <a:r>
              <a:rPr kumimoji="0" lang="en-GB" altLang="en-US" sz="2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a:t>
            </a:r>
            <a:r>
              <a:rPr kumimoji="0" lang="en-GB"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mix</a:t>
            </a:r>
          </a:p>
        </p:txBody>
      </p:sp>
      <p:sp>
        <p:nvSpPr>
          <p:cNvPr id="36" name="Rectangle 34">
            <a:extLst>
              <a:ext uri="{FF2B5EF4-FFF2-40B4-BE49-F238E27FC236}">
                <a16:creationId xmlns:a16="http://schemas.microsoft.com/office/drawing/2014/main" id="{16301599-36CA-F208-181F-148C87E7BFBA}"/>
              </a:ext>
            </a:extLst>
          </p:cNvPr>
          <p:cNvSpPr>
            <a:spLocks noChangeArrowheads="1"/>
          </p:cNvSpPr>
          <p:nvPr/>
        </p:nvSpPr>
        <p:spPr bwMode="auto">
          <a:xfrm>
            <a:off x="3111574" y="4718049"/>
            <a:ext cx="1590675"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01638">
              <a:defRPr sz="2400">
                <a:solidFill>
                  <a:schemeClr val="tx1"/>
                </a:solidFill>
                <a:latin typeface="Times New Roman" panose="02020603050405020304" pitchFamily="18" charset="0"/>
              </a:defRPr>
            </a:lvl1pPr>
            <a:lvl2pPr marL="261938" algn="l" defTabSz="401638">
              <a:defRPr sz="2400">
                <a:solidFill>
                  <a:schemeClr val="tx1"/>
                </a:solidFill>
                <a:latin typeface="Times New Roman" panose="02020603050405020304" pitchFamily="18" charset="0"/>
              </a:defRPr>
            </a:lvl2pPr>
            <a:lvl3pPr marL="527050" algn="l" defTabSz="401638">
              <a:defRPr sz="2400">
                <a:solidFill>
                  <a:schemeClr val="tx1"/>
                </a:solidFill>
                <a:latin typeface="Times New Roman" panose="02020603050405020304" pitchFamily="18" charset="0"/>
              </a:defRPr>
            </a:lvl3pPr>
            <a:lvl4pPr marL="1508125" algn="l" defTabSz="401638">
              <a:defRPr sz="2400">
                <a:solidFill>
                  <a:schemeClr val="tx1"/>
                </a:solidFill>
                <a:latin typeface="Times New Roman" panose="02020603050405020304" pitchFamily="18" charset="0"/>
              </a:defRPr>
            </a:lvl4pPr>
            <a:lvl5pPr marL="2011363" algn="l" defTabSz="401638">
              <a:defRPr sz="2400">
                <a:solidFill>
                  <a:schemeClr val="tx1"/>
                </a:solidFill>
                <a:latin typeface="Times New Roman" panose="02020603050405020304" pitchFamily="18" charset="0"/>
              </a:defRPr>
            </a:lvl5pPr>
            <a:lvl6pPr marL="2468563" defTabSz="401638" fontAlgn="base">
              <a:spcBef>
                <a:spcPct val="0"/>
              </a:spcBef>
              <a:spcAft>
                <a:spcPct val="0"/>
              </a:spcAft>
              <a:defRPr sz="2400">
                <a:solidFill>
                  <a:schemeClr val="tx1"/>
                </a:solidFill>
                <a:latin typeface="Times New Roman" panose="02020603050405020304" pitchFamily="18" charset="0"/>
              </a:defRPr>
            </a:lvl6pPr>
            <a:lvl7pPr marL="2925763" defTabSz="401638" fontAlgn="base">
              <a:spcBef>
                <a:spcPct val="0"/>
              </a:spcBef>
              <a:spcAft>
                <a:spcPct val="0"/>
              </a:spcAft>
              <a:defRPr sz="2400">
                <a:solidFill>
                  <a:schemeClr val="tx1"/>
                </a:solidFill>
                <a:latin typeface="Times New Roman" panose="02020603050405020304" pitchFamily="18" charset="0"/>
              </a:defRPr>
            </a:lvl7pPr>
            <a:lvl8pPr marL="3382963" defTabSz="401638" fontAlgn="base">
              <a:spcBef>
                <a:spcPct val="0"/>
              </a:spcBef>
              <a:spcAft>
                <a:spcPct val="0"/>
              </a:spcAft>
              <a:defRPr sz="2400">
                <a:solidFill>
                  <a:schemeClr val="tx1"/>
                </a:solidFill>
                <a:latin typeface="Times New Roman" panose="02020603050405020304" pitchFamily="18" charset="0"/>
              </a:defRPr>
            </a:lvl8pPr>
            <a:lvl9pPr marL="3840163" defTabSz="401638"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401638" rtl="0" eaLnBrk="0" fontAlgn="base" latinLnBrk="0" hangingPunct="0">
              <a:lnSpc>
                <a:spcPct val="100000"/>
              </a:lnSpc>
              <a:spcBef>
                <a:spcPct val="0"/>
              </a:spcBef>
              <a:spcAft>
                <a:spcPct val="0"/>
              </a:spcAft>
              <a:buClrTx/>
              <a:buSzTx/>
              <a:buFontTx/>
              <a:buNone/>
              <a:tabLst/>
              <a:defRPr/>
            </a:pPr>
            <a:r>
              <a:rPr kumimoji="0" lang="en-GB"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ii) separate</a:t>
            </a:r>
          </a:p>
        </p:txBody>
      </p:sp>
      <p:sp>
        <p:nvSpPr>
          <p:cNvPr id="37" name="Rectangle 35">
            <a:extLst>
              <a:ext uri="{FF2B5EF4-FFF2-40B4-BE49-F238E27FC236}">
                <a16:creationId xmlns:a16="http://schemas.microsoft.com/office/drawing/2014/main" id="{6E1B00FA-5343-B677-BB7B-AD341619A993}"/>
              </a:ext>
            </a:extLst>
          </p:cNvPr>
          <p:cNvSpPr>
            <a:spLocks noChangeArrowheads="1"/>
          </p:cNvSpPr>
          <p:nvPr/>
        </p:nvSpPr>
        <p:spPr bwMode="auto">
          <a:xfrm>
            <a:off x="3168724" y="3036887"/>
            <a:ext cx="10128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01638">
              <a:defRPr sz="2400">
                <a:solidFill>
                  <a:schemeClr val="tx1"/>
                </a:solidFill>
                <a:latin typeface="Times New Roman" panose="02020603050405020304" pitchFamily="18" charset="0"/>
              </a:defRPr>
            </a:lvl1pPr>
            <a:lvl2pPr marL="261938" algn="l" defTabSz="401638">
              <a:defRPr sz="2400">
                <a:solidFill>
                  <a:schemeClr val="tx1"/>
                </a:solidFill>
                <a:latin typeface="Times New Roman" panose="02020603050405020304" pitchFamily="18" charset="0"/>
              </a:defRPr>
            </a:lvl2pPr>
            <a:lvl3pPr marL="527050" algn="l" defTabSz="401638">
              <a:defRPr sz="2400">
                <a:solidFill>
                  <a:schemeClr val="tx1"/>
                </a:solidFill>
                <a:latin typeface="Times New Roman" panose="02020603050405020304" pitchFamily="18" charset="0"/>
              </a:defRPr>
            </a:lvl3pPr>
            <a:lvl4pPr marL="1508125" algn="l" defTabSz="401638">
              <a:defRPr sz="2400">
                <a:solidFill>
                  <a:schemeClr val="tx1"/>
                </a:solidFill>
                <a:latin typeface="Times New Roman" panose="02020603050405020304" pitchFamily="18" charset="0"/>
              </a:defRPr>
            </a:lvl4pPr>
            <a:lvl5pPr marL="2011363" algn="l" defTabSz="401638">
              <a:defRPr sz="2400">
                <a:solidFill>
                  <a:schemeClr val="tx1"/>
                </a:solidFill>
                <a:latin typeface="Times New Roman" panose="02020603050405020304" pitchFamily="18" charset="0"/>
              </a:defRPr>
            </a:lvl5pPr>
            <a:lvl6pPr marL="2468563" defTabSz="401638" fontAlgn="base">
              <a:spcBef>
                <a:spcPct val="0"/>
              </a:spcBef>
              <a:spcAft>
                <a:spcPct val="0"/>
              </a:spcAft>
              <a:defRPr sz="2400">
                <a:solidFill>
                  <a:schemeClr val="tx1"/>
                </a:solidFill>
                <a:latin typeface="Times New Roman" panose="02020603050405020304" pitchFamily="18" charset="0"/>
              </a:defRPr>
            </a:lvl6pPr>
            <a:lvl7pPr marL="2925763" defTabSz="401638" fontAlgn="base">
              <a:spcBef>
                <a:spcPct val="0"/>
              </a:spcBef>
              <a:spcAft>
                <a:spcPct val="0"/>
              </a:spcAft>
              <a:defRPr sz="2400">
                <a:solidFill>
                  <a:schemeClr val="tx1"/>
                </a:solidFill>
                <a:latin typeface="Times New Roman" panose="02020603050405020304" pitchFamily="18" charset="0"/>
              </a:defRPr>
            </a:lvl7pPr>
            <a:lvl8pPr marL="3382963" defTabSz="401638" fontAlgn="base">
              <a:spcBef>
                <a:spcPct val="0"/>
              </a:spcBef>
              <a:spcAft>
                <a:spcPct val="0"/>
              </a:spcAft>
              <a:defRPr sz="2400">
                <a:solidFill>
                  <a:schemeClr val="tx1"/>
                </a:solidFill>
                <a:latin typeface="Times New Roman" panose="02020603050405020304" pitchFamily="18" charset="0"/>
              </a:defRPr>
            </a:lvl8pPr>
            <a:lvl9pPr marL="3840163" defTabSz="401638"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401638" rtl="0" eaLnBrk="0" fontAlgn="base" latinLnBrk="0" hangingPunct="0">
              <a:lnSpc>
                <a:spcPct val="100000"/>
              </a:lnSpc>
              <a:spcBef>
                <a:spcPct val="0"/>
              </a:spcBef>
              <a:spcAft>
                <a:spcPct val="0"/>
              </a:spcAft>
              <a:buClrTx/>
              <a:buSzTx/>
              <a:buFontTx/>
              <a:buNone/>
              <a:tabLst/>
              <a:defRPr/>
            </a:pPr>
            <a:r>
              <a:rPr kumimoji="0" lang="en-GB" alt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organic</a:t>
            </a:r>
          </a:p>
          <a:p>
            <a:pPr marL="0" marR="0" lvl="0" indent="0" algn="l" defTabSz="401638" rtl="0" eaLnBrk="0" fontAlgn="base" latinLnBrk="0" hangingPunct="0">
              <a:lnSpc>
                <a:spcPct val="100000"/>
              </a:lnSpc>
              <a:spcBef>
                <a:spcPct val="0"/>
              </a:spcBef>
              <a:spcAft>
                <a:spcPct val="0"/>
              </a:spcAft>
              <a:buClrTx/>
              <a:buSzTx/>
              <a:buFontTx/>
              <a:buNone/>
              <a:tabLst/>
              <a:defRPr/>
            </a:pPr>
            <a:r>
              <a:rPr kumimoji="0" lang="en-GB" alt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solvent</a:t>
            </a:r>
          </a:p>
        </p:txBody>
      </p:sp>
      <p:sp>
        <p:nvSpPr>
          <p:cNvPr id="38" name="Rectangle 36">
            <a:extLst>
              <a:ext uri="{FF2B5EF4-FFF2-40B4-BE49-F238E27FC236}">
                <a16:creationId xmlns:a16="http://schemas.microsoft.com/office/drawing/2014/main" id="{B9DA7505-720E-CB60-DD56-7DBEC5EE8874}"/>
              </a:ext>
            </a:extLst>
          </p:cNvPr>
          <p:cNvSpPr>
            <a:spLocks noChangeArrowheads="1"/>
          </p:cNvSpPr>
          <p:nvPr/>
        </p:nvSpPr>
        <p:spPr bwMode="auto">
          <a:xfrm>
            <a:off x="3294136" y="5335587"/>
            <a:ext cx="720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01638">
              <a:defRPr sz="2400">
                <a:solidFill>
                  <a:schemeClr val="tx1"/>
                </a:solidFill>
                <a:latin typeface="Times New Roman" panose="02020603050405020304" pitchFamily="18" charset="0"/>
              </a:defRPr>
            </a:lvl1pPr>
            <a:lvl2pPr marL="261938" algn="l" defTabSz="401638">
              <a:defRPr sz="2400">
                <a:solidFill>
                  <a:schemeClr val="tx1"/>
                </a:solidFill>
                <a:latin typeface="Times New Roman" panose="02020603050405020304" pitchFamily="18" charset="0"/>
              </a:defRPr>
            </a:lvl2pPr>
            <a:lvl3pPr marL="527050" algn="l" defTabSz="401638">
              <a:defRPr sz="2400">
                <a:solidFill>
                  <a:schemeClr val="tx1"/>
                </a:solidFill>
                <a:latin typeface="Times New Roman" panose="02020603050405020304" pitchFamily="18" charset="0"/>
              </a:defRPr>
            </a:lvl3pPr>
            <a:lvl4pPr marL="1508125" algn="l" defTabSz="401638">
              <a:defRPr sz="2400">
                <a:solidFill>
                  <a:schemeClr val="tx1"/>
                </a:solidFill>
                <a:latin typeface="Times New Roman" panose="02020603050405020304" pitchFamily="18" charset="0"/>
              </a:defRPr>
            </a:lvl4pPr>
            <a:lvl5pPr marL="2011363" algn="l" defTabSz="401638">
              <a:defRPr sz="2400">
                <a:solidFill>
                  <a:schemeClr val="tx1"/>
                </a:solidFill>
                <a:latin typeface="Times New Roman" panose="02020603050405020304" pitchFamily="18" charset="0"/>
              </a:defRPr>
            </a:lvl5pPr>
            <a:lvl6pPr marL="2468563" defTabSz="401638" fontAlgn="base">
              <a:spcBef>
                <a:spcPct val="0"/>
              </a:spcBef>
              <a:spcAft>
                <a:spcPct val="0"/>
              </a:spcAft>
              <a:defRPr sz="2400">
                <a:solidFill>
                  <a:schemeClr val="tx1"/>
                </a:solidFill>
                <a:latin typeface="Times New Roman" panose="02020603050405020304" pitchFamily="18" charset="0"/>
              </a:defRPr>
            </a:lvl6pPr>
            <a:lvl7pPr marL="2925763" defTabSz="401638" fontAlgn="base">
              <a:spcBef>
                <a:spcPct val="0"/>
              </a:spcBef>
              <a:spcAft>
                <a:spcPct val="0"/>
              </a:spcAft>
              <a:defRPr sz="2400">
                <a:solidFill>
                  <a:schemeClr val="tx1"/>
                </a:solidFill>
                <a:latin typeface="Times New Roman" panose="02020603050405020304" pitchFamily="18" charset="0"/>
              </a:defRPr>
            </a:lvl7pPr>
            <a:lvl8pPr marL="3382963" defTabSz="401638" fontAlgn="base">
              <a:spcBef>
                <a:spcPct val="0"/>
              </a:spcBef>
              <a:spcAft>
                <a:spcPct val="0"/>
              </a:spcAft>
              <a:defRPr sz="2400">
                <a:solidFill>
                  <a:schemeClr val="tx1"/>
                </a:solidFill>
                <a:latin typeface="Times New Roman" panose="02020603050405020304" pitchFamily="18" charset="0"/>
              </a:defRPr>
            </a:lvl8pPr>
            <a:lvl9pPr marL="3840163" defTabSz="401638"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401638" rtl="0" eaLnBrk="0" fontAlgn="base" latinLnBrk="0" hangingPunct="0">
              <a:lnSpc>
                <a:spcPct val="100000"/>
              </a:lnSpc>
              <a:spcBef>
                <a:spcPct val="0"/>
              </a:spcBef>
              <a:spcAft>
                <a:spcPct val="0"/>
              </a:spcAft>
              <a:buClrTx/>
              <a:buSzTx/>
              <a:buFontTx/>
              <a:buNone/>
              <a:tabLst/>
              <a:defRPr/>
            </a:pPr>
            <a:r>
              <a:rPr kumimoji="0" lang="en-GB" alt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buffer</a:t>
            </a:r>
          </a:p>
        </p:txBody>
      </p:sp>
      <p:sp>
        <p:nvSpPr>
          <p:cNvPr id="39" name="Line 37">
            <a:extLst>
              <a:ext uri="{FF2B5EF4-FFF2-40B4-BE49-F238E27FC236}">
                <a16:creationId xmlns:a16="http://schemas.microsoft.com/office/drawing/2014/main" id="{F73C0E7C-0858-B139-E0B6-B5DFEE067A62}"/>
              </a:ext>
            </a:extLst>
          </p:cNvPr>
          <p:cNvSpPr>
            <a:spLocks noChangeShapeType="1"/>
          </p:cNvSpPr>
          <p:nvPr/>
        </p:nvSpPr>
        <p:spPr bwMode="auto">
          <a:xfrm rot="15102433" flipH="1">
            <a:off x="4103761" y="3568699"/>
            <a:ext cx="590550" cy="390525"/>
          </a:xfrm>
          <a:prstGeom prst="line">
            <a:avLst/>
          </a:prstGeom>
          <a:noFill/>
          <a:ln w="25400">
            <a:solidFill>
              <a:srgbClr val="3399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0" name="Line 38">
            <a:extLst>
              <a:ext uri="{FF2B5EF4-FFF2-40B4-BE49-F238E27FC236}">
                <a16:creationId xmlns:a16="http://schemas.microsoft.com/office/drawing/2014/main" id="{B5DAA9FC-E334-C2C2-9BDF-F4FE0C958331}"/>
              </a:ext>
            </a:extLst>
          </p:cNvPr>
          <p:cNvSpPr>
            <a:spLocks noChangeShapeType="1"/>
          </p:cNvSpPr>
          <p:nvPr/>
        </p:nvSpPr>
        <p:spPr bwMode="auto">
          <a:xfrm flipH="1" flipV="1">
            <a:off x="2584524" y="5167312"/>
            <a:ext cx="631825" cy="365125"/>
          </a:xfrm>
          <a:prstGeom prst="line">
            <a:avLst/>
          </a:prstGeom>
          <a:noFill/>
          <a:ln w="25400">
            <a:solidFill>
              <a:srgbClr val="3399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 name="Rectangle 39">
            <a:extLst>
              <a:ext uri="{FF2B5EF4-FFF2-40B4-BE49-F238E27FC236}">
                <a16:creationId xmlns:a16="http://schemas.microsoft.com/office/drawing/2014/main" id="{512A67A6-C49A-7200-8543-685D1F8CB0FB}"/>
              </a:ext>
            </a:extLst>
          </p:cNvPr>
          <p:cNvSpPr>
            <a:spLocks noChangeArrowheads="1"/>
          </p:cNvSpPr>
          <p:nvPr/>
        </p:nvSpPr>
        <p:spPr bwMode="auto">
          <a:xfrm>
            <a:off x="4697485" y="3402011"/>
            <a:ext cx="122238"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2" name="Freeform 40">
            <a:extLst>
              <a:ext uri="{FF2B5EF4-FFF2-40B4-BE49-F238E27FC236}">
                <a16:creationId xmlns:a16="http://schemas.microsoft.com/office/drawing/2014/main" id="{6FDC4103-FA56-A799-8AC1-AA4912E10F43}"/>
              </a:ext>
            </a:extLst>
          </p:cNvPr>
          <p:cNvSpPr>
            <a:spLocks/>
          </p:cNvSpPr>
          <p:nvPr/>
        </p:nvSpPr>
        <p:spPr bwMode="auto">
          <a:xfrm>
            <a:off x="4553024" y="4294187"/>
            <a:ext cx="168275" cy="169863"/>
          </a:xfrm>
          <a:custGeom>
            <a:avLst/>
            <a:gdLst>
              <a:gd name="T0" fmla="*/ 0 w 119"/>
              <a:gd name="T1" fmla="*/ 64 h 107"/>
              <a:gd name="T2" fmla="*/ 71 w 119"/>
              <a:gd name="T3" fmla="*/ 106 h 107"/>
              <a:gd name="T4" fmla="*/ 118 w 119"/>
              <a:gd name="T5" fmla="*/ 42 h 107"/>
              <a:gd name="T6" fmla="*/ 48 w 119"/>
              <a:gd name="T7" fmla="*/ 0 h 107"/>
            </a:gdLst>
            <a:ahLst/>
            <a:cxnLst>
              <a:cxn ang="0">
                <a:pos x="T0" y="T1"/>
              </a:cxn>
              <a:cxn ang="0">
                <a:pos x="T2" y="T3"/>
              </a:cxn>
              <a:cxn ang="0">
                <a:pos x="T4" y="T5"/>
              </a:cxn>
              <a:cxn ang="0">
                <a:pos x="T6" y="T7"/>
              </a:cxn>
            </a:cxnLst>
            <a:rect l="0" t="0" r="r" b="b"/>
            <a:pathLst>
              <a:path w="119" h="107">
                <a:moveTo>
                  <a:pt x="0" y="64"/>
                </a:moveTo>
                <a:lnTo>
                  <a:pt x="71" y="106"/>
                </a:lnTo>
                <a:lnTo>
                  <a:pt x="118" y="42"/>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3" name="Rectangle 41">
            <a:extLst>
              <a:ext uri="{FF2B5EF4-FFF2-40B4-BE49-F238E27FC236}">
                <a16:creationId xmlns:a16="http://schemas.microsoft.com/office/drawing/2014/main" id="{A9391968-7ADF-6FAC-DF6B-DDB52ED7BACB}"/>
              </a:ext>
            </a:extLst>
          </p:cNvPr>
          <p:cNvSpPr>
            <a:spLocks noChangeArrowheads="1"/>
          </p:cNvSpPr>
          <p:nvPr/>
        </p:nvSpPr>
        <p:spPr bwMode="auto">
          <a:xfrm>
            <a:off x="4737174" y="5046661"/>
            <a:ext cx="122237"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4" name="Freeform 42">
            <a:extLst>
              <a:ext uri="{FF2B5EF4-FFF2-40B4-BE49-F238E27FC236}">
                <a16:creationId xmlns:a16="http://schemas.microsoft.com/office/drawing/2014/main" id="{5CAEBA35-D56B-C517-1071-38DF7B86DE2D}"/>
              </a:ext>
            </a:extLst>
          </p:cNvPr>
          <p:cNvSpPr>
            <a:spLocks/>
          </p:cNvSpPr>
          <p:nvPr/>
        </p:nvSpPr>
        <p:spPr bwMode="auto">
          <a:xfrm>
            <a:off x="4860999" y="4079874"/>
            <a:ext cx="168275" cy="171450"/>
          </a:xfrm>
          <a:custGeom>
            <a:avLst/>
            <a:gdLst>
              <a:gd name="T0" fmla="*/ 0 w 120"/>
              <a:gd name="T1" fmla="*/ 64 h 108"/>
              <a:gd name="T2" fmla="*/ 72 w 120"/>
              <a:gd name="T3" fmla="*/ 107 h 108"/>
              <a:gd name="T4" fmla="*/ 119 w 120"/>
              <a:gd name="T5" fmla="*/ 42 h 108"/>
              <a:gd name="T6" fmla="*/ 48 w 120"/>
              <a:gd name="T7" fmla="*/ 0 h 108"/>
            </a:gdLst>
            <a:ahLst/>
            <a:cxnLst>
              <a:cxn ang="0">
                <a:pos x="T0" y="T1"/>
              </a:cxn>
              <a:cxn ang="0">
                <a:pos x="T2" y="T3"/>
              </a:cxn>
              <a:cxn ang="0">
                <a:pos x="T4" y="T5"/>
              </a:cxn>
              <a:cxn ang="0">
                <a:pos x="T6" y="T7"/>
              </a:cxn>
            </a:cxnLst>
            <a:rect l="0" t="0" r="r" b="b"/>
            <a:pathLst>
              <a:path w="120" h="108">
                <a:moveTo>
                  <a:pt x="0" y="64"/>
                </a:moveTo>
                <a:lnTo>
                  <a:pt x="72" y="107"/>
                </a:lnTo>
                <a:lnTo>
                  <a:pt x="119" y="42"/>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5" name="Freeform 43">
            <a:extLst>
              <a:ext uri="{FF2B5EF4-FFF2-40B4-BE49-F238E27FC236}">
                <a16:creationId xmlns:a16="http://schemas.microsoft.com/office/drawing/2014/main" id="{5CCFC973-695D-8158-F30F-ED31FD1524B6}"/>
              </a:ext>
            </a:extLst>
          </p:cNvPr>
          <p:cNvSpPr>
            <a:spLocks/>
          </p:cNvSpPr>
          <p:nvPr/>
        </p:nvSpPr>
        <p:spPr bwMode="auto">
          <a:xfrm>
            <a:off x="4840361" y="3746499"/>
            <a:ext cx="169863" cy="171450"/>
          </a:xfrm>
          <a:custGeom>
            <a:avLst/>
            <a:gdLst>
              <a:gd name="T0" fmla="*/ 0 w 120"/>
              <a:gd name="T1" fmla="*/ 64 h 108"/>
              <a:gd name="T2" fmla="*/ 71 w 120"/>
              <a:gd name="T3" fmla="*/ 107 h 108"/>
              <a:gd name="T4" fmla="*/ 119 w 120"/>
              <a:gd name="T5" fmla="*/ 43 h 108"/>
              <a:gd name="T6" fmla="*/ 48 w 120"/>
              <a:gd name="T7" fmla="*/ 0 h 108"/>
            </a:gdLst>
            <a:ahLst/>
            <a:cxnLst>
              <a:cxn ang="0">
                <a:pos x="T0" y="T1"/>
              </a:cxn>
              <a:cxn ang="0">
                <a:pos x="T2" y="T3"/>
              </a:cxn>
              <a:cxn ang="0">
                <a:pos x="T4" y="T5"/>
              </a:cxn>
              <a:cxn ang="0">
                <a:pos x="T6" y="T7"/>
              </a:cxn>
            </a:cxnLst>
            <a:rect l="0" t="0" r="r" b="b"/>
            <a:pathLst>
              <a:path w="120" h="108">
                <a:moveTo>
                  <a:pt x="0" y="64"/>
                </a:moveTo>
                <a:lnTo>
                  <a:pt x="71" y="107"/>
                </a:lnTo>
                <a:lnTo>
                  <a:pt x="119" y="43"/>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6" name="Freeform 44">
            <a:extLst>
              <a:ext uri="{FF2B5EF4-FFF2-40B4-BE49-F238E27FC236}">
                <a16:creationId xmlns:a16="http://schemas.microsoft.com/office/drawing/2014/main" id="{FCE7DAA8-E2BA-607B-509E-435ED868AF5B}"/>
              </a:ext>
            </a:extLst>
          </p:cNvPr>
          <p:cNvSpPr>
            <a:spLocks/>
          </p:cNvSpPr>
          <p:nvPr/>
        </p:nvSpPr>
        <p:spPr bwMode="auto">
          <a:xfrm>
            <a:off x="4545086" y="3633787"/>
            <a:ext cx="168275" cy="169863"/>
          </a:xfrm>
          <a:custGeom>
            <a:avLst/>
            <a:gdLst>
              <a:gd name="T0" fmla="*/ 0 w 119"/>
              <a:gd name="T1" fmla="*/ 63 h 107"/>
              <a:gd name="T2" fmla="*/ 71 w 119"/>
              <a:gd name="T3" fmla="*/ 106 h 107"/>
              <a:gd name="T4" fmla="*/ 118 w 119"/>
              <a:gd name="T5" fmla="*/ 42 h 107"/>
              <a:gd name="T6" fmla="*/ 47 w 119"/>
              <a:gd name="T7" fmla="*/ 0 h 107"/>
            </a:gdLst>
            <a:ahLst/>
            <a:cxnLst>
              <a:cxn ang="0">
                <a:pos x="T0" y="T1"/>
              </a:cxn>
              <a:cxn ang="0">
                <a:pos x="T2" y="T3"/>
              </a:cxn>
              <a:cxn ang="0">
                <a:pos x="T4" y="T5"/>
              </a:cxn>
              <a:cxn ang="0">
                <a:pos x="T6" y="T7"/>
              </a:cxn>
            </a:cxnLst>
            <a:rect l="0" t="0" r="r" b="b"/>
            <a:pathLst>
              <a:path w="119" h="107">
                <a:moveTo>
                  <a:pt x="0" y="63"/>
                </a:moveTo>
                <a:lnTo>
                  <a:pt x="71" y="106"/>
                </a:lnTo>
                <a:lnTo>
                  <a:pt x="118" y="42"/>
                </a:lnTo>
                <a:lnTo>
                  <a:pt x="47"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 name="Freeform 45">
            <a:extLst>
              <a:ext uri="{FF2B5EF4-FFF2-40B4-BE49-F238E27FC236}">
                <a16:creationId xmlns:a16="http://schemas.microsoft.com/office/drawing/2014/main" id="{F9412BC3-7828-01E6-3AE3-4726A86A6445}"/>
              </a:ext>
            </a:extLst>
          </p:cNvPr>
          <p:cNvSpPr>
            <a:spLocks/>
          </p:cNvSpPr>
          <p:nvPr/>
        </p:nvSpPr>
        <p:spPr bwMode="auto">
          <a:xfrm>
            <a:off x="4672086" y="3849687"/>
            <a:ext cx="142875" cy="144463"/>
          </a:xfrm>
          <a:custGeom>
            <a:avLst/>
            <a:gdLst>
              <a:gd name="T0" fmla="*/ 0 w 102"/>
              <a:gd name="T1" fmla="*/ 76 h 91"/>
              <a:gd name="T2" fmla="*/ 85 w 102"/>
              <a:gd name="T3" fmla="*/ 90 h 91"/>
              <a:gd name="T4" fmla="*/ 101 w 102"/>
              <a:gd name="T5" fmla="*/ 14 h 91"/>
              <a:gd name="T6" fmla="*/ 16 w 102"/>
              <a:gd name="T7" fmla="*/ 0 h 91"/>
            </a:gdLst>
            <a:ahLst/>
            <a:cxnLst>
              <a:cxn ang="0">
                <a:pos x="T0" y="T1"/>
              </a:cxn>
              <a:cxn ang="0">
                <a:pos x="T2" y="T3"/>
              </a:cxn>
              <a:cxn ang="0">
                <a:pos x="T4" y="T5"/>
              </a:cxn>
              <a:cxn ang="0">
                <a:pos x="T6" y="T7"/>
              </a:cxn>
            </a:cxnLst>
            <a:rect l="0" t="0" r="r" b="b"/>
            <a:pathLst>
              <a:path w="102" h="91">
                <a:moveTo>
                  <a:pt x="0" y="76"/>
                </a:moveTo>
                <a:lnTo>
                  <a:pt x="85" y="90"/>
                </a:lnTo>
                <a:lnTo>
                  <a:pt x="101" y="14"/>
                </a:lnTo>
                <a:lnTo>
                  <a:pt x="1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8" name="Freeform 46">
            <a:extLst>
              <a:ext uri="{FF2B5EF4-FFF2-40B4-BE49-F238E27FC236}">
                <a16:creationId xmlns:a16="http://schemas.microsoft.com/office/drawing/2014/main" id="{823C7407-A04C-401C-70F9-7D3C138A08E5}"/>
              </a:ext>
            </a:extLst>
          </p:cNvPr>
          <p:cNvSpPr>
            <a:spLocks/>
          </p:cNvSpPr>
          <p:nvPr/>
        </p:nvSpPr>
        <p:spPr bwMode="auto">
          <a:xfrm>
            <a:off x="4545086" y="4097337"/>
            <a:ext cx="142875" cy="144463"/>
          </a:xfrm>
          <a:custGeom>
            <a:avLst/>
            <a:gdLst>
              <a:gd name="T0" fmla="*/ 0 w 102"/>
              <a:gd name="T1" fmla="*/ 75 h 91"/>
              <a:gd name="T2" fmla="*/ 84 w 102"/>
              <a:gd name="T3" fmla="*/ 90 h 91"/>
              <a:gd name="T4" fmla="*/ 101 w 102"/>
              <a:gd name="T5" fmla="*/ 14 h 91"/>
              <a:gd name="T6" fmla="*/ 17 w 102"/>
              <a:gd name="T7" fmla="*/ 0 h 91"/>
            </a:gdLst>
            <a:ahLst/>
            <a:cxnLst>
              <a:cxn ang="0">
                <a:pos x="T0" y="T1"/>
              </a:cxn>
              <a:cxn ang="0">
                <a:pos x="T2" y="T3"/>
              </a:cxn>
              <a:cxn ang="0">
                <a:pos x="T4" y="T5"/>
              </a:cxn>
              <a:cxn ang="0">
                <a:pos x="T6" y="T7"/>
              </a:cxn>
            </a:cxnLst>
            <a:rect l="0" t="0" r="r" b="b"/>
            <a:pathLst>
              <a:path w="102" h="91">
                <a:moveTo>
                  <a:pt x="0" y="75"/>
                </a:moveTo>
                <a:lnTo>
                  <a:pt x="84" y="90"/>
                </a:lnTo>
                <a:lnTo>
                  <a:pt x="101" y="14"/>
                </a:lnTo>
                <a:lnTo>
                  <a:pt x="17"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9" name="Freeform 47">
            <a:extLst>
              <a:ext uri="{FF2B5EF4-FFF2-40B4-BE49-F238E27FC236}">
                <a16:creationId xmlns:a16="http://schemas.microsoft.com/office/drawing/2014/main" id="{FB015AAB-5074-6C72-FAA1-21510BFBCB03}"/>
              </a:ext>
            </a:extLst>
          </p:cNvPr>
          <p:cNvSpPr>
            <a:spLocks/>
          </p:cNvSpPr>
          <p:nvPr/>
        </p:nvSpPr>
        <p:spPr bwMode="auto">
          <a:xfrm>
            <a:off x="4860999" y="3171824"/>
            <a:ext cx="142875" cy="144462"/>
          </a:xfrm>
          <a:custGeom>
            <a:avLst/>
            <a:gdLst>
              <a:gd name="T0" fmla="*/ 0 w 102"/>
              <a:gd name="T1" fmla="*/ 76 h 91"/>
              <a:gd name="T2" fmla="*/ 85 w 102"/>
              <a:gd name="T3" fmla="*/ 90 h 91"/>
              <a:gd name="T4" fmla="*/ 101 w 102"/>
              <a:gd name="T5" fmla="*/ 14 h 91"/>
              <a:gd name="T6" fmla="*/ 16 w 102"/>
              <a:gd name="T7" fmla="*/ 0 h 91"/>
            </a:gdLst>
            <a:ahLst/>
            <a:cxnLst>
              <a:cxn ang="0">
                <a:pos x="T0" y="T1"/>
              </a:cxn>
              <a:cxn ang="0">
                <a:pos x="T2" y="T3"/>
              </a:cxn>
              <a:cxn ang="0">
                <a:pos x="T4" y="T5"/>
              </a:cxn>
              <a:cxn ang="0">
                <a:pos x="T6" y="T7"/>
              </a:cxn>
            </a:cxnLst>
            <a:rect l="0" t="0" r="r" b="b"/>
            <a:pathLst>
              <a:path w="102" h="91">
                <a:moveTo>
                  <a:pt x="0" y="76"/>
                </a:moveTo>
                <a:lnTo>
                  <a:pt x="85" y="90"/>
                </a:lnTo>
                <a:lnTo>
                  <a:pt x="101" y="14"/>
                </a:lnTo>
                <a:lnTo>
                  <a:pt x="1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0" name="Freeform 48">
            <a:extLst>
              <a:ext uri="{FF2B5EF4-FFF2-40B4-BE49-F238E27FC236}">
                <a16:creationId xmlns:a16="http://schemas.microsoft.com/office/drawing/2014/main" id="{E47A5179-E11B-E28E-F880-57796F479965}"/>
              </a:ext>
            </a:extLst>
          </p:cNvPr>
          <p:cNvSpPr>
            <a:spLocks/>
          </p:cNvSpPr>
          <p:nvPr/>
        </p:nvSpPr>
        <p:spPr bwMode="auto">
          <a:xfrm>
            <a:off x="4545085" y="3346449"/>
            <a:ext cx="141288" cy="144462"/>
          </a:xfrm>
          <a:custGeom>
            <a:avLst/>
            <a:gdLst>
              <a:gd name="T0" fmla="*/ 0 w 101"/>
              <a:gd name="T1" fmla="*/ 75 h 91"/>
              <a:gd name="T2" fmla="*/ 84 w 101"/>
              <a:gd name="T3" fmla="*/ 90 h 91"/>
              <a:gd name="T4" fmla="*/ 100 w 101"/>
              <a:gd name="T5" fmla="*/ 14 h 91"/>
              <a:gd name="T6" fmla="*/ 16 w 101"/>
              <a:gd name="T7" fmla="*/ 0 h 91"/>
            </a:gdLst>
            <a:ahLst/>
            <a:cxnLst>
              <a:cxn ang="0">
                <a:pos x="T0" y="T1"/>
              </a:cxn>
              <a:cxn ang="0">
                <a:pos x="T2" y="T3"/>
              </a:cxn>
              <a:cxn ang="0">
                <a:pos x="T4" y="T5"/>
              </a:cxn>
              <a:cxn ang="0">
                <a:pos x="T6" y="T7"/>
              </a:cxn>
            </a:cxnLst>
            <a:rect l="0" t="0" r="r" b="b"/>
            <a:pathLst>
              <a:path w="101" h="91">
                <a:moveTo>
                  <a:pt x="0" y="75"/>
                </a:moveTo>
                <a:lnTo>
                  <a:pt x="84" y="90"/>
                </a:lnTo>
                <a:lnTo>
                  <a:pt x="100" y="14"/>
                </a:lnTo>
                <a:lnTo>
                  <a:pt x="1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 name="Arc 49">
            <a:extLst>
              <a:ext uri="{FF2B5EF4-FFF2-40B4-BE49-F238E27FC236}">
                <a16:creationId xmlns:a16="http://schemas.microsoft.com/office/drawing/2014/main" id="{0D297991-4F5A-E875-2C8E-14141126BC48}"/>
              </a:ext>
            </a:extLst>
          </p:cNvPr>
          <p:cNvSpPr>
            <a:spLocks/>
          </p:cNvSpPr>
          <p:nvPr/>
        </p:nvSpPr>
        <p:spPr bwMode="auto">
          <a:xfrm rot="10837461" flipV="1">
            <a:off x="1900311" y="5248275"/>
            <a:ext cx="506413" cy="593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339966"/>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2" name="Line 50">
            <a:extLst>
              <a:ext uri="{FF2B5EF4-FFF2-40B4-BE49-F238E27FC236}">
                <a16:creationId xmlns:a16="http://schemas.microsoft.com/office/drawing/2014/main" id="{89ECF5F4-D1E7-517E-A599-3D711D0F6D00}"/>
              </a:ext>
            </a:extLst>
          </p:cNvPr>
          <p:cNvSpPr>
            <a:spLocks noChangeShapeType="1"/>
          </p:cNvSpPr>
          <p:nvPr/>
        </p:nvSpPr>
        <p:spPr bwMode="auto">
          <a:xfrm>
            <a:off x="8745241" y="4416053"/>
            <a:ext cx="217487"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3" name="Line 51">
            <a:extLst>
              <a:ext uri="{FF2B5EF4-FFF2-40B4-BE49-F238E27FC236}">
                <a16:creationId xmlns:a16="http://schemas.microsoft.com/office/drawing/2014/main" id="{CE402982-B8A5-6110-4496-2E7DF36C9E65}"/>
              </a:ext>
            </a:extLst>
          </p:cNvPr>
          <p:cNvSpPr>
            <a:spLocks noChangeShapeType="1"/>
          </p:cNvSpPr>
          <p:nvPr/>
        </p:nvSpPr>
        <p:spPr bwMode="auto">
          <a:xfrm rot="7496333" flipH="1" flipV="1">
            <a:off x="3968823" y="5221286"/>
            <a:ext cx="711200" cy="323850"/>
          </a:xfrm>
          <a:prstGeom prst="line">
            <a:avLst/>
          </a:prstGeom>
          <a:noFill/>
          <a:ln w="25400">
            <a:solidFill>
              <a:srgbClr val="3399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4" name="Rectangle 52">
            <a:extLst>
              <a:ext uri="{FF2B5EF4-FFF2-40B4-BE49-F238E27FC236}">
                <a16:creationId xmlns:a16="http://schemas.microsoft.com/office/drawing/2014/main" id="{FFECDD79-2C9D-CC45-9D80-359CC5CA8602}"/>
              </a:ext>
            </a:extLst>
          </p:cNvPr>
          <p:cNvSpPr>
            <a:spLocks noChangeArrowheads="1"/>
          </p:cNvSpPr>
          <p:nvPr/>
        </p:nvSpPr>
        <p:spPr bwMode="auto">
          <a:xfrm>
            <a:off x="4873698" y="5199061"/>
            <a:ext cx="120650"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5" name="Rectangle 53">
            <a:extLst>
              <a:ext uri="{FF2B5EF4-FFF2-40B4-BE49-F238E27FC236}">
                <a16:creationId xmlns:a16="http://schemas.microsoft.com/office/drawing/2014/main" id="{DAD23AAA-5CF7-9C0C-45D6-6FD2F77AB132}"/>
              </a:ext>
            </a:extLst>
          </p:cNvPr>
          <p:cNvSpPr>
            <a:spLocks noChangeArrowheads="1"/>
          </p:cNvSpPr>
          <p:nvPr/>
        </p:nvSpPr>
        <p:spPr bwMode="auto">
          <a:xfrm>
            <a:off x="2297186" y="4651374"/>
            <a:ext cx="131763" cy="133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6" name="Freeform 54">
            <a:extLst>
              <a:ext uri="{FF2B5EF4-FFF2-40B4-BE49-F238E27FC236}">
                <a16:creationId xmlns:a16="http://schemas.microsoft.com/office/drawing/2014/main" id="{4A0DE157-DD55-12A2-C010-D08C8EA30374}"/>
              </a:ext>
            </a:extLst>
          </p:cNvPr>
          <p:cNvSpPr>
            <a:spLocks/>
          </p:cNvSpPr>
          <p:nvPr/>
        </p:nvSpPr>
        <p:spPr bwMode="auto">
          <a:xfrm>
            <a:off x="2451173" y="4876799"/>
            <a:ext cx="169862" cy="169862"/>
          </a:xfrm>
          <a:custGeom>
            <a:avLst/>
            <a:gdLst>
              <a:gd name="T0" fmla="*/ 0 w 120"/>
              <a:gd name="T1" fmla="*/ 65 h 107"/>
              <a:gd name="T2" fmla="*/ 73 w 120"/>
              <a:gd name="T3" fmla="*/ 106 h 107"/>
              <a:gd name="T4" fmla="*/ 119 w 120"/>
              <a:gd name="T5" fmla="*/ 41 h 107"/>
              <a:gd name="T6" fmla="*/ 46 w 120"/>
              <a:gd name="T7" fmla="*/ 0 h 107"/>
            </a:gdLst>
            <a:ahLst/>
            <a:cxnLst>
              <a:cxn ang="0">
                <a:pos x="T0" y="T1"/>
              </a:cxn>
              <a:cxn ang="0">
                <a:pos x="T2" y="T3"/>
              </a:cxn>
              <a:cxn ang="0">
                <a:pos x="T4" y="T5"/>
              </a:cxn>
              <a:cxn ang="0">
                <a:pos x="T6" y="T7"/>
              </a:cxn>
            </a:cxnLst>
            <a:rect l="0" t="0" r="r" b="b"/>
            <a:pathLst>
              <a:path w="120" h="107">
                <a:moveTo>
                  <a:pt x="0" y="65"/>
                </a:moveTo>
                <a:lnTo>
                  <a:pt x="73" y="106"/>
                </a:lnTo>
                <a:lnTo>
                  <a:pt x="119" y="41"/>
                </a:lnTo>
                <a:lnTo>
                  <a:pt x="4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7" name="Freeform 55">
            <a:extLst>
              <a:ext uri="{FF2B5EF4-FFF2-40B4-BE49-F238E27FC236}">
                <a16:creationId xmlns:a16="http://schemas.microsoft.com/office/drawing/2014/main" id="{3B6910E9-9E4A-5AF3-2A29-0AB457688AF8}"/>
              </a:ext>
            </a:extLst>
          </p:cNvPr>
          <p:cNvSpPr>
            <a:spLocks/>
          </p:cNvSpPr>
          <p:nvPr/>
        </p:nvSpPr>
        <p:spPr bwMode="auto">
          <a:xfrm>
            <a:off x="2290836" y="5421312"/>
            <a:ext cx="169863" cy="169863"/>
          </a:xfrm>
          <a:custGeom>
            <a:avLst/>
            <a:gdLst>
              <a:gd name="T0" fmla="*/ 0 w 120"/>
              <a:gd name="T1" fmla="*/ 65 h 107"/>
              <a:gd name="T2" fmla="*/ 73 w 120"/>
              <a:gd name="T3" fmla="*/ 106 h 107"/>
              <a:gd name="T4" fmla="*/ 119 w 120"/>
              <a:gd name="T5" fmla="*/ 41 h 107"/>
              <a:gd name="T6" fmla="*/ 46 w 120"/>
              <a:gd name="T7" fmla="*/ 0 h 107"/>
            </a:gdLst>
            <a:ahLst/>
            <a:cxnLst>
              <a:cxn ang="0">
                <a:pos x="T0" y="T1"/>
              </a:cxn>
              <a:cxn ang="0">
                <a:pos x="T2" y="T3"/>
              </a:cxn>
              <a:cxn ang="0">
                <a:pos x="T4" y="T5"/>
              </a:cxn>
              <a:cxn ang="0">
                <a:pos x="T6" y="T7"/>
              </a:cxn>
            </a:cxnLst>
            <a:rect l="0" t="0" r="r" b="b"/>
            <a:pathLst>
              <a:path w="120" h="107">
                <a:moveTo>
                  <a:pt x="0" y="65"/>
                </a:moveTo>
                <a:lnTo>
                  <a:pt x="73" y="106"/>
                </a:lnTo>
                <a:lnTo>
                  <a:pt x="119" y="41"/>
                </a:lnTo>
                <a:lnTo>
                  <a:pt x="4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8" name="Freeform 56">
            <a:extLst>
              <a:ext uri="{FF2B5EF4-FFF2-40B4-BE49-F238E27FC236}">
                <a16:creationId xmlns:a16="http://schemas.microsoft.com/office/drawing/2014/main" id="{08C38D7C-81C2-7823-DE54-D19F5C68953E}"/>
              </a:ext>
            </a:extLst>
          </p:cNvPr>
          <p:cNvSpPr>
            <a:spLocks/>
          </p:cNvSpPr>
          <p:nvPr/>
        </p:nvSpPr>
        <p:spPr bwMode="auto">
          <a:xfrm>
            <a:off x="2281311" y="5029199"/>
            <a:ext cx="168275" cy="169862"/>
          </a:xfrm>
          <a:custGeom>
            <a:avLst/>
            <a:gdLst>
              <a:gd name="T0" fmla="*/ 0 w 120"/>
              <a:gd name="T1" fmla="*/ 65 h 107"/>
              <a:gd name="T2" fmla="*/ 73 w 120"/>
              <a:gd name="T3" fmla="*/ 106 h 107"/>
              <a:gd name="T4" fmla="*/ 119 w 120"/>
              <a:gd name="T5" fmla="*/ 41 h 107"/>
              <a:gd name="T6" fmla="*/ 46 w 120"/>
              <a:gd name="T7" fmla="*/ 0 h 107"/>
            </a:gdLst>
            <a:ahLst/>
            <a:cxnLst>
              <a:cxn ang="0">
                <a:pos x="T0" y="T1"/>
              </a:cxn>
              <a:cxn ang="0">
                <a:pos x="T2" y="T3"/>
              </a:cxn>
              <a:cxn ang="0">
                <a:pos x="T4" y="T5"/>
              </a:cxn>
              <a:cxn ang="0">
                <a:pos x="T6" y="T7"/>
              </a:cxn>
            </a:cxnLst>
            <a:rect l="0" t="0" r="r" b="b"/>
            <a:pathLst>
              <a:path w="120" h="107">
                <a:moveTo>
                  <a:pt x="0" y="65"/>
                </a:moveTo>
                <a:lnTo>
                  <a:pt x="73" y="106"/>
                </a:lnTo>
                <a:lnTo>
                  <a:pt x="119" y="41"/>
                </a:lnTo>
                <a:lnTo>
                  <a:pt x="4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9" name="Rectangle 57">
            <a:extLst>
              <a:ext uri="{FF2B5EF4-FFF2-40B4-BE49-F238E27FC236}">
                <a16:creationId xmlns:a16="http://schemas.microsoft.com/office/drawing/2014/main" id="{5437CBCB-D2CC-3B09-F93C-45834EE85566}"/>
              </a:ext>
            </a:extLst>
          </p:cNvPr>
          <p:cNvSpPr>
            <a:spLocks noChangeArrowheads="1"/>
          </p:cNvSpPr>
          <p:nvPr/>
        </p:nvSpPr>
        <p:spPr bwMode="auto">
          <a:xfrm>
            <a:off x="2454349" y="5672136"/>
            <a:ext cx="122237"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0" name="Rectangle 58">
            <a:extLst>
              <a:ext uri="{FF2B5EF4-FFF2-40B4-BE49-F238E27FC236}">
                <a16:creationId xmlns:a16="http://schemas.microsoft.com/office/drawing/2014/main" id="{5EA05361-DE62-00EC-FC41-A02B09CF0C31}"/>
              </a:ext>
            </a:extLst>
          </p:cNvPr>
          <p:cNvSpPr>
            <a:spLocks noChangeArrowheads="1"/>
          </p:cNvSpPr>
          <p:nvPr/>
        </p:nvSpPr>
        <p:spPr bwMode="auto">
          <a:xfrm>
            <a:off x="2505149" y="5265736"/>
            <a:ext cx="122237"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1" name="Freeform 59">
            <a:extLst>
              <a:ext uri="{FF2B5EF4-FFF2-40B4-BE49-F238E27FC236}">
                <a16:creationId xmlns:a16="http://schemas.microsoft.com/office/drawing/2014/main" id="{38670831-91AE-5D86-C6C2-FE7972ADC29C}"/>
              </a:ext>
            </a:extLst>
          </p:cNvPr>
          <p:cNvSpPr>
            <a:spLocks/>
          </p:cNvSpPr>
          <p:nvPr/>
        </p:nvSpPr>
        <p:spPr bwMode="auto">
          <a:xfrm>
            <a:off x="2390848" y="4551361"/>
            <a:ext cx="169862" cy="171450"/>
          </a:xfrm>
          <a:custGeom>
            <a:avLst/>
            <a:gdLst>
              <a:gd name="T0" fmla="*/ 0 w 120"/>
              <a:gd name="T1" fmla="*/ 64 h 108"/>
              <a:gd name="T2" fmla="*/ 71 w 120"/>
              <a:gd name="T3" fmla="*/ 107 h 108"/>
              <a:gd name="T4" fmla="*/ 119 w 120"/>
              <a:gd name="T5" fmla="*/ 43 h 108"/>
              <a:gd name="T6" fmla="*/ 48 w 120"/>
              <a:gd name="T7" fmla="*/ 0 h 108"/>
            </a:gdLst>
            <a:ahLst/>
            <a:cxnLst>
              <a:cxn ang="0">
                <a:pos x="T0" y="T1"/>
              </a:cxn>
              <a:cxn ang="0">
                <a:pos x="T2" y="T3"/>
              </a:cxn>
              <a:cxn ang="0">
                <a:pos x="T4" y="T5"/>
              </a:cxn>
              <a:cxn ang="0">
                <a:pos x="T6" y="T7"/>
              </a:cxn>
            </a:cxnLst>
            <a:rect l="0" t="0" r="r" b="b"/>
            <a:pathLst>
              <a:path w="120" h="108">
                <a:moveTo>
                  <a:pt x="0" y="64"/>
                </a:moveTo>
                <a:lnTo>
                  <a:pt x="71" y="107"/>
                </a:lnTo>
                <a:lnTo>
                  <a:pt x="119" y="43"/>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2" name="Freeform 60">
            <a:extLst>
              <a:ext uri="{FF2B5EF4-FFF2-40B4-BE49-F238E27FC236}">
                <a16:creationId xmlns:a16="http://schemas.microsoft.com/office/drawing/2014/main" id="{DCCD47C4-931E-4DFC-9B63-29E28BBE312E}"/>
              </a:ext>
            </a:extLst>
          </p:cNvPr>
          <p:cNvSpPr>
            <a:spLocks/>
          </p:cNvSpPr>
          <p:nvPr/>
        </p:nvSpPr>
        <p:spPr bwMode="auto">
          <a:xfrm>
            <a:off x="2525786" y="4703761"/>
            <a:ext cx="169863" cy="171450"/>
          </a:xfrm>
          <a:custGeom>
            <a:avLst/>
            <a:gdLst>
              <a:gd name="T0" fmla="*/ 0 w 120"/>
              <a:gd name="T1" fmla="*/ 64 h 108"/>
              <a:gd name="T2" fmla="*/ 71 w 120"/>
              <a:gd name="T3" fmla="*/ 107 h 108"/>
              <a:gd name="T4" fmla="*/ 119 w 120"/>
              <a:gd name="T5" fmla="*/ 43 h 108"/>
              <a:gd name="T6" fmla="*/ 48 w 120"/>
              <a:gd name="T7" fmla="*/ 0 h 108"/>
            </a:gdLst>
            <a:ahLst/>
            <a:cxnLst>
              <a:cxn ang="0">
                <a:pos x="T0" y="T1"/>
              </a:cxn>
              <a:cxn ang="0">
                <a:pos x="T2" y="T3"/>
              </a:cxn>
              <a:cxn ang="0">
                <a:pos x="T4" y="T5"/>
              </a:cxn>
              <a:cxn ang="0">
                <a:pos x="T6" y="T7"/>
              </a:cxn>
            </a:cxnLst>
            <a:rect l="0" t="0" r="r" b="b"/>
            <a:pathLst>
              <a:path w="120" h="108">
                <a:moveTo>
                  <a:pt x="0" y="64"/>
                </a:moveTo>
                <a:lnTo>
                  <a:pt x="71" y="107"/>
                </a:lnTo>
                <a:lnTo>
                  <a:pt x="119" y="43"/>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3" name="Freeform 61">
            <a:extLst>
              <a:ext uri="{FF2B5EF4-FFF2-40B4-BE49-F238E27FC236}">
                <a16:creationId xmlns:a16="http://schemas.microsoft.com/office/drawing/2014/main" id="{24235C2E-39FC-4AA6-BE7A-FA4CFB0D4346}"/>
              </a:ext>
            </a:extLst>
          </p:cNvPr>
          <p:cNvSpPr>
            <a:spLocks/>
          </p:cNvSpPr>
          <p:nvPr/>
        </p:nvSpPr>
        <p:spPr bwMode="auto">
          <a:xfrm>
            <a:off x="2555948" y="5486399"/>
            <a:ext cx="169862" cy="171450"/>
          </a:xfrm>
          <a:custGeom>
            <a:avLst/>
            <a:gdLst>
              <a:gd name="T0" fmla="*/ 0 w 120"/>
              <a:gd name="T1" fmla="*/ 64 h 108"/>
              <a:gd name="T2" fmla="*/ 71 w 120"/>
              <a:gd name="T3" fmla="*/ 107 h 108"/>
              <a:gd name="T4" fmla="*/ 119 w 120"/>
              <a:gd name="T5" fmla="*/ 43 h 108"/>
              <a:gd name="T6" fmla="*/ 48 w 120"/>
              <a:gd name="T7" fmla="*/ 0 h 108"/>
            </a:gdLst>
            <a:ahLst/>
            <a:cxnLst>
              <a:cxn ang="0">
                <a:pos x="T0" y="T1"/>
              </a:cxn>
              <a:cxn ang="0">
                <a:pos x="T2" y="T3"/>
              </a:cxn>
              <a:cxn ang="0">
                <a:pos x="T4" y="T5"/>
              </a:cxn>
              <a:cxn ang="0">
                <a:pos x="T6" y="T7"/>
              </a:cxn>
            </a:cxnLst>
            <a:rect l="0" t="0" r="r" b="b"/>
            <a:pathLst>
              <a:path w="120" h="108">
                <a:moveTo>
                  <a:pt x="0" y="64"/>
                </a:moveTo>
                <a:lnTo>
                  <a:pt x="71" y="107"/>
                </a:lnTo>
                <a:lnTo>
                  <a:pt x="119" y="43"/>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4" name="Freeform 62">
            <a:extLst>
              <a:ext uri="{FF2B5EF4-FFF2-40B4-BE49-F238E27FC236}">
                <a16:creationId xmlns:a16="http://schemas.microsoft.com/office/drawing/2014/main" id="{88CE380C-E8C6-D7CA-43E6-915EA9B425BA}"/>
              </a:ext>
            </a:extLst>
          </p:cNvPr>
          <p:cNvSpPr>
            <a:spLocks/>
          </p:cNvSpPr>
          <p:nvPr/>
        </p:nvSpPr>
        <p:spPr bwMode="auto">
          <a:xfrm>
            <a:off x="2609923" y="4535487"/>
            <a:ext cx="144462" cy="144463"/>
          </a:xfrm>
          <a:custGeom>
            <a:avLst/>
            <a:gdLst>
              <a:gd name="T0" fmla="*/ 0 w 102"/>
              <a:gd name="T1" fmla="*/ 76 h 91"/>
              <a:gd name="T2" fmla="*/ 85 w 102"/>
              <a:gd name="T3" fmla="*/ 90 h 91"/>
              <a:gd name="T4" fmla="*/ 101 w 102"/>
              <a:gd name="T5" fmla="*/ 14 h 91"/>
              <a:gd name="T6" fmla="*/ 16 w 102"/>
              <a:gd name="T7" fmla="*/ 0 h 91"/>
            </a:gdLst>
            <a:ahLst/>
            <a:cxnLst>
              <a:cxn ang="0">
                <a:pos x="T0" y="T1"/>
              </a:cxn>
              <a:cxn ang="0">
                <a:pos x="T2" y="T3"/>
              </a:cxn>
              <a:cxn ang="0">
                <a:pos x="T4" y="T5"/>
              </a:cxn>
              <a:cxn ang="0">
                <a:pos x="T6" y="T7"/>
              </a:cxn>
            </a:cxnLst>
            <a:rect l="0" t="0" r="r" b="b"/>
            <a:pathLst>
              <a:path w="102" h="91">
                <a:moveTo>
                  <a:pt x="0" y="76"/>
                </a:moveTo>
                <a:lnTo>
                  <a:pt x="85" y="90"/>
                </a:lnTo>
                <a:lnTo>
                  <a:pt x="101" y="14"/>
                </a:lnTo>
                <a:lnTo>
                  <a:pt x="1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5" name="Freeform 63">
            <a:extLst>
              <a:ext uri="{FF2B5EF4-FFF2-40B4-BE49-F238E27FC236}">
                <a16:creationId xmlns:a16="http://schemas.microsoft.com/office/drawing/2014/main" id="{5A28B3C7-6806-071F-E5FB-200D7A0B49DC}"/>
              </a:ext>
            </a:extLst>
          </p:cNvPr>
          <p:cNvSpPr>
            <a:spLocks/>
          </p:cNvSpPr>
          <p:nvPr/>
        </p:nvSpPr>
        <p:spPr bwMode="auto">
          <a:xfrm>
            <a:off x="2294011" y="4891087"/>
            <a:ext cx="142875" cy="144463"/>
          </a:xfrm>
          <a:custGeom>
            <a:avLst/>
            <a:gdLst>
              <a:gd name="T0" fmla="*/ 0 w 102"/>
              <a:gd name="T1" fmla="*/ 76 h 91"/>
              <a:gd name="T2" fmla="*/ 85 w 102"/>
              <a:gd name="T3" fmla="*/ 90 h 91"/>
              <a:gd name="T4" fmla="*/ 101 w 102"/>
              <a:gd name="T5" fmla="*/ 14 h 91"/>
              <a:gd name="T6" fmla="*/ 16 w 102"/>
              <a:gd name="T7" fmla="*/ 0 h 91"/>
            </a:gdLst>
            <a:ahLst/>
            <a:cxnLst>
              <a:cxn ang="0">
                <a:pos x="T0" y="T1"/>
              </a:cxn>
              <a:cxn ang="0">
                <a:pos x="T2" y="T3"/>
              </a:cxn>
              <a:cxn ang="0">
                <a:pos x="T4" y="T5"/>
              </a:cxn>
              <a:cxn ang="0">
                <a:pos x="T6" y="T7"/>
              </a:cxn>
            </a:cxnLst>
            <a:rect l="0" t="0" r="r" b="b"/>
            <a:pathLst>
              <a:path w="102" h="91">
                <a:moveTo>
                  <a:pt x="0" y="76"/>
                </a:moveTo>
                <a:lnTo>
                  <a:pt x="85" y="90"/>
                </a:lnTo>
                <a:lnTo>
                  <a:pt x="101" y="14"/>
                </a:lnTo>
                <a:lnTo>
                  <a:pt x="1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6" name="Freeform 64">
            <a:extLst>
              <a:ext uri="{FF2B5EF4-FFF2-40B4-BE49-F238E27FC236}">
                <a16:creationId xmlns:a16="http://schemas.microsoft.com/office/drawing/2014/main" id="{857B3CCC-6871-74C3-B32E-CFD9EF9D4A41}"/>
              </a:ext>
            </a:extLst>
          </p:cNvPr>
          <p:cNvSpPr>
            <a:spLocks/>
          </p:cNvSpPr>
          <p:nvPr/>
        </p:nvSpPr>
        <p:spPr bwMode="auto">
          <a:xfrm>
            <a:off x="2536899" y="5807074"/>
            <a:ext cx="142875" cy="144462"/>
          </a:xfrm>
          <a:custGeom>
            <a:avLst/>
            <a:gdLst>
              <a:gd name="T0" fmla="*/ 0 w 102"/>
              <a:gd name="T1" fmla="*/ 76 h 91"/>
              <a:gd name="T2" fmla="*/ 85 w 102"/>
              <a:gd name="T3" fmla="*/ 90 h 91"/>
              <a:gd name="T4" fmla="*/ 101 w 102"/>
              <a:gd name="T5" fmla="*/ 14 h 91"/>
              <a:gd name="T6" fmla="*/ 16 w 102"/>
              <a:gd name="T7" fmla="*/ 0 h 91"/>
            </a:gdLst>
            <a:ahLst/>
            <a:cxnLst>
              <a:cxn ang="0">
                <a:pos x="T0" y="T1"/>
              </a:cxn>
              <a:cxn ang="0">
                <a:pos x="T2" y="T3"/>
              </a:cxn>
              <a:cxn ang="0">
                <a:pos x="T4" y="T5"/>
              </a:cxn>
              <a:cxn ang="0">
                <a:pos x="T6" y="T7"/>
              </a:cxn>
            </a:cxnLst>
            <a:rect l="0" t="0" r="r" b="b"/>
            <a:pathLst>
              <a:path w="102" h="91">
                <a:moveTo>
                  <a:pt x="0" y="76"/>
                </a:moveTo>
                <a:lnTo>
                  <a:pt x="85" y="90"/>
                </a:lnTo>
                <a:lnTo>
                  <a:pt x="101" y="14"/>
                </a:lnTo>
                <a:lnTo>
                  <a:pt x="1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7" name="Rectangle 65">
            <a:extLst>
              <a:ext uri="{FF2B5EF4-FFF2-40B4-BE49-F238E27FC236}">
                <a16:creationId xmlns:a16="http://schemas.microsoft.com/office/drawing/2014/main" id="{4AF9E08F-B89D-4D1B-17E4-1DAADCF19355}"/>
              </a:ext>
            </a:extLst>
          </p:cNvPr>
          <p:cNvSpPr>
            <a:spLocks noChangeArrowheads="1"/>
          </p:cNvSpPr>
          <p:nvPr/>
        </p:nvSpPr>
        <p:spPr bwMode="auto">
          <a:xfrm>
            <a:off x="2508323" y="5078411"/>
            <a:ext cx="120650"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8" name="Rectangle 66">
            <a:extLst>
              <a:ext uri="{FF2B5EF4-FFF2-40B4-BE49-F238E27FC236}">
                <a16:creationId xmlns:a16="http://schemas.microsoft.com/office/drawing/2014/main" id="{20C85ED0-7B7A-788D-C7AF-00ECCCF8645C}"/>
              </a:ext>
            </a:extLst>
          </p:cNvPr>
          <p:cNvSpPr>
            <a:spLocks noChangeArrowheads="1"/>
          </p:cNvSpPr>
          <p:nvPr/>
        </p:nvSpPr>
        <p:spPr bwMode="auto">
          <a:xfrm>
            <a:off x="2433710" y="5457825"/>
            <a:ext cx="120650" cy="12223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9" name="Rectangle 67">
            <a:extLst>
              <a:ext uri="{FF2B5EF4-FFF2-40B4-BE49-F238E27FC236}">
                <a16:creationId xmlns:a16="http://schemas.microsoft.com/office/drawing/2014/main" id="{244C58F0-0BF1-A96B-0F5B-84526B16DA40}"/>
              </a:ext>
            </a:extLst>
          </p:cNvPr>
          <p:cNvSpPr>
            <a:spLocks noChangeArrowheads="1"/>
          </p:cNvSpPr>
          <p:nvPr/>
        </p:nvSpPr>
        <p:spPr bwMode="auto">
          <a:xfrm>
            <a:off x="2665485" y="5030786"/>
            <a:ext cx="120650"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0" name="Rectangle 68">
            <a:extLst>
              <a:ext uri="{FF2B5EF4-FFF2-40B4-BE49-F238E27FC236}">
                <a16:creationId xmlns:a16="http://schemas.microsoft.com/office/drawing/2014/main" id="{8219A0DF-1DAD-5F4A-7174-DE5C059B3755}"/>
              </a:ext>
            </a:extLst>
          </p:cNvPr>
          <p:cNvSpPr>
            <a:spLocks noChangeArrowheads="1"/>
          </p:cNvSpPr>
          <p:nvPr/>
        </p:nvSpPr>
        <p:spPr bwMode="auto">
          <a:xfrm>
            <a:off x="2273374" y="5672136"/>
            <a:ext cx="122237"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 name="Rectangle 69">
            <a:extLst>
              <a:ext uri="{FF2B5EF4-FFF2-40B4-BE49-F238E27FC236}">
                <a16:creationId xmlns:a16="http://schemas.microsoft.com/office/drawing/2014/main" id="{4A34D0CF-A979-676C-5AB7-C99C500CDE41}"/>
              </a:ext>
            </a:extLst>
          </p:cNvPr>
          <p:cNvSpPr>
            <a:spLocks noChangeArrowheads="1"/>
          </p:cNvSpPr>
          <p:nvPr/>
        </p:nvSpPr>
        <p:spPr bwMode="auto">
          <a:xfrm>
            <a:off x="2676598" y="5411786"/>
            <a:ext cx="120650"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2" name="Freeform 70">
            <a:extLst>
              <a:ext uri="{FF2B5EF4-FFF2-40B4-BE49-F238E27FC236}">
                <a16:creationId xmlns:a16="http://schemas.microsoft.com/office/drawing/2014/main" id="{DA3A6261-8DE4-465F-78DC-01035617012F}"/>
              </a:ext>
            </a:extLst>
          </p:cNvPr>
          <p:cNvSpPr>
            <a:spLocks/>
          </p:cNvSpPr>
          <p:nvPr/>
        </p:nvSpPr>
        <p:spPr bwMode="auto">
          <a:xfrm>
            <a:off x="2317824" y="5240337"/>
            <a:ext cx="168275" cy="168275"/>
          </a:xfrm>
          <a:custGeom>
            <a:avLst/>
            <a:gdLst>
              <a:gd name="T0" fmla="*/ 0 w 119"/>
              <a:gd name="T1" fmla="*/ 62 h 106"/>
              <a:gd name="T2" fmla="*/ 71 w 119"/>
              <a:gd name="T3" fmla="*/ 105 h 106"/>
              <a:gd name="T4" fmla="*/ 118 w 119"/>
              <a:gd name="T5" fmla="*/ 42 h 106"/>
              <a:gd name="T6" fmla="*/ 48 w 119"/>
              <a:gd name="T7" fmla="*/ 0 h 106"/>
            </a:gdLst>
            <a:ahLst/>
            <a:cxnLst>
              <a:cxn ang="0">
                <a:pos x="T0" y="T1"/>
              </a:cxn>
              <a:cxn ang="0">
                <a:pos x="T2" y="T3"/>
              </a:cxn>
              <a:cxn ang="0">
                <a:pos x="T4" y="T5"/>
              </a:cxn>
              <a:cxn ang="0">
                <a:pos x="T6" y="T7"/>
              </a:cxn>
            </a:cxnLst>
            <a:rect l="0" t="0" r="r" b="b"/>
            <a:pathLst>
              <a:path w="119" h="106">
                <a:moveTo>
                  <a:pt x="0" y="62"/>
                </a:moveTo>
                <a:lnTo>
                  <a:pt x="71" y="105"/>
                </a:lnTo>
                <a:lnTo>
                  <a:pt x="118" y="42"/>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3" name="Freeform 71">
            <a:extLst>
              <a:ext uri="{FF2B5EF4-FFF2-40B4-BE49-F238E27FC236}">
                <a16:creationId xmlns:a16="http://schemas.microsoft.com/office/drawing/2014/main" id="{B11E4862-6ED0-FF0E-CC2A-FB3398828E4B}"/>
              </a:ext>
            </a:extLst>
          </p:cNvPr>
          <p:cNvSpPr>
            <a:spLocks/>
          </p:cNvSpPr>
          <p:nvPr/>
        </p:nvSpPr>
        <p:spPr bwMode="auto">
          <a:xfrm>
            <a:off x="2581349" y="5621337"/>
            <a:ext cx="168275" cy="168275"/>
          </a:xfrm>
          <a:custGeom>
            <a:avLst/>
            <a:gdLst>
              <a:gd name="T0" fmla="*/ 0 w 119"/>
              <a:gd name="T1" fmla="*/ 62 h 106"/>
              <a:gd name="T2" fmla="*/ 71 w 119"/>
              <a:gd name="T3" fmla="*/ 105 h 106"/>
              <a:gd name="T4" fmla="*/ 118 w 119"/>
              <a:gd name="T5" fmla="*/ 42 h 106"/>
              <a:gd name="T6" fmla="*/ 48 w 119"/>
              <a:gd name="T7" fmla="*/ 0 h 106"/>
            </a:gdLst>
            <a:ahLst/>
            <a:cxnLst>
              <a:cxn ang="0">
                <a:pos x="T0" y="T1"/>
              </a:cxn>
              <a:cxn ang="0">
                <a:pos x="T2" y="T3"/>
              </a:cxn>
              <a:cxn ang="0">
                <a:pos x="T4" y="T5"/>
              </a:cxn>
              <a:cxn ang="0">
                <a:pos x="T6" y="T7"/>
              </a:cxn>
            </a:cxnLst>
            <a:rect l="0" t="0" r="r" b="b"/>
            <a:pathLst>
              <a:path w="119" h="106">
                <a:moveTo>
                  <a:pt x="0" y="62"/>
                </a:moveTo>
                <a:lnTo>
                  <a:pt x="71" y="105"/>
                </a:lnTo>
                <a:lnTo>
                  <a:pt x="118" y="42"/>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4" name="Freeform 72">
            <a:extLst>
              <a:ext uri="{FF2B5EF4-FFF2-40B4-BE49-F238E27FC236}">
                <a16:creationId xmlns:a16="http://schemas.microsoft.com/office/drawing/2014/main" id="{D1702B2E-8DD5-4DC8-F4CB-C78D8BD2588F}"/>
              </a:ext>
            </a:extLst>
          </p:cNvPr>
          <p:cNvSpPr>
            <a:spLocks/>
          </p:cNvSpPr>
          <p:nvPr/>
        </p:nvSpPr>
        <p:spPr bwMode="auto">
          <a:xfrm>
            <a:off x="2589286" y="4778374"/>
            <a:ext cx="168275" cy="171450"/>
          </a:xfrm>
          <a:custGeom>
            <a:avLst/>
            <a:gdLst>
              <a:gd name="T0" fmla="*/ 0 w 120"/>
              <a:gd name="T1" fmla="*/ 64 h 108"/>
              <a:gd name="T2" fmla="*/ 72 w 120"/>
              <a:gd name="T3" fmla="*/ 107 h 108"/>
              <a:gd name="T4" fmla="*/ 119 w 120"/>
              <a:gd name="T5" fmla="*/ 42 h 108"/>
              <a:gd name="T6" fmla="*/ 48 w 120"/>
              <a:gd name="T7" fmla="*/ 0 h 108"/>
            </a:gdLst>
            <a:ahLst/>
            <a:cxnLst>
              <a:cxn ang="0">
                <a:pos x="T0" y="T1"/>
              </a:cxn>
              <a:cxn ang="0">
                <a:pos x="T2" y="T3"/>
              </a:cxn>
              <a:cxn ang="0">
                <a:pos x="T4" y="T5"/>
              </a:cxn>
              <a:cxn ang="0">
                <a:pos x="T6" y="T7"/>
              </a:cxn>
            </a:cxnLst>
            <a:rect l="0" t="0" r="r" b="b"/>
            <a:pathLst>
              <a:path w="120" h="108">
                <a:moveTo>
                  <a:pt x="0" y="64"/>
                </a:moveTo>
                <a:lnTo>
                  <a:pt x="72" y="107"/>
                </a:lnTo>
                <a:lnTo>
                  <a:pt x="119" y="42"/>
                </a:lnTo>
                <a:lnTo>
                  <a:pt x="4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5" name="Rectangle 73">
            <a:extLst>
              <a:ext uri="{FF2B5EF4-FFF2-40B4-BE49-F238E27FC236}">
                <a16:creationId xmlns:a16="http://schemas.microsoft.com/office/drawing/2014/main" id="{57A559D7-0D74-1318-068A-55F26C9A503F}"/>
              </a:ext>
            </a:extLst>
          </p:cNvPr>
          <p:cNvSpPr>
            <a:spLocks noChangeArrowheads="1"/>
          </p:cNvSpPr>
          <p:nvPr/>
        </p:nvSpPr>
        <p:spPr bwMode="auto">
          <a:xfrm>
            <a:off x="2347985" y="5767386"/>
            <a:ext cx="122238" cy="12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6" name="Freeform 74">
            <a:extLst>
              <a:ext uri="{FF2B5EF4-FFF2-40B4-BE49-F238E27FC236}">
                <a16:creationId xmlns:a16="http://schemas.microsoft.com/office/drawing/2014/main" id="{D4AF7248-BE82-6400-6AAD-71448EA36DA5}"/>
              </a:ext>
            </a:extLst>
          </p:cNvPr>
          <p:cNvSpPr>
            <a:spLocks/>
          </p:cNvSpPr>
          <p:nvPr/>
        </p:nvSpPr>
        <p:spPr bwMode="auto">
          <a:xfrm>
            <a:off x="2324173" y="4697412"/>
            <a:ext cx="169862" cy="169863"/>
          </a:xfrm>
          <a:custGeom>
            <a:avLst/>
            <a:gdLst>
              <a:gd name="T0" fmla="*/ 0 w 120"/>
              <a:gd name="T1" fmla="*/ 65 h 107"/>
              <a:gd name="T2" fmla="*/ 73 w 120"/>
              <a:gd name="T3" fmla="*/ 106 h 107"/>
              <a:gd name="T4" fmla="*/ 119 w 120"/>
              <a:gd name="T5" fmla="*/ 41 h 107"/>
              <a:gd name="T6" fmla="*/ 46 w 120"/>
              <a:gd name="T7" fmla="*/ 0 h 107"/>
            </a:gdLst>
            <a:ahLst/>
            <a:cxnLst>
              <a:cxn ang="0">
                <a:pos x="T0" y="T1"/>
              </a:cxn>
              <a:cxn ang="0">
                <a:pos x="T2" y="T3"/>
              </a:cxn>
              <a:cxn ang="0">
                <a:pos x="T4" y="T5"/>
              </a:cxn>
              <a:cxn ang="0">
                <a:pos x="T6" y="T7"/>
              </a:cxn>
            </a:cxnLst>
            <a:rect l="0" t="0" r="r" b="b"/>
            <a:pathLst>
              <a:path w="120" h="107">
                <a:moveTo>
                  <a:pt x="0" y="65"/>
                </a:moveTo>
                <a:lnTo>
                  <a:pt x="73" y="106"/>
                </a:lnTo>
                <a:lnTo>
                  <a:pt x="119" y="41"/>
                </a:lnTo>
                <a:lnTo>
                  <a:pt x="4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7" name="Freeform 75">
            <a:extLst>
              <a:ext uri="{FF2B5EF4-FFF2-40B4-BE49-F238E27FC236}">
                <a16:creationId xmlns:a16="http://schemas.microsoft.com/office/drawing/2014/main" id="{C6937F50-AD1F-9B06-96A6-FBBEEE16625B}"/>
              </a:ext>
            </a:extLst>
          </p:cNvPr>
          <p:cNvSpPr>
            <a:spLocks/>
          </p:cNvSpPr>
          <p:nvPr/>
        </p:nvSpPr>
        <p:spPr bwMode="auto">
          <a:xfrm>
            <a:off x="4805436" y="5553074"/>
            <a:ext cx="169863" cy="169862"/>
          </a:xfrm>
          <a:custGeom>
            <a:avLst/>
            <a:gdLst>
              <a:gd name="T0" fmla="*/ 0 w 120"/>
              <a:gd name="T1" fmla="*/ 65 h 107"/>
              <a:gd name="T2" fmla="*/ 73 w 120"/>
              <a:gd name="T3" fmla="*/ 106 h 107"/>
              <a:gd name="T4" fmla="*/ 119 w 120"/>
              <a:gd name="T5" fmla="*/ 41 h 107"/>
              <a:gd name="T6" fmla="*/ 46 w 120"/>
              <a:gd name="T7" fmla="*/ 0 h 107"/>
            </a:gdLst>
            <a:ahLst/>
            <a:cxnLst>
              <a:cxn ang="0">
                <a:pos x="T0" y="T1"/>
              </a:cxn>
              <a:cxn ang="0">
                <a:pos x="T2" y="T3"/>
              </a:cxn>
              <a:cxn ang="0">
                <a:pos x="T4" y="T5"/>
              </a:cxn>
              <a:cxn ang="0">
                <a:pos x="T6" y="T7"/>
              </a:cxn>
            </a:cxnLst>
            <a:rect l="0" t="0" r="r" b="b"/>
            <a:pathLst>
              <a:path w="120" h="107">
                <a:moveTo>
                  <a:pt x="0" y="65"/>
                </a:moveTo>
                <a:lnTo>
                  <a:pt x="73" y="106"/>
                </a:lnTo>
                <a:lnTo>
                  <a:pt x="119" y="41"/>
                </a:lnTo>
                <a:lnTo>
                  <a:pt x="4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8" name="Freeform 76">
            <a:extLst>
              <a:ext uri="{FF2B5EF4-FFF2-40B4-BE49-F238E27FC236}">
                <a16:creationId xmlns:a16="http://schemas.microsoft.com/office/drawing/2014/main" id="{2E4F078B-277D-8D7E-59F4-2008813C94F6}"/>
              </a:ext>
            </a:extLst>
          </p:cNvPr>
          <p:cNvSpPr>
            <a:spLocks/>
          </p:cNvSpPr>
          <p:nvPr/>
        </p:nvSpPr>
        <p:spPr bwMode="auto">
          <a:xfrm>
            <a:off x="2471811" y="5360987"/>
            <a:ext cx="168275" cy="169863"/>
          </a:xfrm>
          <a:custGeom>
            <a:avLst/>
            <a:gdLst>
              <a:gd name="T0" fmla="*/ 0 w 120"/>
              <a:gd name="T1" fmla="*/ 65 h 107"/>
              <a:gd name="T2" fmla="*/ 73 w 120"/>
              <a:gd name="T3" fmla="*/ 106 h 107"/>
              <a:gd name="T4" fmla="*/ 119 w 120"/>
              <a:gd name="T5" fmla="*/ 41 h 107"/>
              <a:gd name="T6" fmla="*/ 46 w 120"/>
              <a:gd name="T7" fmla="*/ 0 h 107"/>
            </a:gdLst>
            <a:ahLst/>
            <a:cxnLst>
              <a:cxn ang="0">
                <a:pos x="T0" y="T1"/>
              </a:cxn>
              <a:cxn ang="0">
                <a:pos x="T2" y="T3"/>
              </a:cxn>
              <a:cxn ang="0">
                <a:pos x="T4" y="T5"/>
              </a:cxn>
              <a:cxn ang="0">
                <a:pos x="T6" y="T7"/>
              </a:cxn>
            </a:cxnLst>
            <a:rect l="0" t="0" r="r" b="b"/>
            <a:pathLst>
              <a:path w="120" h="107">
                <a:moveTo>
                  <a:pt x="0" y="65"/>
                </a:moveTo>
                <a:lnTo>
                  <a:pt x="73" y="106"/>
                </a:lnTo>
                <a:lnTo>
                  <a:pt x="119" y="41"/>
                </a:lnTo>
                <a:lnTo>
                  <a:pt x="4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627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1FED2-70E2-0919-309E-AE3931E36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71767-2693-1B5A-4ECD-9DC8316253E4}"/>
              </a:ext>
            </a:extLst>
          </p:cNvPr>
          <p:cNvSpPr>
            <a:spLocks noGrp="1"/>
          </p:cNvSpPr>
          <p:nvPr>
            <p:ph type="title"/>
          </p:nvPr>
        </p:nvSpPr>
        <p:spPr>
          <a:xfrm>
            <a:off x="602530" y="116681"/>
            <a:ext cx="7772400" cy="645069"/>
          </a:xfrm>
        </p:spPr>
        <p:txBody>
          <a:bodyPr>
            <a:normAutofit/>
          </a:bodyPr>
          <a:lstStyle/>
          <a:p>
            <a:r>
              <a:rPr lang="en-CH" dirty="0"/>
              <a:t>Solubility</a:t>
            </a:r>
            <a:endParaRPr lang="en-ZA" dirty="0"/>
          </a:p>
        </p:txBody>
      </p:sp>
      <p:sp>
        <p:nvSpPr>
          <p:cNvPr id="3" name="Content Placeholder 2">
            <a:extLst>
              <a:ext uri="{FF2B5EF4-FFF2-40B4-BE49-F238E27FC236}">
                <a16:creationId xmlns:a16="http://schemas.microsoft.com/office/drawing/2014/main" id="{A0F2833E-A3D5-0940-6D0A-42443AE5A393}"/>
              </a:ext>
            </a:extLst>
          </p:cNvPr>
          <p:cNvSpPr>
            <a:spLocks noGrp="1"/>
          </p:cNvSpPr>
          <p:nvPr>
            <p:ph idx="1"/>
          </p:nvPr>
        </p:nvSpPr>
        <p:spPr>
          <a:xfrm>
            <a:off x="221754" y="835059"/>
            <a:ext cx="12061371" cy="5299801"/>
          </a:xfrm>
        </p:spPr>
        <p:txBody>
          <a:bodyPr>
            <a:noAutofit/>
          </a:bodyPr>
          <a:lstStyle/>
          <a:p>
            <a:r>
              <a:rPr lang="en-CH" b="1" dirty="0"/>
              <a:t>Why is solubility important?</a:t>
            </a:r>
          </a:p>
          <a:p>
            <a:pPr lvl="1"/>
            <a:r>
              <a:rPr lang="en-US" dirty="0"/>
              <a:t>Drugs must be in solution to be absorbed</a:t>
            </a:r>
          </a:p>
          <a:p>
            <a:r>
              <a:rPr lang="en-US" sz="2800" b="1" dirty="0"/>
              <a:t>What solubility do I need?</a:t>
            </a:r>
          </a:p>
          <a:p>
            <a:pPr lvl="1"/>
            <a:r>
              <a:rPr lang="en-US" dirty="0"/>
              <a:t>Depends upon route of administration – e.g. oral versus IV</a:t>
            </a:r>
          </a:p>
          <a:p>
            <a:pPr lvl="1"/>
            <a:r>
              <a:rPr lang="en-US" dirty="0"/>
              <a:t>Related to dose size</a:t>
            </a:r>
          </a:p>
          <a:p>
            <a:pPr lvl="1"/>
            <a:r>
              <a:rPr lang="en-US" dirty="0"/>
              <a:t>Higher potency means lower solubility tolerated</a:t>
            </a:r>
          </a:p>
          <a:p>
            <a:r>
              <a:rPr lang="en-US" sz="2800" b="1" dirty="0"/>
              <a:t>Thermodynamic solubility measure is best, but kinetic OK for trends</a:t>
            </a:r>
          </a:p>
          <a:p>
            <a:pPr lvl="1"/>
            <a:r>
              <a:rPr lang="en-US" dirty="0"/>
              <a:t>Remember that compound that resembled brick dust? Forget it!</a:t>
            </a:r>
          </a:p>
          <a:p>
            <a:r>
              <a:rPr lang="en-US" sz="2800" b="1" dirty="0"/>
              <a:t>A compound is more soluble as its partitioning into water increases i.e. lower </a:t>
            </a:r>
            <a:r>
              <a:rPr lang="en-US" sz="2800" b="1" dirty="0" err="1"/>
              <a:t>logP</a:t>
            </a:r>
            <a:r>
              <a:rPr lang="en-US" sz="2800" b="1" dirty="0"/>
              <a:t> the better</a:t>
            </a:r>
          </a:p>
          <a:p>
            <a:pPr lvl="1"/>
            <a:r>
              <a:rPr lang="en-US" dirty="0"/>
              <a:t>If a compound is ionized to an acid or base – more soluble</a:t>
            </a:r>
          </a:p>
          <a:p>
            <a:pPr lvl="1"/>
            <a:r>
              <a:rPr lang="en-US" dirty="0" err="1"/>
              <a:t>LogD</a:t>
            </a:r>
            <a:r>
              <a:rPr lang="en-US" dirty="0"/>
              <a:t> is distribution coefficient and corrects </a:t>
            </a:r>
            <a:r>
              <a:rPr lang="en-US" dirty="0" err="1"/>
              <a:t>LogP</a:t>
            </a:r>
            <a:r>
              <a:rPr lang="en-US" dirty="0"/>
              <a:t> for ionization</a:t>
            </a:r>
          </a:p>
          <a:p>
            <a:pPr lvl="1"/>
            <a:r>
              <a:rPr lang="en-US" dirty="0"/>
              <a:t>High melting point lowers solubility</a:t>
            </a:r>
          </a:p>
        </p:txBody>
      </p:sp>
      <p:sp>
        <p:nvSpPr>
          <p:cNvPr id="4" name="Slide Number Placeholder 3">
            <a:extLst>
              <a:ext uri="{FF2B5EF4-FFF2-40B4-BE49-F238E27FC236}">
                <a16:creationId xmlns:a16="http://schemas.microsoft.com/office/drawing/2014/main" id="{D7FFE1ED-F10D-2BB8-766D-2968BFA95F8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17</a:t>
            </a:fld>
            <a:endParaRPr lang="en-ZA" dirty="0"/>
          </a:p>
        </p:txBody>
      </p:sp>
      <p:pic>
        <p:nvPicPr>
          <p:cNvPr id="6" name="Image 6">
            <a:extLst>
              <a:ext uri="{FF2B5EF4-FFF2-40B4-BE49-F238E27FC236}">
                <a16:creationId xmlns:a16="http://schemas.microsoft.com/office/drawing/2014/main" id="{83F4A9ED-5F25-E34B-6C30-964AE5705D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14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D8735-49B0-1FEF-F2EC-E75799989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50476-26D4-19D8-581A-7F95959B7AF3}"/>
              </a:ext>
            </a:extLst>
          </p:cNvPr>
          <p:cNvSpPr>
            <a:spLocks noGrp="1"/>
          </p:cNvSpPr>
          <p:nvPr>
            <p:ph type="title"/>
          </p:nvPr>
        </p:nvSpPr>
        <p:spPr>
          <a:xfrm>
            <a:off x="602530" y="116681"/>
            <a:ext cx="7772400" cy="645069"/>
          </a:xfrm>
        </p:spPr>
        <p:txBody>
          <a:bodyPr>
            <a:normAutofit/>
          </a:bodyPr>
          <a:lstStyle/>
          <a:p>
            <a:r>
              <a:rPr lang="en-CH" dirty="0"/>
              <a:t>Permeability</a:t>
            </a:r>
            <a:endParaRPr lang="en-ZA" dirty="0"/>
          </a:p>
        </p:txBody>
      </p:sp>
      <p:sp>
        <p:nvSpPr>
          <p:cNvPr id="4" name="Slide Number Placeholder 3">
            <a:extLst>
              <a:ext uri="{FF2B5EF4-FFF2-40B4-BE49-F238E27FC236}">
                <a16:creationId xmlns:a16="http://schemas.microsoft.com/office/drawing/2014/main" id="{ABB9B0DC-EE18-0770-9E6C-8CAA7014527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18</a:t>
            </a:fld>
            <a:endParaRPr lang="en-ZA" dirty="0"/>
          </a:p>
        </p:txBody>
      </p:sp>
      <p:pic>
        <p:nvPicPr>
          <p:cNvPr id="6" name="Image 6">
            <a:extLst>
              <a:ext uri="{FF2B5EF4-FFF2-40B4-BE49-F238E27FC236}">
                <a16:creationId xmlns:a16="http://schemas.microsoft.com/office/drawing/2014/main" id="{8F680DC3-9455-F1E5-5750-0B0FB1DBE6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2">
            <a:extLst>
              <a:ext uri="{FF2B5EF4-FFF2-40B4-BE49-F238E27FC236}">
                <a16:creationId xmlns:a16="http://schemas.microsoft.com/office/drawing/2014/main" id="{98C59281-B2EE-4FC9-7BDF-858F7C064D6D}"/>
              </a:ext>
            </a:extLst>
          </p:cNvPr>
          <p:cNvGraphicFramePr>
            <a:graphicFrameLocks/>
          </p:cNvGraphicFramePr>
          <p:nvPr>
            <p:extLst>
              <p:ext uri="{D42A27DB-BD31-4B8C-83A1-F6EECF244321}">
                <p14:modId xmlns:p14="http://schemas.microsoft.com/office/powerpoint/2010/main" val="1637145584"/>
              </p:ext>
            </p:extLst>
          </p:nvPr>
        </p:nvGraphicFramePr>
        <p:xfrm>
          <a:off x="1421835" y="761750"/>
          <a:ext cx="8085138" cy="5608638"/>
        </p:xfrm>
        <a:graphic>
          <a:graphicData uri="http://schemas.openxmlformats.org/presentationml/2006/ole">
            <mc:AlternateContent xmlns:mc="http://schemas.openxmlformats.org/markup-compatibility/2006">
              <mc:Choice xmlns:v="urn:schemas-microsoft-com:vml" Requires="v">
                <p:oleObj name="Document" r:id="rId3" imgW="8095238" imgH="5617561" progId="Word.Document.6">
                  <p:embed/>
                </p:oleObj>
              </mc:Choice>
              <mc:Fallback>
                <p:oleObj name="Document" r:id="rId3" imgW="8095238" imgH="5617561" progId="Word.Document.6">
                  <p:embed/>
                  <p:pic>
                    <p:nvPicPr>
                      <p:cNvPr id="8" name="Object 2">
                        <a:extLst>
                          <a:ext uri="{FF2B5EF4-FFF2-40B4-BE49-F238E27FC236}">
                            <a16:creationId xmlns:a16="http://schemas.microsoft.com/office/drawing/2014/main" id="{98C59281-B2EE-4FC9-7BDF-858F7C064D6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835" y="761750"/>
                        <a:ext cx="8085138" cy="56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70FD298C-F4D2-3689-137D-750782889967}"/>
              </a:ext>
            </a:extLst>
          </p:cNvPr>
          <p:cNvSpPr txBox="1"/>
          <p:nvPr/>
        </p:nvSpPr>
        <p:spPr>
          <a:xfrm>
            <a:off x="9982200" y="2474603"/>
            <a:ext cx="1793310" cy="1569660"/>
          </a:xfrm>
          <a:prstGeom prst="rect">
            <a:avLst/>
          </a:prstGeom>
          <a:noFill/>
          <a:ln>
            <a:solidFill>
              <a:srgbClr val="C00000"/>
            </a:solidFill>
          </a:ln>
        </p:spPr>
        <p:txBody>
          <a:bodyPr wrap="square">
            <a:spAutoFit/>
          </a:bodyPr>
          <a:lstStyle/>
          <a:p>
            <a:r>
              <a:rPr lang="en-CH" sz="2400" dirty="0" err="1">
                <a:latin typeface="Arial" panose="020B0604020202020204" pitchFamily="34" charset="0"/>
                <a:cs typeface="Arial" panose="020B0604020202020204" pitchFamily="34" charset="0"/>
              </a:rPr>
              <a:t>tPSA</a:t>
            </a:r>
            <a:r>
              <a:rPr lang="en-CH" sz="2400" dirty="0">
                <a:latin typeface="Arial" panose="020B0604020202020204" pitchFamily="34" charset="0"/>
                <a:cs typeface="Arial" panose="020B0604020202020204" pitchFamily="34" charset="0"/>
              </a:rPr>
              <a:t> =</a:t>
            </a:r>
          </a:p>
          <a:p>
            <a:r>
              <a:rPr lang="fr-CH" sz="2400" dirty="0">
                <a:latin typeface="Arial" panose="020B0604020202020204" pitchFamily="34" charset="0"/>
                <a:cs typeface="Arial" panose="020B0604020202020204" pitchFamily="34" charset="0"/>
              </a:rPr>
              <a:t>T</a:t>
            </a:r>
            <a:r>
              <a:rPr lang="en-CH" sz="2400" dirty="0" err="1">
                <a:latin typeface="Arial" panose="020B0604020202020204" pitchFamily="34" charset="0"/>
                <a:cs typeface="Arial" panose="020B0604020202020204" pitchFamily="34" charset="0"/>
              </a:rPr>
              <a:t>opological</a:t>
            </a:r>
            <a:endParaRPr lang="en-CH" sz="2400" dirty="0">
              <a:latin typeface="Arial" panose="020B0604020202020204" pitchFamily="34" charset="0"/>
              <a:cs typeface="Arial" panose="020B0604020202020204" pitchFamily="34" charset="0"/>
            </a:endParaRPr>
          </a:p>
          <a:p>
            <a:r>
              <a:rPr lang="fr-CH" sz="2400" dirty="0">
                <a:latin typeface="Arial" panose="020B0604020202020204" pitchFamily="34" charset="0"/>
                <a:cs typeface="Arial" panose="020B0604020202020204" pitchFamily="34" charset="0"/>
              </a:rPr>
              <a:t>S</a:t>
            </a:r>
            <a:r>
              <a:rPr lang="en-CH" sz="2400" dirty="0" err="1">
                <a:latin typeface="Arial" panose="020B0604020202020204" pitchFamily="34" charset="0"/>
                <a:cs typeface="Arial" panose="020B0604020202020204" pitchFamily="34" charset="0"/>
              </a:rPr>
              <a:t>urface</a:t>
            </a:r>
            <a:endParaRPr lang="en-CH" sz="2400" dirty="0">
              <a:latin typeface="Arial" panose="020B0604020202020204" pitchFamily="34" charset="0"/>
              <a:cs typeface="Arial" panose="020B0604020202020204" pitchFamily="34" charset="0"/>
            </a:endParaRPr>
          </a:p>
          <a:p>
            <a:r>
              <a:rPr lang="en-CH" sz="2400" dirty="0">
                <a:latin typeface="Arial" panose="020B0604020202020204" pitchFamily="34" charset="0"/>
                <a:cs typeface="Arial" panose="020B0604020202020204" pitchFamily="34" charset="0"/>
              </a:rPr>
              <a:t>Area</a:t>
            </a:r>
          </a:p>
        </p:txBody>
      </p:sp>
    </p:spTree>
    <p:extLst>
      <p:ext uri="{BB962C8B-B14F-4D97-AF65-F5344CB8AC3E}">
        <p14:creationId xmlns:p14="http://schemas.microsoft.com/office/powerpoint/2010/main" val="287273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CEE2C-75D7-53B6-AAC9-3974335ED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D32E5-1A91-7839-38BA-4CB86EC2E912}"/>
              </a:ext>
            </a:extLst>
          </p:cNvPr>
          <p:cNvSpPr>
            <a:spLocks noGrp="1"/>
          </p:cNvSpPr>
          <p:nvPr>
            <p:ph type="title"/>
          </p:nvPr>
        </p:nvSpPr>
        <p:spPr>
          <a:xfrm>
            <a:off x="602530" y="116681"/>
            <a:ext cx="7772400" cy="645069"/>
          </a:xfrm>
        </p:spPr>
        <p:txBody>
          <a:bodyPr>
            <a:normAutofit/>
          </a:bodyPr>
          <a:lstStyle/>
          <a:p>
            <a:r>
              <a:rPr lang="en-CH" dirty="0"/>
              <a:t>Lipinski’s Rule of 5</a:t>
            </a:r>
            <a:endParaRPr lang="en-ZA" dirty="0"/>
          </a:p>
        </p:txBody>
      </p:sp>
      <p:sp>
        <p:nvSpPr>
          <p:cNvPr id="3" name="Content Placeholder 2">
            <a:extLst>
              <a:ext uri="{FF2B5EF4-FFF2-40B4-BE49-F238E27FC236}">
                <a16:creationId xmlns:a16="http://schemas.microsoft.com/office/drawing/2014/main" id="{825B2E1A-049F-7DAF-3FBA-DA43CDFC0FA8}"/>
              </a:ext>
            </a:extLst>
          </p:cNvPr>
          <p:cNvSpPr>
            <a:spLocks noGrp="1"/>
          </p:cNvSpPr>
          <p:nvPr>
            <p:ph idx="1"/>
          </p:nvPr>
        </p:nvSpPr>
        <p:spPr>
          <a:xfrm>
            <a:off x="221754" y="835059"/>
            <a:ext cx="12061371" cy="5299801"/>
          </a:xfrm>
        </p:spPr>
        <p:txBody>
          <a:bodyPr>
            <a:noAutofit/>
          </a:bodyPr>
          <a:lstStyle/>
          <a:p>
            <a:r>
              <a:rPr lang="en-US" sz="2800" b="1" dirty="0"/>
              <a:t>Empirical rule, based on observation (marketed drugs) of physicochemical Assessment of orally bio-available drugs</a:t>
            </a:r>
          </a:p>
          <a:p>
            <a:pPr marL="342891" marR="0" lvl="0" indent="-342891" algn="l" defTabSz="457189" rtl="0" eaLnBrk="0" fontAlgn="base" latinLnBrk="0" hangingPunct="0">
              <a:lnSpc>
                <a:spcPct val="90000"/>
              </a:lnSpc>
              <a:spcBef>
                <a:spcPct val="20000"/>
              </a:spcBef>
              <a:spcAft>
                <a:spcPct val="0"/>
              </a:spcAft>
              <a:buClr>
                <a:srgbClr val="660066"/>
              </a:buClr>
              <a:buSzPct val="80000"/>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Arial"/>
              <a:ea typeface="ＭＳ Ｐゴシック" charset="-128"/>
            </a:endParaRPr>
          </a:p>
          <a:p>
            <a:pPr marL="342891" marR="0" lvl="0" indent="-342891" algn="l" defTabSz="457189" rtl="0" eaLnBrk="0" fontAlgn="base" latinLnBrk="0" hangingPunct="0">
              <a:lnSpc>
                <a:spcPct val="90000"/>
              </a:lnSpc>
              <a:spcBef>
                <a:spcPct val="20000"/>
              </a:spcBef>
              <a:spcAft>
                <a:spcPct val="0"/>
              </a:spcAft>
              <a:buClr>
                <a:srgbClr val="660066"/>
              </a:buClr>
              <a:buSzPct val="80000"/>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Arial"/>
                <a:ea typeface="ＭＳ Ｐゴシック" charset="-128"/>
              </a:rPr>
              <a:t>Poor absorption is likely when molecule has</a:t>
            </a:r>
          </a:p>
          <a:p>
            <a:pPr marL="971550" lvl="1" indent="-457200"/>
            <a:r>
              <a:rPr lang="en-US" sz="2400" dirty="0"/>
              <a:t>&gt;5 Hydrogen-bond donors (NH, OH)</a:t>
            </a:r>
          </a:p>
          <a:p>
            <a:pPr marL="971550" lvl="1" indent="-457200"/>
            <a:r>
              <a:rPr lang="en-US" sz="2400" dirty="0"/>
              <a:t>&gt;10 H-bond acceptors (Heteroatoms)</a:t>
            </a:r>
          </a:p>
          <a:p>
            <a:pPr marL="971550" lvl="1" indent="-457200"/>
            <a:r>
              <a:rPr lang="en-US" sz="2400" dirty="0" err="1"/>
              <a:t>cLogP</a:t>
            </a:r>
            <a:r>
              <a:rPr lang="en-US" sz="2400" dirty="0"/>
              <a:t> &gt;5</a:t>
            </a:r>
          </a:p>
          <a:p>
            <a:pPr marL="971550" lvl="1" indent="-457200"/>
            <a:r>
              <a:rPr lang="en-US" sz="2400" dirty="0"/>
              <a:t>MW &gt;500</a:t>
            </a:r>
          </a:p>
          <a:p>
            <a:endParaRPr lang="en-US" sz="2800" b="1" dirty="0"/>
          </a:p>
          <a:p>
            <a:r>
              <a:rPr lang="en-US" sz="2800" b="1" dirty="0"/>
              <a:t>Oral drugs need to be ADME compliant</a:t>
            </a:r>
          </a:p>
          <a:p>
            <a:pPr marL="971550" lvl="1" indent="-457200"/>
            <a:r>
              <a:rPr lang="en-US" sz="2400" dirty="0"/>
              <a:t>Absorption, Distribution, Metabolism, Elimination</a:t>
            </a:r>
          </a:p>
          <a:p>
            <a:pPr marL="971550" lvl="1" indent="-457200"/>
            <a:r>
              <a:rPr lang="en-US" sz="2400" dirty="0"/>
              <a:t>Also called DMPK – Drug Metabolism, Pharmacokinetics</a:t>
            </a:r>
            <a:endParaRPr lang="en-US" dirty="0"/>
          </a:p>
        </p:txBody>
      </p:sp>
      <p:sp>
        <p:nvSpPr>
          <p:cNvPr id="4" name="Slide Number Placeholder 3">
            <a:extLst>
              <a:ext uri="{FF2B5EF4-FFF2-40B4-BE49-F238E27FC236}">
                <a16:creationId xmlns:a16="http://schemas.microsoft.com/office/drawing/2014/main" id="{E6790EFF-4C3C-43EA-6AFF-663B44964C45}"/>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19</a:t>
            </a:fld>
            <a:endParaRPr lang="en-ZA" dirty="0"/>
          </a:p>
        </p:txBody>
      </p:sp>
      <p:pic>
        <p:nvPicPr>
          <p:cNvPr id="6" name="Image 6">
            <a:extLst>
              <a:ext uri="{FF2B5EF4-FFF2-40B4-BE49-F238E27FC236}">
                <a16:creationId xmlns:a16="http://schemas.microsoft.com/office/drawing/2014/main" id="{D939BBF6-5783-34A5-B22D-038588F8A4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E6976FA-8FDF-F050-8304-D0F742394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866508"/>
            <a:ext cx="3488397" cy="250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a:extLst>
              <a:ext uri="{FF2B5EF4-FFF2-40B4-BE49-F238E27FC236}">
                <a16:creationId xmlns:a16="http://schemas.microsoft.com/office/drawing/2014/main" id="{6A3C4465-0039-F22F-8CD5-5891ACD5ABEE}"/>
              </a:ext>
            </a:extLst>
          </p:cNvPr>
          <p:cNvSpPr txBox="1">
            <a:spLocks noChangeArrowheads="1"/>
          </p:cNvSpPr>
          <p:nvPr/>
        </p:nvSpPr>
        <p:spPr bwMode="auto">
          <a:xfrm>
            <a:off x="8739487" y="4369206"/>
            <a:ext cx="34883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140000"/>
              </a:lnSpc>
              <a:spcBef>
                <a:spcPct val="200000"/>
              </a:spcBef>
              <a:buClr>
                <a:srgbClr val="5D0735"/>
              </a:buClr>
              <a:buFont typeface="Wingdings" pitchFamily="2" charset="2"/>
              <a:buBlip>
                <a:blip r:embed="rId4"/>
              </a:buBlip>
              <a:defRPr sz="1600">
                <a:solidFill>
                  <a:schemeClr val="tx1"/>
                </a:solidFill>
                <a:latin typeface="Verdana" pitchFamily="34" charset="0"/>
              </a:defRPr>
            </a:lvl1pPr>
            <a:lvl2pPr marL="742950" indent="-285750" eaLnBrk="0" hangingPunct="0">
              <a:lnSpc>
                <a:spcPct val="140000"/>
              </a:lnSpc>
              <a:spcBef>
                <a:spcPct val="20000"/>
              </a:spcBef>
              <a:buClr>
                <a:srgbClr val="5D0735"/>
              </a:buClr>
              <a:buFont typeface="Wingdings" pitchFamily="2" charset="2"/>
              <a:defRPr sz="1600" i="1">
                <a:solidFill>
                  <a:srgbClr val="5D0735"/>
                </a:solidFill>
                <a:latin typeface="Verdana" pitchFamily="34" charset="0"/>
              </a:defRPr>
            </a:lvl2pPr>
            <a:lvl3pPr marL="1143000" indent="-228600" eaLnBrk="0" hangingPunct="0">
              <a:lnSpc>
                <a:spcPct val="140000"/>
              </a:lnSpc>
              <a:spcBef>
                <a:spcPct val="20000"/>
              </a:spcBef>
              <a:buClr>
                <a:srgbClr val="5D0735"/>
              </a:buClr>
              <a:buFont typeface="Wingdings" pitchFamily="2" charset="2"/>
              <a:buChar char="¨"/>
              <a:defRPr>
                <a:solidFill>
                  <a:schemeClr val="tx1"/>
                </a:solidFill>
                <a:latin typeface="Verdana" pitchFamily="34" charset="0"/>
              </a:defRPr>
            </a:lvl3pPr>
            <a:lvl4pPr marL="16002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4pPr>
            <a:lvl5pPr marL="2057400" indent="-228600" eaLnBrk="0" hangingPunct="0">
              <a:lnSpc>
                <a:spcPct val="140000"/>
              </a:lnSpc>
              <a:spcBef>
                <a:spcPct val="20000"/>
              </a:spcBef>
              <a:buClr>
                <a:srgbClr val="5D0735"/>
              </a:buClr>
              <a:buFont typeface="Wingdings" pitchFamily="2" charset="2"/>
              <a:buChar char="¨"/>
              <a:defRPr sz="1600">
                <a:solidFill>
                  <a:schemeClr val="tx1"/>
                </a:solidFill>
                <a:latin typeface="Verdana" pitchFamily="34" charset="0"/>
              </a:defRPr>
            </a:lvl5pPr>
            <a:lvl6pPr marL="25146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6pPr>
            <a:lvl7pPr marL="29718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7pPr>
            <a:lvl8pPr marL="34290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8pPr>
            <a:lvl9pPr marL="3886200" indent="-228600" eaLnBrk="0" fontAlgn="base" hangingPunct="0">
              <a:lnSpc>
                <a:spcPct val="140000"/>
              </a:lnSpc>
              <a:spcBef>
                <a:spcPct val="20000"/>
              </a:spcBef>
              <a:spcAft>
                <a:spcPct val="0"/>
              </a:spcAft>
              <a:buClr>
                <a:srgbClr val="5D0735"/>
              </a:buClr>
              <a:buFont typeface="Wingdings" pitchFamily="2" charset="2"/>
              <a:buChar char="¨"/>
              <a:defRPr sz="1600">
                <a:solidFill>
                  <a:schemeClr val="tx1"/>
                </a:solidFill>
                <a:latin typeface="Verdana" pitchFamily="34" charset="0"/>
              </a:defRPr>
            </a:lvl9pPr>
          </a:lstStyle>
          <a:p>
            <a:pPr eaLnBrk="1" hangingPunct="1">
              <a:lnSpc>
                <a:spcPct val="100000"/>
              </a:lnSpc>
              <a:spcBef>
                <a:spcPct val="0"/>
              </a:spcBef>
              <a:buClrTx/>
              <a:buFontTx/>
              <a:buNone/>
            </a:pPr>
            <a:r>
              <a:rPr lang="en-GB" altLang="en-US" sz="1800" dirty="0">
                <a:latin typeface="Arial" pitchFamily="34" charset="0"/>
              </a:rPr>
              <a:t>C. Lipinski and A. Hopkins, </a:t>
            </a:r>
            <a:r>
              <a:rPr lang="en-GB" altLang="en-US" sz="1800" b="1" i="1" dirty="0">
                <a:latin typeface="Arial" pitchFamily="34" charset="0"/>
              </a:rPr>
              <a:t>Nature,</a:t>
            </a:r>
            <a:r>
              <a:rPr lang="en-GB" altLang="en-US" sz="1800" dirty="0">
                <a:latin typeface="Arial" pitchFamily="34" charset="0"/>
              </a:rPr>
              <a:t> </a:t>
            </a:r>
            <a:r>
              <a:rPr lang="en-GB" altLang="en-US" sz="1800" b="1" dirty="0">
                <a:latin typeface="Arial" pitchFamily="34" charset="0"/>
              </a:rPr>
              <a:t>432</a:t>
            </a:r>
            <a:r>
              <a:rPr lang="en-GB" altLang="en-US" sz="1800" dirty="0">
                <a:latin typeface="Arial" pitchFamily="34" charset="0"/>
              </a:rPr>
              <a:t>, 855-861, (2004)</a:t>
            </a:r>
            <a:endParaRPr lang="en-US" altLang="en-US" sz="1800" dirty="0">
              <a:latin typeface="Arial" pitchFamily="34" charset="0"/>
            </a:endParaRPr>
          </a:p>
        </p:txBody>
      </p:sp>
    </p:spTree>
    <p:extLst>
      <p:ext uri="{BB962C8B-B14F-4D97-AF65-F5344CB8AC3E}">
        <p14:creationId xmlns:p14="http://schemas.microsoft.com/office/powerpoint/2010/main" val="41535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a:t>
            </a:r>
            <a:r>
              <a:rPr lang="en-US" sz="2000" b="1"/>
              <a:t>the author(s) </a:t>
            </a:r>
            <a:r>
              <a:rPr lang="en-US" sz="2000" b="1" dirty="0"/>
              <a:t>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3A78F-CA76-3364-6CB7-D71483CD0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52359-1C32-080F-EC8E-8AC3183978AA}"/>
              </a:ext>
            </a:extLst>
          </p:cNvPr>
          <p:cNvSpPr>
            <a:spLocks noGrp="1"/>
          </p:cNvSpPr>
          <p:nvPr>
            <p:ph type="title"/>
          </p:nvPr>
        </p:nvSpPr>
        <p:spPr>
          <a:xfrm>
            <a:off x="602530" y="116681"/>
            <a:ext cx="7772400" cy="645069"/>
          </a:xfrm>
        </p:spPr>
        <p:txBody>
          <a:bodyPr>
            <a:normAutofit/>
          </a:bodyPr>
          <a:lstStyle/>
          <a:p>
            <a:r>
              <a:rPr lang="en-CH" dirty="0"/>
              <a:t>Synthetic accessibility and versatility</a:t>
            </a:r>
            <a:endParaRPr lang="en-ZA" dirty="0"/>
          </a:p>
        </p:txBody>
      </p:sp>
      <p:sp>
        <p:nvSpPr>
          <p:cNvPr id="3" name="Content Placeholder 2">
            <a:extLst>
              <a:ext uri="{FF2B5EF4-FFF2-40B4-BE49-F238E27FC236}">
                <a16:creationId xmlns:a16="http://schemas.microsoft.com/office/drawing/2014/main" id="{48DFD1B0-0992-A0C5-0212-323960B5682D}"/>
              </a:ext>
            </a:extLst>
          </p:cNvPr>
          <p:cNvSpPr>
            <a:spLocks noGrp="1"/>
          </p:cNvSpPr>
          <p:nvPr>
            <p:ph idx="1"/>
          </p:nvPr>
        </p:nvSpPr>
        <p:spPr>
          <a:xfrm>
            <a:off x="221754" y="835059"/>
            <a:ext cx="11307227" cy="5299801"/>
          </a:xfrm>
        </p:spPr>
        <p:txBody>
          <a:bodyPr>
            <a:noAutofit/>
          </a:bodyPr>
          <a:lstStyle/>
          <a:p>
            <a:r>
              <a:rPr lang="fr-CH" sz="2800" b="1" dirty="0"/>
              <a:t>T</a:t>
            </a:r>
            <a:r>
              <a:rPr lang="en-US" sz="2800" b="1" dirty="0"/>
              <a:t>he central engine of a drug discovery project is the </a:t>
            </a:r>
            <a:r>
              <a:rPr lang="en-US" b="1" dirty="0"/>
              <a:t>Hypothesis-design-make-test cycle</a:t>
            </a:r>
          </a:p>
          <a:p>
            <a:endParaRPr lang="en-US" sz="2800" b="1" dirty="0"/>
          </a:p>
          <a:p>
            <a:endParaRPr lang="en-US" sz="2800" b="1" dirty="0"/>
          </a:p>
          <a:p>
            <a:endParaRPr lang="en-US" sz="2800" b="1" dirty="0"/>
          </a:p>
          <a:p>
            <a:endParaRPr lang="en-US" sz="2800" b="1" dirty="0"/>
          </a:p>
          <a:p>
            <a:endParaRPr lang="en-US" sz="2800" b="1" dirty="0"/>
          </a:p>
          <a:p>
            <a:endParaRPr lang="en-US" sz="2800" dirty="0"/>
          </a:p>
          <a:p>
            <a:r>
              <a:rPr lang="en-US" sz="2800" dirty="0"/>
              <a:t>If a chemical series’ synthesis is inaccessible the cycle cannot complete or is drastically slowed down</a:t>
            </a:r>
          </a:p>
          <a:p>
            <a:r>
              <a:rPr lang="en-US" sz="2800" dirty="0"/>
              <a:t>Feasibility to modify the chemical structure at different points – synthetic versatility – important to explore scope of series</a:t>
            </a:r>
          </a:p>
        </p:txBody>
      </p:sp>
      <p:sp>
        <p:nvSpPr>
          <p:cNvPr id="4" name="Slide Number Placeholder 3">
            <a:extLst>
              <a:ext uri="{FF2B5EF4-FFF2-40B4-BE49-F238E27FC236}">
                <a16:creationId xmlns:a16="http://schemas.microsoft.com/office/drawing/2014/main" id="{36D22CB5-3110-3F2D-F7AB-F2081F3584C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20</a:t>
            </a:fld>
            <a:endParaRPr lang="en-ZA" dirty="0"/>
          </a:p>
        </p:txBody>
      </p:sp>
      <p:pic>
        <p:nvPicPr>
          <p:cNvPr id="6" name="Image 6">
            <a:extLst>
              <a:ext uri="{FF2B5EF4-FFF2-40B4-BE49-F238E27FC236}">
                <a16:creationId xmlns:a16="http://schemas.microsoft.com/office/drawing/2014/main" id="{F652FB10-8E01-43F7-0398-E7F67A45A4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7">
            <a:extLst>
              <a:ext uri="{FF2B5EF4-FFF2-40B4-BE49-F238E27FC236}">
                <a16:creationId xmlns:a16="http://schemas.microsoft.com/office/drawing/2014/main" id="{930E1DD9-7504-E289-3BF9-4C4020883AB4}"/>
              </a:ext>
            </a:extLst>
          </p:cNvPr>
          <p:cNvSpPr>
            <a:spLocks noChangeArrowheads="1"/>
          </p:cNvSpPr>
          <p:nvPr/>
        </p:nvSpPr>
        <p:spPr bwMode="auto">
          <a:xfrm>
            <a:off x="8929019" y="3028479"/>
            <a:ext cx="736600" cy="203200"/>
          </a:xfrm>
          <a:prstGeom prst="rightArrow">
            <a:avLst>
              <a:gd name="adj1" fmla="val 50000"/>
              <a:gd name="adj2" fmla="val 181267"/>
            </a:avLst>
          </a:prstGeom>
          <a:solidFill>
            <a:srgbClr val="9900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a:extLst>
              <a:ext uri="{FF2B5EF4-FFF2-40B4-BE49-F238E27FC236}">
                <a16:creationId xmlns:a16="http://schemas.microsoft.com/office/drawing/2014/main" id="{7C44D743-9C14-1956-DC62-F0659260F349}"/>
              </a:ext>
            </a:extLst>
          </p:cNvPr>
          <p:cNvSpPr>
            <a:spLocks noChangeArrowheads="1"/>
          </p:cNvSpPr>
          <p:nvPr/>
        </p:nvSpPr>
        <p:spPr bwMode="auto">
          <a:xfrm>
            <a:off x="9824369" y="2934815"/>
            <a:ext cx="969963"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GB" altLang="en-US">
                <a:solidFill>
                  <a:srgbClr val="660066"/>
                </a:solidFill>
                <a:effectLst/>
              </a:rPr>
              <a:t>Drug</a:t>
            </a:r>
          </a:p>
        </p:txBody>
      </p:sp>
      <p:pic>
        <p:nvPicPr>
          <p:cNvPr id="8" name="Picture 7">
            <a:extLst>
              <a:ext uri="{FF2B5EF4-FFF2-40B4-BE49-F238E27FC236}">
                <a16:creationId xmlns:a16="http://schemas.microsoft.com/office/drawing/2014/main" id="{EA6439EE-8150-2839-404E-D94806CCEC85}"/>
              </a:ext>
            </a:extLst>
          </p:cNvPr>
          <p:cNvPicPr>
            <a:picLocks noChangeAspect="1"/>
          </p:cNvPicPr>
          <p:nvPr/>
        </p:nvPicPr>
        <p:blipFill>
          <a:blip r:embed="rId4"/>
          <a:stretch>
            <a:fillRect/>
          </a:stretch>
        </p:blipFill>
        <p:spPr>
          <a:xfrm>
            <a:off x="2996164" y="1602566"/>
            <a:ext cx="5853870" cy="3134399"/>
          </a:xfrm>
          <a:prstGeom prst="rect">
            <a:avLst/>
          </a:prstGeom>
          <a:ln>
            <a:noFill/>
          </a:ln>
        </p:spPr>
      </p:pic>
    </p:spTree>
    <p:extLst>
      <p:ext uri="{BB962C8B-B14F-4D97-AF65-F5344CB8AC3E}">
        <p14:creationId xmlns:p14="http://schemas.microsoft.com/office/powerpoint/2010/main" val="32926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1935A-2375-6EDF-F24C-A5A2CC10D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EEBA3-E500-A61A-C79E-4B09EED07C2E}"/>
              </a:ext>
            </a:extLst>
          </p:cNvPr>
          <p:cNvSpPr>
            <a:spLocks noGrp="1"/>
          </p:cNvSpPr>
          <p:nvPr>
            <p:ph type="title"/>
          </p:nvPr>
        </p:nvSpPr>
        <p:spPr>
          <a:xfrm>
            <a:off x="602530" y="116681"/>
            <a:ext cx="7772400" cy="645069"/>
          </a:xfrm>
        </p:spPr>
        <p:txBody>
          <a:bodyPr>
            <a:normAutofit/>
          </a:bodyPr>
          <a:lstStyle/>
          <a:p>
            <a:r>
              <a:rPr lang="en-CH" dirty="0"/>
              <a:t>Undesirable groups and </a:t>
            </a:r>
            <a:r>
              <a:rPr lang="en-CH" dirty="0" err="1"/>
              <a:t>toxicophores</a:t>
            </a:r>
            <a:endParaRPr lang="en-ZA" dirty="0"/>
          </a:p>
        </p:txBody>
      </p:sp>
      <p:sp>
        <p:nvSpPr>
          <p:cNvPr id="3" name="Content Placeholder 2">
            <a:extLst>
              <a:ext uri="{FF2B5EF4-FFF2-40B4-BE49-F238E27FC236}">
                <a16:creationId xmlns:a16="http://schemas.microsoft.com/office/drawing/2014/main" id="{EC66FE50-EF18-5661-CAE0-F494167FA4F2}"/>
              </a:ext>
            </a:extLst>
          </p:cNvPr>
          <p:cNvSpPr>
            <a:spLocks noGrp="1"/>
          </p:cNvSpPr>
          <p:nvPr>
            <p:ph idx="1"/>
          </p:nvPr>
        </p:nvSpPr>
        <p:spPr>
          <a:xfrm>
            <a:off x="221754" y="835059"/>
            <a:ext cx="12061371" cy="5299801"/>
          </a:xfrm>
        </p:spPr>
        <p:txBody>
          <a:bodyPr>
            <a:noAutofit/>
          </a:bodyPr>
          <a:lstStyle/>
          <a:p>
            <a:r>
              <a:rPr lang="en-US" sz="2800" b="1" dirty="0"/>
              <a:t>Includes groups known to:</a:t>
            </a:r>
          </a:p>
          <a:p>
            <a:pPr marL="1028700" lvl="1" indent="-342900"/>
            <a:r>
              <a:rPr lang="en-US" sz="2400" dirty="0"/>
              <a:t>Be reactive</a:t>
            </a:r>
          </a:p>
          <a:p>
            <a:pPr marL="1028700" lvl="1" indent="-342900"/>
            <a:r>
              <a:rPr lang="en-US" sz="2400" dirty="0"/>
              <a:t>Be unstable</a:t>
            </a:r>
          </a:p>
          <a:p>
            <a:pPr marL="1028700" lvl="1" indent="-342900"/>
            <a:r>
              <a:rPr lang="en-US" sz="2400" dirty="0"/>
              <a:t>Be Toxic</a:t>
            </a:r>
          </a:p>
          <a:p>
            <a:pPr marL="1028700" lvl="1" indent="-342900"/>
            <a:r>
              <a:rPr lang="en-US" sz="2400" dirty="0"/>
              <a:t>Give rise to toxic species on metabolism</a:t>
            </a:r>
          </a:p>
          <a:p>
            <a:pPr marL="1028700" lvl="1" indent="-342900"/>
            <a:r>
              <a:rPr lang="en-US" sz="2400" dirty="0"/>
              <a:t>Lead to rapid metabolism and excretion</a:t>
            </a:r>
          </a:p>
          <a:p>
            <a:pPr marL="1028700" lvl="1" indent="-342900"/>
            <a:r>
              <a:rPr lang="en-US" sz="2400" dirty="0"/>
              <a:t>Have caused clinical candidates to fail</a:t>
            </a:r>
          </a:p>
          <a:p>
            <a:endParaRPr lang="en-US" sz="2800" b="1" dirty="0"/>
          </a:p>
          <a:p>
            <a:r>
              <a:rPr lang="en-CH" sz="2800" b="1" dirty="0"/>
              <a:t>Such</a:t>
            </a:r>
            <a:r>
              <a:rPr lang="en-US" sz="2800" b="1" dirty="0"/>
              <a:t> </a:t>
            </a:r>
            <a:r>
              <a:rPr lang="en-CH" sz="2800" b="1" dirty="0"/>
              <a:t>chemistry</a:t>
            </a:r>
            <a:r>
              <a:rPr lang="en-US" sz="2800" b="1" dirty="0"/>
              <a:t> should </a:t>
            </a:r>
            <a:r>
              <a:rPr lang="en-CH" sz="2800" b="1" dirty="0"/>
              <a:t>be avoided or optimised out in Hit Generation</a:t>
            </a:r>
            <a:endParaRPr lang="en-US" sz="3200" dirty="0"/>
          </a:p>
        </p:txBody>
      </p:sp>
      <p:sp>
        <p:nvSpPr>
          <p:cNvPr id="4" name="Slide Number Placeholder 3">
            <a:extLst>
              <a:ext uri="{FF2B5EF4-FFF2-40B4-BE49-F238E27FC236}">
                <a16:creationId xmlns:a16="http://schemas.microsoft.com/office/drawing/2014/main" id="{3C3DE7EE-C649-DE86-8A7C-5B4BB1BF941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21</a:t>
            </a:fld>
            <a:endParaRPr lang="en-ZA" dirty="0"/>
          </a:p>
        </p:txBody>
      </p:sp>
      <p:pic>
        <p:nvPicPr>
          <p:cNvPr id="6" name="Image 6">
            <a:extLst>
              <a:ext uri="{FF2B5EF4-FFF2-40B4-BE49-F238E27FC236}">
                <a16:creationId xmlns:a16="http://schemas.microsoft.com/office/drawing/2014/main" id="{392F113D-14C3-F072-EBDE-834AA2CA58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522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AF2B8-377E-4946-180E-3D31DC41C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4901B-41A6-CA66-947D-15EB55103968}"/>
              </a:ext>
            </a:extLst>
          </p:cNvPr>
          <p:cNvSpPr>
            <a:spLocks noGrp="1"/>
          </p:cNvSpPr>
          <p:nvPr>
            <p:ph type="title"/>
          </p:nvPr>
        </p:nvSpPr>
        <p:spPr>
          <a:xfrm>
            <a:off x="602530" y="116681"/>
            <a:ext cx="9881156" cy="645069"/>
          </a:xfrm>
        </p:spPr>
        <p:txBody>
          <a:bodyPr>
            <a:normAutofit/>
          </a:bodyPr>
          <a:lstStyle/>
          <a:p>
            <a:r>
              <a:rPr lang="en-CH" dirty="0"/>
              <a:t>Freedom to Operate and Intellectual Property</a:t>
            </a:r>
            <a:endParaRPr lang="en-ZA" dirty="0"/>
          </a:p>
        </p:txBody>
      </p:sp>
      <p:sp>
        <p:nvSpPr>
          <p:cNvPr id="3" name="Content Placeholder 2">
            <a:extLst>
              <a:ext uri="{FF2B5EF4-FFF2-40B4-BE49-F238E27FC236}">
                <a16:creationId xmlns:a16="http://schemas.microsoft.com/office/drawing/2014/main" id="{4CBDDA04-2132-D8E1-7769-4D3423FEAE1B}"/>
              </a:ext>
            </a:extLst>
          </p:cNvPr>
          <p:cNvSpPr>
            <a:spLocks noGrp="1"/>
          </p:cNvSpPr>
          <p:nvPr>
            <p:ph idx="1"/>
          </p:nvPr>
        </p:nvSpPr>
        <p:spPr>
          <a:xfrm>
            <a:off x="221754" y="835059"/>
            <a:ext cx="12061371" cy="5299801"/>
          </a:xfrm>
        </p:spPr>
        <p:txBody>
          <a:bodyPr>
            <a:noAutofit/>
          </a:bodyPr>
          <a:lstStyle/>
          <a:p>
            <a:r>
              <a:rPr lang="en-US" sz="2800" b="1" dirty="0"/>
              <a:t>Important to know if a hit series has been published</a:t>
            </a:r>
          </a:p>
          <a:p>
            <a:r>
              <a:rPr lang="en-US" sz="2800" b="1" dirty="0"/>
              <a:t>Chemical substructure searches of literature</a:t>
            </a:r>
          </a:p>
          <a:p>
            <a:pPr lvl="1"/>
            <a:r>
              <a:rPr lang="en-US" sz="2400" dirty="0"/>
              <a:t>Provide information on novelty and known pharmacology of series</a:t>
            </a:r>
          </a:p>
          <a:p>
            <a:pPr lvl="1"/>
            <a:r>
              <a:rPr lang="en-US" sz="2400" dirty="0"/>
              <a:t>if not novel – information can help with synthesis, other biological activity and competition</a:t>
            </a:r>
          </a:p>
          <a:p>
            <a:r>
              <a:rPr lang="en-US" sz="2800" b="1" dirty="0"/>
              <a:t>If the project plan is to ultimately file a patent application, then the compounds patented must be novel and inventive</a:t>
            </a:r>
          </a:p>
          <a:p>
            <a:pPr lvl="1"/>
            <a:r>
              <a:rPr lang="en-US" sz="2400" dirty="0"/>
              <a:t>No issue if series is novel from the outset – just need to keep confidential</a:t>
            </a:r>
          </a:p>
          <a:p>
            <a:pPr lvl="1"/>
            <a:r>
              <a:rPr lang="en-US" sz="2400" dirty="0"/>
              <a:t>If not novel, then chemistry will need to factor this in as an additional constraint</a:t>
            </a:r>
          </a:p>
          <a:p>
            <a:pPr lvl="1"/>
            <a:r>
              <a:rPr lang="en-US" sz="2400" dirty="0"/>
              <a:t>Must not publish or disclose novel chemical structures and data before patent application filed</a:t>
            </a:r>
          </a:p>
        </p:txBody>
      </p:sp>
      <p:sp>
        <p:nvSpPr>
          <p:cNvPr id="4" name="Slide Number Placeholder 3">
            <a:extLst>
              <a:ext uri="{FF2B5EF4-FFF2-40B4-BE49-F238E27FC236}">
                <a16:creationId xmlns:a16="http://schemas.microsoft.com/office/drawing/2014/main" id="{0E073D56-D784-6A19-009B-316FD1BE4091}"/>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22</a:t>
            </a:fld>
            <a:endParaRPr lang="en-ZA" dirty="0"/>
          </a:p>
        </p:txBody>
      </p:sp>
      <p:pic>
        <p:nvPicPr>
          <p:cNvPr id="6" name="Image 6">
            <a:extLst>
              <a:ext uri="{FF2B5EF4-FFF2-40B4-BE49-F238E27FC236}">
                <a16:creationId xmlns:a16="http://schemas.microsoft.com/office/drawing/2014/main" id="{2B3B742F-B664-28EE-AA57-074E125F86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029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FCCE0-E3CC-CD39-77DB-5CFBE143A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A4A0A-8C71-9052-2673-FD88706CB3F9}"/>
              </a:ext>
            </a:extLst>
          </p:cNvPr>
          <p:cNvSpPr>
            <a:spLocks noGrp="1"/>
          </p:cNvSpPr>
          <p:nvPr>
            <p:ph type="title"/>
          </p:nvPr>
        </p:nvSpPr>
        <p:spPr>
          <a:xfrm>
            <a:off x="602530" y="116681"/>
            <a:ext cx="9881156" cy="645069"/>
          </a:xfrm>
        </p:spPr>
        <p:txBody>
          <a:bodyPr>
            <a:normAutofit/>
          </a:bodyPr>
          <a:lstStyle/>
          <a:p>
            <a:r>
              <a:rPr lang="en-CH" dirty="0"/>
              <a:t>Hit-to-Lead</a:t>
            </a:r>
            <a:endParaRPr lang="en-ZA" dirty="0"/>
          </a:p>
        </p:txBody>
      </p:sp>
      <p:sp>
        <p:nvSpPr>
          <p:cNvPr id="3" name="Content Placeholder 2">
            <a:extLst>
              <a:ext uri="{FF2B5EF4-FFF2-40B4-BE49-F238E27FC236}">
                <a16:creationId xmlns:a16="http://schemas.microsoft.com/office/drawing/2014/main" id="{B65CE87C-D952-7E29-E7CD-696E6E2DF898}"/>
              </a:ext>
            </a:extLst>
          </p:cNvPr>
          <p:cNvSpPr>
            <a:spLocks noGrp="1"/>
          </p:cNvSpPr>
          <p:nvPr>
            <p:ph idx="1"/>
          </p:nvPr>
        </p:nvSpPr>
        <p:spPr>
          <a:xfrm>
            <a:off x="221754" y="835059"/>
            <a:ext cx="12061371" cy="5299801"/>
          </a:xfrm>
        </p:spPr>
        <p:txBody>
          <a:bodyPr>
            <a:noAutofit/>
          </a:bodyPr>
          <a:lstStyle/>
          <a:p>
            <a:r>
              <a:rPr lang="en-US" sz="2800" b="1" dirty="0"/>
              <a:t>Phase to drive project towards target product profile, addressing key issues along the way</a:t>
            </a:r>
          </a:p>
          <a:p>
            <a:r>
              <a:rPr lang="en-US" sz="2800" b="1" dirty="0"/>
              <a:t>Aim is to validate chemical series as being able to deliver a compound meeting the profile by showing the series is:</a:t>
            </a:r>
          </a:p>
          <a:p>
            <a:pPr marL="1028700" lvl="1" indent="-342900"/>
            <a:r>
              <a:rPr lang="en-US" sz="2400" dirty="0"/>
              <a:t>Potent and Selective</a:t>
            </a:r>
          </a:p>
          <a:p>
            <a:pPr marL="1028700" lvl="1" indent="-342900"/>
            <a:r>
              <a:rPr lang="en-US" sz="2400" dirty="0"/>
              <a:t>Drug-like (physicochemical)</a:t>
            </a:r>
          </a:p>
          <a:p>
            <a:pPr marL="1028700" lvl="1" indent="-342900"/>
            <a:r>
              <a:rPr lang="en-US" sz="2400" dirty="0"/>
              <a:t>Drug-like (DMPK/ADME)</a:t>
            </a:r>
          </a:p>
          <a:p>
            <a:pPr marL="1028700" lvl="1" indent="-342900"/>
            <a:r>
              <a:rPr lang="en-US" sz="2400" dirty="0"/>
              <a:t>Potential for acceptable safety</a:t>
            </a:r>
          </a:p>
          <a:p>
            <a:r>
              <a:rPr lang="en-US" sz="2800" b="1" dirty="0"/>
              <a:t>At </a:t>
            </a:r>
            <a:r>
              <a:rPr lang="en-US" sz="2800" b="1" dirty="0">
                <a:solidFill>
                  <a:srgbClr val="FFC000"/>
                </a:solidFill>
              </a:rPr>
              <a:t>lead</a:t>
            </a:r>
            <a:r>
              <a:rPr lang="en-US" sz="2800" b="1" dirty="0"/>
              <a:t> stage the optimal profile does not have to exist in one compound, but each component should exist within the series</a:t>
            </a:r>
            <a:endParaRPr lang="en-CH" sz="2800" b="1" dirty="0"/>
          </a:p>
          <a:p>
            <a:r>
              <a:rPr lang="en-CH" b="1" dirty="0"/>
              <a:t>Scope to deliver a </a:t>
            </a:r>
            <a:r>
              <a:rPr lang="en-CH" b="1" dirty="0">
                <a:solidFill>
                  <a:srgbClr val="FFC000"/>
                </a:solidFill>
              </a:rPr>
              <a:t>candidate</a:t>
            </a:r>
            <a:r>
              <a:rPr lang="en-CH" b="1" dirty="0"/>
              <a:t> is believed to exist</a:t>
            </a:r>
            <a:endParaRPr lang="en-US" sz="2800" b="1" dirty="0"/>
          </a:p>
        </p:txBody>
      </p:sp>
      <p:sp>
        <p:nvSpPr>
          <p:cNvPr id="4" name="Slide Number Placeholder 3">
            <a:extLst>
              <a:ext uri="{FF2B5EF4-FFF2-40B4-BE49-F238E27FC236}">
                <a16:creationId xmlns:a16="http://schemas.microsoft.com/office/drawing/2014/main" id="{11AA48A3-3D18-B661-E481-B67433672CC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23</a:t>
            </a:fld>
            <a:endParaRPr lang="en-ZA" dirty="0"/>
          </a:p>
        </p:txBody>
      </p:sp>
      <p:pic>
        <p:nvPicPr>
          <p:cNvPr id="6" name="Image 6">
            <a:extLst>
              <a:ext uri="{FF2B5EF4-FFF2-40B4-BE49-F238E27FC236}">
                <a16:creationId xmlns:a16="http://schemas.microsoft.com/office/drawing/2014/main" id="{0D863F2C-E0AE-71E2-F309-04E7BEA81E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67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D6B8-7FE0-3B6A-7412-BE2B66F7A9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4AC5-D844-AAC7-CD8C-6CFB91C2688A}"/>
              </a:ext>
            </a:extLst>
          </p:cNvPr>
          <p:cNvSpPr>
            <a:spLocks noGrp="1"/>
          </p:cNvSpPr>
          <p:nvPr>
            <p:ph type="title"/>
          </p:nvPr>
        </p:nvSpPr>
        <p:spPr>
          <a:xfrm>
            <a:off x="602530" y="116681"/>
            <a:ext cx="9881156" cy="645069"/>
          </a:xfrm>
        </p:spPr>
        <p:txBody>
          <a:bodyPr>
            <a:normAutofit/>
          </a:bodyPr>
          <a:lstStyle/>
          <a:p>
            <a:r>
              <a:rPr lang="en-CH" dirty="0"/>
              <a:t>DMPK</a:t>
            </a:r>
            <a:endParaRPr lang="en-ZA" dirty="0"/>
          </a:p>
        </p:txBody>
      </p:sp>
      <p:sp>
        <p:nvSpPr>
          <p:cNvPr id="3" name="Content Placeholder 2">
            <a:extLst>
              <a:ext uri="{FF2B5EF4-FFF2-40B4-BE49-F238E27FC236}">
                <a16:creationId xmlns:a16="http://schemas.microsoft.com/office/drawing/2014/main" id="{9E444FE0-2E87-5B31-8C1D-37433C7E4457}"/>
              </a:ext>
            </a:extLst>
          </p:cNvPr>
          <p:cNvSpPr>
            <a:spLocks noGrp="1"/>
          </p:cNvSpPr>
          <p:nvPr>
            <p:ph idx="1"/>
          </p:nvPr>
        </p:nvSpPr>
        <p:spPr>
          <a:xfrm>
            <a:off x="221754" y="835059"/>
            <a:ext cx="12061371" cy="5299801"/>
          </a:xfrm>
        </p:spPr>
        <p:txBody>
          <a:bodyPr>
            <a:noAutofit/>
          </a:bodyPr>
          <a:lstStyle/>
          <a:p>
            <a:pPr eaLnBrk="1" hangingPunct="1"/>
            <a:r>
              <a:rPr lang="en-GB" altLang="en-US" sz="2800" b="1" dirty="0"/>
              <a:t>DMPK = Drug Metabolism and Pharmacokinetics</a:t>
            </a:r>
          </a:p>
          <a:p>
            <a:pPr eaLnBrk="1" hangingPunct="1"/>
            <a:r>
              <a:rPr lang="en-GB" altLang="en-US" sz="2800" b="1" dirty="0"/>
              <a:t>ADME = Absorption, Distribution, Metabolism and Elimination</a:t>
            </a:r>
          </a:p>
          <a:p>
            <a:pPr eaLnBrk="1" hangingPunct="1"/>
            <a:r>
              <a:rPr lang="en-GB" altLang="en-US" sz="2800" b="1" dirty="0"/>
              <a:t>PD = Pharmacodynamics</a:t>
            </a:r>
          </a:p>
          <a:p>
            <a:pPr eaLnBrk="1" hangingPunct="1"/>
            <a:endParaRPr lang="en-GB" altLang="en-US" sz="2800" b="1" dirty="0"/>
          </a:p>
          <a:p>
            <a:pPr eaLnBrk="1" hangingPunct="1"/>
            <a:r>
              <a:rPr lang="en-GB" altLang="en-US" sz="2800" b="1" dirty="0"/>
              <a:t>Pharmacokinetics is what the body does to a drug</a:t>
            </a:r>
          </a:p>
          <a:p>
            <a:pPr lvl="1" eaLnBrk="1" hangingPunct="1"/>
            <a:r>
              <a:rPr lang="en-GB" altLang="en-US" sz="2400" dirty="0"/>
              <a:t>Want appropriate PK in animals (for efficacy and safety studies) and then to optimise, based on predicted human PK, to a candidate drug</a:t>
            </a:r>
          </a:p>
          <a:p>
            <a:pPr eaLnBrk="1" hangingPunct="1"/>
            <a:endParaRPr lang="en-GB" altLang="en-US" sz="2800" b="1" dirty="0"/>
          </a:p>
          <a:p>
            <a:pPr eaLnBrk="1" hangingPunct="1"/>
            <a:r>
              <a:rPr lang="en-GB" altLang="en-US" sz="2800" b="1" dirty="0"/>
              <a:t>Pharmacodynamics is what the drug does to the body</a:t>
            </a:r>
          </a:p>
          <a:p>
            <a:pPr lvl="1" eaLnBrk="1" hangingPunct="1"/>
            <a:r>
              <a:rPr lang="en-GB" altLang="en-US" sz="2400" dirty="0"/>
              <a:t>Want to predict what drug concentration/ exposure results in efficacy</a:t>
            </a:r>
          </a:p>
          <a:p>
            <a:pPr lvl="1" eaLnBrk="1" hangingPunct="1"/>
            <a:r>
              <a:rPr lang="en-GB" altLang="en-US" sz="2400" dirty="0"/>
              <a:t>Demonstrate efficacy at those concentrations in disease model</a:t>
            </a:r>
          </a:p>
          <a:p>
            <a:pPr lvl="1" eaLnBrk="1" hangingPunct="1"/>
            <a:r>
              <a:rPr lang="en-GB" altLang="en-US" sz="2400" dirty="0"/>
              <a:t>Predicted human efficacious concentration defines human dose target</a:t>
            </a:r>
          </a:p>
        </p:txBody>
      </p:sp>
      <p:sp>
        <p:nvSpPr>
          <p:cNvPr id="4" name="Slide Number Placeholder 3">
            <a:extLst>
              <a:ext uri="{FF2B5EF4-FFF2-40B4-BE49-F238E27FC236}">
                <a16:creationId xmlns:a16="http://schemas.microsoft.com/office/drawing/2014/main" id="{68A0A553-FC40-FB38-385C-1829B559D4FD}"/>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24</a:t>
            </a:fld>
            <a:endParaRPr lang="en-ZA" dirty="0"/>
          </a:p>
        </p:txBody>
      </p:sp>
      <p:pic>
        <p:nvPicPr>
          <p:cNvPr id="6" name="Image 6">
            <a:extLst>
              <a:ext uri="{FF2B5EF4-FFF2-40B4-BE49-F238E27FC236}">
                <a16:creationId xmlns:a16="http://schemas.microsoft.com/office/drawing/2014/main" id="{9940D515-A299-7E30-017E-DD69681AF7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1BB3EAF-33CC-5068-8B6D-C42B2D9DC62C}"/>
              </a:ext>
            </a:extLst>
          </p:cNvPr>
          <p:cNvSpPr txBox="1"/>
          <p:nvPr/>
        </p:nvSpPr>
        <p:spPr>
          <a:xfrm>
            <a:off x="2319569" y="6506778"/>
            <a:ext cx="11511529" cy="369332"/>
          </a:xfrm>
          <a:prstGeom prst="rect">
            <a:avLst/>
          </a:prstGeom>
          <a:noFill/>
        </p:spPr>
        <p:txBody>
          <a:bodyPr wrap="square">
            <a:spAutoFit/>
          </a:bodyPr>
          <a:lstStyle/>
          <a:p>
            <a:r>
              <a:rPr lang="en-US" dirty="0"/>
              <a:t>https://wcair.dundee.ac.uk/training/training-resources/basicsofdmpk/</a:t>
            </a:r>
          </a:p>
        </p:txBody>
      </p:sp>
    </p:spTree>
    <p:extLst>
      <p:ext uri="{BB962C8B-B14F-4D97-AF65-F5344CB8AC3E}">
        <p14:creationId xmlns:p14="http://schemas.microsoft.com/office/powerpoint/2010/main" val="3723954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B537B-3C55-CA39-5733-6ED87707C8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E665E-D6CD-BE5D-43AA-0F7241183690}"/>
              </a:ext>
            </a:extLst>
          </p:cNvPr>
          <p:cNvSpPr>
            <a:spLocks noGrp="1"/>
          </p:cNvSpPr>
          <p:nvPr>
            <p:ph type="title"/>
          </p:nvPr>
        </p:nvSpPr>
        <p:spPr>
          <a:xfrm>
            <a:off x="602530" y="116681"/>
            <a:ext cx="9881156" cy="645069"/>
          </a:xfrm>
        </p:spPr>
        <p:txBody>
          <a:bodyPr>
            <a:normAutofit/>
          </a:bodyPr>
          <a:lstStyle/>
          <a:p>
            <a:r>
              <a:rPr lang="en-CH" dirty="0"/>
              <a:t>DMPK: Oral Dosing</a:t>
            </a:r>
            <a:endParaRPr lang="en-ZA" dirty="0"/>
          </a:p>
        </p:txBody>
      </p:sp>
      <p:sp>
        <p:nvSpPr>
          <p:cNvPr id="3" name="Content Placeholder 2">
            <a:extLst>
              <a:ext uri="{FF2B5EF4-FFF2-40B4-BE49-F238E27FC236}">
                <a16:creationId xmlns:a16="http://schemas.microsoft.com/office/drawing/2014/main" id="{F857A0FF-E07F-5343-B3A8-60F9E8C3C45E}"/>
              </a:ext>
            </a:extLst>
          </p:cNvPr>
          <p:cNvSpPr>
            <a:spLocks noGrp="1"/>
          </p:cNvSpPr>
          <p:nvPr>
            <p:ph idx="1"/>
          </p:nvPr>
        </p:nvSpPr>
        <p:spPr>
          <a:xfrm>
            <a:off x="221754" y="835059"/>
            <a:ext cx="5670869" cy="5299801"/>
          </a:xfrm>
        </p:spPr>
        <p:txBody>
          <a:bodyPr>
            <a:noAutofit/>
          </a:bodyPr>
          <a:lstStyle/>
          <a:p>
            <a:pPr marL="0" indent="0">
              <a:buNone/>
            </a:pPr>
            <a:r>
              <a:rPr lang="en-US" sz="2800" b="1" dirty="0"/>
              <a:t>To be active, oral drugs must:</a:t>
            </a:r>
          </a:p>
          <a:p>
            <a:r>
              <a:rPr lang="en-US" sz="2800" dirty="0"/>
              <a:t>dissolve</a:t>
            </a:r>
          </a:p>
          <a:p>
            <a:r>
              <a:rPr lang="en-US" sz="2800" dirty="0"/>
              <a:t>survive range of pH (1.5-8)</a:t>
            </a:r>
          </a:p>
          <a:p>
            <a:r>
              <a:rPr lang="en-US" sz="2800" dirty="0"/>
              <a:t>survive intestinal flora/</a:t>
            </a:r>
            <a:r>
              <a:rPr lang="en-CH" sz="2800" dirty="0"/>
              <a:t> </a:t>
            </a:r>
            <a:r>
              <a:rPr lang="en-US" sz="2800" dirty="0"/>
              <a:t>fauna</a:t>
            </a:r>
          </a:p>
          <a:p>
            <a:r>
              <a:rPr lang="en-US" sz="2800" dirty="0"/>
              <a:t>cross membranes</a:t>
            </a:r>
          </a:p>
          <a:p>
            <a:r>
              <a:rPr lang="en-US" sz="2800" dirty="0"/>
              <a:t>survive liver (ox</a:t>
            </a:r>
            <a:r>
              <a:rPr lang="en-CH" sz="2800" dirty="0" err="1"/>
              <a:t>idation</a:t>
            </a:r>
            <a:r>
              <a:rPr lang="en-US" sz="2800" dirty="0"/>
              <a:t> and </a:t>
            </a:r>
            <a:r>
              <a:rPr lang="en-US" sz="2800" dirty="0" err="1"/>
              <a:t>conj</a:t>
            </a:r>
            <a:r>
              <a:rPr lang="en-CH" sz="2800" dirty="0" err="1"/>
              <a:t>ugation</a:t>
            </a:r>
            <a:r>
              <a:rPr lang="en-US" sz="2800" dirty="0"/>
              <a:t>)</a:t>
            </a:r>
          </a:p>
          <a:p>
            <a:r>
              <a:rPr lang="en-US" sz="2800" dirty="0"/>
              <a:t>avoid active transport to bile</a:t>
            </a:r>
          </a:p>
          <a:p>
            <a:r>
              <a:rPr lang="en-US" sz="2800" dirty="0"/>
              <a:t>avoid excretion by kidneys</a:t>
            </a:r>
          </a:p>
          <a:p>
            <a:r>
              <a:rPr lang="en-US" sz="2800" dirty="0"/>
              <a:t>partition into appropriate place(s)</a:t>
            </a:r>
          </a:p>
        </p:txBody>
      </p:sp>
      <p:sp>
        <p:nvSpPr>
          <p:cNvPr id="4" name="Slide Number Placeholder 3">
            <a:extLst>
              <a:ext uri="{FF2B5EF4-FFF2-40B4-BE49-F238E27FC236}">
                <a16:creationId xmlns:a16="http://schemas.microsoft.com/office/drawing/2014/main" id="{3E0A7A45-F4FF-64E9-4B5D-C05C179981CA}"/>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25</a:t>
            </a:fld>
            <a:endParaRPr lang="en-ZA" dirty="0"/>
          </a:p>
        </p:txBody>
      </p:sp>
      <p:pic>
        <p:nvPicPr>
          <p:cNvPr id="6" name="Image 6">
            <a:extLst>
              <a:ext uri="{FF2B5EF4-FFF2-40B4-BE49-F238E27FC236}">
                <a16:creationId xmlns:a16="http://schemas.microsoft.com/office/drawing/2014/main" id="{4A68B6FE-FB3C-109A-06F0-B498357CD0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a:extLst>
              <a:ext uri="{FF2B5EF4-FFF2-40B4-BE49-F238E27FC236}">
                <a16:creationId xmlns:a16="http://schemas.microsoft.com/office/drawing/2014/main" id="{B647B443-2B89-1F56-2AF9-BFCB1EDD4C8E}"/>
              </a:ext>
            </a:extLst>
          </p:cNvPr>
          <p:cNvGrpSpPr>
            <a:grpSpLocks/>
          </p:cNvGrpSpPr>
          <p:nvPr/>
        </p:nvGrpSpPr>
        <p:grpSpPr bwMode="auto">
          <a:xfrm>
            <a:off x="7302323" y="1219199"/>
            <a:ext cx="803275" cy="369888"/>
            <a:chOff x="3192" y="824"/>
            <a:chExt cx="506" cy="233"/>
          </a:xfrm>
        </p:grpSpPr>
        <p:sp>
          <p:nvSpPr>
            <p:cNvPr id="7" name="Freeform 4">
              <a:extLst>
                <a:ext uri="{FF2B5EF4-FFF2-40B4-BE49-F238E27FC236}">
                  <a16:creationId xmlns:a16="http://schemas.microsoft.com/office/drawing/2014/main" id="{F86210C1-9A17-57F0-7CE0-97D13C8EE6BD}"/>
                </a:ext>
              </a:extLst>
            </p:cNvPr>
            <p:cNvSpPr>
              <a:spLocks/>
            </p:cNvSpPr>
            <p:nvPr/>
          </p:nvSpPr>
          <p:spPr bwMode="auto">
            <a:xfrm>
              <a:off x="3192" y="906"/>
              <a:ext cx="506" cy="151"/>
            </a:xfrm>
            <a:custGeom>
              <a:avLst/>
              <a:gdLst>
                <a:gd name="T0" fmla="*/ 0 w 506"/>
                <a:gd name="T1" fmla="*/ 0 h 151"/>
                <a:gd name="T2" fmla="*/ 0 w 506"/>
                <a:gd name="T3" fmla="*/ 67 h 151"/>
                <a:gd name="T4" fmla="*/ 1 w 506"/>
                <a:gd name="T5" fmla="*/ 78 h 151"/>
                <a:gd name="T6" fmla="*/ 5 w 506"/>
                <a:gd name="T7" fmla="*/ 85 h 151"/>
                <a:gd name="T8" fmla="*/ 12 w 506"/>
                <a:gd name="T9" fmla="*/ 93 h 151"/>
                <a:gd name="T10" fmla="*/ 19 w 506"/>
                <a:gd name="T11" fmla="*/ 99 h 151"/>
                <a:gd name="T12" fmla="*/ 29 w 506"/>
                <a:gd name="T13" fmla="*/ 106 h 151"/>
                <a:gd name="T14" fmla="*/ 40 w 506"/>
                <a:gd name="T15" fmla="*/ 111 h 151"/>
                <a:gd name="T16" fmla="*/ 52 w 506"/>
                <a:gd name="T17" fmla="*/ 116 h 151"/>
                <a:gd name="T18" fmla="*/ 64 w 506"/>
                <a:gd name="T19" fmla="*/ 122 h 151"/>
                <a:gd name="T20" fmla="*/ 77 w 506"/>
                <a:gd name="T21" fmla="*/ 126 h 151"/>
                <a:gd name="T22" fmla="*/ 91 w 506"/>
                <a:gd name="T23" fmla="*/ 130 h 151"/>
                <a:gd name="T24" fmla="*/ 104 w 506"/>
                <a:gd name="T25" fmla="*/ 133 h 151"/>
                <a:gd name="T26" fmla="*/ 118 w 506"/>
                <a:gd name="T27" fmla="*/ 136 h 151"/>
                <a:gd name="T28" fmla="*/ 131 w 506"/>
                <a:gd name="T29" fmla="*/ 139 h 151"/>
                <a:gd name="T30" fmla="*/ 145 w 506"/>
                <a:gd name="T31" fmla="*/ 141 h 151"/>
                <a:gd name="T32" fmla="*/ 162 w 506"/>
                <a:gd name="T33" fmla="*/ 144 h 151"/>
                <a:gd name="T34" fmla="*/ 179 w 506"/>
                <a:gd name="T35" fmla="*/ 146 h 151"/>
                <a:gd name="T36" fmla="*/ 196 w 506"/>
                <a:gd name="T37" fmla="*/ 147 h 151"/>
                <a:gd name="T38" fmla="*/ 208 w 506"/>
                <a:gd name="T39" fmla="*/ 147 h 151"/>
                <a:gd name="T40" fmla="*/ 221 w 506"/>
                <a:gd name="T41" fmla="*/ 148 h 151"/>
                <a:gd name="T42" fmla="*/ 236 w 506"/>
                <a:gd name="T43" fmla="*/ 150 h 151"/>
                <a:gd name="T44" fmla="*/ 268 w 506"/>
                <a:gd name="T45" fmla="*/ 150 h 151"/>
                <a:gd name="T46" fmla="*/ 285 w 506"/>
                <a:gd name="T47" fmla="*/ 149 h 151"/>
                <a:gd name="T48" fmla="*/ 301 w 506"/>
                <a:gd name="T49" fmla="*/ 147 h 151"/>
                <a:gd name="T50" fmla="*/ 317 w 506"/>
                <a:gd name="T51" fmla="*/ 146 h 151"/>
                <a:gd name="T52" fmla="*/ 331 w 506"/>
                <a:gd name="T53" fmla="*/ 144 h 151"/>
                <a:gd name="T54" fmla="*/ 343 w 506"/>
                <a:gd name="T55" fmla="*/ 143 h 151"/>
                <a:gd name="T56" fmla="*/ 359 w 506"/>
                <a:gd name="T57" fmla="*/ 141 h 151"/>
                <a:gd name="T58" fmla="*/ 372 w 506"/>
                <a:gd name="T59" fmla="*/ 139 h 151"/>
                <a:gd name="T60" fmla="*/ 385 w 506"/>
                <a:gd name="T61" fmla="*/ 136 h 151"/>
                <a:gd name="T62" fmla="*/ 400 w 506"/>
                <a:gd name="T63" fmla="*/ 133 h 151"/>
                <a:gd name="T64" fmla="*/ 411 w 506"/>
                <a:gd name="T65" fmla="*/ 131 h 151"/>
                <a:gd name="T66" fmla="*/ 423 w 506"/>
                <a:gd name="T67" fmla="*/ 127 h 151"/>
                <a:gd name="T68" fmla="*/ 436 w 506"/>
                <a:gd name="T69" fmla="*/ 123 h 151"/>
                <a:gd name="T70" fmla="*/ 450 w 506"/>
                <a:gd name="T71" fmla="*/ 117 h 151"/>
                <a:gd name="T72" fmla="*/ 461 w 506"/>
                <a:gd name="T73" fmla="*/ 113 h 151"/>
                <a:gd name="T74" fmla="*/ 473 w 506"/>
                <a:gd name="T75" fmla="*/ 106 h 151"/>
                <a:gd name="T76" fmla="*/ 482 w 506"/>
                <a:gd name="T77" fmla="*/ 100 h 151"/>
                <a:gd name="T78" fmla="*/ 492 w 506"/>
                <a:gd name="T79" fmla="*/ 92 h 151"/>
                <a:gd name="T80" fmla="*/ 499 w 506"/>
                <a:gd name="T81" fmla="*/ 83 h 151"/>
                <a:gd name="T82" fmla="*/ 503 w 506"/>
                <a:gd name="T83" fmla="*/ 76 h 151"/>
                <a:gd name="T84" fmla="*/ 505 w 506"/>
                <a:gd name="T85" fmla="*/ 67 h 151"/>
                <a:gd name="T86" fmla="*/ 505 w 506"/>
                <a:gd name="T87" fmla="*/ 0 h 151"/>
                <a:gd name="T88" fmla="*/ 0 w 506"/>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6" h="151">
                  <a:moveTo>
                    <a:pt x="0" y="0"/>
                  </a:moveTo>
                  <a:lnTo>
                    <a:pt x="0" y="67"/>
                  </a:lnTo>
                  <a:lnTo>
                    <a:pt x="1" y="78"/>
                  </a:lnTo>
                  <a:lnTo>
                    <a:pt x="5" y="85"/>
                  </a:lnTo>
                  <a:lnTo>
                    <a:pt x="12" y="93"/>
                  </a:lnTo>
                  <a:lnTo>
                    <a:pt x="19" y="99"/>
                  </a:lnTo>
                  <a:lnTo>
                    <a:pt x="29" y="106"/>
                  </a:lnTo>
                  <a:lnTo>
                    <a:pt x="40" y="111"/>
                  </a:lnTo>
                  <a:lnTo>
                    <a:pt x="52" y="116"/>
                  </a:lnTo>
                  <a:lnTo>
                    <a:pt x="64" y="122"/>
                  </a:lnTo>
                  <a:lnTo>
                    <a:pt x="77" y="126"/>
                  </a:lnTo>
                  <a:lnTo>
                    <a:pt x="91" y="130"/>
                  </a:lnTo>
                  <a:lnTo>
                    <a:pt x="104" y="133"/>
                  </a:lnTo>
                  <a:lnTo>
                    <a:pt x="118" y="136"/>
                  </a:lnTo>
                  <a:lnTo>
                    <a:pt x="131" y="139"/>
                  </a:lnTo>
                  <a:lnTo>
                    <a:pt x="145" y="141"/>
                  </a:lnTo>
                  <a:lnTo>
                    <a:pt x="162" y="144"/>
                  </a:lnTo>
                  <a:lnTo>
                    <a:pt x="179" y="146"/>
                  </a:lnTo>
                  <a:lnTo>
                    <a:pt x="196" y="147"/>
                  </a:lnTo>
                  <a:lnTo>
                    <a:pt x="208" y="147"/>
                  </a:lnTo>
                  <a:lnTo>
                    <a:pt x="221" y="148"/>
                  </a:lnTo>
                  <a:lnTo>
                    <a:pt x="236" y="150"/>
                  </a:lnTo>
                  <a:lnTo>
                    <a:pt x="268" y="150"/>
                  </a:lnTo>
                  <a:lnTo>
                    <a:pt x="285" y="149"/>
                  </a:lnTo>
                  <a:lnTo>
                    <a:pt x="301" y="147"/>
                  </a:lnTo>
                  <a:lnTo>
                    <a:pt x="317" y="146"/>
                  </a:lnTo>
                  <a:lnTo>
                    <a:pt x="331" y="144"/>
                  </a:lnTo>
                  <a:lnTo>
                    <a:pt x="343" y="143"/>
                  </a:lnTo>
                  <a:lnTo>
                    <a:pt x="359" y="141"/>
                  </a:lnTo>
                  <a:lnTo>
                    <a:pt x="372" y="139"/>
                  </a:lnTo>
                  <a:lnTo>
                    <a:pt x="385" y="136"/>
                  </a:lnTo>
                  <a:lnTo>
                    <a:pt x="400" y="133"/>
                  </a:lnTo>
                  <a:lnTo>
                    <a:pt x="411" y="131"/>
                  </a:lnTo>
                  <a:lnTo>
                    <a:pt x="423" y="127"/>
                  </a:lnTo>
                  <a:lnTo>
                    <a:pt x="436" y="123"/>
                  </a:lnTo>
                  <a:lnTo>
                    <a:pt x="450" y="117"/>
                  </a:lnTo>
                  <a:lnTo>
                    <a:pt x="461" y="113"/>
                  </a:lnTo>
                  <a:lnTo>
                    <a:pt x="473" y="106"/>
                  </a:lnTo>
                  <a:lnTo>
                    <a:pt x="482" y="100"/>
                  </a:lnTo>
                  <a:lnTo>
                    <a:pt x="492" y="92"/>
                  </a:lnTo>
                  <a:lnTo>
                    <a:pt x="499" y="83"/>
                  </a:lnTo>
                  <a:lnTo>
                    <a:pt x="503" y="76"/>
                  </a:lnTo>
                  <a:lnTo>
                    <a:pt x="505" y="67"/>
                  </a:lnTo>
                  <a:lnTo>
                    <a:pt x="505" y="0"/>
                  </a:lnTo>
                  <a:lnTo>
                    <a:pt x="0" y="0"/>
                  </a:lnTo>
                </a:path>
              </a:pathLst>
            </a:custGeom>
            <a:solidFill>
              <a:srgbClr val="E0E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 name="Oval 5">
              <a:extLst>
                <a:ext uri="{FF2B5EF4-FFF2-40B4-BE49-F238E27FC236}">
                  <a16:creationId xmlns:a16="http://schemas.microsoft.com/office/drawing/2014/main" id="{ED0FED21-8B7D-2BE3-12BF-2EE094AABE82}"/>
                </a:ext>
              </a:extLst>
            </p:cNvPr>
            <p:cNvSpPr>
              <a:spLocks noChangeArrowheads="1"/>
            </p:cNvSpPr>
            <p:nvPr/>
          </p:nvSpPr>
          <p:spPr bwMode="auto">
            <a:xfrm>
              <a:off x="3193" y="824"/>
              <a:ext cx="505" cy="164"/>
            </a:xfrm>
            <a:prstGeom prst="ellipse">
              <a:avLst/>
            </a:prstGeom>
            <a:solidFill>
              <a:srgbClr val="FFFF4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 name="Freeform 6">
              <a:extLst>
                <a:ext uri="{FF2B5EF4-FFF2-40B4-BE49-F238E27FC236}">
                  <a16:creationId xmlns:a16="http://schemas.microsoft.com/office/drawing/2014/main" id="{D8D0060F-4E3C-8353-FEAB-EB78BD909DFE}"/>
                </a:ext>
              </a:extLst>
            </p:cNvPr>
            <p:cNvSpPr>
              <a:spLocks/>
            </p:cNvSpPr>
            <p:nvPr/>
          </p:nvSpPr>
          <p:spPr bwMode="auto">
            <a:xfrm>
              <a:off x="3375" y="824"/>
              <a:ext cx="135" cy="163"/>
            </a:xfrm>
            <a:custGeom>
              <a:avLst/>
              <a:gdLst>
                <a:gd name="T0" fmla="*/ 92 w 135"/>
                <a:gd name="T1" fmla="*/ 0 h 163"/>
                <a:gd name="T2" fmla="*/ 0 w 135"/>
                <a:gd name="T3" fmla="*/ 159 h 163"/>
                <a:gd name="T4" fmla="*/ 21 w 135"/>
                <a:gd name="T5" fmla="*/ 160 h 163"/>
                <a:gd name="T6" fmla="*/ 43 w 135"/>
                <a:gd name="T7" fmla="*/ 162 h 163"/>
                <a:gd name="T8" fmla="*/ 134 w 135"/>
                <a:gd name="T9" fmla="*/ 1 h 163"/>
                <a:gd name="T10" fmla="*/ 111 w 135"/>
                <a:gd name="T11" fmla="*/ 0 h 163"/>
                <a:gd name="T12" fmla="*/ 92 w 135"/>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35" h="163">
                  <a:moveTo>
                    <a:pt x="92" y="0"/>
                  </a:moveTo>
                  <a:lnTo>
                    <a:pt x="0" y="159"/>
                  </a:lnTo>
                  <a:lnTo>
                    <a:pt x="21" y="160"/>
                  </a:lnTo>
                  <a:lnTo>
                    <a:pt x="43" y="162"/>
                  </a:lnTo>
                  <a:lnTo>
                    <a:pt x="134" y="1"/>
                  </a:lnTo>
                  <a:lnTo>
                    <a:pt x="111" y="0"/>
                  </a:lnTo>
                  <a:lnTo>
                    <a:pt x="92" y="0"/>
                  </a:lnTo>
                </a:path>
              </a:pathLst>
            </a:custGeom>
            <a:solidFill>
              <a:srgbClr val="E0E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graphicFrame>
        <p:nvGraphicFramePr>
          <p:cNvPr id="10" name="Object 7">
            <a:extLst>
              <a:ext uri="{FF2B5EF4-FFF2-40B4-BE49-F238E27FC236}">
                <a16:creationId xmlns:a16="http://schemas.microsoft.com/office/drawing/2014/main" id="{E506530D-171F-3ABA-E40C-897B93FA6D2E}"/>
              </a:ext>
            </a:extLst>
          </p:cNvPr>
          <p:cNvGraphicFramePr>
            <a:graphicFrameLocks/>
          </p:cNvGraphicFramePr>
          <p:nvPr>
            <p:extLst>
              <p:ext uri="{D42A27DB-BD31-4B8C-83A1-F6EECF244321}">
                <p14:modId xmlns:p14="http://schemas.microsoft.com/office/powerpoint/2010/main" val="2191139667"/>
              </p:ext>
            </p:extLst>
          </p:nvPr>
        </p:nvGraphicFramePr>
        <p:xfrm>
          <a:off x="8308797" y="2420937"/>
          <a:ext cx="1860550" cy="3649662"/>
        </p:xfrm>
        <a:graphic>
          <a:graphicData uri="http://schemas.openxmlformats.org/presentationml/2006/ole">
            <mc:AlternateContent xmlns:mc="http://schemas.openxmlformats.org/markup-compatibility/2006">
              <mc:Choice xmlns:v="urn:schemas-microsoft-com:vml" Requires="v">
                <p:oleObj name="ClipArt" r:id="rId3" imgW="1869840" imgH="3659040" progId="MS_ClipArt_Gallery.2">
                  <p:embed/>
                </p:oleObj>
              </mc:Choice>
              <mc:Fallback>
                <p:oleObj name="ClipArt" r:id="rId3" imgW="1869840" imgH="3659040" progId="MS_ClipArt_Gallery.2">
                  <p:embed/>
                  <p:pic>
                    <p:nvPicPr>
                      <p:cNvPr id="10" name="Object 7">
                        <a:extLst>
                          <a:ext uri="{FF2B5EF4-FFF2-40B4-BE49-F238E27FC236}">
                            <a16:creationId xmlns:a16="http://schemas.microsoft.com/office/drawing/2014/main" id="{E506530D-171F-3ABA-E40C-897B93FA6D2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797" y="2420937"/>
                        <a:ext cx="1860550" cy="36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8">
            <a:extLst>
              <a:ext uri="{FF2B5EF4-FFF2-40B4-BE49-F238E27FC236}">
                <a16:creationId xmlns:a16="http://schemas.microsoft.com/office/drawing/2014/main" id="{CDB4F7DB-1971-B6B4-4DA1-A0A23C5AE485}"/>
              </a:ext>
            </a:extLst>
          </p:cNvPr>
          <p:cNvGrpSpPr>
            <a:grpSpLocks/>
          </p:cNvGrpSpPr>
          <p:nvPr/>
        </p:nvGrpSpPr>
        <p:grpSpPr bwMode="auto">
          <a:xfrm>
            <a:off x="8181797" y="136525"/>
            <a:ext cx="1790700" cy="2290763"/>
            <a:chOff x="3746" y="142"/>
            <a:chExt cx="1128" cy="1443"/>
          </a:xfrm>
        </p:grpSpPr>
        <p:sp>
          <p:nvSpPr>
            <p:cNvPr id="12" name="Freeform 9">
              <a:extLst>
                <a:ext uri="{FF2B5EF4-FFF2-40B4-BE49-F238E27FC236}">
                  <a16:creationId xmlns:a16="http://schemas.microsoft.com/office/drawing/2014/main" id="{A1DEBA05-69B0-699D-1C19-D7CE50DE8F13}"/>
                </a:ext>
              </a:extLst>
            </p:cNvPr>
            <p:cNvSpPr>
              <a:spLocks/>
            </p:cNvSpPr>
            <p:nvPr/>
          </p:nvSpPr>
          <p:spPr bwMode="auto">
            <a:xfrm>
              <a:off x="3746" y="142"/>
              <a:ext cx="1128" cy="1443"/>
            </a:xfrm>
            <a:custGeom>
              <a:avLst/>
              <a:gdLst>
                <a:gd name="T0" fmla="*/ 323 w 1128"/>
                <a:gd name="T1" fmla="*/ 1442 h 1443"/>
                <a:gd name="T2" fmla="*/ 338 w 1128"/>
                <a:gd name="T3" fmla="*/ 1061 h 1443"/>
                <a:gd name="T4" fmla="*/ 322 w 1128"/>
                <a:gd name="T5" fmla="*/ 1025 h 1443"/>
                <a:gd name="T6" fmla="*/ 219 w 1128"/>
                <a:gd name="T7" fmla="*/ 982 h 1443"/>
                <a:gd name="T8" fmla="*/ 87 w 1128"/>
                <a:gd name="T9" fmla="*/ 938 h 1443"/>
                <a:gd name="T10" fmla="*/ 54 w 1128"/>
                <a:gd name="T11" fmla="*/ 909 h 1443"/>
                <a:gd name="T12" fmla="*/ 40 w 1128"/>
                <a:gd name="T13" fmla="*/ 875 h 1443"/>
                <a:gd name="T14" fmla="*/ 50 w 1128"/>
                <a:gd name="T15" fmla="*/ 835 h 1443"/>
                <a:gd name="T16" fmla="*/ 66 w 1128"/>
                <a:gd name="T17" fmla="*/ 798 h 1443"/>
                <a:gd name="T18" fmla="*/ 59 w 1128"/>
                <a:gd name="T19" fmla="*/ 767 h 1443"/>
                <a:gd name="T20" fmla="*/ 56 w 1128"/>
                <a:gd name="T21" fmla="*/ 743 h 1443"/>
                <a:gd name="T22" fmla="*/ 75 w 1128"/>
                <a:gd name="T23" fmla="*/ 726 h 1443"/>
                <a:gd name="T24" fmla="*/ 88 w 1128"/>
                <a:gd name="T25" fmla="*/ 722 h 1443"/>
                <a:gd name="T26" fmla="*/ 69 w 1128"/>
                <a:gd name="T27" fmla="*/ 710 h 1443"/>
                <a:gd name="T28" fmla="*/ 57 w 1128"/>
                <a:gd name="T29" fmla="*/ 695 h 1443"/>
                <a:gd name="T30" fmla="*/ 56 w 1128"/>
                <a:gd name="T31" fmla="*/ 676 h 1443"/>
                <a:gd name="T32" fmla="*/ 71 w 1128"/>
                <a:gd name="T33" fmla="*/ 654 h 1443"/>
                <a:gd name="T34" fmla="*/ 83 w 1128"/>
                <a:gd name="T35" fmla="*/ 619 h 1443"/>
                <a:gd name="T36" fmla="*/ 76 w 1128"/>
                <a:gd name="T37" fmla="*/ 601 h 1443"/>
                <a:gd name="T38" fmla="*/ 37 w 1128"/>
                <a:gd name="T39" fmla="*/ 591 h 1443"/>
                <a:gd name="T40" fmla="*/ 9 w 1128"/>
                <a:gd name="T41" fmla="*/ 571 h 1443"/>
                <a:gd name="T42" fmla="*/ 0 w 1128"/>
                <a:gd name="T43" fmla="*/ 537 h 1443"/>
                <a:gd name="T44" fmla="*/ 16 w 1128"/>
                <a:gd name="T45" fmla="*/ 512 h 1443"/>
                <a:gd name="T46" fmla="*/ 89 w 1128"/>
                <a:gd name="T47" fmla="*/ 441 h 1443"/>
                <a:gd name="T48" fmla="*/ 145 w 1128"/>
                <a:gd name="T49" fmla="*/ 379 h 1443"/>
                <a:gd name="T50" fmla="*/ 150 w 1128"/>
                <a:gd name="T51" fmla="*/ 336 h 1443"/>
                <a:gd name="T52" fmla="*/ 155 w 1128"/>
                <a:gd name="T53" fmla="*/ 282 h 1443"/>
                <a:gd name="T54" fmla="*/ 181 w 1128"/>
                <a:gd name="T55" fmla="*/ 218 h 1443"/>
                <a:gd name="T56" fmla="*/ 260 w 1128"/>
                <a:gd name="T57" fmla="*/ 106 h 1443"/>
                <a:gd name="T58" fmla="*/ 351 w 1128"/>
                <a:gd name="T59" fmla="*/ 49 h 1443"/>
                <a:gd name="T60" fmla="*/ 456 w 1128"/>
                <a:gd name="T61" fmla="*/ 18 h 1443"/>
                <a:gd name="T62" fmla="*/ 569 w 1128"/>
                <a:gd name="T63" fmla="*/ 0 h 1443"/>
                <a:gd name="T64" fmla="*/ 707 w 1128"/>
                <a:gd name="T65" fmla="*/ 6 h 1443"/>
                <a:gd name="T66" fmla="*/ 842 w 1128"/>
                <a:gd name="T67" fmla="*/ 35 h 1443"/>
                <a:gd name="T68" fmla="*/ 947 w 1128"/>
                <a:gd name="T69" fmla="*/ 84 h 1443"/>
                <a:gd name="T70" fmla="*/ 1029 w 1128"/>
                <a:gd name="T71" fmla="*/ 152 h 1443"/>
                <a:gd name="T72" fmla="*/ 1086 w 1128"/>
                <a:gd name="T73" fmla="*/ 249 h 1443"/>
                <a:gd name="T74" fmla="*/ 1120 w 1128"/>
                <a:gd name="T75" fmla="*/ 367 h 1443"/>
                <a:gd name="T76" fmla="*/ 1120 w 1128"/>
                <a:gd name="T77" fmla="*/ 476 h 1443"/>
                <a:gd name="T78" fmla="*/ 1088 w 1128"/>
                <a:gd name="T79" fmla="*/ 575 h 1443"/>
                <a:gd name="T80" fmla="*/ 1023 w 1128"/>
                <a:gd name="T81" fmla="*/ 670 h 1443"/>
                <a:gd name="T82" fmla="*/ 962 w 1128"/>
                <a:gd name="T83" fmla="*/ 766 h 1443"/>
                <a:gd name="T84" fmla="*/ 943 w 1128"/>
                <a:gd name="T85" fmla="*/ 862 h 1443"/>
                <a:gd name="T86" fmla="*/ 947 w 1128"/>
                <a:gd name="T87" fmla="*/ 970 h 1443"/>
                <a:gd name="T88" fmla="*/ 998 w 1128"/>
                <a:gd name="T89" fmla="*/ 1117 h 1443"/>
                <a:gd name="T90" fmla="*/ 1051 w 1128"/>
                <a:gd name="T91" fmla="*/ 1292 h 1443"/>
                <a:gd name="T92" fmla="*/ 1101 w 1128"/>
                <a:gd name="T93" fmla="*/ 1441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8" h="1443">
                  <a:moveTo>
                    <a:pt x="1101" y="1441"/>
                  </a:moveTo>
                  <a:lnTo>
                    <a:pt x="323" y="1442"/>
                  </a:lnTo>
                  <a:lnTo>
                    <a:pt x="340" y="1106"/>
                  </a:lnTo>
                  <a:lnTo>
                    <a:pt x="338" y="1061"/>
                  </a:lnTo>
                  <a:lnTo>
                    <a:pt x="333" y="1039"/>
                  </a:lnTo>
                  <a:lnTo>
                    <a:pt x="322" y="1025"/>
                  </a:lnTo>
                  <a:lnTo>
                    <a:pt x="288" y="1008"/>
                  </a:lnTo>
                  <a:lnTo>
                    <a:pt x="219" y="982"/>
                  </a:lnTo>
                  <a:lnTo>
                    <a:pt x="155" y="961"/>
                  </a:lnTo>
                  <a:lnTo>
                    <a:pt x="87" y="938"/>
                  </a:lnTo>
                  <a:lnTo>
                    <a:pt x="68" y="926"/>
                  </a:lnTo>
                  <a:lnTo>
                    <a:pt x="54" y="909"/>
                  </a:lnTo>
                  <a:lnTo>
                    <a:pt x="46" y="895"/>
                  </a:lnTo>
                  <a:lnTo>
                    <a:pt x="40" y="875"/>
                  </a:lnTo>
                  <a:lnTo>
                    <a:pt x="42" y="857"/>
                  </a:lnTo>
                  <a:lnTo>
                    <a:pt x="50" y="835"/>
                  </a:lnTo>
                  <a:lnTo>
                    <a:pt x="62" y="816"/>
                  </a:lnTo>
                  <a:lnTo>
                    <a:pt x="66" y="798"/>
                  </a:lnTo>
                  <a:lnTo>
                    <a:pt x="66" y="779"/>
                  </a:lnTo>
                  <a:lnTo>
                    <a:pt x="59" y="767"/>
                  </a:lnTo>
                  <a:lnTo>
                    <a:pt x="54" y="756"/>
                  </a:lnTo>
                  <a:lnTo>
                    <a:pt x="56" y="743"/>
                  </a:lnTo>
                  <a:lnTo>
                    <a:pt x="63" y="735"/>
                  </a:lnTo>
                  <a:lnTo>
                    <a:pt x="75" y="726"/>
                  </a:lnTo>
                  <a:lnTo>
                    <a:pt x="82" y="724"/>
                  </a:lnTo>
                  <a:lnTo>
                    <a:pt x="88" y="722"/>
                  </a:lnTo>
                  <a:lnTo>
                    <a:pt x="77" y="716"/>
                  </a:lnTo>
                  <a:lnTo>
                    <a:pt x="69" y="710"/>
                  </a:lnTo>
                  <a:lnTo>
                    <a:pt x="64" y="705"/>
                  </a:lnTo>
                  <a:lnTo>
                    <a:pt x="57" y="695"/>
                  </a:lnTo>
                  <a:lnTo>
                    <a:pt x="54" y="687"/>
                  </a:lnTo>
                  <a:lnTo>
                    <a:pt x="56" y="676"/>
                  </a:lnTo>
                  <a:lnTo>
                    <a:pt x="61" y="669"/>
                  </a:lnTo>
                  <a:lnTo>
                    <a:pt x="71" y="654"/>
                  </a:lnTo>
                  <a:lnTo>
                    <a:pt x="80" y="637"/>
                  </a:lnTo>
                  <a:lnTo>
                    <a:pt x="83" y="619"/>
                  </a:lnTo>
                  <a:lnTo>
                    <a:pt x="83" y="607"/>
                  </a:lnTo>
                  <a:lnTo>
                    <a:pt x="76" y="601"/>
                  </a:lnTo>
                  <a:lnTo>
                    <a:pt x="59" y="597"/>
                  </a:lnTo>
                  <a:lnTo>
                    <a:pt x="37" y="591"/>
                  </a:lnTo>
                  <a:lnTo>
                    <a:pt x="21" y="583"/>
                  </a:lnTo>
                  <a:lnTo>
                    <a:pt x="9" y="571"/>
                  </a:lnTo>
                  <a:lnTo>
                    <a:pt x="0" y="555"/>
                  </a:lnTo>
                  <a:lnTo>
                    <a:pt x="0" y="537"/>
                  </a:lnTo>
                  <a:lnTo>
                    <a:pt x="7" y="522"/>
                  </a:lnTo>
                  <a:lnTo>
                    <a:pt x="16" y="512"/>
                  </a:lnTo>
                  <a:lnTo>
                    <a:pt x="37" y="496"/>
                  </a:lnTo>
                  <a:lnTo>
                    <a:pt x="89" y="441"/>
                  </a:lnTo>
                  <a:lnTo>
                    <a:pt x="136" y="395"/>
                  </a:lnTo>
                  <a:lnTo>
                    <a:pt x="145" y="379"/>
                  </a:lnTo>
                  <a:lnTo>
                    <a:pt x="150" y="367"/>
                  </a:lnTo>
                  <a:lnTo>
                    <a:pt x="150" y="336"/>
                  </a:lnTo>
                  <a:lnTo>
                    <a:pt x="151" y="311"/>
                  </a:lnTo>
                  <a:lnTo>
                    <a:pt x="155" y="282"/>
                  </a:lnTo>
                  <a:lnTo>
                    <a:pt x="167" y="251"/>
                  </a:lnTo>
                  <a:lnTo>
                    <a:pt x="181" y="218"/>
                  </a:lnTo>
                  <a:lnTo>
                    <a:pt x="221" y="156"/>
                  </a:lnTo>
                  <a:lnTo>
                    <a:pt x="260" y="106"/>
                  </a:lnTo>
                  <a:lnTo>
                    <a:pt x="308" y="70"/>
                  </a:lnTo>
                  <a:lnTo>
                    <a:pt x="351" y="49"/>
                  </a:lnTo>
                  <a:lnTo>
                    <a:pt x="402" y="32"/>
                  </a:lnTo>
                  <a:lnTo>
                    <a:pt x="456" y="18"/>
                  </a:lnTo>
                  <a:lnTo>
                    <a:pt x="508" y="9"/>
                  </a:lnTo>
                  <a:lnTo>
                    <a:pt x="569" y="0"/>
                  </a:lnTo>
                  <a:lnTo>
                    <a:pt x="642" y="0"/>
                  </a:lnTo>
                  <a:lnTo>
                    <a:pt x="707" y="6"/>
                  </a:lnTo>
                  <a:lnTo>
                    <a:pt x="777" y="17"/>
                  </a:lnTo>
                  <a:lnTo>
                    <a:pt x="842" y="35"/>
                  </a:lnTo>
                  <a:lnTo>
                    <a:pt x="895" y="57"/>
                  </a:lnTo>
                  <a:lnTo>
                    <a:pt x="947" y="84"/>
                  </a:lnTo>
                  <a:lnTo>
                    <a:pt x="993" y="118"/>
                  </a:lnTo>
                  <a:lnTo>
                    <a:pt x="1029" y="152"/>
                  </a:lnTo>
                  <a:lnTo>
                    <a:pt x="1061" y="200"/>
                  </a:lnTo>
                  <a:lnTo>
                    <a:pt x="1086" y="249"/>
                  </a:lnTo>
                  <a:lnTo>
                    <a:pt x="1107" y="304"/>
                  </a:lnTo>
                  <a:lnTo>
                    <a:pt x="1120" y="367"/>
                  </a:lnTo>
                  <a:lnTo>
                    <a:pt x="1127" y="421"/>
                  </a:lnTo>
                  <a:lnTo>
                    <a:pt x="1120" y="476"/>
                  </a:lnTo>
                  <a:lnTo>
                    <a:pt x="1110" y="527"/>
                  </a:lnTo>
                  <a:lnTo>
                    <a:pt x="1088" y="575"/>
                  </a:lnTo>
                  <a:lnTo>
                    <a:pt x="1063" y="616"/>
                  </a:lnTo>
                  <a:lnTo>
                    <a:pt x="1023" y="670"/>
                  </a:lnTo>
                  <a:lnTo>
                    <a:pt x="990" y="715"/>
                  </a:lnTo>
                  <a:lnTo>
                    <a:pt x="962" y="766"/>
                  </a:lnTo>
                  <a:lnTo>
                    <a:pt x="950" y="810"/>
                  </a:lnTo>
                  <a:lnTo>
                    <a:pt x="943" y="862"/>
                  </a:lnTo>
                  <a:lnTo>
                    <a:pt x="943" y="907"/>
                  </a:lnTo>
                  <a:lnTo>
                    <a:pt x="947" y="970"/>
                  </a:lnTo>
                  <a:lnTo>
                    <a:pt x="967" y="1048"/>
                  </a:lnTo>
                  <a:lnTo>
                    <a:pt x="998" y="1117"/>
                  </a:lnTo>
                  <a:lnTo>
                    <a:pt x="1029" y="1207"/>
                  </a:lnTo>
                  <a:lnTo>
                    <a:pt x="1051" y="1292"/>
                  </a:lnTo>
                  <a:lnTo>
                    <a:pt x="1075" y="1369"/>
                  </a:lnTo>
                  <a:lnTo>
                    <a:pt x="1101" y="14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aphicFrame>
          <p:nvGraphicFramePr>
            <p:cNvPr id="13" name="Object 10">
              <a:extLst>
                <a:ext uri="{FF2B5EF4-FFF2-40B4-BE49-F238E27FC236}">
                  <a16:creationId xmlns:a16="http://schemas.microsoft.com/office/drawing/2014/main" id="{8536BEEB-86A2-EA4E-850F-34B218613D19}"/>
                </a:ext>
              </a:extLst>
            </p:cNvPr>
            <p:cNvGraphicFramePr>
              <a:graphicFrameLocks/>
            </p:cNvGraphicFramePr>
            <p:nvPr>
              <p:extLst>
                <p:ext uri="{D42A27DB-BD31-4B8C-83A1-F6EECF244321}">
                  <p14:modId xmlns:p14="http://schemas.microsoft.com/office/powerpoint/2010/main" val="729807426"/>
                </p:ext>
              </p:extLst>
            </p:nvPr>
          </p:nvGraphicFramePr>
          <p:xfrm>
            <a:off x="3994" y="188"/>
            <a:ext cx="795" cy="794"/>
          </p:xfrm>
          <a:graphic>
            <a:graphicData uri="http://schemas.openxmlformats.org/presentationml/2006/ole">
              <mc:AlternateContent xmlns:mc="http://schemas.openxmlformats.org/markup-compatibility/2006">
                <mc:Choice xmlns:v="urn:schemas-microsoft-com:vml" Requires="v">
                  <p:oleObj name="ClipArt" r:id="rId5" imgW="3267000" imgH="3659040" progId="MS_ClipArt_Gallery.2">
                    <p:embed/>
                  </p:oleObj>
                </mc:Choice>
                <mc:Fallback>
                  <p:oleObj name="ClipArt" r:id="rId5" imgW="3267000" imgH="3659040" progId="MS_ClipArt_Gallery.2">
                    <p:embed/>
                    <p:pic>
                      <p:nvPicPr>
                        <p:cNvPr id="13" name="Object 10">
                          <a:extLst>
                            <a:ext uri="{FF2B5EF4-FFF2-40B4-BE49-F238E27FC236}">
                              <a16:creationId xmlns:a16="http://schemas.microsoft.com/office/drawing/2014/main" id="{8536BEEB-86A2-EA4E-850F-34B218613D1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 y="188"/>
                          <a:ext cx="795" cy="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4" name="Arc 11">
            <a:extLst>
              <a:ext uri="{FF2B5EF4-FFF2-40B4-BE49-F238E27FC236}">
                <a16:creationId xmlns:a16="http://schemas.microsoft.com/office/drawing/2014/main" id="{25D4E2EF-F30C-4A63-4665-CEE791C993BA}"/>
              </a:ext>
            </a:extLst>
          </p:cNvPr>
          <p:cNvSpPr>
            <a:spLocks/>
          </p:cNvSpPr>
          <p:nvPr/>
        </p:nvSpPr>
        <p:spPr bwMode="auto">
          <a:xfrm>
            <a:off x="7494411" y="4941887"/>
            <a:ext cx="839787" cy="685800"/>
          </a:xfrm>
          <a:custGeom>
            <a:avLst/>
            <a:gdLst>
              <a:gd name="G0" fmla="+- 41 0 0"/>
              <a:gd name="G1" fmla="+- 21600 0 0"/>
              <a:gd name="G2" fmla="+- 21600 0 0"/>
              <a:gd name="T0" fmla="*/ 0 w 21641"/>
              <a:gd name="T1" fmla="*/ 0 h 21600"/>
              <a:gd name="T2" fmla="*/ 21641 w 21641"/>
              <a:gd name="T3" fmla="*/ 21600 h 21600"/>
              <a:gd name="T4" fmla="*/ 41 w 21641"/>
              <a:gd name="T5" fmla="*/ 21600 h 21600"/>
            </a:gdLst>
            <a:ahLst/>
            <a:cxnLst>
              <a:cxn ang="0">
                <a:pos x="T0" y="T1"/>
              </a:cxn>
              <a:cxn ang="0">
                <a:pos x="T2" y="T3"/>
              </a:cxn>
              <a:cxn ang="0">
                <a:pos x="T4" y="T5"/>
              </a:cxn>
            </a:cxnLst>
            <a:rect l="0" t="0" r="r" b="b"/>
            <a:pathLst>
              <a:path w="21641" h="21600" fill="none" extrusionOk="0">
                <a:moveTo>
                  <a:pt x="0" y="0"/>
                </a:moveTo>
                <a:cubicBezTo>
                  <a:pt x="13" y="0"/>
                  <a:pt x="27" y="0"/>
                  <a:pt x="41" y="0"/>
                </a:cubicBezTo>
                <a:cubicBezTo>
                  <a:pt x="11970" y="0"/>
                  <a:pt x="21641" y="9670"/>
                  <a:pt x="21641" y="21600"/>
                </a:cubicBezTo>
              </a:path>
              <a:path w="21641" h="21600" stroke="0" extrusionOk="0">
                <a:moveTo>
                  <a:pt x="0" y="0"/>
                </a:moveTo>
                <a:cubicBezTo>
                  <a:pt x="13" y="0"/>
                  <a:pt x="27" y="0"/>
                  <a:pt x="41" y="0"/>
                </a:cubicBezTo>
                <a:cubicBezTo>
                  <a:pt x="11970" y="0"/>
                  <a:pt x="21641" y="9670"/>
                  <a:pt x="21641" y="21600"/>
                </a:cubicBezTo>
                <a:lnTo>
                  <a:pt x="41" y="21600"/>
                </a:lnTo>
                <a:close/>
              </a:path>
            </a:pathLst>
          </a:custGeom>
          <a:noFill/>
          <a:ln w="25400" cap="rnd">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5" name="Oval 12">
            <a:extLst>
              <a:ext uri="{FF2B5EF4-FFF2-40B4-BE49-F238E27FC236}">
                <a16:creationId xmlns:a16="http://schemas.microsoft.com/office/drawing/2014/main" id="{60CB0880-AF00-853F-1262-C5D00ECC8223}"/>
              </a:ext>
            </a:extLst>
          </p:cNvPr>
          <p:cNvSpPr>
            <a:spLocks noChangeArrowheads="1"/>
          </p:cNvSpPr>
          <p:nvPr/>
        </p:nvSpPr>
        <p:spPr bwMode="auto">
          <a:xfrm>
            <a:off x="7203897" y="4571999"/>
            <a:ext cx="660400" cy="355600"/>
          </a:xfrm>
          <a:prstGeom prst="ellipse">
            <a:avLst/>
          </a:prstGeom>
          <a:solidFill>
            <a:srgbClr val="990033"/>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6" name="Line 13">
            <a:extLst>
              <a:ext uri="{FF2B5EF4-FFF2-40B4-BE49-F238E27FC236}">
                <a16:creationId xmlns:a16="http://schemas.microsoft.com/office/drawing/2014/main" id="{580CC661-2A1A-C0BA-22A4-5E198ED15F4F}"/>
              </a:ext>
            </a:extLst>
          </p:cNvPr>
          <p:cNvSpPr>
            <a:spLocks noChangeShapeType="1"/>
          </p:cNvSpPr>
          <p:nvPr/>
        </p:nvSpPr>
        <p:spPr bwMode="auto">
          <a:xfrm flipV="1">
            <a:off x="7724597" y="4330699"/>
            <a:ext cx="609600" cy="22860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7" name="Arc 14">
            <a:extLst>
              <a:ext uri="{FF2B5EF4-FFF2-40B4-BE49-F238E27FC236}">
                <a16:creationId xmlns:a16="http://schemas.microsoft.com/office/drawing/2014/main" id="{D2C06684-9975-69C5-D972-2C75DC36CF03}"/>
              </a:ext>
            </a:extLst>
          </p:cNvPr>
          <p:cNvSpPr>
            <a:spLocks/>
          </p:cNvSpPr>
          <p:nvPr/>
        </p:nvSpPr>
        <p:spPr bwMode="auto">
          <a:xfrm>
            <a:off x="6811785" y="4102099"/>
            <a:ext cx="381000" cy="6096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8" name="Oval 15">
            <a:extLst>
              <a:ext uri="{FF2B5EF4-FFF2-40B4-BE49-F238E27FC236}">
                <a16:creationId xmlns:a16="http://schemas.microsoft.com/office/drawing/2014/main" id="{E7A94C2A-E3CE-51C9-9987-C49B0C99488D}"/>
              </a:ext>
            </a:extLst>
          </p:cNvPr>
          <p:cNvSpPr>
            <a:spLocks noChangeArrowheads="1"/>
          </p:cNvSpPr>
          <p:nvPr/>
        </p:nvSpPr>
        <p:spPr bwMode="auto">
          <a:xfrm>
            <a:off x="7508697" y="2438399"/>
            <a:ext cx="203200" cy="355600"/>
          </a:xfrm>
          <a:prstGeom prst="ellipse">
            <a:avLst/>
          </a:prstGeom>
          <a:solidFill>
            <a:srgbClr val="FFCC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9" name="Oval 16">
            <a:extLst>
              <a:ext uri="{FF2B5EF4-FFF2-40B4-BE49-F238E27FC236}">
                <a16:creationId xmlns:a16="http://schemas.microsoft.com/office/drawing/2014/main" id="{40B47344-39DF-9245-F163-B5276774CABD}"/>
              </a:ext>
            </a:extLst>
          </p:cNvPr>
          <p:cNvSpPr>
            <a:spLocks noChangeArrowheads="1"/>
          </p:cNvSpPr>
          <p:nvPr/>
        </p:nvSpPr>
        <p:spPr bwMode="auto">
          <a:xfrm>
            <a:off x="7813497" y="2362199"/>
            <a:ext cx="203200" cy="355600"/>
          </a:xfrm>
          <a:prstGeom prst="ellipse">
            <a:avLst/>
          </a:prstGeom>
          <a:solidFill>
            <a:srgbClr val="FFCC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0" name="Oval 17">
            <a:extLst>
              <a:ext uri="{FF2B5EF4-FFF2-40B4-BE49-F238E27FC236}">
                <a16:creationId xmlns:a16="http://schemas.microsoft.com/office/drawing/2014/main" id="{1E0C9884-1DB5-7A0A-244C-2D9F7C120EFC}"/>
              </a:ext>
            </a:extLst>
          </p:cNvPr>
          <p:cNvSpPr>
            <a:spLocks noChangeArrowheads="1"/>
          </p:cNvSpPr>
          <p:nvPr/>
        </p:nvSpPr>
        <p:spPr bwMode="auto">
          <a:xfrm>
            <a:off x="6746697" y="1981199"/>
            <a:ext cx="736600" cy="355600"/>
          </a:xfrm>
          <a:prstGeom prst="ellipse">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1" name="Arc 18">
            <a:extLst>
              <a:ext uri="{FF2B5EF4-FFF2-40B4-BE49-F238E27FC236}">
                <a16:creationId xmlns:a16="http://schemas.microsoft.com/office/drawing/2014/main" id="{72FED429-75FB-5158-12BB-FD1C2AE9644A}"/>
              </a:ext>
            </a:extLst>
          </p:cNvPr>
          <p:cNvSpPr>
            <a:spLocks/>
          </p:cNvSpPr>
          <p:nvPr/>
        </p:nvSpPr>
        <p:spPr bwMode="auto">
          <a:xfrm>
            <a:off x="6811785" y="2960687"/>
            <a:ext cx="533400" cy="685800"/>
          </a:xfrm>
          <a:custGeom>
            <a:avLst/>
            <a:gdLst>
              <a:gd name="G0" fmla="+- 21600 0 0"/>
              <a:gd name="G1" fmla="+- 21600 0 0"/>
              <a:gd name="G2" fmla="+- 21600 0 0"/>
              <a:gd name="T0" fmla="*/ 0 w 21600"/>
              <a:gd name="T1" fmla="*/ 21600 h 21600"/>
              <a:gd name="T2" fmla="*/ 2153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noFill/>
          <a:ln w="25400" cap="rnd">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2" name="Line 19">
            <a:extLst>
              <a:ext uri="{FF2B5EF4-FFF2-40B4-BE49-F238E27FC236}">
                <a16:creationId xmlns:a16="http://schemas.microsoft.com/office/drawing/2014/main" id="{82958CD9-133E-2933-009A-EE4D521EA39F}"/>
              </a:ext>
            </a:extLst>
          </p:cNvPr>
          <p:cNvSpPr>
            <a:spLocks noChangeShapeType="1"/>
          </p:cNvSpPr>
          <p:nvPr/>
        </p:nvSpPr>
        <p:spPr bwMode="auto">
          <a:xfrm>
            <a:off x="7343597" y="2959099"/>
            <a:ext cx="2438400" cy="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3" name="Arc 20">
            <a:extLst>
              <a:ext uri="{FF2B5EF4-FFF2-40B4-BE49-F238E27FC236}">
                <a16:creationId xmlns:a16="http://schemas.microsoft.com/office/drawing/2014/main" id="{642268F3-98CB-85EA-95DF-CA79149BA93C}"/>
              </a:ext>
            </a:extLst>
          </p:cNvPr>
          <p:cNvSpPr>
            <a:spLocks/>
          </p:cNvSpPr>
          <p:nvPr/>
        </p:nvSpPr>
        <p:spPr bwMode="auto">
          <a:xfrm>
            <a:off x="9781997" y="2960687"/>
            <a:ext cx="611188" cy="762000"/>
          </a:xfrm>
          <a:custGeom>
            <a:avLst/>
            <a:gdLst>
              <a:gd name="G0" fmla="+- 56 0 0"/>
              <a:gd name="G1" fmla="+- 21600 0 0"/>
              <a:gd name="G2" fmla="+- 21600 0 0"/>
              <a:gd name="T0" fmla="*/ 0 w 21656"/>
              <a:gd name="T1" fmla="*/ 0 h 21600"/>
              <a:gd name="T2" fmla="*/ 21656 w 21656"/>
              <a:gd name="T3" fmla="*/ 21600 h 21600"/>
              <a:gd name="T4" fmla="*/ 56 w 21656"/>
              <a:gd name="T5" fmla="*/ 21600 h 21600"/>
            </a:gdLst>
            <a:ahLst/>
            <a:cxnLst>
              <a:cxn ang="0">
                <a:pos x="T0" y="T1"/>
              </a:cxn>
              <a:cxn ang="0">
                <a:pos x="T2" y="T3"/>
              </a:cxn>
              <a:cxn ang="0">
                <a:pos x="T4" y="T5"/>
              </a:cxn>
            </a:cxnLst>
            <a:rect l="0" t="0" r="r" b="b"/>
            <a:pathLst>
              <a:path w="21656" h="21600" fill="none" extrusionOk="0">
                <a:moveTo>
                  <a:pt x="0" y="0"/>
                </a:moveTo>
                <a:cubicBezTo>
                  <a:pt x="18" y="0"/>
                  <a:pt x="37" y="0"/>
                  <a:pt x="56" y="0"/>
                </a:cubicBezTo>
                <a:cubicBezTo>
                  <a:pt x="11985" y="0"/>
                  <a:pt x="21656" y="9670"/>
                  <a:pt x="21656" y="21600"/>
                </a:cubicBezTo>
              </a:path>
              <a:path w="21656" h="21600" stroke="0" extrusionOk="0">
                <a:moveTo>
                  <a:pt x="0" y="0"/>
                </a:moveTo>
                <a:cubicBezTo>
                  <a:pt x="18" y="0"/>
                  <a:pt x="37" y="0"/>
                  <a:pt x="56" y="0"/>
                </a:cubicBezTo>
                <a:cubicBezTo>
                  <a:pt x="11985" y="0"/>
                  <a:pt x="21656" y="9670"/>
                  <a:pt x="21656" y="21600"/>
                </a:cubicBezTo>
                <a:lnTo>
                  <a:pt x="56" y="21600"/>
                </a:lnTo>
                <a:close/>
              </a:path>
            </a:pathLst>
          </a:custGeom>
          <a:noFill/>
          <a:ln w="25400" cap="rnd">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4" name="Line 21">
            <a:extLst>
              <a:ext uri="{FF2B5EF4-FFF2-40B4-BE49-F238E27FC236}">
                <a16:creationId xmlns:a16="http://schemas.microsoft.com/office/drawing/2014/main" id="{E0F15E8D-33CC-4F30-26AE-5B9AAE42C322}"/>
              </a:ext>
            </a:extLst>
          </p:cNvPr>
          <p:cNvSpPr>
            <a:spLocks noChangeShapeType="1"/>
          </p:cNvSpPr>
          <p:nvPr/>
        </p:nvSpPr>
        <p:spPr bwMode="auto">
          <a:xfrm>
            <a:off x="10391597" y="3721099"/>
            <a:ext cx="0" cy="167640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5" name="Line 22">
            <a:extLst>
              <a:ext uri="{FF2B5EF4-FFF2-40B4-BE49-F238E27FC236}">
                <a16:creationId xmlns:a16="http://schemas.microsoft.com/office/drawing/2014/main" id="{80D4D26A-9631-566B-926E-33AEC5D5691A}"/>
              </a:ext>
            </a:extLst>
          </p:cNvPr>
          <p:cNvSpPr>
            <a:spLocks noChangeShapeType="1"/>
          </p:cNvSpPr>
          <p:nvPr/>
        </p:nvSpPr>
        <p:spPr bwMode="auto">
          <a:xfrm flipH="1" flipV="1">
            <a:off x="9324797" y="1511299"/>
            <a:ext cx="304800" cy="1447800"/>
          </a:xfrm>
          <a:prstGeom prst="line">
            <a:avLst/>
          </a:prstGeom>
          <a:noFill/>
          <a:ln w="25400">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6" name="Line 23">
            <a:extLst>
              <a:ext uri="{FF2B5EF4-FFF2-40B4-BE49-F238E27FC236}">
                <a16:creationId xmlns:a16="http://schemas.microsoft.com/office/drawing/2014/main" id="{B0FC4A85-9DDF-4F9B-B224-6EA02A01F122}"/>
              </a:ext>
            </a:extLst>
          </p:cNvPr>
          <p:cNvSpPr>
            <a:spLocks noChangeShapeType="1"/>
          </p:cNvSpPr>
          <p:nvPr/>
        </p:nvSpPr>
        <p:spPr bwMode="auto">
          <a:xfrm flipV="1">
            <a:off x="9477197" y="2654299"/>
            <a:ext cx="228600" cy="152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7" name="Line 24">
            <a:extLst>
              <a:ext uri="{FF2B5EF4-FFF2-40B4-BE49-F238E27FC236}">
                <a16:creationId xmlns:a16="http://schemas.microsoft.com/office/drawing/2014/main" id="{3042A798-A074-A625-0F92-22439CE34087}"/>
              </a:ext>
            </a:extLst>
          </p:cNvPr>
          <p:cNvSpPr>
            <a:spLocks noChangeShapeType="1"/>
          </p:cNvSpPr>
          <p:nvPr/>
        </p:nvSpPr>
        <p:spPr bwMode="auto">
          <a:xfrm flipV="1">
            <a:off x="9477197" y="2730499"/>
            <a:ext cx="228600" cy="1524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8" name="Rectangle 25">
            <a:extLst>
              <a:ext uri="{FF2B5EF4-FFF2-40B4-BE49-F238E27FC236}">
                <a16:creationId xmlns:a16="http://schemas.microsoft.com/office/drawing/2014/main" id="{CB00CD9A-7656-A9B6-0D83-72701E649508}"/>
              </a:ext>
            </a:extLst>
          </p:cNvPr>
          <p:cNvSpPr>
            <a:spLocks noChangeArrowheads="1"/>
          </p:cNvSpPr>
          <p:nvPr/>
        </p:nvSpPr>
        <p:spPr bwMode="auto">
          <a:xfrm>
            <a:off x="7175323" y="5000625"/>
            <a:ext cx="75180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lgn="l">
              <a:defRPr sz="2400">
                <a:solidFill>
                  <a:schemeClr val="tx1"/>
                </a:solidFill>
                <a:latin typeface="Times New Roman" panose="02020603050405020304" pitchFamily="18" charset="0"/>
              </a:defRPr>
            </a:lvl1pPr>
            <a:lvl2pPr marL="857250" indent="-285750" algn="l">
              <a:defRPr sz="2400">
                <a:solidFill>
                  <a:schemeClr val="tx1"/>
                </a:solidFill>
                <a:latin typeface="Times New Roman" panose="02020603050405020304" pitchFamily="18" charset="0"/>
              </a:defRPr>
            </a:lvl2pPr>
            <a:lvl3pPr marL="1231900" indent="-184150" algn="l">
              <a:defRPr sz="2400">
                <a:solidFill>
                  <a:schemeClr val="tx1"/>
                </a:solidFill>
                <a:latin typeface="Times New Roman" panose="02020603050405020304" pitchFamily="18" charset="0"/>
              </a:defRPr>
            </a:lvl3pPr>
            <a:lvl4pPr marL="1717675" indent="-285750" algn="l">
              <a:defRPr sz="2400">
                <a:solidFill>
                  <a:schemeClr val="tx1"/>
                </a:solidFill>
                <a:latin typeface="Times New Roman" panose="02020603050405020304" pitchFamily="18" charset="0"/>
              </a:defRPr>
            </a:lvl4pPr>
            <a:lvl5pPr marL="2193925" indent="-285750" algn="l">
              <a:defRPr sz="2400">
                <a:solidFill>
                  <a:schemeClr val="tx1"/>
                </a:solidFill>
                <a:latin typeface="Times New Roman" panose="02020603050405020304" pitchFamily="18" charset="0"/>
              </a:defRPr>
            </a:lvl5pPr>
            <a:lvl6pPr marL="2651125" indent="-285750" fontAlgn="base">
              <a:spcBef>
                <a:spcPct val="0"/>
              </a:spcBef>
              <a:spcAft>
                <a:spcPct val="0"/>
              </a:spcAft>
              <a:defRPr sz="2400">
                <a:solidFill>
                  <a:schemeClr val="tx1"/>
                </a:solidFill>
                <a:latin typeface="Times New Roman" panose="02020603050405020304" pitchFamily="18" charset="0"/>
              </a:defRPr>
            </a:lvl6pPr>
            <a:lvl7pPr marL="3108325" indent="-285750" fontAlgn="base">
              <a:spcBef>
                <a:spcPct val="0"/>
              </a:spcBef>
              <a:spcAft>
                <a:spcPct val="0"/>
              </a:spcAft>
              <a:defRPr sz="2400">
                <a:solidFill>
                  <a:schemeClr val="tx1"/>
                </a:solidFill>
                <a:latin typeface="Times New Roman" panose="02020603050405020304" pitchFamily="18" charset="0"/>
              </a:defRPr>
            </a:lvl7pPr>
            <a:lvl8pPr marL="3565525" indent="-285750" fontAlgn="base">
              <a:spcBef>
                <a:spcPct val="0"/>
              </a:spcBef>
              <a:spcAft>
                <a:spcPct val="0"/>
              </a:spcAft>
              <a:defRPr sz="2400">
                <a:solidFill>
                  <a:schemeClr val="tx1"/>
                </a:solidFill>
                <a:latin typeface="Times New Roman" panose="02020603050405020304" pitchFamily="18" charset="0"/>
              </a:defRPr>
            </a:lvl8pPr>
            <a:lvl9pPr marL="4022725" indent="-28575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8000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liver</a:t>
            </a:r>
          </a:p>
        </p:txBody>
      </p:sp>
      <p:sp>
        <p:nvSpPr>
          <p:cNvPr id="29" name="Rectangle 26">
            <a:extLst>
              <a:ext uri="{FF2B5EF4-FFF2-40B4-BE49-F238E27FC236}">
                <a16:creationId xmlns:a16="http://schemas.microsoft.com/office/drawing/2014/main" id="{7AB3CF12-BE98-930F-CDB3-169819489BAB}"/>
              </a:ext>
            </a:extLst>
          </p:cNvPr>
          <p:cNvSpPr>
            <a:spLocks noChangeArrowheads="1"/>
          </p:cNvSpPr>
          <p:nvPr/>
        </p:nvSpPr>
        <p:spPr bwMode="auto">
          <a:xfrm>
            <a:off x="7708723" y="3789362"/>
            <a:ext cx="670055" cy="57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lgn="l">
              <a:defRPr sz="2400">
                <a:solidFill>
                  <a:schemeClr val="tx1"/>
                </a:solidFill>
                <a:latin typeface="Times New Roman" panose="02020603050405020304" pitchFamily="18" charset="0"/>
              </a:defRPr>
            </a:lvl1pPr>
            <a:lvl2pPr marL="857250" indent="-285750" algn="l">
              <a:defRPr sz="2400">
                <a:solidFill>
                  <a:schemeClr val="tx1"/>
                </a:solidFill>
                <a:latin typeface="Times New Roman" panose="02020603050405020304" pitchFamily="18" charset="0"/>
              </a:defRPr>
            </a:lvl2pPr>
            <a:lvl3pPr marL="1231900" indent="-184150" algn="l">
              <a:defRPr sz="2400">
                <a:solidFill>
                  <a:schemeClr val="tx1"/>
                </a:solidFill>
                <a:latin typeface="Times New Roman" panose="02020603050405020304" pitchFamily="18" charset="0"/>
              </a:defRPr>
            </a:lvl3pPr>
            <a:lvl4pPr marL="1717675" indent="-285750" algn="l">
              <a:defRPr sz="2400">
                <a:solidFill>
                  <a:schemeClr val="tx1"/>
                </a:solidFill>
                <a:latin typeface="Times New Roman" panose="02020603050405020304" pitchFamily="18" charset="0"/>
              </a:defRPr>
            </a:lvl4pPr>
            <a:lvl5pPr marL="2193925" indent="-285750" algn="l">
              <a:defRPr sz="2400">
                <a:solidFill>
                  <a:schemeClr val="tx1"/>
                </a:solidFill>
                <a:latin typeface="Times New Roman" panose="02020603050405020304" pitchFamily="18" charset="0"/>
              </a:defRPr>
            </a:lvl5pPr>
            <a:lvl6pPr marL="2651125" indent="-285750" fontAlgn="base">
              <a:spcBef>
                <a:spcPct val="0"/>
              </a:spcBef>
              <a:spcAft>
                <a:spcPct val="0"/>
              </a:spcAft>
              <a:defRPr sz="2400">
                <a:solidFill>
                  <a:schemeClr val="tx1"/>
                </a:solidFill>
                <a:latin typeface="Times New Roman" panose="02020603050405020304" pitchFamily="18" charset="0"/>
              </a:defRPr>
            </a:lvl6pPr>
            <a:lvl7pPr marL="3108325" indent="-285750" fontAlgn="base">
              <a:spcBef>
                <a:spcPct val="0"/>
              </a:spcBef>
              <a:spcAft>
                <a:spcPct val="0"/>
              </a:spcAft>
              <a:defRPr sz="2400">
                <a:solidFill>
                  <a:schemeClr val="tx1"/>
                </a:solidFill>
                <a:latin typeface="Times New Roman" panose="02020603050405020304" pitchFamily="18" charset="0"/>
              </a:defRPr>
            </a:lvl7pPr>
            <a:lvl8pPr marL="3565525" indent="-285750" fontAlgn="base">
              <a:spcBef>
                <a:spcPct val="0"/>
              </a:spcBef>
              <a:spcAft>
                <a:spcPct val="0"/>
              </a:spcAft>
              <a:defRPr sz="2400">
                <a:solidFill>
                  <a:schemeClr val="tx1"/>
                </a:solidFill>
                <a:latin typeface="Times New Roman" panose="02020603050405020304" pitchFamily="18" charset="0"/>
              </a:defRPr>
            </a:lvl8pPr>
            <a:lvl9pPr marL="4022725" indent="-28575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50000"/>
              </a:lnSpc>
              <a:spcBef>
                <a:spcPct val="5000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bile</a:t>
            </a:r>
          </a:p>
          <a:p>
            <a:pPr marL="0" marR="0" lvl="0" indent="0" algn="l" defTabSz="914400" rtl="0" eaLnBrk="0" fontAlgn="base" latinLnBrk="0" hangingPunct="0">
              <a:lnSpc>
                <a:spcPct val="50000"/>
              </a:lnSpc>
              <a:spcBef>
                <a:spcPct val="5000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duct</a:t>
            </a:r>
          </a:p>
        </p:txBody>
      </p:sp>
      <p:sp>
        <p:nvSpPr>
          <p:cNvPr id="30" name="Rectangle 27">
            <a:extLst>
              <a:ext uri="{FF2B5EF4-FFF2-40B4-BE49-F238E27FC236}">
                <a16:creationId xmlns:a16="http://schemas.microsoft.com/office/drawing/2014/main" id="{EDD2F8D4-8974-60C9-5E1C-2C7359C9B6CF}"/>
              </a:ext>
            </a:extLst>
          </p:cNvPr>
          <p:cNvSpPr>
            <a:spLocks noChangeArrowheads="1"/>
          </p:cNvSpPr>
          <p:nvPr/>
        </p:nvSpPr>
        <p:spPr bwMode="auto">
          <a:xfrm>
            <a:off x="6352998" y="2425699"/>
            <a:ext cx="1056379"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lgn="l">
              <a:defRPr sz="2400">
                <a:solidFill>
                  <a:schemeClr val="tx1"/>
                </a:solidFill>
                <a:latin typeface="Times New Roman" panose="02020603050405020304" pitchFamily="18" charset="0"/>
              </a:defRPr>
            </a:lvl1pPr>
            <a:lvl2pPr marL="857250" indent="-285750" algn="l">
              <a:defRPr sz="2400">
                <a:solidFill>
                  <a:schemeClr val="tx1"/>
                </a:solidFill>
                <a:latin typeface="Times New Roman" panose="02020603050405020304" pitchFamily="18" charset="0"/>
              </a:defRPr>
            </a:lvl2pPr>
            <a:lvl3pPr marL="1231900" indent="-184150" algn="l">
              <a:defRPr sz="2400">
                <a:solidFill>
                  <a:schemeClr val="tx1"/>
                </a:solidFill>
                <a:latin typeface="Times New Roman" panose="02020603050405020304" pitchFamily="18" charset="0"/>
              </a:defRPr>
            </a:lvl3pPr>
            <a:lvl4pPr marL="1717675" indent="-285750" algn="l">
              <a:defRPr sz="2400">
                <a:solidFill>
                  <a:schemeClr val="tx1"/>
                </a:solidFill>
                <a:latin typeface="Times New Roman" panose="02020603050405020304" pitchFamily="18" charset="0"/>
              </a:defRPr>
            </a:lvl4pPr>
            <a:lvl5pPr marL="2193925" indent="-285750" algn="l">
              <a:defRPr sz="2400">
                <a:solidFill>
                  <a:schemeClr val="tx1"/>
                </a:solidFill>
                <a:latin typeface="Times New Roman" panose="02020603050405020304" pitchFamily="18" charset="0"/>
              </a:defRPr>
            </a:lvl5pPr>
            <a:lvl6pPr marL="2651125" indent="-285750" fontAlgn="base">
              <a:spcBef>
                <a:spcPct val="0"/>
              </a:spcBef>
              <a:spcAft>
                <a:spcPct val="0"/>
              </a:spcAft>
              <a:defRPr sz="2400">
                <a:solidFill>
                  <a:schemeClr val="tx1"/>
                </a:solidFill>
                <a:latin typeface="Times New Roman" panose="02020603050405020304" pitchFamily="18" charset="0"/>
              </a:defRPr>
            </a:lvl6pPr>
            <a:lvl7pPr marL="3108325" indent="-285750" fontAlgn="base">
              <a:spcBef>
                <a:spcPct val="0"/>
              </a:spcBef>
              <a:spcAft>
                <a:spcPct val="0"/>
              </a:spcAft>
              <a:defRPr sz="2400">
                <a:solidFill>
                  <a:schemeClr val="tx1"/>
                </a:solidFill>
                <a:latin typeface="Times New Roman" panose="02020603050405020304" pitchFamily="18" charset="0"/>
              </a:defRPr>
            </a:lvl7pPr>
            <a:lvl8pPr marL="3565525" indent="-285750" fontAlgn="base">
              <a:spcBef>
                <a:spcPct val="0"/>
              </a:spcBef>
              <a:spcAft>
                <a:spcPct val="0"/>
              </a:spcAft>
              <a:defRPr sz="2400">
                <a:solidFill>
                  <a:schemeClr val="tx1"/>
                </a:solidFill>
                <a:latin typeface="Times New Roman" panose="02020603050405020304" pitchFamily="18" charset="0"/>
              </a:defRPr>
            </a:lvl8pPr>
            <a:lvl9pPr marL="4022725" indent="-28575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8000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kidneys</a:t>
            </a:r>
          </a:p>
        </p:txBody>
      </p:sp>
      <p:sp>
        <p:nvSpPr>
          <p:cNvPr id="31" name="Rectangle 28">
            <a:extLst>
              <a:ext uri="{FF2B5EF4-FFF2-40B4-BE49-F238E27FC236}">
                <a16:creationId xmlns:a16="http://schemas.microsoft.com/office/drawing/2014/main" id="{BBD03083-9735-14EA-7F67-3280FDF21817}"/>
              </a:ext>
            </a:extLst>
          </p:cNvPr>
          <p:cNvSpPr>
            <a:spLocks noChangeArrowheads="1"/>
          </p:cNvSpPr>
          <p:nvPr/>
        </p:nvSpPr>
        <p:spPr bwMode="auto">
          <a:xfrm>
            <a:off x="6108522" y="1617662"/>
            <a:ext cx="1041952"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lgn="l">
              <a:defRPr sz="2400">
                <a:solidFill>
                  <a:schemeClr val="tx1"/>
                </a:solidFill>
                <a:latin typeface="Times New Roman" panose="02020603050405020304" pitchFamily="18" charset="0"/>
              </a:defRPr>
            </a:lvl1pPr>
            <a:lvl2pPr marL="857250" indent="-285750" algn="l">
              <a:defRPr sz="2400">
                <a:solidFill>
                  <a:schemeClr val="tx1"/>
                </a:solidFill>
                <a:latin typeface="Times New Roman" panose="02020603050405020304" pitchFamily="18" charset="0"/>
              </a:defRPr>
            </a:lvl2pPr>
            <a:lvl3pPr marL="1231900" indent="-184150" algn="l">
              <a:defRPr sz="2400">
                <a:solidFill>
                  <a:schemeClr val="tx1"/>
                </a:solidFill>
                <a:latin typeface="Times New Roman" panose="02020603050405020304" pitchFamily="18" charset="0"/>
              </a:defRPr>
            </a:lvl3pPr>
            <a:lvl4pPr marL="1717675" indent="-285750" algn="l">
              <a:defRPr sz="2400">
                <a:solidFill>
                  <a:schemeClr val="tx1"/>
                </a:solidFill>
                <a:latin typeface="Times New Roman" panose="02020603050405020304" pitchFamily="18" charset="0"/>
              </a:defRPr>
            </a:lvl4pPr>
            <a:lvl5pPr marL="2193925" indent="-285750" algn="l">
              <a:defRPr sz="2400">
                <a:solidFill>
                  <a:schemeClr val="tx1"/>
                </a:solidFill>
                <a:latin typeface="Times New Roman" panose="02020603050405020304" pitchFamily="18" charset="0"/>
              </a:defRPr>
            </a:lvl5pPr>
            <a:lvl6pPr marL="2651125" indent="-285750" fontAlgn="base">
              <a:spcBef>
                <a:spcPct val="0"/>
              </a:spcBef>
              <a:spcAft>
                <a:spcPct val="0"/>
              </a:spcAft>
              <a:defRPr sz="2400">
                <a:solidFill>
                  <a:schemeClr val="tx1"/>
                </a:solidFill>
                <a:latin typeface="Times New Roman" panose="02020603050405020304" pitchFamily="18" charset="0"/>
              </a:defRPr>
            </a:lvl6pPr>
            <a:lvl7pPr marL="3108325" indent="-285750" fontAlgn="base">
              <a:spcBef>
                <a:spcPct val="0"/>
              </a:spcBef>
              <a:spcAft>
                <a:spcPct val="0"/>
              </a:spcAft>
              <a:defRPr sz="2400">
                <a:solidFill>
                  <a:schemeClr val="tx1"/>
                </a:solidFill>
                <a:latin typeface="Times New Roman" panose="02020603050405020304" pitchFamily="18" charset="0"/>
              </a:defRPr>
            </a:lvl7pPr>
            <a:lvl8pPr marL="3565525" indent="-285750" fontAlgn="base">
              <a:spcBef>
                <a:spcPct val="0"/>
              </a:spcBef>
              <a:spcAft>
                <a:spcPct val="0"/>
              </a:spcAft>
              <a:defRPr sz="2400">
                <a:solidFill>
                  <a:schemeClr val="tx1"/>
                </a:solidFill>
                <a:latin typeface="Times New Roman" panose="02020603050405020304" pitchFamily="18" charset="0"/>
              </a:defRPr>
            </a:lvl8pPr>
            <a:lvl9pPr marL="4022725" indent="-28575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8000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bladder</a:t>
            </a:r>
          </a:p>
        </p:txBody>
      </p:sp>
      <p:sp>
        <p:nvSpPr>
          <p:cNvPr id="32" name="Line 29">
            <a:extLst>
              <a:ext uri="{FF2B5EF4-FFF2-40B4-BE49-F238E27FC236}">
                <a16:creationId xmlns:a16="http://schemas.microsoft.com/office/drawing/2014/main" id="{4E346BC9-DD15-BBF6-1F67-871744AE2680}"/>
              </a:ext>
            </a:extLst>
          </p:cNvPr>
          <p:cNvSpPr>
            <a:spLocks noChangeShapeType="1"/>
          </p:cNvSpPr>
          <p:nvPr/>
        </p:nvSpPr>
        <p:spPr bwMode="auto">
          <a:xfrm flipH="1" flipV="1">
            <a:off x="6733997" y="4025899"/>
            <a:ext cx="76200" cy="7620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3" name="Line 30">
            <a:extLst>
              <a:ext uri="{FF2B5EF4-FFF2-40B4-BE49-F238E27FC236}">
                <a16:creationId xmlns:a16="http://schemas.microsoft.com/office/drawing/2014/main" id="{C0CA07BC-AC68-67E9-3CCB-6C5D2397A064}"/>
              </a:ext>
            </a:extLst>
          </p:cNvPr>
          <p:cNvSpPr>
            <a:spLocks noChangeShapeType="1"/>
          </p:cNvSpPr>
          <p:nvPr/>
        </p:nvSpPr>
        <p:spPr bwMode="auto">
          <a:xfrm flipV="1">
            <a:off x="6810197" y="4025899"/>
            <a:ext cx="76200" cy="7620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4" name="Line 31">
            <a:extLst>
              <a:ext uri="{FF2B5EF4-FFF2-40B4-BE49-F238E27FC236}">
                <a16:creationId xmlns:a16="http://schemas.microsoft.com/office/drawing/2014/main" id="{1C823226-10BF-6DAD-A235-59EBCFA44F46}"/>
              </a:ext>
            </a:extLst>
          </p:cNvPr>
          <p:cNvSpPr>
            <a:spLocks noChangeShapeType="1"/>
          </p:cNvSpPr>
          <p:nvPr/>
        </p:nvSpPr>
        <p:spPr bwMode="auto">
          <a:xfrm flipV="1">
            <a:off x="6657797" y="3644899"/>
            <a:ext cx="152400" cy="7620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5" name="Line 32">
            <a:extLst>
              <a:ext uri="{FF2B5EF4-FFF2-40B4-BE49-F238E27FC236}">
                <a16:creationId xmlns:a16="http://schemas.microsoft.com/office/drawing/2014/main" id="{78BC0AFE-616D-4387-524E-8E4195DF8A67}"/>
              </a:ext>
            </a:extLst>
          </p:cNvPr>
          <p:cNvSpPr>
            <a:spLocks noChangeShapeType="1"/>
          </p:cNvSpPr>
          <p:nvPr/>
        </p:nvSpPr>
        <p:spPr bwMode="auto">
          <a:xfrm>
            <a:off x="6810197" y="3644899"/>
            <a:ext cx="152400" cy="7620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6" name="Rectangle 33">
            <a:extLst>
              <a:ext uri="{FF2B5EF4-FFF2-40B4-BE49-F238E27FC236}">
                <a16:creationId xmlns:a16="http://schemas.microsoft.com/office/drawing/2014/main" id="{4E112D58-8CEF-B83F-FCAB-21BD892D254B}"/>
              </a:ext>
            </a:extLst>
          </p:cNvPr>
          <p:cNvSpPr>
            <a:spLocks noChangeArrowheads="1"/>
          </p:cNvSpPr>
          <p:nvPr/>
        </p:nvSpPr>
        <p:spPr bwMode="auto">
          <a:xfrm>
            <a:off x="9766123" y="2532062"/>
            <a:ext cx="700513"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lgn="l">
              <a:defRPr sz="2400">
                <a:solidFill>
                  <a:schemeClr val="tx1"/>
                </a:solidFill>
                <a:latin typeface="Times New Roman" panose="02020603050405020304" pitchFamily="18" charset="0"/>
              </a:defRPr>
            </a:lvl1pPr>
            <a:lvl2pPr marL="857250" indent="-285750" algn="l">
              <a:defRPr sz="2400">
                <a:solidFill>
                  <a:schemeClr val="tx1"/>
                </a:solidFill>
                <a:latin typeface="Times New Roman" panose="02020603050405020304" pitchFamily="18" charset="0"/>
              </a:defRPr>
            </a:lvl2pPr>
            <a:lvl3pPr marL="1231900" indent="-184150" algn="l">
              <a:defRPr sz="2400">
                <a:solidFill>
                  <a:schemeClr val="tx1"/>
                </a:solidFill>
                <a:latin typeface="Times New Roman" panose="02020603050405020304" pitchFamily="18" charset="0"/>
              </a:defRPr>
            </a:lvl3pPr>
            <a:lvl4pPr marL="1717675" indent="-285750" algn="l">
              <a:defRPr sz="2400">
                <a:solidFill>
                  <a:schemeClr val="tx1"/>
                </a:solidFill>
                <a:latin typeface="Times New Roman" panose="02020603050405020304" pitchFamily="18" charset="0"/>
              </a:defRPr>
            </a:lvl4pPr>
            <a:lvl5pPr marL="2193925" indent="-285750" algn="l">
              <a:defRPr sz="2400">
                <a:solidFill>
                  <a:schemeClr val="tx1"/>
                </a:solidFill>
                <a:latin typeface="Times New Roman" panose="02020603050405020304" pitchFamily="18" charset="0"/>
              </a:defRPr>
            </a:lvl5pPr>
            <a:lvl6pPr marL="2651125" indent="-285750" fontAlgn="base">
              <a:spcBef>
                <a:spcPct val="0"/>
              </a:spcBef>
              <a:spcAft>
                <a:spcPct val="0"/>
              </a:spcAft>
              <a:defRPr sz="2400">
                <a:solidFill>
                  <a:schemeClr val="tx1"/>
                </a:solidFill>
                <a:latin typeface="Times New Roman" panose="02020603050405020304" pitchFamily="18" charset="0"/>
              </a:defRPr>
            </a:lvl6pPr>
            <a:lvl7pPr marL="3108325" indent="-285750" fontAlgn="base">
              <a:spcBef>
                <a:spcPct val="0"/>
              </a:spcBef>
              <a:spcAft>
                <a:spcPct val="0"/>
              </a:spcAft>
              <a:defRPr sz="2400">
                <a:solidFill>
                  <a:schemeClr val="tx1"/>
                </a:solidFill>
                <a:latin typeface="Times New Roman" panose="02020603050405020304" pitchFamily="18" charset="0"/>
              </a:defRPr>
            </a:lvl7pPr>
            <a:lvl8pPr marL="3565525" indent="-285750" fontAlgn="base">
              <a:spcBef>
                <a:spcPct val="0"/>
              </a:spcBef>
              <a:spcAft>
                <a:spcPct val="0"/>
              </a:spcAft>
              <a:defRPr sz="2400">
                <a:solidFill>
                  <a:schemeClr val="tx1"/>
                </a:solidFill>
                <a:latin typeface="Times New Roman" panose="02020603050405020304" pitchFamily="18" charset="0"/>
              </a:defRPr>
            </a:lvl8pPr>
            <a:lvl9pPr marL="4022725" indent="-28575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8000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BBB</a:t>
            </a:r>
          </a:p>
        </p:txBody>
      </p:sp>
      <p:graphicFrame>
        <p:nvGraphicFramePr>
          <p:cNvPr id="37" name="Object 34">
            <a:extLst>
              <a:ext uri="{FF2B5EF4-FFF2-40B4-BE49-F238E27FC236}">
                <a16:creationId xmlns:a16="http://schemas.microsoft.com/office/drawing/2014/main" id="{9B1B6F4B-E302-8CEC-97C9-DE78AD6467BE}"/>
              </a:ext>
            </a:extLst>
          </p:cNvPr>
          <p:cNvGraphicFramePr>
            <a:graphicFrameLocks/>
          </p:cNvGraphicFramePr>
          <p:nvPr>
            <p:extLst>
              <p:ext uri="{D42A27DB-BD31-4B8C-83A1-F6EECF244321}">
                <p14:modId xmlns:p14="http://schemas.microsoft.com/office/powerpoint/2010/main" val="3842594170"/>
              </p:ext>
            </p:extLst>
          </p:nvPr>
        </p:nvGraphicFramePr>
        <p:xfrm>
          <a:off x="10066161" y="5321300"/>
          <a:ext cx="1184275" cy="652463"/>
        </p:xfrm>
        <a:graphic>
          <a:graphicData uri="http://schemas.openxmlformats.org/presentationml/2006/ole">
            <mc:AlternateContent xmlns:mc="http://schemas.openxmlformats.org/markup-compatibility/2006">
              <mc:Choice xmlns:v="urn:schemas-microsoft-com:vml" Requires="v">
                <p:oleObj name="ClipArt" r:id="rId7" imgW="3660480" imgH="2022120" progId="MS_ClipArt_Gallery.2">
                  <p:embed/>
                </p:oleObj>
              </mc:Choice>
              <mc:Fallback>
                <p:oleObj name="ClipArt" r:id="rId7" imgW="3660480" imgH="2022120" progId="MS_ClipArt_Gallery.2">
                  <p:embed/>
                  <p:pic>
                    <p:nvPicPr>
                      <p:cNvPr id="37" name="Object 34">
                        <a:extLst>
                          <a:ext uri="{FF2B5EF4-FFF2-40B4-BE49-F238E27FC236}">
                            <a16:creationId xmlns:a16="http://schemas.microsoft.com/office/drawing/2014/main" id="{9B1B6F4B-E302-8CEC-97C9-DE78AD6467B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66161" y="5321300"/>
                        <a:ext cx="11842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8" name="Group 36">
            <a:extLst>
              <a:ext uri="{FF2B5EF4-FFF2-40B4-BE49-F238E27FC236}">
                <a16:creationId xmlns:a16="http://schemas.microsoft.com/office/drawing/2014/main" id="{C230A070-78E9-8AB1-9DD1-76ABB351EA30}"/>
              </a:ext>
            </a:extLst>
          </p:cNvPr>
          <p:cNvGrpSpPr>
            <a:grpSpLocks/>
          </p:cNvGrpSpPr>
          <p:nvPr/>
        </p:nvGrpSpPr>
        <p:grpSpPr bwMode="auto">
          <a:xfrm>
            <a:off x="6200597" y="3416299"/>
            <a:ext cx="1246188" cy="839788"/>
            <a:chOff x="2498" y="2208"/>
            <a:chExt cx="785" cy="529"/>
          </a:xfrm>
        </p:grpSpPr>
        <p:grpSp>
          <p:nvGrpSpPr>
            <p:cNvPr id="39" name="Group 37">
              <a:extLst>
                <a:ext uri="{FF2B5EF4-FFF2-40B4-BE49-F238E27FC236}">
                  <a16:creationId xmlns:a16="http://schemas.microsoft.com/office/drawing/2014/main" id="{D9B931F4-7B92-6390-F725-DFE5186D7D82}"/>
                </a:ext>
              </a:extLst>
            </p:cNvPr>
            <p:cNvGrpSpPr>
              <a:grpSpLocks/>
            </p:cNvGrpSpPr>
            <p:nvPr/>
          </p:nvGrpSpPr>
          <p:grpSpPr bwMode="auto">
            <a:xfrm>
              <a:off x="2498" y="2208"/>
              <a:ext cx="785" cy="529"/>
              <a:chOff x="2498" y="2208"/>
              <a:chExt cx="785" cy="529"/>
            </a:xfrm>
          </p:grpSpPr>
          <p:sp>
            <p:nvSpPr>
              <p:cNvPr id="41" name="Freeform 38">
                <a:extLst>
                  <a:ext uri="{FF2B5EF4-FFF2-40B4-BE49-F238E27FC236}">
                    <a16:creationId xmlns:a16="http://schemas.microsoft.com/office/drawing/2014/main" id="{8A37E875-BD27-4AE1-A005-103CB9DC4561}"/>
                  </a:ext>
                </a:extLst>
              </p:cNvPr>
              <p:cNvSpPr>
                <a:spLocks/>
              </p:cNvSpPr>
              <p:nvPr/>
            </p:nvSpPr>
            <p:spPr bwMode="auto">
              <a:xfrm>
                <a:off x="2498" y="2208"/>
                <a:ext cx="785" cy="529"/>
              </a:xfrm>
              <a:custGeom>
                <a:avLst/>
                <a:gdLst>
                  <a:gd name="T0" fmla="*/ 2 w 785"/>
                  <a:gd name="T1" fmla="*/ 414 h 529"/>
                  <a:gd name="T2" fmla="*/ 1 w 785"/>
                  <a:gd name="T3" fmla="*/ 362 h 529"/>
                  <a:gd name="T4" fmla="*/ 17 w 785"/>
                  <a:gd name="T5" fmla="*/ 314 h 529"/>
                  <a:gd name="T6" fmla="*/ 43 w 785"/>
                  <a:gd name="T7" fmla="*/ 267 h 529"/>
                  <a:gd name="T8" fmla="*/ 83 w 785"/>
                  <a:gd name="T9" fmla="*/ 166 h 529"/>
                  <a:gd name="T10" fmla="*/ 136 w 785"/>
                  <a:gd name="T11" fmla="*/ 93 h 529"/>
                  <a:gd name="T12" fmla="*/ 189 w 785"/>
                  <a:gd name="T13" fmla="*/ 47 h 529"/>
                  <a:gd name="T14" fmla="*/ 243 w 785"/>
                  <a:gd name="T15" fmla="*/ 17 h 529"/>
                  <a:gd name="T16" fmla="*/ 290 w 785"/>
                  <a:gd name="T17" fmla="*/ 0 h 529"/>
                  <a:gd name="T18" fmla="*/ 318 w 785"/>
                  <a:gd name="T19" fmla="*/ 4 h 529"/>
                  <a:gd name="T20" fmla="*/ 333 w 785"/>
                  <a:gd name="T21" fmla="*/ 29 h 529"/>
                  <a:gd name="T22" fmla="*/ 337 w 785"/>
                  <a:gd name="T23" fmla="*/ 84 h 529"/>
                  <a:gd name="T24" fmla="*/ 329 w 785"/>
                  <a:gd name="T25" fmla="*/ 123 h 529"/>
                  <a:gd name="T26" fmla="*/ 332 w 785"/>
                  <a:gd name="T27" fmla="*/ 158 h 529"/>
                  <a:gd name="T28" fmla="*/ 369 w 785"/>
                  <a:gd name="T29" fmla="*/ 120 h 529"/>
                  <a:gd name="T30" fmla="*/ 409 w 785"/>
                  <a:gd name="T31" fmla="*/ 65 h 529"/>
                  <a:gd name="T32" fmla="*/ 417 w 785"/>
                  <a:gd name="T33" fmla="*/ 124 h 529"/>
                  <a:gd name="T34" fmla="*/ 451 w 785"/>
                  <a:gd name="T35" fmla="*/ 158 h 529"/>
                  <a:gd name="T36" fmla="*/ 454 w 785"/>
                  <a:gd name="T37" fmla="*/ 123 h 529"/>
                  <a:gd name="T38" fmla="*/ 446 w 785"/>
                  <a:gd name="T39" fmla="*/ 59 h 529"/>
                  <a:gd name="T40" fmla="*/ 454 w 785"/>
                  <a:gd name="T41" fmla="*/ 17 h 529"/>
                  <a:gd name="T42" fmla="*/ 474 w 785"/>
                  <a:gd name="T43" fmla="*/ 0 h 529"/>
                  <a:gd name="T44" fmla="*/ 509 w 785"/>
                  <a:gd name="T45" fmla="*/ 4 h 529"/>
                  <a:gd name="T46" fmla="*/ 563 w 785"/>
                  <a:gd name="T47" fmla="*/ 28 h 529"/>
                  <a:gd name="T48" fmla="*/ 613 w 785"/>
                  <a:gd name="T49" fmla="*/ 62 h 529"/>
                  <a:gd name="T50" fmla="*/ 662 w 785"/>
                  <a:gd name="T51" fmla="*/ 111 h 529"/>
                  <a:gd name="T52" fmla="*/ 719 w 785"/>
                  <a:gd name="T53" fmla="*/ 206 h 529"/>
                  <a:gd name="T54" fmla="*/ 752 w 785"/>
                  <a:gd name="T55" fmla="*/ 296 h 529"/>
                  <a:gd name="T56" fmla="*/ 778 w 785"/>
                  <a:gd name="T57" fmla="*/ 342 h 529"/>
                  <a:gd name="T58" fmla="*/ 783 w 785"/>
                  <a:gd name="T59" fmla="*/ 393 h 529"/>
                  <a:gd name="T60" fmla="*/ 773 w 785"/>
                  <a:gd name="T61" fmla="*/ 444 h 529"/>
                  <a:gd name="T62" fmla="*/ 745 w 785"/>
                  <a:gd name="T63" fmla="*/ 518 h 529"/>
                  <a:gd name="T64" fmla="*/ 728 w 785"/>
                  <a:gd name="T65" fmla="*/ 527 h 529"/>
                  <a:gd name="T66" fmla="*/ 693 w 785"/>
                  <a:gd name="T67" fmla="*/ 525 h 529"/>
                  <a:gd name="T68" fmla="*/ 641 w 785"/>
                  <a:gd name="T69" fmla="*/ 508 h 529"/>
                  <a:gd name="T70" fmla="*/ 618 w 785"/>
                  <a:gd name="T71" fmla="*/ 497 h 529"/>
                  <a:gd name="T72" fmla="*/ 527 w 785"/>
                  <a:gd name="T73" fmla="*/ 472 h 529"/>
                  <a:gd name="T74" fmla="*/ 488 w 785"/>
                  <a:gd name="T75" fmla="*/ 455 h 529"/>
                  <a:gd name="T76" fmla="*/ 459 w 785"/>
                  <a:gd name="T77" fmla="*/ 429 h 529"/>
                  <a:gd name="T78" fmla="*/ 430 w 785"/>
                  <a:gd name="T79" fmla="*/ 376 h 529"/>
                  <a:gd name="T80" fmla="*/ 424 w 785"/>
                  <a:gd name="T81" fmla="*/ 319 h 529"/>
                  <a:gd name="T82" fmla="*/ 437 w 785"/>
                  <a:gd name="T83" fmla="*/ 235 h 529"/>
                  <a:gd name="T84" fmla="*/ 426 w 785"/>
                  <a:gd name="T85" fmla="*/ 172 h 529"/>
                  <a:gd name="T86" fmla="*/ 392 w 785"/>
                  <a:gd name="T87" fmla="*/ 144 h 529"/>
                  <a:gd name="T88" fmla="*/ 357 w 785"/>
                  <a:gd name="T89" fmla="*/ 172 h 529"/>
                  <a:gd name="T90" fmla="*/ 346 w 785"/>
                  <a:gd name="T91" fmla="*/ 235 h 529"/>
                  <a:gd name="T92" fmla="*/ 359 w 785"/>
                  <a:gd name="T93" fmla="*/ 319 h 529"/>
                  <a:gd name="T94" fmla="*/ 353 w 785"/>
                  <a:gd name="T95" fmla="*/ 376 h 529"/>
                  <a:gd name="T96" fmla="*/ 324 w 785"/>
                  <a:gd name="T97" fmla="*/ 429 h 529"/>
                  <a:gd name="T98" fmla="*/ 295 w 785"/>
                  <a:gd name="T99" fmla="*/ 455 h 529"/>
                  <a:gd name="T100" fmla="*/ 256 w 785"/>
                  <a:gd name="T101" fmla="*/ 472 h 529"/>
                  <a:gd name="T102" fmla="*/ 165 w 785"/>
                  <a:gd name="T103" fmla="*/ 497 h 529"/>
                  <a:gd name="T104" fmla="*/ 142 w 785"/>
                  <a:gd name="T105" fmla="*/ 508 h 529"/>
                  <a:gd name="T106" fmla="*/ 90 w 785"/>
                  <a:gd name="T107" fmla="*/ 525 h 529"/>
                  <a:gd name="T108" fmla="*/ 55 w 785"/>
                  <a:gd name="T109" fmla="*/ 527 h 529"/>
                  <a:gd name="T110" fmla="*/ 38 w 785"/>
                  <a:gd name="T111" fmla="*/ 51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5" h="529">
                    <a:moveTo>
                      <a:pt x="27" y="493"/>
                    </a:moveTo>
                    <a:lnTo>
                      <a:pt x="10" y="444"/>
                    </a:lnTo>
                    <a:lnTo>
                      <a:pt x="7" y="434"/>
                    </a:lnTo>
                    <a:lnTo>
                      <a:pt x="4" y="424"/>
                    </a:lnTo>
                    <a:lnTo>
                      <a:pt x="2" y="414"/>
                    </a:lnTo>
                    <a:lnTo>
                      <a:pt x="1" y="403"/>
                    </a:lnTo>
                    <a:lnTo>
                      <a:pt x="0" y="393"/>
                    </a:lnTo>
                    <a:lnTo>
                      <a:pt x="0" y="383"/>
                    </a:lnTo>
                    <a:lnTo>
                      <a:pt x="0" y="372"/>
                    </a:lnTo>
                    <a:lnTo>
                      <a:pt x="1" y="362"/>
                    </a:lnTo>
                    <a:lnTo>
                      <a:pt x="2" y="352"/>
                    </a:lnTo>
                    <a:lnTo>
                      <a:pt x="5" y="342"/>
                    </a:lnTo>
                    <a:lnTo>
                      <a:pt x="8" y="332"/>
                    </a:lnTo>
                    <a:lnTo>
                      <a:pt x="12" y="323"/>
                    </a:lnTo>
                    <a:lnTo>
                      <a:pt x="17" y="314"/>
                    </a:lnTo>
                    <a:lnTo>
                      <a:pt x="24" y="305"/>
                    </a:lnTo>
                    <a:lnTo>
                      <a:pt x="30" y="296"/>
                    </a:lnTo>
                    <a:lnTo>
                      <a:pt x="34" y="292"/>
                    </a:lnTo>
                    <a:lnTo>
                      <a:pt x="39" y="287"/>
                    </a:lnTo>
                    <a:lnTo>
                      <a:pt x="43" y="267"/>
                    </a:lnTo>
                    <a:lnTo>
                      <a:pt x="49" y="247"/>
                    </a:lnTo>
                    <a:lnTo>
                      <a:pt x="56" y="226"/>
                    </a:lnTo>
                    <a:lnTo>
                      <a:pt x="64" y="206"/>
                    </a:lnTo>
                    <a:lnTo>
                      <a:pt x="73" y="186"/>
                    </a:lnTo>
                    <a:lnTo>
                      <a:pt x="83" y="166"/>
                    </a:lnTo>
                    <a:lnTo>
                      <a:pt x="95" y="147"/>
                    </a:lnTo>
                    <a:lnTo>
                      <a:pt x="107" y="129"/>
                    </a:lnTo>
                    <a:lnTo>
                      <a:pt x="121" y="111"/>
                    </a:lnTo>
                    <a:lnTo>
                      <a:pt x="128" y="102"/>
                    </a:lnTo>
                    <a:lnTo>
                      <a:pt x="136" y="93"/>
                    </a:lnTo>
                    <a:lnTo>
                      <a:pt x="144" y="85"/>
                    </a:lnTo>
                    <a:lnTo>
                      <a:pt x="152" y="77"/>
                    </a:lnTo>
                    <a:lnTo>
                      <a:pt x="170" y="62"/>
                    </a:lnTo>
                    <a:lnTo>
                      <a:pt x="179" y="54"/>
                    </a:lnTo>
                    <a:lnTo>
                      <a:pt x="189" y="47"/>
                    </a:lnTo>
                    <a:lnTo>
                      <a:pt x="199" y="41"/>
                    </a:lnTo>
                    <a:lnTo>
                      <a:pt x="209" y="34"/>
                    </a:lnTo>
                    <a:lnTo>
                      <a:pt x="220" y="28"/>
                    </a:lnTo>
                    <a:lnTo>
                      <a:pt x="231" y="22"/>
                    </a:lnTo>
                    <a:lnTo>
                      <a:pt x="243" y="17"/>
                    </a:lnTo>
                    <a:lnTo>
                      <a:pt x="255" y="11"/>
                    </a:lnTo>
                    <a:lnTo>
                      <a:pt x="265" y="8"/>
                    </a:lnTo>
                    <a:lnTo>
                      <a:pt x="274" y="4"/>
                    </a:lnTo>
                    <a:lnTo>
                      <a:pt x="282" y="2"/>
                    </a:lnTo>
                    <a:lnTo>
                      <a:pt x="290" y="0"/>
                    </a:lnTo>
                    <a:lnTo>
                      <a:pt x="297" y="0"/>
                    </a:lnTo>
                    <a:lnTo>
                      <a:pt x="303" y="0"/>
                    </a:lnTo>
                    <a:lnTo>
                      <a:pt x="309" y="0"/>
                    </a:lnTo>
                    <a:lnTo>
                      <a:pt x="314" y="2"/>
                    </a:lnTo>
                    <a:lnTo>
                      <a:pt x="318" y="4"/>
                    </a:lnTo>
                    <a:lnTo>
                      <a:pt x="322" y="8"/>
                    </a:lnTo>
                    <a:lnTo>
                      <a:pt x="325" y="12"/>
                    </a:lnTo>
                    <a:lnTo>
                      <a:pt x="329" y="17"/>
                    </a:lnTo>
                    <a:lnTo>
                      <a:pt x="331" y="23"/>
                    </a:lnTo>
                    <a:lnTo>
                      <a:pt x="333" y="29"/>
                    </a:lnTo>
                    <a:lnTo>
                      <a:pt x="334" y="37"/>
                    </a:lnTo>
                    <a:lnTo>
                      <a:pt x="336" y="46"/>
                    </a:lnTo>
                    <a:lnTo>
                      <a:pt x="337" y="59"/>
                    </a:lnTo>
                    <a:lnTo>
                      <a:pt x="337" y="72"/>
                    </a:lnTo>
                    <a:lnTo>
                      <a:pt x="337" y="84"/>
                    </a:lnTo>
                    <a:lnTo>
                      <a:pt x="336" y="97"/>
                    </a:lnTo>
                    <a:lnTo>
                      <a:pt x="334" y="104"/>
                    </a:lnTo>
                    <a:lnTo>
                      <a:pt x="333" y="110"/>
                    </a:lnTo>
                    <a:lnTo>
                      <a:pt x="332" y="117"/>
                    </a:lnTo>
                    <a:lnTo>
                      <a:pt x="329" y="123"/>
                    </a:lnTo>
                    <a:lnTo>
                      <a:pt x="325" y="135"/>
                    </a:lnTo>
                    <a:lnTo>
                      <a:pt x="322" y="141"/>
                    </a:lnTo>
                    <a:lnTo>
                      <a:pt x="319" y="147"/>
                    </a:lnTo>
                    <a:lnTo>
                      <a:pt x="324" y="163"/>
                    </a:lnTo>
                    <a:lnTo>
                      <a:pt x="332" y="158"/>
                    </a:lnTo>
                    <a:lnTo>
                      <a:pt x="340" y="151"/>
                    </a:lnTo>
                    <a:lnTo>
                      <a:pt x="348" y="144"/>
                    </a:lnTo>
                    <a:lnTo>
                      <a:pt x="356" y="136"/>
                    </a:lnTo>
                    <a:lnTo>
                      <a:pt x="363" y="128"/>
                    </a:lnTo>
                    <a:lnTo>
                      <a:pt x="369" y="120"/>
                    </a:lnTo>
                    <a:lnTo>
                      <a:pt x="372" y="113"/>
                    </a:lnTo>
                    <a:lnTo>
                      <a:pt x="373" y="109"/>
                    </a:lnTo>
                    <a:lnTo>
                      <a:pt x="374" y="106"/>
                    </a:lnTo>
                    <a:lnTo>
                      <a:pt x="374" y="65"/>
                    </a:lnTo>
                    <a:lnTo>
                      <a:pt x="409" y="65"/>
                    </a:lnTo>
                    <a:lnTo>
                      <a:pt x="409" y="106"/>
                    </a:lnTo>
                    <a:lnTo>
                      <a:pt x="410" y="109"/>
                    </a:lnTo>
                    <a:lnTo>
                      <a:pt x="411" y="113"/>
                    </a:lnTo>
                    <a:lnTo>
                      <a:pt x="414" y="120"/>
                    </a:lnTo>
                    <a:lnTo>
                      <a:pt x="417" y="124"/>
                    </a:lnTo>
                    <a:lnTo>
                      <a:pt x="420" y="128"/>
                    </a:lnTo>
                    <a:lnTo>
                      <a:pt x="427" y="136"/>
                    </a:lnTo>
                    <a:lnTo>
                      <a:pt x="435" y="144"/>
                    </a:lnTo>
                    <a:lnTo>
                      <a:pt x="443" y="151"/>
                    </a:lnTo>
                    <a:lnTo>
                      <a:pt x="451" y="158"/>
                    </a:lnTo>
                    <a:lnTo>
                      <a:pt x="458" y="163"/>
                    </a:lnTo>
                    <a:lnTo>
                      <a:pt x="464" y="147"/>
                    </a:lnTo>
                    <a:lnTo>
                      <a:pt x="461" y="141"/>
                    </a:lnTo>
                    <a:lnTo>
                      <a:pt x="458" y="135"/>
                    </a:lnTo>
                    <a:lnTo>
                      <a:pt x="454" y="123"/>
                    </a:lnTo>
                    <a:lnTo>
                      <a:pt x="450" y="110"/>
                    </a:lnTo>
                    <a:lnTo>
                      <a:pt x="447" y="97"/>
                    </a:lnTo>
                    <a:lnTo>
                      <a:pt x="446" y="84"/>
                    </a:lnTo>
                    <a:lnTo>
                      <a:pt x="446" y="72"/>
                    </a:lnTo>
                    <a:lnTo>
                      <a:pt x="446" y="59"/>
                    </a:lnTo>
                    <a:lnTo>
                      <a:pt x="447" y="46"/>
                    </a:lnTo>
                    <a:lnTo>
                      <a:pt x="449" y="37"/>
                    </a:lnTo>
                    <a:lnTo>
                      <a:pt x="450" y="29"/>
                    </a:lnTo>
                    <a:lnTo>
                      <a:pt x="452" y="23"/>
                    </a:lnTo>
                    <a:lnTo>
                      <a:pt x="454" y="17"/>
                    </a:lnTo>
                    <a:lnTo>
                      <a:pt x="458" y="12"/>
                    </a:lnTo>
                    <a:lnTo>
                      <a:pt x="461" y="8"/>
                    </a:lnTo>
                    <a:lnTo>
                      <a:pt x="465" y="4"/>
                    </a:lnTo>
                    <a:lnTo>
                      <a:pt x="469" y="2"/>
                    </a:lnTo>
                    <a:lnTo>
                      <a:pt x="474" y="0"/>
                    </a:lnTo>
                    <a:lnTo>
                      <a:pt x="480" y="0"/>
                    </a:lnTo>
                    <a:lnTo>
                      <a:pt x="486" y="0"/>
                    </a:lnTo>
                    <a:lnTo>
                      <a:pt x="493" y="0"/>
                    </a:lnTo>
                    <a:lnTo>
                      <a:pt x="501" y="2"/>
                    </a:lnTo>
                    <a:lnTo>
                      <a:pt x="509" y="4"/>
                    </a:lnTo>
                    <a:lnTo>
                      <a:pt x="518" y="8"/>
                    </a:lnTo>
                    <a:lnTo>
                      <a:pt x="528" y="11"/>
                    </a:lnTo>
                    <a:lnTo>
                      <a:pt x="540" y="17"/>
                    </a:lnTo>
                    <a:lnTo>
                      <a:pt x="552" y="22"/>
                    </a:lnTo>
                    <a:lnTo>
                      <a:pt x="563" y="28"/>
                    </a:lnTo>
                    <a:lnTo>
                      <a:pt x="574" y="34"/>
                    </a:lnTo>
                    <a:lnTo>
                      <a:pt x="584" y="41"/>
                    </a:lnTo>
                    <a:lnTo>
                      <a:pt x="594" y="47"/>
                    </a:lnTo>
                    <a:lnTo>
                      <a:pt x="604" y="54"/>
                    </a:lnTo>
                    <a:lnTo>
                      <a:pt x="613" y="62"/>
                    </a:lnTo>
                    <a:lnTo>
                      <a:pt x="631" y="77"/>
                    </a:lnTo>
                    <a:lnTo>
                      <a:pt x="639" y="85"/>
                    </a:lnTo>
                    <a:lnTo>
                      <a:pt x="647" y="93"/>
                    </a:lnTo>
                    <a:lnTo>
                      <a:pt x="655" y="102"/>
                    </a:lnTo>
                    <a:lnTo>
                      <a:pt x="662" y="111"/>
                    </a:lnTo>
                    <a:lnTo>
                      <a:pt x="676" y="129"/>
                    </a:lnTo>
                    <a:lnTo>
                      <a:pt x="688" y="147"/>
                    </a:lnTo>
                    <a:lnTo>
                      <a:pt x="700" y="166"/>
                    </a:lnTo>
                    <a:lnTo>
                      <a:pt x="710" y="186"/>
                    </a:lnTo>
                    <a:lnTo>
                      <a:pt x="719" y="206"/>
                    </a:lnTo>
                    <a:lnTo>
                      <a:pt x="727" y="226"/>
                    </a:lnTo>
                    <a:lnTo>
                      <a:pt x="734" y="247"/>
                    </a:lnTo>
                    <a:lnTo>
                      <a:pt x="739" y="267"/>
                    </a:lnTo>
                    <a:lnTo>
                      <a:pt x="744" y="287"/>
                    </a:lnTo>
                    <a:lnTo>
                      <a:pt x="752" y="296"/>
                    </a:lnTo>
                    <a:lnTo>
                      <a:pt x="759" y="305"/>
                    </a:lnTo>
                    <a:lnTo>
                      <a:pt x="765" y="314"/>
                    </a:lnTo>
                    <a:lnTo>
                      <a:pt x="771" y="323"/>
                    </a:lnTo>
                    <a:lnTo>
                      <a:pt x="775" y="332"/>
                    </a:lnTo>
                    <a:lnTo>
                      <a:pt x="778" y="342"/>
                    </a:lnTo>
                    <a:lnTo>
                      <a:pt x="781" y="352"/>
                    </a:lnTo>
                    <a:lnTo>
                      <a:pt x="782" y="362"/>
                    </a:lnTo>
                    <a:lnTo>
                      <a:pt x="783" y="372"/>
                    </a:lnTo>
                    <a:lnTo>
                      <a:pt x="784" y="383"/>
                    </a:lnTo>
                    <a:lnTo>
                      <a:pt x="783" y="393"/>
                    </a:lnTo>
                    <a:lnTo>
                      <a:pt x="782" y="403"/>
                    </a:lnTo>
                    <a:lnTo>
                      <a:pt x="781" y="414"/>
                    </a:lnTo>
                    <a:lnTo>
                      <a:pt x="779" y="424"/>
                    </a:lnTo>
                    <a:lnTo>
                      <a:pt x="776" y="434"/>
                    </a:lnTo>
                    <a:lnTo>
                      <a:pt x="773" y="444"/>
                    </a:lnTo>
                    <a:lnTo>
                      <a:pt x="756" y="493"/>
                    </a:lnTo>
                    <a:lnTo>
                      <a:pt x="753" y="503"/>
                    </a:lnTo>
                    <a:lnTo>
                      <a:pt x="749" y="511"/>
                    </a:lnTo>
                    <a:lnTo>
                      <a:pt x="748" y="515"/>
                    </a:lnTo>
                    <a:lnTo>
                      <a:pt x="745" y="518"/>
                    </a:lnTo>
                    <a:lnTo>
                      <a:pt x="743" y="521"/>
                    </a:lnTo>
                    <a:lnTo>
                      <a:pt x="740" y="523"/>
                    </a:lnTo>
                    <a:lnTo>
                      <a:pt x="737" y="525"/>
                    </a:lnTo>
                    <a:lnTo>
                      <a:pt x="733" y="526"/>
                    </a:lnTo>
                    <a:lnTo>
                      <a:pt x="728" y="527"/>
                    </a:lnTo>
                    <a:lnTo>
                      <a:pt x="723" y="527"/>
                    </a:lnTo>
                    <a:lnTo>
                      <a:pt x="717" y="528"/>
                    </a:lnTo>
                    <a:lnTo>
                      <a:pt x="710" y="527"/>
                    </a:lnTo>
                    <a:lnTo>
                      <a:pt x="702" y="526"/>
                    </a:lnTo>
                    <a:lnTo>
                      <a:pt x="693" y="525"/>
                    </a:lnTo>
                    <a:lnTo>
                      <a:pt x="678" y="522"/>
                    </a:lnTo>
                    <a:lnTo>
                      <a:pt x="668" y="519"/>
                    </a:lnTo>
                    <a:lnTo>
                      <a:pt x="659" y="516"/>
                    </a:lnTo>
                    <a:lnTo>
                      <a:pt x="649" y="512"/>
                    </a:lnTo>
                    <a:lnTo>
                      <a:pt x="641" y="508"/>
                    </a:lnTo>
                    <a:lnTo>
                      <a:pt x="638" y="506"/>
                    </a:lnTo>
                    <a:lnTo>
                      <a:pt x="635" y="503"/>
                    </a:lnTo>
                    <a:lnTo>
                      <a:pt x="633" y="501"/>
                    </a:lnTo>
                    <a:lnTo>
                      <a:pt x="632" y="499"/>
                    </a:lnTo>
                    <a:lnTo>
                      <a:pt x="618" y="497"/>
                    </a:lnTo>
                    <a:lnTo>
                      <a:pt x="605" y="495"/>
                    </a:lnTo>
                    <a:lnTo>
                      <a:pt x="591" y="492"/>
                    </a:lnTo>
                    <a:lnTo>
                      <a:pt x="578" y="488"/>
                    </a:lnTo>
                    <a:lnTo>
                      <a:pt x="552" y="481"/>
                    </a:lnTo>
                    <a:lnTo>
                      <a:pt x="527" y="472"/>
                    </a:lnTo>
                    <a:lnTo>
                      <a:pt x="519" y="470"/>
                    </a:lnTo>
                    <a:lnTo>
                      <a:pt x="513" y="468"/>
                    </a:lnTo>
                    <a:lnTo>
                      <a:pt x="506" y="465"/>
                    </a:lnTo>
                    <a:lnTo>
                      <a:pt x="499" y="462"/>
                    </a:lnTo>
                    <a:lnTo>
                      <a:pt x="488" y="455"/>
                    </a:lnTo>
                    <a:lnTo>
                      <a:pt x="482" y="451"/>
                    </a:lnTo>
                    <a:lnTo>
                      <a:pt x="477" y="447"/>
                    </a:lnTo>
                    <a:lnTo>
                      <a:pt x="472" y="443"/>
                    </a:lnTo>
                    <a:lnTo>
                      <a:pt x="467" y="439"/>
                    </a:lnTo>
                    <a:lnTo>
                      <a:pt x="459" y="429"/>
                    </a:lnTo>
                    <a:lnTo>
                      <a:pt x="450" y="420"/>
                    </a:lnTo>
                    <a:lnTo>
                      <a:pt x="444" y="409"/>
                    </a:lnTo>
                    <a:lnTo>
                      <a:pt x="438" y="398"/>
                    </a:lnTo>
                    <a:lnTo>
                      <a:pt x="433" y="388"/>
                    </a:lnTo>
                    <a:lnTo>
                      <a:pt x="430" y="376"/>
                    </a:lnTo>
                    <a:lnTo>
                      <a:pt x="427" y="365"/>
                    </a:lnTo>
                    <a:lnTo>
                      <a:pt x="425" y="353"/>
                    </a:lnTo>
                    <a:lnTo>
                      <a:pt x="424" y="342"/>
                    </a:lnTo>
                    <a:lnTo>
                      <a:pt x="424" y="330"/>
                    </a:lnTo>
                    <a:lnTo>
                      <a:pt x="424" y="319"/>
                    </a:lnTo>
                    <a:lnTo>
                      <a:pt x="426" y="302"/>
                    </a:lnTo>
                    <a:lnTo>
                      <a:pt x="428" y="285"/>
                    </a:lnTo>
                    <a:lnTo>
                      <a:pt x="430" y="268"/>
                    </a:lnTo>
                    <a:lnTo>
                      <a:pt x="433" y="252"/>
                    </a:lnTo>
                    <a:lnTo>
                      <a:pt x="437" y="235"/>
                    </a:lnTo>
                    <a:lnTo>
                      <a:pt x="441" y="219"/>
                    </a:lnTo>
                    <a:lnTo>
                      <a:pt x="446" y="202"/>
                    </a:lnTo>
                    <a:lnTo>
                      <a:pt x="451" y="185"/>
                    </a:lnTo>
                    <a:lnTo>
                      <a:pt x="434" y="177"/>
                    </a:lnTo>
                    <a:lnTo>
                      <a:pt x="426" y="172"/>
                    </a:lnTo>
                    <a:lnTo>
                      <a:pt x="418" y="167"/>
                    </a:lnTo>
                    <a:lnTo>
                      <a:pt x="411" y="162"/>
                    </a:lnTo>
                    <a:lnTo>
                      <a:pt x="403" y="157"/>
                    </a:lnTo>
                    <a:lnTo>
                      <a:pt x="397" y="151"/>
                    </a:lnTo>
                    <a:lnTo>
                      <a:pt x="392" y="144"/>
                    </a:lnTo>
                    <a:lnTo>
                      <a:pt x="386" y="151"/>
                    </a:lnTo>
                    <a:lnTo>
                      <a:pt x="379" y="157"/>
                    </a:lnTo>
                    <a:lnTo>
                      <a:pt x="372" y="162"/>
                    </a:lnTo>
                    <a:lnTo>
                      <a:pt x="365" y="167"/>
                    </a:lnTo>
                    <a:lnTo>
                      <a:pt x="357" y="172"/>
                    </a:lnTo>
                    <a:lnTo>
                      <a:pt x="349" y="177"/>
                    </a:lnTo>
                    <a:lnTo>
                      <a:pt x="332" y="185"/>
                    </a:lnTo>
                    <a:lnTo>
                      <a:pt x="337" y="202"/>
                    </a:lnTo>
                    <a:lnTo>
                      <a:pt x="342" y="219"/>
                    </a:lnTo>
                    <a:lnTo>
                      <a:pt x="346" y="235"/>
                    </a:lnTo>
                    <a:lnTo>
                      <a:pt x="350" y="252"/>
                    </a:lnTo>
                    <a:lnTo>
                      <a:pt x="353" y="268"/>
                    </a:lnTo>
                    <a:lnTo>
                      <a:pt x="355" y="285"/>
                    </a:lnTo>
                    <a:lnTo>
                      <a:pt x="357" y="302"/>
                    </a:lnTo>
                    <a:lnTo>
                      <a:pt x="359" y="319"/>
                    </a:lnTo>
                    <a:lnTo>
                      <a:pt x="359" y="330"/>
                    </a:lnTo>
                    <a:lnTo>
                      <a:pt x="359" y="342"/>
                    </a:lnTo>
                    <a:lnTo>
                      <a:pt x="358" y="353"/>
                    </a:lnTo>
                    <a:lnTo>
                      <a:pt x="356" y="365"/>
                    </a:lnTo>
                    <a:lnTo>
                      <a:pt x="353" y="376"/>
                    </a:lnTo>
                    <a:lnTo>
                      <a:pt x="349" y="388"/>
                    </a:lnTo>
                    <a:lnTo>
                      <a:pt x="345" y="398"/>
                    </a:lnTo>
                    <a:lnTo>
                      <a:pt x="339" y="409"/>
                    </a:lnTo>
                    <a:lnTo>
                      <a:pt x="332" y="420"/>
                    </a:lnTo>
                    <a:lnTo>
                      <a:pt x="324" y="429"/>
                    </a:lnTo>
                    <a:lnTo>
                      <a:pt x="316" y="439"/>
                    </a:lnTo>
                    <a:lnTo>
                      <a:pt x="311" y="443"/>
                    </a:lnTo>
                    <a:lnTo>
                      <a:pt x="306" y="447"/>
                    </a:lnTo>
                    <a:lnTo>
                      <a:pt x="301" y="451"/>
                    </a:lnTo>
                    <a:lnTo>
                      <a:pt x="295" y="455"/>
                    </a:lnTo>
                    <a:lnTo>
                      <a:pt x="283" y="462"/>
                    </a:lnTo>
                    <a:lnTo>
                      <a:pt x="277" y="465"/>
                    </a:lnTo>
                    <a:lnTo>
                      <a:pt x="270" y="468"/>
                    </a:lnTo>
                    <a:lnTo>
                      <a:pt x="264" y="470"/>
                    </a:lnTo>
                    <a:lnTo>
                      <a:pt x="256" y="472"/>
                    </a:lnTo>
                    <a:lnTo>
                      <a:pt x="231" y="481"/>
                    </a:lnTo>
                    <a:lnTo>
                      <a:pt x="205" y="488"/>
                    </a:lnTo>
                    <a:lnTo>
                      <a:pt x="192" y="492"/>
                    </a:lnTo>
                    <a:lnTo>
                      <a:pt x="178" y="495"/>
                    </a:lnTo>
                    <a:lnTo>
                      <a:pt x="165" y="497"/>
                    </a:lnTo>
                    <a:lnTo>
                      <a:pt x="151" y="499"/>
                    </a:lnTo>
                    <a:lnTo>
                      <a:pt x="150" y="501"/>
                    </a:lnTo>
                    <a:lnTo>
                      <a:pt x="148" y="503"/>
                    </a:lnTo>
                    <a:lnTo>
                      <a:pt x="145" y="506"/>
                    </a:lnTo>
                    <a:lnTo>
                      <a:pt x="142" y="508"/>
                    </a:lnTo>
                    <a:lnTo>
                      <a:pt x="134" y="512"/>
                    </a:lnTo>
                    <a:lnTo>
                      <a:pt x="124" y="516"/>
                    </a:lnTo>
                    <a:lnTo>
                      <a:pt x="114" y="519"/>
                    </a:lnTo>
                    <a:lnTo>
                      <a:pt x="105" y="522"/>
                    </a:lnTo>
                    <a:lnTo>
                      <a:pt x="90" y="525"/>
                    </a:lnTo>
                    <a:lnTo>
                      <a:pt x="81" y="526"/>
                    </a:lnTo>
                    <a:lnTo>
                      <a:pt x="73" y="527"/>
                    </a:lnTo>
                    <a:lnTo>
                      <a:pt x="66" y="528"/>
                    </a:lnTo>
                    <a:lnTo>
                      <a:pt x="60" y="527"/>
                    </a:lnTo>
                    <a:lnTo>
                      <a:pt x="55" y="527"/>
                    </a:lnTo>
                    <a:lnTo>
                      <a:pt x="50" y="526"/>
                    </a:lnTo>
                    <a:lnTo>
                      <a:pt x="46" y="525"/>
                    </a:lnTo>
                    <a:lnTo>
                      <a:pt x="43" y="523"/>
                    </a:lnTo>
                    <a:lnTo>
                      <a:pt x="40" y="521"/>
                    </a:lnTo>
                    <a:lnTo>
                      <a:pt x="38" y="518"/>
                    </a:lnTo>
                    <a:lnTo>
                      <a:pt x="35" y="515"/>
                    </a:lnTo>
                    <a:lnTo>
                      <a:pt x="34" y="511"/>
                    </a:lnTo>
                    <a:lnTo>
                      <a:pt x="30" y="503"/>
                    </a:lnTo>
                    <a:lnTo>
                      <a:pt x="27" y="493"/>
                    </a:lnTo>
                  </a:path>
                </a:pathLst>
              </a:custGeom>
              <a:solidFill>
                <a:srgbClr val="FFCC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2" name="Freeform 39">
                <a:extLst>
                  <a:ext uri="{FF2B5EF4-FFF2-40B4-BE49-F238E27FC236}">
                    <a16:creationId xmlns:a16="http://schemas.microsoft.com/office/drawing/2014/main" id="{C59DA155-69DE-A998-7619-4D9CED6A349E}"/>
                  </a:ext>
                </a:extLst>
              </p:cNvPr>
              <p:cNvSpPr>
                <a:spLocks/>
              </p:cNvSpPr>
              <p:nvPr/>
            </p:nvSpPr>
            <p:spPr bwMode="auto">
              <a:xfrm>
                <a:off x="2498" y="2208"/>
                <a:ext cx="785" cy="529"/>
              </a:xfrm>
              <a:custGeom>
                <a:avLst/>
                <a:gdLst>
                  <a:gd name="T0" fmla="*/ 2 w 785"/>
                  <a:gd name="T1" fmla="*/ 414 h 529"/>
                  <a:gd name="T2" fmla="*/ 1 w 785"/>
                  <a:gd name="T3" fmla="*/ 362 h 529"/>
                  <a:gd name="T4" fmla="*/ 17 w 785"/>
                  <a:gd name="T5" fmla="*/ 314 h 529"/>
                  <a:gd name="T6" fmla="*/ 43 w 785"/>
                  <a:gd name="T7" fmla="*/ 267 h 529"/>
                  <a:gd name="T8" fmla="*/ 83 w 785"/>
                  <a:gd name="T9" fmla="*/ 166 h 529"/>
                  <a:gd name="T10" fmla="*/ 136 w 785"/>
                  <a:gd name="T11" fmla="*/ 93 h 529"/>
                  <a:gd name="T12" fmla="*/ 189 w 785"/>
                  <a:gd name="T13" fmla="*/ 47 h 529"/>
                  <a:gd name="T14" fmla="*/ 243 w 785"/>
                  <a:gd name="T15" fmla="*/ 17 h 529"/>
                  <a:gd name="T16" fmla="*/ 290 w 785"/>
                  <a:gd name="T17" fmla="*/ 0 h 529"/>
                  <a:gd name="T18" fmla="*/ 318 w 785"/>
                  <a:gd name="T19" fmla="*/ 4 h 529"/>
                  <a:gd name="T20" fmla="*/ 333 w 785"/>
                  <a:gd name="T21" fmla="*/ 29 h 529"/>
                  <a:gd name="T22" fmla="*/ 337 w 785"/>
                  <a:gd name="T23" fmla="*/ 84 h 529"/>
                  <a:gd name="T24" fmla="*/ 329 w 785"/>
                  <a:gd name="T25" fmla="*/ 123 h 529"/>
                  <a:gd name="T26" fmla="*/ 332 w 785"/>
                  <a:gd name="T27" fmla="*/ 158 h 529"/>
                  <a:gd name="T28" fmla="*/ 369 w 785"/>
                  <a:gd name="T29" fmla="*/ 120 h 529"/>
                  <a:gd name="T30" fmla="*/ 409 w 785"/>
                  <a:gd name="T31" fmla="*/ 65 h 529"/>
                  <a:gd name="T32" fmla="*/ 417 w 785"/>
                  <a:gd name="T33" fmla="*/ 124 h 529"/>
                  <a:gd name="T34" fmla="*/ 451 w 785"/>
                  <a:gd name="T35" fmla="*/ 158 h 529"/>
                  <a:gd name="T36" fmla="*/ 454 w 785"/>
                  <a:gd name="T37" fmla="*/ 123 h 529"/>
                  <a:gd name="T38" fmla="*/ 446 w 785"/>
                  <a:gd name="T39" fmla="*/ 59 h 529"/>
                  <a:gd name="T40" fmla="*/ 454 w 785"/>
                  <a:gd name="T41" fmla="*/ 17 h 529"/>
                  <a:gd name="T42" fmla="*/ 474 w 785"/>
                  <a:gd name="T43" fmla="*/ 0 h 529"/>
                  <a:gd name="T44" fmla="*/ 509 w 785"/>
                  <a:gd name="T45" fmla="*/ 4 h 529"/>
                  <a:gd name="T46" fmla="*/ 563 w 785"/>
                  <a:gd name="T47" fmla="*/ 28 h 529"/>
                  <a:gd name="T48" fmla="*/ 613 w 785"/>
                  <a:gd name="T49" fmla="*/ 62 h 529"/>
                  <a:gd name="T50" fmla="*/ 662 w 785"/>
                  <a:gd name="T51" fmla="*/ 111 h 529"/>
                  <a:gd name="T52" fmla="*/ 719 w 785"/>
                  <a:gd name="T53" fmla="*/ 206 h 529"/>
                  <a:gd name="T54" fmla="*/ 752 w 785"/>
                  <a:gd name="T55" fmla="*/ 296 h 529"/>
                  <a:gd name="T56" fmla="*/ 778 w 785"/>
                  <a:gd name="T57" fmla="*/ 342 h 529"/>
                  <a:gd name="T58" fmla="*/ 783 w 785"/>
                  <a:gd name="T59" fmla="*/ 393 h 529"/>
                  <a:gd name="T60" fmla="*/ 773 w 785"/>
                  <a:gd name="T61" fmla="*/ 444 h 529"/>
                  <a:gd name="T62" fmla="*/ 745 w 785"/>
                  <a:gd name="T63" fmla="*/ 518 h 529"/>
                  <a:gd name="T64" fmla="*/ 728 w 785"/>
                  <a:gd name="T65" fmla="*/ 527 h 529"/>
                  <a:gd name="T66" fmla="*/ 693 w 785"/>
                  <a:gd name="T67" fmla="*/ 525 h 529"/>
                  <a:gd name="T68" fmla="*/ 641 w 785"/>
                  <a:gd name="T69" fmla="*/ 508 h 529"/>
                  <a:gd name="T70" fmla="*/ 618 w 785"/>
                  <a:gd name="T71" fmla="*/ 497 h 529"/>
                  <a:gd name="T72" fmla="*/ 527 w 785"/>
                  <a:gd name="T73" fmla="*/ 472 h 529"/>
                  <a:gd name="T74" fmla="*/ 488 w 785"/>
                  <a:gd name="T75" fmla="*/ 455 h 529"/>
                  <a:gd name="T76" fmla="*/ 459 w 785"/>
                  <a:gd name="T77" fmla="*/ 429 h 529"/>
                  <a:gd name="T78" fmla="*/ 430 w 785"/>
                  <a:gd name="T79" fmla="*/ 376 h 529"/>
                  <a:gd name="T80" fmla="*/ 424 w 785"/>
                  <a:gd name="T81" fmla="*/ 319 h 529"/>
                  <a:gd name="T82" fmla="*/ 437 w 785"/>
                  <a:gd name="T83" fmla="*/ 235 h 529"/>
                  <a:gd name="T84" fmla="*/ 426 w 785"/>
                  <a:gd name="T85" fmla="*/ 172 h 529"/>
                  <a:gd name="T86" fmla="*/ 392 w 785"/>
                  <a:gd name="T87" fmla="*/ 144 h 529"/>
                  <a:gd name="T88" fmla="*/ 357 w 785"/>
                  <a:gd name="T89" fmla="*/ 172 h 529"/>
                  <a:gd name="T90" fmla="*/ 346 w 785"/>
                  <a:gd name="T91" fmla="*/ 235 h 529"/>
                  <a:gd name="T92" fmla="*/ 359 w 785"/>
                  <a:gd name="T93" fmla="*/ 319 h 529"/>
                  <a:gd name="T94" fmla="*/ 353 w 785"/>
                  <a:gd name="T95" fmla="*/ 376 h 529"/>
                  <a:gd name="T96" fmla="*/ 324 w 785"/>
                  <a:gd name="T97" fmla="*/ 429 h 529"/>
                  <a:gd name="T98" fmla="*/ 295 w 785"/>
                  <a:gd name="T99" fmla="*/ 455 h 529"/>
                  <a:gd name="T100" fmla="*/ 256 w 785"/>
                  <a:gd name="T101" fmla="*/ 472 h 529"/>
                  <a:gd name="T102" fmla="*/ 165 w 785"/>
                  <a:gd name="T103" fmla="*/ 497 h 529"/>
                  <a:gd name="T104" fmla="*/ 142 w 785"/>
                  <a:gd name="T105" fmla="*/ 508 h 529"/>
                  <a:gd name="T106" fmla="*/ 90 w 785"/>
                  <a:gd name="T107" fmla="*/ 525 h 529"/>
                  <a:gd name="T108" fmla="*/ 55 w 785"/>
                  <a:gd name="T109" fmla="*/ 527 h 529"/>
                  <a:gd name="T110" fmla="*/ 38 w 785"/>
                  <a:gd name="T111" fmla="*/ 51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5" h="529">
                    <a:moveTo>
                      <a:pt x="27" y="493"/>
                    </a:moveTo>
                    <a:lnTo>
                      <a:pt x="10" y="444"/>
                    </a:lnTo>
                    <a:lnTo>
                      <a:pt x="7" y="434"/>
                    </a:lnTo>
                    <a:lnTo>
                      <a:pt x="4" y="424"/>
                    </a:lnTo>
                    <a:lnTo>
                      <a:pt x="2" y="414"/>
                    </a:lnTo>
                    <a:lnTo>
                      <a:pt x="1" y="403"/>
                    </a:lnTo>
                    <a:lnTo>
                      <a:pt x="0" y="393"/>
                    </a:lnTo>
                    <a:lnTo>
                      <a:pt x="0" y="383"/>
                    </a:lnTo>
                    <a:lnTo>
                      <a:pt x="0" y="372"/>
                    </a:lnTo>
                    <a:lnTo>
                      <a:pt x="1" y="362"/>
                    </a:lnTo>
                    <a:lnTo>
                      <a:pt x="2" y="352"/>
                    </a:lnTo>
                    <a:lnTo>
                      <a:pt x="5" y="342"/>
                    </a:lnTo>
                    <a:lnTo>
                      <a:pt x="8" y="332"/>
                    </a:lnTo>
                    <a:lnTo>
                      <a:pt x="12" y="323"/>
                    </a:lnTo>
                    <a:lnTo>
                      <a:pt x="17" y="314"/>
                    </a:lnTo>
                    <a:lnTo>
                      <a:pt x="24" y="305"/>
                    </a:lnTo>
                    <a:lnTo>
                      <a:pt x="30" y="296"/>
                    </a:lnTo>
                    <a:lnTo>
                      <a:pt x="34" y="292"/>
                    </a:lnTo>
                    <a:lnTo>
                      <a:pt x="39" y="287"/>
                    </a:lnTo>
                    <a:lnTo>
                      <a:pt x="43" y="267"/>
                    </a:lnTo>
                    <a:lnTo>
                      <a:pt x="49" y="247"/>
                    </a:lnTo>
                    <a:lnTo>
                      <a:pt x="56" y="226"/>
                    </a:lnTo>
                    <a:lnTo>
                      <a:pt x="64" y="206"/>
                    </a:lnTo>
                    <a:lnTo>
                      <a:pt x="73" y="186"/>
                    </a:lnTo>
                    <a:lnTo>
                      <a:pt x="83" y="166"/>
                    </a:lnTo>
                    <a:lnTo>
                      <a:pt x="95" y="147"/>
                    </a:lnTo>
                    <a:lnTo>
                      <a:pt x="107" y="129"/>
                    </a:lnTo>
                    <a:lnTo>
                      <a:pt x="121" y="111"/>
                    </a:lnTo>
                    <a:lnTo>
                      <a:pt x="128" y="102"/>
                    </a:lnTo>
                    <a:lnTo>
                      <a:pt x="136" y="93"/>
                    </a:lnTo>
                    <a:lnTo>
                      <a:pt x="144" y="85"/>
                    </a:lnTo>
                    <a:lnTo>
                      <a:pt x="152" y="77"/>
                    </a:lnTo>
                    <a:lnTo>
                      <a:pt x="170" y="62"/>
                    </a:lnTo>
                    <a:lnTo>
                      <a:pt x="179" y="54"/>
                    </a:lnTo>
                    <a:lnTo>
                      <a:pt x="189" y="47"/>
                    </a:lnTo>
                    <a:lnTo>
                      <a:pt x="199" y="41"/>
                    </a:lnTo>
                    <a:lnTo>
                      <a:pt x="209" y="34"/>
                    </a:lnTo>
                    <a:lnTo>
                      <a:pt x="220" y="28"/>
                    </a:lnTo>
                    <a:lnTo>
                      <a:pt x="231" y="22"/>
                    </a:lnTo>
                    <a:lnTo>
                      <a:pt x="243" y="17"/>
                    </a:lnTo>
                    <a:lnTo>
                      <a:pt x="255" y="11"/>
                    </a:lnTo>
                    <a:lnTo>
                      <a:pt x="265" y="8"/>
                    </a:lnTo>
                    <a:lnTo>
                      <a:pt x="274" y="4"/>
                    </a:lnTo>
                    <a:lnTo>
                      <a:pt x="282" y="2"/>
                    </a:lnTo>
                    <a:lnTo>
                      <a:pt x="290" y="0"/>
                    </a:lnTo>
                    <a:lnTo>
                      <a:pt x="297" y="0"/>
                    </a:lnTo>
                    <a:lnTo>
                      <a:pt x="303" y="0"/>
                    </a:lnTo>
                    <a:lnTo>
                      <a:pt x="309" y="0"/>
                    </a:lnTo>
                    <a:lnTo>
                      <a:pt x="314" y="2"/>
                    </a:lnTo>
                    <a:lnTo>
                      <a:pt x="318" y="4"/>
                    </a:lnTo>
                    <a:lnTo>
                      <a:pt x="322" y="8"/>
                    </a:lnTo>
                    <a:lnTo>
                      <a:pt x="325" y="12"/>
                    </a:lnTo>
                    <a:lnTo>
                      <a:pt x="329" y="17"/>
                    </a:lnTo>
                    <a:lnTo>
                      <a:pt x="331" y="23"/>
                    </a:lnTo>
                    <a:lnTo>
                      <a:pt x="333" y="29"/>
                    </a:lnTo>
                    <a:lnTo>
                      <a:pt x="334" y="37"/>
                    </a:lnTo>
                    <a:lnTo>
                      <a:pt x="336" y="46"/>
                    </a:lnTo>
                    <a:lnTo>
                      <a:pt x="337" y="59"/>
                    </a:lnTo>
                    <a:lnTo>
                      <a:pt x="337" y="72"/>
                    </a:lnTo>
                    <a:lnTo>
                      <a:pt x="337" y="84"/>
                    </a:lnTo>
                    <a:lnTo>
                      <a:pt x="336" y="97"/>
                    </a:lnTo>
                    <a:lnTo>
                      <a:pt x="334" y="104"/>
                    </a:lnTo>
                    <a:lnTo>
                      <a:pt x="333" y="110"/>
                    </a:lnTo>
                    <a:lnTo>
                      <a:pt x="332" y="117"/>
                    </a:lnTo>
                    <a:lnTo>
                      <a:pt x="329" y="123"/>
                    </a:lnTo>
                    <a:lnTo>
                      <a:pt x="325" y="135"/>
                    </a:lnTo>
                    <a:lnTo>
                      <a:pt x="322" y="141"/>
                    </a:lnTo>
                    <a:lnTo>
                      <a:pt x="319" y="147"/>
                    </a:lnTo>
                    <a:lnTo>
                      <a:pt x="324" y="163"/>
                    </a:lnTo>
                    <a:lnTo>
                      <a:pt x="332" y="158"/>
                    </a:lnTo>
                    <a:lnTo>
                      <a:pt x="340" y="151"/>
                    </a:lnTo>
                    <a:lnTo>
                      <a:pt x="348" y="144"/>
                    </a:lnTo>
                    <a:lnTo>
                      <a:pt x="356" y="136"/>
                    </a:lnTo>
                    <a:lnTo>
                      <a:pt x="363" y="128"/>
                    </a:lnTo>
                    <a:lnTo>
                      <a:pt x="369" y="120"/>
                    </a:lnTo>
                    <a:lnTo>
                      <a:pt x="372" y="113"/>
                    </a:lnTo>
                    <a:lnTo>
                      <a:pt x="373" y="109"/>
                    </a:lnTo>
                    <a:lnTo>
                      <a:pt x="374" y="106"/>
                    </a:lnTo>
                    <a:lnTo>
                      <a:pt x="374" y="65"/>
                    </a:lnTo>
                    <a:lnTo>
                      <a:pt x="409" y="65"/>
                    </a:lnTo>
                    <a:lnTo>
                      <a:pt x="409" y="106"/>
                    </a:lnTo>
                    <a:lnTo>
                      <a:pt x="410" y="109"/>
                    </a:lnTo>
                    <a:lnTo>
                      <a:pt x="411" y="113"/>
                    </a:lnTo>
                    <a:lnTo>
                      <a:pt x="414" y="120"/>
                    </a:lnTo>
                    <a:lnTo>
                      <a:pt x="417" y="124"/>
                    </a:lnTo>
                    <a:lnTo>
                      <a:pt x="420" y="128"/>
                    </a:lnTo>
                    <a:lnTo>
                      <a:pt x="427" y="136"/>
                    </a:lnTo>
                    <a:lnTo>
                      <a:pt x="435" y="144"/>
                    </a:lnTo>
                    <a:lnTo>
                      <a:pt x="443" y="151"/>
                    </a:lnTo>
                    <a:lnTo>
                      <a:pt x="451" y="158"/>
                    </a:lnTo>
                    <a:lnTo>
                      <a:pt x="458" y="163"/>
                    </a:lnTo>
                    <a:lnTo>
                      <a:pt x="464" y="147"/>
                    </a:lnTo>
                    <a:lnTo>
                      <a:pt x="461" y="141"/>
                    </a:lnTo>
                    <a:lnTo>
                      <a:pt x="458" y="135"/>
                    </a:lnTo>
                    <a:lnTo>
                      <a:pt x="454" y="123"/>
                    </a:lnTo>
                    <a:lnTo>
                      <a:pt x="450" y="110"/>
                    </a:lnTo>
                    <a:lnTo>
                      <a:pt x="447" y="97"/>
                    </a:lnTo>
                    <a:lnTo>
                      <a:pt x="446" y="84"/>
                    </a:lnTo>
                    <a:lnTo>
                      <a:pt x="446" y="72"/>
                    </a:lnTo>
                    <a:lnTo>
                      <a:pt x="446" y="59"/>
                    </a:lnTo>
                    <a:lnTo>
                      <a:pt x="447" y="46"/>
                    </a:lnTo>
                    <a:lnTo>
                      <a:pt x="449" y="37"/>
                    </a:lnTo>
                    <a:lnTo>
                      <a:pt x="450" y="29"/>
                    </a:lnTo>
                    <a:lnTo>
                      <a:pt x="452" y="23"/>
                    </a:lnTo>
                    <a:lnTo>
                      <a:pt x="454" y="17"/>
                    </a:lnTo>
                    <a:lnTo>
                      <a:pt x="458" y="12"/>
                    </a:lnTo>
                    <a:lnTo>
                      <a:pt x="461" y="8"/>
                    </a:lnTo>
                    <a:lnTo>
                      <a:pt x="465" y="4"/>
                    </a:lnTo>
                    <a:lnTo>
                      <a:pt x="469" y="2"/>
                    </a:lnTo>
                    <a:lnTo>
                      <a:pt x="474" y="0"/>
                    </a:lnTo>
                    <a:lnTo>
                      <a:pt x="480" y="0"/>
                    </a:lnTo>
                    <a:lnTo>
                      <a:pt x="486" y="0"/>
                    </a:lnTo>
                    <a:lnTo>
                      <a:pt x="493" y="0"/>
                    </a:lnTo>
                    <a:lnTo>
                      <a:pt x="501" y="2"/>
                    </a:lnTo>
                    <a:lnTo>
                      <a:pt x="509" y="4"/>
                    </a:lnTo>
                    <a:lnTo>
                      <a:pt x="518" y="8"/>
                    </a:lnTo>
                    <a:lnTo>
                      <a:pt x="528" y="11"/>
                    </a:lnTo>
                    <a:lnTo>
                      <a:pt x="540" y="17"/>
                    </a:lnTo>
                    <a:lnTo>
                      <a:pt x="552" y="22"/>
                    </a:lnTo>
                    <a:lnTo>
                      <a:pt x="563" y="28"/>
                    </a:lnTo>
                    <a:lnTo>
                      <a:pt x="574" y="34"/>
                    </a:lnTo>
                    <a:lnTo>
                      <a:pt x="584" y="41"/>
                    </a:lnTo>
                    <a:lnTo>
                      <a:pt x="594" y="47"/>
                    </a:lnTo>
                    <a:lnTo>
                      <a:pt x="604" y="54"/>
                    </a:lnTo>
                    <a:lnTo>
                      <a:pt x="613" y="62"/>
                    </a:lnTo>
                    <a:lnTo>
                      <a:pt x="631" y="77"/>
                    </a:lnTo>
                    <a:lnTo>
                      <a:pt x="639" y="85"/>
                    </a:lnTo>
                    <a:lnTo>
                      <a:pt x="647" y="93"/>
                    </a:lnTo>
                    <a:lnTo>
                      <a:pt x="655" y="102"/>
                    </a:lnTo>
                    <a:lnTo>
                      <a:pt x="662" y="111"/>
                    </a:lnTo>
                    <a:lnTo>
                      <a:pt x="676" y="129"/>
                    </a:lnTo>
                    <a:lnTo>
                      <a:pt x="688" y="147"/>
                    </a:lnTo>
                    <a:lnTo>
                      <a:pt x="700" y="166"/>
                    </a:lnTo>
                    <a:lnTo>
                      <a:pt x="710" y="186"/>
                    </a:lnTo>
                    <a:lnTo>
                      <a:pt x="719" y="206"/>
                    </a:lnTo>
                    <a:lnTo>
                      <a:pt x="727" y="226"/>
                    </a:lnTo>
                    <a:lnTo>
                      <a:pt x="734" y="247"/>
                    </a:lnTo>
                    <a:lnTo>
                      <a:pt x="739" y="267"/>
                    </a:lnTo>
                    <a:lnTo>
                      <a:pt x="744" y="287"/>
                    </a:lnTo>
                    <a:lnTo>
                      <a:pt x="752" y="296"/>
                    </a:lnTo>
                    <a:lnTo>
                      <a:pt x="759" y="305"/>
                    </a:lnTo>
                    <a:lnTo>
                      <a:pt x="765" y="314"/>
                    </a:lnTo>
                    <a:lnTo>
                      <a:pt x="771" y="323"/>
                    </a:lnTo>
                    <a:lnTo>
                      <a:pt x="775" y="332"/>
                    </a:lnTo>
                    <a:lnTo>
                      <a:pt x="778" y="342"/>
                    </a:lnTo>
                    <a:lnTo>
                      <a:pt x="781" y="352"/>
                    </a:lnTo>
                    <a:lnTo>
                      <a:pt x="782" y="362"/>
                    </a:lnTo>
                    <a:lnTo>
                      <a:pt x="783" y="372"/>
                    </a:lnTo>
                    <a:lnTo>
                      <a:pt x="784" y="383"/>
                    </a:lnTo>
                    <a:lnTo>
                      <a:pt x="783" y="393"/>
                    </a:lnTo>
                    <a:lnTo>
                      <a:pt x="782" y="403"/>
                    </a:lnTo>
                    <a:lnTo>
                      <a:pt x="781" y="414"/>
                    </a:lnTo>
                    <a:lnTo>
                      <a:pt x="779" y="424"/>
                    </a:lnTo>
                    <a:lnTo>
                      <a:pt x="776" y="434"/>
                    </a:lnTo>
                    <a:lnTo>
                      <a:pt x="773" y="444"/>
                    </a:lnTo>
                    <a:lnTo>
                      <a:pt x="756" y="493"/>
                    </a:lnTo>
                    <a:lnTo>
                      <a:pt x="753" y="503"/>
                    </a:lnTo>
                    <a:lnTo>
                      <a:pt x="749" y="511"/>
                    </a:lnTo>
                    <a:lnTo>
                      <a:pt x="748" y="515"/>
                    </a:lnTo>
                    <a:lnTo>
                      <a:pt x="745" y="518"/>
                    </a:lnTo>
                    <a:lnTo>
                      <a:pt x="743" y="521"/>
                    </a:lnTo>
                    <a:lnTo>
                      <a:pt x="740" y="523"/>
                    </a:lnTo>
                    <a:lnTo>
                      <a:pt x="737" y="525"/>
                    </a:lnTo>
                    <a:lnTo>
                      <a:pt x="733" y="526"/>
                    </a:lnTo>
                    <a:lnTo>
                      <a:pt x="728" y="527"/>
                    </a:lnTo>
                    <a:lnTo>
                      <a:pt x="723" y="527"/>
                    </a:lnTo>
                    <a:lnTo>
                      <a:pt x="717" y="528"/>
                    </a:lnTo>
                    <a:lnTo>
                      <a:pt x="710" y="527"/>
                    </a:lnTo>
                    <a:lnTo>
                      <a:pt x="702" y="526"/>
                    </a:lnTo>
                    <a:lnTo>
                      <a:pt x="693" y="525"/>
                    </a:lnTo>
                    <a:lnTo>
                      <a:pt x="678" y="522"/>
                    </a:lnTo>
                    <a:lnTo>
                      <a:pt x="668" y="519"/>
                    </a:lnTo>
                    <a:lnTo>
                      <a:pt x="659" y="516"/>
                    </a:lnTo>
                    <a:lnTo>
                      <a:pt x="649" y="512"/>
                    </a:lnTo>
                    <a:lnTo>
                      <a:pt x="641" y="508"/>
                    </a:lnTo>
                    <a:lnTo>
                      <a:pt x="638" y="506"/>
                    </a:lnTo>
                    <a:lnTo>
                      <a:pt x="635" y="503"/>
                    </a:lnTo>
                    <a:lnTo>
                      <a:pt x="633" y="501"/>
                    </a:lnTo>
                    <a:lnTo>
                      <a:pt x="632" y="499"/>
                    </a:lnTo>
                    <a:lnTo>
                      <a:pt x="618" y="497"/>
                    </a:lnTo>
                    <a:lnTo>
                      <a:pt x="605" y="495"/>
                    </a:lnTo>
                    <a:lnTo>
                      <a:pt x="591" y="492"/>
                    </a:lnTo>
                    <a:lnTo>
                      <a:pt x="578" y="488"/>
                    </a:lnTo>
                    <a:lnTo>
                      <a:pt x="552" y="481"/>
                    </a:lnTo>
                    <a:lnTo>
                      <a:pt x="527" y="472"/>
                    </a:lnTo>
                    <a:lnTo>
                      <a:pt x="519" y="470"/>
                    </a:lnTo>
                    <a:lnTo>
                      <a:pt x="513" y="468"/>
                    </a:lnTo>
                    <a:lnTo>
                      <a:pt x="506" y="465"/>
                    </a:lnTo>
                    <a:lnTo>
                      <a:pt x="499" y="462"/>
                    </a:lnTo>
                    <a:lnTo>
                      <a:pt x="488" y="455"/>
                    </a:lnTo>
                    <a:lnTo>
                      <a:pt x="482" y="451"/>
                    </a:lnTo>
                    <a:lnTo>
                      <a:pt x="477" y="447"/>
                    </a:lnTo>
                    <a:lnTo>
                      <a:pt x="472" y="443"/>
                    </a:lnTo>
                    <a:lnTo>
                      <a:pt x="467" y="439"/>
                    </a:lnTo>
                    <a:lnTo>
                      <a:pt x="459" y="429"/>
                    </a:lnTo>
                    <a:lnTo>
                      <a:pt x="450" y="420"/>
                    </a:lnTo>
                    <a:lnTo>
                      <a:pt x="444" y="409"/>
                    </a:lnTo>
                    <a:lnTo>
                      <a:pt x="438" y="398"/>
                    </a:lnTo>
                    <a:lnTo>
                      <a:pt x="433" y="388"/>
                    </a:lnTo>
                    <a:lnTo>
                      <a:pt x="430" y="376"/>
                    </a:lnTo>
                    <a:lnTo>
                      <a:pt x="427" y="365"/>
                    </a:lnTo>
                    <a:lnTo>
                      <a:pt x="425" y="353"/>
                    </a:lnTo>
                    <a:lnTo>
                      <a:pt x="424" y="342"/>
                    </a:lnTo>
                    <a:lnTo>
                      <a:pt x="424" y="330"/>
                    </a:lnTo>
                    <a:lnTo>
                      <a:pt x="424" y="319"/>
                    </a:lnTo>
                    <a:lnTo>
                      <a:pt x="426" y="302"/>
                    </a:lnTo>
                    <a:lnTo>
                      <a:pt x="428" y="285"/>
                    </a:lnTo>
                    <a:lnTo>
                      <a:pt x="430" y="268"/>
                    </a:lnTo>
                    <a:lnTo>
                      <a:pt x="433" y="252"/>
                    </a:lnTo>
                    <a:lnTo>
                      <a:pt x="437" y="235"/>
                    </a:lnTo>
                    <a:lnTo>
                      <a:pt x="441" y="219"/>
                    </a:lnTo>
                    <a:lnTo>
                      <a:pt x="446" y="202"/>
                    </a:lnTo>
                    <a:lnTo>
                      <a:pt x="451" y="185"/>
                    </a:lnTo>
                    <a:lnTo>
                      <a:pt x="434" y="177"/>
                    </a:lnTo>
                    <a:lnTo>
                      <a:pt x="426" y="172"/>
                    </a:lnTo>
                    <a:lnTo>
                      <a:pt x="418" y="167"/>
                    </a:lnTo>
                    <a:lnTo>
                      <a:pt x="411" y="162"/>
                    </a:lnTo>
                    <a:lnTo>
                      <a:pt x="403" y="157"/>
                    </a:lnTo>
                    <a:lnTo>
                      <a:pt x="397" y="151"/>
                    </a:lnTo>
                    <a:lnTo>
                      <a:pt x="392" y="144"/>
                    </a:lnTo>
                    <a:lnTo>
                      <a:pt x="386" y="151"/>
                    </a:lnTo>
                    <a:lnTo>
                      <a:pt x="379" y="157"/>
                    </a:lnTo>
                    <a:lnTo>
                      <a:pt x="372" y="162"/>
                    </a:lnTo>
                    <a:lnTo>
                      <a:pt x="365" y="167"/>
                    </a:lnTo>
                    <a:lnTo>
                      <a:pt x="357" y="172"/>
                    </a:lnTo>
                    <a:lnTo>
                      <a:pt x="349" y="177"/>
                    </a:lnTo>
                    <a:lnTo>
                      <a:pt x="332" y="185"/>
                    </a:lnTo>
                    <a:lnTo>
                      <a:pt x="337" y="202"/>
                    </a:lnTo>
                    <a:lnTo>
                      <a:pt x="342" y="219"/>
                    </a:lnTo>
                    <a:lnTo>
                      <a:pt x="346" y="235"/>
                    </a:lnTo>
                    <a:lnTo>
                      <a:pt x="350" y="252"/>
                    </a:lnTo>
                    <a:lnTo>
                      <a:pt x="353" y="268"/>
                    </a:lnTo>
                    <a:lnTo>
                      <a:pt x="355" y="285"/>
                    </a:lnTo>
                    <a:lnTo>
                      <a:pt x="357" y="302"/>
                    </a:lnTo>
                    <a:lnTo>
                      <a:pt x="359" y="319"/>
                    </a:lnTo>
                    <a:lnTo>
                      <a:pt x="359" y="330"/>
                    </a:lnTo>
                    <a:lnTo>
                      <a:pt x="359" y="342"/>
                    </a:lnTo>
                    <a:lnTo>
                      <a:pt x="358" y="353"/>
                    </a:lnTo>
                    <a:lnTo>
                      <a:pt x="356" y="365"/>
                    </a:lnTo>
                    <a:lnTo>
                      <a:pt x="353" y="376"/>
                    </a:lnTo>
                    <a:lnTo>
                      <a:pt x="349" y="388"/>
                    </a:lnTo>
                    <a:lnTo>
                      <a:pt x="345" y="398"/>
                    </a:lnTo>
                    <a:lnTo>
                      <a:pt x="339" y="409"/>
                    </a:lnTo>
                    <a:lnTo>
                      <a:pt x="332" y="420"/>
                    </a:lnTo>
                    <a:lnTo>
                      <a:pt x="324" y="429"/>
                    </a:lnTo>
                    <a:lnTo>
                      <a:pt x="316" y="439"/>
                    </a:lnTo>
                    <a:lnTo>
                      <a:pt x="311" y="443"/>
                    </a:lnTo>
                    <a:lnTo>
                      <a:pt x="306" y="447"/>
                    </a:lnTo>
                    <a:lnTo>
                      <a:pt x="301" y="451"/>
                    </a:lnTo>
                    <a:lnTo>
                      <a:pt x="295" y="455"/>
                    </a:lnTo>
                    <a:lnTo>
                      <a:pt x="283" y="462"/>
                    </a:lnTo>
                    <a:lnTo>
                      <a:pt x="277" y="465"/>
                    </a:lnTo>
                    <a:lnTo>
                      <a:pt x="270" y="468"/>
                    </a:lnTo>
                    <a:lnTo>
                      <a:pt x="264" y="470"/>
                    </a:lnTo>
                    <a:lnTo>
                      <a:pt x="256" y="472"/>
                    </a:lnTo>
                    <a:lnTo>
                      <a:pt x="231" y="481"/>
                    </a:lnTo>
                    <a:lnTo>
                      <a:pt x="205" y="488"/>
                    </a:lnTo>
                    <a:lnTo>
                      <a:pt x="192" y="492"/>
                    </a:lnTo>
                    <a:lnTo>
                      <a:pt x="178" y="495"/>
                    </a:lnTo>
                    <a:lnTo>
                      <a:pt x="165" y="497"/>
                    </a:lnTo>
                    <a:lnTo>
                      <a:pt x="151" y="499"/>
                    </a:lnTo>
                    <a:lnTo>
                      <a:pt x="150" y="501"/>
                    </a:lnTo>
                    <a:lnTo>
                      <a:pt x="148" y="503"/>
                    </a:lnTo>
                    <a:lnTo>
                      <a:pt x="145" y="506"/>
                    </a:lnTo>
                    <a:lnTo>
                      <a:pt x="142" y="508"/>
                    </a:lnTo>
                    <a:lnTo>
                      <a:pt x="134" y="512"/>
                    </a:lnTo>
                    <a:lnTo>
                      <a:pt x="124" y="516"/>
                    </a:lnTo>
                    <a:lnTo>
                      <a:pt x="114" y="519"/>
                    </a:lnTo>
                    <a:lnTo>
                      <a:pt x="105" y="522"/>
                    </a:lnTo>
                    <a:lnTo>
                      <a:pt x="90" y="525"/>
                    </a:lnTo>
                    <a:lnTo>
                      <a:pt x="81" y="526"/>
                    </a:lnTo>
                    <a:lnTo>
                      <a:pt x="73" y="527"/>
                    </a:lnTo>
                    <a:lnTo>
                      <a:pt x="66" y="528"/>
                    </a:lnTo>
                    <a:lnTo>
                      <a:pt x="60" y="527"/>
                    </a:lnTo>
                    <a:lnTo>
                      <a:pt x="55" y="527"/>
                    </a:lnTo>
                    <a:lnTo>
                      <a:pt x="50" y="526"/>
                    </a:lnTo>
                    <a:lnTo>
                      <a:pt x="46" y="525"/>
                    </a:lnTo>
                    <a:lnTo>
                      <a:pt x="43" y="523"/>
                    </a:lnTo>
                    <a:lnTo>
                      <a:pt x="40" y="521"/>
                    </a:lnTo>
                    <a:lnTo>
                      <a:pt x="38" y="518"/>
                    </a:lnTo>
                    <a:lnTo>
                      <a:pt x="35" y="515"/>
                    </a:lnTo>
                    <a:lnTo>
                      <a:pt x="34" y="511"/>
                    </a:lnTo>
                    <a:lnTo>
                      <a:pt x="30" y="503"/>
                    </a:lnTo>
                    <a:lnTo>
                      <a:pt x="27" y="493"/>
                    </a:lnTo>
                  </a:path>
                </a:pathLst>
              </a:custGeom>
              <a:solidFill>
                <a:srgbClr val="FFCC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3" name="Freeform 40">
                <a:extLst>
                  <a:ext uri="{FF2B5EF4-FFF2-40B4-BE49-F238E27FC236}">
                    <a16:creationId xmlns:a16="http://schemas.microsoft.com/office/drawing/2014/main" id="{5B5B9330-0BF9-B5B3-02E6-6E731D3544C8}"/>
                  </a:ext>
                </a:extLst>
              </p:cNvPr>
              <p:cNvSpPr>
                <a:spLocks/>
              </p:cNvSpPr>
              <p:nvPr/>
            </p:nvSpPr>
            <p:spPr bwMode="auto">
              <a:xfrm>
                <a:off x="2639" y="2366"/>
                <a:ext cx="193" cy="227"/>
              </a:xfrm>
              <a:custGeom>
                <a:avLst/>
                <a:gdLst>
                  <a:gd name="T0" fmla="*/ 168 w 193"/>
                  <a:gd name="T1" fmla="*/ 15 h 227"/>
                  <a:gd name="T2" fmla="*/ 136 w 193"/>
                  <a:gd name="T3" fmla="*/ 34 h 227"/>
                  <a:gd name="T4" fmla="*/ 126 w 193"/>
                  <a:gd name="T5" fmla="*/ 43 h 227"/>
                  <a:gd name="T6" fmla="*/ 99 w 193"/>
                  <a:gd name="T7" fmla="*/ 39 h 227"/>
                  <a:gd name="T8" fmla="*/ 67 w 193"/>
                  <a:gd name="T9" fmla="*/ 24 h 227"/>
                  <a:gd name="T10" fmla="*/ 54 w 193"/>
                  <a:gd name="T11" fmla="*/ 13 h 227"/>
                  <a:gd name="T12" fmla="*/ 45 w 193"/>
                  <a:gd name="T13" fmla="*/ 0 h 227"/>
                  <a:gd name="T14" fmla="*/ 45 w 193"/>
                  <a:gd name="T15" fmla="*/ 11 h 227"/>
                  <a:gd name="T16" fmla="*/ 54 w 193"/>
                  <a:gd name="T17" fmla="*/ 28 h 227"/>
                  <a:gd name="T18" fmla="*/ 27 w 193"/>
                  <a:gd name="T19" fmla="*/ 24 h 227"/>
                  <a:gd name="T20" fmla="*/ 14 w 193"/>
                  <a:gd name="T21" fmla="*/ 27 h 227"/>
                  <a:gd name="T22" fmla="*/ 56 w 193"/>
                  <a:gd name="T23" fmla="*/ 41 h 227"/>
                  <a:gd name="T24" fmla="*/ 96 w 193"/>
                  <a:gd name="T25" fmla="*/ 58 h 227"/>
                  <a:gd name="T26" fmla="*/ 106 w 193"/>
                  <a:gd name="T27" fmla="*/ 79 h 227"/>
                  <a:gd name="T28" fmla="*/ 5 w 193"/>
                  <a:gd name="T29" fmla="*/ 131 h 227"/>
                  <a:gd name="T30" fmla="*/ 5 w 193"/>
                  <a:gd name="T31" fmla="*/ 131 h 227"/>
                  <a:gd name="T32" fmla="*/ 67 w 193"/>
                  <a:gd name="T33" fmla="*/ 131 h 227"/>
                  <a:gd name="T34" fmla="*/ 42 w 193"/>
                  <a:gd name="T35" fmla="*/ 150 h 227"/>
                  <a:gd name="T36" fmla="*/ 12 w 193"/>
                  <a:gd name="T37" fmla="*/ 163 h 227"/>
                  <a:gd name="T38" fmla="*/ 6 w 193"/>
                  <a:gd name="T39" fmla="*/ 168 h 227"/>
                  <a:gd name="T40" fmla="*/ 9 w 193"/>
                  <a:gd name="T41" fmla="*/ 173 h 227"/>
                  <a:gd name="T42" fmla="*/ 22 w 193"/>
                  <a:gd name="T43" fmla="*/ 172 h 227"/>
                  <a:gd name="T44" fmla="*/ 58 w 193"/>
                  <a:gd name="T45" fmla="*/ 160 h 227"/>
                  <a:gd name="T46" fmla="*/ 60 w 193"/>
                  <a:gd name="T47" fmla="*/ 169 h 227"/>
                  <a:gd name="T48" fmla="*/ 39 w 193"/>
                  <a:gd name="T49" fmla="*/ 188 h 227"/>
                  <a:gd name="T50" fmla="*/ 12 w 193"/>
                  <a:gd name="T51" fmla="*/ 202 h 227"/>
                  <a:gd name="T52" fmla="*/ 29 w 193"/>
                  <a:gd name="T53" fmla="*/ 199 h 227"/>
                  <a:gd name="T54" fmla="*/ 52 w 193"/>
                  <a:gd name="T55" fmla="*/ 188 h 227"/>
                  <a:gd name="T56" fmla="*/ 58 w 193"/>
                  <a:gd name="T57" fmla="*/ 203 h 227"/>
                  <a:gd name="T58" fmla="*/ 60 w 193"/>
                  <a:gd name="T59" fmla="*/ 195 h 227"/>
                  <a:gd name="T60" fmla="*/ 61 w 193"/>
                  <a:gd name="T61" fmla="*/ 182 h 227"/>
                  <a:gd name="T62" fmla="*/ 79 w 193"/>
                  <a:gd name="T63" fmla="*/ 164 h 227"/>
                  <a:gd name="T64" fmla="*/ 100 w 193"/>
                  <a:gd name="T65" fmla="*/ 130 h 227"/>
                  <a:gd name="T66" fmla="*/ 103 w 193"/>
                  <a:gd name="T67" fmla="*/ 152 h 227"/>
                  <a:gd name="T68" fmla="*/ 111 w 193"/>
                  <a:gd name="T69" fmla="*/ 186 h 227"/>
                  <a:gd name="T70" fmla="*/ 115 w 193"/>
                  <a:gd name="T71" fmla="*/ 219 h 227"/>
                  <a:gd name="T72" fmla="*/ 119 w 193"/>
                  <a:gd name="T73" fmla="*/ 224 h 227"/>
                  <a:gd name="T74" fmla="*/ 125 w 193"/>
                  <a:gd name="T75" fmla="*/ 226 h 227"/>
                  <a:gd name="T76" fmla="*/ 129 w 193"/>
                  <a:gd name="T77" fmla="*/ 217 h 227"/>
                  <a:gd name="T78" fmla="*/ 130 w 193"/>
                  <a:gd name="T79" fmla="*/ 198 h 227"/>
                  <a:gd name="T80" fmla="*/ 120 w 193"/>
                  <a:gd name="T81" fmla="*/ 145 h 227"/>
                  <a:gd name="T82" fmla="*/ 117 w 193"/>
                  <a:gd name="T83" fmla="*/ 126 h 227"/>
                  <a:gd name="T84" fmla="*/ 118 w 193"/>
                  <a:gd name="T85" fmla="*/ 102 h 227"/>
                  <a:gd name="T86" fmla="*/ 127 w 193"/>
                  <a:gd name="T87" fmla="*/ 78 h 227"/>
                  <a:gd name="T88" fmla="*/ 144 w 193"/>
                  <a:gd name="T89" fmla="*/ 57 h 227"/>
                  <a:gd name="T90" fmla="*/ 166 w 193"/>
                  <a:gd name="T91" fmla="*/ 4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227">
                    <a:moveTo>
                      <a:pt x="184" y="6"/>
                    </a:moveTo>
                    <a:lnTo>
                      <a:pt x="176" y="11"/>
                    </a:lnTo>
                    <a:lnTo>
                      <a:pt x="168" y="15"/>
                    </a:lnTo>
                    <a:lnTo>
                      <a:pt x="151" y="24"/>
                    </a:lnTo>
                    <a:lnTo>
                      <a:pt x="143" y="29"/>
                    </a:lnTo>
                    <a:lnTo>
                      <a:pt x="136" y="34"/>
                    </a:lnTo>
                    <a:lnTo>
                      <a:pt x="132" y="36"/>
                    </a:lnTo>
                    <a:lnTo>
                      <a:pt x="129" y="40"/>
                    </a:lnTo>
                    <a:lnTo>
                      <a:pt x="126" y="43"/>
                    </a:lnTo>
                    <a:lnTo>
                      <a:pt x="123" y="46"/>
                    </a:lnTo>
                    <a:lnTo>
                      <a:pt x="111" y="43"/>
                    </a:lnTo>
                    <a:lnTo>
                      <a:pt x="99" y="39"/>
                    </a:lnTo>
                    <a:lnTo>
                      <a:pt x="87" y="35"/>
                    </a:lnTo>
                    <a:lnTo>
                      <a:pt x="77" y="30"/>
                    </a:lnTo>
                    <a:lnTo>
                      <a:pt x="67" y="24"/>
                    </a:lnTo>
                    <a:lnTo>
                      <a:pt x="62" y="20"/>
                    </a:lnTo>
                    <a:lnTo>
                      <a:pt x="58" y="17"/>
                    </a:lnTo>
                    <a:lnTo>
                      <a:pt x="54" y="13"/>
                    </a:lnTo>
                    <a:lnTo>
                      <a:pt x="50" y="9"/>
                    </a:lnTo>
                    <a:lnTo>
                      <a:pt x="47" y="4"/>
                    </a:lnTo>
                    <a:lnTo>
                      <a:pt x="45" y="0"/>
                    </a:lnTo>
                    <a:lnTo>
                      <a:pt x="44" y="3"/>
                    </a:lnTo>
                    <a:lnTo>
                      <a:pt x="44" y="7"/>
                    </a:lnTo>
                    <a:lnTo>
                      <a:pt x="45" y="11"/>
                    </a:lnTo>
                    <a:lnTo>
                      <a:pt x="46" y="14"/>
                    </a:lnTo>
                    <a:lnTo>
                      <a:pt x="50" y="21"/>
                    </a:lnTo>
                    <a:lnTo>
                      <a:pt x="54" y="28"/>
                    </a:lnTo>
                    <a:lnTo>
                      <a:pt x="48" y="26"/>
                    </a:lnTo>
                    <a:lnTo>
                      <a:pt x="41" y="25"/>
                    </a:lnTo>
                    <a:lnTo>
                      <a:pt x="27" y="24"/>
                    </a:lnTo>
                    <a:lnTo>
                      <a:pt x="13" y="24"/>
                    </a:lnTo>
                    <a:lnTo>
                      <a:pt x="0" y="24"/>
                    </a:lnTo>
                    <a:lnTo>
                      <a:pt x="14" y="27"/>
                    </a:lnTo>
                    <a:lnTo>
                      <a:pt x="29" y="31"/>
                    </a:lnTo>
                    <a:lnTo>
                      <a:pt x="42" y="36"/>
                    </a:lnTo>
                    <a:lnTo>
                      <a:pt x="56" y="41"/>
                    </a:lnTo>
                    <a:lnTo>
                      <a:pt x="70" y="46"/>
                    </a:lnTo>
                    <a:lnTo>
                      <a:pt x="83" y="52"/>
                    </a:lnTo>
                    <a:lnTo>
                      <a:pt x="96" y="58"/>
                    </a:lnTo>
                    <a:lnTo>
                      <a:pt x="109" y="64"/>
                    </a:lnTo>
                    <a:lnTo>
                      <a:pt x="108" y="72"/>
                    </a:lnTo>
                    <a:lnTo>
                      <a:pt x="106" y="79"/>
                    </a:lnTo>
                    <a:lnTo>
                      <a:pt x="104" y="86"/>
                    </a:lnTo>
                    <a:lnTo>
                      <a:pt x="101" y="93"/>
                    </a:lnTo>
                    <a:lnTo>
                      <a:pt x="5" y="131"/>
                    </a:lnTo>
                    <a:lnTo>
                      <a:pt x="5" y="131"/>
                    </a:lnTo>
                    <a:lnTo>
                      <a:pt x="5" y="131"/>
                    </a:lnTo>
                    <a:lnTo>
                      <a:pt x="5" y="131"/>
                    </a:lnTo>
                    <a:lnTo>
                      <a:pt x="80" y="117"/>
                    </a:lnTo>
                    <a:lnTo>
                      <a:pt x="74" y="124"/>
                    </a:lnTo>
                    <a:lnTo>
                      <a:pt x="67" y="131"/>
                    </a:lnTo>
                    <a:lnTo>
                      <a:pt x="59" y="138"/>
                    </a:lnTo>
                    <a:lnTo>
                      <a:pt x="51" y="144"/>
                    </a:lnTo>
                    <a:lnTo>
                      <a:pt x="42" y="150"/>
                    </a:lnTo>
                    <a:lnTo>
                      <a:pt x="33" y="155"/>
                    </a:lnTo>
                    <a:lnTo>
                      <a:pt x="22" y="159"/>
                    </a:lnTo>
                    <a:lnTo>
                      <a:pt x="12" y="163"/>
                    </a:lnTo>
                    <a:lnTo>
                      <a:pt x="9" y="165"/>
                    </a:lnTo>
                    <a:lnTo>
                      <a:pt x="7" y="167"/>
                    </a:lnTo>
                    <a:lnTo>
                      <a:pt x="6" y="168"/>
                    </a:lnTo>
                    <a:lnTo>
                      <a:pt x="7" y="170"/>
                    </a:lnTo>
                    <a:lnTo>
                      <a:pt x="8" y="172"/>
                    </a:lnTo>
                    <a:lnTo>
                      <a:pt x="9" y="173"/>
                    </a:lnTo>
                    <a:lnTo>
                      <a:pt x="12" y="173"/>
                    </a:lnTo>
                    <a:lnTo>
                      <a:pt x="15" y="173"/>
                    </a:lnTo>
                    <a:lnTo>
                      <a:pt x="22" y="172"/>
                    </a:lnTo>
                    <a:lnTo>
                      <a:pt x="29" y="170"/>
                    </a:lnTo>
                    <a:lnTo>
                      <a:pt x="44" y="166"/>
                    </a:lnTo>
                    <a:lnTo>
                      <a:pt x="58" y="160"/>
                    </a:lnTo>
                    <a:lnTo>
                      <a:pt x="70" y="155"/>
                    </a:lnTo>
                    <a:lnTo>
                      <a:pt x="66" y="162"/>
                    </a:lnTo>
                    <a:lnTo>
                      <a:pt x="60" y="169"/>
                    </a:lnTo>
                    <a:lnTo>
                      <a:pt x="54" y="176"/>
                    </a:lnTo>
                    <a:lnTo>
                      <a:pt x="47" y="183"/>
                    </a:lnTo>
                    <a:lnTo>
                      <a:pt x="39" y="188"/>
                    </a:lnTo>
                    <a:lnTo>
                      <a:pt x="31" y="194"/>
                    </a:lnTo>
                    <a:lnTo>
                      <a:pt x="22" y="198"/>
                    </a:lnTo>
                    <a:lnTo>
                      <a:pt x="12" y="202"/>
                    </a:lnTo>
                    <a:lnTo>
                      <a:pt x="18" y="201"/>
                    </a:lnTo>
                    <a:lnTo>
                      <a:pt x="23" y="200"/>
                    </a:lnTo>
                    <a:lnTo>
                      <a:pt x="29" y="199"/>
                    </a:lnTo>
                    <a:lnTo>
                      <a:pt x="34" y="198"/>
                    </a:lnTo>
                    <a:lnTo>
                      <a:pt x="43" y="193"/>
                    </a:lnTo>
                    <a:lnTo>
                      <a:pt x="52" y="188"/>
                    </a:lnTo>
                    <a:lnTo>
                      <a:pt x="54" y="193"/>
                    </a:lnTo>
                    <a:lnTo>
                      <a:pt x="55" y="198"/>
                    </a:lnTo>
                    <a:lnTo>
                      <a:pt x="58" y="203"/>
                    </a:lnTo>
                    <a:lnTo>
                      <a:pt x="61" y="208"/>
                    </a:lnTo>
                    <a:lnTo>
                      <a:pt x="61" y="202"/>
                    </a:lnTo>
                    <a:lnTo>
                      <a:pt x="60" y="195"/>
                    </a:lnTo>
                    <a:lnTo>
                      <a:pt x="60" y="189"/>
                    </a:lnTo>
                    <a:lnTo>
                      <a:pt x="60" y="185"/>
                    </a:lnTo>
                    <a:lnTo>
                      <a:pt x="61" y="182"/>
                    </a:lnTo>
                    <a:lnTo>
                      <a:pt x="68" y="176"/>
                    </a:lnTo>
                    <a:lnTo>
                      <a:pt x="73" y="170"/>
                    </a:lnTo>
                    <a:lnTo>
                      <a:pt x="79" y="164"/>
                    </a:lnTo>
                    <a:lnTo>
                      <a:pt x="83" y="158"/>
                    </a:lnTo>
                    <a:lnTo>
                      <a:pt x="92" y="144"/>
                    </a:lnTo>
                    <a:lnTo>
                      <a:pt x="100" y="130"/>
                    </a:lnTo>
                    <a:lnTo>
                      <a:pt x="100" y="136"/>
                    </a:lnTo>
                    <a:lnTo>
                      <a:pt x="101" y="141"/>
                    </a:lnTo>
                    <a:lnTo>
                      <a:pt x="103" y="152"/>
                    </a:lnTo>
                    <a:lnTo>
                      <a:pt x="105" y="164"/>
                    </a:lnTo>
                    <a:lnTo>
                      <a:pt x="108" y="175"/>
                    </a:lnTo>
                    <a:lnTo>
                      <a:pt x="111" y="186"/>
                    </a:lnTo>
                    <a:lnTo>
                      <a:pt x="113" y="197"/>
                    </a:lnTo>
                    <a:lnTo>
                      <a:pt x="115" y="208"/>
                    </a:lnTo>
                    <a:lnTo>
                      <a:pt x="115" y="219"/>
                    </a:lnTo>
                    <a:lnTo>
                      <a:pt x="116" y="221"/>
                    </a:lnTo>
                    <a:lnTo>
                      <a:pt x="117" y="222"/>
                    </a:lnTo>
                    <a:lnTo>
                      <a:pt x="119" y="224"/>
                    </a:lnTo>
                    <a:lnTo>
                      <a:pt x="121" y="225"/>
                    </a:lnTo>
                    <a:lnTo>
                      <a:pt x="123" y="226"/>
                    </a:lnTo>
                    <a:lnTo>
                      <a:pt x="125" y="226"/>
                    </a:lnTo>
                    <a:lnTo>
                      <a:pt x="126" y="225"/>
                    </a:lnTo>
                    <a:lnTo>
                      <a:pt x="127" y="224"/>
                    </a:lnTo>
                    <a:lnTo>
                      <a:pt x="129" y="217"/>
                    </a:lnTo>
                    <a:lnTo>
                      <a:pt x="130" y="211"/>
                    </a:lnTo>
                    <a:lnTo>
                      <a:pt x="130" y="204"/>
                    </a:lnTo>
                    <a:lnTo>
                      <a:pt x="130" y="198"/>
                    </a:lnTo>
                    <a:lnTo>
                      <a:pt x="129" y="184"/>
                    </a:lnTo>
                    <a:lnTo>
                      <a:pt x="126" y="171"/>
                    </a:lnTo>
                    <a:lnTo>
                      <a:pt x="120" y="145"/>
                    </a:lnTo>
                    <a:lnTo>
                      <a:pt x="118" y="132"/>
                    </a:lnTo>
                    <a:lnTo>
                      <a:pt x="117" y="127"/>
                    </a:lnTo>
                    <a:lnTo>
                      <a:pt x="117" y="126"/>
                    </a:lnTo>
                    <a:lnTo>
                      <a:pt x="117" y="119"/>
                    </a:lnTo>
                    <a:lnTo>
                      <a:pt x="117" y="111"/>
                    </a:lnTo>
                    <a:lnTo>
                      <a:pt x="118" y="102"/>
                    </a:lnTo>
                    <a:lnTo>
                      <a:pt x="120" y="94"/>
                    </a:lnTo>
                    <a:lnTo>
                      <a:pt x="123" y="86"/>
                    </a:lnTo>
                    <a:lnTo>
                      <a:pt x="127" y="78"/>
                    </a:lnTo>
                    <a:lnTo>
                      <a:pt x="132" y="70"/>
                    </a:lnTo>
                    <a:lnTo>
                      <a:pt x="137" y="63"/>
                    </a:lnTo>
                    <a:lnTo>
                      <a:pt x="144" y="57"/>
                    </a:lnTo>
                    <a:lnTo>
                      <a:pt x="149" y="52"/>
                    </a:lnTo>
                    <a:lnTo>
                      <a:pt x="154" y="48"/>
                    </a:lnTo>
                    <a:lnTo>
                      <a:pt x="166" y="41"/>
                    </a:lnTo>
                    <a:lnTo>
                      <a:pt x="179" y="34"/>
                    </a:lnTo>
                    <a:lnTo>
                      <a:pt x="192" y="27"/>
                    </a:lnTo>
                  </a:path>
                </a:pathLst>
              </a:custGeom>
              <a:solidFill>
                <a:srgbClr val="FFCC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4" name="Freeform 41">
                <a:extLst>
                  <a:ext uri="{FF2B5EF4-FFF2-40B4-BE49-F238E27FC236}">
                    <a16:creationId xmlns:a16="http://schemas.microsoft.com/office/drawing/2014/main" id="{406AF582-10D6-5A35-73FA-C72A12252236}"/>
                  </a:ext>
                </a:extLst>
              </p:cNvPr>
              <p:cNvSpPr>
                <a:spLocks/>
              </p:cNvSpPr>
              <p:nvPr/>
            </p:nvSpPr>
            <p:spPr bwMode="auto">
              <a:xfrm>
                <a:off x="2949" y="2366"/>
                <a:ext cx="193" cy="227"/>
              </a:xfrm>
              <a:custGeom>
                <a:avLst/>
                <a:gdLst>
                  <a:gd name="T0" fmla="*/ 25 w 193"/>
                  <a:gd name="T1" fmla="*/ 41 h 227"/>
                  <a:gd name="T2" fmla="*/ 47 w 193"/>
                  <a:gd name="T3" fmla="*/ 57 h 227"/>
                  <a:gd name="T4" fmla="*/ 64 w 193"/>
                  <a:gd name="T5" fmla="*/ 78 h 227"/>
                  <a:gd name="T6" fmla="*/ 73 w 193"/>
                  <a:gd name="T7" fmla="*/ 102 h 227"/>
                  <a:gd name="T8" fmla="*/ 73 w 193"/>
                  <a:gd name="T9" fmla="*/ 132 h 227"/>
                  <a:gd name="T10" fmla="*/ 62 w 193"/>
                  <a:gd name="T11" fmla="*/ 184 h 227"/>
                  <a:gd name="T12" fmla="*/ 61 w 193"/>
                  <a:gd name="T13" fmla="*/ 211 h 227"/>
                  <a:gd name="T14" fmla="*/ 65 w 193"/>
                  <a:gd name="T15" fmla="*/ 225 h 227"/>
                  <a:gd name="T16" fmla="*/ 70 w 193"/>
                  <a:gd name="T17" fmla="*/ 225 h 227"/>
                  <a:gd name="T18" fmla="*/ 75 w 193"/>
                  <a:gd name="T19" fmla="*/ 221 h 227"/>
                  <a:gd name="T20" fmla="*/ 76 w 193"/>
                  <a:gd name="T21" fmla="*/ 208 h 227"/>
                  <a:gd name="T22" fmla="*/ 83 w 193"/>
                  <a:gd name="T23" fmla="*/ 175 h 227"/>
                  <a:gd name="T24" fmla="*/ 90 w 193"/>
                  <a:gd name="T25" fmla="*/ 141 h 227"/>
                  <a:gd name="T26" fmla="*/ 103 w 193"/>
                  <a:gd name="T27" fmla="*/ 151 h 227"/>
                  <a:gd name="T28" fmla="*/ 118 w 193"/>
                  <a:gd name="T29" fmla="*/ 170 h 227"/>
                  <a:gd name="T30" fmla="*/ 131 w 193"/>
                  <a:gd name="T31" fmla="*/ 189 h 227"/>
                  <a:gd name="T32" fmla="*/ 130 w 193"/>
                  <a:gd name="T33" fmla="*/ 208 h 227"/>
                  <a:gd name="T34" fmla="*/ 137 w 193"/>
                  <a:gd name="T35" fmla="*/ 193 h 227"/>
                  <a:gd name="T36" fmla="*/ 157 w 193"/>
                  <a:gd name="T37" fmla="*/ 198 h 227"/>
                  <a:gd name="T38" fmla="*/ 173 w 193"/>
                  <a:gd name="T39" fmla="*/ 201 h 227"/>
                  <a:gd name="T40" fmla="*/ 169 w 193"/>
                  <a:gd name="T41" fmla="*/ 198 h 227"/>
                  <a:gd name="T42" fmla="*/ 144 w 193"/>
                  <a:gd name="T43" fmla="*/ 183 h 227"/>
                  <a:gd name="T44" fmla="*/ 125 w 193"/>
                  <a:gd name="T45" fmla="*/ 162 h 227"/>
                  <a:gd name="T46" fmla="*/ 147 w 193"/>
                  <a:gd name="T47" fmla="*/ 166 h 227"/>
                  <a:gd name="T48" fmla="*/ 176 w 193"/>
                  <a:gd name="T49" fmla="*/ 173 h 227"/>
                  <a:gd name="T50" fmla="*/ 182 w 193"/>
                  <a:gd name="T51" fmla="*/ 173 h 227"/>
                  <a:gd name="T52" fmla="*/ 184 w 193"/>
                  <a:gd name="T53" fmla="*/ 168 h 227"/>
                  <a:gd name="T54" fmla="*/ 179 w 193"/>
                  <a:gd name="T55" fmla="*/ 163 h 227"/>
                  <a:gd name="T56" fmla="*/ 149 w 193"/>
                  <a:gd name="T57" fmla="*/ 150 h 227"/>
                  <a:gd name="T58" fmla="*/ 124 w 193"/>
                  <a:gd name="T59" fmla="*/ 131 h 227"/>
                  <a:gd name="T60" fmla="*/ 186 w 193"/>
                  <a:gd name="T61" fmla="*/ 131 h 227"/>
                  <a:gd name="T62" fmla="*/ 85 w 193"/>
                  <a:gd name="T63" fmla="*/ 79 h 227"/>
                  <a:gd name="T64" fmla="*/ 82 w 193"/>
                  <a:gd name="T65" fmla="*/ 64 h 227"/>
                  <a:gd name="T66" fmla="*/ 121 w 193"/>
                  <a:gd name="T67" fmla="*/ 46 h 227"/>
                  <a:gd name="T68" fmla="*/ 162 w 193"/>
                  <a:gd name="T69" fmla="*/ 31 h 227"/>
                  <a:gd name="T70" fmla="*/ 178 w 193"/>
                  <a:gd name="T71" fmla="*/ 24 h 227"/>
                  <a:gd name="T72" fmla="*/ 143 w 193"/>
                  <a:gd name="T73" fmla="*/ 26 h 227"/>
                  <a:gd name="T74" fmla="*/ 143 w 193"/>
                  <a:gd name="T75" fmla="*/ 18 h 227"/>
                  <a:gd name="T76" fmla="*/ 146 w 193"/>
                  <a:gd name="T77" fmla="*/ 7 h 227"/>
                  <a:gd name="T78" fmla="*/ 144 w 193"/>
                  <a:gd name="T79" fmla="*/ 4 h 227"/>
                  <a:gd name="T80" fmla="*/ 133 w 193"/>
                  <a:gd name="T81" fmla="*/ 17 h 227"/>
                  <a:gd name="T82" fmla="*/ 119 w 193"/>
                  <a:gd name="T83" fmla="*/ 27 h 227"/>
                  <a:gd name="T84" fmla="*/ 104 w 193"/>
                  <a:gd name="T85" fmla="*/ 35 h 227"/>
                  <a:gd name="T86" fmla="*/ 68 w 193"/>
                  <a:gd name="T87" fmla="*/ 46 h 227"/>
                  <a:gd name="T88" fmla="*/ 59 w 193"/>
                  <a:gd name="T89" fmla="*/ 36 h 227"/>
                  <a:gd name="T90" fmla="*/ 40 w 193"/>
                  <a:gd name="T91" fmla="*/ 24 h 227"/>
                  <a:gd name="T92" fmla="*/ 12 w 193"/>
                  <a:gd name="T93"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227">
                    <a:moveTo>
                      <a:pt x="0" y="27"/>
                    </a:moveTo>
                    <a:lnTo>
                      <a:pt x="12" y="34"/>
                    </a:lnTo>
                    <a:lnTo>
                      <a:pt x="25" y="41"/>
                    </a:lnTo>
                    <a:lnTo>
                      <a:pt x="37" y="48"/>
                    </a:lnTo>
                    <a:lnTo>
                      <a:pt x="42" y="52"/>
                    </a:lnTo>
                    <a:lnTo>
                      <a:pt x="47" y="57"/>
                    </a:lnTo>
                    <a:lnTo>
                      <a:pt x="54" y="63"/>
                    </a:lnTo>
                    <a:lnTo>
                      <a:pt x="59" y="70"/>
                    </a:lnTo>
                    <a:lnTo>
                      <a:pt x="64" y="78"/>
                    </a:lnTo>
                    <a:lnTo>
                      <a:pt x="68" y="86"/>
                    </a:lnTo>
                    <a:lnTo>
                      <a:pt x="71" y="94"/>
                    </a:lnTo>
                    <a:lnTo>
                      <a:pt x="73" y="102"/>
                    </a:lnTo>
                    <a:lnTo>
                      <a:pt x="74" y="111"/>
                    </a:lnTo>
                    <a:lnTo>
                      <a:pt x="74" y="119"/>
                    </a:lnTo>
                    <a:lnTo>
                      <a:pt x="73" y="132"/>
                    </a:lnTo>
                    <a:lnTo>
                      <a:pt x="71" y="145"/>
                    </a:lnTo>
                    <a:lnTo>
                      <a:pt x="65" y="171"/>
                    </a:lnTo>
                    <a:lnTo>
                      <a:pt x="62" y="184"/>
                    </a:lnTo>
                    <a:lnTo>
                      <a:pt x="61" y="198"/>
                    </a:lnTo>
                    <a:lnTo>
                      <a:pt x="61" y="204"/>
                    </a:lnTo>
                    <a:lnTo>
                      <a:pt x="61" y="211"/>
                    </a:lnTo>
                    <a:lnTo>
                      <a:pt x="62" y="217"/>
                    </a:lnTo>
                    <a:lnTo>
                      <a:pt x="64" y="224"/>
                    </a:lnTo>
                    <a:lnTo>
                      <a:pt x="65" y="225"/>
                    </a:lnTo>
                    <a:lnTo>
                      <a:pt x="66" y="226"/>
                    </a:lnTo>
                    <a:lnTo>
                      <a:pt x="68" y="226"/>
                    </a:lnTo>
                    <a:lnTo>
                      <a:pt x="70" y="225"/>
                    </a:lnTo>
                    <a:lnTo>
                      <a:pt x="72" y="224"/>
                    </a:lnTo>
                    <a:lnTo>
                      <a:pt x="74" y="222"/>
                    </a:lnTo>
                    <a:lnTo>
                      <a:pt x="75" y="221"/>
                    </a:lnTo>
                    <a:lnTo>
                      <a:pt x="76" y="219"/>
                    </a:lnTo>
                    <a:lnTo>
                      <a:pt x="76" y="213"/>
                    </a:lnTo>
                    <a:lnTo>
                      <a:pt x="76" y="208"/>
                    </a:lnTo>
                    <a:lnTo>
                      <a:pt x="78" y="197"/>
                    </a:lnTo>
                    <a:lnTo>
                      <a:pt x="80" y="186"/>
                    </a:lnTo>
                    <a:lnTo>
                      <a:pt x="83" y="175"/>
                    </a:lnTo>
                    <a:lnTo>
                      <a:pt x="86" y="164"/>
                    </a:lnTo>
                    <a:lnTo>
                      <a:pt x="88" y="152"/>
                    </a:lnTo>
                    <a:lnTo>
                      <a:pt x="90" y="141"/>
                    </a:lnTo>
                    <a:lnTo>
                      <a:pt x="91" y="130"/>
                    </a:lnTo>
                    <a:lnTo>
                      <a:pt x="99" y="144"/>
                    </a:lnTo>
                    <a:lnTo>
                      <a:pt x="103" y="151"/>
                    </a:lnTo>
                    <a:lnTo>
                      <a:pt x="107" y="158"/>
                    </a:lnTo>
                    <a:lnTo>
                      <a:pt x="112" y="164"/>
                    </a:lnTo>
                    <a:lnTo>
                      <a:pt x="118" y="170"/>
                    </a:lnTo>
                    <a:lnTo>
                      <a:pt x="123" y="176"/>
                    </a:lnTo>
                    <a:lnTo>
                      <a:pt x="130" y="182"/>
                    </a:lnTo>
                    <a:lnTo>
                      <a:pt x="131" y="189"/>
                    </a:lnTo>
                    <a:lnTo>
                      <a:pt x="131" y="195"/>
                    </a:lnTo>
                    <a:lnTo>
                      <a:pt x="130" y="202"/>
                    </a:lnTo>
                    <a:lnTo>
                      <a:pt x="130" y="208"/>
                    </a:lnTo>
                    <a:lnTo>
                      <a:pt x="133" y="203"/>
                    </a:lnTo>
                    <a:lnTo>
                      <a:pt x="136" y="198"/>
                    </a:lnTo>
                    <a:lnTo>
                      <a:pt x="137" y="193"/>
                    </a:lnTo>
                    <a:lnTo>
                      <a:pt x="138" y="188"/>
                    </a:lnTo>
                    <a:lnTo>
                      <a:pt x="147" y="193"/>
                    </a:lnTo>
                    <a:lnTo>
                      <a:pt x="157" y="198"/>
                    </a:lnTo>
                    <a:lnTo>
                      <a:pt x="162" y="199"/>
                    </a:lnTo>
                    <a:lnTo>
                      <a:pt x="167" y="200"/>
                    </a:lnTo>
                    <a:lnTo>
                      <a:pt x="173" y="201"/>
                    </a:lnTo>
                    <a:lnTo>
                      <a:pt x="179" y="202"/>
                    </a:lnTo>
                    <a:lnTo>
                      <a:pt x="174" y="200"/>
                    </a:lnTo>
                    <a:lnTo>
                      <a:pt x="169" y="198"/>
                    </a:lnTo>
                    <a:lnTo>
                      <a:pt x="160" y="194"/>
                    </a:lnTo>
                    <a:lnTo>
                      <a:pt x="152" y="188"/>
                    </a:lnTo>
                    <a:lnTo>
                      <a:pt x="144" y="183"/>
                    </a:lnTo>
                    <a:lnTo>
                      <a:pt x="137" y="176"/>
                    </a:lnTo>
                    <a:lnTo>
                      <a:pt x="131" y="169"/>
                    </a:lnTo>
                    <a:lnTo>
                      <a:pt x="125" y="162"/>
                    </a:lnTo>
                    <a:lnTo>
                      <a:pt x="121" y="155"/>
                    </a:lnTo>
                    <a:lnTo>
                      <a:pt x="133" y="160"/>
                    </a:lnTo>
                    <a:lnTo>
                      <a:pt x="147" y="166"/>
                    </a:lnTo>
                    <a:lnTo>
                      <a:pt x="162" y="170"/>
                    </a:lnTo>
                    <a:lnTo>
                      <a:pt x="169" y="172"/>
                    </a:lnTo>
                    <a:lnTo>
                      <a:pt x="176" y="173"/>
                    </a:lnTo>
                    <a:lnTo>
                      <a:pt x="179" y="173"/>
                    </a:lnTo>
                    <a:lnTo>
                      <a:pt x="180" y="173"/>
                    </a:lnTo>
                    <a:lnTo>
                      <a:pt x="182" y="173"/>
                    </a:lnTo>
                    <a:lnTo>
                      <a:pt x="183" y="172"/>
                    </a:lnTo>
                    <a:lnTo>
                      <a:pt x="184" y="170"/>
                    </a:lnTo>
                    <a:lnTo>
                      <a:pt x="184" y="168"/>
                    </a:lnTo>
                    <a:lnTo>
                      <a:pt x="184" y="167"/>
                    </a:lnTo>
                    <a:lnTo>
                      <a:pt x="182" y="165"/>
                    </a:lnTo>
                    <a:lnTo>
                      <a:pt x="179" y="163"/>
                    </a:lnTo>
                    <a:lnTo>
                      <a:pt x="169" y="159"/>
                    </a:lnTo>
                    <a:lnTo>
                      <a:pt x="158" y="155"/>
                    </a:lnTo>
                    <a:lnTo>
                      <a:pt x="149" y="150"/>
                    </a:lnTo>
                    <a:lnTo>
                      <a:pt x="140" y="144"/>
                    </a:lnTo>
                    <a:lnTo>
                      <a:pt x="132" y="138"/>
                    </a:lnTo>
                    <a:lnTo>
                      <a:pt x="124" y="131"/>
                    </a:lnTo>
                    <a:lnTo>
                      <a:pt x="117" y="124"/>
                    </a:lnTo>
                    <a:lnTo>
                      <a:pt x="110" y="117"/>
                    </a:lnTo>
                    <a:lnTo>
                      <a:pt x="186" y="131"/>
                    </a:lnTo>
                    <a:lnTo>
                      <a:pt x="90" y="93"/>
                    </a:lnTo>
                    <a:lnTo>
                      <a:pt x="87" y="86"/>
                    </a:lnTo>
                    <a:lnTo>
                      <a:pt x="85" y="79"/>
                    </a:lnTo>
                    <a:lnTo>
                      <a:pt x="83" y="72"/>
                    </a:lnTo>
                    <a:lnTo>
                      <a:pt x="82" y="68"/>
                    </a:lnTo>
                    <a:lnTo>
                      <a:pt x="82" y="64"/>
                    </a:lnTo>
                    <a:lnTo>
                      <a:pt x="95" y="58"/>
                    </a:lnTo>
                    <a:lnTo>
                      <a:pt x="108" y="52"/>
                    </a:lnTo>
                    <a:lnTo>
                      <a:pt x="121" y="46"/>
                    </a:lnTo>
                    <a:lnTo>
                      <a:pt x="135" y="41"/>
                    </a:lnTo>
                    <a:lnTo>
                      <a:pt x="149" y="36"/>
                    </a:lnTo>
                    <a:lnTo>
                      <a:pt x="162" y="31"/>
                    </a:lnTo>
                    <a:lnTo>
                      <a:pt x="177" y="27"/>
                    </a:lnTo>
                    <a:lnTo>
                      <a:pt x="192" y="24"/>
                    </a:lnTo>
                    <a:lnTo>
                      <a:pt x="178" y="24"/>
                    </a:lnTo>
                    <a:lnTo>
                      <a:pt x="163" y="24"/>
                    </a:lnTo>
                    <a:lnTo>
                      <a:pt x="150" y="25"/>
                    </a:lnTo>
                    <a:lnTo>
                      <a:pt x="143" y="26"/>
                    </a:lnTo>
                    <a:lnTo>
                      <a:pt x="136" y="28"/>
                    </a:lnTo>
                    <a:lnTo>
                      <a:pt x="141" y="21"/>
                    </a:lnTo>
                    <a:lnTo>
                      <a:pt x="143" y="18"/>
                    </a:lnTo>
                    <a:lnTo>
                      <a:pt x="145" y="14"/>
                    </a:lnTo>
                    <a:lnTo>
                      <a:pt x="146" y="11"/>
                    </a:lnTo>
                    <a:lnTo>
                      <a:pt x="146" y="7"/>
                    </a:lnTo>
                    <a:lnTo>
                      <a:pt x="147" y="3"/>
                    </a:lnTo>
                    <a:lnTo>
                      <a:pt x="146" y="0"/>
                    </a:lnTo>
                    <a:lnTo>
                      <a:pt x="144" y="4"/>
                    </a:lnTo>
                    <a:lnTo>
                      <a:pt x="141" y="9"/>
                    </a:lnTo>
                    <a:lnTo>
                      <a:pt x="137" y="13"/>
                    </a:lnTo>
                    <a:lnTo>
                      <a:pt x="133" y="17"/>
                    </a:lnTo>
                    <a:lnTo>
                      <a:pt x="129" y="20"/>
                    </a:lnTo>
                    <a:lnTo>
                      <a:pt x="124" y="24"/>
                    </a:lnTo>
                    <a:lnTo>
                      <a:pt x="119" y="27"/>
                    </a:lnTo>
                    <a:lnTo>
                      <a:pt x="114" y="30"/>
                    </a:lnTo>
                    <a:lnTo>
                      <a:pt x="109" y="32"/>
                    </a:lnTo>
                    <a:lnTo>
                      <a:pt x="104" y="35"/>
                    </a:lnTo>
                    <a:lnTo>
                      <a:pt x="92" y="39"/>
                    </a:lnTo>
                    <a:lnTo>
                      <a:pt x="80" y="43"/>
                    </a:lnTo>
                    <a:lnTo>
                      <a:pt x="68" y="46"/>
                    </a:lnTo>
                    <a:lnTo>
                      <a:pt x="65" y="43"/>
                    </a:lnTo>
                    <a:lnTo>
                      <a:pt x="62" y="40"/>
                    </a:lnTo>
                    <a:lnTo>
                      <a:pt x="59" y="36"/>
                    </a:lnTo>
                    <a:lnTo>
                      <a:pt x="55" y="34"/>
                    </a:lnTo>
                    <a:lnTo>
                      <a:pt x="48" y="29"/>
                    </a:lnTo>
                    <a:lnTo>
                      <a:pt x="40" y="24"/>
                    </a:lnTo>
                    <a:lnTo>
                      <a:pt x="23" y="15"/>
                    </a:lnTo>
                    <a:lnTo>
                      <a:pt x="15" y="11"/>
                    </a:lnTo>
                    <a:lnTo>
                      <a:pt x="12" y="9"/>
                    </a:lnTo>
                    <a:lnTo>
                      <a:pt x="7" y="6"/>
                    </a:lnTo>
                  </a:path>
                </a:pathLst>
              </a:custGeom>
              <a:solidFill>
                <a:srgbClr val="FFCC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sp>
          <p:nvSpPr>
            <p:cNvPr id="40" name="Freeform 42">
              <a:extLst>
                <a:ext uri="{FF2B5EF4-FFF2-40B4-BE49-F238E27FC236}">
                  <a16:creationId xmlns:a16="http://schemas.microsoft.com/office/drawing/2014/main" id="{4357A6DF-6E45-0B69-E380-D38ABB26DB0D}"/>
                </a:ext>
              </a:extLst>
            </p:cNvPr>
            <p:cNvSpPr>
              <a:spLocks/>
            </p:cNvSpPr>
            <p:nvPr/>
          </p:nvSpPr>
          <p:spPr bwMode="auto">
            <a:xfrm>
              <a:off x="2718" y="2435"/>
              <a:ext cx="351" cy="250"/>
            </a:xfrm>
            <a:custGeom>
              <a:avLst/>
              <a:gdLst>
                <a:gd name="T0" fmla="*/ 181 w 351"/>
                <a:gd name="T1" fmla="*/ 26 h 250"/>
                <a:gd name="T2" fmla="*/ 201 w 351"/>
                <a:gd name="T3" fmla="*/ 9 h 250"/>
                <a:gd name="T4" fmla="*/ 228 w 351"/>
                <a:gd name="T5" fmla="*/ 1 h 250"/>
                <a:gd name="T6" fmla="*/ 258 w 351"/>
                <a:gd name="T7" fmla="*/ 0 h 250"/>
                <a:gd name="T8" fmla="*/ 287 w 351"/>
                <a:gd name="T9" fmla="*/ 6 h 250"/>
                <a:gd name="T10" fmla="*/ 315 w 351"/>
                <a:gd name="T11" fmla="*/ 18 h 250"/>
                <a:gd name="T12" fmla="*/ 336 w 351"/>
                <a:gd name="T13" fmla="*/ 36 h 250"/>
                <a:gd name="T14" fmla="*/ 348 w 351"/>
                <a:gd name="T15" fmla="*/ 59 h 250"/>
                <a:gd name="T16" fmla="*/ 348 w 351"/>
                <a:gd name="T17" fmla="*/ 85 h 250"/>
                <a:gd name="T18" fmla="*/ 336 w 351"/>
                <a:gd name="T19" fmla="*/ 106 h 250"/>
                <a:gd name="T20" fmla="*/ 316 w 351"/>
                <a:gd name="T21" fmla="*/ 123 h 250"/>
                <a:gd name="T22" fmla="*/ 289 w 351"/>
                <a:gd name="T23" fmla="*/ 138 h 250"/>
                <a:gd name="T24" fmla="*/ 260 w 351"/>
                <a:gd name="T25" fmla="*/ 153 h 250"/>
                <a:gd name="T26" fmla="*/ 230 w 351"/>
                <a:gd name="T27" fmla="*/ 172 h 250"/>
                <a:gd name="T28" fmla="*/ 203 w 351"/>
                <a:gd name="T29" fmla="*/ 196 h 250"/>
                <a:gd name="T30" fmla="*/ 182 w 351"/>
                <a:gd name="T31" fmla="*/ 228 h 250"/>
                <a:gd name="T32" fmla="*/ 167 w 351"/>
                <a:gd name="T33" fmla="*/ 229 h 250"/>
                <a:gd name="T34" fmla="*/ 145 w 351"/>
                <a:gd name="T35" fmla="*/ 196 h 250"/>
                <a:gd name="T36" fmla="*/ 119 w 351"/>
                <a:gd name="T37" fmla="*/ 172 h 250"/>
                <a:gd name="T38" fmla="*/ 89 w 351"/>
                <a:gd name="T39" fmla="*/ 153 h 250"/>
                <a:gd name="T40" fmla="*/ 59 w 351"/>
                <a:gd name="T41" fmla="*/ 137 h 250"/>
                <a:gd name="T42" fmla="*/ 33 w 351"/>
                <a:gd name="T43" fmla="*/ 122 h 250"/>
                <a:gd name="T44" fmla="*/ 12 w 351"/>
                <a:gd name="T45" fmla="*/ 105 h 250"/>
                <a:gd name="T46" fmla="*/ 1 w 351"/>
                <a:gd name="T47" fmla="*/ 85 h 250"/>
                <a:gd name="T48" fmla="*/ 1 w 351"/>
                <a:gd name="T49" fmla="*/ 59 h 250"/>
                <a:gd name="T50" fmla="*/ 13 w 351"/>
                <a:gd name="T51" fmla="*/ 36 h 250"/>
                <a:gd name="T52" fmla="*/ 35 w 351"/>
                <a:gd name="T53" fmla="*/ 18 h 250"/>
                <a:gd name="T54" fmla="*/ 62 w 351"/>
                <a:gd name="T55" fmla="*/ 6 h 250"/>
                <a:gd name="T56" fmla="*/ 92 w 351"/>
                <a:gd name="T57" fmla="*/ 0 h 250"/>
                <a:gd name="T58" fmla="*/ 122 w 351"/>
                <a:gd name="T59" fmla="*/ 1 h 250"/>
                <a:gd name="T60" fmla="*/ 149 w 351"/>
                <a:gd name="T61" fmla="*/ 10 h 250"/>
                <a:gd name="T62" fmla="*/ 168 w 351"/>
                <a:gd name="T63" fmla="*/ 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250">
                  <a:moveTo>
                    <a:pt x="175" y="37"/>
                  </a:moveTo>
                  <a:lnTo>
                    <a:pt x="181" y="26"/>
                  </a:lnTo>
                  <a:lnTo>
                    <a:pt x="190" y="17"/>
                  </a:lnTo>
                  <a:lnTo>
                    <a:pt x="201" y="9"/>
                  </a:lnTo>
                  <a:lnTo>
                    <a:pt x="214" y="4"/>
                  </a:lnTo>
                  <a:lnTo>
                    <a:pt x="228" y="1"/>
                  </a:lnTo>
                  <a:lnTo>
                    <a:pt x="242" y="0"/>
                  </a:lnTo>
                  <a:lnTo>
                    <a:pt x="258" y="0"/>
                  </a:lnTo>
                  <a:lnTo>
                    <a:pt x="272" y="2"/>
                  </a:lnTo>
                  <a:lnTo>
                    <a:pt x="287" y="6"/>
                  </a:lnTo>
                  <a:lnTo>
                    <a:pt x="302" y="11"/>
                  </a:lnTo>
                  <a:lnTo>
                    <a:pt x="315" y="18"/>
                  </a:lnTo>
                  <a:lnTo>
                    <a:pt x="326" y="26"/>
                  </a:lnTo>
                  <a:lnTo>
                    <a:pt x="336" y="36"/>
                  </a:lnTo>
                  <a:lnTo>
                    <a:pt x="343" y="46"/>
                  </a:lnTo>
                  <a:lnTo>
                    <a:pt x="348" y="59"/>
                  </a:lnTo>
                  <a:lnTo>
                    <a:pt x="350" y="72"/>
                  </a:lnTo>
                  <a:lnTo>
                    <a:pt x="348" y="85"/>
                  </a:lnTo>
                  <a:lnTo>
                    <a:pt x="343" y="96"/>
                  </a:lnTo>
                  <a:lnTo>
                    <a:pt x="336" y="106"/>
                  </a:lnTo>
                  <a:lnTo>
                    <a:pt x="327" y="115"/>
                  </a:lnTo>
                  <a:lnTo>
                    <a:pt x="316" y="123"/>
                  </a:lnTo>
                  <a:lnTo>
                    <a:pt x="303" y="130"/>
                  </a:lnTo>
                  <a:lnTo>
                    <a:pt x="289" y="138"/>
                  </a:lnTo>
                  <a:lnTo>
                    <a:pt x="275" y="145"/>
                  </a:lnTo>
                  <a:lnTo>
                    <a:pt x="260" y="153"/>
                  </a:lnTo>
                  <a:lnTo>
                    <a:pt x="245" y="162"/>
                  </a:lnTo>
                  <a:lnTo>
                    <a:pt x="230" y="172"/>
                  </a:lnTo>
                  <a:lnTo>
                    <a:pt x="216" y="183"/>
                  </a:lnTo>
                  <a:lnTo>
                    <a:pt x="203" y="196"/>
                  </a:lnTo>
                  <a:lnTo>
                    <a:pt x="192" y="211"/>
                  </a:lnTo>
                  <a:lnTo>
                    <a:pt x="182" y="228"/>
                  </a:lnTo>
                  <a:lnTo>
                    <a:pt x="175" y="249"/>
                  </a:lnTo>
                  <a:lnTo>
                    <a:pt x="167" y="229"/>
                  </a:lnTo>
                  <a:lnTo>
                    <a:pt x="157" y="211"/>
                  </a:lnTo>
                  <a:lnTo>
                    <a:pt x="145" y="196"/>
                  </a:lnTo>
                  <a:lnTo>
                    <a:pt x="133" y="183"/>
                  </a:lnTo>
                  <a:lnTo>
                    <a:pt x="119" y="172"/>
                  </a:lnTo>
                  <a:lnTo>
                    <a:pt x="104" y="162"/>
                  </a:lnTo>
                  <a:lnTo>
                    <a:pt x="89" y="153"/>
                  </a:lnTo>
                  <a:lnTo>
                    <a:pt x="74" y="145"/>
                  </a:lnTo>
                  <a:lnTo>
                    <a:pt x="59" y="137"/>
                  </a:lnTo>
                  <a:lnTo>
                    <a:pt x="45" y="130"/>
                  </a:lnTo>
                  <a:lnTo>
                    <a:pt x="33" y="122"/>
                  </a:lnTo>
                  <a:lnTo>
                    <a:pt x="22" y="114"/>
                  </a:lnTo>
                  <a:lnTo>
                    <a:pt x="12" y="105"/>
                  </a:lnTo>
                  <a:lnTo>
                    <a:pt x="5" y="96"/>
                  </a:lnTo>
                  <a:lnTo>
                    <a:pt x="1" y="85"/>
                  </a:lnTo>
                  <a:lnTo>
                    <a:pt x="0" y="72"/>
                  </a:lnTo>
                  <a:lnTo>
                    <a:pt x="1" y="59"/>
                  </a:lnTo>
                  <a:lnTo>
                    <a:pt x="6" y="47"/>
                  </a:lnTo>
                  <a:lnTo>
                    <a:pt x="13" y="36"/>
                  </a:lnTo>
                  <a:lnTo>
                    <a:pt x="23" y="27"/>
                  </a:lnTo>
                  <a:lnTo>
                    <a:pt x="35" y="18"/>
                  </a:lnTo>
                  <a:lnTo>
                    <a:pt x="48" y="11"/>
                  </a:lnTo>
                  <a:lnTo>
                    <a:pt x="62" y="6"/>
                  </a:lnTo>
                  <a:lnTo>
                    <a:pt x="77" y="2"/>
                  </a:lnTo>
                  <a:lnTo>
                    <a:pt x="92" y="0"/>
                  </a:lnTo>
                  <a:lnTo>
                    <a:pt x="108" y="0"/>
                  </a:lnTo>
                  <a:lnTo>
                    <a:pt x="122" y="1"/>
                  </a:lnTo>
                  <a:lnTo>
                    <a:pt x="136" y="4"/>
                  </a:lnTo>
                  <a:lnTo>
                    <a:pt x="149" y="10"/>
                  </a:lnTo>
                  <a:lnTo>
                    <a:pt x="159" y="17"/>
                  </a:lnTo>
                  <a:lnTo>
                    <a:pt x="168" y="26"/>
                  </a:lnTo>
                  <a:lnTo>
                    <a:pt x="175" y="37"/>
                  </a:lnTo>
                </a:path>
              </a:pathLst>
            </a:custGeom>
            <a:solidFill>
              <a:srgbClr val="FF33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grpSp>
      <p:sp>
        <p:nvSpPr>
          <p:cNvPr id="45" name="Line 43">
            <a:extLst>
              <a:ext uri="{FF2B5EF4-FFF2-40B4-BE49-F238E27FC236}">
                <a16:creationId xmlns:a16="http://schemas.microsoft.com/office/drawing/2014/main" id="{D3954AEB-27A6-DDD7-9C51-F77907220002}"/>
              </a:ext>
            </a:extLst>
          </p:cNvPr>
          <p:cNvSpPr>
            <a:spLocks noChangeShapeType="1"/>
          </p:cNvSpPr>
          <p:nvPr/>
        </p:nvSpPr>
        <p:spPr bwMode="auto">
          <a:xfrm flipH="1" flipV="1">
            <a:off x="7648397" y="2806699"/>
            <a:ext cx="76200" cy="15240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6" name="Arc 44">
            <a:extLst>
              <a:ext uri="{FF2B5EF4-FFF2-40B4-BE49-F238E27FC236}">
                <a16:creationId xmlns:a16="http://schemas.microsoft.com/office/drawing/2014/main" id="{D586E57E-5C31-8DC0-6FA4-946429151A40}"/>
              </a:ext>
            </a:extLst>
          </p:cNvPr>
          <p:cNvSpPr>
            <a:spLocks/>
          </p:cNvSpPr>
          <p:nvPr/>
        </p:nvSpPr>
        <p:spPr bwMode="auto">
          <a:xfrm>
            <a:off x="7497585" y="2120899"/>
            <a:ext cx="457200" cy="3048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3399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7" name="Arc 45">
            <a:extLst>
              <a:ext uri="{FF2B5EF4-FFF2-40B4-BE49-F238E27FC236}">
                <a16:creationId xmlns:a16="http://schemas.microsoft.com/office/drawing/2014/main" id="{F2811D27-D481-E255-5B15-A5E33951B58D}"/>
              </a:ext>
            </a:extLst>
          </p:cNvPr>
          <p:cNvSpPr>
            <a:spLocks/>
          </p:cNvSpPr>
          <p:nvPr/>
        </p:nvSpPr>
        <p:spPr bwMode="auto">
          <a:xfrm>
            <a:off x="7497585" y="2120899"/>
            <a:ext cx="228600" cy="3810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3399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8" name="Line 46">
            <a:extLst>
              <a:ext uri="{FF2B5EF4-FFF2-40B4-BE49-F238E27FC236}">
                <a16:creationId xmlns:a16="http://schemas.microsoft.com/office/drawing/2014/main" id="{49ACF7CB-C5F6-EC9E-4956-E5BF10BB999D}"/>
              </a:ext>
            </a:extLst>
          </p:cNvPr>
          <p:cNvSpPr>
            <a:spLocks noChangeShapeType="1"/>
          </p:cNvSpPr>
          <p:nvPr/>
        </p:nvSpPr>
        <p:spPr bwMode="auto">
          <a:xfrm flipV="1">
            <a:off x="7724597" y="2730499"/>
            <a:ext cx="152400" cy="228600"/>
          </a:xfrm>
          <a:prstGeom prst="line">
            <a:avLst/>
          </a:prstGeom>
          <a:noFill/>
          <a:ln w="254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CC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9250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DA5B2-D3F8-518A-E51A-3C41F4A04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FDE0E-198F-25F2-A89A-826283B0B2FC}"/>
              </a:ext>
            </a:extLst>
          </p:cNvPr>
          <p:cNvSpPr>
            <a:spLocks noGrp="1"/>
          </p:cNvSpPr>
          <p:nvPr>
            <p:ph type="title"/>
          </p:nvPr>
        </p:nvSpPr>
        <p:spPr>
          <a:xfrm>
            <a:off x="602530" y="116681"/>
            <a:ext cx="9881156" cy="645069"/>
          </a:xfrm>
        </p:spPr>
        <p:txBody>
          <a:bodyPr>
            <a:normAutofit/>
          </a:bodyPr>
          <a:lstStyle/>
          <a:p>
            <a:r>
              <a:rPr lang="en-CH" dirty="0"/>
              <a:t>Lead Optimisation</a:t>
            </a:r>
            <a:endParaRPr lang="en-ZA" dirty="0"/>
          </a:p>
        </p:txBody>
      </p:sp>
      <p:sp>
        <p:nvSpPr>
          <p:cNvPr id="3" name="Content Placeholder 2">
            <a:extLst>
              <a:ext uri="{FF2B5EF4-FFF2-40B4-BE49-F238E27FC236}">
                <a16:creationId xmlns:a16="http://schemas.microsoft.com/office/drawing/2014/main" id="{C08F5B9B-4FD7-C0B3-CCEC-EFAB0A751946}"/>
              </a:ext>
            </a:extLst>
          </p:cNvPr>
          <p:cNvSpPr>
            <a:spLocks noGrp="1"/>
          </p:cNvSpPr>
          <p:nvPr>
            <p:ph idx="1"/>
          </p:nvPr>
        </p:nvSpPr>
        <p:spPr>
          <a:xfrm>
            <a:off x="221754" y="835059"/>
            <a:ext cx="12061371" cy="5299801"/>
          </a:xfrm>
        </p:spPr>
        <p:txBody>
          <a:bodyPr>
            <a:noAutofit/>
          </a:bodyPr>
          <a:lstStyle/>
          <a:p>
            <a:r>
              <a:rPr lang="en-US" sz="2800" b="1" dirty="0"/>
              <a:t>This phase fine tunes properties of the series such that the entire package is present in one or more compounds</a:t>
            </a:r>
          </a:p>
          <a:p>
            <a:pPr marL="971550" lvl="1" indent="-285750"/>
            <a:r>
              <a:rPr lang="en-US" sz="2400" dirty="0" err="1"/>
              <a:t>Optimisation</a:t>
            </a:r>
            <a:r>
              <a:rPr lang="en-US" sz="2400" dirty="0"/>
              <a:t> of all properties, using the same or similar assays as used in Hit-to-Lead</a:t>
            </a:r>
          </a:p>
          <a:p>
            <a:pPr marL="971550" lvl="1" indent="-285750"/>
            <a:r>
              <a:rPr lang="en-US" sz="2400" dirty="0"/>
              <a:t>Often requires synthesis and in-depth evaluation of a large number of related analogues</a:t>
            </a:r>
          </a:p>
          <a:p>
            <a:pPr marL="971550" lvl="1" indent="-285750"/>
            <a:r>
              <a:rPr lang="en-US" sz="2400" dirty="0"/>
              <a:t>Can be expensive owing to the large number of complex studies required</a:t>
            </a:r>
          </a:p>
          <a:p>
            <a:pPr marL="971550" lvl="1" indent="-285750"/>
            <a:r>
              <a:rPr lang="en-US" sz="2400" dirty="0"/>
              <a:t>These are usually built in at the latter stages owing to low through-put or high cost of such tests which limits numbers of compounds that can be tested</a:t>
            </a:r>
          </a:p>
          <a:p>
            <a:endParaRPr lang="en-US" sz="2800" b="1" dirty="0"/>
          </a:p>
          <a:p>
            <a:r>
              <a:rPr lang="en-US" sz="2800" b="1" dirty="0"/>
              <a:t>Candidate Criteria should be clearly defined</a:t>
            </a:r>
            <a:endParaRPr lang="en-US" sz="2800" dirty="0"/>
          </a:p>
        </p:txBody>
      </p:sp>
      <p:sp>
        <p:nvSpPr>
          <p:cNvPr id="4" name="Slide Number Placeholder 3">
            <a:extLst>
              <a:ext uri="{FF2B5EF4-FFF2-40B4-BE49-F238E27FC236}">
                <a16:creationId xmlns:a16="http://schemas.microsoft.com/office/drawing/2014/main" id="{89F5D9CD-9005-CF77-E56C-1989764C91F9}"/>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26</a:t>
            </a:fld>
            <a:endParaRPr lang="en-ZA" dirty="0"/>
          </a:p>
        </p:txBody>
      </p:sp>
      <p:pic>
        <p:nvPicPr>
          <p:cNvPr id="6" name="Image 6">
            <a:extLst>
              <a:ext uri="{FF2B5EF4-FFF2-40B4-BE49-F238E27FC236}">
                <a16:creationId xmlns:a16="http://schemas.microsoft.com/office/drawing/2014/main" id="{B9CE9326-4DA3-B319-8717-71142335B4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582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39DE2-D0CA-3F8E-069E-3FDA56559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D9BD8-04E7-29A5-AC6E-51F8C98958AD}"/>
              </a:ext>
            </a:extLst>
          </p:cNvPr>
          <p:cNvSpPr>
            <a:spLocks noGrp="1"/>
          </p:cNvSpPr>
          <p:nvPr>
            <p:ph type="title"/>
          </p:nvPr>
        </p:nvSpPr>
        <p:spPr>
          <a:xfrm>
            <a:off x="602530" y="116681"/>
            <a:ext cx="9881156" cy="645069"/>
          </a:xfrm>
        </p:spPr>
        <p:txBody>
          <a:bodyPr>
            <a:normAutofit/>
          </a:bodyPr>
          <a:lstStyle/>
          <a:p>
            <a:r>
              <a:rPr lang="en-CH" dirty="0"/>
              <a:t>Additional studies: QT effects &amp; Genotoxicity</a:t>
            </a:r>
            <a:endParaRPr lang="en-ZA" dirty="0"/>
          </a:p>
        </p:txBody>
      </p:sp>
      <p:sp>
        <p:nvSpPr>
          <p:cNvPr id="3" name="Content Placeholder 2">
            <a:extLst>
              <a:ext uri="{FF2B5EF4-FFF2-40B4-BE49-F238E27FC236}">
                <a16:creationId xmlns:a16="http://schemas.microsoft.com/office/drawing/2014/main" id="{C4AB64B1-F2AC-7B2B-FC4E-36F7D0D3A814}"/>
              </a:ext>
            </a:extLst>
          </p:cNvPr>
          <p:cNvSpPr>
            <a:spLocks noGrp="1"/>
          </p:cNvSpPr>
          <p:nvPr>
            <p:ph idx="1"/>
          </p:nvPr>
        </p:nvSpPr>
        <p:spPr>
          <a:xfrm>
            <a:off x="221754" y="835059"/>
            <a:ext cx="12061371" cy="5299801"/>
          </a:xfrm>
        </p:spPr>
        <p:txBody>
          <a:bodyPr>
            <a:noAutofit/>
          </a:bodyPr>
          <a:lstStyle/>
          <a:p>
            <a:r>
              <a:rPr lang="en-US" sz="2800" b="1" dirty="0"/>
              <a:t>30% of post-marketing withdrawal of drugs has been attributed to QT prolongation </a:t>
            </a:r>
          </a:p>
          <a:p>
            <a:pPr marL="971550" lvl="1" indent="-285750"/>
            <a:r>
              <a:rPr lang="en-US" sz="2400" dirty="0"/>
              <a:t>Majority inhibit the </a:t>
            </a:r>
            <a:r>
              <a:rPr lang="en-US" sz="2400" dirty="0" err="1"/>
              <a:t>IKr</a:t>
            </a:r>
            <a:r>
              <a:rPr lang="en-US" sz="2400" dirty="0"/>
              <a:t> current mediated by hERG channels</a:t>
            </a:r>
          </a:p>
          <a:p>
            <a:pPr marL="971550" lvl="1" indent="-285750"/>
            <a:r>
              <a:rPr lang="en-US" sz="2400" dirty="0" err="1"/>
              <a:t>IKr</a:t>
            </a:r>
            <a:r>
              <a:rPr lang="en-US" sz="2400" dirty="0"/>
              <a:t> - 'rapid' delayed rectifier current that conducts potassium (K+) ions out of the muscle cells of the heart</a:t>
            </a:r>
            <a:endParaRPr lang="en-US" sz="2800" b="1" dirty="0"/>
          </a:p>
        </p:txBody>
      </p:sp>
      <p:sp>
        <p:nvSpPr>
          <p:cNvPr id="4" name="Slide Number Placeholder 3">
            <a:extLst>
              <a:ext uri="{FF2B5EF4-FFF2-40B4-BE49-F238E27FC236}">
                <a16:creationId xmlns:a16="http://schemas.microsoft.com/office/drawing/2014/main" id="{E90B5617-561A-092C-A3D6-2C59313194A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27</a:t>
            </a:fld>
            <a:endParaRPr lang="en-ZA" dirty="0"/>
          </a:p>
        </p:txBody>
      </p:sp>
      <p:pic>
        <p:nvPicPr>
          <p:cNvPr id="6" name="Image 6">
            <a:extLst>
              <a:ext uri="{FF2B5EF4-FFF2-40B4-BE49-F238E27FC236}">
                <a16:creationId xmlns:a16="http://schemas.microsoft.com/office/drawing/2014/main" id="{3C16093D-9C32-B4E6-4F9A-366F462D98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AEC355C-11E1-F5C5-E909-DF18E7FEE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48" y="2788681"/>
            <a:ext cx="6443567" cy="250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norm ECG">
            <a:extLst>
              <a:ext uri="{FF2B5EF4-FFF2-40B4-BE49-F238E27FC236}">
                <a16:creationId xmlns:a16="http://schemas.microsoft.com/office/drawing/2014/main" id="{DF7C02EA-EAE8-B27B-7DF6-22743C6B3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419" y="2796700"/>
            <a:ext cx="5046796" cy="8488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7" descr="tdp">
            <a:extLst>
              <a:ext uri="{FF2B5EF4-FFF2-40B4-BE49-F238E27FC236}">
                <a16:creationId xmlns:a16="http://schemas.microsoft.com/office/drawing/2014/main" id="{490F1EBA-BCB1-439F-A52A-B5207A65AF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123" y="3867069"/>
            <a:ext cx="4728616" cy="945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9E72C2A-702F-FC80-B7C8-5B5B6EA6E8C6}"/>
              </a:ext>
            </a:extLst>
          </p:cNvPr>
          <p:cNvSpPr txBox="1"/>
          <p:nvPr/>
        </p:nvSpPr>
        <p:spPr>
          <a:xfrm>
            <a:off x="175253" y="5274463"/>
            <a:ext cx="11841494" cy="126444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Ames test used to assess the mutagenic potential of chemical compounds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Uses well characterised bacterial strains</a:t>
            </a:r>
          </a:p>
        </p:txBody>
      </p:sp>
    </p:spTree>
    <p:extLst>
      <p:ext uri="{BB962C8B-B14F-4D97-AF65-F5344CB8AC3E}">
        <p14:creationId xmlns:p14="http://schemas.microsoft.com/office/powerpoint/2010/main" val="30701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8CA4-FD74-C522-E1BA-43CA46F78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6C8FD-14F0-ED13-B619-E8B126F4C76D}"/>
              </a:ext>
            </a:extLst>
          </p:cNvPr>
          <p:cNvSpPr>
            <a:spLocks noGrp="1"/>
          </p:cNvSpPr>
          <p:nvPr>
            <p:ph type="title"/>
          </p:nvPr>
        </p:nvSpPr>
        <p:spPr>
          <a:xfrm>
            <a:off x="602530" y="314915"/>
            <a:ext cx="9881156" cy="645069"/>
          </a:xfrm>
        </p:spPr>
        <p:txBody>
          <a:bodyPr>
            <a:normAutofit fontScale="90000"/>
          </a:bodyPr>
          <a:lstStyle/>
          <a:p>
            <a:r>
              <a:rPr lang="en-CH" dirty="0"/>
              <a:t>Additional studies: CMC (Chemistry Manufacturing and Control)</a:t>
            </a:r>
            <a:endParaRPr lang="en-ZA" dirty="0"/>
          </a:p>
        </p:txBody>
      </p:sp>
      <p:sp>
        <p:nvSpPr>
          <p:cNvPr id="3" name="Content Placeholder 2">
            <a:extLst>
              <a:ext uri="{FF2B5EF4-FFF2-40B4-BE49-F238E27FC236}">
                <a16:creationId xmlns:a16="http://schemas.microsoft.com/office/drawing/2014/main" id="{1C00FF2C-2E7B-912E-9406-61356BE38240}"/>
              </a:ext>
            </a:extLst>
          </p:cNvPr>
          <p:cNvSpPr>
            <a:spLocks noGrp="1"/>
          </p:cNvSpPr>
          <p:nvPr>
            <p:ph idx="1"/>
          </p:nvPr>
        </p:nvSpPr>
        <p:spPr>
          <a:xfrm>
            <a:off x="202900" y="1306400"/>
            <a:ext cx="12061371" cy="5299801"/>
          </a:xfrm>
        </p:spPr>
        <p:txBody>
          <a:bodyPr>
            <a:noAutofit/>
          </a:bodyPr>
          <a:lstStyle/>
          <a:p>
            <a:pPr eaLnBrk="1" hangingPunct="1"/>
            <a:r>
              <a:rPr lang="en-CH" altLang="en-US" b="1" dirty="0"/>
              <a:t>Cost of goods</a:t>
            </a:r>
          </a:p>
          <a:p>
            <a:pPr lvl="1"/>
            <a:r>
              <a:rPr lang="en-CH" altLang="en-US" sz="2400" dirty="0"/>
              <a:t>Criterion will depend on dose and therapy area</a:t>
            </a:r>
            <a:endParaRPr lang="en-CH" altLang="en-US" b="1" dirty="0"/>
          </a:p>
          <a:p>
            <a:pPr eaLnBrk="1" hangingPunct="1"/>
            <a:r>
              <a:rPr lang="en-GB" altLang="en-US" sz="2800" b="1" dirty="0"/>
              <a:t>Chemical stability</a:t>
            </a:r>
          </a:p>
          <a:p>
            <a:pPr lvl="1" eaLnBrk="1" hangingPunct="1"/>
            <a:r>
              <a:rPr lang="en-GB" altLang="en-US" sz="2400" dirty="0"/>
              <a:t>Check for decomposition in a range of situations to mimic the intestine</a:t>
            </a:r>
          </a:p>
          <a:p>
            <a:pPr eaLnBrk="1" hangingPunct="1"/>
            <a:r>
              <a:rPr lang="en-GB" altLang="en-US" sz="2800" b="1" dirty="0"/>
              <a:t>Shelf-life stability</a:t>
            </a:r>
          </a:p>
          <a:p>
            <a:pPr lvl="1" eaLnBrk="1" hangingPunct="1"/>
            <a:r>
              <a:rPr lang="en-GB" altLang="en-US" sz="2400" dirty="0"/>
              <a:t>Compound subjected to humid conditions at elevated temperature to mimic accelerated shelf storage</a:t>
            </a:r>
          </a:p>
          <a:p>
            <a:pPr eaLnBrk="1" hangingPunct="1"/>
            <a:r>
              <a:rPr lang="en-GB" altLang="en-US" sz="2800" b="1" dirty="0"/>
              <a:t>Crystal form</a:t>
            </a:r>
          </a:p>
          <a:p>
            <a:pPr lvl="1" eaLnBrk="1" hangingPunct="1"/>
            <a:r>
              <a:rPr lang="en-GB" altLang="en-US" sz="2400" dirty="0"/>
              <a:t>Salt selection (for acidic or basic drugs) or co-crystal</a:t>
            </a:r>
          </a:p>
          <a:p>
            <a:pPr lvl="1" eaLnBrk="1" hangingPunct="1"/>
            <a:r>
              <a:rPr lang="en-GB" altLang="en-US" sz="2400" dirty="0"/>
              <a:t>Potential look at polymorphic forms to find the most stable polymorph</a:t>
            </a:r>
          </a:p>
          <a:p>
            <a:pPr lvl="1" eaLnBrk="1" hangingPunct="1"/>
            <a:r>
              <a:rPr lang="en-GB" altLang="en-US" sz="2400" dirty="0"/>
              <a:t>Solubility and F% then measured with correct final form</a:t>
            </a:r>
          </a:p>
        </p:txBody>
      </p:sp>
      <p:sp>
        <p:nvSpPr>
          <p:cNvPr id="4" name="Slide Number Placeholder 3">
            <a:extLst>
              <a:ext uri="{FF2B5EF4-FFF2-40B4-BE49-F238E27FC236}">
                <a16:creationId xmlns:a16="http://schemas.microsoft.com/office/drawing/2014/main" id="{92694D23-CD28-DE31-A9C2-16AA9BB9962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28</a:t>
            </a:fld>
            <a:endParaRPr lang="en-ZA" dirty="0"/>
          </a:p>
        </p:txBody>
      </p:sp>
      <p:pic>
        <p:nvPicPr>
          <p:cNvPr id="6" name="Image 6">
            <a:extLst>
              <a:ext uri="{FF2B5EF4-FFF2-40B4-BE49-F238E27FC236}">
                <a16:creationId xmlns:a16="http://schemas.microsoft.com/office/drawing/2014/main" id="{6DD6D8EA-2A5A-4B82-BCF9-866BB6D5F4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3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CFC4D-A001-0154-4394-06DB36442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0021E-B21C-0A2C-81F9-2B861C0BAA94}"/>
              </a:ext>
            </a:extLst>
          </p:cNvPr>
          <p:cNvSpPr>
            <a:spLocks noGrp="1"/>
          </p:cNvSpPr>
          <p:nvPr>
            <p:ph type="title"/>
          </p:nvPr>
        </p:nvSpPr>
        <p:spPr>
          <a:xfrm>
            <a:off x="602530" y="116681"/>
            <a:ext cx="9881156" cy="645069"/>
          </a:xfrm>
        </p:spPr>
        <p:txBody>
          <a:bodyPr>
            <a:normAutofit/>
          </a:bodyPr>
          <a:lstStyle/>
          <a:p>
            <a:r>
              <a:rPr lang="en-US" dirty="0"/>
              <a:t>Drug discovery into drug development</a:t>
            </a:r>
            <a:endParaRPr lang="en-ZA" dirty="0"/>
          </a:p>
        </p:txBody>
      </p:sp>
      <p:sp>
        <p:nvSpPr>
          <p:cNvPr id="3" name="Content Placeholder 2">
            <a:extLst>
              <a:ext uri="{FF2B5EF4-FFF2-40B4-BE49-F238E27FC236}">
                <a16:creationId xmlns:a16="http://schemas.microsoft.com/office/drawing/2014/main" id="{2810ECEF-F626-BD1A-DB69-EA39186E518E}"/>
              </a:ext>
            </a:extLst>
          </p:cNvPr>
          <p:cNvSpPr>
            <a:spLocks noGrp="1"/>
          </p:cNvSpPr>
          <p:nvPr>
            <p:ph idx="1"/>
          </p:nvPr>
        </p:nvSpPr>
        <p:spPr>
          <a:xfrm>
            <a:off x="221754" y="835059"/>
            <a:ext cx="12061371" cy="5299801"/>
          </a:xfrm>
        </p:spPr>
        <p:txBody>
          <a:bodyPr>
            <a:noAutofit/>
          </a:bodyPr>
          <a:lstStyle/>
          <a:p>
            <a:r>
              <a:rPr lang="en-GB" sz="2800" b="1" dirty="0"/>
              <a:t>A candidate drug is an experimental “drug”</a:t>
            </a:r>
          </a:p>
          <a:p>
            <a:r>
              <a:rPr lang="en-GB" sz="2800" b="1" dirty="0"/>
              <a:t>Still a lot to do before it is a drug</a:t>
            </a:r>
          </a:p>
          <a:p>
            <a:pPr lvl="1"/>
            <a:r>
              <a:rPr lang="en-GB" sz="2400" dirty="0"/>
              <a:t>No direct evidence it is safe in animals let alone humans</a:t>
            </a:r>
          </a:p>
          <a:p>
            <a:pPr lvl="1"/>
            <a:r>
              <a:rPr lang="en-GB" sz="2400" dirty="0"/>
              <a:t>No direct evidence it works in real patients</a:t>
            </a:r>
          </a:p>
          <a:p>
            <a:r>
              <a:rPr lang="en-GB" sz="2800" b="1" dirty="0"/>
              <a:t>Clinical trials</a:t>
            </a:r>
          </a:p>
          <a:p>
            <a:pPr lvl="1"/>
            <a:r>
              <a:rPr lang="en-GB" sz="2400" dirty="0"/>
              <a:t>Long, expensive and littered with failure</a:t>
            </a:r>
          </a:p>
          <a:p>
            <a:r>
              <a:rPr lang="en-GB" sz="2800" b="1" dirty="0"/>
              <a:t>Main causes of clinical failures are</a:t>
            </a:r>
          </a:p>
          <a:p>
            <a:pPr lvl="1"/>
            <a:r>
              <a:rPr lang="en-GB" sz="2400" dirty="0"/>
              <a:t>Efficacy – it doesn’t work! (~55%)</a:t>
            </a:r>
          </a:p>
          <a:p>
            <a:pPr lvl="1"/>
            <a:r>
              <a:rPr lang="en-GB" sz="2400" dirty="0"/>
              <a:t>Safety – unexpected toxicity (~30%)</a:t>
            </a:r>
          </a:p>
          <a:p>
            <a:r>
              <a:rPr lang="en-GB" sz="2800" b="1" dirty="0"/>
              <a:t>Safety and efficacy – risk/ benefit – assessed by independent stringent regulatory authority</a:t>
            </a:r>
          </a:p>
        </p:txBody>
      </p:sp>
      <p:sp>
        <p:nvSpPr>
          <p:cNvPr id="4" name="Slide Number Placeholder 3">
            <a:extLst>
              <a:ext uri="{FF2B5EF4-FFF2-40B4-BE49-F238E27FC236}">
                <a16:creationId xmlns:a16="http://schemas.microsoft.com/office/drawing/2014/main" id="{3F789B73-710B-0B3A-88EE-934BA85F689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29</a:t>
            </a:fld>
            <a:endParaRPr lang="en-ZA" dirty="0"/>
          </a:p>
        </p:txBody>
      </p:sp>
      <p:pic>
        <p:nvPicPr>
          <p:cNvPr id="6" name="Image 6">
            <a:extLst>
              <a:ext uri="{FF2B5EF4-FFF2-40B4-BE49-F238E27FC236}">
                <a16:creationId xmlns:a16="http://schemas.microsoft.com/office/drawing/2014/main" id="{377E1304-7B17-A39F-B742-1316946F58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51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2AD1-7E61-3269-53A6-CC207617E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2DA08-D651-EB09-4315-064AE97381CE}"/>
              </a:ext>
            </a:extLst>
          </p:cNvPr>
          <p:cNvSpPr>
            <a:spLocks noGrp="1"/>
          </p:cNvSpPr>
          <p:nvPr>
            <p:ph type="title"/>
          </p:nvPr>
        </p:nvSpPr>
        <p:spPr/>
        <p:txBody>
          <a:bodyPr>
            <a:normAutofit/>
          </a:bodyPr>
          <a:lstStyle/>
          <a:p>
            <a:r>
              <a:rPr lang="en-CH" dirty="0"/>
              <a:t>Learning objectives </a:t>
            </a:r>
            <a:endParaRPr lang="en-ZA" dirty="0"/>
          </a:p>
        </p:txBody>
      </p:sp>
      <p:sp>
        <p:nvSpPr>
          <p:cNvPr id="3" name="Content Placeholder 2">
            <a:extLst>
              <a:ext uri="{FF2B5EF4-FFF2-40B4-BE49-F238E27FC236}">
                <a16:creationId xmlns:a16="http://schemas.microsoft.com/office/drawing/2014/main" id="{AB40BA46-7307-8D56-6AAA-7E0016AFD7F7}"/>
              </a:ext>
            </a:extLst>
          </p:cNvPr>
          <p:cNvSpPr>
            <a:spLocks noGrp="1"/>
          </p:cNvSpPr>
          <p:nvPr>
            <p:ph idx="1"/>
          </p:nvPr>
        </p:nvSpPr>
        <p:spPr/>
        <p:txBody>
          <a:bodyPr>
            <a:normAutofit/>
          </a:bodyPr>
          <a:lstStyle/>
          <a:p>
            <a:r>
              <a:rPr lang="en-CH" dirty="0"/>
              <a:t>Understand the overview of the drug discovery and development process</a:t>
            </a:r>
          </a:p>
          <a:p>
            <a:r>
              <a:rPr lang="en-CH" dirty="0"/>
              <a:t>Understand importance of working on the right biology</a:t>
            </a:r>
          </a:p>
          <a:p>
            <a:r>
              <a:rPr lang="en-CH" dirty="0"/>
              <a:t>Understand those properties that impact the chemical quality of a compound series</a:t>
            </a:r>
          </a:p>
          <a:p>
            <a:endParaRPr lang="en-CH" dirty="0"/>
          </a:p>
          <a:p>
            <a:endParaRPr lang="en-US" dirty="0"/>
          </a:p>
        </p:txBody>
      </p:sp>
      <p:sp>
        <p:nvSpPr>
          <p:cNvPr id="4" name="Slide Number Placeholder 3">
            <a:extLst>
              <a:ext uri="{FF2B5EF4-FFF2-40B4-BE49-F238E27FC236}">
                <a16:creationId xmlns:a16="http://schemas.microsoft.com/office/drawing/2014/main" id="{4C560CEC-78F8-C860-A53B-E9511A1B375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a:t>
            </a:fld>
            <a:endParaRPr lang="en-ZA" dirty="0"/>
          </a:p>
        </p:txBody>
      </p:sp>
      <p:pic>
        <p:nvPicPr>
          <p:cNvPr id="6" name="Image 6">
            <a:extLst>
              <a:ext uri="{FF2B5EF4-FFF2-40B4-BE49-F238E27FC236}">
                <a16:creationId xmlns:a16="http://schemas.microsoft.com/office/drawing/2014/main" id="{034DA3A3-D7AB-782A-DD9D-BFB747A08A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743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BCE6-95EF-66F4-C3E0-0B19DF645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51D19-3AAE-E582-D33D-29EC4900C3C7}"/>
              </a:ext>
            </a:extLst>
          </p:cNvPr>
          <p:cNvSpPr>
            <a:spLocks noGrp="1"/>
          </p:cNvSpPr>
          <p:nvPr>
            <p:ph type="title"/>
          </p:nvPr>
        </p:nvSpPr>
        <p:spPr>
          <a:xfrm>
            <a:off x="602530" y="116681"/>
            <a:ext cx="9881156" cy="645069"/>
          </a:xfrm>
        </p:spPr>
        <p:txBody>
          <a:bodyPr>
            <a:normAutofit fontScale="90000"/>
          </a:bodyPr>
          <a:lstStyle/>
          <a:p>
            <a:r>
              <a:rPr lang="en-US" dirty="0"/>
              <a:t>Non-clinical studies and Clinical trials in humans</a:t>
            </a:r>
            <a:endParaRPr lang="en-ZA" dirty="0"/>
          </a:p>
        </p:txBody>
      </p:sp>
      <p:sp>
        <p:nvSpPr>
          <p:cNvPr id="3" name="Content Placeholder 2">
            <a:extLst>
              <a:ext uri="{FF2B5EF4-FFF2-40B4-BE49-F238E27FC236}">
                <a16:creationId xmlns:a16="http://schemas.microsoft.com/office/drawing/2014/main" id="{27DE1C04-98C7-EC58-0738-75393311B2F8}"/>
              </a:ext>
            </a:extLst>
          </p:cNvPr>
          <p:cNvSpPr>
            <a:spLocks noGrp="1"/>
          </p:cNvSpPr>
          <p:nvPr>
            <p:ph idx="1"/>
          </p:nvPr>
        </p:nvSpPr>
        <p:spPr>
          <a:xfrm>
            <a:off x="221754" y="983240"/>
            <a:ext cx="12061371" cy="5299801"/>
          </a:xfrm>
        </p:spPr>
        <p:txBody>
          <a:bodyPr>
            <a:noAutofit/>
          </a:bodyPr>
          <a:lstStyle/>
          <a:p>
            <a:r>
              <a:rPr lang="en-GB" sz="2800" b="1" dirty="0"/>
              <a:t>Preclinical development – 12-24 months</a:t>
            </a:r>
          </a:p>
          <a:p>
            <a:pPr lvl="1"/>
            <a:r>
              <a:rPr lang="en-GB" sz="2400" dirty="0"/>
              <a:t>GLP rodent and non-rodent and other safety studies, GMP scale-up </a:t>
            </a:r>
          </a:p>
          <a:p>
            <a:r>
              <a:rPr lang="en-GB" sz="2800" b="1" dirty="0"/>
              <a:t>Phase I – 3-9 months</a:t>
            </a:r>
          </a:p>
          <a:p>
            <a:pPr lvl="1"/>
            <a:r>
              <a:rPr lang="en-GB" sz="2400" dirty="0"/>
              <a:t>Healthy volunteers – safety</a:t>
            </a:r>
            <a:r>
              <a:rPr lang="en-CH" sz="2400" dirty="0"/>
              <a:t>, PK</a:t>
            </a:r>
            <a:r>
              <a:rPr lang="en-GB" sz="2400" dirty="0"/>
              <a:t> and maximum dose (20-80 male volunteers)</a:t>
            </a:r>
          </a:p>
          <a:p>
            <a:r>
              <a:rPr lang="en-GB" sz="2800" b="1" dirty="0"/>
              <a:t>Phase </a:t>
            </a:r>
            <a:r>
              <a:rPr lang="en-GB" sz="2800" b="1" dirty="0" err="1"/>
              <a:t>IIa</a:t>
            </a:r>
            <a:r>
              <a:rPr lang="en-GB" sz="2800" b="1" dirty="0"/>
              <a:t> – 6-12 months</a:t>
            </a:r>
          </a:p>
          <a:p>
            <a:pPr lvl="1"/>
            <a:r>
              <a:rPr lang="en-GB" sz="2400" dirty="0"/>
              <a:t>Patients – safety and efficacy (100-200 patients)</a:t>
            </a:r>
          </a:p>
          <a:p>
            <a:r>
              <a:rPr lang="en-GB" sz="2800" b="1" dirty="0"/>
              <a:t>Phase IIb – 12-24 months</a:t>
            </a:r>
          </a:p>
          <a:p>
            <a:pPr lvl="1"/>
            <a:r>
              <a:rPr lang="en-GB" sz="2400" dirty="0"/>
              <a:t>Patients – safety and efficacy (200-500 patients)</a:t>
            </a:r>
          </a:p>
          <a:p>
            <a:r>
              <a:rPr lang="en-GB" sz="2800" b="1" dirty="0"/>
              <a:t>Phase III – 2-4 years</a:t>
            </a:r>
          </a:p>
          <a:p>
            <a:pPr lvl="1"/>
            <a:r>
              <a:rPr lang="en-GB" sz="2400" dirty="0"/>
              <a:t>Patients – safety efficacy (up to 3,000 patients)</a:t>
            </a:r>
          </a:p>
          <a:p>
            <a:r>
              <a:rPr lang="en-GB" sz="2800" b="1" dirty="0"/>
              <a:t>Phase IV </a:t>
            </a:r>
            <a:r>
              <a:rPr lang="en-GB" sz="2800" dirty="0"/>
              <a:t>– Post approval studies to monitor for safety</a:t>
            </a:r>
          </a:p>
        </p:txBody>
      </p:sp>
      <p:sp>
        <p:nvSpPr>
          <p:cNvPr id="4" name="Slide Number Placeholder 3">
            <a:extLst>
              <a:ext uri="{FF2B5EF4-FFF2-40B4-BE49-F238E27FC236}">
                <a16:creationId xmlns:a16="http://schemas.microsoft.com/office/drawing/2014/main" id="{9DA1A763-F1FF-0028-10A5-8E5D5014665E}"/>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30</a:t>
            </a:fld>
            <a:endParaRPr lang="en-ZA" dirty="0"/>
          </a:p>
        </p:txBody>
      </p:sp>
      <p:pic>
        <p:nvPicPr>
          <p:cNvPr id="6" name="Image 6">
            <a:extLst>
              <a:ext uri="{FF2B5EF4-FFF2-40B4-BE49-F238E27FC236}">
                <a16:creationId xmlns:a16="http://schemas.microsoft.com/office/drawing/2014/main" id="{EC2BEB7D-BD08-BCF4-9594-B6E85CF902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061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63102-E3CE-D773-3F3F-E3F76A328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D00A5-8426-785A-1332-42D54B129968}"/>
              </a:ext>
            </a:extLst>
          </p:cNvPr>
          <p:cNvSpPr>
            <a:spLocks noGrp="1"/>
          </p:cNvSpPr>
          <p:nvPr>
            <p:ph type="title"/>
          </p:nvPr>
        </p:nvSpPr>
        <p:spPr>
          <a:xfrm>
            <a:off x="602530" y="116681"/>
            <a:ext cx="9881156" cy="645069"/>
          </a:xfrm>
        </p:spPr>
        <p:txBody>
          <a:bodyPr>
            <a:normAutofit/>
          </a:bodyPr>
          <a:lstStyle/>
          <a:p>
            <a:r>
              <a:rPr lang="en-CH" dirty="0"/>
              <a:t>Summary</a:t>
            </a:r>
            <a:endParaRPr lang="en-ZA" dirty="0"/>
          </a:p>
        </p:txBody>
      </p:sp>
      <p:sp>
        <p:nvSpPr>
          <p:cNvPr id="3" name="Content Placeholder 2">
            <a:extLst>
              <a:ext uri="{FF2B5EF4-FFF2-40B4-BE49-F238E27FC236}">
                <a16:creationId xmlns:a16="http://schemas.microsoft.com/office/drawing/2014/main" id="{B959EE83-B119-95B9-30A6-916B060C2DA4}"/>
              </a:ext>
            </a:extLst>
          </p:cNvPr>
          <p:cNvSpPr>
            <a:spLocks noGrp="1"/>
          </p:cNvSpPr>
          <p:nvPr>
            <p:ph idx="1"/>
          </p:nvPr>
        </p:nvSpPr>
        <p:spPr>
          <a:xfrm>
            <a:off x="221755" y="983240"/>
            <a:ext cx="11970246" cy="5299801"/>
          </a:xfrm>
        </p:spPr>
        <p:txBody>
          <a:bodyPr>
            <a:noAutofit/>
          </a:bodyPr>
          <a:lstStyle/>
          <a:p>
            <a:r>
              <a:rPr lang="en-US" sz="2800" b="1" dirty="0"/>
              <a:t>Drug Discovery is all about finding the ‘sweet spot’ where all properties necessary for a drug come together</a:t>
            </a:r>
          </a:p>
          <a:p>
            <a:r>
              <a:rPr lang="en-US" sz="2800" b="1" dirty="0"/>
              <a:t>Candidate drug and target must be consistent with the TPP</a:t>
            </a:r>
          </a:p>
          <a:p>
            <a:r>
              <a:rPr lang="en-US" sz="2800" b="1" dirty="0"/>
              <a:t>The principles and art of drug discovery are consistent regardless of biological target or disease</a:t>
            </a:r>
          </a:p>
          <a:p>
            <a:pPr lvl="1"/>
            <a:r>
              <a:rPr lang="en-US" dirty="0"/>
              <a:t>Specific disease biology knowledge necessary </a:t>
            </a:r>
          </a:p>
          <a:p>
            <a:r>
              <a:rPr lang="en-US" sz="2800" b="1" dirty="0"/>
              <a:t>Regulators or patients do not care whether a drug was discovered in Pharma or Academia</a:t>
            </a:r>
          </a:p>
          <a:p>
            <a:pPr lvl="1"/>
            <a:r>
              <a:rPr lang="en-US" dirty="0"/>
              <a:t>The data packages, compound/ science quality have to be the same</a:t>
            </a:r>
          </a:p>
          <a:p>
            <a:r>
              <a:rPr lang="en-US" sz="2800" b="1" dirty="0"/>
              <a:t>Drug discovery is multi-disciplinary and highly collaborative in nature</a:t>
            </a:r>
          </a:p>
          <a:p>
            <a:pPr lvl="1"/>
            <a:r>
              <a:rPr lang="en-US" dirty="0"/>
              <a:t>Asking for help and advice is not a weakness</a:t>
            </a:r>
          </a:p>
        </p:txBody>
      </p:sp>
      <p:sp>
        <p:nvSpPr>
          <p:cNvPr id="4" name="Slide Number Placeholder 3">
            <a:extLst>
              <a:ext uri="{FF2B5EF4-FFF2-40B4-BE49-F238E27FC236}">
                <a16:creationId xmlns:a16="http://schemas.microsoft.com/office/drawing/2014/main" id="{2726FBED-C598-8415-C9C9-ED35D13F85FD}"/>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31</a:t>
            </a:fld>
            <a:endParaRPr lang="en-ZA" dirty="0"/>
          </a:p>
        </p:txBody>
      </p:sp>
      <p:pic>
        <p:nvPicPr>
          <p:cNvPr id="6" name="Image 6">
            <a:extLst>
              <a:ext uri="{FF2B5EF4-FFF2-40B4-BE49-F238E27FC236}">
                <a16:creationId xmlns:a16="http://schemas.microsoft.com/office/drawing/2014/main" id="{B586FA26-0821-5791-1D7E-148B1254E9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691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19413-B711-883E-5832-5B5599F88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9197C-7D83-B599-F9B8-9C2D37687024}"/>
              </a:ext>
            </a:extLst>
          </p:cNvPr>
          <p:cNvSpPr>
            <a:spLocks noGrp="1"/>
          </p:cNvSpPr>
          <p:nvPr>
            <p:ph type="title"/>
          </p:nvPr>
        </p:nvSpPr>
        <p:spPr>
          <a:xfrm>
            <a:off x="602530" y="116681"/>
            <a:ext cx="9881156" cy="645069"/>
          </a:xfrm>
        </p:spPr>
        <p:txBody>
          <a:bodyPr>
            <a:normAutofit/>
          </a:bodyPr>
          <a:lstStyle/>
          <a:p>
            <a:r>
              <a:rPr lang="en-CH" dirty="0"/>
              <a:t>References</a:t>
            </a:r>
            <a:endParaRPr lang="en-ZA" dirty="0"/>
          </a:p>
        </p:txBody>
      </p:sp>
      <p:sp>
        <p:nvSpPr>
          <p:cNvPr id="3" name="Content Placeholder 2">
            <a:extLst>
              <a:ext uri="{FF2B5EF4-FFF2-40B4-BE49-F238E27FC236}">
                <a16:creationId xmlns:a16="http://schemas.microsoft.com/office/drawing/2014/main" id="{4D8BD803-0DB6-443D-A6F2-64D2BC8B611B}"/>
              </a:ext>
            </a:extLst>
          </p:cNvPr>
          <p:cNvSpPr>
            <a:spLocks noGrp="1"/>
          </p:cNvSpPr>
          <p:nvPr>
            <p:ph idx="1"/>
          </p:nvPr>
        </p:nvSpPr>
        <p:spPr>
          <a:xfrm>
            <a:off x="221755" y="983240"/>
            <a:ext cx="11970246" cy="5299801"/>
          </a:xfrm>
        </p:spPr>
        <p:txBody>
          <a:bodyPr>
            <a:noAutofit/>
          </a:bodyPr>
          <a:lstStyle/>
          <a:p>
            <a:r>
              <a:rPr lang="en-US" sz="2800" dirty="0"/>
              <a:t>Pharmacokinetics and metabolism in drug design – </a:t>
            </a:r>
            <a:r>
              <a:rPr lang="en-US" sz="2800" dirty="0" err="1"/>
              <a:t>D.A.Smith</a:t>
            </a:r>
            <a:r>
              <a:rPr lang="en-US" sz="2800" dirty="0"/>
              <a:t>, H. van de </a:t>
            </a:r>
            <a:r>
              <a:rPr lang="en-US" sz="2800" dirty="0" err="1"/>
              <a:t>Waterbeemd</a:t>
            </a:r>
            <a:r>
              <a:rPr lang="en-US" sz="2800" dirty="0"/>
              <a:t> and D. K. Walker. Wiley-VCH, ISBN 3-527-30197-6</a:t>
            </a:r>
          </a:p>
          <a:p>
            <a:r>
              <a:rPr lang="en-US" sz="2800" dirty="0"/>
              <a:t>The organic chemistry of drug design and drug action. </a:t>
            </a:r>
            <a:r>
              <a:rPr lang="en-US" sz="2800" dirty="0" err="1"/>
              <a:t>R.B.Silverman</a:t>
            </a:r>
            <a:r>
              <a:rPr lang="en-US" sz="2800" dirty="0"/>
              <a:t>. Academic Press, ISBN 978-0126437324 </a:t>
            </a:r>
          </a:p>
          <a:p>
            <a:r>
              <a:rPr lang="en-US" sz="2800" dirty="0"/>
              <a:t>Goodman and Gilman’s The pharmacological basis of therapeutics. L. Brunton, J. Lazo, K. Parker. McGraw-Hill Medical, ISBN 978-0071422802  </a:t>
            </a:r>
          </a:p>
          <a:p>
            <a:r>
              <a:rPr lang="en-US" sz="2800" dirty="0"/>
              <a:t>Drug Discovery handbook – S. C. Gad (Ed). Wiley (2005), ISBN </a:t>
            </a:r>
            <a:r>
              <a:rPr lang="en-US" sz="2800" dirty="0" err="1"/>
              <a:t>ISBN</a:t>
            </a:r>
            <a:r>
              <a:rPr lang="en-US" sz="2800" dirty="0"/>
              <a:t> 0-471-21384-5</a:t>
            </a:r>
          </a:p>
          <a:p>
            <a:r>
              <a:rPr lang="en-US" sz="2800" dirty="0"/>
              <a:t>Principles of early drug discovery – S. Rees at al, Br J </a:t>
            </a:r>
            <a:r>
              <a:rPr lang="en-US" sz="2800" dirty="0" err="1"/>
              <a:t>Pharmacol</a:t>
            </a:r>
            <a:r>
              <a:rPr lang="en-US" sz="2800" dirty="0"/>
              <a:t>. 2011 Mar; 162(6): 1239–1249</a:t>
            </a:r>
          </a:p>
          <a:p>
            <a:r>
              <a:rPr lang="en-US" sz="2800" dirty="0"/>
              <a:t>Drug discovery process - </a:t>
            </a:r>
            <a:r>
              <a:rPr lang="en-US" sz="2800" dirty="0">
                <a:hlinkClick r:id="rId2"/>
              </a:rPr>
              <a:t>https://www.youtube.com/watch?v=DhxD6sVQEYc</a:t>
            </a:r>
            <a:r>
              <a:rPr lang="en-CH" sz="2800" dirty="0"/>
              <a:t> </a:t>
            </a:r>
            <a:endParaRPr lang="en-US" sz="2800" dirty="0"/>
          </a:p>
        </p:txBody>
      </p:sp>
      <p:sp>
        <p:nvSpPr>
          <p:cNvPr id="4" name="Slide Number Placeholder 3">
            <a:extLst>
              <a:ext uri="{FF2B5EF4-FFF2-40B4-BE49-F238E27FC236}">
                <a16:creationId xmlns:a16="http://schemas.microsoft.com/office/drawing/2014/main" id="{E87145A4-771E-3E36-52AB-A57A3B8922E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32</a:t>
            </a:fld>
            <a:endParaRPr lang="en-ZA" dirty="0"/>
          </a:p>
        </p:txBody>
      </p:sp>
      <p:pic>
        <p:nvPicPr>
          <p:cNvPr id="6" name="Image 6">
            <a:extLst>
              <a:ext uri="{FF2B5EF4-FFF2-40B4-BE49-F238E27FC236}">
                <a16:creationId xmlns:a16="http://schemas.microsoft.com/office/drawing/2014/main" id="{AE6D3BAB-02D3-EBE1-0284-C9EE8DB7F8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456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33</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312818" y="3429000"/>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br>
              <a:rPr lang="en-US" sz="2000" b="0" i="0" dirty="0">
                <a:solidFill>
                  <a:srgbClr val="242424"/>
                </a:solidFill>
                <a:latin typeface="Arial"/>
                <a:ea typeface="Arial"/>
                <a:cs typeface="Arial"/>
                <a:sym typeface="Arial"/>
              </a:rPr>
            </a:br>
            <a:r>
              <a:rPr lang="en-CH" sz="2000" dirty="0">
                <a:solidFill>
                  <a:srgbClr val="242424"/>
                </a:solidFill>
                <a:latin typeface="Arial"/>
                <a:ea typeface="Arial"/>
                <a:cs typeface="Arial"/>
                <a:sym typeface="Arial"/>
              </a:rPr>
              <a:t>Think with the end in mind: TPP</a:t>
            </a:r>
            <a:br>
              <a:rPr lang="en-CH" sz="2000" dirty="0">
                <a:solidFill>
                  <a:srgbClr val="242424"/>
                </a:solidFill>
                <a:latin typeface="Arial"/>
                <a:ea typeface="Arial"/>
                <a:cs typeface="Arial"/>
                <a:sym typeface="Arial"/>
              </a:rPr>
            </a:br>
            <a:br>
              <a:rPr lang="en-CH" sz="2000" dirty="0">
                <a:solidFill>
                  <a:srgbClr val="242424"/>
                </a:solidFill>
                <a:latin typeface="Arial"/>
                <a:ea typeface="Arial"/>
                <a:cs typeface="Arial"/>
                <a:sym typeface="Arial"/>
              </a:rPr>
            </a:br>
            <a:r>
              <a:rPr lang="en-CH" sz="2000" dirty="0">
                <a:solidFill>
                  <a:srgbClr val="242424"/>
                </a:solidFill>
                <a:latin typeface="Arial"/>
                <a:ea typeface="Arial"/>
                <a:cs typeface="Arial"/>
                <a:sym typeface="Arial"/>
              </a:rPr>
              <a:t>Work on the right biology</a:t>
            </a:r>
            <a:br>
              <a:rPr lang="en-CH" sz="2000" dirty="0">
                <a:solidFill>
                  <a:srgbClr val="242424"/>
                </a:solidFill>
                <a:latin typeface="Arial"/>
                <a:ea typeface="Arial"/>
                <a:cs typeface="Arial"/>
                <a:sym typeface="Arial"/>
              </a:rPr>
            </a:br>
            <a:br>
              <a:rPr lang="en-CH" sz="2000" dirty="0">
                <a:solidFill>
                  <a:srgbClr val="242424"/>
                </a:solidFill>
                <a:latin typeface="Arial"/>
                <a:ea typeface="Arial"/>
                <a:cs typeface="Arial"/>
                <a:sym typeface="Arial"/>
              </a:rPr>
            </a:br>
            <a:r>
              <a:rPr lang="en-CH" sz="2000" dirty="0">
                <a:solidFill>
                  <a:srgbClr val="242424"/>
                </a:solidFill>
                <a:latin typeface="Arial"/>
                <a:ea typeface="Arial"/>
                <a:cs typeface="Arial"/>
                <a:sym typeface="Arial"/>
              </a:rPr>
              <a:t>Many options to find chemistry – validation of series is key</a:t>
            </a:r>
            <a:br>
              <a:rPr lang="en-CH" sz="2000" dirty="0">
                <a:solidFill>
                  <a:srgbClr val="242424"/>
                </a:solidFill>
                <a:latin typeface="Arial"/>
                <a:ea typeface="Arial"/>
                <a:cs typeface="Arial"/>
                <a:sym typeface="Arial"/>
              </a:rPr>
            </a:br>
            <a:br>
              <a:rPr lang="en-CH" sz="2000" dirty="0">
                <a:solidFill>
                  <a:srgbClr val="242424"/>
                </a:solidFill>
                <a:latin typeface="Arial"/>
                <a:ea typeface="Arial"/>
                <a:cs typeface="Arial"/>
                <a:sym typeface="Arial"/>
              </a:rPr>
            </a:br>
            <a:r>
              <a:rPr lang="en-CH" sz="2000" dirty="0">
                <a:solidFill>
                  <a:srgbClr val="242424"/>
                </a:solidFill>
                <a:latin typeface="Arial"/>
                <a:ea typeface="Arial"/>
                <a:cs typeface="Arial"/>
                <a:sym typeface="Arial"/>
              </a:rPr>
              <a:t>Optimisation is not just about potency</a:t>
            </a:r>
            <a:br>
              <a:rPr lang="en-CH" sz="2000" dirty="0">
                <a:solidFill>
                  <a:srgbClr val="242424"/>
                </a:solidFill>
                <a:latin typeface="Arial"/>
                <a:ea typeface="Arial"/>
                <a:cs typeface="Arial"/>
                <a:sym typeface="Arial"/>
              </a:rPr>
            </a:br>
            <a:br>
              <a:rPr lang="en-CH" sz="2000" dirty="0">
                <a:solidFill>
                  <a:srgbClr val="242424"/>
                </a:solidFill>
                <a:latin typeface="Arial"/>
                <a:ea typeface="Arial"/>
                <a:cs typeface="Arial"/>
                <a:sym typeface="Arial"/>
              </a:rPr>
            </a:br>
            <a:r>
              <a:rPr lang="en-CH" sz="2000" dirty="0">
                <a:solidFill>
                  <a:srgbClr val="242424"/>
                </a:solidFill>
                <a:latin typeface="Arial"/>
                <a:ea typeface="Arial"/>
                <a:cs typeface="Arial"/>
                <a:sym typeface="Arial"/>
              </a:rPr>
              <a:t>DMPK and safety too determine whether you have a drug</a:t>
            </a:r>
            <a:endParaRPr lang="en-US" sz="20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DE03D-3492-A388-1E37-D84B28224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75AA4-D42E-BF45-B0C4-E0BC8553FAD1}"/>
              </a:ext>
            </a:extLst>
          </p:cNvPr>
          <p:cNvSpPr>
            <a:spLocks noGrp="1"/>
          </p:cNvSpPr>
          <p:nvPr>
            <p:ph type="title"/>
          </p:nvPr>
        </p:nvSpPr>
        <p:spPr>
          <a:xfrm>
            <a:off x="221755" y="116681"/>
            <a:ext cx="11494497" cy="645069"/>
          </a:xfrm>
        </p:spPr>
        <p:txBody>
          <a:bodyPr>
            <a:normAutofit/>
          </a:bodyPr>
          <a:lstStyle/>
          <a:p>
            <a:r>
              <a:rPr lang="en-US" sz="2800" dirty="0"/>
              <a:t>Practical lessons from a lifelong quest to discover medicines</a:t>
            </a:r>
            <a:endParaRPr lang="en-ZA" sz="2800" dirty="0"/>
          </a:p>
        </p:txBody>
      </p:sp>
      <p:sp>
        <p:nvSpPr>
          <p:cNvPr id="3" name="Content Placeholder 2">
            <a:extLst>
              <a:ext uri="{FF2B5EF4-FFF2-40B4-BE49-F238E27FC236}">
                <a16:creationId xmlns:a16="http://schemas.microsoft.com/office/drawing/2014/main" id="{0B7B5BB8-1E09-3A7F-13BD-A90C78484CDF}"/>
              </a:ext>
            </a:extLst>
          </p:cNvPr>
          <p:cNvSpPr>
            <a:spLocks noGrp="1"/>
          </p:cNvSpPr>
          <p:nvPr>
            <p:ph idx="1"/>
          </p:nvPr>
        </p:nvSpPr>
        <p:spPr>
          <a:xfrm>
            <a:off x="221755" y="983240"/>
            <a:ext cx="11970246" cy="5299801"/>
          </a:xfrm>
        </p:spPr>
        <p:txBody>
          <a:bodyPr>
            <a:noAutofit/>
          </a:bodyPr>
          <a:lstStyle/>
          <a:p>
            <a:r>
              <a:rPr lang="en-US" sz="2000" dirty="0"/>
              <a:t>You need a thick skin: the science will beat you with a stick every day</a:t>
            </a:r>
          </a:p>
          <a:p>
            <a:r>
              <a:rPr lang="en-US" sz="2000" dirty="0"/>
              <a:t>Stay humble</a:t>
            </a:r>
          </a:p>
          <a:p>
            <a:r>
              <a:rPr lang="en-US" sz="2000" dirty="0"/>
              <a:t>And yet: you are constantly exposed to magic; the science is continually mind-blowing</a:t>
            </a:r>
          </a:p>
          <a:p>
            <a:r>
              <a:rPr lang="en-US" sz="2000" dirty="0"/>
              <a:t>Helping make drugs that save people’s lives: indescribable </a:t>
            </a:r>
          </a:p>
          <a:p>
            <a:r>
              <a:rPr lang="en-US" sz="2000" dirty="0"/>
              <a:t>Stay positive</a:t>
            </a:r>
          </a:p>
          <a:p>
            <a:r>
              <a:rPr lang="en-US" sz="2000" dirty="0"/>
              <a:t>Keep learning, try new things, think big, take chances</a:t>
            </a:r>
          </a:p>
          <a:p>
            <a:r>
              <a:rPr lang="en-US" sz="2000" dirty="0"/>
              <a:t>Biology is what usually gets you</a:t>
            </a:r>
          </a:p>
          <a:p>
            <a:r>
              <a:rPr lang="en-US" sz="2000" dirty="0"/>
              <a:t>Work hard, sweat the details, avoid unforced errors</a:t>
            </a:r>
          </a:p>
          <a:p>
            <a:r>
              <a:rPr lang="en-US" sz="2000" dirty="0"/>
              <a:t>Structure can help you—and so can cellular phenotype</a:t>
            </a:r>
          </a:p>
          <a:p>
            <a:r>
              <a:rPr lang="en-US" sz="2000" dirty="0"/>
              <a:t>Integrate everything: technologies, disciplines, hypotheses, </a:t>
            </a:r>
            <a:r>
              <a:rPr lang="en-US" sz="2000" dirty="0" err="1"/>
              <a:t>mindsets,literature</a:t>
            </a:r>
            <a:r>
              <a:rPr lang="en-US" sz="2000" dirty="0"/>
              <a:t> data, you name it</a:t>
            </a:r>
          </a:p>
          <a:p>
            <a:r>
              <a:rPr lang="en-US" sz="2000" dirty="0"/>
              <a:t>Teams make drugs. Great teams behave in predictable ways and thrive in supportive environments. But teams are complex—and the interpersonal stuff is at least as important as the science</a:t>
            </a:r>
          </a:p>
          <a:p>
            <a:r>
              <a:rPr lang="en-US" sz="2000" dirty="0"/>
              <a:t>Luck is a big factor in all our successes. Did I mention that you need to stay humble?</a:t>
            </a:r>
          </a:p>
          <a:p>
            <a:r>
              <a:rPr lang="en-US" sz="2000" dirty="0"/>
              <a:t>Good fortune in our lives enables all we accomplish—pay it forward</a:t>
            </a:r>
          </a:p>
        </p:txBody>
      </p:sp>
      <p:sp>
        <p:nvSpPr>
          <p:cNvPr id="4" name="Slide Number Placeholder 3">
            <a:extLst>
              <a:ext uri="{FF2B5EF4-FFF2-40B4-BE49-F238E27FC236}">
                <a16:creationId xmlns:a16="http://schemas.microsoft.com/office/drawing/2014/main" id="{E1329956-F20B-757E-8117-A12EE065170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34</a:t>
            </a:fld>
            <a:endParaRPr lang="en-ZA" dirty="0"/>
          </a:p>
        </p:txBody>
      </p:sp>
      <p:pic>
        <p:nvPicPr>
          <p:cNvPr id="6" name="Image 6">
            <a:extLst>
              <a:ext uri="{FF2B5EF4-FFF2-40B4-BE49-F238E27FC236}">
                <a16:creationId xmlns:a16="http://schemas.microsoft.com/office/drawing/2014/main" id="{7308AA1E-16D8-BD7B-F1CE-75289DD6BE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F544D78-5A2E-F35B-A905-3A7CE111D36F}"/>
              </a:ext>
            </a:extLst>
          </p:cNvPr>
          <p:cNvSpPr txBox="1"/>
          <p:nvPr/>
        </p:nvSpPr>
        <p:spPr>
          <a:xfrm>
            <a:off x="2904708" y="6468046"/>
            <a:ext cx="5555880" cy="369332"/>
          </a:xfrm>
          <a:prstGeom prst="rect">
            <a:avLst/>
          </a:prstGeom>
          <a:noFill/>
        </p:spPr>
        <p:txBody>
          <a:bodyPr wrap="none" rtlCol="0">
            <a:spAutoFit/>
          </a:bodyPr>
          <a:lstStyle/>
          <a:p>
            <a:r>
              <a:rPr lang="en-US" dirty="0"/>
              <a:t>Mark </a:t>
            </a:r>
            <a:r>
              <a:rPr lang="en-US" dirty="0" err="1"/>
              <a:t>Murkco</a:t>
            </a:r>
            <a:r>
              <a:rPr lang="en-US" dirty="0"/>
              <a:t>, Medicinal Chemistry Reviews, 2022, 57, 27</a:t>
            </a:r>
          </a:p>
        </p:txBody>
      </p:sp>
    </p:spTree>
    <p:extLst>
      <p:ext uri="{BB962C8B-B14F-4D97-AF65-F5344CB8AC3E}">
        <p14:creationId xmlns:p14="http://schemas.microsoft.com/office/powerpoint/2010/main" val="4230493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A0D40-601D-C052-590C-A155DD2663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3AC80F-CE8B-6820-60AF-8C0BFFCDFB45}"/>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35</a:t>
            </a:fld>
            <a:endParaRPr lang="en-ZA" dirty="0"/>
          </a:p>
        </p:txBody>
      </p:sp>
      <p:pic>
        <p:nvPicPr>
          <p:cNvPr id="6" name="Image 6">
            <a:extLst>
              <a:ext uri="{FF2B5EF4-FFF2-40B4-BE49-F238E27FC236}">
                <a16:creationId xmlns:a16="http://schemas.microsoft.com/office/drawing/2014/main" id="{C1701C16-A1E6-C7D0-2695-3242CBA57A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The Handbook of Medicinal Chemistry">
            <a:extLst>
              <a:ext uri="{FF2B5EF4-FFF2-40B4-BE49-F238E27FC236}">
                <a16:creationId xmlns:a16="http://schemas.microsoft.com/office/drawing/2014/main" id="{BDE2E9D7-7730-8EE2-AFC1-FF47057D6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103" y="129189"/>
            <a:ext cx="4752975"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26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78C1B-40FC-EF25-1BC2-38D08925A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2C190-3126-7E8C-EC4F-5C91E880EAEB}"/>
              </a:ext>
            </a:extLst>
          </p:cNvPr>
          <p:cNvSpPr>
            <a:spLocks noGrp="1"/>
          </p:cNvSpPr>
          <p:nvPr>
            <p:ph type="title"/>
          </p:nvPr>
        </p:nvSpPr>
        <p:spPr>
          <a:xfrm>
            <a:off x="221755" y="116681"/>
            <a:ext cx="11494497" cy="645069"/>
          </a:xfrm>
        </p:spPr>
        <p:txBody>
          <a:bodyPr>
            <a:normAutofit/>
          </a:bodyPr>
          <a:lstStyle/>
          <a:p>
            <a:r>
              <a:rPr lang="en-CH" sz="2800" dirty="0"/>
              <a:t>Abbreviations</a:t>
            </a:r>
            <a:endParaRPr lang="en-ZA" sz="2800" dirty="0"/>
          </a:p>
        </p:txBody>
      </p:sp>
      <p:sp>
        <p:nvSpPr>
          <p:cNvPr id="3" name="Content Placeholder 2">
            <a:extLst>
              <a:ext uri="{FF2B5EF4-FFF2-40B4-BE49-F238E27FC236}">
                <a16:creationId xmlns:a16="http://schemas.microsoft.com/office/drawing/2014/main" id="{CC1D8E4E-32FC-7588-0F56-0DEEDE9B9178}"/>
              </a:ext>
            </a:extLst>
          </p:cNvPr>
          <p:cNvSpPr>
            <a:spLocks noGrp="1"/>
          </p:cNvSpPr>
          <p:nvPr>
            <p:ph idx="1"/>
          </p:nvPr>
        </p:nvSpPr>
        <p:spPr>
          <a:xfrm>
            <a:off x="221754" y="633249"/>
            <a:ext cx="11970246" cy="5299801"/>
          </a:xfrm>
        </p:spPr>
        <p:txBody>
          <a:bodyPr>
            <a:noAutofit/>
          </a:bodyPr>
          <a:lstStyle/>
          <a:p>
            <a:pPr algn="l"/>
            <a:r>
              <a:rPr lang="en-US" sz="1100" b="1" i="0" u="none" strike="noStrike" baseline="0" dirty="0">
                <a:solidFill>
                  <a:srgbClr val="C10000"/>
                </a:solidFill>
                <a:latin typeface="Calibri-Bold"/>
              </a:rPr>
              <a:t>Target: </a:t>
            </a:r>
            <a:r>
              <a:rPr lang="en-US" sz="1100" b="0" i="0" u="none" strike="noStrike" baseline="0" dirty="0">
                <a:solidFill>
                  <a:srgbClr val="000000"/>
                </a:solidFill>
                <a:latin typeface="Calibri" panose="020F0502020204030204" pitchFamily="34" charset="0"/>
              </a:rPr>
              <a:t>biological molecule, usually a protein, whose function is to be modulated</a:t>
            </a:r>
          </a:p>
          <a:p>
            <a:pPr algn="l"/>
            <a:r>
              <a:rPr lang="en-US" sz="1100" b="1" i="0" u="none" strike="noStrike" baseline="0" dirty="0">
                <a:solidFill>
                  <a:srgbClr val="C10000"/>
                </a:solidFill>
                <a:latin typeface="Calibri-Bold"/>
              </a:rPr>
              <a:t>Hit: </a:t>
            </a:r>
            <a:r>
              <a:rPr lang="en-US" sz="1100" b="0" i="0" u="none" strike="noStrike" baseline="0" dirty="0">
                <a:solidFill>
                  <a:srgbClr val="000000"/>
                </a:solidFill>
                <a:latin typeface="Calibri" panose="020F0502020204030204" pitchFamily="34" charset="0"/>
              </a:rPr>
              <a:t>small molecule with promising activity in a primary screening assay</a:t>
            </a:r>
          </a:p>
          <a:p>
            <a:pPr algn="l"/>
            <a:r>
              <a:rPr lang="en-US" sz="1100" b="1" i="0" u="none" strike="noStrike" baseline="0" dirty="0">
                <a:solidFill>
                  <a:srgbClr val="C10000"/>
                </a:solidFill>
                <a:latin typeface="Calibri-Bold"/>
              </a:rPr>
              <a:t>Lead: </a:t>
            </a:r>
            <a:r>
              <a:rPr lang="en-US" sz="1100" b="0" i="0" u="none" strike="noStrike" baseline="0" dirty="0">
                <a:solidFill>
                  <a:srgbClr val="000000"/>
                </a:solidFill>
                <a:latin typeface="Calibri" panose="020F0502020204030204" pitchFamily="34" charset="0"/>
              </a:rPr>
              <a:t>molecule with suitable properties for optimization to give a drug candidate</a:t>
            </a:r>
          </a:p>
          <a:p>
            <a:pPr algn="l"/>
            <a:r>
              <a:rPr lang="en-US" sz="1100" b="1" i="0" u="none" strike="noStrike" baseline="0" dirty="0">
                <a:solidFill>
                  <a:srgbClr val="C10000"/>
                </a:solidFill>
                <a:latin typeface="Calibri-Bold"/>
              </a:rPr>
              <a:t>Candidate: </a:t>
            </a:r>
            <a:r>
              <a:rPr lang="en-US" sz="1100" b="0" i="0" u="none" strike="noStrike" baseline="0" dirty="0">
                <a:solidFill>
                  <a:srgbClr val="000000"/>
                </a:solidFill>
                <a:latin typeface="Calibri" panose="020F0502020204030204" pitchFamily="34" charset="0"/>
              </a:rPr>
              <a:t>molecule selected for development – no further </a:t>
            </a:r>
            <a:r>
              <a:rPr lang="en-US" sz="1100" b="0" i="0" u="none" strike="noStrike" baseline="0" dirty="0" err="1">
                <a:solidFill>
                  <a:srgbClr val="000000"/>
                </a:solidFill>
                <a:latin typeface="Calibri" panose="020F0502020204030204" pitchFamily="34" charset="0"/>
              </a:rPr>
              <a:t>optimisation</a:t>
            </a:r>
            <a:endParaRPr lang="en-US" sz="1100" b="0" i="0" u="none" strike="noStrike" baseline="0" dirty="0">
              <a:solidFill>
                <a:srgbClr val="000000"/>
              </a:solidFill>
              <a:latin typeface="Calibri" panose="020F0502020204030204" pitchFamily="34" charset="0"/>
            </a:endParaRPr>
          </a:p>
          <a:p>
            <a:pPr algn="l"/>
            <a:r>
              <a:rPr lang="en-US" sz="1100" b="1" i="0" u="none" strike="noStrike" baseline="0" dirty="0">
                <a:solidFill>
                  <a:srgbClr val="C10000"/>
                </a:solidFill>
                <a:latin typeface="Calibri-Bold"/>
              </a:rPr>
              <a:t>Asset: </a:t>
            </a:r>
            <a:r>
              <a:rPr lang="en-US" sz="1100" b="0" i="0" u="none" strike="noStrike" baseline="0" dirty="0">
                <a:solidFill>
                  <a:srgbClr val="000000"/>
                </a:solidFill>
                <a:latin typeface="Calibri" panose="020F0502020204030204" pitchFamily="34" charset="0"/>
              </a:rPr>
              <a:t>a molecule or project with value associated with its stage in the pipeline</a:t>
            </a:r>
          </a:p>
          <a:p>
            <a:pPr algn="l"/>
            <a:r>
              <a:rPr lang="en-US" sz="1100" b="1" i="0" u="none" strike="noStrike" baseline="0" dirty="0">
                <a:solidFill>
                  <a:srgbClr val="C10000"/>
                </a:solidFill>
                <a:latin typeface="Calibri-Bold"/>
              </a:rPr>
              <a:t>Pipeline: </a:t>
            </a:r>
            <a:r>
              <a:rPr lang="en-US" sz="1100" b="0" i="0" u="none" strike="noStrike" baseline="0" dirty="0">
                <a:solidFill>
                  <a:srgbClr val="000000"/>
                </a:solidFill>
                <a:latin typeface="Calibri" panose="020F0502020204030204" pitchFamily="34" charset="0"/>
              </a:rPr>
              <a:t>an </a:t>
            </a:r>
            <a:r>
              <a:rPr lang="en-US" sz="1100" b="0" i="0" u="none" strike="noStrike" baseline="0" dirty="0" err="1">
                <a:solidFill>
                  <a:srgbClr val="000000"/>
                </a:solidFill>
                <a:latin typeface="Calibri" panose="020F0502020204030204" pitchFamily="34" charset="0"/>
              </a:rPr>
              <a:t>organisation’s</a:t>
            </a:r>
            <a:r>
              <a:rPr lang="en-US" sz="1100" b="0" i="0" u="none" strike="noStrike" baseline="0" dirty="0">
                <a:solidFill>
                  <a:srgbClr val="000000"/>
                </a:solidFill>
                <a:latin typeface="Calibri" panose="020F0502020204030204" pitchFamily="34" charset="0"/>
              </a:rPr>
              <a:t> ensemble of projects at various stages</a:t>
            </a:r>
          </a:p>
          <a:p>
            <a:pPr algn="l"/>
            <a:r>
              <a:rPr lang="en-US" sz="1100" b="1" i="0" u="none" strike="noStrike" baseline="0" dirty="0">
                <a:solidFill>
                  <a:srgbClr val="C10000"/>
                </a:solidFill>
                <a:latin typeface="Calibri-Bold"/>
              </a:rPr>
              <a:t>TPP: </a:t>
            </a:r>
            <a:r>
              <a:rPr lang="en-US" sz="1100" b="0" i="0" u="none" strike="noStrike" baseline="0" dirty="0">
                <a:solidFill>
                  <a:srgbClr val="000000"/>
                </a:solidFill>
                <a:latin typeface="Calibri" panose="020F0502020204030204" pitchFamily="34" charset="0"/>
              </a:rPr>
              <a:t>Target Product Profile – description of the required drug</a:t>
            </a:r>
          </a:p>
          <a:p>
            <a:pPr algn="l"/>
            <a:r>
              <a:rPr lang="en-US" sz="1100" b="1" i="0" u="none" strike="noStrike" baseline="0" dirty="0">
                <a:solidFill>
                  <a:srgbClr val="C10000"/>
                </a:solidFill>
                <a:latin typeface="Calibri-Bold"/>
              </a:rPr>
              <a:t>KO: </a:t>
            </a:r>
            <a:r>
              <a:rPr lang="en-US" sz="1100" b="0" i="0" u="none" strike="noStrike" baseline="0" dirty="0">
                <a:solidFill>
                  <a:srgbClr val="000000"/>
                </a:solidFill>
                <a:latin typeface="Calibri" panose="020F0502020204030204" pitchFamily="34" charset="0"/>
              </a:rPr>
              <a:t>Genetic Knockout (usually mouse)</a:t>
            </a:r>
          </a:p>
          <a:p>
            <a:pPr algn="l"/>
            <a:r>
              <a:rPr lang="en-US" sz="1100" b="1" i="0" u="none" strike="noStrike" baseline="0" dirty="0">
                <a:solidFill>
                  <a:srgbClr val="C10000"/>
                </a:solidFill>
                <a:latin typeface="Calibri-Bold"/>
              </a:rPr>
              <a:t>FTIH: </a:t>
            </a:r>
            <a:r>
              <a:rPr lang="en-US" sz="1100" b="0" i="0" u="none" strike="noStrike" baseline="0" dirty="0">
                <a:solidFill>
                  <a:srgbClr val="000000"/>
                </a:solidFill>
                <a:latin typeface="Calibri" panose="020F0502020204030204" pitchFamily="34" charset="0"/>
              </a:rPr>
              <a:t>First Time in Human (aka Phase I Clinical Trial) – safety assessment in healthy volunteers</a:t>
            </a:r>
          </a:p>
          <a:p>
            <a:pPr algn="l"/>
            <a:r>
              <a:rPr lang="en-US" sz="1100" b="1" i="0" u="none" strike="noStrike" baseline="0" dirty="0">
                <a:solidFill>
                  <a:srgbClr val="C10000"/>
                </a:solidFill>
                <a:latin typeface="Calibri-Bold"/>
              </a:rPr>
              <a:t>PoC: </a:t>
            </a:r>
            <a:r>
              <a:rPr lang="en-US" sz="1100" b="0" i="0" u="none" strike="noStrike" baseline="0" dirty="0">
                <a:solidFill>
                  <a:srgbClr val="000000"/>
                </a:solidFill>
                <a:latin typeface="Calibri" panose="020F0502020204030204" pitchFamily="34" charset="0"/>
              </a:rPr>
              <a:t>Proof of Concept (aka Phase II Clinical Trial) – compound/mechanism gives desired clinical response</a:t>
            </a:r>
          </a:p>
          <a:p>
            <a:pPr algn="l"/>
            <a:r>
              <a:rPr lang="en-US" sz="1100" b="1" i="0" u="none" strike="noStrike" baseline="0" dirty="0">
                <a:solidFill>
                  <a:srgbClr val="C10000"/>
                </a:solidFill>
                <a:latin typeface="Calibri-Bold"/>
              </a:rPr>
              <a:t>NOAEL: </a:t>
            </a:r>
            <a:r>
              <a:rPr lang="en-US" sz="1100" b="0" i="0" u="none" strike="noStrike" baseline="0" dirty="0">
                <a:solidFill>
                  <a:srgbClr val="000000"/>
                </a:solidFill>
                <a:latin typeface="Calibri" panose="020F0502020204030204" pitchFamily="34" charset="0"/>
              </a:rPr>
              <a:t>No Observed Adverse Effect Level</a:t>
            </a:r>
          </a:p>
          <a:p>
            <a:pPr algn="l"/>
            <a:r>
              <a:rPr lang="en-US" sz="1100" b="1" i="0" u="none" strike="noStrike" baseline="0" dirty="0">
                <a:solidFill>
                  <a:srgbClr val="C10000"/>
                </a:solidFill>
                <a:latin typeface="Calibri-Bold"/>
              </a:rPr>
              <a:t>MTD: </a:t>
            </a:r>
            <a:r>
              <a:rPr lang="en-US" sz="1100" b="0" i="0" u="none" strike="noStrike" baseline="0" dirty="0">
                <a:solidFill>
                  <a:srgbClr val="000000"/>
                </a:solidFill>
                <a:latin typeface="Calibri" panose="020F0502020204030204" pitchFamily="34" charset="0"/>
              </a:rPr>
              <a:t>Maximum Tolerated Dose</a:t>
            </a:r>
          </a:p>
          <a:p>
            <a:pPr algn="l"/>
            <a:r>
              <a:rPr lang="en-US" sz="1100" b="1" i="0" u="none" strike="noStrike" baseline="0" dirty="0">
                <a:solidFill>
                  <a:srgbClr val="C10000"/>
                </a:solidFill>
                <a:latin typeface="Calibri-Bold"/>
              </a:rPr>
              <a:t>MW/</a:t>
            </a:r>
            <a:r>
              <a:rPr lang="en-US" sz="1100" b="1" i="0" u="none" strike="noStrike" baseline="0" dirty="0" err="1">
                <a:solidFill>
                  <a:srgbClr val="C10000"/>
                </a:solidFill>
                <a:latin typeface="Calibri-Bold"/>
              </a:rPr>
              <a:t>MWt</a:t>
            </a:r>
            <a:r>
              <a:rPr lang="en-US" sz="1100" b="1" i="0" u="none" strike="noStrike" baseline="0" dirty="0">
                <a:solidFill>
                  <a:srgbClr val="C10000"/>
                </a:solidFill>
                <a:latin typeface="Calibri-Bold"/>
              </a:rPr>
              <a:t>: </a:t>
            </a:r>
            <a:r>
              <a:rPr lang="en-US" sz="900" dirty="0">
                <a:solidFill>
                  <a:srgbClr val="000000"/>
                </a:solidFill>
                <a:latin typeface="Calibri" panose="020F0502020204030204" pitchFamily="34" charset="0"/>
              </a:rPr>
              <a:t>Molecular Weight</a:t>
            </a:r>
            <a:endParaRPr lang="en-US" sz="1100" b="1" i="0" u="none" strike="noStrike" baseline="0" dirty="0">
              <a:solidFill>
                <a:srgbClr val="C10000"/>
              </a:solidFill>
              <a:latin typeface="Calibri-Bold"/>
            </a:endParaRPr>
          </a:p>
          <a:p>
            <a:pPr algn="l"/>
            <a:r>
              <a:rPr lang="en-US" sz="1100" b="1" i="0" u="none" strike="noStrike" baseline="0" dirty="0">
                <a:solidFill>
                  <a:srgbClr val="C10000"/>
                </a:solidFill>
                <a:latin typeface="Calibri-Bold"/>
              </a:rPr>
              <a:t>MED: </a:t>
            </a:r>
            <a:r>
              <a:rPr lang="en-US" sz="1100" b="0" i="0" u="none" strike="noStrike" baseline="0" dirty="0">
                <a:solidFill>
                  <a:srgbClr val="000000"/>
                </a:solidFill>
                <a:latin typeface="Calibri" panose="020F0502020204030204" pitchFamily="34" charset="0"/>
              </a:rPr>
              <a:t>Minimum Effective Dose</a:t>
            </a:r>
          </a:p>
          <a:p>
            <a:pPr algn="l"/>
            <a:r>
              <a:rPr lang="en-US" sz="1100" b="1" i="0" u="none" strike="noStrike" baseline="0" dirty="0">
                <a:solidFill>
                  <a:srgbClr val="C10000"/>
                </a:solidFill>
                <a:latin typeface="Calibri-Bold"/>
              </a:rPr>
              <a:t>HTS: </a:t>
            </a:r>
            <a:r>
              <a:rPr lang="en-US" sz="1100" b="0" i="0" u="none" strike="noStrike" baseline="0" dirty="0">
                <a:solidFill>
                  <a:srgbClr val="000000"/>
                </a:solidFill>
                <a:latin typeface="Calibri" panose="020F0502020204030204" pitchFamily="34" charset="0"/>
              </a:rPr>
              <a:t>High Throughput Screen</a:t>
            </a:r>
          </a:p>
          <a:p>
            <a:pPr algn="l"/>
            <a:r>
              <a:rPr lang="en-US" sz="1100" b="1" i="0" u="none" strike="noStrike" baseline="0" dirty="0">
                <a:solidFill>
                  <a:srgbClr val="C10000"/>
                </a:solidFill>
                <a:latin typeface="Calibri-Bold"/>
              </a:rPr>
              <a:t>SAR: </a:t>
            </a:r>
            <a:r>
              <a:rPr lang="en-US" sz="1100" b="0" i="0" u="none" strike="noStrike" baseline="0" dirty="0">
                <a:solidFill>
                  <a:srgbClr val="000000"/>
                </a:solidFill>
                <a:latin typeface="Calibri" panose="020F0502020204030204" pitchFamily="34" charset="0"/>
              </a:rPr>
              <a:t>Structure-Activity Relationship – relationship between the compound’s structure and its activity</a:t>
            </a:r>
          </a:p>
          <a:p>
            <a:pPr algn="l"/>
            <a:r>
              <a:rPr lang="en-US" sz="1100" b="1" i="0" u="none" strike="noStrike" baseline="0" dirty="0">
                <a:solidFill>
                  <a:srgbClr val="C10000"/>
                </a:solidFill>
                <a:latin typeface="Calibri-Bold"/>
              </a:rPr>
              <a:t>DMPK: </a:t>
            </a:r>
            <a:r>
              <a:rPr lang="en-US" sz="1100" b="0" i="0" u="none" strike="noStrike" baseline="0" dirty="0">
                <a:solidFill>
                  <a:srgbClr val="000000"/>
                </a:solidFill>
                <a:latin typeface="Calibri" panose="020F0502020204030204" pitchFamily="34" charset="0"/>
              </a:rPr>
              <a:t>Drug Metabolism &amp; Pharmacokinetics – how the drug is handled by the body</a:t>
            </a:r>
          </a:p>
          <a:p>
            <a:pPr algn="l"/>
            <a:r>
              <a:rPr lang="en-US" sz="1100" b="1" i="0" u="none" strike="noStrike" baseline="0" dirty="0">
                <a:solidFill>
                  <a:srgbClr val="C10000"/>
                </a:solidFill>
                <a:latin typeface="Calibri-Bold"/>
              </a:rPr>
              <a:t>ADMET: </a:t>
            </a:r>
            <a:r>
              <a:rPr lang="en-US" sz="1100" b="0" i="0" u="none" strike="noStrike" baseline="0" dirty="0">
                <a:solidFill>
                  <a:srgbClr val="000000"/>
                </a:solidFill>
                <a:latin typeface="Calibri" panose="020F0502020204030204" pitchFamily="34" charset="0"/>
              </a:rPr>
              <a:t>Absorption, Distribution, Metabolism, Elimination or Excretion, Toxicology</a:t>
            </a:r>
          </a:p>
          <a:p>
            <a:pPr algn="l"/>
            <a:r>
              <a:rPr lang="en-US" sz="1100" b="1" i="0" u="none" strike="noStrike" baseline="0" dirty="0">
                <a:solidFill>
                  <a:srgbClr val="C10000"/>
                </a:solidFill>
                <a:latin typeface="Calibri-Bold"/>
              </a:rPr>
              <a:t>PD: </a:t>
            </a:r>
            <a:r>
              <a:rPr lang="en-US" sz="1100" b="0" i="0" u="none" strike="noStrike" baseline="0" dirty="0">
                <a:solidFill>
                  <a:srgbClr val="000000"/>
                </a:solidFill>
                <a:latin typeface="Calibri" panose="020F0502020204030204" pitchFamily="34" charset="0"/>
              </a:rPr>
              <a:t>Pharmacodynamics – the activity of the drug in an animal or patient</a:t>
            </a:r>
          </a:p>
          <a:p>
            <a:pPr algn="l"/>
            <a:r>
              <a:rPr lang="en-US" sz="1100" b="1" i="0" u="none" strike="noStrike" baseline="0" dirty="0">
                <a:solidFill>
                  <a:srgbClr val="C10000"/>
                </a:solidFill>
                <a:latin typeface="Calibri-Bold"/>
              </a:rPr>
              <a:t>DDI: </a:t>
            </a:r>
            <a:r>
              <a:rPr lang="en-US" sz="1100" b="0" i="0" u="none" strike="noStrike" baseline="0" dirty="0">
                <a:solidFill>
                  <a:srgbClr val="000000"/>
                </a:solidFill>
                <a:latin typeface="Calibri" panose="020F0502020204030204" pitchFamily="34" charset="0"/>
              </a:rPr>
              <a:t>Drug-Drug Interaction – the effect of one drug on another, e.g. blocking or increasing metabolism</a:t>
            </a:r>
          </a:p>
          <a:p>
            <a:pPr algn="l"/>
            <a:r>
              <a:rPr lang="en-US" sz="1100" b="1" i="0" u="none" strike="noStrike" baseline="0" dirty="0">
                <a:solidFill>
                  <a:srgbClr val="C10000"/>
                </a:solidFill>
                <a:latin typeface="Calibri-Bold"/>
              </a:rPr>
              <a:t>LO: </a:t>
            </a:r>
            <a:r>
              <a:rPr lang="en-US" sz="1100" b="0" i="0" u="none" strike="noStrike" baseline="0" dirty="0">
                <a:solidFill>
                  <a:srgbClr val="000000"/>
                </a:solidFill>
                <a:latin typeface="Calibri" panose="020F0502020204030204" pitchFamily="34" charset="0"/>
              </a:rPr>
              <a:t>Lead </a:t>
            </a:r>
            <a:r>
              <a:rPr lang="en-US" sz="1100" b="0" i="0" u="none" strike="noStrike" baseline="0" dirty="0" err="1">
                <a:solidFill>
                  <a:srgbClr val="000000"/>
                </a:solidFill>
                <a:latin typeface="Calibri" panose="020F0502020204030204" pitchFamily="34" charset="0"/>
              </a:rPr>
              <a:t>Optimisation</a:t>
            </a:r>
            <a:endParaRPr lang="en-US" sz="900" dirty="0"/>
          </a:p>
        </p:txBody>
      </p:sp>
      <p:sp>
        <p:nvSpPr>
          <p:cNvPr id="4" name="Slide Number Placeholder 3">
            <a:extLst>
              <a:ext uri="{FF2B5EF4-FFF2-40B4-BE49-F238E27FC236}">
                <a16:creationId xmlns:a16="http://schemas.microsoft.com/office/drawing/2014/main" id="{CAAA27F1-F036-E557-707E-5853B437A58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36</a:t>
            </a:fld>
            <a:endParaRPr lang="en-ZA" dirty="0"/>
          </a:p>
        </p:txBody>
      </p:sp>
      <p:pic>
        <p:nvPicPr>
          <p:cNvPr id="6" name="Image 6">
            <a:extLst>
              <a:ext uri="{FF2B5EF4-FFF2-40B4-BE49-F238E27FC236}">
                <a16:creationId xmlns:a16="http://schemas.microsoft.com/office/drawing/2014/main" id="{40543239-E6B4-471C-8796-B59F9CC720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26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4B2F-2C0F-1FC0-5357-9D6A13675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F4159-EF1C-CCE9-AE9E-C2A689D607CD}"/>
              </a:ext>
            </a:extLst>
          </p:cNvPr>
          <p:cNvSpPr>
            <a:spLocks noGrp="1"/>
          </p:cNvSpPr>
          <p:nvPr>
            <p:ph type="title"/>
          </p:nvPr>
        </p:nvSpPr>
        <p:spPr/>
        <p:txBody>
          <a:bodyPr>
            <a:normAutofit/>
          </a:bodyPr>
          <a:lstStyle/>
          <a:p>
            <a:r>
              <a:rPr lang="en-CH" dirty="0"/>
              <a:t>Drug Discovery Philosophy</a:t>
            </a:r>
            <a:endParaRPr lang="en-ZA" dirty="0"/>
          </a:p>
        </p:txBody>
      </p:sp>
      <p:sp>
        <p:nvSpPr>
          <p:cNvPr id="3" name="Content Placeholder 2">
            <a:extLst>
              <a:ext uri="{FF2B5EF4-FFF2-40B4-BE49-F238E27FC236}">
                <a16:creationId xmlns:a16="http://schemas.microsoft.com/office/drawing/2014/main" id="{B869FB2C-DDEF-3E00-4112-E12B0106F19E}"/>
              </a:ext>
            </a:extLst>
          </p:cNvPr>
          <p:cNvSpPr>
            <a:spLocks noGrp="1"/>
          </p:cNvSpPr>
          <p:nvPr>
            <p:ph idx="1"/>
          </p:nvPr>
        </p:nvSpPr>
        <p:spPr/>
        <p:txBody>
          <a:bodyPr>
            <a:normAutofit lnSpcReduction="10000"/>
          </a:bodyPr>
          <a:lstStyle/>
          <a:p>
            <a:pPr algn="l"/>
            <a:r>
              <a:rPr lang="en-US" sz="2400" b="1" dirty="0"/>
              <a:t>Be curious – the best question is “why?”</a:t>
            </a:r>
          </a:p>
          <a:p>
            <a:pPr algn="l"/>
            <a:r>
              <a:rPr lang="en-US" sz="2400" b="1" dirty="0"/>
              <a:t>You will not understand everything outside your domains of expertise – ask questions!</a:t>
            </a:r>
          </a:p>
          <a:p>
            <a:pPr lvl="1"/>
            <a:r>
              <a:rPr lang="en-US" sz="2000" dirty="0"/>
              <a:t>Do not pretend to be an expert in areas where you are not</a:t>
            </a:r>
          </a:p>
          <a:p>
            <a:pPr lvl="1"/>
            <a:r>
              <a:rPr lang="en-US" sz="2000" dirty="0"/>
              <a:t>Be responsible for understanding and delivering expertise in areas where you are expert – explain your thinking and interpretation of data to others</a:t>
            </a:r>
          </a:p>
          <a:p>
            <a:pPr lvl="1"/>
            <a:r>
              <a:rPr lang="en-US" sz="2000" dirty="0"/>
              <a:t>Ask, listen and learn from those who are experts outside your area</a:t>
            </a:r>
          </a:p>
          <a:p>
            <a:r>
              <a:rPr lang="en-US" sz="2400" b="1" dirty="0"/>
              <a:t>Focus on the goal of delivering a candidate drug</a:t>
            </a:r>
          </a:p>
          <a:p>
            <a:pPr lvl="1"/>
            <a:r>
              <a:rPr lang="en-US" sz="2000" dirty="0"/>
              <a:t>Drug Discovery is not the same as doing basic science</a:t>
            </a:r>
          </a:p>
          <a:p>
            <a:pPr lvl="1"/>
            <a:r>
              <a:rPr lang="en-US" sz="2000" dirty="0"/>
              <a:t>Don’t do something because you can do it, rather focus on answering the right questions</a:t>
            </a:r>
          </a:p>
          <a:p>
            <a:pPr lvl="1"/>
            <a:r>
              <a:rPr lang="en-US" sz="2000" dirty="0"/>
              <a:t>Gather data, define the issues, ruthlessly focus on solving the issues with chemistry, biology and pharmacokinetics</a:t>
            </a:r>
          </a:p>
          <a:p>
            <a:r>
              <a:rPr lang="en-US" sz="2400" b="1" dirty="0"/>
              <a:t>Collaboration and team-work are key</a:t>
            </a:r>
          </a:p>
          <a:p>
            <a:pPr lvl="1"/>
            <a:r>
              <a:rPr lang="en-US" sz="2000" dirty="0"/>
              <a:t>It is not about “me” but the project and the project team</a:t>
            </a:r>
          </a:p>
          <a:p>
            <a:pPr lvl="1"/>
            <a:r>
              <a:rPr lang="en-US" sz="2000" dirty="0"/>
              <a:t>All need to learn the multi-disciplinary language of Drug Discovery</a:t>
            </a:r>
          </a:p>
        </p:txBody>
      </p:sp>
      <p:sp>
        <p:nvSpPr>
          <p:cNvPr id="4" name="Slide Number Placeholder 3">
            <a:extLst>
              <a:ext uri="{FF2B5EF4-FFF2-40B4-BE49-F238E27FC236}">
                <a16:creationId xmlns:a16="http://schemas.microsoft.com/office/drawing/2014/main" id="{334238D2-92D6-6CFF-7ABB-17D0981019D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4</a:t>
            </a:fld>
            <a:endParaRPr lang="en-ZA" dirty="0"/>
          </a:p>
        </p:txBody>
      </p:sp>
      <p:pic>
        <p:nvPicPr>
          <p:cNvPr id="6" name="Image 6">
            <a:extLst>
              <a:ext uri="{FF2B5EF4-FFF2-40B4-BE49-F238E27FC236}">
                <a16:creationId xmlns:a16="http://schemas.microsoft.com/office/drawing/2014/main" id="{0407D691-57F9-2EDA-437A-9790AA0874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78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1596E-344B-15EC-15E8-83040F387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86585-D862-860A-AEA6-7465B89293CE}"/>
              </a:ext>
            </a:extLst>
          </p:cNvPr>
          <p:cNvSpPr>
            <a:spLocks noGrp="1"/>
          </p:cNvSpPr>
          <p:nvPr>
            <p:ph type="title"/>
          </p:nvPr>
        </p:nvSpPr>
        <p:spPr>
          <a:xfrm>
            <a:off x="838200" y="365125"/>
            <a:ext cx="7772400" cy="645069"/>
          </a:xfrm>
        </p:spPr>
        <p:txBody>
          <a:bodyPr>
            <a:normAutofit/>
          </a:bodyPr>
          <a:lstStyle/>
          <a:p>
            <a:r>
              <a:rPr lang="en-CH" dirty="0"/>
              <a:t>Drug Discovery – where to start?</a:t>
            </a:r>
            <a:endParaRPr lang="en-ZA" dirty="0"/>
          </a:p>
        </p:txBody>
      </p:sp>
      <p:sp>
        <p:nvSpPr>
          <p:cNvPr id="3" name="Content Placeholder 2">
            <a:extLst>
              <a:ext uri="{FF2B5EF4-FFF2-40B4-BE49-F238E27FC236}">
                <a16:creationId xmlns:a16="http://schemas.microsoft.com/office/drawing/2014/main" id="{36A8F66D-2684-B651-CE68-31D06E36F572}"/>
              </a:ext>
            </a:extLst>
          </p:cNvPr>
          <p:cNvSpPr>
            <a:spLocks noGrp="1"/>
          </p:cNvSpPr>
          <p:nvPr>
            <p:ph idx="1"/>
          </p:nvPr>
        </p:nvSpPr>
        <p:spPr>
          <a:xfrm>
            <a:off x="334876" y="1193074"/>
            <a:ext cx="11430404" cy="5299801"/>
          </a:xfrm>
        </p:spPr>
        <p:txBody>
          <a:bodyPr>
            <a:noAutofit/>
          </a:bodyPr>
          <a:lstStyle/>
          <a:p>
            <a:pPr defTabSz="457189" eaLnBrk="0" fontAlgn="base" hangingPunct="0">
              <a:lnSpc>
                <a:spcPct val="90000"/>
              </a:lnSpc>
              <a:spcBef>
                <a:spcPct val="20000"/>
              </a:spcBef>
              <a:spcAft>
                <a:spcPct val="0"/>
              </a:spcAft>
              <a:buClr>
                <a:schemeClr val="tx1"/>
              </a:buClr>
              <a:buSzPct val="100000"/>
            </a:pPr>
            <a:r>
              <a:rPr lang="en-US" b="1" dirty="0">
                <a:latin typeface="Arial"/>
                <a:ea typeface="ＭＳ Ｐゴシック" charset="-128"/>
              </a:rPr>
              <a:t>Drug discovery is a misnomer</a:t>
            </a:r>
          </a:p>
          <a:p>
            <a:pPr lvl="1" defTabSz="457189" eaLnBrk="0" fontAlgn="base" hangingPunct="0">
              <a:lnSpc>
                <a:spcPct val="90000"/>
              </a:lnSpc>
              <a:spcBef>
                <a:spcPct val="20000"/>
              </a:spcBef>
              <a:spcAft>
                <a:spcPct val="0"/>
              </a:spcAft>
              <a:buClr>
                <a:schemeClr val="tx1"/>
              </a:buClr>
              <a:buSzPct val="100000"/>
            </a:pPr>
            <a:r>
              <a:rPr lang="en-US" dirty="0">
                <a:latin typeface="Arial"/>
                <a:ea typeface="ＭＳ Ｐゴシック" charset="-128"/>
              </a:rPr>
              <a:t>“a wrong or inaccurate use of a name or term”</a:t>
            </a:r>
          </a:p>
          <a:p>
            <a:pPr lvl="1" defTabSz="457189" eaLnBrk="0" fontAlgn="base" hangingPunct="0">
              <a:lnSpc>
                <a:spcPct val="90000"/>
              </a:lnSpc>
              <a:spcBef>
                <a:spcPct val="20000"/>
              </a:spcBef>
              <a:spcAft>
                <a:spcPct val="0"/>
              </a:spcAft>
              <a:buClr>
                <a:schemeClr val="tx1"/>
              </a:buClr>
              <a:buSzPct val="100000"/>
            </a:pPr>
            <a:r>
              <a:rPr lang="en-US" dirty="0">
                <a:latin typeface="Arial"/>
                <a:ea typeface="ＭＳ Ｐゴシック" charset="-128"/>
              </a:rPr>
              <a:t>Except for some natural products – drugs are novel chemical entities that did not exist before they were made</a:t>
            </a:r>
          </a:p>
          <a:p>
            <a:pPr lvl="2" defTabSz="457189" eaLnBrk="0" fontAlgn="base" hangingPunct="0">
              <a:lnSpc>
                <a:spcPct val="90000"/>
              </a:lnSpc>
              <a:spcBef>
                <a:spcPct val="20000"/>
              </a:spcBef>
              <a:spcAft>
                <a:spcPct val="0"/>
              </a:spcAft>
              <a:buClr>
                <a:schemeClr val="tx1"/>
              </a:buClr>
              <a:buSzPct val="100000"/>
            </a:pPr>
            <a:r>
              <a:rPr lang="en-US" dirty="0">
                <a:latin typeface="Arial"/>
                <a:ea typeface="ＭＳ Ｐゴシック" charset="-128"/>
              </a:rPr>
              <a:t>Derived from imperfect starting compounds that have been extensively changed and optimized across many parameters</a:t>
            </a:r>
          </a:p>
          <a:p>
            <a:pPr defTabSz="457189" eaLnBrk="0" fontAlgn="base" hangingPunct="0">
              <a:lnSpc>
                <a:spcPct val="90000"/>
              </a:lnSpc>
              <a:spcBef>
                <a:spcPct val="20000"/>
              </a:spcBef>
              <a:spcAft>
                <a:spcPct val="0"/>
              </a:spcAft>
              <a:buClr>
                <a:schemeClr val="tx1"/>
              </a:buClr>
              <a:buSzPct val="100000"/>
            </a:pPr>
            <a:r>
              <a:rPr lang="en-US" b="1" dirty="0">
                <a:latin typeface="Arial"/>
                <a:ea typeface="ＭＳ Ｐゴシック" charset="-128"/>
              </a:rPr>
              <a:t>Drug discovery is a journey with various options</a:t>
            </a:r>
          </a:p>
          <a:p>
            <a:pPr lvl="1" defTabSz="457189" eaLnBrk="0" fontAlgn="base" hangingPunct="0">
              <a:lnSpc>
                <a:spcPct val="90000"/>
              </a:lnSpc>
              <a:spcBef>
                <a:spcPct val="20000"/>
              </a:spcBef>
              <a:spcAft>
                <a:spcPct val="0"/>
              </a:spcAft>
              <a:buClr>
                <a:schemeClr val="tx1"/>
              </a:buClr>
              <a:buSzPct val="100000"/>
            </a:pPr>
            <a:r>
              <a:rPr lang="en-US" dirty="0">
                <a:latin typeface="Arial"/>
                <a:ea typeface="ＭＳ Ｐゴシック" charset="-128"/>
              </a:rPr>
              <a:t>New biology – need to find a disease indication</a:t>
            </a:r>
          </a:p>
          <a:p>
            <a:pPr lvl="1" defTabSz="457189" eaLnBrk="0" fontAlgn="base" hangingPunct="0">
              <a:lnSpc>
                <a:spcPct val="90000"/>
              </a:lnSpc>
              <a:spcBef>
                <a:spcPct val="20000"/>
              </a:spcBef>
              <a:spcAft>
                <a:spcPct val="0"/>
              </a:spcAft>
              <a:buClr>
                <a:schemeClr val="tx1"/>
              </a:buClr>
              <a:buSzPct val="100000"/>
            </a:pPr>
            <a:r>
              <a:rPr lang="en-US" dirty="0">
                <a:latin typeface="Arial"/>
                <a:ea typeface="ＭＳ Ｐゴシック" charset="-128"/>
              </a:rPr>
              <a:t>Defined disease – need to find the best approach</a:t>
            </a:r>
          </a:p>
          <a:p>
            <a:pPr defTabSz="457189" eaLnBrk="0" fontAlgn="base" hangingPunct="0">
              <a:lnSpc>
                <a:spcPct val="90000"/>
              </a:lnSpc>
              <a:spcBef>
                <a:spcPct val="20000"/>
              </a:spcBef>
              <a:spcAft>
                <a:spcPct val="0"/>
              </a:spcAft>
              <a:buClr>
                <a:schemeClr val="tx1"/>
              </a:buClr>
              <a:buSzPct val="100000"/>
            </a:pPr>
            <a:r>
              <a:rPr lang="en-US" b="1" dirty="0">
                <a:latin typeface="Arial"/>
                <a:ea typeface="ＭＳ Ｐゴシック" charset="-128"/>
              </a:rPr>
              <a:t>It is better to start from the end and define a route to get there!</a:t>
            </a:r>
            <a:endParaRPr lang="en-CH" b="1" dirty="0">
              <a:latin typeface="Arial"/>
              <a:ea typeface="ＭＳ Ｐゴシック" charset="-128"/>
            </a:endParaRPr>
          </a:p>
          <a:p>
            <a:pPr lvl="1" defTabSz="457189" eaLnBrk="0" fontAlgn="base" hangingPunct="0">
              <a:lnSpc>
                <a:spcPct val="90000"/>
              </a:lnSpc>
              <a:spcBef>
                <a:spcPct val="20000"/>
              </a:spcBef>
              <a:spcAft>
                <a:spcPct val="0"/>
              </a:spcAft>
              <a:buClr>
                <a:schemeClr val="tx1"/>
              </a:buClr>
              <a:buSzPct val="100000"/>
            </a:pPr>
            <a:r>
              <a:rPr lang="en-CH" dirty="0">
                <a:latin typeface="Arial"/>
                <a:ea typeface="ＭＳ Ｐゴシック" charset="-128"/>
              </a:rPr>
              <a:t>Target Product Profile (TPP)</a:t>
            </a:r>
          </a:p>
          <a:p>
            <a:pPr lvl="1" defTabSz="457189" eaLnBrk="0" fontAlgn="base" hangingPunct="0">
              <a:lnSpc>
                <a:spcPct val="90000"/>
              </a:lnSpc>
              <a:spcBef>
                <a:spcPct val="20000"/>
              </a:spcBef>
              <a:spcAft>
                <a:spcPct val="0"/>
              </a:spcAft>
              <a:buClr>
                <a:schemeClr val="tx1"/>
              </a:buClr>
              <a:buSzPct val="100000"/>
            </a:pPr>
            <a:r>
              <a:rPr lang="en-CH" dirty="0">
                <a:latin typeface="Arial"/>
                <a:ea typeface="ＭＳ Ｐゴシック" charset="-128"/>
              </a:rPr>
              <a:t>TPP describes the profile of the medicine necessary to meet the goals of patients, care givers and payers</a:t>
            </a:r>
            <a:endParaRPr lang="en-US" dirty="0">
              <a:latin typeface="Arial"/>
              <a:ea typeface="ＭＳ Ｐゴシック" charset="-128"/>
            </a:endParaRPr>
          </a:p>
        </p:txBody>
      </p:sp>
      <p:sp>
        <p:nvSpPr>
          <p:cNvPr id="4" name="Slide Number Placeholder 3">
            <a:extLst>
              <a:ext uri="{FF2B5EF4-FFF2-40B4-BE49-F238E27FC236}">
                <a16:creationId xmlns:a16="http://schemas.microsoft.com/office/drawing/2014/main" id="{66FF7C7F-4366-5370-F519-2C49F6D57432}"/>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5</a:t>
            </a:fld>
            <a:endParaRPr lang="en-ZA" dirty="0"/>
          </a:p>
        </p:txBody>
      </p:sp>
      <p:pic>
        <p:nvPicPr>
          <p:cNvPr id="5" name="Google Shape;167;p6">
            <a:extLst>
              <a:ext uri="{FF2B5EF4-FFF2-40B4-BE49-F238E27FC236}">
                <a16:creationId xmlns:a16="http://schemas.microsoft.com/office/drawing/2014/main" id="{F16A95D6-217D-7499-7B77-616E338BE088}"/>
              </a:ext>
            </a:extLst>
          </p:cNvPr>
          <p:cNvPicPr preferRelativeResize="0"/>
          <p:nvPr/>
        </p:nvPicPr>
        <p:blipFill rotWithShape="1">
          <a:blip r:embed="rId2">
            <a:alphaModFix/>
          </a:blip>
          <a:srcRect/>
          <a:stretch/>
        </p:blipFill>
        <p:spPr>
          <a:xfrm>
            <a:off x="9002773" y="54142"/>
            <a:ext cx="3125059" cy="1756612"/>
          </a:xfrm>
          <a:prstGeom prst="rect">
            <a:avLst/>
          </a:prstGeom>
          <a:noFill/>
          <a:ln>
            <a:noFill/>
          </a:ln>
        </p:spPr>
      </p:pic>
      <p:sp>
        <p:nvSpPr>
          <p:cNvPr id="7" name="Google Shape;168;p6">
            <a:extLst>
              <a:ext uri="{FF2B5EF4-FFF2-40B4-BE49-F238E27FC236}">
                <a16:creationId xmlns:a16="http://schemas.microsoft.com/office/drawing/2014/main" id="{60210CCD-CE07-1A3E-57F4-68A06D8520B4}"/>
              </a:ext>
            </a:extLst>
          </p:cNvPr>
          <p:cNvSpPr txBox="1"/>
          <p:nvPr/>
        </p:nvSpPr>
        <p:spPr>
          <a:xfrm>
            <a:off x="10097646" y="-327234"/>
            <a:ext cx="2394857"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0" dirty="0">
                <a:solidFill>
                  <a:srgbClr val="FF0000"/>
                </a:solidFill>
                <a:latin typeface="Calibri"/>
                <a:ea typeface="Calibri"/>
                <a:cs typeface="Calibri"/>
                <a:sym typeface="Calibri"/>
              </a:rPr>
              <a:t>X</a:t>
            </a:r>
            <a:endParaRPr dirty="0"/>
          </a:p>
        </p:txBody>
      </p:sp>
    </p:spTree>
    <p:extLst>
      <p:ext uri="{BB962C8B-B14F-4D97-AF65-F5344CB8AC3E}">
        <p14:creationId xmlns:p14="http://schemas.microsoft.com/office/powerpoint/2010/main" val="323700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949E0-4708-BF38-9ACD-32221BDC94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A7FF9-D6D7-2E72-CFF9-30C50A44A2B2}"/>
              </a:ext>
            </a:extLst>
          </p:cNvPr>
          <p:cNvSpPr>
            <a:spLocks noGrp="1"/>
          </p:cNvSpPr>
          <p:nvPr>
            <p:ph type="title"/>
          </p:nvPr>
        </p:nvSpPr>
        <p:spPr/>
        <p:txBody>
          <a:bodyPr>
            <a:normAutofit/>
          </a:bodyPr>
          <a:lstStyle/>
          <a:p>
            <a:r>
              <a:rPr lang="en-CH" dirty="0"/>
              <a:t>Drug Discovery Phases</a:t>
            </a:r>
            <a:endParaRPr lang="en-ZA" dirty="0"/>
          </a:p>
        </p:txBody>
      </p:sp>
      <p:sp>
        <p:nvSpPr>
          <p:cNvPr id="4" name="Slide Number Placeholder 3">
            <a:extLst>
              <a:ext uri="{FF2B5EF4-FFF2-40B4-BE49-F238E27FC236}">
                <a16:creationId xmlns:a16="http://schemas.microsoft.com/office/drawing/2014/main" id="{2AAD3273-962E-0313-999E-106704A4869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6</a:t>
            </a:fld>
            <a:endParaRPr lang="en-ZA" dirty="0"/>
          </a:p>
        </p:txBody>
      </p:sp>
      <p:pic>
        <p:nvPicPr>
          <p:cNvPr id="6" name="Image 6">
            <a:extLst>
              <a:ext uri="{FF2B5EF4-FFF2-40B4-BE49-F238E27FC236}">
                <a16:creationId xmlns:a16="http://schemas.microsoft.com/office/drawing/2014/main" id="{FE5163EA-2E9A-F1FF-7162-373AC5E26C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19AD7AB-890E-BE38-2C7C-36332FFDE074}"/>
              </a:ext>
            </a:extLst>
          </p:cNvPr>
          <p:cNvPicPr>
            <a:picLocks noChangeAspect="1"/>
          </p:cNvPicPr>
          <p:nvPr/>
        </p:nvPicPr>
        <p:blipFill>
          <a:blip r:embed="rId3"/>
          <a:stretch>
            <a:fillRect/>
          </a:stretch>
        </p:blipFill>
        <p:spPr>
          <a:xfrm>
            <a:off x="1690673" y="1127329"/>
            <a:ext cx="9026554" cy="3473042"/>
          </a:xfrm>
          <a:prstGeom prst="rect">
            <a:avLst/>
          </a:prstGeom>
        </p:spPr>
      </p:pic>
      <p:pic>
        <p:nvPicPr>
          <p:cNvPr id="9" name="Picture 8">
            <a:extLst>
              <a:ext uri="{FF2B5EF4-FFF2-40B4-BE49-F238E27FC236}">
                <a16:creationId xmlns:a16="http://schemas.microsoft.com/office/drawing/2014/main" id="{BA0F5925-9B24-4C80-4B48-48C7B5DDD21A}"/>
              </a:ext>
            </a:extLst>
          </p:cNvPr>
          <p:cNvPicPr>
            <a:picLocks noChangeAspect="1"/>
          </p:cNvPicPr>
          <p:nvPr/>
        </p:nvPicPr>
        <p:blipFill>
          <a:blip r:embed="rId4"/>
          <a:stretch>
            <a:fillRect/>
          </a:stretch>
        </p:blipFill>
        <p:spPr>
          <a:xfrm>
            <a:off x="3819496" y="4600371"/>
            <a:ext cx="7597804" cy="1028018"/>
          </a:xfrm>
          <a:prstGeom prst="rect">
            <a:avLst/>
          </a:prstGeom>
        </p:spPr>
      </p:pic>
      <p:sp>
        <p:nvSpPr>
          <p:cNvPr id="10" name="TextBox 9">
            <a:extLst>
              <a:ext uri="{FF2B5EF4-FFF2-40B4-BE49-F238E27FC236}">
                <a16:creationId xmlns:a16="http://schemas.microsoft.com/office/drawing/2014/main" id="{0D7FB931-B5F9-A8E0-7F51-2BCB7F5B1EA0}"/>
              </a:ext>
            </a:extLst>
          </p:cNvPr>
          <p:cNvSpPr txBox="1"/>
          <p:nvPr/>
        </p:nvSpPr>
        <p:spPr>
          <a:xfrm>
            <a:off x="359069" y="5402243"/>
            <a:ext cx="11209910" cy="954107"/>
          </a:xfrm>
          <a:prstGeom prst="rect">
            <a:avLst/>
          </a:prstGeom>
          <a:noFill/>
        </p:spPr>
        <p:txBody>
          <a:bodyPr wrap="square">
            <a:spAutoFit/>
          </a:bodyPr>
          <a:lstStyle/>
          <a:p>
            <a:r>
              <a:rPr lang="en-US" sz="2800" b="1" dirty="0">
                <a:latin typeface="Arial"/>
                <a:ea typeface="ＭＳ Ｐゴシック" charset="-128"/>
                <a:cs typeface="Arial"/>
              </a:rPr>
              <a:t>Proof of Concept: Demonstration that the target/ compound series gives the desired response</a:t>
            </a:r>
            <a:r>
              <a:rPr lang="en-CH" sz="2800" b="1" dirty="0">
                <a:latin typeface="Arial"/>
                <a:ea typeface="ＭＳ Ｐゴシック" charset="-128"/>
                <a:cs typeface="Arial"/>
              </a:rPr>
              <a:t> before studying in humans</a:t>
            </a:r>
            <a:endParaRPr lang="en-US" sz="2800" b="1" dirty="0">
              <a:latin typeface="Arial"/>
              <a:ea typeface="ＭＳ Ｐゴシック" charset="-128"/>
              <a:cs typeface="Arial"/>
            </a:endParaRPr>
          </a:p>
        </p:txBody>
      </p:sp>
      <p:sp>
        <p:nvSpPr>
          <p:cNvPr id="11" name="TextBox 10">
            <a:extLst>
              <a:ext uri="{FF2B5EF4-FFF2-40B4-BE49-F238E27FC236}">
                <a16:creationId xmlns:a16="http://schemas.microsoft.com/office/drawing/2014/main" id="{2CCFF2DD-10E5-4B4C-E20A-1D697393F204}"/>
              </a:ext>
            </a:extLst>
          </p:cNvPr>
          <p:cNvSpPr txBox="1"/>
          <p:nvPr/>
        </p:nvSpPr>
        <p:spPr>
          <a:xfrm>
            <a:off x="4866142" y="3532364"/>
            <a:ext cx="1598601" cy="369332"/>
          </a:xfrm>
          <a:prstGeom prst="rect">
            <a:avLst/>
          </a:prstGeom>
          <a:noFill/>
        </p:spPr>
        <p:txBody>
          <a:bodyPr wrap="square" rtlCol="0">
            <a:spAutoFit/>
          </a:bodyPr>
          <a:lstStyle/>
          <a:p>
            <a:r>
              <a:rPr lang="en-US" b="1" dirty="0"/>
              <a:t>Hit-to-Lead</a:t>
            </a:r>
          </a:p>
        </p:txBody>
      </p:sp>
    </p:spTree>
    <p:extLst>
      <p:ext uri="{BB962C8B-B14F-4D97-AF65-F5344CB8AC3E}">
        <p14:creationId xmlns:p14="http://schemas.microsoft.com/office/powerpoint/2010/main" val="223302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E932D-71C1-88BF-6E3B-E24DD667C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C4175-A427-E341-8DE2-258B36F703AA}"/>
              </a:ext>
            </a:extLst>
          </p:cNvPr>
          <p:cNvSpPr>
            <a:spLocks noGrp="1"/>
          </p:cNvSpPr>
          <p:nvPr>
            <p:ph type="title"/>
          </p:nvPr>
        </p:nvSpPr>
        <p:spPr>
          <a:xfrm>
            <a:off x="838200" y="365125"/>
            <a:ext cx="7772400" cy="645069"/>
          </a:xfrm>
        </p:spPr>
        <p:txBody>
          <a:bodyPr>
            <a:normAutofit/>
          </a:bodyPr>
          <a:lstStyle/>
          <a:p>
            <a:r>
              <a:rPr lang="en-CH" dirty="0"/>
              <a:t>What biological target to work on?</a:t>
            </a:r>
            <a:endParaRPr lang="en-ZA" dirty="0"/>
          </a:p>
        </p:txBody>
      </p:sp>
      <p:sp>
        <p:nvSpPr>
          <p:cNvPr id="3" name="Content Placeholder 2">
            <a:extLst>
              <a:ext uri="{FF2B5EF4-FFF2-40B4-BE49-F238E27FC236}">
                <a16:creationId xmlns:a16="http://schemas.microsoft.com/office/drawing/2014/main" id="{5C8DE105-EC89-5AAB-57A3-6D20EEEFD701}"/>
              </a:ext>
            </a:extLst>
          </p:cNvPr>
          <p:cNvSpPr>
            <a:spLocks noGrp="1"/>
          </p:cNvSpPr>
          <p:nvPr>
            <p:ph idx="1"/>
          </p:nvPr>
        </p:nvSpPr>
        <p:spPr>
          <a:xfrm>
            <a:off x="334875" y="1193074"/>
            <a:ext cx="12061371" cy="5299801"/>
          </a:xfrm>
        </p:spPr>
        <p:txBody>
          <a:bodyPr>
            <a:noAutofit/>
          </a:bodyPr>
          <a:lstStyle/>
          <a:p>
            <a:pPr defTabSz="457189" eaLnBrk="0" fontAlgn="base" hangingPunct="0">
              <a:spcBef>
                <a:spcPct val="20000"/>
              </a:spcBef>
              <a:spcAft>
                <a:spcPct val="0"/>
              </a:spcAft>
              <a:buClr>
                <a:schemeClr val="tx1"/>
              </a:buClr>
              <a:buSzPct val="100000"/>
            </a:pPr>
            <a:r>
              <a:rPr lang="en-US" sz="2400" b="1" dirty="0">
                <a:latin typeface="Arial"/>
                <a:ea typeface="ＭＳ Ｐゴシック" charset="-128"/>
                <a:cs typeface="Arial"/>
              </a:rPr>
              <a:t>Critical to work on compounds having biology relevant for disease</a:t>
            </a:r>
          </a:p>
          <a:p>
            <a:pPr defTabSz="457189" eaLnBrk="0" fontAlgn="base" hangingPunct="0">
              <a:spcBef>
                <a:spcPct val="20000"/>
              </a:spcBef>
              <a:spcAft>
                <a:spcPct val="0"/>
              </a:spcAft>
              <a:buClr>
                <a:schemeClr val="tx1"/>
              </a:buClr>
              <a:buSzPct val="100000"/>
            </a:pPr>
            <a:r>
              <a:rPr lang="en-US" sz="2400" b="1" dirty="0">
                <a:latin typeface="Arial"/>
                <a:ea typeface="ＭＳ Ｐゴシック" charset="-128"/>
                <a:cs typeface="Arial"/>
              </a:rPr>
              <a:t>If not, even the best project team delivering the best candidate drug will deliver failure over years costing USD millions</a:t>
            </a:r>
          </a:p>
          <a:p>
            <a:pPr defTabSz="457189" eaLnBrk="0" fontAlgn="base" hangingPunct="0">
              <a:spcBef>
                <a:spcPct val="20000"/>
              </a:spcBef>
              <a:spcAft>
                <a:spcPct val="0"/>
              </a:spcAft>
              <a:buClr>
                <a:schemeClr val="tx1"/>
              </a:buClr>
              <a:buSzPct val="100000"/>
            </a:pPr>
            <a:r>
              <a:rPr lang="en-US" sz="2400" b="1" dirty="0">
                <a:latin typeface="Arial"/>
                <a:ea typeface="ＭＳ Ｐゴシック" charset="-128"/>
                <a:cs typeface="Arial"/>
              </a:rPr>
              <a:t>So biological target must be validated for the disease</a:t>
            </a:r>
          </a:p>
          <a:p>
            <a:pPr lvl="1" defTabSz="457189" eaLnBrk="0" fontAlgn="base" hangingPunct="0">
              <a:spcBef>
                <a:spcPct val="20000"/>
              </a:spcBef>
              <a:spcAft>
                <a:spcPct val="0"/>
              </a:spcAft>
              <a:buClr>
                <a:schemeClr val="tx1"/>
              </a:buClr>
              <a:buSzPct val="100000"/>
            </a:pPr>
            <a:r>
              <a:rPr lang="en-US" sz="2000" dirty="0">
                <a:latin typeface="Arial"/>
                <a:ea typeface="ＭＳ Ｐゴシック" charset="-128"/>
                <a:cs typeface="Arial"/>
              </a:rPr>
              <a:t>Many ways to confirm validation</a:t>
            </a:r>
          </a:p>
          <a:p>
            <a:pPr lvl="1" defTabSz="457189" eaLnBrk="0" fontAlgn="base" hangingPunct="0">
              <a:spcBef>
                <a:spcPct val="20000"/>
              </a:spcBef>
              <a:spcAft>
                <a:spcPct val="0"/>
              </a:spcAft>
              <a:buClr>
                <a:schemeClr val="tx1"/>
              </a:buClr>
              <a:buSzPct val="100000"/>
            </a:pPr>
            <a:r>
              <a:rPr lang="en-US" sz="2000" dirty="0">
                <a:latin typeface="Arial"/>
                <a:ea typeface="ＭＳ Ｐゴシック" charset="-128"/>
                <a:cs typeface="Arial"/>
              </a:rPr>
              <a:t>Best to have evidence across several areas – genetic, phenotypic, disease model, chemical</a:t>
            </a:r>
          </a:p>
          <a:p>
            <a:pPr defTabSz="457189" eaLnBrk="0" fontAlgn="base" hangingPunct="0">
              <a:spcBef>
                <a:spcPct val="20000"/>
              </a:spcBef>
              <a:spcAft>
                <a:spcPct val="0"/>
              </a:spcAft>
              <a:buClr>
                <a:schemeClr val="tx1"/>
              </a:buClr>
              <a:buSzPct val="100000"/>
            </a:pPr>
            <a:r>
              <a:rPr lang="en-US" sz="2400" b="1" dirty="0">
                <a:latin typeface="Arial"/>
                <a:ea typeface="ＭＳ Ｐゴシック" charset="-128"/>
                <a:cs typeface="Arial"/>
              </a:rPr>
              <a:t>Test cascade is the sequence of assays run to support </a:t>
            </a:r>
            <a:r>
              <a:rPr lang="en-US" sz="2400" b="1" dirty="0" err="1">
                <a:latin typeface="Arial"/>
                <a:ea typeface="ＭＳ Ｐゴシック" charset="-128"/>
                <a:cs typeface="Arial"/>
              </a:rPr>
              <a:t>optimisation</a:t>
            </a:r>
            <a:endParaRPr lang="en-US" sz="2400" b="1" dirty="0">
              <a:latin typeface="Arial"/>
              <a:ea typeface="ＭＳ Ｐゴシック" charset="-128"/>
              <a:cs typeface="Arial"/>
            </a:endParaRPr>
          </a:p>
          <a:p>
            <a:pPr defTabSz="457189" eaLnBrk="0" fontAlgn="base" hangingPunct="0">
              <a:spcBef>
                <a:spcPct val="20000"/>
              </a:spcBef>
              <a:spcAft>
                <a:spcPct val="0"/>
              </a:spcAft>
              <a:buClr>
                <a:schemeClr val="tx1"/>
              </a:buClr>
              <a:buSzPct val="100000"/>
            </a:pPr>
            <a:r>
              <a:rPr lang="en-US" sz="2400" b="1" dirty="0">
                <a:latin typeface="Arial"/>
                <a:ea typeface="ＭＳ Ｐゴシック" charset="-128"/>
                <a:cs typeface="Arial"/>
              </a:rPr>
              <a:t>Test cascade must also be validated and relevant for the disease</a:t>
            </a:r>
          </a:p>
          <a:p>
            <a:pPr lvl="1" defTabSz="457189" eaLnBrk="0" fontAlgn="base" hangingPunct="0">
              <a:spcBef>
                <a:spcPct val="20000"/>
              </a:spcBef>
              <a:spcAft>
                <a:spcPct val="0"/>
              </a:spcAft>
              <a:buClr>
                <a:schemeClr val="tx1"/>
              </a:buClr>
              <a:buSzPct val="100000"/>
            </a:pPr>
            <a:r>
              <a:rPr lang="en-US" sz="2000" i="1" dirty="0">
                <a:latin typeface="Arial"/>
                <a:ea typeface="ＭＳ Ｐゴシック" charset="-128"/>
                <a:cs typeface="Arial"/>
              </a:rPr>
              <a:t>In vitro </a:t>
            </a:r>
            <a:r>
              <a:rPr lang="en-US" sz="2000" dirty="0">
                <a:latin typeface="Arial"/>
                <a:ea typeface="ＭＳ Ｐゴシック" charset="-128"/>
                <a:cs typeface="Arial"/>
              </a:rPr>
              <a:t>biochemical, cellular phenotypic and </a:t>
            </a:r>
            <a:r>
              <a:rPr lang="en-US" sz="2000" i="1" dirty="0">
                <a:latin typeface="Arial"/>
                <a:ea typeface="ＭＳ Ｐゴシック" charset="-128"/>
                <a:cs typeface="Arial"/>
              </a:rPr>
              <a:t>in vivo </a:t>
            </a:r>
            <a:r>
              <a:rPr lang="en-US" sz="2000" dirty="0">
                <a:latin typeface="Arial"/>
                <a:ea typeface="ＭＳ Ｐゴシック" charset="-128"/>
                <a:cs typeface="Arial"/>
              </a:rPr>
              <a:t>efficacy assays are robust, validated with controls and deliver data that translate to patients</a:t>
            </a:r>
          </a:p>
          <a:p>
            <a:pPr marL="342900" lvl="1" indent="-342900" defTabSz="457189" eaLnBrk="0" fontAlgn="base" hangingPunct="0">
              <a:spcBef>
                <a:spcPct val="20000"/>
              </a:spcBef>
              <a:spcAft>
                <a:spcPct val="0"/>
              </a:spcAft>
              <a:buClr>
                <a:schemeClr val="tx1"/>
              </a:buClr>
              <a:buSzPct val="100000"/>
            </a:pPr>
            <a:r>
              <a:rPr lang="en-US" b="1" dirty="0">
                <a:latin typeface="Arial"/>
                <a:ea typeface="ＭＳ Ｐゴシック" charset="-128"/>
                <a:cs typeface="Arial"/>
              </a:rPr>
              <a:t>If not, even if working on the best target for the disease, the test cascade will lead the project team in the wrong direction</a:t>
            </a:r>
          </a:p>
          <a:p>
            <a:pPr marL="457200" lvl="1" indent="-457200" defTabSz="457189" eaLnBrk="0" fontAlgn="base" hangingPunct="0">
              <a:spcBef>
                <a:spcPct val="20000"/>
              </a:spcBef>
              <a:spcAft>
                <a:spcPct val="0"/>
              </a:spcAft>
              <a:buClr>
                <a:schemeClr val="tx1"/>
              </a:buClr>
              <a:buSzPct val="100000"/>
            </a:pPr>
            <a:endParaRPr lang="en-US" b="1" dirty="0">
              <a:latin typeface="Arial"/>
              <a:ea typeface="ＭＳ Ｐゴシック" charset="-128"/>
              <a:cs typeface="Arial"/>
            </a:endParaRPr>
          </a:p>
          <a:p>
            <a:pPr marL="342900" lvl="1" indent="-342900" defTabSz="457189" eaLnBrk="0" fontAlgn="base" hangingPunct="0">
              <a:spcBef>
                <a:spcPct val="20000"/>
              </a:spcBef>
              <a:spcAft>
                <a:spcPct val="0"/>
              </a:spcAft>
              <a:buClr>
                <a:schemeClr val="tx1"/>
              </a:buClr>
              <a:buSzPct val="100000"/>
            </a:pPr>
            <a:r>
              <a:rPr lang="en-US" b="1" dirty="0">
                <a:latin typeface="Arial"/>
                <a:ea typeface="ＭＳ Ｐゴシック" charset="-128"/>
                <a:cs typeface="Arial"/>
              </a:rPr>
              <a:t>Right biology and right assays!</a:t>
            </a:r>
          </a:p>
        </p:txBody>
      </p:sp>
      <p:sp>
        <p:nvSpPr>
          <p:cNvPr id="4" name="Slide Number Placeholder 3">
            <a:extLst>
              <a:ext uri="{FF2B5EF4-FFF2-40B4-BE49-F238E27FC236}">
                <a16:creationId xmlns:a16="http://schemas.microsoft.com/office/drawing/2014/main" id="{D73B5E9E-320E-0A12-3E3F-1C2CCEDDB2C7}"/>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7</a:t>
            </a:fld>
            <a:endParaRPr lang="en-ZA" dirty="0"/>
          </a:p>
        </p:txBody>
      </p:sp>
      <p:pic>
        <p:nvPicPr>
          <p:cNvPr id="6" name="Image 6">
            <a:extLst>
              <a:ext uri="{FF2B5EF4-FFF2-40B4-BE49-F238E27FC236}">
                <a16:creationId xmlns:a16="http://schemas.microsoft.com/office/drawing/2014/main" id="{04EC7D65-8BB1-8E2D-9F8D-162240EEE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3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0AC91-68F9-453A-C980-61EBE692A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F54AC-F215-3E34-DACE-A21E3D32A813}"/>
              </a:ext>
            </a:extLst>
          </p:cNvPr>
          <p:cNvSpPr>
            <a:spLocks noGrp="1"/>
          </p:cNvSpPr>
          <p:nvPr>
            <p:ph type="title"/>
          </p:nvPr>
        </p:nvSpPr>
        <p:spPr>
          <a:xfrm>
            <a:off x="838200" y="365125"/>
            <a:ext cx="7772400" cy="645069"/>
          </a:xfrm>
        </p:spPr>
        <p:txBody>
          <a:bodyPr>
            <a:normAutofit/>
          </a:bodyPr>
          <a:lstStyle/>
          <a:p>
            <a:r>
              <a:rPr lang="en-CH" dirty="0"/>
              <a:t>Hit identification options</a:t>
            </a:r>
            <a:endParaRPr lang="en-ZA" dirty="0"/>
          </a:p>
        </p:txBody>
      </p:sp>
      <p:sp>
        <p:nvSpPr>
          <p:cNvPr id="3" name="Content Placeholder 2">
            <a:extLst>
              <a:ext uri="{FF2B5EF4-FFF2-40B4-BE49-F238E27FC236}">
                <a16:creationId xmlns:a16="http://schemas.microsoft.com/office/drawing/2014/main" id="{F5363487-36F7-95F7-149A-913A8A6C9EB4}"/>
              </a:ext>
            </a:extLst>
          </p:cNvPr>
          <p:cNvSpPr>
            <a:spLocks noGrp="1"/>
          </p:cNvSpPr>
          <p:nvPr>
            <p:ph idx="1"/>
          </p:nvPr>
        </p:nvSpPr>
        <p:spPr>
          <a:xfrm>
            <a:off x="231180" y="1010194"/>
            <a:ext cx="12061371" cy="5299801"/>
          </a:xfrm>
        </p:spPr>
        <p:txBody>
          <a:bodyPr>
            <a:noAutofit/>
          </a:bodyPr>
          <a:lstStyle/>
          <a:p>
            <a:pPr defTabSz="457189" eaLnBrk="0" fontAlgn="base" hangingPunct="0">
              <a:lnSpc>
                <a:spcPct val="90000"/>
              </a:lnSpc>
              <a:spcBef>
                <a:spcPct val="20000"/>
              </a:spcBef>
              <a:spcAft>
                <a:spcPct val="0"/>
              </a:spcAft>
              <a:buClr>
                <a:schemeClr val="tx1"/>
              </a:buClr>
              <a:buSzPct val="100000"/>
            </a:pPr>
            <a:r>
              <a:rPr lang="en-US" sz="2400" b="1" dirty="0">
                <a:latin typeface="Arial"/>
                <a:ea typeface="ＭＳ Ｐゴシック" charset="-128"/>
                <a:cs typeface="Arial"/>
              </a:rPr>
              <a:t>Target Based</a:t>
            </a:r>
          </a:p>
          <a:p>
            <a:pPr lvl="1" defTabSz="457189" eaLnBrk="0" fontAlgn="base" hangingPunct="0">
              <a:lnSpc>
                <a:spcPct val="90000"/>
              </a:lnSpc>
              <a:spcBef>
                <a:spcPct val="20000"/>
              </a:spcBef>
              <a:spcAft>
                <a:spcPct val="0"/>
              </a:spcAft>
              <a:buClr>
                <a:schemeClr val="tx1"/>
              </a:buClr>
              <a:buSzPct val="100000"/>
            </a:pPr>
            <a:r>
              <a:rPr lang="en-US" sz="2000" dirty="0">
                <a:latin typeface="Arial"/>
                <a:ea typeface="ＭＳ Ｐゴシック" charset="-128"/>
                <a:cs typeface="Arial"/>
              </a:rPr>
              <a:t>High Throughput Screening (HTS)</a:t>
            </a:r>
            <a:r>
              <a:rPr lang="en-CH" sz="2000" dirty="0">
                <a:latin typeface="Arial"/>
                <a:ea typeface="ＭＳ Ｐゴシック" charset="-128"/>
                <a:cs typeface="Arial"/>
              </a:rPr>
              <a:t>; often</a:t>
            </a:r>
            <a:r>
              <a:rPr lang="en-US" sz="2000" dirty="0">
                <a:latin typeface="Arial"/>
                <a:ea typeface="ＭＳ Ｐゴシック" charset="-128"/>
                <a:cs typeface="Arial"/>
              </a:rPr>
              <a:t> large </a:t>
            </a:r>
            <a:r>
              <a:rPr lang="en-CH" sz="2000" dirty="0">
                <a:latin typeface="Arial"/>
                <a:ea typeface="ＭＳ Ｐゴシック" charset="-128"/>
                <a:cs typeface="Arial"/>
              </a:rPr>
              <a:t>compound </a:t>
            </a:r>
            <a:r>
              <a:rPr lang="en-US" sz="2000" dirty="0">
                <a:latin typeface="Arial"/>
                <a:ea typeface="ＭＳ Ｐゴシック" charset="-128"/>
                <a:cs typeface="Arial"/>
              </a:rPr>
              <a:t>numbers in low volume (384 / 1536 well)</a:t>
            </a:r>
          </a:p>
          <a:p>
            <a:pPr defTabSz="457189" eaLnBrk="0" fontAlgn="base" hangingPunct="0">
              <a:lnSpc>
                <a:spcPct val="90000"/>
              </a:lnSpc>
              <a:spcBef>
                <a:spcPct val="20000"/>
              </a:spcBef>
              <a:spcAft>
                <a:spcPct val="0"/>
              </a:spcAft>
              <a:buClr>
                <a:schemeClr val="tx1"/>
              </a:buClr>
              <a:buSzPct val="100000"/>
            </a:pPr>
            <a:r>
              <a:rPr lang="en-US" sz="2400" b="1" dirty="0">
                <a:latin typeface="Arial"/>
                <a:ea typeface="ＭＳ Ｐゴシック" charset="-128"/>
                <a:cs typeface="Arial"/>
              </a:rPr>
              <a:t>Focused Screen (biased!)</a:t>
            </a:r>
          </a:p>
          <a:p>
            <a:pPr lvl="1" defTabSz="457189" eaLnBrk="0" fontAlgn="base" hangingPunct="0">
              <a:lnSpc>
                <a:spcPct val="90000"/>
              </a:lnSpc>
              <a:spcBef>
                <a:spcPct val="20000"/>
              </a:spcBef>
              <a:spcAft>
                <a:spcPct val="0"/>
              </a:spcAft>
              <a:buClr>
                <a:schemeClr val="tx1"/>
              </a:buClr>
              <a:buSzPct val="100000"/>
            </a:pPr>
            <a:r>
              <a:rPr lang="en-US" sz="2000" dirty="0">
                <a:latin typeface="Arial"/>
                <a:ea typeface="ＭＳ Ｐゴシック" charset="-128"/>
                <a:cs typeface="Arial"/>
              </a:rPr>
              <a:t>Subset of molecules based on target class / structural knowledge</a:t>
            </a:r>
          </a:p>
          <a:p>
            <a:pPr defTabSz="457189" eaLnBrk="0" fontAlgn="base" hangingPunct="0">
              <a:lnSpc>
                <a:spcPct val="90000"/>
              </a:lnSpc>
              <a:spcBef>
                <a:spcPct val="20000"/>
              </a:spcBef>
              <a:spcAft>
                <a:spcPct val="0"/>
              </a:spcAft>
              <a:buClr>
                <a:schemeClr val="tx1"/>
              </a:buClr>
              <a:buSzPct val="100000"/>
            </a:pPr>
            <a:r>
              <a:rPr lang="en-US" sz="2400" b="1" dirty="0">
                <a:latin typeface="Arial"/>
                <a:ea typeface="ＭＳ Ｐゴシック" charset="-128"/>
                <a:cs typeface="Arial"/>
              </a:rPr>
              <a:t>Fragment Screen</a:t>
            </a:r>
          </a:p>
          <a:p>
            <a:pPr lvl="1" defTabSz="457189" eaLnBrk="0" fontAlgn="base" hangingPunct="0">
              <a:lnSpc>
                <a:spcPct val="90000"/>
              </a:lnSpc>
              <a:spcBef>
                <a:spcPct val="20000"/>
              </a:spcBef>
              <a:spcAft>
                <a:spcPct val="0"/>
              </a:spcAft>
              <a:buClr>
                <a:schemeClr val="tx1"/>
              </a:buClr>
              <a:buSzPct val="100000"/>
            </a:pPr>
            <a:r>
              <a:rPr lang="en-US" sz="2000" dirty="0">
                <a:latin typeface="Arial"/>
                <a:ea typeface="ＭＳ Ｐゴシック" charset="-128"/>
                <a:cs typeface="Arial"/>
              </a:rPr>
              <a:t>High concentration screen of small molecules - biophysical methods (</a:t>
            </a:r>
            <a:r>
              <a:rPr lang="en-US" sz="2000" dirty="0" err="1">
                <a:latin typeface="Arial"/>
                <a:ea typeface="ＭＳ Ｐゴシック" charset="-128"/>
                <a:cs typeface="Arial"/>
              </a:rPr>
              <a:t>MWt</a:t>
            </a:r>
            <a:r>
              <a:rPr lang="en-US" sz="2000" dirty="0">
                <a:latin typeface="Arial"/>
                <a:ea typeface="ＭＳ Ｐゴシック" charset="-128"/>
                <a:cs typeface="Arial"/>
              </a:rPr>
              <a:t> &lt;250)</a:t>
            </a:r>
          </a:p>
          <a:p>
            <a:pPr lvl="1" defTabSz="457189" eaLnBrk="0" fontAlgn="base" hangingPunct="0">
              <a:lnSpc>
                <a:spcPct val="90000"/>
              </a:lnSpc>
              <a:spcBef>
                <a:spcPct val="20000"/>
              </a:spcBef>
              <a:spcAft>
                <a:spcPct val="0"/>
              </a:spcAft>
              <a:buClr>
                <a:schemeClr val="tx1"/>
              </a:buClr>
              <a:buSzPct val="100000"/>
            </a:pPr>
            <a:r>
              <a:rPr lang="en-US" sz="2000" dirty="0">
                <a:latin typeface="Arial"/>
                <a:ea typeface="ＭＳ Ｐゴシック" charset="-128"/>
                <a:cs typeface="Arial"/>
              </a:rPr>
              <a:t>Crystallography often required for </a:t>
            </a:r>
            <a:r>
              <a:rPr lang="en-US" sz="2000" dirty="0" err="1">
                <a:latin typeface="Arial"/>
                <a:ea typeface="ＭＳ Ｐゴシック" charset="-128"/>
                <a:cs typeface="Arial"/>
              </a:rPr>
              <a:t>optimisation</a:t>
            </a:r>
            <a:r>
              <a:rPr lang="en-US" sz="2000" dirty="0">
                <a:latin typeface="Arial"/>
                <a:ea typeface="ＭＳ Ｐゴシック" charset="-128"/>
                <a:cs typeface="Arial"/>
              </a:rPr>
              <a:t> / confirmation of binding</a:t>
            </a:r>
          </a:p>
          <a:p>
            <a:pPr defTabSz="457189" eaLnBrk="0" fontAlgn="base" hangingPunct="0">
              <a:lnSpc>
                <a:spcPct val="90000"/>
              </a:lnSpc>
              <a:spcBef>
                <a:spcPct val="20000"/>
              </a:spcBef>
              <a:spcAft>
                <a:spcPct val="0"/>
              </a:spcAft>
              <a:buClr>
                <a:schemeClr val="tx1"/>
              </a:buClr>
              <a:buSzPct val="100000"/>
            </a:pPr>
            <a:r>
              <a:rPr lang="en-US" sz="2400" b="1" dirty="0">
                <a:latin typeface="Arial"/>
                <a:ea typeface="ＭＳ Ｐゴシック" charset="-128"/>
                <a:cs typeface="Arial"/>
              </a:rPr>
              <a:t>Virtual Screen</a:t>
            </a:r>
          </a:p>
          <a:p>
            <a:pPr lvl="1" defTabSz="457189" eaLnBrk="0" fontAlgn="base" hangingPunct="0">
              <a:lnSpc>
                <a:spcPct val="90000"/>
              </a:lnSpc>
              <a:spcBef>
                <a:spcPct val="20000"/>
              </a:spcBef>
              <a:spcAft>
                <a:spcPct val="0"/>
              </a:spcAft>
              <a:buClr>
                <a:schemeClr val="tx1"/>
              </a:buClr>
              <a:buSzPct val="100000"/>
            </a:pPr>
            <a:r>
              <a:rPr lang="en-US" sz="2000" i="1" dirty="0">
                <a:latin typeface="Arial"/>
                <a:ea typeface="ＭＳ Ｐゴシック" charset="-128"/>
                <a:cs typeface="Arial"/>
              </a:rPr>
              <a:t>In-silico</a:t>
            </a:r>
            <a:r>
              <a:rPr lang="en-US" sz="2000" dirty="0">
                <a:latin typeface="Arial"/>
                <a:ea typeface="ＭＳ Ｐゴシック" charset="-128"/>
                <a:cs typeface="Arial"/>
              </a:rPr>
              <a:t> docking compound library into protein model (</a:t>
            </a:r>
            <a:r>
              <a:rPr lang="en-CH" sz="2000" dirty="0">
                <a:latin typeface="Arial"/>
                <a:ea typeface="ＭＳ Ｐゴシック" charset="-128"/>
                <a:cs typeface="Arial"/>
              </a:rPr>
              <a:t>X</a:t>
            </a:r>
            <a:r>
              <a:rPr lang="en-US" sz="2000" dirty="0">
                <a:latin typeface="Arial"/>
                <a:ea typeface="ＭＳ Ｐゴシック" charset="-128"/>
                <a:cs typeface="Arial"/>
              </a:rPr>
              <a:t>-ray / </a:t>
            </a:r>
            <a:r>
              <a:rPr lang="en-CH" sz="2000" dirty="0">
                <a:latin typeface="Arial"/>
                <a:ea typeface="ＭＳ Ｐゴシック" charset="-128"/>
                <a:cs typeface="Arial"/>
              </a:rPr>
              <a:t>AlphaFold</a:t>
            </a:r>
            <a:r>
              <a:rPr lang="en-US" sz="2000" dirty="0">
                <a:latin typeface="Arial"/>
                <a:ea typeface="ＭＳ Ｐゴシック" charset="-128"/>
                <a:cs typeface="Arial"/>
              </a:rPr>
              <a:t>)</a:t>
            </a:r>
          </a:p>
          <a:p>
            <a:pPr defTabSz="457189" eaLnBrk="0" fontAlgn="base" hangingPunct="0">
              <a:lnSpc>
                <a:spcPct val="90000"/>
              </a:lnSpc>
              <a:spcBef>
                <a:spcPct val="20000"/>
              </a:spcBef>
              <a:spcAft>
                <a:spcPct val="0"/>
              </a:spcAft>
              <a:buClr>
                <a:schemeClr val="tx1"/>
              </a:buClr>
              <a:buSzPct val="100000"/>
            </a:pPr>
            <a:r>
              <a:rPr lang="en-US" sz="2400" b="1" dirty="0">
                <a:latin typeface="Arial"/>
                <a:ea typeface="ＭＳ Ｐゴシック" charset="-128"/>
                <a:cs typeface="Arial"/>
              </a:rPr>
              <a:t>Structure based design</a:t>
            </a:r>
          </a:p>
          <a:p>
            <a:pPr lvl="1" defTabSz="457189" eaLnBrk="0" fontAlgn="base" hangingPunct="0">
              <a:lnSpc>
                <a:spcPct val="90000"/>
              </a:lnSpc>
              <a:spcBef>
                <a:spcPct val="20000"/>
              </a:spcBef>
              <a:spcAft>
                <a:spcPct val="0"/>
              </a:spcAft>
              <a:buClr>
                <a:schemeClr val="tx1"/>
              </a:buClr>
              <a:buSzPct val="100000"/>
            </a:pPr>
            <a:r>
              <a:rPr lang="en-US" sz="2000" dirty="0">
                <a:latin typeface="Arial"/>
                <a:ea typeface="ＭＳ Ｐゴシック" charset="-128"/>
                <a:cs typeface="Arial"/>
              </a:rPr>
              <a:t>Exploit structural knowledge to design molecules</a:t>
            </a:r>
          </a:p>
          <a:p>
            <a:pPr defTabSz="457189" eaLnBrk="0" fontAlgn="base" hangingPunct="0">
              <a:lnSpc>
                <a:spcPct val="90000"/>
              </a:lnSpc>
              <a:spcBef>
                <a:spcPct val="20000"/>
              </a:spcBef>
              <a:spcAft>
                <a:spcPct val="0"/>
              </a:spcAft>
              <a:buClr>
                <a:schemeClr val="tx1"/>
              </a:buClr>
              <a:buSzPct val="100000"/>
            </a:pPr>
            <a:r>
              <a:rPr lang="en-US" sz="2400" b="1" dirty="0">
                <a:latin typeface="Arial"/>
                <a:ea typeface="ＭＳ Ｐゴシック" charset="-128"/>
                <a:cs typeface="Arial"/>
              </a:rPr>
              <a:t>Phenotypic screen</a:t>
            </a:r>
          </a:p>
          <a:p>
            <a:pPr lvl="1" defTabSz="457189" eaLnBrk="0" fontAlgn="base" hangingPunct="0">
              <a:lnSpc>
                <a:spcPct val="90000"/>
              </a:lnSpc>
              <a:spcBef>
                <a:spcPct val="20000"/>
              </a:spcBef>
              <a:spcAft>
                <a:spcPct val="0"/>
              </a:spcAft>
              <a:buClr>
                <a:schemeClr val="tx1"/>
              </a:buClr>
              <a:buSzPct val="100000"/>
            </a:pPr>
            <a:r>
              <a:rPr lang="en-US" sz="2000" dirty="0">
                <a:latin typeface="Arial"/>
                <a:ea typeface="ＭＳ Ｐゴシック" charset="-128"/>
                <a:cs typeface="Arial"/>
              </a:rPr>
              <a:t>Seeking to see a desired response in cellular systems</a:t>
            </a:r>
          </a:p>
          <a:p>
            <a:pPr lvl="1" defTabSz="457189" eaLnBrk="0" fontAlgn="base" hangingPunct="0">
              <a:lnSpc>
                <a:spcPct val="90000"/>
              </a:lnSpc>
              <a:spcBef>
                <a:spcPct val="20000"/>
              </a:spcBef>
              <a:spcAft>
                <a:spcPct val="0"/>
              </a:spcAft>
              <a:buClr>
                <a:schemeClr val="tx1"/>
              </a:buClr>
              <a:buSzPct val="100000"/>
            </a:pPr>
            <a:r>
              <a:rPr lang="en-US" sz="2000" dirty="0">
                <a:latin typeface="Arial"/>
                <a:ea typeface="ＭＳ Ｐゴシック" charset="-128"/>
                <a:cs typeface="Arial"/>
              </a:rPr>
              <a:t>Screening many targets</a:t>
            </a:r>
          </a:p>
          <a:p>
            <a:pPr defTabSz="457189" eaLnBrk="0" fontAlgn="base" hangingPunct="0">
              <a:lnSpc>
                <a:spcPct val="90000"/>
              </a:lnSpc>
              <a:spcBef>
                <a:spcPct val="20000"/>
              </a:spcBef>
              <a:spcAft>
                <a:spcPct val="0"/>
              </a:spcAft>
              <a:buClr>
                <a:schemeClr val="tx1"/>
              </a:buClr>
              <a:buSzPct val="100000"/>
            </a:pPr>
            <a:r>
              <a:rPr lang="en-US" sz="2400" b="1" dirty="0">
                <a:latin typeface="Arial"/>
                <a:ea typeface="ＭＳ Ｐゴシック" charset="-128"/>
                <a:cs typeface="Arial"/>
              </a:rPr>
              <a:t>Literature – work from a known ligand, could be a back-up</a:t>
            </a:r>
          </a:p>
        </p:txBody>
      </p:sp>
      <p:sp>
        <p:nvSpPr>
          <p:cNvPr id="4" name="Slide Number Placeholder 3">
            <a:extLst>
              <a:ext uri="{FF2B5EF4-FFF2-40B4-BE49-F238E27FC236}">
                <a16:creationId xmlns:a16="http://schemas.microsoft.com/office/drawing/2014/main" id="{B02F577A-DA88-C06D-0BD5-9177DC6DA5C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8</a:t>
            </a:fld>
            <a:endParaRPr lang="en-ZA" dirty="0"/>
          </a:p>
        </p:txBody>
      </p:sp>
      <p:pic>
        <p:nvPicPr>
          <p:cNvPr id="6" name="Image 6">
            <a:extLst>
              <a:ext uri="{FF2B5EF4-FFF2-40B4-BE49-F238E27FC236}">
                <a16:creationId xmlns:a16="http://schemas.microsoft.com/office/drawing/2014/main" id="{C7440EA8-CD18-D39B-8EF2-32AD10FA01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0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451C-9169-D38F-72EE-922B45D36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EF6D1-4ACE-C47A-859F-42EAD8622AFD}"/>
              </a:ext>
            </a:extLst>
          </p:cNvPr>
          <p:cNvSpPr>
            <a:spLocks noGrp="1"/>
          </p:cNvSpPr>
          <p:nvPr>
            <p:ph type="title"/>
          </p:nvPr>
        </p:nvSpPr>
        <p:spPr>
          <a:xfrm>
            <a:off x="838200" y="365125"/>
            <a:ext cx="7772400" cy="645069"/>
          </a:xfrm>
        </p:spPr>
        <p:txBody>
          <a:bodyPr>
            <a:normAutofit/>
          </a:bodyPr>
          <a:lstStyle/>
          <a:p>
            <a:r>
              <a:rPr lang="en-CH" dirty="0"/>
              <a:t>What happens during optimisation?</a:t>
            </a:r>
            <a:endParaRPr lang="en-ZA" dirty="0"/>
          </a:p>
        </p:txBody>
      </p:sp>
      <p:sp>
        <p:nvSpPr>
          <p:cNvPr id="3" name="Content Placeholder 2">
            <a:extLst>
              <a:ext uri="{FF2B5EF4-FFF2-40B4-BE49-F238E27FC236}">
                <a16:creationId xmlns:a16="http://schemas.microsoft.com/office/drawing/2014/main" id="{9FA38A02-2C91-BD73-3558-C23EF80A0490}"/>
              </a:ext>
            </a:extLst>
          </p:cNvPr>
          <p:cNvSpPr>
            <a:spLocks noGrp="1"/>
          </p:cNvSpPr>
          <p:nvPr>
            <p:ph idx="1"/>
          </p:nvPr>
        </p:nvSpPr>
        <p:spPr>
          <a:xfrm>
            <a:off x="334876" y="1193074"/>
            <a:ext cx="5905668" cy="5299801"/>
          </a:xfrm>
        </p:spPr>
        <p:txBody>
          <a:bodyPr>
            <a:noAutofit/>
          </a:bodyPr>
          <a:lstStyle/>
          <a:p>
            <a:pPr defTabSz="457189" eaLnBrk="0" fontAlgn="base" hangingPunct="0">
              <a:lnSpc>
                <a:spcPct val="90000"/>
              </a:lnSpc>
              <a:spcBef>
                <a:spcPct val="20000"/>
              </a:spcBef>
              <a:spcAft>
                <a:spcPct val="0"/>
              </a:spcAft>
              <a:buClr>
                <a:schemeClr val="tx1"/>
              </a:buClr>
              <a:buSzPct val="80000"/>
            </a:pPr>
            <a:r>
              <a:rPr lang="en-US" sz="2000" dirty="0">
                <a:latin typeface="Arial"/>
                <a:ea typeface="ＭＳ Ｐゴシック" charset="-128"/>
                <a:cs typeface="Arial"/>
              </a:rPr>
              <a:t>Optimization often results in increasing Mol </a:t>
            </a:r>
            <a:r>
              <a:rPr lang="en-US" sz="2000" dirty="0" err="1">
                <a:latin typeface="Arial"/>
                <a:ea typeface="ＭＳ Ｐゴシック" charset="-128"/>
                <a:cs typeface="Arial"/>
              </a:rPr>
              <a:t>Wt</a:t>
            </a:r>
            <a:r>
              <a:rPr lang="en-US" sz="2000" dirty="0">
                <a:latin typeface="Arial"/>
                <a:ea typeface="ＭＳ Ｐゴシック" charset="-128"/>
                <a:cs typeface="Arial"/>
              </a:rPr>
              <a:t> and modulating lipophilicity (</a:t>
            </a:r>
            <a:r>
              <a:rPr lang="en-US" sz="2000" dirty="0" err="1">
                <a:latin typeface="Arial"/>
                <a:ea typeface="ＭＳ Ｐゴシック" charset="-128"/>
                <a:cs typeface="Arial"/>
              </a:rPr>
              <a:t>cLogP</a:t>
            </a:r>
            <a:r>
              <a:rPr lang="en-US" sz="2000" dirty="0">
                <a:latin typeface="Arial"/>
                <a:ea typeface="ＭＳ Ｐゴシック" charset="-128"/>
                <a:cs typeface="Arial"/>
              </a:rPr>
              <a:t>) to deliver a lead and candidate drug</a:t>
            </a:r>
            <a:endParaRPr lang="en-CH" sz="2000" dirty="0">
              <a:latin typeface="Arial"/>
              <a:ea typeface="ＭＳ Ｐゴシック" charset="-128"/>
              <a:cs typeface="Arial"/>
            </a:endParaRPr>
          </a:p>
          <a:p>
            <a:pPr defTabSz="457189" eaLnBrk="0" fontAlgn="base" hangingPunct="0">
              <a:lnSpc>
                <a:spcPct val="90000"/>
              </a:lnSpc>
              <a:spcBef>
                <a:spcPct val="20000"/>
              </a:spcBef>
              <a:spcAft>
                <a:spcPct val="0"/>
              </a:spcAft>
              <a:buClr>
                <a:schemeClr val="tx1"/>
              </a:buClr>
              <a:buSzPct val="80000"/>
            </a:pPr>
            <a:endParaRPr lang="en-US" sz="2000" dirty="0">
              <a:latin typeface="Arial"/>
              <a:ea typeface="ＭＳ Ｐゴシック" charset="-128"/>
              <a:cs typeface="Arial"/>
            </a:endParaRPr>
          </a:p>
          <a:p>
            <a:pPr defTabSz="457189" eaLnBrk="0" fontAlgn="base" hangingPunct="0">
              <a:lnSpc>
                <a:spcPct val="90000"/>
              </a:lnSpc>
              <a:spcBef>
                <a:spcPct val="20000"/>
              </a:spcBef>
              <a:spcAft>
                <a:spcPct val="0"/>
              </a:spcAft>
              <a:buClr>
                <a:schemeClr val="tx1"/>
              </a:buClr>
              <a:buSzPct val="80000"/>
            </a:pPr>
            <a:r>
              <a:rPr lang="en-US" sz="2000" dirty="0">
                <a:latin typeface="Arial"/>
                <a:ea typeface="ＭＳ Ｐゴシック" charset="-128"/>
                <a:cs typeface="Arial"/>
              </a:rPr>
              <a:t>If a library is screened where the molecules have high Mol </a:t>
            </a:r>
            <a:r>
              <a:rPr lang="en-US" sz="2000" dirty="0" err="1">
                <a:latin typeface="Arial"/>
                <a:ea typeface="ＭＳ Ｐゴシック" charset="-128"/>
                <a:cs typeface="Arial"/>
              </a:rPr>
              <a:t>Wt</a:t>
            </a:r>
            <a:r>
              <a:rPr lang="en-US" sz="2000" dirty="0">
                <a:latin typeface="Arial"/>
                <a:ea typeface="ＭＳ Ｐゴシック" charset="-128"/>
                <a:cs typeface="Arial"/>
              </a:rPr>
              <a:t> then high potency compounds may be found – but they are hard to optimize</a:t>
            </a:r>
            <a:endParaRPr lang="en-CH" sz="2000" dirty="0">
              <a:latin typeface="Arial"/>
              <a:ea typeface="ＭＳ Ｐゴシック" charset="-128"/>
              <a:cs typeface="Arial"/>
            </a:endParaRPr>
          </a:p>
          <a:p>
            <a:pPr defTabSz="457189" eaLnBrk="0" fontAlgn="base" hangingPunct="0">
              <a:lnSpc>
                <a:spcPct val="90000"/>
              </a:lnSpc>
              <a:spcBef>
                <a:spcPct val="20000"/>
              </a:spcBef>
              <a:spcAft>
                <a:spcPct val="0"/>
              </a:spcAft>
              <a:buClr>
                <a:schemeClr val="tx1"/>
              </a:buClr>
              <a:buSzPct val="80000"/>
            </a:pPr>
            <a:endParaRPr lang="en-US" sz="2000" dirty="0">
              <a:latin typeface="Arial"/>
              <a:ea typeface="ＭＳ Ｐゴシック" charset="-128"/>
              <a:cs typeface="Arial"/>
            </a:endParaRPr>
          </a:p>
          <a:p>
            <a:pPr defTabSz="457189" eaLnBrk="0" fontAlgn="base" hangingPunct="0">
              <a:lnSpc>
                <a:spcPct val="90000"/>
              </a:lnSpc>
              <a:spcBef>
                <a:spcPct val="20000"/>
              </a:spcBef>
              <a:spcAft>
                <a:spcPct val="0"/>
              </a:spcAft>
              <a:buClr>
                <a:schemeClr val="tx1"/>
              </a:buClr>
              <a:buSzPct val="80000"/>
            </a:pPr>
            <a:r>
              <a:rPr lang="en-US" sz="2000" dirty="0">
                <a:latin typeface="Arial"/>
                <a:ea typeface="ＭＳ Ｐゴシック" charset="-128"/>
                <a:cs typeface="Arial"/>
              </a:rPr>
              <a:t>Small Mol </a:t>
            </a:r>
            <a:r>
              <a:rPr lang="en-US" sz="2000" dirty="0" err="1">
                <a:latin typeface="Arial"/>
                <a:ea typeface="ＭＳ Ｐゴシック" charset="-128"/>
                <a:cs typeface="Arial"/>
              </a:rPr>
              <a:t>Wt</a:t>
            </a:r>
            <a:r>
              <a:rPr lang="en-US" sz="2000" dirty="0">
                <a:latin typeface="Arial"/>
                <a:ea typeface="ＭＳ Ｐゴシック" charset="-128"/>
                <a:cs typeface="Arial"/>
              </a:rPr>
              <a:t> “lead-like” molecules have a better chance of binding to a receptor than larger drug-like molecules and may have weaker potency – but they are easier to optimize</a:t>
            </a:r>
            <a:endParaRPr lang="en-CH" sz="2000" dirty="0">
              <a:latin typeface="Arial"/>
              <a:ea typeface="ＭＳ Ｐゴシック" charset="-128"/>
              <a:cs typeface="Arial"/>
            </a:endParaRPr>
          </a:p>
          <a:p>
            <a:pPr defTabSz="457189" eaLnBrk="0" fontAlgn="base" hangingPunct="0">
              <a:lnSpc>
                <a:spcPct val="90000"/>
              </a:lnSpc>
              <a:spcBef>
                <a:spcPct val="20000"/>
              </a:spcBef>
              <a:spcAft>
                <a:spcPct val="0"/>
              </a:spcAft>
              <a:buClr>
                <a:schemeClr val="tx1"/>
              </a:buClr>
              <a:buSzPct val="80000"/>
            </a:pPr>
            <a:endParaRPr lang="en-US" sz="2000" dirty="0">
              <a:latin typeface="Arial"/>
              <a:ea typeface="ＭＳ Ｐゴシック" charset="-128"/>
              <a:cs typeface="Arial"/>
            </a:endParaRPr>
          </a:p>
          <a:p>
            <a:pPr defTabSz="457189" eaLnBrk="0" fontAlgn="base" hangingPunct="0">
              <a:lnSpc>
                <a:spcPct val="90000"/>
              </a:lnSpc>
              <a:spcBef>
                <a:spcPct val="20000"/>
              </a:spcBef>
              <a:spcAft>
                <a:spcPct val="0"/>
              </a:spcAft>
              <a:buClr>
                <a:schemeClr val="tx1"/>
              </a:buClr>
              <a:buSzPct val="80000"/>
            </a:pPr>
            <a:r>
              <a:rPr lang="en-US" sz="2000" dirty="0">
                <a:latin typeface="Arial"/>
                <a:ea typeface="ＭＳ Ｐゴシック" charset="-128"/>
                <a:cs typeface="Arial"/>
              </a:rPr>
              <a:t>Focus on a screening library or hits that are “Lead-like” will give a greater chance of success</a:t>
            </a:r>
          </a:p>
        </p:txBody>
      </p:sp>
      <p:sp>
        <p:nvSpPr>
          <p:cNvPr id="4" name="Slide Number Placeholder 3">
            <a:extLst>
              <a:ext uri="{FF2B5EF4-FFF2-40B4-BE49-F238E27FC236}">
                <a16:creationId xmlns:a16="http://schemas.microsoft.com/office/drawing/2014/main" id="{1438FA1B-01AA-703A-AF36-1AED4178FF43}"/>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t>9</a:t>
            </a:fld>
            <a:endParaRPr lang="en-ZA" dirty="0"/>
          </a:p>
        </p:txBody>
      </p:sp>
      <p:pic>
        <p:nvPicPr>
          <p:cNvPr id="6" name="Image 6">
            <a:extLst>
              <a:ext uri="{FF2B5EF4-FFF2-40B4-BE49-F238E27FC236}">
                <a16:creationId xmlns:a16="http://schemas.microsoft.com/office/drawing/2014/main" id="{E8C4DEC7-0ED5-2889-6FCC-B15ED8AC28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3686" y="116681"/>
            <a:ext cx="15795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9AF827A-5B89-FED1-1832-6B42641887C2}"/>
              </a:ext>
            </a:extLst>
          </p:cNvPr>
          <p:cNvPicPr>
            <a:picLocks noChangeAspect="1"/>
          </p:cNvPicPr>
          <p:nvPr/>
        </p:nvPicPr>
        <p:blipFill>
          <a:blip r:embed="rId3"/>
          <a:stretch>
            <a:fillRect/>
          </a:stretch>
        </p:blipFill>
        <p:spPr>
          <a:xfrm>
            <a:off x="6457166" y="1010194"/>
            <a:ext cx="5399958" cy="4345597"/>
          </a:xfrm>
          <a:prstGeom prst="rect">
            <a:avLst/>
          </a:prstGeom>
        </p:spPr>
      </p:pic>
      <p:sp>
        <p:nvSpPr>
          <p:cNvPr id="7" name="TextBox 6">
            <a:extLst>
              <a:ext uri="{FF2B5EF4-FFF2-40B4-BE49-F238E27FC236}">
                <a16:creationId xmlns:a16="http://schemas.microsoft.com/office/drawing/2014/main" id="{3BF4682E-9D8B-6EAF-25AC-F78EFCFB007B}"/>
              </a:ext>
            </a:extLst>
          </p:cNvPr>
          <p:cNvSpPr txBox="1"/>
          <p:nvPr/>
        </p:nvSpPr>
        <p:spPr>
          <a:xfrm>
            <a:off x="118812" y="6486572"/>
            <a:ext cx="12454188" cy="307777"/>
          </a:xfrm>
          <a:prstGeom prst="rect">
            <a:avLst/>
          </a:prstGeom>
          <a:noFill/>
        </p:spPr>
        <p:txBody>
          <a:bodyPr wrap="square">
            <a:spAutoFit/>
          </a:bodyPr>
          <a:lstStyle/>
          <a:p>
            <a:r>
              <a:rPr lang="en-US" sz="1400" b="0" i="0" u="none" strike="noStrike" baseline="0" dirty="0">
                <a:latin typeface="Calibri" panose="020F0502020204030204" pitchFamily="34" charset="0"/>
              </a:rPr>
              <a:t>Teague, S.J.; Davis, A.M.; Leeson, P.D.; </a:t>
            </a:r>
            <a:r>
              <a:rPr lang="en-US" sz="1400" b="0" i="0" u="none" strike="noStrike" baseline="0" dirty="0" err="1">
                <a:latin typeface="Calibri" panose="020F0502020204030204" pitchFamily="34" charset="0"/>
              </a:rPr>
              <a:t>Oprea</a:t>
            </a:r>
            <a:r>
              <a:rPr lang="en-US" sz="1400" b="0" i="0" u="none" strike="noStrike" baseline="0" dirty="0">
                <a:latin typeface="Calibri" panose="020F0502020204030204" pitchFamily="34" charset="0"/>
              </a:rPr>
              <a:t>, T. The Design of </a:t>
            </a:r>
            <a:r>
              <a:rPr lang="en-US" sz="1400" b="0" i="0" u="none" strike="noStrike" baseline="0" dirty="0" err="1">
                <a:latin typeface="Calibri" panose="020F0502020204030204" pitchFamily="34" charset="0"/>
              </a:rPr>
              <a:t>Leadlike</a:t>
            </a:r>
            <a:r>
              <a:rPr lang="en-US" sz="1400" b="0" i="0" u="none" strike="noStrike" baseline="0" dirty="0">
                <a:latin typeface="Calibri" panose="020F0502020204030204" pitchFamily="34" charset="0"/>
              </a:rPr>
              <a:t> Combinatorial Libraries. </a:t>
            </a:r>
            <a:r>
              <a:rPr lang="en-US" sz="1400" b="0" i="0" u="none" strike="noStrike" baseline="0" dirty="0" err="1">
                <a:latin typeface="Calibri" panose="020F0502020204030204" pitchFamily="34" charset="0"/>
              </a:rPr>
              <a:t>Angew</a:t>
            </a:r>
            <a:r>
              <a:rPr lang="en-US" sz="1400" b="0" i="0" u="none" strike="noStrike" baseline="0" dirty="0">
                <a:latin typeface="Calibri" panose="020F0502020204030204" pitchFamily="34" charset="0"/>
              </a:rPr>
              <a:t>. Chem. Int . Ed. 1999, 38, 3743-3748</a:t>
            </a:r>
            <a:endParaRPr lang="en-US" sz="1400" dirty="0"/>
          </a:p>
        </p:txBody>
      </p:sp>
    </p:spTree>
    <p:extLst>
      <p:ext uri="{BB962C8B-B14F-4D97-AF65-F5344CB8AC3E}">
        <p14:creationId xmlns:p14="http://schemas.microsoft.com/office/powerpoint/2010/main" val="1496475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F1EDE88-1708-4D12-AA3A-600C18C604AF}"/>
</file>

<file path=customXml/itemProps3.xml><?xml version="1.0" encoding="utf-8"?>
<ds:datastoreItem xmlns:ds="http://schemas.openxmlformats.org/officeDocument/2006/customXml" ds:itemID="{B257E757-C7A0-48C9-A01A-9A8F3C9BF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3227</Words>
  <Application>Microsoft Office PowerPoint</Application>
  <PresentationFormat>Widescreen</PresentationFormat>
  <Paragraphs>394</Paragraphs>
  <Slides>36</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3</vt:i4>
      </vt:variant>
      <vt:variant>
        <vt:lpstr>Slide Titles</vt:lpstr>
      </vt:variant>
      <vt:variant>
        <vt:i4>36</vt:i4>
      </vt:variant>
    </vt:vector>
  </HeadingPairs>
  <TitlesOfParts>
    <vt:vector size="51" baseType="lpstr">
      <vt:lpstr>Aptos</vt:lpstr>
      <vt:lpstr>Arial</vt:lpstr>
      <vt:lpstr>Calibri</vt:lpstr>
      <vt:lpstr>Calibri Light</vt:lpstr>
      <vt:lpstr>Calibri-Bold</vt:lpstr>
      <vt:lpstr>Garamond</vt:lpstr>
      <vt:lpstr>Monotype Sorts</vt:lpstr>
      <vt:lpstr>Montserrat Bold</vt:lpstr>
      <vt:lpstr>Montserrat regular</vt:lpstr>
      <vt:lpstr>Symbol</vt:lpstr>
      <vt:lpstr>Office Theme</vt:lpstr>
      <vt:lpstr>1_Office Theme</vt:lpstr>
      <vt:lpstr>CS ChemDraw 64-bit Drawing</vt:lpstr>
      <vt:lpstr>Document</vt:lpstr>
      <vt:lpstr>ClipArt</vt:lpstr>
      <vt:lpstr>PowerPoint Presentation</vt:lpstr>
      <vt:lpstr>PowerPoint Presentation</vt:lpstr>
      <vt:lpstr>Learning objectives </vt:lpstr>
      <vt:lpstr>Drug Discovery Philosophy</vt:lpstr>
      <vt:lpstr>Drug Discovery – where to start?</vt:lpstr>
      <vt:lpstr>Drug Discovery Phases</vt:lpstr>
      <vt:lpstr>What biological target to work on?</vt:lpstr>
      <vt:lpstr>Hit identification options</vt:lpstr>
      <vt:lpstr>What happens during optimisation?</vt:lpstr>
      <vt:lpstr>What makes a good hit?</vt:lpstr>
      <vt:lpstr>Potency</vt:lpstr>
      <vt:lpstr>Ligand Efficiency (LE) – A measure of “Fit”</vt:lpstr>
      <vt:lpstr>   Mentimeter: Which molecule would you rather work on?</vt:lpstr>
      <vt:lpstr>Which molecule would you work on?</vt:lpstr>
      <vt:lpstr>Selectivity</vt:lpstr>
      <vt:lpstr>Lipophilicity (LogP)</vt:lpstr>
      <vt:lpstr>Solubility</vt:lpstr>
      <vt:lpstr>Permeability</vt:lpstr>
      <vt:lpstr>Lipinski’s Rule of 5</vt:lpstr>
      <vt:lpstr>Synthetic accessibility and versatility</vt:lpstr>
      <vt:lpstr>Undesirable groups and toxicophores</vt:lpstr>
      <vt:lpstr>Freedom to Operate and Intellectual Property</vt:lpstr>
      <vt:lpstr>Hit-to-Lead</vt:lpstr>
      <vt:lpstr>DMPK</vt:lpstr>
      <vt:lpstr>DMPK: Oral Dosing</vt:lpstr>
      <vt:lpstr>Lead Optimisation</vt:lpstr>
      <vt:lpstr>Additional studies: QT effects &amp; Genotoxicity</vt:lpstr>
      <vt:lpstr>Additional studies: CMC (Chemistry Manufacturing and Control)</vt:lpstr>
      <vt:lpstr>Drug discovery into drug development</vt:lpstr>
      <vt:lpstr>Non-clinical studies and Clinical trials in humans</vt:lpstr>
      <vt:lpstr>Summary</vt:lpstr>
      <vt:lpstr>References</vt:lpstr>
      <vt:lpstr> Think with the end in mind: TPP  Work on the right biology  Many options to find chemistry – validation of series is key  Optimisation is not just about potency  DMPK and safety too determine whether you have a drug</vt:lpstr>
      <vt:lpstr>Practical lessons from a lifelong quest to discover medicines</vt:lpstr>
      <vt:lpstr>PowerPoint Presentation</vt:lpstr>
      <vt:lpstr>Abbreviations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15</cp:revision>
  <dcterms:created xsi:type="dcterms:W3CDTF">2020-04-23T14:28:34Z</dcterms:created>
  <dcterms:modified xsi:type="dcterms:W3CDTF">2025-12-02T12:22:50Z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