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466" r:id="rId5"/>
    <p:sldId id="309" r:id="rId6"/>
    <p:sldId id="470" r:id="rId7"/>
    <p:sldId id="471" r:id="rId8"/>
    <p:sldId id="472" r:id="rId9"/>
    <p:sldId id="480" r:id="rId10"/>
    <p:sldId id="479" r:id="rId11"/>
    <p:sldId id="473" r:id="rId12"/>
    <p:sldId id="474" r:id="rId13"/>
    <p:sldId id="475" r:id="rId14"/>
    <p:sldId id="476" r:id="rId15"/>
    <p:sldId id="477" r:id="rId16"/>
    <p:sldId id="478" r:id="rId17"/>
    <p:sldId id="4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49C7A-BEE2-4BD1-8995-64E7C755FBA1}" v="1" dt="2026-04-23T09:45:39.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5:49.710" v="26" actId="20577"/>
      <pc:docMkLst>
        <pc:docMk/>
      </pc:docMkLst>
      <pc:sldChg chg="modSp add mod">
        <pc:chgData name="Godfrey Mayoka" userId="771dd4121b003e55" providerId="LiveId" clId="{A869EEDB-87A6-4766-9811-CC904B2D9138}" dt="2026-04-23T09:45:49.710" v="26" actId="20577"/>
        <pc:sldMkLst>
          <pc:docMk/>
          <pc:sldMk cId="1249928648" sldId="309"/>
        </pc:sldMkLst>
        <pc:spChg chg="mod">
          <ac:chgData name="Godfrey Mayoka" userId="771dd4121b003e55" providerId="LiveId" clId="{A869EEDB-87A6-4766-9811-CC904B2D9138}" dt="2026-04-23T09:45:49.710" v="26" actId="20577"/>
          <ac:spMkLst>
            <pc:docMk/>
            <pc:sldMk cId="1249928648" sldId="309"/>
            <ac:spMk id="6" creationId="{089D05DD-E4CC-7658-5350-A7BE2C3CC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61715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5">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ran.r-project.org/" TargetMode="External"/><Relationship Id="rId2" Type="http://schemas.openxmlformats.org/officeDocument/2006/relationships/hyperlink" Target="https://lixoft.com/products/" TargetMode="External"/><Relationship Id="rId1" Type="http://schemas.openxmlformats.org/officeDocument/2006/relationships/slideLayout" Target="../slideLayouts/slideLayout3.xml"/><Relationship Id="rId4" Type="http://schemas.openxmlformats.org/officeDocument/2006/relationships/hyperlink" Target="https://posit.co/download/rstudio-deskto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0" i="0">
                <a:solidFill>
                  <a:srgbClr val="242424"/>
                </a:solidFill>
                <a:latin typeface="Arial"/>
                <a:ea typeface="Arial"/>
                <a:cs typeface="Arial"/>
                <a:sym typeface="Arial"/>
              </a:rPr>
              <a:t>Introduction to </a:t>
            </a:r>
            <a:r>
              <a:rPr lang="en-US" sz="2000" b="0" i="0" dirty="0">
                <a:solidFill>
                  <a:srgbClr val="242424"/>
                </a:solidFill>
                <a:latin typeface="Arial"/>
                <a:ea typeface="Arial"/>
                <a:cs typeface="Arial"/>
                <a:sym typeface="Arial"/>
              </a:rPr>
              <a:t>Clinical Pharmacometrics</a:t>
            </a: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Mwila Mulubwa</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8F7E-8287-6E09-2744-0D849EE99978}"/>
              </a:ext>
            </a:extLst>
          </p:cNvPr>
          <p:cNvSpPr>
            <a:spLocks noGrp="1"/>
          </p:cNvSpPr>
          <p:nvPr>
            <p:ph type="title"/>
          </p:nvPr>
        </p:nvSpPr>
        <p:spPr/>
        <p:txBody>
          <a:bodyPr/>
          <a:lstStyle/>
          <a:p>
            <a:r>
              <a:rPr lang="en-ZA" dirty="0"/>
              <a:t>PK-PD relationship</a:t>
            </a:r>
          </a:p>
        </p:txBody>
      </p:sp>
      <p:sp>
        <p:nvSpPr>
          <p:cNvPr id="4" name="Content Placeholder 3">
            <a:extLst>
              <a:ext uri="{FF2B5EF4-FFF2-40B4-BE49-F238E27FC236}">
                <a16:creationId xmlns:a16="http://schemas.microsoft.com/office/drawing/2014/main" id="{55040E87-4C08-504D-DA97-6DC46DFE1D8A}"/>
              </a:ext>
            </a:extLst>
          </p:cNvPr>
          <p:cNvSpPr>
            <a:spLocks noGrp="1"/>
          </p:cNvSpPr>
          <p:nvPr>
            <p:ph idx="13"/>
          </p:nvPr>
        </p:nvSpPr>
        <p:spPr/>
        <p:txBody>
          <a:bodyPr/>
          <a:lstStyle/>
          <a:p>
            <a:endParaRPr lang="en-ZA"/>
          </a:p>
        </p:txBody>
      </p:sp>
      <p:sp>
        <p:nvSpPr>
          <p:cNvPr id="8" name="Slide Number Placeholder 1">
            <a:extLst>
              <a:ext uri="{FF2B5EF4-FFF2-40B4-BE49-F238E27FC236}">
                <a16:creationId xmlns:a16="http://schemas.microsoft.com/office/drawing/2014/main" id="{1A2C610C-A99A-EA1C-9BE6-56B51B107D73}"/>
              </a:ext>
            </a:extLst>
          </p:cNvPr>
          <p:cNvSpPr txBox="1">
            <a:spLocks/>
          </p:cNvSpPr>
          <p:nvPr/>
        </p:nvSpPr>
        <p:spPr>
          <a:xfrm>
            <a:off x="449511" y="6415077"/>
            <a:ext cx="455712" cy="2791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1C7D7A-B720-E54B-810D-1054F0EF48CC}" type="slidenum">
              <a:rPr lang="en-US" smtClean="0"/>
              <a:pPr/>
              <a:t>10</a:t>
            </a:fld>
            <a:endParaRPr lang="en-US"/>
          </a:p>
        </p:txBody>
      </p:sp>
      <p:sp>
        <p:nvSpPr>
          <p:cNvPr id="9" name="Rounded Rectangle 5">
            <a:extLst>
              <a:ext uri="{FF2B5EF4-FFF2-40B4-BE49-F238E27FC236}">
                <a16:creationId xmlns:a16="http://schemas.microsoft.com/office/drawing/2014/main" id="{1925EC47-8402-4C6C-3CAB-B2080FDB3E27}"/>
              </a:ext>
            </a:extLst>
          </p:cNvPr>
          <p:cNvSpPr/>
          <p:nvPr/>
        </p:nvSpPr>
        <p:spPr>
          <a:xfrm>
            <a:off x="763333" y="1566113"/>
            <a:ext cx="1652954" cy="2131902"/>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dirty="0"/>
          </a:p>
          <a:p>
            <a:pPr algn="ctr"/>
            <a:r>
              <a:rPr lang="en-ZA" sz="1200" b="1" dirty="0"/>
              <a:t>ABSORPTION</a:t>
            </a:r>
            <a:r>
              <a:rPr lang="en-ZA" sz="1400" b="1" dirty="0"/>
              <a:t> </a:t>
            </a:r>
          </a:p>
          <a:p>
            <a:pPr algn="ctr"/>
            <a:endParaRPr lang="en-ZA" sz="1400" b="1"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US" dirty="0"/>
          </a:p>
        </p:txBody>
      </p:sp>
      <p:sp>
        <p:nvSpPr>
          <p:cNvPr id="10" name="Oval 9">
            <a:extLst>
              <a:ext uri="{FF2B5EF4-FFF2-40B4-BE49-F238E27FC236}">
                <a16:creationId xmlns:a16="http://schemas.microsoft.com/office/drawing/2014/main" id="{271DD565-BB85-FF09-B365-83027F1FDA8D}"/>
              </a:ext>
            </a:extLst>
          </p:cNvPr>
          <p:cNvSpPr/>
          <p:nvPr/>
        </p:nvSpPr>
        <p:spPr>
          <a:xfrm>
            <a:off x="1064727" y="2012074"/>
            <a:ext cx="1050165" cy="996106"/>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ZA" sz="1200" b="1" dirty="0"/>
              <a:t>Dose</a:t>
            </a:r>
            <a:endParaRPr lang="en-US" sz="1200" b="1" dirty="0"/>
          </a:p>
        </p:txBody>
      </p:sp>
      <p:sp>
        <p:nvSpPr>
          <p:cNvPr id="11" name="Rounded Rectangle 7">
            <a:extLst>
              <a:ext uri="{FF2B5EF4-FFF2-40B4-BE49-F238E27FC236}">
                <a16:creationId xmlns:a16="http://schemas.microsoft.com/office/drawing/2014/main" id="{88C14281-E27C-5F97-56BF-27CE919BD8F4}"/>
              </a:ext>
            </a:extLst>
          </p:cNvPr>
          <p:cNvSpPr/>
          <p:nvPr/>
        </p:nvSpPr>
        <p:spPr>
          <a:xfrm>
            <a:off x="3655304" y="1566114"/>
            <a:ext cx="1836178" cy="24332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a:p>
            <a:pPr algn="ctr"/>
            <a:endParaRPr lang="en-ZA" sz="1200" b="1" dirty="0"/>
          </a:p>
          <a:p>
            <a:pPr algn="ctr"/>
            <a:r>
              <a:rPr lang="en-ZA" sz="1200" b="1" dirty="0">
                <a:solidFill>
                  <a:schemeClr val="tx1"/>
                </a:solidFill>
              </a:rPr>
              <a:t>DISTRIBUTION </a:t>
            </a:r>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US" dirty="0"/>
          </a:p>
        </p:txBody>
      </p:sp>
      <p:sp>
        <p:nvSpPr>
          <p:cNvPr id="12" name="Rectangle 11">
            <a:extLst>
              <a:ext uri="{FF2B5EF4-FFF2-40B4-BE49-F238E27FC236}">
                <a16:creationId xmlns:a16="http://schemas.microsoft.com/office/drawing/2014/main" id="{3DCBC5A1-5D70-9EFE-AB09-2856D0C7A559}"/>
              </a:ext>
            </a:extLst>
          </p:cNvPr>
          <p:cNvSpPr/>
          <p:nvPr/>
        </p:nvSpPr>
        <p:spPr>
          <a:xfrm>
            <a:off x="3423649" y="4685512"/>
            <a:ext cx="2380129" cy="9681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ounded Rectangle 9">
            <a:extLst>
              <a:ext uri="{FF2B5EF4-FFF2-40B4-BE49-F238E27FC236}">
                <a16:creationId xmlns:a16="http://schemas.microsoft.com/office/drawing/2014/main" id="{3228B522-25EF-C0F7-A113-0987AABCF1CA}"/>
              </a:ext>
            </a:extLst>
          </p:cNvPr>
          <p:cNvSpPr/>
          <p:nvPr/>
        </p:nvSpPr>
        <p:spPr>
          <a:xfrm>
            <a:off x="7054023" y="1566114"/>
            <a:ext cx="1570613" cy="2247438"/>
          </a:xfrm>
          <a:prstGeom prst="round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ZA" sz="1200" b="1" dirty="0">
                <a:solidFill>
                  <a:schemeClr val="tx1"/>
                </a:solidFill>
              </a:rPr>
              <a:t>ELIMINATION</a:t>
            </a:r>
          </a:p>
          <a:p>
            <a:endParaRPr lang="en-ZA" dirty="0"/>
          </a:p>
          <a:p>
            <a:endParaRPr lang="en-ZA" dirty="0"/>
          </a:p>
          <a:p>
            <a:pPr algn="ctr"/>
            <a:r>
              <a:rPr lang="en-ZA" sz="1200" b="1" dirty="0"/>
              <a:t>Metabolism </a:t>
            </a:r>
          </a:p>
          <a:p>
            <a:pPr algn="ctr"/>
            <a:r>
              <a:rPr lang="en-ZA" sz="1200" b="1" dirty="0"/>
              <a:t>&amp; Excretion</a:t>
            </a:r>
          </a:p>
          <a:p>
            <a:pPr algn="ctr"/>
            <a:endParaRPr lang="en-ZA" sz="1200" dirty="0"/>
          </a:p>
          <a:p>
            <a:pPr algn="ctr"/>
            <a:endParaRPr lang="en-ZA" sz="1200" dirty="0"/>
          </a:p>
          <a:p>
            <a:pPr algn="ctr"/>
            <a:endParaRPr lang="en-ZA" sz="1200" dirty="0"/>
          </a:p>
          <a:p>
            <a:pPr algn="ctr"/>
            <a:endParaRPr lang="en-ZA" sz="1200" dirty="0"/>
          </a:p>
          <a:p>
            <a:pPr algn="ctr"/>
            <a:r>
              <a:rPr lang="en-ZA" sz="1200" dirty="0"/>
              <a:t> </a:t>
            </a:r>
            <a:endParaRPr lang="en-US" sz="1200" dirty="0"/>
          </a:p>
        </p:txBody>
      </p:sp>
      <p:sp>
        <p:nvSpPr>
          <p:cNvPr id="14" name="Oval 13">
            <a:extLst>
              <a:ext uri="{FF2B5EF4-FFF2-40B4-BE49-F238E27FC236}">
                <a16:creationId xmlns:a16="http://schemas.microsoft.com/office/drawing/2014/main" id="{30952455-2C4A-DC71-AA53-841F828B9D7A}"/>
              </a:ext>
            </a:extLst>
          </p:cNvPr>
          <p:cNvSpPr/>
          <p:nvPr/>
        </p:nvSpPr>
        <p:spPr>
          <a:xfrm>
            <a:off x="3964240" y="2258273"/>
            <a:ext cx="1218305" cy="5037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Drug in blood</a:t>
            </a:r>
            <a:endParaRPr lang="en-US" sz="1200" b="1" dirty="0"/>
          </a:p>
        </p:txBody>
      </p:sp>
      <p:sp>
        <p:nvSpPr>
          <p:cNvPr id="15" name="Oval 14">
            <a:extLst>
              <a:ext uri="{FF2B5EF4-FFF2-40B4-BE49-F238E27FC236}">
                <a16:creationId xmlns:a16="http://schemas.microsoft.com/office/drawing/2014/main" id="{3D5B49FD-F4C2-4099-0CB4-0C9145AAFE54}"/>
              </a:ext>
            </a:extLst>
          </p:cNvPr>
          <p:cNvSpPr/>
          <p:nvPr/>
        </p:nvSpPr>
        <p:spPr>
          <a:xfrm>
            <a:off x="3926097" y="3355468"/>
            <a:ext cx="1356386" cy="55163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Drug at active site</a:t>
            </a:r>
            <a:endParaRPr lang="en-US" sz="1200" b="1" dirty="0"/>
          </a:p>
        </p:txBody>
      </p:sp>
      <p:cxnSp>
        <p:nvCxnSpPr>
          <p:cNvPr id="16" name="Straight Arrow Connector 15">
            <a:extLst>
              <a:ext uri="{FF2B5EF4-FFF2-40B4-BE49-F238E27FC236}">
                <a16:creationId xmlns:a16="http://schemas.microsoft.com/office/drawing/2014/main" id="{C3468AA4-B2BC-0D97-7C0A-C1298BFEC84B}"/>
              </a:ext>
            </a:extLst>
          </p:cNvPr>
          <p:cNvCxnSpPr>
            <a:stCxn id="10" idx="6"/>
            <a:endCxn id="14" idx="2"/>
          </p:cNvCxnSpPr>
          <p:nvPr/>
        </p:nvCxnSpPr>
        <p:spPr>
          <a:xfrm>
            <a:off x="2114892" y="2510127"/>
            <a:ext cx="1849348"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31570D2-E980-F217-2254-6D1755428C54}"/>
              </a:ext>
            </a:extLst>
          </p:cNvPr>
          <p:cNvCxnSpPr/>
          <p:nvPr/>
        </p:nvCxnSpPr>
        <p:spPr>
          <a:xfrm flipH="1">
            <a:off x="4573393" y="2776239"/>
            <a:ext cx="16642" cy="579229"/>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5510C6E3-7004-C5E7-AA05-E41C3D951EA3}"/>
              </a:ext>
            </a:extLst>
          </p:cNvPr>
          <p:cNvCxnSpPr/>
          <p:nvPr/>
        </p:nvCxnSpPr>
        <p:spPr>
          <a:xfrm>
            <a:off x="4573390" y="3907100"/>
            <a:ext cx="2" cy="766638"/>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7618EA6-0BC0-5188-8367-47D72B5DD841}"/>
              </a:ext>
            </a:extLst>
          </p:cNvPr>
          <p:cNvCxnSpPr>
            <a:cxnSpLocks/>
          </p:cNvCxnSpPr>
          <p:nvPr/>
        </p:nvCxnSpPr>
        <p:spPr>
          <a:xfrm>
            <a:off x="5491482" y="2811614"/>
            <a:ext cx="1562541"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Explosion 1 18">
            <a:extLst>
              <a:ext uri="{FF2B5EF4-FFF2-40B4-BE49-F238E27FC236}">
                <a16:creationId xmlns:a16="http://schemas.microsoft.com/office/drawing/2014/main" id="{4DC5CC61-24BA-7715-43C0-951353D01503}"/>
              </a:ext>
            </a:extLst>
          </p:cNvPr>
          <p:cNvSpPr/>
          <p:nvPr/>
        </p:nvSpPr>
        <p:spPr>
          <a:xfrm>
            <a:off x="3113081" y="4483688"/>
            <a:ext cx="3240505" cy="1435768"/>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b="1" dirty="0"/>
              <a:t>PHARMACODYNAMIC EFFECT</a:t>
            </a:r>
            <a:endParaRPr lang="en-US" sz="1200" b="1" dirty="0"/>
          </a:p>
        </p:txBody>
      </p:sp>
      <p:pic>
        <p:nvPicPr>
          <p:cNvPr id="22" name="Picture 21">
            <a:extLst>
              <a:ext uri="{FF2B5EF4-FFF2-40B4-BE49-F238E27FC236}">
                <a16:creationId xmlns:a16="http://schemas.microsoft.com/office/drawing/2014/main" id="{47A80D0C-3DFB-654F-D996-67F684435599}"/>
              </a:ext>
            </a:extLst>
          </p:cNvPr>
          <p:cNvPicPr>
            <a:picLocks noChangeAspect="1"/>
          </p:cNvPicPr>
          <p:nvPr/>
        </p:nvPicPr>
        <p:blipFill>
          <a:blip r:embed="rId2"/>
          <a:stretch>
            <a:fillRect/>
          </a:stretch>
        </p:blipFill>
        <p:spPr>
          <a:xfrm>
            <a:off x="520963" y="3950349"/>
            <a:ext cx="1895324" cy="1516259"/>
          </a:xfrm>
          <a:prstGeom prst="rect">
            <a:avLst/>
          </a:prstGeom>
        </p:spPr>
      </p:pic>
      <p:pic>
        <p:nvPicPr>
          <p:cNvPr id="23" name="Picture 22">
            <a:extLst>
              <a:ext uri="{FF2B5EF4-FFF2-40B4-BE49-F238E27FC236}">
                <a16:creationId xmlns:a16="http://schemas.microsoft.com/office/drawing/2014/main" id="{B4180E35-5C6C-C391-3240-ACFC4C798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065" y="4519182"/>
            <a:ext cx="2073657" cy="1658926"/>
          </a:xfrm>
          <a:prstGeom prst="rect">
            <a:avLst/>
          </a:prstGeom>
        </p:spPr>
      </p:pic>
      <p:sp>
        <p:nvSpPr>
          <p:cNvPr id="24" name="Title 24">
            <a:extLst>
              <a:ext uri="{FF2B5EF4-FFF2-40B4-BE49-F238E27FC236}">
                <a16:creationId xmlns:a16="http://schemas.microsoft.com/office/drawing/2014/main" id="{509F46F9-5EE3-9220-FE59-05FF842D2C62}"/>
              </a:ext>
            </a:extLst>
          </p:cNvPr>
          <p:cNvSpPr txBox="1">
            <a:spLocks/>
          </p:cNvSpPr>
          <p:nvPr/>
        </p:nvSpPr>
        <p:spPr>
          <a:xfrm>
            <a:off x="705002" y="365125"/>
            <a:ext cx="5175495" cy="5595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endParaRPr lang="en-ZA" dirty="0"/>
          </a:p>
        </p:txBody>
      </p:sp>
      <p:pic>
        <p:nvPicPr>
          <p:cNvPr id="3" name="Content Placeholder 5">
            <a:extLst>
              <a:ext uri="{FF2B5EF4-FFF2-40B4-BE49-F238E27FC236}">
                <a16:creationId xmlns:a16="http://schemas.microsoft.com/office/drawing/2014/main" id="{90226766-6AC4-E0C1-9938-2A66AEB817BA}"/>
              </a:ext>
            </a:extLst>
          </p:cNvPr>
          <p:cNvPicPr>
            <a:picLocks noChangeAspect="1"/>
          </p:cNvPicPr>
          <p:nvPr/>
        </p:nvPicPr>
        <p:blipFill>
          <a:blip r:embed="rId4"/>
          <a:stretch>
            <a:fillRect/>
          </a:stretch>
        </p:blipFill>
        <p:spPr>
          <a:xfrm>
            <a:off x="8616564" y="2258273"/>
            <a:ext cx="3429479" cy="2534004"/>
          </a:xfrm>
          <a:prstGeom prst="rect">
            <a:avLst/>
          </a:prstGeom>
        </p:spPr>
      </p:pic>
    </p:spTree>
    <p:extLst>
      <p:ext uri="{BB962C8B-B14F-4D97-AF65-F5344CB8AC3E}">
        <p14:creationId xmlns:p14="http://schemas.microsoft.com/office/powerpoint/2010/main" val="41068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C741-B421-D5B3-9CE3-841DADA77D12}"/>
              </a:ext>
            </a:extLst>
          </p:cNvPr>
          <p:cNvSpPr>
            <a:spLocks noGrp="1"/>
          </p:cNvSpPr>
          <p:nvPr>
            <p:ph type="title"/>
          </p:nvPr>
        </p:nvSpPr>
        <p:spPr/>
        <p:txBody>
          <a:bodyPr>
            <a:normAutofit/>
          </a:bodyPr>
          <a:lstStyle/>
          <a:p>
            <a:r>
              <a:rPr lang="en-ZA" dirty="0"/>
              <a:t>Disease progression model</a:t>
            </a:r>
          </a:p>
        </p:txBody>
      </p:sp>
      <p:sp>
        <p:nvSpPr>
          <p:cNvPr id="3" name="Content Placeholder 2">
            <a:extLst>
              <a:ext uri="{FF2B5EF4-FFF2-40B4-BE49-F238E27FC236}">
                <a16:creationId xmlns:a16="http://schemas.microsoft.com/office/drawing/2014/main" id="{E677997F-B1E4-E8E8-35F4-A1DEC1BC9ADD}"/>
              </a:ext>
            </a:extLst>
          </p:cNvPr>
          <p:cNvSpPr>
            <a:spLocks noGrp="1"/>
          </p:cNvSpPr>
          <p:nvPr>
            <p:ph idx="1"/>
          </p:nvPr>
        </p:nvSpPr>
        <p:spPr/>
        <p:txBody>
          <a:bodyPr/>
          <a:lstStyle/>
          <a:p>
            <a:r>
              <a:rPr lang="en-ZA" sz="2000" dirty="0"/>
              <a:t>A disease progression model describe how a disease develops over time in an individual or population. </a:t>
            </a:r>
          </a:p>
          <a:p>
            <a:r>
              <a:rPr lang="en-ZA" sz="2000" dirty="0"/>
              <a:t>It helps predict the stages, severity, and outcomes of a disease by incorporating various biological and clinical factors.</a:t>
            </a:r>
          </a:p>
          <a:p>
            <a:r>
              <a:rPr lang="en-ZA" sz="2000" dirty="0"/>
              <a:t>Can be linked to pharmacokinetics to model cure.</a:t>
            </a:r>
          </a:p>
          <a:p>
            <a:endParaRPr lang="en-ZA" dirty="0"/>
          </a:p>
        </p:txBody>
      </p:sp>
      <p:sp>
        <p:nvSpPr>
          <p:cNvPr id="4" name="Content Placeholder 3">
            <a:extLst>
              <a:ext uri="{FF2B5EF4-FFF2-40B4-BE49-F238E27FC236}">
                <a16:creationId xmlns:a16="http://schemas.microsoft.com/office/drawing/2014/main" id="{DC293397-785E-9545-BE36-D571099E428A}"/>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56528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D65-4827-5854-F8DA-5C152CBB8F2D}"/>
              </a:ext>
            </a:extLst>
          </p:cNvPr>
          <p:cNvSpPr>
            <a:spLocks noGrp="1"/>
          </p:cNvSpPr>
          <p:nvPr>
            <p:ph type="title"/>
          </p:nvPr>
        </p:nvSpPr>
        <p:spPr/>
        <p:txBody>
          <a:bodyPr/>
          <a:lstStyle/>
          <a:p>
            <a:r>
              <a:rPr lang="en-ZA" dirty="0"/>
              <a:t>Modelling tools </a:t>
            </a:r>
          </a:p>
        </p:txBody>
      </p:sp>
      <p:sp>
        <p:nvSpPr>
          <p:cNvPr id="3" name="Content Placeholder 2">
            <a:extLst>
              <a:ext uri="{FF2B5EF4-FFF2-40B4-BE49-F238E27FC236}">
                <a16:creationId xmlns:a16="http://schemas.microsoft.com/office/drawing/2014/main" id="{A3191BD1-3952-2183-9A5C-CBB815337E70}"/>
              </a:ext>
            </a:extLst>
          </p:cNvPr>
          <p:cNvSpPr>
            <a:spLocks noGrp="1"/>
          </p:cNvSpPr>
          <p:nvPr>
            <p:ph idx="1"/>
          </p:nvPr>
        </p:nvSpPr>
        <p:spPr/>
        <p:txBody>
          <a:bodyPr/>
          <a:lstStyle/>
          <a:p>
            <a:pPr marL="457200" indent="-457200">
              <a:buFont typeface="+mj-lt"/>
              <a:buAutoNum type="arabicPeriod"/>
            </a:pPr>
            <a:r>
              <a:rPr lang="en-ZA" sz="2000" b="1" dirty="0" err="1"/>
              <a:t>MonolixSuite</a:t>
            </a:r>
            <a:r>
              <a:rPr lang="en-ZA" sz="2000" b="1" dirty="0"/>
              <a:t> version 2024R1 (</a:t>
            </a:r>
            <a:r>
              <a:rPr lang="en-ZA" sz="2000" b="1" dirty="0">
                <a:hlinkClick r:id="rId2"/>
              </a:rPr>
              <a:t>https://lixoft.com/products/</a:t>
            </a:r>
            <a:r>
              <a:rPr lang="en-ZA" sz="2000" b="1" dirty="0"/>
              <a:t>) </a:t>
            </a:r>
          </a:p>
          <a:p>
            <a:r>
              <a:rPr lang="en-ZA" sz="1400" dirty="0" err="1"/>
              <a:t>Monolix</a:t>
            </a:r>
            <a:r>
              <a:rPr lang="en-ZA" sz="1400" dirty="0"/>
              <a:t> (nonlinear mixed-effects modelling)</a:t>
            </a:r>
          </a:p>
          <a:p>
            <a:r>
              <a:rPr lang="en-ZA" sz="1400" dirty="0" err="1"/>
              <a:t>Simulx</a:t>
            </a:r>
            <a:r>
              <a:rPr lang="en-ZA" sz="1400" dirty="0"/>
              <a:t> (Monte Carlo simulation)</a:t>
            </a:r>
          </a:p>
          <a:p>
            <a:r>
              <a:rPr lang="en-ZA" sz="1400" dirty="0" err="1"/>
              <a:t>Pkanalix</a:t>
            </a:r>
            <a:r>
              <a:rPr lang="en-ZA" sz="1400" dirty="0"/>
              <a:t> (Noncompartmental analysis</a:t>
            </a:r>
          </a:p>
          <a:p>
            <a:r>
              <a:rPr lang="en-ZA" sz="1400" dirty="0" err="1"/>
              <a:t>MxlEditor</a:t>
            </a:r>
            <a:r>
              <a:rPr lang="en-ZA" sz="1400" dirty="0"/>
              <a:t> (Writing or editing model scripts)</a:t>
            </a:r>
          </a:p>
          <a:p>
            <a:r>
              <a:rPr lang="en-ZA" sz="1400" dirty="0" err="1"/>
              <a:t>Sycomore</a:t>
            </a:r>
            <a:r>
              <a:rPr lang="en-ZA" sz="1400" dirty="0"/>
              <a:t> (Model comparisons and evaluation)</a:t>
            </a:r>
          </a:p>
          <a:p>
            <a:r>
              <a:rPr lang="en-ZA" sz="1400" dirty="0" err="1"/>
              <a:t>Datexplore</a:t>
            </a:r>
            <a:r>
              <a:rPr lang="en-ZA" sz="1400" dirty="0"/>
              <a:t> (Data exploration)</a:t>
            </a:r>
          </a:p>
          <a:p>
            <a:pPr marL="457200" indent="-457200">
              <a:buFont typeface="+mj-lt"/>
              <a:buAutoNum type="arabicPeriod" startAt="2"/>
            </a:pPr>
            <a:r>
              <a:rPr lang="en-ZA" sz="2000" b="1" dirty="0"/>
              <a:t>R environment (</a:t>
            </a:r>
            <a:r>
              <a:rPr lang="en-ZA" sz="2000" b="1" dirty="0">
                <a:hlinkClick r:id="rId3"/>
              </a:rPr>
              <a:t>https://cran.r-project.org/</a:t>
            </a:r>
            <a:r>
              <a:rPr lang="en-ZA" sz="2000" b="1" dirty="0"/>
              <a:t>) </a:t>
            </a:r>
          </a:p>
          <a:p>
            <a:r>
              <a:rPr lang="en-ZA" sz="1400" dirty="0"/>
              <a:t>R Studio (</a:t>
            </a:r>
            <a:r>
              <a:rPr lang="en-ZA" sz="1400" dirty="0">
                <a:hlinkClick r:id="rId4"/>
              </a:rPr>
              <a:t>https://posit.co/download/rstudio-desktop/</a:t>
            </a:r>
            <a:r>
              <a:rPr lang="en-ZA" sz="1400" dirty="0"/>
              <a:t>) </a:t>
            </a:r>
          </a:p>
          <a:p>
            <a:r>
              <a:rPr lang="en-ZA" sz="1400" dirty="0" err="1"/>
              <a:t>Parkages</a:t>
            </a:r>
            <a:r>
              <a:rPr lang="en-ZA" sz="1400" dirty="0"/>
              <a:t>: </a:t>
            </a:r>
            <a:r>
              <a:rPr lang="en-ZA" sz="1400" dirty="0" err="1"/>
              <a:t>dplyr</a:t>
            </a:r>
            <a:r>
              <a:rPr lang="en-ZA" sz="1400" dirty="0"/>
              <a:t>, ggplot2, </a:t>
            </a:r>
            <a:r>
              <a:rPr lang="en-ZA" sz="1400" dirty="0" err="1"/>
              <a:t>gridExtra</a:t>
            </a:r>
            <a:endParaRPr lang="en-ZA" sz="1400" dirty="0"/>
          </a:p>
          <a:p>
            <a:endParaRPr lang="en-ZA" dirty="0"/>
          </a:p>
        </p:txBody>
      </p:sp>
      <p:sp>
        <p:nvSpPr>
          <p:cNvPr id="4" name="Content Placeholder 3">
            <a:extLst>
              <a:ext uri="{FF2B5EF4-FFF2-40B4-BE49-F238E27FC236}">
                <a16:creationId xmlns:a16="http://schemas.microsoft.com/office/drawing/2014/main" id="{9602A9F1-3465-B921-9E59-65B9A0E422A6}"/>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24292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3C763-CE9A-81BD-056F-D1788A098A29}"/>
              </a:ext>
            </a:extLst>
          </p:cNvPr>
          <p:cNvSpPr>
            <a:spLocks noGrp="1"/>
          </p:cNvSpPr>
          <p:nvPr>
            <p:ph idx="1"/>
          </p:nvPr>
        </p:nvSpPr>
        <p:spPr>
          <a:xfrm>
            <a:off x="4460032" y="2494694"/>
            <a:ext cx="2453951" cy="934306"/>
          </a:xfrm>
        </p:spPr>
        <p:txBody>
          <a:bodyPr/>
          <a:lstStyle/>
          <a:p>
            <a:pPr marL="0" indent="0">
              <a:buNone/>
            </a:pPr>
            <a:r>
              <a:rPr lang="en-ZA" dirty="0"/>
              <a:t>Thanks!</a:t>
            </a:r>
          </a:p>
        </p:txBody>
      </p:sp>
      <p:sp>
        <p:nvSpPr>
          <p:cNvPr id="4" name="Content Placeholder 3">
            <a:extLst>
              <a:ext uri="{FF2B5EF4-FFF2-40B4-BE49-F238E27FC236}">
                <a16:creationId xmlns:a16="http://schemas.microsoft.com/office/drawing/2014/main" id="{9469A9C5-8F6D-6DAA-4802-BDF79CA2DF78}"/>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5056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14</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Your key idea / concept / question </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[Mwila Mulubwa, H3D University of Cape Town, South Africa]</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p:txBody>
          <a:bodyPr/>
          <a:lstStyle/>
          <a:p>
            <a:r>
              <a:rPr lang="en-ZA" dirty="0"/>
              <a:t>Learning objectives</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p:txBody>
          <a:bodyPr/>
          <a:lstStyle/>
          <a:p>
            <a:endParaRPr lang="en-ZA" dirty="0"/>
          </a:p>
          <a:p>
            <a:r>
              <a:rPr lang="en-ZA" sz="2000" dirty="0"/>
              <a:t>Define pharmacometrics and describe it’s key components.</a:t>
            </a:r>
          </a:p>
          <a:p>
            <a:r>
              <a:rPr lang="en-ZA" sz="2000" dirty="0"/>
              <a:t>Understand the role of pharmacometrics in drug development and clinical decision-making.</a:t>
            </a:r>
          </a:p>
          <a:p>
            <a:r>
              <a:rPr lang="en-ZA" sz="2000" dirty="0"/>
              <a:t>Understand the importance of mathematical modelling in drug dosing, efficacy, and safety optimization.</a:t>
            </a:r>
          </a:p>
          <a:p>
            <a:r>
              <a:rPr lang="en-ZA" sz="2000" dirty="0"/>
              <a:t>Identify tools and software used in pharmacometrics.</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3</a:t>
            </a:fld>
            <a:endParaRPr lang="en-ZA" dirty="0"/>
          </a:p>
        </p:txBody>
      </p:sp>
    </p:spTree>
    <p:extLst>
      <p:ext uri="{BB962C8B-B14F-4D97-AF65-F5344CB8AC3E}">
        <p14:creationId xmlns:p14="http://schemas.microsoft.com/office/powerpoint/2010/main" val="24666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2D81-6B1D-4B43-3A9A-E6AED69E5FA1}"/>
              </a:ext>
            </a:extLst>
          </p:cNvPr>
          <p:cNvSpPr>
            <a:spLocks noGrp="1"/>
          </p:cNvSpPr>
          <p:nvPr>
            <p:ph type="title"/>
          </p:nvPr>
        </p:nvSpPr>
        <p:spPr/>
        <p:txBody>
          <a:bodyPr/>
          <a:lstStyle/>
          <a:p>
            <a:r>
              <a:rPr lang="en-ZA" dirty="0"/>
              <a:t>Pharmacometrics</a:t>
            </a:r>
          </a:p>
        </p:txBody>
      </p:sp>
      <p:sp>
        <p:nvSpPr>
          <p:cNvPr id="4" name="Content Placeholder 3">
            <a:extLst>
              <a:ext uri="{FF2B5EF4-FFF2-40B4-BE49-F238E27FC236}">
                <a16:creationId xmlns:a16="http://schemas.microsoft.com/office/drawing/2014/main" id="{AC73D267-4DDC-B67D-6B09-17CF5BDBCFEC}"/>
              </a:ext>
            </a:extLst>
          </p:cNvPr>
          <p:cNvSpPr>
            <a:spLocks noGrp="1"/>
          </p:cNvSpPr>
          <p:nvPr>
            <p:ph idx="13"/>
          </p:nvPr>
        </p:nvSpPr>
        <p:spPr/>
        <p:txBody>
          <a:bodyPr/>
          <a:lstStyle/>
          <a:p>
            <a:endParaRPr lang="en-ZA"/>
          </a:p>
        </p:txBody>
      </p:sp>
      <p:sp>
        <p:nvSpPr>
          <p:cNvPr id="7" name="TextBox 6">
            <a:extLst>
              <a:ext uri="{FF2B5EF4-FFF2-40B4-BE49-F238E27FC236}">
                <a16:creationId xmlns:a16="http://schemas.microsoft.com/office/drawing/2014/main" id="{3964F683-1117-E96B-529A-EA99785DC9EF}"/>
              </a:ext>
            </a:extLst>
          </p:cNvPr>
          <p:cNvSpPr txBox="1"/>
          <p:nvPr/>
        </p:nvSpPr>
        <p:spPr>
          <a:xfrm>
            <a:off x="838200" y="1079120"/>
            <a:ext cx="6047792" cy="400110"/>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The science of quantitative pharmacology.</a:t>
            </a:r>
          </a:p>
        </p:txBody>
      </p:sp>
      <p:sp>
        <p:nvSpPr>
          <p:cNvPr id="8" name="Flowchart: Connector 7">
            <a:extLst>
              <a:ext uri="{FF2B5EF4-FFF2-40B4-BE49-F238E27FC236}">
                <a16:creationId xmlns:a16="http://schemas.microsoft.com/office/drawing/2014/main" id="{42EAB9FE-6A11-5BF5-EFB8-EE1E5FBE55FA}"/>
              </a:ext>
            </a:extLst>
          </p:cNvPr>
          <p:cNvSpPr/>
          <p:nvPr/>
        </p:nvSpPr>
        <p:spPr>
          <a:xfrm>
            <a:off x="3461291" y="3034022"/>
            <a:ext cx="1926455" cy="1091953"/>
          </a:xfrm>
          <a:prstGeom prst="flowChartConnector">
            <a:avLst/>
          </a:prstGeom>
          <a:solidFill>
            <a:schemeClr val="accent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Pharmacometrics</a:t>
            </a:r>
          </a:p>
        </p:txBody>
      </p:sp>
      <p:sp>
        <p:nvSpPr>
          <p:cNvPr id="9" name="Rectangle: Diagonal Corners Rounded 8">
            <a:extLst>
              <a:ext uri="{FF2B5EF4-FFF2-40B4-BE49-F238E27FC236}">
                <a16:creationId xmlns:a16="http://schemas.microsoft.com/office/drawing/2014/main" id="{FD3AAAA4-C1FB-EC09-4695-AD9BF501DA61}"/>
              </a:ext>
            </a:extLst>
          </p:cNvPr>
          <p:cNvSpPr/>
          <p:nvPr/>
        </p:nvSpPr>
        <p:spPr>
          <a:xfrm>
            <a:off x="6164542" y="1869744"/>
            <a:ext cx="1440401" cy="688022"/>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Population PK modelling</a:t>
            </a:r>
          </a:p>
        </p:txBody>
      </p:sp>
      <p:sp>
        <p:nvSpPr>
          <p:cNvPr id="10" name="Rectangle: Diagonal Corners Rounded 9">
            <a:extLst>
              <a:ext uri="{FF2B5EF4-FFF2-40B4-BE49-F238E27FC236}">
                <a16:creationId xmlns:a16="http://schemas.microsoft.com/office/drawing/2014/main" id="{6F9808E4-51BA-20B4-935D-725FF6E18E78}"/>
              </a:ext>
            </a:extLst>
          </p:cNvPr>
          <p:cNvSpPr/>
          <p:nvPr/>
        </p:nvSpPr>
        <p:spPr>
          <a:xfrm>
            <a:off x="1015911" y="4346613"/>
            <a:ext cx="1546933" cy="688022"/>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Stochastic Simulation</a:t>
            </a:r>
          </a:p>
        </p:txBody>
      </p:sp>
      <p:sp>
        <p:nvSpPr>
          <p:cNvPr id="11" name="Rectangle: Diagonal Corners Rounded 10">
            <a:extLst>
              <a:ext uri="{FF2B5EF4-FFF2-40B4-BE49-F238E27FC236}">
                <a16:creationId xmlns:a16="http://schemas.microsoft.com/office/drawing/2014/main" id="{B0543FC8-8CDF-D874-9481-C77F3081075D}"/>
              </a:ext>
            </a:extLst>
          </p:cNvPr>
          <p:cNvSpPr/>
          <p:nvPr/>
        </p:nvSpPr>
        <p:spPr>
          <a:xfrm>
            <a:off x="6164543" y="3235986"/>
            <a:ext cx="1440402" cy="688023"/>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PK-PD modelling</a:t>
            </a:r>
          </a:p>
        </p:txBody>
      </p:sp>
      <p:sp>
        <p:nvSpPr>
          <p:cNvPr id="12" name="Rectangle: Diagonal Corners Rounded 11">
            <a:extLst>
              <a:ext uri="{FF2B5EF4-FFF2-40B4-BE49-F238E27FC236}">
                <a16:creationId xmlns:a16="http://schemas.microsoft.com/office/drawing/2014/main" id="{530A9412-23B2-037F-1062-17C1C524C3B9}"/>
              </a:ext>
            </a:extLst>
          </p:cNvPr>
          <p:cNvSpPr/>
          <p:nvPr/>
        </p:nvSpPr>
        <p:spPr>
          <a:xfrm>
            <a:off x="6164541" y="4346613"/>
            <a:ext cx="1440404" cy="688022"/>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Optimal experimental design</a:t>
            </a:r>
          </a:p>
        </p:txBody>
      </p:sp>
      <p:sp>
        <p:nvSpPr>
          <p:cNvPr id="13" name="Rectangle: Diagonal Corners Rounded 12">
            <a:extLst>
              <a:ext uri="{FF2B5EF4-FFF2-40B4-BE49-F238E27FC236}">
                <a16:creationId xmlns:a16="http://schemas.microsoft.com/office/drawing/2014/main" id="{E162E90E-E882-CD47-6E6E-92421C2ED744}"/>
              </a:ext>
            </a:extLst>
          </p:cNvPr>
          <p:cNvSpPr/>
          <p:nvPr/>
        </p:nvSpPr>
        <p:spPr>
          <a:xfrm>
            <a:off x="1015912" y="1869745"/>
            <a:ext cx="1546933" cy="688021"/>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Clinical trial design</a:t>
            </a:r>
          </a:p>
        </p:txBody>
      </p:sp>
      <p:sp>
        <p:nvSpPr>
          <p:cNvPr id="14" name="Rectangle: Diagonal Corners Rounded 13">
            <a:extLst>
              <a:ext uri="{FF2B5EF4-FFF2-40B4-BE49-F238E27FC236}">
                <a16:creationId xmlns:a16="http://schemas.microsoft.com/office/drawing/2014/main" id="{BD561AF1-0AFC-92EE-7329-2E6400E4DD9D}"/>
              </a:ext>
            </a:extLst>
          </p:cNvPr>
          <p:cNvSpPr/>
          <p:nvPr/>
        </p:nvSpPr>
        <p:spPr>
          <a:xfrm>
            <a:off x="1015912" y="3237510"/>
            <a:ext cx="1546933" cy="688021"/>
          </a:xfrm>
          <a:prstGeom prst="round2Diag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1200" b="1" dirty="0"/>
              <a:t>Dose regimen optimization</a:t>
            </a:r>
          </a:p>
        </p:txBody>
      </p:sp>
      <p:cxnSp>
        <p:nvCxnSpPr>
          <p:cNvPr id="15" name="Straight Arrow Connector 14">
            <a:extLst>
              <a:ext uri="{FF2B5EF4-FFF2-40B4-BE49-F238E27FC236}">
                <a16:creationId xmlns:a16="http://schemas.microsoft.com/office/drawing/2014/main" id="{923154E1-634E-A999-2AE4-5B91BF1FE4BF}"/>
              </a:ext>
            </a:extLst>
          </p:cNvPr>
          <p:cNvCxnSpPr>
            <a:stCxn id="8" idx="1"/>
            <a:endCxn id="13" idx="0"/>
          </p:cNvCxnSpPr>
          <p:nvPr/>
        </p:nvCxnSpPr>
        <p:spPr>
          <a:xfrm flipH="1" flipV="1">
            <a:off x="2562845" y="2213756"/>
            <a:ext cx="1180569" cy="9801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72CDF74-E6EF-24D9-ED21-E2BF31EE7DDE}"/>
              </a:ext>
            </a:extLst>
          </p:cNvPr>
          <p:cNvCxnSpPr>
            <a:stCxn id="8" idx="2"/>
            <a:endCxn id="14" idx="0"/>
          </p:cNvCxnSpPr>
          <p:nvPr/>
        </p:nvCxnSpPr>
        <p:spPr>
          <a:xfrm flipH="1">
            <a:off x="2562845" y="3579999"/>
            <a:ext cx="898446" cy="15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86E2215-6A4E-C818-12E5-E346EDFF8F1F}"/>
              </a:ext>
            </a:extLst>
          </p:cNvPr>
          <p:cNvCxnSpPr>
            <a:stCxn id="8" idx="6"/>
            <a:endCxn id="11" idx="2"/>
          </p:cNvCxnSpPr>
          <p:nvPr/>
        </p:nvCxnSpPr>
        <p:spPr>
          <a:xfrm flipV="1">
            <a:off x="5387746" y="3579998"/>
            <a:ext cx="776797"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8DA9199-CD9A-6C9B-C27B-2B9F5A3723A4}"/>
              </a:ext>
            </a:extLst>
          </p:cNvPr>
          <p:cNvCxnSpPr>
            <a:stCxn id="8" idx="3"/>
            <a:endCxn id="10" idx="0"/>
          </p:cNvCxnSpPr>
          <p:nvPr/>
        </p:nvCxnSpPr>
        <p:spPr>
          <a:xfrm flipH="1">
            <a:off x="2562844" y="3966062"/>
            <a:ext cx="1180570" cy="7245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AFEB9CC-255D-BDBE-38B9-16AAF8A09FFD}"/>
              </a:ext>
            </a:extLst>
          </p:cNvPr>
          <p:cNvCxnSpPr>
            <a:stCxn id="8" idx="5"/>
            <a:endCxn id="12" idx="2"/>
          </p:cNvCxnSpPr>
          <p:nvPr/>
        </p:nvCxnSpPr>
        <p:spPr>
          <a:xfrm>
            <a:off x="5105623" y="3966062"/>
            <a:ext cx="1058918" cy="7245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461E7E2-DD34-A632-36F0-092F622471D1}"/>
              </a:ext>
            </a:extLst>
          </p:cNvPr>
          <p:cNvCxnSpPr>
            <a:stCxn id="8" idx="7"/>
            <a:endCxn id="9" idx="2"/>
          </p:cNvCxnSpPr>
          <p:nvPr/>
        </p:nvCxnSpPr>
        <p:spPr>
          <a:xfrm flipV="1">
            <a:off x="5105623" y="2213755"/>
            <a:ext cx="1058919" cy="9801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143A9E8-3580-5CCE-EF01-4705A1A5D953}"/>
              </a:ext>
            </a:extLst>
          </p:cNvPr>
          <p:cNvSpPr txBox="1"/>
          <p:nvPr/>
        </p:nvSpPr>
        <p:spPr>
          <a:xfrm>
            <a:off x="987253" y="5354248"/>
            <a:ext cx="9677637" cy="1000274"/>
          </a:xfrm>
          <a:prstGeom prst="rect">
            <a:avLst/>
          </a:prstGeom>
          <a:noFill/>
          <a:ln>
            <a:solidFill>
              <a:schemeClr val="tx1"/>
            </a:solidFill>
          </a:ln>
        </p:spPr>
        <p:txBody>
          <a:bodyPr wrap="square" rtlCol="0">
            <a:spAutoFit/>
          </a:bodyPr>
          <a:lstStyle/>
          <a:p>
            <a:pPr marL="285750" indent="-285750">
              <a:spcAft>
                <a:spcPts val="600"/>
              </a:spcAft>
              <a:buClr>
                <a:schemeClr val="tx1"/>
              </a:buClr>
              <a:buFont typeface="Arial" panose="020B0604020202020204" pitchFamily="34" charset="0"/>
              <a:buChar char="•"/>
            </a:pPr>
            <a:r>
              <a:rPr lang="en-ZA" dirty="0">
                <a:latin typeface="Arial" panose="020B0604020202020204" pitchFamily="34" charset="0"/>
                <a:cs typeface="Arial" panose="020B0604020202020204" pitchFamily="34" charset="0"/>
              </a:rPr>
              <a:t>Use of models based on pharmacology, physiology and disease for quantitative analysis of interactions between drugs/compounds and organism.</a:t>
            </a:r>
          </a:p>
          <a:p>
            <a:pPr marL="285750" indent="-285750">
              <a:spcAft>
                <a:spcPts val="600"/>
              </a:spcAft>
              <a:buClr>
                <a:schemeClr val="tx1"/>
              </a:buClr>
              <a:buFont typeface="Arial" panose="020B0604020202020204" pitchFamily="34" charset="0"/>
              <a:buChar char="•"/>
            </a:pPr>
            <a:r>
              <a:rPr lang="en-ZA" dirty="0">
                <a:latin typeface="Arial" panose="020B0604020202020204" pitchFamily="34" charset="0"/>
                <a:cs typeface="Arial" panose="020B0604020202020204" pitchFamily="34" charset="0"/>
              </a:rPr>
              <a:t>It combines principles of pharmacology, mathematics and statistics. </a:t>
            </a:r>
          </a:p>
        </p:txBody>
      </p:sp>
    </p:spTree>
    <p:extLst>
      <p:ext uri="{BB962C8B-B14F-4D97-AF65-F5344CB8AC3E}">
        <p14:creationId xmlns:p14="http://schemas.microsoft.com/office/powerpoint/2010/main" val="376363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D665-CFDE-88C4-FE88-9F87E7A91B11}"/>
              </a:ext>
            </a:extLst>
          </p:cNvPr>
          <p:cNvSpPr>
            <a:spLocks noGrp="1"/>
          </p:cNvSpPr>
          <p:nvPr>
            <p:ph type="title"/>
          </p:nvPr>
        </p:nvSpPr>
        <p:spPr>
          <a:xfrm>
            <a:off x="838200" y="365125"/>
            <a:ext cx="7671318" cy="645069"/>
          </a:xfrm>
        </p:spPr>
        <p:txBody>
          <a:bodyPr>
            <a:normAutofit fontScale="90000"/>
          </a:bodyPr>
          <a:lstStyle/>
          <a:p>
            <a:r>
              <a:rPr lang="en-ZA" dirty="0"/>
              <a:t>Key components of pharmacometrics</a:t>
            </a:r>
          </a:p>
        </p:txBody>
      </p:sp>
      <p:sp>
        <p:nvSpPr>
          <p:cNvPr id="3" name="Content Placeholder 2">
            <a:extLst>
              <a:ext uri="{FF2B5EF4-FFF2-40B4-BE49-F238E27FC236}">
                <a16:creationId xmlns:a16="http://schemas.microsoft.com/office/drawing/2014/main" id="{438BD419-C638-5DC6-AE14-F4F448F5D01F}"/>
              </a:ext>
            </a:extLst>
          </p:cNvPr>
          <p:cNvSpPr>
            <a:spLocks noGrp="1"/>
          </p:cNvSpPr>
          <p:nvPr>
            <p:ph idx="1"/>
          </p:nvPr>
        </p:nvSpPr>
        <p:spPr/>
        <p:txBody>
          <a:bodyPr>
            <a:normAutofit/>
          </a:bodyPr>
          <a:lstStyle/>
          <a:p>
            <a:pPr marL="0" indent="0">
              <a:buNone/>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ZA" sz="2000" kern="0" dirty="0">
                <a:effectLst/>
                <a:ea typeface="Times New Roman" panose="02020603050405020304" pitchFamily="18" charset="0"/>
              </a:rPr>
              <a:t>Population pharmacokinetics (</a:t>
            </a:r>
            <a:r>
              <a:rPr lang="en-ZA" sz="2000" kern="0" dirty="0" err="1">
                <a:effectLst/>
                <a:ea typeface="Times New Roman" panose="02020603050405020304" pitchFamily="18" charset="0"/>
              </a:rPr>
              <a:t>PopPK</a:t>
            </a:r>
            <a:r>
              <a:rPr lang="en-ZA" sz="2000" kern="0" dirty="0">
                <a:effectLst/>
                <a:ea typeface="Times New Roman" panose="02020603050405020304" pitchFamily="18" charset="0"/>
              </a:rPr>
              <a:t>)</a:t>
            </a:r>
            <a:r>
              <a:rPr lang="en-ZA" sz="2000" kern="0" dirty="0">
                <a:ea typeface="Times New Roman" panose="02020603050405020304" pitchFamily="18" charset="0"/>
              </a:rPr>
              <a:t> </a:t>
            </a:r>
          </a:p>
          <a:p>
            <a:pPr>
              <a:defRPr/>
            </a:pPr>
            <a:r>
              <a:rPr lang="en-ZA" sz="2000" kern="0" dirty="0">
                <a:effectLst/>
                <a:ea typeface="Times New Roman" panose="02020603050405020304" pitchFamily="18" charset="0"/>
              </a:rPr>
              <a:t>Pharmacodynamics (PD) modelling</a:t>
            </a:r>
            <a:endParaRPr lang="en-ZA" sz="2000" kern="100" dirty="0">
              <a:ea typeface="Times New Roman" panose="02020603050405020304" pitchFamily="18" charset="0"/>
            </a:endParaRPr>
          </a:p>
          <a:p>
            <a:pPr>
              <a:defRPr/>
            </a:pPr>
            <a:r>
              <a:rPr lang="en-ZA" sz="2000" kern="0" dirty="0">
                <a:effectLst/>
                <a:ea typeface="Times New Roman" panose="02020603050405020304" pitchFamily="18" charset="0"/>
              </a:rPr>
              <a:t>Disease progression modelling</a:t>
            </a:r>
            <a:endParaRPr lang="en-ZA" sz="2000" kern="100" dirty="0">
              <a:ea typeface="Times New Roman" panose="02020603050405020304" pitchFamily="18" charset="0"/>
            </a:endParaRPr>
          </a:p>
          <a:p>
            <a:pPr>
              <a:defRPr/>
            </a:pPr>
            <a:r>
              <a:rPr lang="en-ZA" sz="2000" kern="0" dirty="0">
                <a:effectLst/>
                <a:ea typeface="Times New Roman" panose="02020603050405020304" pitchFamily="18" charset="0"/>
              </a:rPr>
              <a:t>Model simulation </a:t>
            </a:r>
            <a:endParaRPr lang="en-ZA" sz="2000" dirty="0"/>
          </a:p>
        </p:txBody>
      </p:sp>
      <p:sp>
        <p:nvSpPr>
          <p:cNvPr id="4" name="Content Placeholder 3">
            <a:extLst>
              <a:ext uri="{FF2B5EF4-FFF2-40B4-BE49-F238E27FC236}">
                <a16:creationId xmlns:a16="http://schemas.microsoft.com/office/drawing/2014/main" id="{A3D7B149-80CF-D246-EDA0-01555AF8E46D}"/>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1946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B6CA-3489-BC04-3E84-8C5E6D661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E8CD6-F006-AA18-EFBC-57E1DD2E4ABD}"/>
              </a:ext>
            </a:extLst>
          </p:cNvPr>
          <p:cNvSpPr>
            <a:spLocks noGrp="1"/>
          </p:cNvSpPr>
          <p:nvPr>
            <p:ph type="title"/>
          </p:nvPr>
        </p:nvSpPr>
        <p:spPr/>
        <p:txBody>
          <a:bodyPr>
            <a:normAutofit fontScale="90000"/>
          </a:bodyPr>
          <a:lstStyle/>
          <a:p>
            <a:r>
              <a:rPr lang="en-ZA" dirty="0"/>
              <a:t>Pharmacometrics in clinical practice</a:t>
            </a:r>
          </a:p>
        </p:txBody>
      </p:sp>
      <p:sp>
        <p:nvSpPr>
          <p:cNvPr id="3" name="Content Placeholder 2">
            <a:extLst>
              <a:ext uri="{FF2B5EF4-FFF2-40B4-BE49-F238E27FC236}">
                <a16:creationId xmlns:a16="http://schemas.microsoft.com/office/drawing/2014/main" id="{BE7951C0-097B-8D92-7D5F-D659D6BF90DF}"/>
              </a:ext>
            </a:extLst>
          </p:cNvPr>
          <p:cNvSpPr>
            <a:spLocks noGrp="1"/>
          </p:cNvSpPr>
          <p:nvPr>
            <p:ph idx="1"/>
          </p:nvPr>
        </p:nvSpPr>
        <p:spPr>
          <a:xfrm>
            <a:off x="334876" y="2519265"/>
            <a:ext cx="11430404" cy="3657698"/>
          </a:xfrm>
        </p:spPr>
        <p:txBody>
          <a:bodyPr/>
          <a:lstStyle/>
          <a:p>
            <a:pPr marL="0" lvl="0" indent="0">
              <a:lnSpc>
                <a:spcPct val="107000"/>
              </a:lnSpc>
              <a:spcAft>
                <a:spcPts val="800"/>
              </a:spcAft>
              <a:buSzPts val="1000"/>
              <a:buNone/>
              <a:tabLst>
                <a:tab pos="4572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4" name="Content Placeholder 3">
            <a:extLst>
              <a:ext uri="{FF2B5EF4-FFF2-40B4-BE49-F238E27FC236}">
                <a16:creationId xmlns:a16="http://schemas.microsoft.com/office/drawing/2014/main" id="{ADB8EDA1-71A5-99C9-482D-CAA277C42561}"/>
              </a:ext>
            </a:extLst>
          </p:cNvPr>
          <p:cNvSpPr>
            <a:spLocks noGrp="1"/>
          </p:cNvSpPr>
          <p:nvPr>
            <p:ph idx="13"/>
          </p:nvPr>
        </p:nvSpPr>
        <p:spPr/>
        <p:txBody>
          <a:bodyPr/>
          <a:lstStyle/>
          <a:p>
            <a:endParaRPr lang="en-ZA"/>
          </a:p>
        </p:txBody>
      </p:sp>
      <p:sp>
        <p:nvSpPr>
          <p:cNvPr id="8" name="TextBox 7">
            <a:extLst>
              <a:ext uri="{FF2B5EF4-FFF2-40B4-BE49-F238E27FC236}">
                <a16:creationId xmlns:a16="http://schemas.microsoft.com/office/drawing/2014/main" id="{01632A96-2092-4B65-A420-3E5F75486768}"/>
              </a:ext>
            </a:extLst>
          </p:cNvPr>
          <p:cNvSpPr txBox="1"/>
          <p:nvPr/>
        </p:nvSpPr>
        <p:spPr>
          <a:xfrm>
            <a:off x="838199" y="1297361"/>
            <a:ext cx="10479833" cy="4937442"/>
          </a:xfrm>
          <a:prstGeom prst="rect">
            <a:avLst/>
          </a:prstGeom>
          <a:noFill/>
        </p:spPr>
        <p:txBody>
          <a:bodyPr wrap="square">
            <a:spAutoFit/>
          </a:bodyPr>
          <a:lstStyle/>
          <a:p>
            <a:pPr marL="571500" indent="-342900">
              <a:spcBef>
                <a:spcPts val="600"/>
              </a:spcBef>
              <a:spcAft>
                <a:spcPts val="600"/>
              </a:spcAft>
              <a:buFont typeface="Arial" panose="020B0604020202020204" pitchFamily="34" charset="0"/>
              <a:buChar char="•"/>
            </a:pPr>
            <a:r>
              <a:rPr lang="en-ZA" sz="2000" b="1" dirty="0">
                <a:latin typeface="Arial" panose="020B0604020202020204" pitchFamily="34" charset="0"/>
                <a:ea typeface="Times New Roman" panose="02020603050405020304" pitchFamily="18" charset="0"/>
                <a:cs typeface="Arial" panose="020B0604020202020204" pitchFamily="34" charset="0"/>
              </a:rPr>
              <a:t>Therapeutic drug monitoring:</a:t>
            </a:r>
            <a:r>
              <a:rPr lang="en-ZA" sz="2000" dirty="0">
                <a:latin typeface="Arial" panose="020B0604020202020204" pitchFamily="34" charset="0"/>
                <a:ea typeface="Times New Roman" panose="02020603050405020304" pitchFamily="18" charset="0"/>
                <a:cs typeface="Arial" panose="020B0604020202020204" pitchFamily="34" charset="0"/>
              </a:rPr>
              <a:t> Adjusting dosages of drugs with narrow therapeutic windows to ensure efficacy while minimizing toxicity.</a:t>
            </a:r>
          </a:p>
          <a:p>
            <a:pPr marL="571500" indent="-342900">
              <a:spcBef>
                <a:spcPts val="600"/>
              </a:spcBef>
              <a:spcAft>
                <a:spcPts val="600"/>
              </a:spcAft>
              <a:buFont typeface="Arial" panose="020B0604020202020204" pitchFamily="34" charset="0"/>
              <a:buChar char="•"/>
            </a:pPr>
            <a:r>
              <a:rPr lang="en-ZA" sz="2000" b="1" dirty="0">
                <a:effectLst/>
                <a:latin typeface="Arial" panose="020B0604020202020204" pitchFamily="34" charset="0"/>
                <a:ea typeface="Times New Roman" panose="02020603050405020304" pitchFamily="18" charset="0"/>
                <a:cs typeface="Arial" panose="020B0604020202020204" pitchFamily="34" charset="0"/>
              </a:rPr>
              <a:t>Individualized </a:t>
            </a:r>
            <a:r>
              <a:rPr lang="en-ZA" sz="2000" b="1" dirty="0">
                <a:latin typeface="Arial" panose="020B0604020202020204" pitchFamily="34" charset="0"/>
                <a:ea typeface="Times New Roman" panose="02020603050405020304" pitchFamily="18" charset="0"/>
                <a:cs typeface="Arial" panose="020B0604020202020204" pitchFamily="34" charset="0"/>
              </a:rPr>
              <a:t>d</a:t>
            </a:r>
            <a:r>
              <a:rPr lang="en-ZA" sz="2000" b="1" dirty="0">
                <a:effectLst/>
                <a:latin typeface="Arial" panose="020B0604020202020204" pitchFamily="34" charset="0"/>
                <a:ea typeface="Times New Roman" panose="02020603050405020304" pitchFamily="18" charset="0"/>
                <a:cs typeface="Arial" panose="020B0604020202020204" pitchFamily="34" charset="0"/>
              </a:rPr>
              <a:t>osing</a:t>
            </a:r>
            <a:r>
              <a:rPr lang="en-ZA" sz="2000" dirty="0">
                <a:effectLst/>
                <a:latin typeface="Arial" panose="020B0604020202020204" pitchFamily="34" charset="0"/>
                <a:ea typeface="Times New Roman" panose="02020603050405020304" pitchFamily="18" charset="0"/>
                <a:cs typeface="Arial" panose="020B0604020202020204" pitchFamily="34" charset="0"/>
              </a:rPr>
              <a:t> – Helps tailor drug dosages based on patient-specific factors like age, weight, organ function, and genetics, leading to personalized medicine.</a:t>
            </a:r>
          </a:p>
          <a:p>
            <a:pPr marL="571500" indent="-342900">
              <a:spcBef>
                <a:spcPts val="600"/>
              </a:spcBef>
              <a:spcAft>
                <a:spcPts val="600"/>
              </a:spcAft>
              <a:buFont typeface="Arial" panose="020B0604020202020204" pitchFamily="34" charset="0"/>
              <a:buChar char="•"/>
            </a:pPr>
            <a:r>
              <a:rPr lang="en-ZA" sz="2000" b="1" dirty="0">
                <a:effectLst/>
                <a:latin typeface="Arial" panose="020B0604020202020204" pitchFamily="34" charset="0"/>
                <a:ea typeface="Times New Roman" panose="02020603050405020304" pitchFamily="18" charset="0"/>
                <a:cs typeface="Arial" panose="020B0604020202020204" pitchFamily="34" charset="0"/>
              </a:rPr>
              <a:t>Drug development and regulatory </a:t>
            </a:r>
            <a:r>
              <a:rPr lang="en-ZA" sz="2000" b="1" dirty="0">
                <a:latin typeface="Arial" panose="020B0604020202020204" pitchFamily="34" charset="0"/>
                <a:ea typeface="Times New Roman" panose="02020603050405020304" pitchFamily="18" charset="0"/>
                <a:cs typeface="Arial" panose="020B0604020202020204" pitchFamily="34" charset="0"/>
              </a:rPr>
              <a:t>d</a:t>
            </a:r>
            <a:r>
              <a:rPr lang="en-ZA" sz="2000" b="1" dirty="0">
                <a:effectLst/>
                <a:latin typeface="Arial" panose="020B0604020202020204" pitchFamily="34" charset="0"/>
                <a:ea typeface="Times New Roman" panose="02020603050405020304" pitchFamily="18" charset="0"/>
                <a:cs typeface="Arial" panose="020B0604020202020204" pitchFamily="34" charset="0"/>
              </a:rPr>
              <a:t>ecisions</a:t>
            </a:r>
            <a:r>
              <a:rPr lang="en-ZA" sz="2000" b="1" dirty="0">
                <a:latin typeface="Arial" panose="020B0604020202020204" pitchFamily="34" charset="0"/>
                <a:ea typeface="Times New Roman" panose="02020603050405020304" pitchFamily="18" charset="0"/>
                <a:cs typeface="Arial" panose="020B0604020202020204" pitchFamily="34" charset="0"/>
              </a:rPr>
              <a:t>: </a:t>
            </a:r>
            <a:r>
              <a:rPr lang="en-ZA" sz="2000" dirty="0">
                <a:effectLst/>
                <a:latin typeface="Arial" panose="020B0604020202020204" pitchFamily="34" charset="0"/>
                <a:ea typeface="Times New Roman" panose="02020603050405020304" pitchFamily="18" charset="0"/>
                <a:cs typeface="Arial" panose="020B0604020202020204" pitchFamily="34" charset="0"/>
              </a:rPr>
              <a:t>Supports the development of new drugs by predicting efficacy and safety.</a:t>
            </a:r>
          </a:p>
          <a:p>
            <a:pPr marL="571500" indent="-342900">
              <a:spcBef>
                <a:spcPts val="600"/>
              </a:spcBef>
              <a:spcAft>
                <a:spcPts val="600"/>
              </a:spcAft>
              <a:buFont typeface="Arial" panose="020B0604020202020204" pitchFamily="34" charset="0"/>
              <a:buChar char="•"/>
            </a:pPr>
            <a:r>
              <a:rPr lang="en-ZA" sz="2000" b="1" dirty="0">
                <a:effectLst/>
                <a:latin typeface="Arial" panose="020B0604020202020204" pitchFamily="34" charset="0"/>
                <a:ea typeface="Times New Roman" panose="02020603050405020304" pitchFamily="18" charset="0"/>
                <a:cs typeface="Arial" panose="020B0604020202020204" pitchFamily="34" charset="0"/>
              </a:rPr>
              <a:t>Disease </a:t>
            </a:r>
            <a:r>
              <a:rPr lang="en-ZA" sz="2000" b="1" dirty="0">
                <a:latin typeface="Arial" panose="020B0604020202020204" pitchFamily="34" charset="0"/>
                <a:ea typeface="Times New Roman" panose="02020603050405020304" pitchFamily="18" charset="0"/>
                <a:cs typeface="Arial" panose="020B0604020202020204" pitchFamily="34" charset="0"/>
              </a:rPr>
              <a:t>p</a:t>
            </a:r>
            <a:r>
              <a:rPr lang="en-ZA" sz="2000" b="1" dirty="0">
                <a:effectLst/>
                <a:latin typeface="Arial" panose="020B0604020202020204" pitchFamily="34" charset="0"/>
                <a:ea typeface="Times New Roman" panose="02020603050405020304" pitchFamily="18" charset="0"/>
                <a:cs typeface="Arial" panose="020B0604020202020204" pitchFamily="34" charset="0"/>
              </a:rPr>
              <a:t>rogression </a:t>
            </a:r>
            <a:r>
              <a:rPr lang="en-ZA" sz="2000" b="1" dirty="0">
                <a:latin typeface="Arial" panose="020B0604020202020204" pitchFamily="34" charset="0"/>
                <a:ea typeface="Times New Roman" panose="02020603050405020304" pitchFamily="18" charset="0"/>
                <a:cs typeface="Arial" panose="020B0604020202020204" pitchFamily="34" charset="0"/>
              </a:rPr>
              <a:t>m</a:t>
            </a:r>
            <a:r>
              <a:rPr lang="en-ZA" sz="2000" b="1" dirty="0">
                <a:effectLst/>
                <a:latin typeface="Arial" panose="020B0604020202020204" pitchFamily="34" charset="0"/>
                <a:ea typeface="Times New Roman" panose="02020603050405020304" pitchFamily="18" charset="0"/>
                <a:cs typeface="Arial" panose="020B0604020202020204" pitchFamily="34" charset="0"/>
              </a:rPr>
              <a:t>odelling</a:t>
            </a:r>
            <a:r>
              <a:rPr lang="en-ZA" sz="2000" b="1" dirty="0">
                <a:latin typeface="Arial" panose="020B0604020202020204" pitchFamily="34" charset="0"/>
                <a:ea typeface="Times New Roman" panose="02020603050405020304" pitchFamily="18" charset="0"/>
                <a:cs typeface="Arial" panose="020B0604020202020204" pitchFamily="34" charset="0"/>
              </a:rPr>
              <a:t>: </a:t>
            </a:r>
            <a:r>
              <a:rPr lang="en-ZA" sz="2000" dirty="0">
                <a:effectLst/>
                <a:latin typeface="Arial" panose="020B0604020202020204" pitchFamily="34" charset="0"/>
                <a:ea typeface="Times New Roman" panose="02020603050405020304" pitchFamily="18" charset="0"/>
                <a:cs typeface="Arial" panose="020B0604020202020204" pitchFamily="34" charset="0"/>
              </a:rPr>
              <a:t>Helps in predicting the disease progression and treatment response.</a:t>
            </a:r>
          </a:p>
          <a:p>
            <a:pPr marL="571500" indent="-342900">
              <a:spcBef>
                <a:spcPts val="600"/>
              </a:spcBef>
              <a:spcAft>
                <a:spcPts val="600"/>
              </a:spcAft>
              <a:buFont typeface="Arial" panose="020B0604020202020204" pitchFamily="34" charset="0"/>
              <a:buChar char="•"/>
            </a:pPr>
            <a:r>
              <a:rPr lang="en-ZA" sz="2000" b="1" dirty="0" err="1">
                <a:effectLst/>
                <a:latin typeface="Arial" panose="020B0604020202020204" pitchFamily="34" charset="0"/>
                <a:ea typeface="Times New Roman" panose="02020603050405020304" pitchFamily="18" charset="0"/>
                <a:cs typeface="Arial" panose="020B0604020202020204" pitchFamily="34" charset="0"/>
              </a:rPr>
              <a:t>Pediatric</a:t>
            </a:r>
            <a:r>
              <a:rPr lang="en-ZA" sz="2000" b="1" dirty="0">
                <a:effectLst/>
                <a:latin typeface="Arial" panose="020B0604020202020204" pitchFamily="34" charset="0"/>
                <a:ea typeface="Times New Roman" panose="02020603050405020304" pitchFamily="18" charset="0"/>
                <a:cs typeface="Arial" panose="020B0604020202020204" pitchFamily="34" charset="0"/>
              </a:rPr>
              <a:t> and geriatric </a:t>
            </a:r>
            <a:r>
              <a:rPr lang="en-ZA" sz="2000" b="1" dirty="0">
                <a:latin typeface="Arial" panose="020B0604020202020204" pitchFamily="34" charset="0"/>
                <a:ea typeface="Times New Roman" panose="02020603050405020304" pitchFamily="18" charset="0"/>
                <a:cs typeface="Arial" panose="020B0604020202020204" pitchFamily="34" charset="0"/>
              </a:rPr>
              <a:t>d</a:t>
            </a:r>
            <a:r>
              <a:rPr lang="en-ZA" sz="2000" b="1" dirty="0">
                <a:effectLst/>
                <a:latin typeface="Arial" panose="020B0604020202020204" pitchFamily="34" charset="0"/>
                <a:ea typeface="Times New Roman" panose="02020603050405020304" pitchFamily="18" charset="0"/>
                <a:cs typeface="Arial" panose="020B0604020202020204" pitchFamily="34" charset="0"/>
              </a:rPr>
              <a:t>osing</a:t>
            </a:r>
            <a:r>
              <a:rPr lang="en-ZA" sz="2000" b="1" dirty="0">
                <a:latin typeface="Arial" panose="020B0604020202020204" pitchFamily="34" charset="0"/>
                <a:ea typeface="Times New Roman" panose="02020603050405020304" pitchFamily="18" charset="0"/>
                <a:cs typeface="Arial" panose="020B0604020202020204" pitchFamily="34" charset="0"/>
              </a:rPr>
              <a:t>: </a:t>
            </a:r>
            <a:r>
              <a:rPr lang="en-ZA" sz="2000" dirty="0">
                <a:effectLst/>
                <a:latin typeface="Arial" panose="020B0604020202020204" pitchFamily="34" charset="0"/>
                <a:ea typeface="Times New Roman" panose="02020603050405020304" pitchFamily="18" charset="0"/>
                <a:cs typeface="Arial" panose="020B0604020202020204" pitchFamily="34" charset="0"/>
              </a:rPr>
              <a:t>Addresses challenges in drug dosing for special populations where clinical trials are limited.</a:t>
            </a:r>
          </a:p>
          <a:p>
            <a:pPr marL="571500" indent="-342900">
              <a:spcBef>
                <a:spcPts val="600"/>
              </a:spcBef>
              <a:spcAft>
                <a:spcPts val="600"/>
              </a:spcAft>
              <a:buFont typeface="Arial" panose="020B0604020202020204" pitchFamily="34" charset="0"/>
              <a:buChar char="•"/>
            </a:pPr>
            <a:r>
              <a:rPr lang="en-ZA" sz="2000" b="1" dirty="0">
                <a:effectLst/>
                <a:latin typeface="Arial" panose="020B0604020202020204" pitchFamily="34" charset="0"/>
                <a:ea typeface="Times New Roman" panose="02020603050405020304" pitchFamily="18" charset="0"/>
                <a:cs typeface="Arial" panose="020B0604020202020204" pitchFamily="34" charset="0"/>
              </a:rPr>
              <a:t>Optimizing clinical </a:t>
            </a:r>
            <a:r>
              <a:rPr lang="en-ZA" sz="2000" b="1" dirty="0">
                <a:latin typeface="Arial" panose="020B0604020202020204" pitchFamily="34" charset="0"/>
                <a:ea typeface="Times New Roman" panose="02020603050405020304" pitchFamily="18" charset="0"/>
                <a:cs typeface="Arial" panose="020B0604020202020204" pitchFamily="34" charset="0"/>
              </a:rPr>
              <a:t>t</a:t>
            </a:r>
            <a:r>
              <a:rPr lang="en-ZA" sz="2000" b="1" dirty="0">
                <a:effectLst/>
                <a:latin typeface="Arial" panose="020B0604020202020204" pitchFamily="34" charset="0"/>
                <a:ea typeface="Times New Roman" panose="02020603050405020304" pitchFamily="18" charset="0"/>
                <a:cs typeface="Arial" panose="020B0604020202020204" pitchFamily="34" charset="0"/>
              </a:rPr>
              <a:t>rials</a:t>
            </a:r>
            <a:r>
              <a:rPr lang="en-ZA" sz="2000" b="1" dirty="0">
                <a:latin typeface="Arial" panose="020B0604020202020204" pitchFamily="34" charset="0"/>
                <a:ea typeface="Times New Roman" panose="02020603050405020304" pitchFamily="18" charset="0"/>
                <a:cs typeface="Arial" panose="020B0604020202020204" pitchFamily="34" charset="0"/>
              </a:rPr>
              <a:t>: </a:t>
            </a:r>
            <a:r>
              <a:rPr lang="en-ZA" sz="2000" dirty="0">
                <a:effectLst/>
                <a:latin typeface="Arial" panose="020B0604020202020204" pitchFamily="34" charset="0"/>
                <a:ea typeface="Times New Roman" panose="02020603050405020304" pitchFamily="18" charset="0"/>
                <a:cs typeface="Arial" panose="020B0604020202020204" pitchFamily="34" charset="0"/>
              </a:rPr>
              <a:t>Enhances the design of clinical trials by </a:t>
            </a:r>
            <a:r>
              <a:rPr lang="en-ZA" sz="2000" dirty="0">
                <a:latin typeface="Arial" panose="020B0604020202020204" pitchFamily="34" charset="0"/>
                <a:ea typeface="Times New Roman" panose="02020603050405020304" pitchFamily="18" charset="0"/>
                <a:cs typeface="Arial" panose="020B0604020202020204" pitchFamily="34" charset="0"/>
              </a:rPr>
              <a:t>simulating</a:t>
            </a:r>
            <a:r>
              <a:rPr lang="en-ZA" sz="2000" dirty="0">
                <a:effectLst/>
                <a:latin typeface="Arial" panose="020B0604020202020204" pitchFamily="34" charset="0"/>
                <a:ea typeface="Times New Roman" panose="02020603050405020304" pitchFamily="18" charset="0"/>
                <a:cs typeface="Arial" panose="020B0604020202020204" pitchFamily="34" charset="0"/>
              </a:rPr>
              <a:t> optimal sample size and dosing regimens.</a:t>
            </a:r>
          </a:p>
          <a:p>
            <a:pPr>
              <a:lnSpc>
                <a:spcPct val="107000"/>
              </a:lnSpc>
              <a:spcAft>
                <a:spcPts val="800"/>
              </a:spcAft>
            </a:pPr>
            <a:r>
              <a:rPr lang="en-ZA" sz="2000" kern="100" dirty="0">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3961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B1E1-AB54-54D4-DF14-35B114F9577B}"/>
              </a:ext>
            </a:extLst>
          </p:cNvPr>
          <p:cNvSpPr>
            <a:spLocks noGrp="1"/>
          </p:cNvSpPr>
          <p:nvPr>
            <p:ph type="title"/>
          </p:nvPr>
        </p:nvSpPr>
        <p:spPr/>
        <p:txBody>
          <a:bodyPr/>
          <a:lstStyle/>
          <a:p>
            <a:r>
              <a:rPr lang="en-ZA" dirty="0"/>
              <a:t>Mathematical model</a:t>
            </a:r>
          </a:p>
        </p:txBody>
      </p:sp>
      <p:pic>
        <p:nvPicPr>
          <p:cNvPr id="5" name="Content Placeholder 4">
            <a:extLst>
              <a:ext uri="{FF2B5EF4-FFF2-40B4-BE49-F238E27FC236}">
                <a16:creationId xmlns:a16="http://schemas.microsoft.com/office/drawing/2014/main" id="{F3DC785B-24DC-0FC6-6C40-C4F824DCD2F0}"/>
              </a:ext>
            </a:extLst>
          </p:cNvPr>
          <p:cNvPicPr>
            <a:picLocks noGrp="1" noChangeAspect="1"/>
          </p:cNvPicPr>
          <p:nvPr>
            <p:ph idx="1"/>
          </p:nvPr>
        </p:nvPicPr>
        <p:blipFill>
          <a:blip r:embed="rId2"/>
          <a:stretch>
            <a:fillRect/>
          </a:stretch>
        </p:blipFill>
        <p:spPr>
          <a:xfrm>
            <a:off x="6881509" y="2557584"/>
            <a:ext cx="4124292" cy="3099914"/>
          </a:xfrm>
          <a:prstGeom prst="rect">
            <a:avLst/>
          </a:prstGeom>
        </p:spPr>
      </p:pic>
      <p:sp>
        <p:nvSpPr>
          <p:cNvPr id="4" name="Content Placeholder 3">
            <a:extLst>
              <a:ext uri="{FF2B5EF4-FFF2-40B4-BE49-F238E27FC236}">
                <a16:creationId xmlns:a16="http://schemas.microsoft.com/office/drawing/2014/main" id="{35C3B1A1-B761-C0F7-BA38-7F0C2A590196}"/>
              </a:ext>
            </a:extLst>
          </p:cNvPr>
          <p:cNvSpPr>
            <a:spLocks noGrp="1"/>
          </p:cNvSpPr>
          <p:nvPr>
            <p:ph idx="13"/>
          </p:nvPr>
        </p:nvSpPr>
        <p:spPr/>
        <p:txBody>
          <a:bodyPr/>
          <a:lstStyle/>
          <a:p>
            <a:endParaRPr lang="en-ZA"/>
          </a:p>
        </p:txBody>
      </p:sp>
      <p:sp>
        <p:nvSpPr>
          <p:cNvPr id="7" name="TextBox 6">
            <a:extLst>
              <a:ext uri="{FF2B5EF4-FFF2-40B4-BE49-F238E27FC236}">
                <a16:creationId xmlns:a16="http://schemas.microsoft.com/office/drawing/2014/main" id="{E107C6D9-B18A-ACE0-0974-208A5B4F86E5}"/>
              </a:ext>
            </a:extLst>
          </p:cNvPr>
          <p:cNvSpPr txBox="1"/>
          <p:nvPr/>
        </p:nvSpPr>
        <p:spPr>
          <a:xfrm>
            <a:off x="6690049" y="1407183"/>
            <a:ext cx="5372348" cy="861774"/>
          </a:xfrm>
          <a:prstGeom prst="rect">
            <a:avLst/>
          </a:prstGeom>
          <a:noFill/>
        </p:spPr>
        <p:txBody>
          <a:bodyPr wrap="square">
            <a:spAutoFit/>
          </a:bodyPr>
          <a:lstStyle/>
          <a:p>
            <a:pPr>
              <a:spcBef>
                <a:spcPts val="600"/>
              </a:spcBef>
              <a:spcAft>
                <a:spcPts val="600"/>
              </a:spcAft>
            </a:pPr>
            <a:r>
              <a:rPr lang="en-ZA" sz="1000" dirty="0"/>
              <a:t>"You cannot understand the physical world in any deep or satisfying way without using mathematical reasoning." R. P. Feynman</a:t>
            </a:r>
          </a:p>
          <a:p>
            <a:pPr>
              <a:spcBef>
                <a:spcPts val="600"/>
              </a:spcBef>
              <a:spcAft>
                <a:spcPts val="600"/>
              </a:spcAft>
            </a:pPr>
            <a:r>
              <a:rPr lang="en-ZA" sz="1000" dirty="0"/>
              <a:t>"No human investigation can be called real science if it cannot be demonstrated mathematically." Leonardo da Vinci.</a:t>
            </a:r>
          </a:p>
        </p:txBody>
      </p:sp>
      <p:sp>
        <p:nvSpPr>
          <p:cNvPr id="6" name="TextBox 5">
            <a:extLst>
              <a:ext uri="{FF2B5EF4-FFF2-40B4-BE49-F238E27FC236}">
                <a16:creationId xmlns:a16="http://schemas.microsoft.com/office/drawing/2014/main" id="{1BF8E8F7-70AB-5EB4-0289-7C154B573758}"/>
              </a:ext>
            </a:extLst>
          </p:cNvPr>
          <p:cNvSpPr txBox="1"/>
          <p:nvPr/>
        </p:nvSpPr>
        <p:spPr>
          <a:xfrm>
            <a:off x="436206" y="2032686"/>
            <a:ext cx="6097554" cy="2554545"/>
          </a:xfrm>
          <a:prstGeom prst="rect">
            <a:avLst/>
          </a:prstGeom>
          <a:noFill/>
        </p:spPr>
        <p:txBody>
          <a:bodyPr wrap="square">
            <a:spAutoFit/>
          </a:bodyPr>
          <a:lstStyle/>
          <a:p>
            <a:pPr marL="342900" indent="-342900">
              <a:buFont typeface="Arial" panose="020B0604020202020204" pitchFamily="34" charset="0"/>
              <a:buChar char="•"/>
            </a:pPr>
            <a:r>
              <a:rPr lang="en-ZA" sz="2000" b="0" i="0" dirty="0">
                <a:solidFill>
                  <a:srgbClr val="111111"/>
                </a:solidFill>
                <a:effectLst/>
                <a:latin typeface="Arial" panose="020B0604020202020204" pitchFamily="34" charset="0"/>
                <a:cs typeface="Arial" panose="020B0604020202020204" pitchFamily="34" charset="0"/>
              </a:rPr>
              <a:t>Abstract description or representation of a system.</a:t>
            </a:r>
          </a:p>
          <a:p>
            <a:pPr marL="342900" indent="-342900">
              <a:buFont typeface="Arial" panose="020B0604020202020204" pitchFamily="34" charset="0"/>
              <a:buChar char="•"/>
            </a:pPr>
            <a:endParaRPr lang="en-ZA" sz="2000" dirty="0">
              <a:solidFill>
                <a:srgbClr val="11111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solidFill>
                  <a:srgbClr val="111111"/>
                </a:solidFill>
                <a:latin typeface="Arial" panose="020B0604020202020204" pitchFamily="34" charset="0"/>
                <a:cs typeface="Arial" panose="020B0604020202020204" pitchFamily="34" charset="0"/>
              </a:rPr>
              <a:t>M</a:t>
            </a:r>
            <a:r>
              <a:rPr lang="en-ZA" sz="2000" b="0" i="0" dirty="0">
                <a:solidFill>
                  <a:srgbClr val="111111"/>
                </a:solidFill>
                <a:effectLst/>
                <a:latin typeface="Arial" panose="020B0604020202020204" pitchFamily="34" charset="0"/>
                <a:cs typeface="Arial" panose="020B0604020202020204" pitchFamily="34" charset="0"/>
              </a:rPr>
              <a:t>odelling in pharmacometrics refers to the process of creating a mathematical representation of a real-world scenario (e.g. time profiles of drug concentration or biomarker)  to make a prediction or provide insight.</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25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F8A5-8F0A-CC17-7690-3986315FC469}"/>
              </a:ext>
            </a:extLst>
          </p:cNvPr>
          <p:cNvSpPr>
            <a:spLocks noGrp="1"/>
          </p:cNvSpPr>
          <p:nvPr>
            <p:ph type="title"/>
          </p:nvPr>
        </p:nvSpPr>
        <p:spPr>
          <a:xfrm>
            <a:off x="838200" y="365125"/>
            <a:ext cx="7689980" cy="645069"/>
          </a:xfrm>
        </p:spPr>
        <p:txBody>
          <a:bodyPr>
            <a:normAutofit fontScale="90000"/>
          </a:bodyPr>
          <a:lstStyle/>
          <a:p>
            <a:r>
              <a:rPr lang="en-ZA" dirty="0"/>
              <a:t>Population pharmacokinetics (</a:t>
            </a:r>
            <a:r>
              <a:rPr lang="en-ZA" dirty="0" err="1"/>
              <a:t>PopPK</a:t>
            </a:r>
            <a:r>
              <a:rPr lang="en-ZA" dirty="0"/>
              <a:t>)</a:t>
            </a:r>
          </a:p>
        </p:txBody>
      </p:sp>
      <p:sp>
        <p:nvSpPr>
          <p:cNvPr id="3" name="Content Placeholder 2">
            <a:extLst>
              <a:ext uri="{FF2B5EF4-FFF2-40B4-BE49-F238E27FC236}">
                <a16:creationId xmlns:a16="http://schemas.microsoft.com/office/drawing/2014/main" id="{6B45A83F-3814-28CB-0FE4-83A3CDBD1D9D}"/>
              </a:ext>
            </a:extLst>
          </p:cNvPr>
          <p:cNvSpPr>
            <a:spLocks noGrp="1"/>
          </p:cNvSpPr>
          <p:nvPr>
            <p:ph idx="1"/>
          </p:nvPr>
        </p:nvSpPr>
        <p:spPr>
          <a:xfrm>
            <a:off x="334876" y="1193074"/>
            <a:ext cx="7689980" cy="4983889"/>
          </a:xfrm>
        </p:spPr>
        <p:txBody>
          <a:bodyPr>
            <a:normAutofit/>
          </a:bodyPr>
          <a:lstStyle/>
          <a:p>
            <a:pPr>
              <a:spcBef>
                <a:spcPts val="600"/>
              </a:spcBef>
              <a:spcAft>
                <a:spcPts val="1200"/>
              </a:spcAft>
            </a:pPr>
            <a:r>
              <a:rPr lang="en-ZA" sz="2000" dirty="0"/>
              <a:t>Study of the sources and correlates of variability in drug concentrations in a patient population receiving clinically relevant doses.</a:t>
            </a:r>
          </a:p>
          <a:p>
            <a:pPr>
              <a:spcBef>
                <a:spcPts val="600"/>
              </a:spcBef>
              <a:spcAft>
                <a:spcPts val="1200"/>
              </a:spcAft>
            </a:pPr>
            <a:r>
              <a:rPr lang="en-ZA" sz="2000" dirty="0"/>
              <a:t>Body weight</a:t>
            </a:r>
          </a:p>
          <a:p>
            <a:pPr>
              <a:spcBef>
                <a:spcPts val="600"/>
              </a:spcBef>
              <a:spcAft>
                <a:spcPts val="1200"/>
              </a:spcAft>
            </a:pPr>
            <a:r>
              <a:rPr lang="en-ZA" sz="2000" dirty="0"/>
              <a:t>Age</a:t>
            </a:r>
          </a:p>
          <a:p>
            <a:pPr>
              <a:spcBef>
                <a:spcPts val="600"/>
              </a:spcBef>
              <a:spcAft>
                <a:spcPts val="1200"/>
              </a:spcAft>
            </a:pPr>
            <a:r>
              <a:rPr lang="en-ZA" sz="2000" dirty="0"/>
              <a:t>Sex</a:t>
            </a:r>
          </a:p>
          <a:p>
            <a:pPr>
              <a:spcBef>
                <a:spcPts val="600"/>
              </a:spcBef>
              <a:spcAft>
                <a:spcPts val="1200"/>
              </a:spcAft>
            </a:pPr>
            <a:r>
              <a:rPr lang="en-ZA" sz="2000" dirty="0"/>
              <a:t>Genetics</a:t>
            </a:r>
          </a:p>
          <a:p>
            <a:pPr>
              <a:spcBef>
                <a:spcPts val="600"/>
              </a:spcBef>
              <a:spcAft>
                <a:spcPts val="1200"/>
              </a:spcAft>
            </a:pPr>
            <a:r>
              <a:rPr lang="en-ZA" sz="2000" dirty="0"/>
              <a:t>Disease </a:t>
            </a:r>
            <a:r>
              <a:rPr lang="en-ZA" sz="2000" dirty="0" err="1"/>
              <a:t>e.t.c</a:t>
            </a:r>
            <a:endParaRPr lang="en-ZA" sz="2000" dirty="0"/>
          </a:p>
          <a:p>
            <a:pPr marL="0" indent="0">
              <a:buNone/>
            </a:pPr>
            <a:endParaRPr lang="en-ZA" sz="2000" dirty="0"/>
          </a:p>
        </p:txBody>
      </p:sp>
      <p:sp>
        <p:nvSpPr>
          <p:cNvPr id="4" name="Content Placeholder 3">
            <a:extLst>
              <a:ext uri="{FF2B5EF4-FFF2-40B4-BE49-F238E27FC236}">
                <a16:creationId xmlns:a16="http://schemas.microsoft.com/office/drawing/2014/main" id="{2B8E819A-55E3-7E19-B5C5-EA81D65477D4}"/>
              </a:ext>
            </a:extLst>
          </p:cNvPr>
          <p:cNvSpPr>
            <a:spLocks noGrp="1"/>
          </p:cNvSpPr>
          <p:nvPr>
            <p:ph idx="13"/>
          </p:nvPr>
        </p:nvSpPr>
        <p:spPr/>
        <p:txBody>
          <a:bodyPr/>
          <a:lstStyle/>
          <a:p>
            <a:endParaRPr lang="en-ZA"/>
          </a:p>
        </p:txBody>
      </p:sp>
      <p:pic>
        <p:nvPicPr>
          <p:cNvPr id="6" name="Picture 5">
            <a:extLst>
              <a:ext uri="{FF2B5EF4-FFF2-40B4-BE49-F238E27FC236}">
                <a16:creationId xmlns:a16="http://schemas.microsoft.com/office/drawing/2014/main" id="{D32F2DF3-C318-B5F0-E26C-A2EAB4366F61}"/>
              </a:ext>
            </a:extLst>
          </p:cNvPr>
          <p:cNvPicPr>
            <a:picLocks noChangeAspect="1"/>
          </p:cNvPicPr>
          <p:nvPr/>
        </p:nvPicPr>
        <p:blipFill>
          <a:blip r:embed="rId2"/>
          <a:stretch>
            <a:fillRect/>
          </a:stretch>
        </p:blipFill>
        <p:spPr>
          <a:xfrm>
            <a:off x="8024856" y="2074824"/>
            <a:ext cx="3859909" cy="3075674"/>
          </a:xfrm>
          <a:prstGeom prst="rect">
            <a:avLst/>
          </a:prstGeom>
        </p:spPr>
      </p:pic>
    </p:spTree>
    <p:extLst>
      <p:ext uri="{BB962C8B-B14F-4D97-AF65-F5344CB8AC3E}">
        <p14:creationId xmlns:p14="http://schemas.microsoft.com/office/powerpoint/2010/main" val="29601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9667-CE33-4D0C-0E93-500A033F4341}"/>
              </a:ext>
            </a:extLst>
          </p:cNvPr>
          <p:cNvSpPr>
            <a:spLocks noGrp="1"/>
          </p:cNvSpPr>
          <p:nvPr>
            <p:ph type="title"/>
          </p:nvPr>
        </p:nvSpPr>
        <p:spPr/>
        <p:txBody>
          <a:bodyPr>
            <a:normAutofit/>
          </a:bodyPr>
          <a:lstStyle/>
          <a:p>
            <a:r>
              <a:rPr lang="en-ZA" dirty="0"/>
              <a:t>Pharmacodynamics (PD)</a:t>
            </a:r>
          </a:p>
        </p:txBody>
      </p:sp>
      <p:sp>
        <p:nvSpPr>
          <p:cNvPr id="3" name="Content Placeholder 2">
            <a:extLst>
              <a:ext uri="{FF2B5EF4-FFF2-40B4-BE49-F238E27FC236}">
                <a16:creationId xmlns:a16="http://schemas.microsoft.com/office/drawing/2014/main" id="{1BDD2666-CC18-365F-04F9-B5492D9CEC01}"/>
              </a:ext>
            </a:extLst>
          </p:cNvPr>
          <p:cNvSpPr>
            <a:spLocks noGrp="1"/>
          </p:cNvSpPr>
          <p:nvPr>
            <p:ph idx="1"/>
          </p:nvPr>
        </p:nvSpPr>
        <p:spPr>
          <a:xfrm>
            <a:off x="344207" y="1808894"/>
            <a:ext cx="6998985" cy="3910771"/>
          </a:xfrm>
        </p:spPr>
        <p:txBody>
          <a:bodyPr>
            <a:normAutofit/>
          </a:bodyPr>
          <a:lstStyle/>
          <a:p>
            <a:pPr>
              <a:spcBef>
                <a:spcPts val="600"/>
              </a:spcBef>
              <a:spcAft>
                <a:spcPts val="1200"/>
              </a:spcAft>
            </a:pPr>
            <a:r>
              <a:rPr lang="en-ZA" sz="2000" dirty="0"/>
              <a:t>Models describing relationship between drug concentration and effect (desirable and undesirable).</a:t>
            </a:r>
          </a:p>
          <a:p>
            <a:pPr>
              <a:spcBef>
                <a:spcPts val="600"/>
              </a:spcBef>
              <a:spcAft>
                <a:spcPts val="1200"/>
              </a:spcAft>
            </a:pPr>
            <a:r>
              <a:rPr lang="en-ZA" sz="2000" dirty="0"/>
              <a:t>Effect may be immediate (proportional to the exposure e.g. </a:t>
            </a:r>
            <a:r>
              <a:rPr lang="en-ZA" sz="2000" dirty="0" err="1"/>
              <a:t>Cmax</a:t>
            </a:r>
            <a:r>
              <a:rPr lang="en-ZA" sz="2000" dirty="0"/>
              <a:t> or AUC). </a:t>
            </a:r>
          </a:p>
          <a:p>
            <a:pPr>
              <a:spcBef>
                <a:spcPts val="600"/>
              </a:spcBef>
              <a:spcAft>
                <a:spcPts val="1200"/>
              </a:spcAft>
            </a:pPr>
            <a:r>
              <a:rPr lang="en-ZA" sz="2000" dirty="0"/>
              <a:t>Delayed (effect seen some time after drug exposure).</a:t>
            </a:r>
          </a:p>
          <a:p>
            <a:endParaRPr lang="en-ZA" sz="2000" dirty="0"/>
          </a:p>
          <a:p>
            <a:pPr marL="0" indent="0">
              <a:buNone/>
            </a:pPr>
            <a:endParaRPr lang="en-ZA" sz="2000" dirty="0"/>
          </a:p>
        </p:txBody>
      </p:sp>
      <p:sp>
        <p:nvSpPr>
          <p:cNvPr id="4" name="Content Placeholder 3">
            <a:extLst>
              <a:ext uri="{FF2B5EF4-FFF2-40B4-BE49-F238E27FC236}">
                <a16:creationId xmlns:a16="http://schemas.microsoft.com/office/drawing/2014/main" id="{3FC9C9A1-2EC8-B3C3-B4D8-945E42FF59FD}"/>
              </a:ext>
            </a:extLst>
          </p:cNvPr>
          <p:cNvSpPr>
            <a:spLocks noGrp="1"/>
          </p:cNvSpPr>
          <p:nvPr>
            <p:ph idx="13"/>
          </p:nvPr>
        </p:nvSpPr>
        <p:spPr/>
        <p:txBody>
          <a:bodyPr/>
          <a:lstStyle/>
          <a:p>
            <a:endParaRPr lang="en-ZA"/>
          </a:p>
        </p:txBody>
      </p:sp>
      <p:pic>
        <p:nvPicPr>
          <p:cNvPr id="6" name="Picture 5">
            <a:extLst>
              <a:ext uri="{FF2B5EF4-FFF2-40B4-BE49-F238E27FC236}">
                <a16:creationId xmlns:a16="http://schemas.microsoft.com/office/drawing/2014/main" id="{E962C43B-3542-2C2E-3BBF-2E5A27638FB5}"/>
              </a:ext>
            </a:extLst>
          </p:cNvPr>
          <p:cNvPicPr>
            <a:picLocks noChangeAspect="1"/>
          </p:cNvPicPr>
          <p:nvPr/>
        </p:nvPicPr>
        <p:blipFill>
          <a:blip r:embed="rId2"/>
          <a:stretch>
            <a:fillRect/>
          </a:stretch>
        </p:blipFill>
        <p:spPr>
          <a:xfrm>
            <a:off x="7477612" y="2141375"/>
            <a:ext cx="4388803" cy="3102429"/>
          </a:xfrm>
          <a:prstGeom prst="rect">
            <a:avLst/>
          </a:prstGeom>
        </p:spPr>
      </p:pic>
    </p:spTree>
    <p:extLst>
      <p:ext uri="{BB962C8B-B14F-4D97-AF65-F5344CB8AC3E}">
        <p14:creationId xmlns:p14="http://schemas.microsoft.com/office/powerpoint/2010/main" val="1036359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0AC5F-2F12-4E2A-9EA4-6F8822909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customXml/itemProps3.xml><?xml version="1.0" encoding="utf-8"?>
<ds:datastoreItem xmlns:ds="http://schemas.openxmlformats.org/officeDocument/2006/customXml" ds:itemID="{B257E757-C7A0-48C9-A01A-9A8F3C9BF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775</TotalTime>
  <Words>712</Words>
  <Application>Microsoft Office PowerPoint</Application>
  <PresentationFormat>Widescreen</PresentationFormat>
  <Paragraphs>113</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Calibri Light</vt:lpstr>
      <vt:lpstr>Garamond</vt:lpstr>
      <vt:lpstr>Montserrat Bold</vt:lpstr>
      <vt:lpstr>Montserrat regular</vt:lpstr>
      <vt:lpstr>Times New Roman</vt:lpstr>
      <vt:lpstr>Office Theme</vt:lpstr>
      <vt:lpstr>PowerPoint Presentation</vt:lpstr>
      <vt:lpstr>PowerPoint Presentation</vt:lpstr>
      <vt:lpstr>Learning objectives</vt:lpstr>
      <vt:lpstr>Pharmacometrics</vt:lpstr>
      <vt:lpstr>Key components of pharmacometrics</vt:lpstr>
      <vt:lpstr>Pharmacometrics in clinical practice</vt:lpstr>
      <vt:lpstr>Mathematical model</vt:lpstr>
      <vt:lpstr>Population pharmacokinetics (PopPK)</vt:lpstr>
      <vt:lpstr>Pharmacodynamics (PD)</vt:lpstr>
      <vt:lpstr>PK-PD relationship</vt:lpstr>
      <vt:lpstr>Disease progression model</vt:lpstr>
      <vt:lpstr>Modelling tools </vt:lpstr>
      <vt:lpstr>PowerPoint Presentation</vt:lpstr>
      <vt:lpstr> Your key idea / concept /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13</cp:revision>
  <dcterms:created xsi:type="dcterms:W3CDTF">2020-04-23T14:28:34Z</dcterms:created>
  <dcterms:modified xsi:type="dcterms:W3CDTF">2026-04-23T09:45:54Z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