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32"/>
  </p:notesMasterIdLst>
  <p:handoutMasterIdLst>
    <p:handoutMasterId r:id="rId33"/>
  </p:handoutMasterIdLst>
  <p:sldIdLst>
    <p:sldId id="466" r:id="rId6"/>
    <p:sldId id="309" r:id="rId7"/>
    <p:sldId id="478" r:id="rId8"/>
    <p:sldId id="945" r:id="rId9"/>
    <p:sldId id="968" r:id="rId10"/>
    <p:sldId id="971" r:id="rId11"/>
    <p:sldId id="991" r:id="rId12"/>
    <p:sldId id="978" r:id="rId13"/>
    <p:sldId id="972" r:id="rId14"/>
    <p:sldId id="995" r:id="rId15"/>
    <p:sldId id="967" r:id="rId16"/>
    <p:sldId id="992" r:id="rId17"/>
    <p:sldId id="1005" r:id="rId18"/>
    <p:sldId id="970" r:id="rId19"/>
    <p:sldId id="993" r:id="rId20"/>
    <p:sldId id="974" r:id="rId21"/>
    <p:sldId id="975" r:id="rId22"/>
    <p:sldId id="969" r:id="rId23"/>
    <p:sldId id="976" r:id="rId24"/>
    <p:sldId id="984" r:id="rId25"/>
    <p:sldId id="977" r:id="rId26"/>
    <p:sldId id="979" r:id="rId27"/>
    <p:sldId id="989" r:id="rId28"/>
    <p:sldId id="973" r:id="rId29"/>
    <p:sldId id="988" r:id="rId30"/>
    <p:sldId id="92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ABE"/>
    <a:srgbClr val="E7999A"/>
    <a:srgbClr val="D85327"/>
    <a:srgbClr val="D95427"/>
    <a:srgbClr val="C23D26"/>
    <a:srgbClr val="4D6359"/>
    <a:srgbClr val="A30D91"/>
    <a:srgbClr val="561B0D"/>
    <a:srgbClr val="F47734"/>
    <a:srgbClr val="FCB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EB102-EB73-4ECF-B1E9-A27401115191}" v="1" dt="2025-12-02T12:32:54.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D:\Minicorso\UofMN_MEDC8001_lectures\Dose_fractionation%20example_qd_bid_ti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Minicorso\UofMN_MEDC8001_lectures\Dose_fractionation%20example_qd_bid_ti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2A_Pharma\tes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00604767224828E-2"/>
          <c:y val="0.11158550941214716"/>
          <c:w val="0.83292937303700354"/>
          <c:h val="0.77725251479812485"/>
        </c:manualLayout>
      </c:layout>
      <c:scatterChart>
        <c:scatterStyle val="smoothMarker"/>
        <c:varyColors val="0"/>
        <c:ser>
          <c:idx val="0"/>
          <c:order val="0"/>
          <c:tx>
            <c:v>AO-252 total concentration</c:v>
          </c:tx>
          <c:spPr>
            <a:ln w="19050" cap="rnd">
              <a:solidFill>
                <a:schemeClr val="accent1"/>
              </a:solidFill>
              <a:round/>
            </a:ln>
            <a:effectLst/>
          </c:spPr>
          <c:marker>
            <c:symbol val="none"/>
          </c:marker>
          <c:xVal>
            <c:numRef>
              <c:f>Human_dose_prediction_400mg_qd!$A$4:$A$493</c:f>
              <c:numCache>
                <c:formatCode>General</c:formatCode>
                <c:ptCount val="49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numCache>
            </c:numRef>
          </c:xVal>
          <c:yVal>
            <c:numRef>
              <c:f>Human_dose_prediction_400mg_qd!$B$4:$B$493</c:f>
              <c:numCache>
                <c:formatCode>General</c:formatCode>
                <c:ptCount val="490"/>
                <c:pt idx="0">
                  <c:v>0</c:v>
                </c:pt>
                <c:pt idx="1">
                  <c:v>210.43860000000001</c:v>
                </c:pt>
                <c:pt idx="2">
                  <c:v>385.5077</c:v>
                </c:pt>
                <c:pt idx="3">
                  <c:v>530.49419999999998</c:v>
                </c:pt>
                <c:pt idx="4">
                  <c:v>649.90920000000006</c:v>
                </c:pt>
                <c:pt idx="5">
                  <c:v>747.60159999999996</c:v>
                </c:pt>
                <c:pt idx="6">
                  <c:v>826.85500000000002</c:v>
                </c:pt>
                <c:pt idx="7">
                  <c:v>890.46969999999999</c:v>
                </c:pt>
                <c:pt idx="8">
                  <c:v>940.83420000000001</c:v>
                </c:pt>
                <c:pt idx="9">
                  <c:v>979.98479999999995</c:v>
                </c:pt>
                <c:pt idx="10">
                  <c:v>1009.6574000000001</c:v>
                </c:pt>
                <c:pt idx="11">
                  <c:v>1031.3315</c:v>
                </c:pt>
                <c:pt idx="12">
                  <c:v>1046.2675999999999</c:v>
                </c:pt>
                <c:pt idx="13">
                  <c:v>1055.5392999999999</c:v>
                </c:pt>
                <c:pt idx="14">
                  <c:v>1060.0608</c:v>
                </c:pt>
                <c:pt idx="15">
                  <c:v>1060.6099999999999</c:v>
                </c:pt>
                <c:pt idx="16">
                  <c:v>1057.8488</c:v>
                </c:pt>
                <c:pt idx="17">
                  <c:v>1052.3400999999999</c:v>
                </c:pt>
                <c:pt idx="18">
                  <c:v>1044.5619999999999</c:v>
                </c:pt>
                <c:pt idx="19">
                  <c:v>1034.9205999999999</c:v>
                </c:pt>
                <c:pt idx="20">
                  <c:v>1023.7605</c:v>
                </c:pt>
                <c:pt idx="21">
                  <c:v>1011.3738</c:v>
                </c:pt>
                <c:pt idx="22">
                  <c:v>998.00789999999995</c:v>
                </c:pt>
                <c:pt idx="23">
                  <c:v>983.87220000000002</c:v>
                </c:pt>
                <c:pt idx="24">
                  <c:v>969.14329999999995</c:v>
                </c:pt>
                <c:pt idx="25">
                  <c:v>953.97050000000002</c:v>
                </c:pt>
                <c:pt idx="26">
                  <c:v>938.47919999999999</c:v>
                </c:pt>
                <c:pt idx="27">
                  <c:v>922.7749</c:v>
                </c:pt>
                <c:pt idx="28">
                  <c:v>906.9461</c:v>
                </c:pt>
                <c:pt idx="29">
                  <c:v>891.06650000000002</c:v>
                </c:pt>
                <c:pt idx="30">
                  <c:v>875.19780000000003</c:v>
                </c:pt>
                <c:pt idx="31">
                  <c:v>859.39089999999999</c:v>
                </c:pt>
                <c:pt idx="32">
                  <c:v>843.68799999999999</c:v>
                </c:pt>
                <c:pt idx="33">
                  <c:v>828.12350000000004</c:v>
                </c:pt>
                <c:pt idx="34">
                  <c:v>812.72569999999996</c:v>
                </c:pt>
                <c:pt idx="35">
                  <c:v>797.5172</c:v>
                </c:pt>
                <c:pt idx="36">
                  <c:v>782.51610000000005</c:v>
                </c:pt>
                <c:pt idx="37">
                  <c:v>767.73670000000004</c:v>
                </c:pt>
                <c:pt idx="38">
                  <c:v>753.19</c:v>
                </c:pt>
                <c:pt idx="39">
                  <c:v>738.88409999999999</c:v>
                </c:pt>
                <c:pt idx="40">
                  <c:v>724.82500000000005</c:v>
                </c:pt>
                <c:pt idx="41">
                  <c:v>711.01649999999995</c:v>
                </c:pt>
                <c:pt idx="42">
                  <c:v>697.46109999999999</c:v>
                </c:pt>
                <c:pt idx="43">
                  <c:v>684.15970000000004</c:v>
                </c:pt>
                <c:pt idx="44">
                  <c:v>671.11220000000003</c:v>
                </c:pt>
                <c:pt idx="45">
                  <c:v>658.31740000000002</c:v>
                </c:pt>
                <c:pt idx="46">
                  <c:v>645.77359999999999</c:v>
                </c:pt>
                <c:pt idx="47">
                  <c:v>633.47829999999999</c:v>
                </c:pt>
                <c:pt idx="48">
                  <c:v>621.42849999999999</c:v>
                </c:pt>
                <c:pt idx="49">
                  <c:v>609.62090000000001</c:v>
                </c:pt>
                <c:pt idx="50">
                  <c:v>598.05169999999998</c:v>
                </c:pt>
                <c:pt idx="51">
                  <c:v>586.71709999999996</c:v>
                </c:pt>
                <c:pt idx="52">
                  <c:v>575.61289999999997</c:v>
                </c:pt>
                <c:pt idx="53">
                  <c:v>564.73490000000004</c:v>
                </c:pt>
                <c:pt idx="54">
                  <c:v>554.0788</c:v>
                </c:pt>
                <c:pt idx="55">
                  <c:v>543.64</c:v>
                </c:pt>
                <c:pt idx="56">
                  <c:v>533.41420000000005</c:v>
                </c:pt>
                <c:pt idx="57">
                  <c:v>523.39700000000005</c:v>
                </c:pt>
                <c:pt idx="58">
                  <c:v>513.58389999999997</c:v>
                </c:pt>
                <c:pt idx="59">
                  <c:v>503.97039999999998</c:v>
                </c:pt>
                <c:pt idx="60">
                  <c:v>494.55239999999998</c:v>
                </c:pt>
                <c:pt idx="61">
                  <c:v>485.3254</c:v>
                </c:pt>
                <c:pt idx="62">
                  <c:v>476.28519999999997</c:v>
                </c:pt>
                <c:pt idx="63">
                  <c:v>467.42770000000002</c:v>
                </c:pt>
                <c:pt idx="64">
                  <c:v>458.74869999999999</c:v>
                </c:pt>
                <c:pt idx="65">
                  <c:v>450.24439999999998</c:v>
                </c:pt>
                <c:pt idx="66">
                  <c:v>441.91059999999999</c:v>
                </c:pt>
                <c:pt idx="67">
                  <c:v>433.74369999999999</c:v>
                </c:pt>
                <c:pt idx="68">
                  <c:v>425.73970000000003</c:v>
                </c:pt>
                <c:pt idx="69">
                  <c:v>417.89519999999999</c:v>
                </c:pt>
                <c:pt idx="70">
                  <c:v>410.20639999999997</c:v>
                </c:pt>
                <c:pt idx="71">
                  <c:v>402.67</c:v>
                </c:pt>
                <c:pt idx="72">
                  <c:v>395.2824</c:v>
                </c:pt>
                <c:pt idx="73">
                  <c:v>388.0403</c:v>
                </c:pt>
                <c:pt idx="74">
                  <c:v>380.94060000000002</c:v>
                </c:pt>
                <c:pt idx="75">
                  <c:v>373.98</c:v>
                </c:pt>
                <c:pt idx="76">
                  <c:v>367.15539999999999</c:v>
                </c:pt>
                <c:pt idx="77">
                  <c:v>360.46390000000002</c:v>
                </c:pt>
                <c:pt idx="78">
                  <c:v>353.90249999999997</c:v>
                </c:pt>
                <c:pt idx="79">
                  <c:v>347.46839999999997</c:v>
                </c:pt>
                <c:pt idx="80">
                  <c:v>341.15879999999999</c:v>
                </c:pt>
                <c:pt idx="81">
                  <c:v>334.97089999999997</c:v>
                </c:pt>
                <c:pt idx="82">
                  <c:v>328.90219999999999</c:v>
                </c:pt>
                <c:pt idx="83">
                  <c:v>322.95</c:v>
                </c:pt>
                <c:pt idx="84">
                  <c:v>317.11189999999999</c:v>
                </c:pt>
                <c:pt idx="85">
                  <c:v>311.3854</c:v>
                </c:pt>
                <c:pt idx="86">
                  <c:v>305.7681</c:v>
                </c:pt>
                <c:pt idx="87">
                  <c:v>300.25760000000002</c:v>
                </c:pt>
                <c:pt idx="88">
                  <c:v>294.8519</c:v>
                </c:pt>
                <c:pt idx="89">
                  <c:v>289.54849999999999</c:v>
                </c:pt>
                <c:pt idx="90">
                  <c:v>284.34539999999998</c:v>
                </c:pt>
                <c:pt idx="91">
                  <c:v>279.2405</c:v>
                </c:pt>
                <c:pt idx="92">
                  <c:v>274.23169999999999</c:v>
                </c:pt>
                <c:pt idx="93">
                  <c:v>269.31700000000001</c:v>
                </c:pt>
                <c:pt idx="94">
                  <c:v>264.49450000000002</c:v>
                </c:pt>
                <c:pt idx="95">
                  <c:v>259.76229999999998</c:v>
                </c:pt>
                <c:pt idx="96">
                  <c:v>255.11840000000001</c:v>
                </c:pt>
              </c:numCache>
            </c:numRef>
          </c:yVal>
          <c:smooth val="1"/>
          <c:extLst>
            <c:ext xmlns:c16="http://schemas.microsoft.com/office/drawing/2014/chart" uri="{C3380CC4-5D6E-409C-BE32-E72D297353CC}">
              <c16:uniqueId val="{00000000-BBC6-44F6-88B9-CC99CB7489A0}"/>
            </c:ext>
          </c:extLst>
        </c:ser>
        <c:ser>
          <c:idx val="1"/>
          <c:order val="1"/>
          <c:spPr>
            <a:ln w="19050" cap="rnd">
              <a:solidFill>
                <a:srgbClr val="00B050"/>
              </a:solidFill>
              <a:prstDash val="sysDash"/>
              <a:round/>
            </a:ln>
            <a:effectLst/>
          </c:spPr>
          <c:marker>
            <c:symbol val="none"/>
          </c:marker>
          <c:xVal>
            <c:numRef>
              <c:f>Human_dose_prediction_400mg_qd!$D$6:$D$7</c:f>
              <c:numCache>
                <c:formatCode>General</c:formatCode>
                <c:ptCount val="2"/>
                <c:pt idx="0">
                  <c:v>0</c:v>
                </c:pt>
                <c:pt idx="1">
                  <c:v>3.75</c:v>
                </c:pt>
              </c:numCache>
            </c:numRef>
          </c:xVal>
          <c:yVal>
            <c:numRef>
              <c:f>Human_dose_prediction_400mg_qd!$E$6:$E$7</c:f>
              <c:numCache>
                <c:formatCode>General</c:formatCode>
                <c:ptCount val="2"/>
                <c:pt idx="0">
                  <c:v>1062</c:v>
                </c:pt>
                <c:pt idx="1">
                  <c:v>1062</c:v>
                </c:pt>
              </c:numCache>
            </c:numRef>
          </c:yVal>
          <c:smooth val="1"/>
          <c:extLst>
            <c:ext xmlns:c16="http://schemas.microsoft.com/office/drawing/2014/chart" uri="{C3380CC4-5D6E-409C-BE32-E72D297353CC}">
              <c16:uniqueId val="{00000001-BBC6-44F6-88B9-CC99CB7489A0}"/>
            </c:ext>
          </c:extLst>
        </c:ser>
        <c:ser>
          <c:idx val="2"/>
          <c:order val="2"/>
          <c:spPr>
            <a:ln w="19050" cap="rnd">
              <a:solidFill>
                <a:srgbClr val="FF0000"/>
              </a:solidFill>
              <a:prstDash val="dash"/>
              <a:round/>
            </a:ln>
            <a:effectLst/>
          </c:spPr>
          <c:marker>
            <c:symbol val="none"/>
          </c:marker>
          <c:xVal>
            <c:numRef>
              <c:f>Human_dose_prediction_400mg_qd!$G$6:$G$7</c:f>
              <c:numCache>
                <c:formatCode>General</c:formatCode>
                <c:ptCount val="2"/>
                <c:pt idx="0">
                  <c:v>3.75</c:v>
                </c:pt>
                <c:pt idx="1">
                  <c:v>3.75</c:v>
                </c:pt>
              </c:numCache>
            </c:numRef>
          </c:xVal>
          <c:yVal>
            <c:numRef>
              <c:f>Human_dose_prediction_400mg_qd!$H$6:$H$7</c:f>
              <c:numCache>
                <c:formatCode>General</c:formatCode>
                <c:ptCount val="2"/>
                <c:pt idx="0">
                  <c:v>0</c:v>
                </c:pt>
                <c:pt idx="1">
                  <c:v>1060.6099999999999</c:v>
                </c:pt>
              </c:numCache>
            </c:numRef>
          </c:yVal>
          <c:smooth val="1"/>
          <c:extLst>
            <c:ext xmlns:c16="http://schemas.microsoft.com/office/drawing/2014/chart" uri="{C3380CC4-5D6E-409C-BE32-E72D297353CC}">
              <c16:uniqueId val="{00000002-BBC6-44F6-88B9-CC99CB7489A0}"/>
            </c:ext>
          </c:extLst>
        </c:ser>
        <c:dLbls>
          <c:showLegendKey val="0"/>
          <c:showVal val="0"/>
          <c:showCatName val="0"/>
          <c:showSerName val="0"/>
          <c:showPercent val="0"/>
          <c:showBubbleSize val="0"/>
        </c:dLbls>
        <c:axId val="410690976"/>
        <c:axId val="410696800"/>
      </c:scatterChart>
      <c:valAx>
        <c:axId val="410690976"/>
        <c:scaling>
          <c:orientation val="minMax"/>
          <c:max val="2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Time (h)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696800"/>
        <c:crossesAt val="0.1"/>
        <c:crossBetween val="midCat"/>
      </c:valAx>
      <c:valAx>
        <c:axId val="41069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Plasma concentration (ng/mL)</a:t>
                </a:r>
              </a:p>
            </c:rich>
          </c:tx>
          <c:layout>
            <c:manualLayout>
              <c:xMode val="edge"/>
              <c:yMode val="edge"/>
              <c:x val="1.3555144793592114E-2"/>
              <c:y val="0.354303089051978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69097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25400" cap="flat" cmpd="sng" algn="ctr">
      <a:solidFill>
        <a:srgbClr val="0070C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plasma concentration of compound A after a </a:t>
            </a:r>
          </a:p>
          <a:p>
            <a:pPr>
              <a:defRPr/>
            </a:pPr>
            <a:r>
              <a:rPr lang="en-US" b="1" dirty="0" err="1">
                <a:solidFill>
                  <a:srgbClr val="00B050"/>
                </a:solidFill>
              </a:rPr>
              <a:t>qid</a:t>
            </a:r>
            <a:r>
              <a:rPr lang="en-US" b="1" dirty="0">
                <a:solidFill>
                  <a:srgbClr val="00B050"/>
                </a:solidFill>
              </a:rPr>
              <a:t> po dose of 100 mg</a:t>
            </a:r>
            <a:r>
              <a:rPr lang="en-US" b="1" baseline="0" dirty="0">
                <a:solidFill>
                  <a:srgbClr val="00B050"/>
                </a:solidFill>
              </a:rPr>
              <a:t> </a:t>
            </a:r>
            <a:r>
              <a:rPr lang="en-US" b="1" dirty="0">
                <a:solidFill>
                  <a:srgbClr val="00B050"/>
                </a:solidFill>
              </a:rPr>
              <a:t>to humans </a:t>
            </a:r>
          </a:p>
        </c:rich>
      </c:tx>
      <c:layout>
        <c:manualLayout>
          <c:xMode val="edge"/>
          <c:yMode val="edge"/>
          <c:x val="0.18234074004053857"/>
          <c:y val="2.74625998766468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68332276243189"/>
          <c:y val="0.19943041907614972"/>
          <c:w val="0.78100069553660956"/>
          <c:h val="0.62812643467615159"/>
        </c:manualLayout>
      </c:layout>
      <c:scatterChart>
        <c:scatterStyle val="smoothMarker"/>
        <c:varyColors val="0"/>
        <c:ser>
          <c:idx val="0"/>
          <c:order val="0"/>
          <c:tx>
            <c:v>Total concentration Compound A</c:v>
          </c:tx>
          <c:spPr>
            <a:ln w="19050" cap="rnd">
              <a:solidFill>
                <a:schemeClr val="accent1"/>
              </a:solidFill>
              <a:round/>
            </a:ln>
            <a:effectLst/>
          </c:spPr>
          <c:marker>
            <c:symbol val="none"/>
          </c:marker>
          <c:xVal>
            <c:numRef>
              <c:f>Human_dose_prediction_100mg_qid!$A$4:$A$498</c:f>
              <c:numCache>
                <c:formatCode>0.00</c:formatCode>
                <c:ptCount val="49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c:v>
                </c:pt>
                <c:pt idx="26">
                  <c:v>6.25</c:v>
                </c:pt>
                <c:pt idx="27">
                  <c:v>6.5</c:v>
                </c:pt>
                <c:pt idx="28">
                  <c:v>6.75</c:v>
                </c:pt>
                <c:pt idx="29">
                  <c:v>7</c:v>
                </c:pt>
                <c:pt idx="30">
                  <c:v>7.25</c:v>
                </c:pt>
                <c:pt idx="31">
                  <c:v>7.5</c:v>
                </c:pt>
                <c:pt idx="32">
                  <c:v>7.75</c:v>
                </c:pt>
                <c:pt idx="33">
                  <c:v>8</c:v>
                </c:pt>
                <c:pt idx="34">
                  <c:v>8.25</c:v>
                </c:pt>
                <c:pt idx="35">
                  <c:v>8.5</c:v>
                </c:pt>
                <c:pt idx="36">
                  <c:v>8.75</c:v>
                </c:pt>
                <c:pt idx="37">
                  <c:v>9</c:v>
                </c:pt>
                <c:pt idx="38">
                  <c:v>9.25</c:v>
                </c:pt>
                <c:pt idx="39">
                  <c:v>9.5</c:v>
                </c:pt>
                <c:pt idx="40">
                  <c:v>9.75</c:v>
                </c:pt>
                <c:pt idx="41">
                  <c:v>10</c:v>
                </c:pt>
                <c:pt idx="42">
                  <c:v>10.25</c:v>
                </c:pt>
                <c:pt idx="43">
                  <c:v>10.5</c:v>
                </c:pt>
                <c:pt idx="44">
                  <c:v>10.75</c:v>
                </c:pt>
                <c:pt idx="45">
                  <c:v>11</c:v>
                </c:pt>
                <c:pt idx="46">
                  <c:v>11.25</c:v>
                </c:pt>
                <c:pt idx="47">
                  <c:v>11.5</c:v>
                </c:pt>
                <c:pt idx="48">
                  <c:v>11.75</c:v>
                </c:pt>
                <c:pt idx="49">
                  <c:v>12</c:v>
                </c:pt>
                <c:pt idx="50">
                  <c:v>12</c:v>
                </c:pt>
                <c:pt idx="51">
                  <c:v>12.25</c:v>
                </c:pt>
                <c:pt idx="52">
                  <c:v>12.5</c:v>
                </c:pt>
                <c:pt idx="53">
                  <c:v>12.75</c:v>
                </c:pt>
                <c:pt idx="54">
                  <c:v>13</c:v>
                </c:pt>
                <c:pt idx="55">
                  <c:v>13.25</c:v>
                </c:pt>
                <c:pt idx="56">
                  <c:v>13.5</c:v>
                </c:pt>
                <c:pt idx="57">
                  <c:v>13.75</c:v>
                </c:pt>
                <c:pt idx="58">
                  <c:v>14</c:v>
                </c:pt>
                <c:pt idx="59">
                  <c:v>14.25</c:v>
                </c:pt>
                <c:pt idx="60">
                  <c:v>14.5</c:v>
                </c:pt>
                <c:pt idx="61">
                  <c:v>14.75</c:v>
                </c:pt>
                <c:pt idx="62">
                  <c:v>15</c:v>
                </c:pt>
                <c:pt idx="63">
                  <c:v>15.25</c:v>
                </c:pt>
                <c:pt idx="64">
                  <c:v>15.5</c:v>
                </c:pt>
                <c:pt idx="65">
                  <c:v>15.75</c:v>
                </c:pt>
                <c:pt idx="66">
                  <c:v>16</c:v>
                </c:pt>
                <c:pt idx="67">
                  <c:v>16.25</c:v>
                </c:pt>
                <c:pt idx="68">
                  <c:v>16.5</c:v>
                </c:pt>
                <c:pt idx="69">
                  <c:v>16.75</c:v>
                </c:pt>
                <c:pt idx="70">
                  <c:v>17</c:v>
                </c:pt>
                <c:pt idx="71">
                  <c:v>17.25</c:v>
                </c:pt>
                <c:pt idx="72">
                  <c:v>17.5</c:v>
                </c:pt>
                <c:pt idx="73">
                  <c:v>17.75</c:v>
                </c:pt>
                <c:pt idx="74">
                  <c:v>18</c:v>
                </c:pt>
                <c:pt idx="75">
                  <c:v>18</c:v>
                </c:pt>
                <c:pt idx="76">
                  <c:v>18.25</c:v>
                </c:pt>
                <c:pt idx="77">
                  <c:v>18.5</c:v>
                </c:pt>
                <c:pt idx="78">
                  <c:v>18.75</c:v>
                </c:pt>
                <c:pt idx="79">
                  <c:v>19</c:v>
                </c:pt>
                <c:pt idx="80">
                  <c:v>19.25</c:v>
                </c:pt>
                <c:pt idx="81">
                  <c:v>19.5</c:v>
                </c:pt>
                <c:pt idx="82">
                  <c:v>19.75</c:v>
                </c:pt>
                <c:pt idx="83">
                  <c:v>20</c:v>
                </c:pt>
                <c:pt idx="84">
                  <c:v>20.25</c:v>
                </c:pt>
                <c:pt idx="85">
                  <c:v>20.5</c:v>
                </c:pt>
                <c:pt idx="86">
                  <c:v>20.75</c:v>
                </c:pt>
                <c:pt idx="87">
                  <c:v>21</c:v>
                </c:pt>
                <c:pt idx="88">
                  <c:v>21.25</c:v>
                </c:pt>
                <c:pt idx="89">
                  <c:v>21.5</c:v>
                </c:pt>
                <c:pt idx="90">
                  <c:v>21.75</c:v>
                </c:pt>
                <c:pt idx="91">
                  <c:v>22</c:v>
                </c:pt>
                <c:pt idx="92">
                  <c:v>22.25</c:v>
                </c:pt>
                <c:pt idx="93">
                  <c:v>22.5</c:v>
                </c:pt>
                <c:pt idx="94">
                  <c:v>22.75</c:v>
                </c:pt>
                <c:pt idx="95">
                  <c:v>23</c:v>
                </c:pt>
                <c:pt idx="96">
                  <c:v>23.25</c:v>
                </c:pt>
                <c:pt idx="97">
                  <c:v>23.5</c:v>
                </c:pt>
                <c:pt idx="98">
                  <c:v>23.75</c:v>
                </c:pt>
                <c:pt idx="99">
                  <c:v>24</c:v>
                </c:pt>
                <c:pt idx="100">
                  <c:v>24</c:v>
                </c:pt>
                <c:pt idx="101">
                  <c:v>24.25</c:v>
                </c:pt>
                <c:pt idx="102">
                  <c:v>24.5</c:v>
                </c:pt>
                <c:pt idx="103">
                  <c:v>24.75</c:v>
                </c:pt>
                <c:pt idx="104">
                  <c:v>25</c:v>
                </c:pt>
                <c:pt idx="105">
                  <c:v>25.25</c:v>
                </c:pt>
                <c:pt idx="106">
                  <c:v>25.5</c:v>
                </c:pt>
                <c:pt idx="107">
                  <c:v>25.75</c:v>
                </c:pt>
                <c:pt idx="108">
                  <c:v>26</c:v>
                </c:pt>
                <c:pt idx="109">
                  <c:v>26.25</c:v>
                </c:pt>
                <c:pt idx="110">
                  <c:v>26.5</c:v>
                </c:pt>
                <c:pt idx="111">
                  <c:v>26.75</c:v>
                </c:pt>
                <c:pt idx="112">
                  <c:v>27</c:v>
                </c:pt>
                <c:pt idx="113">
                  <c:v>27.25</c:v>
                </c:pt>
                <c:pt idx="114">
                  <c:v>27.5</c:v>
                </c:pt>
                <c:pt idx="115">
                  <c:v>27.75</c:v>
                </c:pt>
                <c:pt idx="116">
                  <c:v>28</c:v>
                </c:pt>
                <c:pt idx="117">
                  <c:v>28.25</c:v>
                </c:pt>
                <c:pt idx="118">
                  <c:v>28.5</c:v>
                </c:pt>
                <c:pt idx="119">
                  <c:v>28.75</c:v>
                </c:pt>
                <c:pt idx="120">
                  <c:v>29</c:v>
                </c:pt>
                <c:pt idx="121">
                  <c:v>29.25</c:v>
                </c:pt>
                <c:pt idx="122">
                  <c:v>29.5</c:v>
                </c:pt>
                <c:pt idx="123">
                  <c:v>29.75</c:v>
                </c:pt>
                <c:pt idx="124">
                  <c:v>30</c:v>
                </c:pt>
                <c:pt idx="125">
                  <c:v>30</c:v>
                </c:pt>
                <c:pt idx="126">
                  <c:v>30.25</c:v>
                </c:pt>
                <c:pt idx="127">
                  <c:v>30.5</c:v>
                </c:pt>
                <c:pt idx="128">
                  <c:v>30.75</c:v>
                </c:pt>
                <c:pt idx="129">
                  <c:v>31</c:v>
                </c:pt>
                <c:pt idx="130">
                  <c:v>31.25</c:v>
                </c:pt>
                <c:pt idx="131">
                  <c:v>31.5</c:v>
                </c:pt>
                <c:pt idx="132">
                  <c:v>31.75</c:v>
                </c:pt>
                <c:pt idx="133">
                  <c:v>32</c:v>
                </c:pt>
                <c:pt idx="134">
                  <c:v>32.25</c:v>
                </c:pt>
                <c:pt idx="135">
                  <c:v>32.5</c:v>
                </c:pt>
                <c:pt idx="136">
                  <c:v>32.75</c:v>
                </c:pt>
                <c:pt idx="137">
                  <c:v>33</c:v>
                </c:pt>
                <c:pt idx="138">
                  <c:v>33.25</c:v>
                </c:pt>
                <c:pt idx="139">
                  <c:v>33.5</c:v>
                </c:pt>
                <c:pt idx="140">
                  <c:v>33.75</c:v>
                </c:pt>
                <c:pt idx="141">
                  <c:v>34</c:v>
                </c:pt>
                <c:pt idx="142">
                  <c:v>34.25</c:v>
                </c:pt>
                <c:pt idx="143">
                  <c:v>34.5</c:v>
                </c:pt>
                <c:pt idx="144">
                  <c:v>34.75</c:v>
                </c:pt>
                <c:pt idx="145">
                  <c:v>35</c:v>
                </c:pt>
                <c:pt idx="146">
                  <c:v>35.25</c:v>
                </c:pt>
                <c:pt idx="147">
                  <c:v>35.5</c:v>
                </c:pt>
                <c:pt idx="148">
                  <c:v>35.75</c:v>
                </c:pt>
                <c:pt idx="149">
                  <c:v>36</c:v>
                </c:pt>
                <c:pt idx="150">
                  <c:v>36</c:v>
                </c:pt>
                <c:pt idx="151">
                  <c:v>36.25</c:v>
                </c:pt>
                <c:pt idx="152">
                  <c:v>36.5</c:v>
                </c:pt>
                <c:pt idx="153">
                  <c:v>36.75</c:v>
                </c:pt>
                <c:pt idx="154">
                  <c:v>37</c:v>
                </c:pt>
                <c:pt idx="155">
                  <c:v>37.25</c:v>
                </c:pt>
                <c:pt idx="156">
                  <c:v>37.5</c:v>
                </c:pt>
                <c:pt idx="157">
                  <c:v>37.75</c:v>
                </c:pt>
                <c:pt idx="158">
                  <c:v>38</c:v>
                </c:pt>
                <c:pt idx="159">
                  <c:v>38.25</c:v>
                </c:pt>
                <c:pt idx="160">
                  <c:v>38.5</c:v>
                </c:pt>
                <c:pt idx="161">
                  <c:v>38.75</c:v>
                </c:pt>
                <c:pt idx="162">
                  <c:v>39</c:v>
                </c:pt>
                <c:pt idx="163">
                  <c:v>39.25</c:v>
                </c:pt>
                <c:pt idx="164">
                  <c:v>39.5</c:v>
                </c:pt>
                <c:pt idx="165">
                  <c:v>39.75</c:v>
                </c:pt>
                <c:pt idx="166">
                  <c:v>40</c:v>
                </c:pt>
                <c:pt idx="167">
                  <c:v>40.25</c:v>
                </c:pt>
                <c:pt idx="168">
                  <c:v>40.5</c:v>
                </c:pt>
                <c:pt idx="169">
                  <c:v>40.75</c:v>
                </c:pt>
                <c:pt idx="170">
                  <c:v>41</c:v>
                </c:pt>
                <c:pt idx="171">
                  <c:v>41.25</c:v>
                </c:pt>
                <c:pt idx="172">
                  <c:v>41.5</c:v>
                </c:pt>
                <c:pt idx="173">
                  <c:v>41.75</c:v>
                </c:pt>
                <c:pt idx="174">
                  <c:v>42</c:v>
                </c:pt>
                <c:pt idx="175">
                  <c:v>42</c:v>
                </c:pt>
                <c:pt idx="176">
                  <c:v>42.25</c:v>
                </c:pt>
                <c:pt idx="177">
                  <c:v>42.5</c:v>
                </c:pt>
                <c:pt idx="178">
                  <c:v>42.75</c:v>
                </c:pt>
                <c:pt idx="179">
                  <c:v>43</c:v>
                </c:pt>
                <c:pt idx="180">
                  <c:v>43.25</c:v>
                </c:pt>
                <c:pt idx="181">
                  <c:v>43.5</c:v>
                </c:pt>
                <c:pt idx="182">
                  <c:v>43.75</c:v>
                </c:pt>
                <c:pt idx="183">
                  <c:v>44</c:v>
                </c:pt>
                <c:pt idx="184">
                  <c:v>44.25</c:v>
                </c:pt>
                <c:pt idx="185">
                  <c:v>44.5</c:v>
                </c:pt>
                <c:pt idx="186">
                  <c:v>44.75</c:v>
                </c:pt>
                <c:pt idx="187">
                  <c:v>45</c:v>
                </c:pt>
                <c:pt idx="188">
                  <c:v>45.25</c:v>
                </c:pt>
                <c:pt idx="189">
                  <c:v>45.5</c:v>
                </c:pt>
                <c:pt idx="190">
                  <c:v>45.75</c:v>
                </c:pt>
                <c:pt idx="191">
                  <c:v>46</c:v>
                </c:pt>
                <c:pt idx="192">
                  <c:v>46.25</c:v>
                </c:pt>
                <c:pt idx="193">
                  <c:v>46.5</c:v>
                </c:pt>
                <c:pt idx="194">
                  <c:v>46.75</c:v>
                </c:pt>
                <c:pt idx="195">
                  <c:v>47</c:v>
                </c:pt>
                <c:pt idx="196">
                  <c:v>47.25</c:v>
                </c:pt>
                <c:pt idx="197">
                  <c:v>47.5</c:v>
                </c:pt>
                <c:pt idx="198">
                  <c:v>47.75</c:v>
                </c:pt>
                <c:pt idx="199">
                  <c:v>48</c:v>
                </c:pt>
                <c:pt idx="200">
                  <c:v>48</c:v>
                </c:pt>
                <c:pt idx="201">
                  <c:v>48.25</c:v>
                </c:pt>
                <c:pt idx="202">
                  <c:v>48.5</c:v>
                </c:pt>
                <c:pt idx="203">
                  <c:v>48.75</c:v>
                </c:pt>
                <c:pt idx="204">
                  <c:v>49</c:v>
                </c:pt>
                <c:pt idx="205">
                  <c:v>49.25</c:v>
                </c:pt>
                <c:pt idx="206">
                  <c:v>49.5</c:v>
                </c:pt>
                <c:pt idx="207">
                  <c:v>49.75</c:v>
                </c:pt>
                <c:pt idx="208">
                  <c:v>50</c:v>
                </c:pt>
                <c:pt idx="209">
                  <c:v>50.25</c:v>
                </c:pt>
                <c:pt idx="210">
                  <c:v>50.5</c:v>
                </c:pt>
                <c:pt idx="211">
                  <c:v>50.75</c:v>
                </c:pt>
                <c:pt idx="212">
                  <c:v>51</c:v>
                </c:pt>
                <c:pt idx="213">
                  <c:v>51.25</c:v>
                </c:pt>
                <c:pt idx="214">
                  <c:v>51.5</c:v>
                </c:pt>
                <c:pt idx="215">
                  <c:v>51.75</c:v>
                </c:pt>
                <c:pt idx="216">
                  <c:v>52</c:v>
                </c:pt>
                <c:pt idx="217">
                  <c:v>52.25</c:v>
                </c:pt>
                <c:pt idx="218">
                  <c:v>52.5</c:v>
                </c:pt>
                <c:pt idx="219">
                  <c:v>52.75</c:v>
                </c:pt>
                <c:pt idx="220">
                  <c:v>53</c:v>
                </c:pt>
                <c:pt idx="221">
                  <c:v>53.25</c:v>
                </c:pt>
                <c:pt idx="222">
                  <c:v>53.5</c:v>
                </c:pt>
                <c:pt idx="223">
                  <c:v>53.75</c:v>
                </c:pt>
                <c:pt idx="224">
                  <c:v>54</c:v>
                </c:pt>
                <c:pt idx="225">
                  <c:v>54</c:v>
                </c:pt>
                <c:pt idx="226">
                  <c:v>54.25</c:v>
                </c:pt>
                <c:pt idx="227">
                  <c:v>54.5</c:v>
                </c:pt>
                <c:pt idx="228">
                  <c:v>54.75</c:v>
                </c:pt>
                <c:pt idx="229">
                  <c:v>55</c:v>
                </c:pt>
                <c:pt idx="230">
                  <c:v>55.25</c:v>
                </c:pt>
                <c:pt idx="231">
                  <c:v>55.5</c:v>
                </c:pt>
                <c:pt idx="232">
                  <c:v>55.75</c:v>
                </c:pt>
                <c:pt idx="233">
                  <c:v>56</c:v>
                </c:pt>
                <c:pt idx="234">
                  <c:v>56.25</c:v>
                </c:pt>
                <c:pt idx="235">
                  <c:v>56.5</c:v>
                </c:pt>
                <c:pt idx="236">
                  <c:v>56.75</c:v>
                </c:pt>
                <c:pt idx="237">
                  <c:v>57</c:v>
                </c:pt>
                <c:pt idx="238">
                  <c:v>57.25</c:v>
                </c:pt>
                <c:pt idx="239">
                  <c:v>57.5</c:v>
                </c:pt>
                <c:pt idx="240">
                  <c:v>57.75</c:v>
                </c:pt>
                <c:pt idx="241">
                  <c:v>58</c:v>
                </c:pt>
                <c:pt idx="242">
                  <c:v>58.25</c:v>
                </c:pt>
                <c:pt idx="243">
                  <c:v>58.5</c:v>
                </c:pt>
                <c:pt idx="244">
                  <c:v>58.75</c:v>
                </c:pt>
                <c:pt idx="245">
                  <c:v>59</c:v>
                </c:pt>
                <c:pt idx="246">
                  <c:v>59.25</c:v>
                </c:pt>
                <c:pt idx="247">
                  <c:v>59.5</c:v>
                </c:pt>
                <c:pt idx="248">
                  <c:v>59.75</c:v>
                </c:pt>
                <c:pt idx="249">
                  <c:v>60</c:v>
                </c:pt>
                <c:pt idx="250">
                  <c:v>60</c:v>
                </c:pt>
                <c:pt idx="251">
                  <c:v>60.25</c:v>
                </c:pt>
                <c:pt idx="252">
                  <c:v>60.5</c:v>
                </c:pt>
                <c:pt idx="253">
                  <c:v>60.75</c:v>
                </c:pt>
                <c:pt idx="254">
                  <c:v>61</c:v>
                </c:pt>
                <c:pt idx="255">
                  <c:v>61.25</c:v>
                </c:pt>
                <c:pt idx="256">
                  <c:v>61.5</c:v>
                </c:pt>
                <c:pt idx="257">
                  <c:v>61.75</c:v>
                </c:pt>
                <c:pt idx="258">
                  <c:v>62</c:v>
                </c:pt>
                <c:pt idx="259">
                  <c:v>62.25</c:v>
                </c:pt>
                <c:pt idx="260">
                  <c:v>62.5</c:v>
                </c:pt>
                <c:pt idx="261">
                  <c:v>62.75</c:v>
                </c:pt>
                <c:pt idx="262">
                  <c:v>63</c:v>
                </c:pt>
                <c:pt idx="263">
                  <c:v>63.25</c:v>
                </c:pt>
                <c:pt idx="264">
                  <c:v>63.5</c:v>
                </c:pt>
                <c:pt idx="265">
                  <c:v>63.75</c:v>
                </c:pt>
                <c:pt idx="266">
                  <c:v>64</c:v>
                </c:pt>
                <c:pt idx="267">
                  <c:v>64.25</c:v>
                </c:pt>
                <c:pt idx="268">
                  <c:v>64.5</c:v>
                </c:pt>
                <c:pt idx="269">
                  <c:v>64.75</c:v>
                </c:pt>
                <c:pt idx="270">
                  <c:v>65</c:v>
                </c:pt>
                <c:pt idx="271">
                  <c:v>65.25</c:v>
                </c:pt>
                <c:pt idx="272">
                  <c:v>65.5</c:v>
                </c:pt>
                <c:pt idx="273">
                  <c:v>65.75</c:v>
                </c:pt>
                <c:pt idx="274">
                  <c:v>66</c:v>
                </c:pt>
                <c:pt idx="275">
                  <c:v>66</c:v>
                </c:pt>
                <c:pt idx="276">
                  <c:v>66.25</c:v>
                </c:pt>
                <c:pt idx="277">
                  <c:v>66.5</c:v>
                </c:pt>
                <c:pt idx="278">
                  <c:v>66.75</c:v>
                </c:pt>
                <c:pt idx="279">
                  <c:v>67</c:v>
                </c:pt>
                <c:pt idx="280">
                  <c:v>67.25</c:v>
                </c:pt>
                <c:pt idx="281">
                  <c:v>67.5</c:v>
                </c:pt>
                <c:pt idx="282">
                  <c:v>67.75</c:v>
                </c:pt>
                <c:pt idx="283">
                  <c:v>68</c:v>
                </c:pt>
                <c:pt idx="284">
                  <c:v>68.25</c:v>
                </c:pt>
                <c:pt idx="285">
                  <c:v>68.5</c:v>
                </c:pt>
                <c:pt idx="286">
                  <c:v>68.75</c:v>
                </c:pt>
                <c:pt idx="287">
                  <c:v>69</c:v>
                </c:pt>
                <c:pt idx="288">
                  <c:v>69.25</c:v>
                </c:pt>
                <c:pt idx="289">
                  <c:v>69.5</c:v>
                </c:pt>
                <c:pt idx="290">
                  <c:v>69.75</c:v>
                </c:pt>
                <c:pt idx="291">
                  <c:v>70</c:v>
                </c:pt>
                <c:pt idx="292">
                  <c:v>70.25</c:v>
                </c:pt>
                <c:pt idx="293">
                  <c:v>70.5</c:v>
                </c:pt>
                <c:pt idx="294">
                  <c:v>70.75</c:v>
                </c:pt>
                <c:pt idx="295">
                  <c:v>71</c:v>
                </c:pt>
                <c:pt idx="296">
                  <c:v>71.25</c:v>
                </c:pt>
                <c:pt idx="297">
                  <c:v>71.5</c:v>
                </c:pt>
                <c:pt idx="298">
                  <c:v>71.75</c:v>
                </c:pt>
                <c:pt idx="299">
                  <c:v>72</c:v>
                </c:pt>
                <c:pt idx="300">
                  <c:v>72</c:v>
                </c:pt>
                <c:pt idx="301">
                  <c:v>72.25</c:v>
                </c:pt>
                <c:pt idx="302">
                  <c:v>72.5</c:v>
                </c:pt>
                <c:pt idx="303">
                  <c:v>72.75</c:v>
                </c:pt>
                <c:pt idx="304">
                  <c:v>73</c:v>
                </c:pt>
                <c:pt idx="305">
                  <c:v>73.25</c:v>
                </c:pt>
                <c:pt idx="306">
                  <c:v>73.5</c:v>
                </c:pt>
                <c:pt idx="307">
                  <c:v>73.75</c:v>
                </c:pt>
                <c:pt idx="308">
                  <c:v>74</c:v>
                </c:pt>
                <c:pt idx="309">
                  <c:v>74.25</c:v>
                </c:pt>
                <c:pt idx="310">
                  <c:v>74.5</c:v>
                </c:pt>
                <c:pt idx="311">
                  <c:v>74.75</c:v>
                </c:pt>
                <c:pt idx="312">
                  <c:v>75</c:v>
                </c:pt>
                <c:pt idx="313">
                  <c:v>75.25</c:v>
                </c:pt>
                <c:pt idx="314">
                  <c:v>75.5</c:v>
                </c:pt>
                <c:pt idx="315">
                  <c:v>75.75</c:v>
                </c:pt>
                <c:pt idx="316">
                  <c:v>76</c:v>
                </c:pt>
                <c:pt idx="317">
                  <c:v>76.25</c:v>
                </c:pt>
                <c:pt idx="318">
                  <c:v>76.5</c:v>
                </c:pt>
                <c:pt idx="319">
                  <c:v>76.75</c:v>
                </c:pt>
                <c:pt idx="320">
                  <c:v>77</c:v>
                </c:pt>
                <c:pt idx="321">
                  <c:v>77.25</c:v>
                </c:pt>
                <c:pt idx="322">
                  <c:v>77.5</c:v>
                </c:pt>
                <c:pt idx="323">
                  <c:v>77.75</c:v>
                </c:pt>
                <c:pt idx="324">
                  <c:v>78</c:v>
                </c:pt>
                <c:pt idx="325">
                  <c:v>78</c:v>
                </c:pt>
                <c:pt idx="326">
                  <c:v>78.25</c:v>
                </c:pt>
                <c:pt idx="327">
                  <c:v>78.5</c:v>
                </c:pt>
                <c:pt idx="328">
                  <c:v>78.75</c:v>
                </c:pt>
                <c:pt idx="329">
                  <c:v>79</c:v>
                </c:pt>
                <c:pt idx="330">
                  <c:v>79.25</c:v>
                </c:pt>
                <c:pt idx="331">
                  <c:v>79.5</c:v>
                </c:pt>
                <c:pt idx="332">
                  <c:v>79.75</c:v>
                </c:pt>
                <c:pt idx="333">
                  <c:v>80</c:v>
                </c:pt>
                <c:pt idx="334">
                  <c:v>80.25</c:v>
                </c:pt>
                <c:pt idx="335">
                  <c:v>80.5</c:v>
                </c:pt>
                <c:pt idx="336">
                  <c:v>80.75</c:v>
                </c:pt>
                <c:pt idx="337">
                  <c:v>81</c:v>
                </c:pt>
                <c:pt idx="338">
                  <c:v>81.25</c:v>
                </c:pt>
                <c:pt idx="339">
                  <c:v>81.5</c:v>
                </c:pt>
                <c:pt idx="340">
                  <c:v>81.75</c:v>
                </c:pt>
                <c:pt idx="341">
                  <c:v>82</c:v>
                </c:pt>
                <c:pt idx="342">
                  <c:v>82.25</c:v>
                </c:pt>
                <c:pt idx="343">
                  <c:v>82.5</c:v>
                </c:pt>
                <c:pt idx="344">
                  <c:v>82.75</c:v>
                </c:pt>
                <c:pt idx="345">
                  <c:v>83</c:v>
                </c:pt>
                <c:pt idx="346">
                  <c:v>83.25</c:v>
                </c:pt>
                <c:pt idx="347">
                  <c:v>83.5</c:v>
                </c:pt>
                <c:pt idx="348">
                  <c:v>83.75</c:v>
                </c:pt>
                <c:pt idx="349">
                  <c:v>84</c:v>
                </c:pt>
                <c:pt idx="350">
                  <c:v>84</c:v>
                </c:pt>
                <c:pt idx="351">
                  <c:v>84.25</c:v>
                </c:pt>
                <c:pt idx="352">
                  <c:v>84.5</c:v>
                </c:pt>
                <c:pt idx="353">
                  <c:v>84.75</c:v>
                </c:pt>
                <c:pt idx="354">
                  <c:v>85</c:v>
                </c:pt>
                <c:pt idx="355">
                  <c:v>85.25</c:v>
                </c:pt>
                <c:pt idx="356">
                  <c:v>85.5</c:v>
                </c:pt>
                <c:pt idx="357">
                  <c:v>85.75</c:v>
                </c:pt>
                <c:pt idx="358">
                  <c:v>86</c:v>
                </c:pt>
                <c:pt idx="359">
                  <c:v>86.25</c:v>
                </c:pt>
                <c:pt idx="360">
                  <c:v>86.5</c:v>
                </c:pt>
                <c:pt idx="361">
                  <c:v>86.75</c:v>
                </c:pt>
                <c:pt idx="362">
                  <c:v>87</c:v>
                </c:pt>
                <c:pt idx="363">
                  <c:v>87.25</c:v>
                </c:pt>
                <c:pt idx="364">
                  <c:v>87.5</c:v>
                </c:pt>
                <c:pt idx="365">
                  <c:v>87.75</c:v>
                </c:pt>
                <c:pt idx="366">
                  <c:v>88</c:v>
                </c:pt>
                <c:pt idx="367">
                  <c:v>88.25</c:v>
                </c:pt>
                <c:pt idx="368">
                  <c:v>88.5</c:v>
                </c:pt>
                <c:pt idx="369">
                  <c:v>88.75</c:v>
                </c:pt>
                <c:pt idx="370">
                  <c:v>89</c:v>
                </c:pt>
                <c:pt idx="371">
                  <c:v>89.25</c:v>
                </c:pt>
                <c:pt idx="372">
                  <c:v>89.5</c:v>
                </c:pt>
                <c:pt idx="373">
                  <c:v>89.75</c:v>
                </c:pt>
                <c:pt idx="374">
                  <c:v>90</c:v>
                </c:pt>
                <c:pt idx="375">
                  <c:v>90</c:v>
                </c:pt>
                <c:pt idx="376">
                  <c:v>90.25</c:v>
                </c:pt>
                <c:pt idx="377">
                  <c:v>90.5</c:v>
                </c:pt>
                <c:pt idx="378">
                  <c:v>90.75</c:v>
                </c:pt>
                <c:pt idx="379">
                  <c:v>91</c:v>
                </c:pt>
                <c:pt idx="380">
                  <c:v>91.25</c:v>
                </c:pt>
                <c:pt idx="381">
                  <c:v>91.5</c:v>
                </c:pt>
                <c:pt idx="382">
                  <c:v>91.75</c:v>
                </c:pt>
                <c:pt idx="383">
                  <c:v>92</c:v>
                </c:pt>
                <c:pt idx="384">
                  <c:v>92.25</c:v>
                </c:pt>
                <c:pt idx="385">
                  <c:v>92.5</c:v>
                </c:pt>
                <c:pt idx="386">
                  <c:v>92.75</c:v>
                </c:pt>
                <c:pt idx="387">
                  <c:v>93</c:v>
                </c:pt>
                <c:pt idx="388">
                  <c:v>93.25</c:v>
                </c:pt>
                <c:pt idx="389">
                  <c:v>93.5</c:v>
                </c:pt>
                <c:pt idx="390">
                  <c:v>93.75</c:v>
                </c:pt>
                <c:pt idx="391">
                  <c:v>94</c:v>
                </c:pt>
                <c:pt idx="392">
                  <c:v>94.25</c:v>
                </c:pt>
                <c:pt idx="393">
                  <c:v>94.5</c:v>
                </c:pt>
                <c:pt idx="394">
                  <c:v>94.75</c:v>
                </c:pt>
                <c:pt idx="395">
                  <c:v>95</c:v>
                </c:pt>
                <c:pt idx="396">
                  <c:v>95.25</c:v>
                </c:pt>
                <c:pt idx="397">
                  <c:v>95.5</c:v>
                </c:pt>
                <c:pt idx="398">
                  <c:v>95.75</c:v>
                </c:pt>
                <c:pt idx="399">
                  <c:v>96</c:v>
                </c:pt>
                <c:pt idx="400">
                  <c:v>96</c:v>
                </c:pt>
                <c:pt idx="401">
                  <c:v>96.25</c:v>
                </c:pt>
                <c:pt idx="402">
                  <c:v>96.5</c:v>
                </c:pt>
                <c:pt idx="403">
                  <c:v>96.75</c:v>
                </c:pt>
                <c:pt idx="404">
                  <c:v>97</c:v>
                </c:pt>
                <c:pt idx="405">
                  <c:v>97.25</c:v>
                </c:pt>
                <c:pt idx="406">
                  <c:v>97.5</c:v>
                </c:pt>
                <c:pt idx="407">
                  <c:v>97.75</c:v>
                </c:pt>
                <c:pt idx="408">
                  <c:v>98</c:v>
                </c:pt>
                <c:pt idx="409">
                  <c:v>98.25</c:v>
                </c:pt>
                <c:pt idx="410">
                  <c:v>98.5</c:v>
                </c:pt>
                <c:pt idx="411">
                  <c:v>98.75</c:v>
                </c:pt>
                <c:pt idx="412">
                  <c:v>99</c:v>
                </c:pt>
                <c:pt idx="413">
                  <c:v>99.25</c:v>
                </c:pt>
                <c:pt idx="414">
                  <c:v>99.5</c:v>
                </c:pt>
                <c:pt idx="415">
                  <c:v>99.75</c:v>
                </c:pt>
                <c:pt idx="416">
                  <c:v>100</c:v>
                </c:pt>
                <c:pt idx="417">
                  <c:v>100.25</c:v>
                </c:pt>
                <c:pt idx="418">
                  <c:v>100.5</c:v>
                </c:pt>
                <c:pt idx="419">
                  <c:v>100.75</c:v>
                </c:pt>
                <c:pt idx="420">
                  <c:v>101</c:v>
                </c:pt>
                <c:pt idx="421">
                  <c:v>101.25</c:v>
                </c:pt>
                <c:pt idx="422">
                  <c:v>101.5</c:v>
                </c:pt>
                <c:pt idx="423">
                  <c:v>101.75</c:v>
                </c:pt>
                <c:pt idx="424">
                  <c:v>102</c:v>
                </c:pt>
                <c:pt idx="425">
                  <c:v>102</c:v>
                </c:pt>
                <c:pt idx="426">
                  <c:v>102.25</c:v>
                </c:pt>
                <c:pt idx="427">
                  <c:v>102.5</c:v>
                </c:pt>
                <c:pt idx="428">
                  <c:v>102.75</c:v>
                </c:pt>
                <c:pt idx="429">
                  <c:v>103</c:v>
                </c:pt>
                <c:pt idx="430">
                  <c:v>103.25</c:v>
                </c:pt>
                <c:pt idx="431">
                  <c:v>103.5</c:v>
                </c:pt>
                <c:pt idx="432">
                  <c:v>103.75</c:v>
                </c:pt>
                <c:pt idx="433">
                  <c:v>104</c:v>
                </c:pt>
                <c:pt idx="434">
                  <c:v>104.25</c:v>
                </c:pt>
                <c:pt idx="435">
                  <c:v>104.5</c:v>
                </c:pt>
                <c:pt idx="436">
                  <c:v>104.75</c:v>
                </c:pt>
                <c:pt idx="437">
                  <c:v>105</c:v>
                </c:pt>
                <c:pt idx="438">
                  <c:v>105.25</c:v>
                </c:pt>
                <c:pt idx="439">
                  <c:v>105.5</c:v>
                </c:pt>
                <c:pt idx="440">
                  <c:v>105.75</c:v>
                </c:pt>
                <c:pt idx="441">
                  <c:v>106</c:v>
                </c:pt>
                <c:pt idx="442">
                  <c:v>106.25</c:v>
                </c:pt>
                <c:pt idx="443">
                  <c:v>106.5</c:v>
                </c:pt>
                <c:pt idx="444">
                  <c:v>106.75</c:v>
                </c:pt>
                <c:pt idx="445">
                  <c:v>107</c:v>
                </c:pt>
                <c:pt idx="446">
                  <c:v>107.25</c:v>
                </c:pt>
                <c:pt idx="447">
                  <c:v>107.5</c:v>
                </c:pt>
                <c:pt idx="448">
                  <c:v>107.75</c:v>
                </c:pt>
                <c:pt idx="449">
                  <c:v>108</c:v>
                </c:pt>
                <c:pt idx="450">
                  <c:v>108</c:v>
                </c:pt>
                <c:pt idx="451">
                  <c:v>108.25</c:v>
                </c:pt>
                <c:pt idx="452">
                  <c:v>108.5</c:v>
                </c:pt>
                <c:pt idx="453">
                  <c:v>108.75</c:v>
                </c:pt>
                <c:pt idx="454">
                  <c:v>109</c:v>
                </c:pt>
                <c:pt idx="455">
                  <c:v>109.25</c:v>
                </c:pt>
                <c:pt idx="456">
                  <c:v>109.5</c:v>
                </c:pt>
                <c:pt idx="457">
                  <c:v>109.75</c:v>
                </c:pt>
                <c:pt idx="458">
                  <c:v>110</c:v>
                </c:pt>
                <c:pt idx="459">
                  <c:v>110.25</c:v>
                </c:pt>
                <c:pt idx="460">
                  <c:v>110.5</c:v>
                </c:pt>
                <c:pt idx="461">
                  <c:v>110.75</c:v>
                </c:pt>
                <c:pt idx="462">
                  <c:v>111</c:v>
                </c:pt>
                <c:pt idx="463">
                  <c:v>111.25</c:v>
                </c:pt>
                <c:pt idx="464">
                  <c:v>111.5</c:v>
                </c:pt>
                <c:pt idx="465">
                  <c:v>111.75</c:v>
                </c:pt>
                <c:pt idx="466">
                  <c:v>112</c:v>
                </c:pt>
                <c:pt idx="467">
                  <c:v>112.25</c:v>
                </c:pt>
                <c:pt idx="468">
                  <c:v>112.5</c:v>
                </c:pt>
                <c:pt idx="469">
                  <c:v>112.75</c:v>
                </c:pt>
                <c:pt idx="470">
                  <c:v>113</c:v>
                </c:pt>
                <c:pt idx="471">
                  <c:v>113.25</c:v>
                </c:pt>
                <c:pt idx="472">
                  <c:v>113.5</c:v>
                </c:pt>
                <c:pt idx="473">
                  <c:v>113.75</c:v>
                </c:pt>
                <c:pt idx="474">
                  <c:v>114</c:v>
                </c:pt>
                <c:pt idx="475">
                  <c:v>114</c:v>
                </c:pt>
                <c:pt idx="476">
                  <c:v>114.25</c:v>
                </c:pt>
                <c:pt idx="477">
                  <c:v>114.5</c:v>
                </c:pt>
                <c:pt idx="478">
                  <c:v>114.75</c:v>
                </c:pt>
                <c:pt idx="479">
                  <c:v>115</c:v>
                </c:pt>
                <c:pt idx="480">
                  <c:v>115.25</c:v>
                </c:pt>
                <c:pt idx="481">
                  <c:v>115.5</c:v>
                </c:pt>
                <c:pt idx="482">
                  <c:v>115.75</c:v>
                </c:pt>
                <c:pt idx="483">
                  <c:v>116</c:v>
                </c:pt>
                <c:pt idx="484">
                  <c:v>116.25</c:v>
                </c:pt>
                <c:pt idx="485">
                  <c:v>116.5</c:v>
                </c:pt>
                <c:pt idx="486">
                  <c:v>116.75</c:v>
                </c:pt>
                <c:pt idx="487">
                  <c:v>117</c:v>
                </c:pt>
                <c:pt idx="488">
                  <c:v>117.25</c:v>
                </c:pt>
                <c:pt idx="489">
                  <c:v>117.5</c:v>
                </c:pt>
                <c:pt idx="490">
                  <c:v>117.75</c:v>
                </c:pt>
                <c:pt idx="491">
                  <c:v>118</c:v>
                </c:pt>
                <c:pt idx="492">
                  <c:v>118.25</c:v>
                </c:pt>
                <c:pt idx="493">
                  <c:v>118.5</c:v>
                </c:pt>
                <c:pt idx="494">
                  <c:v>118.75</c:v>
                </c:pt>
              </c:numCache>
            </c:numRef>
          </c:xVal>
          <c:yVal>
            <c:numRef>
              <c:f>Human_dose_prediction_100mg_qid!$B$4:$B$498</c:f>
              <c:numCache>
                <c:formatCode>0.00</c:formatCode>
                <c:ptCount val="495"/>
                <c:pt idx="0">
                  <c:v>0</c:v>
                </c:pt>
                <c:pt idx="1">
                  <c:v>52.609699999999997</c:v>
                </c:pt>
                <c:pt idx="2">
                  <c:v>96.376900000000006</c:v>
                </c:pt>
                <c:pt idx="3">
                  <c:v>132.62350000000001</c:v>
                </c:pt>
                <c:pt idx="4">
                  <c:v>162.47730000000001</c:v>
                </c:pt>
                <c:pt idx="5">
                  <c:v>186.90039999999999</c:v>
                </c:pt>
                <c:pt idx="6">
                  <c:v>206.71369999999999</c:v>
                </c:pt>
                <c:pt idx="7">
                  <c:v>222.6174</c:v>
                </c:pt>
                <c:pt idx="8">
                  <c:v>235.20849999999999</c:v>
                </c:pt>
                <c:pt idx="9">
                  <c:v>244.99619999999999</c:v>
                </c:pt>
                <c:pt idx="10">
                  <c:v>252.4144</c:v>
                </c:pt>
                <c:pt idx="11">
                  <c:v>257.8329</c:v>
                </c:pt>
                <c:pt idx="12">
                  <c:v>261.56689999999998</c:v>
                </c:pt>
                <c:pt idx="13">
                  <c:v>263.88479999999998</c:v>
                </c:pt>
                <c:pt idx="14">
                  <c:v>265.01519999999999</c:v>
                </c:pt>
                <c:pt idx="15">
                  <c:v>265.15249999999997</c:v>
                </c:pt>
                <c:pt idx="16">
                  <c:v>264.4622</c:v>
                </c:pt>
                <c:pt idx="17">
                  <c:v>263.08499999999998</c:v>
                </c:pt>
                <c:pt idx="18">
                  <c:v>261.14049999999997</c:v>
                </c:pt>
                <c:pt idx="19">
                  <c:v>258.73009999999999</c:v>
                </c:pt>
                <c:pt idx="20">
                  <c:v>255.9401</c:v>
                </c:pt>
                <c:pt idx="21">
                  <c:v>252.8434</c:v>
                </c:pt>
                <c:pt idx="22">
                  <c:v>249.50200000000001</c:v>
                </c:pt>
                <c:pt idx="23">
                  <c:v>245.96799999999999</c:v>
                </c:pt>
                <c:pt idx="24">
                  <c:v>242.28579999999999</c:v>
                </c:pt>
                <c:pt idx="25">
                  <c:v>242.28579999999999</c:v>
                </c:pt>
                <c:pt idx="26">
                  <c:v>291.10230000000001</c:v>
                </c:pt>
                <c:pt idx="27">
                  <c:v>330.99669999999998</c:v>
                </c:pt>
                <c:pt idx="28">
                  <c:v>363.31729999999999</c:v>
                </c:pt>
                <c:pt idx="29">
                  <c:v>389.21379999999999</c:v>
                </c:pt>
                <c:pt idx="30">
                  <c:v>409.66699999999997</c:v>
                </c:pt>
                <c:pt idx="31">
                  <c:v>425.51319999999998</c:v>
                </c:pt>
                <c:pt idx="32">
                  <c:v>437.46519999999998</c:v>
                </c:pt>
                <c:pt idx="33">
                  <c:v>446.13049999999998</c:v>
                </c:pt>
                <c:pt idx="34">
                  <c:v>452.02710000000002</c:v>
                </c:pt>
                <c:pt idx="35">
                  <c:v>455.5958</c:v>
                </c:pt>
                <c:pt idx="36">
                  <c:v>457.2122</c:v>
                </c:pt>
                <c:pt idx="37">
                  <c:v>457.19589999999999</c:v>
                </c:pt>
                <c:pt idx="38">
                  <c:v>455.81900000000002</c:v>
                </c:pt>
                <c:pt idx="39">
                  <c:v>453.31270000000001</c:v>
                </c:pt>
                <c:pt idx="40">
                  <c:v>449.87349999999998</c:v>
                </c:pt>
                <c:pt idx="41">
                  <c:v>445.66849999999999</c:v>
                </c:pt>
                <c:pt idx="42">
                  <c:v>440.83920000000001</c:v>
                </c:pt>
                <c:pt idx="43">
                  <c:v>435.50580000000002</c:v>
                </c:pt>
                <c:pt idx="44">
                  <c:v>429.77010000000001</c:v>
                </c:pt>
                <c:pt idx="45">
                  <c:v>423.71820000000002</c:v>
                </c:pt>
                <c:pt idx="46">
                  <c:v>417.4228</c:v>
                </c:pt>
                <c:pt idx="47">
                  <c:v>410.94540000000001</c:v>
                </c:pt>
                <c:pt idx="48">
                  <c:v>404.33760000000001</c:v>
                </c:pt>
                <c:pt idx="49">
                  <c:v>397.64299999999997</c:v>
                </c:pt>
                <c:pt idx="50">
                  <c:v>397.64299999999997</c:v>
                </c:pt>
                <c:pt idx="51">
                  <c:v>443.50749999999999</c:v>
                </c:pt>
                <c:pt idx="52">
                  <c:v>480.50970000000001</c:v>
                </c:pt>
                <c:pt idx="53">
                  <c:v>509.99650000000003</c:v>
                </c:pt>
                <c:pt idx="54">
                  <c:v>533.11699999999996</c:v>
                </c:pt>
                <c:pt idx="55">
                  <c:v>550.85080000000005</c:v>
                </c:pt>
                <c:pt idx="56">
                  <c:v>564.03290000000004</c:v>
                </c:pt>
                <c:pt idx="57">
                  <c:v>573.37519999999995</c:v>
                </c:pt>
                <c:pt idx="58">
                  <c:v>579.48410000000001</c:v>
                </c:pt>
                <c:pt idx="59">
                  <c:v>582.87630000000001</c:v>
                </c:pt>
                <c:pt idx="60">
                  <c:v>583.99170000000004</c:v>
                </c:pt>
                <c:pt idx="61">
                  <c:v>583.20479999999998</c:v>
                </c:pt>
                <c:pt idx="62">
                  <c:v>580.83399999999995</c:v>
                </c:pt>
                <c:pt idx="63">
                  <c:v>577.15039999999999</c:v>
                </c:pt>
                <c:pt idx="64">
                  <c:v>572.38400000000001</c:v>
                </c:pt>
                <c:pt idx="65">
                  <c:v>566.73040000000003</c:v>
                </c:pt>
                <c:pt idx="66">
                  <c:v>560.35559999999998</c:v>
                </c:pt>
                <c:pt idx="67">
                  <c:v>553.40020000000004</c:v>
                </c:pt>
                <c:pt idx="68">
                  <c:v>545.98339999999996</c:v>
                </c:pt>
                <c:pt idx="69">
                  <c:v>538.20600000000002</c:v>
                </c:pt>
                <c:pt idx="70">
                  <c:v>530.15309999999999</c:v>
                </c:pt>
                <c:pt idx="71">
                  <c:v>521.89660000000003</c:v>
                </c:pt>
                <c:pt idx="72">
                  <c:v>513.49699999999996</c:v>
                </c:pt>
                <c:pt idx="73">
                  <c:v>505.00510000000003</c:v>
                </c:pt>
                <c:pt idx="74">
                  <c:v>496.46350000000001</c:v>
                </c:pt>
                <c:pt idx="75">
                  <c:v>496.46350000000001</c:v>
                </c:pt>
                <c:pt idx="76">
                  <c:v>540.51760000000002</c:v>
                </c:pt>
                <c:pt idx="77">
                  <c:v>575.74480000000005</c:v>
                </c:pt>
                <c:pt idx="78">
                  <c:v>603.49149999999997</c:v>
                </c:pt>
                <c:pt idx="79">
                  <c:v>624.90589999999997</c:v>
                </c:pt>
                <c:pt idx="80">
                  <c:v>640.96680000000003</c:v>
                </c:pt>
                <c:pt idx="81">
                  <c:v>652.50850000000003</c:v>
                </c:pt>
                <c:pt idx="82">
                  <c:v>660.2423</c:v>
                </c:pt>
                <c:pt idx="83">
                  <c:v>664.77380000000005</c:v>
                </c:pt>
                <c:pt idx="84">
                  <c:v>666.6191</c:v>
                </c:pt>
                <c:pt idx="85">
                  <c:v>666.21730000000002</c:v>
                </c:pt>
                <c:pt idx="86">
                  <c:v>663.94230000000005</c:v>
                </c:pt>
                <c:pt idx="87">
                  <c:v>660.11199999999997</c:v>
                </c:pt>
                <c:pt idx="88">
                  <c:v>654.99670000000003</c:v>
                </c:pt>
                <c:pt idx="89">
                  <c:v>648.82600000000002</c:v>
                </c:pt>
                <c:pt idx="90">
                  <c:v>641.79489999999998</c:v>
                </c:pt>
                <c:pt idx="91">
                  <c:v>634.06859999999995</c:v>
                </c:pt>
                <c:pt idx="92">
                  <c:v>625.78740000000005</c:v>
                </c:pt>
                <c:pt idx="93">
                  <c:v>617.06979999999999</c:v>
                </c:pt>
                <c:pt idx="94">
                  <c:v>608.01610000000005</c:v>
                </c:pt>
                <c:pt idx="95">
                  <c:v>598.71100000000001</c:v>
                </c:pt>
                <c:pt idx="96">
                  <c:v>589.22590000000002</c:v>
                </c:pt>
                <c:pt idx="97">
                  <c:v>579.62059999999997</c:v>
                </c:pt>
                <c:pt idx="98">
                  <c:v>569.94569999999999</c:v>
                </c:pt>
                <c:pt idx="99">
                  <c:v>560.24310000000003</c:v>
                </c:pt>
                <c:pt idx="100">
                  <c:v>560.24310000000003</c:v>
                </c:pt>
                <c:pt idx="101">
                  <c:v>603.15790000000004</c:v>
                </c:pt>
                <c:pt idx="102">
                  <c:v>637.26700000000005</c:v>
                </c:pt>
                <c:pt idx="103">
                  <c:v>663.91639999999995</c:v>
                </c:pt>
                <c:pt idx="104">
                  <c:v>684.25379999999996</c:v>
                </c:pt>
                <c:pt idx="105">
                  <c:v>699.2577</c:v>
                </c:pt>
                <c:pt idx="106">
                  <c:v>709.76199999999994</c:v>
                </c:pt>
                <c:pt idx="107">
                  <c:v>716.47739999999999</c:v>
                </c:pt>
                <c:pt idx="108">
                  <c:v>720.00940000000003</c:v>
                </c:pt>
                <c:pt idx="109">
                  <c:v>720.87350000000004</c:v>
                </c:pt>
                <c:pt idx="110">
                  <c:v>719.5086</c:v>
                </c:pt>
                <c:pt idx="111">
                  <c:v>716.28809999999999</c:v>
                </c:pt>
                <c:pt idx="112">
                  <c:v>711.52970000000005</c:v>
                </c:pt>
                <c:pt idx="113">
                  <c:v>705.50329999999997</c:v>
                </c:pt>
                <c:pt idx="114">
                  <c:v>698.43809999999996</c:v>
                </c:pt>
                <c:pt idx="115">
                  <c:v>690.52880000000005</c:v>
                </c:pt>
                <c:pt idx="116">
                  <c:v>681.94029999999998</c:v>
                </c:pt>
                <c:pt idx="117">
                  <c:v>672.81259999999997</c:v>
                </c:pt>
                <c:pt idx="118">
                  <c:v>663.26400000000001</c:v>
                </c:pt>
                <c:pt idx="119">
                  <c:v>653.39430000000004</c:v>
                </c:pt>
                <c:pt idx="120">
                  <c:v>643.28800000000001</c:v>
                </c:pt>
                <c:pt idx="121">
                  <c:v>633.01620000000003</c:v>
                </c:pt>
                <c:pt idx="122">
                  <c:v>622.63850000000002</c:v>
                </c:pt>
                <c:pt idx="123">
                  <c:v>612.20510000000002</c:v>
                </c:pt>
                <c:pt idx="124">
                  <c:v>601.7577</c:v>
                </c:pt>
                <c:pt idx="125">
                  <c:v>601.7577</c:v>
                </c:pt>
                <c:pt idx="126">
                  <c:v>643.94110000000001</c:v>
                </c:pt>
                <c:pt idx="127">
                  <c:v>677.33209999999997</c:v>
                </c:pt>
                <c:pt idx="128">
                  <c:v>703.27620000000002</c:v>
                </c:pt>
                <c:pt idx="129">
                  <c:v>722.92110000000002</c:v>
                </c:pt>
                <c:pt idx="130">
                  <c:v>737.24480000000005</c:v>
                </c:pt>
                <c:pt idx="131">
                  <c:v>747.08119999999997</c:v>
                </c:pt>
                <c:pt idx="132">
                  <c:v>753.14070000000004</c:v>
                </c:pt>
                <c:pt idx="133">
                  <c:v>756.02850000000001</c:v>
                </c:pt>
                <c:pt idx="134">
                  <c:v>756.26</c:v>
                </c:pt>
                <c:pt idx="135">
                  <c:v>754.27369999999996</c:v>
                </c:pt>
                <c:pt idx="136">
                  <c:v>750.44309999999996</c:v>
                </c:pt>
                <c:pt idx="137">
                  <c:v>745.08529999999996</c:v>
                </c:pt>
                <c:pt idx="138">
                  <c:v>738.47029999999995</c:v>
                </c:pt>
                <c:pt idx="139">
                  <c:v>730.827</c:v>
                </c:pt>
                <c:pt idx="140">
                  <c:v>722.34979999999996</c:v>
                </c:pt>
                <c:pt idx="141">
                  <c:v>713.20370000000003</c:v>
                </c:pt>
                <c:pt idx="142">
                  <c:v>703.52819999999997</c:v>
                </c:pt>
                <c:pt idx="143">
                  <c:v>693.44150000000002</c:v>
                </c:pt>
                <c:pt idx="144">
                  <c:v>683.04330000000004</c:v>
                </c:pt>
                <c:pt idx="145">
                  <c:v>672.41790000000003</c:v>
                </c:pt>
                <c:pt idx="146">
                  <c:v>661.63620000000003</c:v>
                </c:pt>
                <c:pt idx="147">
                  <c:v>650.7577</c:v>
                </c:pt>
                <c:pt idx="148">
                  <c:v>639.83230000000003</c:v>
                </c:pt>
                <c:pt idx="149">
                  <c:v>628.90179999999998</c:v>
                </c:pt>
                <c:pt idx="150">
                  <c:v>628.90179999999998</c:v>
                </c:pt>
                <c:pt idx="151">
                  <c:v>670.6105</c:v>
                </c:pt>
                <c:pt idx="152">
                  <c:v>703.53510000000006</c:v>
                </c:pt>
                <c:pt idx="153">
                  <c:v>729.0213</c:v>
                </c:pt>
                <c:pt idx="154">
                  <c:v>748.21619999999996</c:v>
                </c:pt>
                <c:pt idx="155">
                  <c:v>762.09789999999998</c:v>
                </c:pt>
                <c:pt idx="156">
                  <c:v>771.50009999999997</c:v>
                </c:pt>
                <c:pt idx="157">
                  <c:v>777.13310000000001</c:v>
                </c:pt>
                <c:pt idx="158">
                  <c:v>779.60199999999998</c:v>
                </c:pt>
                <c:pt idx="159">
                  <c:v>779.42179999999996</c:v>
                </c:pt>
                <c:pt idx="160">
                  <c:v>777.03129999999999</c:v>
                </c:pt>
                <c:pt idx="161">
                  <c:v>772.80340000000001</c:v>
                </c:pt>
                <c:pt idx="162">
                  <c:v>767.05539999999996</c:v>
                </c:pt>
                <c:pt idx="163">
                  <c:v>760.05700000000002</c:v>
                </c:pt>
                <c:pt idx="164">
                  <c:v>752.03710000000001</c:v>
                </c:pt>
                <c:pt idx="165">
                  <c:v>743.19</c:v>
                </c:pt>
                <c:pt idx="166">
                  <c:v>733.68039999999996</c:v>
                </c:pt>
                <c:pt idx="167">
                  <c:v>723.64790000000005</c:v>
                </c:pt>
                <c:pt idx="168">
                  <c:v>713.21029999999996</c:v>
                </c:pt>
                <c:pt idx="169">
                  <c:v>702.46759999999995</c:v>
                </c:pt>
                <c:pt idx="170">
                  <c:v>691.50360000000001</c:v>
                </c:pt>
                <c:pt idx="171">
                  <c:v>680.38919999999996</c:v>
                </c:pt>
                <c:pt idx="172">
                  <c:v>669.18389999999999</c:v>
                </c:pt>
                <c:pt idx="173">
                  <c:v>657.9375</c:v>
                </c:pt>
                <c:pt idx="174">
                  <c:v>646.69150000000002</c:v>
                </c:pt>
                <c:pt idx="175">
                  <c:v>646.69150000000002</c:v>
                </c:pt>
                <c:pt idx="176">
                  <c:v>688.09029999999996</c:v>
                </c:pt>
                <c:pt idx="177">
                  <c:v>720.71050000000002</c:v>
                </c:pt>
                <c:pt idx="178">
                  <c:v>745.89750000000004</c:v>
                </c:pt>
                <c:pt idx="179">
                  <c:v>764.79849999999999</c:v>
                </c:pt>
                <c:pt idx="180">
                  <c:v>778.39149999999995</c:v>
                </c:pt>
                <c:pt idx="181">
                  <c:v>787.51009999999997</c:v>
                </c:pt>
                <c:pt idx="182">
                  <c:v>792.86429999999996</c:v>
                </c:pt>
                <c:pt idx="183">
                  <c:v>795.05930000000001</c:v>
                </c:pt>
                <c:pt idx="184">
                  <c:v>794.61009999999999</c:v>
                </c:pt>
                <c:pt idx="185">
                  <c:v>791.95519999999999</c:v>
                </c:pt>
                <c:pt idx="186">
                  <c:v>787.46759999999995</c:v>
                </c:pt>
                <c:pt idx="187">
                  <c:v>781.46450000000004</c:v>
                </c:pt>
                <c:pt idx="188">
                  <c:v>774.21540000000005</c:v>
                </c:pt>
                <c:pt idx="189">
                  <c:v>765.94910000000004</c:v>
                </c:pt>
                <c:pt idx="190">
                  <c:v>756.86</c:v>
                </c:pt>
                <c:pt idx="191">
                  <c:v>747.11260000000004</c:v>
                </c:pt>
                <c:pt idx="192">
                  <c:v>736.84640000000002</c:v>
                </c:pt>
                <c:pt idx="193">
                  <c:v>726.17930000000001</c:v>
                </c:pt>
                <c:pt idx="194">
                  <c:v>715.21100000000001</c:v>
                </c:pt>
                <c:pt idx="195">
                  <c:v>704.02539999999999</c:v>
                </c:pt>
                <c:pt idx="196">
                  <c:v>692.69330000000002</c:v>
                </c:pt>
                <c:pt idx="197">
                  <c:v>681.274</c:v>
                </c:pt>
                <c:pt idx="198">
                  <c:v>669.81740000000002</c:v>
                </c:pt>
                <c:pt idx="199">
                  <c:v>658.36479999999995</c:v>
                </c:pt>
                <c:pt idx="200">
                  <c:v>658.36479999999995</c:v>
                </c:pt>
                <c:pt idx="201">
                  <c:v>699.5607</c:v>
                </c:pt>
                <c:pt idx="202">
                  <c:v>731.98149999999998</c:v>
                </c:pt>
                <c:pt idx="203">
                  <c:v>756.97260000000006</c:v>
                </c:pt>
                <c:pt idx="204">
                  <c:v>775.68110000000001</c:v>
                </c:pt>
                <c:pt idx="205">
                  <c:v>789.08489999999995</c:v>
                </c:pt>
                <c:pt idx="206">
                  <c:v>798.01760000000002</c:v>
                </c:pt>
                <c:pt idx="207">
                  <c:v>803.1893</c:v>
                </c:pt>
                <c:pt idx="208">
                  <c:v>805.20479999999998</c:v>
                </c:pt>
                <c:pt idx="209">
                  <c:v>804.57929999999999</c:v>
                </c:pt>
                <c:pt idx="210">
                  <c:v>801.75120000000004</c:v>
                </c:pt>
                <c:pt idx="211">
                  <c:v>797.09339999999997</c:v>
                </c:pt>
                <c:pt idx="212">
                  <c:v>790.923</c:v>
                </c:pt>
                <c:pt idx="213">
                  <c:v>783.5095</c:v>
                </c:pt>
                <c:pt idx="214">
                  <c:v>775.08180000000004</c:v>
                </c:pt>
                <c:pt idx="215">
                  <c:v>765.83399999999995</c:v>
                </c:pt>
                <c:pt idx="216">
                  <c:v>755.9307</c:v>
                </c:pt>
                <c:pt idx="217">
                  <c:v>745.51130000000001</c:v>
                </c:pt>
                <c:pt idx="218">
                  <c:v>734.69370000000004</c:v>
                </c:pt>
                <c:pt idx="219">
                  <c:v>723.57749999999999</c:v>
                </c:pt>
                <c:pt idx="220">
                  <c:v>712.24659999999994</c:v>
                </c:pt>
                <c:pt idx="221">
                  <c:v>700.77170000000001</c:v>
                </c:pt>
                <c:pt idx="222">
                  <c:v>689.21209999999996</c:v>
                </c:pt>
                <c:pt idx="223">
                  <c:v>677.61760000000004</c:v>
                </c:pt>
                <c:pt idx="224">
                  <c:v>666.02959999999996</c:v>
                </c:pt>
                <c:pt idx="225">
                  <c:v>666.02959999999996</c:v>
                </c:pt>
                <c:pt idx="226">
                  <c:v>707.09230000000002</c:v>
                </c:pt>
                <c:pt idx="227">
                  <c:v>739.38229999999999</c:v>
                </c:pt>
                <c:pt idx="228">
                  <c:v>764.24490000000003</c:v>
                </c:pt>
                <c:pt idx="229">
                  <c:v>782.82709999999997</c:v>
                </c:pt>
                <c:pt idx="230">
                  <c:v>796.10680000000002</c:v>
                </c:pt>
                <c:pt idx="231">
                  <c:v>804.91759999999999</c:v>
                </c:pt>
                <c:pt idx="232">
                  <c:v>809.96939999999995</c:v>
                </c:pt>
                <c:pt idx="233">
                  <c:v>811.86720000000003</c:v>
                </c:pt>
                <c:pt idx="234">
                  <c:v>811.12609999999995</c:v>
                </c:pt>
                <c:pt idx="235">
                  <c:v>808.18430000000001</c:v>
                </c:pt>
                <c:pt idx="236">
                  <c:v>803.41480000000001</c:v>
                </c:pt>
                <c:pt idx="237">
                  <c:v>797.13459999999998</c:v>
                </c:pt>
                <c:pt idx="238">
                  <c:v>789.61329999999998</c:v>
                </c:pt>
                <c:pt idx="239">
                  <c:v>781.07960000000003</c:v>
                </c:pt>
                <c:pt idx="240">
                  <c:v>771.72770000000003</c:v>
                </c:pt>
                <c:pt idx="241">
                  <c:v>761.72209999999995</c:v>
                </c:pt>
                <c:pt idx="242">
                  <c:v>751.20219999999995</c:v>
                </c:pt>
                <c:pt idx="243">
                  <c:v>740.28579999999999</c:v>
                </c:pt>
                <c:pt idx="244">
                  <c:v>729.07249999999999</c:v>
                </c:pt>
                <c:pt idx="245">
                  <c:v>717.64620000000002</c:v>
                </c:pt>
                <c:pt idx="246">
                  <c:v>706.07749999999999</c:v>
                </c:pt>
                <c:pt idx="247">
                  <c:v>694.42579999999998</c:v>
                </c:pt>
                <c:pt idx="248">
                  <c:v>682.74080000000004</c:v>
                </c:pt>
                <c:pt idx="249">
                  <c:v>671.06389999999999</c:v>
                </c:pt>
                <c:pt idx="250">
                  <c:v>671.06389999999999</c:v>
                </c:pt>
                <c:pt idx="251">
                  <c:v>712.03920000000005</c:v>
                </c:pt>
                <c:pt idx="252">
                  <c:v>744.24339999999995</c:v>
                </c:pt>
                <c:pt idx="253">
                  <c:v>769.02160000000003</c:v>
                </c:pt>
                <c:pt idx="254">
                  <c:v>787.52089999999998</c:v>
                </c:pt>
                <c:pt idx="255">
                  <c:v>800.7192</c:v>
                </c:pt>
                <c:pt idx="256">
                  <c:v>809.44979999999998</c:v>
                </c:pt>
                <c:pt idx="257">
                  <c:v>814.423</c:v>
                </c:pt>
                <c:pt idx="258">
                  <c:v>816.24350000000004</c:v>
                </c:pt>
                <c:pt idx="259">
                  <c:v>815.42639999999994</c:v>
                </c:pt>
                <c:pt idx="260">
                  <c:v>812.41</c:v>
                </c:pt>
                <c:pt idx="261">
                  <c:v>807.56709999999998</c:v>
                </c:pt>
                <c:pt idx="262">
                  <c:v>801.21489999999994</c:v>
                </c:pt>
                <c:pt idx="263">
                  <c:v>793.62279999999998</c:v>
                </c:pt>
                <c:pt idx="264">
                  <c:v>785.01949999999999</c:v>
                </c:pt>
                <c:pt idx="265">
                  <c:v>775.5992</c:v>
                </c:pt>
                <c:pt idx="266">
                  <c:v>765.52639999999997</c:v>
                </c:pt>
                <c:pt idx="267">
                  <c:v>754.94050000000004</c:v>
                </c:pt>
                <c:pt idx="268">
                  <c:v>743.95920000000001</c:v>
                </c:pt>
                <c:pt idx="269">
                  <c:v>732.68219999999997</c:v>
                </c:pt>
                <c:pt idx="270">
                  <c:v>721.19320000000005</c:v>
                </c:pt>
                <c:pt idx="271">
                  <c:v>709.56299999999999</c:v>
                </c:pt>
                <c:pt idx="272">
                  <c:v>697.85090000000002</c:v>
                </c:pt>
                <c:pt idx="273">
                  <c:v>686.10640000000001</c:v>
                </c:pt>
                <c:pt idx="274">
                  <c:v>674.37109999999996</c:v>
                </c:pt>
                <c:pt idx="275">
                  <c:v>674.37109999999996</c:v>
                </c:pt>
                <c:pt idx="276">
                  <c:v>715.28899999999999</c:v>
                </c:pt>
                <c:pt idx="277">
                  <c:v>747.43679999999995</c:v>
                </c:pt>
                <c:pt idx="278">
                  <c:v>772.15949999999998</c:v>
                </c:pt>
                <c:pt idx="279">
                  <c:v>790.60440000000006</c:v>
                </c:pt>
                <c:pt idx="280">
                  <c:v>803.74919999999997</c:v>
                </c:pt>
                <c:pt idx="281">
                  <c:v>812.42729999999995</c:v>
                </c:pt>
                <c:pt idx="282">
                  <c:v>817.34879999999998</c:v>
                </c:pt>
                <c:pt idx="283">
                  <c:v>819.11860000000001</c:v>
                </c:pt>
                <c:pt idx="284">
                  <c:v>818.25149999999996</c:v>
                </c:pt>
                <c:pt idx="285">
                  <c:v>815.18610000000001</c:v>
                </c:pt>
                <c:pt idx="286">
                  <c:v>810.29510000000005</c:v>
                </c:pt>
                <c:pt idx="287">
                  <c:v>803.89549999999997</c:v>
                </c:pt>
                <c:pt idx="288">
                  <c:v>796.25689999999997</c:v>
                </c:pt>
                <c:pt idx="289">
                  <c:v>787.60789999999997</c:v>
                </c:pt>
                <c:pt idx="290">
                  <c:v>778.14269999999999</c:v>
                </c:pt>
                <c:pt idx="291">
                  <c:v>768.0258</c:v>
                </c:pt>
                <c:pt idx="292">
                  <c:v>757.39649999999995</c:v>
                </c:pt>
                <c:pt idx="293">
                  <c:v>746.37260000000003</c:v>
                </c:pt>
                <c:pt idx="294">
                  <c:v>735.05359999999996</c:v>
                </c:pt>
                <c:pt idx="295">
                  <c:v>723.52359999999999</c:v>
                </c:pt>
                <c:pt idx="296">
                  <c:v>711.85289999999998</c:v>
                </c:pt>
                <c:pt idx="297">
                  <c:v>700.101</c:v>
                </c:pt>
                <c:pt idx="298">
                  <c:v>688.3175</c:v>
                </c:pt>
                <c:pt idx="299">
                  <c:v>676.54380000000003</c:v>
                </c:pt>
                <c:pt idx="300">
                  <c:v>676.54380000000003</c:v>
                </c:pt>
                <c:pt idx="301">
                  <c:v>717.42409999999995</c:v>
                </c:pt>
                <c:pt idx="302">
                  <c:v>749.53480000000002</c:v>
                </c:pt>
                <c:pt idx="303">
                  <c:v>774.22119999999995</c:v>
                </c:pt>
                <c:pt idx="304">
                  <c:v>792.63030000000003</c:v>
                </c:pt>
                <c:pt idx="305">
                  <c:v>805.73990000000003</c:v>
                </c:pt>
                <c:pt idx="306">
                  <c:v>814.38350000000003</c:v>
                </c:pt>
                <c:pt idx="307">
                  <c:v>819.27099999999996</c:v>
                </c:pt>
                <c:pt idx="308">
                  <c:v>821.00739999999996</c:v>
                </c:pt>
                <c:pt idx="309">
                  <c:v>820.10760000000005</c:v>
                </c:pt>
                <c:pt idx="310">
                  <c:v>817.01</c:v>
                </c:pt>
                <c:pt idx="311">
                  <c:v>812.08730000000003</c:v>
                </c:pt>
                <c:pt idx="312">
                  <c:v>805.6567</c:v>
                </c:pt>
                <c:pt idx="313">
                  <c:v>797.98749999999995</c:v>
                </c:pt>
                <c:pt idx="314">
                  <c:v>789.30849999999998</c:v>
                </c:pt>
                <c:pt idx="315">
                  <c:v>779.81380000000001</c:v>
                </c:pt>
                <c:pt idx="316">
                  <c:v>769.66790000000003</c:v>
                </c:pt>
                <c:pt idx="317">
                  <c:v>759.01009999999997</c:v>
                </c:pt>
                <c:pt idx="318">
                  <c:v>747.95820000000003</c:v>
                </c:pt>
                <c:pt idx="319">
                  <c:v>736.61170000000004</c:v>
                </c:pt>
                <c:pt idx="320">
                  <c:v>725.05460000000005</c:v>
                </c:pt>
                <c:pt idx="321">
                  <c:v>713.35739999999998</c:v>
                </c:pt>
                <c:pt idx="322">
                  <c:v>701.57939999999996</c:v>
                </c:pt>
                <c:pt idx="323">
                  <c:v>689.77030000000002</c:v>
                </c:pt>
                <c:pt idx="324">
                  <c:v>677.97140000000002</c:v>
                </c:pt>
                <c:pt idx="325">
                  <c:v>677.97140000000002</c:v>
                </c:pt>
                <c:pt idx="326">
                  <c:v>718.82690000000002</c:v>
                </c:pt>
                <c:pt idx="327">
                  <c:v>750.91319999999996</c:v>
                </c:pt>
                <c:pt idx="328">
                  <c:v>775.57569999999998</c:v>
                </c:pt>
                <c:pt idx="329">
                  <c:v>793.96130000000005</c:v>
                </c:pt>
                <c:pt idx="330">
                  <c:v>807.04780000000005</c:v>
                </c:pt>
                <c:pt idx="331">
                  <c:v>815.66869999999994</c:v>
                </c:pt>
                <c:pt idx="332">
                  <c:v>820.53399999999999</c:v>
                </c:pt>
                <c:pt idx="333">
                  <c:v>822.24850000000004</c:v>
                </c:pt>
                <c:pt idx="334">
                  <c:v>821.32719999999995</c:v>
                </c:pt>
                <c:pt idx="335">
                  <c:v>818.20830000000001</c:v>
                </c:pt>
                <c:pt idx="336">
                  <c:v>813.26490000000001</c:v>
                </c:pt>
                <c:pt idx="337">
                  <c:v>806.81380000000001</c:v>
                </c:pt>
                <c:pt idx="338">
                  <c:v>799.12459999999999</c:v>
                </c:pt>
                <c:pt idx="339">
                  <c:v>790.42579999999998</c:v>
                </c:pt>
                <c:pt idx="340">
                  <c:v>780.9117</c:v>
                </c:pt>
                <c:pt idx="341">
                  <c:v>770.74680000000001</c:v>
                </c:pt>
                <c:pt idx="342">
                  <c:v>760.0702</c:v>
                </c:pt>
                <c:pt idx="343">
                  <c:v>749</c:v>
                </c:pt>
                <c:pt idx="344">
                  <c:v>737.6354</c:v>
                </c:pt>
                <c:pt idx="345">
                  <c:v>726.06060000000002</c:v>
                </c:pt>
                <c:pt idx="346">
                  <c:v>714.34590000000003</c:v>
                </c:pt>
                <c:pt idx="347">
                  <c:v>702.55079999999998</c:v>
                </c:pt>
                <c:pt idx="348">
                  <c:v>690.72479999999996</c:v>
                </c:pt>
                <c:pt idx="349">
                  <c:v>678.90930000000003</c:v>
                </c:pt>
                <c:pt idx="350">
                  <c:v>678.90930000000003</c:v>
                </c:pt>
                <c:pt idx="351">
                  <c:v>719.74850000000004</c:v>
                </c:pt>
                <c:pt idx="352">
                  <c:v>751.81889999999999</c:v>
                </c:pt>
                <c:pt idx="353">
                  <c:v>776.46569999999997</c:v>
                </c:pt>
                <c:pt idx="354">
                  <c:v>794.83579999999995</c:v>
                </c:pt>
                <c:pt idx="355">
                  <c:v>807.90719999999999</c:v>
                </c:pt>
                <c:pt idx="356">
                  <c:v>816.51310000000001</c:v>
                </c:pt>
                <c:pt idx="357">
                  <c:v>821.36379999999997</c:v>
                </c:pt>
                <c:pt idx="358">
                  <c:v>823.06389999999999</c:v>
                </c:pt>
                <c:pt idx="359">
                  <c:v>822.12840000000006</c:v>
                </c:pt>
                <c:pt idx="360">
                  <c:v>818.99570000000006</c:v>
                </c:pt>
                <c:pt idx="361">
                  <c:v>814.03859999999997</c:v>
                </c:pt>
                <c:pt idx="362">
                  <c:v>807.57410000000004</c:v>
                </c:pt>
                <c:pt idx="363">
                  <c:v>799.87159999999994</c:v>
                </c:pt>
                <c:pt idx="364">
                  <c:v>791.16</c:v>
                </c:pt>
                <c:pt idx="365">
                  <c:v>781.63310000000001</c:v>
                </c:pt>
                <c:pt idx="366">
                  <c:v>771.4556</c:v>
                </c:pt>
                <c:pt idx="367">
                  <c:v>760.76679999999999</c:v>
                </c:pt>
                <c:pt idx="368">
                  <c:v>749.68439999999998</c:v>
                </c:pt>
                <c:pt idx="369">
                  <c:v>738.30809999999997</c:v>
                </c:pt>
                <c:pt idx="370">
                  <c:v>726.72149999999999</c:v>
                </c:pt>
                <c:pt idx="371">
                  <c:v>714.99540000000002</c:v>
                </c:pt>
                <c:pt idx="372">
                  <c:v>703.18899999999996</c:v>
                </c:pt>
                <c:pt idx="373">
                  <c:v>691.3519</c:v>
                </c:pt>
                <c:pt idx="374">
                  <c:v>679.52560000000005</c:v>
                </c:pt>
                <c:pt idx="375">
                  <c:v>679.52560000000005</c:v>
                </c:pt>
                <c:pt idx="376">
                  <c:v>720.35410000000002</c:v>
                </c:pt>
                <c:pt idx="377">
                  <c:v>752.41399999999999</c:v>
                </c:pt>
                <c:pt idx="378">
                  <c:v>777.05039999999997</c:v>
                </c:pt>
                <c:pt idx="379">
                  <c:v>795.41039999999998</c:v>
                </c:pt>
                <c:pt idx="380">
                  <c:v>808.47180000000003</c:v>
                </c:pt>
                <c:pt idx="381">
                  <c:v>817.06799999999998</c:v>
                </c:pt>
                <c:pt idx="382">
                  <c:v>821.90899999999999</c:v>
                </c:pt>
                <c:pt idx="383">
                  <c:v>823.59960000000001</c:v>
                </c:pt>
                <c:pt idx="384">
                  <c:v>822.6549</c:v>
                </c:pt>
                <c:pt idx="385">
                  <c:v>819.51300000000003</c:v>
                </c:pt>
                <c:pt idx="386">
                  <c:v>814.54690000000005</c:v>
                </c:pt>
                <c:pt idx="387">
                  <c:v>808.07360000000006</c:v>
                </c:pt>
                <c:pt idx="388">
                  <c:v>800.36249999999995</c:v>
                </c:pt>
                <c:pt idx="389">
                  <c:v>791.64229999999998</c:v>
                </c:pt>
                <c:pt idx="390">
                  <c:v>782.10709999999995</c:v>
                </c:pt>
                <c:pt idx="391">
                  <c:v>771.92139999999995</c:v>
                </c:pt>
                <c:pt idx="392">
                  <c:v>761.22450000000003</c:v>
                </c:pt>
                <c:pt idx="393">
                  <c:v>750.13419999999996</c:v>
                </c:pt>
                <c:pt idx="394">
                  <c:v>738.75</c:v>
                </c:pt>
                <c:pt idx="395">
                  <c:v>727.1558</c:v>
                </c:pt>
                <c:pt idx="396">
                  <c:v>715.4221</c:v>
                </c:pt>
                <c:pt idx="397">
                  <c:v>703.60829999999999</c:v>
                </c:pt>
                <c:pt idx="398">
                  <c:v>691.76400000000001</c:v>
                </c:pt>
                <c:pt idx="399">
                  <c:v>679.93050000000005</c:v>
                </c:pt>
                <c:pt idx="400">
                  <c:v>679.93050000000005</c:v>
                </c:pt>
                <c:pt idx="401">
                  <c:v>720.75199999999995</c:v>
                </c:pt>
                <c:pt idx="402">
                  <c:v>752.80499999999995</c:v>
                </c:pt>
                <c:pt idx="403">
                  <c:v>777.43460000000005</c:v>
                </c:pt>
                <c:pt idx="404">
                  <c:v>795.78790000000004</c:v>
                </c:pt>
                <c:pt idx="405">
                  <c:v>808.84280000000001</c:v>
                </c:pt>
                <c:pt idx="406">
                  <c:v>817.4325</c:v>
                </c:pt>
                <c:pt idx="407">
                  <c:v>822.2672</c:v>
                </c:pt>
                <c:pt idx="408">
                  <c:v>823.95159999999998</c:v>
                </c:pt>
                <c:pt idx="409">
                  <c:v>823.00080000000003</c:v>
                </c:pt>
                <c:pt idx="410">
                  <c:v>819.85289999999998</c:v>
                </c:pt>
                <c:pt idx="411">
                  <c:v>814.8809</c:v>
                </c:pt>
                <c:pt idx="412">
                  <c:v>808.40179999999998</c:v>
                </c:pt>
                <c:pt idx="413">
                  <c:v>800.68499999999995</c:v>
                </c:pt>
                <c:pt idx="414">
                  <c:v>791.95920000000001</c:v>
                </c:pt>
                <c:pt idx="415">
                  <c:v>782.41849999999999</c:v>
                </c:pt>
                <c:pt idx="416">
                  <c:v>772.22739999999999</c:v>
                </c:pt>
                <c:pt idx="417">
                  <c:v>761.52520000000004</c:v>
                </c:pt>
                <c:pt idx="418">
                  <c:v>750.42970000000003</c:v>
                </c:pt>
                <c:pt idx="419">
                  <c:v>739.04039999999998</c:v>
                </c:pt>
                <c:pt idx="420">
                  <c:v>727.44110000000001</c:v>
                </c:pt>
                <c:pt idx="421">
                  <c:v>715.70249999999999</c:v>
                </c:pt>
                <c:pt idx="422">
                  <c:v>703.88379999999995</c:v>
                </c:pt>
                <c:pt idx="423">
                  <c:v>692.03470000000004</c:v>
                </c:pt>
                <c:pt idx="424">
                  <c:v>680.19650000000001</c:v>
                </c:pt>
                <c:pt idx="425">
                  <c:v>680.19650000000001</c:v>
                </c:pt>
                <c:pt idx="426">
                  <c:v>721.01340000000005</c:v>
                </c:pt>
                <c:pt idx="427">
                  <c:v>753.06190000000004</c:v>
                </c:pt>
                <c:pt idx="428">
                  <c:v>777.68700000000001</c:v>
                </c:pt>
                <c:pt idx="429">
                  <c:v>796.03599999999994</c:v>
                </c:pt>
                <c:pt idx="430">
                  <c:v>809.0865</c:v>
                </c:pt>
                <c:pt idx="431">
                  <c:v>817.67200000000003</c:v>
                </c:pt>
                <c:pt idx="432">
                  <c:v>822.50260000000003</c:v>
                </c:pt>
                <c:pt idx="433">
                  <c:v>824.18290000000002</c:v>
                </c:pt>
                <c:pt idx="434">
                  <c:v>823.22799999999995</c:v>
                </c:pt>
                <c:pt idx="435">
                  <c:v>820.07619999999997</c:v>
                </c:pt>
                <c:pt idx="436">
                  <c:v>815.10040000000004</c:v>
                </c:pt>
                <c:pt idx="437">
                  <c:v>808.61749999999995</c:v>
                </c:pt>
                <c:pt idx="438">
                  <c:v>800.89689999999996</c:v>
                </c:pt>
                <c:pt idx="439">
                  <c:v>792.16750000000002</c:v>
                </c:pt>
                <c:pt idx="440">
                  <c:v>782.62310000000002</c:v>
                </c:pt>
                <c:pt idx="441">
                  <c:v>772.42849999999999</c:v>
                </c:pt>
                <c:pt idx="442">
                  <c:v>761.72280000000001</c:v>
                </c:pt>
                <c:pt idx="443">
                  <c:v>750.62379999999996</c:v>
                </c:pt>
                <c:pt idx="444">
                  <c:v>739.23119999999994</c:v>
                </c:pt>
                <c:pt idx="445">
                  <c:v>727.62860000000001</c:v>
                </c:pt>
                <c:pt idx="446">
                  <c:v>715.88670000000002</c:v>
                </c:pt>
                <c:pt idx="447">
                  <c:v>704.06489999999997</c:v>
                </c:pt>
                <c:pt idx="448">
                  <c:v>692.21259999999995</c:v>
                </c:pt>
                <c:pt idx="449">
                  <c:v>680.37130000000002</c:v>
                </c:pt>
                <c:pt idx="450">
                  <c:v>680.37130000000002</c:v>
                </c:pt>
                <c:pt idx="451">
                  <c:v>721.18520000000001</c:v>
                </c:pt>
                <c:pt idx="452">
                  <c:v>753.23059999999998</c:v>
                </c:pt>
                <c:pt idx="453">
                  <c:v>777.85289999999998</c:v>
                </c:pt>
                <c:pt idx="454">
                  <c:v>796.19899999999996</c:v>
                </c:pt>
                <c:pt idx="455">
                  <c:v>809.24670000000003</c:v>
                </c:pt>
                <c:pt idx="456">
                  <c:v>817.82939999999996</c:v>
                </c:pt>
                <c:pt idx="457">
                  <c:v>822.65719999999999</c:v>
                </c:pt>
                <c:pt idx="458">
                  <c:v>824.33489999999995</c:v>
                </c:pt>
                <c:pt idx="459">
                  <c:v>823.37739999999997</c:v>
                </c:pt>
                <c:pt idx="460">
                  <c:v>820.22299999999996</c:v>
                </c:pt>
                <c:pt idx="461">
                  <c:v>815.24459999999999</c:v>
                </c:pt>
                <c:pt idx="462">
                  <c:v>808.75919999999996</c:v>
                </c:pt>
                <c:pt idx="463">
                  <c:v>801.03620000000001</c:v>
                </c:pt>
                <c:pt idx="464">
                  <c:v>792.30430000000001</c:v>
                </c:pt>
                <c:pt idx="465">
                  <c:v>782.75760000000002</c:v>
                </c:pt>
                <c:pt idx="466">
                  <c:v>772.56060000000002</c:v>
                </c:pt>
                <c:pt idx="467">
                  <c:v>761.85260000000005</c:v>
                </c:pt>
                <c:pt idx="468">
                  <c:v>750.75139999999999</c:v>
                </c:pt>
                <c:pt idx="469">
                  <c:v>739.35649999999998</c:v>
                </c:pt>
                <c:pt idx="470">
                  <c:v>727.7518</c:v>
                </c:pt>
                <c:pt idx="471">
                  <c:v>716.00779999999997</c:v>
                </c:pt>
                <c:pt idx="472">
                  <c:v>704.18380000000002</c:v>
                </c:pt>
                <c:pt idx="473">
                  <c:v>692.32950000000005</c:v>
                </c:pt>
                <c:pt idx="474">
                  <c:v>680.48620000000005</c:v>
                </c:pt>
                <c:pt idx="475">
                  <c:v>680.48620000000005</c:v>
                </c:pt>
                <c:pt idx="476">
                  <c:v>721.29809999999998</c:v>
                </c:pt>
                <c:pt idx="477">
                  <c:v>753.3415</c:v>
                </c:pt>
                <c:pt idx="478">
                  <c:v>777.96190000000001</c:v>
                </c:pt>
                <c:pt idx="479">
                  <c:v>796.30610000000001</c:v>
                </c:pt>
                <c:pt idx="480">
                  <c:v>809.3519</c:v>
                </c:pt>
                <c:pt idx="481">
                  <c:v>817.93280000000004</c:v>
                </c:pt>
                <c:pt idx="482">
                  <c:v>822.75879999999995</c:v>
                </c:pt>
                <c:pt idx="483">
                  <c:v>824.43470000000002</c:v>
                </c:pt>
                <c:pt idx="484">
                  <c:v>823.47550000000001</c:v>
                </c:pt>
                <c:pt idx="485">
                  <c:v>820.31939999999997</c:v>
                </c:pt>
                <c:pt idx="486">
                  <c:v>815.33929999999998</c:v>
                </c:pt>
                <c:pt idx="487">
                  <c:v>808.85230000000001</c:v>
                </c:pt>
                <c:pt idx="488">
                  <c:v>801.1277</c:v>
                </c:pt>
                <c:pt idx="489">
                  <c:v>792.39419999999996</c:v>
                </c:pt>
                <c:pt idx="490">
                  <c:v>782.84590000000003</c:v>
                </c:pt>
                <c:pt idx="491">
                  <c:v>772.64739999999995</c:v>
                </c:pt>
                <c:pt idx="492">
                  <c:v>761.93790000000001</c:v>
                </c:pt>
                <c:pt idx="493">
                  <c:v>750.83519999999999</c:v>
                </c:pt>
                <c:pt idx="494">
                  <c:v>739.43889999999999</c:v>
                </c:pt>
              </c:numCache>
            </c:numRef>
          </c:yVal>
          <c:smooth val="1"/>
          <c:extLst>
            <c:ext xmlns:c16="http://schemas.microsoft.com/office/drawing/2014/chart" uri="{C3380CC4-5D6E-409C-BE32-E72D297353CC}">
              <c16:uniqueId val="{00000000-7958-4AA2-B01E-61E063350A0F}"/>
            </c:ext>
          </c:extLst>
        </c:ser>
        <c:dLbls>
          <c:showLegendKey val="0"/>
          <c:showVal val="0"/>
          <c:showCatName val="0"/>
          <c:showSerName val="0"/>
          <c:showPercent val="0"/>
          <c:showBubbleSize val="0"/>
        </c:dLbls>
        <c:axId val="1142619663"/>
        <c:axId val="1142610927"/>
      </c:scatterChart>
      <c:valAx>
        <c:axId val="1142619663"/>
        <c:scaling>
          <c:orientation val="minMax"/>
          <c:max val="1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Time (h)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610927"/>
        <c:crosses val="autoZero"/>
        <c:crossBetween val="midCat"/>
      </c:valAx>
      <c:valAx>
        <c:axId val="11426109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Concentration (ng/mL)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61966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5400">
      <a:solidFill>
        <a:srgbClr val="0070C0"/>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Total plasma concentration of compound A after a </a:t>
            </a:r>
          </a:p>
          <a:p>
            <a:pPr>
              <a:defRPr/>
            </a:pPr>
            <a:r>
              <a:rPr lang="en-US" sz="1400" b="1" i="0" u="none" strike="noStrike" baseline="0" dirty="0">
                <a:solidFill>
                  <a:srgbClr val="00B050"/>
                </a:solidFill>
                <a:effectLst/>
              </a:rPr>
              <a:t>qd po dose of 400 mg to humans </a:t>
            </a:r>
            <a:endParaRPr lang="en-US" b="1" dirty="0">
              <a:solidFill>
                <a:srgbClr val="00B050"/>
              </a:solidFill>
            </a:endParaRPr>
          </a:p>
        </c:rich>
      </c:tx>
      <c:layout>
        <c:manualLayout>
          <c:xMode val="edge"/>
          <c:yMode val="edge"/>
          <c:x val="0.11597856120970933"/>
          <c:y val="4.859744850232458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694196408654207"/>
          <c:y val="0.1584486257633754"/>
          <c:w val="0.76918522502153219"/>
          <c:h val="0.73038937729595532"/>
        </c:manualLayout>
      </c:layout>
      <c:scatterChart>
        <c:scatterStyle val="smoothMarker"/>
        <c:varyColors val="0"/>
        <c:ser>
          <c:idx val="0"/>
          <c:order val="0"/>
          <c:tx>
            <c:v>AO-252 total concentration</c:v>
          </c:tx>
          <c:spPr>
            <a:ln w="19050" cap="rnd">
              <a:solidFill>
                <a:schemeClr val="accent1"/>
              </a:solidFill>
              <a:round/>
            </a:ln>
            <a:effectLst/>
          </c:spPr>
          <c:marker>
            <c:symbol val="none"/>
          </c:marker>
          <c:xVal>
            <c:numRef>
              <c:f>Human_dose_prediction_400mg_qd!$A$4:$A$493</c:f>
              <c:numCache>
                <c:formatCode>General</c:formatCode>
                <c:ptCount val="49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c:v>
                </c:pt>
                <c:pt idx="98">
                  <c:v>24.25</c:v>
                </c:pt>
                <c:pt idx="99">
                  <c:v>24.5</c:v>
                </c:pt>
                <c:pt idx="100">
                  <c:v>24.75</c:v>
                </c:pt>
                <c:pt idx="101">
                  <c:v>25</c:v>
                </c:pt>
                <c:pt idx="102">
                  <c:v>25.25</c:v>
                </c:pt>
                <c:pt idx="103">
                  <c:v>25.5</c:v>
                </c:pt>
                <c:pt idx="104">
                  <c:v>25.75</c:v>
                </c:pt>
                <c:pt idx="105">
                  <c:v>26</c:v>
                </c:pt>
                <c:pt idx="106">
                  <c:v>26.25</c:v>
                </c:pt>
                <c:pt idx="107">
                  <c:v>26.5</c:v>
                </c:pt>
                <c:pt idx="108">
                  <c:v>26.75</c:v>
                </c:pt>
                <c:pt idx="109">
                  <c:v>27</c:v>
                </c:pt>
                <c:pt idx="110">
                  <c:v>27.25</c:v>
                </c:pt>
                <c:pt idx="111">
                  <c:v>27.5</c:v>
                </c:pt>
                <c:pt idx="112">
                  <c:v>27.75</c:v>
                </c:pt>
                <c:pt idx="113">
                  <c:v>28</c:v>
                </c:pt>
                <c:pt idx="114">
                  <c:v>28.25</c:v>
                </c:pt>
                <c:pt idx="115">
                  <c:v>28.5</c:v>
                </c:pt>
                <c:pt idx="116">
                  <c:v>28.75</c:v>
                </c:pt>
                <c:pt idx="117">
                  <c:v>29</c:v>
                </c:pt>
                <c:pt idx="118">
                  <c:v>29.25</c:v>
                </c:pt>
                <c:pt idx="119">
                  <c:v>29.5</c:v>
                </c:pt>
                <c:pt idx="120">
                  <c:v>29.75</c:v>
                </c:pt>
                <c:pt idx="121">
                  <c:v>30</c:v>
                </c:pt>
                <c:pt idx="122">
                  <c:v>30.25</c:v>
                </c:pt>
                <c:pt idx="123">
                  <c:v>30.5</c:v>
                </c:pt>
                <c:pt idx="124">
                  <c:v>30.75</c:v>
                </c:pt>
                <c:pt idx="125">
                  <c:v>31</c:v>
                </c:pt>
                <c:pt idx="126">
                  <c:v>31.25</c:v>
                </c:pt>
                <c:pt idx="127">
                  <c:v>31.5</c:v>
                </c:pt>
                <c:pt idx="128">
                  <c:v>31.75</c:v>
                </c:pt>
                <c:pt idx="129">
                  <c:v>32</c:v>
                </c:pt>
                <c:pt idx="130">
                  <c:v>32.25</c:v>
                </c:pt>
                <c:pt idx="131">
                  <c:v>32.5</c:v>
                </c:pt>
                <c:pt idx="132">
                  <c:v>32.75</c:v>
                </c:pt>
                <c:pt idx="133">
                  <c:v>33</c:v>
                </c:pt>
                <c:pt idx="134">
                  <c:v>33.25</c:v>
                </c:pt>
                <c:pt idx="135">
                  <c:v>33.5</c:v>
                </c:pt>
                <c:pt idx="136">
                  <c:v>33.75</c:v>
                </c:pt>
                <c:pt idx="137">
                  <c:v>34</c:v>
                </c:pt>
                <c:pt idx="138">
                  <c:v>34.25</c:v>
                </c:pt>
                <c:pt idx="139">
                  <c:v>34.5</c:v>
                </c:pt>
                <c:pt idx="140">
                  <c:v>34.75</c:v>
                </c:pt>
                <c:pt idx="141">
                  <c:v>35</c:v>
                </c:pt>
                <c:pt idx="142">
                  <c:v>35.25</c:v>
                </c:pt>
                <c:pt idx="143">
                  <c:v>35.5</c:v>
                </c:pt>
                <c:pt idx="144">
                  <c:v>35.75</c:v>
                </c:pt>
                <c:pt idx="145">
                  <c:v>36</c:v>
                </c:pt>
                <c:pt idx="146">
                  <c:v>36.25</c:v>
                </c:pt>
                <c:pt idx="147">
                  <c:v>36.5</c:v>
                </c:pt>
                <c:pt idx="148">
                  <c:v>36.75</c:v>
                </c:pt>
                <c:pt idx="149">
                  <c:v>37</c:v>
                </c:pt>
                <c:pt idx="150">
                  <c:v>37.25</c:v>
                </c:pt>
                <c:pt idx="151">
                  <c:v>37.5</c:v>
                </c:pt>
                <c:pt idx="152">
                  <c:v>37.75</c:v>
                </c:pt>
                <c:pt idx="153">
                  <c:v>38</c:v>
                </c:pt>
                <c:pt idx="154">
                  <c:v>38.25</c:v>
                </c:pt>
                <c:pt idx="155">
                  <c:v>38.5</c:v>
                </c:pt>
                <c:pt idx="156">
                  <c:v>38.75</c:v>
                </c:pt>
                <c:pt idx="157">
                  <c:v>39</c:v>
                </c:pt>
                <c:pt idx="158">
                  <c:v>39.25</c:v>
                </c:pt>
                <c:pt idx="159">
                  <c:v>39.5</c:v>
                </c:pt>
                <c:pt idx="160">
                  <c:v>39.75</c:v>
                </c:pt>
                <c:pt idx="161">
                  <c:v>40</c:v>
                </c:pt>
                <c:pt idx="162">
                  <c:v>40.25</c:v>
                </c:pt>
                <c:pt idx="163">
                  <c:v>40.5</c:v>
                </c:pt>
                <c:pt idx="164">
                  <c:v>40.75</c:v>
                </c:pt>
                <c:pt idx="165">
                  <c:v>41</c:v>
                </c:pt>
                <c:pt idx="166">
                  <c:v>41.25</c:v>
                </c:pt>
                <c:pt idx="167">
                  <c:v>41.5</c:v>
                </c:pt>
                <c:pt idx="168">
                  <c:v>41.75</c:v>
                </c:pt>
                <c:pt idx="169">
                  <c:v>42</c:v>
                </c:pt>
                <c:pt idx="170">
                  <c:v>42.25</c:v>
                </c:pt>
                <c:pt idx="171">
                  <c:v>42.5</c:v>
                </c:pt>
                <c:pt idx="172">
                  <c:v>42.75</c:v>
                </c:pt>
                <c:pt idx="173">
                  <c:v>43</c:v>
                </c:pt>
                <c:pt idx="174">
                  <c:v>43.25</c:v>
                </c:pt>
                <c:pt idx="175">
                  <c:v>43.5</c:v>
                </c:pt>
                <c:pt idx="176">
                  <c:v>43.75</c:v>
                </c:pt>
                <c:pt idx="177">
                  <c:v>44</c:v>
                </c:pt>
                <c:pt idx="178">
                  <c:v>44.25</c:v>
                </c:pt>
                <c:pt idx="179">
                  <c:v>44.5</c:v>
                </c:pt>
                <c:pt idx="180">
                  <c:v>44.75</c:v>
                </c:pt>
                <c:pt idx="181">
                  <c:v>45</c:v>
                </c:pt>
                <c:pt idx="182">
                  <c:v>45.25</c:v>
                </c:pt>
                <c:pt idx="183">
                  <c:v>45.5</c:v>
                </c:pt>
                <c:pt idx="184">
                  <c:v>45.75</c:v>
                </c:pt>
                <c:pt idx="185">
                  <c:v>46</c:v>
                </c:pt>
                <c:pt idx="186">
                  <c:v>46.25</c:v>
                </c:pt>
                <c:pt idx="187">
                  <c:v>46.5</c:v>
                </c:pt>
                <c:pt idx="188">
                  <c:v>46.75</c:v>
                </c:pt>
                <c:pt idx="189">
                  <c:v>47</c:v>
                </c:pt>
                <c:pt idx="190">
                  <c:v>47.25</c:v>
                </c:pt>
                <c:pt idx="191">
                  <c:v>47.5</c:v>
                </c:pt>
                <c:pt idx="192">
                  <c:v>47.75</c:v>
                </c:pt>
                <c:pt idx="193">
                  <c:v>48</c:v>
                </c:pt>
                <c:pt idx="194">
                  <c:v>48</c:v>
                </c:pt>
                <c:pt idx="195">
                  <c:v>48.25</c:v>
                </c:pt>
                <c:pt idx="196">
                  <c:v>48.5</c:v>
                </c:pt>
                <c:pt idx="197">
                  <c:v>48.75</c:v>
                </c:pt>
                <c:pt idx="198">
                  <c:v>49</c:v>
                </c:pt>
                <c:pt idx="199">
                  <c:v>49.25</c:v>
                </c:pt>
                <c:pt idx="200">
                  <c:v>49.5</c:v>
                </c:pt>
                <c:pt idx="201">
                  <c:v>49.75</c:v>
                </c:pt>
                <c:pt idx="202">
                  <c:v>50</c:v>
                </c:pt>
                <c:pt idx="203">
                  <c:v>50.25</c:v>
                </c:pt>
                <c:pt idx="204">
                  <c:v>50.5</c:v>
                </c:pt>
                <c:pt idx="205">
                  <c:v>50.75</c:v>
                </c:pt>
                <c:pt idx="206">
                  <c:v>51</c:v>
                </c:pt>
                <c:pt idx="207">
                  <c:v>51.25</c:v>
                </c:pt>
                <c:pt idx="208">
                  <c:v>51.5</c:v>
                </c:pt>
                <c:pt idx="209">
                  <c:v>51.75</c:v>
                </c:pt>
                <c:pt idx="210">
                  <c:v>52</c:v>
                </c:pt>
                <c:pt idx="211">
                  <c:v>52.25</c:v>
                </c:pt>
                <c:pt idx="212">
                  <c:v>52.5</c:v>
                </c:pt>
                <c:pt idx="213">
                  <c:v>52.75</c:v>
                </c:pt>
                <c:pt idx="214">
                  <c:v>53</c:v>
                </c:pt>
                <c:pt idx="215">
                  <c:v>53.25</c:v>
                </c:pt>
                <c:pt idx="216">
                  <c:v>53.5</c:v>
                </c:pt>
                <c:pt idx="217">
                  <c:v>53.75</c:v>
                </c:pt>
                <c:pt idx="218">
                  <c:v>54</c:v>
                </c:pt>
                <c:pt idx="219">
                  <c:v>54.25</c:v>
                </c:pt>
                <c:pt idx="220">
                  <c:v>54.5</c:v>
                </c:pt>
                <c:pt idx="221">
                  <c:v>54.75</c:v>
                </c:pt>
                <c:pt idx="222">
                  <c:v>55</c:v>
                </c:pt>
                <c:pt idx="223">
                  <c:v>55.25</c:v>
                </c:pt>
                <c:pt idx="224">
                  <c:v>55.5</c:v>
                </c:pt>
                <c:pt idx="225">
                  <c:v>55.75</c:v>
                </c:pt>
                <c:pt idx="226">
                  <c:v>56</c:v>
                </c:pt>
                <c:pt idx="227">
                  <c:v>56.25</c:v>
                </c:pt>
                <c:pt idx="228">
                  <c:v>56.5</c:v>
                </c:pt>
                <c:pt idx="229">
                  <c:v>56.75</c:v>
                </c:pt>
                <c:pt idx="230">
                  <c:v>57</c:v>
                </c:pt>
                <c:pt idx="231">
                  <c:v>57.25</c:v>
                </c:pt>
                <c:pt idx="232">
                  <c:v>57.5</c:v>
                </c:pt>
                <c:pt idx="233">
                  <c:v>57.75</c:v>
                </c:pt>
                <c:pt idx="234">
                  <c:v>58</c:v>
                </c:pt>
                <c:pt idx="235">
                  <c:v>58.25</c:v>
                </c:pt>
                <c:pt idx="236">
                  <c:v>58.5</c:v>
                </c:pt>
                <c:pt idx="237">
                  <c:v>58.75</c:v>
                </c:pt>
                <c:pt idx="238">
                  <c:v>59</c:v>
                </c:pt>
                <c:pt idx="239">
                  <c:v>59.25</c:v>
                </c:pt>
                <c:pt idx="240">
                  <c:v>59.5</c:v>
                </c:pt>
                <c:pt idx="241">
                  <c:v>59.75</c:v>
                </c:pt>
                <c:pt idx="242">
                  <c:v>60</c:v>
                </c:pt>
                <c:pt idx="243">
                  <c:v>60.25</c:v>
                </c:pt>
                <c:pt idx="244">
                  <c:v>60.5</c:v>
                </c:pt>
                <c:pt idx="245">
                  <c:v>60.75</c:v>
                </c:pt>
                <c:pt idx="246">
                  <c:v>61</c:v>
                </c:pt>
                <c:pt idx="247">
                  <c:v>61.25</c:v>
                </c:pt>
                <c:pt idx="248">
                  <c:v>61.5</c:v>
                </c:pt>
                <c:pt idx="249">
                  <c:v>61.75</c:v>
                </c:pt>
                <c:pt idx="250">
                  <c:v>62</c:v>
                </c:pt>
                <c:pt idx="251">
                  <c:v>62.25</c:v>
                </c:pt>
                <c:pt idx="252">
                  <c:v>62.5</c:v>
                </c:pt>
                <c:pt idx="253">
                  <c:v>62.75</c:v>
                </c:pt>
                <c:pt idx="254">
                  <c:v>63</c:v>
                </c:pt>
                <c:pt idx="255">
                  <c:v>63.25</c:v>
                </c:pt>
                <c:pt idx="256">
                  <c:v>63.5</c:v>
                </c:pt>
                <c:pt idx="257">
                  <c:v>63.75</c:v>
                </c:pt>
                <c:pt idx="258">
                  <c:v>64</c:v>
                </c:pt>
                <c:pt idx="259">
                  <c:v>64.25</c:v>
                </c:pt>
                <c:pt idx="260">
                  <c:v>64.5</c:v>
                </c:pt>
                <c:pt idx="261">
                  <c:v>64.75</c:v>
                </c:pt>
                <c:pt idx="262">
                  <c:v>65</c:v>
                </c:pt>
                <c:pt idx="263">
                  <c:v>65.25</c:v>
                </c:pt>
                <c:pt idx="264">
                  <c:v>65.5</c:v>
                </c:pt>
                <c:pt idx="265">
                  <c:v>65.75</c:v>
                </c:pt>
                <c:pt idx="266">
                  <c:v>66</c:v>
                </c:pt>
                <c:pt idx="267">
                  <c:v>66.25</c:v>
                </c:pt>
                <c:pt idx="268">
                  <c:v>66.5</c:v>
                </c:pt>
                <c:pt idx="269">
                  <c:v>66.75</c:v>
                </c:pt>
                <c:pt idx="270">
                  <c:v>67</c:v>
                </c:pt>
                <c:pt idx="271">
                  <c:v>67.25</c:v>
                </c:pt>
                <c:pt idx="272">
                  <c:v>67.5</c:v>
                </c:pt>
                <c:pt idx="273">
                  <c:v>67.75</c:v>
                </c:pt>
                <c:pt idx="274">
                  <c:v>68</c:v>
                </c:pt>
                <c:pt idx="275">
                  <c:v>68.25</c:v>
                </c:pt>
                <c:pt idx="276">
                  <c:v>68.5</c:v>
                </c:pt>
                <c:pt idx="277">
                  <c:v>68.75</c:v>
                </c:pt>
                <c:pt idx="278">
                  <c:v>69</c:v>
                </c:pt>
                <c:pt idx="279">
                  <c:v>69.25</c:v>
                </c:pt>
                <c:pt idx="280">
                  <c:v>69.5</c:v>
                </c:pt>
                <c:pt idx="281">
                  <c:v>69.75</c:v>
                </c:pt>
                <c:pt idx="282">
                  <c:v>70</c:v>
                </c:pt>
                <c:pt idx="283">
                  <c:v>70.25</c:v>
                </c:pt>
                <c:pt idx="284">
                  <c:v>70.5</c:v>
                </c:pt>
                <c:pt idx="285">
                  <c:v>70.75</c:v>
                </c:pt>
                <c:pt idx="286">
                  <c:v>71</c:v>
                </c:pt>
                <c:pt idx="287">
                  <c:v>71.25</c:v>
                </c:pt>
                <c:pt idx="288">
                  <c:v>71.5</c:v>
                </c:pt>
                <c:pt idx="289">
                  <c:v>71.75</c:v>
                </c:pt>
                <c:pt idx="290">
                  <c:v>72</c:v>
                </c:pt>
                <c:pt idx="291">
                  <c:v>72</c:v>
                </c:pt>
                <c:pt idx="292">
                  <c:v>72.25</c:v>
                </c:pt>
                <c:pt idx="293">
                  <c:v>72.5</c:v>
                </c:pt>
                <c:pt idx="294">
                  <c:v>72.75</c:v>
                </c:pt>
                <c:pt idx="295">
                  <c:v>73</c:v>
                </c:pt>
                <c:pt idx="296">
                  <c:v>73.25</c:v>
                </c:pt>
                <c:pt idx="297">
                  <c:v>73.5</c:v>
                </c:pt>
                <c:pt idx="298">
                  <c:v>73.75</c:v>
                </c:pt>
                <c:pt idx="299">
                  <c:v>74</c:v>
                </c:pt>
                <c:pt idx="300">
                  <c:v>74.25</c:v>
                </c:pt>
                <c:pt idx="301">
                  <c:v>74.5</c:v>
                </c:pt>
                <c:pt idx="302">
                  <c:v>74.75</c:v>
                </c:pt>
                <c:pt idx="303">
                  <c:v>75</c:v>
                </c:pt>
                <c:pt idx="304">
                  <c:v>75.25</c:v>
                </c:pt>
                <c:pt idx="305">
                  <c:v>75.5</c:v>
                </c:pt>
                <c:pt idx="306">
                  <c:v>75.75</c:v>
                </c:pt>
                <c:pt idx="307">
                  <c:v>76</c:v>
                </c:pt>
                <c:pt idx="308">
                  <c:v>76.25</c:v>
                </c:pt>
                <c:pt idx="309">
                  <c:v>76.5</c:v>
                </c:pt>
                <c:pt idx="310">
                  <c:v>76.75</c:v>
                </c:pt>
                <c:pt idx="311">
                  <c:v>77</c:v>
                </c:pt>
                <c:pt idx="312">
                  <c:v>77.25</c:v>
                </c:pt>
                <c:pt idx="313">
                  <c:v>77.5</c:v>
                </c:pt>
                <c:pt idx="314">
                  <c:v>77.75</c:v>
                </c:pt>
                <c:pt idx="315">
                  <c:v>78</c:v>
                </c:pt>
                <c:pt idx="316">
                  <c:v>78.25</c:v>
                </c:pt>
                <c:pt idx="317">
                  <c:v>78.5</c:v>
                </c:pt>
                <c:pt idx="318">
                  <c:v>78.75</c:v>
                </c:pt>
                <c:pt idx="319">
                  <c:v>79</c:v>
                </c:pt>
                <c:pt idx="320">
                  <c:v>79.25</c:v>
                </c:pt>
                <c:pt idx="321">
                  <c:v>79.5</c:v>
                </c:pt>
                <c:pt idx="322">
                  <c:v>79.75</c:v>
                </c:pt>
                <c:pt idx="323">
                  <c:v>80</c:v>
                </c:pt>
                <c:pt idx="324">
                  <c:v>80.25</c:v>
                </c:pt>
                <c:pt idx="325">
                  <c:v>80.5</c:v>
                </c:pt>
                <c:pt idx="326">
                  <c:v>80.75</c:v>
                </c:pt>
                <c:pt idx="327">
                  <c:v>81</c:v>
                </c:pt>
                <c:pt idx="328">
                  <c:v>81.25</c:v>
                </c:pt>
                <c:pt idx="329">
                  <c:v>81.5</c:v>
                </c:pt>
                <c:pt idx="330">
                  <c:v>81.75</c:v>
                </c:pt>
                <c:pt idx="331">
                  <c:v>82</c:v>
                </c:pt>
                <c:pt idx="332">
                  <c:v>82.25</c:v>
                </c:pt>
                <c:pt idx="333">
                  <c:v>82.5</c:v>
                </c:pt>
                <c:pt idx="334">
                  <c:v>82.75</c:v>
                </c:pt>
                <c:pt idx="335">
                  <c:v>83</c:v>
                </c:pt>
                <c:pt idx="336">
                  <c:v>83.25</c:v>
                </c:pt>
                <c:pt idx="337">
                  <c:v>83.5</c:v>
                </c:pt>
                <c:pt idx="338">
                  <c:v>83.75</c:v>
                </c:pt>
                <c:pt idx="339">
                  <c:v>84</c:v>
                </c:pt>
                <c:pt idx="340">
                  <c:v>84.25</c:v>
                </c:pt>
                <c:pt idx="341">
                  <c:v>84.5</c:v>
                </c:pt>
                <c:pt idx="342">
                  <c:v>84.75</c:v>
                </c:pt>
                <c:pt idx="343">
                  <c:v>85</c:v>
                </c:pt>
                <c:pt idx="344">
                  <c:v>85.25</c:v>
                </c:pt>
                <c:pt idx="345">
                  <c:v>85.5</c:v>
                </c:pt>
                <c:pt idx="346">
                  <c:v>85.75</c:v>
                </c:pt>
                <c:pt idx="347">
                  <c:v>86</c:v>
                </c:pt>
                <c:pt idx="348">
                  <c:v>86.25</c:v>
                </c:pt>
                <c:pt idx="349">
                  <c:v>86.5</c:v>
                </c:pt>
                <c:pt idx="350">
                  <c:v>86.75</c:v>
                </c:pt>
                <c:pt idx="351">
                  <c:v>87</c:v>
                </c:pt>
                <c:pt idx="352">
                  <c:v>87.25</c:v>
                </c:pt>
                <c:pt idx="353">
                  <c:v>87.5</c:v>
                </c:pt>
                <c:pt idx="354">
                  <c:v>87.75</c:v>
                </c:pt>
                <c:pt idx="355">
                  <c:v>88</c:v>
                </c:pt>
                <c:pt idx="356">
                  <c:v>88.25</c:v>
                </c:pt>
                <c:pt idx="357">
                  <c:v>88.5</c:v>
                </c:pt>
                <c:pt idx="358">
                  <c:v>88.75</c:v>
                </c:pt>
                <c:pt idx="359">
                  <c:v>89</c:v>
                </c:pt>
                <c:pt idx="360">
                  <c:v>89.25</c:v>
                </c:pt>
                <c:pt idx="361">
                  <c:v>89.5</c:v>
                </c:pt>
                <c:pt idx="362">
                  <c:v>89.75</c:v>
                </c:pt>
                <c:pt idx="363">
                  <c:v>90</c:v>
                </c:pt>
                <c:pt idx="364">
                  <c:v>90.25</c:v>
                </c:pt>
                <c:pt idx="365">
                  <c:v>90.5</c:v>
                </c:pt>
                <c:pt idx="366">
                  <c:v>90.75</c:v>
                </c:pt>
                <c:pt idx="367">
                  <c:v>91</c:v>
                </c:pt>
                <c:pt idx="368">
                  <c:v>91.25</c:v>
                </c:pt>
                <c:pt idx="369">
                  <c:v>91.5</c:v>
                </c:pt>
                <c:pt idx="370">
                  <c:v>91.75</c:v>
                </c:pt>
                <c:pt idx="371">
                  <c:v>92</c:v>
                </c:pt>
                <c:pt idx="372">
                  <c:v>92.25</c:v>
                </c:pt>
                <c:pt idx="373">
                  <c:v>92.5</c:v>
                </c:pt>
                <c:pt idx="374">
                  <c:v>92.75</c:v>
                </c:pt>
                <c:pt idx="375">
                  <c:v>93</c:v>
                </c:pt>
                <c:pt idx="376">
                  <c:v>93.25</c:v>
                </c:pt>
                <c:pt idx="377">
                  <c:v>93.5</c:v>
                </c:pt>
                <c:pt idx="378">
                  <c:v>93.75</c:v>
                </c:pt>
                <c:pt idx="379">
                  <c:v>94</c:v>
                </c:pt>
                <c:pt idx="380">
                  <c:v>94.25</c:v>
                </c:pt>
                <c:pt idx="381">
                  <c:v>94.5</c:v>
                </c:pt>
                <c:pt idx="382">
                  <c:v>94.75</c:v>
                </c:pt>
                <c:pt idx="383">
                  <c:v>95</c:v>
                </c:pt>
                <c:pt idx="384">
                  <c:v>95.25</c:v>
                </c:pt>
                <c:pt idx="385">
                  <c:v>95.5</c:v>
                </c:pt>
                <c:pt idx="386">
                  <c:v>95.75</c:v>
                </c:pt>
                <c:pt idx="387">
                  <c:v>96</c:v>
                </c:pt>
                <c:pt idx="388">
                  <c:v>96</c:v>
                </c:pt>
                <c:pt idx="389">
                  <c:v>96.25</c:v>
                </c:pt>
                <c:pt idx="390">
                  <c:v>96.5</c:v>
                </c:pt>
                <c:pt idx="391">
                  <c:v>96.75</c:v>
                </c:pt>
                <c:pt idx="392">
                  <c:v>97</c:v>
                </c:pt>
                <c:pt idx="393">
                  <c:v>97.25</c:v>
                </c:pt>
                <c:pt idx="394">
                  <c:v>97.5</c:v>
                </c:pt>
                <c:pt idx="395">
                  <c:v>97.75</c:v>
                </c:pt>
                <c:pt idx="396">
                  <c:v>98</c:v>
                </c:pt>
                <c:pt idx="397">
                  <c:v>98.25</c:v>
                </c:pt>
                <c:pt idx="398">
                  <c:v>98.5</c:v>
                </c:pt>
                <c:pt idx="399">
                  <c:v>98.75</c:v>
                </c:pt>
                <c:pt idx="400">
                  <c:v>99</c:v>
                </c:pt>
                <c:pt idx="401">
                  <c:v>99.25</c:v>
                </c:pt>
                <c:pt idx="402">
                  <c:v>99.5</c:v>
                </c:pt>
                <c:pt idx="403">
                  <c:v>99.75</c:v>
                </c:pt>
                <c:pt idx="404">
                  <c:v>100</c:v>
                </c:pt>
                <c:pt idx="405">
                  <c:v>100.25</c:v>
                </c:pt>
                <c:pt idx="406">
                  <c:v>100.5</c:v>
                </c:pt>
                <c:pt idx="407">
                  <c:v>100.75</c:v>
                </c:pt>
                <c:pt idx="408">
                  <c:v>101</c:v>
                </c:pt>
                <c:pt idx="409">
                  <c:v>101.25</c:v>
                </c:pt>
                <c:pt idx="410">
                  <c:v>101.5</c:v>
                </c:pt>
                <c:pt idx="411">
                  <c:v>101.75</c:v>
                </c:pt>
                <c:pt idx="412">
                  <c:v>102</c:v>
                </c:pt>
                <c:pt idx="413">
                  <c:v>102.25</c:v>
                </c:pt>
                <c:pt idx="414">
                  <c:v>102.5</c:v>
                </c:pt>
                <c:pt idx="415">
                  <c:v>102.75</c:v>
                </c:pt>
                <c:pt idx="416">
                  <c:v>103</c:v>
                </c:pt>
                <c:pt idx="417">
                  <c:v>103.25</c:v>
                </c:pt>
                <c:pt idx="418">
                  <c:v>103.5</c:v>
                </c:pt>
                <c:pt idx="419">
                  <c:v>103.75</c:v>
                </c:pt>
                <c:pt idx="420">
                  <c:v>104</c:v>
                </c:pt>
                <c:pt idx="421">
                  <c:v>104.25</c:v>
                </c:pt>
                <c:pt idx="422">
                  <c:v>104.5</c:v>
                </c:pt>
                <c:pt idx="423">
                  <c:v>104.75</c:v>
                </c:pt>
                <c:pt idx="424">
                  <c:v>105</c:v>
                </c:pt>
                <c:pt idx="425">
                  <c:v>105.25</c:v>
                </c:pt>
                <c:pt idx="426">
                  <c:v>105.5</c:v>
                </c:pt>
                <c:pt idx="427">
                  <c:v>105.75</c:v>
                </c:pt>
                <c:pt idx="428">
                  <c:v>106</c:v>
                </c:pt>
                <c:pt idx="429">
                  <c:v>106.25</c:v>
                </c:pt>
                <c:pt idx="430">
                  <c:v>106.5</c:v>
                </c:pt>
                <c:pt idx="431">
                  <c:v>106.75</c:v>
                </c:pt>
                <c:pt idx="432">
                  <c:v>107</c:v>
                </c:pt>
                <c:pt idx="433">
                  <c:v>107.25</c:v>
                </c:pt>
                <c:pt idx="434">
                  <c:v>107.5</c:v>
                </c:pt>
                <c:pt idx="435">
                  <c:v>107.75</c:v>
                </c:pt>
                <c:pt idx="436">
                  <c:v>108</c:v>
                </c:pt>
                <c:pt idx="437">
                  <c:v>108.25</c:v>
                </c:pt>
                <c:pt idx="438">
                  <c:v>108.5</c:v>
                </c:pt>
                <c:pt idx="439">
                  <c:v>108.75</c:v>
                </c:pt>
                <c:pt idx="440">
                  <c:v>109</c:v>
                </c:pt>
                <c:pt idx="441">
                  <c:v>109.25</c:v>
                </c:pt>
                <c:pt idx="442">
                  <c:v>109.5</c:v>
                </c:pt>
                <c:pt idx="443">
                  <c:v>109.75</c:v>
                </c:pt>
                <c:pt idx="444">
                  <c:v>110</c:v>
                </c:pt>
                <c:pt idx="445">
                  <c:v>110.25</c:v>
                </c:pt>
                <c:pt idx="446">
                  <c:v>110.5</c:v>
                </c:pt>
                <c:pt idx="447">
                  <c:v>110.75</c:v>
                </c:pt>
                <c:pt idx="448">
                  <c:v>111</c:v>
                </c:pt>
                <c:pt idx="449">
                  <c:v>111.25</c:v>
                </c:pt>
                <c:pt idx="450">
                  <c:v>111.5</c:v>
                </c:pt>
                <c:pt idx="451">
                  <c:v>111.75</c:v>
                </c:pt>
                <c:pt idx="452">
                  <c:v>112</c:v>
                </c:pt>
                <c:pt idx="453">
                  <c:v>112.25</c:v>
                </c:pt>
                <c:pt idx="454">
                  <c:v>112.5</c:v>
                </c:pt>
                <c:pt idx="455">
                  <c:v>112.75</c:v>
                </c:pt>
                <c:pt idx="456">
                  <c:v>113</c:v>
                </c:pt>
                <c:pt idx="457">
                  <c:v>113.25</c:v>
                </c:pt>
                <c:pt idx="458">
                  <c:v>113.5</c:v>
                </c:pt>
                <c:pt idx="459">
                  <c:v>113.75</c:v>
                </c:pt>
                <c:pt idx="460">
                  <c:v>114</c:v>
                </c:pt>
                <c:pt idx="461">
                  <c:v>114.25</c:v>
                </c:pt>
                <c:pt idx="462">
                  <c:v>114.5</c:v>
                </c:pt>
                <c:pt idx="463">
                  <c:v>114.75</c:v>
                </c:pt>
                <c:pt idx="464">
                  <c:v>115</c:v>
                </c:pt>
                <c:pt idx="465">
                  <c:v>115.25</c:v>
                </c:pt>
                <c:pt idx="466">
                  <c:v>115.5</c:v>
                </c:pt>
                <c:pt idx="467">
                  <c:v>115.75</c:v>
                </c:pt>
                <c:pt idx="468">
                  <c:v>116</c:v>
                </c:pt>
                <c:pt idx="469">
                  <c:v>116.25</c:v>
                </c:pt>
                <c:pt idx="470">
                  <c:v>116.5</c:v>
                </c:pt>
                <c:pt idx="471">
                  <c:v>116.75</c:v>
                </c:pt>
                <c:pt idx="472">
                  <c:v>117</c:v>
                </c:pt>
                <c:pt idx="473">
                  <c:v>117.25</c:v>
                </c:pt>
                <c:pt idx="474">
                  <c:v>117.5</c:v>
                </c:pt>
                <c:pt idx="475">
                  <c:v>117.75</c:v>
                </c:pt>
                <c:pt idx="476">
                  <c:v>118</c:v>
                </c:pt>
                <c:pt idx="477">
                  <c:v>118.25</c:v>
                </c:pt>
                <c:pt idx="478">
                  <c:v>118.5</c:v>
                </c:pt>
                <c:pt idx="479">
                  <c:v>118.75</c:v>
                </c:pt>
                <c:pt idx="480">
                  <c:v>119</c:v>
                </c:pt>
                <c:pt idx="481">
                  <c:v>119.25</c:v>
                </c:pt>
                <c:pt idx="482">
                  <c:v>119.5</c:v>
                </c:pt>
                <c:pt idx="483">
                  <c:v>119.75</c:v>
                </c:pt>
                <c:pt idx="484">
                  <c:v>120</c:v>
                </c:pt>
              </c:numCache>
            </c:numRef>
          </c:xVal>
          <c:yVal>
            <c:numRef>
              <c:f>Human_dose_prediction_400mg_qd!$B$4:$B$493</c:f>
              <c:numCache>
                <c:formatCode>General</c:formatCode>
                <c:ptCount val="490"/>
                <c:pt idx="0">
                  <c:v>0</c:v>
                </c:pt>
                <c:pt idx="1">
                  <c:v>210.43860000000001</c:v>
                </c:pt>
                <c:pt idx="2">
                  <c:v>385.5077</c:v>
                </c:pt>
                <c:pt idx="3">
                  <c:v>530.49419999999998</c:v>
                </c:pt>
                <c:pt idx="4">
                  <c:v>649.90920000000006</c:v>
                </c:pt>
                <c:pt idx="5">
                  <c:v>747.60159999999996</c:v>
                </c:pt>
                <c:pt idx="6">
                  <c:v>826.85500000000002</c:v>
                </c:pt>
                <c:pt idx="7">
                  <c:v>890.46969999999999</c:v>
                </c:pt>
                <c:pt idx="8">
                  <c:v>940.83420000000001</c:v>
                </c:pt>
                <c:pt idx="9">
                  <c:v>979.98479999999995</c:v>
                </c:pt>
                <c:pt idx="10">
                  <c:v>1009.6574000000001</c:v>
                </c:pt>
                <c:pt idx="11">
                  <c:v>1031.3315</c:v>
                </c:pt>
                <c:pt idx="12">
                  <c:v>1046.2675999999999</c:v>
                </c:pt>
                <c:pt idx="13">
                  <c:v>1055.5392999999999</c:v>
                </c:pt>
                <c:pt idx="14">
                  <c:v>1060.0608</c:v>
                </c:pt>
                <c:pt idx="15">
                  <c:v>1060.6099999999999</c:v>
                </c:pt>
                <c:pt idx="16">
                  <c:v>1057.8488</c:v>
                </c:pt>
                <c:pt idx="17">
                  <c:v>1052.3400999999999</c:v>
                </c:pt>
                <c:pt idx="18">
                  <c:v>1044.5619999999999</c:v>
                </c:pt>
                <c:pt idx="19">
                  <c:v>1034.9205999999999</c:v>
                </c:pt>
                <c:pt idx="20">
                  <c:v>1023.7605</c:v>
                </c:pt>
                <c:pt idx="21">
                  <c:v>1011.3738</c:v>
                </c:pt>
                <c:pt idx="22">
                  <c:v>998.00789999999995</c:v>
                </c:pt>
                <c:pt idx="23">
                  <c:v>983.87220000000002</c:v>
                </c:pt>
                <c:pt idx="24">
                  <c:v>969.14329999999995</c:v>
                </c:pt>
                <c:pt idx="25">
                  <c:v>953.97050000000002</c:v>
                </c:pt>
                <c:pt idx="26">
                  <c:v>938.47919999999999</c:v>
                </c:pt>
                <c:pt idx="27">
                  <c:v>922.7749</c:v>
                </c:pt>
                <c:pt idx="28">
                  <c:v>906.9461</c:v>
                </c:pt>
                <c:pt idx="29">
                  <c:v>891.06650000000002</c:v>
                </c:pt>
                <c:pt idx="30">
                  <c:v>875.19780000000003</c:v>
                </c:pt>
                <c:pt idx="31">
                  <c:v>859.39089999999999</c:v>
                </c:pt>
                <c:pt idx="32">
                  <c:v>843.68799999999999</c:v>
                </c:pt>
                <c:pt idx="33">
                  <c:v>828.12350000000004</c:v>
                </c:pt>
                <c:pt idx="34">
                  <c:v>812.72569999999996</c:v>
                </c:pt>
                <c:pt idx="35">
                  <c:v>797.5172</c:v>
                </c:pt>
                <c:pt idx="36">
                  <c:v>782.51610000000005</c:v>
                </c:pt>
                <c:pt idx="37">
                  <c:v>767.73670000000004</c:v>
                </c:pt>
                <c:pt idx="38">
                  <c:v>753.19</c:v>
                </c:pt>
                <c:pt idx="39">
                  <c:v>738.88409999999999</c:v>
                </c:pt>
                <c:pt idx="40">
                  <c:v>724.82500000000005</c:v>
                </c:pt>
                <c:pt idx="41">
                  <c:v>711.01649999999995</c:v>
                </c:pt>
                <c:pt idx="42">
                  <c:v>697.46109999999999</c:v>
                </c:pt>
                <c:pt idx="43">
                  <c:v>684.15970000000004</c:v>
                </c:pt>
                <c:pt idx="44">
                  <c:v>671.11220000000003</c:v>
                </c:pt>
                <c:pt idx="45">
                  <c:v>658.31740000000002</c:v>
                </c:pt>
                <c:pt idx="46">
                  <c:v>645.77359999999999</c:v>
                </c:pt>
                <c:pt idx="47">
                  <c:v>633.47829999999999</c:v>
                </c:pt>
                <c:pt idx="48">
                  <c:v>621.42849999999999</c:v>
                </c:pt>
                <c:pt idx="49">
                  <c:v>609.62090000000001</c:v>
                </c:pt>
                <c:pt idx="50">
                  <c:v>598.05169999999998</c:v>
                </c:pt>
                <c:pt idx="51">
                  <c:v>586.71709999999996</c:v>
                </c:pt>
                <c:pt idx="52">
                  <c:v>575.61289999999997</c:v>
                </c:pt>
                <c:pt idx="53">
                  <c:v>564.73490000000004</c:v>
                </c:pt>
                <c:pt idx="54">
                  <c:v>554.0788</c:v>
                </c:pt>
                <c:pt idx="55">
                  <c:v>543.64</c:v>
                </c:pt>
                <c:pt idx="56">
                  <c:v>533.41420000000005</c:v>
                </c:pt>
                <c:pt idx="57">
                  <c:v>523.39700000000005</c:v>
                </c:pt>
                <c:pt idx="58">
                  <c:v>513.58389999999997</c:v>
                </c:pt>
                <c:pt idx="59">
                  <c:v>503.97039999999998</c:v>
                </c:pt>
                <c:pt idx="60">
                  <c:v>494.55239999999998</c:v>
                </c:pt>
                <c:pt idx="61">
                  <c:v>485.3254</c:v>
                </c:pt>
                <c:pt idx="62">
                  <c:v>476.28519999999997</c:v>
                </c:pt>
                <c:pt idx="63">
                  <c:v>467.42770000000002</c:v>
                </c:pt>
                <c:pt idx="64">
                  <c:v>458.74869999999999</c:v>
                </c:pt>
                <c:pt idx="65">
                  <c:v>450.24439999999998</c:v>
                </c:pt>
                <c:pt idx="66">
                  <c:v>441.91059999999999</c:v>
                </c:pt>
                <c:pt idx="67">
                  <c:v>433.74369999999999</c:v>
                </c:pt>
                <c:pt idx="68">
                  <c:v>425.73970000000003</c:v>
                </c:pt>
                <c:pt idx="69">
                  <c:v>417.89519999999999</c:v>
                </c:pt>
                <c:pt idx="70">
                  <c:v>410.20639999999997</c:v>
                </c:pt>
                <c:pt idx="71">
                  <c:v>402.67</c:v>
                </c:pt>
                <c:pt idx="72">
                  <c:v>395.2824</c:v>
                </c:pt>
                <c:pt idx="73">
                  <c:v>388.0403</c:v>
                </c:pt>
                <c:pt idx="74">
                  <c:v>380.94060000000002</c:v>
                </c:pt>
                <c:pt idx="75">
                  <c:v>373.98</c:v>
                </c:pt>
                <c:pt idx="76">
                  <c:v>367.15539999999999</c:v>
                </c:pt>
                <c:pt idx="77">
                  <c:v>360.46390000000002</c:v>
                </c:pt>
                <c:pt idx="78">
                  <c:v>353.90249999999997</c:v>
                </c:pt>
                <c:pt idx="79">
                  <c:v>347.46839999999997</c:v>
                </c:pt>
                <c:pt idx="80">
                  <c:v>341.15879999999999</c:v>
                </c:pt>
                <c:pt idx="81">
                  <c:v>334.97089999999997</c:v>
                </c:pt>
                <c:pt idx="82">
                  <c:v>328.90219999999999</c:v>
                </c:pt>
                <c:pt idx="83">
                  <c:v>322.95</c:v>
                </c:pt>
                <c:pt idx="84">
                  <c:v>317.11189999999999</c:v>
                </c:pt>
                <c:pt idx="85">
                  <c:v>311.3854</c:v>
                </c:pt>
                <c:pt idx="86">
                  <c:v>305.7681</c:v>
                </c:pt>
                <c:pt idx="87">
                  <c:v>300.25760000000002</c:v>
                </c:pt>
                <c:pt idx="88">
                  <c:v>294.8519</c:v>
                </c:pt>
                <c:pt idx="89">
                  <c:v>289.54849999999999</c:v>
                </c:pt>
                <c:pt idx="90">
                  <c:v>284.34539999999998</c:v>
                </c:pt>
                <c:pt idx="91">
                  <c:v>279.2405</c:v>
                </c:pt>
                <c:pt idx="92">
                  <c:v>274.23169999999999</c:v>
                </c:pt>
                <c:pt idx="93">
                  <c:v>269.31700000000001</c:v>
                </c:pt>
                <c:pt idx="94">
                  <c:v>264.49450000000002</c:v>
                </c:pt>
                <c:pt idx="95">
                  <c:v>259.76229999999998</c:v>
                </c:pt>
                <c:pt idx="96">
                  <c:v>255.11840000000001</c:v>
                </c:pt>
                <c:pt idx="97">
                  <c:v>255.11840000000001</c:v>
                </c:pt>
                <c:pt idx="98">
                  <c:v>460.99979999999999</c:v>
                </c:pt>
                <c:pt idx="99">
                  <c:v>631.59659999999997</c:v>
                </c:pt>
                <c:pt idx="100">
                  <c:v>772.19370000000004</c:v>
                </c:pt>
                <c:pt idx="101">
                  <c:v>887.30089999999996</c:v>
                </c:pt>
                <c:pt idx="102">
                  <c:v>980.76530000000002</c:v>
                </c:pt>
                <c:pt idx="103">
                  <c:v>1055.8687</c:v>
                </c:pt>
                <c:pt idx="104">
                  <c:v>1115.4102</c:v>
                </c:pt>
                <c:pt idx="105">
                  <c:v>1161.7764999999999</c:v>
                </c:pt>
                <c:pt idx="106">
                  <c:v>1197.0025000000001</c:v>
                </c:pt>
                <c:pt idx="107">
                  <c:v>1222.8226</c:v>
                </c:pt>
                <c:pt idx="108">
                  <c:v>1240.7148999999999</c:v>
                </c:pt>
                <c:pt idx="109">
                  <c:v>1251.9385</c:v>
                </c:pt>
                <c:pt idx="110">
                  <c:v>1257.5655999999999</c:v>
                </c:pt>
                <c:pt idx="111">
                  <c:v>1258.5091</c:v>
                </c:pt>
                <c:pt idx="112">
                  <c:v>1255.5455999999999</c:v>
                </c:pt>
                <c:pt idx="113">
                  <c:v>1249.3358000000001</c:v>
                </c:pt>
                <c:pt idx="114">
                  <c:v>1240.4412</c:v>
                </c:pt>
                <c:pt idx="115">
                  <c:v>1229.3387</c:v>
                </c:pt>
                <c:pt idx="116">
                  <c:v>1216.4332999999999</c:v>
                </c:pt>
                <c:pt idx="117">
                  <c:v>1202.0684000000001</c:v>
                </c:pt>
                <c:pt idx="118">
                  <c:v>1186.5350000000001</c:v>
                </c:pt>
                <c:pt idx="119">
                  <c:v>1170.0794000000001</c:v>
                </c:pt>
                <c:pt idx="120">
                  <c:v>1152.9096999999999</c:v>
                </c:pt>
                <c:pt idx="121">
                  <c:v>1135.2017000000001</c:v>
                </c:pt>
                <c:pt idx="122">
                  <c:v>1117.1034</c:v>
                </c:pt>
                <c:pt idx="123">
                  <c:v>1098.7393999999999</c:v>
                </c:pt>
                <c:pt idx="124">
                  <c:v>1080.2141999999999</c:v>
                </c:pt>
                <c:pt idx="125">
                  <c:v>1061.6151</c:v>
                </c:pt>
                <c:pt idx="126">
                  <c:v>1043.0151000000001</c:v>
                </c:pt>
                <c:pt idx="127">
                  <c:v>1024.4748</c:v>
                </c:pt>
                <c:pt idx="128">
                  <c:v>1006.0441</c:v>
                </c:pt>
                <c:pt idx="129">
                  <c:v>987.7645</c:v>
                </c:pt>
                <c:pt idx="130">
                  <c:v>969.6694</c:v>
                </c:pt>
                <c:pt idx="131">
                  <c:v>951.78629999999998</c:v>
                </c:pt>
                <c:pt idx="132">
                  <c:v>934.13689999999997</c:v>
                </c:pt>
                <c:pt idx="133">
                  <c:v>916.73860000000002</c:v>
                </c:pt>
                <c:pt idx="134">
                  <c:v>899.60469999999998</c:v>
                </c:pt>
                <c:pt idx="135">
                  <c:v>882.74549999999999</c:v>
                </c:pt>
                <c:pt idx="136">
                  <c:v>866.16830000000004</c:v>
                </c:pt>
                <c:pt idx="137">
                  <c:v>849.87829999999997</c:v>
                </c:pt>
                <c:pt idx="138">
                  <c:v>833.87879999999996</c:v>
                </c:pt>
                <c:pt idx="139">
                  <c:v>818.1712</c:v>
                </c:pt>
                <c:pt idx="140">
                  <c:v>802.7559</c:v>
                </c:pt>
                <c:pt idx="141">
                  <c:v>787.63189999999997</c:v>
                </c:pt>
                <c:pt idx="142">
                  <c:v>772.79769999999996</c:v>
                </c:pt>
                <c:pt idx="143">
                  <c:v>758.25049999999999</c:v>
                </c:pt>
                <c:pt idx="144">
                  <c:v>743.98739999999998</c:v>
                </c:pt>
                <c:pt idx="145">
                  <c:v>730.00459999999998</c:v>
                </c:pt>
                <c:pt idx="146">
                  <c:v>716.29830000000004</c:v>
                </c:pt>
                <c:pt idx="147">
                  <c:v>702.86400000000003</c:v>
                </c:pt>
                <c:pt idx="148">
                  <c:v>689.69730000000004</c:v>
                </c:pt>
                <c:pt idx="149">
                  <c:v>676.79330000000004</c:v>
                </c:pt>
                <c:pt idx="150">
                  <c:v>664.14739999999995</c:v>
                </c:pt>
                <c:pt idx="151">
                  <c:v>651.75450000000001</c:v>
                </c:pt>
                <c:pt idx="152">
                  <c:v>639.60979999999995</c:v>
                </c:pt>
                <c:pt idx="153">
                  <c:v>627.70799999999997</c:v>
                </c:pt>
                <c:pt idx="154">
                  <c:v>616.0444</c:v>
                </c:pt>
                <c:pt idx="155">
                  <c:v>604.61400000000003</c:v>
                </c:pt>
                <c:pt idx="156">
                  <c:v>593.4117</c:v>
                </c:pt>
                <c:pt idx="157">
                  <c:v>582.43280000000004</c:v>
                </c:pt>
                <c:pt idx="158">
                  <c:v>571.67240000000004</c:v>
                </c:pt>
                <c:pt idx="159">
                  <c:v>561.1259</c:v>
                </c:pt>
                <c:pt idx="160">
                  <c:v>550.7885</c:v>
                </c:pt>
                <c:pt idx="161">
                  <c:v>540.65570000000002</c:v>
                </c:pt>
                <c:pt idx="162">
                  <c:v>530.72299999999996</c:v>
                </c:pt>
                <c:pt idx="163">
                  <c:v>520.98609999999996</c:v>
                </c:pt>
                <c:pt idx="164">
                  <c:v>511.44060000000002</c:v>
                </c:pt>
                <c:pt idx="165">
                  <c:v>502.08240000000001</c:v>
                </c:pt>
                <c:pt idx="166">
                  <c:v>492.90730000000002</c:v>
                </c:pt>
                <c:pt idx="167">
                  <c:v>483.91129999999998</c:v>
                </c:pt>
                <c:pt idx="168">
                  <c:v>475.09059999999999</c:v>
                </c:pt>
                <c:pt idx="169">
                  <c:v>466.44130000000001</c:v>
                </c:pt>
                <c:pt idx="170">
                  <c:v>457.95960000000002</c:v>
                </c:pt>
                <c:pt idx="171">
                  <c:v>449.642</c:v>
                </c:pt>
                <c:pt idx="172">
                  <c:v>441.48489999999998</c:v>
                </c:pt>
                <c:pt idx="173">
                  <c:v>433.48480000000001</c:v>
                </c:pt>
                <c:pt idx="174">
                  <c:v>425.63830000000002</c:v>
                </c:pt>
                <c:pt idx="175">
                  <c:v>417.94220000000001</c:v>
                </c:pt>
                <c:pt idx="176">
                  <c:v>410.39319999999998</c:v>
                </c:pt>
                <c:pt idx="177">
                  <c:v>402.98820000000001</c:v>
                </c:pt>
                <c:pt idx="178">
                  <c:v>395.72410000000002</c:v>
                </c:pt>
                <c:pt idx="179">
                  <c:v>388.59800000000001</c:v>
                </c:pt>
                <c:pt idx="180">
                  <c:v>381.60700000000003</c:v>
                </c:pt>
                <c:pt idx="181">
                  <c:v>374.7482</c:v>
                </c:pt>
                <c:pt idx="182">
                  <c:v>368.0188</c:v>
                </c:pt>
                <c:pt idx="183">
                  <c:v>361.41609999999997</c:v>
                </c:pt>
                <c:pt idx="184">
                  <c:v>354.93759999999997</c:v>
                </c:pt>
                <c:pt idx="185">
                  <c:v>348.5806</c:v>
                </c:pt>
                <c:pt idx="186">
                  <c:v>342.34269999999998</c:v>
                </c:pt>
                <c:pt idx="187">
                  <c:v>336.22129999999999</c:v>
                </c:pt>
                <c:pt idx="188">
                  <c:v>330.21420000000001</c:v>
                </c:pt>
                <c:pt idx="189">
                  <c:v>324.31889999999999</c:v>
                </c:pt>
                <c:pt idx="190">
                  <c:v>318.53320000000002</c:v>
                </c:pt>
                <c:pt idx="191">
                  <c:v>312.85489999999999</c:v>
                </c:pt>
                <c:pt idx="192">
                  <c:v>307.28179999999998</c:v>
                </c:pt>
                <c:pt idx="193">
                  <c:v>301.81180000000001</c:v>
                </c:pt>
                <c:pt idx="194">
                  <c:v>301.81180000000001</c:v>
                </c:pt>
                <c:pt idx="195">
                  <c:v>506.88150000000002</c:v>
                </c:pt>
                <c:pt idx="196">
                  <c:v>676.68050000000005</c:v>
                </c:pt>
                <c:pt idx="197">
                  <c:v>816.49400000000003</c:v>
                </c:pt>
                <c:pt idx="198">
                  <c:v>930.83109999999999</c:v>
                </c:pt>
                <c:pt idx="199">
                  <c:v>1023.5389</c:v>
                </c:pt>
                <c:pt idx="200">
                  <c:v>1097.8988999999999</c:v>
                </c:pt>
                <c:pt idx="201">
                  <c:v>1156.7099000000001</c:v>
                </c:pt>
                <c:pt idx="202">
                  <c:v>1202.3585</c:v>
                </c:pt>
                <c:pt idx="203">
                  <c:v>1236.8793000000001</c:v>
                </c:pt>
                <c:pt idx="204">
                  <c:v>1262.0065</c:v>
                </c:pt>
                <c:pt idx="205">
                  <c:v>1279.2179000000001</c:v>
                </c:pt>
                <c:pt idx="206">
                  <c:v>1289.7725</c:v>
                </c:pt>
                <c:pt idx="207">
                  <c:v>1294.7422999999999</c:v>
                </c:pt>
                <c:pt idx="208">
                  <c:v>1295.0398</c:v>
                </c:pt>
                <c:pt idx="209">
                  <c:v>1291.4417000000001</c:v>
                </c:pt>
                <c:pt idx="210">
                  <c:v>1284.6081999999999</c:v>
                </c:pt>
                <c:pt idx="211">
                  <c:v>1275.1008999999999</c:v>
                </c:pt>
                <c:pt idx="212">
                  <c:v>1263.3963000000001</c:v>
                </c:pt>
                <c:pt idx="213">
                  <c:v>1249.8993</c:v>
                </c:pt>
                <c:pt idx="214">
                  <c:v>1234.9530999999999</c:v>
                </c:pt>
                <c:pt idx="215">
                  <c:v>1218.8485000000001</c:v>
                </c:pt>
                <c:pt idx="216">
                  <c:v>1201.8316</c:v>
                </c:pt>
                <c:pt idx="217">
                  <c:v>1184.1105</c:v>
                </c:pt>
                <c:pt idx="218">
                  <c:v>1165.8606</c:v>
                </c:pt>
                <c:pt idx="219">
                  <c:v>1147.2299</c:v>
                </c:pt>
                <c:pt idx="220">
                  <c:v>1128.3426999999999</c:v>
                </c:pt>
                <c:pt idx="221">
                  <c:v>1109.3034</c:v>
                </c:pt>
                <c:pt idx="222">
                  <c:v>1090.1991</c:v>
                </c:pt>
                <c:pt idx="223">
                  <c:v>1071.1027999999999</c:v>
                </c:pt>
                <c:pt idx="224">
                  <c:v>1052.0746999999999</c:v>
                </c:pt>
                <c:pt idx="225">
                  <c:v>1033.1648</c:v>
                </c:pt>
                <c:pt idx="226">
                  <c:v>1014.4142000000001</c:v>
                </c:pt>
                <c:pt idx="227">
                  <c:v>995.85649999999998</c:v>
                </c:pt>
                <c:pt idx="228">
                  <c:v>977.51859999999999</c:v>
                </c:pt>
                <c:pt idx="229">
                  <c:v>959.42250000000001</c:v>
                </c:pt>
                <c:pt idx="230">
                  <c:v>941.58510000000001</c:v>
                </c:pt>
                <c:pt idx="231">
                  <c:v>924.01990000000001</c:v>
                </c:pt>
                <c:pt idx="232">
                  <c:v>906.73670000000004</c:v>
                </c:pt>
                <c:pt idx="233">
                  <c:v>889.74310000000003</c:v>
                </c:pt>
                <c:pt idx="234">
                  <c:v>873.04380000000003</c:v>
                </c:pt>
                <c:pt idx="235">
                  <c:v>856.64210000000003</c:v>
                </c:pt>
                <c:pt idx="236">
                  <c:v>840.5394</c:v>
                </c:pt>
                <c:pt idx="237">
                  <c:v>824.73569999999995</c:v>
                </c:pt>
                <c:pt idx="238">
                  <c:v>809.23030000000006</c:v>
                </c:pt>
                <c:pt idx="239">
                  <c:v>794.02110000000005</c:v>
                </c:pt>
                <c:pt idx="240">
                  <c:v>779.10550000000001</c:v>
                </c:pt>
                <c:pt idx="241">
                  <c:v>764.48030000000006</c:v>
                </c:pt>
                <c:pt idx="242">
                  <c:v>750.14189999999996</c:v>
                </c:pt>
                <c:pt idx="243">
                  <c:v>736.08600000000001</c:v>
                </c:pt>
                <c:pt idx="244">
                  <c:v>722.30820000000006</c:v>
                </c:pt>
                <c:pt idx="245">
                  <c:v>708.80399999999997</c:v>
                </c:pt>
                <c:pt idx="246">
                  <c:v>695.56849999999997</c:v>
                </c:pt>
                <c:pt idx="247">
                  <c:v>682.59670000000006</c:v>
                </c:pt>
                <c:pt idx="248">
                  <c:v>669.8836</c:v>
                </c:pt>
                <c:pt idx="249">
                  <c:v>657.42409999999995</c:v>
                </c:pt>
                <c:pt idx="250">
                  <c:v>645.21320000000003</c:v>
                </c:pt>
                <c:pt idx="251">
                  <c:v>633.24580000000003</c:v>
                </c:pt>
                <c:pt idx="252">
                  <c:v>621.51679999999999</c:v>
                </c:pt>
                <c:pt idx="253">
                  <c:v>610.02120000000002</c:v>
                </c:pt>
                <c:pt idx="254">
                  <c:v>598.75400000000002</c:v>
                </c:pt>
                <c:pt idx="255">
                  <c:v>587.71040000000005</c:v>
                </c:pt>
                <c:pt idx="256">
                  <c:v>576.88549999999998</c:v>
                </c:pt>
                <c:pt idx="257">
                  <c:v>566.27459999999996</c:v>
                </c:pt>
                <c:pt idx="258">
                  <c:v>555.87310000000002</c:v>
                </c:pt>
                <c:pt idx="259">
                  <c:v>545.67629999999997</c:v>
                </c:pt>
                <c:pt idx="260">
                  <c:v>535.67989999999998</c:v>
                </c:pt>
                <c:pt idx="261">
                  <c:v>525.87940000000003</c:v>
                </c:pt>
                <c:pt idx="262">
                  <c:v>516.27059999999994</c:v>
                </c:pt>
                <c:pt idx="263">
                  <c:v>506.84930000000003</c:v>
                </c:pt>
                <c:pt idx="264">
                  <c:v>497.6114</c:v>
                </c:pt>
                <c:pt idx="265">
                  <c:v>488.55290000000002</c:v>
                </c:pt>
                <c:pt idx="266">
                  <c:v>479.67</c:v>
                </c:pt>
                <c:pt idx="267">
                  <c:v>470.9588</c:v>
                </c:pt>
                <c:pt idx="268">
                  <c:v>462.41559999999998</c:v>
                </c:pt>
                <c:pt idx="269">
                  <c:v>454.03680000000003</c:v>
                </c:pt>
                <c:pt idx="270">
                  <c:v>445.81889999999999</c:v>
                </c:pt>
                <c:pt idx="271">
                  <c:v>437.75839999999999</c:v>
                </c:pt>
                <c:pt idx="272">
                  <c:v>429.85199999999998</c:v>
                </c:pt>
                <c:pt idx="273">
                  <c:v>422.09629999999999</c:v>
                </c:pt>
                <c:pt idx="274">
                  <c:v>414.48820000000001</c:v>
                </c:pt>
                <c:pt idx="275">
                  <c:v>407.02460000000002</c:v>
                </c:pt>
                <c:pt idx="276">
                  <c:v>399.70249999999999</c:v>
                </c:pt>
                <c:pt idx="277">
                  <c:v>392.51870000000002</c:v>
                </c:pt>
                <c:pt idx="278">
                  <c:v>385.47059999999999</c:v>
                </c:pt>
                <c:pt idx="279">
                  <c:v>378.55509999999998</c:v>
                </c:pt>
                <c:pt idx="280">
                  <c:v>371.7697</c:v>
                </c:pt>
                <c:pt idx="281">
                  <c:v>365.11149999999998</c:v>
                </c:pt>
                <c:pt idx="282">
                  <c:v>358.57799999999997</c:v>
                </c:pt>
                <c:pt idx="283">
                  <c:v>352.16660000000002</c:v>
                </c:pt>
                <c:pt idx="284">
                  <c:v>345.87479999999999</c:v>
                </c:pt>
                <c:pt idx="285">
                  <c:v>339.70010000000002</c:v>
                </c:pt>
                <c:pt idx="286">
                  <c:v>333.64030000000002</c:v>
                </c:pt>
                <c:pt idx="287">
                  <c:v>327.69279999999998</c:v>
                </c:pt>
                <c:pt idx="288">
                  <c:v>321.85559999999998</c:v>
                </c:pt>
                <c:pt idx="289">
                  <c:v>316.12639999999999</c:v>
                </c:pt>
                <c:pt idx="290">
                  <c:v>310.50290000000001</c:v>
                </c:pt>
                <c:pt idx="291">
                  <c:v>310.50290000000001</c:v>
                </c:pt>
                <c:pt idx="292">
                  <c:v>515.42169999999999</c:v>
                </c:pt>
                <c:pt idx="293">
                  <c:v>685.07259999999997</c:v>
                </c:pt>
                <c:pt idx="294">
                  <c:v>824.7405</c:v>
                </c:pt>
                <c:pt idx="295">
                  <c:v>938.93449999999996</c:v>
                </c:pt>
                <c:pt idx="296">
                  <c:v>1031.5017</c:v>
                </c:pt>
                <c:pt idx="297">
                  <c:v>1105.7236</c:v>
                </c:pt>
                <c:pt idx="298">
                  <c:v>1164.3988999999999</c:v>
                </c:pt>
                <c:pt idx="299">
                  <c:v>1209.914</c:v>
                </c:pt>
                <c:pt idx="300">
                  <c:v>1244.3036999999999</c:v>
                </c:pt>
                <c:pt idx="301">
                  <c:v>1269.3021000000001</c:v>
                </c:pt>
                <c:pt idx="302">
                  <c:v>1286.3869</c:v>
                </c:pt>
                <c:pt idx="303">
                  <c:v>1296.8171</c:v>
                </c:pt>
                <c:pt idx="304">
                  <c:v>1301.6647</c:v>
                </c:pt>
                <c:pt idx="305">
                  <c:v>1301.8421000000001</c:v>
                </c:pt>
                <c:pt idx="306">
                  <c:v>1298.126</c:v>
                </c:pt>
                <c:pt idx="307">
                  <c:v>1291.1766</c:v>
                </c:pt>
                <c:pt idx="308">
                  <c:v>1281.5552</c:v>
                </c:pt>
                <c:pt idx="309">
                  <c:v>1269.7387000000001</c:v>
                </c:pt>
                <c:pt idx="310">
                  <c:v>1256.1316999999999</c:v>
                </c:pt>
                <c:pt idx="311">
                  <c:v>1241.0773999999999</c:v>
                </c:pt>
                <c:pt idx="312">
                  <c:v>1224.8665000000001</c:v>
                </c:pt>
                <c:pt idx="313">
                  <c:v>1207.7452000000001</c:v>
                </c:pt>
                <c:pt idx="314">
                  <c:v>1189.9214999999999</c:v>
                </c:pt>
                <c:pt idx="315">
                  <c:v>1171.5707</c:v>
                </c:pt>
                <c:pt idx="316">
                  <c:v>1152.8409999999999</c:v>
                </c:pt>
                <c:pt idx="317">
                  <c:v>1133.8563999999999</c:v>
                </c:pt>
                <c:pt idx="318">
                  <c:v>1114.7213999999999</c:v>
                </c:pt>
                <c:pt idx="319">
                  <c:v>1095.5232000000001</c:v>
                </c:pt>
                <c:pt idx="320">
                  <c:v>1076.3344999999999</c:v>
                </c:pt>
                <c:pt idx="321">
                  <c:v>1057.2156</c:v>
                </c:pt>
                <c:pt idx="322">
                  <c:v>1038.2166</c:v>
                </c:pt>
                <c:pt idx="323">
                  <c:v>1019.3783</c:v>
                </c:pt>
                <c:pt idx="324">
                  <c:v>1000.7345</c:v>
                </c:pt>
                <c:pt idx="325">
                  <c:v>982.31200000000001</c:v>
                </c:pt>
                <c:pt idx="326">
                  <c:v>964.1327</c:v>
                </c:pt>
                <c:pt idx="327">
                  <c:v>946.21360000000004</c:v>
                </c:pt>
                <c:pt idx="328">
                  <c:v>928.56809999999996</c:v>
                </c:pt>
                <c:pt idx="329">
                  <c:v>911.20600000000002</c:v>
                </c:pt>
                <c:pt idx="330">
                  <c:v>894.13480000000004</c:v>
                </c:pt>
                <c:pt idx="331">
                  <c:v>877.35940000000005</c:v>
                </c:pt>
                <c:pt idx="332">
                  <c:v>860.88279999999997</c:v>
                </c:pt>
                <c:pt idx="333">
                  <c:v>844.70650000000001</c:v>
                </c:pt>
                <c:pt idx="334">
                  <c:v>828.8306</c:v>
                </c:pt>
                <c:pt idx="335">
                  <c:v>813.25409999999999</c:v>
                </c:pt>
                <c:pt idx="336">
                  <c:v>797.97500000000002</c:v>
                </c:pt>
                <c:pt idx="337">
                  <c:v>782.99090000000001</c:v>
                </c:pt>
                <c:pt idx="338">
                  <c:v>768.29830000000004</c:v>
                </c:pt>
                <c:pt idx="339">
                  <c:v>753.89359999999999</c:v>
                </c:pt>
                <c:pt idx="340">
                  <c:v>739.77260000000001</c:v>
                </c:pt>
                <c:pt idx="341">
                  <c:v>725.93089999999995</c:v>
                </c:pt>
                <c:pt idx="342">
                  <c:v>712.36389999999994</c:v>
                </c:pt>
                <c:pt idx="343">
                  <c:v>699.06659999999999</c:v>
                </c:pt>
                <c:pt idx="344">
                  <c:v>686.03409999999997</c:v>
                </c:pt>
                <c:pt idx="345">
                  <c:v>673.26139999999998</c:v>
                </c:pt>
                <c:pt idx="346">
                  <c:v>660.74329999999998</c:v>
                </c:pt>
                <c:pt idx="347">
                  <c:v>648.47479999999996</c:v>
                </c:pt>
                <c:pt idx="348">
                  <c:v>636.45079999999996</c:v>
                </c:pt>
                <c:pt idx="349">
                  <c:v>624.6662</c:v>
                </c:pt>
                <c:pt idx="350">
                  <c:v>613.11599999999999</c:v>
                </c:pt>
                <c:pt idx="351">
                  <c:v>601.79510000000005</c:v>
                </c:pt>
                <c:pt idx="352">
                  <c:v>590.69870000000003</c:v>
                </c:pt>
                <c:pt idx="353">
                  <c:v>579.822</c:v>
                </c:pt>
                <c:pt idx="354">
                  <c:v>569.16010000000006</c:v>
                </c:pt>
                <c:pt idx="355">
                  <c:v>558.70849999999996</c:v>
                </c:pt>
                <c:pt idx="356">
                  <c:v>548.46259999999995</c:v>
                </c:pt>
                <c:pt idx="357">
                  <c:v>538.41780000000006</c:v>
                </c:pt>
                <c:pt idx="358">
                  <c:v>528.56989999999996</c:v>
                </c:pt>
                <c:pt idx="359">
                  <c:v>518.9144</c:v>
                </c:pt>
                <c:pt idx="360">
                  <c:v>509.44720000000001</c:v>
                </c:pt>
                <c:pt idx="361">
                  <c:v>500.16430000000003</c:v>
                </c:pt>
                <c:pt idx="362">
                  <c:v>491.06150000000002</c:v>
                </c:pt>
                <c:pt idx="363">
                  <c:v>482.13499999999999</c:v>
                </c:pt>
                <c:pt idx="364">
                  <c:v>473.3811</c:v>
                </c:pt>
                <c:pt idx="365">
                  <c:v>464.79590000000002</c:v>
                </c:pt>
                <c:pt idx="366">
                  <c:v>456.37580000000003</c:v>
                </c:pt>
                <c:pt idx="367">
                  <c:v>448.1173</c:v>
                </c:pt>
                <c:pt idx="368">
                  <c:v>440.01690000000002</c:v>
                </c:pt>
                <c:pt idx="369">
                  <c:v>432.07130000000001</c:v>
                </c:pt>
                <c:pt idx="370">
                  <c:v>424.27719999999999</c:v>
                </c:pt>
                <c:pt idx="371">
                  <c:v>416.63119999999998</c:v>
                </c:pt>
                <c:pt idx="372">
                  <c:v>409.13049999999998</c:v>
                </c:pt>
                <c:pt idx="373">
                  <c:v>401.77170000000001</c:v>
                </c:pt>
                <c:pt idx="374">
                  <c:v>394.5521</c:v>
                </c:pt>
                <c:pt idx="375">
                  <c:v>387.46870000000001</c:v>
                </c:pt>
                <c:pt idx="376">
                  <c:v>380.51859999999999</c:v>
                </c:pt>
                <c:pt idx="377">
                  <c:v>373.69909999999999</c:v>
                </c:pt>
                <c:pt idx="378">
                  <c:v>367.00740000000002</c:v>
                </c:pt>
                <c:pt idx="379">
                  <c:v>360.44099999999997</c:v>
                </c:pt>
                <c:pt idx="380">
                  <c:v>353.9973</c:v>
                </c:pt>
                <c:pt idx="381">
                  <c:v>347.6737</c:v>
                </c:pt>
                <c:pt idx="382">
                  <c:v>341.46789999999999</c:v>
                </c:pt>
                <c:pt idx="383">
                  <c:v>335.37729999999999</c:v>
                </c:pt>
                <c:pt idx="384">
                  <c:v>329.39980000000003</c:v>
                </c:pt>
                <c:pt idx="385">
                  <c:v>323.53289999999998</c:v>
                </c:pt>
                <c:pt idx="386">
                  <c:v>317.77460000000002</c:v>
                </c:pt>
                <c:pt idx="387">
                  <c:v>312.1225</c:v>
                </c:pt>
                <c:pt idx="388">
                  <c:v>312.1225</c:v>
                </c:pt>
                <c:pt idx="389">
                  <c:v>517.01329999999996</c:v>
                </c:pt>
                <c:pt idx="390">
                  <c:v>686.63660000000004</c:v>
                </c:pt>
                <c:pt idx="391">
                  <c:v>826.27729999999997</c:v>
                </c:pt>
                <c:pt idx="392">
                  <c:v>940.44470000000001</c:v>
                </c:pt>
                <c:pt idx="393">
                  <c:v>1032.9857</c:v>
                </c:pt>
                <c:pt idx="394">
                  <c:v>1107.1818000000001</c:v>
                </c:pt>
                <c:pt idx="395">
                  <c:v>1165.8317999999999</c:v>
                </c:pt>
                <c:pt idx="396">
                  <c:v>1211.3221000000001</c:v>
                </c:pt>
                <c:pt idx="397">
                  <c:v>1245.6873000000001</c:v>
                </c:pt>
                <c:pt idx="398">
                  <c:v>1270.6617000000001</c:v>
                </c:pt>
                <c:pt idx="399">
                  <c:v>1287.723</c:v>
                </c:pt>
                <c:pt idx="400">
                  <c:v>1298.1300000000001</c:v>
                </c:pt>
                <c:pt idx="401">
                  <c:v>1302.9548</c:v>
                </c:pt>
                <c:pt idx="402">
                  <c:v>1303.1098</c:v>
                </c:pt>
                <c:pt idx="403">
                  <c:v>1299.3716999999999</c:v>
                </c:pt>
                <c:pt idx="404">
                  <c:v>1292.4006999999999</c:v>
                </c:pt>
                <c:pt idx="405">
                  <c:v>1282.7581</c:v>
                </c:pt>
                <c:pt idx="406">
                  <c:v>1270.9206999999999</c:v>
                </c:pt>
                <c:pt idx="407">
                  <c:v>1257.2932000000001</c:v>
                </c:pt>
                <c:pt idx="408">
                  <c:v>1242.2186999999999</c:v>
                </c:pt>
                <c:pt idx="409">
                  <c:v>1225.9881</c:v>
                </c:pt>
                <c:pt idx="410">
                  <c:v>1208.8472999999999</c:v>
                </c:pt>
                <c:pt idx="411">
                  <c:v>1191.0044</c:v>
                </c:pt>
                <c:pt idx="412">
                  <c:v>1172.6349</c:v>
                </c:pt>
                <c:pt idx="413">
                  <c:v>1153.8867</c:v>
                </c:pt>
                <c:pt idx="414">
                  <c:v>1134.884</c:v>
                </c:pt>
                <c:pt idx="415">
                  <c:v>1115.7311999999999</c:v>
                </c:pt>
                <c:pt idx="416">
                  <c:v>1096.5154</c:v>
                </c:pt>
                <c:pt idx="417">
                  <c:v>1077.3095000000001</c:v>
                </c:pt>
                <c:pt idx="418">
                  <c:v>1058.1737000000001</c:v>
                </c:pt>
                <c:pt idx="419">
                  <c:v>1039.1579999999999</c:v>
                </c:pt>
                <c:pt idx="420">
                  <c:v>1020.3035</c:v>
                </c:pt>
                <c:pt idx="421">
                  <c:v>1001.6436</c:v>
                </c:pt>
                <c:pt idx="422">
                  <c:v>983.20529999999997</c:v>
                </c:pt>
                <c:pt idx="423">
                  <c:v>965.01049999999998</c:v>
                </c:pt>
                <c:pt idx="424">
                  <c:v>947.07619999999997</c:v>
                </c:pt>
                <c:pt idx="425">
                  <c:v>929.41570000000002</c:v>
                </c:pt>
                <c:pt idx="426">
                  <c:v>912.03899999999999</c:v>
                </c:pt>
                <c:pt idx="427">
                  <c:v>894.95330000000001</c:v>
                </c:pt>
                <c:pt idx="428">
                  <c:v>878.16369999999995</c:v>
                </c:pt>
                <c:pt idx="429">
                  <c:v>861.67309999999998</c:v>
                </c:pt>
                <c:pt idx="430">
                  <c:v>845.48310000000004</c:v>
                </c:pt>
                <c:pt idx="431">
                  <c:v>829.59370000000001</c:v>
                </c:pt>
                <c:pt idx="432">
                  <c:v>814.00400000000002</c:v>
                </c:pt>
                <c:pt idx="433">
                  <c:v>798.71190000000001</c:v>
                </c:pt>
                <c:pt idx="434">
                  <c:v>783.71500000000003</c:v>
                </c:pt>
                <c:pt idx="435">
                  <c:v>769.00990000000002</c:v>
                </c:pt>
                <c:pt idx="436">
                  <c:v>754.59280000000001</c:v>
                </c:pt>
                <c:pt idx="437">
                  <c:v>740.4597</c:v>
                </c:pt>
                <c:pt idx="438">
                  <c:v>726.60609999999997</c:v>
                </c:pt>
                <c:pt idx="439">
                  <c:v>713.02729999999997</c:v>
                </c:pt>
                <c:pt idx="440">
                  <c:v>699.71849999999995</c:v>
                </c:pt>
                <c:pt idx="441">
                  <c:v>686.67470000000003</c:v>
                </c:pt>
                <c:pt idx="442">
                  <c:v>673.89089999999999</c:v>
                </c:pt>
                <c:pt idx="443">
                  <c:v>661.36189999999999</c:v>
                </c:pt>
                <c:pt idx="444">
                  <c:v>649.08270000000005</c:v>
                </c:pt>
                <c:pt idx="445">
                  <c:v>637.04819999999995</c:v>
                </c:pt>
                <c:pt idx="446">
                  <c:v>625.25319999999999</c:v>
                </c:pt>
                <c:pt idx="447">
                  <c:v>613.69269999999995</c:v>
                </c:pt>
                <c:pt idx="448">
                  <c:v>602.36189999999999</c:v>
                </c:pt>
                <c:pt idx="449">
                  <c:v>591.25570000000005</c:v>
                </c:pt>
                <c:pt idx="450">
                  <c:v>580.36929999999995</c:v>
                </c:pt>
                <c:pt idx="451">
                  <c:v>569.6979</c:v>
                </c:pt>
                <c:pt idx="452">
                  <c:v>559.23699999999997</c:v>
                </c:pt>
                <c:pt idx="453">
                  <c:v>548.9819</c:v>
                </c:pt>
                <c:pt idx="454">
                  <c:v>538.92809999999997</c:v>
                </c:pt>
                <c:pt idx="455">
                  <c:v>529.07129999999995</c:v>
                </c:pt>
                <c:pt idx="456">
                  <c:v>519.40710000000001</c:v>
                </c:pt>
                <c:pt idx="457">
                  <c:v>509.9314</c:v>
                </c:pt>
                <c:pt idx="458">
                  <c:v>500.64</c:v>
                </c:pt>
                <c:pt idx="459">
                  <c:v>491.529</c:v>
                </c:pt>
                <c:pt idx="460">
                  <c:v>482.59449999999998</c:v>
                </c:pt>
                <c:pt idx="461">
                  <c:v>473.83249999999998</c:v>
                </c:pt>
                <c:pt idx="462">
                  <c:v>465.23950000000002</c:v>
                </c:pt>
                <c:pt idx="463">
                  <c:v>456.81169999999997</c:v>
                </c:pt>
                <c:pt idx="464">
                  <c:v>448.54570000000001</c:v>
                </c:pt>
                <c:pt idx="465">
                  <c:v>440.43779999999998</c:v>
                </c:pt>
                <c:pt idx="466">
                  <c:v>432.48489999999998</c:v>
                </c:pt>
                <c:pt idx="467">
                  <c:v>424.68360000000001</c:v>
                </c:pt>
                <c:pt idx="468">
                  <c:v>417.03059999999999</c:v>
                </c:pt>
                <c:pt idx="469">
                  <c:v>409.52289999999999</c:v>
                </c:pt>
                <c:pt idx="470">
                  <c:v>402.1574</c:v>
                </c:pt>
                <c:pt idx="471">
                  <c:v>394.93110000000001</c:v>
                </c:pt>
                <c:pt idx="472">
                  <c:v>387.84109999999998</c:v>
                </c:pt>
                <c:pt idx="473">
                  <c:v>380.8845</c:v>
                </c:pt>
                <c:pt idx="474">
                  <c:v>374.05860000000001</c:v>
                </c:pt>
                <c:pt idx="475">
                  <c:v>367.36079999999998</c:v>
                </c:pt>
                <c:pt idx="476">
                  <c:v>360.78820000000002</c:v>
                </c:pt>
                <c:pt idx="477">
                  <c:v>354.33850000000001</c:v>
                </c:pt>
                <c:pt idx="478">
                  <c:v>348.00900000000001</c:v>
                </c:pt>
                <c:pt idx="479">
                  <c:v>341.79730000000001</c:v>
                </c:pt>
                <c:pt idx="480">
                  <c:v>335.7011</c:v>
                </c:pt>
                <c:pt idx="481">
                  <c:v>329.71789999999999</c:v>
                </c:pt>
                <c:pt idx="482">
                  <c:v>323.84559999999999</c:v>
                </c:pt>
                <c:pt idx="483">
                  <c:v>318.08179999999999</c:v>
                </c:pt>
                <c:pt idx="484">
                  <c:v>312.42439999999999</c:v>
                </c:pt>
              </c:numCache>
            </c:numRef>
          </c:yVal>
          <c:smooth val="1"/>
          <c:extLst>
            <c:ext xmlns:c16="http://schemas.microsoft.com/office/drawing/2014/chart" uri="{C3380CC4-5D6E-409C-BE32-E72D297353CC}">
              <c16:uniqueId val="{00000000-7BBB-454B-A366-33C94D0544E8}"/>
            </c:ext>
          </c:extLst>
        </c:ser>
        <c:dLbls>
          <c:showLegendKey val="0"/>
          <c:showVal val="0"/>
          <c:showCatName val="0"/>
          <c:showSerName val="0"/>
          <c:showPercent val="0"/>
          <c:showBubbleSize val="0"/>
        </c:dLbls>
        <c:axId val="410690976"/>
        <c:axId val="410696800"/>
      </c:scatterChart>
      <c:valAx>
        <c:axId val="410690976"/>
        <c:scaling>
          <c:orientation val="minMax"/>
          <c:max val="12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Time (h)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696800"/>
        <c:crossesAt val="0.1"/>
        <c:crossBetween val="midCat"/>
      </c:valAx>
      <c:valAx>
        <c:axId val="41069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Plasma concentration (ng/mL)</a:t>
                </a:r>
              </a:p>
            </c:rich>
          </c:tx>
          <c:layout>
            <c:manualLayout>
              <c:xMode val="edge"/>
              <c:yMode val="edge"/>
              <c:x val="2.1649541043496659E-2"/>
              <c:y val="0.235427346902241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69097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25400" cap="flat" cmpd="sng" algn="ctr">
      <a:solidFill>
        <a:srgbClr val="0070C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2025/12/02</a:t>
            </a:fld>
            <a:endParaRPr lang="en-ZA" dirty="0"/>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dirty="0"/>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2025/12/02</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dirty="0"/>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7"/>
          <a:stretch>
            <a:fillRect/>
          </a:stretch>
        </p:blipFill>
        <p:spPr>
          <a:xfrm>
            <a:off x="5754799" y="5069373"/>
            <a:ext cx="3639627" cy="493819"/>
          </a:xfrm>
          <a:prstGeom prst="rect">
            <a:avLst/>
          </a:prstGeom>
        </p:spPr>
      </p:pic>
      <p:pic>
        <p:nvPicPr>
          <p:cNvPr id="12" name="Picture 11">
            <a:extLst>
              <a:ext uri="{FF2B5EF4-FFF2-40B4-BE49-F238E27FC236}">
                <a16:creationId xmlns:a16="http://schemas.microsoft.com/office/drawing/2014/main" id="{C5480B52-84F9-FD74-0500-47AE42F30603}"/>
              </a:ext>
            </a:extLst>
          </p:cNvPr>
          <p:cNvPicPr>
            <a:picLocks noChangeAspect="1"/>
          </p:cNvPicPr>
          <p:nvPr userDrawn="1"/>
        </p:nvPicPr>
        <p:blipFill>
          <a:blip r:embed="rId8"/>
          <a:stretch>
            <a:fillRect/>
          </a:stretch>
        </p:blipFill>
        <p:spPr>
          <a:xfrm>
            <a:off x="5656497" y="5676614"/>
            <a:ext cx="2381250" cy="609600"/>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2025/12/02</a:t>
            </a:fld>
            <a:endParaRPr lang="en-ZA" dirty="0"/>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dirty="0"/>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dirty="0"/>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2025/12/02</a:t>
            </a:fld>
            <a:endParaRPr lang="en-ZA" dirty="0"/>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dirty="0"/>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dirty="0"/>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2025/12/02</a:t>
            </a:fld>
            <a:endParaRPr lang="en-ZA" dirty="0"/>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dirty="0"/>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dirty="0"/>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227355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8DEA-C30B-AAB4-2306-FC6418218FB1}"/>
              </a:ext>
            </a:extLst>
          </p:cNvPr>
          <p:cNvSpPr>
            <a:spLocks noGrp="1"/>
          </p:cNvSpPr>
          <p:nvPr>
            <p:ph type="title" hasCustomPrompt="1"/>
          </p:nvPr>
        </p:nvSpPr>
        <p:spPr>
          <a:xfrm>
            <a:off x="838200" y="365126"/>
            <a:ext cx="8380228" cy="538641"/>
          </a:xfrm>
        </p:spPr>
        <p:txBody>
          <a:bodyPr>
            <a:normAutofit/>
          </a:bodyPr>
          <a:lstStyle>
            <a:lvl1pPr>
              <a:defRPr sz="2800" b="1">
                <a:solidFill>
                  <a:srgbClr val="993300"/>
                </a:solidFill>
                <a:latin typeface="Garamond" panose="02020404030301010803" pitchFamily="18"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28B3368-480B-64EE-F7D7-8350DCC29AC7}"/>
              </a:ext>
            </a:extLst>
          </p:cNvPr>
          <p:cNvSpPr>
            <a:spLocks noGrp="1"/>
          </p:cNvSpPr>
          <p:nvPr>
            <p:ph idx="1" hasCustomPrompt="1"/>
          </p:nvPr>
        </p:nvSpPr>
        <p:spPr>
          <a:xfrm>
            <a:off x="838200" y="1329072"/>
            <a:ext cx="10515600" cy="4847891"/>
          </a:xfrm>
        </p:spPr>
        <p:txBody>
          <a:bodyPr>
            <a:normAutofit/>
          </a:bodyPr>
          <a:lstStyle>
            <a:lvl1pP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cxnSp>
        <p:nvCxnSpPr>
          <p:cNvPr id="8" name="Straight Connector 7">
            <a:extLst>
              <a:ext uri="{FF2B5EF4-FFF2-40B4-BE49-F238E27FC236}">
                <a16:creationId xmlns:a16="http://schemas.microsoft.com/office/drawing/2014/main" id="{FD638E67-10A9-0630-91E1-7E652849C466}"/>
              </a:ext>
            </a:extLst>
          </p:cNvPr>
          <p:cNvCxnSpPr>
            <a:cxnSpLocks/>
          </p:cNvCxnSpPr>
          <p:nvPr userDrawn="1"/>
        </p:nvCxnSpPr>
        <p:spPr>
          <a:xfrm>
            <a:off x="795668" y="903767"/>
            <a:ext cx="8518453"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8669EF7-FBA5-A203-BD87-266C2968376B}"/>
              </a:ext>
            </a:extLst>
          </p:cNvPr>
          <p:cNvSpPr/>
          <p:nvPr userDrawn="1"/>
        </p:nvSpPr>
        <p:spPr>
          <a:xfrm>
            <a:off x="1274134" y="3480659"/>
            <a:ext cx="4326235" cy="2222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red text&#10;&#10;Description automatically generated">
            <a:extLst>
              <a:ext uri="{FF2B5EF4-FFF2-40B4-BE49-F238E27FC236}">
                <a16:creationId xmlns:a16="http://schemas.microsoft.com/office/drawing/2014/main" id="{EB92CD38-E9A8-E8D1-7FAE-29753A9D8B97}"/>
              </a:ext>
            </a:extLst>
          </p:cNvPr>
          <p:cNvPicPr>
            <a:picLocks noChangeAspect="1"/>
          </p:cNvPicPr>
          <p:nvPr userDrawn="1"/>
        </p:nvPicPr>
        <p:blipFill>
          <a:blip r:embed="rId2">
            <a:extLst>
              <a:ext uri="{28A0092B-C50C-407E-A947-70E740481C1C}">
                <a14:useLocalDpi xmlns:a14="http://schemas.microsoft.com/office/drawing/2010/main" val="0"/>
              </a:ext>
            </a:extLst>
          </a:blip>
          <a:srcRect l="4843" t="12831" r="5426" b="14136"/>
          <a:stretch/>
        </p:blipFill>
        <p:spPr>
          <a:xfrm>
            <a:off x="9218428" y="107704"/>
            <a:ext cx="2870805" cy="860413"/>
          </a:xfrm>
          <a:prstGeom prst="rect">
            <a:avLst/>
          </a:prstGeom>
        </p:spPr>
      </p:pic>
    </p:spTree>
    <p:extLst>
      <p:ext uri="{BB962C8B-B14F-4D97-AF65-F5344CB8AC3E}">
        <p14:creationId xmlns:p14="http://schemas.microsoft.com/office/powerpoint/2010/main" val="285340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2025/12/02</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850418928"/>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2025/12/02</a:t>
            </a:fld>
            <a:endParaRPr lang="en-ZA" dirty="0"/>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4"/>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5"/>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6" name="Picture 5">
            <a:extLst>
              <a:ext uri="{FF2B5EF4-FFF2-40B4-BE49-F238E27FC236}">
                <a16:creationId xmlns:a16="http://schemas.microsoft.com/office/drawing/2014/main" id="{639DD817-8BF5-7737-CE62-7EBEF2FD093D}"/>
              </a:ext>
            </a:extLst>
          </p:cNvPr>
          <p:cNvPicPr>
            <a:picLocks noChangeAspect="1"/>
          </p:cNvPicPr>
          <p:nvPr userDrawn="1"/>
        </p:nvPicPr>
        <p:blipFill>
          <a:blip r:embed="rId7"/>
          <a:stretch>
            <a:fillRect/>
          </a:stretch>
        </p:blipFill>
        <p:spPr>
          <a:xfrm>
            <a:off x="5520632" y="5670879"/>
            <a:ext cx="2381250" cy="609600"/>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2025/12/02</a:t>
            </a:fld>
            <a:endParaRPr lang="en-ZA" dirty="0"/>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dirty="0"/>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dirty="0"/>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2025/12/02</a:t>
            </a:fld>
            <a:endParaRPr lang="en-ZA" dirty="0"/>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dirty="0"/>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dirty="0"/>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2025/12/02</a:t>
            </a:fld>
            <a:endParaRPr lang="en-ZA" dirty="0"/>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dirty="0"/>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dirty="0"/>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2025/12/02</a:t>
            </a:fld>
            <a:endParaRPr lang="en-ZA" dirty="0"/>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dirty="0"/>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dirty="0"/>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2025/12/02</a:t>
            </a:fld>
            <a:endParaRPr lang="en-ZA" dirty="0"/>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dirty="0"/>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dirty="0"/>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2025/12/02</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4">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542F5-26EF-C202-4FA5-22A526EF4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E3041-E705-96CB-D849-73F56CAEA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A61C7-4B2F-9A10-6335-23DF60BA9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26C620-F6AC-C7B4-6543-08246FFC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1</a:t>
            </a:r>
          </a:p>
        </p:txBody>
      </p:sp>
    </p:spTree>
    <p:extLst>
      <p:ext uri="{BB962C8B-B14F-4D97-AF65-F5344CB8AC3E}">
        <p14:creationId xmlns:p14="http://schemas.microsoft.com/office/powerpoint/2010/main" val="369769396"/>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7.gi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s://doi.org/10.1128/aac.00842-2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845700"/>
            <a:ext cx="5787186" cy="2985392"/>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r>
              <a:rPr lang="en-US" sz="2400" b="1" dirty="0">
                <a:latin typeface="Arial"/>
                <a:cs typeface="Arial"/>
                <a:sym typeface="Arial"/>
              </a:rPr>
              <a:t>In vivo pharmacokinetics</a:t>
            </a: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1" dirty="0">
                <a:solidFill>
                  <a:srgbClr val="242424"/>
                </a:solidFill>
                <a:latin typeface="Arial"/>
                <a:ea typeface="Arial"/>
                <a:cs typeface="Arial"/>
                <a:sym typeface="Arial"/>
              </a:rPr>
              <a:t>Franco Lombardo</a:t>
            </a:r>
          </a:p>
          <a:p>
            <a:pPr marL="0" marR="0" lvl="0" indent="0" algn="ctr" rtl="0">
              <a:spcBef>
                <a:spcPts val="0"/>
              </a:spcBef>
              <a:spcAft>
                <a:spcPts val="0"/>
              </a:spcAft>
              <a:buNone/>
            </a:pPr>
            <a:r>
              <a:rPr lang="en-US" sz="2000" b="0" dirty="0">
                <a:solidFill>
                  <a:srgbClr val="242424"/>
                </a:solidFill>
                <a:latin typeface="Arial"/>
                <a:ea typeface="Arial"/>
                <a:cs typeface="Arial"/>
                <a:sym typeface="Arial"/>
              </a:rPr>
              <a:t>February 13, 2025</a:t>
            </a:r>
            <a:endParaRPr sz="2000" b="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1B62A-00F9-6908-95A5-D1B39B87002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AA9076D-16CB-E4F1-39FC-9E670A0AF7FB}"/>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10</a:t>
            </a:fld>
            <a:endParaRPr lang="en-ZA" dirty="0"/>
          </a:p>
        </p:txBody>
      </p:sp>
      <p:pic>
        <p:nvPicPr>
          <p:cNvPr id="3" name="Graphic 19">
            <a:extLst>
              <a:ext uri="{FF2B5EF4-FFF2-40B4-BE49-F238E27FC236}">
                <a16:creationId xmlns:a16="http://schemas.microsoft.com/office/drawing/2014/main" id="{0E1265AB-776B-1D51-96F2-840C87C64F3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18" name="Title 17">
            <a:extLst>
              <a:ext uri="{FF2B5EF4-FFF2-40B4-BE49-F238E27FC236}">
                <a16:creationId xmlns:a16="http://schemas.microsoft.com/office/drawing/2014/main" id="{DD649585-EA21-FAB0-239F-77F510184032}"/>
              </a:ext>
            </a:extLst>
          </p:cNvPr>
          <p:cNvSpPr>
            <a:spLocks noGrp="1"/>
          </p:cNvSpPr>
          <p:nvPr>
            <p:ph type="title"/>
          </p:nvPr>
        </p:nvSpPr>
        <p:spPr>
          <a:xfrm>
            <a:off x="3105164" y="47927"/>
            <a:ext cx="5449478" cy="645069"/>
          </a:xfrm>
        </p:spPr>
        <p:txBody>
          <a:bodyPr>
            <a:normAutofit/>
          </a:bodyPr>
          <a:lstStyle/>
          <a:p>
            <a:r>
              <a:rPr lang="en-US" dirty="0"/>
              <a:t>The quest for CNS drugs</a:t>
            </a:r>
          </a:p>
        </p:txBody>
      </p:sp>
      <p:pic>
        <p:nvPicPr>
          <p:cNvPr id="2" name="Picture 1">
            <a:extLst>
              <a:ext uri="{FF2B5EF4-FFF2-40B4-BE49-F238E27FC236}">
                <a16:creationId xmlns:a16="http://schemas.microsoft.com/office/drawing/2014/main" id="{8A5E4935-C7E6-CE21-90FD-E57C91585993}"/>
              </a:ext>
            </a:extLst>
          </p:cNvPr>
          <p:cNvPicPr>
            <a:picLocks noChangeAspect="1"/>
          </p:cNvPicPr>
          <p:nvPr/>
        </p:nvPicPr>
        <p:blipFill>
          <a:blip r:embed="rId3"/>
          <a:stretch>
            <a:fillRect/>
          </a:stretch>
        </p:blipFill>
        <p:spPr>
          <a:xfrm>
            <a:off x="114327" y="862821"/>
            <a:ext cx="5981673" cy="4114979"/>
          </a:xfrm>
          <a:prstGeom prst="rect">
            <a:avLst/>
          </a:prstGeom>
          <a:ln w="25400">
            <a:solidFill>
              <a:srgbClr val="00B050"/>
            </a:solidFill>
          </a:ln>
        </p:spPr>
      </p:pic>
      <p:sp>
        <p:nvSpPr>
          <p:cNvPr id="4" name="TextBox 3">
            <a:extLst>
              <a:ext uri="{FF2B5EF4-FFF2-40B4-BE49-F238E27FC236}">
                <a16:creationId xmlns:a16="http://schemas.microsoft.com/office/drawing/2014/main" id="{47424161-6FE4-34A7-0859-0BB7246BBC5C}"/>
              </a:ext>
            </a:extLst>
          </p:cNvPr>
          <p:cNvSpPr txBox="1"/>
          <p:nvPr/>
        </p:nvSpPr>
        <p:spPr>
          <a:xfrm>
            <a:off x="420613" y="5248157"/>
            <a:ext cx="5369099" cy="830997"/>
          </a:xfrm>
          <a:prstGeom prst="rect">
            <a:avLst/>
          </a:prstGeom>
          <a:noFill/>
          <a:ln w="25400">
            <a:solidFill>
              <a:srgbClr val="00B050"/>
            </a:solidFill>
          </a:ln>
        </p:spPr>
        <p:txBody>
          <a:bodyPr wrap="square">
            <a:spAutoFit/>
          </a:bodyPr>
          <a:lstStyle/>
          <a:p>
            <a:pPr algn="ctr"/>
            <a:r>
              <a:rPr lang="en-US" sz="1600" b="0" i="1" u="none" strike="noStrike" baseline="0" dirty="0">
                <a:solidFill>
                  <a:srgbClr val="0070C0"/>
                </a:solidFill>
              </a:rPr>
              <a:t>Strategies for Structural Modification of Small Molecules to Improve Blood−Brain Barrier Penetration: A Recent Perspective</a:t>
            </a:r>
            <a:endParaRPr lang="en-US" sz="1600" i="1" dirty="0">
              <a:solidFill>
                <a:srgbClr val="0070C0"/>
              </a:solidFill>
              <a:cs typeface="Arial"/>
            </a:endParaRPr>
          </a:p>
          <a:p>
            <a:pPr algn="ctr"/>
            <a:r>
              <a:rPr lang="en-US" sz="1600" dirty="0">
                <a:solidFill>
                  <a:srgbClr val="0070C0"/>
                </a:solidFill>
                <a:cs typeface="Arial"/>
              </a:rPr>
              <a:t>Xiong et al, </a:t>
            </a:r>
            <a:r>
              <a:rPr lang="en-US" sz="1600" b="0" i="1" u="none" strike="noStrike" baseline="0" dirty="0">
                <a:solidFill>
                  <a:srgbClr val="0070C0"/>
                </a:solidFill>
              </a:rPr>
              <a:t>J. Med. Chem. </a:t>
            </a:r>
            <a:r>
              <a:rPr lang="en-US" sz="1600" b="1" i="0" u="none" strike="noStrike" baseline="0" dirty="0">
                <a:solidFill>
                  <a:srgbClr val="0070C0"/>
                </a:solidFill>
              </a:rPr>
              <a:t>2021</a:t>
            </a:r>
            <a:r>
              <a:rPr lang="en-US" sz="1600" b="0" i="0" u="none" strike="noStrike" baseline="0" dirty="0">
                <a:solidFill>
                  <a:srgbClr val="0070C0"/>
                </a:solidFill>
              </a:rPr>
              <a:t>, </a:t>
            </a:r>
            <a:r>
              <a:rPr lang="en-US" sz="1600" b="0" i="1" u="none" strike="noStrike" baseline="0" dirty="0">
                <a:solidFill>
                  <a:srgbClr val="0070C0"/>
                </a:solidFill>
              </a:rPr>
              <a:t>64</a:t>
            </a:r>
            <a:r>
              <a:rPr lang="en-US" sz="1600" b="0" i="0" u="none" strike="noStrike" baseline="0" dirty="0">
                <a:solidFill>
                  <a:srgbClr val="0070C0"/>
                </a:solidFill>
              </a:rPr>
              <a:t>, 13152−13173</a:t>
            </a:r>
            <a:endParaRPr lang="en-US" sz="1600" dirty="0">
              <a:solidFill>
                <a:srgbClr val="0070C0"/>
              </a:solidFill>
            </a:endParaRPr>
          </a:p>
        </p:txBody>
      </p:sp>
      <p:sp>
        <p:nvSpPr>
          <p:cNvPr id="6" name="TextBox 5">
            <a:extLst>
              <a:ext uri="{FF2B5EF4-FFF2-40B4-BE49-F238E27FC236}">
                <a16:creationId xmlns:a16="http://schemas.microsoft.com/office/drawing/2014/main" id="{AFD1BF01-6D36-E1D6-6319-76FD86105DB6}"/>
              </a:ext>
            </a:extLst>
          </p:cNvPr>
          <p:cNvSpPr txBox="1"/>
          <p:nvPr/>
        </p:nvSpPr>
        <p:spPr>
          <a:xfrm>
            <a:off x="6286294" y="844950"/>
            <a:ext cx="5585012" cy="4421595"/>
          </a:xfrm>
          <a:prstGeom prst="rect">
            <a:avLst/>
          </a:prstGeom>
          <a:noFill/>
          <a:ln w="25400">
            <a:solidFill>
              <a:srgbClr val="0070C0"/>
            </a:solidFill>
          </a:ln>
        </p:spPr>
        <p:txBody>
          <a:bodyPr wrap="square">
            <a:spAutoFit/>
          </a:bodyPr>
          <a:lstStyle/>
          <a:p>
            <a:pPr algn="ctr"/>
            <a:r>
              <a:rPr lang="en-US" sz="1600" dirty="0">
                <a:solidFill>
                  <a:srgbClr val="0071BC"/>
                </a:solidFill>
                <a:effectLst/>
                <a:ea typeface="Times New Roman" panose="02020603050405020304" pitchFamily="18" charset="0"/>
                <a:cs typeface="Calibri" panose="020F0502020204030204" pitchFamily="34" charset="0"/>
              </a:rPr>
              <a:t>Loryan et al. Unbound Brain-to-Plasma Partition Coefficient, K</a:t>
            </a:r>
            <a:r>
              <a:rPr lang="en-US" sz="1600" baseline="-25000" dirty="0">
                <a:solidFill>
                  <a:srgbClr val="0071BC"/>
                </a:solidFill>
                <a:effectLst/>
                <a:ea typeface="Times New Roman" panose="02020603050405020304" pitchFamily="18" charset="0"/>
                <a:cs typeface="Calibri" panose="020F0502020204030204" pitchFamily="34" charset="0"/>
              </a:rPr>
              <a:t>p,uu,brain</a:t>
            </a:r>
            <a:r>
              <a:rPr lang="en-US" sz="1600" dirty="0">
                <a:solidFill>
                  <a:srgbClr val="0071BC"/>
                </a:solidFill>
                <a:effectLst/>
                <a:ea typeface="Times New Roman" panose="02020603050405020304" pitchFamily="18" charset="0"/>
                <a:cs typeface="Calibri" panose="020F0502020204030204" pitchFamily="34" charset="0"/>
              </a:rPr>
              <a:t>-a Game Changing Parameter for CNS Drug Discovery and Development. </a:t>
            </a:r>
            <a:r>
              <a:rPr lang="en-US" sz="1600" i="1" dirty="0">
                <a:solidFill>
                  <a:srgbClr val="0070C0"/>
                </a:solidFill>
                <a:effectLst/>
                <a:ea typeface="Times New Roman" panose="02020603050405020304" pitchFamily="18" charset="0"/>
                <a:cs typeface="Calibri" panose="020F0502020204030204" pitchFamily="34" charset="0"/>
              </a:rPr>
              <a:t>Pharm Res.</a:t>
            </a:r>
            <a:r>
              <a:rPr lang="en-US" sz="1600" dirty="0">
                <a:solidFill>
                  <a:srgbClr val="0070C0"/>
                </a:solidFill>
                <a:effectLst/>
                <a:ea typeface="Times New Roman" panose="02020603050405020304" pitchFamily="18" charset="0"/>
                <a:cs typeface="Calibri" panose="020F0502020204030204" pitchFamily="34" charset="0"/>
              </a:rPr>
              <a:t> </a:t>
            </a:r>
            <a:r>
              <a:rPr lang="en-US" sz="1600" b="1" dirty="0">
                <a:solidFill>
                  <a:srgbClr val="0070C0"/>
                </a:solidFill>
                <a:effectLst/>
                <a:ea typeface="Times New Roman" panose="02020603050405020304" pitchFamily="18" charset="0"/>
                <a:cs typeface="Calibri" panose="020F0502020204030204" pitchFamily="34" charset="0"/>
              </a:rPr>
              <a:t>2022 </a:t>
            </a:r>
            <a:r>
              <a:rPr lang="en-US" sz="1600" dirty="0">
                <a:solidFill>
                  <a:srgbClr val="0070C0"/>
                </a:solidFill>
                <a:effectLst/>
                <a:ea typeface="Times New Roman" panose="02020603050405020304" pitchFamily="18" charset="0"/>
                <a:cs typeface="Calibri" panose="020F0502020204030204" pitchFamily="34" charset="0"/>
              </a:rPr>
              <a:t>39, 1321-1341</a:t>
            </a:r>
          </a:p>
          <a:p>
            <a:pPr algn="ctr"/>
            <a:endParaRPr lang="en-US" sz="1600" dirty="0">
              <a:solidFill>
                <a:srgbClr val="4D8055"/>
              </a:solidFill>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600" dirty="0">
                <a:solidFill>
                  <a:srgbClr val="0071BC"/>
                </a:solidFill>
                <a:effectLst/>
                <a:ea typeface="Times New Roman" panose="02020603050405020304" pitchFamily="18" charset="0"/>
                <a:cs typeface="Calibri" panose="020F0502020204030204" pitchFamily="34" charset="0"/>
              </a:rPr>
              <a:t>Loryan et al.  </a:t>
            </a:r>
            <a:r>
              <a:rPr lang="en-US" sz="1600" dirty="0">
                <a:solidFill>
                  <a:srgbClr val="0071BC"/>
                </a:solidFill>
                <a:cs typeface="Calibri" panose="020F0502020204030204" pitchFamily="34" charset="0"/>
              </a:rPr>
              <a:t>Brain Distribution of Drugs: Pharmacokinetic Considerations. </a:t>
            </a:r>
            <a:r>
              <a:rPr lang="en-US" sz="1600" i="1" dirty="0">
                <a:solidFill>
                  <a:srgbClr val="0071BC"/>
                </a:solidFill>
                <a:cs typeface="Calibri" panose="020F0502020204030204" pitchFamily="34" charset="0"/>
              </a:rPr>
              <a:t>Handb Exp Pharmacol. </a:t>
            </a:r>
            <a:r>
              <a:rPr lang="en-US" sz="1600" b="1" dirty="0">
                <a:solidFill>
                  <a:srgbClr val="0071BC"/>
                </a:solidFill>
                <a:cs typeface="Calibri" panose="020F0502020204030204" pitchFamily="34" charset="0"/>
              </a:rPr>
              <a:t>2022</a:t>
            </a:r>
            <a:r>
              <a:rPr lang="en-US" sz="1600" dirty="0">
                <a:solidFill>
                  <a:srgbClr val="0071BC"/>
                </a:solidFill>
                <a:cs typeface="Calibri" panose="020F0502020204030204" pitchFamily="34" charset="0"/>
              </a:rPr>
              <a:t>, </a:t>
            </a:r>
            <a:r>
              <a:rPr lang="en-US" sz="1600" i="1" dirty="0">
                <a:solidFill>
                  <a:srgbClr val="0071BC"/>
                </a:solidFill>
                <a:cs typeface="Calibri" panose="020F0502020204030204" pitchFamily="34" charset="0"/>
              </a:rPr>
              <a:t>273</a:t>
            </a:r>
            <a:r>
              <a:rPr lang="en-US" sz="1600" dirty="0">
                <a:solidFill>
                  <a:srgbClr val="0071BC"/>
                </a:solidFill>
                <a:cs typeface="Calibri" panose="020F0502020204030204" pitchFamily="34" charset="0"/>
              </a:rPr>
              <a:t>, 121-150.</a:t>
            </a:r>
          </a:p>
          <a:p>
            <a:pPr algn="ctr"/>
            <a:endParaRPr lang="en-US" sz="1600" u="sng" dirty="0">
              <a:solidFill>
                <a:srgbClr val="0071BC"/>
              </a:solidFill>
              <a:cs typeface="Calibri" panose="020F0502020204030204" pitchFamily="34" charset="0"/>
            </a:endParaRPr>
          </a:p>
          <a:p>
            <a:pPr marL="0" marR="0" algn="ctr">
              <a:lnSpc>
                <a:spcPct val="107000"/>
              </a:lnSpc>
              <a:spcBef>
                <a:spcPts val="0"/>
              </a:spcBef>
              <a:spcAft>
                <a:spcPts val="0"/>
              </a:spcAft>
            </a:pPr>
            <a:r>
              <a:rPr lang="en-US" sz="1600" dirty="0">
                <a:solidFill>
                  <a:srgbClr val="0070C0"/>
                </a:solidFill>
                <a:effectLst/>
                <a:ea typeface="Times New Roman" panose="02020603050405020304" pitchFamily="18" charset="0"/>
              </a:rPr>
              <a:t>de Lange ECM et al. </a:t>
            </a:r>
            <a:r>
              <a:rPr lang="en-US" sz="1600" dirty="0">
                <a:solidFill>
                  <a:srgbClr val="0071BC"/>
                </a:solidFill>
                <a:effectLst/>
                <a:ea typeface="Times New Roman" panose="02020603050405020304" pitchFamily="18" charset="0"/>
                <a:cs typeface="Times New Roman" panose="02020603050405020304" pitchFamily="18" charset="0"/>
              </a:rPr>
              <a:t>Understanding the Blood-Brain Barrier and Beyond: Challenges and Opportunities for Novel CNS Therapeutics.</a:t>
            </a:r>
            <a:r>
              <a:rPr lang="en-US" sz="1600" dirty="0">
                <a:ea typeface="Times New Roman" panose="02020603050405020304" pitchFamily="18" charset="0"/>
                <a:cs typeface="Times New Roman" panose="02020603050405020304" pitchFamily="18" charset="0"/>
              </a:rPr>
              <a:t> </a:t>
            </a:r>
            <a:r>
              <a:rPr lang="en-US" sz="1600" i="1" dirty="0">
                <a:solidFill>
                  <a:srgbClr val="0071BC"/>
                </a:solidFill>
                <a:cs typeface="Calibri" panose="020F0502020204030204" pitchFamily="34" charset="0"/>
              </a:rPr>
              <a:t>Clin Pharmacol Ther.</a:t>
            </a:r>
            <a:r>
              <a:rPr lang="en-US" sz="1600" dirty="0">
                <a:solidFill>
                  <a:srgbClr val="0071BC"/>
                </a:solidFill>
                <a:cs typeface="Calibri" panose="020F0502020204030204" pitchFamily="34" charset="0"/>
              </a:rPr>
              <a:t> </a:t>
            </a:r>
            <a:r>
              <a:rPr lang="en-US" sz="1600" b="1" dirty="0">
                <a:solidFill>
                  <a:srgbClr val="0071BC"/>
                </a:solidFill>
                <a:cs typeface="Calibri" panose="020F0502020204030204" pitchFamily="34" charset="0"/>
              </a:rPr>
              <a:t>2022</a:t>
            </a:r>
            <a:r>
              <a:rPr lang="en-US" sz="1600" dirty="0">
                <a:solidFill>
                  <a:srgbClr val="0071BC"/>
                </a:solidFill>
                <a:cs typeface="Calibri" panose="020F0502020204030204" pitchFamily="34" charset="0"/>
              </a:rPr>
              <a:t>, </a:t>
            </a:r>
            <a:r>
              <a:rPr lang="en-US" sz="1600" i="1" dirty="0">
                <a:solidFill>
                  <a:srgbClr val="0071BC"/>
                </a:solidFill>
                <a:cs typeface="Calibri" panose="020F0502020204030204" pitchFamily="34" charset="0"/>
              </a:rPr>
              <a:t>4</a:t>
            </a:r>
            <a:r>
              <a:rPr lang="en-US" sz="1600" dirty="0">
                <a:solidFill>
                  <a:srgbClr val="0071BC"/>
                </a:solidFill>
                <a:cs typeface="Calibri" panose="020F0502020204030204" pitchFamily="34" charset="0"/>
              </a:rPr>
              <a:t>, 58-773.</a:t>
            </a:r>
          </a:p>
          <a:p>
            <a:pPr marL="0" marR="0" algn="ctr">
              <a:lnSpc>
                <a:spcPct val="107000"/>
              </a:lnSpc>
              <a:spcBef>
                <a:spcPts val="0"/>
              </a:spcBef>
              <a:spcAft>
                <a:spcPts val="0"/>
              </a:spcAft>
            </a:pPr>
            <a:endParaRPr lang="en-US" sz="1600" b="1" i="1" dirty="0">
              <a:solidFill>
                <a:srgbClr val="0070C0"/>
              </a:solidFill>
              <a:cs typeface="Calibri" panose="020F0502020204030204" pitchFamily="34" charset="0"/>
            </a:endParaRPr>
          </a:p>
          <a:p>
            <a:pPr algn="ctr"/>
            <a:r>
              <a:rPr lang="en-US" sz="1600" dirty="0">
                <a:solidFill>
                  <a:srgbClr val="0070C0"/>
                </a:solidFill>
                <a:ea typeface="Times New Roman" panose="02020603050405020304" pitchFamily="18" charset="0"/>
              </a:rPr>
              <a:t>Kettle J et al. Discovery of AZD4747, a Potent and Selective Inhibitor of Mutant GTPase KRASG12C with Demonstrable CNS Penetration </a:t>
            </a:r>
            <a:r>
              <a:rPr lang="en-US" sz="1600" i="1" dirty="0">
                <a:solidFill>
                  <a:srgbClr val="0070C0"/>
                </a:solidFill>
              </a:rPr>
              <a:t>J. Med. Chem. </a:t>
            </a:r>
            <a:r>
              <a:rPr lang="en-US" sz="1600" b="1" dirty="0">
                <a:solidFill>
                  <a:srgbClr val="0070C0"/>
                </a:solidFill>
              </a:rPr>
              <a:t>2023</a:t>
            </a:r>
            <a:r>
              <a:rPr lang="en-US" sz="1600" dirty="0">
                <a:solidFill>
                  <a:srgbClr val="0070C0"/>
                </a:solidFill>
              </a:rPr>
              <a:t>, </a:t>
            </a:r>
            <a:r>
              <a:rPr lang="en-US" sz="1600" i="1" dirty="0">
                <a:solidFill>
                  <a:srgbClr val="0070C0"/>
                </a:solidFill>
              </a:rPr>
              <a:t>66</a:t>
            </a:r>
            <a:r>
              <a:rPr lang="en-US" sz="1600" dirty="0">
                <a:solidFill>
                  <a:srgbClr val="0070C0"/>
                </a:solidFill>
              </a:rPr>
              <a:t>, 9147−9160</a:t>
            </a:r>
            <a:endParaRPr lang="en-US" sz="1600" dirty="0">
              <a:solidFill>
                <a:srgbClr val="0070C0"/>
              </a:solidFill>
              <a:ea typeface="Times New Roman" panose="02020603050405020304" pitchFamily="18" charset="0"/>
            </a:endParaRPr>
          </a:p>
          <a:p>
            <a:pPr marL="0" marR="0" algn="ctr">
              <a:lnSpc>
                <a:spcPct val="107000"/>
              </a:lnSpc>
              <a:spcBef>
                <a:spcPts val="0"/>
              </a:spcBef>
              <a:spcAft>
                <a:spcPts val="0"/>
              </a:spcAft>
            </a:pPr>
            <a:endParaRPr lang="en-US" sz="1600" b="1" i="1" dirty="0">
              <a:solidFill>
                <a:srgbClr val="0070C0"/>
              </a:solidFill>
              <a:cs typeface="Calibri" panose="020F0502020204030204" pitchFamily="34" charset="0"/>
            </a:endParaRPr>
          </a:p>
          <a:p>
            <a:pPr marL="0" marR="0" algn="ctr">
              <a:lnSpc>
                <a:spcPct val="107000"/>
              </a:lnSpc>
              <a:spcBef>
                <a:spcPts val="0"/>
              </a:spcBef>
              <a:spcAft>
                <a:spcPts val="0"/>
              </a:spcAft>
            </a:pPr>
            <a:endParaRPr lang="en-US" sz="1600" b="1" i="1" dirty="0">
              <a:solidFill>
                <a:srgbClr val="0070C0"/>
              </a:solidFill>
              <a:cs typeface="Calibri" panose="020F0502020204030204" pitchFamily="34" charset="0"/>
            </a:endParaRPr>
          </a:p>
          <a:p>
            <a:pPr marL="0" marR="0" algn="ctr">
              <a:lnSpc>
                <a:spcPct val="107000"/>
              </a:lnSpc>
              <a:spcBef>
                <a:spcPts val="0"/>
              </a:spcBef>
              <a:spcAft>
                <a:spcPts val="0"/>
              </a:spcAft>
            </a:pPr>
            <a:r>
              <a:rPr lang="en-US" sz="1600" b="1" i="1" dirty="0">
                <a:solidFill>
                  <a:srgbClr val="0070C0"/>
                </a:solidFill>
                <a:cs typeface="Calibri" panose="020F0502020204030204" pitchFamily="34" charset="0"/>
              </a:rPr>
              <a:t>Other references in back up slides</a:t>
            </a:r>
          </a:p>
        </p:txBody>
      </p:sp>
      <p:sp>
        <p:nvSpPr>
          <p:cNvPr id="7" name="Star: 5 Points 6">
            <a:extLst>
              <a:ext uri="{FF2B5EF4-FFF2-40B4-BE49-F238E27FC236}">
                <a16:creationId xmlns:a16="http://schemas.microsoft.com/office/drawing/2014/main" id="{CF1452E0-9C85-7517-4B20-186042CEC2EF}"/>
              </a:ext>
            </a:extLst>
          </p:cNvPr>
          <p:cNvSpPr/>
          <p:nvPr/>
        </p:nvSpPr>
        <p:spPr>
          <a:xfrm>
            <a:off x="638934" y="152139"/>
            <a:ext cx="375007" cy="349508"/>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8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1AB4-4E24-F0A1-CAE4-839C1860D04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C6CC47-2248-EEF7-D5DE-C9B9940D84F1}"/>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11</a:t>
            </a:fld>
            <a:endParaRPr lang="en-ZA" dirty="0"/>
          </a:p>
        </p:txBody>
      </p:sp>
      <p:pic>
        <p:nvPicPr>
          <p:cNvPr id="3" name="Graphic 19">
            <a:extLst>
              <a:ext uri="{FF2B5EF4-FFF2-40B4-BE49-F238E27FC236}">
                <a16:creationId xmlns:a16="http://schemas.microsoft.com/office/drawing/2014/main" id="{9B89464B-21D8-731F-3B7F-C1BCE875139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258174" y="275478"/>
            <a:ext cx="512486" cy="577890"/>
          </a:xfrm>
          <a:prstGeom prst="rect">
            <a:avLst/>
          </a:prstGeom>
        </p:spPr>
      </p:pic>
      <p:sp>
        <p:nvSpPr>
          <p:cNvPr id="4" name="Title 1">
            <a:extLst>
              <a:ext uri="{FF2B5EF4-FFF2-40B4-BE49-F238E27FC236}">
                <a16:creationId xmlns:a16="http://schemas.microsoft.com/office/drawing/2014/main" id="{36CAEC30-2347-6B4D-BD0E-ECE270552B78}"/>
              </a:ext>
            </a:extLst>
          </p:cNvPr>
          <p:cNvSpPr>
            <a:spLocks noGrp="1"/>
          </p:cNvSpPr>
          <p:nvPr>
            <p:ph type="title"/>
          </p:nvPr>
        </p:nvSpPr>
        <p:spPr>
          <a:xfrm>
            <a:off x="839788" y="276225"/>
            <a:ext cx="9704387" cy="644525"/>
          </a:xfrm>
        </p:spPr>
        <p:txBody>
          <a:bodyPr>
            <a:normAutofit/>
          </a:bodyPr>
          <a:lstStyle/>
          <a:p>
            <a:pPr algn="ctr"/>
            <a:r>
              <a:rPr lang="en-ZA" dirty="0"/>
              <a:t>Some words of wisdom about </a:t>
            </a:r>
            <a:r>
              <a:rPr lang="en-ZA" dirty="0" err="1"/>
              <a:t>K</a:t>
            </a:r>
            <a:r>
              <a:rPr lang="en-ZA" baseline="-25000" dirty="0" err="1"/>
              <a:t>p,uu</a:t>
            </a:r>
            <a:r>
              <a:rPr lang="en-ZA" dirty="0"/>
              <a:t> and BBB</a:t>
            </a:r>
          </a:p>
        </p:txBody>
      </p:sp>
      <p:sp>
        <p:nvSpPr>
          <p:cNvPr id="2" name="TextBox 1">
            <a:extLst>
              <a:ext uri="{FF2B5EF4-FFF2-40B4-BE49-F238E27FC236}">
                <a16:creationId xmlns:a16="http://schemas.microsoft.com/office/drawing/2014/main" id="{C4D87617-3652-227C-714F-C490E3F1171C}"/>
              </a:ext>
            </a:extLst>
          </p:cNvPr>
          <p:cNvSpPr txBox="1"/>
          <p:nvPr/>
        </p:nvSpPr>
        <p:spPr>
          <a:xfrm>
            <a:off x="246530" y="1043342"/>
            <a:ext cx="11698940" cy="1077218"/>
          </a:xfrm>
          <a:prstGeom prst="rect">
            <a:avLst/>
          </a:prstGeom>
          <a:noFill/>
          <a:ln w="28575">
            <a:solidFill>
              <a:srgbClr val="0070C0"/>
            </a:solidFill>
          </a:ln>
        </p:spPr>
        <p:txBody>
          <a:bodyPr wrap="square">
            <a:spAutoFit/>
          </a:bodyPr>
          <a:lstStyle/>
          <a:p>
            <a:pPr algn="ctr"/>
            <a:r>
              <a:rPr lang="en-US" sz="1600" b="0" i="0" u="none" strike="noStrike" baseline="0" dirty="0"/>
              <a:t>*How Much is Enough? Impact of Efflux Transporters on Drug delivery Leading to Efficacy in the Treatment of Brain Tumors</a:t>
            </a:r>
          </a:p>
          <a:p>
            <a:pPr algn="ctr"/>
            <a:r>
              <a:rPr lang="en-US" sz="1600" b="0" i="0" u="none" strike="noStrike" baseline="0" dirty="0" err="1"/>
              <a:t>Wenjuan</a:t>
            </a:r>
            <a:r>
              <a:rPr lang="en-US" sz="1600" b="0" i="0" u="none" strike="noStrike" baseline="0" dirty="0"/>
              <a:t> Zhang · Ju‑</a:t>
            </a:r>
            <a:r>
              <a:rPr lang="en-US" sz="1600" b="0" i="0" u="none" strike="noStrike" baseline="0" dirty="0" err="1"/>
              <a:t>Hee</a:t>
            </a:r>
            <a:r>
              <a:rPr lang="en-US" sz="1600" b="0" i="0" u="none" strike="noStrike" baseline="0" dirty="0"/>
              <a:t> Oh · </a:t>
            </a:r>
            <a:r>
              <a:rPr lang="en-US" sz="1600" b="0" i="0" u="none" strike="noStrike" baseline="0" dirty="0" err="1"/>
              <a:t>Wenqiu</a:t>
            </a:r>
            <a:r>
              <a:rPr lang="en-US" sz="1600" b="0" i="0" u="none" strike="noStrike" baseline="0" dirty="0"/>
              <a:t> Zhang · Sneha Rathi · </a:t>
            </a:r>
            <a:r>
              <a:rPr lang="en-US" sz="1600" b="0" i="0" u="none" strike="noStrike" baseline="0" dirty="0" err="1"/>
              <a:t>Jiayan</a:t>
            </a:r>
            <a:r>
              <a:rPr lang="en-US" sz="1600" b="0" i="0" u="none" strike="noStrike" baseline="0" dirty="0"/>
              <a:t> Le · Surabhi </a:t>
            </a:r>
            <a:r>
              <a:rPr lang="en-US" sz="1600" b="0" i="0" u="none" strike="noStrike" baseline="0" dirty="0" err="1"/>
              <a:t>Talele</a:t>
            </a:r>
            <a:r>
              <a:rPr lang="en-US" sz="1600" b="0" i="0" u="none" strike="noStrike" baseline="0" dirty="0"/>
              <a:t> · Jann N. </a:t>
            </a:r>
            <a:r>
              <a:rPr lang="en-US" sz="1600" b="0" i="0" u="none" strike="noStrike" baseline="0" dirty="0" err="1"/>
              <a:t>Sarkaria</a:t>
            </a:r>
            <a:r>
              <a:rPr lang="en-US" sz="1600" b="0" i="0" u="none" strike="noStrike" baseline="0" dirty="0"/>
              <a:t> · William F. </a:t>
            </a:r>
            <a:r>
              <a:rPr lang="en-US" sz="1600" b="0" i="0" u="none" strike="noStrike" baseline="0" dirty="0" err="1"/>
              <a:t>Elmquist</a:t>
            </a:r>
            <a:endParaRPr lang="en-US" sz="1600" b="0" i="0" u="none" strike="noStrike" baseline="0" dirty="0"/>
          </a:p>
          <a:p>
            <a:pPr algn="ctr"/>
            <a:r>
              <a:rPr lang="en-US" sz="1600" i="1" dirty="0"/>
              <a:t>Pharm. Res</a:t>
            </a:r>
            <a:r>
              <a:rPr lang="en-US" sz="1600" dirty="0"/>
              <a:t>. </a:t>
            </a:r>
            <a:r>
              <a:rPr lang="en-US" sz="1600" b="1" dirty="0"/>
              <a:t>2023</a:t>
            </a:r>
            <a:r>
              <a:rPr lang="en-US" sz="1600" dirty="0"/>
              <a:t>, </a:t>
            </a:r>
            <a:r>
              <a:rPr lang="en-US" sz="1600" i="1" dirty="0"/>
              <a:t>40</a:t>
            </a:r>
            <a:r>
              <a:rPr lang="en-US" sz="1600" dirty="0"/>
              <a:t>, 2731–2746</a:t>
            </a:r>
          </a:p>
          <a:p>
            <a:pPr algn="ctr"/>
            <a:r>
              <a:rPr lang="en-US" sz="1600" b="0" i="1" u="none" strike="noStrike" baseline="0" dirty="0">
                <a:solidFill>
                  <a:srgbClr val="0070C0"/>
                </a:solidFill>
                <a:highlight>
                  <a:srgbClr val="FFFF00"/>
                </a:highlight>
              </a:rPr>
              <a:t>“In another words, is there a numerical cutoff value for </a:t>
            </a:r>
            <a:r>
              <a:rPr lang="en-US" sz="1600" b="0" i="1" u="none" strike="noStrike" baseline="0" dirty="0" err="1">
                <a:solidFill>
                  <a:srgbClr val="0070C0"/>
                </a:solidFill>
                <a:highlight>
                  <a:srgbClr val="FFFF00"/>
                </a:highlight>
              </a:rPr>
              <a:t>K</a:t>
            </a:r>
            <a:r>
              <a:rPr lang="en-US" sz="1600" b="0" i="1" u="none" strike="noStrike" baseline="-25000" dirty="0" err="1">
                <a:solidFill>
                  <a:srgbClr val="0070C0"/>
                </a:solidFill>
                <a:highlight>
                  <a:srgbClr val="FFFF00"/>
                </a:highlight>
              </a:rPr>
              <a:t>p,uu</a:t>
            </a:r>
            <a:r>
              <a:rPr lang="en-US" sz="1600" b="0" i="1" u="none" strike="noStrike" baseline="-25000" dirty="0">
                <a:solidFill>
                  <a:srgbClr val="0070C0"/>
                </a:solidFill>
                <a:highlight>
                  <a:srgbClr val="FFFF00"/>
                </a:highlight>
              </a:rPr>
              <a:t> </a:t>
            </a:r>
            <a:r>
              <a:rPr lang="en-US" sz="1600" b="0" i="1" u="none" strike="noStrike" baseline="0" dirty="0">
                <a:solidFill>
                  <a:srgbClr val="0070C0"/>
                </a:solidFill>
                <a:highlight>
                  <a:srgbClr val="FFFF00"/>
                </a:highlight>
              </a:rPr>
              <a:t>for potentially effective treatment of brain tumors? The short answer is NO.”</a:t>
            </a:r>
            <a:endParaRPr lang="en-US" sz="1600" i="1" dirty="0">
              <a:solidFill>
                <a:srgbClr val="0070C0"/>
              </a:solidFill>
              <a:highlight>
                <a:srgbClr val="FFFF00"/>
              </a:highlight>
            </a:endParaRPr>
          </a:p>
        </p:txBody>
      </p:sp>
      <p:sp>
        <p:nvSpPr>
          <p:cNvPr id="6" name="TextBox 5">
            <a:extLst>
              <a:ext uri="{FF2B5EF4-FFF2-40B4-BE49-F238E27FC236}">
                <a16:creationId xmlns:a16="http://schemas.microsoft.com/office/drawing/2014/main" id="{472CF4D1-FA02-E652-0033-D005EBCE3F60}"/>
              </a:ext>
            </a:extLst>
          </p:cNvPr>
          <p:cNvSpPr txBox="1"/>
          <p:nvPr/>
        </p:nvSpPr>
        <p:spPr>
          <a:xfrm>
            <a:off x="246530" y="2310534"/>
            <a:ext cx="11698940" cy="1600438"/>
          </a:xfrm>
          <a:prstGeom prst="rect">
            <a:avLst/>
          </a:prstGeom>
          <a:noFill/>
          <a:ln w="28575">
            <a:solidFill>
              <a:srgbClr val="0070C0"/>
            </a:solidFill>
          </a:ln>
        </p:spPr>
        <p:txBody>
          <a:bodyPr wrap="square">
            <a:spAutoFit/>
          </a:bodyPr>
          <a:lstStyle/>
          <a:p>
            <a:pPr algn="ctr"/>
            <a:r>
              <a:rPr lang="en-US" sz="1400" dirty="0"/>
              <a:t>Sato, et al. Translational CNS Steady-State Drug Disposition Model in Rats, Monkeys, and Humans for Quantitative Prediction of Brain-to-Plasma and Cerebrospinal Fluid-to-Plasma Unbound Concentration Ratios. </a:t>
            </a:r>
            <a:r>
              <a:rPr lang="en-US" sz="1400" i="1" dirty="0"/>
              <a:t>AAPS J</a:t>
            </a:r>
            <a:r>
              <a:rPr lang="en-US" sz="1400" dirty="0"/>
              <a:t>, </a:t>
            </a:r>
            <a:r>
              <a:rPr lang="en-US" sz="1400" b="1" dirty="0"/>
              <a:t>2021</a:t>
            </a:r>
            <a:r>
              <a:rPr lang="en-US" sz="1400" dirty="0"/>
              <a:t>, </a:t>
            </a:r>
            <a:r>
              <a:rPr lang="en-US" sz="1400" i="1" dirty="0"/>
              <a:t>23</a:t>
            </a:r>
            <a:r>
              <a:rPr lang="en-US" sz="1400" dirty="0"/>
              <a:t>: 81</a:t>
            </a:r>
          </a:p>
          <a:p>
            <a:pPr algn="ctr"/>
            <a:r>
              <a:rPr lang="en-US" sz="1400" b="0" i="1" u="none" strike="noStrike" baseline="0" dirty="0">
                <a:solidFill>
                  <a:srgbClr val="3399FF"/>
                </a:solidFill>
                <a:highlight>
                  <a:srgbClr val="FFFF00"/>
                </a:highlight>
              </a:rPr>
              <a:t>“These results suggest that </a:t>
            </a:r>
            <a:r>
              <a:rPr lang="en-US" sz="1400" b="0" i="1" u="none" strike="noStrike" baseline="0">
                <a:solidFill>
                  <a:srgbClr val="3399FF"/>
                </a:solidFill>
                <a:highlight>
                  <a:srgbClr val="FFFF00"/>
                </a:highlight>
              </a:rPr>
              <a:t>the use of </a:t>
            </a:r>
            <a:r>
              <a:rPr lang="en-US" sz="1400" b="0" i="1" u="none" strike="noStrike" baseline="0" dirty="0" err="1">
                <a:solidFill>
                  <a:srgbClr val="3399FF"/>
                </a:solidFill>
                <a:highlight>
                  <a:srgbClr val="FFFF00"/>
                </a:highlight>
              </a:rPr>
              <a:t>Kp,</a:t>
            </a:r>
            <a:r>
              <a:rPr lang="en-US" sz="1400" b="0" i="1" u="none" strike="noStrike" baseline="-25000" dirty="0" err="1">
                <a:solidFill>
                  <a:srgbClr val="3399FF"/>
                </a:solidFill>
                <a:highlight>
                  <a:srgbClr val="FFFF00"/>
                </a:highlight>
              </a:rPr>
              <a:t>uu,CSF</a:t>
            </a:r>
            <a:r>
              <a:rPr lang="en-US" sz="1400" b="0" i="1" u="none" strike="noStrike" baseline="-25000" dirty="0">
                <a:solidFill>
                  <a:srgbClr val="3399FF"/>
                </a:solidFill>
                <a:highlight>
                  <a:srgbClr val="FFFF00"/>
                </a:highlight>
              </a:rPr>
              <a:t> </a:t>
            </a:r>
            <a:r>
              <a:rPr lang="en-US" sz="1400" b="0" i="1" u="none" strike="noStrike" baseline="0" dirty="0">
                <a:solidFill>
                  <a:srgbClr val="3399FF"/>
                </a:solidFill>
                <a:highlight>
                  <a:srgbClr val="FFFF00"/>
                </a:highlight>
              </a:rPr>
              <a:t>as a surrogate of </a:t>
            </a:r>
            <a:r>
              <a:rPr lang="en-US" sz="1400" b="0" i="1" u="none" strike="noStrike" baseline="-25000" dirty="0" err="1">
                <a:solidFill>
                  <a:srgbClr val="3399FF"/>
                </a:solidFill>
                <a:highlight>
                  <a:srgbClr val="FFFF00"/>
                </a:highlight>
              </a:rPr>
              <a:t>Kp,uu,brain</a:t>
            </a:r>
            <a:r>
              <a:rPr lang="en-US" sz="1400" b="0" i="1" u="none" strike="noStrike" baseline="-25000" dirty="0">
                <a:solidFill>
                  <a:srgbClr val="3399FF"/>
                </a:solidFill>
                <a:highlight>
                  <a:srgbClr val="FFFF00"/>
                </a:highlight>
              </a:rPr>
              <a:t> </a:t>
            </a:r>
            <a:r>
              <a:rPr lang="en-US" sz="1400" b="0" i="1" u="none" strike="noStrike" baseline="0" dirty="0">
                <a:solidFill>
                  <a:srgbClr val="3399FF"/>
                </a:solidFill>
                <a:highlight>
                  <a:srgbClr val="FFFF00"/>
                </a:highlight>
              </a:rPr>
              <a:t>in rats, monkeys, and humans will have to be reconsidered especially under which conditions </a:t>
            </a:r>
            <a:r>
              <a:rPr lang="en-US" sz="1400" b="0" i="1" u="none" strike="noStrike" baseline="0" dirty="0" err="1">
                <a:solidFill>
                  <a:srgbClr val="3399FF"/>
                </a:solidFill>
                <a:highlight>
                  <a:srgbClr val="FFFF00"/>
                </a:highlight>
              </a:rPr>
              <a:t>Kp,uu,CSF</a:t>
            </a:r>
            <a:r>
              <a:rPr lang="en-US" sz="1400" b="0" i="1" u="none" strike="noStrike" baseline="0" dirty="0">
                <a:solidFill>
                  <a:srgbClr val="3399FF"/>
                </a:solidFill>
                <a:highlight>
                  <a:srgbClr val="FFFF00"/>
                </a:highlight>
              </a:rPr>
              <a:t> can be assumed to equal </a:t>
            </a:r>
            <a:r>
              <a:rPr lang="en-US" sz="1400" b="0" i="1" u="none" strike="noStrike" baseline="0" dirty="0" err="1">
                <a:solidFill>
                  <a:srgbClr val="3399FF"/>
                </a:solidFill>
                <a:highlight>
                  <a:srgbClr val="FFFF00"/>
                </a:highlight>
              </a:rPr>
              <a:t>Kp,uu,brain</a:t>
            </a:r>
            <a:r>
              <a:rPr lang="en-US" sz="1400" b="0" i="1" u="none" strike="noStrike" baseline="0" dirty="0">
                <a:solidFill>
                  <a:srgbClr val="3399FF"/>
                </a:solidFill>
                <a:highlight>
                  <a:srgbClr val="FFFF00"/>
                </a:highlight>
              </a:rPr>
              <a:t>.”</a:t>
            </a:r>
          </a:p>
          <a:p>
            <a:pPr algn="ctr"/>
            <a:endParaRPr lang="en-US" sz="1400" b="0" i="1" u="none" strike="noStrike" baseline="0" dirty="0">
              <a:solidFill>
                <a:srgbClr val="3399FF"/>
              </a:solidFill>
              <a:highlight>
                <a:srgbClr val="FFFF00"/>
              </a:highlight>
            </a:endParaRPr>
          </a:p>
          <a:p>
            <a:pPr algn="ctr"/>
            <a:r>
              <a:rPr lang="en-US" sz="1400" b="0" i="1" u="none" strike="noStrike" baseline="0" dirty="0">
                <a:solidFill>
                  <a:srgbClr val="3399FF"/>
                </a:solidFill>
                <a:highlight>
                  <a:srgbClr val="FFFF00"/>
                </a:highlight>
              </a:rPr>
              <a:t>“In</a:t>
            </a:r>
            <a:r>
              <a:rPr lang="en-US" sz="1400" b="0" i="0" u="none" strike="noStrike" baseline="0" dirty="0">
                <a:solidFill>
                  <a:srgbClr val="131413"/>
                </a:solidFill>
                <a:highlight>
                  <a:srgbClr val="FFFF00"/>
                </a:highlight>
              </a:rPr>
              <a:t> </a:t>
            </a:r>
            <a:r>
              <a:rPr lang="en-US" sz="1400" i="1" dirty="0">
                <a:solidFill>
                  <a:srgbClr val="3399FF"/>
                </a:solidFill>
                <a:highlight>
                  <a:srgbClr val="FFFF00"/>
                </a:highlight>
              </a:rPr>
              <a:t>addition, the MDCK-MDR1 cell line was selected to determine the in vitro efflux activity for MDR1 in these models because we previously observed that MDCK-MDR1 had superior sensitivity in efflux ratio and correlated well with the brain disposition of different compounds.”</a:t>
            </a:r>
          </a:p>
        </p:txBody>
      </p:sp>
      <p:sp>
        <p:nvSpPr>
          <p:cNvPr id="7" name="TextBox 6">
            <a:extLst>
              <a:ext uri="{FF2B5EF4-FFF2-40B4-BE49-F238E27FC236}">
                <a16:creationId xmlns:a16="http://schemas.microsoft.com/office/drawing/2014/main" id="{78061940-A4B6-0194-EAE6-64D5E5DBB6DD}"/>
              </a:ext>
            </a:extLst>
          </p:cNvPr>
          <p:cNvSpPr txBox="1"/>
          <p:nvPr/>
        </p:nvSpPr>
        <p:spPr>
          <a:xfrm>
            <a:off x="671209" y="4085497"/>
            <a:ext cx="10797701" cy="1569660"/>
          </a:xfrm>
          <a:prstGeom prst="rect">
            <a:avLst/>
          </a:prstGeom>
          <a:noFill/>
          <a:ln w="25400">
            <a:solidFill>
              <a:schemeClr val="accent1"/>
            </a:solidFill>
          </a:ln>
        </p:spPr>
        <p:txBody>
          <a:bodyPr wrap="square" rtlCol="0">
            <a:spAutoFit/>
          </a:bodyPr>
          <a:lstStyle/>
          <a:p>
            <a:pPr algn="ctr"/>
            <a:r>
              <a:rPr lang="en-US" sz="1600" b="1" dirty="0">
                <a:solidFill>
                  <a:srgbClr val="0070C0"/>
                </a:solidFill>
                <a:latin typeface="Calibri" panose="020F0502020204030204" pitchFamily="34" charset="0"/>
                <a:cs typeface="Calibri" panose="020F0502020204030204" pitchFamily="34" charset="0"/>
              </a:rPr>
              <a:t>Main points</a:t>
            </a:r>
          </a:p>
          <a:p>
            <a:pPr marL="285750" indent="-285750" algn="ctr">
              <a:buFont typeface="Wingdings" panose="05000000000000000000" pitchFamily="2" charset="2"/>
              <a:buChar char="§"/>
            </a:pPr>
            <a:r>
              <a:rPr lang="en-US" sz="1600" dirty="0">
                <a:solidFill>
                  <a:srgbClr val="0070C0"/>
                </a:solidFill>
                <a:latin typeface="Calibri" panose="020F0502020204030204" pitchFamily="34" charset="0"/>
                <a:cs typeface="Calibri" panose="020F0502020204030204" pitchFamily="34" charset="0"/>
              </a:rPr>
              <a:t>K</a:t>
            </a:r>
            <a:r>
              <a:rPr lang="en-US" sz="1600" baseline="-25000" dirty="0">
                <a:solidFill>
                  <a:srgbClr val="0070C0"/>
                </a:solidFill>
                <a:latin typeface="Calibri" panose="020F0502020204030204" pitchFamily="34" charset="0"/>
                <a:cs typeface="Calibri" panose="020F0502020204030204" pitchFamily="34" charset="0"/>
              </a:rPr>
              <a:t>p</a:t>
            </a:r>
            <a:r>
              <a:rPr lang="en-US" sz="1600" dirty="0">
                <a:solidFill>
                  <a:srgbClr val="0070C0"/>
                </a:solidFill>
                <a:latin typeface="Calibri" panose="020F0502020204030204" pitchFamily="34" charset="0"/>
                <a:cs typeface="Calibri" panose="020F0502020204030204" pitchFamily="34" charset="0"/>
              </a:rPr>
              <a:t>(total) is not useful and </a:t>
            </a:r>
            <a:r>
              <a:rPr lang="en-US" sz="1600" i="1" dirty="0">
                <a:solidFill>
                  <a:srgbClr val="0070C0"/>
                </a:solidFill>
                <a:latin typeface="Calibri" panose="020F0502020204030204" pitchFamily="34" charset="0"/>
                <a:cs typeface="Calibri" panose="020F0502020204030204" pitchFamily="34" charset="0"/>
              </a:rPr>
              <a:t>may be misleading</a:t>
            </a:r>
            <a:r>
              <a:rPr lang="en-US" sz="1600" dirty="0">
                <a:solidFill>
                  <a:srgbClr val="0070C0"/>
                </a:solidFill>
                <a:latin typeface="Calibri" panose="020F0502020204030204" pitchFamily="34" charset="0"/>
                <a:cs typeface="Calibri" panose="020F0502020204030204" pitchFamily="34" charset="0"/>
              </a:rPr>
              <a:t>.</a:t>
            </a:r>
          </a:p>
          <a:p>
            <a:pPr marL="285750" indent="-285750" algn="ctr">
              <a:buFont typeface="Wingdings" panose="05000000000000000000" pitchFamily="2" charset="2"/>
              <a:buChar char="§"/>
            </a:pPr>
            <a:r>
              <a:rPr lang="en-US" sz="1600" dirty="0">
                <a:solidFill>
                  <a:srgbClr val="0070C0"/>
                </a:solidFill>
                <a:latin typeface="Calibri" panose="020F0502020204030204" pitchFamily="34" charset="0"/>
                <a:cs typeface="Calibri" panose="020F0502020204030204" pitchFamily="34" charset="0"/>
              </a:rPr>
              <a:t>There is no ABSOLUTE threshold for </a:t>
            </a:r>
            <a:r>
              <a:rPr lang="en-US" sz="1600" dirty="0" err="1">
                <a:solidFill>
                  <a:srgbClr val="0070C0"/>
                </a:solidFill>
                <a:latin typeface="Calibri" panose="020F0502020204030204" pitchFamily="34" charset="0"/>
                <a:cs typeface="Calibri" panose="020F0502020204030204" pitchFamily="34" charset="0"/>
              </a:rPr>
              <a:t>K</a:t>
            </a:r>
            <a:r>
              <a:rPr lang="en-US" sz="1600" baseline="-25000" dirty="0" err="1">
                <a:solidFill>
                  <a:srgbClr val="0070C0"/>
                </a:solidFill>
                <a:latin typeface="Calibri" panose="020F0502020204030204" pitchFamily="34" charset="0"/>
                <a:cs typeface="Calibri" panose="020F0502020204030204" pitchFamily="34" charset="0"/>
              </a:rPr>
              <a:t>p,uu</a:t>
            </a:r>
            <a:r>
              <a:rPr lang="en-US" sz="1600" baseline="-25000" dirty="0">
                <a:solidFill>
                  <a:srgbClr val="0070C0"/>
                </a:solidFill>
                <a:latin typeface="Calibri" panose="020F0502020204030204" pitchFamily="34" charset="0"/>
                <a:cs typeface="Calibri" panose="020F0502020204030204" pitchFamily="34" charset="0"/>
              </a:rPr>
              <a:t> </a:t>
            </a:r>
            <a:r>
              <a:rPr lang="en-US" sz="1600" dirty="0">
                <a:solidFill>
                  <a:srgbClr val="FF0000"/>
                </a:solidFill>
                <a:highlight>
                  <a:srgbClr val="FFFF00"/>
                </a:highlight>
                <a:latin typeface="Calibri" panose="020F0502020204030204" pitchFamily="34" charset="0"/>
                <a:cs typeface="Calibri" panose="020F0502020204030204" pitchFamily="34" charset="0"/>
              </a:rPr>
              <a:t>what is your potency?*</a:t>
            </a:r>
          </a:p>
          <a:p>
            <a:pPr marL="285750" indent="-285750" algn="ctr">
              <a:buFont typeface="Wingdings" panose="05000000000000000000" pitchFamily="2" charset="2"/>
              <a:buChar char="§"/>
            </a:pPr>
            <a:r>
              <a:rPr lang="en-US" sz="1600" dirty="0" err="1">
                <a:solidFill>
                  <a:srgbClr val="0070C0"/>
                </a:solidFill>
                <a:latin typeface="Calibri" panose="020F0502020204030204" pitchFamily="34" charset="0"/>
                <a:cs typeface="Calibri" panose="020F0502020204030204" pitchFamily="34" charset="0"/>
              </a:rPr>
              <a:t>K</a:t>
            </a:r>
            <a:r>
              <a:rPr lang="en-US" sz="1600" baseline="-25000" dirty="0" err="1">
                <a:solidFill>
                  <a:srgbClr val="0070C0"/>
                </a:solidFill>
                <a:latin typeface="Calibri" panose="020F0502020204030204" pitchFamily="34" charset="0"/>
                <a:cs typeface="Calibri" panose="020F0502020204030204" pitchFamily="34" charset="0"/>
              </a:rPr>
              <a:t>p,uu</a:t>
            </a:r>
            <a:r>
              <a:rPr lang="en-US" sz="1600" baseline="-25000" dirty="0">
                <a:solidFill>
                  <a:srgbClr val="0070C0"/>
                </a:solidFill>
                <a:latin typeface="Calibri" panose="020F0502020204030204" pitchFamily="34" charset="0"/>
                <a:cs typeface="Calibri" panose="020F0502020204030204" pitchFamily="34" charset="0"/>
              </a:rPr>
              <a:t> CSF </a:t>
            </a:r>
            <a:r>
              <a:rPr lang="en-US" sz="1600" dirty="0">
                <a:solidFill>
                  <a:srgbClr val="0070C0"/>
                </a:solidFill>
                <a:latin typeface="Calibri" panose="020F0502020204030204" pitchFamily="34" charset="0"/>
                <a:cs typeface="Calibri" panose="020F0502020204030204" pitchFamily="34" charset="0"/>
              </a:rPr>
              <a:t>may be appealing as it is measurable in human, but it is typically higher (some 3-fold) than </a:t>
            </a:r>
            <a:r>
              <a:rPr lang="en-US" sz="1600" dirty="0" err="1">
                <a:solidFill>
                  <a:srgbClr val="0070C0"/>
                </a:solidFill>
                <a:latin typeface="Calibri" panose="020F0502020204030204" pitchFamily="34" charset="0"/>
                <a:cs typeface="Calibri" panose="020F0502020204030204" pitchFamily="34" charset="0"/>
              </a:rPr>
              <a:t>K</a:t>
            </a:r>
            <a:r>
              <a:rPr lang="en-US" sz="1600" baseline="-25000" dirty="0" err="1">
                <a:solidFill>
                  <a:srgbClr val="0070C0"/>
                </a:solidFill>
                <a:latin typeface="Calibri" panose="020F0502020204030204" pitchFamily="34" charset="0"/>
                <a:cs typeface="Calibri" panose="020F0502020204030204" pitchFamily="34" charset="0"/>
              </a:rPr>
              <a:t>p,uu,brain</a:t>
            </a:r>
            <a:r>
              <a:rPr lang="en-US" sz="1600" dirty="0">
                <a:solidFill>
                  <a:srgbClr val="0070C0"/>
                </a:solidFill>
                <a:latin typeface="Calibri" panose="020F0502020204030204" pitchFamily="34" charset="0"/>
                <a:cs typeface="Calibri" panose="020F0502020204030204" pitchFamily="34" charset="0"/>
              </a:rPr>
              <a:t>.</a:t>
            </a:r>
          </a:p>
          <a:p>
            <a:pPr marL="285750" indent="-285750" algn="ctr">
              <a:buFont typeface="Wingdings" panose="05000000000000000000" pitchFamily="2" charset="2"/>
              <a:buChar char="§"/>
            </a:pPr>
            <a:r>
              <a:rPr lang="en-US" sz="1600" b="1" dirty="0">
                <a:solidFill>
                  <a:srgbClr val="0070C0"/>
                </a:solidFill>
                <a:latin typeface="Calibri" panose="020F0502020204030204" pitchFamily="34" charset="0"/>
                <a:cs typeface="Calibri" panose="020F0502020204030204" pitchFamily="34" charset="0"/>
              </a:rPr>
              <a:t>DO NOT “CONDEMN” </a:t>
            </a:r>
            <a:r>
              <a:rPr lang="en-US" sz="1600" dirty="0">
                <a:solidFill>
                  <a:srgbClr val="0070C0"/>
                </a:solidFill>
                <a:latin typeface="Calibri" panose="020F0502020204030204" pitchFamily="34" charset="0"/>
                <a:cs typeface="Calibri" panose="020F0502020204030204" pitchFamily="34" charset="0"/>
              </a:rPr>
              <a:t>a compound o the basis of BCRP and/or MDR1 efflux. Think of risperidone and paliperidone! </a:t>
            </a:r>
          </a:p>
          <a:p>
            <a:pPr algn="ctr"/>
            <a:r>
              <a:rPr lang="en-US" sz="1600" dirty="0">
                <a:solidFill>
                  <a:srgbClr val="0070C0"/>
                </a:solidFill>
                <a:latin typeface="Calibri" panose="020F0502020204030204" pitchFamily="34" charset="0"/>
                <a:cs typeface="Calibri" panose="020F0502020204030204" pitchFamily="34" charset="0"/>
              </a:rPr>
              <a:t>Doran et al, </a:t>
            </a:r>
            <a:r>
              <a:rPr lang="en-US" sz="1600" i="1" dirty="0">
                <a:solidFill>
                  <a:srgbClr val="0070C0"/>
                </a:solidFill>
              </a:rPr>
              <a:t>Drug Metab Dispos </a:t>
            </a:r>
            <a:r>
              <a:rPr lang="en-US" sz="1600" b="1" dirty="0">
                <a:solidFill>
                  <a:srgbClr val="0070C0"/>
                </a:solidFill>
              </a:rPr>
              <a:t>2005</a:t>
            </a:r>
            <a:r>
              <a:rPr lang="en-US" sz="1600" dirty="0">
                <a:solidFill>
                  <a:srgbClr val="0070C0"/>
                </a:solidFill>
              </a:rPr>
              <a:t>, </a:t>
            </a:r>
            <a:r>
              <a:rPr lang="en-US" sz="1600" i="1" dirty="0">
                <a:solidFill>
                  <a:srgbClr val="0070C0"/>
                </a:solidFill>
              </a:rPr>
              <a:t>33</a:t>
            </a:r>
            <a:r>
              <a:rPr lang="en-US" sz="1600" dirty="0">
                <a:solidFill>
                  <a:srgbClr val="0070C0"/>
                </a:solidFill>
              </a:rPr>
              <a:t>, 165–174.</a:t>
            </a:r>
          </a:p>
        </p:txBody>
      </p:sp>
    </p:spTree>
    <p:extLst>
      <p:ext uri="{BB962C8B-B14F-4D97-AF65-F5344CB8AC3E}">
        <p14:creationId xmlns:p14="http://schemas.microsoft.com/office/powerpoint/2010/main" val="179240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9387-E299-699D-3940-B5D26EBBE82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1CAEBA-C20A-802C-B049-3A3E672EDB11}"/>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12</a:t>
            </a:fld>
            <a:endParaRPr lang="en-ZA" dirty="0"/>
          </a:p>
        </p:txBody>
      </p:sp>
      <p:pic>
        <p:nvPicPr>
          <p:cNvPr id="3" name="Graphic 19">
            <a:extLst>
              <a:ext uri="{FF2B5EF4-FFF2-40B4-BE49-F238E27FC236}">
                <a16:creationId xmlns:a16="http://schemas.microsoft.com/office/drawing/2014/main" id="{D7E918C8-C914-8EB6-1072-C8BF9A0F918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grpSp>
        <p:nvGrpSpPr>
          <p:cNvPr id="2" name="Group 24">
            <a:extLst>
              <a:ext uri="{FF2B5EF4-FFF2-40B4-BE49-F238E27FC236}">
                <a16:creationId xmlns:a16="http://schemas.microsoft.com/office/drawing/2014/main" id="{82E2D9E2-B764-08CE-2C49-D3D6E1333241}"/>
              </a:ext>
            </a:extLst>
          </p:cNvPr>
          <p:cNvGrpSpPr>
            <a:grpSpLocks/>
          </p:cNvGrpSpPr>
          <p:nvPr/>
        </p:nvGrpSpPr>
        <p:grpSpPr bwMode="auto">
          <a:xfrm>
            <a:off x="2203125" y="1272501"/>
            <a:ext cx="3771900" cy="2741614"/>
            <a:chOff x="456" y="864"/>
            <a:chExt cx="2376" cy="1872"/>
          </a:xfrm>
        </p:grpSpPr>
        <p:sp>
          <p:nvSpPr>
            <p:cNvPr id="4" name="Rectangle 13">
              <a:extLst>
                <a:ext uri="{FF2B5EF4-FFF2-40B4-BE49-F238E27FC236}">
                  <a16:creationId xmlns:a16="http://schemas.microsoft.com/office/drawing/2014/main" id="{27A04443-126E-46F0-538A-6F9E3EECB26B}"/>
                </a:ext>
              </a:extLst>
            </p:cNvPr>
            <p:cNvSpPr>
              <a:spLocks noChangeArrowheads="1"/>
            </p:cNvSpPr>
            <p:nvPr/>
          </p:nvSpPr>
          <p:spPr bwMode="auto">
            <a:xfrm>
              <a:off x="936" y="1584"/>
              <a:ext cx="576" cy="576"/>
            </a:xfrm>
            <a:prstGeom prst="rect">
              <a:avLst/>
            </a:prstGeom>
            <a:noFill/>
            <a:ln w="38100">
              <a:solidFill>
                <a:schemeClr val="tx1"/>
              </a:solid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400" dirty="0"/>
            </a:p>
          </p:txBody>
        </p:sp>
        <p:sp>
          <p:nvSpPr>
            <p:cNvPr id="6" name="Line 14">
              <a:extLst>
                <a:ext uri="{FF2B5EF4-FFF2-40B4-BE49-F238E27FC236}">
                  <a16:creationId xmlns:a16="http://schemas.microsoft.com/office/drawing/2014/main" id="{200A165E-A9B2-FB55-1630-AFC0B3B617F1}"/>
                </a:ext>
              </a:extLst>
            </p:cNvPr>
            <p:cNvSpPr>
              <a:spLocks noChangeShapeType="1"/>
            </p:cNvSpPr>
            <p:nvPr/>
          </p:nvSpPr>
          <p:spPr bwMode="auto">
            <a:xfrm>
              <a:off x="936" y="1152"/>
              <a:ext cx="240" cy="384"/>
            </a:xfrm>
            <a:prstGeom prst="line">
              <a:avLst/>
            </a:prstGeom>
            <a:noFill/>
            <a:ln w="381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dirty="0"/>
            </a:p>
          </p:txBody>
        </p:sp>
        <p:sp>
          <p:nvSpPr>
            <p:cNvPr id="7" name="Line 15">
              <a:extLst>
                <a:ext uri="{FF2B5EF4-FFF2-40B4-BE49-F238E27FC236}">
                  <a16:creationId xmlns:a16="http://schemas.microsoft.com/office/drawing/2014/main" id="{85F06403-3423-035B-79EF-9C8E91371B6C}"/>
                </a:ext>
              </a:extLst>
            </p:cNvPr>
            <p:cNvSpPr>
              <a:spLocks noChangeShapeType="1"/>
            </p:cNvSpPr>
            <p:nvPr/>
          </p:nvSpPr>
          <p:spPr bwMode="auto">
            <a:xfrm>
              <a:off x="1224" y="2160"/>
              <a:ext cx="0" cy="576"/>
            </a:xfrm>
            <a:prstGeom prst="line">
              <a:avLst/>
            </a:prstGeom>
            <a:noFill/>
            <a:ln w="381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dirty="0"/>
            </a:p>
          </p:txBody>
        </p:sp>
        <p:sp>
          <p:nvSpPr>
            <p:cNvPr id="8" name="Text Box 16" descr="70%">
              <a:extLst>
                <a:ext uri="{FF2B5EF4-FFF2-40B4-BE49-F238E27FC236}">
                  <a16:creationId xmlns:a16="http://schemas.microsoft.com/office/drawing/2014/main" id="{9053A12C-05CB-74B8-9F32-100716C290EA}"/>
                </a:ext>
              </a:extLst>
            </p:cNvPr>
            <p:cNvSpPr txBox="1">
              <a:spLocks noChangeArrowheads="1"/>
            </p:cNvSpPr>
            <p:nvPr/>
          </p:nvSpPr>
          <p:spPr bwMode="auto">
            <a:xfrm>
              <a:off x="936" y="1789"/>
              <a:ext cx="576" cy="210"/>
            </a:xfrm>
            <a:prstGeom prst="rect">
              <a:avLst/>
            </a:prstGeom>
            <a:noFill/>
            <a:ln>
              <a:noFill/>
            </a:ln>
            <a:effectLst/>
            <a:extLst>
              <a:ext uri="{909E8E84-426E-40DD-AFC4-6F175D3DCCD1}">
                <a14:hiddenFill xmlns:a14="http://schemas.microsoft.com/office/drawing/2010/main">
                  <a:pattFill prst="pct70">
                    <a:fgClr>
                      <a:schemeClr val="accent1"/>
                    </a:fgClr>
                    <a:bgClr>
                      <a:schemeClr val="bg1"/>
                    </a:bgClr>
                  </a:pattFill>
                </a14:hiddenFill>
              </a:ext>
              <a:ext uri="{91240B29-F687-4F45-9708-019B960494DF}">
                <a14:hiddenLine xmlns:a14="http://schemas.microsoft.com/office/drawing/2010/main" w="25399">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lnSpc>
                  <a:spcPct val="90000"/>
                </a:lnSpc>
                <a:spcBef>
                  <a:spcPct val="0"/>
                </a:spcBef>
                <a:spcAft>
                  <a:spcPct val="0"/>
                </a:spcAft>
                <a:defRPr sz="2800" b="1">
                  <a:solidFill>
                    <a:schemeClr val="tx1"/>
                  </a:solidFill>
                  <a:latin typeface="Arial" charset="0"/>
                </a:defRPr>
              </a:lvl6pPr>
              <a:lvl7pPr marL="2971800" indent="-228600" eaLnBrk="0" fontAlgn="base" hangingPunct="0">
                <a:lnSpc>
                  <a:spcPct val="90000"/>
                </a:lnSpc>
                <a:spcBef>
                  <a:spcPct val="0"/>
                </a:spcBef>
                <a:spcAft>
                  <a:spcPct val="0"/>
                </a:spcAft>
                <a:defRPr sz="2800" b="1">
                  <a:solidFill>
                    <a:schemeClr val="tx1"/>
                  </a:solidFill>
                  <a:latin typeface="Arial" charset="0"/>
                </a:defRPr>
              </a:lvl7pPr>
              <a:lvl8pPr marL="3429000" indent="-228600" eaLnBrk="0" fontAlgn="base" hangingPunct="0">
                <a:lnSpc>
                  <a:spcPct val="90000"/>
                </a:lnSpc>
                <a:spcBef>
                  <a:spcPct val="0"/>
                </a:spcBef>
                <a:spcAft>
                  <a:spcPct val="0"/>
                </a:spcAft>
                <a:defRPr sz="2800" b="1">
                  <a:solidFill>
                    <a:schemeClr val="tx1"/>
                  </a:solidFill>
                  <a:latin typeface="Arial" charset="0"/>
                </a:defRPr>
              </a:lvl8pPr>
              <a:lvl9pPr marL="3886200" indent="-228600" eaLnBrk="0" fontAlgn="base" hangingPunct="0">
                <a:lnSpc>
                  <a:spcPct val="90000"/>
                </a:lnSpc>
                <a:spcBef>
                  <a:spcPct val="0"/>
                </a:spcBef>
                <a:spcAft>
                  <a:spcPct val="0"/>
                </a:spcAft>
                <a:defRPr sz="2800" b="1">
                  <a:solidFill>
                    <a:schemeClr val="tx1"/>
                  </a:solidFill>
                  <a:latin typeface="Arial" charset="0"/>
                </a:defRPr>
              </a:lvl9pPr>
            </a:lstStyle>
            <a:p>
              <a:pPr>
                <a:spcBef>
                  <a:spcPct val="50000"/>
                </a:spcBef>
              </a:pPr>
              <a:r>
                <a:rPr lang="en-US" altLang="en-US" sz="1400" dirty="0"/>
                <a:t>Comp 1</a:t>
              </a:r>
            </a:p>
          </p:txBody>
        </p:sp>
        <p:sp>
          <p:nvSpPr>
            <p:cNvPr id="9" name="Text Box 17" descr="70%">
              <a:extLst>
                <a:ext uri="{FF2B5EF4-FFF2-40B4-BE49-F238E27FC236}">
                  <a16:creationId xmlns:a16="http://schemas.microsoft.com/office/drawing/2014/main" id="{55A55C7C-CA5C-EF9D-11A5-5C031FA1C70E}"/>
                </a:ext>
              </a:extLst>
            </p:cNvPr>
            <p:cNvSpPr txBox="1">
              <a:spLocks noChangeArrowheads="1"/>
            </p:cNvSpPr>
            <p:nvPr/>
          </p:nvSpPr>
          <p:spPr bwMode="auto">
            <a:xfrm>
              <a:off x="456" y="864"/>
              <a:ext cx="960" cy="210"/>
            </a:xfrm>
            <a:prstGeom prst="rect">
              <a:avLst/>
            </a:prstGeom>
            <a:noFill/>
            <a:ln>
              <a:noFill/>
            </a:ln>
            <a:effectLst/>
            <a:extLst>
              <a:ext uri="{909E8E84-426E-40DD-AFC4-6F175D3DCCD1}">
                <a14:hiddenFill xmlns:a14="http://schemas.microsoft.com/office/drawing/2010/main">
                  <a:pattFill prst="pct70">
                    <a:fgClr>
                      <a:schemeClr val="accent1"/>
                    </a:fgClr>
                    <a:bgClr>
                      <a:schemeClr val="bg1"/>
                    </a:bgClr>
                  </a:pattFill>
                </a14:hiddenFill>
              </a:ext>
              <a:ext uri="{91240B29-F687-4F45-9708-019B960494DF}">
                <a14:hiddenLine xmlns:a14="http://schemas.microsoft.com/office/drawing/2010/main" w="25399">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lnSpc>
                  <a:spcPct val="90000"/>
                </a:lnSpc>
                <a:spcBef>
                  <a:spcPct val="0"/>
                </a:spcBef>
                <a:spcAft>
                  <a:spcPct val="0"/>
                </a:spcAft>
                <a:defRPr sz="2800" b="1">
                  <a:solidFill>
                    <a:schemeClr val="tx1"/>
                  </a:solidFill>
                  <a:latin typeface="Arial" charset="0"/>
                </a:defRPr>
              </a:lvl6pPr>
              <a:lvl7pPr marL="2971800" indent="-228600" eaLnBrk="0" fontAlgn="base" hangingPunct="0">
                <a:lnSpc>
                  <a:spcPct val="90000"/>
                </a:lnSpc>
                <a:spcBef>
                  <a:spcPct val="0"/>
                </a:spcBef>
                <a:spcAft>
                  <a:spcPct val="0"/>
                </a:spcAft>
                <a:defRPr sz="2800" b="1">
                  <a:solidFill>
                    <a:schemeClr val="tx1"/>
                  </a:solidFill>
                  <a:latin typeface="Arial" charset="0"/>
                </a:defRPr>
              </a:lvl7pPr>
              <a:lvl8pPr marL="3429000" indent="-228600" eaLnBrk="0" fontAlgn="base" hangingPunct="0">
                <a:lnSpc>
                  <a:spcPct val="90000"/>
                </a:lnSpc>
                <a:spcBef>
                  <a:spcPct val="0"/>
                </a:spcBef>
                <a:spcAft>
                  <a:spcPct val="0"/>
                </a:spcAft>
                <a:defRPr sz="2800" b="1">
                  <a:solidFill>
                    <a:schemeClr val="tx1"/>
                  </a:solidFill>
                  <a:latin typeface="Arial" charset="0"/>
                </a:defRPr>
              </a:lvl8pPr>
              <a:lvl9pPr marL="3886200" indent="-228600" eaLnBrk="0" fontAlgn="base" hangingPunct="0">
                <a:lnSpc>
                  <a:spcPct val="90000"/>
                </a:lnSpc>
                <a:spcBef>
                  <a:spcPct val="0"/>
                </a:spcBef>
                <a:spcAft>
                  <a:spcPct val="0"/>
                </a:spcAft>
                <a:defRPr sz="2800" b="1">
                  <a:solidFill>
                    <a:schemeClr val="tx1"/>
                  </a:solidFill>
                  <a:latin typeface="Arial" charset="0"/>
                </a:defRPr>
              </a:lvl9pPr>
            </a:lstStyle>
            <a:p>
              <a:pPr>
                <a:spcBef>
                  <a:spcPct val="50000"/>
                </a:spcBef>
              </a:pPr>
              <a:r>
                <a:rPr lang="en-US" altLang="en-US" sz="1400" dirty="0"/>
                <a:t>IV injection</a:t>
              </a:r>
            </a:p>
          </p:txBody>
        </p:sp>
        <p:sp>
          <p:nvSpPr>
            <p:cNvPr id="10" name="Rectangle 18">
              <a:extLst>
                <a:ext uri="{FF2B5EF4-FFF2-40B4-BE49-F238E27FC236}">
                  <a16:creationId xmlns:a16="http://schemas.microsoft.com/office/drawing/2014/main" id="{AE719E77-EA1D-2EC5-C909-E4D24747912B}"/>
                </a:ext>
              </a:extLst>
            </p:cNvPr>
            <p:cNvSpPr>
              <a:spLocks noChangeArrowheads="1"/>
            </p:cNvSpPr>
            <p:nvPr/>
          </p:nvSpPr>
          <p:spPr bwMode="auto">
            <a:xfrm>
              <a:off x="2232" y="1584"/>
              <a:ext cx="576" cy="576"/>
            </a:xfrm>
            <a:prstGeom prst="rect">
              <a:avLst/>
            </a:prstGeom>
            <a:noFill/>
            <a:ln w="38100">
              <a:solidFill>
                <a:schemeClr val="tx1"/>
              </a:solid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400" dirty="0"/>
            </a:p>
          </p:txBody>
        </p:sp>
        <p:sp>
          <p:nvSpPr>
            <p:cNvPr id="11" name="Line 19">
              <a:extLst>
                <a:ext uri="{FF2B5EF4-FFF2-40B4-BE49-F238E27FC236}">
                  <a16:creationId xmlns:a16="http://schemas.microsoft.com/office/drawing/2014/main" id="{36B4AAE2-2CC4-AEF2-6741-1016D1CCBDD6}"/>
                </a:ext>
              </a:extLst>
            </p:cNvPr>
            <p:cNvSpPr>
              <a:spLocks noChangeShapeType="1"/>
            </p:cNvSpPr>
            <p:nvPr/>
          </p:nvSpPr>
          <p:spPr bwMode="auto">
            <a:xfrm>
              <a:off x="1512" y="1836"/>
              <a:ext cx="720" cy="0"/>
            </a:xfrm>
            <a:prstGeom prst="line">
              <a:avLst/>
            </a:prstGeom>
            <a:noFill/>
            <a:ln w="381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dirty="0"/>
            </a:p>
          </p:txBody>
        </p:sp>
        <p:sp>
          <p:nvSpPr>
            <p:cNvPr id="12" name="Line 20">
              <a:extLst>
                <a:ext uri="{FF2B5EF4-FFF2-40B4-BE49-F238E27FC236}">
                  <a16:creationId xmlns:a16="http://schemas.microsoft.com/office/drawing/2014/main" id="{967232D3-470B-0ADC-F0A5-7A690066B49B}"/>
                </a:ext>
              </a:extLst>
            </p:cNvPr>
            <p:cNvSpPr>
              <a:spLocks noChangeShapeType="1"/>
            </p:cNvSpPr>
            <p:nvPr/>
          </p:nvSpPr>
          <p:spPr bwMode="auto">
            <a:xfrm flipH="1" flipV="1">
              <a:off x="1512" y="2016"/>
              <a:ext cx="720" cy="0"/>
            </a:xfrm>
            <a:prstGeom prst="line">
              <a:avLst/>
            </a:prstGeom>
            <a:noFill/>
            <a:ln w="381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dirty="0"/>
            </a:p>
          </p:txBody>
        </p:sp>
        <p:sp>
          <p:nvSpPr>
            <p:cNvPr id="13" name="Text Box 21" descr="70%">
              <a:extLst>
                <a:ext uri="{FF2B5EF4-FFF2-40B4-BE49-F238E27FC236}">
                  <a16:creationId xmlns:a16="http://schemas.microsoft.com/office/drawing/2014/main" id="{A20B9D01-29C3-3EEF-BA8C-328A8E182EAD}"/>
                </a:ext>
              </a:extLst>
            </p:cNvPr>
            <p:cNvSpPr txBox="1">
              <a:spLocks noChangeArrowheads="1"/>
            </p:cNvSpPr>
            <p:nvPr/>
          </p:nvSpPr>
          <p:spPr bwMode="auto">
            <a:xfrm>
              <a:off x="2256" y="1798"/>
              <a:ext cx="576" cy="210"/>
            </a:xfrm>
            <a:prstGeom prst="rect">
              <a:avLst/>
            </a:prstGeom>
            <a:noFill/>
            <a:ln>
              <a:noFill/>
            </a:ln>
            <a:effectLst/>
            <a:extLst>
              <a:ext uri="{909E8E84-426E-40DD-AFC4-6F175D3DCCD1}">
                <a14:hiddenFill xmlns:a14="http://schemas.microsoft.com/office/drawing/2010/main">
                  <a:pattFill prst="pct70">
                    <a:fgClr>
                      <a:schemeClr val="accent1"/>
                    </a:fgClr>
                    <a:bgClr>
                      <a:schemeClr val="bg1"/>
                    </a:bgClr>
                  </a:pattFill>
                </a14:hiddenFill>
              </a:ext>
              <a:ext uri="{91240B29-F687-4F45-9708-019B960494DF}">
                <a14:hiddenLine xmlns:a14="http://schemas.microsoft.com/office/drawing/2010/main" w="25399">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lnSpc>
                  <a:spcPct val="90000"/>
                </a:lnSpc>
                <a:spcBef>
                  <a:spcPct val="0"/>
                </a:spcBef>
                <a:spcAft>
                  <a:spcPct val="0"/>
                </a:spcAft>
                <a:defRPr sz="2800" b="1">
                  <a:solidFill>
                    <a:schemeClr val="tx1"/>
                  </a:solidFill>
                  <a:latin typeface="Arial" charset="0"/>
                </a:defRPr>
              </a:lvl6pPr>
              <a:lvl7pPr marL="2971800" indent="-228600" eaLnBrk="0" fontAlgn="base" hangingPunct="0">
                <a:lnSpc>
                  <a:spcPct val="90000"/>
                </a:lnSpc>
                <a:spcBef>
                  <a:spcPct val="0"/>
                </a:spcBef>
                <a:spcAft>
                  <a:spcPct val="0"/>
                </a:spcAft>
                <a:defRPr sz="2800" b="1">
                  <a:solidFill>
                    <a:schemeClr val="tx1"/>
                  </a:solidFill>
                  <a:latin typeface="Arial" charset="0"/>
                </a:defRPr>
              </a:lvl7pPr>
              <a:lvl8pPr marL="3429000" indent="-228600" eaLnBrk="0" fontAlgn="base" hangingPunct="0">
                <a:lnSpc>
                  <a:spcPct val="90000"/>
                </a:lnSpc>
                <a:spcBef>
                  <a:spcPct val="0"/>
                </a:spcBef>
                <a:spcAft>
                  <a:spcPct val="0"/>
                </a:spcAft>
                <a:defRPr sz="2800" b="1">
                  <a:solidFill>
                    <a:schemeClr val="tx1"/>
                  </a:solidFill>
                  <a:latin typeface="Arial" charset="0"/>
                </a:defRPr>
              </a:lvl8pPr>
              <a:lvl9pPr marL="3886200" indent="-228600" eaLnBrk="0" fontAlgn="base" hangingPunct="0">
                <a:lnSpc>
                  <a:spcPct val="90000"/>
                </a:lnSpc>
                <a:spcBef>
                  <a:spcPct val="0"/>
                </a:spcBef>
                <a:spcAft>
                  <a:spcPct val="0"/>
                </a:spcAft>
                <a:defRPr sz="2800" b="1">
                  <a:solidFill>
                    <a:schemeClr val="tx1"/>
                  </a:solidFill>
                  <a:latin typeface="Arial" charset="0"/>
                </a:defRPr>
              </a:lvl9pPr>
            </a:lstStyle>
            <a:p>
              <a:pPr>
                <a:spcBef>
                  <a:spcPct val="50000"/>
                </a:spcBef>
              </a:pPr>
              <a:r>
                <a:rPr lang="en-US" altLang="en-US" sz="1400" dirty="0"/>
                <a:t>Comp 2</a:t>
              </a:r>
            </a:p>
          </p:txBody>
        </p:sp>
        <p:sp>
          <p:nvSpPr>
            <p:cNvPr id="14" name="Text Box 22" descr="70%">
              <a:extLst>
                <a:ext uri="{FF2B5EF4-FFF2-40B4-BE49-F238E27FC236}">
                  <a16:creationId xmlns:a16="http://schemas.microsoft.com/office/drawing/2014/main" id="{DE08A318-49F3-3EF7-B834-3D9E2C8A438F}"/>
                </a:ext>
              </a:extLst>
            </p:cNvPr>
            <p:cNvSpPr txBox="1">
              <a:spLocks noChangeArrowheads="1"/>
            </p:cNvSpPr>
            <p:nvPr/>
          </p:nvSpPr>
          <p:spPr bwMode="auto">
            <a:xfrm>
              <a:off x="1487" y="1623"/>
              <a:ext cx="796" cy="210"/>
            </a:xfrm>
            <a:prstGeom prst="rect">
              <a:avLst/>
            </a:prstGeom>
            <a:noFill/>
            <a:ln>
              <a:noFill/>
            </a:ln>
            <a:effectLst/>
            <a:extLst>
              <a:ext uri="{909E8E84-426E-40DD-AFC4-6F175D3DCCD1}">
                <a14:hiddenFill xmlns:a14="http://schemas.microsoft.com/office/drawing/2010/main">
                  <a:pattFill prst="pct70">
                    <a:fgClr>
                      <a:schemeClr val="accent1"/>
                    </a:fgClr>
                    <a:bgClr>
                      <a:schemeClr val="bg1"/>
                    </a:bgClr>
                  </a:pattFill>
                </a14:hiddenFill>
              </a:ext>
              <a:ext uri="{91240B29-F687-4F45-9708-019B960494DF}">
                <a14:hiddenLine xmlns:a14="http://schemas.microsoft.com/office/drawing/2010/main" w="25399">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lnSpc>
                  <a:spcPct val="90000"/>
                </a:lnSpc>
                <a:spcBef>
                  <a:spcPct val="0"/>
                </a:spcBef>
                <a:spcAft>
                  <a:spcPct val="0"/>
                </a:spcAft>
                <a:defRPr sz="2800" b="1">
                  <a:solidFill>
                    <a:schemeClr val="tx1"/>
                  </a:solidFill>
                  <a:latin typeface="Arial" charset="0"/>
                </a:defRPr>
              </a:lvl6pPr>
              <a:lvl7pPr marL="2971800" indent="-228600" eaLnBrk="0" fontAlgn="base" hangingPunct="0">
                <a:lnSpc>
                  <a:spcPct val="90000"/>
                </a:lnSpc>
                <a:spcBef>
                  <a:spcPct val="0"/>
                </a:spcBef>
                <a:spcAft>
                  <a:spcPct val="0"/>
                </a:spcAft>
                <a:defRPr sz="2800" b="1">
                  <a:solidFill>
                    <a:schemeClr val="tx1"/>
                  </a:solidFill>
                  <a:latin typeface="Arial" charset="0"/>
                </a:defRPr>
              </a:lvl7pPr>
              <a:lvl8pPr marL="3429000" indent="-228600" eaLnBrk="0" fontAlgn="base" hangingPunct="0">
                <a:lnSpc>
                  <a:spcPct val="90000"/>
                </a:lnSpc>
                <a:spcBef>
                  <a:spcPct val="0"/>
                </a:spcBef>
                <a:spcAft>
                  <a:spcPct val="0"/>
                </a:spcAft>
                <a:defRPr sz="2800" b="1">
                  <a:solidFill>
                    <a:schemeClr val="tx1"/>
                  </a:solidFill>
                  <a:latin typeface="Arial" charset="0"/>
                </a:defRPr>
              </a:lvl8pPr>
              <a:lvl9pPr marL="3886200" indent="-228600" eaLnBrk="0" fontAlgn="base" hangingPunct="0">
                <a:lnSpc>
                  <a:spcPct val="90000"/>
                </a:lnSpc>
                <a:spcBef>
                  <a:spcPct val="0"/>
                </a:spcBef>
                <a:spcAft>
                  <a:spcPct val="0"/>
                </a:spcAft>
                <a:defRPr sz="2800" b="1">
                  <a:solidFill>
                    <a:schemeClr val="tx1"/>
                  </a:solidFill>
                  <a:latin typeface="Arial" charset="0"/>
                </a:defRPr>
              </a:lvl9pPr>
            </a:lstStyle>
            <a:p>
              <a:pPr>
                <a:spcBef>
                  <a:spcPct val="50000"/>
                </a:spcBef>
              </a:pPr>
              <a:r>
                <a:rPr lang="en-US" altLang="en-US" sz="1400" dirty="0"/>
                <a:t>Distribution</a:t>
              </a:r>
            </a:p>
          </p:txBody>
        </p:sp>
        <p:sp>
          <p:nvSpPr>
            <p:cNvPr id="15" name="Text Box 23" descr="70%">
              <a:extLst>
                <a:ext uri="{FF2B5EF4-FFF2-40B4-BE49-F238E27FC236}">
                  <a16:creationId xmlns:a16="http://schemas.microsoft.com/office/drawing/2014/main" id="{7BF4A1E7-6B3E-A86B-5C37-DA19567D26DA}"/>
                </a:ext>
              </a:extLst>
            </p:cNvPr>
            <p:cNvSpPr txBox="1">
              <a:spLocks noChangeArrowheads="1"/>
            </p:cNvSpPr>
            <p:nvPr/>
          </p:nvSpPr>
          <p:spPr bwMode="auto">
            <a:xfrm>
              <a:off x="1320" y="2352"/>
              <a:ext cx="768" cy="210"/>
            </a:xfrm>
            <a:prstGeom prst="rect">
              <a:avLst/>
            </a:prstGeom>
            <a:noFill/>
            <a:ln>
              <a:noFill/>
            </a:ln>
            <a:effectLst/>
            <a:extLst>
              <a:ext uri="{909E8E84-426E-40DD-AFC4-6F175D3DCCD1}">
                <a14:hiddenFill xmlns:a14="http://schemas.microsoft.com/office/drawing/2010/main">
                  <a:pattFill prst="pct70">
                    <a:fgClr>
                      <a:schemeClr val="accent1"/>
                    </a:fgClr>
                    <a:bgClr>
                      <a:schemeClr val="bg1"/>
                    </a:bgClr>
                  </a:pattFill>
                </a14:hiddenFill>
              </a:ext>
              <a:ext uri="{91240B29-F687-4F45-9708-019B960494DF}">
                <a14:hiddenLine xmlns:a14="http://schemas.microsoft.com/office/drawing/2010/main" w="25399">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lnSpc>
                  <a:spcPct val="90000"/>
                </a:lnSpc>
                <a:spcBef>
                  <a:spcPct val="0"/>
                </a:spcBef>
                <a:spcAft>
                  <a:spcPct val="0"/>
                </a:spcAft>
                <a:defRPr sz="2800" b="1">
                  <a:solidFill>
                    <a:schemeClr val="tx1"/>
                  </a:solidFill>
                  <a:latin typeface="Arial" charset="0"/>
                </a:defRPr>
              </a:lvl6pPr>
              <a:lvl7pPr marL="2971800" indent="-228600" eaLnBrk="0" fontAlgn="base" hangingPunct="0">
                <a:lnSpc>
                  <a:spcPct val="90000"/>
                </a:lnSpc>
                <a:spcBef>
                  <a:spcPct val="0"/>
                </a:spcBef>
                <a:spcAft>
                  <a:spcPct val="0"/>
                </a:spcAft>
                <a:defRPr sz="2800" b="1">
                  <a:solidFill>
                    <a:schemeClr val="tx1"/>
                  </a:solidFill>
                  <a:latin typeface="Arial" charset="0"/>
                </a:defRPr>
              </a:lvl7pPr>
              <a:lvl8pPr marL="3429000" indent="-228600" eaLnBrk="0" fontAlgn="base" hangingPunct="0">
                <a:lnSpc>
                  <a:spcPct val="90000"/>
                </a:lnSpc>
                <a:spcBef>
                  <a:spcPct val="0"/>
                </a:spcBef>
                <a:spcAft>
                  <a:spcPct val="0"/>
                </a:spcAft>
                <a:defRPr sz="2800" b="1">
                  <a:solidFill>
                    <a:schemeClr val="tx1"/>
                  </a:solidFill>
                  <a:latin typeface="Arial" charset="0"/>
                </a:defRPr>
              </a:lvl8pPr>
              <a:lvl9pPr marL="3886200" indent="-228600" eaLnBrk="0" fontAlgn="base" hangingPunct="0">
                <a:lnSpc>
                  <a:spcPct val="90000"/>
                </a:lnSpc>
                <a:spcBef>
                  <a:spcPct val="0"/>
                </a:spcBef>
                <a:spcAft>
                  <a:spcPct val="0"/>
                </a:spcAft>
                <a:defRPr sz="2800" b="1">
                  <a:solidFill>
                    <a:schemeClr val="tx1"/>
                  </a:solidFill>
                  <a:latin typeface="Arial" charset="0"/>
                </a:defRPr>
              </a:lvl9pPr>
            </a:lstStyle>
            <a:p>
              <a:pPr>
                <a:spcBef>
                  <a:spcPct val="50000"/>
                </a:spcBef>
              </a:pPr>
              <a:r>
                <a:rPr lang="en-US" altLang="en-US" sz="1400" dirty="0"/>
                <a:t>Elimination</a:t>
              </a:r>
            </a:p>
          </p:txBody>
        </p:sp>
      </p:grpSp>
      <p:sp>
        <p:nvSpPr>
          <p:cNvPr id="16" name="TextBox 15">
            <a:extLst>
              <a:ext uri="{FF2B5EF4-FFF2-40B4-BE49-F238E27FC236}">
                <a16:creationId xmlns:a16="http://schemas.microsoft.com/office/drawing/2014/main" id="{1E0CCAEF-0662-E050-F085-A18041F17AF5}"/>
              </a:ext>
            </a:extLst>
          </p:cNvPr>
          <p:cNvSpPr txBox="1"/>
          <p:nvPr/>
        </p:nvSpPr>
        <p:spPr>
          <a:xfrm>
            <a:off x="1950634" y="595171"/>
            <a:ext cx="4496696" cy="707886"/>
          </a:xfrm>
          <a:prstGeom prst="rect">
            <a:avLst/>
          </a:prstGeom>
          <a:noFill/>
        </p:spPr>
        <p:txBody>
          <a:bodyPr wrap="square" rtlCol="0">
            <a:spAutoFit/>
          </a:bodyPr>
          <a:lstStyle/>
          <a:p>
            <a:pPr algn="ctr"/>
            <a:r>
              <a:rPr lang="en-US" sz="2000" dirty="0">
                <a:solidFill>
                  <a:srgbClr val="002060"/>
                </a:solidFill>
                <a:ea typeface="Arial Unicode MS" pitchFamily="34" charset="-128"/>
                <a:cs typeface="Arial" pitchFamily="34" charset="0"/>
              </a:rPr>
              <a:t>Mathematical treatment of a two compartment PK model from iv dosing</a:t>
            </a:r>
          </a:p>
        </p:txBody>
      </p:sp>
      <p:sp>
        <p:nvSpPr>
          <p:cNvPr id="17" name="TextBox 16">
            <a:extLst>
              <a:ext uri="{FF2B5EF4-FFF2-40B4-BE49-F238E27FC236}">
                <a16:creationId xmlns:a16="http://schemas.microsoft.com/office/drawing/2014/main" id="{26E8741D-A708-1C3F-C56A-EABB1D7BFF82}"/>
              </a:ext>
            </a:extLst>
          </p:cNvPr>
          <p:cNvSpPr txBox="1"/>
          <p:nvPr/>
        </p:nvSpPr>
        <p:spPr>
          <a:xfrm>
            <a:off x="768948" y="4203458"/>
            <a:ext cx="10382137" cy="738664"/>
          </a:xfrm>
          <a:prstGeom prst="rect">
            <a:avLst/>
          </a:prstGeom>
          <a:noFill/>
        </p:spPr>
        <p:txBody>
          <a:bodyPr wrap="none" rtlCol="0">
            <a:spAutoFit/>
          </a:bodyPr>
          <a:lstStyle/>
          <a:p>
            <a:pPr algn="ctr"/>
            <a:r>
              <a:rPr lang="en-US" sz="2200" dirty="0">
                <a:solidFill>
                  <a:srgbClr val="002060"/>
                </a:solidFill>
                <a:ea typeface="Arial Unicode MS" pitchFamily="34" charset="-128"/>
                <a:cs typeface="Arial" pitchFamily="34" charset="0"/>
              </a:rPr>
              <a:t>Mathematical equations associated with a two-compartment PK model </a:t>
            </a:r>
            <a:r>
              <a:rPr lang="en-US" sz="2200" i="1" dirty="0">
                <a:solidFill>
                  <a:srgbClr val="002060"/>
                </a:solidFill>
                <a:ea typeface="Arial Unicode MS" pitchFamily="34" charset="-128"/>
                <a:cs typeface="Arial" pitchFamily="34" charset="0"/>
              </a:rPr>
              <a:t>(most often used)</a:t>
            </a:r>
          </a:p>
          <a:p>
            <a:pPr algn="ctr"/>
            <a:r>
              <a:rPr lang="en-US" sz="2000" i="1" dirty="0">
                <a:solidFill>
                  <a:srgbClr val="002060"/>
                </a:solidFill>
                <a:ea typeface="Arial Unicode MS" pitchFamily="34" charset="-128"/>
                <a:cs typeface="Arial" pitchFamily="34" charset="0"/>
              </a:rPr>
              <a:t>(sometimes there is the need to use a more complex three compartment PK model)</a:t>
            </a:r>
          </a:p>
        </p:txBody>
      </p:sp>
      <p:pic>
        <p:nvPicPr>
          <p:cNvPr id="19" name="Picture 2" descr="dCp/dt after IV bolus">
            <a:extLst>
              <a:ext uri="{FF2B5EF4-FFF2-40B4-BE49-F238E27FC236}">
                <a16:creationId xmlns:a16="http://schemas.microsoft.com/office/drawing/2014/main" id="{D4058F31-FDBC-42FB-E1C1-834AF621B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463" y="5384291"/>
            <a:ext cx="3705225" cy="552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www.boomer.org/c/p4/c19/Fig1907.png">
            <a:extLst>
              <a:ext uri="{FF2B5EF4-FFF2-40B4-BE49-F238E27FC236}">
                <a16:creationId xmlns:a16="http://schemas.microsoft.com/office/drawing/2014/main" id="{E1A80285-6BB9-9EA1-8688-1BDE8BF94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400" y="5575741"/>
            <a:ext cx="2714625" cy="2667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35269A1-5C9B-9073-4313-2F639D8BA5FE}"/>
              </a:ext>
            </a:extLst>
          </p:cNvPr>
          <p:cNvSpPr txBox="1"/>
          <p:nvPr/>
        </p:nvSpPr>
        <p:spPr>
          <a:xfrm>
            <a:off x="2865467" y="5025772"/>
            <a:ext cx="1959062" cy="338554"/>
          </a:xfrm>
          <a:prstGeom prst="rect">
            <a:avLst/>
          </a:prstGeom>
          <a:noFill/>
        </p:spPr>
        <p:txBody>
          <a:bodyPr wrap="none" rtlCol="0">
            <a:spAutoFit/>
          </a:bodyPr>
          <a:lstStyle/>
          <a:p>
            <a:r>
              <a:rPr lang="en-US" sz="1600" b="1" dirty="0">
                <a:solidFill>
                  <a:srgbClr val="002060"/>
                </a:solidFill>
                <a:ea typeface="Arial Unicode MS" pitchFamily="34" charset="-128"/>
                <a:cs typeface="Arial" pitchFamily="34" charset="0"/>
              </a:rPr>
              <a:t>Differential equation</a:t>
            </a:r>
          </a:p>
        </p:txBody>
      </p:sp>
      <p:sp>
        <p:nvSpPr>
          <p:cNvPr id="22" name="TextBox 21">
            <a:extLst>
              <a:ext uri="{FF2B5EF4-FFF2-40B4-BE49-F238E27FC236}">
                <a16:creationId xmlns:a16="http://schemas.microsoft.com/office/drawing/2014/main" id="{D3E73F0B-0CE9-FB19-F4F2-0E0A370F2160}"/>
              </a:ext>
            </a:extLst>
          </p:cNvPr>
          <p:cNvSpPr txBox="1"/>
          <p:nvPr/>
        </p:nvSpPr>
        <p:spPr>
          <a:xfrm>
            <a:off x="7360931" y="5035763"/>
            <a:ext cx="1838965" cy="338554"/>
          </a:xfrm>
          <a:prstGeom prst="rect">
            <a:avLst/>
          </a:prstGeom>
          <a:noFill/>
        </p:spPr>
        <p:txBody>
          <a:bodyPr wrap="none" rtlCol="0">
            <a:spAutoFit/>
          </a:bodyPr>
          <a:lstStyle/>
          <a:p>
            <a:r>
              <a:rPr lang="en-US" sz="1600" b="1" dirty="0">
                <a:solidFill>
                  <a:srgbClr val="002060"/>
                </a:solidFill>
                <a:latin typeface="Arial" pitchFamily="34" charset="0"/>
                <a:ea typeface="Arial Unicode MS" pitchFamily="34" charset="-128"/>
                <a:cs typeface="Arial" pitchFamily="34" charset="0"/>
              </a:rPr>
              <a:t>Integral equation</a:t>
            </a:r>
          </a:p>
        </p:txBody>
      </p:sp>
      <p:pic>
        <p:nvPicPr>
          <p:cNvPr id="23" name="Picture 22" descr="Text&#10;&#10;Description automatically generated with medium confidence">
            <a:extLst>
              <a:ext uri="{FF2B5EF4-FFF2-40B4-BE49-F238E27FC236}">
                <a16:creationId xmlns:a16="http://schemas.microsoft.com/office/drawing/2014/main" id="{AFF4E308-58E1-11AF-550A-73EEDFBB5B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0931" y="1190063"/>
            <a:ext cx="1952794" cy="2870931"/>
          </a:xfrm>
          <a:prstGeom prst="rect">
            <a:avLst/>
          </a:prstGeom>
        </p:spPr>
      </p:pic>
      <p:pic>
        <p:nvPicPr>
          <p:cNvPr id="24" name="Picture 23" descr="Text&#10;&#10;Description automatically generated">
            <a:extLst>
              <a:ext uri="{FF2B5EF4-FFF2-40B4-BE49-F238E27FC236}">
                <a16:creationId xmlns:a16="http://schemas.microsoft.com/office/drawing/2014/main" id="{86942D2E-29BE-5557-3F22-AC555B02E1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0278" y="1204864"/>
            <a:ext cx="2019765" cy="2917438"/>
          </a:xfrm>
          <a:prstGeom prst="rect">
            <a:avLst/>
          </a:prstGeom>
        </p:spPr>
      </p:pic>
      <p:sp>
        <p:nvSpPr>
          <p:cNvPr id="25" name="TextBox 24">
            <a:extLst>
              <a:ext uri="{FF2B5EF4-FFF2-40B4-BE49-F238E27FC236}">
                <a16:creationId xmlns:a16="http://schemas.microsoft.com/office/drawing/2014/main" id="{0E1A8C05-7D15-799D-81D0-035614AB060A}"/>
              </a:ext>
            </a:extLst>
          </p:cNvPr>
          <p:cNvSpPr txBox="1"/>
          <p:nvPr/>
        </p:nvSpPr>
        <p:spPr>
          <a:xfrm>
            <a:off x="2999295" y="31776"/>
            <a:ext cx="6193410" cy="523220"/>
          </a:xfrm>
          <a:prstGeom prst="rect">
            <a:avLst/>
          </a:prstGeom>
          <a:noFill/>
        </p:spPr>
        <p:txBody>
          <a:bodyPr wrap="square">
            <a:spAutoFit/>
          </a:bodyPr>
          <a:lstStyle/>
          <a:p>
            <a:pPr algn="ctr"/>
            <a:r>
              <a:rPr lang="de-CH" sz="2800" i="1" dirty="0" err="1">
                <a:solidFill>
                  <a:srgbClr val="C00000"/>
                </a:solidFill>
                <a:ea typeface="+mj-ea"/>
                <a:cs typeface="+mj-cs"/>
              </a:rPr>
              <a:t>Compartmental</a:t>
            </a:r>
            <a:r>
              <a:rPr lang="de-CH" sz="2800" i="1" dirty="0">
                <a:solidFill>
                  <a:srgbClr val="C00000"/>
                </a:solidFill>
                <a:ea typeface="+mj-ea"/>
                <a:cs typeface="+mj-cs"/>
              </a:rPr>
              <a:t> </a:t>
            </a:r>
            <a:r>
              <a:rPr lang="de-CH" sz="2800" i="1" dirty="0" err="1">
                <a:solidFill>
                  <a:srgbClr val="C00000"/>
                </a:solidFill>
                <a:ea typeface="+mj-ea"/>
                <a:cs typeface="+mj-cs"/>
              </a:rPr>
              <a:t>Pharmacokinetic</a:t>
            </a:r>
            <a:r>
              <a:rPr lang="de-CH" sz="2800" i="1" dirty="0">
                <a:solidFill>
                  <a:srgbClr val="C00000"/>
                </a:solidFill>
                <a:ea typeface="+mj-ea"/>
                <a:cs typeface="+mj-cs"/>
              </a:rPr>
              <a:t> Analysis</a:t>
            </a:r>
            <a:endParaRPr lang="en-US" sz="2800" i="1" dirty="0">
              <a:solidFill>
                <a:srgbClr val="C00000"/>
              </a:solidFill>
              <a:ea typeface="+mj-ea"/>
              <a:cs typeface="+mj-cs"/>
            </a:endParaRPr>
          </a:p>
        </p:txBody>
      </p:sp>
    </p:spTree>
    <p:extLst>
      <p:ext uri="{BB962C8B-B14F-4D97-AF65-F5344CB8AC3E}">
        <p14:creationId xmlns:p14="http://schemas.microsoft.com/office/powerpoint/2010/main" val="110370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2DEF7-2A3C-BEC2-78A8-375507D5EA8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7632F0-096B-0B29-6D68-AB1B6423824D}"/>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13</a:t>
            </a:fld>
            <a:endParaRPr lang="en-ZA" dirty="0"/>
          </a:p>
        </p:txBody>
      </p:sp>
      <p:pic>
        <p:nvPicPr>
          <p:cNvPr id="3" name="Graphic 19">
            <a:extLst>
              <a:ext uri="{FF2B5EF4-FFF2-40B4-BE49-F238E27FC236}">
                <a16:creationId xmlns:a16="http://schemas.microsoft.com/office/drawing/2014/main" id="{EC3EF390-28A9-3F56-AFB8-78A6A3F16AC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18" name="Title 17">
            <a:extLst>
              <a:ext uri="{FF2B5EF4-FFF2-40B4-BE49-F238E27FC236}">
                <a16:creationId xmlns:a16="http://schemas.microsoft.com/office/drawing/2014/main" id="{AEAAD884-1697-2F31-3788-98A9106E1800}"/>
              </a:ext>
            </a:extLst>
          </p:cNvPr>
          <p:cNvSpPr>
            <a:spLocks noGrp="1"/>
          </p:cNvSpPr>
          <p:nvPr>
            <p:ph type="title"/>
          </p:nvPr>
        </p:nvSpPr>
        <p:spPr>
          <a:xfrm>
            <a:off x="947737" y="136525"/>
            <a:ext cx="9525000" cy="523221"/>
          </a:xfrm>
        </p:spPr>
        <p:txBody>
          <a:bodyPr>
            <a:normAutofit/>
          </a:bodyPr>
          <a:lstStyle/>
          <a:p>
            <a:pPr algn="ctr"/>
            <a:r>
              <a:rPr lang="de-CH" sz="2800" i="1" dirty="0" err="1">
                <a:solidFill>
                  <a:srgbClr val="C00000"/>
                </a:solidFill>
                <a:ea typeface="+mj-ea"/>
                <a:cs typeface="+mj-cs"/>
              </a:rPr>
              <a:t>Compartmental</a:t>
            </a:r>
            <a:r>
              <a:rPr lang="de-CH" sz="2800" i="1" dirty="0">
                <a:solidFill>
                  <a:srgbClr val="C00000"/>
                </a:solidFill>
                <a:ea typeface="+mj-ea"/>
                <a:cs typeface="+mj-cs"/>
              </a:rPr>
              <a:t> </a:t>
            </a:r>
            <a:r>
              <a:rPr lang="de-CH" sz="2800" i="1" dirty="0" err="1">
                <a:solidFill>
                  <a:srgbClr val="C00000"/>
                </a:solidFill>
                <a:ea typeface="+mj-ea"/>
                <a:cs typeface="+mj-cs"/>
              </a:rPr>
              <a:t>Pharmacokinetic</a:t>
            </a:r>
            <a:r>
              <a:rPr lang="de-CH" sz="2800" i="1" dirty="0">
                <a:solidFill>
                  <a:srgbClr val="C00000"/>
                </a:solidFill>
                <a:ea typeface="+mj-ea"/>
                <a:cs typeface="+mj-cs"/>
              </a:rPr>
              <a:t> Analysis</a:t>
            </a:r>
            <a:endParaRPr lang="en-US" sz="2800" dirty="0">
              <a:solidFill>
                <a:srgbClr val="C00000"/>
              </a:solidFill>
            </a:endParaRPr>
          </a:p>
        </p:txBody>
      </p:sp>
      <p:pic>
        <p:nvPicPr>
          <p:cNvPr id="6" name="Picture 2">
            <a:extLst>
              <a:ext uri="{FF2B5EF4-FFF2-40B4-BE49-F238E27FC236}">
                <a16:creationId xmlns:a16="http://schemas.microsoft.com/office/drawing/2014/main" id="{A2FD44D5-1223-2C50-82EB-A798F317E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928" y="2153863"/>
            <a:ext cx="87534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rrow: Right 6">
            <a:extLst>
              <a:ext uri="{FF2B5EF4-FFF2-40B4-BE49-F238E27FC236}">
                <a16:creationId xmlns:a16="http://schemas.microsoft.com/office/drawing/2014/main" id="{D0678377-0ED2-108A-0584-6427B3CAE279}"/>
              </a:ext>
            </a:extLst>
          </p:cNvPr>
          <p:cNvSpPr/>
          <p:nvPr/>
        </p:nvSpPr>
        <p:spPr>
          <a:xfrm rot="9593743">
            <a:off x="3093673" y="2736634"/>
            <a:ext cx="710594" cy="367646"/>
          </a:xfrm>
          <a:prstGeom prst="rightArrow">
            <a:avLst>
              <a:gd name="adj1" fmla="val 50000"/>
              <a:gd name="adj2" fmla="val 47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5315679-7E57-81EE-4546-6E91C572AEC9}"/>
              </a:ext>
            </a:extLst>
          </p:cNvPr>
          <p:cNvSpPr/>
          <p:nvPr/>
        </p:nvSpPr>
        <p:spPr>
          <a:xfrm rot="9593743">
            <a:off x="7195905" y="2526136"/>
            <a:ext cx="710594" cy="367646"/>
          </a:xfrm>
          <a:prstGeom prst="rightArrow">
            <a:avLst>
              <a:gd name="adj1" fmla="val 50000"/>
              <a:gd name="adj2" fmla="val 47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61D201-8502-70D8-EDC0-4C3D995D8DE5}"/>
              </a:ext>
            </a:extLst>
          </p:cNvPr>
          <p:cNvSpPr txBox="1"/>
          <p:nvPr/>
        </p:nvSpPr>
        <p:spPr>
          <a:xfrm>
            <a:off x="3883824" y="2415210"/>
            <a:ext cx="2088842" cy="461665"/>
          </a:xfrm>
          <a:prstGeom prst="rect">
            <a:avLst/>
          </a:prstGeom>
          <a:noFill/>
          <a:ln w="25400">
            <a:solidFill>
              <a:srgbClr val="0070C0"/>
            </a:solidFill>
          </a:ln>
        </p:spPr>
        <p:txBody>
          <a:bodyPr wrap="square" rtlCol="0">
            <a:spAutoFit/>
          </a:bodyPr>
          <a:lstStyle/>
          <a:p>
            <a:pPr algn="ctr"/>
            <a:r>
              <a:rPr lang="en-US" sz="1200" dirty="0">
                <a:solidFill>
                  <a:srgbClr val="0070C0"/>
                </a:solidFill>
                <a:ea typeface="Arial Unicode MS" pitchFamily="34" charset="-128"/>
                <a:cs typeface="Arial" pitchFamily="34" charset="0"/>
              </a:rPr>
              <a:t>NOTE THE LOGARITHMIC SCALE OF CONCENTRATION</a:t>
            </a:r>
          </a:p>
        </p:txBody>
      </p:sp>
      <p:sp>
        <p:nvSpPr>
          <p:cNvPr id="10" name="TextBox 9">
            <a:extLst>
              <a:ext uri="{FF2B5EF4-FFF2-40B4-BE49-F238E27FC236}">
                <a16:creationId xmlns:a16="http://schemas.microsoft.com/office/drawing/2014/main" id="{5367E945-D341-90F1-200E-44363CA27E2A}"/>
              </a:ext>
            </a:extLst>
          </p:cNvPr>
          <p:cNvSpPr txBox="1"/>
          <p:nvPr/>
        </p:nvSpPr>
        <p:spPr>
          <a:xfrm>
            <a:off x="8346198" y="2341276"/>
            <a:ext cx="2417469" cy="461665"/>
          </a:xfrm>
          <a:prstGeom prst="rect">
            <a:avLst/>
          </a:prstGeom>
          <a:noFill/>
          <a:ln w="25400">
            <a:solidFill>
              <a:srgbClr val="0070C0"/>
            </a:solidFill>
          </a:ln>
        </p:spPr>
        <p:txBody>
          <a:bodyPr wrap="square" rtlCol="0">
            <a:spAutoFit/>
          </a:bodyPr>
          <a:lstStyle/>
          <a:p>
            <a:pPr algn="ctr"/>
            <a:r>
              <a:rPr lang="en-US" sz="1200" dirty="0">
                <a:solidFill>
                  <a:srgbClr val="0070C0"/>
                </a:solidFill>
                <a:ea typeface="Arial Unicode MS" pitchFamily="34" charset="-128"/>
                <a:cs typeface="Arial" pitchFamily="34" charset="0"/>
              </a:rPr>
              <a:t>NOTE THE LOGARITHMIC SCALE OF CONCENTRATION</a:t>
            </a:r>
          </a:p>
        </p:txBody>
      </p:sp>
      <p:sp>
        <p:nvSpPr>
          <p:cNvPr id="11" name="TextBox 10">
            <a:extLst>
              <a:ext uri="{FF2B5EF4-FFF2-40B4-BE49-F238E27FC236}">
                <a16:creationId xmlns:a16="http://schemas.microsoft.com/office/drawing/2014/main" id="{C23E9458-5DDA-9FA6-0746-8EEF9DF50C4C}"/>
              </a:ext>
            </a:extLst>
          </p:cNvPr>
          <p:cNvSpPr txBox="1"/>
          <p:nvPr/>
        </p:nvSpPr>
        <p:spPr>
          <a:xfrm>
            <a:off x="1586926" y="1715852"/>
            <a:ext cx="4784211" cy="307777"/>
          </a:xfrm>
          <a:prstGeom prst="rect">
            <a:avLst/>
          </a:prstGeom>
          <a:noFill/>
        </p:spPr>
        <p:txBody>
          <a:bodyPr wrap="square" rtlCol="0">
            <a:spAutoFit/>
          </a:bodyPr>
          <a:lstStyle/>
          <a:p>
            <a:pPr algn="ctr"/>
            <a:r>
              <a:rPr lang="en-US" sz="1400" dirty="0">
                <a:solidFill>
                  <a:srgbClr val="002060"/>
                </a:solidFill>
                <a:latin typeface="Arial" pitchFamily="34" charset="0"/>
                <a:ea typeface="Arial Unicode MS" pitchFamily="34" charset="-128"/>
                <a:cs typeface="Arial" pitchFamily="34" charset="0"/>
              </a:rPr>
              <a:t>Example of a compound with one compartment PK model</a:t>
            </a:r>
          </a:p>
        </p:txBody>
      </p:sp>
      <p:sp>
        <p:nvSpPr>
          <p:cNvPr id="12" name="TextBox 11">
            <a:extLst>
              <a:ext uri="{FF2B5EF4-FFF2-40B4-BE49-F238E27FC236}">
                <a16:creationId xmlns:a16="http://schemas.microsoft.com/office/drawing/2014/main" id="{4CA38B64-B1E3-6F8C-25F5-2F1FB6C7C5FD}"/>
              </a:ext>
            </a:extLst>
          </p:cNvPr>
          <p:cNvSpPr txBox="1"/>
          <p:nvPr/>
        </p:nvSpPr>
        <p:spPr>
          <a:xfrm>
            <a:off x="6371137" y="1715412"/>
            <a:ext cx="4815405" cy="307777"/>
          </a:xfrm>
          <a:prstGeom prst="rect">
            <a:avLst/>
          </a:prstGeom>
          <a:noFill/>
        </p:spPr>
        <p:txBody>
          <a:bodyPr wrap="square" rtlCol="0">
            <a:spAutoFit/>
          </a:bodyPr>
          <a:lstStyle/>
          <a:p>
            <a:pPr algn="ctr"/>
            <a:r>
              <a:rPr lang="en-US" sz="1400" dirty="0">
                <a:solidFill>
                  <a:srgbClr val="002060"/>
                </a:solidFill>
                <a:latin typeface="Arial" pitchFamily="34" charset="0"/>
                <a:ea typeface="Arial Unicode MS" pitchFamily="34" charset="-128"/>
                <a:cs typeface="Arial" pitchFamily="34" charset="0"/>
              </a:rPr>
              <a:t>Example of a compound with two compartment PK model</a:t>
            </a:r>
          </a:p>
        </p:txBody>
      </p:sp>
    </p:spTree>
    <p:extLst>
      <p:ext uri="{BB962C8B-B14F-4D97-AF65-F5344CB8AC3E}">
        <p14:creationId xmlns:p14="http://schemas.microsoft.com/office/powerpoint/2010/main" val="351409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97C79-5C95-79FF-F41E-7A2BFAC3194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E33A8A-2834-4DD4-805B-8AD0474E5D03}"/>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14</a:t>
            </a:fld>
            <a:endParaRPr lang="en-ZA" dirty="0"/>
          </a:p>
        </p:txBody>
      </p:sp>
      <p:pic>
        <p:nvPicPr>
          <p:cNvPr id="3" name="Graphic 19">
            <a:extLst>
              <a:ext uri="{FF2B5EF4-FFF2-40B4-BE49-F238E27FC236}">
                <a16:creationId xmlns:a16="http://schemas.microsoft.com/office/drawing/2014/main" id="{2CD5C5D3-DA15-1AFD-3A3A-778CDFD948A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25" name="TextBox 24">
            <a:extLst>
              <a:ext uri="{FF2B5EF4-FFF2-40B4-BE49-F238E27FC236}">
                <a16:creationId xmlns:a16="http://schemas.microsoft.com/office/drawing/2014/main" id="{E572EE81-6D4C-1629-3673-A47CE6B0EA1D}"/>
              </a:ext>
            </a:extLst>
          </p:cNvPr>
          <p:cNvSpPr txBox="1"/>
          <p:nvPr/>
        </p:nvSpPr>
        <p:spPr>
          <a:xfrm>
            <a:off x="2999295" y="31776"/>
            <a:ext cx="6193410" cy="523220"/>
          </a:xfrm>
          <a:prstGeom prst="rect">
            <a:avLst/>
          </a:prstGeom>
          <a:noFill/>
        </p:spPr>
        <p:txBody>
          <a:bodyPr wrap="square">
            <a:spAutoFit/>
          </a:bodyPr>
          <a:lstStyle/>
          <a:p>
            <a:pPr algn="ctr"/>
            <a:r>
              <a:rPr lang="de-CH" sz="2800" i="1" dirty="0">
                <a:solidFill>
                  <a:srgbClr val="C00000"/>
                </a:solidFill>
                <a:ea typeface="+mj-ea"/>
                <a:cs typeface="+mj-cs"/>
              </a:rPr>
              <a:t>PBPK-Models</a:t>
            </a:r>
            <a:endParaRPr lang="en-US" sz="2800" i="1" dirty="0">
              <a:solidFill>
                <a:srgbClr val="C00000"/>
              </a:solidFill>
              <a:ea typeface="+mj-ea"/>
              <a:cs typeface="+mj-cs"/>
            </a:endParaRPr>
          </a:p>
        </p:txBody>
      </p:sp>
      <p:pic>
        <p:nvPicPr>
          <p:cNvPr id="18" name="Picture 17">
            <a:extLst>
              <a:ext uri="{FF2B5EF4-FFF2-40B4-BE49-F238E27FC236}">
                <a16:creationId xmlns:a16="http://schemas.microsoft.com/office/drawing/2014/main" id="{846CF6A4-422B-17A3-1E16-6C1C7FE89FFD}"/>
              </a:ext>
            </a:extLst>
          </p:cNvPr>
          <p:cNvPicPr>
            <a:picLocks noChangeAspect="1"/>
          </p:cNvPicPr>
          <p:nvPr/>
        </p:nvPicPr>
        <p:blipFill>
          <a:blip r:embed="rId3"/>
          <a:stretch>
            <a:fillRect/>
          </a:stretch>
        </p:blipFill>
        <p:spPr>
          <a:xfrm>
            <a:off x="0" y="1873746"/>
            <a:ext cx="5378844" cy="4174207"/>
          </a:xfrm>
          <a:prstGeom prst="rect">
            <a:avLst/>
          </a:prstGeom>
        </p:spPr>
      </p:pic>
      <p:pic>
        <p:nvPicPr>
          <p:cNvPr id="26" name="Picture 25">
            <a:extLst>
              <a:ext uri="{FF2B5EF4-FFF2-40B4-BE49-F238E27FC236}">
                <a16:creationId xmlns:a16="http://schemas.microsoft.com/office/drawing/2014/main" id="{7B4E37AF-5CB1-ECED-D769-735C5DB15885}"/>
              </a:ext>
            </a:extLst>
          </p:cNvPr>
          <p:cNvPicPr>
            <a:picLocks noChangeAspect="1"/>
          </p:cNvPicPr>
          <p:nvPr/>
        </p:nvPicPr>
        <p:blipFill>
          <a:blip r:embed="rId4"/>
          <a:stretch>
            <a:fillRect/>
          </a:stretch>
        </p:blipFill>
        <p:spPr>
          <a:xfrm>
            <a:off x="5687977" y="1596378"/>
            <a:ext cx="6125805" cy="3913709"/>
          </a:xfrm>
          <a:prstGeom prst="rect">
            <a:avLst/>
          </a:prstGeom>
        </p:spPr>
      </p:pic>
      <p:sp>
        <p:nvSpPr>
          <p:cNvPr id="27" name="TextBox 26">
            <a:extLst>
              <a:ext uri="{FF2B5EF4-FFF2-40B4-BE49-F238E27FC236}">
                <a16:creationId xmlns:a16="http://schemas.microsoft.com/office/drawing/2014/main" id="{19D51B61-71DC-1FB6-87FB-83398B105290}"/>
              </a:ext>
            </a:extLst>
          </p:cNvPr>
          <p:cNvSpPr txBox="1"/>
          <p:nvPr/>
        </p:nvSpPr>
        <p:spPr>
          <a:xfrm>
            <a:off x="202041" y="613838"/>
            <a:ext cx="11017622" cy="646331"/>
          </a:xfrm>
          <a:prstGeom prst="rect">
            <a:avLst/>
          </a:prstGeom>
          <a:noFill/>
          <a:ln w="22225">
            <a:solidFill>
              <a:schemeClr val="accent1"/>
            </a:solidFill>
          </a:ln>
        </p:spPr>
        <p:txBody>
          <a:bodyPr wrap="square" rtlCol="0">
            <a:spAutoFit/>
          </a:bodyPr>
          <a:lstStyle/>
          <a:p>
            <a:pPr algn="ctr"/>
            <a:r>
              <a:rPr lang="en-US" sz="2000" dirty="0">
                <a:solidFill>
                  <a:srgbClr val="0070C0"/>
                </a:solidFill>
              </a:rPr>
              <a:t>Lin, Chen et al</a:t>
            </a:r>
            <a:r>
              <a:rPr lang="en-US" sz="2000" i="1" dirty="0">
                <a:solidFill>
                  <a:srgbClr val="0070C0"/>
                </a:solidFill>
              </a:rPr>
              <a:t>. Pharm Res </a:t>
            </a:r>
            <a:r>
              <a:rPr lang="en-US" sz="2000" b="1" dirty="0">
                <a:solidFill>
                  <a:srgbClr val="0070C0"/>
                </a:solidFill>
              </a:rPr>
              <a:t>2022</a:t>
            </a:r>
            <a:r>
              <a:rPr lang="en-US" sz="2000" dirty="0">
                <a:solidFill>
                  <a:srgbClr val="0070C0"/>
                </a:solidFill>
              </a:rPr>
              <a:t>, </a:t>
            </a:r>
            <a:r>
              <a:rPr lang="en-US" sz="2000" i="1" dirty="0">
                <a:solidFill>
                  <a:srgbClr val="0070C0"/>
                </a:solidFill>
              </a:rPr>
              <a:t>39 </a:t>
            </a:r>
            <a:r>
              <a:rPr lang="en-US" sz="2000" dirty="0">
                <a:solidFill>
                  <a:srgbClr val="0070C0"/>
                </a:solidFill>
              </a:rPr>
              <a:t>1701-1731</a:t>
            </a:r>
          </a:p>
          <a:p>
            <a:pPr algn="ctr"/>
            <a:r>
              <a:rPr lang="en-US" sz="1600" dirty="0">
                <a:solidFill>
                  <a:srgbClr val="0070C0"/>
                </a:solidFill>
              </a:rPr>
              <a:t>They mentioned Gastroplus ®, SIMCYP ® and PK-SIM ® and offered a thorough discussion of challenges and opportunities</a:t>
            </a:r>
          </a:p>
        </p:txBody>
      </p:sp>
      <p:sp>
        <p:nvSpPr>
          <p:cNvPr id="28" name="TextBox 27">
            <a:extLst>
              <a:ext uri="{FF2B5EF4-FFF2-40B4-BE49-F238E27FC236}">
                <a16:creationId xmlns:a16="http://schemas.microsoft.com/office/drawing/2014/main" id="{5C7B4377-D490-3216-F596-48FCCEADB60C}"/>
              </a:ext>
            </a:extLst>
          </p:cNvPr>
          <p:cNvSpPr txBox="1"/>
          <p:nvPr/>
        </p:nvSpPr>
        <p:spPr>
          <a:xfrm>
            <a:off x="2600596" y="6017835"/>
            <a:ext cx="6990807" cy="369332"/>
          </a:xfrm>
          <a:prstGeom prst="rect">
            <a:avLst/>
          </a:prstGeom>
          <a:noFill/>
        </p:spPr>
        <p:txBody>
          <a:bodyPr wrap="square">
            <a:spAutoFit/>
          </a:bodyPr>
          <a:lstStyle/>
          <a:p>
            <a:r>
              <a:rPr lang="en-US" dirty="0">
                <a:solidFill>
                  <a:srgbClr val="C00000"/>
                </a:solidFill>
              </a:rPr>
              <a:t>https://www.simulations-plus.com/software/</a:t>
            </a:r>
            <a:r>
              <a:rPr lang="en-US" b="1" dirty="0">
                <a:solidFill>
                  <a:srgbClr val="C00000"/>
                </a:solidFill>
              </a:rPr>
              <a:t>gastroplus</a:t>
            </a:r>
            <a:r>
              <a:rPr lang="en-US" dirty="0">
                <a:solidFill>
                  <a:srgbClr val="C00000"/>
                </a:solidFill>
              </a:rPr>
              <a:t>/pbpk-software/</a:t>
            </a:r>
          </a:p>
        </p:txBody>
      </p:sp>
    </p:spTree>
    <p:extLst>
      <p:ext uri="{BB962C8B-B14F-4D97-AF65-F5344CB8AC3E}">
        <p14:creationId xmlns:p14="http://schemas.microsoft.com/office/powerpoint/2010/main" val="7771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106BB-3291-54B2-92C2-5B73D5CC3D5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0BB56D-85B0-1D14-0ABC-629AD01A2E09}"/>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15</a:t>
            </a:fld>
            <a:endParaRPr lang="en-ZA" dirty="0"/>
          </a:p>
        </p:txBody>
      </p:sp>
      <p:pic>
        <p:nvPicPr>
          <p:cNvPr id="3" name="Graphic 19">
            <a:extLst>
              <a:ext uri="{FF2B5EF4-FFF2-40B4-BE49-F238E27FC236}">
                <a16:creationId xmlns:a16="http://schemas.microsoft.com/office/drawing/2014/main" id="{83817D0F-2531-0506-4AF8-9976207F40E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44220"/>
            <a:ext cx="512486" cy="577890"/>
          </a:xfrm>
          <a:prstGeom prst="rect">
            <a:avLst/>
          </a:prstGeom>
        </p:spPr>
      </p:pic>
      <p:sp>
        <p:nvSpPr>
          <p:cNvPr id="2" name="TextBox 1">
            <a:extLst>
              <a:ext uri="{FF2B5EF4-FFF2-40B4-BE49-F238E27FC236}">
                <a16:creationId xmlns:a16="http://schemas.microsoft.com/office/drawing/2014/main" id="{2760A62D-BE2C-0156-F00B-85F2C687137D}"/>
              </a:ext>
            </a:extLst>
          </p:cNvPr>
          <p:cNvSpPr txBox="1"/>
          <p:nvPr/>
        </p:nvSpPr>
        <p:spPr>
          <a:xfrm>
            <a:off x="64711" y="652748"/>
            <a:ext cx="11846337" cy="2246769"/>
          </a:xfrm>
          <a:prstGeom prst="rect">
            <a:avLst/>
          </a:prstGeom>
          <a:noFill/>
        </p:spPr>
        <p:txBody>
          <a:bodyPr wrap="square" rtlCol="0">
            <a:spAutoFit/>
          </a:bodyPr>
          <a:lstStyle/>
          <a:p>
            <a:pPr marL="342891" indent="-342891" algn="just">
              <a:buFont typeface="Arial" pitchFamily="34" charset="0"/>
              <a:buChar char="•"/>
            </a:pPr>
            <a:r>
              <a:rPr lang="en-US" sz="2000" dirty="0">
                <a:solidFill>
                  <a:srgbClr val="002060"/>
                </a:solidFill>
                <a:ea typeface="Arial Unicode MS" pitchFamily="34" charset="-128"/>
                <a:cs typeface="Arial" pitchFamily="34" charset="0"/>
              </a:rPr>
              <a:t>M</a:t>
            </a:r>
            <a:r>
              <a:rPr lang="en-US" sz="2000" dirty="0">
                <a:solidFill>
                  <a:srgbClr val="002060"/>
                </a:solidFill>
              </a:rPr>
              <a:t>athematical model that integrates compound specific data (e.g., lipophilicity, particle size, permeability etc.) with physiology (system specific parameters such as blood flow, tissue volumes etc.) to model, fit and predict PK of  compounds</a:t>
            </a:r>
          </a:p>
          <a:p>
            <a:pPr marL="342891" indent="-342891" algn="just">
              <a:buFont typeface="Arial" pitchFamily="34" charset="0"/>
              <a:buChar char="•"/>
            </a:pPr>
            <a:endParaRPr lang="en-US" sz="2000" dirty="0">
              <a:solidFill>
                <a:srgbClr val="002060"/>
              </a:solidFill>
            </a:endParaRPr>
          </a:p>
          <a:p>
            <a:pPr marL="342891" indent="-342891" algn="just">
              <a:buFont typeface="Arial" pitchFamily="34" charset="0"/>
              <a:buChar char="•"/>
            </a:pPr>
            <a:r>
              <a:rPr lang="en-US" sz="2000" dirty="0">
                <a:solidFill>
                  <a:srgbClr val="002060"/>
                </a:solidFill>
                <a:ea typeface="Arial Unicode MS" pitchFamily="34" charset="-128"/>
                <a:cs typeface="Arial" pitchFamily="34" charset="0"/>
              </a:rPr>
              <a:t>PBPK models composed of many compartments corresponding to the different tissues of the body, e.g., adipose, bone, brain, gut, heart, kidney, liver, lung, muscle, skin, and spleen, which are connected by the circulating blood system (arterial and venous)</a:t>
            </a:r>
          </a:p>
        </p:txBody>
      </p:sp>
      <p:sp>
        <p:nvSpPr>
          <p:cNvPr id="6" name="Rectangle 5">
            <a:extLst>
              <a:ext uri="{FF2B5EF4-FFF2-40B4-BE49-F238E27FC236}">
                <a16:creationId xmlns:a16="http://schemas.microsoft.com/office/drawing/2014/main" id="{8E3804A6-A2EF-65E3-4A0C-58EB41DFD63D}"/>
              </a:ext>
            </a:extLst>
          </p:cNvPr>
          <p:cNvSpPr/>
          <p:nvPr/>
        </p:nvSpPr>
        <p:spPr>
          <a:xfrm>
            <a:off x="4077274" y="4718248"/>
            <a:ext cx="4037452" cy="307777"/>
          </a:xfrm>
          <a:prstGeom prst="rect">
            <a:avLst/>
          </a:prstGeom>
          <a:noFill/>
        </p:spPr>
        <p:txBody>
          <a:bodyPr wrap="none" rtlCol="0">
            <a:spAutoFit/>
          </a:bodyPr>
          <a:lstStyle/>
          <a:p>
            <a:r>
              <a:rPr lang="en-US" sz="1400" dirty="0">
                <a:solidFill>
                  <a:srgbClr val="0070C0"/>
                </a:solidFill>
                <a:latin typeface="Calibri" panose="020F0502020204030204" pitchFamily="34" charset="0"/>
                <a:ea typeface="Arial Unicode MS" pitchFamily="34" charset="-128"/>
                <a:cs typeface="Arial" pitchFamily="34" charset="0"/>
              </a:rPr>
              <a:t>Miller NA et al. </a:t>
            </a:r>
            <a:r>
              <a:rPr lang="en-US" sz="1400" i="1" dirty="0" err="1">
                <a:solidFill>
                  <a:srgbClr val="0070C0"/>
                </a:solidFill>
                <a:latin typeface="Calibri" panose="020F0502020204030204" pitchFamily="34" charset="0"/>
                <a:ea typeface="Arial Unicode MS" pitchFamily="34" charset="-128"/>
                <a:cs typeface="Arial" pitchFamily="34" charset="0"/>
              </a:rPr>
              <a:t>Clin</a:t>
            </a:r>
            <a:r>
              <a:rPr lang="en-US" sz="1400" i="1" dirty="0">
                <a:solidFill>
                  <a:srgbClr val="0070C0"/>
                </a:solidFill>
                <a:latin typeface="Calibri" panose="020F0502020204030204" pitchFamily="34" charset="0"/>
                <a:ea typeface="Arial Unicode MS" pitchFamily="34" charset="-128"/>
                <a:cs typeface="Arial" pitchFamily="34" charset="0"/>
              </a:rPr>
              <a:t>. </a:t>
            </a:r>
            <a:r>
              <a:rPr lang="en-US" sz="1400" i="1" dirty="0" err="1">
                <a:solidFill>
                  <a:srgbClr val="0070C0"/>
                </a:solidFill>
                <a:latin typeface="Calibri" panose="020F0502020204030204" pitchFamily="34" charset="0"/>
                <a:ea typeface="Arial Unicode MS" pitchFamily="34" charset="-128"/>
                <a:cs typeface="Arial" pitchFamily="34" charset="0"/>
              </a:rPr>
              <a:t>Pharmacokin</a:t>
            </a:r>
            <a:r>
              <a:rPr lang="en-US" sz="1400" i="1" dirty="0">
                <a:solidFill>
                  <a:srgbClr val="0070C0"/>
                </a:solidFill>
                <a:latin typeface="Calibri" panose="020F0502020204030204" pitchFamily="34" charset="0"/>
                <a:ea typeface="Arial Unicode MS" pitchFamily="34" charset="-128"/>
                <a:cs typeface="Arial" pitchFamily="34" charset="0"/>
              </a:rPr>
              <a:t>.</a:t>
            </a:r>
            <a:r>
              <a:rPr lang="en-US" sz="1400" dirty="0">
                <a:solidFill>
                  <a:srgbClr val="0070C0"/>
                </a:solidFill>
                <a:latin typeface="Calibri" panose="020F0502020204030204" pitchFamily="34" charset="0"/>
                <a:ea typeface="Arial Unicode MS" pitchFamily="34" charset="-128"/>
                <a:cs typeface="Arial" pitchFamily="34" charset="0"/>
              </a:rPr>
              <a:t> </a:t>
            </a:r>
            <a:r>
              <a:rPr lang="en-US" sz="1400" b="1" dirty="0">
                <a:solidFill>
                  <a:srgbClr val="0070C0"/>
                </a:solidFill>
                <a:latin typeface="Calibri" panose="020F0502020204030204" pitchFamily="34" charset="0"/>
                <a:ea typeface="Arial Unicode MS" pitchFamily="34" charset="-128"/>
                <a:cs typeface="Arial" pitchFamily="34" charset="0"/>
              </a:rPr>
              <a:t>2019</a:t>
            </a:r>
            <a:r>
              <a:rPr lang="en-US" sz="1400" dirty="0">
                <a:solidFill>
                  <a:srgbClr val="0070C0"/>
                </a:solidFill>
                <a:latin typeface="Calibri" panose="020F0502020204030204" pitchFamily="34" charset="0"/>
                <a:ea typeface="Arial Unicode MS" pitchFamily="34" charset="-128"/>
                <a:cs typeface="Arial" pitchFamily="34" charset="0"/>
              </a:rPr>
              <a:t>, </a:t>
            </a:r>
            <a:r>
              <a:rPr lang="en-US" sz="1400" i="1" dirty="0">
                <a:solidFill>
                  <a:srgbClr val="0070C0"/>
                </a:solidFill>
                <a:latin typeface="Calibri" panose="020F0502020204030204" pitchFamily="34" charset="0"/>
                <a:ea typeface="Arial Unicode MS" pitchFamily="34" charset="-128"/>
                <a:cs typeface="Arial" pitchFamily="34" charset="0"/>
              </a:rPr>
              <a:t>58</a:t>
            </a:r>
            <a:r>
              <a:rPr lang="en-US" sz="1400" dirty="0">
                <a:solidFill>
                  <a:srgbClr val="0070C0"/>
                </a:solidFill>
                <a:latin typeface="Calibri" panose="020F0502020204030204" pitchFamily="34" charset="0"/>
                <a:ea typeface="Arial Unicode MS" pitchFamily="34" charset="-128"/>
                <a:cs typeface="Arial" pitchFamily="34" charset="0"/>
              </a:rPr>
              <a:t>, 727-746</a:t>
            </a:r>
          </a:p>
        </p:txBody>
      </p:sp>
      <p:sp>
        <p:nvSpPr>
          <p:cNvPr id="8" name="TextBox 7">
            <a:extLst>
              <a:ext uri="{FF2B5EF4-FFF2-40B4-BE49-F238E27FC236}">
                <a16:creationId xmlns:a16="http://schemas.microsoft.com/office/drawing/2014/main" id="{2BF561B5-DDEF-A908-DA90-565132C92005}"/>
              </a:ext>
            </a:extLst>
          </p:cNvPr>
          <p:cNvSpPr txBox="1"/>
          <p:nvPr/>
        </p:nvSpPr>
        <p:spPr>
          <a:xfrm>
            <a:off x="3602992" y="2844225"/>
            <a:ext cx="4632960" cy="584775"/>
          </a:xfrm>
          <a:prstGeom prst="rect">
            <a:avLst/>
          </a:prstGeom>
          <a:noFill/>
        </p:spPr>
        <p:txBody>
          <a:bodyPr wrap="square" rtlCol="0">
            <a:spAutoFit/>
          </a:bodyPr>
          <a:lstStyle/>
          <a:p>
            <a:pPr algn="ctr"/>
            <a:r>
              <a:rPr lang="en-US" sz="3200" dirty="0">
                <a:solidFill>
                  <a:srgbClr val="0070C0"/>
                </a:solidFill>
              </a:rPr>
              <a:t>However,</a:t>
            </a:r>
          </a:p>
        </p:txBody>
      </p:sp>
      <p:sp>
        <p:nvSpPr>
          <p:cNvPr id="9" name="TextBox 8">
            <a:extLst>
              <a:ext uri="{FF2B5EF4-FFF2-40B4-BE49-F238E27FC236}">
                <a16:creationId xmlns:a16="http://schemas.microsoft.com/office/drawing/2014/main" id="{0A3C4592-5EAD-B339-FD1A-EE436F2A5DFD}"/>
              </a:ext>
            </a:extLst>
          </p:cNvPr>
          <p:cNvSpPr txBox="1"/>
          <p:nvPr/>
        </p:nvSpPr>
        <p:spPr>
          <a:xfrm>
            <a:off x="2999295" y="190532"/>
            <a:ext cx="6193410" cy="523220"/>
          </a:xfrm>
          <a:prstGeom prst="rect">
            <a:avLst/>
          </a:prstGeom>
          <a:noFill/>
        </p:spPr>
        <p:txBody>
          <a:bodyPr wrap="square">
            <a:spAutoFit/>
          </a:bodyPr>
          <a:lstStyle/>
          <a:p>
            <a:pPr algn="ctr"/>
            <a:r>
              <a:rPr lang="de-CH" sz="2800" i="1" dirty="0">
                <a:solidFill>
                  <a:srgbClr val="C00000"/>
                </a:solidFill>
                <a:ea typeface="+mj-ea"/>
                <a:cs typeface="+mj-cs"/>
              </a:rPr>
              <a:t>PBPK-Models</a:t>
            </a:r>
            <a:endParaRPr lang="en-US" sz="2800" i="1" dirty="0">
              <a:solidFill>
                <a:srgbClr val="C00000"/>
              </a:solidFill>
              <a:ea typeface="+mj-ea"/>
              <a:cs typeface="+mj-cs"/>
            </a:endParaRPr>
          </a:p>
        </p:txBody>
      </p:sp>
      <p:sp>
        <p:nvSpPr>
          <p:cNvPr id="11" name="Rectangle 10">
            <a:extLst>
              <a:ext uri="{FF2B5EF4-FFF2-40B4-BE49-F238E27FC236}">
                <a16:creationId xmlns:a16="http://schemas.microsoft.com/office/drawing/2014/main" id="{1425CEF8-2BE6-C8D3-0B6C-8E155A8DF2A1}"/>
              </a:ext>
            </a:extLst>
          </p:cNvPr>
          <p:cNvSpPr/>
          <p:nvPr/>
        </p:nvSpPr>
        <p:spPr>
          <a:xfrm>
            <a:off x="3103677" y="5833130"/>
            <a:ext cx="6795246" cy="523220"/>
          </a:xfrm>
          <a:prstGeom prst="rect">
            <a:avLst/>
          </a:prstGeom>
        </p:spPr>
        <p:txBody>
          <a:bodyPr wrap="square">
            <a:spAutoFit/>
          </a:bodyPr>
          <a:lstStyle/>
          <a:p>
            <a:pPr algn="ctr"/>
            <a:r>
              <a:rPr lang="en-US" sz="1400" dirty="0">
                <a:solidFill>
                  <a:srgbClr val="C00000"/>
                </a:solidFill>
                <a:latin typeface="Calibri" panose="020F0502020204030204" pitchFamily="34" charset="0"/>
                <a:ea typeface="Arial Unicode MS" pitchFamily="34" charset="-128"/>
                <a:cs typeface="Arial" pitchFamily="34" charset="0"/>
              </a:rPr>
              <a:t>For  a very recent discussion and retrospective analysis on Genentech compounds see : Mao et al. </a:t>
            </a:r>
            <a:r>
              <a:rPr lang="en-US" sz="1400" i="1" dirty="0" err="1">
                <a:solidFill>
                  <a:srgbClr val="C00000"/>
                </a:solidFill>
                <a:latin typeface="Calibri" panose="020F0502020204030204" pitchFamily="34" charset="0"/>
                <a:ea typeface="Arial Unicode MS" pitchFamily="34" charset="-128"/>
                <a:cs typeface="Arial" pitchFamily="34" charset="0"/>
              </a:rPr>
              <a:t>Biopharm</a:t>
            </a:r>
            <a:r>
              <a:rPr lang="en-US" sz="1400" i="1" dirty="0">
                <a:solidFill>
                  <a:srgbClr val="C00000"/>
                </a:solidFill>
                <a:latin typeface="Calibri" panose="020F0502020204030204" pitchFamily="34" charset="0"/>
                <a:ea typeface="Arial Unicode MS" pitchFamily="34" charset="-128"/>
                <a:cs typeface="Arial" pitchFamily="34" charset="0"/>
              </a:rPr>
              <a:t>. Drug Dispos </a:t>
            </a:r>
            <a:r>
              <a:rPr lang="en-US" sz="1400" b="1" dirty="0">
                <a:solidFill>
                  <a:srgbClr val="C00000"/>
                </a:solidFill>
                <a:latin typeface="Calibri" panose="020F0502020204030204" pitchFamily="34" charset="0"/>
                <a:ea typeface="Arial Unicode MS" pitchFamily="34" charset="-128"/>
                <a:cs typeface="Arial" pitchFamily="34" charset="0"/>
              </a:rPr>
              <a:t>2023</a:t>
            </a:r>
            <a:r>
              <a:rPr lang="en-US" sz="1400" dirty="0">
                <a:solidFill>
                  <a:srgbClr val="C00000"/>
                </a:solidFill>
                <a:latin typeface="Calibri" panose="020F0502020204030204" pitchFamily="34" charset="0"/>
                <a:ea typeface="Arial Unicode MS" pitchFamily="34" charset="-128"/>
                <a:cs typeface="Arial" pitchFamily="34" charset="0"/>
              </a:rPr>
              <a:t>, </a:t>
            </a:r>
            <a:r>
              <a:rPr lang="en-US" sz="1400" i="1" dirty="0">
                <a:solidFill>
                  <a:srgbClr val="C00000"/>
                </a:solidFill>
                <a:latin typeface="Calibri" panose="020F0502020204030204" pitchFamily="34" charset="0"/>
                <a:ea typeface="Arial Unicode MS" pitchFamily="34" charset="-128"/>
                <a:cs typeface="Arial" pitchFamily="34" charset="0"/>
              </a:rPr>
              <a:t>44</a:t>
            </a:r>
            <a:r>
              <a:rPr lang="en-US" sz="1400" dirty="0">
                <a:solidFill>
                  <a:srgbClr val="C00000"/>
                </a:solidFill>
                <a:latin typeface="Calibri" panose="020F0502020204030204" pitchFamily="34" charset="0"/>
                <a:ea typeface="Arial Unicode MS" pitchFamily="34" charset="-128"/>
                <a:cs typeface="Arial" pitchFamily="34" charset="0"/>
              </a:rPr>
              <a:t>, 315-334</a:t>
            </a:r>
            <a:endParaRPr lang="en-US" sz="1400" b="1" dirty="0">
              <a:solidFill>
                <a:srgbClr val="C00000"/>
              </a:solidFill>
              <a:latin typeface="Calibri" panose="020F0502020204030204" pitchFamily="34" charset="0"/>
              <a:ea typeface="Arial Unicode MS" pitchFamily="34" charset="-128"/>
              <a:cs typeface="Arial" pitchFamily="34" charset="0"/>
            </a:endParaRPr>
          </a:p>
        </p:txBody>
      </p:sp>
      <p:sp>
        <p:nvSpPr>
          <p:cNvPr id="12" name="Rectangle 11">
            <a:extLst>
              <a:ext uri="{FF2B5EF4-FFF2-40B4-BE49-F238E27FC236}">
                <a16:creationId xmlns:a16="http://schemas.microsoft.com/office/drawing/2014/main" id="{A5E244C4-E607-DD31-BCB2-863FD801522C}"/>
              </a:ext>
            </a:extLst>
          </p:cNvPr>
          <p:cNvSpPr/>
          <p:nvPr/>
        </p:nvSpPr>
        <p:spPr>
          <a:xfrm>
            <a:off x="2999295" y="5396710"/>
            <a:ext cx="6795245" cy="307777"/>
          </a:xfrm>
          <a:prstGeom prst="rect">
            <a:avLst/>
          </a:prstGeom>
        </p:spPr>
        <p:txBody>
          <a:bodyPr wrap="square">
            <a:spAutoFit/>
          </a:bodyPr>
          <a:lstStyle/>
          <a:p>
            <a:pPr algn="ctr"/>
            <a:r>
              <a:rPr lang="en-US" sz="1400" dirty="0">
                <a:solidFill>
                  <a:srgbClr val="C00000"/>
                </a:solidFill>
                <a:latin typeface="Calibri" panose="020F0502020204030204" pitchFamily="34" charset="0"/>
                <a:ea typeface="Arial Unicode MS" pitchFamily="34" charset="-128"/>
                <a:cs typeface="Arial" pitchFamily="34" charset="0"/>
              </a:rPr>
              <a:t>See also: 	PBPK Analyses, Format and Content Guidance for Industry, FDA, August </a:t>
            </a:r>
            <a:r>
              <a:rPr lang="en-US" sz="1400" b="1" dirty="0">
                <a:solidFill>
                  <a:srgbClr val="C00000"/>
                </a:solidFill>
                <a:latin typeface="Calibri" panose="020F0502020204030204" pitchFamily="34" charset="0"/>
                <a:ea typeface="Arial Unicode MS" pitchFamily="34" charset="-128"/>
                <a:cs typeface="Arial" pitchFamily="34" charset="0"/>
              </a:rPr>
              <a:t>2018</a:t>
            </a:r>
          </a:p>
        </p:txBody>
      </p:sp>
      <p:sp>
        <p:nvSpPr>
          <p:cNvPr id="13" name="TextBox 12">
            <a:extLst>
              <a:ext uri="{FF2B5EF4-FFF2-40B4-BE49-F238E27FC236}">
                <a16:creationId xmlns:a16="http://schemas.microsoft.com/office/drawing/2014/main" id="{D9ABC6B6-6B18-25FA-94B7-4368C893C062}"/>
              </a:ext>
            </a:extLst>
          </p:cNvPr>
          <p:cNvSpPr txBox="1"/>
          <p:nvPr/>
        </p:nvSpPr>
        <p:spPr>
          <a:xfrm>
            <a:off x="7001606" y="2616094"/>
            <a:ext cx="4988353" cy="307777"/>
          </a:xfrm>
          <a:prstGeom prst="rect">
            <a:avLst/>
          </a:prstGeom>
          <a:noFill/>
        </p:spPr>
        <p:txBody>
          <a:bodyPr wrap="none" rtlCol="0">
            <a:spAutoFit/>
          </a:bodyPr>
          <a:lstStyle/>
          <a:p>
            <a:r>
              <a:rPr lang="en-US" sz="1400" dirty="0">
                <a:solidFill>
                  <a:srgbClr val="0070C0"/>
                </a:solidFill>
                <a:latin typeface="Arial" pitchFamily="34" charset="0"/>
                <a:ea typeface="Arial Unicode MS" pitchFamily="34" charset="-128"/>
                <a:cs typeface="Arial" pitchFamily="34" charset="0"/>
              </a:rPr>
              <a:t>See for example Jones HM et al, </a:t>
            </a:r>
            <a:r>
              <a:rPr lang="en-US" sz="1400" i="1" dirty="0">
                <a:solidFill>
                  <a:srgbClr val="0070C0"/>
                </a:solidFill>
                <a:latin typeface="Arial" pitchFamily="34" charset="0"/>
                <a:ea typeface="Arial Unicode MS" pitchFamily="34" charset="-128"/>
                <a:cs typeface="Arial" pitchFamily="34" charset="0"/>
              </a:rPr>
              <a:t>AAPS</a:t>
            </a:r>
            <a:r>
              <a:rPr lang="en-US" sz="1400" dirty="0">
                <a:solidFill>
                  <a:srgbClr val="0070C0"/>
                </a:solidFill>
                <a:latin typeface="Arial" pitchFamily="34" charset="0"/>
                <a:ea typeface="Arial Unicode MS" pitchFamily="34" charset="-128"/>
                <a:cs typeface="Arial" pitchFamily="34" charset="0"/>
              </a:rPr>
              <a:t> </a:t>
            </a:r>
            <a:r>
              <a:rPr lang="en-US" sz="1400" i="1" dirty="0">
                <a:solidFill>
                  <a:srgbClr val="0070C0"/>
                </a:solidFill>
                <a:latin typeface="Arial" pitchFamily="34" charset="0"/>
                <a:ea typeface="Arial Unicode MS" pitchFamily="34" charset="-128"/>
                <a:cs typeface="Arial" pitchFamily="34" charset="0"/>
              </a:rPr>
              <a:t>J</a:t>
            </a:r>
            <a:r>
              <a:rPr lang="en-US" sz="1400" dirty="0">
                <a:solidFill>
                  <a:srgbClr val="0070C0"/>
                </a:solidFill>
                <a:latin typeface="Arial" pitchFamily="34" charset="0"/>
                <a:ea typeface="Arial Unicode MS" pitchFamily="34" charset="-128"/>
                <a:cs typeface="Arial" pitchFamily="34" charset="0"/>
              </a:rPr>
              <a:t>, </a:t>
            </a:r>
            <a:r>
              <a:rPr lang="en-US" sz="1400" b="1" dirty="0">
                <a:solidFill>
                  <a:srgbClr val="0070C0"/>
                </a:solidFill>
                <a:latin typeface="Arial" pitchFamily="34" charset="0"/>
                <a:ea typeface="Arial Unicode MS" pitchFamily="34" charset="-128"/>
                <a:cs typeface="Arial" pitchFamily="34" charset="0"/>
              </a:rPr>
              <a:t>2009</a:t>
            </a:r>
            <a:r>
              <a:rPr lang="en-US" sz="1400" dirty="0">
                <a:solidFill>
                  <a:srgbClr val="0070C0"/>
                </a:solidFill>
                <a:latin typeface="Arial" pitchFamily="34" charset="0"/>
                <a:ea typeface="Arial Unicode MS" pitchFamily="34" charset="-128"/>
                <a:cs typeface="Arial" pitchFamily="34" charset="0"/>
              </a:rPr>
              <a:t>, </a:t>
            </a:r>
            <a:r>
              <a:rPr lang="en-US" sz="1400" i="1" dirty="0">
                <a:solidFill>
                  <a:srgbClr val="0070C0"/>
                </a:solidFill>
                <a:latin typeface="Arial" pitchFamily="34" charset="0"/>
                <a:ea typeface="Arial Unicode MS" pitchFamily="34" charset="-128"/>
                <a:cs typeface="Arial" pitchFamily="34" charset="0"/>
              </a:rPr>
              <a:t>11</a:t>
            </a:r>
            <a:r>
              <a:rPr lang="en-US" sz="1400" dirty="0">
                <a:solidFill>
                  <a:srgbClr val="0070C0"/>
                </a:solidFill>
                <a:latin typeface="Arial" pitchFamily="34" charset="0"/>
                <a:ea typeface="Arial Unicode MS" pitchFamily="34" charset="-128"/>
                <a:cs typeface="Arial" pitchFamily="34" charset="0"/>
              </a:rPr>
              <a:t>, 155-166</a:t>
            </a:r>
          </a:p>
        </p:txBody>
      </p:sp>
      <p:sp>
        <p:nvSpPr>
          <p:cNvPr id="14" name="TextBox 13">
            <a:extLst>
              <a:ext uri="{FF2B5EF4-FFF2-40B4-BE49-F238E27FC236}">
                <a16:creationId xmlns:a16="http://schemas.microsoft.com/office/drawing/2014/main" id="{9122F606-93F3-C26B-BF25-31D07AA361C2}"/>
              </a:ext>
            </a:extLst>
          </p:cNvPr>
          <p:cNvSpPr txBox="1"/>
          <p:nvPr/>
        </p:nvSpPr>
        <p:spPr>
          <a:xfrm>
            <a:off x="6005314" y="3453151"/>
            <a:ext cx="6096000" cy="1200329"/>
          </a:xfrm>
          <a:prstGeom prst="rect">
            <a:avLst/>
          </a:prstGeom>
          <a:noFill/>
          <a:ln w="25400">
            <a:solidFill>
              <a:srgbClr val="FF0000"/>
            </a:solidFill>
          </a:ln>
        </p:spPr>
        <p:txBody>
          <a:bodyPr wrap="square">
            <a:spAutoFit/>
          </a:bodyPr>
          <a:lstStyle/>
          <a:p>
            <a:pPr algn="ctr"/>
            <a:r>
              <a:rPr lang="en-US" sz="1800" b="0" i="1" u="none" strike="noStrike" baseline="0" dirty="0">
                <a:latin typeface="Calibri" panose="020F0502020204030204" pitchFamily="34" charset="0"/>
                <a:ea typeface="Calibri" panose="020F0502020204030204" pitchFamily="34" charset="0"/>
                <a:cs typeface="Calibri" panose="020F0502020204030204" pitchFamily="34" charset="0"/>
              </a:rPr>
              <a:t>We believe that a consistent PBPK strategy for FIH predictions,</a:t>
            </a:r>
          </a:p>
          <a:p>
            <a:pPr algn="ctr"/>
            <a:r>
              <a:rPr lang="en-US" sz="1800" b="0" i="1" u="none" strike="noStrike" baseline="0" dirty="0">
                <a:latin typeface="Calibri" panose="020F0502020204030204" pitchFamily="34" charset="0"/>
                <a:ea typeface="Calibri" panose="020F0502020204030204" pitchFamily="34" charset="0"/>
                <a:cs typeface="Calibri" panose="020F0502020204030204" pitchFamily="34" charset="0"/>
              </a:rPr>
              <a:t>based on best practices and experience across companies,</a:t>
            </a:r>
          </a:p>
          <a:p>
            <a:pPr algn="ctr"/>
            <a:r>
              <a:rPr lang="en-US" sz="1800" b="0" i="1" u="none" strike="noStrike" baseline="0" dirty="0">
                <a:latin typeface="Calibri" panose="020F0502020204030204" pitchFamily="34" charset="0"/>
                <a:ea typeface="Calibri" panose="020F0502020204030204" pitchFamily="34" charset="0"/>
                <a:cs typeface="Calibri" panose="020F0502020204030204" pitchFamily="34" charset="0"/>
              </a:rPr>
              <a:t>should increase the confidence of regulatory agencies</a:t>
            </a:r>
          </a:p>
          <a:p>
            <a:pPr algn="ctr"/>
            <a:r>
              <a:rPr lang="en-US" sz="1800" b="0" i="1" u="none" strike="noStrike" baseline="0" dirty="0">
                <a:latin typeface="Calibri" panose="020F0502020204030204" pitchFamily="34" charset="0"/>
                <a:ea typeface="Calibri" panose="020F0502020204030204" pitchFamily="34" charset="0"/>
                <a:cs typeface="Calibri" panose="020F0502020204030204" pitchFamily="34" charset="0"/>
              </a:rPr>
              <a:t>in this application.</a:t>
            </a:r>
            <a:endParaRPr lang="en-US" i="1"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C74EA92-7DF1-FD79-49E7-A2C1C73DD1DD}"/>
              </a:ext>
            </a:extLst>
          </p:cNvPr>
          <p:cNvSpPr txBox="1"/>
          <p:nvPr/>
        </p:nvSpPr>
        <p:spPr>
          <a:xfrm>
            <a:off x="55677" y="3451035"/>
            <a:ext cx="5836076" cy="1200329"/>
          </a:xfrm>
          <a:prstGeom prst="rect">
            <a:avLst/>
          </a:prstGeom>
          <a:noFill/>
          <a:ln w="25400">
            <a:solidFill>
              <a:srgbClr val="FF0000"/>
            </a:solidFill>
          </a:ln>
        </p:spPr>
        <p:txBody>
          <a:bodyPr wrap="square">
            <a:spAutoFit/>
          </a:bodyPr>
          <a:lstStyle/>
          <a:p>
            <a:pPr algn="ctr"/>
            <a:r>
              <a:rPr lang="en-US" sz="1800" b="0" i="1" u="none" strike="noStrike" baseline="0" dirty="0">
                <a:latin typeface="Calibri" panose="020F0502020204030204" pitchFamily="34" charset="0"/>
                <a:ea typeface="Calibri" panose="020F0502020204030204" pitchFamily="34" charset="0"/>
                <a:cs typeface="Calibri" panose="020F0502020204030204" pitchFamily="34" charset="0"/>
              </a:rPr>
              <a:t>The complexity of PBPK models, which include many</a:t>
            </a:r>
          </a:p>
          <a:p>
            <a:pPr algn="ctr"/>
            <a:r>
              <a:rPr lang="en-US" sz="1800" b="0" i="1" u="none" strike="noStrike" baseline="0" dirty="0">
                <a:latin typeface="Calibri" panose="020F0502020204030204" pitchFamily="34" charset="0"/>
                <a:ea typeface="Calibri" panose="020F0502020204030204" pitchFamily="34" charset="0"/>
                <a:cs typeface="Calibri" panose="020F0502020204030204" pitchFamily="34" charset="0"/>
              </a:rPr>
              <a:t>adjustable parameters, mandates the definition of a </a:t>
            </a:r>
            <a:r>
              <a:rPr lang="en-US" sz="1800" b="1" i="1" u="none" strike="noStrike" baseline="0" dirty="0">
                <a:latin typeface="Calibri" panose="020F0502020204030204" pitchFamily="34" charset="0"/>
                <a:ea typeface="Calibri" panose="020F0502020204030204" pitchFamily="34" charset="0"/>
                <a:cs typeface="Calibri" panose="020F0502020204030204" pitchFamily="34" charset="0"/>
              </a:rPr>
              <a:t>consistent</a:t>
            </a:r>
          </a:p>
          <a:p>
            <a:pPr algn="ctr"/>
            <a:r>
              <a:rPr lang="en-US" sz="1800" b="0" i="1" u="none" strike="noStrike" baseline="0" dirty="0">
                <a:latin typeface="Calibri" panose="020F0502020204030204" pitchFamily="34" charset="0"/>
                <a:ea typeface="Calibri" panose="020F0502020204030204" pitchFamily="34" charset="0"/>
                <a:cs typeface="Calibri" panose="020F0502020204030204" pitchFamily="34" charset="0"/>
              </a:rPr>
              <a:t>model building strategy and best practice guidance.</a:t>
            </a:r>
            <a:endParaRPr lang="en-US"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24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9C8E2-076B-E14F-B183-C70A9D7E305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4125A6-EA2C-EB34-04ED-7ECA3980FBDE}"/>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16</a:t>
            </a:fld>
            <a:endParaRPr lang="en-ZA" dirty="0"/>
          </a:p>
        </p:txBody>
      </p:sp>
      <p:pic>
        <p:nvPicPr>
          <p:cNvPr id="3" name="Graphic 19">
            <a:extLst>
              <a:ext uri="{FF2B5EF4-FFF2-40B4-BE49-F238E27FC236}">
                <a16:creationId xmlns:a16="http://schemas.microsoft.com/office/drawing/2014/main" id="{9FDD40DC-176D-D427-5617-7420E18B534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18" name="Title 17">
            <a:extLst>
              <a:ext uri="{FF2B5EF4-FFF2-40B4-BE49-F238E27FC236}">
                <a16:creationId xmlns:a16="http://schemas.microsoft.com/office/drawing/2014/main" id="{D514794C-3DDA-FD6C-F927-D6F03ABA0E71}"/>
              </a:ext>
            </a:extLst>
          </p:cNvPr>
          <p:cNvSpPr>
            <a:spLocks noGrp="1"/>
          </p:cNvSpPr>
          <p:nvPr>
            <p:ph type="title"/>
          </p:nvPr>
        </p:nvSpPr>
        <p:spPr>
          <a:xfrm>
            <a:off x="2460812" y="101398"/>
            <a:ext cx="7642412" cy="645069"/>
          </a:xfrm>
        </p:spPr>
        <p:txBody>
          <a:bodyPr>
            <a:normAutofit fontScale="90000"/>
          </a:bodyPr>
          <a:lstStyle/>
          <a:p>
            <a:r>
              <a:rPr lang="en-US" dirty="0"/>
              <a:t>PK Parameters: Volume of Distribution</a:t>
            </a:r>
          </a:p>
        </p:txBody>
      </p:sp>
      <p:sp>
        <p:nvSpPr>
          <p:cNvPr id="2" name="Title 1">
            <a:extLst>
              <a:ext uri="{FF2B5EF4-FFF2-40B4-BE49-F238E27FC236}">
                <a16:creationId xmlns:a16="http://schemas.microsoft.com/office/drawing/2014/main" id="{C455AD6E-4E21-2808-D4AB-3557DA483B69}"/>
              </a:ext>
            </a:extLst>
          </p:cNvPr>
          <p:cNvSpPr txBox="1">
            <a:spLocks/>
          </p:cNvSpPr>
          <p:nvPr/>
        </p:nvSpPr>
        <p:spPr>
          <a:xfrm>
            <a:off x="179331" y="4161340"/>
            <a:ext cx="8456102" cy="4724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chemeClr val="accent5"/>
                </a:solidFill>
              </a:rPr>
              <a:t>SOME PHYSIOLOGICAL VOLUMES</a:t>
            </a:r>
            <a:endParaRPr lang="en-US" sz="2400" b="1" i="1" dirty="0">
              <a:solidFill>
                <a:schemeClr val="accent5"/>
              </a:solidFill>
            </a:endParaRPr>
          </a:p>
        </p:txBody>
      </p:sp>
      <p:pic>
        <p:nvPicPr>
          <p:cNvPr id="4" name="Picture 2">
            <a:extLst>
              <a:ext uri="{FF2B5EF4-FFF2-40B4-BE49-F238E27FC236}">
                <a16:creationId xmlns:a16="http://schemas.microsoft.com/office/drawing/2014/main" id="{3964BDBF-B56D-F05B-58F8-B7B4FCE99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31" y="2160149"/>
            <a:ext cx="7116663" cy="378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56F94D43-8B7B-336D-637D-BFE97B4CA44E}"/>
              </a:ext>
            </a:extLst>
          </p:cNvPr>
          <p:cNvSpPr txBox="1"/>
          <p:nvPr/>
        </p:nvSpPr>
        <p:spPr>
          <a:xfrm>
            <a:off x="7824248" y="2920089"/>
            <a:ext cx="2809187" cy="355482"/>
          </a:xfrm>
          <a:prstGeom prst="rect">
            <a:avLst/>
          </a:prstGeom>
          <a:noFill/>
        </p:spPr>
        <p:txBody>
          <a:bodyPr wrap="square">
            <a:spAutoFit/>
          </a:bodyPr>
          <a:lstStyle/>
          <a:p>
            <a:pPr>
              <a:lnSpc>
                <a:spcPct val="95000"/>
              </a:lnSpc>
              <a:spcBef>
                <a:spcPct val="75000"/>
              </a:spcBef>
              <a:buClr>
                <a:schemeClr val="bg2"/>
              </a:buClr>
              <a:buSzPct val="110000"/>
            </a:pPr>
            <a:r>
              <a:rPr lang="en-US" sz="1800" b="1" dirty="0">
                <a:solidFill>
                  <a:srgbClr val="00B050"/>
                </a:solidFill>
              </a:rPr>
              <a:t>In vivo: from plasma data.</a:t>
            </a:r>
            <a:endParaRPr lang="en-US" sz="2400" b="1" dirty="0"/>
          </a:p>
        </p:txBody>
      </p:sp>
      <p:sp>
        <p:nvSpPr>
          <p:cNvPr id="7" name="Title 1">
            <a:extLst>
              <a:ext uri="{FF2B5EF4-FFF2-40B4-BE49-F238E27FC236}">
                <a16:creationId xmlns:a16="http://schemas.microsoft.com/office/drawing/2014/main" id="{75B7E578-3332-9D1E-E834-66E9C4DC1036}"/>
              </a:ext>
            </a:extLst>
          </p:cNvPr>
          <p:cNvSpPr txBox="1">
            <a:spLocks/>
          </p:cNvSpPr>
          <p:nvPr/>
        </p:nvSpPr>
        <p:spPr>
          <a:xfrm>
            <a:off x="6553377" y="3238375"/>
            <a:ext cx="5543436" cy="4724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solidFill>
                  <a:srgbClr val="1E5DAC"/>
                </a:solidFill>
              </a:rPr>
              <a:t>Reproduced from: Smith, Beaumont, Maurer and Di. Volume of Distribution in Drug Design  </a:t>
            </a:r>
            <a:r>
              <a:rPr lang="en-US" sz="1400" i="1" dirty="0">
                <a:solidFill>
                  <a:srgbClr val="1E5DAC"/>
                </a:solidFill>
              </a:rPr>
              <a:t>J. Med. Chem.</a:t>
            </a:r>
            <a:r>
              <a:rPr lang="en-US" sz="1400" dirty="0">
                <a:solidFill>
                  <a:srgbClr val="1E5DAC"/>
                </a:solidFill>
              </a:rPr>
              <a:t> 2015, </a:t>
            </a:r>
            <a:r>
              <a:rPr lang="en-US" sz="1400" i="1" dirty="0">
                <a:solidFill>
                  <a:srgbClr val="1E5DAC"/>
                </a:solidFill>
              </a:rPr>
              <a:t>58</a:t>
            </a:r>
            <a:r>
              <a:rPr lang="en-US" sz="1400" dirty="0">
                <a:solidFill>
                  <a:srgbClr val="1E5DAC"/>
                </a:solidFill>
              </a:rPr>
              <a:t>, 5691-5698.</a:t>
            </a:r>
            <a:endParaRPr lang="en-US" sz="1400" i="1" dirty="0">
              <a:solidFill>
                <a:srgbClr val="00B050"/>
              </a:solidFill>
            </a:endParaRPr>
          </a:p>
        </p:txBody>
      </p:sp>
      <p:sp>
        <p:nvSpPr>
          <p:cNvPr id="8" name="TextBox 7">
            <a:extLst>
              <a:ext uri="{FF2B5EF4-FFF2-40B4-BE49-F238E27FC236}">
                <a16:creationId xmlns:a16="http://schemas.microsoft.com/office/drawing/2014/main" id="{D7E31C6D-A986-E8ED-1184-7301911EDE5D}"/>
              </a:ext>
            </a:extLst>
          </p:cNvPr>
          <p:cNvSpPr txBox="1"/>
          <p:nvPr/>
        </p:nvSpPr>
        <p:spPr>
          <a:xfrm>
            <a:off x="6940453" y="3703576"/>
            <a:ext cx="4793263" cy="584775"/>
          </a:xfrm>
          <a:prstGeom prst="rect">
            <a:avLst/>
          </a:prstGeom>
          <a:noFill/>
          <a:ln w="19050">
            <a:solidFill>
              <a:srgbClr val="0070C0"/>
            </a:solidFill>
          </a:ln>
        </p:spPr>
        <p:txBody>
          <a:bodyPr wrap="square" rtlCol="0">
            <a:spAutoFit/>
          </a:bodyPr>
          <a:lstStyle/>
          <a:p>
            <a:pPr algn="ctr"/>
            <a:r>
              <a:rPr lang="en-US" sz="1600" b="1" dirty="0">
                <a:solidFill>
                  <a:srgbClr val="00B050"/>
                </a:solidFill>
              </a:rPr>
              <a:t>“</a:t>
            </a:r>
            <a:r>
              <a:rPr lang="en-US" sz="1600" b="1" i="1" dirty="0">
                <a:solidFill>
                  <a:srgbClr val="00B050"/>
                </a:solidFill>
              </a:rPr>
              <a:t>Accurate V</a:t>
            </a:r>
            <a:r>
              <a:rPr lang="en-US" sz="1600" b="1" i="1" baseline="-25000" dirty="0">
                <a:solidFill>
                  <a:srgbClr val="00B050"/>
                </a:solidFill>
              </a:rPr>
              <a:t>ss</a:t>
            </a:r>
            <a:r>
              <a:rPr lang="en-US" sz="1600" b="1" i="1" dirty="0">
                <a:solidFill>
                  <a:srgbClr val="00B050"/>
                </a:solidFill>
              </a:rPr>
              <a:t> prediction is still an evolving field</a:t>
            </a:r>
            <a:r>
              <a:rPr lang="en-US" sz="1600" b="1" dirty="0">
                <a:solidFill>
                  <a:srgbClr val="00B050"/>
                </a:solidFill>
              </a:rPr>
              <a:t>.”</a:t>
            </a:r>
          </a:p>
          <a:p>
            <a:pPr algn="ctr"/>
            <a:r>
              <a:rPr lang="en-US" sz="1600" dirty="0">
                <a:solidFill>
                  <a:srgbClr val="002060"/>
                </a:solidFill>
              </a:rPr>
              <a:t> </a:t>
            </a:r>
            <a:r>
              <a:rPr lang="en-US" sz="1400" b="1" dirty="0">
                <a:solidFill>
                  <a:srgbClr val="0070C0"/>
                </a:solidFill>
              </a:rPr>
              <a:t>Mathew et al. </a:t>
            </a:r>
            <a:r>
              <a:rPr lang="en-US" sz="1400" i="1" dirty="0">
                <a:solidFill>
                  <a:srgbClr val="0070C0"/>
                </a:solidFill>
              </a:rPr>
              <a:t>J. Pharm Sci</a:t>
            </a:r>
            <a:r>
              <a:rPr lang="en-US" sz="1400" dirty="0">
                <a:solidFill>
                  <a:srgbClr val="0070C0"/>
                </a:solidFill>
              </a:rPr>
              <a:t> </a:t>
            </a:r>
            <a:r>
              <a:rPr lang="en-US" sz="1400" b="1" dirty="0">
                <a:solidFill>
                  <a:srgbClr val="0070C0"/>
                </a:solidFill>
              </a:rPr>
              <a:t>2021</a:t>
            </a:r>
            <a:r>
              <a:rPr lang="en-US" sz="1400" dirty="0">
                <a:solidFill>
                  <a:srgbClr val="0070C0"/>
                </a:solidFill>
              </a:rPr>
              <a:t>, </a:t>
            </a:r>
            <a:r>
              <a:rPr lang="en-US" sz="1400" i="1" dirty="0">
                <a:solidFill>
                  <a:srgbClr val="0070C0"/>
                </a:solidFill>
              </a:rPr>
              <a:t>110</a:t>
            </a:r>
            <a:r>
              <a:rPr lang="en-US" sz="1400" dirty="0">
                <a:solidFill>
                  <a:srgbClr val="0070C0"/>
                </a:solidFill>
              </a:rPr>
              <a:t>, 1799-1823 </a:t>
            </a:r>
            <a:endParaRPr lang="en-US" sz="1600" dirty="0">
              <a:solidFill>
                <a:srgbClr val="002060"/>
              </a:solidFill>
            </a:endParaRPr>
          </a:p>
        </p:txBody>
      </p:sp>
      <p:sp>
        <p:nvSpPr>
          <p:cNvPr id="9" name="Arrow: Right 8">
            <a:extLst>
              <a:ext uri="{FF2B5EF4-FFF2-40B4-BE49-F238E27FC236}">
                <a16:creationId xmlns:a16="http://schemas.microsoft.com/office/drawing/2014/main" id="{4168B488-C6CA-A423-4E21-5B7575C6C641}"/>
              </a:ext>
            </a:extLst>
          </p:cNvPr>
          <p:cNvSpPr/>
          <p:nvPr/>
        </p:nvSpPr>
        <p:spPr>
          <a:xfrm rot="10800000">
            <a:off x="4727957" y="2362273"/>
            <a:ext cx="499621" cy="259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A676205-3D30-E0A2-657D-798EDF6F66AA}"/>
              </a:ext>
            </a:extLst>
          </p:cNvPr>
          <p:cNvSpPr txBox="1"/>
          <p:nvPr/>
        </p:nvSpPr>
        <p:spPr>
          <a:xfrm>
            <a:off x="5333549" y="2326699"/>
            <a:ext cx="5450715" cy="326243"/>
          </a:xfrm>
          <a:prstGeom prst="rect">
            <a:avLst/>
          </a:prstGeom>
          <a:noFill/>
        </p:spPr>
        <p:txBody>
          <a:bodyPr wrap="square">
            <a:spAutoFit/>
          </a:bodyPr>
          <a:lstStyle/>
          <a:p>
            <a:pPr algn="ctr">
              <a:lnSpc>
                <a:spcPct val="95000"/>
              </a:lnSpc>
              <a:spcBef>
                <a:spcPct val="75000"/>
              </a:spcBef>
              <a:buClr>
                <a:schemeClr val="bg2"/>
              </a:buClr>
              <a:buSzPct val="110000"/>
            </a:pPr>
            <a:r>
              <a:rPr lang="en-US" sz="1600" b="1" dirty="0">
                <a:solidFill>
                  <a:srgbClr val="0070C0"/>
                </a:solidFill>
              </a:rPr>
              <a:t>A proportionality constant between dose and concentration</a:t>
            </a:r>
          </a:p>
        </p:txBody>
      </p:sp>
      <p:sp>
        <p:nvSpPr>
          <p:cNvPr id="11" name="TextBox 10">
            <a:extLst>
              <a:ext uri="{FF2B5EF4-FFF2-40B4-BE49-F238E27FC236}">
                <a16:creationId xmlns:a16="http://schemas.microsoft.com/office/drawing/2014/main" id="{D086B5B4-5404-4752-3997-F6C9DD5CA510}"/>
              </a:ext>
            </a:extLst>
          </p:cNvPr>
          <p:cNvSpPr txBox="1"/>
          <p:nvPr/>
        </p:nvSpPr>
        <p:spPr>
          <a:xfrm>
            <a:off x="6940453" y="4738878"/>
            <a:ext cx="4793263" cy="307777"/>
          </a:xfrm>
          <a:prstGeom prst="rect">
            <a:avLst/>
          </a:prstGeom>
          <a:noFill/>
          <a:ln w="22225">
            <a:solidFill>
              <a:schemeClr val="accent1"/>
            </a:solidFill>
          </a:ln>
        </p:spPr>
        <p:txBody>
          <a:bodyPr wrap="square">
            <a:spAutoFit/>
          </a:bodyPr>
          <a:lstStyle/>
          <a:p>
            <a:pPr algn="ctr"/>
            <a:r>
              <a:rPr lang="en-US" sz="1400" b="1" dirty="0">
                <a:solidFill>
                  <a:srgbClr val="0070C0"/>
                </a:solidFill>
              </a:rPr>
              <a:t>Berellini and Lombardo, </a:t>
            </a:r>
            <a:r>
              <a:rPr lang="en-US" sz="1400" i="1" dirty="0">
                <a:solidFill>
                  <a:srgbClr val="1E5DAC"/>
                </a:solidFill>
              </a:rPr>
              <a:t>Drug Metab Disp </a:t>
            </a:r>
            <a:r>
              <a:rPr lang="en-US" sz="1400" b="1" i="1" dirty="0">
                <a:solidFill>
                  <a:srgbClr val="1E5DAC"/>
                </a:solidFill>
              </a:rPr>
              <a:t>2019</a:t>
            </a:r>
            <a:r>
              <a:rPr lang="en-US" sz="1400" i="1" dirty="0">
                <a:solidFill>
                  <a:srgbClr val="1E5DAC"/>
                </a:solidFill>
              </a:rPr>
              <a:t>, 47, </a:t>
            </a:r>
            <a:r>
              <a:rPr lang="en-US" sz="1400" dirty="0">
                <a:solidFill>
                  <a:srgbClr val="1E5DAC"/>
                </a:solidFill>
              </a:rPr>
              <a:t>1380-1387</a:t>
            </a:r>
            <a:r>
              <a:rPr lang="en-US" sz="1400" i="1" dirty="0">
                <a:solidFill>
                  <a:srgbClr val="1E5DAC"/>
                </a:solidFill>
              </a:rPr>
              <a:t> </a:t>
            </a:r>
            <a:endParaRPr lang="en-US" sz="1400" dirty="0">
              <a:solidFill>
                <a:srgbClr val="1E5DAC"/>
              </a:solidFill>
            </a:endParaRPr>
          </a:p>
        </p:txBody>
      </p:sp>
      <p:sp>
        <p:nvSpPr>
          <p:cNvPr id="12" name="TextBox 11">
            <a:extLst>
              <a:ext uri="{FF2B5EF4-FFF2-40B4-BE49-F238E27FC236}">
                <a16:creationId xmlns:a16="http://schemas.microsoft.com/office/drawing/2014/main" id="{66472BAF-EF55-475A-85C4-6D8A360B4E85}"/>
              </a:ext>
            </a:extLst>
          </p:cNvPr>
          <p:cNvSpPr txBox="1"/>
          <p:nvPr/>
        </p:nvSpPr>
        <p:spPr>
          <a:xfrm>
            <a:off x="6940453" y="4359726"/>
            <a:ext cx="4793263" cy="307777"/>
          </a:xfrm>
          <a:prstGeom prst="rect">
            <a:avLst/>
          </a:prstGeom>
          <a:noFill/>
          <a:ln w="22225">
            <a:solidFill>
              <a:schemeClr val="accent1"/>
            </a:solidFill>
          </a:ln>
        </p:spPr>
        <p:txBody>
          <a:bodyPr wrap="square">
            <a:spAutoFit/>
          </a:bodyPr>
          <a:lstStyle/>
          <a:p>
            <a:pPr algn="ctr"/>
            <a:r>
              <a:rPr lang="en-US" sz="1400" b="1" dirty="0">
                <a:solidFill>
                  <a:srgbClr val="0070C0"/>
                </a:solidFill>
              </a:rPr>
              <a:t>Hsu, Chen and Broccatelli </a:t>
            </a:r>
            <a:r>
              <a:rPr lang="en-US" sz="1400" i="1" dirty="0">
                <a:solidFill>
                  <a:srgbClr val="1E5DAC"/>
                </a:solidFill>
              </a:rPr>
              <a:t>Drug Metab Disp</a:t>
            </a:r>
            <a:r>
              <a:rPr lang="en-US" sz="1400" b="1" i="1" dirty="0">
                <a:solidFill>
                  <a:srgbClr val="0070C0"/>
                </a:solidFill>
              </a:rPr>
              <a:t> </a:t>
            </a:r>
            <a:r>
              <a:rPr lang="en-US" sz="1400" b="1" dirty="0">
                <a:solidFill>
                  <a:srgbClr val="0070C0"/>
                </a:solidFill>
              </a:rPr>
              <a:t>2021</a:t>
            </a:r>
            <a:r>
              <a:rPr lang="en-US" sz="1400" dirty="0">
                <a:solidFill>
                  <a:srgbClr val="0070C0"/>
                </a:solidFill>
              </a:rPr>
              <a:t>, </a:t>
            </a:r>
            <a:r>
              <a:rPr lang="en-US" sz="1400" i="1" dirty="0">
                <a:solidFill>
                  <a:srgbClr val="0070C0"/>
                </a:solidFill>
              </a:rPr>
              <a:t>49</a:t>
            </a:r>
            <a:r>
              <a:rPr lang="en-US" sz="1400" dirty="0">
                <a:solidFill>
                  <a:srgbClr val="0070C0"/>
                </a:solidFill>
              </a:rPr>
              <a:t>, 330-336. </a:t>
            </a:r>
            <a:endParaRPr lang="en-US" sz="1400" dirty="0"/>
          </a:p>
        </p:txBody>
      </p:sp>
      <p:sp>
        <p:nvSpPr>
          <p:cNvPr id="13" name="Rectangle 12">
            <a:extLst>
              <a:ext uri="{FF2B5EF4-FFF2-40B4-BE49-F238E27FC236}">
                <a16:creationId xmlns:a16="http://schemas.microsoft.com/office/drawing/2014/main" id="{F310E0A3-2E82-F7C4-510D-E922B0C01A54}"/>
              </a:ext>
            </a:extLst>
          </p:cNvPr>
          <p:cNvSpPr/>
          <p:nvPr/>
        </p:nvSpPr>
        <p:spPr>
          <a:xfrm>
            <a:off x="6940453" y="5100725"/>
            <a:ext cx="4793263" cy="307777"/>
          </a:xfrm>
          <a:prstGeom prst="rect">
            <a:avLst/>
          </a:prstGeom>
          <a:ln w="22225">
            <a:solidFill>
              <a:schemeClr val="accent1"/>
            </a:solidFill>
          </a:ln>
        </p:spPr>
        <p:txBody>
          <a:bodyPr wrap="square">
            <a:spAutoFit/>
          </a:bodyPr>
          <a:lstStyle/>
          <a:p>
            <a:pPr algn="ctr"/>
            <a:r>
              <a:rPr lang="en-US" sz="1400" b="1" dirty="0">
                <a:solidFill>
                  <a:srgbClr val="0070C0"/>
                </a:solidFill>
              </a:rPr>
              <a:t>Lombardo, Bentzien, et al.  </a:t>
            </a:r>
            <a:r>
              <a:rPr lang="en-US" sz="1400" i="1" dirty="0">
                <a:solidFill>
                  <a:srgbClr val="1E5DAC"/>
                </a:solidFill>
              </a:rPr>
              <a:t>J. Pharm. Sci. </a:t>
            </a:r>
            <a:r>
              <a:rPr lang="en-US" sz="1400" b="1" i="1" dirty="0">
                <a:solidFill>
                  <a:srgbClr val="1E5DAC"/>
                </a:solidFill>
              </a:rPr>
              <a:t>2021,</a:t>
            </a:r>
            <a:r>
              <a:rPr lang="en-US" sz="1200" dirty="0"/>
              <a:t> </a:t>
            </a:r>
            <a:r>
              <a:rPr lang="en-US" sz="1400" i="1" dirty="0">
                <a:solidFill>
                  <a:srgbClr val="1E5DAC"/>
                </a:solidFill>
              </a:rPr>
              <a:t>110, </a:t>
            </a:r>
            <a:r>
              <a:rPr lang="en-US" sz="1400" dirty="0">
                <a:solidFill>
                  <a:srgbClr val="1E5DAC"/>
                </a:solidFill>
              </a:rPr>
              <a:t>500-509  </a:t>
            </a:r>
          </a:p>
        </p:txBody>
      </p:sp>
      <p:sp>
        <p:nvSpPr>
          <p:cNvPr id="14" name="Rectangle 170">
            <a:extLst>
              <a:ext uri="{FF2B5EF4-FFF2-40B4-BE49-F238E27FC236}">
                <a16:creationId xmlns:a16="http://schemas.microsoft.com/office/drawing/2014/main" id="{A0CEEA0E-4ABF-B8D9-7C9B-067004F0C997}"/>
              </a:ext>
            </a:extLst>
          </p:cNvPr>
          <p:cNvSpPr>
            <a:spLocks noChangeArrowheads="1"/>
          </p:cNvSpPr>
          <p:nvPr/>
        </p:nvSpPr>
        <p:spPr bwMode="gray">
          <a:xfrm>
            <a:off x="855673" y="922268"/>
            <a:ext cx="5763977" cy="996170"/>
          </a:xfrm>
          <a:prstGeom prst="rect">
            <a:avLst/>
          </a:prstGeom>
          <a:noFill/>
          <a:ln w="9525" algn="ctr">
            <a:noFill/>
            <a:miter lim="800000"/>
            <a:headEnd/>
            <a:tailEnd/>
          </a:ln>
          <a:effectLst/>
        </p:spPr>
        <p:txBody>
          <a:bodyPr wrap="square">
            <a:spAutoFit/>
          </a:bodyPr>
          <a:lstStyle/>
          <a:p>
            <a:pPr algn="ctr">
              <a:lnSpc>
                <a:spcPct val="90000"/>
              </a:lnSpc>
              <a:spcBef>
                <a:spcPts val="1000"/>
              </a:spcBef>
              <a:buClr>
                <a:schemeClr val="bg2"/>
              </a:buClr>
              <a:buSzPct val="110000"/>
            </a:pPr>
            <a:r>
              <a:rPr lang="en-US" sz="2800" dirty="0">
                <a:solidFill>
                  <a:srgbClr val="C00000"/>
                </a:solidFill>
              </a:rPr>
              <a:t>The various types of VD and </a:t>
            </a:r>
          </a:p>
          <a:p>
            <a:pPr algn="ctr">
              <a:lnSpc>
                <a:spcPct val="90000"/>
              </a:lnSpc>
              <a:spcBef>
                <a:spcPts val="1000"/>
              </a:spcBef>
              <a:buClr>
                <a:schemeClr val="bg2"/>
              </a:buClr>
              <a:buSzPct val="110000"/>
            </a:pPr>
            <a:r>
              <a:rPr lang="en-US" sz="2800" dirty="0">
                <a:solidFill>
                  <a:srgbClr val="C00000"/>
                </a:solidFill>
              </a:rPr>
              <a:t>their determination </a:t>
            </a:r>
          </a:p>
        </p:txBody>
      </p:sp>
    </p:spTree>
    <p:extLst>
      <p:ext uri="{BB962C8B-B14F-4D97-AF65-F5344CB8AC3E}">
        <p14:creationId xmlns:p14="http://schemas.microsoft.com/office/powerpoint/2010/main" val="96340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391BB-724A-473A-2D65-19BF9785990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0986BC-1D92-3406-AC11-A39667A22AF1}"/>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17</a:t>
            </a:fld>
            <a:endParaRPr lang="en-ZA" dirty="0"/>
          </a:p>
        </p:txBody>
      </p:sp>
      <p:pic>
        <p:nvPicPr>
          <p:cNvPr id="3" name="Graphic 19">
            <a:extLst>
              <a:ext uri="{FF2B5EF4-FFF2-40B4-BE49-F238E27FC236}">
                <a16:creationId xmlns:a16="http://schemas.microsoft.com/office/drawing/2014/main" id="{BE255A69-4B99-F017-0692-BB2D12F0AE6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grpSp>
        <p:nvGrpSpPr>
          <p:cNvPr id="2" name="Group 1">
            <a:extLst>
              <a:ext uri="{FF2B5EF4-FFF2-40B4-BE49-F238E27FC236}">
                <a16:creationId xmlns:a16="http://schemas.microsoft.com/office/drawing/2014/main" id="{C0651E7C-0CFB-D583-EDA9-8F773C1F0CF9}"/>
              </a:ext>
            </a:extLst>
          </p:cNvPr>
          <p:cNvGrpSpPr/>
          <p:nvPr/>
        </p:nvGrpSpPr>
        <p:grpSpPr>
          <a:xfrm>
            <a:off x="276848" y="597858"/>
            <a:ext cx="4396154" cy="2374511"/>
            <a:chOff x="954917" y="3552443"/>
            <a:chExt cx="5581418" cy="2997200"/>
          </a:xfrm>
        </p:grpSpPr>
        <p:graphicFrame>
          <p:nvGraphicFramePr>
            <p:cNvPr id="4" name="Object 3">
              <a:extLst>
                <a:ext uri="{FF2B5EF4-FFF2-40B4-BE49-F238E27FC236}">
                  <a16:creationId xmlns:a16="http://schemas.microsoft.com/office/drawing/2014/main" id="{597DE3A4-6D6F-8797-57B0-BF913FE3BC26}"/>
                </a:ext>
              </a:extLst>
            </p:cNvPr>
            <p:cNvGraphicFramePr>
              <a:graphicFrameLocks noChangeAspect="1"/>
            </p:cNvGraphicFramePr>
            <p:nvPr/>
          </p:nvGraphicFramePr>
          <p:xfrm>
            <a:off x="954917" y="3552443"/>
            <a:ext cx="4105275" cy="2997200"/>
          </p:xfrm>
          <a:graphic>
            <a:graphicData uri="http://schemas.openxmlformats.org/presentationml/2006/ole">
              <mc:AlternateContent xmlns:mc="http://schemas.openxmlformats.org/markup-compatibility/2006">
                <mc:Choice xmlns:v="urn:schemas-microsoft-com:vml" Requires="v">
                  <p:oleObj name="Worksheet" r:id="rId3" imgW="3743554" imgH="2610307" progId="Excel.Sheet.8">
                    <p:embed/>
                  </p:oleObj>
                </mc:Choice>
                <mc:Fallback>
                  <p:oleObj name="Worksheet" r:id="rId3" imgW="3743554" imgH="2610307" progId="Excel.Sheet.8">
                    <p:embed/>
                    <p:pic>
                      <p:nvPicPr>
                        <p:cNvPr id="4" name="Object 3">
                          <a:extLst>
                            <a:ext uri="{FF2B5EF4-FFF2-40B4-BE49-F238E27FC236}">
                              <a16:creationId xmlns:a16="http://schemas.microsoft.com/office/drawing/2014/main" id="{FA69411F-26D2-6ED2-5726-E412B062C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917" y="3552443"/>
                          <a:ext cx="4105275"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1">
              <a:extLst>
                <a:ext uri="{FF2B5EF4-FFF2-40B4-BE49-F238E27FC236}">
                  <a16:creationId xmlns:a16="http://schemas.microsoft.com/office/drawing/2014/main" id="{8B773801-8219-1792-624E-13C2964C4D58}"/>
                </a:ext>
              </a:extLst>
            </p:cNvPr>
            <p:cNvSpPr txBox="1">
              <a:spLocks noChangeArrowheads="1"/>
            </p:cNvSpPr>
            <p:nvPr/>
          </p:nvSpPr>
          <p:spPr bwMode="auto">
            <a:xfrm>
              <a:off x="2499669" y="3927210"/>
              <a:ext cx="2744770" cy="369332"/>
            </a:xfrm>
            <a:prstGeom prst="rect">
              <a:avLst/>
            </a:prstGeom>
            <a:noFill/>
            <a:ln w="12700">
              <a:noFill/>
              <a:miter lim="800000"/>
              <a:headEnd/>
              <a:tailEnd/>
            </a:ln>
          </p:spPr>
          <p:txBody>
            <a:bodyPr wrap="none">
              <a:spAutoFit/>
            </a:bodyPr>
            <a:lstStyle/>
            <a:p>
              <a:r>
                <a:rPr lang="en-GB" sz="1200" dirty="0">
                  <a:solidFill>
                    <a:srgbClr val="000099"/>
                  </a:solidFill>
                </a:rPr>
                <a:t>(</a:t>
              </a:r>
              <a:r>
                <a:rPr lang="en-GB" sz="1200" i="1" u="sng" dirty="0">
                  <a:solidFill>
                    <a:srgbClr val="000099"/>
                  </a:solidFill>
                </a:rPr>
                <a:t>Predominantl</a:t>
              </a:r>
              <a:r>
                <a:rPr lang="en-GB" sz="1200" i="1" dirty="0">
                  <a:solidFill>
                    <a:srgbClr val="000099"/>
                  </a:solidFill>
                </a:rPr>
                <a:t>y</a:t>
              </a:r>
              <a:r>
                <a:rPr lang="en-GB" sz="1200" dirty="0">
                  <a:solidFill>
                    <a:srgbClr val="000099"/>
                  </a:solidFill>
                </a:rPr>
                <a:t>) Distribution</a:t>
              </a:r>
              <a:endParaRPr lang="en-US" sz="1200" dirty="0">
                <a:solidFill>
                  <a:srgbClr val="000099"/>
                </a:solidFill>
              </a:endParaRPr>
            </a:p>
          </p:txBody>
        </p:sp>
        <p:sp>
          <p:nvSpPr>
            <p:cNvPr id="7" name="Line 9">
              <a:extLst>
                <a:ext uri="{FF2B5EF4-FFF2-40B4-BE49-F238E27FC236}">
                  <a16:creationId xmlns:a16="http://schemas.microsoft.com/office/drawing/2014/main" id="{C5548723-30D7-3D2F-F3AD-4368AB7B792A}"/>
                </a:ext>
              </a:extLst>
            </p:cNvPr>
            <p:cNvSpPr>
              <a:spLocks noChangeShapeType="1"/>
            </p:cNvSpPr>
            <p:nvPr/>
          </p:nvSpPr>
          <p:spPr bwMode="auto">
            <a:xfrm flipH="1">
              <a:off x="2039972" y="4124325"/>
              <a:ext cx="503238" cy="304800"/>
            </a:xfrm>
            <a:prstGeom prst="line">
              <a:avLst/>
            </a:prstGeom>
            <a:noFill/>
            <a:ln w="12700">
              <a:solidFill>
                <a:srgbClr val="000099"/>
              </a:solidFill>
              <a:round/>
              <a:headEnd/>
              <a:tailEnd type="triangle" w="med" len="med"/>
            </a:ln>
          </p:spPr>
          <p:txBody>
            <a:bodyPr/>
            <a:lstStyle/>
            <a:p>
              <a:endParaRPr lang="en-US" sz="1050" dirty="0"/>
            </a:p>
          </p:txBody>
        </p:sp>
        <p:sp>
          <p:nvSpPr>
            <p:cNvPr id="8" name="Line 10">
              <a:extLst>
                <a:ext uri="{FF2B5EF4-FFF2-40B4-BE49-F238E27FC236}">
                  <a16:creationId xmlns:a16="http://schemas.microsoft.com/office/drawing/2014/main" id="{B7333308-6285-A630-DD85-536D8998CCFA}"/>
                </a:ext>
              </a:extLst>
            </p:cNvPr>
            <p:cNvSpPr>
              <a:spLocks noChangeShapeType="1"/>
            </p:cNvSpPr>
            <p:nvPr/>
          </p:nvSpPr>
          <p:spPr bwMode="auto">
            <a:xfrm flipH="1">
              <a:off x="3257550" y="4851295"/>
              <a:ext cx="603250" cy="344488"/>
            </a:xfrm>
            <a:prstGeom prst="line">
              <a:avLst/>
            </a:prstGeom>
            <a:noFill/>
            <a:ln w="12700">
              <a:solidFill>
                <a:srgbClr val="FF0000"/>
              </a:solidFill>
              <a:round/>
              <a:headEnd/>
              <a:tailEnd type="triangle" w="med" len="med"/>
            </a:ln>
          </p:spPr>
          <p:txBody>
            <a:bodyPr/>
            <a:lstStyle/>
            <a:p>
              <a:endParaRPr lang="en-US" sz="1050" dirty="0"/>
            </a:p>
          </p:txBody>
        </p:sp>
        <p:sp>
          <p:nvSpPr>
            <p:cNvPr id="9" name="Text Box 12">
              <a:extLst>
                <a:ext uri="{FF2B5EF4-FFF2-40B4-BE49-F238E27FC236}">
                  <a16:creationId xmlns:a16="http://schemas.microsoft.com/office/drawing/2014/main" id="{AEF0AF47-300F-166D-5C06-F4543E1AFD0E}"/>
                </a:ext>
              </a:extLst>
            </p:cNvPr>
            <p:cNvSpPr txBox="1">
              <a:spLocks noChangeArrowheads="1"/>
            </p:cNvSpPr>
            <p:nvPr/>
          </p:nvSpPr>
          <p:spPr bwMode="auto">
            <a:xfrm>
              <a:off x="3791565" y="4665248"/>
              <a:ext cx="2744770" cy="369332"/>
            </a:xfrm>
            <a:prstGeom prst="rect">
              <a:avLst/>
            </a:prstGeom>
            <a:noFill/>
            <a:ln w="12700">
              <a:noFill/>
              <a:miter lim="800000"/>
              <a:headEnd/>
              <a:tailEnd/>
            </a:ln>
          </p:spPr>
          <p:txBody>
            <a:bodyPr wrap="none">
              <a:spAutoFit/>
            </a:bodyPr>
            <a:lstStyle/>
            <a:p>
              <a:r>
                <a:rPr lang="en-GB" sz="1200" dirty="0">
                  <a:solidFill>
                    <a:srgbClr val="FF0000"/>
                  </a:solidFill>
                </a:rPr>
                <a:t>(Predominantly) Elimination</a:t>
              </a:r>
              <a:endParaRPr lang="en-US" sz="1200" dirty="0">
                <a:solidFill>
                  <a:srgbClr val="FF0000"/>
                </a:solidFill>
              </a:endParaRPr>
            </a:p>
          </p:txBody>
        </p:sp>
      </p:grpSp>
      <p:sp>
        <p:nvSpPr>
          <p:cNvPr id="11" name="Rectangle 3">
            <a:extLst>
              <a:ext uri="{FF2B5EF4-FFF2-40B4-BE49-F238E27FC236}">
                <a16:creationId xmlns:a16="http://schemas.microsoft.com/office/drawing/2014/main" id="{6CD9E858-7470-E407-E4D2-993CC9395FF7}"/>
              </a:ext>
            </a:extLst>
          </p:cNvPr>
          <p:cNvSpPr txBox="1">
            <a:spLocks noChangeArrowheads="1"/>
          </p:cNvSpPr>
          <p:nvPr/>
        </p:nvSpPr>
        <p:spPr bwMode="auto">
          <a:xfrm>
            <a:off x="3837461" y="826466"/>
            <a:ext cx="5203620" cy="64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noAutofit/>
          </a:bodyPr>
          <a:lstStyle>
            <a:lvl1pPr marL="342900" indent="-342900" algn="l" defTabSz="457200" rtl="0" eaLnBrk="1" fontAlgn="base" hangingPunct="1">
              <a:spcBef>
                <a:spcPct val="20000"/>
              </a:spcBef>
              <a:spcAft>
                <a:spcPct val="0"/>
              </a:spcAft>
              <a:buSzPct val="100000"/>
              <a:buFontTx/>
              <a:buBlip>
                <a:blip r:embed="rId5"/>
              </a:buBlip>
              <a:tabLst/>
              <a:defRPr sz="2200" kern="1200">
                <a:solidFill>
                  <a:schemeClr val="tx1"/>
                </a:solidFill>
                <a:latin typeface="Arial" pitchFamily="34" charset="0"/>
                <a:ea typeface="Arial Unicode MS" pitchFamily="34" charset="-128"/>
                <a:cs typeface="Arial" pitchFamily="34" charset="0"/>
              </a:defRPr>
            </a:lvl1pPr>
            <a:lvl2pPr marL="742950" indent="-285750" algn="l" defTabSz="457200" rtl="0" eaLnBrk="1" fontAlgn="base" hangingPunct="1">
              <a:spcBef>
                <a:spcPct val="20000"/>
              </a:spcBef>
              <a:spcAft>
                <a:spcPct val="0"/>
              </a:spcAft>
              <a:buFont typeface="Lucida Grande"/>
              <a:buChar char="−"/>
              <a:defRPr sz="1800" kern="1200">
                <a:solidFill>
                  <a:schemeClr val="tx1"/>
                </a:solidFill>
                <a:latin typeface="Arial" pitchFamily="34" charset="0"/>
                <a:ea typeface="Arial Unicode MS" pitchFamily="34" charset="-128"/>
                <a:cs typeface="Arial" pitchFamily="34" charset="0"/>
              </a:defRPr>
            </a:lvl2pPr>
            <a:lvl3pPr marL="1143000" indent="-228600" algn="l" defTabSz="457200" rtl="0" eaLnBrk="1" fontAlgn="base" hangingPunct="1">
              <a:spcBef>
                <a:spcPct val="20000"/>
              </a:spcBef>
              <a:spcAft>
                <a:spcPct val="0"/>
              </a:spcAft>
              <a:buFont typeface="Lucida Grande"/>
              <a:buChar char="−"/>
              <a:defRPr sz="1800" kern="1200">
                <a:solidFill>
                  <a:schemeClr val="tx1"/>
                </a:solidFill>
                <a:latin typeface="Arial" pitchFamily="34" charset="0"/>
                <a:ea typeface="Arial Unicode MS" pitchFamily="34" charset="-128"/>
                <a:cs typeface="Arial" pitchFamily="34" charset="0"/>
              </a:defRPr>
            </a:lvl3pPr>
            <a:lvl4pPr marL="1600200" indent="-228600" algn="l" defTabSz="457200" rtl="0" eaLnBrk="1" fontAlgn="base" hangingPunct="1">
              <a:spcBef>
                <a:spcPct val="20000"/>
              </a:spcBef>
              <a:spcAft>
                <a:spcPct val="0"/>
              </a:spcAft>
              <a:buFont typeface="Lucida Grande"/>
              <a:buChar char="−"/>
              <a:defRPr sz="1800" kern="1200">
                <a:solidFill>
                  <a:schemeClr val="tx1"/>
                </a:solidFill>
                <a:latin typeface="Arial" pitchFamily="34" charset="0"/>
                <a:ea typeface="Arial Unicode MS" pitchFamily="34" charset="-128"/>
                <a:cs typeface="Arial" pitchFamily="34" charset="0"/>
              </a:defRPr>
            </a:lvl4pPr>
            <a:lvl5pPr marL="2057400" indent="-228600" algn="l" defTabSz="457200" rtl="0" eaLnBrk="1" fontAlgn="base" hangingPunct="1">
              <a:spcBef>
                <a:spcPct val="20000"/>
              </a:spcBef>
              <a:spcAft>
                <a:spcPct val="0"/>
              </a:spcAft>
              <a:buFont typeface="Lucida Grande"/>
              <a:buChar char="−"/>
              <a:defRPr sz="1800" kern="1200">
                <a:solidFill>
                  <a:schemeClr val="tx1"/>
                </a:solidFill>
                <a:latin typeface="Arial" pitchFamily="34" charset="0"/>
                <a:ea typeface="Arial Unicode MS"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Times" pitchFamily="18" charset="0"/>
              <a:buNone/>
            </a:pPr>
            <a:r>
              <a:rPr lang="en-GB" sz="1500" b="1" dirty="0">
                <a:solidFill>
                  <a:srgbClr val="002060"/>
                </a:solidFill>
                <a:latin typeface="+mn-lt"/>
              </a:rPr>
              <a:t>	Dose</a:t>
            </a:r>
            <a:r>
              <a:rPr lang="en-GB" sz="1500" dirty="0">
                <a:solidFill>
                  <a:srgbClr val="002060"/>
                </a:solidFill>
                <a:latin typeface="+mn-lt"/>
              </a:rPr>
              <a:t> - After dosing directly into blood stream (e.g.,  i.v.)</a:t>
            </a:r>
          </a:p>
          <a:p>
            <a:pPr>
              <a:buFont typeface="Times" pitchFamily="18" charset="0"/>
              <a:buNone/>
            </a:pPr>
            <a:r>
              <a:rPr lang="en-GB" sz="1500" b="1" dirty="0">
                <a:solidFill>
                  <a:srgbClr val="002060"/>
                </a:solidFill>
                <a:latin typeface="+mn-lt"/>
              </a:rPr>
              <a:t>	Total exposure </a:t>
            </a:r>
            <a:r>
              <a:rPr lang="en-GB" sz="1500" dirty="0">
                <a:solidFill>
                  <a:srgbClr val="002060"/>
                </a:solidFill>
                <a:latin typeface="+mn-lt"/>
              </a:rPr>
              <a:t>- Area under the concentration </a:t>
            </a:r>
            <a:r>
              <a:rPr lang="en-GB" sz="1500" i="1" dirty="0">
                <a:solidFill>
                  <a:srgbClr val="002060"/>
                </a:solidFill>
                <a:latin typeface="+mn-lt"/>
              </a:rPr>
              <a:t>vs.</a:t>
            </a:r>
            <a:r>
              <a:rPr lang="en-GB" sz="1500" dirty="0">
                <a:solidFill>
                  <a:srgbClr val="002060"/>
                </a:solidFill>
                <a:latin typeface="+mn-lt"/>
              </a:rPr>
              <a:t> time curve</a:t>
            </a:r>
          </a:p>
          <a:p>
            <a:pPr>
              <a:buFont typeface="Times" pitchFamily="18" charset="0"/>
              <a:buNone/>
            </a:pPr>
            <a:endParaRPr lang="en-GB" sz="1500" dirty="0">
              <a:solidFill>
                <a:srgbClr val="002060"/>
              </a:solidFill>
              <a:latin typeface="+mn-lt"/>
            </a:endParaRPr>
          </a:p>
        </p:txBody>
      </p:sp>
      <p:sp>
        <p:nvSpPr>
          <p:cNvPr id="12" name="Rectangle 3">
            <a:extLst>
              <a:ext uri="{FF2B5EF4-FFF2-40B4-BE49-F238E27FC236}">
                <a16:creationId xmlns:a16="http://schemas.microsoft.com/office/drawing/2014/main" id="{2A9550C0-BBD8-1616-AC57-9294BABA25C2}"/>
              </a:ext>
            </a:extLst>
          </p:cNvPr>
          <p:cNvSpPr txBox="1">
            <a:spLocks noChangeArrowheads="1"/>
          </p:cNvSpPr>
          <p:nvPr/>
        </p:nvSpPr>
        <p:spPr bwMode="auto">
          <a:xfrm>
            <a:off x="2839529" y="4101459"/>
            <a:ext cx="7461799" cy="1865436"/>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noAutofit/>
          </a:bodyPr>
          <a:lstStyle>
            <a:lvl1pPr marL="342900" indent="-342900" algn="l" defTabSz="457200" rtl="0" eaLnBrk="1" fontAlgn="base" hangingPunct="1">
              <a:spcBef>
                <a:spcPct val="20000"/>
              </a:spcBef>
              <a:spcAft>
                <a:spcPct val="0"/>
              </a:spcAft>
              <a:buSzPct val="100000"/>
              <a:buFontTx/>
              <a:buBlip>
                <a:blip r:embed="rId5"/>
              </a:buBlip>
              <a:tabLst/>
              <a:defRPr sz="2200" kern="1200">
                <a:solidFill>
                  <a:schemeClr val="tx1"/>
                </a:solidFill>
                <a:latin typeface="Arial" pitchFamily="34" charset="0"/>
                <a:ea typeface="Arial Unicode MS" pitchFamily="34" charset="-128"/>
                <a:cs typeface="Arial" pitchFamily="34" charset="0"/>
              </a:defRPr>
            </a:lvl1pPr>
            <a:lvl2pPr marL="742950" indent="-285750" algn="l" defTabSz="457200" rtl="0" eaLnBrk="1" fontAlgn="base" hangingPunct="1">
              <a:spcBef>
                <a:spcPct val="20000"/>
              </a:spcBef>
              <a:spcAft>
                <a:spcPct val="0"/>
              </a:spcAft>
              <a:buFont typeface="Lucida Grande"/>
              <a:buChar char="−"/>
              <a:defRPr sz="1800" kern="1200">
                <a:solidFill>
                  <a:schemeClr val="tx1"/>
                </a:solidFill>
                <a:latin typeface="Arial" pitchFamily="34" charset="0"/>
                <a:ea typeface="Arial Unicode MS" pitchFamily="34" charset="-128"/>
                <a:cs typeface="Arial" pitchFamily="34" charset="0"/>
              </a:defRPr>
            </a:lvl2pPr>
            <a:lvl3pPr marL="1143000" indent="-228600" algn="l" defTabSz="457200" rtl="0" eaLnBrk="1" fontAlgn="base" hangingPunct="1">
              <a:spcBef>
                <a:spcPct val="20000"/>
              </a:spcBef>
              <a:spcAft>
                <a:spcPct val="0"/>
              </a:spcAft>
              <a:buFont typeface="Lucida Grande"/>
              <a:buChar char="−"/>
              <a:defRPr sz="1800" kern="1200">
                <a:solidFill>
                  <a:schemeClr val="tx1"/>
                </a:solidFill>
                <a:latin typeface="Arial" pitchFamily="34" charset="0"/>
                <a:ea typeface="Arial Unicode MS" pitchFamily="34" charset="-128"/>
                <a:cs typeface="Arial" pitchFamily="34" charset="0"/>
              </a:defRPr>
            </a:lvl3pPr>
            <a:lvl4pPr marL="1600200" indent="-228600" algn="l" defTabSz="457200" rtl="0" eaLnBrk="1" fontAlgn="base" hangingPunct="1">
              <a:spcBef>
                <a:spcPct val="20000"/>
              </a:spcBef>
              <a:spcAft>
                <a:spcPct val="0"/>
              </a:spcAft>
              <a:buFont typeface="Lucida Grande"/>
              <a:buChar char="−"/>
              <a:defRPr sz="1800" kern="1200">
                <a:solidFill>
                  <a:schemeClr val="tx1"/>
                </a:solidFill>
                <a:latin typeface="Arial" pitchFamily="34" charset="0"/>
                <a:ea typeface="Arial Unicode MS" pitchFamily="34" charset="-128"/>
                <a:cs typeface="Arial" pitchFamily="34" charset="0"/>
              </a:defRPr>
            </a:lvl4pPr>
            <a:lvl5pPr marL="2057400" indent="-228600" algn="l" defTabSz="457200" rtl="0" eaLnBrk="1" fontAlgn="base" hangingPunct="1">
              <a:spcBef>
                <a:spcPct val="20000"/>
              </a:spcBef>
              <a:spcAft>
                <a:spcPct val="0"/>
              </a:spcAft>
              <a:buFont typeface="Lucida Grande"/>
              <a:buChar char="−"/>
              <a:defRPr sz="1800" kern="1200">
                <a:solidFill>
                  <a:schemeClr val="tx1"/>
                </a:solidFill>
                <a:latin typeface="Arial" pitchFamily="34" charset="0"/>
                <a:ea typeface="Arial Unicode MS"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Times" pitchFamily="18" charset="0"/>
              <a:buNone/>
            </a:pPr>
            <a:r>
              <a:rPr lang="en-GB" sz="1500" b="1" dirty="0">
                <a:solidFill>
                  <a:srgbClr val="002060"/>
                </a:solidFill>
                <a:latin typeface="+mn-lt"/>
              </a:rPr>
              <a:t>Clearance is additive!</a:t>
            </a:r>
          </a:p>
          <a:p>
            <a:pPr algn="ctr">
              <a:buFont typeface="Times" pitchFamily="18" charset="0"/>
              <a:buNone/>
            </a:pPr>
            <a:r>
              <a:rPr lang="en-GB" sz="1500" b="1" dirty="0" err="1">
                <a:solidFill>
                  <a:srgbClr val="002060"/>
                </a:solidFill>
                <a:latin typeface="+mn-lt"/>
              </a:rPr>
              <a:t>Cl</a:t>
            </a:r>
            <a:r>
              <a:rPr lang="en-GB" sz="1500" b="1" baseline="-25000" dirty="0" err="1">
                <a:solidFill>
                  <a:srgbClr val="002060"/>
                </a:solidFill>
                <a:latin typeface="+mn-lt"/>
              </a:rPr>
              <a:t>TOT</a:t>
            </a:r>
            <a:r>
              <a:rPr lang="en-GB" sz="1500" b="1" dirty="0">
                <a:solidFill>
                  <a:srgbClr val="002060"/>
                </a:solidFill>
                <a:latin typeface="+mn-lt"/>
              </a:rPr>
              <a:t> = </a:t>
            </a:r>
            <a:r>
              <a:rPr lang="en-GB" sz="1500" b="1" dirty="0" err="1">
                <a:solidFill>
                  <a:srgbClr val="002060"/>
                </a:solidFill>
                <a:latin typeface="+mn-lt"/>
              </a:rPr>
              <a:t>Cl</a:t>
            </a:r>
            <a:r>
              <a:rPr lang="en-GB" sz="1500" b="1" baseline="-25000" dirty="0" err="1">
                <a:solidFill>
                  <a:srgbClr val="002060"/>
                </a:solidFill>
                <a:latin typeface="+mn-lt"/>
              </a:rPr>
              <a:t>met</a:t>
            </a:r>
            <a:r>
              <a:rPr lang="en-GB" sz="1500" b="1" baseline="-25000" dirty="0">
                <a:solidFill>
                  <a:srgbClr val="002060"/>
                </a:solidFill>
                <a:latin typeface="+mn-lt"/>
              </a:rPr>
              <a:t> </a:t>
            </a:r>
            <a:r>
              <a:rPr lang="en-GB" sz="1500" b="1" dirty="0">
                <a:solidFill>
                  <a:srgbClr val="002060"/>
                </a:solidFill>
                <a:latin typeface="+mn-lt"/>
              </a:rPr>
              <a:t>+ </a:t>
            </a:r>
            <a:r>
              <a:rPr lang="en-GB" sz="1500" b="1" dirty="0" err="1">
                <a:solidFill>
                  <a:srgbClr val="002060"/>
                </a:solidFill>
                <a:latin typeface="+mn-lt"/>
              </a:rPr>
              <a:t>Cl</a:t>
            </a:r>
            <a:r>
              <a:rPr lang="en-GB" sz="1500" b="1" baseline="-25000" dirty="0" err="1">
                <a:solidFill>
                  <a:srgbClr val="002060"/>
                </a:solidFill>
                <a:latin typeface="+mn-lt"/>
              </a:rPr>
              <a:t>ren</a:t>
            </a:r>
            <a:r>
              <a:rPr lang="en-GB" sz="1500" b="1" dirty="0">
                <a:solidFill>
                  <a:srgbClr val="002060"/>
                </a:solidFill>
                <a:latin typeface="+mn-lt"/>
              </a:rPr>
              <a:t> + </a:t>
            </a:r>
            <a:r>
              <a:rPr lang="en-GB" sz="1500" b="1" dirty="0" err="1">
                <a:solidFill>
                  <a:srgbClr val="002060"/>
                </a:solidFill>
                <a:latin typeface="+mn-lt"/>
              </a:rPr>
              <a:t>Cl</a:t>
            </a:r>
            <a:r>
              <a:rPr lang="en-GB" sz="1500" b="1" baseline="-25000" dirty="0" err="1">
                <a:solidFill>
                  <a:srgbClr val="002060"/>
                </a:solidFill>
                <a:latin typeface="+mn-lt"/>
              </a:rPr>
              <a:t>biliary</a:t>
            </a:r>
            <a:r>
              <a:rPr lang="en-GB" sz="1500" b="1" baseline="-25000" dirty="0">
                <a:solidFill>
                  <a:srgbClr val="002060"/>
                </a:solidFill>
                <a:latin typeface="+mn-lt"/>
              </a:rPr>
              <a:t> </a:t>
            </a:r>
            <a:r>
              <a:rPr lang="en-GB" sz="1500" b="1" dirty="0">
                <a:solidFill>
                  <a:srgbClr val="002060"/>
                </a:solidFill>
                <a:latin typeface="+mn-lt"/>
              </a:rPr>
              <a:t>+…..</a:t>
            </a:r>
            <a:endParaRPr lang="en-GB" sz="1500" b="1" baseline="-25000" dirty="0">
              <a:solidFill>
                <a:srgbClr val="002060"/>
              </a:solidFill>
              <a:latin typeface="+mn-lt"/>
            </a:endParaRPr>
          </a:p>
          <a:p>
            <a:pPr algn="ctr">
              <a:buFont typeface="Times" pitchFamily="18" charset="0"/>
              <a:buNone/>
            </a:pPr>
            <a:endParaRPr lang="en-GB" sz="1500" b="1" dirty="0">
              <a:solidFill>
                <a:srgbClr val="002060"/>
              </a:solidFill>
              <a:latin typeface="+mn-lt"/>
            </a:endParaRPr>
          </a:p>
          <a:p>
            <a:pPr algn="ctr">
              <a:buFont typeface="Times" pitchFamily="18" charset="0"/>
              <a:buNone/>
            </a:pPr>
            <a:r>
              <a:rPr lang="en-GB" sz="1500" b="1" dirty="0">
                <a:solidFill>
                  <a:srgbClr val="0070C0"/>
                </a:solidFill>
                <a:latin typeface="+mn-lt"/>
              </a:rPr>
              <a:t>Rate of elimination is independent of fluid where it was measured</a:t>
            </a:r>
          </a:p>
          <a:p>
            <a:pPr algn="ctr">
              <a:buFont typeface="Times" pitchFamily="18" charset="0"/>
              <a:buNone/>
            </a:pPr>
            <a:r>
              <a:rPr lang="en-GB" sz="1500" b="1" dirty="0">
                <a:solidFill>
                  <a:srgbClr val="002060"/>
                </a:solidFill>
                <a:latin typeface="+mn-lt"/>
              </a:rPr>
              <a:t>Rate = </a:t>
            </a:r>
            <a:r>
              <a:rPr lang="en-GB" sz="1500" b="1" dirty="0" err="1">
                <a:solidFill>
                  <a:srgbClr val="002060"/>
                </a:solidFill>
                <a:latin typeface="+mn-lt"/>
              </a:rPr>
              <a:t>Cl</a:t>
            </a:r>
            <a:r>
              <a:rPr lang="en-GB" sz="1500" b="1" baseline="-25000" dirty="0" err="1">
                <a:solidFill>
                  <a:srgbClr val="002060"/>
                </a:solidFill>
                <a:latin typeface="+mn-lt"/>
              </a:rPr>
              <a:t>bl</a:t>
            </a:r>
            <a:r>
              <a:rPr lang="en-GB" sz="1500" b="1" dirty="0">
                <a:solidFill>
                  <a:srgbClr val="002060"/>
                </a:solidFill>
                <a:latin typeface="+mn-lt"/>
              </a:rPr>
              <a:t>*</a:t>
            </a:r>
            <a:r>
              <a:rPr lang="en-GB" sz="1500" b="1" dirty="0" err="1">
                <a:solidFill>
                  <a:srgbClr val="002060"/>
                </a:solidFill>
                <a:latin typeface="+mn-lt"/>
              </a:rPr>
              <a:t>C</a:t>
            </a:r>
            <a:r>
              <a:rPr lang="en-GB" sz="1500" b="1" baseline="-25000" dirty="0" err="1">
                <a:solidFill>
                  <a:srgbClr val="002060"/>
                </a:solidFill>
                <a:latin typeface="+mn-lt"/>
              </a:rPr>
              <a:t>bl</a:t>
            </a:r>
            <a:r>
              <a:rPr lang="en-GB" sz="1500" b="1" dirty="0">
                <a:solidFill>
                  <a:srgbClr val="002060"/>
                </a:solidFill>
                <a:latin typeface="+mn-lt"/>
              </a:rPr>
              <a:t> = </a:t>
            </a:r>
            <a:r>
              <a:rPr lang="en-GB" sz="1500" b="1" dirty="0" err="1">
                <a:solidFill>
                  <a:srgbClr val="002060"/>
                </a:solidFill>
                <a:latin typeface="+mn-lt"/>
              </a:rPr>
              <a:t>Cl</a:t>
            </a:r>
            <a:r>
              <a:rPr lang="en-GB" sz="1500" b="1" baseline="-25000" dirty="0" err="1">
                <a:solidFill>
                  <a:srgbClr val="002060"/>
                </a:solidFill>
                <a:latin typeface="+mn-lt"/>
              </a:rPr>
              <a:t>pl</a:t>
            </a:r>
            <a:r>
              <a:rPr lang="en-GB" sz="1500" b="1" dirty="0">
                <a:solidFill>
                  <a:srgbClr val="002060"/>
                </a:solidFill>
                <a:latin typeface="+mn-lt"/>
              </a:rPr>
              <a:t>*</a:t>
            </a:r>
            <a:r>
              <a:rPr lang="en-GB" sz="1500" b="1" dirty="0" err="1">
                <a:solidFill>
                  <a:srgbClr val="002060"/>
                </a:solidFill>
                <a:latin typeface="+mn-lt"/>
              </a:rPr>
              <a:t>Cl</a:t>
            </a:r>
            <a:r>
              <a:rPr lang="en-GB" sz="1500" b="1" baseline="-25000" dirty="0" err="1">
                <a:solidFill>
                  <a:srgbClr val="002060"/>
                </a:solidFill>
                <a:latin typeface="+mn-lt"/>
              </a:rPr>
              <a:t>pl</a:t>
            </a:r>
            <a:endParaRPr lang="en-GB" sz="1500" b="1" baseline="-25000" dirty="0">
              <a:solidFill>
                <a:srgbClr val="002060"/>
              </a:solidFill>
              <a:latin typeface="+mn-lt"/>
            </a:endParaRPr>
          </a:p>
          <a:p>
            <a:pPr algn="ctr">
              <a:buFont typeface="Times" pitchFamily="18" charset="0"/>
              <a:buNone/>
            </a:pPr>
            <a:endParaRPr lang="en-GB" sz="1500" b="1" baseline="-25000" dirty="0">
              <a:solidFill>
                <a:srgbClr val="002060"/>
              </a:solidFill>
              <a:latin typeface="+mn-lt"/>
            </a:endParaRPr>
          </a:p>
          <a:p>
            <a:pPr algn="ctr">
              <a:buNone/>
            </a:pPr>
            <a:r>
              <a:rPr lang="en-GB" sz="1500" b="1" dirty="0">
                <a:solidFill>
                  <a:srgbClr val="002060"/>
                </a:solidFill>
                <a:latin typeface="+mn-lt"/>
              </a:rPr>
              <a:t>Some diagnostics possible knowing hepatic blood flow of species (human 20.7 mL/min/kg)</a:t>
            </a:r>
          </a:p>
          <a:p>
            <a:pPr algn="ctr">
              <a:buFont typeface="Times" pitchFamily="18" charset="0"/>
              <a:buNone/>
            </a:pPr>
            <a:endParaRPr lang="en-US" sz="1500" baseline="-25000" dirty="0">
              <a:solidFill>
                <a:srgbClr val="002060"/>
              </a:solidFill>
              <a:latin typeface="+mn-lt"/>
            </a:endParaRPr>
          </a:p>
        </p:txBody>
      </p:sp>
      <p:sp>
        <p:nvSpPr>
          <p:cNvPr id="13" name="TextBox 12">
            <a:extLst>
              <a:ext uri="{FF2B5EF4-FFF2-40B4-BE49-F238E27FC236}">
                <a16:creationId xmlns:a16="http://schemas.microsoft.com/office/drawing/2014/main" id="{6DD06545-4159-8FD4-EE03-DA3D58C7C0CB}"/>
              </a:ext>
            </a:extLst>
          </p:cNvPr>
          <p:cNvSpPr txBox="1"/>
          <p:nvPr/>
        </p:nvSpPr>
        <p:spPr>
          <a:xfrm>
            <a:off x="3317526" y="6074354"/>
            <a:ext cx="6924410" cy="307777"/>
          </a:xfrm>
          <a:prstGeom prst="rect">
            <a:avLst/>
          </a:prstGeom>
          <a:noFill/>
        </p:spPr>
        <p:txBody>
          <a:bodyPr wrap="square">
            <a:spAutoFit/>
          </a:bodyPr>
          <a:lstStyle/>
          <a:p>
            <a:pPr algn="ctr"/>
            <a:r>
              <a:rPr lang="en-GB" altLang="en-US" sz="1400" dirty="0">
                <a:solidFill>
                  <a:srgbClr val="0070C0"/>
                </a:solidFill>
                <a:latin typeface="+mn-lt"/>
              </a:rPr>
              <a:t>Basic Pharmacokinetics and Pharmacodynamics, 2</a:t>
            </a:r>
            <a:r>
              <a:rPr lang="en-GB" altLang="en-US" sz="1400" baseline="30000" dirty="0">
                <a:solidFill>
                  <a:srgbClr val="0070C0"/>
                </a:solidFill>
                <a:latin typeface="+mn-lt"/>
              </a:rPr>
              <a:t>nd</a:t>
            </a:r>
            <a:r>
              <a:rPr lang="en-GB" altLang="en-US" sz="1400" dirty="0">
                <a:solidFill>
                  <a:srgbClr val="0070C0"/>
                </a:solidFill>
                <a:latin typeface="+mn-lt"/>
              </a:rPr>
              <a:t> ed. S. Rosenbaum Ed., Wiley, NY 2017.</a:t>
            </a:r>
          </a:p>
        </p:txBody>
      </p:sp>
      <p:grpSp>
        <p:nvGrpSpPr>
          <p:cNvPr id="27" name="Group 26">
            <a:extLst>
              <a:ext uri="{FF2B5EF4-FFF2-40B4-BE49-F238E27FC236}">
                <a16:creationId xmlns:a16="http://schemas.microsoft.com/office/drawing/2014/main" id="{0099B290-8738-CB89-251A-77AF06548C7F}"/>
              </a:ext>
            </a:extLst>
          </p:cNvPr>
          <p:cNvGrpSpPr/>
          <p:nvPr/>
        </p:nvGrpSpPr>
        <p:grpSpPr>
          <a:xfrm>
            <a:off x="5323979" y="1626865"/>
            <a:ext cx="2657165" cy="622082"/>
            <a:chOff x="2085274" y="2555594"/>
            <a:chExt cx="3542886" cy="784284"/>
          </a:xfrm>
          <a:solidFill>
            <a:schemeClr val="bg1"/>
          </a:solidFill>
        </p:grpSpPr>
        <p:sp>
          <p:nvSpPr>
            <p:cNvPr id="28" name="Text Box 4">
              <a:extLst>
                <a:ext uri="{FF2B5EF4-FFF2-40B4-BE49-F238E27FC236}">
                  <a16:creationId xmlns:a16="http://schemas.microsoft.com/office/drawing/2014/main" id="{93AB4A2A-31F4-A8DA-649B-2E75ED3F0E9F}"/>
                </a:ext>
              </a:extLst>
            </p:cNvPr>
            <p:cNvSpPr txBox="1">
              <a:spLocks noChangeArrowheads="1"/>
            </p:cNvSpPr>
            <p:nvPr/>
          </p:nvSpPr>
          <p:spPr bwMode="auto">
            <a:xfrm>
              <a:off x="2085274" y="2743366"/>
              <a:ext cx="1168867" cy="400109"/>
            </a:xfrm>
            <a:prstGeom prst="rect">
              <a:avLst/>
            </a:prstGeom>
            <a:grpFill/>
            <a:ln w="12700">
              <a:noFill/>
              <a:miter lim="800000"/>
              <a:headEnd/>
              <a:tailEnd/>
            </a:ln>
          </p:spPr>
          <p:txBody>
            <a:bodyPr wrap="none">
              <a:spAutoFit/>
            </a:bodyPr>
            <a:lstStyle/>
            <a:p>
              <a:pPr defTabSz="571500"/>
              <a:r>
                <a:rPr lang="en-US" sz="1350" b="1" dirty="0">
                  <a:solidFill>
                    <a:srgbClr val="002060"/>
                  </a:solidFill>
                </a:rPr>
                <a:t>CL</a:t>
              </a:r>
              <a:r>
                <a:rPr lang="en-US" sz="1350" b="1" baseline="-25000" dirty="0">
                  <a:solidFill>
                    <a:srgbClr val="002060"/>
                  </a:solidFill>
                </a:rPr>
                <a:t>TOT</a:t>
              </a:r>
              <a:r>
                <a:rPr lang="en-US" sz="1350" b="1" dirty="0">
                  <a:solidFill>
                    <a:srgbClr val="002060"/>
                  </a:solidFill>
                </a:rPr>
                <a:t>  = </a:t>
              </a:r>
            </a:p>
          </p:txBody>
        </p:sp>
        <p:sp>
          <p:nvSpPr>
            <p:cNvPr id="29" name="Text Box 5">
              <a:extLst>
                <a:ext uri="{FF2B5EF4-FFF2-40B4-BE49-F238E27FC236}">
                  <a16:creationId xmlns:a16="http://schemas.microsoft.com/office/drawing/2014/main" id="{2E48F6EF-1300-A5F5-7C7E-1EDD8BDA62B2}"/>
                </a:ext>
              </a:extLst>
            </p:cNvPr>
            <p:cNvSpPr txBox="1">
              <a:spLocks noChangeArrowheads="1"/>
            </p:cNvSpPr>
            <p:nvPr/>
          </p:nvSpPr>
          <p:spPr bwMode="auto">
            <a:xfrm>
              <a:off x="4158316" y="2555594"/>
              <a:ext cx="810479" cy="378325"/>
            </a:xfrm>
            <a:prstGeom prst="rect">
              <a:avLst/>
            </a:prstGeom>
            <a:grpFill/>
            <a:ln w="12700">
              <a:noFill/>
              <a:miter lim="800000"/>
              <a:headEnd/>
              <a:tailEnd/>
            </a:ln>
          </p:spPr>
          <p:txBody>
            <a:bodyPr wrap="square">
              <a:spAutoFit/>
            </a:bodyPr>
            <a:lstStyle/>
            <a:p>
              <a:pPr defTabSz="571500"/>
              <a:r>
                <a:rPr lang="en-US" sz="1350" b="1" dirty="0">
                  <a:solidFill>
                    <a:srgbClr val="002060"/>
                  </a:solidFill>
                </a:rPr>
                <a:t>Dose</a:t>
              </a:r>
            </a:p>
          </p:txBody>
        </p:sp>
        <p:sp>
          <p:nvSpPr>
            <p:cNvPr id="31" name="Text Box 7">
              <a:extLst>
                <a:ext uri="{FF2B5EF4-FFF2-40B4-BE49-F238E27FC236}">
                  <a16:creationId xmlns:a16="http://schemas.microsoft.com/office/drawing/2014/main" id="{C6E14881-EF1C-3461-BAFF-FC2775BF36D3}"/>
                </a:ext>
              </a:extLst>
            </p:cNvPr>
            <p:cNvSpPr txBox="1">
              <a:spLocks noChangeArrowheads="1"/>
            </p:cNvSpPr>
            <p:nvPr/>
          </p:nvSpPr>
          <p:spPr bwMode="auto">
            <a:xfrm>
              <a:off x="3341294" y="2939770"/>
              <a:ext cx="2286866" cy="400108"/>
            </a:xfrm>
            <a:prstGeom prst="rect">
              <a:avLst/>
            </a:prstGeom>
            <a:grpFill/>
            <a:ln w="12700">
              <a:noFill/>
              <a:miter lim="800000"/>
              <a:headEnd/>
              <a:tailEnd/>
            </a:ln>
          </p:spPr>
          <p:txBody>
            <a:bodyPr wrap="none">
              <a:spAutoFit/>
            </a:bodyPr>
            <a:lstStyle/>
            <a:p>
              <a:pPr defTabSz="571500"/>
              <a:r>
                <a:rPr lang="en-US" sz="1350" b="1" dirty="0">
                  <a:solidFill>
                    <a:srgbClr val="002060"/>
                  </a:solidFill>
                </a:rPr>
                <a:t>Area Under the curve</a:t>
              </a:r>
            </a:p>
          </p:txBody>
        </p:sp>
      </p:grpSp>
      <p:sp>
        <p:nvSpPr>
          <p:cNvPr id="32" name="Rectangle 31">
            <a:extLst>
              <a:ext uri="{FF2B5EF4-FFF2-40B4-BE49-F238E27FC236}">
                <a16:creationId xmlns:a16="http://schemas.microsoft.com/office/drawing/2014/main" id="{35C64393-29E4-76B7-4242-DEEE26091B6C}"/>
              </a:ext>
            </a:extLst>
          </p:cNvPr>
          <p:cNvSpPr/>
          <p:nvPr/>
        </p:nvSpPr>
        <p:spPr>
          <a:xfrm>
            <a:off x="4799900" y="1616581"/>
            <a:ext cx="3541059" cy="705868"/>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
            <a:extLst>
              <a:ext uri="{FF2B5EF4-FFF2-40B4-BE49-F238E27FC236}">
                <a16:creationId xmlns:a16="http://schemas.microsoft.com/office/drawing/2014/main" id="{99412749-42DE-6193-0AE2-C92FA471C5F5}"/>
              </a:ext>
            </a:extLst>
          </p:cNvPr>
          <p:cNvSpPr txBox="1">
            <a:spLocks noChangeArrowheads="1"/>
          </p:cNvSpPr>
          <p:nvPr/>
        </p:nvSpPr>
        <p:spPr>
          <a:xfrm>
            <a:off x="3175386" y="2638500"/>
            <a:ext cx="6977601" cy="800744"/>
          </a:xfrm>
          <a:prstGeom prst="rect">
            <a:avLst/>
          </a:prstGeom>
          <a:ln w="25400">
            <a:solidFill>
              <a:schemeClr val="bg1"/>
            </a:solidFill>
          </a:ln>
        </p:spPr>
        <p:txBody>
          <a:bodyPr/>
          <a:lstStyle>
            <a:lvl1pPr marL="342900" indent="-342900" algn="l" defTabSz="457200" rtl="0" eaLnBrk="1" fontAlgn="base" hangingPunct="1">
              <a:spcBef>
                <a:spcPct val="20000"/>
              </a:spcBef>
              <a:spcAft>
                <a:spcPct val="0"/>
              </a:spcAft>
              <a:buSzPct val="100000"/>
              <a:buFontTx/>
              <a:buBlip>
                <a:blip r:embed="rId5"/>
              </a:buBlip>
              <a:tabLst/>
              <a:defRPr sz="2200" kern="1200">
                <a:solidFill>
                  <a:schemeClr val="tx1"/>
                </a:solidFill>
                <a:latin typeface="Arial" pitchFamily="34" charset="0"/>
                <a:ea typeface="Arial Unicode MS" pitchFamily="34" charset="-128"/>
                <a:cs typeface="Arial" pitchFamily="34" charset="0"/>
              </a:defRPr>
            </a:lvl1pPr>
            <a:lvl2pPr marL="742950" indent="-285750" algn="l" defTabSz="457200" rtl="0" eaLnBrk="1" fontAlgn="base" hangingPunct="1">
              <a:spcBef>
                <a:spcPct val="20000"/>
              </a:spcBef>
              <a:spcAft>
                <a:spcPct val="0"/>
              </a:spcAft>
              <a:buFont typeface="Lucida Grande" charset="0"/>
              <a:buChar char="−"/>
              <a:defRPr kern="1200">
                <a:solidFill>
                  <a:schemeClr val="tx1"/>
                </a:solidFill>
                <a:latin typeface="Arial" pitchFamily="34" charset="0"/>
                <a:ea typeface="Arial Unicode MS" pitchFamily="34" charset="-128"/>
                <a:cs typeface="Arial" pitchFamily="34" charset="0"/>
              </a:defRPr>
            </a:lvl2pPr>
            <a:lvl3pPr marL="1143000" indent="-228600" algn="l" defTabSz="457200" rtl="0" eaLnBrk="1" fontAlgn="base" hangingPunct="1">
              <a:spcBef>
                <a:spcPct val="20000"/>
              </a:spcBef>
              <a:spcAft>
                <a:spcPct val="0"/>
              </a:spcAft>
              <a:buFont typeface="Lucida Grande" charset="0"/>
              <a:buChar char="−"/>
              <a:defRPr kern="1200">
                <a:solidFill>
                  <a:schemeClr val="tx1"/>
                </a:solidFill>
                <a:latin typeface="Arial" pitchFamily="34" charset="0"/>
                <a:ea typeface="Arial Unicode MS" pitchFamily="34" charset="-128"/>
                <a:cs typeface="Arial" pitchFamily="34" charset="0"/>
              </a:defRPr>
            </a:lvl3pPr>
            <a:lvl4pPr marL="1600200" indent="-228600" algn="l" defTabSz="457200" rtl="0" eaLnBrk="1" fontAlgn="base" hangingPunct="1">
              <a:spcBef>
                <a:spcPct val="20000"/>
              </a:spcBef>
              <a:spcAft>
                <a:spcPct val="0"/>
              </a:spcAft>
              <a:buFont typeface="Lucida Grande" charset="0"/>
              <a:buChar char="−"/>
              <a:defRPr kern="1200">
                <a:solidFill>
                  <a:schemeClr val="tx1"/>
                </a:solidFill>
                <a:latin typeface="Arial" pitchFamily="34" charset="0"/>
                <a:ea typeface="Arial Unicode MS" pitchFamily="34" charset="-128"/>
                <a:cs typeface="Arial" pitchFamily="34" charset="0"/>
              </a:defRPr>
            </a:lvl4pPr>
            <a:lvl5pPr marL="2057400" indent="-228600" algn="l" defTabSz="457200" rtl="0" eaLnBrk="1" fontAlgn="base" hangingPunct="1">
              <a:spcBef>
                <a:spcPct val="20000"/>
              </a:spcBef>
              <a:spcAft>
                <a:spcPct val="0"/>
              </a:spcAft>
              <a:buFont typeface="Lucida Grande" charset="0"/>
              <a:buChar char="−"/>
              <a:defRPr kern="1200">
                <a:solidFill>
                  <a:schemeClr val="tx1"/>
                </a:solidFill>
                <a:latin typeface="Arial" pitchFamily="34" charset="0"/>
                <a:ea typeface="Arial Unicode MS"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spcBef>
                <a:spcPct val="75000"/>
              </a:spcBef>
              <a:buClr>
                <a:schemeClr val="bg2"/>
              </a:buClr>
              <a:buSzPct val="110000"/>
              <a:buNone/>
              <a:defRPr/>
            </a:pPr>
            <a:r>
              <a:rPr lang="en-GB" sz="1400" b="1" dirty="0">
                <a:solidFill>
                  <a:srgbClr val="C00000"/>
                </a:solidFill>
                <a:latin typeface="+mn-lt"/>
              </a:rPr>
              <a:t>Most important PK parameter </a:t>
            </a:r>
            <a:r>
              <a:rPr lang="en-GB" sz="1400" dirty="0">
                <a:solidFill>
                  <a:srgbClr val="C00000"/>
                </a:solidFill>
                <a:latin typeface="+mn-lt"/>
              </a:rPr>
              <a:t>and is a measure of drug elimination from the body. Defined as the volume of biological fluid that is cleared of drug per unit of time (unit of mL/min or L/hr) or per unit of time and unit of weight (mL/min/kg).</a:t>
            </a:r>
          </a:p>
          <a:p>
            <a:pPr marL="0" indent="0">
              <a:buNone/>
              <a:defRPr/>
            </a:pPr>
            <a:endParaRPr lang="de-CH" sz="1650" dirty="0">
              <a:solidFill>
                <a:srgbClr val="002060"/>
              </a:solidFill>
              <a:latin typeface="+mj-lt"/>
            </a:endParaRPr>
          </a:p>
          <a:p>
            <a:pPr marL="0" indent="0">
              <a:buNone/>
              <a:defRPr/>
            </a:pPr>
            <a:endParaRPr lang="de-CH" sz="1500" b="1" dirty="0">
              <a:solidFill>
                <a:srgbClr val="002060"/>
              </a:solidFill>
              <a:latin typeface="+mj-lt"/>
            </a:endParaRPr>
          </a:p>
          <a:p>
            <a:pPr marL="0" indent="0">
              <a:buNone/>
              <a:defRPr/>
            </a:pPr>
            <a:endParaRPr lang="de-CH" sz="1650" b="1" dirty="0">
              <a:solidFill>
                <a:srgbClr val="002060"/>
              </a:solidFill>
              <a:latin typeface="+mj-lt"/>
            </a:endParaRPr>
          </a:p>
        </p:txBody>
      </p:sp>
      <p:sp>
        <p:nvSpPr>
          <p:cNvPr id="34" name="Title 17">
            <a:extLst>
              <a:ext uri="{FF2B5EF4-FFF2-40B4-BE49-F238E27FC236}">
                <a16:creationId xmlns:a16="http://schemas.microsoft.com/office/drawing/2014/main" id="{6836BE70-7564-1B45-56E3-169B619CDB91}"/>
              </a:ext>
            </a:extLst>
          </p:cNvPr>
          <p:cNvSpPr>
            <a:spLocks noGrp="1"/>
          </p:cNvSpPr>
          <p:nvPr>
            <p:ph type="title"/>
          </p:nvPr>
        </p:nvSpPr>
        <p:spPr>
          <a:xfrm>
            <a:off x="2911120" y="91854"/>
            <a:ext cx="5976178" cy="645069"/>
          </a:xfrm>
        </p:spPr>
        <p:txBody>
          <a:bodyPr>
            <a:normAutofit/>
          </a:bodyPr>
          <a:lstStyle/>
          <a:p>
            <a:r>
              <a:rPr lang="en-US" dirty="0"/>
              <a:t>PK Parameters: Clearance</a:t>
            </a:r>
          </a:p>
        </p:txBody>
      </p:sp>
      <p:sp>
        <p:nvSpPr>
          <p:cNvPr id="36" name="TextBox 35">
            <a:extLst>
              <a:ext uri="{FF2B5EF4-FFF2-40B4-BE49-F238E27FC236}">
                <a16:creationId xmlns:a16="http://schemas.microsoft.com/office/drawing/2014/main" id="{FDEBF5C2-10B7-4903-1611-FE4AD52AF42B}"/>
              </a:ext>
            </a:extLst>
          </p:cNvPr>
          <p:cNvSpPr txBox="1"/>
          <p:nvPr/>
        </p:nvSpPr>
        <p:spPr>
          <a:xfrm>
            <a:off x="2338036" y="3347669"/>
            <a:ext cx="8464783" cy="646331"/>
          </a:xfrm>
          <a:prstGeom prst="rect">
            <a:avLst/>
          </a:prstGeom>
          <a:noFill/>
        </p:spPr>
        <p:txBody>
          <a:bodyPr wrap="square">
            <a:spAutoFit/>
          </a:bodyPr>
          <a:lstStyle/>
          <a:p>
            <a:pPr marL="0" indent="0" algn="ctr">
              <a:buNone/>
            </a:pPr>
            <a:r>
              <a:rPr lang="en-GB" sz="1800" b="1" dirty="0">
                <a:solidFill>
                  <a:srgbClr val="C00000"/>
                </a:solidFill>
                <a:latin typeface="+mn-lt"/>
              </a:rPr>
              <a:t>CL is measured after systemic (IV) administration of a compound</a:t>
            </a:r>
            <a:r>
              <a:rPr lang="en-GB" sz="1800" dirty="0">
                <a:solidFill>
                  <a:srgbClr val="002060"/>
                </a:solidFill>
                <a:latin typeface="+mn-lt"/>
              </a:rPr>
              <a:t>. </a:t>
            </a:r>
            <a:r>
              <a:rPr lang="en-GB" sz="1800" b="1" dirty="0">
                <a:solidFill>
                  <a:srgbClr val="0070C0"/>
                </a:solidFill>
                <a:latin typeface="+mn-lt"/>
              </a:rPr>
              <a:t>CL following non-systemic administration (PO, SC, IM or IP) is called apparent CL (CL/F)</a:t>
            </a:r>
            <a:endParaRPr lang="en-US" sz="1800" b="1" dirty="0">
              <a:solidFill>
                <a:srgbClr val="0070C0"/>
              </a:solidFill>
              <a:latin typeface="+mn-lt"/>
            </a:endParaRPr>
          </a:p>
        </p:txBody>
      </p:sp>
      <p:cxnSp>
        <p:nvCxnSpPr>
          <p:cNvPr id="38" name="Straight Connector 37">
            <a:extLst>
              <a:ext uri="{FF2B5EF4-FFF2-40B4-BE49-F238E27FC236}">
                <a16:creationId xmlns:a16="http://schemas.microsoft.com/office/drawing/2014/main" id="{5372DE21-31AB-6775-AD72-EC952FD1A378}"/>
              </a:ext>
            </a:extLst>
          </p:cNvPr>
          <p:cNvCxnSpPr/>
          <p:nvPr/>
        </p:nvCxnSpPr>
        <p:spPr>
          <a:xfrm>
            <a:off x="6265994" y="1915840"/>
            <a:ext cx="171515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03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32" grpId="0" animBg="1"/>
      <p:bldP spid="33"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5D4EF-3DC8-9E79-EC79-6CE5E166E27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C9D20E-B3A7-DAED-5772-7910C78F0B4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18</a:t>
            </a:fld>
            <a:endParaRPr lang="en-ZA" dirty="0"/>
          </a:p>
        </p:txBody>
      </p:sp>
      <p:pic>
        <p:nvPicPr>
          <p:cNvPr id="3" name="Graphic 19">
            <a:extLst>
              <a:ext uri="{FF2B5EF4-FFF2-40B4-BE49-F238E27FC236}">
                <a16:creationId xmlns:a16="http://schemas.microsoft.com/office/drawing/2014/main" id="{A4904F49-571A-83E3-64A7-58CE5D3DCD8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2" name="Text Box 5">
            <a:extLst>
              <a:ext uri="{FF2B5EF4-FFF2-40B4-BE49-F238E27FC236}">
                <a16:creationId xmlns:a16="http://schemas.microsoft.com/office/drawing/2014/main" id="{797FAFB5-A953-FD4F-B2FE-E950C22A6319}"/>
              </a:ext>
            </a:extLst>
          </p:cNvPr>
          <p:cNvSpPr txBox="1">
            <a:spLocks noChangeArrowheads="1"/>
          </p:cNvSpPr>
          <p:nvPr/>
        </p:nvSpPr>
        <p:spPr bwMode="auto">
          <a:xfrm>
            <a:off x="7319797" y="2440763"/>
            <a:ext cx="2050561" cy="707886"/>
          </a:xfrm>
          <a:prstGeom prst="rect">
            <a:avLst/>
          </a:prstGeom>
          <a:noFill/>
          <a:ln w="31750">
            <a:solidFill>
              <a:srgbClr val="C00000"/>
            </a:solidFill>
            <a:miter lim="800000"/>
            <a:headEnd/>
            <a:tailEnd/>
          </a:ln>
        </p:spPr>
        <p:txBody>
          <a:bodyPr wrap="none">
            <a:spAutoFit/>
          </a:bodyPr>
          <a:lstStyle/>
          <a:p>
            <a:r>
              <a:rPr lang="en-GB" sz="2000" b="1" dirty="0">
                <a:solidFill>
                  <a:srgbClr val="002060"/>
                </a:solidFill>
              </a:rPr>
              <a:t>t</a:t>
            </a:r>
            <a:r>
              <a:rPr lang="en-GB" sz="2000" b="1" baseline="-25000" dirty="0">
                <a:solidFill>
                  <a:srgbClr val="002060"/>
                </a:solidFill>
              </a:rPr>
              <a:t>1/2</a:t>
            </a:r>
            <a:r>
              <a:rPr lang="en-GB" sz="2000" b="1" dirty="0">
                <a:solidFill>
                  <a:srgbClr val="002060"/>
                </a:solidFill>
              </a:rPr>
              <a:t> =  </a:t>
            </a:r>
            <a:r>
              <a:rPr lang="en-GB" sz="2000" b="1" u="sng" dirty="0">
                <a:solidFill>
                  <a:srgbClr val="002060"/>
                </a:solidFill>
              </a:rPr>
              <a:t>0.693 x VD</a:t>
            </a:r>
            <a:r>
              <a:rPr lang="el-GR" sz="2000" b="1" baseline="-25000" dirty="0">
                <a:solidFill>
                  <a:srgbClr val="002060"/>
                </a:solidFill>
              </a:rPr>
              <a:t>β</a:t>
            </a:r>
            <a:endParaRPr lang="en-GB" sz="2000" b="1" dirty="0">
              <a:solidFill>
                <a:srgbClr val="002060"/>
              </a:solidFill>
            </a:endParaRPr>
          </a:p>
          <a:p>
            <a:r>
              <a:rPr lang="en-GB" sz="2000" b="1" dirty="0">
                <a:solidFill>
                  <a:srgbClr val="002060"/>
                </a:solidFill>
              </a:rPr>
              <a:t>               CL</a:t>
            </a:r>
            <a:endParaRPr lang="en-US" sz="2000" b="1" dirty="0">
              <a:solidFill>
                <a:srgbClr val="002060"/>
              </a:solidFill>
            </a:endParaRPr>
          </a:p>
        </p:txBody>
      </p:sp>
      <p:sp>
        <p:nvSpPr>
          <p:cNvPr id="4" name="Text Box 5">
            <a:extLst>
              <a:ext uri="{FF2B5EF4-FFF2-40B4-BE49-F238E27FC236}">
                <a16:creationId xmlns:a16="http://schemas.microsoft.com/office/drawing/2014/main" id="{6973FC4C-4538-AE8D-7532-01EFF87A5862}"/>
              </a:ext>
            </a:extLst>
          </p:cNvPr>
          <p:cNvSpPr txBox="1">
            <a:spLocks noChangeArrowheads="1"/>
          </p:cNvSpPr>
          <p:nvPr/>
        </p:nvSpPr>
        <p:spPr bwMode="auto">
          <a:xfrm>
            <a:off x="7326547" y="3637615"/>
            <a:ext cx="1430905" cy="707886"/>
          </a:xfrm>
          <a:prstGeom prst="rect">
            <a:avLst/>
          </a:prstGeom>
          <a:noFill/>
          <a:ln w="31750">
            <a:solidFill>
              <a:srgbClr val="C00000"/>
            </a:solidFill>
            <a:miter lim="800000"/>
            <a:headEnd/>
            <a:tailEnd/>
          </a:ln>
        </p:spPr>
        <p:txBody>
          <a:bodyPr wrap="none">
            <a:spAutoFit/>
          </a:bodyPr>
          <a:lstStyle/>
          <a:p>
            <a:r>
              <a:rPr lang="en-GB" sz="2000" b="1" dirty="0">
                <a:solidFill>
                  <a:srgbClr val="002060"/>
                </a:solidFill>
              </a:rPr>
              <a:t>MRT =  </a:t>
            </a:r>
            <a:r>
              <a:rPr lang="en-GB" sz="2000" b="1" u="sng" dirty="0">
                <a:solidFill>
                  <a:srgbClr val="002060"/>
                </a:solidFill>
              </a:rPr>
              <a:t>VD</a:t>
            </a:r>
            <a:r>
              <a:rPr lang="en-US" sz="2000" b="1" baseline="-25000" dirty="0">
                <a:solidFill>
                  <a:srgbClr val="002060"/>
                </a:solidFill>
              </a:rPr>
              <a:t>ss</a:t>
            </a:r>
            <a:endParaRPr lang="en-GB" sz="2000" b="1" dirty="0">
              <a:solidFill>
                <a:srgbClr val="002060"/>
              </a:solidFill>
            </a:endParaRPr>
          </a:p>
          <a:p>
            <a:r>
              <a:rPr lang="en-GB" sz="2000" b="1" dirty="0">
                <a:solidFill>
                  <a:srgbClr val="002060"/>
                </a:solidFill>
              </a:rPr>
              <a:t>               CL</a:t>
            </a:r>
            <a:endParaRPr lang="en-US" sz="2000" b="1" dirty="0">
              <a:solidFill>
                <a:srgbClr val="002060"/>
              </a:solidFill>
            </a:endParaRPr>
          </a:p>
        </p:txBody>
      </p:sp>
      <p:sp>
        <p:nvSpPr>
          <p:cNvPr id="6" name="Arrow: Right 5">
            <a:extLst>
              <a:ext uri="{FF2B5EF4-FFF2-40B4-BE49-F238E27FC236}">
                <a16:creationId xmlns:a16="http://schemas.microsoft.com/office/drawing/2014/main" id="{944520AF-8D59-9227-7F17-3528B382BE05}"/>
              </a:ext>
            </a:extLst>
          </p:cNvPr>
          <p:cNvSpPr/>
          <p:nvPr/>
        </p:nvSpPr>
        <p:spPr>
          <a:xfrm rot="16200000">
            <a:off x="7274150" y="4687483"/>
            <a:ext cx="710594" cy="367646"/>
          </a:xfrm>
          <a:prstGeom prst="rightArrow">
            <a:avLst>
              <a:gd name="adj1" fmla="val 50000"/>
              <a:gd name="adj2" fmla="val 47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804106F-0575-0756-01FF-2EE2BB4D7B0D}"/>
              </a:ext>
            </a:extLst>
          </p:cNvPr>
          <p:cNvSpPr/>
          <p:nvPr/>
        </p:nvSpPr>
        <p:spPr>
          <a:xfrm rot="5400000">
            <a:off x="7155073" y="1657160"/>
            <a:ext cx="710594" cy="367646"/>
          </a:xfrm>
          <a:prstGeom prst="rightArrow">
            <a:avLst>
              <a:gd name="adj1" fmla="val 50000"/>
              <a:gd name="adj2" fmla="val 47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57B36E-9E15-7F15-58CB-175A0E7FD6BD}"/>
              </a:ext>
            </a:extLst>
          </p:cNvPr>
          <p:cNvSpPr txBox="1"/>
          <p:nvPr/>
        </p:nvSpPr>
        <p:spPr>
          <a:xfrm>
            <a:off x="8030144" y="4722332"/>
            <a:ext cx="1340214" cy="338554"/>
          </a:xfrm>
          <a:prstGeom prst="rect">
            <a:avLst/>
          </a:prstGeom>
          <a:noFill/>
          <a:ln w="19050">
            <a:solidFill>
              <a:srgbClr val="0070C0"/>
            </a:solidFill>
          </a:ln>
        </p:spPr>
        <p:txBody>
          <a:bodyPr wrap="square" rtlCol="0">
            <a:spAutoFit/>
          </a:bodyPr>
          <a:lstStyle/>
          <a:p>
            <a:pPr algn="ctr"/>
            <a:r>
              <a:rPr lang="en-US" sz="1600" b="1" dirty="0">
                <a:solidFill>
                  <a:srgbClr val="0070C0"/>
                </a:solidFill>
              </a:rPr>
              <a:t>In the body</a:t>
            </a:r>
            <a:endParaRPr lang="en-US" sz="1600" dirty="0">
              <a:solidFill>
                <a:srgbClr val="0070C0"/>
              </a:solidFill>
            </a:endParaRPr>
          </a:p>
        </p:txBody>
      </p:sp>
      <p:sp>
        <p:nvSpPr>
          <p:cNvPr id="9" name="TextBox 8">
            <a:extLst>
              <a:ext uri="{FF2B5EF4-FFF2-40B4-BE49-F238E27FC236}">
                <a16:creationId xmlns:a16="http://schemas.microsoft.com/office/drawing/2014/main" id="{3FBCB58E-4E15-9042-7BF5-6B56E8E23412}"/>
              </a:ext>
            </a:extLst>
          </p:cNvPr>
          <p:cNvSpPr txBox="1"/>
          <p:nvPr/>
        </p:nvSpPr>
        <p:spPr>
          <a:xfrm>
            <a:off x="7852670" y="1631175"/>
            <a:ext cx="2050560" cy="338554"/>
          </a:xfrm>
          <a:prstGeom prst="rect">
            <a:avLst/>
          </a:prstGeom>
          <a:noFill/>
          <a:ln w="19050">
            <a:solidFill>
              <a:srgbClr val="0070C0"/>
            </a:solidFill>
          </a:ln>
        </p:spPr>
        <p:txBody>
          <a:bodyPr wrap="square" rtlCol="0">
            <a:spAutoFit/>
          </a:bodyPr>
          <a:lstStyle/>
          <a:p>
            <a:pPr algn="ctr"/>
            <a:r>
              <a:rPr lang="en-US" sz="1600" b="1" dirty="0">
                <a:solidFill>
                  <a:srgbClr val="0070C0"/>
                </a:solidFill>
              </a:rPr>
              <a:t>In blood (or plasma)</a:t>
            </a:r>
            <a:endParaRPr lang="en-US" sz="1600" dirty="0">
              <a:solidFill>
                <a:srgbClr val="0070C0"/>
              </a:solidFill>
            </a:endParaRPr>
          </a:p>
        </p:txBody>
      </p:sp>
      <p:pic>
        <p:nvPicPr>
          <p:cNvPr id="10" name="Picture 2">
            <a:extLst>
              <a:ext uri="{FF2B5EF4-FFF2-40B4-BE49-F238E27FC236}">
                <a16:creationId xmlns:a16="http://schemas.microsoft.com/office/drawing/2014/main" id="{94262126-FB35-8876-6D54-F43DA6633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03" y="917452"/>
            <a:ext cx="5655458" cy="4658071"/>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7A8AF3B9-ACFE-908D-2B3C-34CC68B88DE3}"/>
              </a:ext>
            </a:extLst>
          </p:cNvPr>
          <p:cNvSpPr/>
          <p:nvPr/>
        </p:nvSpPr>
        <p:spPr>
          <a:xfrm>
            <a:off x="4602614" y="3310418"/>
            <a:ext cx="2036189" cy="142327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EA136E1-7380-A930-EE4A-40DCE27CE0E8}"/>
              </a:ext>
            </a:extLst>
          </p:cNvPr>
          <p:cNvSpPr txBox="1"/>
          <p:nvPr/>
        </p:nvSpPr>
        <p:spPr>
          <a:xfrm>
            <a:off x="4664470" y="5697632"/>
            <a:ext cx="2845900" cy="584775"/>
          </a:xfrm>
          <a:prstGeom prst="rect">
            <a:avLst/>
          </a:prstGeom>
          <a:noFill/>
          <a:ln w="19050">
            <a:solidFill>
              <a:srgbClr val="0070C0"/>
            </a:solidFill>
          </a:ln>
        </p:spPr>
        <p:txBody>
          <a:bodyPr wrap="square" rtlCol="0">
            <a:spAutoFit/>
          </a:bodyPr>
          <a:lstStyle/>
          <a:p>
            <a:pPr algn="ctr"/>
            <a:r>
              <a:rPr lang="en-US" sz="1600" b="1" dirty="0">
                <a:solidFill>
                  <a:srgbClr val="0070C0"/>
                </a:solidFill>
                <a:highlight>
                  <a:srgbClr val="FFFF00"/>
                </a:highlight>
              </a:rPr>
              <a:t>Q: why is this region not populated?</a:t>
            </a:r>
            <a:endParaRPr lang="en-US" sz="1600" dirty="0">
              <a:solidFill>
                <a:srgbClr val="0070C0"/>
              </a:solidFill>
              <a:highlight>
                <a:srgbClr val="FFFF00"/>
              </a:highlight>
            </a:endParaRPr>
          </a:p>
        </p:txBody>
      </p:sp>
      <p:sp>
        <p:nvSpPr>
          <p:cNvPr id="13" name="Arrow: Right 12">
            <a:extLst>
              <a:ext uri="{FF2B5EF4-FFF2-40B4-BE49-F238E27FC236}">
                <a16:creationId xmlns:a16="http://schemas.microsoft.com/office/drawing/2014/main" id="{A30C7F30-E73F-581C-ECC6-9458D7168D62}"/>
              </a:ext>
            </a:extLst>
          </p:cNvPr>
          <p:cNvSpPr/>
          <p:nvPr/>
        </p:nvSpPr>
        <p:spPr>
          <a:xfrm rot="16200000">
            <a:off x="5515543" y="5142473"/>
            <a:ext cx="377323" cy="388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A10CE76-A561-80F3-826B-0D1322A4BCB7}"/>
              </a:ext>
            </a:extLst>
          </p:cNvPr>
          <p:cNvSpPr txBox="1"/>
          <p:nvPr/>
        </p:nvSpPr>
        <p:spPr>
          <a:xfrm>
            <a:off x="192026" y="5845384"/>
            <a:ext cx="2977467" cy="461665"/>
          </a:xfrm>
          <a:prstGeom prst="rect">
            <a:avLst/>
          </a:prstGeom>
          <a:noFill/>
          <a:ln w="19050">
            <a:solidFill>
              <a:srgbClr val="0070C0"/>
            </a:solidFill>
          </a:ln>
        </p:spPr>
        <p:txBody>
          <a:bodyPr wrap="square" rtlCol="0">
            <a:spAutoFit/>
          </a:bodyPr>
          <a:lstStyle/>
          <a:p>
            <a:pPr algn="ctr"/>
            <a:r>
              <a:rPr lang="en-US" sz="1200" b="1" dirty="0">
                <a:solidFill>
                  <a:srgbClr val="C00000"/>
                </a:solidFill>
              </a:rPr>
              <a:t>Figure 5-19 in Rowland and Tozer’s book. Ch. 5-Elimination</a:t>
            </a:r>
            <a:endParaRPr lang="en-US" sz="1200" dirty="0">
              <a:solidFill>
                <a:srgbClr val="C00000"/>
              </a:solidFill>
            </a:endParaRPr>
          </a:p>
        </p:txBody>
      </p:sp>
      <p:sp>
        <p:nvSpPr>
          <p:cNvPr id="16" name="TextBox 15">
            <a:extLst>
              <a:ext uri="{FF2B5EF4-FFF2-40B4-BE49-F238E27FC236}">
                <a16:creationId xmlns:a16="http://schemas.microsoft.com/office/drawing/2014/main" id="{E39A6373-B625-0BC6-D483-F670D55D05A4}"/>
              </a:ext>
            </a:extLst>
          </p:cNvPr>
          <p:cNvSpPr txBox="1"/>
          <p:nvPr/>
        </p:nvSpPr>
        <p:spPr>
          <a:xfrm>
            <a:off x="9426913" y="4199111"/>
            <a:ext cx="2050560" cy="1384995"/>
          </a:xfrm>
          <a:prstGeom prst="rect">
            <a:avLst/>
          </a:prstGeom>
          <a:noFill/>
          <a:ln w="19050">
            <a:solidFill>
              <a:srgbClr val="0070C0"/>
            </a:solidFill>
          </a:ln>
        </p:spPr>
        <p:txBody>
          <a:bodyPr wrap="square" rtlCol="0">
            <a:spAutoFit/>
          </a:bodyPr>
          <a:lstStyle/>
          <a:p>
            <a:pPr marL="285750" indent="-285750" algn="ctr">
              <a:buSzPct val="150000"/>
              <a:buFont typeface="Arial" panose="020B0604020202020204" pitchFamily="34" charset="0"/>
              <a:buChar char="•"/>
            </a:pPr>
            <a:r>
              <a:rPr lang="en-US" sz="1200" b="1" dirty="0">
                <a:solidFill>
                  <a:srgbClr val="A5281B"/>
                </a:solidFill>
              </a:rPr>
              <a:t>Basic compounds</a:t>
            </a:r>
          </a:p>
          <a:p>
            <a:pPr marL="285750" indent="-285750" algn="ctr">
              <a:buSzPct val="150000"/>
              <a:buFont typeface="Arial" panose="020B0604020202020204" pitchFamily="34" charset="0"/>
              <a:buChar char="•"/>
            </a:pPr>
            <a:r>
              <a:rPr lang="en-US" sz="1200" b="1" dirty="0"/>
              <a:t>Acidic compounds</a:t>
            </a:r>
          </a:p>
          <a:p>
            <a:pPr algn="ctr"/>
            <a:r>
              <a:rPr lang="en-US" sz="1200" b="1" dirty="0"/>
              <a:t>Proteins</a:t>
            </a:r>
          </a:p>
          <a:p>
            <a:pPr algn="ctr"/>
            <a:endParaRPr lang="en-US" sz="1200" b="1" dirty="0"/>
          </a:p>
          <a:p>
            <a:pPr algn="ctr"/>
            <a:r>
              <a:rPr lang="en-US" sz="1200" b="1" dirty="0">
                <a:solidFill>
                  <a:srgbClr val="0070C0"/>
                </a:solidFill>
              </a:rPr>
              <a:t>Digoxin is neutral while amphotericin B is zwitterionic</a:t>
            </a:r>
          </a:p>
        </p:txBody>
      </p:sp>
      <p:sp>
        <p:nvSpPr>
          <p:cNvPr id="19" name="TextBox 18">
            <a:extLst>
              <a:ext uri="{FF2B5EF4-FFF2-40B4-BE49-F238E27FC236}">
                <a16:creationId xmlns:a16="http://schemas.microsoft.com/office/drawing/2014/main" id="{E5756CDE-C868-B1DA-A907-9BCA64C70C7A}"/>
              </a:ext>
            </a:extLst>
          </p:cNvPr>
          <p:cNvSpPr txBox="1"/>
          <p:nvPr/>
        </p:nvSpPr>
        <p:spPr>
          <a:xfrm>
            <a:off x="2922298" y="38792"/>
            <a:ext cx="6096000" cy="523220"/>
          </a:xfrm>
          <a:prstGeom prst="rect">
            <a:avLst/>
          </a:prstGeom>
          <a:noFill/>
        </p:spPr>
        <p:txBody>
          <a:bodyPr wrap="square">
            <a:spAutoFit/>
          </a:bodyPr>
          <a:lstStyle/>
          <a:p>
            <a:pPr algn="ctr"/>
            <a:r>
              <a:rPr lang="nl-NL" sz="2800" b="1" dirty="0">
                <a:solidFill>
                  <a:srgbClr val="C00000"/>
                </a:solidFill>
                <a:cs typeface="Arial" charset="0"/>
              </a:rPr>
              <a:t>PK PARAMETERS: HALF-LIFE (t</a:t>
            </a:r>
            <a:r>
              <a:rPr lang="nl-NL" sz="2800" b="1" baseline="-25000" dirty="0">
                <a:solidFill>
                  <a:srgbClr val="C00000"/>
                </a:solidFill>
                <a:cs typeface="Arial" charset="0"/>
              </a:rPr>
              <a:t>1/2</a:t>
            </a:r>
            <a:r>
              <a:rPr lang="nl-NL" sz="2800" b="1" dirty="0">
                <a:solidFill>
                  <a:srgbClr val="C00000"/>
                </a:solidFill>
                <a:cs typeface="Arial" charset="0"/>
              </a:rPr>
              <a:t>)</a:t>
            </a:r>
            <a:endParaRPr lang="nl-NL" sz="2800" b="1" baseline="-25000" dirty="0">
              <a:solidFill>
                <a:srgbClr val="C00000"/>
              </a:solidFill>
              <a:cs typeface="Arial" charset="0"/>
            </a:endParaRPr>
          </a:p>
        </p:txBody>
      </p:sp>
    </p:spTree>
    <p:extLst>
      <p:ext uri="{BB962C8B-B14F-4D97-AF65-F5344CB8AC3E}">
        <p14:creationId xmlns:p14="http://schemas.microsoft.com/office/powerpoint/2010/main" val="16789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7760F-58D7-EA35-888B-7CC4DE5EA84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086DC4-DA48-B0B2-4847-738C7CA6DC73}"/>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19</a:t>
            </a:fld>
            <a:endParaRPr lang="en-ZA" dirty="0"/>
          </a:p>
        </p:txBody>
      </p:sp>
      <p:pic>
        <p:nvPicPr>
          <p:cNvPr id="3" name="Graphic 19">
            <a:extLst>
              <a:ext uri="{FF2B5EF4-FFF2-40B4-BE49-F238E27FC236}">
                <a16:creationId xmlns:a16="http://schemas.microsoft.com/office/drawing/2014/main" id="{0BA442B5-119F-B33E-50F0-BBD1E8E94B8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18" name="Title 17">
            <a:extLst>
              <a:ext uri="{FF2B5EF4-FFF2-40B4-BE49-F238E27FC236}">
                <a16:creationId xmlns:a16="http://schemas.microsoft.com/office/drawing/2014/main" id="{DF067108-7E87-FD45-EDBF-B581F0FC08AF}"/>
              </a:ext>
            </a:extLst>
          </p:cNvPr>
          <p:cNvSpPr>
            <a:spLocks noGrp="1"/>
          </p:cNvSpPr>
          <p:nvPr>
            <p:ph type="title"/>
          </p:nvPr>
        </p:nvSpPr>
        <p:spPr>
          <a:xfrm>
            <a:off x="643350" y="103679"/>
            <a:ext cx="10693157" cy="645069"/>
          </a:xfrm>
        </p:spPr>
        <p:txBody>
          <a:bodyPr>
            <a:normAutofit fontScale="90000"/>
          </a:bodyPr>
          <a:lstStyle/>
          <a:p>
            <a:pPr algn="ctr"/>
            <a:r>
              <a:rPr lang="en-US" dirty="0"/>
              <a:t>Human PK and dose prediction: the ultimate (lofty) goals!</a:t>
            </a:r>
          </a:p>
        </p:txBody>
      </p:sp>
      <p:pic>
        <p:nvPicPr>
          <p:cNvPr id="4" name="Picture 4">
            <a:extLst>
              <a:ext uri="{FF2B5EF4-FFF2-40B4-BE49-F238E27FC236}">
                <a16:creationId xmlns:a16="http://schemas.microsoft.com/office/drawing/2014/main" id="{4870F8F2-9549-2E86-C6AF-CADF284A2CBF}"/>
              </a:ext>
            </a:extLst>
          </p:cNvPr>
          <p:cNvPicPr>
            <a:picLocks noChangeAspect="1" noChangeArrowheads="1"/>
          </p:cNvPicPr>
          <p:nvPr/>
        </p:nvPicPr>
        <p:blipFill>
          <a:blip r:embed="rId3"/>
          <a:srcRect/>
          <a:stretch>
            <a:fillRect/>
          </a:stretch>
        </p:blipFill>
        <p:spPr bwMode="auto">
          <a:xfrm>
            <a:off x="3208839" y="2086862"/>
            <a:ext cx="4034414" cy="2461213"/>
          </a:xfrm>
          <a:prstGeom prst="rect">
            <a:avLst/>
          </a:prstGeom>
          <a:noFill/>
          <a:ln w="9525">
            <a:noFill/>
            <a:miter lim="800000"/>
            <a:headEnd/>
            <a:tailEnd/>
          </a:ln>
        </p:spPr>
      </p:pic>
      <p:grpSp>
        <p:nvGrpSpPr>
          <p:cNvPr id="6" name="Group 5">
            <a:extLst>
              <a:ext uri="{FF2B5EF4-FFF2-40B4-BE49-F238E27FC236}">
                <a16:creationId xmlns:a16="http://schemas.microsoft.com/office/drawing/2014/main" id="{66A44E83-415B-294A-E809-B316BC03FE31}"/>
              </a:ext>
            </a:extLst>
          </p:cNvPr>
          <p:cNvGrpSpPr/>
          <p:nvPr/>
        </p:nvGrpSpPr>
        <p:grpSpPr>
          <a:xfrm>
            <a:off x="666132" y="4236895"/>
            <a:ext cx="3043140" cy="678084"/>
            <a:chOff x="2847975" y="5143882"/>
            <a:chExt cx="3448050" cy="929258"/>
          </a:xfrm>
        </p:grpSpPr>
        <p:pic>
          <p:nvPicPr>
            <p:cNvPr id="7" name="Picture 1">
              <a:extLst>
                <a:ext uri="{FF2B5EF4-FFF2-40B4-BE49-F238E27FC236}">
                  <a16:creationId xmlns:a16="http://schemas.microsoft.com/office/drawing/2014/main" id="{970932CA-7743-EB38-1DB4-057FFF7FA5CB}"/>
                </a:ext>
              </a:extLst>
            </p:cNvPr>
            <p:cNvPicPr>
              <a:picLocks noChangeAspect="1" noChangeArrowheads="1"/>
            </p:cNvPicPr>
            <p:nvPr/>
          </p:nvPicPr>
          <p:blipFill>
            <a:blip r:embed="rId4" cstate="print"/>
            <a:srcRect/>
            <a:stretch>
              <a:fillRect/>
            </a:stretch>
          </p:blipFill>
          <p:spPr bwMode="auto">
            <a:xfrm>
              <a:off x="2847975" y="5244465"/>
              <a:ext cx="3448050" cy="828675"/>
            </a:xfrm>
            <a:prstGeom prst="rect">
              <a:avLst/>
            </a:prstGeom>
            <a:noFill/>
            <a:ln w="9525">
              <a:noFill/>
              <a:miter lim="800000"/>
              <a:headEnd/>
              <a:tailEnd/>
            </a:ln>
          </p:spPr>
        </p:pic>
        <p:sp>
          <p:nvSpPr>
            <p:cNvPr id="8" name="Oval 30">
              <a:extLst>
                <a:ext uri="{FF2B5EF4-FFF2-40B4-BE49-F238E27FC236}">
                  <a16:creationId xmlns:a16="http://schemas.microsoft.com/office/drawing/2014/main" id="{6251DBD8-5C36-3E03-C0DF-12F3732CA45A}"/>
                </a:ext>
              </a:extLst>
            </p:cNvPr>
            <p:cNvSpPr>
              <a:spLocks noChangeArrowheads="1"/>
            </p:cNvSpPr>
            <p:nvPr/>
          </p:nvSpPr>
          <p:spPr bwMode="auto">
            <a:xfrm>
              <a:off x="4170394" y="5143882"/>
              <a:ext cx="705487" cy="536193"/>
            </a:xfrm>
            <a:prstGeom prst="ellipse">
              <a:avLst/>
            </a:prstGeom>
            <a:noFill/>
            <a:ln w="19050" algn="ctr">
              <a:solidFill>
                <a:srgbClr val="FF0000"/>
              </a:solidFill>
              <a:round/>
              <a:headEnd/>
              <a:tailEnd/>
            </a:ln>
          </p:spPr>
          <p:txBody>
            <a:bodyPr/>
            <a:lstStyle/>
            <a:p>
              <a:endParaRPr lang="en-US" sz="2400" dirty="0">
                <a:solidFill>
                  <a:srgbClr val="002060"/>
                </a:solidFill>
              </a:endParaRPr>
            </a:p>
          </p:txBody>
        </p:sp>
      </p:grpSp>
      <p:grpSp>
        <p:nvGrpSpPr>
          <p:cNvPr id="9" name="Group 8">
            <a:extLst>
              <a:ext uri="{FF2B5EF4-FFF2-40B4-BE49-F238E27FC236}">
                <a16:creationId xmlns:a16="http://schemas.microsoft.com/office/drawing/2014/main" id="{1708F4E4-9072-0992-2857-20EE0B6730C6}"/>
              </a:ext>
            </a:extLst>
          </p:cNvPr>
          <p:cNvGrpSpPr/>
          <p:nvPr/>
        </p:nvGrpSpPr>
        <p:grpSpPr>
          <a:xfrm>
            <a:off x="6905153" y="3924596"/>
            <a:ext cx="5090254" cy="1038649"/>
            <a:chOff x="3810000" y="4631425"/>
            <a:chExt cx="5268341" cy="1159775"/>
          </a:xfrm>
        </p:grpSpPr>
        <p:pic>
          <p:nvPicPr>
            <p:cNvPr id="10" name="Picture 2">
              <a:extLst>
                <a:ext uri="{FF2B5EF4-FFF2-40B4-BE49-F238E27FC236}">
                  <a16:creationId xmlns:a16="http://schemas.microsoft.com/office/drawing/2014/main" id="{CCE2C2E9-147C-EFC9-71DA-0511B1CDDBBB}"/>
                </a:ext>
              </a:extLst>
            </p:cNvPr>
            <p:cNvPicPr>
              <a:picLocks noChangeAspect="1" noChangeArrowheads="1"/>
            </p:cNvPicPr>
            <p:nvPr/>
          </p:nvPicPr>
          <p:blipFill>
            <a:blip r:embed="rId5" cstate="print"/>
            <a:srcRect/>
            <a:stretch>
              <a:fillRect/>
            </a:stretch>
          </p:blipFill>
          <p:spPr bwMode="auto">
            <a:xfrm>
              <a:off x="3810000" y="4631425"/>
              <a:ext cx="5268341" cy="1159775"/>
            </a:xfrm>
            <a:prstGeom prst="rect">
              <a:avLst/>
            </a:prstGeom>
            <a:noFill/>
            <a:ln w="9525">
              <a:noFill/>
              <a:miter lim="800000"/>
              <a:headEnd/>
              <a:tailEnd/>
            </a:ln>
          </p:spPr>
        </p:pic>
        <p:sp>
          <p:nvSpPr>
            <p:cNvPr id="11" name="Oval 34">
              <a:extLst>
                <a:ext uri="{FF2B5EF4-FFF2-40B4-BE49-F238E27FC236}">
                  <a16:creationId xmlns:a16="http://schemas.microsoft.com/office/drawing/2014/main" id="{BD934913-FCA3-E040-1C93-A678C3E2F371}"/>
                </a:ext>
              </a:extLst>
            </p:cNvPr>
            <p:cNvSpPr>
              <a:spLocks noChangeArrowheads="1"/>
            </p:cNvSpPr>
            <p:nvPr/>
          </p:nvSpPr>
          <p:spPr bwMode="auto">
            <a:xfrm>
              <a:off x="4648200" y="4876800"/>
              <a:ext cx="593725" cy="520701"/>
            </a:xfrm>
            <a:prstGeom prst="ellipse">
              <a:avLst/>
            </a:prstGeom>
            <a:noFill/>
            <a:ln w="19050" algn="ctr">
              <a:solidFill>
                <a:srgbClr val="FF0000"/>
              </a:solidFill>
              <a:round/>
              <a:headEnd/>
              <a:tailEnd/>
            </a:ln>
          </p:spPr>
          <p:txBody>
            <a:bodyPr/>
            <a:lstStyle/>
            <a:p>
              <a:endParaRPr lang="en-US" sz="2400" dirty="0">
                <a:solidFill>
                  <a:srgbClr val="002060"/>
                </a:solidFill>
              </a:endParaRPr>
            </a:p>
          </p:txBody>
        </p:sp>
      </p:grpSp>
      <p:sp>
        <p:nvSpPr>
          <p:cNvPr id="12" name="TextBox 11">
            <a:extLst>
              <a:ext uri="{FF2B5EF4-FFF2-40B4-BE49-F238E27FC236}">
                <a16:creationId xmlns:a16="http://schemas.microsoft.com/office/drawing/2014/main" id="{62C00254-B1AB-775D-F41C-CBF0E268B799}"/>
              </a:ext>
            </a:extLst>
          </p:cNvPr>
          <p:cNvSpPr txBox="1"/>
          <p:nvPr/>
        </p:nvSpPr>
        <p:spPr>
          <a:xfrm>
            <a:off x="8282016" y="2672433"/>
            <a:ext cx="3141453" cy="584775"/>
          </a:xfrm>
          <a:prstGeom prst="rect">
            <a:avLst/>
          </a:prstGeom>
          <a:noFill/>
          <a:ln w="19050">
            <a:solidFill>
              <a:srgbClr val="0070C0"/>
            </a:solidFill>
          </a:ln>
        </p:spPr>
        <p:txBody>
          <a:bodyPr wrap="square" rtlCol="0">
            <a:spAutoFit/>
          </a:bodyPr>
          <a:lstStyle/>
          <a:p>
            <a:r>
              <a:rPr lang="en-US" sz="1600" dirty="0">
                <a:solidFill>
                  <a:srgbClr val="002060"/>
                </a:solidFill>
              </a:rPr>
              <a:t>80-90% accurate…..</a:t>
            </a:r>
          </a:p>
          <a:p>
            <a:r>
              <a:rPr lang="en-US" sz="1600" dirty="0">
                <a:solidFill>
                  <a:srgbClr val="002060"/>
                </a:solidFill>
              </a:rPr>
              <a:t>	within a factor of 10!</a:t>
            </a:r>
          </a:p>
        </p:txBody>
      </p:sp>
      <p:sp>
        <p:nvSpPr>
          <p:cNvPr id="13" name="Down Arrow 15">
            <a:extLst>
              <a:ext uri="{FF2B5EF4-FFF2-40B4-BE49-F238E27FC236}">
                <a16:creationId xmlns:a16="http://schemas.microsoft.com/office/drawing/2014/main" id="{BB70D15C-E305-F317-A7F3-92D3B5366E1F}"/>
              </a:ext>
            </a:extLst>
          </p:cNvPr>
          <p:cNvSpPr/>
          <p:nvPr/>
        </p:nvSpPr>
        <p:spPr bwMode="auto">
          <a:xfrm rot="10800000">
            <a:off x="9602019" y="3379361"/>
            <a:ext cx="501445" cy="525017"/>
          </a:xfrm>
          <a:prstGeom prst="downArrow">
            <a:avLst/>
          </a:prstGeom>
          <a:solidFill>
            <a:srgbClr val="00B050"/>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latin typeface="Arial" charset="0"/>
            </a:endParaRPr>
          </a:p>
        </p:txBody>
      </p:sp>
      <p:sp>
        <p:nvSpPr>
          <p:cNvPr id="14" name="TextBox 13">
            <a:extLst>
              <a:ext uri="{FF2B5EF4-FFF2-40B4-BE49-F238E27FC236}">
                <a16:creationId xmlns:a16="http://schemas.microsoft.com/office/drawing/2014/main" id="{227349F5-4332-E10B-156B-D9000ACB23FE}"/>
              </a:ext>
            </a:extLst>
          </p:cNvPr>
          <p:cNvSpPr txBox="1"/>
          <p:nvPr/>
        </p:nvSpPr>
        <p:spPr>
          <a:xfrm>
            <a:off x="210303" y="5473940"/>
            <a:ext cx="10570058" cy="699294"/>
          </a:xfrm>
          <a:prstGeom prst="rect">
            <a:avLst/>
          </a:prstGeom>
          <a:noFill/>
          <a:ln w="25400">
            <a:solidFill>
              <a:srgbClr val="0070C0"/>
            </a:solidFill>
          </a:ln>
        </p:spPr>
        <p:txBody>
          <a:bodyPr wrap="square" rtlCol="0">
            <a:spAutoFit/>
          </a:bodyPr>
          <a:lstStyle/>
          <a:p>
            <a:pPr algn="ctr">
              <a:lnSpc>
                <a:spcPct val="140000"/>
              </a:lnSpc>
              <a:spcBef>
                <a:spcPct val="20000"/>
              </a:spcBef>
              <a:spcAft>
                <a:spcPts val="600"/>
              </a:spcAft>
            </a:pPr>
            <a:r>
              <a:rPr lang="en-US" sz="1200" i="1" dirty="0">
                <a:solidFill>
                  <a:schemeClr val="accent5"/>
                </a:solidFill>
                <a:cs typeface="Arial"/>
              </a:rPr>
              <a:t>Equations from:</a:t>
            </a:r>
            <a:r>
              <a:rPr lang="en-US" sz="1200" dirty="0">
                <a:solidFill>
                  <a:schemeClr val="accent5"/>
                </a:solidFill>
                <a:cs typeface="Arial"/>
              </a:rPr>
              <a:t> K. M. Page, Validation of Early Human Dose Prediction: A Key Metric for Compound Progression in Drug Discovery. </a:t>
            </a:r>
            <a:r>
              <a:rPr lang="en-US" sz="1200" i="1" dirty="0">
                <a:solidFill>
                  <a:schemeClr val="accent5"/>
                </a:solidFill>
                <a:cs typeface="Arial"/>
              </a:rPr>
              <a:t>Mol. Pharm. </a:t>
            </a:r>
            <a:r>
              <a:rPr lang="en-US" sz="1200" b="1" dirty="0">
                <a:solidFill>
                  <a:schemeClr val="accent5"/>
                </a:solidFill>
                <a:cs typeface="Arial"/>
              </a:rPr>
              <a:t>2016</a:t>
            </a:r>
            <a:r>
              <a:rPr lang="en-US" sz="1200" dirty="0">
                <a:solidFill>
                  <a:schemeClr val="accent5"/>
                </a:solidFill>
                <a:cs typeface="Arial"/>
              </a:rPr>
              <a:t>, </a:t>
            </a:r>
            <a:r>
              <a:rPr lang="en-US" sz="1200" i="1" dirty="0">
                <a:solidFill>
                  <a:schemeClr val="accent5"/>
                </a:solidFill>
                <a:cs typeface="Arial"/>
              </a:rPr>
              <a:t>13</a:t>
            </a:r>
            <a:r>
              <a:rPr lang="en-US" sz="1200" dirty="0">
                <a:solidFill>
                  <a:schemeClr val="accent5"/>
                </a:solidFill>
                <a:cs typeface="Arial"/>
              </a:rPr>
              <a:t>, 609-620. </a:t>
            </a:r>
          </a:p>
          <a:p>
            <a:pPr algn="ctr">
              <a:lnSpc>
                <a:spcPct val="140000"/>
              </a:lnSpc>
              <a:spcBef>
                <a:spcPct val="20000"/>
              </a:spcBef>
              <a:spcAft>
                <a:spcPts val="600"/>
              </a:spcAft>
            </a:pPr>
            <a:r>
              <a:rPr lang="en-US" sz="1200" dirty="0">
                <a:solidFill>
                  <a:schemeClr val="accent5"/>
                </a:solidFill>
                <a:cs typeface="Arial"/>
              </a:rPr>
              <a:t>M. Wenlock, Profiling the estimated plasma concentrations of 215 marketed oral drugs. </a:t>
            </a:r>
            <a:r>
              <a:rPr lang="en-US" sz="1200" i="1" dirty="0">
                <a:solidFill>
                  <a:schemeClr val="accent5"/>
                </a:solidFill>
                <a:cs typeface="Arial"/>
              </a:rPr>
              <a:t>Med. Chem. Comm. </a:t>
            </a:r>
            <a:r>
              <a:rPr lang="en-US" sz="1200" b="1" dirty="0">
                <a:solidFill>
                  <a:schemeClr val="accent5"/>
                </a:solidFill>
                <a:cs typeface="Arial"/>
              </a:rPr>
              <a:t>2016</a:t>
            </a:r>
            <a:r>
              <a:rPr lang="en-US" sz="1200" dirty="0">
                <a:solidFill>
                  <a:schemeClr val="accent5"/>
                </a:solidFill>
                <a:cs typeface="Arial"/>
              </a:rPr>
              <a:t>, </a:t>
            </a:r>
            <a:r>
              <a:rPr lang="en-US" sz="1200" i="1" dirty="0">
                <a:solidFill>
                  <a:schemeClr val="accent5"/>
                </a:solidFill>
                <a:cs typeface="Arial"/>
              </a:rPr>
              <a:t>7</a:t>
            </a:r>
            <a:r>
              <a:rPr lang="en-US" sz="1200" dirty="0">
                <a:solidFill>
                  <a:schemeClr val="accent5"/>
                </a:solidFill>
                <a:cs typeface="Arial"/>
              </a:rPr>
              <a:t>,</a:t>
            </a:r>
            <a:r>
              <a:rPr lang="en-US" sz="1200" b="1" i="1" dirty="0">
                <a:solidFill>
                  <a:schemeClr val="accent5"/>
                </a:solidFill>
                <a:cs typeface="Arial"/>
              </a:rPr>
              <a:t> </a:t>
            </a:r>
            <a:r>
              <a:rPr lang="en-US" sz="1200" dirty="0">
                <a:solidFill>
                  <a:schemeClr val="accent5"/>
                </a:solidFill>
                <a:cs typeface="Arial"/>
              </a:rPr>
              <a:t>706-719</a:t>
            </a:r>
            <a:r>
              <a:rPr lang="en-US" sz="1200" b="1" i="1" dirty="0">
                <a:solidFill>
                  <a:schemeClr val="accent5"/>
                </a:solidFill>
                <a:cs typeface="Arial"/>
              </a:rPr>
              <a:t>.</a:t>
            </a:r>
          </a:p>
        </p:txBody>
      </p:sp>
      <p:sp>
        <p:nvSpPr>
          <p:cNvPr id="15" name="Rectangle 14">
            <a:extLst>
              <a:ext uri="{FF2B5EF4-FFF2-40B4-BE49-F238E27FC236}">
                <a16:creationId xmlns:a16="http://schemas.microsoft.com/office/drawing/2014/main" id="{C61E356C-4945-B64E-AB4E-1551EE93CE18}"/>
              </a:ext>
            </a:extLst>
          </p:cNvPr>
          <p:cNvSpPr/>
          <p:nvPr/>
        </p:nvSpPr>
        <p:spPr>
          <a:xfrm>
            <a:off x="8421188" y="3904378"/>
            <a:ext cx="573655" cy="42260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50969923-9B96-AB40-C222-1673F47A8E94}"/>
              </a:ext>
            </a:extLst>
          </p:cNvPr>
          <p:cNvSpPr/>
          <p:nvPr/>
        </p:nvSpPr>
        <p:spPr>
          <a:xfrm>
            <a:off x="3110845" y="2039815"/>
            <a:ext cx="1269363" cy="844787"/>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C3D5D5B7-A995-D2EE-2D3C-6F88115D6D3A}"/>
              </a:ext>
            </a:extLst>
          </p:cNvPr>
          <p:cNvSpPr/>
          <p:nvPr/>
        </p:nvSpPr>
        <p:spPr>
          <a:xfrm>
            <a:off x="4502927" y="2035722"/>
            <a:ext cx="1269363" cy="844787"/>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BA1B9D62-3D4F-B551-E192-6382AFDE0267}"/>
              </a:ext>
            </a:extLst>
          </p:cNvPr>
          <p:cNvSpPr/>
          <p:nvPr/>
        </p:nvSpPr>
        <p:spPr>
          <a:xfrm>
            <a:off x="5930406" y="2020770"/>
            <a:ext cx="1269363" cy="844787"/>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Hour Glass Vector Art, Icons, and Graphics for Free Download">
            <a:extLst>
              <a:ext uri="{FF2B5EF4-FFF2-40B4-BE49-F238E27FC236}">
                <a16:creationId xmlns:a16="http://schemas.microsoft.com/office/drawing/2014/main" id="{4FE8D515-CA47-4C5F-73E3-5508095B74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5386" y="4454164"/>
            <a:ext cx="833227" cy="8336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ydrochlorothiazide: Side Effects &amp; Possible Alternatives - SelfDecode Drugs">
            <a:extLst>
              <a:ext uri="{FF2B5EF4-FFF2-40B4-BE49-F238E27FC236}">
                <a16:creationId xmlns:a16="http://schemas.microsoft.com/office/drawing/2014/main" id="{4BB7E918-FAD2-06EE-ECA2-94AD7108BC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5332" y="4548075"/>
            <a:ext cx="1048431" cy="6976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DC4BF56-9E1D-22DF-15BD-CC5C6A645357}"/>
              </a:ext>
            </a:extLst>
          </p:cNvPr>
          <p:cNvSpPr txBox="1"/>
          <p:nvPr/>
        </p:nvSpPr>
        <p:spPr>
          <a:xfrm>
            <a:off x="1886307" y="851398"/>
            <a:ext cx="8088197" cy="516936"/>
          </a:xfrm>
          <a:prstGeom prst="rect">
            <a:avLst/>
          </a:prstGeom>
          <a:noFill/>
        </p:spPr>
        <p:txBody>
          <a:bodyPr wrap="square">
            <a:spAutoFit/>
          </a:bodyPr>
          <a:lstStyle/>
          <a:p>
            <a:pPr algn="ctr">
              <a:lnSpc>
                <a:spcPts val="3500"/>
              </a:lnSpc>
              <a:spcBef>
                <a:spcPct val="0"/>
              </a:spcBef>
            </a:pPr>
            <a:r>
              <a:rPr lang="en-US" sz="2600" b="1" dirty="0">
                <a:solidFill>
                  <a:srgbClr val="C00000"/>
                </a:solidFill>
                <a:latin typeface="+mj-lt"/>
                <a:ea typeface="+mj-ea"/>
                <a:cs typeface="+mj-cs"/>
              </a:rPr>
              <a:t>Upstream or More Downstream? How Early?</a:t>
            </a:r>
          </a:p>
        </p:txBody>
      </p:sp>
      <p:sp>
        <p:nvSpPr>
          <p:cNvPr id="2" name="Star: 5 Points 1">
            <a:extLst>
              <a:ext uri="{FF2B5EF4-FFF2-40B4-BE49-F238E27FC236}">
                <a16:creationId xmlns:a16="http://schemas.microsoft.com/office/drawing/2014/main" id="{96EE6CDD-FE27-16BA-8E1D-9AD1FE0DDA3F}"/>
              </a:ext>
            </a:extLst>
          </p:cNvPr>
          <p:cNvSpPr/>
          <p:nvPr/>
        </p:nvSpPr>
        <p:spPr>
          <a:xfrm>
            <a:off x="197860" y="172946"/>
            <a:ext cx="375007" cy="34950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4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9"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518160" y="3545265"/>
            <a:ext cx="11155680"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the author(s) as follows: </a:t>
            </a:r>
          </a:p>
          <a:p>
            <a:r>
              <a:rPr lang="en-US" sz="2000" b="1" dirty="0"/>
              <a:t>CC BY 4.0 [author, institution]</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DCAD0-7A06-66DD-6EB7-E96E7BE9A8A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E43EF6F-D7DA-45A4-0BE9-74D1F975FD4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20</a:t>
            </a:fld>
            <a:endParaRPr lang="en-ZA" dirty="0"/>
          </a:p>
        </p:txBody>
      </p:sp>
      <p:pic>
        <p:nvPicPr>
          <p:cNvPr id="3" name="Graphic 19">
            <a:extLst>
              <a:ext uri="{FF2B5EF4-FFF2-40B4-BE49-F238E27FC236}">
                <a16:creationId xmlns:a16="http://schemas.microsoft.com/office/drawing/2014/main" id="{6220EF29-92D0-8E4A-EDB5-B1AF9A881B1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18" name="Title 17">
            <a:extLst>
              <a:ext uri="{FF2B5EF4-FFF2-40B4-BE49-F238E27FC236}">
                <a16:creationId xmlns:a16="http://schemas.microsoft.com/office/drawing/2014/main" id="{95B95E44-CC3C-94F2-3D62-EB2F54963529}"/>
              </a:ext>
            </a:extLst>
          </p:cNvPr>
          <p:cNvSpPr>
            <a:spLocks noGrp="1"/>
          </p:cNvSpPr>
          <p:nvPr>
            <p:ph type="title"/>
          </p:nvPr>
        </p:nvSpPr>
        <p:spPr>
          <a:xfrm>
            <a:off x="348792" y="-1558"/>
            <a:ext cx="11005008" cy="645069"/>
          </a:xfrm>
        </p:spPr>
        <p:txBody>
          <a:bodyPr>
            <a:normAutofit fontScale="90000"/>
          </a:bodyPr>
          <a:lstStyle/>
          <a:p>
            <a:r>
              <a:rPr lang="en-US" dirty="0"/>
              <a:t>Some simpler estimation methods but…more approximated</a:t>
            </a:r>
          </a:p>
        </p:txBody>
      </p:sp>
      <p:pic>
        <p:nvPicPr>
          <p:cNvPr id="4" name="Picture 3">
            <a:extLst>
              <a:ext uri="{FF2B5EF4-FFF2-40B4-BE49-F238E27FC236}">
                <a16:creationId xmlns:a16="http://schemas.microsoft.com/office/drawing/2014/main" id="{DD22BA1B-03B9-50F6-D3C4-C31D6A706C76}"/>
              </a:ext>
            </a:extLst>
          </p:cNvPr>
          <p:cNvPicPr>
            <a:picLocks noChangeAspect="1"/>
          </p:cNvPicPr>
          <p:nvPr/>
        </p:nvPicPr>
        <p:blipFill>
          <a:blip r:embed="rId3"/>
          <a:stretch>
            <a:fillRect/>
          </a:stretch>
        </p:blipFill>
        <p:spPr>
          <a:xfrm>
            <a:off x="573019" y="1673975"/>
            <a:ext cx="5968274" cy="4428586"/>
          </a:xfrm>
          <a:prstGeom prst="rect">
            <a:avLst/>
          </a:prstGeom>
        </p:spPr>
      </p:pic>
      <p:pic>
        <p:nvPicPr>
          <p:cNvPr id="6" name="Picture 5">
            <a:extLst>
              <a:ext uri="{FF2B5EF4-FFF2-40B4-BE49-F238E27FC236}">
                <a16:creationId xmlns:a16="http://schemas.microsoft.com/office/drawing/2014/main" id="{3D7E5E54-4D58-4A1B-5BAD-64958F562195}"/>
              </a:ext>
            </a:extLst>
          </p:cNvPr>
          <p:cNvPicPr>
            <a:picLocks noChangeAspect="1"/>
          </p:cNvPicPr>
          <p:nvPr/>
        </p:nvPicPr>
        <p:blipFill>
          <a:blip r:embed="rId4"/>
          <a:stretch>
            <a:fillRect/>
          </a:stretch>
        </p:blipFill>
        <p:spPr>
          <a:xfrm>
            <a:off x="7798626" y="1438631"/>
            <a:ext cx="3126042" cy="4796006"/>
          </a:xfrm>
          <a:prstGeom prst="rect">
            <a:avLst/>
          </a:prstGeom>
        </p:spPr>
      </p:pic>
      <p:sp>
        <p:nvSpPr>
          <p:cNvPr id="7" name="TextBox 6">
            <a:extLst>
              <a:ext uri="{FF2B5EF4-FFF2-40B4-BE49-F238E27FC236}">
                <a16:creationId xmlns:a16="http://schemas.microsoft.com/office/drawing/2014/main" id="{910508B2-94B3-3DC8-7934-67A9CAEE6CF9}"/>
              </a:ext>
            </a:extLst>
          </p:cNvPr>
          <p:cNvSpPr txBox="1"/>
          <p:nvPr/>
        </p:nvSpPr>
        <p:spPr>
          <a:xfrm>
            <a:off x="965023" y="774648"/>
            <a:ext cx="4955177" cy="787588"/>
          </a:xfrm>
          <a:prstGeom prst="rect">
            <a:avLst/>
          </a:prstGeom>
          <a:noFill/>
          <a:ln w="25400">
            <a:solidFill>
              <a:srgbClr val="0070C0"/>
            </a:solidFill>
          </a:ln>
        </p:spPr>
        <p:txBody>
          <a:bodyPr wrap="square" rtlCol="0">
            <a:spAutoFit/>
          </a:bodyPr>
          <a:lstStyle/>
          <a:p>
            <a:pPr algn="ctr">
              <a:lnSpc>
                <a:spcPct val="140000"/>
              </a:lnSpc>
              <a:spcBef>
                <a:spcPct val="20000"/>
              </a:spcBef>
              <a:spcAft>
                <a:spcPts val="600"/>
              </a:spcAft>
            </a:pPr>
            <a:r>
              <a:rPr lang="en-US" sz="1400" dirty="0">
                <a:solidFill>
                  <a:srgbClr val="0070C0"/>
                </a:solidFill>
                <a:cs typeface="Arial"/>
              </a:rPr>
              <a:t>Maurer, Smith, Beaumont and Li  Dose Prediction in Drug Design</a:t>
            </a:r>
          </a:p>
          <a:p>
            <a:pPr algn="ctr">
              <a:lnSpc>
                <a:spcPct val="140000"/>
              </a:lnSpc>
              <a:spcBef>
                <a:spcPct val="20000"/>
              </a:spcBef>
              <a:spcAft>
                <a:spcPts val="600"/>
              </a:spcAft>
            </a:pPr>
            <a:r>
              <a:rPr lang="en-US" sz="1400" b="0" i="1" u="none" strike="noStrike" baseline="0" dirty="0">
                <a:solidFill>
                  <a:srgbClr val="0070C0"/>
                </a:solidFill>
              </a:rPr>
              <a:t>J. Med. Chem.</a:t>
            </a:r>
            <a:r>
              <a:rPr lang="en-US" sz="1400" b="0" i="0" u="none" strike="noStrike" baseline="0" dirty="0">
                <a:solidFill>
                  <a:srgbClr val="0070C0"/>
                </a:solidFill>
                <a:latin typeface="AdvOT65f8a23b.I"/>
              </a:rPr>
              <a:t> </a:t>
            </a:r>
            <a:r>
              <a:rPr lang="en-US" sz="1400" b="1" i="0" u="none" strike="noStrike" baseline="0" dirty="0">
                <a:solidFill>
                  <a:srgbClr val="0070C0"/>
                </a:solidFill>
              </a:rPr>
              <a:t>2020</a:t>
            </a:r>
            <a:r>
              <a:rPr lang="en-US" sz="1400" b="0" i="0" u="none" strike="noStrike" baseline="0" dirty="0">
                <a:solidFill>
                  <a:srgbClr val="0070C0"/>
                </a:solidFill>
              </a:rPr>
              <a:t>, </a:t>
            </a:r>
            <a:r>
              <a:rPr lang="en-US" sz="1400" b="0" i="1" u="none" strike="noStrike" baseline="0" dirty="0">
                <a:solidFill>
                  <a:srgbClr val="0070C0"/>
                </a:solidFill>
              </a:rPr>
              <a:t>63</a:t>
            </a:r>
            <a:r>
              <a:rPr lang="en-US" sz="1400" b="0" i="0" u="none" strike="noStrike" baseline="0" dirty="0">
                <a:solidFill>
                  <a:srgbClr val="0070C0"/>
                </a:solidFill>
              </a:rPr>
              <a:t>, 6423−6435</a:t>
            </a:r>
            <a:endParaRPr lang="en-US" sz="1400" dirty="0">
              <a:solidFill>
                <a:srgbClr val="0070C0"/>
              </a:solidFill>
              <a:cs typeface="Arial"/>
            </a:endParaRPr>
          </a:p>
        </p:txBody>
      </p:sp>
      <p:sp>
        <p:nvSpPr>
          <p:cNvPr id="8" name="Rectangle 7">
            <a:extLst>
              <a:ext uri="{FF2B5EF4-FFF2-40B4-BE49-F238E27FC236}">
                <a16:creationId xmlns:a16="http://schemas.microsoft.com/office/drawing/2014/main" id="{76E8B6F7-7F68-3B0D-2A1D-45A040B0888B}"/>
              </a:ext>
            </a:extLst>
          </p:cNvPr>
          <p:cNvSpPr/>
          <p:nvPr/>
        </p:nvSpPr>
        <p:spPr>
          <a:xfrm>
            <a:off x="840965" y="4063417"/>
            <a:ext cx="3234319" cy="5399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F581AC-AFCC-5CA0-1B95-FD71A1290B80}"/>
              </a:ext>
            </a:extLst>
          </p:cNvPr>
          <p:cNvSpPr txBox="1"/>
          <p:nvPr/>
        </p:nvSpPr>
        <p:spPr>
          <a:xfrm>
            <a:off x="8016710" y="2885925"/>
            <a:ext cx="2823250" cy="276999"/>
          </a:xfrm>
          <a:prstGeom prst="rect">
            <a:avLst/>
          </a:prstGeom>
          <a:noFill/>
        </p:spPr>
        <p:txBody>
          <a:bodyPr wrap="square">
            <a:spAutoFit/>
          </a:bodyPr>
          <a:lstStyle/>
          <a:p>
            <a:r>
              <a:rPr lang="en-US" sz="1200" b="1" i="1" dirty="0">
                <a:solidFill>
                  <a:srgbClr val="00B050"/>
                </a:solidFill>
              </a:rPr>
              <a:t>Quantifiable reduction in disease severity</a:t>
            </a:r>
          </a:p>
        </p:txBody>
      </p:sp>
      <p:sp>
        <p:nvSpPr>
          <p:cNvPr id="10" name="Star: 5 Points 9">
            <a:extLst>
              <a:ext uri="{FF2B5EF4-FFF2-40B4-BE49-F238E27FC236}">
                <a16:creationId xmlns:a16="http://schemas.microsoft.com/office/drawing/2014/main" id="{7754DAEF-9C4B-B4E3-6926-A0BEAAB7A941}"/>
              </a:ext>
            </a:extLst>
          </p:cNvPr>
          <p:cNvSpPr/>
          <p:nvPr/>
        </p:nvSpPr>
        <p:spPr>
          <a:xfrm>
            <a:off x="14537" y="146222"/>
            <a:ext cx="375007" cy="34950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9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0F555-169E-B7E6-DC1F-A49E4A4F720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82C170-6A5D-B524-1BC0-7875BBDAD0C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21</a:t>
            </a:fld>
            <a:endParaRPr lang="en-ZA" dirty="0"/>
          </a:p>
        </p:txBody>
      </p:sp>
      <p:pic>
        <p:nvPicPr>
          <p:cNvPr id="3" name="Graphic 19">
            <a:extLst>
              <a:ext uri="{FF2B5EF4-FFF2-40B4-BE49-F238E27FC236}">
                <a16:creationId xmlns:a16="http://schemas.microsoft.com/office/drawing/2014/main" id="{D7589F73-019C-42CE-2656-079A3CCA62A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2" name="TextBox 1">
            <a:extLst>
              <a:ext uri="{FF2B5EF4-FFF2-40B4-BE49-F238E27FC236}">
                <a16:creationId xmlns:a16="http://schemas.microsoft.com/office/drawing/2014/main" id="{3E873CAA-AC64-03D4-C7F9-2522FE74D8BE}"/>
              </a:ext>
            </a:extLst>
          </p:cNvPr>
          <p:cNvSpPr txBox="1"/>
          <p:nvPr/>
        </p:nvSpPr>
        <p:spPr>
          <a:xfrm>
            <a:off x="204050" y="4481713"/>
            <a:ext cx="11734866" cy="967957"/>
          </a:xfrm>
          <a:prstGeom prst="rect">
            <a:avLst/>
          </a:prstGeom>
          <a:noFill/>
          <a:ln w="25400">
            <a:solidFill>
              <a:schemeClr val="accent1"/>
            </a:solidFill>
          </a:ln>
        </p:spPr>
        <p:txBody>
          <a:bodyPr wrap="square" rtlCol="0">
            <a:spAutoFit/>
          </a:bodyPr>
          <a:lstStyle/>
          <a:p>
            <a:pPr marL="342900" indent="-342900">
              <a:lnSpc>
                <a:spcPct val="150000"/>
              </a:lnSpc>
              <a:buFont typeface="Wingdings" panose="05000000000000000000" pitchFamily="2" charset="2"/>
              <a:buChar char="Ø"/>
            </a:pPr>
            <a:r>
              <a:rPr lang="en-US" sz="2000" dirty="0">
                <a:solidFill>
                  <a:srgbClr val="002060"/>
                </a:solidFill>
                <a:ea typeface="Arial Unicode MS" pitchFamily="34" charset="-128"/>
                <a:cs typeface="Arial" pitchFamily="34" charset="0"/>
              </a:rPr>
              <a:t>Important to remember </a:t>
            </a:r>
            <a:r>
              <a:rPr lang="en-US" sz="2000" b="1" u="sng" dirty="0">
                <a:solidFill>
                  <a:srgbClr val="002060"/>
                </a:solidFill>
                <a:ea typeface="Arial Unicode MS" pitchFamily="34" charset="-128"/>
                <a:cs typeface="Arial" pitchFamily="34" charset="0"/>
              </a:rPr>
              <a:t>both the PK and pharmacological assumptions</a:t>
            </a:r>
            <a:r>
              <a:rPr lang="en-US" sz="2000" b="1" dirty="0">
                <a:solidFill>
                  <a:srgbClr val="002060"/>
                </a:solidFill>
                <a:ea typeface="Arial Unicode MS" pitchFamily="34" charset="-128"/>
                <a:cs typeface="Arial" pitchFamily="34" charset="0"/>
              </a:rPr>
              <a:t> </a:t>
            </a:r>
            <a:r>
              <a:rPr lang="en-US" sz="2000" dirty="0">
                <a:solidFill>
                  <a:srgbClr val="002060"/>
                </a:solidFill>
                <a:ea typeface="Arial Unicode MS" pitchFamily="34" charset="-128"/>
                <a:cs typeface="Arial" pitchFamily="34" charset="0"/>
              </a:rPr>
              <a:t>applied in predicting human dose and </a:t>
            </a:r>
            <a:r>
              <a:rPr lang="en-US" sz="2000" b="1" i="1" u="sng" dirty="0">
                <a:solidFill>
                  <a:srgbClr val="002060"/>
                </a:solidFill>
                <a:ea typeface="Arial Unicode MS" pitchFamily="34" charset="-128"/>
                <a:cs typeface="Arial" pitchFamily="34" charset="0"/>
              </a:rPr>
              <a:t>uncertainty in translation of efficacy </a:t>
            </a:r>
            <a:r>
              <a:rPr lang="en-US" sz="2000" dirty="0">
                <a:solidFill>
                  <a:srgbClr val="002060"/>
                </a:solidFill>
                <a:ea typeface="Arial Unicode MS" pitchFamily="34" charset="-128"/>
                <a:cs typeface="Arial" pitchFamily="34" charset="0"/>
              </a:rPr>
              <a:t>from pre-clinical studies to human!</a:t>
            </a:r>
          </a:p>
        </p:txBody>
      </p:sp>
      <p:sp>
        <p:nvSpPr>
          <p:cNvPr id="4" name="TextBox 3">
            <a:extLst>
              <a:ext uri="{FF2B5EF4-FFF2-40B4-BE49-F238E27FC236}">
                <a16:creationId xmlns:a16="http://schemas.microsoft.com/office/drawing/2014/main" id="{F4351E87-7140-578B-D34E-7B6C1D7E5263}"/>
              </a:ext>
            </a:extLst>
          </p:cNvPr>
          <p:cNvSpPr txBox="1"/>
          <p:nvPr/>
        </p:nvSpPr>
        <p:spPr>
          <a:xfrm>
            <a:off x="228567" y="1304856"/>
            <a:ext cx="11734866" cy="967957"/>
          </a:xfrm>
          <a:prstGeom prst="rect">
            <a:avLst/>
          </a:prstGeom>
          <a:noFill/>
          <a:ln w="25400">
            <a:solidFill>
              <a:schemeClr val="accent1"/>
            </a:solidFill>
          </a:ln>
        </p:spPr>
        <p:txBody>
          <a:bodyPr wrap="square" rtlCol="0">
            <a:spAutoFit/>
          </a:bodyPr>
          <a:lstStyle/>
          <a:p>
            <a:pPr marL="342900" indent="-342900">
              <a:lnSpc>
                <a:spcPct val="150000"/>
              </a:lnSpc>
              <a:buFont typeface="Wingdings" panose="05000000000000000000" pitchFamily="2" charset="2"/>
              <a:buChar char="Ø"/>
            </a:pPr>
            <a:r>
              <a:rPr lang="en-US" sz="2000" dirty="0">
                <a:solidFill>
                  <a:srgbClr val="002060"/>
                </a:solidFill>
                <a:ea typeface="Arial Unicode MS" pitchFamily="34" charset="-128"/>
                <a:cs typeface="Arial" pitchFamily="34" charset="0"/>
              </a:rPr>
              <a:t>The ultimate goal of discovery project teams is to determine </a:t>
            </a:r>
            <a:r>
              <a:rPr lang="en-US" sz="2000" b="1" dirty="0">
                <a:solidFill>
                  <a:srgbClr val="002060"/>
                </a:solidFill>
                <a:ea typeface="Arial Unicode MS" pitchFamily="34" charset="-128"/>
                <a:cs typeface="Arial" pitchFamily="34" charset="0"/>
              </a:rPr>
              <a:t>Human Dose </a:t>
            </a:r>
            <a:r>
              <a:rPr lang="en-US" sz="2000" dirty="0">
                <a:solidFill>
                  <a:srgbClr val="002060"/>
                </a:solidFill>
                <a:ea typeface="Arial Unicode MS" pitchFamily="34" charset="-128"/>
                <a:cs typeface="Arial" pitchFamily="34" charset="0"/>
              </a:rPr>
              <a:t>and </a:t>
            </a:r>
            <a:r>
              <a:rPr lang="en-US" sz="2000" b="1" dirty="0">
                <a:solidFill>
                  <a:srgbClr val="002060"/>
                </a:solidFill>
                <a:ea typeface="Arial Unicode MS" pitchFamily="34" charset="-128"/>
                <a:cs typeface="Arial" pitchFamily="34" charset="0"/>
              </a:rPr>
              <a:t>Dosing Regimen </a:t>
            </a:r>
            <a:r>
              <a:rPr lang="en-US" sz="2000" dirty="0">
                <a:solidFill>
                  <a:srgbClr val="002060"/>
                </a:solidFill>
                <a:ea typeface="Arial Unicode MS" pitchFamily="34" charset="-128"/>
                <a:cs typeface="Arial" pitchFamily="34" charset="0"/>
              </a:rPr>
              <a:t>which require </a:t>
            </a:r>
            <a:r>
              <a:rPr lang="en-US" sz="2000" b="1" i="1" u="sng" dirty="0">
                <a:solidFill>
                  <a:srgbClr val="002060"/>
                </a:solidFill>
                <a:ea typeface="Arial Unicode MS" pitchFamily="34" charset="-128"/>
                <a:cs typeface="Arial" pitchFamily="34" charset="0"/>
              </a:rPr>
              <a:t>prediction of human PK parameters</a:t>
            </a:r>
            <a:r>
              <a:rPr lang="en-US" sz="2000" dirty="0">
                <a:solidFill>
                  <a:srgbClr val="002060"/>
                </a:solidFill>
                <a:ea typeface="Arial Unicode MS" pitchFamily="34" charset="-128"/>
                <a:cs typeface="Arial" pitchFamily="34" charset="0"/>
              </a:rPr>
              <a:t>.</a:t>
            </a:r>
          </a:p>
        </p:txBody>
      </p:sp>
      <p:sp>
        <p:nvSpPr>
          <p:cNvPr id="6" name="TextBox 5">
            <a:extLst>
              <a:ext uri="{FF2B5EF4-FFF2-40B4-BE49-F238E27FC236}">
                <a16:creationId xmlns:a16="http://schemas.microsoft.com/office/drawing/2014/main" id="{DCA70296-201A-AB3E-C915-EB2A7C41FCAE}"/>
              </a:ext>
            </a:extLst>
          </p:cNvPr>
          <p:cNvSpPr txBox="1"/>
          <p:nvPr/>
        </p:nvSpPr>
        <p:spPr>
          <a:xfrm>
            <a:off x="228567" y="2378450"/>
            <a:ext cx="11734866" cy="506292"/>
          </a:xfrm>
          <a:prstGeom prst="rect">
            <a:avLst/>
          </a:prstGeom>
          <a:noFill/>
          <a:ln w="25400">
            <a:solidFill>
              <a:schemeClr val="accent1"/>
            </a:solidFill>
          </a:ln>
        </p:spPr>
        <p:txBody>
          <a:bodyPr wrap="square" rtlCol="0">
            <a:spAutoFit/>
          </a:bodyPr>
          <a:lstStyle/>
          <a:p>
            <a:pPr marL="342900" indent="-342900">
              <a:lnSpc>
                <a:spcPct val="150000"/>
              </a:lnSpc>
              <a:buFont typeface="Wingdings" panose="05000000000000000000" pitchFamily="2" charset="2"/>
              <a:buChar char="Ø"/>
            </a:pPr>
            <a:r>
              <a:rPr lang="en-US" sz="2000" dirty="0">
                <a:solidFill>
                  <a:srgbClr val="002060"/>
                </a:solidFill>
              </a:rPr>
              <a:t>Human PK parameters can be predicted via a </a:t>
            </a:r>
            <a:r>
              <a:rPr lang="en-US" sz="2000" b="1" i="1" u="sng" dirty="0">
                <a:solidFill>
                  <a:srgbClr val="002060"/>
                </a:solidFill>
              </a:rPr>
              <a:t>variety of approaches</a:t>
            </a:r>
            <a:r>
              <a:rPr lang="en-US" sz="2000" dirty="0">
                <a:solidFill>
                  <a:srgbClr val="002060"/>
                </a:solidFill>
              </a:rPr>
              <a:t>.</a:t>
            </a:r>
          </a:p>
        </p:txBody>
      </p:sp>
      <p:sp>
        <p:nvSpPr>
          <p:cNvPr id="7" name="TextBox 6">
            <a:extLst>
              <a:ext uri="{FF2B5EF4-FFF2-40B4-BE49-F238E27FC236}">
                <a16:creationId xmlns:a16="http://schemas.microsoft.com/office/drawing/2014/main" id="{57469656-3AAC-D309-886D-D7FA0F595404}"/>
              </a:ext>
            </a:extLst>
          </p:cNvPr>
          <p:cNvSpPr txBox="1"/>
          <p:nvPr/>
        </p:nvSpPr>
        <p:spPr>
          <a:xfrm>
            <a:off x="204050" y="2982342"/>
            <a:ext cx="11759383" cy="1429622"/>
          </a:xfrm>
          <a:prstGeom prst="rect">
            <a:avLst/>
          </a:prstGeom>
          <a:noFill/>
          <a:ln w="25400">
            <a:solidFill>
              <a:schemeClr val="accent1"/>
            </a:solidFill>
          </a:ln>
        </p:spPr>
        <p:txBody>
          <a:bodyPr wrap="square" rtlCol="0">
            <a:spAutoFit/>
          </a:bodyPr>
          <a:lstStyle/>
          <a:p>
            <a:pPr marL="342900" indent="-342900">
              <a:lnSpc>
                <a:spcPct val="150000"/>
              </a:lnSpc>
              <a:buFont typeface="Wingdings" panose="05000000000000000000" pitchFamily="2" charset="2"/>
              <a:buChar char="Ø"/>
            </a:pPr>
            <a:r>
              <a:rPr lang="en-US" sz="2000" dirty="0">
                <a:solidFill>
                  <a:srgbClr val="002060"/>
                </a:solidFill>
                <a:ea typeface="Arial Unicode MS" pitchFamily="34" charset="-128"/>
                <a:cs typeface="Arial" pitchFamily="34" charset="0"/>
              </a:rPr>
              <a:t>Dose is determined utilizing predicted </a:t>
            </a:r>
            <a:r>
              <a:rPr lang="en-US" sz="2000" b="1" i="1" u="sng" dirty="0">
                <a:solidFill>
                  <a:srgbClr val="002060"/>
                </a:solidFill>
                <a:ea typeface="Arial Unicode MS" pitchFamily="34" charset="-128"/>
                <a:cs typeface="Arial" pitchFamily="34" charset="0"/>
              </a:rPr>
              <a:t>human PK parameters and a pharmacologically relevant concentration/target engagement/ target suppression</a:t>
            </a:r>
            <a:r>
              <a:rPr lang="en-US" sz="2000" b="1" i="1" dirty="0">
                <a:solidFill>
                  <a:srgbClr val="002060"/>
                </a:solidFill>
                <a:ea typeface="Arial Unicode MS" pitchFamily="34" charset="-128"/>
                <a:cs typeface="Arial" pitchFamily="34" charset="0"/>
              </a:rPr>
              <a:t> </a:t>
            </a:r>
            <a:r>
              <a:rPr lang="en-US" sz="2000" dirty="0">
                <a:solidFill>
                  <a:srgbClr val="002060"/>
                </a:solidFill>
                <a:ea typeface="Arial Unicode MS" pitchFamily="34" charset="-128"/>
                <a:cs typeface="Arial" pitchFamily="34" charset="0"/>
              </a:rPr>
              <a:t>which is </a:t>
            </a:r>
            <a:r>
              <a:rPr lang="en-US" sz="2000" b="1" i="1" dirty="0">
                <a:solidFill>
                  <a:srgbClr val="002060"/>
                </a:solidFill>
                <a:ea typeface="Arial Unicode MS" pitchFamily="34" charset="-128"/>
                <a:cs typeface="Arial" pitchFamily="34" charset="0"/>
              </a:rPr>
              <a:t>likely</a:t>
            </a:r>
            <a:r>
              <a:rPr lang="en-US" sz="2000" dirty="0">
                <a:solidFill>
                  <a:srgbClr val="002060"/>
                </a:solidFill>
                <a:ea typeface="Arial Unicode MS" pitchFamily="34" charset="-128"/>
                <a:cs typeface="Arial" pitchFamily="34" charset="0"/>
              </a:rPr>
              <a:t> to yield a beneficial therapeutic effect.</a:t>
            </a:r>
          </a:p>
        </p:txBody>
      </p:sp>
      <p:sp>
        <p:nvSpPr>
          <p:cNvPr id="8" name="TextBox 7">
            <a:extLst>
              <a:ext uri="{FF2B5EF4-FFF2-40B4-BE49-F238E27FC236}">
                <a16:creationId xmlns:a16="http://schemas.microsoft.com/office/drawing/2014/main" id="{D00A2829-644E-E30A-483F-CD7864BFCB80}"/>
              </a:ext>
            </a:extLst>
          </p:cNvPr>
          <p:cNvSpPr txBox="1"/>
          <p:nvPr/>
        </p:nvSpPr>
        <p:spPr>
          <a:xfrm>
            <a:off x="2084048" y="5641400"/>
            <a:ext cx="7767960" cy="523220"/>
          </a:xfrm>
          <a:prstGeom prst="rect">
            <a:avLst/>
          </a:prstGeom>
          <a:noFill/>
          <a:ln w="25400">
            <a:solidFill>
              <a:schemeClr val="accent1"/>
            </a:solidFill>
          </a:ln>
        </p:spPr>
        <p:txBody>
          <a:bodyPr wrap="square">
            <a:spAutoFit/>
          </a:bodyPr>
          <a:lstStyle/>
          <a:p>
            <a:pPr algn="ctr"/>
            <a:r>
              <a:rPr lang="en-US" sz="1400" b="0" i="0" u="none" strike="noStrike" baseline="0" dirty="0">
                <a:solidFill>
                  <a:srgbClr val="0070C0"/>
                </a:solidFill>
                <a:latin typeface="AdvTT2aff46c6.I"/>
              </a:rPr>
              <a:t>Zou, Yu et al. </a:t>
            </a:r>
            <a:r>
              <a:rPr lang="en-US" sz="1400" b="0" i="0" u="none" strike="noStrike" baseline="0" dirty="0">
                <a:solidFill>
                  <a:srgbClr val="0070C0"/>
                </a:solidFill>
                <a:latin typeface="AdvTT80663b4e.B"/>
              </a:rPr>
              <a:t>Applications of Human Pharmacokinetic Prediction in  First-in-Human  Dose Estimation. </a:t>
            </a:r>
            <a:r>
              <a:rPr lang="en-US" sz="1400" b="0" i="1" u="none" strike="noStrike" baseline="0" dirty="0">
                <a:solidFill>
                  <a:srgbClr val="0070C0"/>
                </a:solidFill>
                <a:latin typeface="AdvTT80663b4e.B"/>
              </a:rPr>
              <a:t>AAPS J</a:t>
            </a:r>
            <a:r>
              <a:rPr lang="en-US" sz="1400" b="0" i="0" u="none" strike="noStrike" baseline="0" dirty="0">
                <a:solidFill>
                  <a:srgbClr val="0070C0"/>
                </a:solidFill>
                <a:latin typeface="AdvTT80663b4e.B"/>
              </a:rPr>
              <a:t> </a:t>
            </a:r>
            <a:r>
              <a:rPr lang="en-US" sz="1400" b="1" i="0" u="none" strike="noStrike" baseline="0" dirty="0">
                <a:solidFill>
                  <a:srgbClr val="0070C0"/>
                </a:solidFill>
                <a:latin typeface="AdvTT80663b4e.B"/>
              </a:rPr>
              <a:t>2012</a:t>
            </a:r>
            <a:r>
              <a:rPr lang="en-US" sz="1400" b="0" i="0" u="none" strike="noStrike" baseline="0" dirty="0">
                <a:solidFill>
                  <a:srgbClr val="0070C0"/>
                </a:solidFill>
                <a:latin typeface="AdvTT80663b4e.B"/>
              </a:rPr>
              <a:t>, </a:t>
            </a:r>
            <a:r>
              <a:rPr lang="en-US" sz="1400" b="0" i="1" u="none" strike="noStrike" baseline="0" dirty="0">
                <a:solidFill>
                  <a:srgbClr val="0070C0"/>
                </a:solidFill>
                <a:latin typeface="AdvTT80663b4e.B"/>
              </a:rPr>
              <a:t>14</a:t>
            </a:r>
            <a:r>
              <a:rPr lang="en-US" sz="1400" b="0" i="0" u="none" strike="noStrike" baseline="0" dirty="0">
                <a:solidFill>
                  <a:srgbClr val="0070C0"/>
                </a:solidFill>
                <a:latin typeface="AdvTT80663b4e.B"/>
              </a:rPr>
              <a:t>, 262-281. </a:t>
            </a:r>
            <a:r>
              <a:rPr lang="en-US" sz="1400" b="0" i="1" u="none" strike="noStrike" baseline="0" dirty="0">
                <a:solidFill>
                  <a:srgbClr val="0070C0"/>
                </a:solidFill>
                <a:latin typeface="AdvTT80663b4e.B"/>
              </a:rPr>
              <a:t>(Nice review of approaches to FIH)</a:t>
            </a:r>
            <a:endParaRPr lang="en-US" sz="1400" i="1" dirty="0">
              <a:solidFill>
                <a:srgbClr val="0070C0"/>
              </a:solidFill>
            </a:endParaRPr>
          </a:p>
        </p:txBody>
      </p:sp>
      <p:sp>
        <p:nvSpPr>
          <p:cNvPr id="9" name="TextBox 8">
            <a:extLst>
              <a:ext uri="{FF2B5EF4-FFF2-40B4-BE49-F238E27FC236}">
                <a16:creationId xmlns:a16="http://schemas.microsoft.com/office/drawing/2014/main" id="{92D4B9CC-0C60-3C6E-1220-9B8346E0EFDA}"/>
              </a:ext>
            </a:extLst>
          </p:cNvPr>
          <p:cNvSpPr txBox="1"/>
          <p:nvPr/>
        </p:nvSpPr>
        <p:spPr>
          <a:xfrm>
            <a:off x="1586568" y="201215"/>
            <a:ext cx="8969829" cy="671851"/>
          </a:xfrm>
          <a:prstGeom prst="rect">
            <a:avLst/>
          </a:prstGeom>
          <a:noFill/>
        </p:spPr>
        <p:txBody>
          <a:bodyPr wrap="square">
            <a:spAutoFit/>
          </a:bodyPr>
          <a:lstStyle/>
          <a:p>
            <a:pPr algn="ctr">
              <a:lnSpc>
                <a:spcPct val="150000"/>
              </a:lnSpc>
              <a:spcBef>
                <a:spcPct val="0"/>
              </a:spcBef>
            </a:pPr>
            <a:r>
              <a:rPr lang="de-CH" sz="2800" i="1" dirty="0">
                <a:solidFill>
                  <a:srgbClr val="C00000"/>
                </a:solidFill>
                <a:ea typeface="+mj-ea"/>
                <a:cs typeface="+mj-cs"/>
              </a:rPr>
              <a:t>Human Dose </a:t>
            </a:r>
            <a:r>
              <a:rPr lang="de-CH" sz="2800" i="1" dirty="0" err="1">
                <a:solidFill>
                  <a:srgbClr val="C00000"/>
                </a:solidFill>
                <a:ea typeface="+mj-ea"/>
                <a:cs typeface="+mj-cs"/>
              </a:rPr>
              <a:t>Prediction</a:t>
            </a:r>
            <a:r>
              <a:rPr lang="de-CH" sz="2800" i="1" dirty="0">
                <a:solidFill>
                  <a:srgbClr val="C00000"/>
                </a:solidFill>
                <a:ea typeface="+mj-ea"/>
                <a:cs typeface="+mj-cs"/>
              </a:rPr>
              <a:t>: </a:t>
            </a:r>
            <a:r>
              <a:rPr lang="de-CH" sz="2800" i="1" dirty="0" err="1">
                <a:solidFill>
                  <a:srgbClr val="C00000"/>
                </a:solidFill>
                <a:ea typeface="+mj-ea"/>
                <a:cs typeface="+mj-cs"/>
              </a:rPr>
              <a:t>Forgotten</a:t>
            </a:r>
            <a:r>
              <a:rPr lang="de-CH" sz="2800" i="1" dirty="0">
                <a:solidFill>
                  <a:srgbClr val="C00000"/>
                </a:solidFill>
                <a:ea typeface="+mj-ea"/>
                <a:cs typeface="+mj-cs"/>
              </a:rPr>
              <a:t> </a:t>
            </a:r>
            <a:r>
              <a:rPr lang="de-CH" sz="2800" i="1" dirty="0" err="1">
                <a:solidFill>
                  <a:srgbClr val="C00000"/>
                </a:solidFill>
                <a:ea typeface="+mj-ea"/>
                <a:cs typeface="+mj-cs"/>
              </a:rPr>
              <a:t>Assumptions</a:t>
            </a:r>
            <a:r>
              <a:rPr lang="de-CH" sz="2800" i="1" dirty="0">
                <a:solidFill>
                  <a:srgbClr val="C00000"/>
                </a:solidFill>
                <a:ea typeface="+mj-ea"/>
                <a:cs typeface="+mj-cs"/>
              </a:rPr>
              <a:t> </a:t>
            </a:r>
            <a:endParaRPr lang="en-US" sz="2800" i="1" dirty="0">
              <a:solidFill>
                <a:srgbClr val="C00000"/>
              </a:solidFill>
              <a:ea typeface="+mj-ea"/>
              <a:cs typeface="+mj-cs"/>
            </a:endParaRPr>
          </a:p>
        </p:txBody>
      </p:sp>
      <p:sp>
        <p:nvSpPr>
          <p:cNvPr id="10" name="Star: 5 Points 9">
            <a:extLst>
              <a:ext uri="{FF2B5EF4-FFF2-40B4-BE49-F238E27FC236}">
                <a16:creationId xmlns:a16="http://schemas.microsoft.com/office/drawing/2014/main" id="{1396FA2D-E8C3-34D6-19C8-9B5BD81E3806}"/>
              </a:ext>
            </a:extLst>
          </p:cNvPr>
          <p:cNvSpPr/>
          <p:nvPr/>
        </p:nvSpPr>
        <p:spPr>
          <a:xfrm>
            <a:off x="563520" y="398176"/>
            <a:ext cx="375007" cy="34950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57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5B1A9-8A51-D3AD-2B6A-58F72E719C1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3234D4-CE14-BE85-BED2-7949D3626D3C}"/>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22</a:t>
            </a:fld>
            <a:endParaRPr lang="en-ZA" dirty="0"/>
          </a:p>
        </p:txBody>
      </p:sp>
      <p:pic>
        <p:nvPicPr>
          <p:cNvPr id="3" name="Graphic 19">
            <a:extLst>
              <a:ext uri="{FF2B5EF4-FFF2-40B4-BE49-F238E27FC236}">
                <a16:creationId xmlns:a16="http://schemas.microsoft.com/office/drawing/2014/main" id="{5B0CFF61-6A39-AB02-C4E8-556DDF4BD1D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2" name="TextBox 1">
            <a:extLst>
              <a:ext uri="{FF2B5EF4-FFF2-40B4-BE49-F238E27FC236}">
                <a16:creationId xmlns:a16="http://schemas.microsoft.com/office/drawing/2014/main" id="{DD182961-A645-122F-F89D-364086600DA1}"/>
              </a:ext>
            </a:extLst>
          </p:cNvPr>
          <p:cNvSpPr txBox="1"/>
          <p:nvPr/>
        </p:nvSpPr>
        <p:spPr>
          <a:xfrm>
            <a:off x="3435553" y="876323"/>
            <a:ext cx="5320890" cy="338554"/>
          </a:xfrm>
          <a:prstGeom prst="rect">
            <a:avLst/>
          </a:prstGeom>
          <a:noFill/>
          <a:ln w="25400">
            <a:solidFill>
              <a:schemeClr val="bg1"/>
            </a:solidFill>
          </a:ln>
        </p:spPr>
        <p:txBody>
          <a:bodyPr wrap="square" rtlCol="0">
            <a:spAutoFit/>
          </a:bodyPr>
          <a:lstStyle/>
          <a:p>
            <a:pPr algn="ctr"/>
            <a:r>
              <a:rPr lang="en-US" sz="1600" dirty="0">
                <a:solidFill>
                  <a:srgbClr val="C00000"/>
                </a:solidFill>
                <a:latin typeface="Calibri" panose="020F0502020204030204" pitchFamily="34" charset="0"/>
              </a:rPr>
              <a:t>Barrow and Lindsley, </a:t>
            </a:r>
            <a:r>
              <a:rPr lang="en-US" sz="1600" i="1" dirty="0">
                <a:solidFill>
                  <a:srgbClr val="C00000"/>
                </a:solidFill>
                <a:latin typeface="Calibri" panose="020F0502020204030204" pitchFamily="34" charset="0"/>
              </a:rPr>
              <a:t>J. Med. Chem. </a:t>
            </a:r>
            <a:r>
              <a:rPr lang="en-US" sz="1600" b="1" dirty="0">
                <a:solidFill>
                  <a:srgbClr val="C00000"/>
                </a:solidFill>
                <a:latin typeface="Calibri" panose="020F0502020204030204" pitchFamily="34" charset="0"/>
              </a:rPr>
              <a:t>2023</a:t>
            </a:r>
            <a:r>
              <a:rPr lang="en-US" sz="1600" dirty="0">
                <a:solidFill>
                  <a:srgbClr val="C00000"/>
                </a:solidFill>
                <a:latin typeface="Calibri" panose="020F0502020204030204" pitchFamily="34" charset="0"/>
              </a:rPr>
              <a:t>, </a:t>
            </a:r>
            <a:r>
              <a:rPr lang="en-US" sz="1600" i="1" dirty="0">
                <a:solidFill>
                  <a:srgbClr val="C00000"/>
                </a:solidFill>
                <a:latin typeface="Calibri" panose="020F0502020204030204" pitchFamily="34" charset="0"/>
              </a:rPr>
              <a:t>66</a:t>
            </a:r>
            <a:r>
              <a:rPr lang="en-US" sz="1600" dirty="0">
                <a:solidFill>
                  <a:srgbClr val="C00000"/>
                </a:solidFill>
                <a:latin typeface="Calibri" panose="020F0502020204030204" pitchFamily="34" charset="0"/>
              </a:rPr>
              <a:t>, 4273−4274</a:t>
            </a:r>
          </a:p>
        </p:txBody>
      </p:sp>
      <p:sp>
        <p:nvSpPr>
          <p:cNvPr id="4" name="TextBox 3">
            <a:extLst>
              <a:ext uri="{FF2B5EF4-FFF2-40B4-BE49-F238E27FC236}">
                <a16:creationId xmlns:a16="http://schemas.microsoft.com/office/drawing/2014/main" id="{B5B2E8FC-F72E-7F0D-2A8A-32E4F906ECC8}"/>
              </a:ext>
            </a:extLst>
          </p:cNvPr>
          <p:cNvSpPr txBox="1"/>
          <p:nvPr/>
        </p:nvSpPr>
        <p:spPr>
          <a:xfrm>
            <a:off x="95215" y="2174000"/>
            <a:ext cx="12001567" cy="646331"/>
          </a:xfrm>
          <a:prstGeom prst="rect">
            <a:avLst/>
          </a:prstGeom>
          <a:noFill/>
          <a:ln w="25400">
            <a:solidFill>
              <a:schemeClr val="accent1"/>
            </a:solidFill>
          </a:ln>
        </p:spPr>
        <p:txBody>
          <a:bodyPr wrap="square">
            <a:spAutoFit/>
          </a:bodyPr>
          <a:lstStyle/>
          <a:p>
            <a:pPr algn="ctr"/>
            <a:r>
              <a:rPr lang="en-US" sz="1800" b="0" i="1" u="none" strike="noStrike" baseline="0" dirty="0">
                <a:latin typeface="ArnoPro-Regular"/>
              </a:rPr>
              <a:t>The goal is to administer compounds so that they achieve comparable exposures and draw comparisons based on exposures relative to the </a:t>
            </a:r>
            <a:r>
              <a:rPr lang="en-US" sz="1800" b="1" i="1" u="none" strike="noStrike" baseline="0" dirty="0">
                <a:highlight>
                  <a:srgbClr val="FFFF00"/>
                </a:highlight>
                <a:latin typeface="ArnoPro-Regular"/>
              </a:rPr>
              <a:t>EC</a:t>
            </a:r>
            <a:r>
              <a:rPr lang="en-US" sz="800" b="1" i="1" u="none" strike="noStrike" baseline="0" dirty="0">
                <a:highlight>
                  <a:srgbClr val="FFFF00"/>
                </a:highlight>
                <a:latin typeface="ArnoPro-Regular"/>
              </a:rPr>
              <a:t>50</a:t>
            </a:r>
            <a:r>
              <a:rPr lang="en-US" sz="1800" b="1" i="1" u="none" strike="noStrike" baseline="0" dirty="0">
                <a:highlight>
                  <a:srgbClr val="FFFF00"/>
                </a:highlight>
                <a:latin typeface="ArnoPro-Regular"/>
              </a:rPr>
              <a:t>/IC</a:t>
            </a:r>
            <a:r>
              <a:rPr lang="en-US" sz="800" b="1" i="1" u="none" strike="noStrike" baseline="0" dirty="0">
                <a:highlight>
                  <a:srgbClr val="FFFF00"/>
                </a:highlight>
                <a:latin typeface="ArnoPro-Regular"/>
              </a:rPr>
              <a:t>50</a:t>
            </a:r>
            <a:r>
              <a:rPr lang="en-US" sz="1800" b="1" i="1" u="none" strike="noStrike" baseline="0" dirty="0">
                <a:highlight>
                  <a:srgbClr val="FFFF00"/>
                </a:highlight>
                <a:latin typeface="ArnoPro-Regular"/>
              </a:rPr>
              <a:t>’s free </a:t>
            </a:r>
            <a:r>
              <a:rPr lang="en-US" sz="1800" b="0" i="1" u="none" strike="noStrike" baseline="0" dirty="0">
                <a:latin typeface="ArnoPro-Regular"/>
              </a:rPr>
              <a:t>(or, in rare cases total exposure). </a:t>
            </a:r>
          </a:p>
        </p:txBody>
      </p:sp>
      <p:sp>
        <p:nvSpPr>
          <p:cNvPr id="6" name="TextBox 5">
            <a:extLst>
              <a:ext uri="{FF2B5EF4-FFF2-40B4-BE49-F238E27FC236}">
                <a16:creationId xmlns:a16="http://schemas.microsoft.com/office/drawing/2014/main" id="{C06A3E04-88F7-C6F9-B67C-A01D7FE9F9D3}"/>
              </a:ext>
            </a:extLst>
          </p:cNvPr>
          <p:cNvSpPr txBox="1"/>
          <p:nvPr/>
        </p:nvSpPr>
        <p:spPr>
          <a:xfrm>
            <a:off x="95215" y="1390502"/>
            <a:ext cx="12001567" cy="646331"/>
          </a:xfrm>
          <a:prstGeom prst="rect">
            <a:avLst/>
          </a:prstGeom>
          <a:noFill/>
          <a:ln w="25400">
            <a:solidFill>
              <a:schemeClr val="accent1"/>
            </a:solidFill>
          </a:ln>
        </p:spPr>
        <p:txBody>
          <a:bodyPr wrap="square">
            <a:spAutoFit/>
          </a:bodyPr>
          <a:lstStyle/>
          <a:p>
            <a:pPr algn="ctr"/>
            <a:r>
              <a:rPr lang="en-US" sz="1800" b="0" i="1" u="none" strike="noStrike" baseline="0" dirty="0">
                <a:latin typeface="ArnoPro-Regular"/>
              </a:rPr>
              <a:t>Another flawed comparison that is often employed is to administer several compounds in a series (with or without a positive control) at the same dose (e.g., 25 mg/kg) and drawing definitive conclusions. </a:t>
            </a:r>
            <a:r>
              <a:rPr lang="en-US" sz="1800" b="1" i="1" u="none" strike="noStrike" baseline="0" dirty="0">
                <a:solidFill>
                  <a:srgbClr val="FF0000"/>
                </a:solidFill>
                <a:latin typeface="ArnoPro-Regular"/>
              </a:rPr>
              <a:t>PK</a:t>
            </a:r>
            <a:r>
              <a:rPr lang="en-US" sz="1800" b="1" i="1" u="none" strike="noStrike" baseline="0" dirty="0">
                <a:solidFill>
                  <a:srgbClr val="FF0000"/>
                </a:solidFill>
                <a:latin typeface="STIXGeneral-Regular"/>
              </a:rPr>
              <a:t>−</a:t>
            </a:r>
            <a:r>
              <a:rPr lang="en-US" sz="1800" b="1" i="1" u="none" strike="noStrike" baseline="0" dirty="0">
                <a:solidFill>
                  <a:srgbClr val="FF0000"/>
                </a:solidFill>
                <a:latin typeface="ArnoPro-Regular"/>
              </a:rPr>
              <a:t>PD is about exposure</a:t>
            </a:r>
            <a:r>
              <a:rPr lang="en-US" b="1" i="1" dirty="0">
                <a:solidFill>
                  <a:srgbClr val="FF0000"/>
                </a:solidFill>
                <a:latin typeface="STIXNonUnicode-Regular"/>
              </a:rPr>
              <a:t> </a:t>
            </a:r>
            <a:r>
              <a:rPr lang="en-US" sz="1800" b="1" i="1" u="none" strike="noStrike" baseline="0" dirty="0">
                <a:solidFill>
                  <a:srgbClr val="FF0000"/>
                </a:solidFill>
                <a:latin typeface="ArnoPro-Regular"/>
              </a:rPr>
              <a:t>not dose! </a:t>
            </a:r>
          </a:p>
        </p:txBody>
      </p:sp>
      <p:sp>
        <p:nvSpPr>
          <p:cNvPr id="7" name="TextBox 6">
            <a:extLst>
              <a:ext uri="{FF2B5EF4-FFF2-40B4-BE49-F238E27FC236}">
                <a16:creationId xmlns:a16="http://schemas.microsoft.com/office/drawing/2014/main" id="{1C633BFB-5B26-E44D-2A62-23B1A3B97AA0}"/>
              </a:ext>
            </a:extLst>
          </p:cNvPr>
          <p:cNvSpPr txBox="1"/>
          <p:nvPr/>
        </p:nvSpPr>
        <p:spPr>
          <a:xfrm>
            <a:off x="95215" y="2936755"/>
            <a:ext cx="12001567" cy="646331"/>
          </a:xfrm>
          <a:prstGeom prst="rect">
            <a:avLst/>
          </a:prstGeom>
          <a:noFill/>
          <a:ln w="25400">
            <a:solidFill>
              <a:schemeClr val="accent1"/>
            </a:solidFill>
          </a:ln>
        </p:spPr>
        <p:txBody>
          <a:bodyPr wrap="square">
            <a:spAutoFit/>
          </a:bodyPr>
          <a:lstStyle/>
          <a:p>
            <a:pPr algn="ctr"/>
            <a:r>
              <a:rPr lang="en-US" sz="1800" b="1" i="1" u="none" strike="noStrike" baseline="0" dirty="0">
                <a:highlight>
                  <a:srgbClr val="FFFF00"/>
                </a:highlight>
                <a:latin typeface="ArnoPro-Regular"/>
              </a:rPr>
              <a:t>Finally, and while not required, it is very informative to understand if </a:t>
            </a:r>
            <a:r>
              <a:rPr lang="en-US" sz="1800" b="1" i="1" u="none" strike="noStrike" baseline="0" dirty="0">
                <a:highlight>
                  <a:srgbClr val="FFFF00"/>
                </a:highlight>
                <a:latin typeface="ArnoPro-Italic"/>
              </a:rPr>
              <a:t>in vivo </a:t>
            </a:r>
            <a:r>
              <a:rPr lang="en-US" sz="1800" b="1" i="1" u="none" strike="noStrike" baseline="0" dirty="0">
                <a:highlight>
                  <a:srgbClr val="FFFF00"/>
                </a:highlight>
                <a:latin typeface="ArnoPro-Regular"/>
              </a:rPr>
              <a:t>efficacy is </a:t>
            </a:r>
            <a:r>
              <a:rPr lang="en-US" sz="1800" b="1" i="1" u="none" strike="noStrike" baseline="0" dirty="0">
                <a:highlight>
                  <a:srgbClr val="FFFF00"/>
                </a:highlight>
                <a:latin typeface="ArnoPro-Italic"/>
              </a:rPr>
              <a:t>C</a:t>
            </a:r>
            <a:r>
              <a:rPr lang="en-US" sz="800" b="1" i="1" u="none" strike="noStrike" baseline="0" dirty="0">
                <a:highlight>
                  <a:srgbClr val="FFFF00"/>
                </a:highlight>
                <a:latin typeface="ArnoPro-Regular"/>
              </a:rPr>
              <a:t>max</a:t>
            </a:r>
            <a:r>
              <a:rPr lang="en-US" sz="1800" b="1" i="1" u="none" strike="noStrike" baseline="0" dirty="0">
                <a:highlight>
                  <a:srgbClr val="FFFF00"/>
                </a:highlight>
                <a:latin typeface="ArnoPro-Regular"/>
              </a:rPr>
              <a:t>-driven or trough-driven, as this informs the necessary PK for a novel mechanism and translation to human use.</a:t>
            </a:r>
            <a:endParaRPr lang="en-US" b="1" i="1" dirty="0">
              <a:highlight>
                <a:srgbClr val="FFFF00"/>
              </a:highlight>
            </a:endParaRPr>
          </a:p>
        </p:txBody>
      </p:sp>
      <p:sp>
        <p:nvSpPr>
          <p:cNvPr id="8" name="TextBox 7">
            <a:extLst>
              <a:ext uri="{FF2B5EF4-FFF2-40B4-BE49-F238E27FC236}">
                <a16:creationId xmlns:a16="http://schemas.microsoft.com/office/drawing/2014/main" id="{89566635-2C76-352A-DF6D-199A5E319FBF}"/>
              </a:ext>
            </a:extLst>
          </p:cNvPr>
          <p:cNvSpPr txBox="1"/>
          <p:nvPr/>
        </p:nvSpPr>
        <p:spPr>
          <a:xfrm>
            <a:off x="1696631" y="33593"/>
            <a:ext cx="8969829" cy="671851"/>
          </a:xfrm>
          <a:prstGeom prst="rect">
            <a:avLst/>
          </a:prstGeom>
          <a:noFill/>
        </p:spPr>
        <p:txBody>
          <a:bodyPr wrap="square">
            <a:spAutoFit/>
          </a:bodyPr>
          <a:lstStyle/>
          <a:p>
            <a:pPr algn="ctr">
              <a:lnSpc>
                <a:spcPct val="150000"/>
              </a:lnSpc>
              <a:spcBef>
                <a:spcPct val="0"/>
              </a:spcBef>
            </a:pPr>
            <a:r>
              <a:rPr lang="de-CH" sz="2800" i="1" dirty="0">
                <a:solidFill>
                  <a:srgbClr val="C00000"/>
                </a:solidFill>
                <a:ea typeface="+mj-ea"/>
                <a:cs typeface="+mj-cs"/>
              </a:rPr>
              <a:t>Human Dose </a:t>
            </a:r>
            <a:r>
              <a:rPr lang="de-CH" sz="2800" i="1" dirty="0" err="1">
                <a:solidFill>
                  <a:srgbClr val="C00000"/>
                </a:solidFill>
                <a:ea typeface="+mj-ea"/>
                <a:cs typeface="+mj-cs"/>
              </a:rPr>
              <a:t>Prediction</a:t>
            </a:r>
            <a:r>
              <a:rPr lang="de-CH" sz="2800" i="1" dirty="0">
                <a:solidFill>
                  <a:srgbClr val="C00000"/>
                </a:solidFill>
                <a:ea typeface="+mj-ea"/>
                <a:cs typeface="+mj-cs"/>
              </a:rPr>
              <a:t>: </a:t>
            </a:r>
            <a:r>
              <a:rPr lang="de-CH" sz="2800" i="1" dirty="0" err="1">
                <a:solidFill>
                  <a:srgbClr val="C00000"/>
                </a:solidFill>
                <a:ea typeface="+mj-ea"/>
                <a:cs typeface="+mj-cs"/>
              </a:rPr>
              <a:t>Forgotten</a:t>
            </a:r>
            <a:r>
              <a:rPr lang="de-CH" sz="2800" i="1" dirty="0">
                <a:solidFill>
                  <a:srgbClr val="C00000"/>
                </a:solidFill>
                <a:ea typeface="+mj-ea"/>
                <a:cs typeface="+mj-cs"/>
              </a:rPr>
              <a:t> </a:t>
            </a:r>
            <a:r>
              <a:rPr lang="de-CH" sz="2800" i="1" dirty="0" err="1">
                <a:solidFill>
                  <a:srgbClr val="C00000"/>
                </a:solidFill>
                <a:ea typeface="+mj-ea"/>
                <a:cs typeface="+mj-cs"/>
              </a:rPr>
              <a:t>Assumptions</a:t>
            </a:r>
            <a:r>
              <a:rPr lang="de-CH" sz="2800" i="1" dirty="0">
                <a:solidFill>
                  <a:srgbClr val="C00000"/>
                </a:solidFill>
                <a:ea typeface="+mj-ea"/>
                <a:cs typeface="+mj-cs"/>
              </a:rPr>
              <a:t> </a:t>
            </a:r>
            <a:endParaRPr lang="en-US" sz="2800" i="1" dirty="0">
              <a:solidFill>
                <a:srgbClr val="C00000"/>
              </a:solidFill>
              <a:ea typeface="+mj-ea"/>
              <a:cs typeface="+mj-cs"/>
            </a:endParaRPr>
          </a:p>
        </p:txBody>
      </p:sp>
      <p:sp>
        <p:nvSpPr>
          <p:cNvPr id="9" name="TextBox 8">
            <a:extLst>
              <a:ext uri="{FF2B5EF4-FFF2-40B4-BE49-F238E27FC236}">
                <a16:creationId xmlns:a16="http://schemas.microsoft.com/office/drawing/2014/main" id="{DC1EC500-B20F-41BA-BCC0-C2FC09E81374}"/>
              </a:ext>
            </a:extLst>
          </p:cNvPr>
          <p:cNvSpPr txBox="1"/>
          <p:nvPr/>
        </p:nvSpPr>
        <p:spPr>
          <a:xfrm>
            <a:off x="3766373" y="5039712"/>
            <a:ext cx="5537882" cy="338554"/>
          </a:xfrm>
          <a:prstGeom prst="rect">
            <a:avLst/>
          </a:prstGeom>
          <a:noFill/>
        </p:spPr>
        <p:txBody>
          <a:bodyPr wrap="square" rtlCol="0">
            <a:spAutoFit/>
          </a:bodyPr>
          <a:lstStyle/>
          <a:p>
            <a:pPr algn="ctr"/>
            <a:r>
              <a:rPr lang="en-US" sz="1600" dirty="0">
                <a:solidFill>
                  <a:srgbClr val="C00000"/>
                </a:solidFill>
                <a:latin typeface="Calibri" panose="020F0502020204030204" pitchFamily="34" charset="0"/>
              </a:rPr>
              <a:t>Srinivasan and Lloyd, </a:t>
            </a:r>
            <a:r>
              <a:rPr lang="en-US" sz="1600" i="1" dirty="0">
                <a:solidFill>
                  <a:srgbClr val="C00000"/>
                </a:solidFill>
                <a:latin typeface="Calibri" panose="020F0502020204030204" pitchFamily="34" charset="0"/>
              </a:rPr>
              <a:t>J. Med. Chem.</a:t>
            </a:r>
            <a:r>
              <a:rPr lang="en-US" sz="1600" dirty="0">
                <a:solidFill>
                  <a:srgbClr val="C00000"/>
                </a:solidFill>
                <a:latin typeface="Calibri" panose="020F0502020204030204" pitchFamily="34" charset="0"/>
              </a:rPr>
              <a:t> </a:t>
            </a:r>
            <a:r>
              <a:rPr lang="en-US" sz="1600" b="1" dirty="0">
                <a:solidFill>
                  <a:srgbClr val="C00000"/>
                </a:solidFill>
                <a:latin typeface="Calibri" panose="020F0502020204030204" pitchFamily="34" charset="0"/>
              </a:rPr>
              <a:t>2024</a:t>
            </a:r>
            <a:r>
              <a:rPr lang="en-US" sz="1600" dirty="0">
                <a:solidFill>
                  <a:srgbClr val="C00000"/>
                </a:solidFill>
                <a:latin typeface="Calibri" panose="020F0502020204030204" pitchFamily="34" charset="0"/>
              </a:rPr>
              <a:t>, </a:t>
            </a:r>
            <a:r>
              <a:rPr lang="en-US" sz="1600" i="1" dirty="0">
                <a:solidFill>
                  <a:srgbClr val="C00000"/>
                </a:solidFill>
                <a:latin typeface="Calibri" panose="020F0502020204030204" pitchFamily="34" charset="0"/>
              </a:rPr>
              <a:t>67</a:t>
            </a:r>
            <a:r>
              <a:rPr lang="en-US" sz="1600" dirty="0">
                <a:solidFill>
                  <a:srgbClr val="C00000"/>
                </a:solidFill>
                <a:latin typeface="Calibri" panose="020F0502020204030204" pitchFamily="34" charset="0"/>
              </a:rPr>
              <a:t>, 17391-17934</a:t>
            </a:r>
          </a:p>
        </p:txBody>
      </p:sp>
      <p:sp>
        <p:nvSpPr>
          <p:cNvPr id="10" name="TextBox 9">
            <a:extLst>
              <a:ext uri="{FF2B5EF4-FFF2-40B4-BE49-F238E27FC236}">
                <a16:creationId xmlns:a16="http://schemas.microsoft.com/office/drawing/2014/main" id="{EFBFB14E-B006-D46F-8DE1-92EEF02C3078}"/>
              </a:ext>
            </a:extLst>
          </p:cNvPr>
          <p:cNvSpPr txBox="1"/>
          <p:nvPr/>
        </p:nvSpPr>
        <p:spPr>
          <a:xfrm>
            <a:off x="1696631" y="4263399"/>
            <a:ext cx="8969829" cy="506292"/>
          </a:xfrm>
          <a:prstGeom prst="rect">
            <a:avLst/>
          </a:prstGeom>
          <a:noFill/>
        </p:spPr>
        <p:txBody>
          <a:bodyPr wrap="square">
            <a:spAutoFit/>
          </a:bodyPr>
          <a:lstStyle/>
          <a:p>
            <a:pPr algn="ctr">
              <a:lnSpc>
                <a:spcPct val="150000"/>
              </a:lnSpc>
              <a:spcBef>
                <a:spcPct val="0"/>
              </a:spcBef>
            </a:pPr>
            <a:r>
              <a:rPr lang="de-CH" sz="2000" i="1" dirty="0" err="1">
                <a:solidFill>
                  <a:srgbClr val="C00000"/>
                </a:solidFill>
                <a:ea typeface="+mj-ea"/>
                <a:cs typeface="+mj-cs"/>
              </a:rPr>
              <a:t>For</a:t>
            </a:r>
            <a:r>
              <a:rPr lang="de-CH" sz="2000" i="1" dirty="0">
                <a:solidFill>
                  <a:srgbClr val="C00000"/>
                </a:solidFill>
                <a:ea typeface="+mj-ea"/>
                <a:cs typeface="+mj-cs"/>
              </a:rPr>
              <a:t> </a:t>
            </a:r>
            <a:r>
              <a:rPr lang="de-CH" sz="2000" i="1" dirty="0" err="1">
                <a:solidFill>
                  <a:srgbClr val="C00000"/>
                </a:solidFill>
                <a:ea typeface="+mj-ea"/>
                <a:cs typeface="+mj-cs"/>
              </a:rPr>
              <a:t>some</a:t>
            </a:r>
            <a:r>
              <a:rPr lang="de-CH" sz="2000" i="1" dirty="0">
                <a:solidFill>
                  <a:srgbClr val="C00000"/>
                </a:solidFill>
                <a:ea typeface="+mj-ea"/>
                <a:cs typeface="+mj-cs"/>
              </a:rPr>
              <a:t> </a:t>
            </a:r>
            <a:r>
              <a:rPr lang="de-CH" sz="2000" i="1" dirty="0" err="1">
                <a:solidFill>
                  <a:srgbClr val="C00000"/>
                </a:solidFill>
                <a:ea typeface="+mj-ea"/>
                <a:cs typeface="+mj-cs"/>
              </a:rPr>
              <a:t>of</a:t>
            </a:r>
            <a:r>
              <a:rPr lang="de-CH" sz="2000" i="1" dirty="0">
                <a:solidFill>
                  <a:srgbClr val="C00000"/>
                </a:solidFill>
                <a:ea typeface="+mj-ea"/>
                <a:cs typeface="+mj-cs"/>
              </a:rPr>
              <a:t> </a:t>
            </a:r>
            <a:r>
              <a:rPr lang="de-CH" sz="2000" i="1" dirty="0" err="1">
                <a:solidFill>
                  <a:srgbClr val="C00000"/>
                </a:solidFill>
                <a:ea typeface="+mj-ea"/>
                <a:cs typeface="+mj-cs"/>
              </a:rPr>
              <a:t>the</a:t>
            </a:r>
            <a:r>
              <a:rPr lang="de-CH" sz="2000" i="1" dirty="0">
                <a:solidFill>
                  <a:srgbClr val="C00000"/>
                </a:solidFill>
                <a:ea typeface="+mj-ea"/>
                <a:cs typeface="+mj-cs"/>
              </a:rPr>
              <a:t> </a:t>
            </a:r>
            <a:r>
              <a:rPr lang="de-CH" sz="2000" i="1" dirty="0" err="1">
                <a:solidFill>
                  <a:srgbClr val="C00000"/>
                </a:solidFill>
                <a:ea typeface="+mj-ea"/>
                <a:cs typeface="+mj-cs"/>
              </a:rPr>
              <a:t>caveats</a:t>
            </a:r>
            <a:r>
              <a:rPr lang="de-CH" sz="2000" i="1" dirty="0">
                <a:solidFill>
                  <a:srgbClr val="C00000"/>
                </a:solidFill>
                <a:ea typeface="+mj-ea"/>
                <a:cs typeface="+mj-cs"/>
              </a:rPr>
              <a:t>, and potential </a:t>
            </a:r>
            <a:r>
              <a:rPr lang="de-CH" sz="2000" i="1" dirty="0" err="1">
                <a:solidFill>
                  <a:srgbClr val="C00000"/>
                </a:solidFill>
                <a:ea typeface="+mj-ea"/>
                <a:cs typeface="+mj-cs"/>
              </a:rPr>
              <a:t>errors</a:t>
            </a:r>
            <a:r>
              <a:rPr lang="de-CH" sz="2000" i="1" dirty="0">
                <a:solidFill>
                  <a:srgbClr val="C00000"/>
                </a:solidFill>
                <a:ea typeface="+mj-ea"/>
                <a:cs typeface="+mj-cs"/>
              </a:rPr>
              <a:t>, in </a:t>
            </a:r>
            <a:r>
              <a:rPr lang="de-CH" sz="2000" i="1" dirty="0" err="1">
                <a:solidFill>
                  <a:srgbClr val="C00000"/>
                </a:solidFill>
                <a:ea typeface="+mj-ea"/>
                <a:cs typeface="+mj-cs"/>
              </a:rPr>
              <a:t>determining</a:t>
            </a:r>
            <a:r>
              <a:rPr lang="de-CH" sz="2000" i="1" dirty="0">
                <a:solidFill>
                  <a:srgbClr val="C00000"/>
                </a:solidFill>
                <a:ea typeface="+mj-ea"/>
                <a:cs typeface="+mj-cs"/>
              </a:rPr>
              <a:t> IC50 and EC50 </a:t>
            </a:r>
            <a:r>
              <a:rPr lang="de-CH" sz="2000" i="1" dirty="0" err="1">
                <a:solidFill>
                  <a:srgbClr val="C00000"/>
                </a:solidFill>
                <a:ea typeface="+mj-ea"/>
                <a:cs typeface="+mj-cs"/>
              </a:rPr>
              <a:t>see</a:t>
            </a:r>
            <a:r>
              <a:rPr lang="de-CH" sz="2000" i="1" dirty="0">
                <a:solidFill>
                  <a:srgbClr val="C00000"/>
                </a:solidFill>
                <a:ea typeface="+mj-ea"/>
                <a:cs typeface="+mj-cs"/>
              </a:rPr>
              <a:t>:</a:t>
            </a:r>
            <a:endParaRPr lang="en-US" sz="2000" i="1" dirty="0">
              <a:solidFill>
                <a:srgbClr val="C00000"/>
              </a:solidFill>
              <a:ea typeface="+mj-ea"/>
              <a:cs typeface="+mj-cs"/>
            </a:endParaRPr>
          </a:p>
        </p:txBody>
      </p:sp>
      <p:sp>
        <p:nvSpPr>
          <p:cNvPr id="11" name="Star: 5 Points 10">
            <a:extLst>
              <a:ext uri="{FF2B5EF4-FFF2-40B4-BE49-F238E27FC236}">
                <a16:creationId xmlns:a16="http://schemas.microsoft.com/office/drawing/2014/main" id="{5015AB60-DFCB-EE8A-E5DD-5E1CE6D7FEE6}"/>
              </a:ext>
            </a:extLst>
          </p:cNvPr>
          <p:cNvSpPr/>
          <p:nvPr/>
        </p:nvSpPr>
        <p:spPr>
          <a:xfrm>
            <a:off x="563520" y="398176"/>
            <a:ext cx="375007" cy="34950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4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A3863-1574-0B4D-58F0-FC40AE63AA1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04079C-9B4A-7E87-A849-F5258ED8FA63}"/>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23</a:t>
            </a:fld>
            <a:endParaRPr lang="en-ZA" dirty="0"/>
          </a:p>
        </p:txBody>
      </p:sp>
      <p:pic>
        <p:nvPicPr>
          <p:cNvPr id="3" name="Graphic 19">
            <a:extLst>
              <a:ext uri="{FF2B5EF4-FFF2-40B4-BE49-F238E27FC236}">
                <a16:creationId xmlns:a16="http://schemas.microsoft.com/office/drawing/2014/main" id="{9A5D9DB3-1ECE-C2C4-1C78-11FEC5A88BD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6" name="TextBox 5">
            <a:extLst>
              <a:ext uri="{FF2B5EF4-FFF2-40B4-BE49-F238E27FC236}">
                <a16:creationId xmlns:a16="http://schemas.microsoft.com/office/drawing/2014/main" id="{9F7F5DBE-C18A-4908-8E54-92E49D115A79}"/>
              </a:ext>
            </a:extLst>
          </p:cNvPr>
          <p:cNvSpPr txBox="1"/>
          <p:nvPr/>
        </p:nvSpPr>
        <p:spPr>
          <a:xfrm>
            <a:off x="1407649" y="4959259"/>
            <a:ext cx="2887301" cy="523220"/>
          </a:xfrm>
          <a:prstGeom prst="rect">
            <a:avLst/>
          </a:prstGeom>
          <a:noFill/>
        </p:spPr>
        <p:txBody>
          <a:bodyPr wrap="square">
            <a:spAutoFit/>
          </a:bodyPr>
          <a:lstStyle/>
          <a:p>
            <a:pPr algn="ctr"/>
            <a:r>
              <a:rPr lang="en-US" sz="1400" b="1" dirty="0">
                <a:solidFill>
                  <a:srgbClr val="C00000"/>
                </a:solidFill>
              </a:rPr>
              <a:t>TOTAL </a:t>
            </a:r>
            <a:r>
              <a:rPr lang="en-US" sz="1400" b="1" dirty="0" err="1">
                <a:solidFill>
                  <a:srgbClr val="C00000"/>
                </a:solidFill>
              </a:rPr>
              <a:t>C</a:t>
            </a:r>
            <a:r>
              <a:rPr lang="en-US" sz="1400" b="1" baseline="-25000" dirty="0" err="1">
                <a:solidFill>
                  <a:srgbClr val="C00000"/>
                </a:solidFill>
              </a:rPr>
              <a:t>max,ss</a:t>
            </a:r>
            <a:r>
              <a:rPr lang="en-US" sz="1400" b="1" baseline="-25000" dirty="0">
                <a:solidFill>
                  <a:srgbClr val="C00000"/>
                </a:solidFill>
              </a:rPr>
              <a:t> </a:t>
            </a:r>
            <a:r>
              <a:rPr lang="en-US" sz="1400" b="1" dirty="0">
                <a:solidFill>
                  <a:srgbClr val="C00000"/>
                </a:solidFill>
              </a:rPr>
              <a:t>= 824 ng/mL </a:t>
            </a:r>
          </a:p>
          <a:p>
            <a:pPr algn="ctr"/>
            <a:r>
              <a:rPr lang="en-US" sz="1400" b="1" dirty="0">
                <a:solidFill>
                  <a:srgbClr val="C00000"/>
                </a:solidFill>
              </a:rPr>
              <a:t>TOTAL </a:t>
            </a:r>
            <a:r>
              <a:rPr lang="en-US" sz="1400" b="1" dirty="0" err="1">
                <a:solidFill>
                  <a:srgbClr val="C00000"/>
                </a:solidFill>
              </a:rPr>
              <a:t>C</a:t>
            </a:r>
            <a:r>
              <a:rPr lang="en-US" sz="1400" b="1" baseline="-25000" dirty="0" err="1">
                <a:solidFill>
                  <a:srgbClr val="C00000"/>
                </a:solidFill>
              </a:rPr>
              <a:t>min,ss</a:t>
            </a:r>
            <a:r>
              <a:rPr lang="en-US" sz="1400" b="1" baseline="-25000" dirty="0">
                <a:solidFill>
                  <a:srgbClr val="C00000"/>
                </a:solidFill>
              </a:rPr>
              <a:t> </a:t>
            </a:r>
            <a:r>
              <a:rPr lang="en-US" sz="1400" b="1" dirty="0">
                <a:solidFill>
                  <a:srgbClr val="C00000"/>
                </a:solidFill>
              </a:rPr>
              <a:t>= 681 ng/mL </a:t>
            </a:r>
          </a:p>
        </p:txBody>
      </p:sp>
      <p:graphicFrame>
        <p:nvGraphicFramePr>
          <p:cNvPr id="7" name="Chart 6">
            <a:extLst>
              <a:ext uri="{FF2B5EF4-FFF2-40B4-BE49-F238E27FC236}">
                <a16:creationId xmlns:a16="http://schemas.microsoft.com/office/drawing/2014/main" id="{84FF47F6-D03B-86D5-9080-4EE0E774C024}"/>
              </a:ext>
            </a:extLst>
          </p:cNvPr>
          <p:cNvGraphicFramePr>
            <a:graphicFrameLocks/>
          </p:cNvGraphicFramePr>
          <p:nvPr>
            <p:extLst>
              <p:ext uri="{D42A27DB-BD31-4B8C-83A1-F6EECF244321}">
                <p14:modId xmlns:p14="http://schemas.microsoft.com/office/powerpoint/2010/main" val="2513633860"/>
              </p:ext>
            </p:extLst>
          </p:nvPr>
        </p:nvGraphicFramePr>
        <p:xfrm>
          <a:off x="55205" y="1354290"/>
          <a:ext cx="4993267" cy="345025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B6DBFE58-C582-5364-790C-6F84B8E03077}"/>
              </a:ext>
            </a:extLst>
          </p:cNvPr>
          <p:cNvCxnSpPr>
            <a:cxnSpLocks/>
          </p:cNvCxnSpPr>
          <p:nvPr/>
        </p:nvCxnSpPr>
        <p:spPr>
          <a:xfrm>
            <a:off x="850750" y="2663806"/>
            <a:ext cx="3904150"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Arrow: Right 8">
            <a:extLst>
              <a:ext uri="{FF2B5EF4-FFF2-40B4-BE49-F238E27FC236}">
                <a16:creationId xmlns:a16="http://schemas.microsoft.com/office/drawing/2014/main" id="{065935FA-C402-EA47-F8A4-43E323FA0B69}"/>
              </a:ext>
            </a:extLst>
          </p:cNvPr>
          <p:cNvSpPr/>
          <p:nvPr/>
        </p:nvSpPr>
        <p:spPr>
          <a:xfrm rot="10800000">
            <a:off x="4881831" y="2528513"/>
            <a:ext cx="313427" cy="2705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9508241-9F47-60F6-D557-ED50DD746AC9}"/>
              </a:ext>
            </a:extLst>
          </p:cNvPr>
          <p:cNvSpPr txBox="1"/>
          <p:nvPr/>
        </p:nvSpPr>
        <p:spPr>
          <a:xfrm>
            <a:off x="5254020" y="2901062"/>
            <a:ext cx="1451911" cy="307777"/>
          </a:xfrm>
          <a:prstGeom prst="rect">
            <a:avLst/>
          </a:prstGeom>
          <a:noFill/>
          <a:ln w="25400">
            <a:solidFill>
              <a:srgbClr val="0070C0"/>
            </a:solidFill>
          </a:ln>
        </p:spPr>
        <p:txBody>
          <a:bodyPr wrap="square">
            <a:spAutoFit/>
          </a:bodyPr>
          <a:lstStyle/>
          <a:p>
            <a:r>
              <a:rPr lang="en-US" sz="1400" b="1" i="0" u="none" strike="noStrike" dirty="0">
                <a:solidFill>
                  <a:srgbClr val="FF0000"/>
                </a:solidFill>
                <a:effectLst/>
              </a:rPr>
              <a:t>MIC = 650 ng/mL</a:t>
            </a:r>
            <a:endParaRPr lang="en-US" sz="1400" dirty="0">
              <a:solidFill>
                <a:srgbClr val="FF0000"/>
              </a:solidFill>
            </a:endParaRPr>
          </a:p>
        </p:txBody>
      </p:sp>
      <p:graphicFrame>
        <p:nvGraphicFramePr>
          <p:cNvPr id="12" name="Chart 11">
            <a:extLst>
              <a:ext uri="{FF2B5EF4-FFF2-40B4-BE49-F238E27FC236}">
                <a16:creationId xmlns:a16="http://schemas.microsoft.com/office/drawing/2014/main" id="{402CDA5E-CE86-E2E4-019E-F3E2A0AC5AE7}"/>
              </a:ext>
            </a:extLst>
          </p:cNvPr>
          <p:cNvGraphicFramePr>
            <a:graphicFrameLocks/>
          </p:cNvGraphicFramePr>
          <p:nvPr>
            <p:extLst>
              <p:ext uri="{D42A27DB-BD31-4B8C-83A1-F6EECF244321}">
                <p14:modId xmlns:p14="http://schemas.microsoft.com/office/powerpoint/2010/main" val="17294877"/>
              </p:ext>
            </p:extLst>
          </p:nvPr>
        </p:nvGraphicFramePr>
        <p:xfrm>
          <a:off x="6852717" y="1335436"/>
          <a:ext cx="4804792" cy="3469110"/>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a:extLst>
              <a:ext uri="{FF2B5EF4-FFF2-40B4-BE49-F238E27FC236}">
                <a16:creationId xmlns:a16="http://schemas.microsoft.com/office/drawing/2014/main" id="{36A4FE9E-35EE-EDA4-29E5-4DD83D53DA12}"/>
              </a:ext>
            </a:extLst>
          </p:cNvPr>
          <p:cNvCxnSpPr>
            <a:cxnSpLocks/>
          </p:cNvCxnSpPr>
          <p:nvPr/>
        </p:nvCxnSpPr>
        <p:spPr>
          <a:xfrm>
            <a:off x="7516223" y="3214256"/>
            <a:ext cx="3631474"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Arrow: Right 13">
            <a:extLst>
              <a:ext uri="{FF2B5EF4-FFF2-40B4-BE49-F238E27FC236}">
                <a16:creationId xmlns:a16="http://schemas.microsoft.com/office/drawing/2014/main" id="{C4EAA492-F67D-F732-4D40-6527068DC434}"/>
              </a:ext>
            </a:extLst>
          </p:cNvPr>
          <p:cNvSpPr/>
          <p:nvPr/>
        </p:nvSpPr>
        <p:spPr>
          <a:xfrm>
            <a:off x="7088216" y="3079418"/>
            <a:ext cx="320770" cy="2705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5BF975E-1872-8E1E-B2EE-3692B002E1B2}"/>
              </a:ext>
            </a:extLst>
          </p:cNvPr>
          <p:cNvSpPr txBox="1"/>
          <p:nvPr/>
        </p:nvSpPr>
        <p:spPr>
          <a:xfrm>
            <a:off x="7991319" y="4931800"/>
            <a:ext cx="2887301" cy="523220"/>
          </a:xfrm>
          <a:prstGeom prst="rect">
            <a:avLst/>
          </a:prstGeom>
          <a:noFill/>
        </p:spPr>
        <p:txBody>
          <a:bodyPr wrap="square">
            <a:spAutoFit/>
          </a:bodyPr>
          <a:lstStyle/>
          <a:p>
            <a:pPr algn="ctr"/>
            <a:r>
              <a:rPr lang="en-US" sz="1400" b="1" i="0" u="none" strike="noStrike" dirty="0">
                <a:solidFill>
                  <a:srgbClr val="C00000"/>
                </a:solidFill>
                <a:effectLst/>
              </a:rPr>
              <a:t>TOTAL</a:t>
            </a:r>
            <a:r>
              <a:rPr lang="en-US" sz="1400" dirty="0">
                <a:solidFill>
                  <a:srgbClr val="C00000"/>
                </a:solidFill>
              </a:rPr>
              <a:t> </a:t>
            </a:r>
            <a:r>
              <a:rPr lang="en-US" sz="1400" b="1" i="0" u="none" strike="noStrike" dirty="0" err="1">
                <a:solidFill>
                  <a:srgbClr val="C00000"/>
                </a:solidFill>
                <a:effectLst/>
              </a:rPr>
              <a:t>C</a:t>
            </a:r>
            <a:r>
              <a:rPr lang="en-US" sz="1400" b="1" i="0" u="none" strike="noStrike" baseline="-25000" dirty="0" err="1">
                <a:solidFill>
                  <a:srgbClr val="C00000"/>
                </a:solidFill>
                <a:effectLst/>
              </a:rPr>
              <a:t>max,ss</a:t>
            </a:r>
            <a:r>
              <a:rPr lang="en-US" sz="1400" b="1" i="0" u="none" strike="noStrike" baseline="-25000" dirty="0">
                <a:solidFill>
                  <a:srgbClr val="C00000"/>
                </a:solidFill>
                <a:effectLst/>
              </a:rPr>
              <a:t> </a:t>
            </a:r>
            <a:r>
              <a:rPr lang="en-US" sz="1400" b="1" i="0" u="none" strike="noStrike" dirty="0">
                <a:solidFill>
                  <a:srgbClr val="C00000"/>
                </a:solidFill>
                <a:effectLst/>
              </a:rPr>
              <a:t>=1303 ng/mL</a:t>
            </a:r>
            <a:r>
              <a:rPr lang="en-US" sz="1400" dirty="0">
                <a:solidFill>
                  <a:srgbClr val="C00000"/>
                </a:solidFill>
              </a:rPr>
              <a:t> </a:t>
            </a:r>
          </a:p>
          <a:p>
            <a:pPr algn="ctr"/>
            <a:r>
              <a:rPr lang="en-US" sz="1400" b="1" i="0" u="none" strike="noStrike" dirty="0">
                <a:solidFill>
                  <a:srgbClr val="C00000"/>
                </a:solidFill>
                <a:effectLst/>
              </a:rPr>
              <a:t>TOTAL </a:t>
            </a:r>
            <a:r>
              <a:rPr lang="en-US" sz="1400" b="1" i="0" u="none" strike="noStrike" dirty="0" err="1">
                <a:solidFill>
                  <a:srgbClr val="C00000"/>
                </a:solidFill>
                <a:effectLst/>
              </a:rPr>
              <a:t>C</a:t>
            </a:r>
            <a:r>
              <a:rPr lang="en-US" sz="1400" b="1" i="0" u="none" strike="noStrike" baseline="-25000" dirty="0" err="1">
                <a:solidFill>
                  <a:srgbClr val="C00000"/>
                </a:solidFill>
                <a:effectLst/>
              </a:rPr>
              <a:t>min,ss</a:t>
            </a:r>
            <a:r>
              <a:rPr lang="en-US" sz="1400" b="1" i="0" u="none" strike="noStrike" baseline="-25000" dirty="0">
                <a:solidFill>
                  <a:srgbClr val="C00000"/>
                </a:solidFill>
                <a:effectLst/>
              </a:rPr>
              <a:t> </a:t>
            </a:r>
            <a:r>
              <a:rPr lang="en-US" sz="1400" b="1" i="0" u="none" strike="noStrike" dirty="0">
                <a:solidFill>
                  <a:srgbClr val="C00000"/>
                </a:solidFill>
                <a:effectLst/>
              </a:rPr>
              <a:t>= 312 ng/mL</a:t>
            </a:r>
            <a:r>
              <a:rPr lang="en-US" sz="1400" dirty="0">
                <a:solidFill>
                  <a:srgbClr val="C00000"/>
                </a:solidFill>
              </a:rPr>
              <a:t> </a:t>
            </a:r>
          </a:p>
        </p:txBody>
      </p:sp>
      <p:sp>
        <p:nvSpPr>
          <p:cNvPr id="2" name="TextBox 1">
            <a:extLst>
              <a:ext uri="{FF2B5EF4-FFF2-40B4-BE49-F238E27FC236}">
                <a16:creationId xmlns:a16="http://schemas.microsoft.com/office/drawing/2014/main" id="{1FF5EB6F-050C-9AC8-CFDD-D0CD28F0579D}"/>
              </a:ext>
            </a:extLst>
          </p:cNvPr>
          <p:cNvSpPr txBox="1"/>
          <p:nvPr/>
        </p:nvSpPr>
        <p:spPr>
          <a:xfrm>
            <a:off x="471118" y="246508"/>
            <a:ext cx="10582311" cy="671851"/>
          </a:xfrm>
          <a:prstGeom prst="rect">
            <a:avLst/>
          </a:prstGeom>
          <a:noFill/>
        </p:spPr>
        <p:txBody>
          <a:bodyPr wrap="square">
            <a:spAutoFit/>
          </a:bodyPr>
          <a:lstStyle/>
          <a:p>
            <a:pPr algn="ctr">
              <a:lnSpc>
                <a:spcPct val="150000"/>
              </a:lnSpc>
              <a:spcBef>
                <a:spcPct val="0"/>
              </a:spcBef>
            </a:pPr>
            <a:r>
              <a:rPr lang="de-CH" sz="2800" i="1" dirty="0">
                <a:solidFill>
                  <a:srgbClr val="C00000"/>
                </a:solidFill>
                <a:ea typeface="+mj-ea"/>
                <a:cs typeface="+mj-cs"/>
              </a:rPr>
              <a:t>Human Dose </a:t>
            </a:r>
            <a:r>
              <a:rPr lang="de-CH" sz="2800" i="1" dirty="0" err="1">
                <a:solidFill>
                  <a:srgbClr val="C00000"/>
                </a:solidFill>
                <a:ea typeface="+mj-ea"/>
                <a:cs typeface="+mj-cs"/>
              </a:rPr>
              <a:t>Prediction</a:t>
            </a:r>
            <a:r>
              <a:rPr lang="de-CH" sz="2800" i="1" dirty="0">
                <a:solidFill>
                  <a:srgbClr val="C00000"/>
                </a:solidFill>
                <a:ea typeface="+mj-ea"/>
                <a:cs typeface="+mj-cs"/>
              </a:rPr>
              <a:t>: Dose </a:t>
            </a:r>
            <a:r>
              <a:rPr lang="de-CH" sz="2800" i="1" dirty="0" err="1">
                <a:solidFill>
                  <a:srgbClr val="C00000"/>
                </a:solidFill>
                <a:ea typeface="+mj-ea"/>
                <a:cs typeface="+mj-cs"/>
              </a:rPr>
              <a:t>fractionation</a:t>
            </a:r>
            <a:r>
              <a:rPr lang="de-CH" sz="2800" i="1" dirty="0">
                <a:solidFill>
                  <a:srgbClr val="C00000"/>
                </a:solidFill>
                <a:ea typeface="+mj-ea"/>
                <a:cs typeface="+mj-cs"/>
              </a:rPr>
              <a:t> and </a:t>
            </a:r>
            <a:r>
              <a:rPr lang="de-CH" sz="2800" i="1" dirty="0" err="1">
                <a:solidFill>
                  <a:srgbClr val="C00000"/>
                </a:solidFill>
                <a:ea typeface="+mj-ea"/>
                <a:cs typeface="+mj-cs"/>
              </a:rPr>
              <a:t>recognition</a:t>
            </a:r>
            <a:r>
              <a:rPr lang="de-CH" sz="2800" i="1" dirty="0">
                <a:solidFill>
                  <a:srgbClr val="C00000"/>
                </a:solidFill>
                <a:ea typeface="+mj-ea"/>
                <a:cs typeface="+mj-cs"/>
              </a:rPr>
              <a:t> </a:t>
            </a:r>
            <a:r>
              <a:rPr lang="de-CH" sz="2800" i="1" dirty="0" err="1">
                <a:solidFill>
                  <a:srgbClr val="C00000"/>
                </a:solidFill>
                <a:ea typeface="+mj-ea"/>
                <a:cs typeface="+mj-cs"/>
              </a:rPr>
              <a:t>of</a:t>
            </a:r>
            <a:r>
              <a:rPr lang="de-CH" sz="2800" i="1" dirty="0">
                <a:solidFill>
                  <a:srgbClr val="C00000"/>
                </a:solidFill>
                <a:ea typeface="+mj-ea"/>
                <a:cs typeface="+mj-cs"/>
              </a:rPr>
              <a:t> PK </a:t>
            </a:r>
            <a:r>
              <a:rPr lang="de-CH" sz="2800" i="1" dirty="0" err="1">
                <a:solidFill>
                  <a:srgbClr val="C00000"/>
                </a:solidFill>
                <a:ea typeface="+mj-ea"/>
                <a:cs typeface="+mj-cs"/>
              </a:rPr>
              <a:t>driver</a:t>
            </a:r>
            <a:endParaRPr lang="en-US" sz="2800" i="1" dirty="0">
              <a:solidFill>
                <a:srgbClr val="C00000"/>
              </a:solidFill>
              <a:ea typeface="+mj-ea"/>
              <a:cs typeface="+mj-cs"/>
            </a:endParaRPr>
          </a:p>
        </p:txBody>
      </p:sp>
      <p:sp>
        <p:nvSpPr>
          <p:cNvPr id="4" name="Star: 5 Points 3">
            <a:extLst>
              <a:ext uri="{FF2B5EF4-FFF2-40B4-BE49-F238E27FC236}">
                <a16:creationId xmlns:a16="http://schemas.microsoft.com/office/drawing/2014/main" id="{2BE687D1-2840-619C-799A-3C4AA4E8E3CE}"/>
              </a:ext>
            </a:extLst>
          </p:cNvPr>
          <p:cNvSpPr/>
          <p:nvPr/>
        </p:nvSpPr>
        <p:spPr>
          <a:xfrm>
            <a:off x="47074" y="407679"/>
            <a:ext cx="375007" cy="34950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A9385BE-6B40-5686-1C96-3EF71981CED3}"/>
              </a:ext>
            </a:extLst>
          </p:cNvPr>
          <p:cNvSpPr txBox="1"/>
          <p:nvPr/>
        </p:nvSpPr>
        <p:spPr>
          <a:xfrm>
            <a:off x="2961333" y="5891480"/>
            <a:ext cx="6269334" cy="523220"/>
          </a:xfrm>
          <a:prstGeom prst="rect">
            <a:avLst/>
          </a:prstGeom>
          <a:noFill/>
        </p:spPr>
        <p:txBody>
          <a:bodyPr wrap="square">
            <a:spAutoFit/>
          </a:bodyPr>
          <a:lstStyle/>
          <a:p>
            <a:pPr algn="ctr"/>
            <a:r>
              <a:rPr lang="en-US" sz="1400" dirty="0">
                <a:solidFill>
                  <a:srgbClr val="0070C0"/>
                </a:solidFill>
              </a:rPr>
              <a:t>For a recent example see : </a:t>
            </a:r>
            <a:r>
              <a:rPr lang="en-US" sz="1400" dirty="0" err="1">
                <a:solidFill>
                  <a:srgbClr val="0070C0"/>
                </a:solidFill>
              </a:rPr>
              <a:t>Vendeville</a:t>
            </a:r>
            <a:r>
              <a:rPr lang="en-US" sz="1400" dirty="0">
                <a:solidFill>
                  <a:srgbClr val="0070C0"/>
                </a:solidFill>
              </a:rPr>
              <a:t> et al </a:t>
            </a:r>
            <a:r>
              <a:rPr lang="en-US" sz="1400" i="1" dirty="0">
                <a:solidFill>
                  <a:srgbClr val="0070C0"/>
                </a:solidFill>
              </a:rPr>
              <a:t>J. Med. Chem. </a:t>
            </a:r>
            <a:r>
              <a:rPr lang="en-US" sz="1400" b="1" dirty="0">
                <a:solidFill>
                  <a:srgbClr val="0070C0"/>
                </a:solidFill>
              </a:rPr>
              <a:t>2024</a:t>
            </a:r>
            <a:r>
              <a:rPr lang="en-US" sz="1400" dirty="0">
                <a:solidFill>
                  <a:srgbClr val="0070C0"/>
                </a:solidFill>
              </a:rPr>
              <a:t>, 67, 21126-21142</a:t>
            </a:r>
          </a:p>
          <a:p>
            <a:pPr algn="ctr"/>
            <a:r>
              <a:rPr lang="en-US" sz="1400" b="1" dirty="0">
                <a:solidFill>
                  <a:srgbClr val="C00000"/>
                </a:solidFill>
              </a:rPr>
              <a:t>50 mg/kg qd less efficacious than 15 mg/kg bid</a:t>
            </a:r>
          </a:p>
        </p:txBody>
      </p:sp>
    </p:spTree>
    <p:extLst>
      <p:ext uri="{BB962C8B-B14F-4D97-AF65-F5344CB8AC3E}">
        <p14:creationId xmlns:p14="http://schemas.microsoft.com/office/powerpoint/2010/main" val="20546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P spid="10" grpId="0" animBg="1"/>
      <p:bldGraphic spid="12" grpId="0">
        <p:bldAsOne/>
      </p:bldGraphic>
      <p:bldP spid="14"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82791-BC1D-C766-F381-AC9A959C428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FD966A-9495-6886-C877-E49A7DF949B7}"/>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24</a:t>
            </a:fld>
            <a:endParaRPr lang="en-ZA" dirty="0"/>
          </a:p>
        </p:txBody>
      </p:sp>
      <p:pic>
        <p:nvPicPr>
          <p:cNvPr id="3" name="Graphic 19">
            <a:extLst>
              <a:ext uri="{FF2B5EF4-FFF2-40B4-BE49-F238E27FC236}">
                <a16:creationId xmlns:a16="http://schemas.microsoft.com/office/drawing/2014/main" id="{CFF9117A-911B-E1CB-B25F-640ACD66F8F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18" name="Title 17">
            <a:extLst>
              <a:ext uri="{FF2B5EF4-FFF2-40B4-BE49-F238E27FC236}">
                <a16:creationId xmlns:a16="http://schemas.microsoft.com/office/drawing/2014/main" id="{93D1A854-C101-F8E6-CA81-182AE8F2A559}"/>
              </a:ext>
            </a:extLst>
          </p:cNvPr>
          <p:cNvSpPr>
            <a:spLocks noGrp="1"/>
          </p:cNvSpPr>
          <p:nvPr>
            <p:ph type="title"/>
          </p:nvPr>
        </p:nvSpPr>
        <p:spPr>
          <a:xfrm>
            <a:off x="125507" y="102019"/>
            <a:ext cx="11351966" cy="645069"/>
          </a:xfrm>
        </p:spPr>
        <p:txBody>
          <a:bodyPr>
            <a:normAutofit/>
          </a:bodyPr>
          <a:lstStyle/>
          <a:p>
            <a:r>
              <a:rPr lang="en-US" sz="3000" dirty="0"/>
              <a:t>Dose fractionation and Wajima’s human dose prediction method.</a:t>
            </a:r>
          </a:p>
        </p:txBody>
      </p:sp>
      <p:pic>
        <p:nvPicPr>
          <p:cNvPr id="2" name="Picture 1">
            <a:extLst>
              <a:ext uri="{FF2B5EF4-FFF2-40B4-BE49-F238E27FC236}">
                <a16:creationId xmlns:a16="http://schemas.microsoft.com/office/drawing/2014/main" id="{24037C4D-AE6F-30CC-3181-36A5D2F3AFED}"/>
              </a:ext>
            </a:extLst>
          </p:cNvPr>
          <p:cNvPicPr>
            <a:picLocks noChangeAspect="1"/>
          </p:cNvPicPr>
          <p:nvPr/>
        </p:nvPicPr>
        <p:blipFill>
          <a:blip r:embed="rId3"/>
          <a:stretch>
            <a:fillRect/>
          </a:stretch>
        </p:blipFill>
        <p:spPr>
          <a:xfrm>
            <a:off x="3794558" y="751202"/>
            <a:ext cx="3037010" cy="3464090"/>
          </a:xfrm>
          <a:prstGeom prst="rect">
            <a:avLst/>
          </a:prstGeom>
        </p:spPr>
      </p:pic>
      <p:sp>
        <p:nvSpPr>
          <p:cNvPr id="4" name="Subtitle 6">
            <a:extLst>
              <a:ext uri="{FF2B5EF4-FFF2-40B4-BE49-F238E27FC236}">
                <a16:creationId xmlns:a16="http://schemas.microsoft.com/office/drawing/2014/main" id="{6F40D420-8A84-F35E-4B14-EDF3C21F1915}"/>
              </a:ext>
            </a:extLst>
          </p:cNvPr>
          <p:cNvSpPr txBox="1">
            <a:spLocks/>
          </p:cNvSpPr>
          <p:nvPr/>
        </p:nvSpPr>
        <p:spPr>
          <a:xfrm>
            <a:off x="51959" y="4347364"/>
            <a:ext cx="11938000" cy="25106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dirty="0" err="1">
                <a:solidFill>
                  <a:srgbClr val="C00000"/>
                </a:solidFill>
                <a:latin typeface="Montserrat" panose="00000500000000000000" pitchFamily="2" charset="0"/>
              </a:rPr>
              <a:t>Gibhard</a:t>
            </a:r>
            <a:r>
              <a:rPr lang="en-US" sz="1900" b="1" dirty="0">
                <a:solidFill>
                  <a:srgbClr val="C00000"/>
                </a:solidFill>
                <a:latin typeface="Montserrat" panose="00000500000000000000" pitchFamily="2" charset="0"/>
              </a:rPr>
              <a:t> L</a:t>
            </a:r>
            <a:r>
              <a:rPr lang="en-US" sz="1900" dirty="0">
                <a:solidFill>
                  <a:srgbClr val="C00000"/>
                </a:solidFill>
                <a:latin typeface="Montserrat" panose="00000500000000000000" pitchFamily="2" charset="0"/>
              </a:rPr>
              <a:t>, Njoroge M, </a:t>
            </a:r>
            <a:r>
              <a:rPr lang="en-US" sz="1900" dirty="0" err="1">
                <a:solidFill>
                  <a:srgbClr val="C00000"/>
                </a:solidFill>
                <a:latin typeface="Montserrat" panose="00000500000000000000" pitchFamily="2" charset="0"/>
              </a:rPr>
              <a:t>Mulubwa</a:t>
            </a:r>
            <a:r>
              <a:rPr lang="en-US" sz="1900" dirty="0">
                <a:solidFill>
                  <a:srgbClr val="C00000"/>
                </a:solidFill>
                <a:latin typeface="Montserrat" panose="00000500000000000000" pitchFamily="2" charset="0"/>
              </a:rPr>
              <a:t> M, Lawrence N, Smith D, Duffy J, Le </a:t>
            </a:r>
            <a:r>
              <a:rPr lang="en-US" sz="1900" dirty="0" err="1">
                <a:solidFill>
                  <a:srgbClr val="C00000"/>
                </a:solidFill>
                <a:latin typeface="Montserrat" panose="00000500000000000000" pitchFamily="2" charset="0"/>
              </a:rPr>
              <a:t>Manach</a:t>
            </a:r>
            <a:r>
              <a:rPr lang="en-US" sz="1900" dirty="0">
                <a:solidFill>
                  <a:srgbClr val="C00000"/>
                </a:solidFill>
                <a:latin typeface="Montserrat" panose="00000500000000000000" pitchFamily="2" charset="0"/>
              </a:rPr>
              <a:t> C, </a:t>
            </a:r>
            <a:r>
              <a:rPr lang="en-US" sz="1900" dirty="0" err="1">
                <a:solidFill>
                  <a:srgbClr val="C00000"/>
                </a:solidFill>
                <a:latin typeface="Montserrat" panose="00000500000000000000" pitchFamily="2" charset="0"/>
              </a:rPr>
              <a:t>Brunschwig</a:t>
            </a:r>
            <a:r>
              <a:rPr lang="en-US" sz="1900" dirty="0">
                <a:solidFill>
                  <a:srgbClr val="C00000"/>
                </a:solidFill>
                <a:latin typeface="Montserrat" panose="00000500000000000000" pitchFamily="2" charset="0"/>
              </a:rPr>
              <a:t> C, Taylor D, van </a:t>
            </a:r>
            <a:r>
              <a:rPr lang="en-US" sz="1900" dirty="0" err="1">
                <a:solidFill>
                  <a:srgbClr val="C00000"/>
                </a:solidFill>
                <a:latin typeface="Montserrat" panose="00000500000000000000" pitchFamily="2" charset="0"/>
              </a:rPr>
              <a:t>derWesthuyzen</a:t>
            </a:r>
            <a:r>
              <a:rPr lang="en-US" sz="1900" dirty="0">
                <a:solidFill>
                  <a:srgbClr val="C00000"/>
                </a:solidFill>
                <a:latin typeface="Montserrat" panose="00000500000000000000" pitchFamily="2" charset="0"/>
              </a:rPr>
              <a:t> R, Street LJ, </a:t>
            </a:r>
            <a:r>
              <a:rPr lang="en-US" sz="1900" dirty="0" err="1">
                <a:solidFill>
                  <a:srgbClr val="C00000"/>
                </a:solidFill>
                <a:latin typeface="Montserrat" panose="00000500000000000000" pitchFamily="2" charset="0"/>
              </a:rPr>
              <a:t>Basarab</a:t>
            </a:r>
            <a:r>
              <a:rPr lang="en-US" sz="1900" dirty="0">
                <a:solidFill>
                  <a:srgbClr val="C00000"/>
                </a:solidFill>
                <a:latin typeface="Montserrat" panose="00000500000000000000" pitchFamily="2" charset="0"/>
              </a:rPr>
              <a:t> GS, Chibale K. </a:t>
            </a:r>
            <a:r>
              <a:rPr lang="en-US" sz="1900" b="1" dirty="0">
                <a:solidFill>
                  <a:srgbClr val="C00000"/>
                </a:solidFill>
                <a:latin typeface="Montserrat" panose="00000500000000000000" pitchFamily="2" charset="0"/>
              </a:rPr>
              <a:t>2024</a:t>
            </a:r>
            <a:r>
              <a:rPr lang="en-US" sz="1900" dirty="0">
                <a:solidFill>
                  <a:srgbClr val="C00000"/>
                </a:solidFill>
                <a:latin typeface="Montserrat" panose="00000500000000000000" pitchFamily="2" charset="0"/>
              </a:rPr>
              <a:t>. </a:t>
            </a:r>
          </a:p>
          <a:p>
            <a:pPr marL="0" indent="0" algn="ctr">
              <a:buNone/>
            </a:pPr>
            <a:r>
              <a:rPr lang="en-US" sz="1900" i="1" dirty="0">
                <a:solidFill>
                  <a:srgbClr val="C00000"/>
                </a:solidFill>
                <a:latin typeface="Montserrat" panose="00000500000000000000" pitchFamily="2" charset="0"/>
              </a:rPr>
              <a:t>Dose-fractionation studies of a Plasmodium phosphatidylinositol 4-kinase inhibitor in a humanized mouse model of malaria. </a:t>
            </a:r>
          </a:p>
          <a:p>
            <a:pPr marL="0" indent="0" algn="ctr">
              <a:buNone/>
            </a:pPr>
            <a:r>
              <a:rPr lang="en-US" sz="1900" i="1" dirty="0" err="1">
                <a:solidFill>
                  <a:srgbClr val="C00000"/>
                </a:solidFill>
                <a:latin typeface="Montserrat" panose="00000500000000000000" pitchFamily="2" charset="0"/>
              </a:rPr>
              <a:t>Antimicrob</a:t>
            </a:r>
            <a:r>
              <a:rPr lang="en-US" sz="1900" i="1" dirty="0">
                <a:solidFill>
                  <a:srgbClr val="C00000"/>
                </a:solidFill>
                <a:latin typeface="Montserrat" panose="00000500000000000000" pitchFamily="2" charset="0"/>
              </a:rPr>
              <a:t> Agents </a:t>
            </a:r>
            <a:r>
              <a:rPr lang="en-US" sz="1900" i="1" dirty="0" err="1">
                <a:solidFill>
                  <a:srgbClr val="C00000"/>
                </a:solidFill>
                <a:latin typeface="Montserrat" panose="00000500000000000000" pitchFamily="2" charset="0"/>
              </a:rPr>
              <a:t>Chemother</a:t>
            </a:r>
            <a:r>
              <a:rPr lang="en-US" sz="1900" i="1" dirty="0">
                <a:solidFill>
                  <a:srgbClr val="C00000"/>
                </a:solidFill>
                <a:latin typeface="Montserrat" panose="00000500000000000000" pitchFamily="2" charset="0"/>
              </a:rPr>
              <a:t> </a:t>
            </a:r>
            <a:r>
              <a:rPr lang="en-US" sz="1900" dirty="0">
                <a:solidFill>
                  <a:srgbClr val="C00000"/>
                </a:solidFill>
                <a:latin typeface="Montserrat" panose="00000500000000000000" pitchFamily="2" charset="0"/>
              </a:rPr>
              <a:t>68:e00842-24.</a:t>
            </a:r>
            <a:r>
              <a:rPr lang="en-US" sz="1900" u="sng" dirty="0">
                <a:solidFill>
                  <a:srgbClr val="C00000"/>
                </a:solidFill>
                <a:latin typeface="Montserrat" panose="00000500000000000000" pitchFamily="2" charset="0"/>
                <a:hlinkClick r:id="rId4">
                  <a:extLst>
                    <a:ext uri="{A12FA001-AC4F-418D-AE19-62706E023703}">
                      <ahyp:hlinkClr xmlns:ahyp="http://schemas.microsoft.com/office/drawing/2018/hyperlinkcolor" val="tx"/>
                    </a:ext>
                  </a:extLst>
                </a:hlinkClick>
              </a:rPr>
              <a:t>https://doi.org/10.1128/aac.00842-24</a:t>
            </a:r>
            <a:endParaRPr lang="en-US" sz="1900" dirty="0">
              <a:solidFill>
                <a:srgbClr val="C00000"/>
              </a:solidFill>
              <a:latin typeface="Montserrat" panose="00000500000000000000" pitchFamily="2" charset="0"/>
            </a:endParaRPr>
          </a:p>
          <a:p>
            <a:endParaRPr lang="en-US" dirty="0"/>
          </a:p>
        </p:txBody>
      </p:sp>
    </p:spTree>
    <p:extLst>
      <p:ext uri="{BB962C8B-B14F-4D97-AF65-F5344CB8AC3E}">
        <p14:creationId xmlns:p14="http://schemas.microsoft.com/office/powerpoint/2010/main" val="1062402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4E615-8152-5823-3959-B5CB796CB33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57B491-8995-20A3-9F94-7B9E64121622}"/>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25</a:t>
            </a:fld>
            <a:endParaRPr lang="en-ZA" dirty="0"/>
          </a:p>
        </p:txBody>
      </p:sp>
      <p:pic>
        <p:nvPicPr>
          <p:cNvPr id="3" name="Graphic 19">
            <a:extLst>
              <a:ext uri="{FF2B5EF4-FFF2-40B4-BE49-F238E27FC236}">
                <a16:creationId xmlns:a16="http://schemas.microsoft.com/office/drawing/2014/main" id="{9D0D03A6-488B-EA73-148C-E7186FFB424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pic>
        <p:nvPicPr>
          <p:cNvPr id="2" name="Picture 1">
            <a:extLst>
              <a:ext uri="{FF2B5EF4-FFF2-40B4-BE49-F238E27FC236}">
                <a16:creationId xmlns:a16="http://schemas.microsoft.com/office/drawing/2014/main" id="{81515A0D-EB36-4AFB-1FC0-0CF817FF2218}"/>
              </a:ext>
            </a:extLst>
          </p:cNvPr>
          <p:cNvPicPr>
            <a:picLocks noChangeAspect="1"/>
          </p:cNvPicPr>
          <p:nvPr/>
        </p:nvPicPr>
        <p:blipFill>
          <a:blip r:embed="rId3"/>
          <a:stretch>
            <a:fillRect/>
          </a:stretch>
        </p:blipFill>
        <p:spPr>
          <a:xfrm>
            <a:off x="300011" y="212702"/>
            <a:ext cx="3163971" cy="3729791"/>
          </a:xfrm>
          <a:prstGeom prst="rect">
            <a:avLst/>
          </a:prstGeom>
        </p:spPr>
      </p:pic>
      <p:pic>
        <p:nvPicPr>
          <p:cNvPr id="4" name="Picture 3">
            <a:extLst>
              <a:ext uri="{FF2B5EF4-FFF2-40B4-BE49-F238E27FC236}">
                <a16:creationId xmlns:a16="http://schemas.microsoft.com/office/drawing/2014/main" id="{573225B2-9D68-9718-F6D9-B54A4B2E0F31}"/>
              </a:ext>
            </a:extLst>
          </p:cNvPr>
          <p:cNvPicPr>
            <a:picLocks noChangeAspect="1"/>
          </p:cNvPicPr>
          <p:nvPr/>
        </p:nvPicPr>
        <p:blipFill>
          <a:blip r:embed="rId4"/>
          <a:stretch>
            <a:fillRect/>
          </a:stretch>
        </p:blipFill>
        <p:spPr>
          <a:xfrm>
            <a:off x="4603577" y="410395"/>
            <a:ext cx="6750223" cy="3029930"/>
          </a:xfrm>
          <a:prstGeom prst="rect">
            <a:avLst/>
          </a:prstGeom>
        </p:spPr>
      </p:pic>
      <p:sp>
        <p:nvSpPr>
          <p:cNvPr id="6" name="TextBox 5">
            <a:extLst>
              <a:ext uri="{FF2B5EF4-FFF2-40B4-BE49-F238E27FC236}">
                <a16:creationId xmlns:a16="http://schemas.microsoft.com/office/drawing/2014/main" id="{7972F81C-F46F-67DD-BC16-6A03C4EE3DE1}"/>
              </a:ext>
            </a:extLst>
          </p:cNvPr>
          <p:cNvSpPr txBox="1"/>
          <p:nvPr/>
        </p:nvSpPr>
        <p:spPr>
          <a:xfrm>
            <a:off x="1255985" y="4050390"/>
            <a:ext cx="8228104" cy="1015663"/>
          </a:xfrm>
          <a:prstGeom prst="rect">
            <a:avLst/>
          </a:prstGeom>
          <a:noFill/>
          <a:ln w="25400">
            <a:solidFill>
              <a:schemeClr val="accent1"/>
            </a:solidFill>
          </a:ln>
        </p:spPr>
        <p:txBody>
          <a:bodyPr wrap="square">
            <a:spAutoFit/>
          </a:bodyPr>
          <a:lstStyle/>
          <a:p>
            <a:pPr algn="ctr"/>
            <a:r>
              <a:rPr lang="en-US" sz="1200" b="0" i="1" u="none" strike="noStrike" baseline="0" dirty="0">
                <a:solidFill>
                  <a:srgbClr val="211D1E"/>
                </a:solidFill>
                <a:highlight>
                  <a:srgbClr val="FFFF00"/>
                </a:highlight>
                <a:latin typeface="Calibri" panose="020F0502020204030204" pitchFamily="34" charset="0"/>
                <a:ea typeface="Calibri" panose="020F0502020204030204" pitchFamily="34" charset="0"/>
                <a:cs typeface="Calibri" panose="020F0502020204030204" pitchFamily="34" charset="0"/>
              </a:rPr>
              <a:t>First, plasma exposure is only a surrogate for tissue exposure, which is actually driving most pharmacological and toxicological effects. </a:t>
            </a:r>
            <a:r>
              <a:rPr lang="en-US" sz="1200" b="0" i="1" u="none" strike="noStrike" baseline="0" dirty="0">
                <a:solidFill>
                  <a:srgbClr val="211D1E"/>
                </a:solidFill>
                <a:highlight>
                  <a:srgbClr val="E0BABE"/>
                </a:highlight>
                <a:latin typeface="Calibri" panose="020F0502020204030204" pitchFamily="34" charset="0"/>
                <a:ea typeface="Calibri" panose="020F0502020204030204" pitchFamily="34" charset="0"/>
                <a:cs typeface="Calibri" panose="020F0502020204030204" pitchFamily="34" charset="0"/>
              </a:rPr>
              <a:t>Using plasma exposure as a surrogate for tissue exposure assumes that free tissue exposure, in equilibrium, is similar to free plasma exposure, which is usually the case for drugs that have reasonable membrane permeability.</a:t>
            </a:r>
          </a:p>
          <a:p>
            <a:pPr algn="ctr"/>
            <a:r>
              <a:rPr lang="en-US" sz="1200" i="1" dirty="0"/>
              <a:t>Furthermore, in certain cases, plasma levels of a drug may not directly correlate with efficacy. </a:t>
            </a:r>
          </a:p>
          <a:p>
            <a:pPr algn="ctr"/>
            <a:r>
              <a:rPr lang="en-US" sz="1200" i="1" dirty="0"/>
              <a:t>…..this lack of correlation is because of saturable binding to the target ACE pool</a:t>
            </a:r>
          </a:p>
        </p:txBody>
      </p:sp>
      <p:sp>
        <p:nvSpPr>
          <p:cNvPr id="7" name="TextBox 6">
            <a:extLst>
              <a:ext uri="{FF2B5EF4-FFF2-40B4-BE49-F238E27FC236}">
                <a16:creationId xmlns:a16="http://schemas.microsoft.com/office/drawing/2014/main" id="{27A4C2A7-F207-01F0-B1A7-4C966F653F10}"/>
              </a:ext>
            </a:extLst>
          </p:cNvPr>
          <p:cNvSpPr txBox="1"/>
          <p:nvPr/>
        </p:nvSpPr>
        <p:spPr>
          <a:xfrm>
            <a:off x="1255985" y="5173951"/>
            <a:ext cx="8228104" cy="1015663"/>
          </a:xfrm>
          <a:prstGeom prst="rect">
            <a:avLst/>
          </a:prstGeom>
          <a:noFill/>
          <a:ln w="25400">
            <a:solidFill>
              <a:schemeClr val="accent1"/>
            </a:solidFill>
          </a:ln>
        </p:spPr>
        <p:txBody>
          <a:bodyPr wrap="square">
            <a:spAutoFit/>
          </a:bodyPr>
          <a:lstStyle/>
          <a:p>
            <a:pPr algn="ctr"/>
            <a:r>
              <a:rPr lang="en-US" sz="1200" b="0" i="1"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rPr>
              <a:t>…</a:t>
            </a:r>
            <a:r>
              <a:rPr lang="en-US" sz="1200" b="0" i="1" u="none" strike="noStrike" baseline="0" dirty="0">
                <a:solidFill>
                  <a:srgbClr val="211D1E"/>
                </a:solidFill>
                <a:highlight>
                  <a:srgbClr val="E0BABE"/>
                </a:highlight>
                <a:latin typeface="Calibri" panose="020F0502020204030204" pitchFamily="34" charset="0"/>
                <a:ea typeface="Calibri" panose="020F0502020204030204" pitchFamily="34" charset="0"/>
                <a:cs typeface="Calibri" panose="020F0502020204030204" pitchFamily="34" charset="0"/>
              </a:rPr>
              <a:t>the dosing regimen and the duration of dosing may considerably affect the pharmacological and/or toxicological effects induced by the drug (for example, an intermittent dosing schedule is sometimes used for oncology drugs to decrease toxicity). </a:t>
            </a:r>
            <a:r>
              <a:rPr lang="en-US" sz="1200" i="1" dirty="0">
                <a:solidFill>
                  <a:srgbClr val="211D1E"/>
                </a:solidFill>
                <a:latin typeface="Calibri" panose="020F0502020204030204" pitchFamily="34" charset="0"/>
                <a:ea typeface="Calibri" panose="020F0502020204030204" pitchFamily="34" charset="0"/>
                <a:cs typeface="Calibri" panose="020F0502020204030204" pitchFamily="34" charset="0"/>
              </a:rPr>
              <a:t>This is true particularly for drugs with (predicted) short half-lives in humans and oral drugs with low solubility. A twice a day dosing regimen would also be envisaged in cases when lower doses given more frequently are used in an attempt to reduce (expected) Cmax- driven toxicities  </a:t>
            </a:r>
          </a:p>
        </p:txBody>
      </p:sp>
      <p:sp>
        <p:nvSpPr>
          <p:cNvPr id="8" name="TextBox 7">
            <a:extLst>
              <a:ext uri="{FF2B5EF4-FFF2-40B4-BE49-F238E27FC236}">
                <a16:creationId xmlns:a16="http://schemas.microsoft.com/office/drawing/2014/main" id="{264BAB03-6BDC-58BB-86B7-739AE212D05A}"/>
              </a:ext>
            </a:extLst>
          </p:cNvPr>
          <p:cNvSpPr txBox="1"/>
          <p:nvPr/>
        </p:nvSpPr>
        <p:spPr>
          <a:xfrm>
            <a:off x="4068784" y="3420251"/>
            <a:ext cx="2899096" cy="369332"/>
          </a:xfrm>
          <a:prstGeom prst="rect">
            <a:avLst/>
          </a:prstGeom>
          <a:noFill/>
        </p:spPr>
        <p:txBody>
          <a:bodyPr wrap="square">
            <a:spAutoFit/>
          </a:bodyPr>
          <a:lstStyle/>
          <a:p>
            <a:r>
              <a:rPr lang="en-US" sz="1800" b="1" i="0" u="none" strike="noStrik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Limitations of exposure data </a:t>
            </a:r>
            <a:endParaRPr lang="en-US"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E9EA3F8-165E-F07B-7E0D-1FD8B50637B6}"/>
              </a:ext>
            </a:extLst>
          </p:cNvPr>
          <p:cNvSpPr txBox="1"/>
          <p:nvPr/>
        </p:nvSpPr>
        <p:spPr>
          <a:xfrm>
            <a:off x="1294338" y="-161976"/>
            <a:ext cx="8969829" cy="671851"/>
          </a:xfrm>
          <a:prstGeom prst="rect">
            <a:avLst/>
          </a:prstGeom>
          <a:noFill/>
        </p:spPr>
        <p:txBody>
          <a:bodyPr wrap="square">
            <a:spAutoFit/>
          </a:bodyPr>
          <a:lstStyle/>
          <a:p>
            <a:pPr algn="ctr">
              <a:lnSpc>
                <a:spcPct val="150000"/>
              </a:lnSpc>
              <a:spcBef>
                <a:spcPct val="0"/>
              </a:spcBef>
            </a:pPr>
            <a:r>
              <a:rPr lang="de-CH" sz="2800" i="1" dirty="0">
                <a:solidFill>
                  <a:srgbClr val="C00000"/>
                </a:solidFill>
                <a:ea typeface="+mj-ea"/>
                <a:cs typeface="+mj-cs"/>
              </a:rPr>
              <a:t>Human Dose </a:t>
            </a:r>
            <a:r>
              <a:rPr lang="de-CH" sz="2800" i="1" dirty="0" err="1">
                <a:solidFill>
                  <a:srgbClr val="C00000"/>
                </a:solidFill>
                <a:ea typeface="+mj-ea"/>
                <a:cs typeface="+mj-cs"/>
              </a:rPr>
              <a:t>Prediction</a:t>
            </a:r>
            <a:r>
              <a:rPr lang="de-CH" sz="2800" i="1" dirty="0">
                <a:solidFill>
                  <a:srgbClr val="C00000"/>
                </a:solidFill>
                <a:ea typeface="+mj-ea"/>
                <a:cs typeface="+mj-cs"/>
              </a:rPr>
              <a:t>: </a:t>
            </a:r>
            <a:r>
              <a:rPr lang="de-CH" sz="2800" i="1" dirty="0" err="1">
                <a:solidFill>
                  <a:srgbClr val="C00000"/>
                </a:solidFill>
                <a:ea typeface="+mj-ea"/>
                <a:cs typeface="+mj-cs"/>
              </a:rPr>
              <a:t>Forgotten</a:t>
            </a:r>
            <a:r>
              <a:rPr lang="de-CH" sz="2800" i="1" dirty="0">
                <a:solidFill>
                  <a:srgbClr val="C00000"/>
                </a:solidFill>
                <a:ea typeface="+mj-ea"/>
                <a:cs typeface="+mj-cs"/>
              </a:rPr>
              <a:t> </a:t>
            </a:r>
            <a:r>
              <a:rPr lang="de-CH" sz="2800" i="1" dirty="0" err="1">
                <a:solidFill>
                  <a:srgbClr val="C00000"/>
                </a:solidFill>
                <a:ea typeface="+mj-ea"/>
                <a:cs typeface="+mj-cs"/>
              </a:rPr>
              <a:t>Assumptions</a:t>
            </a:r>
            <a:r>
              <a:rPr lang="de-CH" sz="2800" i="1" dirty="0">
                <a:solidFill>
                  <a:srgbClr val="C00000"/>
                </a:solidFill>
                <a:ea typeface="+mj-ea"/>
                <a:cs typeface="+mj-cs"/>
              </a:rPr>
              <a:t> </a:t>
            </a:r>
            <a:endParaRPr lang="en-US" sz="2800" i="1" dirty="0">
              <a:solidFill>
                <a:srgbClr val="C00000"/>
              </a:solidFill>
              <a:ea typeface="+mj-ea"/>
              <a:cs typeface="+mj-cs"/>
            </a:endParaRPr>
          </a:p>
        </p:txBody>
      </p:sp>
      <p:sp>
        <p:nvSpPr>
          <p:cNvPr id="10" name="TextBox 1">
            <a:extLst>
              <a:ext uri="{FF2B5EF4-FFF2-40B4-BE49-F238E27FC236}">
                <a16:creationId xmlns:a16="http://schemas.microsoft.com/office/drawing/2014/main" id="{A191A702-B98E-1A3C-336B-11E0796A438B}"/>
              </a:ext>
            </a:extLst>
          </p:cNvPr>
          <p:cNvSpPr txBox="1">
            <a:spLocks noChangeArrowheads="1"/>
          </p:cNvSpPr>
          <p:nvPr/>
        </p:nvSpPr>
        <p:spPr bwMode="auto">
          <a:xfrm>
            <a:off x="8164101" y="3454329"/>
            <a:ext cx="3569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lnSpc>
                <a:spcPct val="90000"/>
              </a:lnSpc>
              <a:spcBef>
                <a:spcPct val="0"/>
              </a:spcBef>
              <a:spcAft>
                <a:spcPct val="0"/>
              </a:spcAft>
              <a:defRPr sz="2800" b="1">
                <a:solidFill>
                  <a:schemeClr val="tx1"/>
                </a:solidFill>
                <a:latin typeface="Arial" charset="0"/>
              </a:defRPr>
            </a:lvl6pPr>
            <a:lvl7pPr marL="2971800" indent="-228600" eaLnBrk="0" fontAlgn="base" hangingPunct="0">
              <a:lnSpc>
                <a:spcPct val="90000"/>
              </a:lnSpc>
              <a:spcBef>
                <a:spcPct val="0"/>
              </a:spcBef>
              <a:spcAft>
                <a:spcPct val="0"/>
              </a:spcAft>
              <a:defRPr sz="2800" b="1">
                <a:solidFill>
                  <a:schemeClr val="tx1"/>
                </a:solidFill>
                <a:latin typeface="Arial" charset="0"/>
              </a:defRPr>
            </a:lvl7pPr>
            <a:lvl8pPr marL="3429000" indent="-228600" eaLnBrk="0" fontAlgn="base" hangingPunct="0">
              <a:lnSpc>
                <a:spcPct val="90000"/>
              </a:lnSpc>
              <a:spcBef>
                <a:spcPct val="0"/>
              </a:spcBef>
              <a:spcAft>
                <a:spcPct val="0"/>
              </a:spcAft>
              <a:defRPr sz="2800" b="1">
                <a:solidFill>
                  <a:schemeClr val="tx1"/>
                </a:solidFill>
                <a:latin typeface="Arial" charset="0"/>
              </a:defRPr>
            </a:lvl8pPr>
            <a:lvl9pPr marL="3886200" indent="-228600" eaLnBrk="0" fontAlgn="base" hangingPunct="0">
              <a:lnSpc>
                <a:spcPct val="90000"/>
              </a:lnSpc>
              <a:spcBef>
                <a:spcPct val="0"/>
              </a:spcBef>
              <a:spcAft>
                <a:spcPct val="0"/>
              </a:spcAft>
              <a:defRPr sz="2800" b="1">
                <a:solidFill>
                  <a:schemeClr val="tx1"/>
                </a:solidFill>
                <a:latin typeface="Arial" charset="0"/>
              </a:defRPr>
            </a:lvl9pPr>
          </a:lstStyle>
          <a:p>
            <a:pPr algn="ctr"/>
            <a:r>
              <a:rPr lang="en-US" altLang="en-US" sz="1400" b="0" dirty="0">
                <a:solidFill>
                  <a:srgbClr val="C00000"/>
                </a:solidFill>
                <a:latin typeface="Calibri" panose="020F0502020204030204" pitchFamily="34" charset="0"/>
              </a:rPr>
              <a:t>Muller PY, Milton MN, </a:t>
            </a:r>
          </a:p>
          <a:p>
            <a:pPr algn="ctr"/>
            <a:r>
              <a:rPr lang="en-US" altLang="en-US" sz="1400" b="0" i="1" dirty="0">
                <a:solidFill>
                  <a:srgbClr val="C00000"/>
                </a:solidFill>
                <a:latin typeface="Calibri" panose="020F0502020204030204" pitchFamily="34" charset="0"/>
              </a:rPr>
              <a:t>Nature Rev. Drug </a:t>
            </a:r>
            <a:r>
              <a:rPr lang="en-US" altLang="en-US" sz="1400" b="0" i="1" dirty="0" err="1">
                <a:solidFill>
                  <a:srgbClr val="C00000"/>
                </a:solidFill>
                <a:latin typeface="Calibri" panose="020F0502020204030204" pitchFamily="34" charset="0"/>
              </a:rPr>
              <a:t>Discov</a:t>
            </a:r>
            <a:r>
              <a:rPr lang="en-US" altLang="en-US" sz="1400" b="0" i="1" dirty="0">
                <a:solidFill>
                  <a:srgbClr val="C00000"/>
                </a:solidFill>
                <a:latin typeface="Calibri" panose="020F0502020204030204" pitchFamily="34" charset="0"/>
              </a:rPr>
              <a:t>.</a:t>
            </a:r>
            <a:r>
              <a:rPr lang="en-US" altLang="en-US" sz="1400" b="0" dirty="0">
                <a:solidFill>
                  <a:srgbClr val="C00000"/>
                </a:solidFill>
                <a:latin typeface="Calibri" panose="020F0502020204030204" pitchFamily="34" charset="0"/>
              </a:rPr>
              <a:t>, </a:t>
            </a:r>
            <a:r>
              <a:rPr lang="en-US" altLang="en-US" sz="1400" dirty="0">
                <a:solidFill>
                  <a:srgbClr val="C00000"/>
                </a:solidFill>
                <a:latin typeface="Calibri" panose="020F0502020204030204" pitchFamily="34" charset="0"/>
              </a:rPr>
              <a:t>2012</a:t>
            </a:r>
            <a:r>
              <a:rPr lang="en-US" altLang="en-US" sz="1400" b="0" dirty="0">
                <a:solidFill>
                  <a:srgbClr val="C00000"/>
                </a:solidFill>
                <a:latin typeface="Calibri" panose="020F0502020204030204" pitchFamily="34" charset="0"/>
              </a:rPr>
              <a:t> , </a:t>
            </a:r>
            <a:r>
              <a:rPr lang="en-US" altLang="en-US" sz="1400" b="0" i="1" dirty="0">
                <a:solidFill>
                  <a:srgbClr val="C00000"/>
                </a:solidFill>
                <a:latin typeface="Calibri" panose="020F0502020204030204" pitchFamily="34" charset="0"/>
              </a:rPr>
              <a:t>11</a:t>
            </a:r>
            <a:r>
              <a:rPr lang="en-US" altLang="en-US" sz="1400" b="0" dirty="0">
                <a:solidFill>
                  <a:srgbClr val="C00000"/>
                </a:solidFill>
                <a:latin typeface="Calibri" panose="020F0502020204030204" pitchFamily="34" charset="0"/>
              </a:rPr>
              <a:t>, 751-761</a:t>
            </a:r>
          </a:p>
        </p:txBody>
      </p:sp>
      <p:sp>
        <p:nvSpPr>
          <p:cNvPr id="11" name="Star: 5 Points 10">
            <a:extLst>
              <a:ext uri="{FF2B5EF4-FFF2-40B4-BE49-F238E27FC236}">
                <a16:creationId xmlns:a16="http://schemas.microsoft.com/office/drawing/2014/main" id="{D94938C2-D670-FF21-194E-F88C8DF4BA1F}"/>
              </a:ext>
            </a:extLst>
          </p:cNvPr>
          <p:cNvSpPr/>
          <p:nvPr/>
        </p:nvSpPr>
        <p:spPr>
          <a:xfrm>
            <a:off x="81032" y="60887"/>
            <a:ext cx="375007" cy="34950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9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EED16-B35E-9DED-EB7C-CF0A8BD6C09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297F40-9A23-5A56-8D69-11BADAED7F27}"/>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26</a:t>
            </a:fld>
            <a:endParaRPr lang="en-ZA" dirty="0"/>
          </a:p>
        </p:txBody>
      </p:sp>
      <p:pic>
        <p:nvPicPr>
          <p:cNvPr id="3" name="Graphic 19">
            <a:extLst>
              <a:ext uri="{FF2B5EF4-FFF2-40B4-BE49-F238E27FC236}">
                <a16:creationId xmlns:a16="http://schemas.microsoft.com/office/drawing/2014/main" id="{89FD4B3B-5B3E-8948-7826-5741BA7A050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258174" y="275478"/>
            <a:ext cx="512486" cy="577890"/>
          </a:xfrm>
          <a:prstGeom prst="rect">
            <a:avLst/>
          </a:prstGeom>
        </p:spPr>
      </p:pic>
      <p:sp>
        <p:nvSpPr>
          <p:cNvPr id="4" name="Title 1">
            <a:extLst>
              <a:ext uri="{FF2B5EF4-FFF2-40B4-BE49-F238E27FC236}">
                <a16:creationId xmlns:a16="http://schemas.microsoft.com/office/drawing/2014/main" id="{F77A707E-57FE-CA37-14A4-54B94AA578FF}"/>
              </a:ext>
            </a:extLst>
          </p:cNvPr>
          <p:cNvSpPr>
            <a:spLocks noGrp="1"/>
          </p:cNvSpPr>
          <p:nvPr>
            <p:ph type="title"/>
          </p:nvPr>
        </p:nvSpPr>
        <p:spPr>
          <a:xfrm>
            <a:off x="839788" y="276225"/>
            <a:ext cx="9704387" cy="644525"/>
          </a:xfrm>
        </p:spPr>
        <p:txBody>
          <a:bodyPr>
            <a:normAutofit/>
          </a:bodyPr>
          <a:lstStyle/>
          <a:p>
            <a:pPr algn="ctr"/>
            <a:r>
              <a:rPr lang="en-ZA" dirty="0"/>
              <a:t>Points to take home</a:t>
            </a:r>
          </a:p>
        </p:txBody>
      </p:sp>
      <p:sp>
        <p:nvSpPr>
          <p:cNvPr id="6" name="Title 1">
            <a:extLst>
              <a:ext uri="{FF2B5EF4-FFF2-40B4-BE49-F238E27FC236}">
                <a16:creationId xmlns:a16="http://schemas.microsoft.com/office/drawing/2014/main" id="{B542F234-FD82-A255-82E3-484B2AE67D62}"/>
              </a:ext>
            </a:extLst>
          </p:cNvPr>
          <p:cNvSpPr txBox="1">
            <a:spLocks/>
          </p:cNvSpPr>
          <p:nvPr/>
        </p:nvSpPr>
        <p:spPr>
          <a:xfrm>
            <a:off x="0" y="1085011"/>
            <a:ext cx="11775233" cy="36512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pPr algn="ctr">
              <a:lnSpc>
                <a:spcPct val="170000"/>
              </a:lnSpc>
            </a:pPr>
            <a:r>
              <a:rPr lang="en-ZA" sz="6400" dirty="0"/>
              <a:t>1. Pharmacokinetics models: non-compartmental, compartmental and PBPK</a:t>
            </a:r>
          </a:p>
          <a:p>
            <a:pPr marL="742950" indent="-742950" algn="ctr">
              <a:buFont typeface="+mj-lt"/>
              <a:buAutoNum type="arabicPeriod"/>
            </a:pPr>
            <a:endParaRPr lang="en-ZA" dirty="0"/>
          </a:p>
        </p:txBody>
      </p:sp>
      <p:sp>
        <p:nvSpPr>
          <p:cNvPr id="11" name="Title 1">
            <a:extLst>
              <a:ext uri="{FF2B5EF4-FFF2-40B4-BE49-F238E27FC236}">
                <a16:creationId xmlns:a16="http://schemas.microsoft.com/office/drawing/2014/main" id="{BA6D9BCF-DD40-1015-0C84-CB0EBA59093D}"/>
              </a:ext>
            </a:extLst>
          </p:cNvPr>
          <p:cNvSpPr txBox="1">
            <a:spLocks/>
          </p:cNvSpPr>
          <p:nvPr/>
        </p:nvSpPr>
        <p:spPr>
          <a:xfrm>
            <a:off x="-1" y="1669229"/>
            <a:ext cx="11775233" cy="36512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pPr algn="ctr">
              <a:lnSpc>
                <a:spcPct val="170000"/>
              </a:lnSpc>
            </a:pPr>
            <a:r>
              <a:rPr lang="en-ZA" sz="6400" dirty="0"/>
              <a:t>2. Applications and some details: recognizing compartments.</a:t>
            </a:r>
          </a:p>
          <a:p>
            <a:pPr marL="742950" indent="-742950" algn="ctr">
              <a:buFont typeface="+mj-lt"/>
              <a:buAutoNum type="arabicPeriod"/>
            </a:pPr>
            <a:endParaRPr lang="en-ZA" dirty="0"/>
          </a:p>
        </p:txBody>
      </p:sp>
      <p:sp>
        <p:nvSpPr>
          <p:cNvPr id="13" name="Title 1">
            <a:extLst>
              <a:ext uri="{FF2B5EF4-FFF2-40B4-BE49-F238E27FC236}">
                <a16:creationId xmlns:a16="http://schemas.microsoft.com/office/drawing/2014/main" id="{DC1F5CD8-0BDF-B5F6-C4D5-8086301A4041}"/>
              </a:ext>
            </a:extLst>
          </p:cNvPr>
          <p:cNvSpPr txBox="1">
            <a:spLocks/>
          </p:cNvSpPr>
          <p:nvPr/>
        </p:nvSpPr>
        <p:spPr>
          <a:xfrm>
            <a:off x="208383" y="2253447"/>
            <a:ext cx="11775233" cy="36512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pPr algn="ctr">
              <a:lnSpc>
                <a:spcPct val="170000"/>
              </a:lnSpc>
            </a:pPr>
            <a:r>
              <a:rPr lang="en-ZA" sz="6400" dirty="0"/>
              <a:t>3. Volume(s) of distribution, clearance (additive), AUC, t1/2 and MRT concepts.</a:t>
            </a:r>
          </a:p>
          <a:p>
            <a:pPr marL="742950" indent="-742950" algn="ctr">
              <a:buFont typeface="+mj-lt"/>
              <a:buAutoNum type="arabicPeriod"/>
            </a:pPr>
            <a:endParaRPr lang="en-ZA" dirty="0"/>
          </a:p>
        </p:txBody>
      </p:sp>
      <p:sp>
        <p:nvSpPr>
          <p:cNvPr id="7" name="Title 1">
            <a:extLst>
              <a:ext uri="{FF2B5EF4-FFF2-40B4-BE49-F238E27FC236}">
                <a16:creationId xmlns:a16="http://schemas.microsoft.com/office/drawing/2014/main" id="{F3FA7F6C-B2F2-2028-53A7-4CA0F7A654EA}"/>
              </a:ext>
            </a:extLst>
          </p:cNvPr>
          <p:cNvSpPr txBox="1">
            <a:spLocks/>
          </p:cNvSpPr>
          <p:nvPr/>
        </p:nvSpPr>
        <p:spPr>
          <a:xfrm>
            <a:off x="208382" y="2837665"/>
            <a:ext cx="11775233" cy="36512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pPr algn="ctr">
              <a:lnSpc>
                <a:spcPct val="170000"/>
              </a:lnSpc>
            </a:pPr>
            <a:r>
              <a:rPr lang="en-ZA" sz="6400" dirty="0"/>
              <a:t>4. Routes of administration and absolute vs. relative bioavailability.</a:t>
            </a:r>
          </a:p>
          <a:p>
            <a:pPr marL="742950" indent="-742950" algn="ctr">
              <a:buFont typeface="+mj-lt"/>
              <a:buAutoNum type="arabicPeriod"/>
            </a:pPr>
            <a:endParaRPr lang="en-ZA" dirty="0"/>
          </a:p>
        </p:txBody>
      </p:sp>
      <p:sp>
        <p:nvSpPr>
          <p:cNvPr id="2" name="Title 1">
            <a:extLst>
              <a:ext uri="{FF2B5EF4-FFF2-40B4-BE49-F238E27FC236}">
                <a16:creationId xmlns:a16="http://schemas.microsoft.com/office/drawing/2014/main" id="{E346A655-C8B0-7889-5022-10197FCADBDF}"/>
              </a:ext>
            </a:extLst>
          </p:cNvPr>
          <p:cNvSpPr txBox="1">
            <a:spLocks/>
          </p:cNvSpPr>
          <p:nvPr/>
        </p:nvSpPr>
        <p:spPr>
          <a:xfrm>
            <a:off x="208382" y="3935259"/>
            <a:ext cx="11775233" cy="36512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pPr algn="ctr">
              <a:lnSpc>
                <a:spcPct val="170000"/>
              </a:lnSpc>
            </a:pPr>
            <a:r>
              <a:rPr lang="en-ZA" sz="6400" dirty="0"/>
              <a:t>6. Dose prediction: target exposure, caveats and assumptions. The Wajima method.</a:t>
            </a:r>
          </a:p>
          <a:p>
            <a:pPr marL="742950" indent="-742950" algn="ctr">
              <a:buFont typeface="+mj-lt"/>
              <a:buAutoNum type="arabicPeriod"/>
            </a:pPr>
            <a:endParaRPr lang="en-ZA" dirty="0"/>
          </a:p>
        </p:txBody>
      </p:sp>
      <p:sp>
        <p:nvSpPr>
          <p:cNvPr id="8" name="Title 1">
            <a:extLst>
              <a:ext uri="{FF2B5EF4-FFF2-40B4-BE49-F238E27FC236}">
                <a16:creationId xmlns:a16="http://schemas.microsoft.com/office/drawing/2014/main" id="{042E2CBA-05E5-B24E-179D-F4D6751BEC7E}"/>
              </a:ext>
            </a:extLst>
          </p:cNvPr>
          <p:cNvSpPr txBox="1">
            <a:spLocks/>
          </p:cNvSpPr>
          <p:nvPr/>
        </p:nvSpPr>
        <p:spPr>
          <a:xfrm>
            <a:off x="-4573" y="3386462"/>
            <a:ext cx="11775233" cy="36512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pPr algn="ctr">
              <a:lnSpc>
                <a:spcPct val="170000"/>
              </a:lnSpc>
            </a:pPr>
            <a:r>
              <a:rPr lang="en-ZA" sz="6400" dirty="0"/>
              <a:t>5. The blood-brain barrier</a:t>
            </a:r>
          </a:p>
          <a:p>
            <a:pPr marL="742950" indent="-742950" algn="ctr">
              <a:buFont typeface="+mj-lt"/>
              <a:buAutoNum type="arabicPeriod"/>
            </a:pPr>
            <a:endParaRPr lang="en-ZA" dirty="0"/>
          </a:p>
        </p:txBody>
      </p:sp>
    </p:spTree>
    <p:extLst>
      <p:ext uri="{BB962C8B-B14F-4D97-AF65-F5344CB8AC3E}">
        <p14:creationId xmlns:p14="http://schemas.microsoft.com/office/powerpoint/2010/main" val="35652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3CDD-9820-38A2-8B83-2C7863353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6477D-9059-29E8-B37A-DD4821DB99BB}"/>
              </a:ext>
            </a:extLst>
          </p:cNvPr>
          <p:cNvSpPr>
            <a:spLocks noGrp="1"/>
          </p:cNvSpPr>
          <p:nvPr>
            <p:ph type="title"/>
          </p:nvPr>
        </p:nvSpPr>
        <p:spPr>
          <a:xfrm>
            <a:off x="840293" y="275478"/>
            <a:ext cx="9704294" cy="645069"/>
          </a:xfrm>
        </p:spPr>
        <p:txBody>
          <a:bodyPr>
            <a:normAutofit/>
          </a:bodyPr>
          <a:lstStyle/>
          <a:p>
            <a:pPr algn="ctr"/>
            <a:r>
              <a:rPr lang="en-ZA" dirty="0"/>
              <a:t>Key objectives</a:t>
            </a:r>
          </a:p>
        </p:txBody>
      </p:sp>
      <p:pic>
        <p:nvPicPr>
          <p:cNvPr id="3" name="Graphic 19">
            <a:extLst>
              <a:ext uri="{FF2B5EF4-FFF2-40B4-BE49-F238E27FC236}">
                <a16:creationId xmlns:a16="http://schemas.microsoft.com/office/drawing/2014/main" id="{EEA1FF39-460E-6272-0DA6-36C6031F8FD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258174" y="275478"/>
            <a:ext cx="512486" cy="577890"/>
          </a:xfrm>
          <a:prstGeom prst="rect">
            <a:avLst/>
          </a:prstGeom>
        </p:spPr>
      </p:pic>
      <p:sp>
        <p:nvSpPr>
          <p:cNvPr id="4" name="Title 1">
            <a:extLst>
              <a:ext uri="{FF2B5EF4-FFF2-40B4-BE49-F238E27FC236}">
                <a16:creationId xmlns:a16="http://schemas.microsoft.com/office/drawing/2014/main" id="{F5C0622D-E8F5-C1C3-0440-AC25DC87058F}"/>
              </a:ext>
            </a:extLst>
          </p:cNvPr>
          <p:cNvSpPr txBox="1">
            <a:spLocks/>
          </p:cNvSpPr>
          <p:nvPr/>
        </p:nvSpPr>
        <p:spPr>
          <a:xfrm>
            <a:off x="744667" y="1537195"/>
            <a:ext cx="10513507" cy="458096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pPr marL="742950" indent="-742950" algn="ctr">
              <a:lnSpc>
                <a:spcPct val="170000"/>
              </a:lnSpc>
              <a:buFont typeface="+mj-lt"/>
              <a:buAutoNum type="arabicPeriod"/>
            </a:pPr>
            <a:endParaRPr lang="en-ZA" sz="5100" dirty="0"/>
          </a:p>
          <a:p>
            <a:pPr marL="742950" indent="-742950" algn="ctr">
              <a:lnSpc>
                <a:spcPct val="170000"/>
              </a:lnSpc>
              <a:buFont typeface="+mj-lt"/>
              <a:buAutoNum type="arabicPeriod"/>
            </a:pPr>
            <a:r>
              <a:rPr lang="en-ZA" sz="5100" dirty="0"/>
              <a:t>What are VD and clearance?</a:t>
            </a:r>
          </a:p>
          <a:p>
            <a:pPr marL="742950" indent="-742950" algn="ctr">
              <a:lnSpc>
                <a:spcPct val="170000"/>
              </a:lnSpc>
              <a:buFont typeface="+mj-lt"/>
              <a:buAutoNum type="arabicPeriod"/>
            </a:pPr>
            <a:r>
              <a:rPr lang="en-ZA" sz="5100" dirty="0"/>
              <a:t>How do we estimate them? </a:t>
            </a:r>
          </a:p>
          <a:p>
            <a:pPr marL="742950" indent="-742950" algn="ctr">
              <a:lnSpc>
                <a:spcPct val="170000"/>
              </a:lnSpc>
              <a:buFont typeface="+mj-lt"/>
              <a:buAutoNum type="arabicPeriod"/>
            </a:pPr>
            <a:r>
              <a:rPr lang="en-ZA" sz="5100" dirty="0"/>
              <a:t>Are transporters involved?</a:t>
            </a:r>
          </a:p>
          <a:p>
            <a:pPr marL="742950" indent="-742950" algn="ctr">
              <a:lnSpc>
                <a:spcPct val="170000"/>
              </a:lnSpc>
              <a:buFont typeface="+mj-lt"/>
              <a:buAutoNum type="arabicPeriod"/>
            </a:pPr>
            <a:r>
              <a:rPr lang="en-ZA" sz="5100" dirty="0"/>
              <a:t>What is DDI?</a:t>
            </a:r>
          </a:p>
          <a:p>
            <a:pPr marL="742950" indent="-742950" algn="ctr">
              <a:lnSpc>
                <a:spcPct val="170000"/>
              </a:lnSpc>
              <a:buFont typeface="+mj-lt"/>
              <a:buAutoNum type="arabicPeriod"/>
            </a:pPr>
            <a:r>
              <a:rPr lang="en-ZA" sz="5100" dirty="0"/>
              <a:t>Some renal physiology and excretion points to remember.</a:t>
            </a:r>
          </a:p>
          <a:p>
            <a:pPr algn="ctr">
              <a:lnSpc>
                <a:spcPct val="170000"/>
              </a:lnSpc>
            </a:pPr>
            <a:endParaRPr lang="en-ZA" sz="5100" dirty="0"/>
          </a:p>
          <a:p>
            <a:pPr algn="ctr"/>
            <a:endParaRPr lang="en-ZA" dirty="0"/>
          </a:p>
          <a:p>
            <a:pPr algn="ctr"/>
            <a:endParaRPr lang="en-ZA" dirty="0"/>
          </a:p>
          <a:p>
            <a:pPr marL="742950" indent="-742950" algn="ctr">
              <a:buFont typeface="+mj-lt"/>
              <a:buAutoNum type="arabicPeriod"/>
            </a:pPr>
            <a:endParaRPr lang="en-ZA" dirty="0"/>
          </a:p>
          <a:p>
            <a:pPr marL="742950" indent="-742950" algn="ctr">
              <a:buFont typeface="+mj-lt"/>
              <a:buAutoNum type="arabicPeriod"/>
            </a:pPr>
            <a:endParaRPr lang="en-ZA" dirty="0"/>
          </a:p>
          <a:p>
            <a:pPr marL="742950" indent="-742950" algn="ctr">
              <a:buFont typeface="+mj-lt"/>
              <a:buAutoNum type="arabicPeriod"/>
            </a:pPr>
            <a:endParaRPr lang="en-ZA" dirty="0"/>
          </a:p>
        </p:txBody>
      </p:sp>
    </p:spTree>
    <p:extLst>
      <p:ext uri="{BB962C8B-B14F-4D97-AF65-F5344CB8AC3E}">
        <p14:creationId xmlns:p14="http://schemas.microsoft.com/office/powerpoint/2010/main" val="310277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07758-2360-7401-0E46-4D35510C9BB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58863C-4E79-EC6C-69CD-F1D0137399EA}"/>
              </a:ext>
            </a:extLst>
          </p:cNvPr>
          <p:cNvSpPr>
            <a:spLocks noGrp="1"/>
          </p:cNvSpPr>
          <p:nvPr>
            <p:ph type="sldNum" sz="quarter" idx="4294967295"/>
          </p:nvPr>
        </p:nvSpPr>
        <p:spPr>
          <a:xfrm>
            <a:off x="7606550" y="6356350"/>
            <a:ext cx="2743200" cy="365125"/>
          </a:xfrm>
        </p:spPr>
        <p:txBody>
          <a:bodyPr/>
          <a:lstStyle/>
          <a:p>
            <a:fld id="{5BFB42D1-C534-400D-BC72-5CE77A30CD5B}" type="slidenum">
              <a:rPr lang="en-ZA" smtClean="0"/>
              <a:pPr/>
              <a:t>4</a:t>
            </a:fld>
            <a:endParaRPr lang="en-ZA" dirty="0"/>
          </a:p>
        </p:txBody>
      </p:sp>
      <p:pic>
        <p:nvPicPr>
          <p:cNvPr id="3" name="Graphic 19">
            <a:extLst>
              <a:ext uri="{FF2B5EF4-FFF2-40B4-BE49-F238E27FC236}">
                <a16:creationId xmlns:a16="http://schemas.microsoft.com/office/drawing/2014/main" id="{DF3EAC2D-A420-BD5E-B9DC-F4A6EABBECC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18" name="Title 17">
            <a:extLst>
              <a:ext uri="{FF2B5EF4-FFF2-40B4-BE49-F238E27FC236}">
                <a16:creationId xmlns:a16="http://schemas.microsoft.com/office/drawing/2014/main" id="{7F910169-4384-4ADA-6F9E-F787F0B026B8}"/>
              </a:ext>
            </a:extLst>
          </p:cNvPr>
          <p:cNvSpPr>
            <a:spLocks noGrp="1"/>
          </p:cNvSpPr>
          <p:nvPr>
            <p:ph type="title"/>
          </p:nvPr>
        </p:nvSpPr>
        <p:spPr>
          <a:xfrm>
            <a:off x="4488471" y="69760"/>
            <a:ext cx="3526844" cy="645069"/>
          </a:xfrm>
        </p:spPr>
        <p:txBody>
          <a:bodyPr/>
          <a:lstStyle/>
          <a:p>
            <a:r>
              <a:rPr lang="en-US" dirty="0"/>
              <a:t>Why study PK? </a:t>
            </a:r>
          </a:p>
        </p:txBody>
      </p:sp>
      <p:sp>
        <p:nvSpPr>
          <p:cNvPr id="20" name="Oval 3">
            <a:extLst>
              <a:ext uri="{FF2B5EF4-FFF2-40B4-BE49-F238E27FC236}">
                <a16:creationId xmlns:a16="http://schemas.microsoft.com/office/drawing/2014/main" id="{28B87FB7-F310-5E9E-D97B-15ABB956DA99}"/>
              </a:ext>
            </a:extLst>
          </p:cNvPr>
          <p:cNvSpPr>
            <a:spLocks noChangeArrowheads="1"/>
          </p:cNvSpPr>
          <p:nvPr/>
        </p:nvSpPr>
        <p:spPr bwMode="auto">
          <a:xfrm>
            <a:off x="2245659" y="1963744"/>
            <a:ext cx="2188211" cy="686013"/>
          </a:xfrm>
          <a:prstGeom prst="ellipse">
            <a:avLst/>
          </a:prstGeom>
          <a:solidFill>
            <a:srgbClr val="00B0F0"/>
          </a:solidFill>
          <a:ln w="9525">
            <a:solidFill>
              <a:schemeClr val="tx1"/>
            </a:solidFill>
            <a:round/>
            <a:headEnd/>
            <a:tailEnd/>
          </a:ln>
          <a:effectLst/>
        </p:spPr>
        <p:txBody>
          <a:bodyPr wrap="none" anchor="ctr"/>
          <a:lstStyle/>
          <a:p>
            <a:endParaRPr lang="en-US" sz="2400" dirty="0"/>
          </a:p>
        </p:txBody>
      </p:sp>
      <p:sp>
        <p:nvSpPr>
          <p:cNvPr id="21" name="Text Box 4">
            <a:extLst>
              <a:ext uri="{FF2B5EF4-FFF2-40B4-BE49-F238E27FC236}">
                <a16:creationId xmlns:a16="http://schemas.microsoft.com/office/drawing/2014/main" id="{71B73467-C018-9A30-F97C-2C4129BD4B15}"/>
              </a:ext>
            </a:extLst>
          </p:cNvPr>
          <p:cNvSpPr txBox="1">
            <a:spLocks noChangeArrowheads="1"/>
          </p:cNvSpPr>
          <p:nvPr/>
        </p:nvSpPr>
        <p:spPr bwMode="auto">
          <a:xfrm>
            <a:off x="2291247" y="1963743"/>
            <a:ext cx="2097036" cy="646331"/>
          </a:xfrm>
          <a:prstGeom prst="rect">
            <a:avLst/>
          </a:prstGeom>
          <a:noFill/>
          <a:ln w="9525">
            <a:noFill/>
            <a:miter lim="800000"/>
            <a:headEnd/>
            <a:tailEnd/>
          </a:ln>
          <a:effectLst/>
        </p:spPr>
        <p:txBody>
          <a:bodyPr wrap="square">
            <a:spAutoFit/>
          </a:bodyPr>
          <a:lstStyle/>
          <a:p>
            <a:pPr algn="ctr"/>
            <a:r>
              <a:rPr lang="en-US" dirty="0">
                <a:solidFill>
                  <a:schemeClr val="bg1"/>
                </a:solidFill>
              </a:rPr>
              <a:t>Convenient</a:t>
            </a:r>
          </a:p>
          <a:p>
            <a:pPr algn="ctr"/>
            <a:r>
              <a:rPr lang="en-US" dirty="0">
                <a:solidFill>
                  <a:schemeClr val="bg1"/>
                </a:solidFill>
              </a:rPr>
              <a:t>Dosing Regimens</a:t>
            </a:r>
          </a:p>
        </p:txBody>
      </p:sp>
      <p:sp>
        <p:nvSpPr>
          <p:cNvPr id="22" name="Oval 5">
            <a:extLst>
              <a:ext uri="{FF2B5EF4-FFF2-40B4-BE49-F238E27FC236}">
                <a16:creationId xmlns:a16="http://schemas.microsoft.com/office/drawing/2014/main" id="{B1F340BB-5435-DCB0-D864-502844246126}"/>
              </a:ext>
            </a:extLst>
          </p:cNvPr>
          <p:cNvSpPr>
            <a:spLocks noChangeArrowheads="1"/>
          </p:cNvSpPr>
          <p:nvPr/>
        </p:nvSpPr>
        <p:spPr bwMode="auto">
          <a:xfrm>
            <a:off x="162859" y="687612"/>
            <a:ext cx="2188211" cy="686013"/>
          </a:xfrm>
          <a:prstGeom prst="ellipse">
            <a:avLst/>
          </a:prstGeom>
          <a:solidFill>
            <a:srgbClr val="00B0F0"/>
          </a:solidFill>
          <a:ln w="9525">
            <a:solidFill>
              <a:schemeClr val="tx1"/>
            </a:solidFill>
            <a:round/>
            <a:headEnd/>
            <a:tailEnd/>
          </a:ln>
          <a:effectLst/>
        </p:spPr>
        <p:txBody>
          <a:bodyPr wrap="none" anchor="ctr"/>
          <a:lstStyle/>
          <a:p>
            <a:endParaRPr lang="en-US" sz="2400" dirty="0"/>
          </a:p>
        </p:txBody>
      </p:sp>
      <p:sp>
        <p:nvSpPr>
          <p:cNvPr id="30" name="Text Box 6">
            <a:extLst>
              <a:ext uri="{FF2B5EF4-FFF2-40B4-BE49-F238E27FC236}">
                <a16:creationId xmlns:a16="http://schemas.microsoft.com/office/drawing/2014/main" id="{D0AC9B68-6FA2-337B-5B86-DDACA22B6CE0}"/>
              </a:ext>
            </a:extLst>
          </p:cNvPr>
          <p:cNvSpPr txBox="1">
            <a:spLocks noChangeArrowheads="1"/>
          </p:cNvSpPr>
          <p:nvPr/>
        </p:nvSpPr>
        <p:spPr bwMode="auto">
          <a:xfrm>
            <a:off x="168770" y="670068"/>
            <a:ext cx="2095517" cy="646331"/>
          </a:xfrm>
          <a:prstGeom prst="rect">
            <a:avLst/>
          </a:prstGeom>
          <a:noFill/>
          <a:ln w="9525">
            <a:noFill/>
            <a:miter lim="800000"/>
            <a:headEnd/>
            <a:tailEnd/>
          </a:ln>
          <a:effectLst/>
        </p:spPr>
        <p:txBody>
          <a:bodyPr wrap="square">
            <a:spAutoFit/>
          </a:bodyPr>
          <a:lstStyle/>
          <a:p>
            <a:pPr algn="ctr"/>
            <a:r>
              <a:rPr lang="en-US" dirty="0">
                <a:solidFill>
                  <a:schemeClr val="bg1"/>
                </a:solidFill>
              </a:rPr>
              <a:t>“Good”</a:t>
            </a:r>
          </a:p>
          <a:p>
            <a:pPr algn="ctr"/>
            <a:r>
              <a:rPr lang="en-US" dirty="0">
                <a:solidFill>
                  <a:schemeClr val="bg1"/>
                </a:solidFill>
              </a:rPr>
              <a:t>Pharmacokinetics</a:t>
            </a:r>
          </a:p>
        </p:txBody>
      </p:sp>
      <p:sp>
        <p:nvSpPr>
          <p:cNvPr id="31" name="Oval 7">
            <a:extLst>
              <a:ext uri="{FF2B5EF4-FFF2-40B4-BE49-F238E27FC236}">
                <a16:creationId xmlns:a16="http://schemas.microsoft.com/office/drawing/2014/main" id="{3B8C0DE4-830C-039C-A9BF-0C07A2927B6B}"/>
              </a:ext>
            </a:extLst>
          </p:cNvPr>
          <p:cNvSpPr>
            <a:spLocks noChangeArrowheads="1"/>
          </p:cNvSpPr>
          <p:nvPr/>
        </p:nvSpPr>
        <p:spPr bwMode="auto">
          <a:xfrm>
            <a:off x="6512143" y="4353506"/>
            <a:ext cx="2188211" cy="686013"/>
          </a:xfrm>
          <a:prstGeom prst="ellipse">
            <a:avLst/>
          </a:prstGeom>
          <a:solidFill>
            <a:srgbClr val="00B0F0"/>
          </a:solidFill>
          <a:ln w="9525">
            <a:solidFill>
              <a:schemeClr val="tx1"/>
            </a:solidFill>
            <a:round/>
            <a:headEnd/>
            <a:tailEnd/>
          </a:ln>
          <a:effectLst/>
        </p:spPr>
        <p:txBody>
          <a:bodyPr wrap="none" anchor="ctr"/>
          <a:lstStyle/>
          <a:p>
            <a:endParaRPr lang="en-US" sz="2400" dirty="0"/>
          </a:p>
        </p:txBody>
      </p:sp>
      <p:sp>
        <p:nvSpPr>
          <p:cNvPr id="32" name="Text Box 8">
            <a:extLst>
              <a:ext uri="{FF2B5EF4-FFF2-40B4-BE49-F238E27FC236}">
                <a16:creationId xmlns:a16="http://schemas.microsoft.com/office/drawing/2014/main" id="{6176203E-52A6-2BC3-82C0-BB5F1EAD6A90}"/>
              </a:ext>
            </a:extLst>
          </p:cNvPr>
          <p:cNvSpPr txBox="1">
            <a:spLocks noChangeArrowheads="1"/>
          </p:cNvSpPr>
          <p:nvPr/>
        </p:nvSpPr>
        <p:spPr bwMode="auto">
          <a:xfrm>
            <a:off x="6880249" y="4346643"/>
            <a:ext cx="1492448" cy="646331"/>
          </a:xfrm>
          <a:prstGeom prst="rect">
            <a:avLst/>
          </a:prstGeom>
          <a:noFill/>
          <a:ln w="9525">
            <a:noFill/>
            <a:miter lim="800000"/>
            <a:headEnd/>
            <a:tailEnd/>
          </a:ln>
          <a:effectLst/>
        </p:spPr>
        <p:txBody>
          <a:bodyPr wrap="square">
            <a:spAutoFit/>
          </a:bodyPr>
          <a:lstStyle/>
          <a:p>
            <a:pPr algn="ctr"/>
            <a:r>
              <a:rPr lang="en-US" dirty="0">
                <a:solidFill>
                  <a:schemeClr val="bg1"/>
                </a:solidFill>
              </a:rPr>
              <a:t>Better</a:t>
            </a:r>
          </a:p>
          <a:p>
            <a:pPr algn="ctr"/>
            <a:r>
              <a:rPr lang="en-US" dirty="0">
                <a:solidFill>
                  <a:schemeClr val="bg1"/>
                </a:solidFill>
              </a:rPr>
              <a:t>Efficacy</a:t>
            </a:r>
          </a:p>
        </p:txBody>
      </p:sp>
      <p:sp>
        <p:nvSpPr>
          <p:cNvPr id="33" name="Oval 9">
            <a:extLst>
              <a:ext uri="{FF2B5EF4-FFF2-40B4-BE49-F238E27FC236}">
                <a16:creationId xmlns:a16="http://schemas.microsoft.com/office/drawing/2014/main" id="{E6BD73A2-46D8-EC86-72EB-2E0685495CEF}"/>
              </a:ext>
            </a:extLst>
          </p:cNvPr>
          <p:cNvSpPr>
            <a:spLocks noChangeArrowheads="1"/>
          </p:cNvSpPr>
          <p:nvPr/>
        </p:nvSpPr>
        <p:spPr bwMode="auto">
          <a:xfrm>
            <a:off x="4449110" y="3163893"/>
            <a:ext cx="2188211" cy="686013"/>
          </a:xfrm>
          <a:prstGeom prst="ellipse">
            <a:avLst/>
          </a:prstGeom>
          <a:solidFill>
            <a:srgbClr val="00B0F0"/>
          </a:solidFill>
          <a:ln w="9525">
            <a:solidFill>
              <a:schemeClr val="tx1"/>
            </a:solidFill>
            <a:round/>
            <a:headEnd/>
            <a:tailEnd/>
          </a:ln>
          <a:effectLst/>
        </p:spPr>
        <p:txBody>
          <a:bodyPr wrap="none" anchor="ctr"/>
          <a:lstStyle/>
          <a:p>
            <a:endParaRPr lang="en-US" sz="2400" dirty="0"/>
          </a:p>
        </p:txBody>
      </p:sp>
      <p:sp>
        <p:nvSpPr>
          <p:cNvPr id="34" name="Text Box 10">
            <a:extLst>
              <a:ext uri="{FF2B5EF4-FFF2-40B4-BE49-F238E27FC236}">
                <a16:creationId xmlns:a16="http://schemas.microsoft.com/office/drawing/2014/main" id="{C997268A-3566-8273-C7BC-233C392AE04B}"/>
              </a:ext>
            </a:extLst>
          </p:cNvPr>
          <p:cNvSpPr txBox="1">
            <a:spLocks noChangeArrowheads="1"/>
          </p:cNvSpPr>
          <p:nvPr/>
        </p:nvSpPr>
        <p:spPr bwMode="auto">
          <a:xfrm>
            <a:off x="4652514" y="3219698"/>
            <a:ext cx="1717137" cy="646331"/>
          </a:xfrm>
          <a:prstGeom prst="rect">
            <a:avLst/>
          </a:prstGeom>
          <a:noFill/>
          <a:ln w="9525">
            <a:noFill/>
            <a:miter lim="800000"/>
            <a:headEnd/>
            <a:tailEnd/>
          </a:ln>
          <a:effectLst/>
        </p:spPr>
        <p:txBody>
          <a:bodyPr wrap="square">
            <a:spAutoFit/>
          </a:bodyPr>
          <a:lstStyle/>
          <a:p>
            <a:pPr algn="ctr"/>
            <a:r>
              <a:rPr lang="en-US" dirty="0">
                <a:solidFill>
                  <a:schemeClr val="bg1"/>
                </a:solidFill>
              </a:rPr>
              <a:t>Higher Patient</a:t>
            </a:r>
          </a:p>
          <a:p>
            <a:pPr algn="ctr"/>
            <a:r>
              <a:rPr lang="en-US" dirty="0">
                <a:solidFill>
                  <a:schemeClr val="bg1"/>
                </a:solidFill>
              </a:rPr>
              <a:t>Compliance</a:t>
            </a:r>
          </a:p>
        </p:txBody>
      </p:sp>
      <p:sp>
        <p:nvSpPr>
          <p:cNvPr id="35" name="Oval 11">
            <a:extLst>
              <a:ext uri="{FF2B5EF4-FFF2-40B4-BE49-F238E27FC236}">
                <a16:creationId xmlns:a16="http://schemas.microsoft.com/office/drawing/2014/main" id="{E5573BEA-1BDE-6CC3-FC8A-5653D5046EB4}"/>
              </a:ext>
            </a:extLst>
          </p:cNvPr>
          <p:cNvSpPr>
            <a:spLocks noChangeArrowheads="1"/>
          </p:cNvSpPr>
          <p:nvPr/>
        </p:nvSpPr>
        <p:spPr bwMode="auto">
          <a:xfrm>
            <a:off x="8830610" y="5519744"/>
            <a:ext cx="2188211" cy="686013"/>
          </a:xfrm>
          <a:prstGeom prst="ellipse">
            <a:avLst/>
          </a:prstGeom>
          <a:solidFill>
            <a:srgbClr val="00B0F0"/>
          </a:solidFill>
          <a:ln w="9525">
            <a:solidFill>
              <a:schemeClr val="tx1"/>
            </a:solidFill>
            <a:round/>
            <a:headEnd/>
            <a:tailEnd/>
          </a:ln>
          <a:effectLst/>
        </p:spPr>
        <p:txBody>
          <a:bodyPr wrap="none" anchor="ctr"/>
          <a:lstStyle/>
          <a:p>
            <a:endParaRPr lang="en-US" sz="2400" dirty="0"/>
          </a:p>
        </p:txBody>
      </p:sp>
      <p:sp>
        <p:nvSpPr>
          <p:cNvPr id="36" name="Text Box 12">
            <a:extLst>
              <a:ext uri="{FF2B5EF4-FFF2-40B4-BE49-F238E27FC236}">
                <a16:creationId xmlns:a16="http://schemas.microsoft.com/office/drawing/2014/main" id="{9CAD4033-36F2-65FC-0414-25F5C7CA3DEC}"/>
              </a:ext>
            </a:extLst>
          </p:cNvPr>
          <p:cNvSpPr txBox="1">
            <a:spLocks noChangeArrowheads="1"/>
          </p:cNvSpPr>
          <p:nvPr/>
        </p:nvSpPr>
        <p:spPr bwMode="auto">
          <a:xfrm>
            <a:off x="9194551" y="5563798"/>
            <a:ext cx="1460328" cy="646331"/>
          </a:xfrm>
          <a:prstGeom prst="rect">
            <a:avLst/>
          </a:prstGeom>
          <a:noFill/>
          <a:ln w="9525">
            <a:noFill/>
            <a:miter lim="800000"/>
            <a:headEnd/>
            <a:tailEnd/>
          </a:ln>
          <a:effectLst/>
        </p:spPr>
        <p:txBody>
          <a:bodyPr wrap="square">
            <a:spAutoFit/>
          </a:bodyPr>
          <a:lstStyle/>
          <a:p>
            <a:pPr algn="ctr"/>
            <a:r>
              <a:rPr lang="en-US" dirty="0">
                <a:solidFill>
                  <a:schemeClr val="bg1"/>
                </a:solidFill>
              </a:rPr>
              <a:t>Competitive</a:t>
            </a:r>
          </a:p>
          <a:p>
            <a:pPr algn="ctr"/>
            <a:r>
              <a:rPr lang="en-US" dirty="0">
                <a:solidFill>
                  <a:schemeClr val="bg1"/>
                </a:solidFill>
              </a:rPr>
              <a:t>Advantage</a:t>
            </a:r>
          </a:p>
        </p:txBody>
      </p:sp>
      <p:sp>
        <p:nvSpPr>
          <p:cNvPr id="37" name="AutoShape 17">
            <a:extLst>
              <a:ext uri="{FF2B5EF4-FFF2-40B4-BE49-F238E27FC236}">
                <a16:creationId xmlns:a16="http://schemas.microsoft.com/office/drawing/2014/main" id="{B91D6257-EE9B-AD79-E112-40A8F7D61C22}"/>
              </a:ext>
            </a:extLst>
          </p:cNvPr>
          <p:cNvSpPr>
            <a:spLocks noChangeArrowheads="1"/>
          </p:cNvSpPr>
          <p:nvPr/>
        </p:nvSpPr>
        <p:spPr bwMode="auto">
          <a:xfrm flipV="1">
            <a:off x="3298162" y="2834243"/>
            <a:ext cx="751939" cy="81392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sz="2400" dirty="0"/>
          </a:p>
        </p:txBody>
      </p:sp>
      <p:sp>
        <p:nvSpPr>
          <p:cNvPr id="38" name="AutoShape 17">
            <a:extLst>
              <a:ext uri="{FF2B5EF4-FFF2-40B4-BE49-F238E27FC236}">
                <a16:creationId xmlns:a16="http://schemas.microsoft.com/office/drawing/2014/main" id="{D4E3F87A-855E-0820-DDC9-9D6B0592D212}"/>
              </a:ext>
            </a:extLst>
          </p:cNvPr>
          <p:cNvSpPr>
            <a:spLocks noChangeArrowheads="1"/>
          </p:cNvSpPr>
          <p:nvPr/>
        </p:nvSpPr>
        <p:spPr bwMode="auto">
          <a:xfrm flipV="1">
            <a:off x="1080777" y="1556779"/>
            <a:ext cx="751939" cy="81392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sz="2400" dirty="0"/>
          </a:p>
        </p:txBody>
      </p:sp>
      <p:sp>
        <p:nvSpPr>
          <p:cNvPr id="39" name="AutoShape 17">
            <a:extLst>
              <a:ext uri="{FF2B5EF4-FFF2-40B4-BE49-F238E27FC236}">
                <a16:creationId xmlns:a16="http://schemas.microsoft.com/office/drawing/2014/main" id="{11ACB466-410F-C593-0805-71C8F501EC05}"/>
              </a:ext>
            </a:extLst>
          </p:cNvPr>
          <p:cNvSpPr>
            <a:spLocks noChangeArrowheads="1"/>
          </p:cNvSpPr>
          <p:nvPr/>
        </p:nvSpPr>
        <p:spPr bwMode="auto">
          <a:xfrm flipV="1">
            <a:off x="5511081" y="4118179"/>
            <a:ext cx="751939" cy="81392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sz="2400" dirty="0"/>
          </a:p>
        </p:txBody>
      </p:sp>
      <p:sp>
        <p:nvSpPr>
          <p:cNvPr id="40" name="AutoShape 17">
            <a:extLst>
              <a:ext uri="{FF2B5EF4-FFF2-40B4-BE49-F238E27FC236}">
                <a16:creationId xmlns:a16="http://schemas.microsoft.com/office/drawing/2014/main" id="{D1B01A62-6764-A377-FD05-6EDF26660117}"/>
              </a:ext>
            </a:extLst>
          </p:cNvPr>
          <p:cNvSpPr>
            <a:spLocks noChangeArrowheads="1"/>
          </p:cNvSpPr>
          <p:nvPr/>
        </p:nvSpPr>
        <p:spPr bwMode="auto">
          <a:xfrm flipV="1">
            <a:off x="7683035" y="5206729"/>
            <a:ext cx="751939" cy="81392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sz="2400" dirty="0"/>
          </a:p>
        </p:txBody>
      </p:sp>
      <p:sp>
        <p:nvSpPr>
          <p:cNvPr id="41" name="Rectangle 40">
            <a:extLst>
              <a:ext uri="{FF2B5EF4-FFF2-40B4-BE49-F238E27FC236}">
                <a16:creationId xmlns:a16="http://schemas.microsoft.com/office/drawing/2014/main" id="{08BA5185-90F5-3F7B-9930-E2477B100E19}"/>
              </a:ext>
            </a:extLst>
          </p:cNvPr>
          <p:cNvSpPr/>
          <p:nvPr/>
        </p:nvSpPr>
        <p:spPr>
          <a:xfrm>
            <a:off x="3663496" y="973499"/>
            <a:ext cx="6686254" cy="584775"/>
          </a:xfrm>
          <a:prstGeom prst="rect">
            <a:avLst/>
          </a:prstGeom>
        </p:spPr>
        <p:txBody>
          <a:bodyPr wrap="square">
            <a:spAutoFit/>
          </a:bodyPr>
          <a:lstStyle/>
          <a:p>
            <a:r>
              <a:rPr lang="nl-NL" sz="3200" b="1" dirty="0">
                <a:solidFill>
                  <a:srgbClr val="0070C0"/>
                </a:solidFill>
                <a:cs typeface="Arial" charset="0"/>
              </a:rPr>
              <a:t>The roots of </a:t>
            </a:r>
            <a:r>
              <a:rPr lang="nl-NL" sz="3200" b="1" dirty="0" err="1">
                <a:solidFill>
                  <a:srgbClr val="0070C0"/>
                </a:solidFill>
                <a:cs typeface="Arial" charset="0"/>
              </a:rPr>
              <a:t>our</a:t>
            </a:r>
            <a:r>
              <a:rPr lang="nl-NL" sz="3200" b="1" dirty="0">
                <a:solidFill>
                  <a:srgbClr val="0070C0"/>
                </a:solidFill>
                <a:cs typeface="Arial" charset="0"/>
              </a:rPr>
              <a:t> ADME	     </a:t>
            </a:r>
            <a:r>
              <a:rPr lang="nl-NL" sz="3200" b="1" dirty="0" err="1">
                <a:solidFill>
                  <a:srgbClr val="0070C0"/>
                </a:solidFill>
                <a:cs typeface="Arial" charset="0"/>
              </a:rPr>
              <a:t>worries</a:t>
            </a:r>
            <a:r>
              <a:rPr lang="nl-NL" sz="3200" b="1" dirty="0">
                <a:solidFill>
                  <a:srgbClr val="0070C0"/>
                </a:solidFill>
                <a:cs typeface="Arial" charset="0"/>
              </a:rPr>
              <a:t>!</a:t>
            </a:r>
            <a:endParaRPr lang="en-US" sz="3200" b="1" dirty="0">
              <a:solidFill>
                <a:srgbClr val="0070C0"/>
              </a:solidFill>
            </a:endParaRPr>
          </a:p>
        </p:txBody>
      </p:sp>
      <p:pic>
        <p:nvPicPr>
          <p:cNvPr id="42" name="Picture 41">
            <a:extLst>
              <a:ext uri="{FF2B5EF4-FFF2-40B4-BE49-F238E27FC236}">
                <a16:creationId xmlns:a16="http://schemas.microsoft.com/office/drawing/2014/main" id="{D991EB58-D98C-A79E-ADD4-3F1A7D70788E}"/>
              </a:ext>
            </a:extLst>
          </p:cNvPr>
          <p:cNvPicPr>
            <a:picLocks noChangeAspect="1"/>
          </p:cNvPicPr>
          <p:nvPr/>
        </p:nvPicPr>
        <p:blipFill>
          <a:blip r:embed="rId3"/>
          <a:stretch>
            <a:fillRect/>
          </a:stretch>
        </p:blipFill>
        <p:spPr>
          <a:xfrm>
            <a:off x="7835541" y="909434"/>
            <a:ext cx="830540" cy="813929"/>
          </a:xfrm>
          <a:prstGeom prst="rect">
            <a:avLst/>
          </a:prstGeom>
        </p:spPr>
      </p:pic>
      <p:sp>
        <p:nvSpPr>
          <p:cNvPr id="4" name="TextBox 3">
            <a:extLst>
              <a:ext uri="{FF2B5EF4-FFF2-40B4-BE49-F238E27FC236}">
                <a16:creationId xmlns:a16="http://schemas.microsoft.com/office/drawing/2014/main" id="{6C98A9BD-8C75-3D9A-FEEC-BD94FEFDB3B0}"/>
              </a:ext>
            </a:extLst>
          </p:cNvPr>
          <p:cNvSpPr txBox="1"/>
          <p:nvPr/>
        </p:nvSpPr>
        <p:spPr>
          <a:xfrm>
            <a:off x="125600" y="5455525"/>
            <a:ext cx="6511721" cy="923330"/>
          </a:xfrm>
          <a:prstGeom prst="rect">
            <a:avLst/>
          </a:prstGeom>
          <a:noFill/>
        </p:spPr>
        <p:txBody>
          <a:bodyPr wrap="square">
            <a:spAutoFit/>
          </a:bodyPr>
          <a:lstStyle/>
          <a:p>
            <a:pPr marL="0" indent="0" algn="ctr">
              <a:buNone/>
            </a:pPr>
            <a:r>
              <a:rPr lang="en-US" sz="1800" b="1" i="1" u="sng" kern="0" dirty="0">
                <a:solidFill>
                  <a:srgbClr val="0000FF"/>
                </a:solidFill>
              </a:rPr>
              <a:t>One</a:t>
            </a:r>
            <a:r>
              <a:rPr lang="en-US" sz="1800" i="1" kern="0" dirty="0">
                <a:solidFill>
                  <a:srgbClr val="0000FF"/>
                </a:solidFill>
              </a:rPr>
              <a:t> definition of </a:t>
            </a:r>
            <a:r>
              <a:rPr lang="en-US" sz="1800" b="1" i="1" kern="0" dirty="0">
                <a:solidFill>
                  <a:srgbClr val="FF0000"/>
                </a:solidFill>
              </a:rPr>
              <a:t>drug-like</a:t>
            </a:r>
            <a:r>
              <a:rPr lang="en-US" sz="1800" i="1" kern="0" dirty="0">
                <a:solidFill>
                  <a:srgbClr val="0000FF"/>
                </a:solidFill>
              </a:rPr>
              <a:t> could be “pharmacokinetics friendly” as we have to deliver these drugs to humans...therefore we need to reason about pharmacokinetics. (Zhao, DDT, </a:t>
            </a:r>
            <a:r>
              <a:rPr lang="en-US" sz="1800" b="1" i="1" kern="0" dirty="0">
                <a:solidFill>
                  <a:srgbClr val="0000FF"/>
                </a:solidFill>
              </a:rPr>
              <a:t>2011</a:t>
            </a:r>
            <a:r>
              <a:rPr lang="en-US" sz="1800" i="1" kern="0" dirty="0">
                <a:solidFill>
                  <a:srgbClr val="0000FF"/>
                </a:solidFill>
              </a:rPr>
              <a:t>, 64, 158-163).</a:t>
            </a:r>
          </a:p>
        </p:txBody>
      </p:sp>
    </p:spTree>
    <p:extLst>
      <p:ext uri="{BB962C8B-B14F-4D97-AF65-F5344CB8AC3E}">
        <p14:creationId xmlns:p14="http://schemas.microsoft.com/office/powerpoint/2010/main" val="688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2" grpId="0"/>
      <p:bldP spid="33" grpId="0" animBg="1"/>
      <p:bldP spid="3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3B207-F8B5-FEF1-0E39-2105C4F8CC6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7F584E-36CF-E535-A82D-8C7CD581353A}"/>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5</a:t>
            </a:fld>
            <a:endParaRPr lang="en-ZA" dirty="0"/>
          </a:p>
        </p:txBody>
      </p:sp>
      <p:pic>
        <p:nvPicPr>
          <p:cNvPr id="3" name="Graphic 19">
            <a:extLst>
              <a:ext uri="{FF2B5EF4-FFF2-40B4-BE49-F238E27FC236}">
                <a16:creationId xmlns:a16="http://schemas.microsoft.com/office/drawing/2014/main" id="{BE20F4F8-60B5-389C-098F-BF341EB3D3A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18" name="Title 17">
            <a:extLst>
              <a:ext uri="{FF2B5EF4-FFF2-40B4-BE49-F238E27FC236}">
                <a16:creationId xmlns:a16="http://schemas.microsoft.com/office/drawing/2014/main" id="{92DDC950-FBDC-827B-468F-FE824DAA20E2}"/>
              </a:ext>
            </a:extLst>
          </p:cNvPr>
          <p:cNvSpPr>
            <a:spLocks noGrp="1"/>
          </p:cNvSpPr>
          <p:nvPr>
            <p:ph type="title"/>
          </p:nvPr>
        </p:nvSpPr>
        <p:spPr>
          <a:xfrm>
            <a:off x="1664920" y="204452"/>
            <a:ext cx="8290617" cy="645069"/>
          </a:xfrm>
        </p:spPr>
        <p:txBody>
          <a:bodyPr>
            <a:normAutofit/>
          </a:bodyPr>
          <a:lstStyle/>
          <a:p>
            <a:r>
              <a:rPr lang="en-US" dirty="0"/>
              <a:t>How do we study it? Well…with models!</a:t>
            </a:r>
          </a:p>
        </p:txBody>
      </p:sp>
      <p:pic>
        <p:nvPicPr>
          <p:cNvPr id="2" name="Picture 1">
            <a:extLst>
              <a:ext uri="{FF2B5EF4-FFF2-40B4-BE49-F238E27FC236}">
                <a16:creationId xmlns:a16="http://schemas.microsoft.com/office/drawing/2014/main" id="{3B0297DD-EC0F-EB7C-4920-069023E17A45}"/>
              </a:ext>
            </a:extLst>
          </p:cNvPr>
          <p:cNvPicPr>
            <a:picLocks noChangeAspect="1"/>
          </p:cNvPicPr>
          <p:nvPr/>
        </p:nvPicPr>
        <p:blipFill>
          <a:blip r:embed="rId3"/>
          <a:stretch>
            <a:fillRect/>
          </a:stretch>
        </p:blipFill>
        <p:spPr>
          <a:xfrm>
            <a:off x="1219200" y="1341291"/>
            <a:ext cx="7032369" cy="4550357"/>
          </a:xfrm>
          <a:prstGeom prst="rect">
            <a:avLst/>
          </a:prstGeom>
        </p:spPr>
      </p:pic>
      <p:sp>
        <p:nvSpPr>
          <p:cNvPr id="4" name="Text Box 9">
            <a:extLst>
              <a:ext uri="{FF2B5EF4-FFF2-40B4-BE49-F238E27FC236}">
                <a16:creationId xmlns:a16="http://schemas.microsoft.com/office/drawing/2014/main" id="{30B62B2B-DA70-0868-ACCF-033A047A6740}"/>
              </a:ext>
            </a:extLst>
          </p:cNvPr>
          <p:cNvSpPr txBox="1">
            <a:spLocks noChangeArrowheads="1"/>
          </p:cNvSpPr>
          <p:nvPr/>
        </p:nvSpPr>
        <p:spPr bwMode="auto">
          <a:xfrm>
            <a:off x="156794" y="2382325"/>
            <a:ext cx="2046514" cy="338554"/>
          </a:xfrm>
          <a:prstGeom prst="rect">
            <a:avLst/>
          </a:prstGeom>
          <a:noFill/>
          <a:ln w="22225">
            <a:solidFill>
              <a:schemeClr val="accent1"/>
            </a:solidFill>
            <a:miter lim="800000"/>
            <a:headEnd/>
            <a:tailEnd/>
          </a:ln>
          <a:effectLst/>
        </p:spPr>
        <p:txBody>
          <a:bodyPr wrap="square">
            <a:spAutoFit/>
          </a:bodyPr>
          <a:lstStyle/>
          <a:p>
            <a:pPr algn="ctr"/>
            <a:r>
              <a:rPr lang="en-GB" sz="1600" dirty="0">
                <a:solidFill>
                  <a:srgbClr val="0070C0"/>
                </a:solidFill>
              </a:rPr>
              <a:t>Non-compartmental</a:t>
            </a:r>
          </a:p>
        </p:txBody>
      </p:sp>
      <p:sp>
        <p:nvSpPr>
          <p:cNvPr id="6" name="Text Box 9">
            <a:extLst>
              <a:ext uri="{FF2B5EF4-FFF2-40B4-BE49-F238E27FC236}">
                <a16:creationId xmlns:a16="http://schemas.microsoft.com/office/drawing/2014/main" id="{5215503A-190B-54E8-CBDA-6E1AED94C127}"/>
              </a:ext>
            </a:extLst>
          </p:cNvPr>
          <p:cNvSpPr txBox="1">
            <a:spLocks noChangeArrowheads="1"/>
          </p:cNvSpPr>
          <p:nvPr/>
        </p:nvSpPr>
        <p:spPr bwMode="auto">
          <a:xfrm>
            <a:off x="7634455" y="2382325"/>
            <a:ext cx="2321082" cy="338554"/>
          </a:xfrm>
          <a:prstGeom prst="rect">
            <a:avLst/>
          </a:prstGeom>
          <a:noFill/>
          <a:ln w="22225">
            <a:solidFill>
              <a:schemeClr val="accent1"/>
            </a:solidFill>
            <a:miter lim="800000"/>
            <a:headEnd/>
            <a:tailEnd/>
          </a:ln>
          <a:effectLst/>
        </p:spPr>
        <p:txBody>
          <a:bodyPr wrap="square">
            <a:spAutoFit/>
          </a:bodyPr>
          <a:lstStyle/>
          <a:p>
            <a:pPr algn="ctr"/>
            <a:r>
              <a:rPr lang="en-GB" sz="1600" dirty="0">
                <a:solidFill>
                  <a:srgbClr val="0070C0"/>
                </a:solidFill>
              </a:rPr>
              <a:t>Physiologically-based PK</a:t>
            </a:r>
          </a:p>
        </p:txBody>
      </p:sp>
      <p:sp>
        <p:nvSpPr>
          <p:cNvPr id="7" name="Text Box 9">
            <a:extLst>
              <a:ext uri="{FF2B5EF4-FFF2-40B4-BE49-F238E27FC236}">
                <a16:creationId xmlns:a16="http://schemas.microsoft.com/office/drawing/2014/main" id="{571BC4DC-4034-7623-45FA-19E69E078573}"/>
              </a:ext>
            </a:extLst>
          </p:cNvPr>
          <p:cNvSpPr txBox="1">
            <a:spLocks noChangeArrowheads="1"/>
          </p:cNvSpPr>
          <p:nvPr/>
        </p:nvSpPr>
        <p:spPr bwMode="auto">
          <a:xfrm>
            <a:off x="470303" y="4738790"/>
            <a:ext cx="2046514" cy="338554"/>
          </a:xfrm>
          <a:prstGeom prst="rect">
            <a:avLst/>
          </a:prstGeom>
          <a:noFill/>
          <a:ln w="22225">
            <a:solidFill>
              <a:schemeClr val="accent1"/>
            </a:solidFill>
            <a:miter lim="800000"/>
            <a:headEnd/>
            <a:tailEnd/>
          </a:ln>
          <a:effectLst/>
        </p:spPr>
        <p:txBody>
          <a:bodyPr wrap="square">
            <a:spAutoFit/>
          </a:bodyPr>
          <a:lstStyle/>
          <a:p>
            <a:pPr algn="ctr"/>
            <a:r>
              <a:rPr lang="en-GB" sz="1600" dirty="0">
                <a:solidFill>
                  <a:srgbClr val="0070C0"/>
                </a:solidFill>
              </a:rPr>
              <a:t>Compartmental</a:t>
            </a:r>
          </a:p>
        </p:txBody>
      </p:sp>
      <p:sp>
        <p:nvSpPr>
          <p:cNvPr id="8" name="TextBox 7">
            <a:extLst>
              <a:ext uri="{FF2B5EF4-FFF2-40B4-BE49-F238E27FC236}">
                <a16:creationId xmlns:a16="http://schemas.microsoft.com/office/drawing/2014/main" id="{1CE0C81A-EC73-CFC6-8286-F498EF01BDE5}"/>
              </a:ext>
            </a:extLst>
          </p:cNvPr>
          <p:cNvSpPr txBox="1"/>
          <p:nvPr/>
        </p:nvSpPr>
        <p:spPr>
          <a:xfrm>
            <a:off x="7901903" y="4200854"/>
            <a:ext cx="3831813" cy="1077218"/>
          </a:xfrm>
          <a:prstGeom prst="rect">
            <a:avLst/>
          </a:prstGeom>
          <a:noFill/>
        </p:spPr>
        <p:txBody>
          <a:bodyPr wrap="square">
            <a:spAutoFit/>
          </a:bodyPr>
          <a:lstStyle/>
          <a:p>
            <a:pPr algn="ctr">
              <a:defRPr/>
            </a:pPr>
            <a:r>
              <a:rPr lang="en-US" sz="1600" dirty="0">
                <a:solidFill>
                  <a:srgbClr val="C00000"/>
                </a:solidFill>
                <a:latin typeface="Calibri" panose="020F0502020204030204" pitchFamily="34" charset="0"/>
                <a:ea typeface="Arial Unicode MS" pitchFamily="34" charset="-128"/>
                <a:cs typeface="Arial" pitchFamily="34" charset="0"/>
              </a:rPr>
              <a:t>REVIEW of PK/PD</a:t>
            </a:r>
          </a:p>
          <a:p>
            <a:pPr algn="just">
              <a:defRPr/>
            </a:pPr>
            <a:r>
              <a:rPr lang="en-US" sz="1600" dirty="0" err="1">
                <a:solidFill>
                  <a:srgbClr val="C00000"/>
                </a:solidFill>
                <a:latin typeface="Calibri" panose="020F0502020204030204" pitchFamily="34" charset="0"/>
                <a:ea typeface="Arial Unicode MS" pitchFamily="34" charset="-128"/>
                <a:cs typeface="Arial" pitchFamily="34" charset="0"/>
              </a:rPr>
              <a:t>Jusko</a:t>
            </a:r>
            <a:r>
              <a:rPr lang="en-US" sz="1600" dirty="0">
                <a:solidFill>
                  <a:srgbClr val="C00000"/>
                </a:solidFill>
                <a:latin typeface="Calibri" panose="020F0502020204030204" pitchFamily="34" charset="0"/>
                <a:ea typeface="Arial Unicode MS" pitchFamily="34" charset="-128"/>
                <a:cs typeface="Arial" pitchFamily="34" charset="0"/>
              </a:rPr>
              <a:t>, </a:t>
            </a:r>
            <a:r>
              <a:rPr lang="en-US" sz="1600" i="1" dirty="0">
                <a:solidFill>
                  <a:srgbClr val="C00000"/>
                </a:solidFill>
                <a:latin typeface="Calibri" panose="020F0502020204030204" pitchFamily="34" charset="0"/>
                <a:ea typeface="Arial Unicode MS" pitchFamily="34" charset="-128"/>
                <a:cs typeface="Arial" pitchFamily="34" charset="0"/>
              </a:rPr>
              <a:t>J. Pharm. Sci. </a:t>
            </a:r>
            <a:r>
              <a:rPr lang="en-US" sz="1600" b="1" dirty="0">
                <a:solidFill>
                  <a:srgbClr val="C00000"/>
                </a:solidFill>
                <a:latin typeface="Calibri" panose="020F0502020204030204" pitchFamily="34" charset="0"/>
                <a:ea typeface="Arial Unicode MS" pitchFamily="34" charset="-128"/>
                <a:cs typeface="Arial" pitchFamily="34" charset="0"/>
              </a:rPr>
              <a:t>2013</a:t>
            </a:r>
            <a:r>
              <a:rPr lang="en-US" sz="1600" dirty="0">
                <a:solidFill>
                  <a:srgbClr val="C00000"/>
                </a:solidFill>
                <a:latin typeface="Calibri" panose="020F0502020204030204" pitchFamily="34" charset="0"/>
                <a:ea typeface="Arial Unicode MS" pitchFamily="34" charset="-128"/>
                <a:cs typeface="Arial" pitchFamily="34" charset="0"/>
              </a:rPr>
              <a:t>, 102, 2930-2940.</a:t>
            </a:r>
          </a:p>
          <a:p>
            <a:pPr algn="just">
              <a:defRPr/>
            </a:pPr>
            <a:r>
              <a:rPr lang="en-US" sz="1600" dirty="0">
                <a:solidFill>
                  <a:srgbClr val="FF0000"/>
                </a:solidFill>
                <a:latin typeface="Calibri" panose="020F0502020204030204" pitchFamily="34" charset="0"/>
                <a:ea typeface="Arial Unicode MS" pitchFamily="34" charset="-128"/>
                <a:cs typeface="Arial" pitchFamily="34" charset="0"/>
              </a:rPr>
              <a:t>TWO OTHER REFS 2023. IN ADDITIONAL INFORMATION?</a:t>
            </a:r>
          </a:p>
        </p:txBody>
      </p:sp>
      <p:sp>
        <p:nvSpPr>
          <p:cNvPr id="9" name="TextBox 8">
            <a:extLst>
              <a:ext uri="{FF2B5EF4-FFF2-40B4-BE49-F238E27FC236}">
                <a16:creationId xmlns:a16="http://schemas.microsoft.com/office/drawing/2014/main" id="{CF7980F1-665C-B4B6-4707-814031D059D9}"/>
              </a:ext>
            </a:extLst>
          </p:cNvPr>
          <p:cNvSpPr txBox="1"/>
          <p:nvPr/>
        </p:nvSpPr>
        <p:spPr>
          <a:xfrm>
            <a:off x="1694328" y="5779824"/>
            <a:ext cx="5771645" cy="677108"/>
          </a:xfrm>
          <a:prstGeom prst="rect">
            <a:avLst/>
          </a:prstGeom>
          <a:noFill/>
        </p:spPr>
        <p:txBody>
          <a:bodyPr wrap="none" rtlCol="0">
            <a:spAutoFit/>
          </a:bodyPr>
          <a:lstStyle/>
          <a:p>
            <a:r>
              <a:rPr lang="en-US" sz="1400" dirty="0">
                <a:solidFill>
                  <a:srgbClr val="C00000"/>
                </a:solidFill>
                <a:latin typeface="Calibri" panose="020F0502020204030204" pitchFamily="34" charset="0"/>
                <a:ea typeface="Arial Unicode MS" pitchFamily="34" charset="-128"/>
                <a:cs typeface="Arial" pitchFamily="34" charset="0"/>
              </a:rPr>
              <a:t>Fan J, de Lannoy IA, </a:t>
            </a:r>
            <a:r>
              <a:rPr lang="en-US" sz="1400" dirty="0">
                <a:solidFill>
                  <a:srgbClr val="C00000"/>
                </a:solidFill>
                <a:latin typeface="Calibri" panose="020F0502020204030204" pitchFamily="34" charset="0"/>
              </a:rPr>
              <a:t>Pharmacokinetics</a:t>
            </a:r>
            <a:r>
              <a:rPr lang="en-US" sz="2400" dirty="0">
                <a:solidFill>
                  <a:srgbClr val="C00000"/>
                </a:solidFill>
              </a:rPr>
              <a:t> </a:t>
            </a:r>
            <a:r>
              <a:rPr lang="en-US" sz="1400" i="1" dirty="0" err="1">
                <a:solidFill>
                  <a:srgbClr val="C00000"/>
                </a:solidFill>
                <a:latin typeface="Calibri" panose="020F0502020204030204" pitchFamily="34" charset="0"/>
                <a:ea typeface="Arial Unicode MS" pitchFamily="34" charset="-128"/>
                <a:cs typeface="Arial" pitchFamily="34" charset="0"/>
              </a:rPr>
              <a:t>Biochem</a:t>
            </a:r>
            <a:r>
              <a:rPr lang="en-US" sz="1400" i="1" dirty="0">
                <a:solidFill>
                  <a:srgbClr val="C00000"/>
                </a:solidFill>
                <a:latin typeface="Calibri" panose="020F0502020204030204" pitchFamily="34" charset="0"/>
                <a:ea typeface="Arial Unicode MS" pitchFamily="34" charset="-128"/>
                <a:cs typeface="Arial" pitchFamily="34" charset="0"/>
              </a:rPr>
              <a:t> </a:t>
            </a:r>
            <a:r>
              <a:rPr lang="en-US" sz="1400" i="1" dirty="0" err="1">
                <a:solidFill>
                  <a:srgbClr val="C00000"/>
                </a:solidFill>
                <a:latin typeface="Calibri" panose="020F0502020204030204" pitchFamily="34" charset="0"/>
                <a:ea typeface="Arial Unicode MS" pitchFamily="34" charset="-128"/>
                <a:cs typeface="Arial" pitchFamily="34" charset="0"/>
              </a:rPr>
              <a:t>Pharmacol</a:t>
            </a:r>
            <a:r>
              <a:rPr lang="en-US" sz="1400" i="1" dirty="0">
                <a:solidFill>
                  <a:srgbClr val="C00000"/>
                </a:solidFill>
                <a:latin typeface="Calibri" panose="020F0502020204030204" pitchFamily="34" charset="0"/>
                <a:ea typeface="Arial Unicode MS" pitchFamily="34" charset="-128"/>
                <a:cs typeface="Arial" pitchFamily="34" charset="0"/>
              </a:rPr>
              <a:t>.</a:t>
            </a:r>
            <a:r>
              <a:rPr lang="en-US" sz="1400" dirty="0">
                <a:solidFill>
                  <a:srgbClr val="C00000"/>
                </a:solidFill>
                <a:latin typeface="Calibri" panose="020F0502020204030204" pitchFamily="34" charset="0"/>
                <a:ea typeface="Arial Unicode MS" pitchFamily="34" charset="-128"/>
                <a:cs typeface="Arial" pitchFamily="34" charset="0"/>
              </a:rPr>
              <a:t> </a:t>
            </a:r>
            <a:r>
              <a:rPr lang="en-US" sz="1400" b="1" dirty="0">
                <a:solidFill>
                  <a:srgbClr val="C00000"/>
                </a:solidFill>
                <a:latin typeface="Calibri" panose="020F0502020204030204" pitchFamily="34" charset="0"/>
                <a:ea typeface="Arial Unicode MS" pitchFamily="34" charset="-128"/>
                <a:cs typeface="Arial" pitchFamily="34" charset="0"/>
              </a:rPr>
              <a:t>2013</a:t>
            </a:r>
            <a:r>
              <a:rPr lang="en-US" sz="1400" dirty="0">
                <a:solidFill>
                  <a:srgbClr val="C00000"/>
                </a:solidFill>
                <a:latin typeface="Calibri" panose="020F0502020204030204" pitchFamily="34" charset="0"/>
                <a:ea typeface="Arial Unicode MS" pitchFamily="34" charset="-128"/>
                <a:cs typeface="Arial" pitchFamily="34" charset="0"/>
              </a:rPr>
              <a:t>, </a:t>
            </a:r>
            <a:r>
              <a:rPr lang="en-US" sz="1400" i="1" dirty="0">
                <a:solidFill>
                  <a:srgbClr val="C00000"/>
                </a:solidFill>
                <a:latin typeface="Calibri" panose="020F0502020204030204" pitchFamily="34" charset="0"/>
                <a:ea typeface="Arial Unicode MS" pitchFamily="34" charset="-128"/>
                <a:cs typeface="Arial" pitchFamily="34" charset="0"/>
              </a:rPr>
              <a:t>87</a:t>
            </a:r>
            <a:r>
              <a:rPr lang="en-US" sz="1400" dirty="0">
                <a:solidFill>
                  <a:srgbClr val="C00000"/>
                </a:solidFill>
                <a:latin typeface="Calibri" panose="020F0502020204030204" pitchFamily="34" charset="0"/>
                <a:ea typeface="Arial Unicode MS" pitchFamily="34" charset="-128"/>
                <a:cs typeface="Arial" pitchFamily="34" charset="0"/>
              </a:rPr>
              <a:t>, 93-120</a:t>
            </a:r>
          </a:p>
          <a:p>
            <a:pPr algn="ctr"/>
            <a:r>
              <a:rPr lang="en-US" sz="1400" i="1" dirty="0">
                <a:solidFill>
                  <a:srgbClr val="C00000"/>
                </a:solidFill>
                <a:latin typeface="Calibri" panose="020F0502020204030204" pitchFamily="34" charset="0"/>
                <a:ea typeface="Arial Unicode MS" pitchFamily="34" charset="-128"/>
                <a:cs typeface="Arial" pitchFamily="34" charset="0"/>
              </a:rPr>
              <a:t>Nice and condensed review of PK and PD</a:t>
            </a:r>
          </a:p>
        </p:txBody>
      </p:sp>
    </p:spTree>
    <p:extLst>
      <p:ext uri="{BB962C8B-B14F-4D97-AF65-F5344CB8AC3E}">
        <p14:creationId xmlns:p14="http://schemas.microsoft.com/office/powerpoint/2010/main" val="343629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8ED95-6C62-AE27-82A6-DA2EA5E1563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D5A92-134B-1D63-95CD-C2083BF9DD37}"/>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6</a:t>
            </a:fld>
            <a:endParaRPr lang="en-ZA" dirty="0"/>
          </a:p>
        </p:txBody>
      </p:sp>
      <p:pic>
        <p:nvPicPr>
          <p:cNvPr id="3" name="Graphic 19">
            <a:extLst>
              <a:ext uri="{FF2B5EF4-FFF2-40B4-BE49-F238E27FC236}">
                <a16:creationId xmlns:a16="http://schemas.microsoft.com/office/drawing/2014/main" id="{D32DCDC3-CBB2-C91C-8B49-562FA3F47AD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4" name="TextBox 3">
            <a:extLst>
              <a:ext uri="{FF2B5EF4-FFF2-40B4-BE49-F238E27FC236}">
                <a16:creationId xmlns:a16="http://schemas.microsoft.com/office/drawing/2014/main" id="{A3F55F50-2051-A575-9375-13A69B98DC1A}"/>
              </a:ext>
            </a:extLst>
          </p:cNvPr>
          <p:cNvSpPr txBox="1"/>
          <p:nvPr/>
        </p:nvSpPr>
        <p:spPr>
          <a:xfrm>
            <a:off x="1459435" y="805820"/>
            <a:ext cx="4961965" cy="738664"/>
          </a:xfrm>
          <a:prstGeom prst="rect">
            <a:avLst/>
          </a:prstGeom>
          <a:noFill/>
        </p:spPr>
        <p:txBody>
          <a:bodyPr wrap="square" rtlCol="0">
            <a:spAutoFit/>
          </a:bodyPr>
          <a:lstStyle/>
          <a:p>
            <a:pPr algn="ctr"/>
            <a:r>
              <a:rPr lang="en-US" sz="1400" dirty="0">
                <a:solidFill>
                  <a:srgbClr val="0070C0"/>
                </a:solidFill>
                <a:ea typeface="Arial Unicode MS" pitchFamily="34" charset="-128"/>
                <a:cs typeface="Arial" pitchFamily="34" charset="0"/>
              </a:rPr>
              <a:t>Trapezoidal Rule for AUC calculation </a:t>
            </a:r>
          </a:p>
          <a:p>
            <a:pPr algn="ctr"/>
            <a:r>
              <a:rPr lang="en-US" sz="1400" dirty="0">
                <a:solidFill>
                  <a:srgbClr val="0070C0"/>
                </a:solidFill>
                <a:ea typeface="Arial Unicode MS" pitchFamily="34" charset="-128"/>
                <a:cs typeface="Arial" pitchFamily="34" charset="0"/>
              </a:rPr>
              <a:t>(Typical plot for an iv dose)</a:t>
            </a:r>
          </a:p>
          <a:p>
            <a:pPr algn="ctr"/>
            <a:r>
              <a:rPr lang="en-US" sz="1400" dirty="0">
                <a:solidFill>
                  <a:srgbClr val="0070C0"/>
                </a:solidFill>
                <a:ea typeface="Arial Unicode MS" pitchFamily="34" charset="-128"/>
                <a:cs typeface="Arial" pitchFamily="34" charset="0"/>
              </a:rPr>
              <a:t>(C</a:t>
            </a:r>
            <a:r>
              <a:rPr lang="en-US" sz="1400" baseline="-25000" dirty="0">
                <a:solidFill>
                  <a:srgbClr val="0070C0"/>
                </a:solidFill>
                <a:ea typeface="Arial Unicode MS" pitchFamily="34" charset="-128"/>
                <a:cs typeface="Arial" pitchFamily="34" charset="0"/>
              </a:rPr>
              <a:t>o</a:t>
            </a:r>
            <a:r>
              <a:rPr lang="en-US" sz="1400" dirty="0">
                <a:solidFill>
                  <a:srgbClr val="0070C0"/>
                </a:solidFill>
                <a:ea typeface="Arial Unicode MS" pitchFamily="34" charset="-128"/>
                <a:cs typeface="Arial" pitchFamily="34" charset="0"/>
              </a:rPr>
              <a:t> is not measured experimentally but estimated by regression)</a:t>
            </a:r>
          </a:p>
        </p:txBody>
      </p:sp>
      <p:pic>
        <p:nvPicPr>
          <p:cNvPr id="6" name="Picture 2">
            <a:extLst>
              <a:ext uri="{FF2B5EF4-FFF2-40B4-BE49-F238E27FC236}">
                <a16:creationId xmlns:a16="http://schemas.microsoft.com/office/drawing/2014/main" id="{369A5DA3-0E19-A7EB-AB14-3D2C43C56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847" y="1738497"/>
            <a:ext cx="5036800" cy="337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B38D51A3-8CE0-2D0D-41A2-42AF1142D12A}"/>
              </a:ext>
            </a:extLst>
          </p:cNvPr>
          <p:cNvSpPr txBox="1"/>
          <p:nvPr/>
        </p:nvSpPr>
        <p:spPr>
          <a:xfrm>
            <a:off x="462201" y="5723720"/>
            <a:ext cx="8983421" cy="338554"/>
          </a:xfrm>
          <a:prstGeom prst="rect">
            <a:avLst/>
          </a:prstGeom>
          <a:noFill/>
        </p:spPr>
        <p:txBody>
          <a:bodyPr wrap="none" rtlCol="0">
            <a:spAutoFit/>
          </a:bodyPr>
          <a:lstStyle/>
          <a:p>
            <a:r>
              <a:rPr lang="en-US" sz="1600" dirty="0">
                <a:solidFill>
                  <a:srgbClr val="0070C0"/>
                </a:solidFill>
                <a:ea typeface="Arial Unicode MS" pitchFamily="34" charset="-128"/>
                <a:cs typeface="Arial" pitchFamily="34" charset="0"/>
              </a:rPr>
              <a:t>k</a:t>
            </a:r>
            <a:r>
              <a:rPr lang="en-US" sz="1600" baseline="-25000" dirty="0">
                <a:solidFill>
                  <a:srgbClr val="0070C0"/>
                </a:solidFill>
                <a:ea typeface="Arial Unicode MS" pitchFamily="34" charset="-128"/>
                <a:cs typeface="Arial" pitchFamily="34" charset="0"/>
              </a:rPr>
              <a:t>(el) </a:t>
            </a:r>
            <a:r>
              <a:rPr lang="en-US" sz="1600" dirty="0">
                <a:solidFill>
                  <a:srgbClr val="0070C0"/>
                </a:solidFill>
                <a:ea typeface="Arial Unicode MS" pitchFamily="34" charset="-128"/>
                <a:cs typeface="Arial" pitchFamily="34" charset="0"/>
              </a:rPr>
              <a:t>is elimination rate constant which is calculated via linear regression of the terminal phase of PK curve. </a:t>
            </a:r>
          </a:p>
        </p:txBody>
      </p:sp>
      <p:cxnSp>
        <p:nvCxnSpPr>
          <p:cNvPr id="8" name="Straight Arrow Connector 7">
            <a:extLst>
              <a:ext uri="{FF2B5EF4-FFF2-40B4-BE49-F238E27FC236}">
                <a16:creationId xmlns:a16="http://schemas.microsoft.com/office/drawing/2014/main" id="{06F385A4-A47C-4D11-0B7C-19081AE8E4FD}"/>
              </a:ext>
            </a:extLst>
          </p:cNvPr>
          <p:cNvCxnSpPr>
            <a:cxnSpLocks/>
          </p:cNvCxnSpPr>
          <p:nvPr/>
        </p:nvCxnSpPr>
        <p:spPr>
          <a:xfrm flipH="1">
            <a:off x="8913092" y="4724840"/>
            <a:ext cx="431205" cy="107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2737CD-7201-5EB9-45A9-782885077C3A}"/>
              </a:ext>
            </a:extLst>
          </p:cNvPr>
          <p:cNvSpPr txBox="1"/>
          <p:nvPr/>
        </p:nvSpPr>
        <p:spPr>
          <a:xfrm>
            <a:off x="9386548" y="4585116"/>
            <a:ext cx="1354345" cy="307777"/>
          </a:xfrm>
          <a:prstGeom prst="rect">
            <a:avLst/>
          </a:prstGeom>
          <a:noFill/>
          <a:ln w="12700">
            <a:solidFill>
              <a:srgbClr val="0070C0"/>
            </a:solidFill>
          </a:ln>
        </p:spPr>
        <p:txBody>
          <a:bodyPr wrap="none" rtlCol="0">
            <a:spAutoFit/>
          </a:bodyPr>
          <a:lstStyle/>
          <a:p>
            <a:r>
              <a:rPr lang="en-US" sz="1400" dirty="0">
                <a:solidFill>
                  <a:srgbClr val="0070C0"/>
                </a:solidFill>
                <a:latin typeface="Arial" pitchFamily="34" charset="0"/>
                <a:ea typeface="Arial Unicode MS" pitchFamily="34" charset="-128"/>
                <a:cs typeface="Arial" pitchFamily="34" charset="0"/>
              </a:rPr>
              <a:t>Generally, C</a:t>
            </a:r>
            <a:r>
              <a:rPr lang="en-US" sz="1400" baseline="-25000" dirty="0">
                <a:solidFill>
                  <a:srgbClr val="0070C0"/>
                </a:solidFill>
                <a:latin typeface="Arial" pitchFamily="34" charset="0"/>
                <a:ea typeface="Arial Unicode MS" pitchFamily="34" charset="-128"/>
                <a:cs typeface="Arial" pitchFamily="34" charset="0"/>
              </a:rPr>
              <a:t>last</a:t>
            </a:r>
            <a:endParaRPr lang="en-US" sz="1400" dirty="0">
              <a:solidFill>
                <a:srgbClr val="0070C0"/>
              </a:solidFill>
              <a:latin typeface="Arial" pitchFamily="34" charset="0"/>
              <a:ea typeface="Arial Unicode MS" pitchFamily="34" charset="-128"/>
              <a:cs typeface="Arial"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844F64D-8CE2-BA37-5792-2B67DEFF8FBA}"/>
                  </a:ext>
                </a:extLst>
              </p:cNvPr>
              <p:cNvSpPr txBox="1"/>
              <p:nvPr/>
            </p:nvSpPr>
            <p:spPr>
              <a:xfrm>
                <a:off x="6822315" y="4724840"/>
                <a:ext cx="2209800" cy="6595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𝐴𝑈𝐶</m:t>
                          </m:r>
                        </m:e>
                        <m:sub>
                          <m:r>
                            <a:rPr lang="en-US" i="1">
                              <a:latin typeface="Cambria Math" panose="02040503050406030204" pitchFamily="18" charset="0"/>
                            </a:rPr>
                            <m:t>𝐶𝑙𝑎𝑠𝑡</m:t>
                          </m:r>
                          <m:r>
                            <a:rPr lang="en-US" i="0">
                              <a:latin typeface="Cambria Math" panose="02040503050406030204" pitchFamily="18" charset="0"/>
                            </a:rPr>
                            <m:t>−∞ </m:t>
                          </m:r>
                        </m:sub>
                      </m:sSub>
                      <m:r>
                        <a:rPr lang="en-US" i="0">
                          <a:latin typeface="Cambria Math" panose="02040503050406030204" pitchFamily="18" charset="0"/>
                        </a:rPr>
                        <m:t>= </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𝑙𝑎𝑠𝑡</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𝑒𝑙</m:t>
                              </m:r>
                            </m:sub>
                          </m:sSub>
                        </m:den>
                      </m:f>
                    </m:oMath>
                  </m:oMathPara>
                </a14:m>
                <a:endParaRPr lang="en-US" dirty="0"/>
              </a:p>
            </p:txBody>
          </p:sp>
        </mc:Choice>
        <mc:Fallback xmlns="">
          <p:sp>
            <p:nvSpPr>
              <p:cNvPr id="10" name="TextBox 9">
                <a:extLst>
                  <a:ext uri="{FF2B5EF4-FFF2-40B4-BE49-F238E27FC236}">
                    <a16:creationId xmlns:a16="http://schemas.microsoft.com/office/drawing/2014/main" id="{7844F64D-8CE2-BA37-5792-2B67DEFF8FBA}"/>
                  </a:ext>
                </a:extLst>
              </p:cNvPr>
              <p:cNvSpPr txBox="1">
                <a:spLocks noRot="1" noChangeAspect="1" noMove="1" noResize="1" noEditPoints="1" noAdjustHandles="1" noChangeArrowheads="1" noChangeShapeType="1" noTextEdit="1"/>
              </p:cNvSpPr>
              <p:nvPr/>
            </p:nvSpPr>
            <p:spPr>
              <a:xfrm>
                <a:off x="6822315" y="4724840"/>
                <a:ext cx="2209800" cy="659540"/>
              </a:xfrm>
              <a:prstGeom prst="rect">
                <a:avLst/>
              </a:prstGeom>
              <a:blipFill>
                <a:blip r:embed="rId4"/>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2A40F83B-1259-0020-4D83-C4035B297378}"/>
              </a:ext>
            </a:extLst>
          </p:cNvPr>
          <p:cNvCxnSpPr>
            <a:cxnSpLocks/>
          </p:cNvCxnSpPr>
          <p:nvPr/>
        </p:nvCxnSpPr>
        <p:spPr>
          <a:xfrm flipH="1" flipV="1">
            <a:off x="8909213" y="5248598"/>
            <a:ext cx="435084" cy="419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7636E1-9516-7102-6A46-A2C87F41F393}"/>
              </a:ext>
            </a:extLst>
          </p:cNvPr>
          <p:cNvSpPr txBox="1"/>
          <p:nvPr/>
        </p:nvSpPr>
        <p:spPr>
          <a:xfrm>
            <a:off x="3843888" y="5311137"/>
            <a:ext cx="4112023" cy="307777"/>
          </a:xfrm>
          <a:prstGeom prst="rect">
            <a:avLst/>
          </a:prstGeom>
          <a:noFill/>
          <a:ln w="12700">
            <a:solidFill>
              <a:srgbClr val="0070C0"/>
            </a:solidFill>
          </a:ln>
        </p:spPr>
        <p:txBody>
          <a:bodyPr wrap="none" rtlCol="0">
            <a:spAutoFit/>
          </a:bodyPr>
          <a:lstStyle/>
          <a:p>
            <a:r>
              <a:rPr lang="en-US" sz="1400" dirty="0">
                <a:solidFill>
                  <a:srgbClr val="0070C0"/>
                </a:solidFill>
                <a:latin typeface="Arial" pitchFamily="34" charset="0"/>
                <a:ea typeface="Arial Unicode MS" pitchFamily="34" charset="-128"/>
                <a:cs typeface="Arial" pitchFamily="34" charset="0"/>
              </a:rPr>
              <a:t>Linear trapezoids (shown) or log-linear trapezoids</a:t>
            </a:r>
          </a:p>
        </p:txBody>
      </p:sp>
      <p:pic>
        <p:nvPicPr>
          <p:cNvPr id="13" name="Picture 12">
            <a:extLst>
              <a:ext uri="{FF2B5EF4-FFF2-40B4-BE49-F238E27FC236}">
                <a16:creationId xmlns:a16="http://schemas.microsoft.com/office/drawing/2014/main" id="{0EE481A3-DD27-6064-07C8-21C62A525534}"/>
              </a:ext>
            </a:extLst>
          </p:cNvPr>
          <p:cNvPicPr>
            <a:picLocks noChangeAspect="1"/>
          </p:cNvPicPr>
          <p:nvPr/>
        </p:nvPicPr>
        <p:blipFill>
          <a:blip r:embed="rId5"/>
          <a:stretch>
            <a:fillRect/>
          </a:stretch>
        </p:blipFill>
        <p:spPr>
          <a:xfrm>
            <a:off x="357091" y="5023644"/>
            <a:ext cx="3475476" cy="721471"/>
          </a:xfrm>
          <a:prstGeom prst="rect">
            <a:avLst/>
          </a:prstGeom>
        </p:spPr>
      </p:pic>
      <p:pic>
        <p:nvPicPr>
          <p:cNvPr id="14" name="Picture 13">
            <a:extLst>
              <a:ext uri="{FF2B5EF4-FFF2-40B4-BE49-F238E27FC236}">
                <a16:creationId xmlns:a16="http://schemas.microsoft.com/office/drawing/2014/main" id="{C7AC0203-24C2-1461-0977-F26EA426A962}"/>
              </a:ext>
            </a:extLst>
          </p:cNvPr>
          <p:cNvPicPr>
            <a:picLocks noChangeAspect="1"/>
          </p:cNvPicPr>
          <p:nvPr/>
        </p:nvPicPr>
        <p:blipFill>
          <a:blip r:embed="rId6"/>
          <a:stretch>
            <a:fillRect/>
          </a:stretch>
        </p:blipFill>
        <p:spPr>
          <a:xfrm>
            <a:off x="7253902" y="1486489"/>
            <a:ext cx="4265292" cy="3087758"/>
          </a:xfrm>
          <a:prstGeom prst="rect">
            <a:avLst/>
          </a:prstGeom>
        </p:spPr>
      </p:pic>
      <p:sp>
        <p:nvSpPr>
          <p:cNvPr id="15" name="TextBox 14">
            <a:extLst>
              <a:ext uri="{FF2B5EF4-FFF2-40B4-BE49-F238E27FC236}">
                <a16:creationId xmlns:a16="http://schemas.microsoft.com/office/drawing/2014/main" id="{4D21EF53-8DFC-8B79-ED6C-97FCD932923A}"/>
              </a:ext>
            </a:extLst>
          </p:cNvPr>
          <p:cNvSpPr txBox="1"/>
          <p:nvPr/>
        </p:nvSpPr>
        <p:spPr>
          <a:xfrm>
            <a:off x="7167162" y="1086379"/>
            <a:ext cx="4438772" cy="400110"/>
          </a:xfrm>
          <a:prstGeom prst="rect">
            <a:avLst/>
          </a:prstGeom>
          <a:noFill/>
        </p:spPr>
        <p:txBody>
          <a:bodyPr wrap="square" rtlCol="0">
            <a:spAutoFit/>
          </a:bodyPr>
          <a:lstStyle/>
          <a:p>
            <a:pPr algn="ctr"/>
            <a:r>
              <a:rPr lang="en-US" sz="2000" dirty="0">
                <a:solidFill>
                  <a:srgbClr val="0070C0"/>
                </a:solidFill>
                <a:ea typeface="Arial Unicode MS" pitchFamily="34" charset="-128"/>
                <a:cs typeface="Arial" pitchFamily="34" charset="0"/>
              </a:rPr>
              <a:t>(Typical plot for an extravascular dose)</a:t>
            </a:r>
          </a:p>
        </p:txBody>
      </p:sp>
      <p:sp>
        <p:nvSpPr>
          <p:cNvPr id="16" name="TextBox 15">
            <a:extLst>
              <a:ext uri="{FF2B5EF4-FFF2-40B4-BE49-F238E27FC236}">
                <a16:creationId xmlns:a16="http://schemas.microsoft.com/office/drawing/2014/main" id="{372872D1-772D-FAB5-4E74-BF6E5DC16913}"/>
              </a:ext>
            </a:extLst>
          </p:cNvPr>
          <p:cNvSpPr txBox="1"/>
          <p:nvPr/>
        </p:nvSpPr>
        <p:spPr>
          <a:xfrm>
            <a:off x="2245428" y="112930"/>
            <a:ext cx="6191794" cy="523220"/>
          </a:xfrm>
          <a:prstGeom prst="rect">
            <a:avLst/>
          </a:prstGeom>
          <a:noFill/>
        </p:spPr>
        <p:txBody>
          <a:bodyPr wrap="square">
            <a:spAutoFit/>
          </a:bodyPr>
          <a:lstStyle/>
          <a:p>
            <a:pPr algn="ctr"/>
            <a:r>
              <a:rPr lang="en-US" sz="2800" dirty="0">
                <a:solidFill>
                  <a:srgbClr val="C00000"/>
                </a:solidFill>
              </a:rPr>
              <a:t>Non-Compartmental Analysis</a:t>
            </a:r>
          </a:p>
        </p:txBody>
      </p:sp>
    </p:spTree>
    <p:extLst>
      <p:ext uri="{BB962C8B-B14F-4D97-AF65-F5344CB8AC3E}">
        <p14:creationId xmlns:p14="http://schemas.microsoft.com/office/powerpoint/2010/main" val="210604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9DF01-264F-C640-2FFC-8EE9419B338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E1056C-843A-353D-0E0F-71266D706F0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7</a:t>
            </a:fld>
            <a:endParaRPr lang="en-ZA" dirty="0"/>
          </a:p>
        </p:txBody>
      </p:sp>
      <p:pic>
        <p:nvPicPr>
          <p:cNvPr id="3" name="Graphic 19">
            <a:extLst>
              <a:ext uri="{FF2B5EF4-FFF2-40B4-BE49-F238E27FC236}">
                <a16:creationId xmlns:a16="http://schemas.microsoft.com/office/drawing/2014/main" id="{55DE2514-3468-1B31-53B0-E94869B1648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18" name="Title 17">
            <a:extLst>
              <a:ext uri="{FF2B5EF4-FFF2-40B4-BE49-F238E27FC236}">
                <a16:creationId xmlns:a16="http://schemas.microsoft.com/office/drawing/2014/main" id="{8FA315BE-85B4-486F-DB45-754211590B53}"/>
              </a:ext>
            </a:extLst>
          </p:cNvPr>
          <p:cNvSpPr>
            <a:spLocks noGrp="1"/>
          </p:cNvSpPr>
          <p:nvPr>
            <p:ph type="title"/>
          </p:nvPr>
        </p:nvSpPr>
        <p:spPr>
          <a:xfrm>
            <a:off x="1212433" y="220278"/>
            <a:ext cx="8676284" cy="645069"/>
          </a:xfrm>
        </p:spPr>
        <p:txBody>
          <a:bodyPr>
            <a:normAutofit fontScale="90000"/>
          </a:bodyPr>
          <a:lstStyle/>
          <a:p>
            <a:r>
              <a:rPr lang="en-US" dirty="0"/>
              <a:t>Extravascular administration: rates and phases</a:t>
            </a:r>
          </a:p>
        </p:txBody>
      </p:sp>
      <p:graphicFrame>
        <p:nvGraphicFramePr>
          <p:cNvPr id="10" name="Chart 9">
            <a:extLst>
              <a:ext uri="{FF2B5EF4-FFF2-40B4-BE49-F238E27FC236}">
                <a16:creationId xmlns:a16="http://schemas.microsoft.com/office/drawing/2014/main" id="{448629C1-89E2-2F4E-6A6B-F8DE44924773}"/>
              </a:ext>
            </a:extLst>
          </p:cNvPr>
          <p:cNvGraphicFramePr>
            <a:graphicFrameLocks/>
          </p:cNvGraphicFramePr>
          <p:nvPr>
            <p:extLst>
              <p:ext uri="{D42A27DB-BD31-4B8C-83A1-F6EECF244321}">
                <p14:modId xmlns:p14="http://schemas.microsoft.com/office/powerpoint/2010/main" val="969030870"/>
              </p:ext>
            </p:extLst>
          </p:nvPr>
        </p:nvGraphicFramePr>
        <p:xfrm>
          <a:off x="941527" y="1271393"/>
          <a:ext cx="7943850" cy="431521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5242663-FE68-18FA-434F-CD509CD46743}"/>
              </a:ext>
            </a:extLst>
          </p:cNvPr>
          <p:cNvSpPr txBox="1"/>
          <p:nvPr/>
        </p:nvSpPr>
        <p:spPr>
          <a:xfrm>
            <a:off x="94757" y="1846389"/>
            <a:ext cx="753655" cy="400110"/>
          </a:xfrm>
          <a:prstGeom prst="rect">
            <a:avLst/>
          </a:prstGeom>
          <a:noFill/>
          <a:ln w="25400">
            <a:solidFill>
              <a:srgbClr val="0070C0"/>
            </a:solidFill>
          </a:ln>
        </p:spPr>
        <p:txBody>
          <a:bodyPr wrap="square" rtlCol="0">
            <a:spAutoFit/>
          </a:bodyPr>
          <a:lstStyle/>
          <a:p>
            <a:pPr algn="ctr"/>
            <a:r>
              <a:rPr lang="en-US" sz="2000" dirty="0">
                <a:solidFill>
                  <a:srgbClr val="0070C0"/>
                </a:solidFill>
                <a:ea typeface="Arial Unicode MS" pitchFamily="34" charset="-128"/>
                <a:cs typeface="Arial" pitchFamily="34" charset="0"/>
              </a:rPr>
              <a:t>Cmax</a:t>
            </a:r>
          </a:p>
        </p:txBody>
      </p:sp>
      <p:sp>
        <p:nvSpPr>
          <p:cNvPr id="12" name="TextBox 11">
            <a:extLst>
              <a:ext uri="{FF2B5EF4-FFF2-40B4-BE49-F238E27FC236}">
                <a16:creationId xmlns:a16="http://schemas.microsoft.com/office/drawing/2014/main" id="{981A034A-F544-B0C4-A6F5-358B2A93C393}"/>
              </a:ext>
            </a:extLst>
          </p:cNvPr>
          <p:cNvSpPr txBox="1"/>
          <p:nvPr/>
        </p:nvSpPr>
        <p:spPr>
          <a:xfrm>
            <a:off x="9031689" y="2292861"/>
            <a:ext cx="2702027" cy="646331"/>
          </a:xfrm>
          <a:prstGeom prst="rect">
            <a:avLst/>
          </a:prstGeom>
          <a:noFill/>
          <a:ln w="25400">
            <a:solidFill>
              <a:srgbClr val="0070C0"/>
            </a:solidFill>
          </a:ln>
        </p:spPr>
        <p:txBody>
          <a:bodyPr wrap="square" rtlCol="0">
            <a:spAutoFit/>
          </a:bodyPr>
          <a:lstStyle/>
          <a:p>
            <a:r>
              <a:rPr lang="en-US" b="1" dirty="0">
                <a:solidFill>
                  <a:srgbClr val="FF0000"/>
                </a:solidFill>
                <a:ea typeface="Arial Unicode MS" pitchFamily="34" charset="-128"/>
                <a:cs typeface="Arial" pitchFamily="34" charset="0"/>
              </a:rPr>
              <a:t>Rate of absorption ≈ rate of elimination</a:t>
            </a:r>
            <a:endParaRPr lang="en-US" b="1" baseline="-25000" dirty="0">
              <a:solidFill>
                <a:srgbClr val="FF0000"/>
              </a:solidFill>
              <a:ea typeface="Arial Unicode MS" pitchFamily="34" charset="-128"/>
              <a:cs typeface="Arial" pitchFamily="34" charset="0"/>
            </a:endParaRPr>
          </a:p>
        </p:txBody>
      </p:sp>
      <p:sp>
        <p:nvSpPr>
          <p:cNvPr id="13" name="TextBox 12">
            <a:extLst>
              <a:ext uri="{FF2B5EF4-FFF2-40B4-BE49-F238E27FC236}">
                <a16:creationId xmlns:a16="http://schemas.microsoft.com/office/drawing/2014/main" id="{AD8FD904-EBDD-6E3A-E64E-BDFB628477FA}"/>
              </a:ext>
            </a:extLst>
          </p:cNvPr>
          <p:cNvSpPr txBox="1"/>
          <p:nvPr/>
        </p:nvSpPr>
        <p:spPr>
          <a:xfrm>
            <a:off x="9031688" y="3135752"/>
            <a:ext cx="2707818" cy="646331"/>
          </a:xfrm>
          <a:prstGeom prst="rect">
            <a:avLst/>
          </a:prstGeom>
          <a:noFill/>
          <a:ln w="25400">
            <a:solidFill>
              <a:srgbClr val="0070C0"/>
            </a:solidFill>
          </a:ln>
        </p:spPr>
        <p:txBody>
          <a:bodyPr wrap="square" rtlCol="0">
            <a:spAutoFit/>
          </a:bodyPr>
          <a:lstStyle/>
          <a:p>
            <a:r>
              <a:rPr lang="en-US" b="1" dirty="0">
                <a:solidFill>
                  <a:srgbClr val="00B050"/>
                </a:solidFill>
                <a:ea typeface="Arial Unicode MS" pitchFamily="34" charset="-128"/>
                <a:cs typeface="Arial" pitchFamily="34" charset="0"/>
              </a:rPr>
              <a:t>Rate of absorption &lt; rate of elimination</a:t>
            </a:r>
            <a:endParaRPr lang="en-US" b="1" baseline="-25000" dirty="0">
              <a:solidFill>
                <a:srgbClr val="00B050"/>
              </a:solidFill>
              <a:ea typeface="Arial Unicode MS" pitchFamily="34" charset="-128"/>
              <a:cs typeface="Arial" pitchFamily="34" charset="0"/>
            </a:endParaRPr>
          </a:p>
        </p:txBody>
      </p:sp>
      <p:sp>
        <p:nvSpPr>
          <p:cNvPr id="14" name="TextBox 13">
            <a:extLst>
              <a:ext uri="{FF2B5EF4-FFF2-40B4-BE49-F238E27FC236}">
                <a16:creationId xmlns:a16="http://schemas.microsoft.com/office/drawing/2014/main" id="{ABF9608E-BCDE-203E-A2C6-FEC5ADA098CB}"/>
              </a:ext>
            </a:extLst>
          </p:cNvPr>
          <p:cNvSpPr txBox="1"/>
          <p:nvPr/>
        </p:nvSpPr>
        <p:spPr>
          <a:xfrm>
            <a:off x="9031689" y="1457014"/>
            <a:ext cx="2702027" cy="646331"/>
          </a:xfrm>
          <a:prstGeom prst="rect">
            <a:avLst/>
          </a:prstGeom>
          <a:noFill/>
          <a:ln w="25400">
            <a:solidFill>
              <a:srgbClr val="0070C0"/>
            </a:solidFill>
          </a:ln>
        </p:spPr>
        <p:txBody>
          <a:bodyPr wrap="square" rtlCol="0">
            <a:spAutoFit/>
          </a:bodyPr>
          <a:lstStyle/>
          <a:p>
            <a:r>
              <a:rPr lang="en-US" b="1" dirty="0">
                <a:solidFill>
                  <a:srgbClr val="0070C0"/>
                </a:solidFill>
                <a:ea typeface="Arial Unicode MS" pitchFamily="34" charset="-128"/>
                <a:cs typeface="Arial" pitchFamily="34" charset="0"/>
              </a:rPr>
              <a:t>Rate of absorption &gt; rate of elimination</a:t>
            </a:r>
            <a:endParaRPr lang="en-US" b="1" baseline="-25000" dirty="0">
              <a:solidFill>
                <a:srgbClr val="0070C0"/>
              </a:solidFill>
              <a:ea typeface="Arial Unicode MS" pitchFamily="34" charset="-128"/>
              <a:cs typeface="Arial" pitchFamily="34" charset="0"/>
            </a:endParaRPr>
          </a:p>
        </p:txBody>
      </p:sp>
      <p:sp>
        <p:nvSpPr>
          <p:cNvPr id="15" name="TextBox 14">
            <a:extLst>
              <a:ext uri="{FF2B5EF4-FFF2-40B4-BE49-F238E27FC236}">
                <a16:creationId xmlns:a16="http://schemas.microsoft.com/office/drawing/2014/main" id="{983B3F30-0B64-F2A9-6D2D-7ACD079A2DE5}"/>
              </a:ext>
            </a:extLst>
          </p:cNvPr>
          <p:cNvSpPr txBox="1"/>
          <p:nvPr/>
        </p:nvSpPr>
        <p:spPr>
          <a:xfrm>
            <a:off x="9025898" y="3956532"/>
            <a:ext cx="2707818" cy="1477328"/>
          </a:xfrm>
          <a:prstGeom prst="rect">
            <a:avLst/>
          </a:prstGeom>
          <a:noFill/>
          <a:ln w="25400">
            <a:solidFill>
              <a:srgbClr val="0070C0"/>
            </a:solidFill>
          </a:ln>
        </p:spPr>
        <p:txBody>
          <a:bodyPr wrap="square" rtlCol="0">
            <a:spAutoFit/>
          </a:bodyPr>
          <a:lstStyle/>
          <a:p>
            <a:r>
              <a:rPr lang="en-US" b="1" dirty="0">
                <a:ea typeface="Arial Unicode MS" pitchFamily="34" charset="-128"/>
                <a:cs typeface="Arial" pitchFamily="34" charset="0"/>
              </a:rPr>
              <a:t>Rate of absorption ≈ 0 (no drug left in GI tract or site of administration) rate of elimination</a:t>
            </a:r>
            <a:r>
              <a:rPr lang="en-US" b="1" baseline="-25000" dirty="0">
                <a:ea typeface="Arial Unicode MS" pitchFamily="34" charset="-128"/>
                <a:cs typeface="Arial" pitchFamily="34" charset="0"/>
              </a:rPr>
              <a:t> </a:t>
            </a:r>
            <a:r>
              <a:rPr lang="en-US" b="1" dirty="0">
                <a:ea typeface="Arial Unicode MS" pitchFamily="34" charset="-128"/>
                <a:cs typeface="Arial" pitchFamily="34" charset="0"/>
              </a:rPr>
              <a:t>dominates this region</a:t>
            </a:r>
          </a:p>
        </p:txBody>
      </p:sp>
      <p:sp>
        <p:nvSpPr>
          <p:cNvPr id="16" name="Arrow: Right 15">
            <a:extLst>
              <a:ext uri="{FF2B5EF4-FFF2-40B4-BE49-F238E27FC236}">
                <a16:creationId xmlns:a16="http://schemas.microsoft.com/office/drawing/2014/main" id="{2BD54BCE-C352-52B4-2250-4DAE16FE9E9A}"/>
              </a:ext>
            </a:extLst>
          </p:cNvPr>
          <p:cNvSpPr/>
          <p:nvPr/>
        </p:nvSpPr>
        <p:spPr>
          <a:xfrm>
            <a:off x="999543" y="2012289"/>
            <a:ext cx="447675" cy="265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861D308-369A-78B0-F789-ABC97314026F}"/>
              </a:ext>
            </a:extLst>
          </p:cNvPr>
          <p:cNvSpPr txBox="1"/>
          <p:nvPr/>
        </p:nvSpPr>
        <p:spPr>
          <a:xfrm>
            <a:off x="3083020" y="4412826"/>
            <a:ext cx="861580" cy="400110"/>
          </a:xfrm>
          <a:prstGeom prst="rect">
            <a:avLst/>
          </a:prstGeom>
          <a:noFill/>
          <a:ln w="25400">
            <a:solidFill>
              <a:srgbClr val="0070C0"/>
            </a:solidFill>
          </a:ln>
        </p:spPr>
        <p:txBody>
          <a:bodyPr wrap="square" rtlCol="0">
            <a:spAutoFit/>
          </a:bodyPr>
          <a:lstStyle/>
          <a:p>
            <a:pPr algn="ctr"/>
            <a:r>
              <a:rPr lang="en-US" sz="2000" dirty="0">
                <a:solidFill>
                  <a:srgbClr val="0070C0"/>
                </a:solidFill>
                <a:ea typeface="Arial Unicode MS" pitchFamily="34" charset="-128"/>
                <a:cs typeface="Arial" pitchFamily="34" charset="0"/>
              </a:rPr>
              <a:t>Tmax</a:t>
            </a:r>
          </a:p>
        </p:txBody>
      </p:sp>
      <p:sp>
        <p:nvSpPr>
          <p:cNvPr id="19" name="Arrow: Right 18">
            <a:extLst>
              <a:ext uri="{FF2B5EF4-FFF2-40B4-BE49-F238E27FC236}">
                <a16:creationId xmlns:a16="http://schemas.microsoft.com/office/drawing/2014/main" id="{9325D56F-97B2-2E47-1703-7A06A301844B}"/>
              </a:ext>
            </a:extLst>
          </p:cNvPr>
          <p:cNvSpPr/>
          <p:nvPr/>
        </p:nvSpPr>
        <p:spPr>
          <a:xfrm rot="7041732">
            <a:off x="2638441" y="4680227"/>
            <a:ext cx="447675" cy="265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4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23D08-652D-5D65-98D4-418ABE91B87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77F9E5-3283-794B-7EDC-C6BA707F8B9E}"/>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8</a:t>
            </a:fld>
            <a:endParaRPr lang="en-ZA" dirty="0"/>
          </a:p>
        </p:txBody>
      </p:sp>
      <p:pic>
        <p:nvPicPr>
          <p:cNvPr id="3" name="Graphic 19">
            <a:extLst>
              <a:ext uri="{FF2B5EF4-FFF2-40B4-BE49-F238E27FC236}">
                <a16:creationId xmlns:a16="http://schemas.microsoft.com/office/drawing/2014/main" id="{E1348C14-48E7-38E8-4AA7-2B9B6082251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6" name="Rectangle 12">
            <a:extLst>
              <a:ext uri="{FF2B5EF4-FFF2-40B4-BE49-F238E27FC236}">
                <a16:creationId xmlns:a16="http://schemas.microsoft.com/office/drawing/2014/main" id="{907CD837-E328-810D-64C7-7728B64A5881}"/>
              </a:ext>
            </a:extLst>
          </p:cNvPr>
          <p:cNvSpPr>
            <a:spLocks noChangeArrowheads="1"/>
          </p:cNvSpPr>
          <p:nvPr/>
        </p:nvSpPr>
        <p:spPr bwMode="auto">
          <a:xfrm>
            <a:off x="2001903" y="790592"/>
            <a:ext cx="10291483" cy="794461"/>
          </a:xfrm>
          <a:prstGeom prst="rect">
            <a:avLst/>
          </a:prstGeom>
          <a:noFill/>
          <a:ln w="12700">
            <a:noFill/>
            <a:miter lim="800000"/>
            <a:headEnd/>
            <a:tailEnd/>
          </a:ln>
          <a:effectLst/>
        </p:spPr>
        <p:txBody>
          <a:bodyPr lIns="85725" tIns="42863" rIns="85725" bIns="42863"/>
          <a:lstStyle/>
          <a:p>
            <a:pPr marL="263525" indent="-263525" algn="ctr" defTabSz="850879">
              <a:lnSpc>
                <a:spcPct val="90000"/>
              </a:lnSpc>
              <a:spcBef>
                <a:spcPct val="75000"/>
              </a:spcBef>
              <a:buClr>
                <a:schemeClr val="bg2"/>
              </a:buClr>
              <a:buSzPct val="55000"/>
            </a:pPr>
            <a:r>
              <a:rPr lang="en-US" sz="1400" dirty="0">
                <a:latin typeface="Helvetica" pitchFamily="34" charset="0"/>
              </a:rPr>
              <a:t>	</a:t>
            </a:r>
            <a:r>
              <a:rPr lang="en-US" sz="2400" b="1" dirty="0">
                <a:solidFill>
                  <a:srgbClr val="FF0000"/>
                </a:solidFill>
                <a:latin typeface="Calibri" panose="020F0502020204030204" pitchFamily="34" charset="0"/>
                <a:cs typeface="Calibri" panose="020F0502020204030204" pitchFamily="34" charset="0"/>
              </a:rPr>
              <a:t>A</a:t>
            </a:r>
            <a:r>
              <a:rPr lang="en-US" sz="2400" dirty="0">
                <a:solidFill>
                  <a:srgbClr val="0070C0"/>
                </a:solidFill>
                <a:latin typeface="Calibri" panose="020F0502020204030204" pitchFamily="34" charset="0"/>
                <a:cs typeface="Calibri" panose="020F0502020204030204" pitchFamily="34" charset="0"/>
              </a:rPr>
              <a:t>bsorption and </a:t>
            </a:r>
            <a:r>
              <a:rPr lang="en-US" sz="2400" b="1" dirty="0">
                <a:solidFill>
                  <a:srgbClr val="FF0000"/>
                </a:solidFill>
                <a:latin typeface="Calibri" panose="020F0502020204030204" pitchFamily="34" charset="0"/>
                <a:cs typeface="Calibri" panose="020F0502020204030204" pitchFamily="34" charset="0"/>
              </a:rPr>
              <a:t>B</a:t>
            </a:r>
            <a:r>
              <a:rPr lang="en-US" sz="2400" dirty="0">
                <a:solidFill>
                  <a:srgbClr val="0070C0"/>
                </a:solidFill>
                <a:latin typeface="Calibri" panose="020F0502020204030204" pitchFamily="34" charset="0"/>
                <a:cs typeface="Calibri" panose="020F0502020204030204" pitchFamily="34" charset="0"/>
              </a:rPr>
              <a:t>ioavailability are not interchangeable</a:t>
            </a:r>
            <a:r>
              <a:rPr lang="en-US" sz="2400" dirty="0">
                <a:solidFill>
                  <a:schemeClr val="tx2"/>
                </a:solidFill>
                <a:latin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a:p>
            <a:pPr marL="265107" indent="-265107" defTabSz="850879">
              <a:lnSpc>
                <a:spcPct val="90000"/>
              </a:lnSpc>
              <a:spcBef>
                <a:spcPct val="75000"/>
              </a:spcBef>
              <a:buClr>
                <a:schemeClr val="bg2"/>
              </a:buClr>
              <a:buSzPct val="55000"/>
            </a:pPr>
            <a:r>
              <a:rPr lang="en-US" sz="2400" dirty="0">
                <a:solidFill>
                  <a:schemeClr val="tx2"/>
                </a:solidFill>
                <a:latin typeface="Helvetica" pitchFamily="34" charset="0"/>
              </a:rPr>
              <a:t>		</a:t>
            </a:r>
          </a:p>
          <a:p>
            <a:pPr marL="265107" indent="-265107" defTabSz="850879">
              <a:lnSpc>
                <a:spcPct val="90000"/>
              </a:lnSpc>
              <a:spcBef>
                <a:spcPct val="75000"/>
              </a:spcBef>
              <a:buClr>
                <a:schemeClr val="bg2"/>
              </a:buClr>
              <a:buSzPct val="55000"/>
            </a:pPr>
            <a:r>
              <a:rPr lang="en-US" sz="1400" dirty="0">
                <a:latin typeface="Helvetica" pitchFamily="34" charset="0"/>
              </a:rPr>
              <a:t>		</a:t>
            </a:r>
          </a:p>
          <a:p>
            <a:pPr marL="265107" indent="-265107" defTabSz="850879">
              <a:lnSpc>
                <a:spcPct val="90000"/>
              </a:lnSpc>
              <a:spcBef>
                <a:spcPct val="75000"/>
              </a:spcBef>
              <a:buClr>
                <a:schemeClr val="bg2"/>
              </a:buClr>
              <a:buSzPct val="55000"/>
            </a:pPr>
            <a:endParaRPr lang="en-US" sz="2400" dirty="0">
              <a:latin typeface="Helvetica" pitchFamily="34" charset="0"/>
            </a:endParaRPr>
          </a:p>
          <a:p>
            <a:pPr marL="265107" indent="-265107" defTabSz="850879">
              <a:lnSpc>
                <a:spcPct val="90000"/>
              </a:lnSpc>
              <a:spcBef>
                <a:spcPct val="75000"/>
              </a:spcBef>
              <a:buClr>
                <a:schemeClr val="bg2"/>
              </a:buClr>
              <a:buSzPct val="55000"/>
            </a:pPr>
            <a:r>
              <a:rPr lang="en-US" sz="1400" dirty="0">
                <a:latin typeface="Helvetica" pitchFamily="34" charset="0"/>
              </a:rPr>
              <a:t> </a:t>
            </a:r>
          </a:p>
        </p:txBody>
      </p:sp>
      <p:sp>
        <p:nvSpPr>
          <p:cNvPr id="7" name="Rectangle 12">
            <a:extLst>
              <a:ext uri="{FF2B5EF4-FFF2-40B4-BE49-F238E27FC236}">
                <a16:creationId xmlns:a16="http://schemas.microsoft.com/office/drawing/2014/main" id="{482BF1C7-5E5B-D2CE-C403-545EE14A2C19}"/>
              </a:ext>
            </a:extLst>
          </p:cNvPr>
          <p:cNvSpPr>
            <a:spLocks noChangeArrowheads="1"/>
          </p:cNvSpPr>
          <p:nvPr/>
        </p:nvSpPr>
        <p:spPr bwMode="auto">
          <a:xfrm>
            <a:off x="971560" y="1190382"/>
            <a:ext cx="10536348" cy="1685766"/>
          </a:xfrm>
          <a:prstGeom prst="rect">
            <a:avLst/>
          </a:prstGeom>
          <a:noFill/>
          <a:ln w="12700">
            <a:noFill/>
            <a:miter lim="800000"/>
            <a:headEnd/>
            <a:tailEnd/>
          </a:ln>
          <a:effectLst/>
        </p:spPr>
        <p:txBody>
          <a:bodyPr lIns="85725" tIns="42863" rIns="85725" bIns="42863"/>
          <a:lstStyle/>
          <a:p>
            <a:pPr marL="265107" indent="-265107" algn="ctr" defTabSz="850879">
              <a:lnSpc>
                <a:spcPct val="90000"/>
              </a:lnSpc>
              <a:spcBef>
                <a:spcPct val="75000"/>
              </a:spcBef>
              <a:buClr>
                <a:schemeClr val="bg2"/>
              </a:buClr>
              <a:buSzPct val="55000"/>
            </a:pPr>
            <a:r>
              <a:rPr lang="en-US" sz="2200" b="1" dirty="0">
                <a:solidFill>
                  <a:srgbClr val="FF0000"/>
                </a:solidFill>
                <a:latin typeface="Calibri" panose="020F0502020204030204" pitchFamily="34" charset="0"/>
                <a:cs typeface="Calibri" panose="020F0502020204030204" pitchFamily="34" charset="0"/>
              </a:rPr>
              <a:t>B</a:t>
            </a:r>
            <a:r>
              <a:rPr lang="en-US" sz="2200" dirty="0">
                <a:solidFill>
                  <a:srgbClr val="0070C0"/>
                </a:solidFill>
                <a:latin typeface="Calibri" panose="020F0502020204030204" pitchFamily="34" charset="0"/>
                <a:cs typeface="Calibri" panose="020F0502020204030204" pitchFamily="34" charset="0"/>
              </a:rPr>
              <a:t>ioavailability (BA or F) is defined as: </a:t>
            </a:r>
          </a:p>
          <a:p>
            <a:pPr algn="ctr" defTabSz="850879">
              <a:lnSpc>
                <a:spcPct val="90000"/>
              </a:lnSpc>
              <a:spcBef>
                <a:spcPct val="75000"/>
              </a:spcBef>
              <a:buClr>
                <a:schemeClr val="bg2"/>
              </a:buClr>
              <a:buSzPct val="55000"/>
            </a:pPr>
            <a:r>
              <a:rPr lang="en-US" sz="2200" dirty="0">
                <a:solidFill>
                  <a:srgbClr val="0070C0"/>
                </a:solidFill>
                <a:highlight>
                  <a:srgbClr val="FFFF00"/>
                </a:highlight>
                <a:latin typeface="Calibri" panose="020F0502020204030204" pitchFamily="34" charset="0"/>
                <a:cs typeface="Calibri" panose="020F0502020204030204" pitchFamily="34" charset="0"/>
              </a:rPr>
              <a:t>F = AUC</a:t>
            </a:r>
            <a:r>
              <a:rPr lang="en-US" sz="2200" baseline="-25000" dirty="0">
                <a:solidFill>
                  <a:srgbClr val="0070C0"/>
                </a:solidFill>
                <a:highlight>
                  <a:srgbClr val="FFFF00"/>
                </a:highlight>
                <a:latin typeface="Calibri" panose="020F0502020204030204" pitchFamily="34" charset="0"/>
                <a:cs typeface="Calibri" panose="020F0502020204030204" pitchFamily="34" charset="0"/>
              </a:rPr>
              <a:t>route1</a:t>
            </a:r>
            <a:r>
              <a:rPr lang="en-US" sz="2200" dirty="0">
                <a:solidFill>
                  <a:srgbClr val="0070C0"/>
                </a:solidFill>
                <a:highlight>
                  <a:srgbClr val="FFFF00"/>
                </a:highlight>
                <a:latin typeface="Calibri" panose="020F0502020204030204" pitchFamily="34" charset="0"/>
                <a:cs typeface="Calibri" panose="020F0502020204030204" pitchFamily="34" charset="0"/>
              </a:rPr>
              <a:t>/ AUC</a:t>
            </a:r>
            <a:r>
              <a:rPr lang="en-US" sz="2200" baseline="-25000" dirty="0">
                <a:solidFill>
                  <a:srgbClr val="0070C0"/>
                </a:solidFill>
                <a:highlight>
                  <a:srgbClr val="FFFF00"/>
                </a:highlight>
                <a:latin typeface="Calibri" panose="020F0502020204030204" pitchFamily="34" charset="0"/>
                <a:cs typeface="Calibri" panose="020F0502020204030204" pitchFamily="34" charset="0"/>
              </a:rPr>
              <a:t>route2</a:t>
            </a:r>
            <a:r>
              <a:rPr lang="en-US" sz="2200" dirty="0">
                <a:solidFill>
                  <a:srgbClr val="0070C0"/>
                </a:solidFill>
                <a:highlight>
                  <a:srgbClr val="FFFF00"/>
                </a:highlight>
                <a:latin typeface="Calibri" panose="020F0502020204030204" pitchFamily="34" charset="0"/>
                <a:cs typeface="Calibri" panose="020F0502020204030204" pitchFamily="34" charset="0"/>
              </a:rPr>
              <a:t> * Dose</a:t>
            </a:r>
            <a:r>
              <a:rPr lang="en-US" sz="2200" baseline="-25000" dirty="0">
                <a:solidFill>
                  <a:srgbClr val="0070C0"/>
                </a:solidFill>
                <a:highlight>
                  <a:srgbClr val="FFFF00"/>
                </a:highlight>
                <a:latin typeface="Calibri" panose="020F0502020204030204" pitchFamily="34" charset="0"/>
                <a:cs typeface="Calibri" panose="020F0502020204030204" pitchFamily="34" charset="0"/>
              </a:rPr>
              <a:t>route2</a:t>
            </a:r>
            <a:r>
              <a:rPr lang="en-US" sz="2200" dirty="0">
                <a:solidFill>
                  <a:srgbClr val="0070C0"/>
                </a:solidFill>
                <a:highlight>
                  <a:srgbClr val="FFFF00"/>
                </a:highlight>
                <a:latin typeface="Calibri" panose="020F0502020204030204" pitchFamily="34" charset="0"/>
                <a:cs typeface="Calibri" panose="020F0502020204030204" pitchFamily="34" charset="0"/>
              </a:rPr>
              <a:t>/Dose</a:t>
            </a:r>
            <a:r>
              <a:rPr lang="en-US" sz="2200" baseline="-25000" dirty="0">
                <a:solidFill>
                  <a:srgbClr val="0070C0"/>
                </a:solidFill>
                <a:highlight>
                  <a:srgbClr val="FFFF00"/>
                </a:highlight>
                <a:latin typeface="Calibri" panose="020F0502020204030204" pitchFamily="34" charset="0"/>
                <a:cs typeface="Calibri" panose="020F0502020204030204" pitchFamily="34" charset="0"/>
              </a:rPr>
              <a:t>route1</a:t>
            </a:r>
          </a:p>
          <a:p>
            <a:pPr algn="ctr" defTabSz="850879">
              <a:lnSpc>
                <a:spcPct val="90000"/>
              </a:lnSpc>
              <a:spcBef>
                <a:spcPct val="75000"/>
              </a:spcBef>
              <a:buClr>
                <a:schemeClr val="bg2"/>
              </a:buClr>
              <a:buSzPct val="55000"/>
            </a:pPr>
            <a:r>
              <a:rPr lang="en-US" sz="2200" dirty="0">
                <a:solidFill>
                  <a:srgbClr val="0070C0"/>
                </a:solidFill>
                <a:latin typeface="Calibri" panose="020F0502020204030204" pitchFamily="34" charset="0"/>
                <a:cs typeface="Calibri" panose="020F0502020204030204" pitchFamily="34" charset="0"/>
              </a:rPr>
              <a:t>if route 2 (reference) is </a:t>
            </a:r>
            <a:r>
              <a:rPr lang="en-US" sz="2200" dirty="0">
                <a:solidFill>
                  <a:srgbClr val="0070C0"/>
                </a:solidFill>
                <a:highlight>
                  <a:srgbClr val="FFFF00"/>
                </a:highlight>
                <a:latin typeface="Calibri" panose="020F0502020204030204" pitchFamily="34" charset="0"/>
                <a:cs typeface="Calibri" panose="020F0502020204030204" pitchFamily="34" charset="0"/>
              </a:rPr>
              <a:t>intravenous</a:t>
            </a:r>
            <a:r>
              <a:rPr lang="en-US" sz="2200" dirty="0">
                <a:solidFill>
                  <a:srgbClr val="0070C0"/>
                </a:solidFill>
                <a:latin typeface="Calibri" panose="020F0502020204030204" pitchFamily="34" charset="0"/>
                <a:cs typeface="Calibri" panose="020F0502020204030204" pitchFamily="34" charset="0"/>
              </a:rPr>
              <a:t> then the BA is defined as </a:t>
            </a:r>
            <a:r>
              <a:rPr lang="en-US" sz="2200" dirty="0">
                <a:solidFill>
                  <a:srgbClr val="0070C0"/>
                </a:solidFill>
                <a:highlight>
                  <a:srgbClr val="FFFF00"/>
                </a:highlight>
                <a:latin typeface="Calibri" panose="020F0502020204030204" pitchFamily="34" charset="0"/>
                <a:cs typeface="Calibri" panose="020F0502020204030204" pitchFamily="34" charset="0"/>
              </a:rPr>
              <a:t>“absolute”</a:t>
            </a:r>
          </a:p>
          <a:p>
            <a:pPr marL="265107" indent="-265107" algn="ctr" defTabSz="850879">
              <a:lnSpc>
                <a:spcPct val="90000"/>
              </a:lnSpc>
              <a:spcBef>
                <a:spcPct val="75000"/>
              </a:spcBef>
              <a:buClr>
                <a:schemeClr val="bg2"/>
              </a:buClr>
              <a:buSzPct val="55000"/>
            </a:pPr>
            <a:r>
              <a:rPr lang="en-US" sz="2200" dirty="0">
                <a:solidFill>
                  <a:srgbClr val="0070C0"/>
                </a:solidFill>
                <a:latin typeface="Calibri" panose="020F0502020204030204" pitchFamily="34" charset="0"/>
                <a:cs typeface="Calibri" panose="020F0502020204030204" pitchFamily="34" charset="0"/>
              </a:rPr>
              <a:t>If not, then we talk about </a:t>
            </a:r>
            <a:r>
              <a:rPr lang="en-US" sz="2200" dirty="0">
                <a:solidFill>
                  <a:srgbClr val="0070C0"/>
                </a:solidFill>
                <a:highlight>
                  <a:srgbClr val="FFFF00"/>
                </a:highlight>
                <a:latin typeface="Calibri" panose="020F0502020204030204" pitchFamily="34" charset="0"/>
                <a:cs typeface="Calibri" panose="020F0502020204030204" pitchFamily="34" charset="0"/>
              </a:rPr>
              <a:t>relative BA or F</a:t>
            </a:r>
            <a:r>
              <a:rPr lang="en-US" sz="2200" dirty="0">
                <a:solidFill>
                  <a:srgbClr val="0070C0"/>
                </a:solidFill>
                <a:latin typeface="Calibri" panose="020F0502020204030204" pitchFamily="34" charset="0"/>
                <a:cs typeface="Calibri" panose="020F0502020204030204" pitchFamily="34" charset="0"/>
              </a:rPr>
              <a:t>, and F is generally defined as the result of</a:t>
            </a:r>
          </a:p>
          <a:p>
            <a:pPr marL="265107" indent="-265107" algn="ctr" defTabSz="850879">
              <a:lnSpc>
                <a:spcPct val="90000"/>
              </a:lnSpc>
              <a:spcBef>
                <a:spcPct val="75000"/>
              </a:spcBef>
              <a:buClr>
                <a:schemeClr val="bg2"/>
              </a:buClr>
              <a:buSzPct val="55000"/>
            </a:pPr>
            <a:r>
              <a:rPr lang="en-US" sz="2200" dirty="0">
                <a:solidFill>
                  <a:srgbClr val="0070C0"/>
                </a:solidFill>
                <a:highlight>
                  <a:srgbClr val="FFFF00"/>
                </a:highlight>
                <a:latin typeface="Calibri" panose="020F0502020204030204" pitchFamily="34" charset="0"/>
                <a:cs typeface="Calibri" panose="020F0502020204030204" pitchFamily="34" charset="0"/>
              </a:rPr>
              <a:t>F = </a:t>
            </a:r>
            <a:r>
              <a:rPr lang="en-US" sz="2200" i="1" dirty="0">
                <a:solidFill>
                  <a:srgbClr val="0070C0"/>
                </a:solidFill>
                <a:highlight>
                  <a:srgbClr val="FFFF00"/>
                </a:highlight>
                <a:latin typeface="Calibri" panose="020F0502020204030204" pitchFamily="34" charset="0"/>
                <a:cs typeface="Calibri" panose="020F0502020204030204" pitchFamily="34" charset="0"/>
              </a:rPr>
              <a:t>f</a:t>
            </a:r>
            <a:r>
              <a:rPr lang="en-US" sz="2200" i="1" baseline="-25000" dirty="0">
                <a:solidFill>
                  <a:srgbClr val="0070C0"/>
                </a:solidFill>
                <a:highlight>
                  <a:srgbClr val="FFFF00"/>
                </a:highlight>
                <a:latin typeface="Calibri" panose="020F0502020204030204" pitchFamily="34" charset="0"/>
                <a:cs typeface="Calibri" panose="020F0502020204030204" pitchFamily="34" charset="0"/>
              </a:rPr>
              <a:t>a</a:t>
            </a:r>
            <a:r>
              <a:rPr lang="en-US" sz="2200" dirty="0">
                <a:solidFill>
                  <a:srgbClr val="0070C0"/>
                </a:solidFill>
                <a:highlight>
                  <a:srgbClr val="FFFF00"/>
                </a:highlight>
                <a:latin typeface="Calibri" panose="020F0502020204030204" pitchFamily="34" charset="0"/>
                <a:cs typeface="Calibri" panose="020F0502020204030204" pitchFamily="34" charset="0"/>
              </a:rPr>
              <a:t>*</a:t>
            </a:r>
            <a:r>
              <a:rPr lang="en-US" sz="2200" i="1" dirty="0" err="1">
                <a:solidFill>
                  <a:srgbClr val="0070C0"/>
                </a:solidFill>
                <a:highlight>
                  <a:srgbClr val="FFFF00"/>
                </a:highlight>
                <a:latin typeface="Calibri" panose="020F0502020204030204" pitchFamily="34" charset="0"/>
                <a:cs typeface="Calibri" panose="020F0502020204030204" pitchFamily="34" charset="0"/>
              </a:rPr>
              <a:t>f</a:t>
            </a:r>
            <a:r>
              <a:rPr lang="en-US" sz="2200" i="1" baseline="-25000" dirty="0" err="1">
                <a:solidFill>
                  <a:srgbClr val="0070C0"/>
                </a:solidFill>
                <a:highlight>
                  <a:srgbClr val="FFFF00"/>
                </a:highlight>
                <a:latin typeface="Calibri" panose="020F0502020204030204" pitchFamily="34" charset="0"/>
                <a:cs typeface="Calibri" panose="020F0502020204030204" pitchFamily="34" charset="0"/>
              </a:rPr>
              <a:t>g</a:t>
            </a:r>
            <a:r>
              <a:rPr lang="en-US" sz="2200" dirty="0">
                <a:solidFill>
                  <a:srgbClr val="0070C0"/>
                </a:solidFill>
                <a:highlight>
                  <a:srgbClr val="FFFF00"/>
                </a:highlight>
                <a:latin typeface="Calibri" panose="020F0502020204030204" pitchFamily="34" charset="0"/>
                <a:cs typeface="Calibri" panose="020F0502020204030204" pitchFamily="34" charset="0"/>
              </a:rPr>
              <a:t>*</a:t>
            </a:r>
            <a:r>
              <a:rPr lang="en-US" sz="2200" i="1" dirty="0" err="1">
                <a:solidFill>
                  <a:srgbClr val="0070C0"/>
                </a:solidFill>
                <a:highlight>
                  <a:srgbClr val="FFFF00"/>
                </a:highlight>
                <a:latin typeface="Calibri" panose="020F0502020204030204" pitchFamily="34" charset="0"/>
                <a:cs typeface="Calibri" panose="020F0502020204030204" pitchFamily="34" charset="0"/>
              </a:rPr>
              <a:t>f</a:t>
            </a:r>
            <a:r>
              <a:rPr lang="en-US" sz="2200" i="1" baseline="-25000" dirty="0" err="1">
                <a:solidFill>
                  <a:srgbClr val="0070C0"/>
                </a:solidFill>
                <a:highlight>
                  <a:srgbClr val="FFFF00"/>
                </a:highlight>
                <a:latin typeface="Calibri" panose="020F0502020204030204" pitchFamily="34" charset="0"/>
                <a:cs typeface="Calibri" panose="020F0502020204030204" pitchFamily="34" charset="0"/>
              </a:rPr>
              <a:t>h</a:t>
            </a:r>
            <a:endParaRPr lang="en-US" sz="2200" i="1" baseline="-25000" dirty="0">
              <a:solidFill>
                <a:srgbClr val="0070C0"/>
              </a:solidFill>
              <a:highlight>
                <a:srgbClr val="FFFF00"/>
              </a:highlight>
              <a:latin typeface="Calibri" panose="020F0502020204030204" pitchFamily="34" charset="0"/>
              <a:cs typeface="Calibri" panose="020F0502020204030204" pitchFamily="34" charset="0"/>
            </a:endParaRPr>
          </a:p>
          <a:p>
            <a:pPr marL="265107" indent="-265107" algn="ctr" defTabSz="850879">
              <a:lnSpc>
                <a:spcPct val="90000"/>
              </a:lnSpc>
              <a:spcBef>
                <a:spcPct val="75000"/>
              </a:spcBef>
              <a:buClr>
                <a:schemeClr val="bg2"/>
              </a:buClr>
              <a:buSzPct val="55000"/>
            </a:pPr>
            <a:r>
              <a:rPr lang="en-US" sz="2200" i="1" dirty="0">
                <a:solidFill>
                  <a:srgbClr val="0070C0"/>
                </a:solidFill>
                <a:latin typeface="Calibri" panose="020F0502020204030204" pitchFamily="34" charset="0"/>
                <a:cs typeface="Calibri" panose="020F0502020204030204" pitchFamily="34" charset="0"/>
              </a:rPr>
              <a:t>Where f</a:t>
            </a:r>
            <a:r>
              <a:rPr lang="en-US" sz="2200" i="1" baseline="-25000" dirty="0">
                <a:solidFill>
                  <a:srgbClr val="0070C0"/>
                </a:solidFill>
                <a:latin typeface="Calibri" panose="020F0502020204030204" pitchFamily="34" charset="0"/>
                <a:cs typeface="Calibri" panose="020F0502020204030204" pitchFamily="34" charset="0"/>
              </a:rPr>
              <a:t>a</a:t>
            </a:r>
            <a:r>
              <a:rPr lang="en-US" sz="2200" i="1" dirty="0">
                <a:solidFill>
                  <a:srgbClr val="0070C0"/>
                </a:solidFill>
                <a:latin typeface="Calibri" panose="020F0502020204030204" pitchFamily="34" charset="0"/>
                <a:cs typeface="Calibri" panose="020F0502020204030204" pitchFamily="34" charset="0"/>
              </a:rPr>
              <a:t>, </a:t>
            </a:r>
            <a:r>
              <a:rPr lang="en-US" sz="2200" i="1" dirty="0" err="1">
                <a:solidFill>
                  <a:srgbClr val="0070C0"/>
                </a:solidFill>
                <a:latin typeface="Calibri" panose="020F0502020204030204" pitchFamily="34" charset="0"/>
                <a:cs typeface="Calibri" panose="020F0502020204030204" pitchFamily="34" charset="0"/>
              </a:rPr>
              <a:t>f</a:t>
            </a:r>
            <a:r>
              <a:rPr lang="en-US" sz="2200" i="1" baseline="-25000" dirty="0" err="1">
                <a:solidFill>
                  <a:srgbClr val="0070C0"/>
                </a:solidFill>
                <a:latin typeface="Calibri" panose="020F0502020204030204" pitchFamily="34" charset="0"/>
                <a:cs typeface="Calibri" panose="020F0502020204030204" pitchFamily="34" charset="0"/>
              </a:rPr>
              <a:t>g</a:t>
            </a:r>
            <a:r>
              <a:rPr lang="en-US" sz="2200" i="1" dirty="0">
                <a:solidFill>
                  <a:srgbClr val="0070C0"/>
                </a:solidFill>
                <a:latin typeface="Calibri" panose="020F0502020204030204" pitchFamily="34" charset="0"/>
                <a:cs typeface="Calibri" panose="020F0502020204030204" pitchFamily="34" charset="0"/>
              </a:rPr>
              <a:t> and </a:t>
            </a:r>
            <a:r>
              <a:rPr lang="en-US" sz="2200" i="1" dirty="0" err="1">
                <a:solidFill>
                  <a:srgbClr val="0070C0"/>
                </a:solidFill>
                <a:latin typeface="Calibri" panose="020F0502020204030204" pitchFamily="34" charset="0"/>
                <a:cs typeface="Calibri" panose="020F0502020204030204" pitchFamily="34" charset="0"/>
              </a:rPr>
              <a:t>f</a:t>
            </a:r>
            <a:r>
              <a:rPr lang="en-US" sz="2200" i="1" baseline="-25000" dirty="0" err="1">
                <a:solidFill>
                  <a:srgbClr val="0070C0"/>
                </a:solidFill>
                <a:latin typeface="Calibri" panose="020F0502020204030204" pitchFamily="34" charset="0"/>
                <a:cs typeface="Calibri" panose="020F0502020204030204" pitchFamily="34" charset="0"/>
              </a:rPr>
              <a:t>h</a:t>
            </a:r>
            <a:r>
              <a:rPr lang="en-US" sz="2200" i="1" dirty="0">
                <a:solidFill>
                  <a:srgbClr val="0070C0"/>
                </a:solidFill>
                <a:latin typeface="Calibri" panose="020F0502020204030204" pitchFamily="34" charset="0"/>
                <a:cs typeface="Calibri" panose="020F0502020204030204" pitchFamily="34" charset="0"/>
              </a:rPr>
              <a:t> are, respectively, the fraction absorbed, the fraction escaping gut metabolism and the fraction escaping first-pass liver metabolism.</a:t>
            </a:r>
          </a:p>
          <a:p>
            <a:pPr marL="265107" indent="-265107" defTabSz="850879">
              <a:lnSpc>
                <a:spcPct val="90000"/>
              </a:lnSpc>
              <a:spcBef>
                <a:spcPct val="75000"/>
              </a:spcBef>
              <a:buClr>
                <a:schemeClr val="bg2"/>
              </a:buClr>
              <a:buSzPct val="55000"/>
            </a:pPr>
            <a:r>
              <a:rPr lang="en-US" sz="2400" dirty="0">
                <a:solidFill>
                  <a:schemeClr val="tx2"/>
                </a:solidFill>
                <a:latin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a:p>
            <a:pPr marL="265107" indent="-265107" defTabSz="850879">
              <a:lnSpc>
                <a:spcPct val="90000"/>
              </a:lnSpc>
              <a:spcBef>
                <a:spcPct val="75000"/>
              </a:spcBef>
              <a:buClr>
                <a:schemeClr val="bg2"/>
              </a:buClr>
              <a:buSzPct val="55000"/>
            </a:pPr>
            <a:r>
              <a:rPr lang="en-US" sz="2400" dirty="0">
                <a:solidFill>
                  <a:schemeClr val="tx2"/>
                </a:solidFill>
                <a:latin typeface="Helvetica" pitchFamily="34" charset="0"/>
              </a:rPr>
              <a:t>		</a:t>
            </a:r>
          </a:p>
          <a:p>
            <a:pPr marL="265107" indent="-265107" defTabSz="850879">
              <a:lnSpc>
                <a:spcPct val="90000"/>
              </a:lnSpc>
              <a:spcBef>
                <a:spcPct val="75000"/>
              </a:spcBef>
              <a:buClr>
                <a:schemeClr val="bg2"/>
              </a:buClr>
              <a:buSzPct val="55000"/>
            </a:pPr>
            <a:r>
              <a:rPr lang="en-US" sz="1400" dirty="0">
                <a:latin typeface="Helvetica" pitchFamily="34" charset="0"/>
              </a:rPr>
              <a:t>		</a:t>
            </a:r>
          </a:p>
          <a:p>
            <a:pPr marL="265107" indent="-265107" defTabSz="850879">
              <a:lnSpc>
                <a:spcPct val="90000"/>
              </a:lnSpc>
              <a:spcBef>
                <a:spcPct val="75000"/>
              </a:spcBef>
              <a:buClr>
                <a:schemeClr val="bg2"/>
              </a:buClr>
              <a:buSzPct val="55000"/>
            </a:pPr>
            <a:endParaRPr lang="en-US" sz="2400" dirty="0">
              <a:latin typeface="Helvetica" pitchFamily="34" charset="0"/>
            </a:endParaRPr>
          </a:p>
          <a:p>
            <a:pPr marL="265107" indent="-265107" defTabSz="850879">
              <a:lnSpc>
                <a:spcPct val="90000"/>
              </a:lnSpc>
              <a:spcBef>
                <a:spcPct val="75000"/>
              </a:spcBef>
              <a:buClr>
                <a:schemeClr val="bg2"/>
              </a:buClr>
              <a:buSzPct val="55000"/>
            </a:pPr>
            <a:r>
              <a:rPr lang="en-US" sz="1400" dirty="0">
                <a:latin typeface="Helvetica" pitchFamily="34" charset="0"/>
              </a:rPr>
              <a:t> </a:t>
            </a:r>
          </a:p>
        </p:txBody>
      </p:sp>
      <p:sp>
        <p:nvSpPr>
          <p:cNvPr id="10" name="Rectangle 12">
            <a:extLst>
              <a:ext uri="{FF2B5EF4-FFF2-40B4-BE49-F238E27FC236}">
                <a16:creationId xmlns:a16="http://schemas.microsoft.com/office/drawing/2014/main" id="{B1B94016-7005-1B9A-9C59-E1BFDAF0E257}"/>
              </a:ext>
            </a:extLst>
          </p:cNvPr>
          <p:cNvSpPr>
            <a:spLocks noChangeArrowheads="1"/>
          </p:cNvSpPr>
          <p:nvPr/>
        </p:nvSpPr>
        <p:spPr bwMode="auto">
          <a:xfrm>
            <a:off x="125505" y="4655397"/>
            <a:ext cx="11447929" cy="638668"/>
          </a:xfrm>
          <a:prstGeom prst="rect">
            <a:avLst/>
          </a:prstGeom>
          <a:noFill/>
          <a:ln w="25400">
            <a:solidFill>
              <a:srgbClr val="0070C0"/>
            </a:solidFill>
            <a:miter lim="800000"/>
            <a:headEnd/>
            <a:tailEnd/>
          </a:ln>
          <a:effectLst/>
        </p:spPr>
        <p:txBody>
          <a:bodyPr lIns="85725" tIns="42863" rIns="85725" bIns="42863"/>
          <a:lstStyle/>
          <a:p>
            <a:pPr marL="265107" indent="-265107" algn="ctr" defTabSz="850879">
              <a:lnSpc>
                <a:spcPct val="90000"/>
              </a:lnSpc>
              <a:spcBef>
                <a:spcPct val="75000"/>
              </a:spcBef>
              <a:buClr>
                <a:schemeClr val="bg2"/>
              </a:buClr>
              <a:buSzPct val="55000"/>
            </a:pPr>
            <a:r>
              <a:rPr lang="en-US" sz="1400" dirty="0">
                <a:latin typeface="Helvetica" pitchFamily="34" charset="0"/>
              </a:rPr>
              <a:t>	</a:t>
            </a:r>
            <a:r>
              <a:rPr lang="en-US" sz="1700" b="1" i="1" dirty="0">
                <a:solidFill>
                  <a:srgbClr val="FF0000"/>
                </a:solidFill>
                <a:latin typeface="Calibri" panose="020F0502020204030204" pitchFamily="34" charset="0"/>
                <a:cs typeface="Calibri" panose="020F0502020204030204" pitchFamily="34" charset="0"/>
              </a:rPr>
              <a:t>B</a:t>
            </a:r>
            <a:r>
              <a:rPr lang="en-US" sz="1700" i="1" dirty="0">
                <a:solidFill>
                  <a:srgbClr val="0070C0"/>
                </a:solidFill>
                <a:latin typeface="Calibri" panose="020F0502020204030204" pitchFamily="34" charset="0"/>
                <a:cs typeface="Calibri" panose="020F0502020204030204" pitchFamily="34" charset="0"/>
              </a:rPr>
              <a:t>ioavailability may also be influenced by food either negatively (Cmax and/or AUC      w/food) or positively ( Cmax and /or AUC     w/food)</a:t>
            </a:r>
            <a:endParaRPr lang="en-US" sz="1700" i="1" dirty="0">
              <a:latin typeface="Calibri" panose="020F0502020204030204" pitchFamily="34" charset="0"/>
              <a:cs typeface="Calibri" panose="020F0502020204030204" pitchFamily="34" charset="0"/>
            </a:endParaRPr>
          </a:p>
          <a:p>
            <a:pPr marL="265107" indent="-265107" defTabSz="850879">
              <a:lnSpc>
                <a:spcPct val="90000"/>
              </a:lnSpc>
              <a:spcBef>
                <a:spcPct val="75000"/>
              </a:spcBef>
              <a:buClr>
                <a:schemeClr val="bg2"/>
              </a:buClr>
              <a:buSzPct val="55000"/>
            </a:pPr>
            <a:r>
              <a:rPr lang="en-US" sz="2400" dirty="0">
                <a:solidFill>
                  <a:schemeClr val="tx2"/>
                </a:solidFill>
                <a:latin typeface="Helvetica" pitchFamily="34" charset="0"/>
              </a:rPr>
              <a:t>		</a:t>
            </a:r>
            <a:endParaRPr lang="en-US" sz="2400" dirty="0">
              <a:latin typeface="Helvetica" pitchFamily="34" charset="0"/>
            </a:endParaRPr>
          </a:p>
          <a:p>
            <a:pPr marL="265107" indent="-265107" defTabSz="850879">
              <a:lnSpc>
                <a:spcPct val="90000"/>
              </a:lnSpc>
              <a:spcBef>
                <a:spcPct val="75000"/>
              </a:spcBef>
              <a:buClr>
                <a:schemeClr val="bg2"/>
              </a:buClr>
              <a:buSzPct val="55000"/>
            </a:pPr>
            <a:r>
              <a:rPr lang="en-US" sz="1400" dirty="0">
                <a:latin typeface="Helvetica" pitchFamily="34" charset="0"/>
              </a:rPr>
              <a:t> </a:t>
            </a:r>
          </a:p>
        </p:txBody>
      </p:sp>
      <p:sp>
        <p:nvSpPr>
          <p:cNvPr id="12" name="Arrow: Right 11">
            <a:extLst>
              <a:ext uri="{FF2B5EF4-FFF2-40B4-BE49-F238E27FC236}">
                <a16:creationId xmlns:a16="http://schemas.microsoft.com/office/drawing/2014/main" id="{7A69A850-0D20-B579-4E98-307079FB1FB4}"/>
              </a:ext>
            </a:extLst>
          </p:cNvPr>
          <p:cNvSpPr/>
          <p:nvPr/>
        </p:nvSpPr>
        <p:spPr>
          <a:xfrm rot="5400000" flipV="1">
            <a:off x="7818535" y="4756652"/>
            <a:ext cx="268942" cy="23203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2A5957D-DA13-1707-CB31-DCC7CD921ADF}"/>
              </a:ext>
            </a:extLst>
          </p:cNvPr>
          <p:cNvSpPr/>
          <p:nvPr/>
        </p:nvSpPr>
        <p:spPr>
          <a:xfrm rot="16200000" flipV="1">
            <a:off x="5679749" y="4918018"/>
            <a:ext cx="268942" cy="23203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7">
            <a:extLst>
              <a:ext uri="{FF2B5EF4-FFF2-40B4-BE49-F238E27FC236}">
                <a16:creationId xmlns:a16="http://schemas.microsoft.com/office/drawing/2014/main" id="{986BDAAD-D126-D6C2-84AF-9B9968BAAF2D}"/>
              </a:ext>
            </a:extLst>
          </p:cNvPr>
          <p:cNvSpPr>
            <a:spLocks noGrp="1"/>
          </p:cNvSpPr>
          <p:nvPr>
            <p:ph type="title"/>
          </p:nvPr>
        </p:nvSpPr>
        <p:spPr>
          <a:xfrm>
            <a:off x="3028095" y="0"/>
            <a:ext cx="6423278" cy="645069"/>
          </a:xfrm>
        </p:spPr>
        <p:txBody>
          <a:bodyPr>
            <a:normAutofit/>
          </a:bodyPr>
          <a:lstStyle/>
          <a:p>
            <a:r>
              <a:rPr lang="en-US" dirty="0"/>
              <a:t>Absorption and bioavailability</a:t>
            </a:r>
          </a:p>
        </p:txBody>
      </p:sp>
      <p:sp>
        <p:nvSpPr>
          <p:cNvPr id="2" name="Rectangle 12">
            <a:extLst>
              <a:ext uri="{FF2B5EF4-FFF2-40B4-BE49-F238E27FC236}">
                <a16:creationId xmlns:a16="http://schemas.microsoft.com/office/drawing/2014/main" id="{D6504A74-69C9-32D6-E721-4FCD793EA6E7}"/>
              </a:ext>
            </a:extLst>
          </p:cNvPr>
          <p:cNvSpPr>
            <a:spLocks noChangeArrowheads="1"/>
          </p:cNvSpPr>
          <p:nvPr/>
        </p:nvSpPr>
        <p:spPr bwMode="auto">
          <a:xfrm>
            <a:off x="1282058" y="5493048"/>
            <a:ext cx="9296360" cy="852381"/>
          </a:xfrm>
          <a:prstGeom prst="rect">
            <a:avLst/>
          </a:prstGeom>
          <a:noFill/>
          <a:ln w="25400">
            <a:solidFill>
              <a:srgbClr val="0070C0"/>
            </a:solidFill>
            <a:miter lim="800000"/>
            <a:headEnd/>
            <a:tailEnd/>
          </a:ln>
          <a:effectLst/>
        </p:spPr>
        <p:txBody>
          <a:bodyPr lIns="85725" tIns="42863" rIns="85725" bIns="42863"/>
          <a:lstStyle/>
          <a:p>
            <a:pPr marL="265107" indent="-265107" algn="ctr" defTabSz="850879">
              <a:lnSpc>
                <a:spcPct val="90000"/>
              </a:lnSpc>
              <a:spcBef>
                <a:spcPct val="75000"/>
              </a:spcBef>
              <a:buClr>
                <a:schemeClr val="bg2"/>
              </a:buClr>
              <a:buSzPct val="55000"/>
            </a:pPr>
            <a:r>
              <a:rPr lang="en-US" sz="1400" dirty="0">
                <a:latin typeface="Helvetica" pitchFamily="34" charset="0"/>
              </a:rPr>
              <a:t>	</a:t>
            </a:r>
            <a:r>
              <a:rPr lang="en-US" sz="1700" dirty="0">
                <a:solidFill>
                  <a:srgbClr val="0070C0"/>
                </a:solidFill>
                <a:latin typeface="Calibri" panose="020F0502020204030204" pitchFamily="34" charset="0"/>
                <a:ea typeface="Calibri" panose="020F0502020204030204" pitchFamily="34" charset="0"/>
                <a:cs typeface="Calibri" panose="020F0502020204030204" pitchFamily="34" charset="0"/>
              </a:rPr>
              <a:t>A </a:t>
            </a:r>
            <a:r>
              <a:rPr lang="en-US" sz="1700">
                <a:solidFill>
                  <a:srgbClr val="0070C0"/>
                </a:solidFill>
                <a:latin typeface="Calibri" panose="020F0502020204030204" pitchFamily="34" charset="0"/>
                <a:ea typeface="Calibri" panose="020F0502020204030204" pitchFamily="34" charset="0"/>
                <a:cs typeface="Calibri" panose="020F0502020204030204" pitchFamily="34" charset="0"/>
              </a:rPr>
              <a:t>single species cannot </a:t>
            </a:r>
            <a:r>
              <a:rPr lang="en-US" sz="1700" dirty="0">
                <a:solidFill>
                  <a:srgbClr val="0070C0"/>
                </a:solidFill>
                <a:latin typeface="Calibri" panose="020F0502020204030204" pitchFamily="34" charset="0"/>
                <a:ea typeface="Calibri" panose="020F0502020204030204" pitchFamily="34" charset="0"/>
                <a:cs typeface="Calibri" panose="020F0502020204030204" pitchFamily="34" charset="0"/>
              </a:rPr>
              <a:t>generally be considered predictive of human, watch for dose, formulation as well as particle size</a:t>
            </a:r>
            <a:r>
              <a:rPr lang="en-US" sz="1400" dirty="0">
                <a:solidFill>
                  <a:srgbClr val="0070C0"/>
                </a:solidFill>
                <a:latin typeface="Helvetica" pitchFamily="34" charset="0"/>
                <a:ea typeface="Calibri" panose="020F0502020204030204" pitchFamily="34" charset="0"/>
                <a:cs typeface="Calibri" panose="020F0502020204030204" pitchFamily="34" charset="0"/>
              </a:rPr>
              <a:t> and species-specific factors. </a:t>
            </a:r>
            <a:r>
              <a:rPr lang="en-US" sz="1400" dirty="0" err="1">
                <a:solidFill>
                  <a:srgbClr val="0070C0"/>
                </a:solidFill>
                <a:latin typeface="Helvetica" pitchFamily="34" charset="0"/>
                <a:ea typeface="Calibri" panose="020F0502020204030204" pitchFamily="34" charset="0"/>
                <a:cs typeface="Calibri" panose="020F0502020204030204" pitchFamily="34" charset="0"/>
              </a:rPr>
              <a:t>Musther</a:t>
            </a:r>
            <a:r>
              <a:rPr lang="en-US" sz="1400" dirty="0">
                <a:solidFill>
                  <a:srgbClr val="0070C0"/>
                </a:solidFill>
                <a:latin typeface="Helvetica" pitchFamily="34" charset="0"/>
                <a:ea typeface="Calibri" panose="020F0502020204030204" pitchFamily="34" charset="0"/>
                <a:cs typeface="Calibri" panose="020F0502020204030204" pitchFamily="34" charset="0"/>
              </a:rPr>
              <a:t> et al. </a:t>
            </a:r>
            <a:r>
              <a:rPr lang="en-US" sz="1400" i="1" dirty="0">
                <a:solidFill>
                  <a:srgbClr val="0070C0"/>
                </a:solidFill>
                <a:latin typeface="Helvetica" pitchFamily="34" charset="0"/>
                <a:ea typeface="Calibri" panose="020F0502020204030204" pitchFamily="34" charset="0"/>
                <a:cs typeface="Calibri" panose="020F0502020204030204" pitchFamily="34" charset="0"/>
              </a:rPr>
              <a:t>Eur. J. Pharm. Sci. </a:t>
            </a:r>
            <a:r>
              <a:rPr lang="en-US" sz="1400" b="1" dirty="0">
                <a:solidFill>
                  <a:srgbClr val="0070C0"/>
                </a:solidFill>
                <a:latin typeface="Helvetica" pitchFamily="34" charset="0"/>
                <a:ea typeface="Calibri" panose="020F0502020204030204" pitchFamily="34" charset="0"/>
                <a:cs typeface="Calibri" panose="020F0502020204030204" pitchFamily="34" charset="0"/>
              </a:rPr>
              <a:t>2014</a:t>
            </a:r>
            <a:r>
              <a:rPr lang="en-US" sz="1400" dirty="0">
                <a:solidFill>
                  <a:srgbClr val="0070C0"/>
                </a:solidFill>
                <a:latin typeface="Helvetica" pitchFamily="34" charset="0"/>
                <a:ea typeface="Calibri" panose="020F0502020204030204" pitchFamily="34" charset="0"/>
                <a:cs typeface="Calibri" panose="020F0502020204030204" pitchFamily="34" charset="0"/>
              </a:rPr>
              <a:t>, </a:t>
            </a:r>
            <a:r>
              <a:rPr lang="en-US" sz="1400" i="1" dirty="0">
                <a:solidFill>
                  <a:srgbClr val="0070C0"/>
                </a:solidFill>
                <a:latin typeface="Helvetica" pitchFamily="34" charset="0"/>
                <a:ea typeface="Calibri" panose="020F0502020204030204" pitchFamily="34" charset="0"/>
                <a:cs typeface="Calibri" panose="020F0502020204030204" pitchFamily="34" charset="0"/>
              </a:rPr>
              <a:t>57</a:t>
            </a:r>
            <a:r>
              <a:rPr lang="en-US" sz="1400" dirty="0">
                <a:solidFill>
                  <a:srgbClr val="0070C0"/>
                </a:solidFill>
                <a:latin typeface="Helvetica" pitchFamily="34" charset="0"/>
                <a:ea typeface="Calibri" panose="020F0502020204030204" pitchFamily="34" charset="0"/>
                <a:cs typeface="Calibri" panose="020F0502020204030204" pitchFamily="34" charset="0"/>
              </a:rPr>
              <a:t>, 280-291.  However, we generally consider an average of multiple species F as a reasonable approximation.</a:t>
            </a:r>
            <a:endParaRPr lang="en-US" sz="2400" dirty="0">
              <a:solidFill>
                <a:srgbClr val="0070C0"/>
              </a:solidFill>
              <a:latin typeface="Helvetica" pitchFamily="34" charset="0"/>
            </a:endParaRPr>
          </a:p>
          <a:p>
            <a:pPr marL="265107" indent="-265107" defTabSz="850879">
              <a:lnSpc>
                <a:spcPct val="90000"/>
              </a:lnSpc>
              <a:spcBef>
                <a:spcPct val="75000"/>
              </a:spcBef>
              <a:buClr>
                <a:schemeClr val="bg2"/>
              </a:buClr>
              <a:buSzPct val="55000"/>
            </a:pPr>
            <a:r>
              <a:rPr lang="en-US" sz="1400" dirty="0">
                <a:latin typeface="Helvetica" pitchFamily="34" charset="0"/>
              </a:rPr>
              <a:t> </a:t>
            </a:r>
          </a:p>
        </p:txBody>
      </p:sp>
    </p:spTree>
    <p:extLst>
      <p:ext uri="{BB962C8B-B14F-4D97-AF65-F5344CB8AC3E}">
        <p14:creationId xmlns:p14="http://schemas.microsoft.com/office/powerpoint/2010/main" val="21889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764AB-CFB9-C42F-E8BA-B38F02E7582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9764D2-E2BB-6DDE-65A6-48E6577F8A76}"/>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9</a:t>
            </a:fld>
            <a:endParaRPr lang="en-ZA" dirty="0"/>
          </a:p>
        </p:txBody>
      </p:sp>
      <p:pic>
        <p:nvPicPr>
          <p:cNvPr id="3" name="Graphic 19">
            <a:extLst>
              <a:ext uri="{FF2B5EF4-FFF2-40B4-BE49-F238E27FC236}">
                <a16:creationId xmlns:a16="http://schemas.microsoft.com/office/drawing/2014/main" id="{7A843CCD-79F7-87EA-6699-D076417112F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473" y="212702"/>
            <a:ext cx="512486" cy="577890"/>
          </a:xfrm>
          <a:prstGeom prst="rect">
            <a:avLst/>
          </a:prstGeom>
        </p:spPr>
      </p:pic>
      <p:sp>
        <p:nvSpPr>
          <p:cNvPr id="18" name="Title 17">
            <a:extLst>
              <a:ext uri="{FF2B5EF4-FFF2-40B4-BE49-F238E27FC236}">
                <a16:creationId xmlns:a16="http://schemas.microsoft.com/office/drawing/2014/main" id="{622C2266-9FD3-F889-44FD-54D6B0875134}"/>
              </a:ext>
            </a:extLst>
          </p:cNvPr>
          <p:cNvSpPr>
            <a:spLocks noGrp="1"/>
          </p:cNvSpPr>
          <p:nvPr>
            <p:ph type="title"/>
          </p:nvPr>
        </p:nvSpPr>
        <p:spPr>
          <a:xfrm>
            <a:off x="947737" y="136525"/>
            <a:ext cx="9525000" cy="523221"/>
          </a:xfrm>
        </p:spPr>
        <p:txBody>
          <a:bodyPr>
            <a:normAutofit/>
          </a:bodyPr>
          <a:lstStyle/>
          <a:p>
            <a:pPr algn="ctr"/>
            <a:r>
              <a:rPr lang="de-CH" sz="2800" i="1" dirty="0" err="1">
                <a:solidFill>
                  <a:srgbClr val="C00000"/>
                </a:solidFill>
                <a:ea typeface="+mj-ea"/>
                <a:cs typeface="+mj-cs"/>
              </a:rPr>
              <a:t>Getting</a:t>
            </a:r>
            <a:r>
              <a:rPr lang="de-CH" sz="2800" i="1" dirty="0">
                <a:solidFill>
                  <a:srgbClr val="C00000"/>
                </a:solidFill>
                <a:ea typeface="+mj-ea"/>
                <a:cs typeface="+mj-cs"/>
              </a:rPr>
              <a:t>…</a:t>
            </a:r>
            <a:r>
              <a:rPr lang="de-CH" sz="2800" b="1" i="1" dirty="0">
                <a:solidFill>
                  <a:srgbClr val="C00000"/>
                </a:solidFill>
                <a:ea typeface="+mj-ea"/>
                <a:cs typeface="+mj-cs"/>
              </a:rPr>
              <a:t>M.A.D.</a:t>
            </a:r>
            <a:endParaRPr lang="en-US" sz="2800" b="1" dirty="0">
              <a:solidFill>
                <a:srgbClr val="C00000"/>
              </a:solidFill>
            </a:endParaRPr>
          </a:p>
        </p:txBody>
      </p:sp>
      <mc:AlternateContent xmlns:mc="http://schemas.openxmlformats.org/markup-compatibility/2006" xmlns:a14="http://schemas.microsoft.com/office/drawing/2010/main">
        <mc:Choice Requires="a14">
          <p:sp>
            <p:nvSpPr>
              <p:cNvPr id="2" name="Rectangle 4">
                <a:extLst>
                  <a:ext uri="{FF2B5EF4-FFF2-40B4-BE49-F238E27FC236}">
                    <a16:creationId xmlns:a16="http://schemas.microsoft.com/office/drawing/2014/main" id="{AAB89407-C47C-17A3-622F-14646BAA7225}"/>
                  </a:ext>
                </a:extLst>
              </p:cNvPr>
              <p:cNvSpPr txBox="1">
                <a:spLocks noChangeArrowheads="1"/>
              </p:cNvSpPr>
              <p:nvPr/>
            </p:nvSpPr>
            <p:spPr>
              <a:xfrm>
                <a:off x="1219591" y="1061495"/>
                <a:ext cx="10394569" cy="4010849"/>
              </a:xfrm>
              <a:prstGeom prst="rect">
                <a:avLst/>
              </a:prstGeom>
              <a:noFill/>
              <a:ln/>
            </p:spPr>
            <p:txBody>
              <a:bodyPr/>
              <a:lstStyle>
                <a:lvl1pPr marL="342900" indent="-342900" algn="l" defTabSz="457200" rtl="0" eaLnBrk="1" fontAlgn="base" hangingPunct="1">
                  <a:spcBef>
                    <a:spcPct val="20000"/>
                  </a:spcBef>
                  <a:spcAft>
                    <a:spcPct val="0"/>
                  </a:spcAft>
                  <a:buSzPct val="100000"/>
                  <a:buFontTx/>
                  <a:buBlip>
                    <a:blip r:embed="rId3"/>
                  </a:buBlip>
                  <a:tabLst/>
                  <a:defRPr sz="2200" kern="1200">
                    <a:solidFill>
                      <a:schemeClr val="tx1"/>
                    </a:solidFill>
                    <a:latin typeface="Arial" pitchFamily="34" charset="0"/>
                    <a:ea typeface="Arial Unicode MS" pitchFamily="34" charset="-128"/>
                    <a:cs typeface="Arial" pitchFamily="34" charset="0"/>
                  </a:defRPr>
                </a:lvl1pPr>
                <a:lvl2pPr marL="742950" indent="-285750" algn="l" defTabSz="457200" rtl="0" eaLnBrk="1" fontAlgn="base" hangingPunct="1">
                  <a:spcBef>
                    <a:spcPct val="20000"/>
                  </a:spcBef>
                  <a:spcAft>
                    <a:spcPct val="0"/>
                  </a:spcAft>
                  <a:buFont typeface="Lucida Grande" charset="0"/>
                  <a:buChar char="−"/>
                  <a:defRPr kern="1200">
                    <a:solidFill>
                      <a:schemeClr val="tx1"/>
                    </a:solidFill>
                    <a:latin typeface="Arial" pitchFamily="34" charset="0"/>
                    <a:ea typeface="Arial Unicode MS" pitchFamily="34" charset="-128"/>
                    <a:cs typeface="Arial" pitchFamily="34" charset="0"/>
                  </a:defRPr>
                </a:lvl2pPr>
                <a:lvl3pPr marL="1143000" indent="-228600" algn="l" defTabSz="457200" rtl="0" eaLnBrk="1" fontAlgn="base" hangingPunct="1">
                  <a:spcBef>
                    <a:spcPct val="20000"/>
                  </a:spcBef>
                  <a:spcAft>
                    <a:spcPct val="0"/>
                  </a:spcAft>
                  <a:buFont typeface="Lucida Grande" charset="0"/>
                  <a:buChar char="−"/>
                  <a:defRPr kern="1200">
                    <a:solidFill>
                      <a:schemeClr val="tx1"/>
                    </a:solidFill>
                    <a:latin typeface="Arial" pitchFamily="34" charset="0"/>
                    <a:ea typeface="Arial Unicode MS" pitchFamily="34" charset="-128"/>
                    <a:cs typeface="Arial" pitchFamily="34" charset="0"/>
                  </a:defRPr>
                </a:lvl3pPr>
                <a:lvl4pPr marL="1600200" indent="-228600" algn="l" defTabSz="457200" rtl="0" eaLnBrk="1" fontAlgn="base" hangingPunct="1">
                  <a:spcBef>
                    <a:spcPct val="20000"/>
                  </a:spcBef>
                  <a:spcAft>
                    <a:spcPct val="0"/>
                  </a:spcAft>
                  <a:buFont typeface="Lucida Grande" charset="0"/>
                  <a:buChar char="−"/>
                  <a:defRPr kern="1200">
                    <a:solidFill>
                      <a:schemeClr val="tx1"/>
                    </a:solidFill>
                    <a:latin typeface="Arial" pitchFamily="34" charset="0"/>
                    <a:ea typeface="Arial Unicode MS" pitchFamily="34" charset="-128"/>
                    <a:cs typeface="Arial" pitchFamily="34" charset="0"/>
                  </a:defRPr>
                </a:lvl4pPr>
                <a:lvl5pPr marL="2057400" indent="-228600" algn="l" defTabSz="457200" rtl="0" eaLnBrk="1" fontAlgn="base" hangingPunct="1">
                  <a:spcBef>
                    <a:spcPct val="20000"/>
                  </a:spcBef>
                  <a:spcAft>
                    <a:spcPct val="0"/>
                  </a:spcAft>
                  <a:buFont typeface="Lucida Grande" charset="0"/>
                  <a:buChar char="−"/>
                  <a:defRPr kern="1200">
                    <a:solidFill>
                      <a:schemeClr val="tx1"/>
                    </a:solidFill>
                    <a:latin typeface="Arial" pitchFamily="34" charset="0"/>
                    <a:ea typeface="Arial Unicode MS"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rgbClr val="030A0D"/>
                    </a:solidFill>
                    <a:latin typeface="+mn-lt"/>
                  </a:rPr>
                  <a:t>The </a:t>
                </a:r>
                <a:r>
                  <a:rPr lang="en-US" sz="2000" b="1" dirty="0">
                    <a:solidFill>
                      <a:srgbClr val="FF0000"/>
                    </a:solidFill>
                    <a:latin typeface="+mn-lt"/>
                  </a:rPr>
                  <a:t>M</a:t>
                </a:r>
                <a:r>
                  <a:rPr lang="en-US" sz="2000" dirty="0">
                    <a:solidFill>
                      <a:srgbClr val="030A0D"/>
                    </a:solidFill>
                    <a:latin typeface="+mn-lt"/>
                  </a:rPr>
                  <a:t>aximum </a:t>
                </a:r>
                <a:r>
                  <a:rPr lang="en-US" sz="2000" b="1" dirty="0">
                    <a:solidFill>
                      <a:srgbClr val="FF0000"/>
                    </a:solidFill>
                    <a:latin typeface="+mn-lt"/>
                  </a:rPr>
                  <a:t>A</a:t>
                </a:r>
                <a:r>
                  <a:rPr lang="en-US" sz="2000" dirty="0">
                    <a:solidFill>
                      <a:srgbClr val="030A0D"/>
                    </a:solidFill>
                    <a:latin typeface="+mn-lt"/>
                  </a:rPr>
                  <a:t>bsorbable </a:t>
                </a:r>
                <a:r>
                  <a:rPr lang="en-US" sz="2000" b="1" dirty="0">
                    <a:solidFill>
                      <a:srgbClr val="FF0000"/>
                    </a:solidFill>
                    <a:latin typeface="+mn-lt"/>
                  </a:rPr>
                  <a:t>D</a:t>
                </a:r>
                <a:r>
                  <a:rPr lang="en-US" sz="2000" dirty="0">
                    <a:solidFill>
                      <a:srgbClr val="030A0D"/>
                    </a:solidFill>
                    <a:latin typeface="+mn-lt"/>
                  </a:rPr>
                  <a:t>ose is a useful (and logical) </a:t>
                </a:r>
                <a:r>
                  <a:rPr lang="en-US" sz="2000" b="1" i="1" u="sng" dirty="0">
                    <a:solidFill>
                      <a:srgbClr val="030A0D"/>
                    </a:solidFill>
                    <a:latin typeface="+mn-lt"/>
                  </a:rPr>
                  <a:t>tool</a:t>
                </a:r>
                <a:r>
                  <a:rPr lang="en-US" sz="2000" dirty="0">
                    <a:solidFill>
                      <a:srgbClr val="030A0D"/>
                    </a:solidFill>
                    <a:latin typeface="+mn-lt"/>
                  </a:rPr>
                  <a:t> to rank compounds</a:t>
                </a:r>
              </a:p>
              <a:p>
                <a:endParaRPr lang="en-US" sz="2000" dirty="0">
                  <a:solidFill>
                    <a:srgbClr val="030A0D"/>
                  </a:solidFill>
                  <a:latin typeface="+mn-lt"/>
                </a:endParaRPr>
              </a:p>
              <a:p>
                <a:pPr>
                  <a:buFont typeface="Times" pitchFamily="18" charset="0"/>
                  <a:buNone/>
                </a:pPr>
                <a:r>
                  <a:rPr lang="en-US" sz="2400" b="1" dirty="0">
                    <a:solidFill>
                      <a:schemeClr val="tx2"/>
                    </a:solidFill>
                    <a:latin typeface="+mn-lt"/>
                  </a:rPr>
                  <a:t>                                        MAD (mg) = </a:t>
                </a:r>
                <a:r>
                  <a:rPr lang="en-US" sz="2400" b="1" dirty="0">
                    <a:solidFill>
                      <a:srgbClr val="0070C0"/>
                    </a:solidFill>
                    <a:latin typeface="+mn-lt"/>
                  </a:rPr>
                  <a:t>S</a:t>
                </a:r>
                <a:r>
                  <a:rPr lang="en-US" sz="2400" b="1" baseline="-25000" dirty="0">
                    <a:solidFill>
                      <a:srgbClr val="0070C0"/>
                    </a:solidFill>
                    <a:latin typeface="+mn-lt"/>
                  </a:rPr>
                  <a:t>6.5</a:t>
                </a:r>
                <a:r>
                  <a:rPr lang="en-US" sz="2400" b="1" dirty="0">
                    <a:solidFill>
                      <a:schemeClr val="tx2"/>
                    </a:solidFill>
                    <a:latin typeface="+mn-lt"/>
                  </a:rPr>
                  <a:t> x </a:t>
                </a:r>
                <a:r>
                  <a:rPr lang="en-US" sz="2400" i="1" dirty="0">
                    <a:solidFill>
                      <a:srgbClr val="0070C0"/>
                    </a:solidFill>
                    <a:latin typeface="+mn-lt"/>
                  </a:rPr>
                  <a:t>k</a:t>
                </a:r>
                <a:r>
                  <a:rPr lang="en-US" sz="2400" b="1" i="1" baseline="-25000" dirty="0">
                    <a:solidFill>
                      <a:srgbClr val="0070C0"/>
                    </a:solidFill>
                    <a:latin typeface="+mn-lt"/>
                  </a:rPr>
                  <a:t>a</a:t>
                </a:r>
                <a:r>
                  <a:rPr lang="en-US" sz="2400" b="1" dirty="0">
                    <a:solidFill>
                      <a:schemeClr val="tx2"/>
                    </a:solidFill>
                    <a:latin typeface="+mn-lt"/>
                  </a:rPr>
                  <a:t> x IFV x SITT</a:t>
                </a:r>
              </a:p>
              <a:p>
                <a:endParaRPr lang="en-US" sz="2000" dirty="0">
                  <a:solidFill>
                    <a:schemeClr val="tx2"/>
                  </a:solidFill>
                  <a:latin typeface="+mn-lt"/>
                </a:endParaRPr>
              </a:p>
              <a:p>
                <a:r>
                  <a:rPr lang="en-US" sz="2000" dirty="0">
                    <a:solidFill>
                      <a:schemeClr val="tx2"/>
                    </a:solidFill>
                    <a:latin typeface="+mn-lt"/>
                  </a:rPr>
                  <a:t>S</a:t>
                </a:r>
                <a:r>
                  <a:rPr lang="en-US" sz="2000" baseline="-25000" dirty="0">
                    <a:solidFill>
                      <a:schemeClr val="tx2"/>
                    </a:solidFill>
                    <a:latin typeface="+mn-lt"/>
                  </a:rPr>
                  <a:t>6.5</a:t>
                </a:r>
                <a:r>
                  <a:rPr lang="en-US" sz="2000" dirty="0">
                    <a:solidFill>
                      <a:schemeClr val="tx2"/>
                    </a:solidFill>
                    <a:latin typeface="+mn-lt"/>
                  </a:rPr>
                  <a:t> </a:t>
                </a:r>
                <a:r>
                  <a:rPr lang="en-US" sz="2000" dirty="0">
                    <a:solidFill>
                      <a:srgbClr val="030A0D"/>
                    </a:solidFill>
                    <a:latin typeface="+mn-lt"/>
                  </a:rPr>
                  <a:t>= Solubility @ pH 6.8 (mg/mL) or at similar pH.</a:t>
                </a:r>
              </a:p>
              <a:p>
                <a:r>
                  <a:rPr lang="en-US" sz="2000" dirty="0">
                    <a:solidFill>
                      <a:schemeClr val="tx2"/>
                    </a:solidFill>
                    <a:latin typeface="+mn-lt"/>
                  </a:rPr>
                  <a:t>k</a:t>
                </a:r>
                <a:r>
                  <a:rPr lang="en-US" sz="2000" baseline="-25000" dirty="0">
                    <a:solidFill>
                      <a:schemeClr val="tx2"/>
                    </a:solidFill>
                    <a:latin typeface="+mn-lt"/>
                  </a:rPr>
                  <a:t>a</a:t>
                </a:r>
                <a:r>
                  <a:rPr lang="en-US" sz="2000" dirty="0">
                    <a:solidFill>
                      <a:schemeClr val="tx2"/>
                    </a:solidFill>
                    <a:latin typeface="+mn-lt"/>
                  </a:rPr>
                  <a:t>   </a:t>
                </a:r>
                <a:r>
                  <a:rPr lang="en-US" sz="2000" dirty="0">
                    <a:solidFill>
                      <a:srgbClr val="030A0D"/>
                    </a:solidFill>
                    <a:latin typeface="+mn-lt"/>
                  </a:rPr>
                  <a:t>= Absorption rate constant (min</a:t>
                </a:r>
                <a:r>
                  <a:rPr lang="en-US" sz="2000" baseline="30000" dirty="0">
                    <a:solidFill>
                      <a:srgbClr val="030A0D"/>
                    </a:solidFill>
                    <a:latin typeface="+mn-lt"/>
                  </a:rPr>
                  <a:t>-1</a:t>
                </a:r>
                <a:r>
                  <a:rPr lang="en-US" sz="2000" dirty="0">
                    <a:solidFill>
                      <a:srgbClr val="030A0D"/>
                    </a:solidFill>
                    <a:latin typeface="+mn-lt"/>
                  </a:rPr>
                  <a:t> or h</a:t>
                </a:r>
                <a:r>
                  <a:rPr lang="en-US" sz="2000" baseline="30000" dirty="0">
                    <a:solidFill>
                      <a:srgbClr val="030A0D"/>
                    </a:solidFill>
                    <a:latin typeface="+mn-lt"/>
                  </a:rPr>
                  <a:t>-1</a:t>
                </a:r>
                <a:r>
                  <a:rPr lang="en-US" sz="2000" dirty="0">
                    <a:solidFill>
                      <a:srgbClr val="030A0D"/>
                    </a:solidFill>
                    <a:latin typeface="+mn-lt"/>
                  </a:rPr>
                  <a:t> </a:t>
                </a:r>
                <a:r>
                  <a:rPr lang="en-US" sz="2000" baseline="30000" dirty="0">
                    <a:solidFill>
                      <a:srgbClr val="030A0D"/>
                    </a:solidFill>
                    <a:latin typeface="+mn-lt"/>
                  </a:rPr>
                  <a:t>,</a:t>
                </a:r>
                <a:r>
                  <a:rPr lang="en-US" sz="2000" dirty="0">
                    <a:solidFill>
                      <a:srgbClr val="030A0D"/>
                    </a:solidFill>
                    <a:latin typeface="+mn-lt"/>
                  </a:rPr>
                  <a:t> from SPIP* in rat or P</a:t>
                </a:r>
                <a:r>
                  <a:rPr lang="en-US" sz="2000" baseline="-25000" dirty="0">
                    <a:solidFill>
                      <a:srgbClr val="030A0D"/>
                    </a:solidFill>
                    <a:latin typeface="+mn-lt"/>
                  </a:rPr>
                  <a:t>eff</a:t>
                </a:r>
                <a:r>
                  <a:rPr lang="en-US" sz="2000" dirty="0">
                    <a:solidFill>
                      <a:srgbClr val="030A0D"/>
                    </a:solidFill>
                    <a:latin typeface="+mn-lt"/>
                  </a:rPr>
                  <a:t> scaling).</a:t>
                </a:r>
              </a:p>
              <a:p>
                <a:r>
                  <a:rPr lang="en-US" sz="2000" dirty="0">
                    <a:solidFill>
                      <a:schemeClr val="tx2"/>
                    </a:solidFill>
                    <a:latin typeface="+mn-lt"/>
                  </a:rPr>
                  <a:t>IFV </a:t>
                </a:r>
                <a:r>
                  <a:rPr lang="en-US" sz="2000" dirty="0">
                    <a:solidFill>
                      <a:srgbClr val="030A0D"/>
                    </a:solidFill>
                    <a:latin typeface="+mn-lt"/>
                  </a:rPr>
                  <a:t>= Small intestine fluid volume (250 mL given with dose).</a:t>
                </a:r>
              </a:p>
              <a:p>
                <a:r>
                  <a:rPr lang="en-US" sz="2000" dirty="0">
                    <a:solidFill>
                      <a:schemeClr val="tx2"/>
                    </a:solidFill>
                    <a:latin typeface="+mn-lt"/>
                  </a:rPr>
                  <a:t>SITT </a:t>
                </a:r>
                <a:r>
                  <a:rPr lang="en-US" sz="2000" dirty="0">
                    <a:solidFill>
                      <a:srgbClr val="030A0D"/>
                    </a:solidFill>
                    <a:latin typeface="+mn-lt"/>
                  </a:rPr>
                  <a:t>= Small intestine transit time (taken as 270 min or 4.5 h).</a:t>
                </a:r>
              </a:p>
              <a:p>
                <a:pPr marL="0" indent="0">
                  <a:buNone/>
                </a:pPr>
                <a:r>
                  <a:rPr lang="en-US" b="1" dirty="0">
                    <a:solidFill>
                      <a:srgbClr val="0070C0"/>
                    </a:solidFill>
                    <a:latin typeface="+mn-lt"/>
                  </a:rPr>
                  <a:t>	</a:t>
                </a:r>
                <a:r>
                  <a:rPr lang="en-US" sz="1333" dirty="0">
                    <a:latin typeface="+mn-lt"/>
                  </a:rPr>
                  <a:t>*Single Pass Intestinal Perfusion</a:t>
                </a:r>
              </a:p>
              <a:p>
                <a:pPr marL="0" indent="0">
                  <a:buNone/>
                </a:pPr>
                <a:r>
                  <a:rPr lang="en-US" sz="1600" b="1" dirty="0">
                    <a:solidFill>
                      <a:srgbClr val="00B050"/>
                    </a:solidFill>
                    <a:latin typeface="+mn-lt"/>
                  </a:rPr>
                  <a:t>log</a:t>
                </a:r>
                <a:r>
                  <a:rPr lang="en-US" sz="1600" dirty="0">
                    <a:solidFill>
                      <a:srgbClr val="00B050"/>
                    </a:solidFill>
                    <a:latin typeface="+mn-lt"/>
                  </a:rPr>
                  <a:t> </a:t>
                </a:r>
                <a14:m>
                  <m:oMath xmlns:m="http://schemas.openxmlformats.org/officeDocument/2006/math">
                    <m:r>
                      <a:rPr lang="en-US" sz="1600">
                        <a:solidFill>
                          <a:srgbClr val="00B050"/>
                        </a:solidFill>
                        <a:latin typeface="Cambria Math" panose="02040503050406030204" pitchFamily="18" charset="0"/>
                      </a:rPr>
                      <m:t>𝑷</m:t>
                    </m:r>
                    <m:r>
                      <a:rPr lang="en-US" sz="1600" baseline="-25000">
                        <a:solidFill>
                          <a:srgbClr val="00B050"/>
                        </a:solidFill>
                        <a:latin typeface="Cambria Math" panose="02040503050406030204" pitchFamily="18" charset="0"/>
                      </a:rPr>
                      <m:t>𝒆𝒇𝒇</m:t>
                    </m:r>
                  </m:oMath>
                </a14:m>
                <a:r>
                  <a:rPr lang="en-US" sz="1600" dirty="0">
                    <a:latin typeface="+mn-lt"/>
                  </a:rPr>
                  <a:t> = 0.829*</a:t>
                </a:r>
                <a:r>
                  <a:rPr lang="en-US" sz="1600" b="1" dirty="0">
                    <a:solidFill>
                      <a:srgbClr val="00B050"/>
                    </a:solidFill>
                    <a:latin typeface="+mn-lt"/>
                  </a:rPr>
                  <a:t>logP</a:t>
                </a:r>
                <a:r>
                  <a:rPr lang="en-US" sz="1600" b="1" baseline="-25000" dirty="0">
                    <a:solidFill>
                      <a:srgbClr val="00B050"/>
                    </a:solidFill>
                    <a:latin typeface="+mn-lt"/>
                  </a:rPr>
                  <a:t>app</a:t>
                </a:r>
                <a:r>
                  <a:rPr lang="en-US" sz="1600" baseline="-25000" dirty="0">
                    <a:solidFill>
                      <a:srgbClr val="00B050"/>
                    </a:solidFill>
                    <a:latin typeface="+mn-lt"/>
                  </a:rPr>
                  <a:t>,(MDCK, A-B) </a:t>
                </a:r>
                <a:r>
                  <a:rPr lang="en-US" sz="1600" dirty="0">
                    <a:latin typeface="+mn-lt"/>
                  </a:rPr>
                  <a:t>-1.30	</a:t>
                </a:r>
                <a:r>
                  <a:rPr lang="en-US" sz="1400" dirty="0">
                    <a:latin typeface="+mn-lt"/>
                  </a:rPr>
                  <a:t>(Gertz et al, 2011)</a:t>
                </a:r>
                <a:r>
                  <a:rPr lang="en-US" sz="1600" dirty="0">
                    <a:latin typeface="+mn-lt"/>
                  </a:rPr>
                  <a:t>				                                                </a:t>
                </a:r>
                <a:r>
                  <a:rPr lang="en-US" sz="1600" b="1" i="1" dirty="0">
                    <a:solidFill>
                      <a:srgbClr val="00B050"/>
                    </a:solidFill>
                    <a:latin typeface="+mn-lt"/>
                    <a:ea typeface="Cambria Math" pitchFamily="18" charset="0"/>
                  </a:rPr>
                  <a:t>k</a:t>
                </a:r>
                <a:r>
                  <a:rPr lang="en-US" sz="1600" b="1" i="1" baseline="-25000" dirty="0">
                    <a:solidFill>
                      <a:srgbClr val="00B050"/>
                    </a:solidFill>
                    <a:latin typeface="+mn-lt"/>
                    <a:ea typeface="Cambria Math" pitchFamily="18" charset="0"/>
                  </a:rPr>
                  <a:t>a</a:t>
                </a:r>
                <a:r>
                  <a:rPr lang="en-US" sz="1600" dirty="0">
                    <a:latin typeface="+mn-lt"/>
                  </a:rPr>
                  <a:t> = </a:t>
                </a:r>
                <a14:m>
                  <m:oMath xmlns:m="http://schemas.openxmlformats.org/officeDocument/2006/math">
                    <m:f>
                      <m:fPr>
                        <m:ctrlPr>
                          <a:rPr lang="en-US" sz="1600" i="1">
                            <a:latin typeface="Cambria Math" panose="02040503050406030204" pitchFamily="18" charset="0"/>
                          </a:rPr>
                        </m:ctrlPr>
                      </m:fPr>
                      <m:num>
                        <m:r>
                          <a:rPr lang="en-US" sz="1600">
                            <a:latin typeface="Cambria Math" panose="02040503050406030204" pitchFamily="18" charset="0"/>
                          </a:rPr>
                          <m:t>𝟐</m:t>
                        </m:r>
                        <m:r>
                          <a:rPr lang="en-US" sz="1600">
                            <a:latin typeface="Cambria Math" panose="02040503050406030204" pitchFamily="18" charset="0"/>
                          </a:rPr>
                          <m:t>∗</m:t>
                        </m:r>
                        <m:r>
                          <a:rPr lang="en-US" sz="1600">
                            <a:solidFill>
                              <a:srgbClr val="00B050"/>
                            </a:solidFill>
                            <a:latin typeface="Cambria Math" panose="02040503050406030204" pitchFamily="18" charset="0"/>
                          </a:rPr>
                          <m:t>𝑷</m:t>
                        </m:r>
                        <m:r>
                          <a:rPr lang="en-US" sz="1600" baseline="-25000">
                            <a:solidFill>
                              <a:srgbClr val="00B050"/>
                            </a:solidFill>
                            <a:latin typeface="Cambria Math" panose="02040503050406030204" pitchFamily="18" charset="0"/>
                          </a:rPr>
                          <m:t>𝒆𝒇𝒇</m:t>
                        </m:r>
                      </m:num>
                      <m:den>
                        <m:r>
                          <a:rPr lang="en-US" sz="1600">
                            <a:latin typeface="Cambria Math" panose="02040503050406030204" pitchFamily="18" charset="0"/>
                          </a:rPr>
                          <m:t>𝒓</m:t>
                        </m:r>
                        <m:r>
                          <a:rPr lang="en-US" sz="1600" baseline="-25000">
                            <a:latin typeface="Cambria Math" panose="02040503050406030204" pitchFamily="18" charset="0"/>
                          </a:rPr>
                          <m:t>𝑺𝑰</m:t>
                        </m:r>
                      </m:den>
                    </m:f>
                  </m:oMath>
                </a14:m>
                <a:r>
                  <a:rPr lang="en-US" sz="1600" dirty="0">
                    <a:latin typeface="+mn-lt"/>
                  </a:rPr>
                  <a:t>      </a:t>
                </a:r>
                <a:r>
                  <a:rPr lang="en-US" sz="1600" b="1" dirty="0">
                    <a:solidFill>
                      <a:srgbClr val="00B050"/>
                    </a:solidFill>
                    <a:latin typeface="+mn-lt"/>
                  </a:rPr>
                  <a:t>(in human)</a:t>
                </a:r>
                <a:endParaRPr lang="en-US" sz="1600" dirty="0">
                  <a:latin typeface="+mn-lt"/>
                </a:endParaRPr>
              </a:p>
              <a:p>
                <a:pPr>
                  <a:buNone/>
                </a:pPr>
                <a:r>
                  <a:rPr lang="en-US" sz="1600" b="1" dirty="0">
                    <a:solidFill>
                      <a:srgbClr val="00B050"/>
                    </a:solidFill>
                    <a:latin typeface="+mn-lt"/>
                  </a:rPr>
                  <a:t>log </a:t>
                </a:r>
                <a14:m>
                  <m:oMath xmlns:m="http://schemas.openxmlformats.org/officeDocument/2006/math">
                    <m:r>
                      <a:rPr lang="en-US" sz="1600" b="1">
                        <a:solidFill>
                          <a:srgbClr val="00B050"/>
                        </a:solidFill>
                        <a:latin typeface="Cambria Math" panose="02040503050406030204" pitchFamily="18" charset="0"/>
                      </a:rPr>
                      <m:t>𝑷</m:t>
                    </m:r>
                    <m:r>
                      <a:rPr lang="en-US" sz="1600" b="1" baseline="-25000">
                        <a:solidFill>
                          <a:srgbClr val="00B050"/>
                        </a:solidFill>
                        <a:latin typeface="Cambria Math" panose="02040503050406030204" pitchFamily="18" charset="0"/>
                      </a:rPr>
                      <m:t>𝒆𝒇𝒇</m:t>
                    </m:r>
                  </m:oMath>
                </a14:m>
                <a:r>
                  <a:rPr lang="en-US" sz="1600" b="1" dirty="0">
                    <a:solidFill>
                      <a:srgbClr val="00B050"/>
                    </a:solidFill>
                    <a:latin typeface="+mn-lt"/>
                  </a:rPr>
                  <a:t> = </a:t>
                </a:r>
                <a:r>
                  <a:rPr lang="en-US" sz="1600" dirty="0">
                    <a:latin typeface="+mn-lt"/>
                  </a:rPr>
                  <a:t>0.493</a:t>
                </a:r>
                <a:r>
                  <a:rPr lang="en-US" sz="1600" b="1" dirty="0">
                    <a:solidFill>
                      <a:srgbClr val="00B050"/>
                    </a:solidFill>
                    <a:latin typeface="+mn-lt"/>
                  </a:rPr>
                  <a:t>*logP</a:t>
                </a:r>
                <a:r>
                  <a:rPr lang="en-US" sz="1600" b="1" baseline="-25000" dirty="0">
                    <a:solidFill>
                      <a:srgbClr val="00B050"/>
                    </a:solidFill>
                    <a:latin typeface="+mn-lt"/>
                  </a:rPr>
                  <a:t>app</a:t>
                </a:r>
                <a:r>
                  <a:rPr lang="en-US" sz="1600" baseline="-25000" dirty="0">
                    <a:solidFill>
                      <a:srgbClr val="00B050"/>
                    </a:solidFill>
                    <a:latin typeface="+mn-lt"/>
                  </a:rPr>
                  <a:t>,(Caco-2) </a:t>
                </a:r>
                <a:r>
                  <a:rPr lang="en-US" sz="1600" dirty="0">
                    <a:latin typeface="+mn-lt"/>
                  </a:rPr>
                  <a:t>-0.145 </a:t>
                </a:r>
                <a:r>
                  <a:rPr lang="en-US" sz="1400" dirty="0">
                    <a:latin typeface="+mn-lt"/>
                  </a:rPr>
                  <a:t>(Sun et al, 2002)	</a:t>
                </a:r>
                <a:r>
                  <a:rPr lang="en-US" sz="1600" dirty="0">
                    <a:latin typeface="+mn-lt"/>
                  </a:rPr>
                  <a:t>				</a:t>
                </a:r>
                <a:r>
                  <a:rPr lang="en-US" sz="1400" dirty="0">
                    <a:latin typeface="+mn-lt"/>
                  </a:rPr>
                  <a:t>                                                       (Chiou et al, 1994)</a:t>
                </a:r>
              </a:p>
              <a:p>
                <a:pPr>
                  <a:buFont typeface="Times" pitchFamily="18" charset="0"/>
                  <a:buNone/>
                </a:pPr>
                <a:endParaRPr lang="en-US" sz="1600" dirty="0"/>
              </a:p>
            </p:txBody>
          </p:sp>
        </mc:Choice>
        <mc:Fallback xmlns="">
          <p:sp>
            <p:nvSpPr>
              <p:cNvPr id="2" name="Rectangle 4">
                <a:extLst>
                  <a:ext uri="{FF2B5EF4-FFF2-40B4-BE49-F238E27FC236}">
                    <a16:creationId xmlns:a16="http://schemas.microsoft.com/office/drawing/2014/main" id="{AAB89407-C47C-17A3-622F-14646BAA7225}"/>
                  </a:ext>
                </a:extLst>
              </p:cNvPr>
              <p:cNvSpPr txBox="1">
                <a:spLocks noRot="1" noChangeAspect="1" noMove="1" noResize="1" noEditPoints="1" noAdjustHandles="1" noChangeArrowheads="1" noChangeShapeType="1" noTextEdit="1"/>
              </p:cNvSpPr>
              <p:nvPr/>
            </p:nvSpPr>
            <p:spPr>
              <a:xfrm>
                <a:off x="1219591" y="1061495"/>
                <a:ext cx="10394569" cy="4010849"/>
              </a:xfrm>
              <a:prstGeom prst="rect">
                <a:avLst/>
              </a:prstGeom>
              <a:blipFill>
                <a:blip r:embed="rId4"/>
                <a:stretch>
                  <a:fillRect l="-293" t="-760" b="-5471"/>
                </a:stretch>
              </a:blip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3D2D3FE5-8ADC-35D7-ACDE-E92A2396A4D3}"/>
              </a:ext>
            </a:extLst>
          </p:cNvPr>
          <p:cNvSpPr txBox="1"/>
          <p:nvPr/>
        </p:nvSpPr>
        <p:spPr>
          <a:xfrm>
            <a:off x="475129" y="5474093"/>
            <a:ext cx="10712824" cy="830997"/>
          </a:xfrm>
          <a:prstGeom prst="rect">
            <a:avLst/>
          </a:prstGeom>
          <a:noFill/>
        </p:spPr>
        <p:txBody>
          <a:bodyPr wrap="square">
            <a:spAutoFit/>
          </a:bodyPr>
          <a:lstStyle/>
          <a:p>
            <a:pPr algn="ctr">
              <a:buFont typeface="Times" pitchFamily="18" charset="0"/>
              <a:buNone/>
            </a:pPr>
            <a:r>
              <a:rPr lang="en-US" sz="1200" b="1" dirty="0">
                <a:solidFill>
                  <a:srgbClr val="0070C0"/>
                </a:solidFill>
                <a:latin typeface="Tahoma" pitchFamily="34" charset="0"/>
              </a:rPr>
              <a:t>MAD</a:t>
            </a:r>
            <a:r>
              <a:rPr lang="en-US" sz="1200" dirty="0">
                <a:solidFill>
                  <a:srgbClr val="0070C0"/>
                </a:solidFill>
                <a:latin typeface="Tahoma" pitchFamily="34" charset="0"/>
              </a:rPr>
              <a:t>:</a:t>
            </a:r>
            <a:r>
              <a:rPr lang="en-US" sz="1200" dirty="0">
                <a:solidFill>
                  <a:schemeClr val="tx2"/>
                </a:solidFill>
                <a:latin typeface="Tahoma" pitchFamily="34" charset="0"/>
              </a:rPr>
              <a:t> </a:t>
            </a:r>
            <a:r>
              <a:rPr lang="en-US" sz="1200" dirty="0">
                <a:solidFill>
                  <a:srgbClr val="0070C0"/>
                </a:solidFill>
                <a:latin typeface="Tahoma" pitchFamily="34" charset="0"/>
              </a:rPr>
              <a:t>K. C. Johnson et al. </a:t>
            </a:r>
            <a:r>
              <a:rPr lang="en-US" sz="1200" i="1" dirty="0">
                <a:solidFill>
                  <a:srgbClr val="0070C0"/>
                </a:solidFill>
                <a:latin typeface="Tahoma" pitchFamily="34" charset="0"/>
              </a:rPr>
              <a:t>Pharm. Res. </a:t>
            </a:r>
            <a:r>
              <a:rPr lang="en-US" sz="1200" b="1" dirty="0">
                <a:solidFill>
                  <a:srgbClr val="0070C0"/>
                </a:solidFill>
                <a:latin typeface="Tahoma" pitchFamily="34" charset="0"/>
              </a:rPr>
              <a:t>1996</a:t>
            </a:r>
            <a:r>
              <a:rPr lang="en-US" sz="1200" dirty="0">
                <a:solidFill>
                  <a:srgbClr val="0070C0"/>
                </a:solidFill>
                <a:latin typeface="Tahoma" pitchFamily="34" charset="0"/>
              </a:rPr>
              <a:t>, </a:t>
            </a:r>
            <a:r>
              <a:rPr lang="en-US" sz="1200" i="1" dirty="0">
                <a:solidFill>
                  <a:srgbClr val="0070C0"/>
                </a:solidFill>
                <a:latin typeface="Tahoma" pitchFamily="34" charset="0"/>
              </a:rPr>
              <a:t>13</a:t>
            </a:r>
            <a:r>
              <a:rPr lang="en-US" sz="1200" dirty="0">
                <a:solidFill>
                  <a:srgbClr val="0070C0"/>
                </a:solidFill>
                <a:latin typeface="Tahoma" pitchFamily="34" charset="0"/>
              </a:rPr>
              <a:t>, 1795-1798; Hintz and Johnson Int. J. Pharm. </a:t>
            </a:r>
            <a:r>
              <a:rPr lang="en-US" sz="1200" b="1" dirty="0">
                <a:solidFill>
                  <a:srgbClr val="0070C0"/>
                </a:solidFill>
                <a:latin typeface="Tahoma" pitchFamily="34" charset="0"/>
              </a:rPr>
              <a:t>1989</a:t>
            </a:r>
            <a:r>
              <a:rPr lang="en-US" sz="1200" dirty="0">
                <a:solidFill>
                  <a:srgbClr val="0070C0"/>
                </a:solidFill>
                <a:latin typeface="Tahoma" pitchFamily="34" charset="0"/>
              </a:rPr>
              <a:t>, </a:t>
            </a:r>
            <a:r>
              <a:rPr lang="en-US" sz="1200" i="1" dirty="0">
                <a:solidFill>
                  <a:srgbClr val="0070C0"/>
                </a:solidFill>
                <a:latin typeface="Tahoma" pitchFamily="34" charset="0"/>
              </a:rPr>
              <a:t>51</a:t>
            </a:r>
            <a:r>
              <a:rPr lang="en-US" sz="1200" dirty="0">
                <a:solidFill>
                  <a:srgbClr val="0070C0"/>
                </a:solidFill>
                <a:latin typeface="Tahoma" pitchFamily="34" charset="0"/>
              </a:rPr>
              <a:t>, 9-17; W. </a:t>
            </a:r>
            <a:r>
              <a:rPr lang="en-US" sz="1200" dirty="0" err="1">
                <a:solidFill>
                  <a:srgbClr val="0070C0"/>
                </a:solidFill>
                <a:latin typeface="Tahoma" pitchFamily="34" charset="0"/>
              </a:rPr>
              <a:t>Curatolo</a:t>
            </a:r>
            <a:r>
              <a:rPr lang="en-US" sz="1200" dirty="0">
                <a:solidFill>
                  <a:srgbClr val="0070C0"/>
                </a:solidFill>
                <a:latin typeface="Tahoma" pitchFamily="34" charset="0"/>
              </a:rPr>
              <a:t>, </a:t>
            </a:r>
            <a:r>
              <a:rPr lang="en-US" sz="1200" i="1" dirty="0">
                <a:solidFill>
                  <a:srgbClr val="0070C0"/>
                </a:solidFill>
                <a:latin typeface="Tahoma" pitchFamily="34" charset="0"/>
              </a:rPr>
              <a:t>PSTT</a:t>
            </a:r>
            <a:r>
              <a:rPr lang="en-US" sz="1200" dirty="0">
                <a:solidFill>
                  <a:srgbClr val="0070C0"/>
                </a:solidFill>
                <a:latin typeface="Tahoma" pitchFamily="34" charset="0"/>
              </a:rPr>
              <a:t>, </a:t>
            </a:r>
            <a:r>
              <a:rPr lang="en-US" sz="1200" b="1" dirty="0">
                <a:solidFill>
                  <a:srgbClr val="0070C0"/>
                </a:solidFill>
                <a:latin typeface="Tahoma" pitchFamily="34" charset="0"/>
              </a:rPr>
              <a:t>1998</a:t>
            </a:r>
            <a:r>
              <a:rPr lang="en-US" sz="1200" dirty="0">
                <a:solidFill>
                  <a:srgbClr val="0070C0"/>
                </a:solidFill>
                <a:latin typeface="Tahoma" pitchFamily="34" charset="0"/>
              </a:rPr>
              <a:t>, </a:t>
            </a:r>
            <a:r>
              <a:rPr lang="en-US" sz="1200" i="1" dirty="0">
                <a:solidFill>
                  <a:srgbClr val="0070C0"/>
                </a:solidFill>
                <a:latin typeface="Tahoma" pitchFamily="34" charset="0"/>
              </a:rPr>
              <a:t>1</a:t>
            </a:r>
            <a:r>
              <a:rPr lang="en-US" sz="1200" dirty="0">
                <a:solidFill>
                  <a:srgbClr val="0070C0"/>
                </a:solidFill>
                <a:latin typeface="Tahoma" pitchFamily="34" charset="0"/>
              </a:rPr>
              <a:t>, 387-393. (A very good “applied” description).</a:t>
            </a:r>
          </a:p>
          <a:p>
            <a:pPr algn="ctr">
              <a:buFont typeface="Times" pitchFamily="18" charset="0"/>
              <a:buNone/>
            </a:pPr>
            <a:r>
              <a:rPr lang="en-US" sz="1200" b="1" dirty="0">
                <a:solidFill>
                  <a:srgbClr val="0070C0"/>
                </a:solidFill>
                <a:latin typeface="Tahoma" pitchFamily="34" charset="0"/>
              </a:rPr>
              <a:t>P</a:t>
            </a:r>
            <a:r>
              <a:rPr lang="en-US" sz="1200" b="1" baseline="-25000" dirty="0">
                <a:solidFill>
                  <a:srgbClr val="0070C0"/>
                </a:solidFill>
                <a:latin typeface="Tahoma" pitchFamily="34" charset="0"/>
              </a:rPr>
              <a:t>app</a:t>
            </a:r>
            <a:r>
              <a:rPr lang="en-US" sz="1200" dirty="0">
                <a:solidFill>
                  <a:srgbClr val="0070C0"/>
                </a:solidFill>
                <a:latin typeface="Tahoma" pitchFamily="34" charset="0"/>
              </a:rPr>
              <a:t>, </a:t>
            </a:r>
            <a:r>
              <a:rPr lang="en-US" sz="1200" b="1" dirty="0">
                <a:solidFill>
                  <a:srgbClr val="0070C0"/>
                </a:solidFill>
                <a:latin typeface="Tahoma" pitchFamily="34" charset="0"/>
              </a:rPr>
              <a:t>P</a:t>
            </a:r>
            <a:r>
              <a:rPr lang="en-US" sz="1200" b="1" baseline="-25000" dirty="0">
                <a:solidFill>
                  <a:srgbClr val="0070C0"/>
                </a:solidFill>
                <a:latin typeface="Tahoma" pitchFamily="34" charset="0"/>
              </a:rPr>
              <a:t>eff</a:t>
            </a:r>
            <a:r>
              <a:rPr lang="en-US" sz="1200" dirty="0">
                <a:solidFill>
                  <a:srgbClr val="0070C0"/>
                </a:solidFill>
                <a:latin typeface="Tahoma" pitchFamily="34" charset="0"/>
              </a:rPr>
              <a:t> and </a:t>
            </a:r>
            <a:r>
              <a:rPr lang="en-US" sz="1200" b="1" dirty="0">
                <a:solidFill>
                  <a:srgbClr val="0070C0"/>
                </a:solidFill>
                <a:latin typeface="Tahoma" pitchFamily="34" charset="0"/>
              </a:rPr>
              <a:t>k</a:t>
            </a:r>
            <a:r>
              <a:rPr lang="en-US" sz="1200" b="1" baseline="-25000" dirty="0">
                <a:solidFill>
                  <a:srgbClr val="0070C0"/>
                </a:solidFill>
                <a:latin typeface="Tahoma" pitchFamily="34" charset="0"/>
              </a:rPr>
              <a:t>a</a:t>
            </a:r>
            <a:r>
              <a:rPr lang="en-US" sz="1200" dirty="0">
                <a:solidFill>
                  <a:srgbClr val="0070C0"/>
                </a:solidFill>
                <a:latin typeface="Tahoma" pitchFamily="34" charset="0"/>
              </a:rPr>
              <a:t>:  </a:t>
            </a:r>
            <a:r>
              <a:rPr lang="en-US" sz="1200" dirty="0" err="1">
                <a:solidFill>
                  <a:srgbClr val="0070C0"/>
                </a:solidFill>
                <a:latin typeface="Tahoma" pitchFamily="34" charset="0"/>
              </a:rPr>
              <a:t>Chiou</a:t>
            </a:r>
            <a:r>
              <a:rPr lang="en-US" sz="1200" dirty="0">
                <a:solidFill>
                  <a:srgbClr val="0070C0"/>
                </a:solidFill>
                <a:latin typeface="Tahoma" pitchFamily="34" charset="0"/>
              </a:rPr>
              <a:t>, W. L.</a:t>
            </a:r>
            <a:r>
              <a:rPr lang="en-US" sz="1200" i="1" dirty="0">
                <a:solidFill>
                  <a:srgbClr val="0070C0"/>
                </a:solidFill>
                <a:latin typeface="Tahoma" pitchFamily="34" charset="0"/>
              </a:rPr>
              <a:t>, </a:t>
            </a:r>
            <a:r>
              <a:rPr lang="en-US" sz="1200" i="1" dirty="0" err="1">
                <a:solidFill>
                  <a:srgbClr val="0070C0"/>
                </a:solidFill>
                <a:latin typeface="Tahoma" pitchFamily="34" charset="0"/>
              </a:rPr>
              <a:t>Biopharm</a:t>
            </a:r>
            <a:r>
              <a:rPr lang="en-US" sz="1200" i="1" dirty="0">
                <a:solidFill>
                  <a:srgbClr val="0070C0"/>
                </a:solidFill>
                <a:latin typeface="Tahoma" pitchFamily="34" charset="0"/>
              </a:rPr>
              <a:t>. Drug Disp. </a:t>
            </a:r>
            <a:r>
              <a:rPr lang="en-US" sz="1200" b="1" dirty="0">
                <a:solidFill>
                  <a:srgbClr val="0070C0"/>
                </a:solidFill>
                <a:latin typeface="Tahoma" pitchFamily="34" charset="0"/>
              </a:rPr>
              <a:t>1994</a:t>
            </a:r>
            <a:r>
              <a:rPr lang="en-US" sz="1200" i="1" dirty="0">
                <a:solidFill>
                  <a:srgbClr val="0070C0"/>
                </a:solidFill>
                <a:latin typeface="Tahoma" pitchFamily="34" charset="0"/>
              </a:rPr>
              <a:t>, 15, </a:t>
            </a:r>
            <a:r>
              <a:rPr lang="en-US" sz="1200" dirty="0">
                <a:solidFill>
                  <a:srgbClr val="0070C0"/>
                </a:solidFill>
                <a:latin typeface="Tahoma" pitchFamily="34" charset="0"/>
              </a:rPr>
              <a:t>709-717</a:t>
            </a:r>
            <a:r>
              <a:rPr lang="en-US" sz="1200" i="1" dirty="0">
                <a:solidFill>
                  <a:srgbClr val="0070C0"/>
                </a:solidFill>
                <a:latin typeface="Tahoma" pitchFamily="34" charset="0"/>
              </a:rPr>
              <a:t>; </a:t>
            </a:r>
            <a:r>
              <a:rPr lang="en-US" sz="1200" dirty="0">
                <a:solidFill>
                  <a:srgbClr val="0070C0"/>
                </a:solidFill>
                <a:latin typeface="Tahoma" pitchFamily="34" charset="0"/>
              </a:rPr>
              <a:t>Sun D et al. </a:t>
            </a:r>
            <a:r>
              <a:rPr lang="en-US" sz="1200" i="1" dirty="0">
                <a:solidFill>
                  <a:srgbClr val="0070C0"/>
                </a:solidFill>
                <a:latin typeface="Tahoma" pitchFamily="34" charset="0"/>
              </a:rPr>
              <a:t>Pharm. Res. </a:t>
            </a:r>
            <a:r>
              <a:rPr lang="en-US" sz="1200" b="1" dirty="0">
                <a:solidFill>
                  <a:srgbClr val="0070C0"/>
                </a:solidFill>
                <a:latin typeface="Tahoma" pitchFamily="34" charset="0"/>
              </a:rPr>
              <a:t>2002</a:t>
            </a:r>
            <a:r>
              <a:rPr lang="en-US" sz="1200" i="1" dirty="0">
                <a:solidFill>
                  <a:srgbClr val="0070C0"/>
                </a:solidFill>
                <a:latin typeface="Tahoma" pitchFamily="34" charset="0"/>
              </a:rPr>
              <a:t>,19, </a:t>
            </a:r>
            <a:r>
              <a:rPr lang="en-US" sz="1200" dirty="0">
                <a:solidFill>
                  <a:srgbClr val="0070C0"/>
                </a:solidFill>
                <a:latin typeface="Tahoma" pitchFamily="34" charset="0"/>
              </a:rPr>
              <a:t>1400-1416</a:t>
            </a:r>
            <a:r>
              <a:rPr lang="en-US" sz="1200" i="1" dirty="0">
                <a:solidFill>
                  <a:srgbClr val="0070C0"/>
                </a:solidFill>
                <a:latin typeface="Tahoma" pitchFamily="34" charset="0"/>
              </a:rPr>
              <a:t>; </a:t>
            </a:r>
            <a:r>
              <a:rPr lang="en-US" sz="1200" dirty="0" err="1">
                <a:solidFill>
                  <a:srgbClr val="0070C0"/>
                </a:solidFill>
                <a:latin typeface="Tahoma" pitchFamily="34" charset="0"/>
              </a:rPr>
              <a:t>Lennernas</a:t>
            </a:r>
            <a:r>
              <a:rPr lang="en-US" sz="1200" dirty="0">
                <a:solidFill>
                  <a:srgbClr val="0070C0"/>
                </a:solidFill>
                <a:latin typeface="Tahoma" pitchFamily="34" charset="0"/>
              </a:rPr>
              <a:t> H.</a:t>
            </a:r>
            <a:r>
              <a:rPr lang="en-US" sz="1200" i="1" dirty="0">
                <a:solidFill>
                  <a:srgbClr val="0070C0"/>
                </a:solidFill>
                <a:latin typeface="Tahoma" pitchFamily="34" charset="0"/>
              </a:rPr>
              <a:t>, </a:t>
            </a:r>
            <a:r>
              <a:rPr lang="en-US" sz="1200" i="1" dirty="0" err="1">
                <a:solidFill>
                  <a:srgbClr val="0070C0"/>
                </a:solidFill>
                <a:latin typeface="Tahoma" pitchFamily="34" charset="0"/>
              </a:rPr>
              <a:t>Xenobiot</a:t>
            </a:r>
            <a:r>
              <a:rPr lang="en-US" sz="1200" i="1" dirty="0">
                <a:solidFill>
                  <a:srgbClr val="0070C0"/>
                </a:solidFill>
                <a:latin typeface="Tahoma" pitchFamily="34" charset="0"/>
              </a:rPr>
              <a:t>. </a:t>
            </a:r>
            <a:r>
              <a:rPr lang="en-US" sz="1200" b="1" dirty="0">
                <a:solidFill>
                  <a:srgbClr val="0070C0"/>
                </a:solidFill>
                <a:latin typeface="Tahoma" pitchFamily="34" charset="0"/>
              </a:rPr>
              <a:t>2007</a:t>
            </a:r>
            <a:r>
              <a:rPr lang="en-US" sz="1200" dirty="0">
                <a:solidFill>
                  <a:srgbClr val="0070C0"/>
                </a:solidFill>
                <a:latin typeface="Tahoma" pitchFamily="34" charset="0"/>
              </a:rPr>
              <a:t>,</a:t>
            </a:r>
            <a:r>
              <a:rPr lang="en-US" sz="1200" b="1" i="1" dirty="0">
                <a:solidFill>
                  <a:srgbClr val="0070C0"/>
                </a:solidFill>
                <a:latin typeface="Tahoma" pitchFamily="34" charset="0"/>
              </a:rPr>
              <a:t> </a:t>
            </a:r>
            <a:r>
              <a:rPr lang="en-US" sz="1200" i="1" dirty="0">
                <a:solidFill>
                  <a:srgbClr val="0070C0"/>
                </a:solidFill>
                <a:latin typeface="Tahoma" pitchFamily="34" charset="0"/>
              </a:rPr>
              <a:t>37,</a:t>
            </a:r>
            <a:r>
              <a:rPr lang="en-US" sz="1200" b="1" i="1" dirty="0">
                <a:solidFill>
                  <a:srgbClr val="0070C0"/>
                </a:solidFill>
                <a:latin typeface="Tahoma" pitchFamily="34" charset="0"/>
              </a:rPr>
              <a:t> </a:t>
            </a:r>
            <a:r>
              <a:rPr lang="en-US" sz="1200" dirty="0">
                <a:solidFill>
                  <a:srgbClr val="0070C0"/>
                </a:solidFill>
                <a:latin typeface="Tahoma" pitchFamily="34" charset="0"/>
              </a:rPr>
              <a:t>1015-1051</a:t>
            </a:r>
            <a:r>
              <a:rPr lang="en-US" sz="1200" i="1" dirty="0">
                <a:solidFill>
                  <a:srgbClr val="0070C0"/>
                </a:solidFill>
                <a:latin typeface="Tahoma" pitchFamily="34" charset="0"/>
              </a:rPr>
              <a:t>; </a:t>
            </a:r>
            <a:r>
              <a:rPr lang="en-US" sz="1200" dirty="0">
                <a:solidFill>
                  <a:srgbClr val="0070C0"/>
                </a:solidFill>
                <a:latin typeface="Tahoma" pitchFamily="34" charset="0"/>
              </a:rPr>
              <a:t>Gertz M. et al. </a:t>
            </a:r>
            <a:r>
              <a:rPr lang="en-US" sz="1200" i="1" dirty="0">
                <a:solidFill>
                  <a:srgbClr val="0070C0"/>
                </a:solidFill>
                <a:latin typeface="Tahoma" pitchFamily="34" charset="0"/>
              </a:rPr>
              <a:t>Drug Metab. Dispos. </a:t>
            </a:r>
            <a:r>
              <a:rPr lang="en-US" sz="1200" b="1" dirty="0">
                <a:solidFill>
                  <a:srgbClr val="0070C0"/>
                </a:solidFill>
                <a:latin typeface="Tahoma" pitchFamily="34" charset="0"/>
              </a:rPr>
              <a:t>2011</a:t>
            </a:r>
            <a:r>
              <a:rPr lang="en-US" sz="1200" i="1" dirty="0">
                <a:solidFill>
                  <a:srgbClr val="0070C0"/>
                </a:solidFill>
                <a:latin typeface="Tahoma" pitchFamily="34" charset="0"/>
              </a:rPr>
              <a:t>, 39, </a:t>
            </a:r>
            <a:r>
              <a:rPr lang="en-US" sz="1200" dirty="0">
                <a:solidFill>
                  <a:srgbClr val="0070C0"/>
                </a:solidFill>
                <a:latin typeface="Tahoma" pitchFamily="34" charset="0"/>
              </a:rPr>
              <a:t>1633-1642</a:t>
            </a:r>
          </a:p>
        </p:txBody>
      </p:sp>
      <p:sp>
        <p:nvSpPr>
          <p:cNvPr id="14" name="TextBox 13">
            <a:extLst>
              <a:ext uri="{FF2B5EF4-FFF2-40B4-BE49-F238E27FC236}">
                <a16:creationId xmlns:a16="http://schemas.microsoft.com/office/drawing/2014/main" id="{6E67B4AE-E4C1-E023-E700-40CB5A93C12D}"/>
              </a:ext>
            </a:extLst>
          </p:cNvPr>
          <p:cNvSpPr txBox="1"/>
          <p:nvPr/>
        </p:nvSpPr>
        <p:spPr>
          <a:xfrm>
            <a:off x="6096000" y="4626887"/>
            <a:ext cx="2698657" cy="646331"/>
          </a:xfrm>
          <a:prstGeom prst="rect">
            <a:avLst/>
          </a:prstGeom>
          <a:noFill/>
        </p:spPr>
        <p:txBody>
          <a:bodyPr wrap="square" rtlCol="0">
            <a:spAutoFit/>
          </a:bodyPr>
          <a:lstStyle/>
          <a:p>
            <a:pPr algn="ctr"/>
            <a:r>
              <a:rPr lang="en-US" dirty="0">
                <a:solidFill>
                  <a:srgbClr val="FF0000"/>
                </a:solidFill>
                <a:highlight>
                  <a:srgbClr val="FFFF00"/>
                </a:highlight>
              </a:rPr>
              <a:t>NOT “UNIVERSAL”…DATA DEPENDENT</a:t>
            </a:r>
          </a:p>
        </p:txBody>
      </p:sp>
    </p:spTree>
    <p:extLst>
      <p:ext uri="{BB962C8B-B14F-4D97-AF65-F5344CB8AC3E}">
        <p14:creationId xmlns:p14="http://schemas.microsoft.com/office/powerpoint/2010/main" val="390658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 ADDA4Malaria New Pres Template" id="{E933029E-CBA0-474A-AC96-EA57A4870B9D}" vid="{A8799E34-DD9C-4A38-803B-8C5CC8BAD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f7881e6f67eaa2b0d57b738b71d97931">
  <xsd:schema xmlns:xsd="http://www.w3.org/2001/XMLSchema" xmlns:xs="http://www.w3.org/2001/XMLSchema" xmlns:p="http://schemas.microsoft.com/office/2006/metadata/properties" xmlns:ns2="dc1353f5-7107-497d-acf0-e6b1e138a181" targetNamespace="http://schemas.microsoft.com/office/2006/metadata/properties" ma:root="true" ma:fieldsID="0694c91adccef41b8b90bacb73b3f995"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2.xml><?xml version="1.0" encoding="utf-8"?>
<ds:datastoreItem xmlns:ds="http://schemas.openxmlformats.org/officeDocument/2006/customXml" ds:itemID="{C8BC563B-386C-426F-9B78-8203DC9D25ED}">
  <ds:schemaRefs>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dcmitype/"/>
    <ds:schemaRef ds:uri="http://purl.org/dc/elements/1.1/"/>
    <ds:schemaRef ds:uri="617caac6-e32b-43f4-b15f-9e19ce02f2c4"/>
    <ds:schemaRef ds:uri="http://schemas.openxmlformats.org/package/2006/metadata/core-properties"/>
    <ds:schemaRef ds:uri="ed9eba1e-de0f-47f1-af31-795f0b67a61e"/>
    <ds:schemaRef ds:uri="http://www.w3.org/XML/1998/namespace"/>
  </ds:schemaRefs>
</ds:datastoreItem>
</file>

<file path=customXml/itemProps3.xml><?xml version="1.0" encoding="utf-8"?>
<ds:datastoreItem xmlns:ds="http://schemas.openxmlformats.org/officeDocument/2006/customXml" ds:itemID="{27E11F9F-D44F-48B5-8D5E-C3C03918D3D5}"/>
</file>

<file path=docProps/app.xml><?xml version="1.0" encoding="utf-8"?>
<Properties xmlns="http://schemas.openxmlformats.org/officeDocument/2006/extended-properties" xmlns:vt="http://schemas.openxmlformats.org/officeDocument/2006/docPropsVTypes">
  <Template/>
  <TotalTime>0</TotalTime>
  <Words>3172</Words>
  <Application>Microsoft Office PowerPoint</Application>
  <PresentationFormat>Widescreen</PresentationFormat>
  <Paragraphs>289</Paragraphs>
  <Slides>26</Slides>
  <Notes>0</Notes>
  <HiddenSlides>0</HiddenSlides>
  <MMClips>0</MMClips>
  <ScaleCrop>false</ScaleCrop>
  <HeadingPairs>
    <vt:vector size="8" baseType="variant">
      <vt:variant>
        <vt:lpstr>Fonts Used</vt:lpstr>
      </vt:variant>
      <vt:variant>
        <vt:i4>22</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51" baseType="lpstr">
      <vt:lpstr>AdvOT65f8a23b.I</vt:lpstr>
      <vt:lpstr>AdvTT2aff46c6.I</vt:lpstr>
      <vt:lpstr>AdvTT80663b4e.B</vt:lpstr>
      <vt:lpstr>Aptos</vt:lpstr>
      <vt:lpstr>Arial</vt:lpstr>
      <vt:lpstr>Arial Unicode MS</vt:lpstr>
      <vt:lpstr>ArnoPro-Italic</vt:lpstr>
      <vt:lpstr>ArnoPro-Regular</vt:lpstr>
      <vt:lpstr>Calibri</vt:lpstr>
      <vt:lpstr>Calibri Light</vt:lpstr>
      <vt:lpstr>Cambria Math</vt:lpstr>
      <vt:lpstr>Garamond</vt:lpstr>
      <vt:lpstr>Helvetica</vt:lpstr>
      <vt:lpstr>Montserrat</vt:lpstr>
      <vt:lpstr>Montserrat Bold</vt:lpstr>
      <vt:lpstr>Montserrat regular</vt:lpstr>
      <vt:lpstr>STIXGeneral-Regular</vt:lpstr>
      <vt:lpstr>STIXNonUnicode-Regular</vt:lpstr>
      <vt:lpstr>Tahoma</vt:lpstr>
      <vt:lpstr>Times</vt:lpstr>
      <vt:lpstr>Times New Roman</vt:lpstr>
      <vt:lpstr>Wingdings</vt:lpstr>
      <vt:lpstr>Office Theme</vt:lpstr>
      <vt:lpstr>1_Office Theme</vt:lpstr>
      <vt:lpstr>Worksheet</vt:lpstr>
      <vt:lpstr>PowerPoint Presentation</vt:lpstr>
      <vt:lpstr>PowerPoint Presentation</vt:lpstr>
      <vt:lpstr>Key objectives</vt:lpstr>
      <vt:lpstr>Why study PK? </vt:lpstr>
      <vt:lpstr>How do we study it? Well…with models!</vt:lpstr>
      <vt:lpstr>PowerPoint Presentation</vt:lpstr>
      <vt:lpstr>Extravascular administration: rates and phases</vt:lpstr>
      <vt:lpstr>Absorption and bioavailability</vt:lpstr>
      <vt:lpstr>Getting…M.A.D.</vt:lpstr>
      <vt:lpstr>The quest for CNS drugs</vt:lpstr>
      <vt:lpstr>Some words of wisdom about Kp,uu and BBB</vt:lpstr>
      <vt:lpstr>PowerPoint Presentation</vt:lpstr>
      <vt:lpstr>Compartmental Pharmacokinetic Analysis</vt:lpstr>
      <vt:lpstr>PowerPoint Presentation</vt:lpstr>
      <vt:lpstr>PowerPoint Presentation</vt:lpstr>
      <vt:lpstr>PK Parameters: Volume of Distribution</vt:lpstr>
      <vt:lpstr>PK Parameters: Clearance</vt:lpstr>
      <vt:lpstr>PowerPoint Presentation</vt:lpstr>
      <vt:lpstr>Human PK and dose prediction: the ultimate (lofty) goals!</vt:lpstr>
      <vt:lpstr>Some simpler estimation methods but…more approximated</vt:lpstr>
      <vt:lpstr>PowerPoint Presentation</vt:lpstr>
      <vt:lpstr>PowerPoint Presentation</vt:lpstr>
      <vt:lpstr>PowerPoint Presentation</vt:lpstr>
      <vt:lpstr>Dose fractionation and Wajima’s human dose prediction method.</vt:lpstr>
      <vt:lpstr>PowerPoint Presentation</vt:lpstr>
      <vt:lpstr>Points to take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Nicola Elliott-Wong | H3D Foundation</cp:lastModifiedBy>
  <cp:revision>119</cp:revision>
  <dcterms:created xsi:type="dcterms:W3CDTF">2020-04-23T14:28:34Z</dcterms:created>
  <dcterms:modified xsi:type="dcterms:W3CDTF">2025-12-02T12:34:07Z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