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1" r:id="rId5"/>
    <p:sldMasterId id="2147483675" r:id="rId6"/>
  </p:sldMasterIdLst>
  <p:notesMasterIdLst>
    <p:notesMasterId r:id="rId31"/>
  </p:notesMasterIdLst>
  <p:handoutMasterIdLst>
    <p:handoutMasterId r:id="rId32"/>
  </p:handoutMasterIdLst>
  <p:sldIdLst>
    <p:sldId id="466" r:id="rId7"/>
    <p:sldId id="309" r:id="rId8"/>
    <p:sldId id="606" r:id="rId9"/>
    <p:sldId id="612" r:id="rId10"/>
    <p:sldId id="613" r:id="rId11"/>
    <p:sldId id="605" r:id="rId12"/>
    <p:sldId id="607" r:id="rId13"/>
    <p:sldId id="608" r:id="rId14"/>
    <p:sldId id="609" r:id="rId15"/>
    <p:sldId id="610" r:id="rId16"/>
    <p:sldId id="611" r:id="rId17"/>
    <p:sldId id="620" r:id="rId18"/>
    <p:sldId id="619" r:id="rId19"/>
    <p:sldId id="622" r:id="rId20"/>
    <p:sldId id="628" r:id="rId21"/>
    <p:sldId id="629" r:id="rId22"/>
    <p:sldId id="627" r:id="rId23"/>
    <p:sldId id="626" r:id="rId24"/>
    <p:sldId id="624" r:id="rId25"/>
    <p:sldId id="623" r:id="rId26"/>
    <p:sldId id="625" r:id="rId27"/>
    <p:sldId id="615" r:id="rId28"/>
    <p:sldId id="470" r:id="rId29"/>
    <p:sldId id="46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916AFF-FDFE-56F3-DEC8-3348673EDFE6}" name="Susan Winks" initials="SW" userId="S::01404354@wf.uct.ac.za::8deed980-353f-45f0-91b5-f5e35aaa1c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san Winks" initials="SW" lastIdx="1" clrIdx="0">
    <p:extLst>
      <p:ext uri="{19B8F6BF-5375-455C-9EA6-DF929625EA0E}">
        <p15:presenceInfo xmlns:p15="http://schemas.microsoft.com/office/powerpoint/2012/main" userId="S::01404354@wf.uct.ac.za::8deed980-353f-45f0-91b5-f5e35aaa1c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2DF"/>
    <a:srgbClr val="D85327"/>
    <a:srgbClr val="D95427"/>
    <a:srgbClr val="F47734"/>
    <a:srgbClr val="561B0D"/>
    <a:srgbClr val="E7999A"/>
    <a:srgbClr val="FCB02B"/>
    <a:srgbClr val="C23D26"/>
    <a:srgbClr val="50285A"/>
    <a:srgbClr val="9FC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817E39-1FE0-4059-80A3-E7466655F1B8}" v="1" dt="2025-12-02T12:26:06.1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82" d="100"/>
          <a:sy n="82" d="100"/>
        </p:scale>
        <p:origin x="720" y="72"/>
      </p:cViewPr>
      <p:guideLst/>
    </p:cSldViewPr>
  </p:slideViewPr>
  <p:notesTextViewPr>
    <p:cViewPr>
      <p:scale>
        <a:sx n="1" d="1"/>
        <a:sy n="1" d="1"/>
      </p:scale>
      <p:origin x="0" y="0"/>
    </p:cViewPr>
  </p:notesTextViewPr>
  <p:sorterViewPr>
    <p:cViewPr varScale="1">
      <p:scale>
        <a:sx n="100" d="100"/>
        <a:sy n="100" d="100"/>
      </p:scale>
      <p:origin x="0" y="-2235"/>
    </p:cViewPr>
  </p:sorterViewPr>
  <p:notesViewPr>
    <p:cSldViewPr>
      <p:cViewPr varScale="1">
        <p:scale>
          <a:sx n="62" d="100"/>
          <a:sy n="62" d="100"/>
        </p:scale>
        <p:origin x="2371"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Elliott-Wong | H3D Foundation" userId="97d0c89c-f302-4400-a5a4-9d49eb4bfe25" providerId="ADAL" clId="{EA84EDE8-5962-48C8-B00B-66572B3EAA02}"/>
    <pc:docChg chg="addSld modSld">
      <pc:chgData name="Nicola Elliott-Wong | H3D Foundation" userId="97d0c89c-f302-4400-a5a4-9d49eb4bfe25" providerId="ADAL" clId="{EA84EDE8-5962-48C8-B00B-66572B3EAA02}" dt="2025-12-02T12:26:06.121" v="0"/>
      <pc:docMkLst>
        <pc:docMk/>
      </pc:docMkLst>
      <pc:sldChg chg="add">
        <pc:chgData name="Nicola Elliott-Wong | H3D Foundation" userId="97d0c89c-f302-4400-a5a4-9d49eb4bfe25" providerId="ADAL" clId="{EA84EDE8-5962-48C8-B00B-66572B3EAA02}" dt="2025-12-02T12:26:06.121" v="0"/>
        <pc:sldMkLst>
          <pc:docMk/>
          <pc:sldMk cId="1249928648" sldId="30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870706-A09A-9767-64EB-4CDFAD4C9D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60FE39D8-D83D-DC3E-F79E-B861DEDF25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566DFD-E4A1-4A0A-8ECF-1FBE53D3DA31}" type="datetimeFigureOut">
              <a:rPr lang="en-ZA" smtClean="0"/>
              <a:t>2025/12/02</a:t>
            </a:fld>
            <a:endParaRPr lang="en-ZA"/>
          </a:p>
        </p:txBody>
      </p:sp>
      <p:sp>
        <p:nvSpPr>
          <p:cNvPr id="4" name="Footer Placeholder 3">
            <a:extLst>
              <a:ext uri="{FF2B5EF4-FFF2-40B4-BE49-F238E27FC236}">
                <a16:creationId xmlns:a16="http://schemas.microsoft.com/office/drawing/2014/main" id="{5F3082AA-A8B2-93E5-1246-2730A7C748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A8BA85AE-0891-A823-6AC1-FB6DE33E01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DB6CC8-802A-4701-A744-869FAD4B69A5}" type="slidenum">
              <a:rPr lang="en-ZA" smtClean="0"/>
              <a:t>‹#›</a:t>
            </a:fld>
            <a:endParaRPr lang="en-ZA"/>
          </a:p>
        </p:txBody>
      </p:sp>
    </p:spTree>
    <p:extLst>
      <p:ext uri="{BB962C8B-B14F-4D97-AF65-F5344CB8AC3E}">
        <p14:creationId xmlns:p14="http://schemas.microsoft.com/office/powerpoint/2010/main" val="327671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5A81E-ECAF-4B3E-AC0F-CB7A879AA666}" type="datetimeFigureOut">
              <a:rPr lang="en-ZA" smtClean="0"/>
              <a:t>2025/12/02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ACBF3-F9AD-465B-A36C-DF1C7FD4A918}" type="slidenum">
              <a:rPr lang="en-ZA" smtClean="0"/>
              <a:t>‹#›</a:t>
            </a:fld>
            <a:endParaRPr lang="en-ZA"/>
          </a:p>
        </p:txBody>
      </p:sp>
    </p:spTree>
    <p:extLst>
      <p:ext uri="{BB962C8B-B14F-4D97-AF65-F5344CB8AC3E}">
        <p14:creationId xmlns:p14="http://schemas.microsoft.com/office/powerpoint/2010/main" val="73456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11.tif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2" name="Google Shape;57;p19">
            <a:extLst>
              <a:ext uri="{FF2B5EF4-FFF2-40B4-BE49-F238E27FC236}">
                <a16:creationId xmlns:a16="http://schemas.microsoft.com/office/drawing/2014/main" id="{379E6853-ABC5-D1E2-DA9A-BCC99EF14A82}"/>
              </a:ext>
            </a:extLst>
          </p:cNvPr>
          <p:cNvSpPr/>
          <p:nvPr userDrawn="1"/>
        </p:nvSpPr>
        <p:spPr>
          <a:xfrm>
            <a:off x="-8469" y="6471281"/>
            <a:ext cx="12192000" cy="389616"/>
          </a:xfrm>
          <a:prstGeom prst="rect">
            <a:avLst/>
          </a:prstGeom>
          <a:solidFill>
            <a:srgbClr val="F47734"/>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62;p19">
            <a:extLst>
              <a:ext uri="{FF2B5EF4-FFF2-40B4-BE49-F238E27FC236}">
                <a16:creationId xmlns:a16="http://schemas.microsoft.com/office/drawing/2014/main" id="{0790347E-CA41-E2F3-B229-B7771A076995}"/>
              </a:ext>
            </a:extLst>
          </p:cNvPr>
          <p:cNvSpPr/>
          <p:nvPr userDrawn="1"/>
        </p:nvSpPr>
        <p:spPr>
          <a:xfrm>
            <a:off x="-28835" y="-1"/>
            <a:ext cx="3333825" cy="6857367"/>
          </a:xfrm>
          <a:prstGeom prst="rect">
            <a:avLst/>
          </a:prstGeom>
          <a:solidFill>
            <a:srgbClr val="561B0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 name="Isosceles Triangle 20">
            <a:extLst>
              <a:ext uri="{FF2B5EF4-FFF2-40B4-BE49-F238E27FC236}">
                <a16:creationId xmlns:a16="http://schemas.microsoft.com/office/drawing/2014/main" id="{AC1909EF-E131-9FEB-CE90-A264B3D9FCCE}"/>
              </a:ext>
            </a:extLst>
          </p:cNvPr>
          <p:cNvSpPr/>
          <p:nvPr userDrawn="1"/>
        </p:nvSpPr>
        <p:spPr>
          <a:xfrm>
            <a:off x="10168534" y="5129841"/>
            <a:ext cx="2037522" cy="1733256"/>
          </a:xfrm>
          <a:prstGeom prst="triangle">
            <a:avLst>
              <a:gd name="adj" fmla="val 100000"/>
            </a:avLst>
          </a:prstGeom>
          <a:solidFill>
            <a:srgbClr val="561B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4" name="Picture 3">
            <a:extLst>
              <a:ext uri="{FF2B5EF4-FFF2-40B4-BE49-F238E27FC236}">
                <a16:creationId xmlns:a16="http://schemas.microsoft.com/office/drawing/2014/main" id="{15A28561-C683-10FB-EFE5-8BF95D2FEFE2}"/>
              </a:ext>
            </a:extLst>
          </p:cNvPr>
          <p:cNvPicPr>
            <a:picLocks noChangeAspect="1"/>
          </p:cNvPicPr>
          <p:nvPr userDrawn="1"/>
        </p:nvPicPr>
        <p:blipFill>
          <a:blip r:embed="rId3"/>
          <a:stretch>
            <a:fillRect/>
          </a:stretch>
        </p:blipFill>
        <p:spPr>
          <a:xfrm>
            <a:off x="6887902" y="22850"/>
            <a:ext cx="5142585" cy="1907042"/>
          </a:xfrm>
          <a:prstGeom prst="rect">
            <a:avLst/>
          </a:prstGeom>
        </p:spPr>
      </p:pic>
      <p:pic>
        <p:nvPicPr>
          <p:cNvPr id="19" name="Picture 18" descr="A person in a lab coat holding a beaker&#10;&#10;Description automatically generated">
            <a:extLst>
              <a:ext uri="{FF2B5EF4-FFF2-40B4-BE49-F238E27FC236}">
                <a16:creationId xmlns:a16="http://schemas.microsoft.com/office/drawing/2014/main" id="{05369469-9A6F-1719-8529-792E684DF3A3}"/>
              </a:ext>
            </a:extLst>
          </p:cNvPr>
          <p:cNvPicPr>
            <a:picLocks noChangeAspect="1"/>
          </p:cNvPicPr>
          <p:nvPr userDrawn="1"/>
        </p:nvPicPr>
        <p:blipFill>
          <a:blip r:embed="rId4">
            <a:extLst>
              <a:ext uri="{28A0092B-C50C-407E-A947-70E740481C1C}">
                <a14:useLocalDpi xmlns:a14="http://schemas.microsoft.com/office/drawing/2010/main" val="0"/>
              </a:ext>
            </a:extLst>
          </a:blip>
          <a:srcRect l="19219" t="123" r="23659" b="-334"/>
          <a:stretch/>
        </p:blipFill>
        <p:spPr>
          <a:xfrm>
            <a:off x="-28835" y="0"/>
            <a:ext cx="6973452" cy="6881422"/>
          </a:xfrm>
          <a:prstGeom prst="parallelogram">
            <a:avLst/>
          </a:prstGeom>
        </p:spPr>
      </p:pic>
      <p:pic>
        <p:nvPicPr>
          <p:cNvPr id="5" name="Picture 4">
            <a:extLst>
              <a:ext uri="{FF2B5EF4-FFF2-40B4-BE49-F238E27FC236}">
                <a16:creationId xmlns:a16="http://schemas.microsoft.com/office/drawing/2014/main" id="{5B7F6C97-D27E-C493-0F59-C093D902FA4E}"/>
              </a:ext>
            </a:extLst>
          </p:cNvPr>
          <p:cNvPicPr>
            <a:picLocks noChangeAspect="1"/>
          </p:cNvPicPr>
          <p:nvPr userDrawn="1"/>
        </p:nvPicPr>
        <p:blipFill>
          <a:blip r:embed="rId5"/>
          <a:stretch>
            <a:fillRect/>
          </a:stretch>
        </p:blipFill>
        <p:spPr>
          <a:xfrm>
            <a:off x="8300155" y="5550074"/>
            <a:ext cx="1094271" cy="551072"/>
          </a:xfrm>
          <a:prstGeom prst="rect">
            <a:avLst/>
          </a:prstGeom>
        </p:spPr>
      </p:pic>
      <p:pic>
        <p:nvPicPr>
          <p:cNvPr id="6" name="Picture 5">
            <a:extLst>
              <a:ext uri="{FF2B5EF4-FFF2-40B4-BE49-F238E27FC236}">
                <a16:creationId xmlns:a16="http://schemas.microsoft.com/office/drawing/2014/main" id="{C8C34C16-34BA-570F-7237-9B8B04D182F9}"/>
              </a:ext>
            </a:extLst>
          </p:cNvPr>
          <p:cNvPicPr>
            <a:picLocks noChangeAspect="1"/>
          </p:cNvPicPr>
          <p:nvPr userDrawn="1"/>
        </p:nvPicPr>
        <p:blipFill>
          <a:blip r:embed="rId6"/>
          <a:stretch>
            <a:fillRect/>
          </a:stretch>
        </p:blipFill>
        <p:spPr>
          <a:xfrm>
            <a:off x="9649705" y="5379694"/>
            <a:ext cx="948626" cy="948626"/>
          </a:xfrm>
          <a:prstGeom prst="rect">
            <a:avLst/>
          </a:prstGeom>
        </p:spPr>
      </p:pic>
      <p:pic>
        <p:nvPicPr>
          <p:cNvPr id="7" name="Picture 6">
            <a:extLst>
              <a:ext uri="{FF2B5EF4-FFF2-40B4-BE49-F238E27FC236}">
                <a16:creationId xmlns:a16="http://schemas.microsoft.com/office/drawing/2014/main" id="{C7B7636E-1453-E20B-86F5-5C5DB4C59A2B}"/>
              </a:ext>
            </a:extLst>
          </p:cNvPr>
          <p:cNvPicPr>
            <a:picLocks noChangeAspect="1"/>
          </p:cNvPicPr>
          <p:nvPr userDrawn="1"/>
        </p:nvPicPr>
        <p:blipFill>
          <a:blip r:embed="rId7"/>
          <a:stretch>
            <a:fillRect/>
          </a:stretch>
        </p:blipFill>
        <p:spPr>
          <a:xfrm>
            <a:off x="5754799" y="5069373"/>
            <a:ext cx="3639627" cy="493819"/>
          </a:xfrm>
          <a:prstGeom prst="rect">
            <a:avLst/>
          </a:prstGeom>
        </p:spPr>
      </p:pic>
      <p:pic>
        <p:nvPicPr>
          <p:cNvPr id="8" name="Picture 7">
            <a:extLst>
              <a:ext uri="{FF2B5EF4-FFF2-40B4-BE49-F238E27FC236}">
                <a16:creationId xmlns:a16="http://schemas.microsoft.com/office/drawing/2014/main" id="{149AE973-94D9-B6DD-6337-1A3896C41432}"/>
              </a:ext>
            </a:extLst>
          </p:cNvPr>
          <p:cNvPicPr>
            <a:picLocks noChangeAspect="1"/>
          </p:cNvPicPr>
          <p:nvPr userDrawn="1"/>
        </p:nvPicPr>
        <p:blipFill>
          <a:blip r:embed="rId8"/>
          <a:stretch>
            <a:fillRect/>
          </a:stretch>
        </p:blipFill>
        <p:spPr>
          <a:xfrm>
            <a:off x="5666472" y="5676614"/>
            <a:ext cx="2381250" cy="609600"/>
          </a:xfrm>
          <a:prstGeom prst="rect">
            <a:avLst/>
          </a:prstGeom>
        </p:spPr>
      </p:pic>
    </p:spTree>
    <p:extLst>
      <p:ext uri="{BB962C8B-B14F-4D97-AF65-F5344CB8AC3E}">
        <p14:creationId xmlns:p14="http://schemas.microsoft.com/office/powerpoint/2010/main" val="3268541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C8BA-1426-40C6-B601-065203138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89C21B41-69C3-443E-BDC7-EA290711F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6A135E5F-B068-4951-AEBF-F17E46E3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F5A9B-DEA3-4A43-A64A-1941FEC75B64}"/>
              </a:ext>
            </a:extLst>
          </p:cNvPr>
          <p:cNvSpPr>
            <a:spLocks noGrp="1"/>
          </p:cNvSpPr>
          <p:nvPr>
            <p:ph type="dt" sz="half" idx="10"/>
          </p:nvPr>
        </p:nvSpPr>
        <p:spPr/>
        <p:txBody>
          <a:bodyPr/>
          <a:lstStyle/>
          <a:p>
            <a:fld id="{AF9BCEAB-B66D-483F-99E0-A055B17AFE4A}" type="datetime1">
              <a:rPr lang="en-ZA" smtClean="0"/>
              <a:t>2025/12/02</a:t>
            </a:fld>
            <a:endParaRPr lang="en-ZA"/>
          </a:p>
        </p:txBody>
      </p:sp>
      <p:sp>
        <p:nvSpPr>
          <p:cNvPr id="6" name="Footer Placeholder 5">
            <a:extLst>
              <a:ext uri="{FF2B5EF4-FFF2-40B4-BE49-F238E27FC236}">
                <a16:creationId xmlns:a16="http://schemas.microsoft.com/office/drawing/2014/main" id="{C168CB30-88DF-4C37-8AFB-C837CC376DDF}"/>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C193AF9D-1B81-46D1-9747-0685CCF600F1}"/>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71068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E90E-058C-4445-998C-7A7B0CC2F05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CB29098-C70F-4EE4-B24A-3046081055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7B0C906-9BA8-4645-BF33-25320887FB60}"/>
              </a:ext>
            </a:extLst>
          </p:cNvPr>
          <p:cNvSpPr>
            <a:spLocks noGrp="1"/>
          </p:cNvSpPr>
          <p:nvPr>
            <p:ph type="dt" sz="half" idx="10"/>
          </p:nvPr>
        </p:nvSpPr>
        <p:spPr/>
        <p:txBody>
          <a:bodyPr/>
          <a:lstStyle/>
          <a:p>
            <a:fld id="{09ADC8E3-895B-454A-9C56-2FF3B039BB74}" type="datetime1">
              <a:rPr lang="en-ZA" smtClean="0"/>
              <a:t>2025/12/02</a:t>
            </a:fld>
            <a:endParaRPr lang="en-ZA"/>
          </a:p>
        </p:txBody>
      </p:sp>
      <p:sp>
        <p:nvSpPr>
          <p:cNvPr id="5" name="Footer Placeholder 4">
            <a:extLst>
              <a:ext uri="{FF2B5EF4-FFF2-40B4-BE49-F238E27FC236}">
                <a16:creationId xmlns:a16="http://schemas.microsoft.com/office/drawing/2014/main" id="{E7AFD910-D043-4C37-9C2E-E7769C58C3AB}"/>
              </a:ext>
            </a:extLst>
          </p:cNvPr>
          <p:cNvSpPr>
            <a:spLocks noGrp="1"/>
          </p:cNvSpPr>
          <p:nvPr>
            <p:ph type="ftr" sz="quarter" idx="11"/>
          </p:nvPr>
        </p:nvSpPr>
        <p:spPr/>
        <p:txBody>
          <a:bodyPr/>
          <a:lstStyle/>
          <a:p>
            <a:r>
              <a:rPr lang="en-ZA"/>
              <a:t>Business Confidential</a:t>
            </a:r>
          </a:p>
        </p:txBody>
      </p:sp>
      <p:sp>
        <p:nvSpPr>
          <p:cNvPr id="6" name="Slide Number Placeholder 5">
            <a:extLst>
              <a:ext uri="{FF2B5EF4-FFF2-40B4-BE49-F238E27FC236}">
                <a16:creationId xmlns:a16="http://schemas.microsoft.com/office/drawing/2014/main" id="{1E6B4D98-7AA8-4105-8C7E-E90D95F64F57}"/>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984504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FB56B-379A-471F-8921-986BC1600A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B5936C5-42D5-4232-9F88-D2EF6FC47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D067133-D8A2-4B39-863B-824748795DEF}"/>
              </a:ext>
            </a:extLst>
          </p:cNvPr>
          <p:cNvSpPr>
            <a:spLocks noGrp="1"/>
          </p:cNvSpPr>
          <p:nvPr>
            <p:ph type="dt" sz="half" idx="10"/>
          </p:nvPr>
        </p:nvSpPr>
        <p:spPr/>
        <p:txBody>
          <a:bodyPr/>
          <a:lstStyle/>
          <a:p>
            <a:fld id="{10CD16D5-6539-41C0-813A-128398F0D37C}" type="datetime1">
              <a:rPr lang="en-ZA" smtClean="0"/>
              <a:t>2025/12/02</a:t>
            </a:fld>
            <a:endParaRPr lang="en-ZA"/>
          </a:p>
        </p:txBody>
      </p:sp>
      <p:sp>
        <p:nvSpPr>
          <p:cNvPr id="5" name="Footer Placeholder 4">
            <a:extLst>
              <a:ext uri="{FF2B5EF4-FFF2-40B4-BE49-F238E27FC236}">
                <a16:creationId xmlns:a16="http://schemas.microsoft.com/office/drawing/2014/main" id="{1E6740E7-7F93-4679-BD58-408A76A7080F}"/>
              </a:ext>
            </a:extLst>
          </p:cNvPr>
          <p:cNvSpPr>
            <a:spLocks noGrp="1"/>
          </p:cNvSpPr>
          <p:nvPr>
            <p:ph type="ftr" sz="quarter" idx="11"/>
          </p:nvPr>
        </p:nvSpPr>
        <p:spPr/>
        <p:txBody>
          <a:bodyPr/>
          <a:lstStyle/>
          <a:p>
            <a:r>
              <a:rPr lang="en-ZA"/>
              <a:t>Business Confidential</a:t>
            </a:r>
          </a:p>
        </p:txBody>
      </p:sp>
      <p:sp>
        <p:nvSpPr>
          <p:cNvPr id="6" name="Slide Number Placeholder 5">
            <a:extLst>
              <a:ext uri="{FF2B5EF4-FFF2-40B4-BE49-F238E27FC236}">
                <a16:creationId xmlns:a16="http://schemas.microsoft.com/office/drawing/2014/main" id="{8ECFB6C9-1E6B-4F44-9E7B-414BB385DAC8}"/>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1711548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271" y="2962844"/>
            <a:ext cx="4388612" cy="2207768"/>
          </a:xfrm>
          <a:prstGeom prst="rect">
            <a:avLst/>
          </a:prstGeom>
        </p:spPr>
      </p:pic>
      <p:sp>
        <p:nvSpPr>
          <p:cNvPr id="14" name="Title 13"/>
          <p:cNvSpPr>
            <a:spLocks noGrp="1"/>
          </p:cNvSpPr>
          <p:nvPr>
            <p:ph type="title"/>
          </p:nvPr>
        </p:nvSpPr>
        <p:spPr>
          <a:xfrm>
            <a:off x="5496654" y="3488031"/>
            <a:ext cx="6109285" cy="1142104"/>
          </a:xfrm>
        </p:spPr>
        <p:txBody>
          <a:bodyPr>
            <a:normAutofit/>
          </a:bodyPr>
          <a:lstStyle>
            <a:lvl1pPr>
              <a:defRPr lang="en-US" sz="3200" kern="1200" spc="75" dirty="0">
                <a:solidFill>
                  <a:schemeClr val="tx1"/>
                </a:solidFill>
                <a:latin typeface="+mn-lt"/>
                <a:ea typeface="MS PGothic" panose="020B0600070205080204" pitchFamily="34" charset="-128"/>
                <a:cs typeface="Roboto Regular"/>
              </a:defRPr>
            </a:lvl1pPr>
          </a:lstStyle>
          <a:p>
            <a:r>
              <a:rPr lang="en-US" dirty="0"/>
              <a:t>Click to edit Master title style</a:t>
            </a:r>
          </a:p>
        </p:txBody>
      </p:sp>
      <p:sp>
        <p:nvSpPr>
          <p:cNvPr id="15" name="Content Placeholder 17"/>
          <p:cNvSpPr>
            <a:spLocks noGrp="1"/>
          </p:cNvSpPr>
          <p:nvPr>
            <p:ph sz="quarter" idx="13"/>
          </p:nvPr>
        </p:nvSpPr>
        <p:spPr>
          <a:xfrm>
            <a:off x="5496650" y="4782536"/>
            <a:ext cx="6109285" cy="300930"/>
          </a:xfrm>
        </p:spPr>
        <p:txBody>
          <a:bodyPr>
            <a:noAutofit/>
          </a:bodyPr>
          <a:lstStyle>
            <a:lvl1pPr marL="0" indent="0" algn="l">
              <a:buNone/>
              <a:defRPr lang="en-US" sz="2000" kern="1200" spc="75" dirty="0">
                <a:solidFill>
                  <a:srgbClr val="8EC02C"/>
                </a:solidFill>
                <a:latin typeface="+mn-lt"/>
                <a:ea typeface="MS PGothic" panose="020B0600070205080204" pitchFamily="34" charset="-128"/>
                <a:cs typeface="Roboto Regular"/>
              </a:defRPr>
            </a:lvl1pPr>
          </a:lstStyle>
          <a:p>
            <a:pPr lvl="0"/>
            <a:r>
              <a:rPr lang="en-US" dirty="0"/>
              <a:t>Click to edit Master</a:t>
            </a:r>
          </a:p>
        </p:txBody>
      </p:sp>
      <p:pic>
        <p:nvPicPr>
          <p:cNvPr id="11" name="Picture 10"/>
          <p:cNvPicPr>
            <a:picLocks noChangeAspect="1"/>
          </p:cNvPicPr>
          <p:nvPr userDrawn="1"/>
        </p:nvPicPr>
        <p:blipFill>
          <a:blip r:embed="rId3"/>
          <a:stretch>
            <a:fillRect/>
          </a:stretch>
        </p:blipFill>
        <p:spPr>
          <a:xfrm>
            <a:off x="9208545" y="6338199"/>
            <a:ext cx="2800604" cy="341852"/>
          </a:xfrm>
          <a:prstGeom prst="rect">
            <a:avLst/>
          </a:prstGeom>
        </p:spPr>
      </p:pic>
      <p:cxnSp>
        <p:nvCxnSpPr>
          <p:cNvPr id="12" name="Straight Connector 11"/>
          <p:cNvCxnSpPr/>
          <p:nvPr userDrawn="1"/>
        </p:nvCxnSpPr>
        <p:spPr>
          <a:xfrm>
            <a:off x="448236" y="6509126"/>
            <a:ext cx="8444753" cy="389"/>
          </a:xfrm>
          <a:prstGeom prst="line">
            <a:avLst/>
          </a:prstGeom>
          <a:ln w="12700">
            <a:solidFill>
              <a:srgbClr val="CF3F1E"/>
            </a:solidFill>
          </a:ln>
          <a:effectLst/>
        </p:spPr>
        <p:style>
          <a:lnRef idx="2">
            <a:schemeClr val="accent1"/>
          </a:lnRef>
          <a:fillRef idx="0">
            <a:schemeClr val="accent1"/>
          </a:fillRef>
          <a:effectRef idx="1">
            <a:schemeClr val="accent1"/>
          </a:effectRef>
          <a:fontRef idx="minor">
            <a:schemeClr val="tx1"/>
          </a:fontRef>
        </p:style>
      </p:cxnSp>
      <p:pic>
        <p:nvPicPr>
          <p:cNvPr id="9"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52984"/>
            <a:ext cx="12200743" cy="1826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397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70927" y="6369916"/>
            <a:ext cx="607616" cy="279197"/>
          </a:xfrm>
        </p:spPr>
        <p:txBody>
          <a:bodyPr/>
          <a:lstStyle>
            <a:lvl1pPr algn="l">
              <a:defRPr/>
            </a:lvl1pPr>
          </a:lstStyle>
          <a:p>
            <a:fld id="{121C7D7A-B720-E54B-810D-1054F0EF48CC}" type="slidenum">
              <a:rPr lang="en-US" smtClean="0"/>
              <a:pPr/>
              <a:t>‹#›</a:t>
            </a:fld>
            <a:endParaRPr lang="en-US" dirty="0"/>
          </a:p>
        </p:txBody>
      </p:sp>
      <p:cxnSp>
        <p:nvCxnSpPr>
          <p:cNvPr id="7" name="Straight Connector 6"/>
          <p:cNvCxnSpPr>
            <a:stCxn id="12" idx="1"/>
          </p:cNvCxnSpPr>
          <p:nvPr userDrawn="1"/>
        </p:nvCxnSpPr>
        <p:spPr>
          <a:xfrm>
            <a:off x="611584" y="599729"/>
            <a:ext cx="9644041" cy="0"/>
          </a:xfrm>
          <a:prstGeom prst="line">
            <a:avLst/>
          </a:prstGeom>
          <a:ln w="12700">
            <a:solidFill>
              <a:srgbClr val="CF3F1E"/>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9280" y="35252"/>
            <a:ext cx="1821688" cy="916432"/>
          </a:xfrm>
          <a:prstGeom prst="rect">
            <a:avLst/>
          </a:prstGeom>
        </p:spPr>
      </p:pic>
      <p:pic>
        <p:nvPicPr>
          <p:cNvPr id="9" name="Picture 8"/>
          <p:cNvPicPr>
            <a:picLocks noChangeAspect="1"/>
          </p:cNvPicPr>
          <p:nvPr userDrawn="1"/>
        </p:nvPicPr>
        <p:blipFill>
          <a:blip r:embed="rId3"/>
          <a:stretch>
            <a:fillRect/>
          </a:stretch>
        </p:blipFill>
        <p:spPr>
          <a:xfrm>
            <a:off x="9208545" y="6338199"/>
            <a:ext cx="2800604" cy="341852"/>
          </a:xfrm>
          <a:prstGeom prst="rect">
            <a:avLst/>
          </a:prstGeom>
        </p:spPr>
      </p:pic>
      <p:cxnSp>
        <p:nvCxnSpPr>
          <p:cNvPr id="10" name="Straight Connector 9"/>
          <p:cNvCxnSpPr>
            <a:stCxn id="6" idx="3"/>
          </p:cNvCxnSpPr>
          <p:nvPr userDrawn="1"/>
        </p:nvCxnSpPr>
        <p:spPr>
          <a:xfrm>
            <a:off x="878543" y="6509514"/>
            <a:ext cx="8014445" cy="0"/>
          </a:xfrm>
          <a:prstGeom prst="line">
            <a:avLst/>
          </a:prstGeom>
          <a:ln w="12700">
            <a:solidFill>
              <a:srgbClr val="CF3F1E"/>
            </a:solidFill>
          </a:ln>
          <a:effectLst/>
        </p:spPr>
        <p:style>
          <a:lnRef idx="2">
            <a:schemeClr val="accent1"/>
          </a:lnRef>
          <a:fillRef idx="0">
            <a:schemeClr val="accent1"/>
          </a:fillRef>
          <a:effectRef idx="1">
            <a:schemeClr val="accent1"/>
          </a:effectRef>
          <a:fontRef idx="minor">
            <a:schemeClr val="tx1"/>
          </a:fontRef>
        </p:style>
      </p:cxnSp>
      <p:sp>
        <p:nvSpPr>
          <p:cNvPr id="12" name="Title 18"/>
          <p:cNvSpPr>
            <a:spLocks noGrp="1"/>
          </p:cNvSpPr>
          <p:nvPr>
            <p:ph type="title"/>
          </p:nvPr>
        </p:nvSpPr>
        <p:spPr>
          <a:xfrm>
            <a:off x="611583" y="319963"/>
            <a:ext cx="6004371" cy="559532"/>
          </a:xfrm>
          <a:solidFill>
            <a:schemeClr val="bg1"/>
          </a:solidFill>
        </p:spPr>
        <p:txBody>
          <a:bodyPr>
            <a:noAutofit/>
          </a:bodyPr>
          <a:lstStyle>
            <a:lvl1pPr>
              <a:defRPr lang="en-US" sz="2800" kern="1200">
                <a:solidFill>
                  <a:srgbClr val="CF3F1E"/>
                </a:solidFill>
                <a:latin typeface="+mn-lt"/>
                <a:ea typeface="+mn-ea"/>
                <a:cs typeface="Roboto Light"/>
              </a:defRPr>
            </a:lvl1pPr>
          </a:lstStyle>
          <a:p>
            <a:r>
              <a:rPr lang="en-US" dirty="0"/>
              <a:t>Click to edit Master title style</a:t>
            </a:r>
          </a:p>
        </p:txBody>
      </p:sp>
      <p:sp>
        <p:nvSpPr>
          <p:cNvPr id="13" name="Content Placeholder 20"/>
          <p:cNvSpPr>
            <a:spLocks noGrp="1"/>
          </p:cNvSpPr>
          <p:nvPr>
            <p:ph sz="quarter" idx="13"/>
          </p:nvPr>
        </p:nvSpPr>
        <p:spPr>
          <a:xfrm>
            <a:off x="611584" y="1139697"/>
            <a:ext cx="10742216" cy="4475043"/>
          </a:xfrm>
        </p:spPr>
        <p:txBody>
          <a:bodyPr>
            <a:normAutofit/>
          </a:bodyPr>
          <a:lstStyle>
            <a:lvl1pPr>
              <a:defRPr lang="en-US" sz="1800" kern="1200" smtClean="0">
                <a:solidFill>
                  <a:schemeClr val="tx1"/>
                </a:solidFill>
                <a:latin typeface="Roboto Light"/>
                <a:ea typeface="+mn-ea"/>
                <a:cs typeface="Roboto Light"/>
              </a:defRPr>
            </a:lvl1pPr>
            <a:lvl2pPr>
              <a:defRPr lang="en-US" sz="1500" kern="1200" smtClean="0">
                <a:solidFill>
                  <a:schemeClr val="tx1"/>
                </a:solidFill>
                <a:latin typeface="Roboto Light"/>
                <a:ea typeface="+mn-ea"/>
                <a:cs typeface="Roboto Light"/>
              </a:defRPr>
            </a:lvl2pPr>
            <a:lvl3pPr>
              <a:defRPr lang="en-US" sz="1350" kern="1200" smtClean="0">
                <a:solidFill>
                  <a:schemeClr val="tx1"/>
                </a:solidFill>
                <a:latin typeface="Roboto Light"/>
                <a:ea typeface="+mn-ea"/>
                <a:cs typeface="Roboto Light"/>
              </a:defRPr>
            </a:lvl3pPr>
            <a:lvl4pPr>
              <a:defRPr lang="en-US" sz="1350" kern="1200" smtClean="0">
                <a:solidFill>
                  <a:schemeClr val="tx1"/>
                </a:solidFill>
                <a:latin typeface="Roboto Light"/>
                <a:ea typeface="+mn-ea"/>
                <a:cs typeface="Roboto Light"/>
              </a:defRPr>
            </a:lvl4pPr>
            <a:lvl5pPr>
              <a:defRPr lang="en-US" sz="1350" kern="1200">
                <a:solidFill>
                  <a:schemeClr val="tx1"/>
                </a:solidFill>
                <a:latin typeface="Roboto Light"/>
                <a:ea typeface="+mn-ea"/>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5356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1C7D7A-B720-E54B-810D-1054F0EF48CC}" type="slidenum">
              <a:rPr lang="en-US" smtClean="0"/>
              <a:t>‹#›</a:t>
            </a:fld>
            <a:endParaRPr lang="en-US" dirty="0"/>
          </a:p>
        </p:txBody>
      </p:sp>
    </p:spTree>
    <p:extLst>
      <p:ext uri="{BB962C8B-B14F-4D97-AF65-F5344CB8AC3E}">
        <p14:creationId xmlns:p14="http://schemas.microsoft.com/office/powerpoint/2010/main" val="2192048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1C7D7A-B720-E54B-810D-1054F0EF48CC}" type="slidenum">
              <a:rPr lang="en-US" smtClean="0"/>
              <a:t>‹#›</a:t>
            </a:fld>
            <a:endParaRPr lang="en-US" dirty="0"/>
          </a:p>
        </p:txBody>
      </p:sp>
    </p:spTree>
    <p:extLst>
      <p:ext uri="{BB962C8B-B14F-4D97-AF65-F5344CB8AC3E}">
        <p14:creationId xmlns:p14="http://schemas.microsoft.com/office/powerpoint/2010/main" val="900831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21C7D7A-B720-E54B-810D-1054F0EF48CC}" type="slidenum">
              <a:rPr lang="en-US" smtClean="0"/>
              <a:t>‹#›</a:t>
            </a:fld>
            <a:endParaRPr lang="en-US" dirty="0"/>
          </a:p>
        </p:txBody>
      </p:sp>
    </p:spTree>
    <p:extLst>
      <p:ext uri="{BB962C8B-B14F-4D97-AF65-F5344CB8AC3E}">
        <p14:creationId xmlns:p14="http://schemas.microsoft.com/office/powerpoint/2010/main" val="2394221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21C7D7A-B720-E54B-810D-1054F0EF48CC}" type="slidenum">
              <a:rPr lang="en-US" smtClean="0"/>
              <a:t>‹#›</a:t>
            </a:fld>
            <a:endParaRPr lang="en-US" dirty="0"/>
          </a:p>
        </p:txBody>
      </p:sp>
    </p:spTree>
    <p:extLst>
      <p:ext uri="{BB962C8B-B14F-4D97-AF65-F5344CB8AC3E}">
        <p14:creationId xmlns:p14="http://schemas.microsoft.com/office/powerpoint/2010/main" val="44961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21C7D7A-B720-E54B-810D-1054F0EF48CC}" type="slidenum">
              <a:rPr lang="en-US" smtClean="0"/>
              <a:t>‹#›</a:t>
            </a:fld>
            <a:endParaRPr lang="en-US" dirty="0"/>
          </a:p>
        </p:txBody>
      </p:sp>
    </p:spTree>
    <p:extLst>
      <p:ext uri="{BB962C8B-B14F-4D97-AF65-F5344CB8AC3E}">
        <p14:creationId xmlns:p14="http://schemas.microsoft.com/office/powerpoint/2010/main" val="137339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DC71-52C6-64DC-00DF-6B3855166ABC}"/>
              </a:ext>
            </a:extLst>
          </p:cNvPr>
          <p:cNvSpPr>
            <a:spLocks noGrp="1"/>
          </p:cNvSpPr>
          <p:nvPr>
            <p:ph type="title"/>
          </p:nvPr>
        </p:nvSpPr>
        <p:spPr/>
        <p:txBody>
          <a:bodyPr/>
          <a:lstStyle/>
          <a:p>
            <a:r>
              <a:rPr lang="en-US" dirty="0"/>
              <a:t>Click to edit Master title style</a:t>
            </a:r>
            <a:endParaRPr lang="en-ZA" dirty="0"/>
          </a:p>
        </p:txBody>
      </p:sp>
      <p:sp>
        <p:nvSpPr>
          <p:cNvPr id="3" name="Date Placeholder 2">
            <a:extLst>
              <a:ext uri="{FF2B5EF4-FFF2-40B4-BE49-F238E27FC236}">
                <a16:creationId xmlns:a16="http://schemas.microsoft.com/office/drawing/2014/main" id="{111CB051-8CDC-91A0-1519-7045FCBE04A3}"/>
              </a:ext>
            </a:extLst>
          </p:cNvPr>
          <p:cNvSpPr>
            <a:spLocks noGrp="1"/>
          </p:cNvSpPr>
          <p:nvPr>
            <p:ph type="dt" sz="half" idx="10"/>
          </p:nvPr>
        </p:nvSpPr>
        <p:spPr/>
        <p:txBody>
          <a:bodyPr/>
          <a:lstStyle/>
          <a:p>
            <a:fld id="{65647D41-11E0-4D7C-9813-21FF8CDDA849}" type="datetime1">
              <a:rPr lang="en-ZA" smtClean="0"/>
              <a:t>2025/12/02</a:t>
            </a:fld>
            <a:endParaRPr lang="en-ZA"/>
          </a:p>
        </p:txBody>
      </p:sp>
      <p:sp>
        <p:nvSpPr>
          <p:cNvPr id="4" name="Footer Placeholder 3">
            <a:extLst>
              <a:ext uri="{FF2B5EF4-FFF2-40B4-BE49-F238E27FC236}">
                <a16:creationId xmlns:a16="http://schemas.microsoft.com/office/drawing/2014/main" id="{03643062-2E43-3009-3455-0ABD19DDDD53}"/>
              </a:ext>
            </a:extLst>
          </p:cNvPr>
          <p:cNvSpPr>
            <a:spLocks noGrp="1"/>
          </p:cNvSpPr>
          <p:nvPr>
            <p:ph type="ftr" sz="quarter" idx="11"/>
          </p:nvPr>
        </p:nvSpPr>
        <p:spPr/>
        <p:txBody>
          <a:bodyPr/>
          <a:lstStyle/>
          <a:p>
            <a:r>
              <a:rPr lang="en-ZA"/>
              <a:t>Business Confidential</a:t>
            </a:r>
          </a:p>
        </p:txBody>
      </p:sp>
      <p:sp>
        <p:nvSpPr>
          <p:cNvPr id="5" name="Slide Number Placeholder 4">
            <a:extLst>
              <a:ext uri="{FF2B5EF4-FFF2-40B4-BE49-F238E27FC236}">
                <a16:creationId xmlns:a16="http://schemas.microsoft.com/office/drawing/2014/main" id="{5B8E625B-3051-BEB7-2214-1B81034861BC}"/>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1341022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1C7D7A-B720-E54B-810D-1054F0EF48CC}" type="slidenum">
              <a:rPr lang="en-US" smtClean="0"/>
              <a:t>‹#›</a:t>
            </a:fld>
            <a:endParaRPr lang="en-US" dirty="0"/>
          </a:p>
        </p:txBody>
      </p:sp>
    </p:spTree>
    <p:extLst>
      <p:ext uri="{BB962C8B-B14F-4D97-AF65-F5344CB8AC3E}">
        <p14:creationId xmlns:p14="http://schemas.microsoft.com/office/powerpoint/2010/main" val="2609238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1C7D7A-B720-E54B-810D-1054F0EF48CC}" type="slidenum">
              <a:rPr lang="en-US" smtClean="0"/>
              <a:t>‹#›</a:t>
            </a:fld>
            <a:endParaRPr lang="en-US" dirty="0"/>
          </a:p>
        </p:txBody>
      </p:sp>
    </p:spTree>
    <p:extLst>
      <p:ext uri="{BB962C8B-B14F-4D97-AF65-F5344CB8AC3E}">
        <p14:creationId xmlns:p14="http://schemas.microsoft.com/office/powerpoint/2010/main" val="170089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1C7D7A-B720-E54B-810D-1054F0EF48CC}" type="slidenum">
              <a:rPr lang="en-US" smtClean="0"/>
              <a:t>‹#›</a:t>
            </a:fld>
            <a:endParaRPr lang="en-US" dirty="0"/>
          </a:p>
        </p:txBody>
      </p:sp>
    </p:spTree>
    <p:extLst>
      <p:ext uri="{BB962C8B-B14F-4D97-AF65-F5344CB8AC3E}">
        <p14:creationId xmlns:p14="http://schemas.microsoft.com/office/powerpoint/2010/main" val="3812056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1C7D7A-B720-E54B-810D-1054F0EF48CC}" type="slidenum">
              <a:rPr lang="en-US" smtClean="0"/>
              <a:t>‹#›</a:t>
            </a:fld>
            <a:endParaRPr lang="en-US" dirty="0"/>
          </a:p>
        </p:txBody>
      </p:sp>
    </p:spTree>
    <p:extLst>
      <p:ext uri="{BB962C8B-B14F-4D97-AF65-F5344CB8AC3E}">
        <p14:creationId xmlns:p14="http://schemas.microsoft.com/office/powerpoint/2010/main" val="1314068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2867" y="3191444"/>
            <a:ext cx="3824796" cy="2565507"/>
          </a:xfrm>
          <a:prstGeom prst="rect">
            <a:avLst/>
          </a:prstGeom>
        </p:spPr>
      </p:pic>
      <p:pic>
        <p:nvPicPr>
          <p:cNvPr id="7" name="Picture 6" descr="IMG_0330.jpg"/>
          <p:cNvPicPr>
            <a:picLocks noChangeAspect="1"/>
          </p:cNvPicPr>
          <p:nvPr userDrawn="1"/>
        </p:nvPicPr>
        <p:blipFill rotWithShape="1">
          <a:blip r:embed="rId3" cstate="print">
            <a:extLst>
              <a:ext uri="{28A0092B-C50C-407E-A947-70E740481C1C}">
                <a14:useLocalDpi xmlns:a14="http://schemas.microsoft.com/office/drawing/2010/main" val="0"/>
              </a:ext>
            </a:extLst>
          </a:blip>
          <a:srcRect t="40172" b="7601"/>
          <a:stretch/>
        </p:blipFill>
        <p:spPr>
          <a:xfrm>
            <a:off x="-1" y="1"/>
            <a:ext cx="12192001" cy="2940718"/>
          </a:xfrm>
          <a:prstGeom prst="rect">
            <a:avLst/>
          </a:prstGeom>
        </p:spPr>
      </p:pic>
      <p:pic>
        <p:nvPicPr>
          <p:cNvPr id="13" name="Picture 12"/>
          <p:cNvPicPr>
            <a:picLocks noChangeAspect="1"/>
          </p:cNvPicPr>
          <p:nvPr userDrawn="1"/>
        </p:nvPicPr>
        <p:blipFill>
          <a:blip r:embed="rId4"/>
          <a:stretch>
            <a:fillRect/>
          </a:stretch>
        </p:blipFill>
        <p:spPr>
          <a:xfrm>
            <a:off x="9141192" y="6235146"/>
            <a:ext cx="2818933" cy="458786"/>
          </a:xfrm>
          <a:prstGeom prst="rect">
            <a:avLst/>
          </a:prstGeom>
        </p:spPr>
      </p:pic>
      <p:sp>
        <p:nvSpPr>
          <p:cNvPr id="14" name="Title 13"/>
          <p:cNvSpPr>
            <a:spLocks noGrp="1"/>
          </p:cNvSpPr>
          <p:nvPr>
            <p:ph type="title"/>
          </p:nvPr>
        </p:nvSpPr>
        <p:spPr>
          <a:xfrm>
            <a:off x="5747664" y="3488031"/>
            <a:ext cx="6109285" cy="1142104"/>
          </a:xfrm>
        </p:spPr>
        <p:txBody>
          <a:bodyPr>
            <a:normAutofit/>
          </a:bodyPr>
          <a:lstStyle>
            <a:lvl1pPr>
              <a:defRPr lang="en-US" sz="1800" kern="1200" spc="75" dirty="0">
                <a:solidFill>
                  <a:schemeClr val="tx1"/>
                </a:solidFill>
                <a:latin typeface="Roboto Regular"/>
                <a:ea typeface="MS PGothic" panose="020B0600070205080204" pitchFamily="34" charset="-128"/>
                <a:cs typeface="Roboto Regular"/>
              </a:defRPr>
            </a:lvl1pPr>
          </a:lstStyle>
          <a:p>
            <a:r>
              <a:rPr lang="en-US" dirty="0"/>
              <a:t>Click to edit Master title style</a:t>
            </a:r>
          </a:p>
        </p:txBody>
      </p:sp>
      <p:sp>
        <p:nvSpPr>
          <p:cNvPr id="18" name="Content Placeholder 17"/>
          <p:cNvSpPr>
            <a:spLocks noGrp="1"/>
          </p:cNvSpPr>
          <p:nvPr>
            <p:ph sz="quarter" idx="10"/>
          </p:nvPr>
        </p:nvSpPr>
        <p:spPr>
          <a:xfrm>
            <a:off x="5747660" y="4782536"/>
            <a:ext cx="6109285" cy="300930"/>
          </a:xfrm>
        </p:spPr>
        <p:txBody>
          <a:bodyPr>
            <a:normAutofit/>
          </a:bodyPr>
          <a:lstStyle>
            <a:lvl1pPr marL="0" indent="0" algn="ctr">
              <a:buNone/>
              <a:defRPr lang="en-US" sz="1200" kern="1200" spc="75" dirty="0">
                <a:solidFill>
                  <a:srgbClr val="8EC02C"/>
                </a:solidFill>
                <a:latin typeface="Roboto Regular"/>
                <a:ea typeface="MS PGothic" panose="020B0600070205080204" pitchFamily="34" charset="-128"/>
                <a:cs typeface="Roboto Regular"/>
              </a:defRPr>
            </a:lvl1pPr>
          </a:lstStyle>
          <a:p>
            <a:pPr lvl="0"/>
            <a:r>
              <a:rPr lang="en-US" dirty="0"/>
              <a:t>Click to edit Master</a:t>
            </a:r>
          </a:p>
        </p:txBody>
      </p:sp>
      <p:cxnSp>
        <p:nvCxnSpPr>
          <p:cNvPr id="23" name="Straight Connector 22"/>
          <p:cNvCxnSpPr/>
          <p:nvPr userDrawn="1"/>
        </p:nvCxnSpPr>
        <p:spPr>
          <a:xfrm>
            <a:off x="2206173" y="6464545"/>
            <a:ext cx="6935019" cy="7413"/>
          </a:xfrm>
          <a:prstGeom prst="line">
            <a:avLst/>
          </a:prstGeom>
          <a:ln w="12700">
            <a:solidFill>
              <a:srgbClr val="CF3F1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1371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21C7D7A-B720-E54B-810D-1054F0EF48CC}" type="slidenum">
              <a:rPr lang="en-US" smtClean="0"/>
              <a:t>‹#›</a:t>
            </a:fld>
            <a:endParaRPr lang="en-US" dirty="0"/>
          </a:p>
        </p:txBody>
      </p:sp>
      <p:cxnSp>
        <p:nvCxnSpPr>
          <p:cNvPr id="9" name="Straight Connector 8"/>
          <p:cNvCxnSpPr/>
          <p:nvPr userDrawn="1"/>
        </p:nvCxnSpPr>
        <p:spPr>
          <a:xfrm flipV="1">
            <a:off x="5076056" y="620486"/>
            <a:ext cx="6277744" cy="202"/>
          </a:xfrm>
          <a:prstGeom prst="line">
            <a:avLst/>
          </a:prstGeom>
          <a:ln w="12700">
            <a:solidFill>
              <a:srgbClr val="CF3F1E"/>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04434"/>
            <a:ext cx="1676403" cy="1124457"/>
          </a:xfrm>
          <a:prstGeom prst="rect">
            <a:avLst/>
          </a:prstGeom>
        </p:spPr>
      </p:pic>
      <p:pic>
        <p:nvPicPr>
          <p:cNvPr id="12" name="Picture 11"/>
          <p:cNvPicPr>
            <a:picLocks noChangeAspect="1"/>
          </p:cNvPicPr>
          <p:nvPr userDrawn="1"/>
        </p:nvPicPr>
        <p:blipFill>
          <a:blip r:embed="rId3"/>
          <a:stretch>
            <a:fillRect/>
          </a:stretch>
        </p:blipFill>
        <p:spPr>
          <a:xfrm>
            <a:off x="9684694" y="6069259"/>
            <a:ext cx="2291959" cy="373020"/>
          </a:xfrm>
          <a:prstGeom prst="rect">
            <a:avLst/>
          </a:prstGeom>
        </p:spPr>
      </p:pic>
      <p:cxnSp>
        <p:nvCxnSpPr>
          <p:cNvPr id="13" name="Straight Connector 12"/>
          <p:cNvCxnSpPr>
            <a:stCxn id="11" idx="3"/>
            <a:endCxn id="12" idx="1"/>
          </p:cNvCxnSpPr>
          <p:nvPr userDrawn="1"/>
        </p:nvCxnSpPr>
        <p:spPr>
          <a:xfrm flipV="1">
            <a:off x="1676406" y="6255769"/>
            <a:ext cx="8008289" cy="10888"/>
          </a:xfrm>
          <a:prstGeom prst="line">
            <a:avLst/>
          </a:prstGeom>
          <a:ln w="12700">
            <a:solidFill>
              <a:srgbClr val="CF3F1E"/>
            </a:solidFill>
          </a:ln>
          <a:effectLst/>
        </p:spPr>
        <p:style>
          <a:lnRef idx="2">
            <a:schemeClr val="accent1"/>
          </a:lnRef>
          <a:fillRef idx="0">
            <a:schemeClr val="accent1"/>
          </a:fillRef>
          <a:effectRef idx="1">
            <a:schemeClr val="accent1"/>
          </a:effectRef>
          <a:fontRef idx="minor">
            <a:schemeClr val="tx1"/>
          </a:fontRef>
        </p:style>
      </p:cxnSp>
      <p:sp>
        <p:nvSpPr>
          <p:cNvPr id="19" name="Title 18"/>
          <p:cNvSpPr>
            <a:spLocks noGrp="1"/>
          </p:cNvSpPr>
          <p:nvPr>
            <p:ph type="title"/>
          </p:nvPr>
        </p:nvSpPr>
        <p:spPr>
          <a:xfrm>
            <a:off x="611584" y="293069"/>
            <a:ext cx="4464472" cy="559532"/>
          </a:xfrm>
        </p:spPr>
        <p:txBody>
          <a:bodyPr>
            <a:normAutofit/>
          </a:bodyPr>
          <a:lstStyle>
            <a:lvl1pPr>
              <a:defRPr lang="en-US" sz="1800" kern="1200">
                <a:solidFill>
                  <a:srgbClr val="CF3F1E"/>
                </a:solidFill>
                <a:latin typeface="Roboto Light"/>
                <a:ea typeface="+mn-ea"/>
                <a:cs typeface="Roboto Light"/>
              </a:defRPr>
            </a:lvl1pPr>
          </a:lstStyle>
          <a:p>
            <a:r>
              <a:rPr lang="en-US" dirty="0"/>
              <a:t>Click to edit Master title style</a:t>
            </a:r>
          </a:p>
        </p:txBody>
      </p:sp>
      <p:sp>
        <p:nvSpPr>
          <p:cNvPr id="21" name="Content Placeholder 20"/>
          <p:cNvSpPr>
            <a:spLocks noGrp="1"/>
          </p:cNvSpPr>
          <p:nvPr>
            <p:ph sz="quarter" idx="13"/>
          </p:nvPr>
        </p:nvSpPr>
        <p:spPr>
          <a:xfrm>
            <a:off x="611584" y="1139697"/>
            <a:ext cx="10742216" cy="4475043"/>
          </a:xfrm>
        </p:spPr>
        <p:txBody>
          <a:bodyPr>
            <a:normAutofit/>
          </a:bodyPr>
          <a:lstStyle>
            <a:lvl1pPr>
              <a:defRPr lang="en-US" sz="1800" kern="1200" smtClean="0">
                <a:solidFill>
                  <a:schemeClr val="tx1"/>
                </a:solidFill>
                <a:latin typeface="Roboto Light"/>
                <a:ea typeface="+mn-ea"/>
                <a:cs typeface="Roboto Light"/>
              </a:defRPr>
            </a:lvl1pPr>
            <a:lvl2pPr>
              <a:defRPr lang="en-US" sz="1500" kern="1200" smtClean="0">
                <a:solidFill>
                  <a:schemeClr val="tx1"/>
                </a:solidFill>
                <a:latin typeface="Roboto Light"/>
                <a:ea typeface="+mn-ea"/>
                <a:cs typeface="Roboto Light"/>
              </a:defRPr>
            </a:lvl2pPr>
            <a:lvl3pPr>
              <a:defRPr lang="en-US" sz="1350" kern="1200" smtClean="0">
                <a:solidFill>
                  <a:schemeClr val="tx1"/>
                </a:solidFill>
                <a:latin typeface="Roboto Light"/>
                <a:ea typeface="+mn-ea"/>
                <a:cs typeface="Roboto Light"/>
              </a:defRPr>
            </a:lvl3pPr>
            <a:lvl4pPr>
              <a:defRPr lang="en-US" sz="1350" kern="1200" smtClean="0">
                <a:solidFill>
                  <a:schemeClr val="tx1"/>
                </a:solidFill>
                <a:latin typeface="Roboto Light"/>
                <a:ea typeface="+mn-ea"/>
                <a:cs typeface="Roboto Light"/>
              </a:defRPr>
            </a:lvl4pPr>
            <a:lvl5pPr>
              <a:defRPr lang="en-US" sz="1350" kern="1200">
                <a:solidFill>
                  <a:schemeClr val="tx1"/>
                </a:solidFill>
                <a:latin typeface="Roboto Light"/>
                <a:ea typeface="+mn-ea"/>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userDrawn="1"/>
        </p:nvSpPr>
        <p:spPr>
          <a:xfrm>
            <a:off x="67522" y="6620092"/>
            <a:ext cx="1017569" cy="186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657028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DAF3A76-ACC5-7C2B-AAC8-A27D5A7123A1}"/>
              </a:ext>
            </a:extLst>
          </p:cNvPr>
          <p:cNvSpPr>
            <a:spLocks noGrp="1"/>
          </p:cNvSpPr>
          <p:nvPr>
            <p:ph type="body" sz="quarter" idx="13" hasCustomPrompt="1"/>
          </p:nvPr>
        </p:nvSpPr>
        <p:spPr>
          <a:xfrm>
            <a:off x="6096000" y="3614738"/>
            <a:ext cx="5257800" cy="521327"/>
          </a:xfrm>
        </p:spPr>
        <p:txBody>
          <a:bodyPr/>
          <a:lstStyle>
            <a:lvl1pPr marL="0" indent="0" algn="ctr">
              <a:buNone/>
              <a:defRPr sz="2600">
                <a:solidFill>
                  <a:srgbClr val="993300"/>
                </a:solidFill>
                <a:latin typeface="Garamond" panose="02020404030301010803" pitchFamily="18" charset="0"/>
              </a:defRPr>
            </a:lvl1pPr>
            <a:lvl2pPr marL="457200" indent="0" algn="ctr">
              <a:buNone/>
              <a:defRPr sz="2400"/>
            </a:lvl2pPr>
            <a:lvl3pPr marL="914400" indent="0" algn="ctr">
              <a:buNone/>
              <a:defRPr/>
            </a:lvl3pPr>
            <a:lvl4pPr marL="1371600" indent="0" algn="ctr">
              <a:buNone/>
              <a:defRPr/>
            </a:lvl4pPr>
            <a:lvl5pPr marL="1828800" indent="0">
              <a:buNone/>
              <a:defRPr/>
            </a:lvl5pPr>
          </a:lstStyle>
          <a:p>
            <a:pPr lvl="0"/>
            <a:r>
              <a:rPr lang="en-US"/>
              <a:t>Name of Presenter</a:t>
            </a:r>
          </a:p>
        </p:txBody>
      </p:sp>
      <p:sp>
        <p:nvSpPr>
          <p:cNvPr id="14" name="Text Placeholder 13">
            <a:extLst>
              <a:ext uri="{FF2B5EF4-FFF2-40B4-BE49-F238E27FC236}">
                <a16:creationId xmlns:a16="http://schemas.microsoft.com/office/drawing/2014/main" id="{5B2D7780-AC3A-C7C1-0D6F-62B24FF5CB99}"/>
              </a:ext>
            </a:extLst>
          </p:cNvPr>
          <p:cNvSpPr>
            <a:spLocks noGrp="1"/>
          </p:cNvSpPr>
          <p:nvPr>
            <p:ph type="body" sz="quarter" idx="14" hasCustomPrompt="1"/>
          </p:nvPr>
        </p:nvSpPr>
        <p:spPr>
          <a:xfrm>
            <a:off x="6096001" y="4391025"/>
            <a:ext cx="5257800" cy="522288"/>
          </a:xfrm>
        </p:spPr>
        <p:txBody>
          <a:bodyPr>
            <a:normAutofit/>
          </a:bodyPr>
          <a:lstStyle>
            <a:lvl1pPr marL="0" indent="0" algn="ctr">
              <a:buNone/>
              <a:defRPr sz="2400">
                <a:solidFill>
                  <a:srgbClr val="FF9900"/>
                </a:solidFill>
                <a:latin typeface="Garamond" panose="020204040303010108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Designation</a:t>
            </a:r>
          </a:p>
        </p:txBody>
      </p:sp>
      <p:sp>
        <p:nvSpPr>
          <p:cNvPr id="16" name="Text Placeholder 15">
            <a:extLst>
              <a:ext uri="{FF2B5EF4-FFF2-40B4-BE49-F238E27FC236}">
                <a16:creationId xmlns:a16="http://schemas.microsoft.com/office/drawing/2014/main" id="{72208B8E-6469-69EE-2845-C259621E3896}"/>
              </a:ext>
            </a:extLst>
          </p:cNvPr>
          <p:cNvSpPr>
            <a:spLocks noGrp="1"/>
          </p:cNvSpPr>
          <p:nvPr>
            <p:ph type="body" sz="quarter" idx="15" hasCustomPrompt="1"/>
          </p:nvPr>
        </p:nvSpPr>
        <p:spPr>
          <a:xfrm>
            <a:off x="6096000" y="5262563"/>
            <a:ext cx="5257800" cy="522287"/>
          </a:xfrm>
        </p:spPr>
        <p:txBody>
          <a:bodyPr>
            <a:normAutofit/>
          </a:bodyPr>
          <a:lstStyle>
            <a:lvl1pPr marL="0" indent="0" algn="ctr">
              <a:buNone/>
              <a:defRPr sz="2200">
                <a:latin typeface="Garamond" panose="020204040303010108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Institution</a:t>
            </a:r>
          </a:p>
        </p:txBody>
      </p:sp>
      <p:sp>
        <p:nvSpPr>
          <p:cNvPr id="9" name="Picture Placeholder 8">
            <a:extLst>
              <a:ext uri="{FF2B5EF4-FFF2-40B4-BE49-F238E27FC236}">
                <a16:creationId xmlns:a16="http://schemas.microsoft.com/office/drawing/2014/main" id="{9D5E3076-463D-A6A3-9B00-14F4B9C42B7B}"/>
              </a:ext>
            </a:extLst>
          </p:cNvPr>
          <p:cNvSpPr>
            <a:spLocks noGrp="1"/>
          </p:cNvSpPr>
          <p:nvPr>
            <p:ph type="pic" sz="quarter" idx="16"/>
          </p:nvPr>
        </p:nvSpPr>
        <p:spPr>
          <a:xfrm>
            <a:off x="6834188" y="5911850"/>
            <a:ext cx="1044575" cy="809625"/>
          </a:xfrm>
        </p:spPr>
        <p:txBody>
          <a:bodyPr/>
          <a:lstStyle/>
          <a:p>
            <a:endParaRPr lang="en-ZA"/>
          </a:p>
        </p:txBody>
      </p:sp>
      <p:sp>
        <p:nvSpPr>
          <p:cNvPr id="13" name="Picture Placeholder 8">
            <a:extLst>
              <a:ext uri="{FF2B5EF4-FFF2-40B4-BE49-F238E27FC236}">
                <a16:creationId xmlns:a16="http://schemas.microsoft.com/office/drawing/2014/main" id="{16555D33-EA4A-B383-30AF-56915B8630B6}"/>
              </a:ext>
            </a:extLst>
          </p:cNvPr>
          <p:cNvSpPr>
            <a:spLocks noGrp="1"/>
          </p:cNvSpPr>
          <p:nvPr>
            <p:ph type="pic" sz="quarter" idx="18"/>
          </p:nvPr>
        </p:nvSpPr>
        <p:spPr>
          <a:xfrm>
            <a:off x="8202612" y="5911850"/>
            <a:ext cx="1044575" cy="809625"/>
          </a:xfrm>
        </p:spPr>
        <p:txBody>
          <a:bodyPr/>
          <a:lstStyle/>
          <a:p>
            <a:endParaRPr lang="en-ZA"/>
          </a:p>
        </p:txBody>
      </p:sp>
      <p:sp>
        <p:nvSpPr>
          <p:cNvPr id="15" name="Picture Placeholder 8">
            <a:extLst>
              <a:ext uri="{FF2B5EF4-FFF2-40B4-BE49-F238E27FC236}">
                <a16:creationId xmlns:a16="http://schemas.microsoft.com/office/drawing/2014/main" id="{9833244F-C447-3F49-1FC3-D3DF01770A05}"/>
              </a:ext>
            </a:extLst>
          </p:cNvPr>
          <p:cNvSpPr>
            <a:spLocks noGrp="1"/>
          </p:cNvSpPr>
          <p:nvPr>
            <p:ph type="pic" sz="quarter" idx="19"/>
          </p:nvPr>
        </p:nvSpPr>
        <p:spPr>
          <a:xfrm>
            <a:off x="9608126" y="5911849"/>
            <a:ext cx="1044575" cy="809625"/>
          </a:xfrm>
        </p:spPr>
        <p:txBody>
          <a:bodyPr/>
          <a:lstStyle/>
          <a:p>
            <a:endParaRPr lang="en-ZA"/>
          </a:p>
        </p:txBody>
      </p:sp>
    </p:spTree>
    <p:extLst>
      <p:ext uri="{BB962C8B-B14F-4D97-AF65-F5344CB8AC3E}">
        <p14:creationId xmlns:p14="http://schemas.microsoft.com/office/powerpoint/2010/main" val="2356322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8DEA-C30B-AAB4-2306-FC6418218FB1}"/>
              </a:ext>
            </a:extLst>
          </p:cNvPr>
          <p:cNvSpPr>
            <a:spLocks noGrp="1"/>
          </p:cNvSpPr>
          <p:nvPr>
            <p:ph type="title" hasCustomPrompt="1"/>
          </p:nvPr>
        </p:nvSpPr>
        <p:spPr>
          <a:xfrm>
            <a:off x="838200" y="365126"/>
            <a:ext cx="8380228" cy="538641"/>
          </a:xfrm>
        </p:spPr>
        <p:txBody>
          <a:bodyPr>
            <a:normAutofit/>
          </a:bodyPr>
          <a:lstStyle>
            <a:lvl1pPr>
              <a:defRPr sz="2800" b="1">
                <a:solidFill>
                  <a:srgbClr val="993300"/>
                </a:solidFill>
                <a:latin typeface="Garamond" panose="02020404030301010803" pitchFamily="18" charset="0"/>
              </a:defRPr>
            </a:lvl1pPr>
          </a:lstStyle>
          <a:p>
            <a:r>
              <a:rPr lang="en-US"/>
              <a:t>Click to add title</a:t>
            </a:r>
            <a:endParaRPr lang="en-GB"/>
          </a:p>
        </p:txBody>
      </p:sp>
      <p:sp>
        <p:nvSpPr>
          <p:cNvPr id="3" name="Content Placeholder 2">
            <a:extLst>
              <a:ext uri="{FF2B5EF4-FFF2-40B4-BE49-F238E27FC236}">
                <a16:creationId xmlns:a16="http://schemas.microsoft.com/office/drawing/2014/main" id="{B28B3368-480B-64EE-F7D7-8350DCC29AC7}"/>
              </a:ext>
            </a:extLst>
          </p:cNvPr>
          <p:cNvSpPr>
            <a:spLocks noGrp="1"/>
          </p:cNvSpPr>
          <p:nvPr>
            <p:ph idx="1" hasCustomPrompt="1"/>
          </p:nvPr>
        </p:nvSpPr>
        <p:spPr>
          <a:xfrm>
            <a:off x="838200" y="1329072"/>
            <a:ext cx="10515600" cy="4847891"/>
          </a:xfrm>
        </p:spPr>
        <p:txBody>
          <a:bodyPr>
            <a:normAutofit/>
          </a:bodyPr>
          <a:lstStyle>
            <a:lvl1pPr>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cxnSp>
        <p:nvCxnSpPr>
          <p:cNvPr id="8" name="Straight Connector 7">
            <a:extLst>
              <a:ext uri="{FF2B5EF4-FFF2-40B4-BE49-F238E27FC236}">
                <a16:creationId xmlns:a16="http://schemas.microsoft.com/office/drawing/2014/main" id="{FD638E67-10A9-0630-91E1-7E652849C466}"/>
              </a:ext>
            </a:extLst>
          </p:cNvPr>
          <p:cNvCxnSpPr>
            <a:cxnSpLocks/>
          </p:cNvCxnSpPr>
          <p:nvPr userDrawn="1"/>
        </p:nvCxnSpPr>
        <p:spPr>
          <a:xfrm>
            <a:off x="795668" y="903767"/>
            <a:ext cx="8518453" cy="0"/>
          </a:xfrm>
          <a:prstGeom prst="line">
            <a:avLst/>
          </a:prstGeom>
          <a:ln w="19050"/>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E8669EF7-FBA5-A203-BD87-266C2968376B}"/>
              </a:ext>
            </a:extLst>
          </p:cNvPr>
          <p:cNvSpPr/>
          <p:nvPr userDrawn="1"/>
        </p:nvSpPr>
        <p:spPr>
          <a:xfrm>
            <a:off x="1274134" y="3480659"/>
            <a:ext cx="4326235" cy="2222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red text&#10;&#10;Description automatically generated">
            <a:extLst>
              <a:ext uri="{FF2B5EF4-FFF2-40B4-BE49-F238E27FC236}">
                <a16:creationId xmlns:a16="http://schemas.microsoft.com/office/drawing/2014/main" id="{EB92CD38-E9A8-E8D1-7FAE-29753A9D8B97}"/>
              </a:ext>
            </a:extLst>
          </p:cNvPr>
          <p:cNvPicPr>
            <a:picLocks noChangeAspect="1"/>
          </p:cNvPicPr>
          <p:nvPr userDrawn="1"/>
        </p:nvPicPr>
        <p:blipFill>
          <a:blip r:embed="rId2">
            <a:extLst>
              <a:ext uri="{28A0092B-C50C-407E-A947-70E740481C1C}">
                <a14:useLocalDpi xmlns:a14="http://schemas.microsoft.com/office/drawing/2010/main" val="0"/>
              </a:ext>
            </a:extLst>
          </a:blip>
          <a:srcRect l="4843" t="12831" r="5426" b="14136"/>
          <a:stretch/>
        </p:blipFill>
        <p:spPr>
          <a:xfrm>
            <a:off x="9218428" y="107704"/>
            <a:ext cx="2870805" cy="860413"/>
          </a:xfrm>
          <a:prstGeom prst="rect">
            <a:avLst/>
          </a:prstGeom>
        </p:spPr>
      </p:pic>
    </p:spTree>
    <p:extLst>
      <p:ext uri="{BB962C8B-B14F-4D97-AF65-F5344CB8AC3E}">
        <p14:creationId xmlns:p14="http://schemas.microsoft.com/office/powerpoint/2010/main" val="15005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C0-90D6-44EE-8BBD-00222CAFBB53}"/>
              </a:ext>
            </a:extLst>
          </p:cNvPr>
          <p:cNvSpPr>
            <a:spLocks noGrp="1"/>
          </p:cNvSpPr>
          <p:nvPr>
            <p:ph type="title"/>
          </p:nvPr>
        </p:nvSpPr>
        <p:spPr>
          <a:xfrm>
            <a:off x="838200" y="365125"/>
            <a:ext cx="6827635" cy="645069"/>
          </a:xfrm>
        </p:spPr>
        <p:txBody>
          <a:bodyPr>
            <a:normAutofit/>
          </a:bodyPr>
          <a:lstStyle>
            <a:lvl1pPr>
              <a:defRPr sz="3600" b="0">
                <a:solidFill>
                  <a:srgbClr val="D85327"/>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3827AD93-AEC7-462C-AB2F-4B19DD628488}"/>
              </a:ext>
            </a:extLst>
          </p:cNvPr>
          <p:cNvSpPr>
            <a:spLocks noGrp="1"/>
          </p:cNvSpPr>
          <p:nvPr>
            <p:ph idx="1"/>
          </p:nvPr>
        </p:nvSpPr>
        <p:spPr>
          <a:xfrm>
            <a:off x="334876" y="1193074"/>
            <a:ext cx="11430404" cy="4983889"/>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marL="1371600" indent="0">
              <a:buNone/>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4" name="Google Shape;88;p21">
            <a:extLst>
              <a:ext uri="{FF2B5EF4-FFF2-40B4-BE49-F238E27FC236}">
                <a16:creationId xmlns:a16="http://schemas.microsoft.com/office/drawing/2014/main" id="{E36AB5DF-37E8-4400-C3DC-F7B63E2E4922}"/>
              </a:ext>
            </a:extLst>
          </p:cNvPr>
          <p:cNvSpPr/>
          <p:nvPr userDrawn="1"/>
        </p:nvSpPr>
        <p:spPr>
          <a:xfrm>
            <a:off x="0" y="6468384"/>
            <a:ext cx="12170965" cy="389616"/>
          </a:xfrm>
          <a:prstGeom prst="rect">
            <a:avLst/>
          </a:prstGeom>
          <a:solidFill>
            <a:srgbClr val="F47734"/>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Isosceles Triangle 6">
            <a:extLst>
              <a:ext uri="{FF2B5EF4-FFF2-40B4-BE49-F238E27FC236}">
                <a16:creationId xmlns:a16="http://schemas.microsoft.com/office/drawing/2014/main" id="{ABA92D33-B16C-D227-2FFF-1F9ACA863353}"/>
              </a:ext>
            </a:extLst>
          </p:cNvPr>
          <p:cNvSpPr/>
          <p:nvPr userDrawn="1"/>
        </p:nvSpPr>
        <p:spPr>
          <a:xfrm>
            <a:off x="10154478" y="5124744"/>
            <a:ext cx="2037522" cy="1733256"/>
          </a:xfrm>
          <a:prstGeom prst="triangle">
            <a:avLst>
              <a:gd name="adj" fmla="val 100000"/>
            </a:avLst>
          </a:prstGeom>
          <a:solidFill>
            <a:srgbClr val="561B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850418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95A9F4-8EFA-489D-8967-5CC642982E60}"/>
              </a:ext>
            </a:extLst>
          </p:cNvPr>
          <p:cNvSpPr>
            <a:spLocks noGrp="1"/>
          </p:cNvSpPr>
          <p:nvPr>
            <p:ph type="dt" sz="half" idx="10"/>
          </p:nvPr>
        </p:nvSpPr>
        <p:spPr/>
        <p:txBody>
          <a:bodyPr/>
          <a:lstStyle/>
          <a:p>
            <a:fld id="{4BBE145F-6DA5-4120-B796-5C506C8025A0}" type="datetime1">
              <a:rPr lang="en-ZA" smtClean="0"/>
              <a:t>2025/12/02</a:t>
            </a:fld>
            <a:endParaRPr lang="en-ZA"/>
          </a:p>
        </p:txBody>
      </p:sp>
      <p:sp>
        <p:nvSpPr>
          <p:cNvPr id="7" name="Google Shape;85;p21">
            <a:extLst>
              <a:ext uri="{FF2B5EF4-FFF2-40B4-BE49-F238E27FC236}">
                <a16:creationId xmlns:a16="http://schemas.microsoft.com/office/drawing/2014/main" id="{42C25A98-236D-D8E9-0597-4B1426ADC2E6}"/>
              </a:ext>
            </a:extLst>
          </p:cNvPr>
          <p:cNvSpPr/>
          <p:nvPr userDrawn="1"/>
        </p:nvSpPr>
        <p:spPr>
          <a:xfrm>
            <a:off x="0" y="-7626"/>
            <a:ext cx="3283775" cy="6865626"/>
          </a:xfrm>
          <a:prstGeom prst="rect">
            <a:avLst/>
          </a:prstGeom>
          <a:solidFill>
            <a:srgbClr val="F477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88;p21">
            <a:extLst>
              <a:ext uri="{FF2B5EF4-FFF2-40B4-BE49-F238E27FC236}">
                <a16:creationId xmlns:a16="http://schemas.microsoft.com/office/drawing/2014/main" id="{BCDC0CC4-98C0-B97E-209C-CBDBCF00876C}"/>
              </a:ext>
            </a:extLst>
          </p:cNvPr>
          <p:cNvSpPr/>
          <p:nvPr userDrawn="1"/>
        </p:nvSpPr>
        <p:spPr>
          <a:xfrm>
            <a:off x="27450" y="6459811"/>
            <a:ext cx="12164550" cy="389616"/>
          </a:xfrm>
          <a:prstGeom prst="rect">
            <a:avLst/>
          </a:prstGeom>
          <a:solidFill>
            <a:srgbClr val="F47734"/>
          </a:solidFill>
          <a:ln w="12700" cap="flat" cmpd="sng">
            <a:solidFill>
              <a:srgbClr val="D954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526365B5-3DF2-39E2-C7C9-C2BF14F507DF}"/>
              </a:ext>
            </a:extLst>
          </p:cNvPr>
          <p:cNvPicPr>
            <a:picLocks noChangeAspect="1"/>
          </p:cNvPicPr>
          <p:nvPr userDrawn="1"/>
        </p:nvPicPr>
        <p:blipFill>
          <a:blip r:embed="rId2"/>
          <a:stretch>
            <a:fillRect/>
          </a:stretch>
        </p:blipFill>
        <p:spPr>
          <a:xfrm>
            <a:off x="5754799" y="5069373"/>
            <a:ext cx="3639627" cy="493819"/>
          </a:xfrm>
          <a:prstGeom prst="rect">
            <a:avLst/>
          </a:prstGeom>
        </p:spPr>
      </p:pic>
      <p:pic>
        <p:nvPicPr>
          <p:cNvPr id="18" name="Picture 17" descr="A close-up of a person pouring a pill into his hand">
            <a:extLst>
              <a:ext uri="{FF2B5EF4-FFF2-40B4-BE49-F238E27FC236}">
                <a16:creationId xmlns:a16="http://schemas.microsoft.com/office/drawing/2014/main" id="{1497CF6B-B391-FF7D-9527-73AE7E2B801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222" r="16216"/>
          <a:stretch/>
        </p:blipFill>
        <p:spPr>
          <a:xfrm>
            <a:off x="0" y="-7626"/>
            <a:ext cx="6741052" cy="6874199"/>
          </a:xfrm>
          <a:prstGeom prst="parallelogram">
            <a:avLst/>
          </a:prstGeom>
        </p:spPr>
      </p:pic>
      <p:pic>
        <p:nvPicPr>
          <p:cNvPr id="11" name="Picture 10">
            <a:extLst>
              <a:ext uri="{FF2B5EF4-FFF2-40B4-BE49-F238E27FC236}">
                <a16:creationId xmlns:a16="http://schemas.microsoft.com/office/drawing/2014/main" id="{00344C20-C7B7-6DDD-6509-46537F60AF1B}"/>
              </a:ext>
            </a:extLst>
          </p:cNvPr>
          <p:cNvPicPr>
            <a:picLocks noChangeAspect="1"/>
          </p:cNvPicPr>
          <p:nvPr userDrawn="1"/>
        </p:nvPicPr>
        <p:blipFill>
          <a:blip r:embed="rId4"/>
          <a:stretch>
            <a:fillRect/>
          </a:stretch>
        </p:blipFill>
        <p:spPr>
          <a:xfrm>
            <a:off x="8300155" y="5550074"/>
            <a:ext cx="1094271" cy="551072"/>
          </a:xfrm>
          <a:prstGeom prst="rect">
            <a:avLst/>
          </a:prstGeom>
        </p:spPr>
      </p:pic>
      <p:pic>
        <p:nvPicPr>
          <p:cNvPr id="13" name="Picture 12">
            <a:extLst>
              <a:ext uri="{FF2B5EF4-FFF2-40B4-BE49-F238E27FC236}">
                <a16:creationId xmlns:a16="http://schemas.microsoft.com/office/drawing/2014/main" id="{D0839797-C942-1FA3-88FA-E0D213134A59}"/>
              </a:ext>
            </a:extLst>
          </p:cNvPr>
          <p:cNvPicPr>
            <a:picLocks noChangeAspect="1"/>
          </p:cNvPicPr>
          <p:nvPr userDrawn="1"/>
        </p:nvPicPr>
        <p:blipFill>
          <a:blip r:embed="rId5"/>
          <a:stretch>
            <a:fillRect/>
          </a:stretch>
        </p:blipFill>
        <p:spPr>
          <a:xfrm>
            <a:off x="6741051" y="8573"/>
            <a:ext cx="5145470" cy="1908213"/>
          </a:xfrm>
          <a:prstGeom prst="rect">
            <a:avLst/>
          </a:prstGeom>
        </p:spPr>
      </p:pic>
      <p:sp>
        <p:nvSpPr>
          <p:cNvPr id="14" name="Isosceles Triangle 13">
            <a:extLst>
              <a:ext uri="{FF2B5EF4-FFF2-40B4-BE49-F238E27FC236}">
                <a16:creationId xmlns:a16="http://schemas.microsoft.com/office/drawing/2014/main" id="{74FD3C92-D4CA-0DB9-4685-BA85A6C69769}"/>
              </a:ext>
            </a:extLst>
          </p:cNvPr>
          <p:cNvSpPr/>
          <p:nvPr userDrawn="1"/>
        </p:nvSpPr>
        <p:spPr>
          <a:xfrm>
            <a:off x="10168534" y="5129841"/>
            <a:ext cx="2037522" cy="1733256"/>
          </a:xfrm>
          <a:prstGeom prst="triangle">
            <a:avLst>
              <a:gd name="adj" fmla="val 100000"/>
            </a:avLst>
          </a:prstGeom>
          <a:solidFill>
            <a:srgbClr val="561B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 name="Picture 1">
            <a:extLst>
              <a:ext uri="{FF2B5EF4-FFF2-40B4-BE49-F238E27FC236}">
                <a16:creationId xmlns:a16="http://schemas.microsoft.com/office/drawing/2014/main" id="{76A39EAE-D420-7739-8585-0563AA80511A}"/>
              </a:ext>
            </a:extLst>
          </p:cNvPr>
          <p:cNvPicPr>
            <a:picLocks noChangeAspect="1"/>
          </p:cNvPicPr>
          <p:nvPr userDrawn="1"/>
        </p:nvPicPr>
        <p:blipFill>
          <a:blip r:embed="rId6"/>
          <a:stretch>
            <a:fillRect/>
          </a:stretch>
        </p:blipFill>
        <p:spPr>
          <a:xfrm>
            <a:off x="9649705" y="5379694"/>
            <a:ext cx="948626" cy="948626"/>
          </a:xfrm>
          <a:prstGeom prst="rect">
            <a:avLst/>
          </a:prstGeom>
        </p:spPr>
      </p:pic>
      <p:pic>
        <p:nvPicPr>
          <p:cNvPr id="5" name="Picture 4">
            <a:extLst>
              <a:ext uri="{FF2B5EF4-FFF2-40B4-BE49-F238E27FC236}">
                <a16:creationId xmlns:a16="http://schemas.microsoft.com/office/drawing/2014/main" id="{C6DAA211-D9EB-990D-CCAF-78EF9CE823F2}"/>
              </a:ext>
            </a:extLst>
          </p:cNvPr>
          <p:cNvPicPr>
            <a:picLocks noChangeAspect="1"/>
          </p:cNvPicPr>
          <p:nvPr userDrawn="1"/>
        </p:nvPicPr>
        <p:blipFill>
          <a:blip r:embed="rId7"/>
          <a:stretch>
            <a:fillRect/>
          </a:stretch>
        </p:blipFill>
        <p:spPr>
          <a:xfrm>
            <a:off x="5660730" y="5655864"/>
            <a:ext cx="2381250" cy="609600"/>
          </a:xfrm>
          <a:prstGeom prst="rect">
            <a:avLst/>
          </a:prstGeom>
        </p:spPr>
      </p:pic>
    </p:spTree>
    <p:extLst>
      <p:ext uri="{BB962C8B-B14F-4D97-AF65-F5344CB8AC3E}">
        <p14:creationId xmlns:p14="http://schemas.microsoft.com/office/powerpoint/2010/main" val="6797168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29AA-25B2-46E8-B0C9-7D6185C8829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0BE7B2D-D0E2-49D2-A081-7A3D2B46A6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AF5787A-AB8F-442F-A26B-C9DA0F147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580C3CF-F105-4D66-9A61-F115F29E8F71}"/>
              </a:ext>
            </a:extLst>
          </p:cNvPr>
          <p:cNvSpPr>
            <a:spLocks noGrp="1"/>
          </p:cNvSpPr>
          <p:nvPr>
            <p:ph type="dt" sz="half" idx="10"/>
          </p:nvPr>
        </p:nvSpPr>
        <p:spPr/>
        <p:txBody>
          <a:bodyPr/>
          <a:lstStyle/>
          <a:p>
            <a:fld id="{888FF69C-9A9F-477C-BC0E-51ED537629AC}" type="datetime1">
              <a:rPr lang="en-ZA" smtClean="0"/>
              <a:t>2025/12/02</a:t>
            </a:fld>
            <a:endParaRPr lang="en-ZA"/>
          </a:p>
        </p:txBody>
      </p:sp>
      <p:sp>
        <p:nvSpPr>
          <p:cNvPr id="6" name="Footer Placeholder 5">
            <a:extLst>
              <a:ext uri="{FF2B5EF4-FFF2-40B4-BE49-F238E27FC236}">
                <a16:creationId xmlns:a16="http://schemas.microsoft.com/office/drawing/2014/main" id="{FB64DBD6-76F1-4B36-B03F-193C2C90298B}"/>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B7373B44-D745-408A-92D4-41D0131B66AD}"/>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1877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386E-B291-40AC-9F66-E560A444BC9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0BBC494-2465-483E-8683-7892622A3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AB40CD-FE46-4B2F-899D-2AC3F7D85D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45C429E-E7E5-4DC9-9CE4-DF8B4FA27B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311BF2-5FE9-46E8-A196-3A09681BE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E1B3255-BCD1-4309-AD1E-F2E651BBEE11}"/>
              </a:ext>
            </a:extLst>
          </p:cNvPr>
          <p:cNvSpPr>
            <a:spLocks noGrp="1"/>
          </p:cNvSpPr>
          <p:nvPr>
            <p:ph type="dt" sz="half" idx="10"/>
          </p:nvPr>
        </p:nvSpPr>
        <p:spPr/>
        <p:txBody>
          <a:bodyPr/>
          <a:lstStyle/>
          <a:p>
            <a:fld id="{DD8B0AB2-5740-438B-A64E-5A04BE3898DE}" type="datetime1">
              <a:rPr lang="en-ZA" smtClean="0"/>
              <a:t>2025/12/02</a:t>
            </a:fld>
            <a:endParaRPr lang="en-ZA"/>
          </a:p>
        </p:txBody>
      </p:sp>
      <p:sp>
        <p:nvSpPr>
          <p:cNvPr id="8" name="Footer Placeholder 7">
            <a:extLst>
              <a:ext uri="{FF2B5EF4-FFF2-40B4-BE49-F238E27FC236}">
                <a16:creationId xmlns:a16="http://schemas.microsoft.com/office/drawing/2014/main" id="{A64F60C4-8EE8-4F06-85E2-F416A7362857}"/>
              </a:ext>
            </a:extLst>
          </p:cNvPr>
          <p:cNvSpPr>
            <a:spLocks noGrp="1"/>
          </p:cNvSpPr>
          <p:nvPr>
            <p:ph type="ftr" sz="quarter" idx="11"/>
          </p:nvPr>
        </p:nvSpPr>
        <p:spPr/>
        <p:txBody>
          <a:bodyPr/>
          <a:lstStyle/>
          <a:p>
            <a:r>
              <a:rPr lang="en-ZA"/>
              <a:t>Business Confidential</a:t>
            </a:r>
          </a:p>
        </p:txBody>
      </p:sp>
      <p:sp>
        <p:nvSpPr>
          <p:cNvPr id="9" name="Slide Number Placeholder 8">
            <a:extLst>
              <a:ext uri="{FF2B5EF4-FFF2-40B4-BE49-F238E27FC236}">
                <a16:creationId xmlns:a16="http://schemas.microsoft.com/office/drawing/2014/main" id="{E4BAEC44-0376-40CE-99A9-55D06CFA06D6}"/>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190317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9552-8C80-4914-A0C7-12FC344A9DB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625DF68-79CA-48C2-B41F-54FBCA562F75}"/>
              </a:ext>
            </a:extLst>
          </p:cNvPr>
          <p:cNvSpPr>
            <a:spLocks noGrp="1"/>
          </p:cNvSpPr>
          <p:nvPr>
            <p:ph type="dt" sz="half" idx="10"/>
          </p:nvPr>
        </p:nvSpPr>
        <p:spPr/>
        <p:txBody>
          <a:bodyPr/>
          <a:lstStyle/>
          <a:p>
            <a:fld id="{75CF88A4-9873-44D7-964E-DF50FC65B01E}" type="datetime1">
              <a:rPr lang="en-ZA" smtClean="0"/>
              <a:t>2025/12/02</a:t>
            </a:fld>
            <a:endParaRPr lang="en-ZA"/>
          </a:p>
        </p:txBody>
      </p:sp>
      <p:sp>
        <p:nvSpPr>
          <p:cNvPr id="4" name="Footer Placeholder 3">
            <a:extLst>
              <a:ext uri="{FF2B5EF4-FFF2-40B4-BE49-F238E27FC236}">
                <a16:creationId xmlns:a16="http://schemas.microsoft.com/office/drawing/2014/main" id="{58631F56-E01E-4C85-B319-A85FBEFBB81B}"/>
              </a:ext>
            </a:extLst>
          </p:cNvPr>
          <p:cNvSpPr>
            <a:spLocks noGrp="1"/>
          </p:cNvSpPr>
          <p:nvPr>
            <p:ph type="ftr" sz="quarter" idx="11"/>
          </p:nvPr>
        </p:nvSpPr>
        <p:spPr/>
        <p:txBody>
          <a:bodyPr/>
          <a:lstStyle/>
          <a:p>
            <a:r>
              <a:rPr lang="en-ZA"/>
              <a:t>Business Confidential</a:t>
            </a:r>
          </a:p>
        </p:txBody>
      </p:sp>
      <p:sp>
        <p:nvSpPr>
          <p:cNvPr id="5" name="Slide Number Placeholder 4">
            <a:extLst>
              <a:ext uri="{FF2B5EF4-FFF2-40B4-BE49-F238E27FC236}">
                <a16:creationId xmlns:a16="http://schemas.microsoft.com/office/drawing/2014/main" id="{5C1AD95A-1A1A-4656-A195-DF2642B7B038}"/>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213702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4583-D8B4-407C-8162-4964DD809ED7}"/>
              </a:ext>
            </a:extLst>
          </p:cNvPr>
          <p:cNvSpPr>
            <a:spLocks noGrp="1"/>
          </p:cNvSpPr>
          <p:nvPr>
            <p:ph type="dt" sz="half" idx="10"/>
          </p:nvPr>
        </p:nvSpPr>
        <p:spPr/>
        <p:txBody>
          <a:bodyPr/>
          <a:lstStyle/>
          <a:p>
            <a:fld id="{73CE0B1D-A7D5-4FAE-816D-7C2632CD26CE}" type="datetime1">
              <a:rPr lang="en-ZA" smtClean="0"/>
              <a:t>2025/12/02</a:t>
            </a:fld>
            <a:endParaRPr lang="en-ZA"/>
          </a:p>
        </p:txBody>
      </p:sp>
      <p:sp>
        <p:nvSpPr>
          <p:cNvPr id="3" name="Footer Placeholder 2">
            <a:extLst>
              <a:ext uri="{FF2B5EF4-FFF2-40B4-BE49-F238E27FC236}">
                <a16:creationId xmlns:a16="http://schemas.microsoft.com/office/drawing/2014/main" id="{DB88D757-58F3-4BCE-8C01-BD1A667A4D8F}"/>
              </a:ext>
            </a:extLst>
          </p:cNvPr>
          <p:cNvSpPr>
            <a:spLocks noGrp="1"/>
          </p:cNvSpPr>
          <p:nvPr>
            <p:ph type="ftr" sz="quarter" idx="11"/>
          </p:nvPr>
        </p:nvSpPr>
        <p:spPr/>
        <p:txBody>
          <a:bodyPr/>
          <a:lstStyle/>
          <a:p>
            <a:r>
              <a:rPr lang="en-ZA"/>
              <a:t>Business Confidential</a:t>
            </a:r>
          </a:p>
        </p:txBody>
      </p:sp>
      <p:sp>
        <p:nvSpPr>
          <p:cNvPr id="4" name="Slide Number Placeholder 3">
            <a:extLst>
              <a:ext uri="{FF2B5EF4-FFF2-40B4-BE49-F238E27FC236}">
                <a16:creationId xmlns:a16="http://schemas.microsoft.com/office/drawing/2014/main" id="{94C98004-82A7-4CAA-ACEE-428564E32DF1}"/>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236399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6CD-A09E-4CB0-998D-108339941C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10678129-9B4B-4041-A735-1D4D0DA4F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F891C59-D6B1-4D51-B983-779128EC2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8F0BF-06B3-4080-980E-83F0AEC8E7F6}"/>
              </a:ext>
            </a:extLst>
          </p:cNvPr>
          <p:cNvSpPr>
            <a:spLocks noGrp="1"/>
          </p:cNvSpPr>
          <p:nvPr>
            <p:ph type="dt" sz="half" idx="10"/>
          </p:nvPr>
        </p:nvSpPr>
        <p:spPr/>
        <p:txBody>
          <a:bodyPr/>
          <a:lstStyle/>
          <a:p>
            <a:fld id="{38A10632-EAED-4BC2-B574-CFEDCC3FDAD8}" type="datetime1">
              <a:rPr lang="en-ZA" smtClean="0"/>
              <a:t>2025/12/02</a:t>
            </a:fld>
            <a:endParaRPr lang="en-ZA"/>
          </a:p>
        </p:txBody>
      </p:sp>
      <p:sp>
        <p:nvSpPr>
          <p:cNvPr id="6" name="Footer Placeholder 5">
            <a:extLst>
              <a:ext uri="{FF2B5EF4-FFF2-40B4-BE49-F238E27FC236}">
                <a16:creationId xmlns:a16="http://schemas.microsoft.com/office/drawing/2014/main" id="{E2D6C3E8-EED6-4E30-9724-E738B31B4C5C}"/>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CC2A5116-05C0-48D2-8E08-16F3E7C64F0D}"/>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228274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44E94D-4631-4775-B4A4-A3DB7D729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6A16FFB-E863-4BB5-ADEE-81BC7FA7F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E7D6E4D8-3261-4317-A9D6-9F42D14A4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47D41-11E0-4D7C-9813-21FF8CDDA849}" type="datetime1">
              <a:rPr lang="en-ZA" smtClean="0"/>
              <a:t>2025/12/02</a:t>
            </a:fld>
            <a:endParaRPr lang="en-ZA"/>
          </a:p>
        </p:txBody>
      </p:sp>
      <p:sp>
        <p:nvSpPr>
          <p:cNvPr id="5" name="Footer Placeholder 4">
            <a:extLst>
              <a:ext uri="{FF2B5EF4-FFF2-40B4-BE49-F238E27FC236}">
                <a16:creationId xmlns:a16="http://schemas.microsoft.com/office/drawing/2014/main" id="{AAD5DE15-9392-40E3-9927-A7C45DFE71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a:t>Business Confidential</a:t>
            </a:r>
          </a:p>
        </p:txBody>
      </p:sp>
      <p:sp>
        <p:nvSpPr>
          <p:cNvPr id="6" name="Slide Number Placeholder 5">
            <a:extLst>
              <a:ext uri="{FF2B5EF4-FFF2-40B4-BE49-F238E27FC236}">
                <a16:creationId xmlns:a16="http://schemas.microsoft.com/office/drawing/2014/main" id="{2CAD6C90-AC98-4846-BB84-3EC20BAFE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B42D1-C534-400D-BC72-5CE77A30CD5B}" type="slidenum">
              <a:rPr lang="en-ZA" smtClean="0"/>
              <a:t>‹#›</a:t>
            </a:fld>
            <a:endParaRPr lang="en-ZA"/>
          </a:p>
        </p:txBody>
      </p:sp>
      <p:pic>
        <p:nvPicPr>
          <p:cNvPr id="9" name="Google Shape;69;p19" descr="Icon&#10;&#10;Description automatically generated">
            <a:extLst>
              <a:ext uri="{FF2B5EF4-FFF2-40B4-BE49-F238E27FC236}">
                <a16:creationId xmlns:a16="http://schemas.microsoft.com/office/drawing/2014/main" id="{16475986-3960-A2BC-2E9D-0E3095C4223B}"/>
              </a:ext>
            </a:extLst>
          </p:cNvPr>
          <p:cNvPicPr preferRelativeResize="0"/>
          <p:nvPr userDrawn="1"/>
        </p:nvPicPr>
        <p:blipFill rotWithShape="1">
          <a:blip r:embed="rId14">
            <a:alphaModFix/>
          </a:blip>
          <a:srcRect/>
          <a:stretch/>
        </p:blipFill>
        <p:spPr>
          <a:xfrm>
            <a:off x="105530" y="177362"/>
            <a:ext cx="1524000" cy="914400"/>
          </a:xfrm>
          <a:prstGeom prst="rect">
            <a:avLst/>
          </a:prstGeom>
          <a:noFill/>
          <a:ln>
            <a:noFill/>
          </a:ln>
        </p:spPr>
      </p:pic>
    </p:spTree>
    <p:extLst>
      <p:ext uri="{BB962C8B-B14F-4D97-AF65-F5344CB8AC3E}">
        <p14:creationId xmlns:p14="http://schemas.microsoft.com/office/powerpoint/2010/main" val="103504628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C7D7A-B720-E54B-810D-1054F0EF48CC}" type="slidenum">
              <a:rPr lang="en-US" smtClean="0"/>
              <a:t>‹#›</a:t>
            </a:fld>
            <a:endParaRPr lang="en-US" dirty="0"/>
          </a:p>
        </p:txBody>
      </p:sp>
    </p:spTree>
    <p:extLst>
      <p:ext uri="{BB962C8B-B14F-4D97-AF65-F5344CB8AC3E}">
        <p14:creationId xmlns:p14="http://schemas.microsoft.com/office/powerpoint/2010/main" val="28334304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542F5-26EF-C202-4FA5-22A526EF4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9E3041-E705-96CB-D849-73F56CAEA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1A61C7-4B2F-9A10-6335-23DF60BA95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26C620-F6AC-C7B4-6543-08246FFC21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a:t>1</a:t>
            </a:r>
          </a:p>
        </p:txBody>
      </p:sp>
    </p:spTree>
    <p:extLst>
      <p:ext uri="{BB962C8B-B14F-4D97-AF65-F5344CB8AC3E}">
        <p14:creationId xmlns:p14="http://schemas.microsoft.com/office/powerpoint/2010/main" val="3754984672"/>
      </p:ext>
    </p:extLst>
  </p:cSld>
  <p:clrMap bg1="lt1" tx1="dk1" bg2="lt2" tx2="dk2" accent1="accent1" accent2="accent2" accent3="accent3" accent4="accent4" accent5="accent5" accent6="accent6" hlink="hlink" folHlink="folHlink"/>
  <p:sldLayoutIdLst>
    <p:sldLayoutId id="2147483676" r:id="rId1"/>
    <p:sldLayoutId id="2147483677"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5.bin"/><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6.bin"/><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2.emf"/><Relationship Id="rId5" Type="http://schemas.openxmlformats.org/officeDocument/2006/relationships/oleObject" Target="../embeddings/oleObject7.bin"/><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5.emf"/><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hyperlink" Target="https://openmolecules.org/datawarrior/" TargetMode="External"/><Relationship Id="rId13" Type="http://schemas.openxmlformats.org/officeDocument/2006/relationships/hyperlink" Target="https://www.moldiscovery.com/software/metasite/" TargetMode="External"/><Relationship Id="rId3" Type="http://schemas.openxmlformats.org/officeDocument/2006/relationships/hyperlink" Target="https://www.ebi.ac.uk/chembl" TargetMode="External"/><Relationship Id="rId7" Type="http://schemas.openxmlformats.org/officeDocument/2006/relationships/hyperlink" Target="https://tritrypdb.org/tritrypdb/app" TargetMode="External"/><Relationship Id="rId12" Type="http://schemas.openxmlformats.org/officeDocument/2006/relationships/hyperlink" Target="https://alphafold.ebi.ac.uk/" TargetMode="External"/><Relationship Id="rId17" Type="http://schemas.openxmlformats.org/officeDocument/2006/relationships/hyperlink" Target="https://www.eyesopen.com/" TargetMode="External"/><Relationship Id="rId2" Type="http://schemas.openxmlformats.org/officeDocument/2006/relationships/hyperlink" Target="https://pmc.ncbi.nlm.nih.gov/" TargetMode="External"/><Relationship Id="rId16" Type="http://schemas.openxmlformats.org/officeDocument/2006/relationships/hyperlink" Target="https://www.chemcomp.com/en/index.htm" TargetMode="External"/><Relationship Id="rId1" Type="http://schemas.openxmlformats.org/officeDocument/2006/relationships/slideLayout" Target="../slideLayouts/slideLayout3.xml"/><Relationship Id="rId6" Type="http://schemas.openxmlformats.org/officeDocument/2006/relationships/hyperlink" Target="https://plasmodb.org/plasmo/app" TargetMode="External"/><Relationship Id="rId11" Type="http://schemas.openxmlformats.org/officeDocument/2006/relationships/hyperlink" Target="https://klifs.net/index.php" TargetMode="External"/><Relationship Id="rId5" Type="http://schemas.openxmlformats.org/officeDocument/2006/relationships/hyperlink" Target="https://blast.ncbi.nlm.nih.gov/Blast.cgi?CMD=Web&amp;PAGETYPE=BLASTHome" TargetMode="External"/><Relationship Id="rId15" Type="http://schemas.openxmlformats.org/officeDocument/2006/relationships/hyperlink" Target="https://www.schrodinger.com/" TargetMode="External"/><Relationship Id="rId10" Type="http://schemas.openxmlformats.org/officeDocument/2006/relationships/hyperlink" Target="https://www.rcsb.org/" TargetMode="External"/><Relationship Id="rId4" Type="http://schemas.openxmlformats.org/officeDocument/2006/relationships/hyperlink" Target="https://www.cas.org/solutions/cas-scifinder-discovery-platform/cas-scifinder" TargetMode="External"/><Relationship Id="rId9" Type="http://schemas.openxmlformats.org/officeDocument/2006/relationships/hyperlink" Target="https://www.ccdc.cam.ac.uk/solutions/software/webcsd/" TargetMode="External"/><Relationship Id="rId14" Type="http://schemas.openxmlformats.org/officeDocument/2006/relationships/hyperlink" Target="https://anaconda.org/conda-forge/pymol-open-sourc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1.bin"/><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2.wmf"/><Relationship Id="rId7" Type="http://schemas.openxmlformats.org/officeDocument/2006/relationships/image" Target="../media/image25.wmf"/><Relationship Id="rId2" Type="http://schemas.openxmlformats.org/officeDocument/2006/relationships/oleObject" Target="../embeddings/oleObject2.bin"/><Relationship Id="rId1" Type="http://schemas.openxmlformats.org/officeDocument/2006/relationships/slideLayout" Target="../slideLayouts/slideLayout3.xml"/><Relationship Id="rId6" Type="http://schemas.openxmlformats.org/officeDocument/2006/relationships/oleObject" Target="../embeddings/oleObject3.bin"/><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p19">
            <a:extLst>
              <a:ext uri="{FF2B5EF4-FFF2-40B4-BE49-F238E27FC236}">
                <a16:creationId xmlns:a16="http://schemas.microsoft.com/office/drawing/2014/main" id="{FFFC2622-3DA9-6465-B414-FAFDB1CF650F}"/>
              </a:ext>
            </a:extLst>
          </p:cNvPr>
          <p:cNvSpPr txBox="1"/>
          <p:nvPr/>
        </p:nvSpPr>
        <p:spPr>
          <a:xfrm>
            <a:off x="6235249" y="1845700"/>
            <a:ext cx="5787186" cy="2677616"/>
          </a:xfrm>
          <a:prstGeom prst="rect">
            <a:avLst/>
          </a:prstGeom>
          <a:noFill/>
          <a:ln>
            <a:noFill/>
          </a:ln>
        </p:spPr>
        <p:txBody>
          <a:bodyPr spcFirstLastPara="1" wrap="square" lIns="91425" tIns="45700" rIns="91425" bIns="45700" anchor="t" anchorCtr="0">
            <a:spAutoFit/>
          </a:bodyPr>
          <a:lstStyle/>
          <a:p>
            <a:pPr lvl="0" algn="ctr"/>
            <a:r>
              <a:rPr lang="en-US" sz="3200" b="1" dirty="0">
                <a:solidFill>
                  <a:srgbClr val="561B0D"/>
                </a:solidFill>
                <a:latin typeface="Arial"/>
                <a:ea typeface="Arial"/>
                <a:cs typeface="Arial"/>
                <a:sym typeface="Arial"/>
              </a:rPr>
              <a:t>Drug Discovery and Development Course </a:t>
            </a:r>
            <a:endParaRPr lang="en-US" sz="3200" b="1" dirty="0">
              <a:solidFill>
                <a:schemeClr val="dk1"/>
              </a:solidFill>
              <a:latin typeface="Arial"/>
              <a:ea typeface="Arial"/>
              <a:cs typeface="Arial"/>
              <a:sym typeface="Arial"/>
            </a:endParaRPr>
          </a:p>
          <a:p>
            <a:pPr marL="0" marR="0" lvl="0" indent="0" algn="ctr" rtl="0">
              <a:spcBef>
                <a:spcPts val="0"/>
              </a:spcBef>
              <a:spcAft>
                <a:spcPts val="0"/>
              </a:spcAft>
              <a:buNone/>
            </a:pPr>
            <a:endParaRPr lang="en-US" sz="2000" dirty="0">
              <a:solidFill>
                <a:srgbClr val="242424"/>
              </a:solidFill>
              <a:latin typeface="Arial"/>
              <a:ea typeface="Arial"/>
              <a:cs typeface="Arial"/>
              <a:sym typeface="Arial"/>
            </a:endParaRPr>
          </a:p>
          <a:p>
            <a:pPr marL="0" marR="0" lvl="0" indent="0" algn="ctr" rtl="0">
              <a:spcBef>
                <a:spcPts val="0"/>
              </a:spcBef>
              <a:spcAft>
                <a:spcPts val="0"/>
              </a:spcAft>
              <a:buNone/>
            </a:pPr>
            <a:endParaRPr lang="en-US" sz="2000" dirty="0">
              <a:solidFill>
                <a:srgbClr val="242424"/>
              </a:solidFill>
              <a:latin typeface="Arial"/>
              <a:ea typeface="Arial"/>
              <a:cs typeface="Arial"/>
              <a:sym typeface="Arial"/>
            </a:endParaRPr>
          </a:p>
          <a:p>
            <a:pPr marL="0" marR="0" lvl="0" indent="0" algn="ctr" rtl="0">
              <a:spcBef>
                <a:spcPts val="0"/>
              </a:spcBef>
              <a:spcAft>
                <a:spcPts val="0"/>
              </a:spcAft>
              <a:buNone/>
            </a:pPr>
            <a:r>
              <a:rPr lang="en-US" sz="2400" b="1" i="1" dirty="0">
                <a:solidFill>
                  <a:srgbClr val="242424"/>
                </a:solidFill>
                <a:latin typeface="Arial"/>
                <a:ea typeface="Arial"/>
                <a:cs typeface="Arial"/>
                <a:sym typeface="Arial"/>
              </a:rPr>
              <a:t>in silico </a:t>
            </a:r>
            <a:r>
              <a:rPr lang="en-US" sz="2400" b="1" i="0" dirty="0">
                <a:solidFill>
                  <a:srgbClr val="242424"/>
                </a:solidFill>
                <a:latin typeface="Arial"/>
                <a:ea typeface="Arial"/>
                <a:cs typeface="Arial"/>
                <a:sym typeface="Arial"/>
              </a:rPr>
              <a:t>approaches to drug design</a:t>
            </a:r>
          </a:p>
          <a:p>
            <a:pPr marL="0" marR="0" lvl="0" indent="0" algn="ctr" rtl="0">
              <a:spcBef>
                <a:spcPts val="0"/>
              </a:spcBef>
              <a:spcAft>
                <a:spcPts val="0"/>
              </a:spcAft>
              <a:buNone/>
            </a:pPr>
            <a:endParaRPr lang="en-US" sz="2000" b="0" i="0" dirty="0">
              <a:solidFill>
                <a:srgbClr val="242424"/>
              </a:solidFill>
              <a:latin typeface="Arial"/>
              <a:ea typeface="Arial"/>
              <a:cs typeface="Arial"/>
              <a:sym typeface="Arial"/>
            </a:endParaRPr>
          </a:p>
          <a:p>
            <a:pPr marL="0" marR="0" lvl="0" indent="0" algn="ctr" rtl="0">
              <a:spcBef>
                <a:spcPts val="0"/>
              </a:spcBef>
              <a:spcAft>
                <a:spcPts val="0"/>
              </a:spcAft>
              <a:buNone/>
            </a:pPr>
            <a:r>
              <a:rPr lang="en-US" sz="2000" dirty="0">
                <a:solidFill>
                  <a:srgbClr val="242424"/>
                </a:solidFill>
                <a:latin typeface="Arial"/>
                <a:ea typeface="Arial"/>
                <a:cs typeface="Arial"/>
                <a:sym typeface="Arial"/>
              </a:rPr>
              <a:t>Joe Eyermann</a:t>
            </a:r>
            <a:endParaRPr sz="2000" b="0" i="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0086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4AED-E7CC-F3DE-5EC0-F5F20AA9ACF1}"/>
              </a:ext>
            </a:extLst>
          </p:cNvPr>
          <p:cNvSpPr>
            <a:spLocks noGrp="1"/>
          </p:cNvSpPr>
          <p:nvPr>
            <p:ph type="title"/>
          </p:nvPr>
        </p:nvSpPr>
        <p:spPr>
          <a:xfrm>
            <a:off x="479376" y="114829"/>
            <a:ext cx="9475749" cy="645069"/>
          </a:xfrm>
        </p:spPr>
        <p:txBody>
          <a:bodyPr>
            <a:normAutofit fontScale="90000"/>
          </a:bodyPr>
          <a:lstStyle/>
          <a:p>
            <a:r>
              <a:rPr lang="en-US" sz="4000" b="1" dirty="0"/>
              <a:t>AstraZeneca’s Topoisomerase II Inhibitors</a:t>
            </a:r>
            <a:endParaRPr lang="en-US" sz="4000" dirty="0"/>
          </a:p>
        </p:txBody>
      </p:sp>
      <p:grpSp>
        <p:nvGrpSpPr>
          <p:cNvPr id="13" name="Group 12">
            <a:extLst>
              <a:ext uri="{FF2B5EF4-FFF2-40B4-BE49-F238E27FC236}">
                <a16:creationId xmlns:a16="http://schemas.microsoft.com/office/drawing/2014/main" id="{D483BFA4-0DE3-C74B-6597-7B1EAD20EDBD}"/>
              </a:ext>
            </a:extLst>
          </p:cNvPr>
          <p:cNvGrpSpPr/>
          <p:nvPr/>
        </p:nvGrpSpPr>
        <p:grpSpPr>
          <a:xfrm>
            <a:off x="551384" y="836712"/>
            <a:ext cx="8651876" cy="5468374"/>
            <a:chOff x="538216" y="836023"/>
            <a:chExt cx="8651876" cy="5468374"/>
          </a:xfrm>
        </p:grpSpPr>
        <p:sp>
          <p:nvSpPr>
            <p:cNvPr id="6" name="Text Box 3">
              <a:extLst>
                <a:ext uri="{FF2B5EF4-FFF2-40B4-BE49-F238E27FC236}">
                  <a16:creationId xmlns:a16="http://schemas.microsoft.com/office/drawing/2014/main" id="{0D3D4CBC-EE67-5FCE-D3CC-9209479FF965}"/>
                </a:ext>
              </a:extLst>
            </p:cNvPr>
            <p:cNvSpPr txBox="1">
              <a:spLocks noChangeArrowheads="1"/>
            </p:cNvSpPr>
            <p:nvPr/>
          </p:nvSpPr>
          <p:spPr bwMode="auto">
            <a:xfrm>
              <a:off x="579492" y="2517184"/>
              <a:ext cx="3429000" cy="2215991"/>
            </a:xfrm>
            <a:prstGeom prst="rect">
              <a:avLst/>
            </a:prstGeom>
            <a:noFill/>
            <a:ln w="9525">
              <a:noFill/>
              <a:miter lim="800000"/>
              <a:headEnd/>
              <a:tailEnd/>
            </a:ln>
            <a:effectLst/>
          </p:spPr>
          <p:txBody>
            <a:bodyPr>
              <a:spAutoFit/>
            </a:bodyPr>
            <a:lstStyle/>
            <a:p>
              <a:pPr>
                <a:spcBef>
                  <a:spcPct val="50000"/>
                </a:spcBef>
              </a:pPr>
              <a:r>
                <a:rPr lang="en-US" sz="1800" b="1" dirty="0"/>
                <a:t>GSK, C-linked</a:t>
              </a:r>
            </a:p>
            <a:p>
              <a:pPr>
                <a:spcBef>
                  <a:spcPct val="50000"/>
                </a:spcBef>
              </a:pPr>
              <a:r>
                <a:rPr lang="en-US" sz="1600" dirty="0"/>
                <a:t>MIC </a:t>
              </a:r>
              <a:r>
                <a:rPr lang="en-US" sz="1600" dirty="0" err="1"/>
                <a:t>Sau</a:t>
              </a:r>
              <a:r>
                <a:rPr lang="en-US" sz="1600" dirty="0"/>
                <a:t> 516 = 0.03 </a:t>
              </a:r>
              <a:r>
                <a:rPr lang="en-US" sz="1600" dirty="0" err="1"/>
                <a:t>uM</a:t>
              </a:r>
              <a:r>
                <a:rPr lang="en-US" sz="1600" dirty="0"/>
                <a:t> </a:t>
              </a:r>
            </a:p>
            <a:p>
              <a:pPr>
                <a:spcBef>
                  <a:spcPct val="50000"/>
                </a:spcBef>
              </a:pPr>
              <a:r>
                <a:rPr lang="en-US" sz="1600" dirty="0" err="1"/>
                <a:t>hERG</a:t>
              </a:r>
              <a:r>
                <a:rPr lang="en-US" sz="1600" dirty="0"/>
                <a:t>            = 4.4 </a:t>
              </a:r>
              <a:r>
                <a:rPr lang="en-US" sz="1600" dirty="0" err="1"/>
                <a:t>uM</a:t>
              </a:r>
              <a:endParaRPr lang="en-US" sz="1600" dirty="0"/>
            </a:p>
            <a:p>
              <a:pPr>
                <a:spcBef>
                  <a:spcPct val="50000"/>
                </a:spcBef>
              </a:pPr>
              <a:r>
                <a:rPr lang="en-US" sz="1600" dirty="0"/>
                <a:t>fu  (human)    = 6 %</a:t>
              </a:r>
            </a:p>
            <a:p>
              <a:pPr>
                <a:spcBef>
                  <a:spcPct val="50000"/>
                </a:spcBef>
              </a:pPr>
              <a:r>
                <a:rPr lang="en-US" sz="1600" b="1" dirty="0"/>
                <a:t>Log D            = 1.8</a:t>
              </a:r>
            </a:p>
            <a:p>
              <a:pPr>
                <a:spcBef>
                  <a:spcPct val="50000"/>
                </a:spcBef>
              </a:pPr>
              <a:r>
                <a:rPr lang="en-US" sz="1600" b="1" dirty="0" err="1"/>
                <a:t>pKa</a:t>
              </a:r>
              <a:r>
                <a:rPr lang="en-US" sz="1600" b="1" dirty="0"/>
                <a:t>               </a:t>
              </a:r>
            </a:p>
          </p:txBody>
        </p:sp>
        <p:sp>
          <p:nvSpPr>
            <p:cNvPr id="7" name="Text Box 4">
              <a:extLst>
                <a:ext uri="{FF2B5EF4-FFF2-40B4-BE49-F238E27FC236}">
                  <a16:creationId xmlns:a16="http://schemas.microsoft.com/office/drawing/2014/main" id="{A234081C-1C18-0C51-60B3-1B81F2808DD6}"/>
                </a:ext>
              </a:extLst>
            </p:cNvPr>
            <p:cNvSpPr txBox="1">
              <a:spLocks noChangeArrowheads="1"/>
            </p:cNvSpPr>
            <p:nvPr/>
          </p:nvSpPr>
          <p:spPr bwMode="auto">
            <a:xfrm>
              <a:off x="3322692" y="2517184"/>
              <a:ext cx="2286000" cy="2585323"/>
            </a:xfrm>
            <a:prstGeom prst="rect">
              <a:avLst/>
            </a:prstGeom>
            <a:noFill/>
            <a:ln w="9525">
              <a:noFill/>
              <a:miter lim="800000"/>
              <a:headEnd/>
              <a:tailEnd/>
            </a:ln>
            <a:effectLst/>
          </p:spPr>
          <p:txBody>
            <a:bodyPr wrap="square">
              <a:spAutoFit/>
            </a:bodyPr>
            <a:lstStyle/>
            <a:p>
              <a:pPr>
                <a:spcBef>
                  <a:spcPct val="50000"/>
                </a:spcBef>
              </a:pPr>
              <a:r>
                <a:rPr lang="en-US" sz="1800" b="1" dirty="0">
                  <a:solidFill>
                    <a:srgbClr val="00B050"/>
                  </a:solidFill>
                </a:rPr>
                <a:t>AZD5206</a:t>
              </a:r>
              <a:r>
                <a:rPr lang="en-US" sz="1800" b="1" dirty="0">
                  <a:solidFill>
                    <a:srgbClr val="0303BD"/>
                  </a:solidFill>
                </a:rPr>
                <a:t>, N-linked </a:t>
              </a:r>
            </a:p>
            <a:p>
              <a:pPr algn="ctr">
                <a:spcBef>
                  <a:spcPct val="50000"/>
                </a:spcBef>
              </a:pPr>
              <a:r>
                <a:rPr lang="en-US" sz="1600" dirty="0"/>
                <a:t>  0.06 </a:t>
              </a:r>
              <a:r>
                <a:rPr lang="en-US" sz="1600" dirty="0" err="1"/>
                <a:t>uM</a:t>
              </a:r>
              <a:r>
                <a:rPr lang="en-US" sz="1600" dirty="0"/>
                <a:t> </a:t>
              </a:r>
            </a:p>
            <a:p>
              <a:pPr>
                <a:spcBef>
                  <a:spcPct val="50000"/>
                </a:spcBef>
              </a:pPr>
              <a:r>
                <a:rPr lang="en-US" sz="1600" b="1" dirty="0">
                  <a:solidFill>
                    <a:srgbClr val="00B050"/>
                  </a:solidFill>
                </a:rPr>
                <a:t>                </a:t>
              </a:r>
              <a:r>
                <a:rPr lang="en-US" sz="1600" b="1" dirty="0">
                  <a:solidFill>
                    <a:srgbClr val="0303BD"/>
                  </a:solidFill>
                </a:rPr>
                <a:t>35 </a:t>
              </a:r>
              <a:r>
                <a:rPr lang="en-US" sz="1600" b="1" dirty="0" err="1">
                  <a:solidFill>
                    <a:srgbClr val="0303BD"/>
                  </a:solidFill>
                </a:rPr>
                <a:t>uM</a:t>
              </a:r>
              <a:endParaRPr lang="en-US" sz="1600" b="1" dirty="0">
                <a:solidFill>
                  <a:srgbClr val="0303BD"/>
                </a:solidFill>
              </a:endParaRPr>
            </a:p>
            <a:p>
              <a:pPr>
                <a:spcBef>
                  <a:spcPct val="50000"/>
                </a:spcBef>
              </a:pPr>
              <a:r>
                <a:rPr lang="en-US" sz="1600" b="1" dirty="0">
                  <a:solidFill>
                    <a:srgbClr val="0000FF"/>
                  </a:solidFill>
                </a:rPr>
                <a:t>                26%</a:t>
              </a:r>
            </a:p>
            <a:p>
              <a:pPr>
                <a:spcBef>
                  <a:spcPct val="50000"/>
                </a:spcBef>
              </a:pPr>
              <a:r>
                <a:rPr lang="en-US" sz="1600" b="1" dirty="0">
                  <a:solidFill>
                    <a:srgbClr val="0303BD"/>
                  </a:solidFill>
                </a:rPr>
                <a:t>                0.6</a:t>
              </a:r>
            </a:p>
            <a:p>
              <a:pPr>
                <a:spcBef>
                  <a:spcPct val="50000"/>
                </a:spcBef>
              </a:pPr>
              <a:r>
                <a:rPr lang="en-US" sz="1600" b="1" dirty="0"/>
                <a:t>                8.5</a:t>
              </a:r>
            </a:p>
            <a:p>
              <a:pPr>
                <a:spcBef>
                  <a:spcPct val="50000"/>
                </a:spcBef>
              </a:pPr>
              <a:r>
                <a:rPr lang="en-US" sz="1600" b="1" dirty="0"/>
                <a:t>                </a:t>
              </a:r>
            </a:p>
          </p:txBody>
        </p:sp>
        <p:graphicFrame>
          <p:nvGraphicFramePr>
            <p:cNvPr id="8" name="Object 5">
              <a:extLst>
                <a:ext uri="{FF2B5EF4-FFF2-40B4-BE49-F238E27FC236}">
                  <a16:creationId xmlns:a16="http://schemas.microsoft.com/office/drawing/2014/main" id="{9BBE546A-6AFE-6939-095E-F4947BB7BA7C}"/>
                </a:ext>
              </a:extLst>
            </p:cNvPr>
            <p:cNvGraphicFramePr>
              <a:graphicFrameLocks noChangeAspect="1"/>
            </p:cNvGraphicFramePr>
            <p:nvPr>
              <p:extLst>
                <p:ext uri="{D42A27DB-BD31-4B8C-83A1-F6EECF244321}">
                  <p14:modId xmlns:p14="http://schemas.microsoft.com/office/powerpoint/2010/main" val="2337339841"/>
                </p:ext>
              </p:extLst>
            </p:nvPr>
          </p:nvGraphicFramePr>
          <p:xfrm>
            <a:off x="538216" y="836023"/>
            <a:ext cx="8270876" cy="1308778"/>
          </p:xfrm>
          <a:graphic>
            <a:graphicData uri="http://schemas.openxmlformats.org/presentationml/2006/ole">
              <mc:AlternateContent xmlns:mc="http://schemas.openxmlformats.org/markup-compatibility/2006">
                <mc:Choice xmlns:v="urn:schemas-microsoft-com:vml" Requires="v">
                  <p:oleObj name="MDLDrawObject Class" r:id="rId2" imgW="7781857" imgH="1238160" progId="ISISServer">
                    <p:embed/>
                  </p:oleObj>
                </mc:Choice>
                <mc:Fallback>
                  <p:oleObj name="MDLDrawObject Class" r:id="rId2" imgW="7781857" imgH="1238160" progId="ISISServer">
                    <p:embed/>
                    <p:pic>
                      <p:nvPicPr>
                        <p:cNvPr id="8" name="Object 5">
                          <a:extLst>
                            <a:ext uri="{FF2B5EF4-FFF2-40B4-BE49-F238E27FC236}">
                              <a16:creationId xmlns:a16="http://schemas.microsoft.com/office/drawing/2014/main" id="{9BBE546A-6AFE-6939-095E-F4947BB7B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16" y="836023"/>
                          <a:ext cx="8270876" cy="130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a:extLst>
                <a:ext uri="{FF2B5EF4-FFF2-40B4-BE49-F238E27FC236}">
                  <a16:creationId xmlns:a16="http://schemas.microsoft.com/office/drawing/2014/main" id="{0FA3B4BD-6444-D32E-CC85-B082F36245C6}"/>
                </a:ext>
              </a:extLst>
            </p:cNvPr>
            <p:cNvSpPr txBox="1">
              <a:spLocks noChangeArrowheads="1"/>
            </p:cNvSpPr>
            <p:nvPr/>
          </p:nvSpPr>
          <p:spPr bwMode="auto">
            <a:xfrm>
              <a:off x="5837292" y="2517184"/>
              <a:ext cx="3352800" cy="2215991"/>
            </a:xfrm>
            <a:prstGeom prst="rect">
              <a:avLst/>
            </a:prstGeom>
            <a:noFill/>
            <a:ln w="9525">
              <a:noFill/>
              <a:miter lim="800000"/>
              <a:headEnd/>
              <a:tailEnd/>
            </a:ln>
            <a:effectLst/>
          </p:spPr>
          <p:txBody>
            <a:bodyPr>
              <a:spAutoFit/>
            </a:bodyPr>
            <a:lstStyle/>
            <a:p>
              <a:pPr>
                <a:spcBef>
                  <a:spcPct val="50000"/>
                </a:spcBef>
              </a:pPr>
              <a:r>
                <a:rPr lang="en-US" sz="1800" b="1" dirty="0">
                  <a:solidFill>
                    <a:srgbClr val="FF0000"/>
                  </a:solidFill>
                </a:rPr>
                <a:t>              </a:t>
              </a:r>
              <a:r>
                <a:rPr lang="en-US" sz="1800" b="1" dirty="0">
                  <a:solidFill>
                    <a:srgbClr val="00B050"/>
                  </a:solidFill>
                </a:rPr>
                <a:t>AZD9742</a:t>
              </a:r>
              <a:r>
                <a:rPr lang="en-US" sz="1800" b="1" dirty="0">
                  <a:solidFill>
                    <a:srgbClr val="FF0000"/>
                  </a:solidFill>
                </a:rPr>
                <a:t> </a:t>
              </a:r>
            </a:p>
            <a:p>
              <a:pPr>
                <a:spcBef>
                  <a:spcPct val="50000"/>
                </a:spcBef>
              </a:pPr>
              <a:r>
                <a:rPr lang="en-US" sz="1600" dirty="0"/>
                <a:t>                 0.14 </a:t>
              </a:r>
              <a:r>
                <a:rPr lang="en-US" sz="1600" dirty="0" err="1"/>
                <a:t>uM</a:t>
              </a:r>
              <a:r>
                <a:rPr lang="en-US" sz="1600" dirty="0"/>
                <a:t> </a:t>
              </a:r>
              <a:endParaRPr lang="en-US" sz="1600" dirty="0">
                <a:solidFill>
                  <a:srgbClr val="FF0000"/>
                </a:solidFill>
              </a:endParaRPr>
            </a:p>
            <a:p>
              <a:pPr>
                <a:spcBef>
                  <a:spcPct val="50000"/>
                </a:spcBef>
              </a:pPr>
              <a:r>
                <a:rPr lang="en-US" sz="1600" b="1" dirty="0">
                  <a:solidFill>
                    <a:srgbClr val="00B050"/>
                  </a:solidFill>
                </a:rPr>
                <a:t>                  </a:t>
              </a:r>
              <a:r>
                <a:rPr lang="en-US" sz="1600" b="1" dirty="0">
                  <a:solidFill>
                    <a:srgbClr val="0303BD"/>
                  </a:solidFill>
                </a:rPr>
                <a:t>233 </a:t>
              </a:r>
              <a:r>
                <a:rPr lang="en-US" sz="1600" b="1" dirty="0" err="1">
                  <a:solidFill>
                    <a:srgbClr val="0303BD"/>
                  </a:solidFill>
                </a:rPr>
                <a:t>uM</a:t>
              </a:r>
              <a:r>
                <a:rPr lang="en-US" sz="1600" b="1" dirty="0">
                  <a:solidFill>
                    <a:srgbClr val="0303BD"/>
                  </a:solidFill>
                </a:rPr>
                <a:t> </a:t>
              </a:r>
            </a:p>
            <a:p>
              <a:pPr>
                <a:spcBef>
                  <a:spcPct val="50000"/>
                </a:spcBef>
              </a:pPr>
              <a:r>
                <a:rPr lang="en-US" sz="1600" b="1" dirty="0">
                  <a:solidFill>
                    <a:srgbClr val="0303BD"/>
                  </a:solidFill>
                </a:rPr>
                <a:t>                    25%</a:t>
              </a:r>
            </a:p>
            <a:p>
              <a:pPr>
                <a:spcBef>
                  <a:spcPct val="50000"/>
                </a:spcBef>
              </a:pPr>
              <a:r>
                <a:rPr lang="en-US" sz="1600" b="1" dirty="0"/>
                <a:t>                    </a:t>
              </a:r>
              <a:r>
                <a:rPr lang="en-US" sz="1600" b="1" dirty="0">
                  <a:solidFill>
                    <a:srgbClr val="0303BD"/>
                  </a:solidFill>
                </a:rPr>
                <a:t>0.96</a:t>
              </a:r>
            </a:p>
            <a:p>
              <a:pPr>
                <a:spcBef>
                  <a:spcPct val="50000"/>
                </a:spcBef>
              </a:pPr>
              <a:r>
                <a:rPr lang="en-US" sz="1600" b="1" dirty="0"/>
                <a:t>                    </a:t>
              </a:r>
              <a:r>
                <a:rPr lang="en-US" sz="1600" b="1" dirty="0">
                  <a:solidFill>
                    <a:srgbClr val="0303BD"/>
                  </a:solidFill>
                </a:rPr>
                <a:t>7.03</a:t>
              </a:r>
            </a:p>
          </p:txBody>
        </p:sp>
        <p:sp>
          <p:nvSpPr>
            <p:cNvPr id="10" name="Text Box 5">
              <a:extLst>
                <a:ext uri="{FF2B5EF4-FFF2-40B4-BE49-F238E27FC236}">
                  <a16:creationId xmlns:a16="http://schemas.microsoft.com/office/drawing/2014/main" id="{E9BA1F69-2DFB-31B3-8078-2D76D3F02178}"/>
                </a:ext>
              </a:extLst>
            </p:cNvPr>
            <p:cNvSpPr txBox="1">
              <a:spLocks noChangeArrowheads="1"/>
            </p:cNvSpPr>
            <p:nvPr/>
          </p:nvSpPr>
          <p:spPr bwMode="auto">
            <a:xfrm>
              <a:off x="538216" y="4813170"/>
              <a:ext cx="5384807" cy="1323439"/>
            </a:xfrm>
            <a:prstGeom prst="rect">
              <a:avLst/>
            </a:prstGeom>
            <a:noFill/>
            <a:ln w="9525">
              <a:noFill/>
              <a:miter lim="800000"/>
              <a:headEnd/>
              <a:tailEnd/>
            </a:ln>
            <a:effectLst/>
          </p:spPr>
          <p:txBody>
            <a:bodyPr wrap="none">
              <a:spAutoFit/>
            </a:bodyPr>
            <a:lstStyle/>
            <a:p>
              <a:pPr>
                <a:buFont typeface="Arial" pitchFamily="34" charset="0"/>
                <a:buChar char="•"/>
              </a:pPr>
              <a:r>
                <a:rPr lang="en-US" sz="2000" b="1" dirty="0"/>
                <a:t> </a:t>
              </a:r>
              <a:r>
                <a:rPr lang="en-US" sz="2000" b="1" dirty="0" err="1"/>
                <a:t>pKa</a:t>
              </a:r>
              <a:r>
                <a:rPr lang="en-US" sz="2000" b="1" dirty="0"/>
                <a:t> reduction (&gt;1 log unit)</a:t>
              </a:r>
            </a:p>
            <a:p>
              <a:pPr>
                <a:buFont typeface="Arial" pitchFamily="34" charset="0"/>
                <a:buChar char="•"/>
              </a:pPr>
              <a:r>
                <a:rPr lang="en-US" sz="2000" b="1" dirty="0"/>
                <a:t> </a:t>
              </a:r>
              <a:r>
                <a:rPr lang="en-US" sz="2000" b="1" dirty="0" err="1"/>
                <a:t>hERG</a:t>
              </a:r>
              <a:r>
                <a:rPr lang="en-US" sz="2000" b="1" dirty="0"/>
                <a:t> improvement  over GSK (&gt;50-fold)</a:t>
              </a:r>
            </a:p>
            <a:p>
              <a:pPr>
                <a:buFont typeface="Arial" pitchFamily="34" charset="0"/>
                <a:buChar char="•"/>
              </a:pPr>
              <a:r>
                <a:rPr lang="en-US" sz="2000" b="1" dirty="0"/>
                <a:t> Protein binding significantly improved</a:t>
              </a:r>
            </a:p>
            <a:p>
              <a:endParaRPr lang="en-US" sz="2000" b="1" dirty="0"/>
            </a:p>
          </p:txBody>
        </p:sp>
        <p:sp>
          <p:nvSpPr>
            <p:cNvPr id="11" name="Rectangle 10">
              <a:extLst>
                <a:ext uri="{FF2B5EF4-FFF2-40B4-BE49-F238E27FC236}">
                  <a16:creationId xmlns:a16="http://schemas.microsoft.com/office/drawing/2014/main" id="{EE277CCF-00E3-0CCE-C55D-34F953B3621B}"/>
                </a:ext>
              </a:extLst>
            </p:cNvPr>
            <p:cNvSpPr/>
            <p:nvPr/>
          </p:nvSpPr>
          <p:spPr bwMode="auto">
            <a:xfrm>
              <a:off x="579492" y="3230280"/>
              <a:ext cx="7620000" cy="381000"/>
            </a:xfrm>
            <a:prstGeom prst="rect">
              <a:avLst/>
            </a:prstGeom>
            <a:noFill/>
            <a:ln w="19050" cap="flat" cmpd="sng" algn="ctr">
              <a:solidFill>
                <a:srgbClr val="00B050"/>
              </a:solidFill>
              <a:prstDash val="solid"/>
              <a:round/>
              <a:headEnd type="none" w="sm" len="sm"/>
              <a:tailEnd type="none" w="sm" len="sm"/>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 name="Text Box 41">
              <a:extLst>
                <a:ext uri="{FF2B5EF4-FFF2-40B4-BE49-F238E27FC236}">
                  <a16:creationId xmlns:a16="http://schemas.microsoft.com/office/drawing/2014/main" id="{EB7FE129-857B-FE25-8ED9-6E6F39CEBABB}"/>
                </a:ext>
              </a:extLst>
            </p:cNvPr>
            <p:cNvSpPr txBox="1">
              <a:spLocks noChangeArrowheads="1"/>
            </p:cNvSpPr>
            <p:nvPr/>
          </p:nvSpPr>
          <p:spPr bwMode="invGray">
            <a:xfrm>
              <a:off x="655692" y="5995978"/>
              <a:ext cx="3733800" cy="308419"/>
            </a:xfrm>
            <a:prstGeom prst="rect">
              <a:avLst/>
            </a:prstGeom>
            <a:solidFill>
              <a:srgbClr val="E2D4AC"/>
            </a:solidFill>
            <a:ln w="28575">
              <a:noFill/>
              <a:miter lim="800000"/>
              <a:headEnd/>
              <a:tailEnd/>
            </a:ln>
            <a:effectLst>
              <a:outerShdw blurRad="50800" dist="38100" dir="2700000" algn="tl" rotWithShape="0">
                <a:prstClr val="black">
                  <a:alpha val="40000"/>
                </a:prstClr>
              </a:outerShdw>
            </a:effectLst>
          </p:spPr>
          <p:txBody>
            <a:bodyPr wrap="square" lIns="92075" tIns="46038" rIns="92075" bIns="46038">
              <a:spAutoFit/>
            </a:bodyPr>
            <a:lstStyle/>
            <a:p>
              <a:r>
                <a:rPr lang="en-US" sz="1400" dirty="0" err="1"/>
                <a:t>Reck</a:t>
              </a:r>
              <a:r>
                <a:rPr lang="en-US" sz="1400" dirty="0"/>
                <a:t>, et. al., </a:t>
              </a:r>
              <a:r>
                <a:rPr lang="en-US" sz="1400" i="1" dirty="0"/>
                <a:t>J. Med. Chem.</a:t>
              </a:r>
              <a:r>
                <a:rPr lang="en-US" sz="1400" dirty="0"/>
                <a:t>  </a:t>
              </a:r>
              <a:r>
                <a:rPr lang="en-US" sz="1400" b="1" dirty="0"/>
                <a:t>2012</a:t>
              </a:r>
              <a:r>
                <a:rPr lang="en-US" sz="1400" dirty="0"/>
                <a:t>, </a:t>
              </a:r>
              <a:r>
                <a:rPr lang="en-US" sz="1400" i="1" dirty="0"/>
                <a:t>55</a:t>
              </a:r>
              <a:r>
                <a:rPr lang="en-US" sz="1400" dirty="0"/>
                <a:t>, 6916</a:t>
              </a:r>
            </a:p>
          </p:txBody>
        </p:sp>
      </p:grpSp>
      <p:sp>
        <p:nvSpPr>
          <p:cNvPr id="3" name="Oval 2">
            <a:extLst>
              <a:ext uri="{FF2B5EF4-FFF2-40B4-BE49-F238E27FC236}">
                <a16:creationId xmlns:a16="http://schemas.microsoft.com/office/drawing/2014/main" id="{0AC29283-E852-5D47-DA5B-442384EFE23D}"/>
              </a:ext>
            </a:extLst>
          </p:cNvPr>
          <p:cNvSpPr/>
          <p:nvPr/>
        </p:nvSpPr>
        <p:spPr>
          <a:xfrm>
            <a:off x="7464152" y="1196587"/>
            <a:ext cx="288032" cy="288032"/>
          </a:xfrm>
          <a:prstGeom prst="ellipse">
            <a:avLst/>
          </a:prstGeom>
          <a:solidFill>
            <a:schemeClr val="accent6">
              <a:alpha val="46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19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3FF7-4384-72DA-2630-1A2F781502B3}"/>
              </a:ext>
            </a:extLst>
          </p:cNvPr>
          <p:cNvSpPr>
            <a:spLocks noGrp="1"/>
          </p:cNvSpPr>
          <p:nvPr>
            <p:ph type="title"/>
          </p:nvPr>
        </p:nvSpPr>
        <p:spPr>
          <a:xfrm>
            <a:off x="500921" y="126694"/>
            <a:ext cx="9531723" cy="645067"/>
          </a:xfrm>
        </p:spPr>
        <p:txBody>
          <a:bodyPr>
            <a:noAutofit/>
          </a:bodyPr>
          <a:lstStyle/>
          <a:p>
            <a:r>
              <a:rPr lang="en-US" b="1" dirty="0"/>
              <a:t>Pharmacophore Model </a:t>
            </a:r>
            <a:r>
              <a:rPr lang="en-US" b="1" i="1" dirty="0"/>
              <a:t>vs</a:t>
            </a:r>
            <a:r>
              <a:rPr lang="en-US" b="1" dirty="0"/>
              <a:t>  X-ray Structure</a:t>
            </a:r>
            <a:endParaRPr lang="en-US" dirty="0"/>
          </a:p>
        </p:txBody>
      </p:sp>
      <p:sp>
        <p:nvSpPr>
          <p:cNvPr id="9" name="Rectangle 8">
            <a:extLst>
              <a:ext uri="{FF2B5EF4-FFF2-40B4-BE49-F238E27FC236}">
                <a16:creationId xmlns:a16="http://schemas.microsoft.com/office/drawing/2014/main" id="{2ECCD8C6-E869-92E7-2141-80823A01AC4F}"/>
              </a:ext>
            </a:extLst>
          </p:cNvPr>
          <p:cNvSpPr/>
          <p:nvPr/>
        </p:nvSpPr>
        <p:spPr>
          <a:xfrm>
            <a:off x="622908" y="5606056"/>
            <a:ext cx="9531723" cy="615553"/>
          </a:xfrm>
          <a:prstGeom prst="rect">
            <a:avLst/>
          </a:prstGeom>
        </p:spPr>
        <p:txBody>
          <a:bodyPr wrap="square">
            <a:spAutoFit/>
          </a:bodyPr>
          <a:lstStyle/>
          <a:p>
            <a:r>
              <a:rPr lang="en-US" sz="1600" b="1" dirty="0">
                <a:latin typeface="Arial" panose="020B0604020202020204" pitchFamily="34" charset="0"/>
                <a:cs typeface="Arial" pitchFamily="34" charset="0"/>
              </a:rPr>
              <a:t>Overlay of a NBTI inhibitor from </a:t>
            </a:r>
            <a:r>
              <a:rPr lang="en-US" sz="1600" b="1" dirty="0" err="1">
                <a:latin typeface="Arial" panose="020B0604020202020204" pitchFamily="34" charset="0"/>
                <a:cs typeface="Arial" pitchFamily="34" charset="0"/>
              </a:rPr>
              <a:t>pharmacophore</a:t>
            </a:r>
            <a:r>
              <a:rPr lang="en-US" sz="1600" b="1" dirty="0">
                <a:latin typeface="Arial" panose="020B0604020202020204" pitchFamily="34" charset="0"/>
                <a:cs typeface="Arial" pitchFamily="34" charset="0"/>
              </a:rPr>
              <a:t> modeling (cyan carbons) versus NBTI inhibitor conformation (gold carbons) observed bound to </a:t>
            </a:r>
            <a:r>
              <a:rPr lang="en-US" sz="1600" b="1" dirty="0" err="1">
                <a:latin typeface="Arial" panose="020B0604020202020204" pitchFamily="34" charset="0"/>
                <a:cs typeface="Arial" pitchFamily="34" charset="0"/>
              </a:rPr>
              <a:t>GyrA</a:t>
            </a:r>
            <a:r>
              <a:rPr lang="en-US" sz="1600" b="1" dirty="0">
                <a:latin typeface="Arial" panose="020B0604020202020204" pitchFamily="34" charset="0"/>
                <a:cs typeface="Arial" pitchFamily="34" charset="0"/>
              </a:rPr>
              <a:t> from the reported crystal structure</a:t>
            </a:r>
            <a:r>
              <a:rPr lang="en-US" b="1" dirty="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itchFamily="34" charset="0"/>
            </a:endParaRPr>
          </a:p>
        </p:txBody>
      </p:sp>
      <p:pic>
        <p:nvPicPr>
          <p:cNvPr id="7" name="Picture 758">
            <a:extLst>
              <a:ext uri="{FF2B5EF4-FFF2-40B4-BE49-F238E27FC236}">
                <a16:creationId xmlns:a16="http://schemas.microsoft.com/office/drawing/2014/main" id="{B82B6485-45D6-CA8F-8A34-25129576AC36}"/>
              </a:ext>
            </a:extLst>
          </p:cNvPr>
          <p:cNvPicPr>
            <a:picLocks noChangeAspect="1" noChangeArrowheads="1"/>
          </p:cNvPicPr>
          <p:nvPr/>
        </p:nvPicPr>
        <p:blipFill>
          <a:blip r:embed="rId2" cstate="print"/>
          <a:srcRect l="18230" t="31824" r="17708" b="27457"/>
          <a:stretch>
            <a:fillRect/>
          </a:stretch>
        </p:blipFill>
        <p:spPr bwMode="auto">
          <a:xfrm>
            <a:off x="622908" y="3501982"/>
            <a:ext cx="3718331" cy="1676400"/>
          </a:xfrm>
          <a:prstGeom prst="rect">
            <a:avLst/>
          </a:prstGeom>
          <a:noFill/>
          <a:ln w="9525">
            <a:noFill/>
            <a:miter lim="800000"/>
            <a:headEnd/>
            <a:tailEnd/>
          </a:ln>
        </p:spPr>
      </p:pic>
      <p:pic>
        <p:nvPicPr>
          <p:cNvPr id="8" name="Picture 755">
            <a:extLst>
              <a:ext uri="{FF2B5EF4-FFF2-40B4-BE49-F238E27FC236}">
                <a16:creationId xmlns:a16="http://schemas.microsoft.com/office/drawing/2014/main" id="{5AD7D560-E13C-8C6B-6348-04FF2DD7EEB5}"/>
              </a:ext>
            </a:extLst>
          </p:cNvPr>
          <p:cNvPicPr>
            <a:picLocks noChangeAspect="1" noChangeArrowheads="1"/>
          </p:cNvPicPr>
          <p:nvPr/>
        </p:nvPicPr>
        <p:blipFill>
          <a:blip r:embed="rId3" cstate="print"/>
          <a:srcRect l="15799" t="25800" r="14583" b="23587"/>
          <a:stretch>
            <a:fillRect/>
          </a:stretch>
        </p:blipFill>
        <p:spPr bwMode="auto">
          <a:xfrm>
            <a:off x="4356708" y="3501982"/>
            <a:ext cx="3264568" cy="1676400"/>
          </a:xfrm>
          <a:prstGeom prst="rect">
            <a:avLst/>
          </a:prstGeom>
          <a:noFill/>
          <a:ln w="9525">
            <a:noFill/>
            <a:miter lim="800000"/>
            <a:headEnd/>
            <a:tailEnd/>
          </a:ln>
        </p:spPr>
      </p:pic>
      <p:sp>
        <p:nvSpPr>
          <p:cNvPr id="10" name="Rectangle 9">
            <a:extLst>
              <a:ext uri="{FF2B5EF4-FFF2-40B4-BE49-F238E27FC236}">
                <a16:creationId xmlns:a16="http://schemas.microsoft.com/office/drawing/2014/main" id="{7FA6CCF9-FB29-0EB9-E782-7A56E2725240}"/>
              </a:ext>
            </a:extLst>
          </p:cNvPr>
          <p:cNvSpPr/>
          <p:nvPr/>
        </p:nvSpPr>
        <p:spPr>
          <a:xfrm>
            <a:off x="622908" y="2940895"/>
            <a:ext cx="3860737" cy="369332"/>
          </a:xfrm>
          <a:prstGeom prst="rect">
            <a:avLst/>
          </a:prstGeom>
        </p:spPr>
        <p:txBody>
          <a:bodyPr wrap="none">
            <a:spAutoFit/>
          </a:bodyPr>
          <a:lstStyle/>
          <a:p>
            <a:r>
              <a:rPr lang="en-US" dirty="0" err="1"/>
              <a:t>Bax</a:t>
            </a:r>
            <a:r>
              <a:rPr lang="en-US" dirty="0"/>
              <a:t>, et. al</a:t>
            </a:r>
            <a:r>
              <a:rPr lang="en-US" i="1" dirty="0"/>
              <a:t>, Nature </a:t>
            </a:r>
            <a:r>
              <a:rPr lang="en-US" b="1" dirty="0"/>
              <a:t>2010</a:t>
            </a:r>
            <a:r>
              <a:rPr lang="en-US" dirty="0"/>
              <a:t>, </a:t>
            </a:r>
            <a:r>
              <a:rPr lang="en-US" i="1" dirty="0"/>
              <a:t>466, </a:t>
            </a:r>
            <a:r>
              <a:rPr lang="en-US" dirty="0"/>
              <a:t>935-940. </a:t>
            </a:r>
          </a:p>
        </p:txBody>
      </p:sp>
      <p:pic>
        <p:nvPicPr>
          <p:cNvPr id="11" name="Picture 1">
            <a:extLst>
              <a:ext uri="{FF2B5EF4-FFF2-40B4-BE49-F238E27FC236}">
                <a16:creationId xmlns:a16="http://schemas.microsoft.com/office/drawing/2014/main" id="{0DA00C2C-023E-A114-AABE-0906008CF5B7}"/>
              </a:ext>
            </a:extLst>
          </p:cNvPr>
          <p:cNvPicPr>
            <a:picLocks noChangeAspect="1" noChangeArrowheads="1"/>
          </p:cNvPicPr>
          <p:nvPr/>
        </p:nvPicPr>
        <p:blipFill>
          <a:blip r:embed="rId4" cstate="print"/>
          <a:srcRect l="16344" r="12302"/>
          <a:stretch>
            <a:fillRect/>
          </a:stretch>
        </p:blipFill>
        <p:spPr bwMode="auto">
          <a:xfrm rot="16200000">
            <a:off x="1842545" y="-449339"/>
            <a:ext cx="2209800" cy="4638675"/>
          </a:xfrm>
          <a:prstGeom prst="rect">
            <a:avLst/>
          </a:prstGeom>
          <a:noFill/>
          <a:ln w="9525">
            <a:noFill/>
            <a:miter lim="800000"/>
            <a:headEnd/>
            <a:tailEnd/>
          </a:ln>
        </p:spPr>
      </p:pic>
    </p:spTree>
    <p:extLst>
      <p:ext uri="{BB962C8B-B14F-4D97-AF65-F5344CB8AC3E}">
        <p14:creationId xmlns:p14="http://schemas.microsoft.com/office/powerpoint/2010/main" val="3905812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136B-4A7C-C9D7-AAB0-8535FE2FEBF2}"/>
              </a:ext>
            </a:extLst>
          </p:cNvPr>
          <p:cNvSpPr>
            <a:spLocks noGrp="1"/>
          </p:cNvSpPr>
          <p:nvPr>
            <p:ph type="title"/>
          </p:nvPr>
        </p:nvSpPr>
        <p:spPr>
          <a:xfrm>
            <a:off x="481329" y="10910"/>
            <a:ext cx="9073008" cy="601816"/>
          </a:xfrm>
        </p:spPr>
        <p:txBody>
          <a:bodyPr>
            <a:normAutofit/>
          </a:bodyPr>
          <a:lstStyle/>
          <a:p>
            <a:r>
              <a:rPr lang="en-US" b="1" dirty="0"/>
              <a:t>Mur Ligases as Antibacterial Targets</a:t>
            </a:r>
          </a:p>
        </p:txBody>
      </p:sp>
      <p:grpSp>
        <p:nvGrpSpPr>
          <p:cNvPr id="27" name="Group 26">
            <a:extLst>
              <a:ext uri="{FF2B5EF4-FFF2-40B4-BE49-F238E27FC236}">
                <a16:creationId xmlns:a16="http://schemas.microsoft.com/office/drawing/2014/main" id="{6EA76B67-7B1C-9AC3-E770-7C9984284C1D}"/>
              </a:ext>
            </a:extLst>
          </p:cNvPr>
          <p:cNvGrpSpPr/>
          <p:nvPr/>
        </p:nvGrpSpPr>
        <p:grpSpPr>
          <a:xfrm>
            <a:off x="481329" y="661597"/>
            <a:ext cx="8919535" cy="6030117"/>
            <a:chOff x="1791536" y="659608"/>
            <a:chExt cx="8919535" cy="6030117"/>
          </a:xfrm>
        </p:grpSpPr>
        <p:graphicFrame>
          <p:nvGraphicFramePr>
            <p:cNvPr id="5" name="Object 2">
              <a:extLst>
                <a:ext uri="{FF2B5EF4-FFF2-40B4-BE49-F238E27FC236}">
                  <a16:creationId xmlns:a16="http://schemas.microsoft.com/office/drawing/2014/main" id="{6490515F-157E-6C52-A71C-D53E3D91368A}"/>
                </a:ext>
              </a:extLst>
            </p:cNvPr>
            <p:cNvGraphicFramePr>
              <a:graphicFrameLocks noChangeAspect="1"/>
            </p:cNvGraphicFramePr>
            <p:nvPr>
              <p:extLst>
                <p:ext uri="{D42A27DB-BD31-4B8C-83A1-F6EECF244321}">
                  <p14:modId xmlns:p14="http://schemas.microsoft.com/office/powerpoint/2010/main" val="3108823776"/>
                </p:ext>
              </p:extLst>
            </p:nvPr>
          </p:nvGraphicFramePr>
          <p:xfrm>
            <a:off x="2210551" y="833189"/>
            <a:ext cx="8263775" cy="4690330"/>
          </p:xfrm>
          <a:graphic>
            <a:graphicData uri="http://schemas.openxmlformats.org/presentationml/2006/ole">
              <mc:AlternateContent xmlns:mc="http://schemas.openxmlformats.org/markup-compatibility/2006">
                <mc:Choice xmlns:v="urn:schemas-microsoft-com:vml" Requires="v">
                  <p:oleObj name="ISIS/Draw Sketch" r:id="rId2" imgW="53733700" imgH="30505400" progId="ISISServer">
                    <p:embed/>
                  </p:oleObj>
                </mc:Choice>
                <mc:Fallback>
                  <p:oleObj name="ISIS/Draw Sketch" r:id="rId2" imgW="53733700" imgH="30505400" progId="ISISServer">
                    <p:embed/>
                    <p:pic>
                      <p:nvPicPr>
                        <p:cNvPr id="5" name="Object 2">
                          <a:extLst>
                            <a:ext uri="{FF2B5EF4-FFF2-40B4-BE49-F238E27FC236}">
                              <a16:creationId xmlns:a16="http://schemas.microsoft.com/office/drawing/2014/main" id="{6490515F-157E-6C52-A71C-D53E3D913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551" y="833189"/>
                          <a:ext cx="8263775" cy="4690330"/>
                        </a:xfrm>
                        <a:prstGeom prst="rect">
                          <a:avLst/>
                        </a:prstGeom>
                        <a:noFill/>
                        <a:ln>
                          <a:noFill/>
                        </a:ln>
                        <a:effectLst/>
                      </p:spPr>
                    </p:pic>
                  </p:oleObj>
                </mc:Fallback>
              </mc:AlternateContent>
            </a:graphicData>
          </a:graphic>
        </p:graphicFrame>
        <p:grpSp>
          <p:nvGrpSpPr>
            <p:cNvPr id="6" name="Group 4">
              <a:extLst>
                <a:ext uri="{FF2B5EF4-FFF2-40B4-BE49-F238E27FC236}">
                  <a16:creationId xmlns:a16="http://schemas.microsoft.com/office/drawing/2014/main" id="{6019ACD3-862B-5031-0747-EC97E222246F}"/>
                </a:ext>
              </a:extLst>
            </p:cNvPr>
            <p:cNvGrpSpPr>
              <a:grpSpLocks/>
            </p:cNvGrpSpPr>
            <p:nvPr/>
          </p:nvGrpSpPr>
          <p:grpSpPr bwMode="auto">
            <a:xfrm>
              <a:off x="3098800" y="2238376"/>
              <a:ext cx="4668838" cy="4451349"/>
              <a:chOff x="992" y="1410"/>
              <a:chExt cx="2941" cy="2804"/>
            </a:xfrm>
          </p:grpSpPr>
          <p:sp>
            <p:nvSpPr>
              <p:cNvPr id="7" name="Line 5">
                <a:extLst>
                  <a:ext uri="{FF2B5EF4-FFF2-40B4-BE49-F238E27FC236}">
                    <a16:creationId xmlns:a16="http://schemas.microsoft.com/office/drawing/2014/main" id="{F6C93D97-F5A7-1B9F-4B30-8DE024E62168}"/>
                  </a:ext>
                </a:extLst>
              </p:cNvPr>
              <p:cNvSpPr>
                <a:spLocks noChangeShapeType="1"/>
              </p:cNvSpPr>
              <p:nvPr/>
            </p:nvSpPr>
            <p:spPr bwMode="auto">
              <a:xfrm flipV="1">
                <a:off x="1571" y="1410"/>
                <a:ext cx="0" cy="240"/>
              </a:xfrm>
              <a:prstGeom prst="line">
                <a:avLst/>
              </a:prstGeom>
              <a:noFill/>
              <a:ln w="38100">
                <a:solidFill>
                  <a:srgbClr val="0099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endParaRPr>
              </a:p>
            </p:txBody>
          </p:sp>
          <p:grpSp>
            <p:nvGrpSpPr>
              <p:cNvPr id="8" name="Group 6">
                <a:extLst>
                  <a:ext uri="{FF2B5EF4-FFF2-40B4-BE49-F238E27FC236}">
                    <a16:creationId xmlns:a16="http://schemas.microsoft.com/office/drawing/2014/main" id="{99E638FD-EA02-A3BA-1BAE-59400354535D}"/>
                  </a:ext>
                </a:extLst>
              </p:cNvPr>
              <p:cNvGrpSpPr>
                <a:grpSpLocks/>
              </p:cNvGrpSpPr>
              <p:nvPr/>
            </p:nvGrpSpPr>
            <p:grpSpPr bwMode="auto">
              <a:xfrm>
                <a:off x="992" y="1616"/>
                <a:ext cx="2941" cy="2598"/>
                <a:chOff x="992" y="1616"/>
                <a:chExt cx="2941" cy="2598"/>
              </a:xfrm>
            </p:grpSpPr>
            <p:sp>
              <p:nvSpPr>
                <p:cNvPr id="9" name="Text Box 7">
                  <a:extLst>
                    <a:ext uri="{FF2B5EF4-FFF2-40B4-BE49-F238E27FC236}">
                      <a16:creationId xmlns:a16="http://schemas.microsoft.com/office/drawing/2014/main" id="{0685C2B6-96F2-5715-D390-1E09486FE822}"/>
                    </a:ext>
                  </a:extLst>
                </p:cNvPr>
                <p:cNvSpPr txBox="1">
                  <a:spLocks noChangeArrowheads="1"/>
                </p:cNvSpPr>
                <p:nvPr/>
              </p:nvSpPr>
              <p:spPr bwMode="auto">
                <a:xfrm>
                  <a:off x="992" y="1650"/>
                  <a:ext cx="748" cy="194"/>
                </a:xfrm>
                <a:prstGeom prst="rect">
                  <a:avLst/>
                </a:prstGeom>
                <a:solidFill>
                  <a:srgbClr val="009900"/>
                </a:solidFill>
                <a:ln w="38100">
                  <a:solidFill>
                    <a:srgbClr val="0099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en-GB" sz="1400" b="1" i="1" dirty="0">
                      <a:solidFill>
                        <a:srgbClr val="FFFF00"/>
                      </a:solidFill>
                      <a:latin typeface="Arial" charset="0"/>
                      <a:ea typeface="ＭＳ Ｐゴシック" charset="0"/>
                    </a:rPr>
                    <a:t>Fosfomycin</a:t>
                  </a:r>
                  <a:endParaRPr lang="en-GB" sz="1400" dirty="0">
                    <a:solidFill>
                      <a:srgbClr val="000000"/>
                    </a:solidFill>
                    <a:latin typeface="Times New Roman" charset="0"/>
                    <a:ea typeface="ＭＳ Ｐゴシック" charset="0"/>
                  </a:endParaRPr>
                </a:p>
              </p:txBody>
            </p:sp>
            <p:sp>
              <p:nvSpPr>
                <p:cNvPr id="10" name="Text Box 8">
                  <a:extLst>
                    <a:ext uri="{FF2B5EF4-FFF2-40B4-BE49-F238E27FC236}">
                      <a16:creationId xmlns:a16="http://schemas.microsoft.com/office/drawing/2014/main" id="{ED976F38-F2F4-F17B-782D-A27FA95B6BD7}"/>
                    </a:ext>
                  </a:extLst>
                </p:cNvPr>
                <p:cNvSpPr txBox="1">
                  <a:spLocks noChangeArrowheads="1"/>
                </p:cNvSpPr>
                <p:nvPr/>
              </p:nvSpPr>
              <p:spPr bwMode="auto">
                <a:xfrm>
                  <a:off x="1447" y="3853"/>
                  <a:ext cx="875" cy="194"/>
                </a:xfrm>
                <a:prstGeom prst="rect">
                  <a:avLst/>
                </a:prstGeom>
                <a:solidFill>
                  <a:srgbClr val="009900"/>
                </a:solidFill>
                <a:ln w="38100">
                  <a:solidFill>
                    <a:srgbClr val="0099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en-GB" sz="1400" b="1" i="1" dirty="0">
                      <a:solidFill>
                        <a:srgbClr val="FFFF00"/>
                      </a:solidFill>
                      <a:latin typeface="Arial" charset="0"/>
                      <a:ea typeface="ＭＳ Ｐゴシック" charset="0"/>
                    </a:rPr>
                    <a:t>D-</a:t>
                  </a:r>
                  <a:r>
                    <a:rPr lang="en-GB" sz="1400" b="1" i="1" dirty="0" err="1">
                      <a:solidFill>
                        <a:srgbClr val="FFFF00"/>
                      </a:solidFill>
                      <a:latin typeface="Arial" charset="0"/>
                      <a:ea typeface="ＭＳ Ｐゴシック" charset="0"/>
                    </a:rPr>
                    <a:t>Cycloserine</a:t>
                  </a:r>
                  <a:endParaRPr lang="en-GB" sz="1400" dirty="0">
                    <a:solidFill>
                      <a:srgbClr val="000000"/>
                    </a:solidFill>
                    <a:latin typeface="Times New Roman" charset="0"/>
                    <a:ea typeface="ＭＳ Ｐゴシック" charset="0"/>
                  </a:endParaRPr>
                </a:p>
              </p:txBody>
            </p:sp>
            <p:sp>
              <p:nvSpPr>
                <p:cNvPr id="11" name="Line 9">
                  <a:extLst>
                    <a:ext uri="{FF2B5EF4-FFF2-40B4-BE49-F238E27FC236}">
                      <a16:creationId xmlns:a16="http://schemas.microsoft.com/office/drawing/2014/main" id="{5845723E-0A78-9091-EFB0-3130A98ABF63}"/>
                    </a:ext>
                  </a:extLst>
                </p:cNvPr>
                <p:cNvSpPr>
                  <a:spLocks noChangeShapeType="1"/>
                </p:cNvSpPr>
                <p:nvPr/>
              </p:nvSpPr>
              <p:spPr bwMode="auto">
                <a:xfrm rot="7407686" flipH="1" flipV="1">
                  <a:off x="2107" y="3675"/>
                  <a:ext cx="431" cy="22"/>
                </a:xfrm>
                <a:prstGeom prst="line">
                  <a:avLst/>
                </a:prstGeom>
                <a:noFill/>
                <a:ln w="38100">
                  <a:solidFill>
                    <a:srgbClr val="0099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endParaRPr>
                </a:p>
              </p:txBody>
            </p:sp>
            <p:sp>
              <p:nvSpPr>
                <p:cNvPr id="12" name="Line 10">
                  <a:extLst>
                    <a:ext uri="{FF2B5EF4-FFF2-40B4-BE49-F238E27FC236}">
                      <a16:creationId xmlns:a16="http://schemas.microsoft.com/office/drawing/2014/main" id="{97111F41-8EFE-0835-CA99-99B01BEA1790}"/>
                    </a:ext>
                  </a:extLst>
                </p:cNvPr>
                <p:cNvSpPr>
                  <a:spLocks noChangeShapeType="1"/>
                </p:cNvSpPr>
                <p:nvPr/>
              </p:nvSpPr>
              <p:spPr bwMode="auto">
                <a:xfrm rot="7474183" flipH="1" flipV="1">
                  <a:off x="2459" y="3494"/>
                  <a:ext cx="693" cy="748"/>
                </a:xfrm>
                <a:prstGeom prst="line">
                  <a:avLst/>
                </a:prstGeom>
                <a:noFill/>
                <a:ln w="38100">
                  <a:solidFill>
                    <a:srgbClr val="0099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endParaRPr>
                </a:p>
              </p:txBody>
            </p:sp>
            <p:grpSp>
              <p:nvGrpSpPr>
                <p:cNvPr id="13" name="Group 11">
                  <a:extLst>
                    <a:ext uri="{FF2B5EF4-FFF2-40B4-BE49-F238E27FC236}">
                      <a16:creationId xmlns:a16="http://schemas.microsoft.com/office/drawing/2014/main" id="{DEC44826-F091-5D29-1CF3-2B5194448C33}"/>
                    </a:ext>
                  </a:extLst>
                </p:cNvPr>
                <p:cNvGrpSpPr>
                  <a:grpSpLocks/>
                </p:cNvGrpSpPr>
                <p:nvPr/>
              </p:nvGrpSpPr>
              <p:grpSpPr bwMode="auto">
                <a:xfrm>
                  <a:off x="2258" y="1616"/>
                  <a:ext cx="1675" cy="330"/>
                  <a:chOff x="2303" y="1582"/>
                  <a:chExt cx="1675" cy="330"/>
                </a:xfrm>
              </p:grpSpPr>
              <p:sp>
                <p:nvSpPr>
                  <p:cNvPr id="14" name="Text Box 12">
                    <a:extLst>
                      <a:ext uri="{FF2B5EF4-FFF2-40B4-BE49-F238E27FC236}">
                        <a16:creationId xmlns:a16="http://schemas.microsoft.com/office/drawing/2014/main" id="{4F4861C9-54F6-0FCB-4746-DF0A5D1AAFA5}"/>
                      </a:ext>
                    </a:extLst>
                  </p:cNvPr>
                  <p:cNvSpPr txBox="1">
                    <a:spLocks noChangeArrowheads="1"/>
                  </p:cNvSpPr>
                  <p:nvPr/>
                </p:nvSpPr>
                <p:spPr bwMode="auto">
                  <a:xfrm>
                    <a:off x="2303" y="1582"/>
                    <a:ext cx="1229" cy="330"/>
                  </a:xfrm>
                  <a:prstGeom prst="rect">
                    <a:avLst/>
                  </a:prstGeom>
                  <a:solidFill>
                    <a:srgbClr val="00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eaLnBrk="0" fontAlgn="base" hangingPunct="0">
                      <a:spcBef>
                        <a:spcPct val="0"/>
                      </a:spcBef>
                      <a:spcAft>
                        <a:spcPct val="0"/>
                      </a:spcAft>
                      <a:defRPr/>
                    </a:pPr>
                    <a:r>
                      <a:rPr lang="en-GB" sz="1400" b="1" i="1" dirty="0">
                        <a:solidFill>
                          <a:srgbClr val="FFFF00"/>
                        </a:solidFill>
                        <a:latin typeface="Arial" charset="0"/>
                        <a:ea typeface="ＭＳ Ｐゴシック" charset="0"/>
                      </a:rPr>
                      <a:t>4-[(2-napthyl)methyl]</a:t>
                    </a:r>
                  </a:p>
                  <a:p>
                    <a:pPr algn="ctr" defTabSz="914400" eaLnBrk="0" fontAlgn="base" hangingPunct="0">
                      <a:spcBef>
                        <a:spcPct val="0"/>
                      </a:spcBef>
                      <a:spcAft>
                        <a:spcPct val="0"/>
                      </a:spcAft>
                      <a:defRPr/>
                    </a:pPr>
                    <a:r>
                      <a:rPr lang="en-GB" sz="1400" b="1" i="1" dirty="0">
                        <a:solidFill>
                          <a:srgbClr val="FFFF00"/>
                        </a:solidFill>
                        <a:latin typeface="Arial" charset="0"/>
                        <a:ea typeface="ＭＳ Ｐゴシック" charset="0"/>
                      </a:rPr>
                      <a:t>-D-Glutamate</a:t>
                    </a:r>
                    <a:endParaRPr lang="en-GB" sz="1400" dirty="0">
                      <a:solidFill>
                        <a:srgbClr val="000000"/>
                      </a:solidFill>
                      <a:latin typeface="Times New Roman" charset="0"/>
                      <a:ea typeface="ＭＳ Ｐゴシック" charset="0"/>
                    </a:endParaRPr>
                  </a:p>
                </p:txBody>
              </p:sp>
              <p:sp>
                <p:nvSpPr>
                  <p:cNvPr id="15" name="Line 13">
                    <a:extLst>
                      <a:ext uri="{FF2B5EF4-FFF2-40B4-BE49-F238E27FC236}">
                        <a16:creationId xmlns:a16="http://schemas.microsoft.com/office/drawing/2014/main" id="{AF6EF3D6-7BCB-B49A-8D05-538FBABA09FA}"/>
                      </a:ext>
                    </a:extLst>
                  </p:cNvPr>
                  <p:cNvSpPr>
                    <a:spLocks noChangeShapeType="1"/>
                  </p:cNvSpPr>
                  <p:nvPr/>
                </p:nvSpPr>
                <p:spPr bwMode="auto">
                  <a:xfrm>
                    <a:off x="3524" y="1607"/>
                    <a:ext cx="454" cy="191"/>
                  </a:xfrm>
                  <a:prstGeom prst="line">
                    <a:avLst/>
                  </a:prstGeom>
                  <a:noFill/>
                  <a:ln w="38100">
                    <a:solidFill>
                      <a:srgbClr val="0099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endParaRPr>
                  </a:p>
                </p:txBody>
              </p:sp>
            </p:grpSp>
          </p:grpSp>
        </p:grpSp>
        <p:grpSp>
          <p:nvGrpSpPr>
            <p:cNvPr id="16" name="Group 14">
              <a:extLst>
                <a:ext uri="{FF2B5EF4-FFF2-40B4-BE49-F238E27FC236}">
                  <a16:creationId xmlns:a16="http://schemas.microsoft.com/office/drawing/2014/main" id="{372493C1-20E9-734C-2E69-390A0156FC99}"/>
                </a:ext>
              </a:extLst>
            </p:cNvPr>
            <p:cNvGrpSpPr>
              <a:grpSpLocks/>
            </p:cNvGrpSpPr>
            <p:nvPr/>
          </p:nvGrpSpPr>
          <p:grpSpPr bwMode="auto">
            <a:xfrm>
              <a:off x="1791536" y="692696"/>
              <a:ext cx="8435975" cy="4614863"/>
              <a:chOff x="158" y="686"/>
              <a:chExt cx="5314" cy="2907"/>
            </a:xfrm>
          </p:grpSpPr>
          <p:sp>
            <p:nvSpPr>
              <p:cNvPr id="17" name="Text Box 16">
                <a:extLst>
                  <a:ext uri="{FF2B5EF4-FFF2-40B4-BE49-F238E27FC236}">
                    <a16:creationId xmlns:a16="http://schemas.microsoft.com/office/drawing/2014/main" id="{6A7864F4-4A23-879A-BE55-D6996B8C506E}"/>
                  </a:ext>
                </a:extLst>
              </p:cNvPr>
              <p:cNvSpPr txBox="1">
                <a:spLocks noChangeArrowheads="1"/>
              </p:cNvSpPr>
              <p:nvPr/>
            </p:nvSpPr>
            <p:spPr bwMode="auto">
              <a:xfrm>
                <a:off x="158" y="686"/>
                <a:ext cx="581" cy="3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endParaRPr lang="en-GB" sz="1000" b="1">
                  <a:solidFill>
                    <a:srgbClr val="000000"/>
                  </a:solidFill>
                  <a:latin typeface="Arial" charset="0"/>
                  <a:ea typeface="ＭＳ Ｐゴシック" charset="0"/>
                </a:endParaRPr>
              </a:p>
              <a:p>
                <a:pPr defTabSz="914400" fontAlgn="base">
                  <a:spcBef>
                    <a:spcPct val="0"/>
                  </a:spcBef>
                  <a:spcAft>
                    <a:spcPct val="0"/>
                  </a:spcAft>
                  <a:defRPr/>
                </a:pPr>
                <a:endParaRPr lang="en-GB" sz="1000" b="1">
                  <a:solidFill>
                    <a:srgbClr val="000000"/>
                  </a:solidFill>
                  <a:latin typeface="Arial" charset="0"/>
                  <a:ea typeface="ＭＳ Ｐゴシック" charset="0"/>
                </a:endParaRPr>
              </a:p>
              <a:p>
                <a:pPr defTabSz="914400" fontAlgn="base">
                  <a:spcBef>
                    <a:spcPct val="0"/>
                  </a:spcBef>
                  <a:spcAft>
                    <a:spcPct val="0"/>
                  </a:spcAft>
                  <a:defRPr/>
                </a:pPr>
                <a:r>
                  <a:rPr lang="en-GB" sz="1000" b="1">
                    <a:solidFill>
                      <a:srgbClr val="000000"/>
                    </a:solidFill>
                    <a:latin typeface="Arial" charset="0"/>
                    <a:ea typeface="ＭＳ Ｐゴシック" charset="0"/>
                  </a:rPr>
                  <a:t>UDP GlcNac</a:t>
                </a:r>
              </a:p>
            </p:txBody>
          </p:sp>
          <p:sp>
            <p:nvSpPr>
              <p:cNvPr id="18" name="Text Box 17">
                <a:extLst>
                  <a:ext uri="{FF2B5EF4-FFF2-40B4-BE49-F238E27FC236}">
                    <a16:creationId xmlns:a16="http://schemas.microsoft.com/office/drawing/2014/main" id="{91392914-9540-84A4-0062-6F2C273AA7FF}"/>
                  </a:ext>
                </a:extLst>
              </p:cNvPr>
              <p:cNvSpPr txBox="1">
                <a:spLocks noChangeArrowheads="1"/>
              </p:cNvSpPr>
              <p:nvPr/>
            </p:nvSpPr>
            <p:spPr bwMode="auto">
              <a:xfrm>
                <a:off x="1474" y="686"/>
                <a:ext cx="687"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GB" sz="1000" b="1">
                    <a:solidFill>
                      <a:srgbClr val="000000"/>
                    </a:solidFill>
                    <a:latin typeface="Arial" charset="0"/>
                    <a:ea typeface="ＭＳ Ｐゴシック" charset="0"/>
                  </a:rPr>
                  <a:t>Enoyl pyruvoyl</a:t>
                </a:r>
              </a:p>
              <a:p>
                <a:pPr defTabSz="914400" fontAlgn="base">
                  <a:spcBef>
                    <a:spcPct val="0"/>
                  </a:spcBef>
                  <a:spcAft>
                    <a:spcPct val="0"/>
                  </a:spcAft>
                  <a:defRPr/>
                </a:pPr>
                <a:r>
                  <a:rPr lang="en-GB" sz="1000" b="1">
                    <a:solidFill>
                      <a:srgbClr val="000000"/>
                    </a:solidFill>
                    <a:latin typeface="Arial" charset="0"/>
                    <a:ea typeface="ＭＳ Ｐゴシック" charset="0"/>
                  </a:rPr>
                  <a:t>UDP GlcNac</a:t>
                </a:r>
              </a:p>
            </p:txBody>
          </p:sp>
          <p:sp>
            <p:nvSpPr>
              <p:cNvPr id="19" name="Text Box 18">
                <a:extLst>
                  <a:ext uri="{FF2B5EF4-FFF2-40B4-BE49-F238E27FC236}">
                    <a16:creationId xmlns:a16="http://schemas.microsoft.com/office/drawing/2014/main" id="{D16A21AC-8C93-E1BF-BFD9-0F7EE3C4E8EA}"/>
                  </a:ext>
                </a:extLst>
              </p:cNvPr>
              <p:cNvSpPr txBox="1">
                <a:spLocks noChangeArrowheads="1"/>
              </p:cNvSpPr>
              <p:nvPr/>
            </p:nvSpPr>
            <p:spPr bwMode="auto">
              <a:xfrm>
                <a:off x="2993" y="686"/>
                <a:ext cx="600"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GB" sz="1000" b="1">
                    <a:solidFill>
                      <a:srgbClr val="000000"/>
                    </a:solidFill>
                    <a:latin typeface="Arial" charset="0"/>
                    <a:ea typeface="ＭＳ Ｐゴシック" charset="0"/>
                  </a:rPr>
                  <a:t>UDP MurNac</a:t>
                </a:r>
              </a:p>
            </p:txBody>
          </p:sp>
          <p:sp>
            <p:nvSpPr>
              <p:cNvPr id="20" name="Text Box 19">
                <a:extLst>
                  <a:ext uri="{FF2B5EF4-FFF2-40B4-BE49-F238E27FC236}">
                    <a16:creationId xmlns:a16="http://schemas.microsoft.com/office/drawing/2014/main" id="{C5FA5EAD-A79A-7B86-93DB-736BCB0B69E0}"/>
                  </a:ext>
                </a:extLst>
              </p:cNvPr>
              <p:cNvSpPr txBox="1">
                <a:spLocks noChangeArrowheads="1"/>
              </p:cNvSpPr>
              <p:nvPr/>
            </p:nvSpPr>
            <p:spPr bwMode="auto">
              <a:xfrm>
                <a:off x="4672" y="686"/>
                <a:ext cx="800"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GB" sz="1000" b="1">
                    <a:solidFill>
                      <a:srgbClr val="000000"/>
                    </a:solidFill>
                    <a:latin typeface="Arial" charset="0"/>
                    <a:ea typeface="ＭＳ Ｐゴシック" charset="0"/>
                  </a:rPr>
                  <a:t>UDP MurNac</a:t>
                </a:r>
                <a:r>
                  <a:rPr lang="en-GB" sz="1000" b="1">
                    <a:solidFill>
                      <a:srgbClr val="0000FF"/>
                    </a:solidFill>
                    <a:latin typeface="Arial" charset="0"/>
                    <a:ea typeface="ＭＳ Ｐゴシック" charset="0"/>
                  </a:rPr>
                  <a:t>L-Ala</a:t>
                </a:r>
              </a:p>
            </p:txBody>
          </p:sp>
          <p:sp>
            <p:nvSpPr>
              <p:cNvPr id="21" name="Text Box 20">
                <a:extLst>
                  <a:ext uri="{FF2B5EF4-FFF2-40B4-BE49-F238E27FC236}">
                    <a16:creationId xmlns:a16="http://schemas.microsoft.com/office/drawing/2014/main" id="{6EE3BB7B-6B21-FBFC-8CC5-4965D98C6EDB}"/>
                  </a:ext>
                </a:extLst>
              </p:cNvPr>
              <p:cNvSpPr txBox="1">
                <a:spLocks noChangeArrowheads="1"/>
              </p:cNvSpPr>
              <p:nvPr/>
            </p:nvSpPr>
            <p:spPr bwMode="auto">
              <a:xfrm>
                <a:off x="4717" y="3247"/>
                <a:ext cx="600"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GB" sz="1000" b="1">
                    <a:solidFill>
                      <a:srgbClr val="000000"/>
                    </a:solidFill>
                    <a:latin typeface="Arial" charset="0"/>
                    <a:ea typeface="ＭＳ Ｐゴシック" charset="0"/>
                  </a:rPr>
                  <a:t>UDP MurNac</a:t>
                </a:r>
              </a:p>
              <a:p>
                <a:pPr defTabSz="914400" fontAlgn="base">
                  <a:spcBef>
                    <a:spcPct val="0"/>
                  </a:spcBef>
                  <a:spcAft>
                    <a:spcPct val="0"/>
                  </a:spcAft>
                  <a:defRPr/>
                </a:pPr>
                <a:r>
                  <a:rPr lang="en-GB" sz="1000" b="1">
                    <a:solidFill>
                      <a:srgbClr val="0000FF"/>
                    </a:solidFill>
                    <a:latin typeface="Arial" charset="0"/>
                    <a:ea typeface="ＭＳ Ｐゴシック" charset="0"/>
                  </a:rPr>
                  <a:t>L-Ala</a:t>
                </a:r>
                <a:r>
                  <a:rPr lang="en-GB" sz="1000" b="1">
                    <a:solidFill>
                      <a:srgbClr val="D60093"/>
                    </a:solidFill>
                    <a:latin typeface="Arial" charset="0"/>
                    <a:ea typeface="ＭＳ Ｐゴシック" charset="0"/>
                  </a:rPr>
                  <a:t>D-Glu</a:t>
                </a:r>
              </a:p>
            </p:txBody>
          </p:sp>
          <p:sp>
            <p:nvSpPr>
              <p:cNvPr id="22" name="Text Box 21">
                <a:extLst>
                  <a:ext uri="{FF2B5EF4-FFF2-40B4-BE49-F238E27FC236}">
                    <a16:creationId xmlns:a16="http://schemas.microsoft.com/office/drawing/2014/main" id="{24035256-80C7-5755-D490-26F769BE0C7F}"/>
                  </a:ext>
                </a:extLst>
              </p:cNvPr>
              <p:cNvSpPr txBox="1">
                <a:spLocks noChangeArrowheads="1"/>
              </p:cNvSpPr>
              <p:nvPr/>
            </p:nvSpPr>
            <p:spPr bwMode="auto">
              <a:xfrm>
                <a:off x="2653" y="3247"/>
                <a:ext cx="800"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GB" sz="1000" b="1">
                    <a:solidFill>
                      <a:srgbClr val="000000"/>
                    </a:solidFill>
                    <a:latin typeface="Arial" charset="0"/>
                    <a:ea typeface="ＭＳ Ｐゴシック" charset="0"/>
                  </a:rPr>
                  <a:t>UDP MurNac</a:t>
                </a:r>
                <a:r>
                  <a:rPr lang="en-GB" sz="1000" b="1">
                    <a:solidFill>
                      <a:srgbClr val="0000FF"/>
                    </a:solidFill>
                    <a:latin typeface="Arial" charset="0"/>
                    <a:ea typeface="ＭＳ Ｐゴシック" charset="0"/>
                  </a:rPr>
                  <a:t>L-Ala</a:t>
                </a:r>
              </a:p>
              <a:p>
                <a:pPr defTabSz="914400" fontAlgn="base">
                  <a:spcBef>
                    <a:spcPct val="0"/>
                  </a:spcBef>
                  <a:spcAft>
                    <a:spcPct val="0"/>
                  </a:spcAft>
                  <a:defRPr/>
                </a:pPr>
                <a:r>
                  <a:rPr lang="en-GB" sz="1000" b="1">
                    <a:solidFill>
                      <a:srgbClr val="D60093"/>
                    </a:solidFill>
                    <a:latin typeface="Arial" charset="0"/>
                    <a:ea typeface="ＭＳ Ｐゴシック" charset="0"/>
                  </a:rPr>
                  <a:t>D-Glu</a:t>
                </a:r>
                <a:r>
                  <a:rPr lang="en-GB" sz="1000" b="1">
                    <a:solidFill>
                      <a:srgbClr val="0000FF"/>
                    </a:solidFill>
                    <a:latin typeface="Arial" charset="0"/>
                    <a:ea typeface="ＭＳ Ｐゴシック" charset="0"/>
                  </a:rPr>
                  <a:t>L-Lys</a:t>
                </a:r>
                <a:r>
                  <a:rPr lang="en-GB" sz="1000" b="1">
                    <a:solidFill>
                      <a:srgbClr val="006600"/>
                    </a:solidFill>
                    <a:latin typeface="Arial" charset="0"/>
                    <a:ea typeface="ＭＳ Ｐゴシック" charset="0"/>
                  </a:rPr>
                  <a:t>/DAP</a:t>
                </a:r>
              </a:p>
            </p:txBody>
          </p:sp>
          <p:sp>
            <p:nvSpPr>
              <p:cNvPr id="23" name="Text Box 22">
                <a:extLst>
                  <a:ext uri="{FF2B5EF4-FFF2-40B4-BE49-F238E27FC236}">
                    <a16:creationId xmlns:a16="http://schemas.microsoft.com/office/drawing/2014/main" id="{255691D1-788B-BDB8-ED11-5DCFC3F17B28}"/>
                  </a:ext>
                </a:extLst>
              </p:cNvPr>
              <p:cNvSpPr txBox="1">
                <a:spLocks noChangeArrowheads="1"/>
              </p:cNvSpPr>
              <p:nvPr/>
            </p:nvSpPr>
            <p:spPr bwMode="auto">
              <a:xfrm>
                <a:off x="513" y="3247"/>
                <a:ext cx="800" cy="3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GB" sz="1000" b="1">
                    <a:solidFill>
                      <a:srgbClr val="000000"/>
                    </a:solidFill>
                    <a:latin typeface="Arial" charset="0"/>
                    <a:ea typeface="ＭＳ Ｐゴシック" charset="0"/>
                  </a:rPr>
                  <a:t>UDP MurNac</a:t>
                </a:r>
                <a:r>
                  <a:rPr lang="en-GB" sz="1000" b="1">
                    <a:solidFill>
                      <a:srgbClr val="0000FF"/>
                    </a:solidFill>
                    <a:latin typeface="Arial" charset="0"/>
                    <a:ea typeface="ＭＳ Ｐゴシック" charset="0"/>
                  </a:rPr>
                  <a:t>L-Ala</a:t>
                </a:r>
              </a:p>
              <a:p>
                <a:pPr defTabSz="914400" fontAlgn="base">
                  <a:spcBef>
                    <a:spcPct val="0"/>
                  </a:spcBef>
                  <a:spcAft>
                    <a:spcPct val="0"/>
                  </a:spcAft>
                  <a:defRPr/>
                </a:pPr>
                <a:r>
                  <a:rPr lang="en-GB" sz="1000" b="1">
                    <a:solidFill>
                      <a:srgbClr val="D60093"/>
                    </a:solidFill>
                    <a:latin typeface="Arial" charset="0"/>
                    <a:ea typeface="ＭＳ Ｐゴシック" charset="0"/>
                  </a:rPr>
                  <a:t>D-Glu</a:t>
                </a:r>
                <a:r>
                  <a:rPr lang="en-GB" sz="1000" b="1">
                    <a:solidFill>
                      <a:srgbClr val="0000FF"/>
                    </a:solidFill>
                    <a:latin typeface="Arial" charset="0"/>
                    <a:ea typeface="ＭＳ Ｐゴシック" charset="0"/>
                  </a:rPr>
                  <a:t>L-Lys</a:t>
                </a:r>
                <a:r>
                  <a:rPr lang="en-GB" sz="1000" b="1">
                    <a:solidFill>
                      <a:srgbClr val="006600"/>
                    </a:solidFill>
                    <a:latin typeface="Arial" charset="0"/>
                    <a:ea typeface="ＭＳ Ｐゴシック" charset="0"/>
                  </a:rPr>
                  <a:t>/DAP</a:t>
                </a:r>
              </a:p>
              <a:p>
                <a:pPr defTabSz="914400" fontAlgn="base">
                  <a:spcBef>
                    <a:spcPct val="0"/>
                  </a:spcBef>
                  <a:spcAft>
                    <a:spcPct val="0"/>
                  </a:spcAft>
                  <a:defRPr/>
                </a:pPr>
                <a:r>
                  <a:rPr lang="en-GB" sz="1000" b="1">
                    <a:solidFill>
                      <a:srgbClr val="D60093"/>
                    </a:solidFill>
                    <a:latin typeface="Arial" charset="0"/>
                    <a:ea typeface="ＭＳ Ｐゴシック" charset="0"/>
                  </a:rPr>
                  <a:t>D-AlaD-Ala</a:t>
                </a:r>
              </a:p>
            </p:txBody>
          </p:sp>
        </p:grpSp>
        <p:sp>
          <p:nvSpPr>
            <p:cNvPr id="25" name="TextBox 24">
              <a:extLst>
                <a:ext uri="{FF2B5EF4-FFF2-40B4-BE49-F238E27FC236}">
                  <a16:creationId xmlns:a16="http://schemas.microsoft.com/office/drawing/2014/main" id="{74500463-A03E-78F2-AC44-A78CC21F04A0}"/>
                </a:ext>
              </a:extLst>
            </p:cNvPr>
            <p:cNvSpPr txBox="1"/>
            <p:nvPr/>
          </p:nvSpPr>
          <p:spPr>
            <a:xfrm>
              <a:off x="1791536" y="659608"/>
              <a:ext cx="8919535" cy="384721"/>
            </a:xfrm>
            <a:prstGeom prst="rect">
              <a:avLst/>
            </a:prstGeom>
            <a:noFill/>
          </p:spPr>
          <p:txBody>
            <a:bodyPr wrap="none" rtlCol="0">
              <a:spAutoFit/>
            </a:bodyPr>
            <a:lstStyle/>
            <a:p>
              <a:r>
                <a:rPr lang="en-US" dirty="0">
                  <a:solidFill>
                    <a:schemeClr val="bg1"/>
                  </a:solidFill>
                </a:rPr>
                <a:t>Mur ligases: a set of essential bacterial enzymes involved in construction of the cell wall.</a:t>
              </a:r>
            </a:p>
          </p:txBody>
        </p:sp>
      </p:grpSp>
      <p:sp>
        <p:nvSpPr>
          <p:cNvPr id="3" name="Rectangle 2">
            <a:extLst>
              <a:ext uri="{FF2B5EF4-FFF2-40B4-BE49-F238E27FC236}">
                <a16:creationId xmlns:a16="http://schemas.microsoft.com/office/drawing/2014/main" id="{28E0DD83-E485-82BA-27CB-F7AA40A7C481}"/>
              </a:ext>
            </a:extLst>
          </p:cNvPr>
          <p:cNvSpPr/>
          <p:nvPr/>
        </p:nvSpPr>
        <p:spPr>
          <a:xfrm>
            <a:off x="6672064" y="1623474"/>
            <a:ext cx="432048" cy="216024"/>
          </a:xfrm>
          <a:prstGeom prst="rect">
            <a:avLst/>
          </a:prstGeom>
          <a:solidFill>
            <a:srgbClr val="7030A0">
              <a:alpha val="5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BAF56D-5179-B219-FD4D-D1B967819648}"/>
              </a:ext>
            </a:extLst>
          </p:cNvPr>
          <p:cNvSpPr/>
          <p:nvPr/>
        </p:nvSpPr>
        <p:spPr>
          <a:xfrm>
            <a:off x="8282304" y="2405341"/>
            <a:ext cx="432048" cy="216024"/>
          </a:xfrm>
          <a:prstGeom prst="rect">
            <a:avLst/>
          </a:prstGeom>
          <a:solidFill>
            <a:srgbClr val="7030A0">
              <a:alpha val="5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9DA7542-740E-D6A1-B23D-C7BA89A43710}"/>
              </a:ext>
            </a:extLst>
          </p:cNvPr>
          <p:cNvSpPr/>
          <p:nvPr/>
        </p:nvSpPr>
        <p:spPr>
          <a:xfrm>
            <a:off x="6744072" y="3717032"/>
            <a:ext cx="432048" cy="216024"/>
          </a:xfrm>
          <a:prstGeom prst="rect">
            <a:avLst/>
          </a:prstGeom>
          <a:solidFill>
            <a:srgbClr val="7030A0">
              <a:alpha val="5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8204DB-224C-4801-A4A2-63CE035D756C}"/>
              </a:ext>
            </a:extLst>
          </p:cNvPr>
          <p:cNvSpPr/>
          <p:nvPr/>
        </p:nvSpPr>
        <p:spPr>
          <a:xfrm>
            <a:off x="3921102" y="3760764"/>
            <a:ext cx="432048" cy="216024"/>
          </a:xfrm>
          <a:prstGeom prst="rect">
            <a:avLst/>
          </a:prstGeom>
          <a:solidFill>
            <a:srgbClr val="7030A0">
              <a:alpha val="5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57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73E5-9BCC-24BC-EC38-FAA42FB3F951}"/>
              </a:ext>
            </a:extLst>
          </p:cNvPr>
          <p:cNvSpPr>
            <a:spLocks noGrp="1"/>
          </p:cNvSpPr>
          <p:nvPr>
            <p:ph type="title"/>
          </p:nvPr>
        </p:nvSpPr>
        <p:spPr>
          <a:xfrm>
            <a:off x="479376" y="0"/>
            <a:ext cx="8856984" cy="651152"/>
          </a:xfrm>
        </p:spPr>
        <p:txBody>
          <a:bodyPr>
            <a:normAutofit fontScale="90000"/>
          </a:bodyPr>
          <a:lstStyle/>
          <a:p>
            <a:r>
              <a:rPr lang="en-US" sz="3600" b="1" dirty="0">
                <a:effectLst>
                  <a:glow rad="101600">
                    <a:prstClr val="white">
                      <a:alpha val="75000"/>
                    </a:prstClr>
                  </a:glow>
                </a:effectLst>
                <a:latin typeface="Calibri"/>
              </a:rPr>
              <a:t>Mur Ligase ATP Binding Sites are Well Conserved</a:t>
            </a:r>
            <a:endParaRPr lang="en-US" dirty="0"/>
          </a:p>
        </p:txBody>
      </p:sp>
      <p:grpSp>
        <p:nvGrpSpPr>
          <p:cNvPr id="21" name="Group 20">
            <a:extLst>
              <a:ext uri="{FF2B5EF4-FFF2-40B4-BE49-F238E27FC236}">
                <a16:creationId xmlns:a16="http://schemas.microsoft.com/office/drawing/2014/main" id="{E1CB9CBB-F251-434A-4CC6-65882DCA3C93}"/>
              </a:ext>
            </a:extLst>
          </p:cNvPr>
          <p:cNvGrpSpPr/>
          <p:nvPr/>
        </p:nvGrpSpPr>
        <p:grpSpPr>
          <a:xfrm>
            <a:off x="512434" y="617934"/>
            <a:ext cx="10569610" cy="5881460"/>
            <a:chOff x="808532" y="825460"/>
            <a:chExt cx="10564100" cy="5954133"/>
          </a:xfrm>
        </p:grpSpPr>
        <p:sp>
          <p:nvSpPr>
            <p:cNvPr id="6" name="TextBox 8">
              <a:extLst>
                <a:ext uri="{FF2B5EF4-FFF2-40B4-BE49-F238E27FC236}">
                  <a16:creationId xmlns:a16="http://schemas.microsoft.com/office/drawing/2014/main" id="{35F58B14-39E8-D02A-433E-BD9A48AA8528}"/>
                </a:ext>
              </a:extLst>
            </p:cNvPr>
            <p:cNvSpPr txBox="1"/>
            <p:nvPr/>
          </p:nvSpPr>
          <p:spPr>
            <a:xfrm>
              <a:off x="1174897" y="1461761"/>
              <a:ext cx="246209" cy="400103"/>
            </a:xfrm>
            <a:prstGeom prst="rect">
              <a:avLst/>
            </a:prstGeom>
            <a:noFill/>
          </p:spPr>
          <p:txBody>
            <a:bodyPr wrap="none" lIns="121914" tIns="60957" rIns="121914" bIns="60957" rtlCol="0">
              <a:spAutoFit/>
            </a:bodyPr>
            <a:ls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a:lstStyle>
            <a:p>
              <a:pPr defTabSz="914400" fontAlgn="base">
                <a:spcBef>
                  <a:spcPct val="0"/>
                </a:spcBef>
                <a:spcAft>
                  <a:spcPct val="0"/>
                </a:spcAft>
              </a:pPr>
              <a:endParaRPr lang="en-US" sz="1800" dirty="0">
                <a:solidFill>
                  <a:prstClr val="white"/>
                </a:solidFill>
                <a:latin typeface="Arial" charset="0"/>
              </a:endParaRPr>
            </a:p>
          </p:txBody>
        </p:sp>
        <p:pic>
          <p:nvPicPr>
            <p:cNvPr id="8" name="Picture 7">
              <a:extLst>
                <a:ext uri="{FF2B5EF4-FFF2-40B4-BE49-F238E27FC236}">
                  <a16:creationId xmlns:a16="http://schemas.microsoft.com/office/drawing/2014/main" id="{5A16A4C4-615F-4820-B6CC-1D42B50B7F0E}"/>
                </a:ext>
              </a:extLst>
            </p:cNvPr>
            <p:cNvPicPr>
              <a:picLocks noChangeAspect="1"/>
            </p:cNvPicPr>
            <p:nvPr/>
          </p:nvPicPr>
          <p:blipFill>
            <a:blip r:embed="rId2"/>
            <a:stretch>
              <a:fillRect/>
            </a:stretch>
          </p:blipFill>
          <p:spPr>
            <a:xfrm>
              <a:off x="7739209" y="859088"/>
              <a:ext cx="3549969" cy="3016232"/>
            </a:xfrm>
            <a:prstGeom prst="rect">
              <a:avLst/>
            </a:prstGeom>
          </p:spPr>
        </p:pic>
        <p:pic>
          <p:nvPicPr>
            <p:cNvPr id="9" name="Picture 8">
              <a:extLst>
                <a:ext uri="{FF2B5EF4-FFF2-40B4-BE49-F238E27FC236}">
                  <a16:creationId xmlns:a16="http://schemas.microsoft.com/office/drawing/2014/main" id="{D1899C76-78DB-405F-9359-DF64AD690644}"/>
                </a:ext>
              </a:extLst>
            </p:cNvPr>
            <p:cNvPicPr>
              <a:picLocks noChangeAspect="1"/>
            </p:cNvPicPr>
            <p:nvPr/>
          </p:nvPicPr>
          <p:blipFill>
            <a:blip r:embed="rId3"/>
            <a:stretch>
              <a:fillRect/>
            </a:stretch>
          </p:blipFill>
          <p:spPr>
            <a:xfrm>
              <a:off x="841575" y="4079818"/>
              <a:ext cx="3411803" cy="2645383"/>
            </a:xfrm>
            <a:prstGeom prst="rect">
              <a:avLst/>
            </a:prstGeom>
          </p:spPr>
        </p:pic>
        <p:pic>
          <p:nvPicPr>
            <p:cNvPr id="10" name="Picture 9">
              <a:extLst>
                <a:ext uri="{FF2B5EF4-FFF2-40B4-BE49-F238E27FC236}">
                  <a16:creationId xmlns:a16="http://schemas.microsoft.com/office/drawing/2014/main" id="{78C68656-C359-4169-A4C0-5E81E12A1BD9}"/>
                </a:ext>
              </a:extLst>
            </p:cNvPr>
            <p:cNvPicPr>
              <a:picLocks noChangeAspect="1"/>
            </p:cNvPicPr>
            <p:nvPr/>
          </p:nvPicPr>
          <p:blipFill>
            <a:blip r:embed="rId4"/>
            <a:stretch>
              <a:fillRect/>
            </a:stretch>
          </p:blipFill>
          <p:spPr>
            <a:xfrm>
              <a:off x="841573" y="859090"/>
              <a:ext cx="3411803" cy="3016231"/>
            </a:xfrm>
            <a:prstGeom prst="rect">
              <a:avLst/>
            </a:prstGeom>
          </p:spPr>
        </p:pic>
        <p:pic>
          <p:nvPicPr>
            <p:cNvPr id="11" name="Picture 10">
              <a:extLst>
                <a:ext uri="{FF2B5EF4-FFF2-40B4-BE49-F238E27FC236}">
                  <a16:creationId xmlns:a16="http://schemas.microsoft.com/office/drawing/2014/main" id="{A12AF5E8-51E3-4516-8FEA-518E2F88211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8168" y="859089"/>
              <a:ext cx="2996248" cy="3095817"/>
            </a:xfrm>
            <a:prstGeom prst="rect">
              <a:avLst/>
            </a:prstGeom>
            <a:noFill/>
          </p:spPr>
        </p:pic>
        <p:sp>
          <p:nvSpPr>
            <p:cNvPr id="12" name="TextBox 10">
              <a:extLst>
                <a:ext uri="{FF2B5EF4-FFF2-40B4-BE49-F238E27FC236}">
                  <a16:creationId xmlns:a16="http://schemas.microsoft.com/office/drawing/2014/main" id="{7D6406DA-0670-416E-9A05-1FCC0BA97EB5}"/>
                </a:ext>
              </a:extLst>
            </p:cNvPr>
            <p:cNvSpPr txBox="1"/>
            <p:nvPr/>
          </p:nvSpPr>
          <p:spPr>
            <a:xfrm>
              <a:off x="4381995" y="6125278"/>
              <a:ext cx="6990637" cy="654315"/>
            </a:xfrm>
            <a:prstGeom prst="rect">
              <a:avLst/>
            </a:prstGeom>
            <a:noFill/>
          </p:spPr>
          <p:txBody>
            <a:bodyPr wrap="none" lIns="91438" tIns="45719" rIns="91438" bIns="45719" rtlCol="0">
              <a:spAutoFit/>
            </a:bodyPr>
            <a:ls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a:lstStyle>
            <a:p>
              <a:r>
                <a:rPr lang="en-US" sz="1800" b="1" dirty="0">
                  <a:latin typeface="Arial" panose="020B0604020202020204" pitchFamily="34" charset="0"/>
                  <a:cs typeface="Arial" panose="020B0604020202020204" pitchFamily="34" charset="0"/>
                </a:rPr>
                <a:t>Percent identity and similarity of </a:t>
              </a:r>
              <a:r>
                <a:rPr lang="en-US" sz="1800" b="1" dirty="0" err="1">
                  <a:latin typeface="Arial" panose="020B0604020202020204" pitchFamily="34" charset="0"/>
                  <a:cs typeface="Arial" panose="020B0604020202020204" pitchFamily="34" charset="0"/>
                </a:rPr>
                <a:t>mur</a:t>
              </a:r>
              <a:r>
                <a:rPr lang="en-US" sz="1800" b="1" dirty="0">
                  <a:latin typeface="Arial" panose="020B0604020202020204" pitchFamily="34" charset="0"/>
                  <a:cs typeface="Arial" panose="020B0604020202020204" pitchFamily="34" charset="0"/>
                </a:rPr>
                <a:t> ligase ADP binding sites</a:t>
              </a:r>
            </a:p>
            <a:p>
              <a:r>
                <a:rPr lang="en-US" sz="1800" b="1" dirty="0">
                  <a:solidFill>
                    <a:srgbClr val="00B050"/>
                  </a:solidFill>
                  <a:latin typeface="Arial" panose="020B0604020202020204" pitchFamily="34" charset="0"/>
                  <a:cs typeface="Arial" panose="020B0604020202020204" pitchFamily="34" charset="0"/>
                </a:rPr>
                <a:t>Pursue a multitargeting approach to limit resistance </a:t>
              </a:r>
            </a:p>
          </p:txBody>
        </p:sp>
        <p:pic>
          <p:nvPicPr>
            <p:cNvPr id="13" name="Picture 12">
              <a:extLst>
                <a:ext uri="{FF2B5EF4-FFF2-40B4-BE49-F238E27FC236}">
                  <a16:creationId xmlns:a16="http://schemas.microsoft.com/office/drawing/2014/main" id="{21BFD8EE-02A4-AE16-AAD5-2481CC3171FF}"/>
                </a:ext>
              </a:extLst>
            </p:cNvPr>
            <p:cNvPicPr/>
            <p:nvPr/>
          </p:nvPicPr>
          <p:blipFill>
            <a:blip r:embed="rId6"/>
            <a:stretch>
              <a:fillRect/>
            </a:stretch>
          </p:blipFill>
          <p:spPr>
            <a:xfrm>
              <a:off x="4452171" y="4145552"/>
              <a:ext cx="6850287" cy="2016547"/>
            </a:xfrm>
            <a:prstGeom prst="rect">
              <a:avLst/>
            </a:prstGeom>
          </p:spPr>
        </p:pic>
        <p:sp>
          <p:nvSpPr>
            <p:cNvPr id="14" name="TextBox 13">
              <a:extLst>
                <a:ext uri="{FF2B5EF4-FFF2-40B4-BE49-F238E27FC236}">
                  <a16:creationId xmlns:a16="http://schemas.microsoft.com/office/drawing/2014/main" id="{61652CD4-75B1-4D00-9409-B55CC17577BD}"/>
                </a:ext>
              </a:extLst>
            </p:cNvPr>
            <p:cNvSpPr txBox="1"/>
            <p:nvPr/>
          </p:nvSpPr>
          <p:spPr>
            <a:xfrm>
              <a:off x="3264904" y="825460"/>
              <a:ext cx="1038161" cy="338552"/>
            </a:xfrm>
            <a:prstGeom prst="rect">
              <a:avLst/>
            </a:prstGeom>
            <a:noFill/>
          </p:spPr>
          <p:txBody>
            <a:bodyPr wrap="none" lIns="91438" tIns="45719" rIns="91438" bIns="45719" rtlCol="0">
              <a:spAutoFit/>
            </a:bodyPr>
            <a:ls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a:lstStyle>
            <a:p>
              <a:r>
                <a:rPr lang="en-US" sz="1600" dirty="0">
                  <a:latin typeface="+mj-lt"/>
                  <a:cs typeface="Arial Narrow"/>
                </a:rPr>
                <a:t>Aba </a:t>
              </a:r>
              <a:r>
                <a:rPr lang="en-US" sz="1600" dirty="0" err="1">
                  <a:latin typeface="+mj-lt"/>
                  <a:cs typeface="Arial Narrow"/>
                </a:rPr>
                <a:t>murC</a:t>
              </a:r>
              <a:endParaRPr lang="en-US" sz="1600" dirty="0">
                <a:latin typeface="+mj-lt"/>
                <a:cs typeface="Arial Narrow"/>
              </a:endParaRPr>
            </a:p>
          </p:txBody>
        </p:sp>
        <p:sp>
          <p:nvSpPr>
            <p:cNvPr id="15" name="TextBox 14">
              <a:extLst>
                <a:ext uri="{FF2B5EF4-FFF2-40B4-BE49-F238E27FC236}">
                  <a16:creationId xmlns:a16="http://schemas.microsoft.com/office/drawing/2014/main" id="{69CDEDA3-15BA-4B15-BA78-4A318423BE1C}"/>
                </a:ext>
              </a:extLst>
            </p:cNvPr>
            <p:cNvSpPr txBox="1"/>
            <p:nvPr/>
          </p:nvSpPr>
          <p:spPr>
            <a:xfrm>
              <a:off x="6501580" y="843349"/>
              <a:ext cx="1006602" cy="338552"/>
            </a:xfrm>
            <a:prstGeom prst="rect">
              <a:avLst/>
            </a:prstGeom>
            <a:noFill/>
          </p:spPr>
          <p:txBody>
            <a:bodyPr wrap="none" lIns="91438" tIns="45719" rIns="91438" bIns="45719" rtlCol="0">
              <a:spAutoFit/>
            </a:bodyPr>
            <a:ls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a:lstStyle>
            <a:p>
              <a:r>
                <a:rPr lang="en-US" sz="1600" dirty="0">
                  <a:latin typeface="+mj-lt"/>
                </a:rPr>
                <a:t>Eco </a:t>
              </a:r>
              <a:r>
                <a:rPr lang="en-US" sz="1600" dirty="0" err="1">
                  <a:latin typeface="+mj-lt"/>
                </a:rPr>
                <a:t>murD</a:t>
              </a:r>
              <a:endParaRPr lang="en-US" sz="1600" dirty="0">
                <a:latin typeface="+mj-lt"/>
              </a:endParaRPr>
            </a:p>
          </p:txBody>
        </p:sp>
        <p:sp>
          <p:nvSpPr>
            <p:cNvPr id="16" name="TextBox 15">
              <a:extLst>
                <a:ext uri="{FF2B5EF4-FFF2-40B4-BE49-F238E27FC236}">
                  <a16:creationId xmlns:a16="http://schemas.microsoft.com/office/drawing/2014/main" id="{28A82EF6-F4AB-4F63-BC40-DAAC73135AFA}"/>
                </a:ext>
              </a:extLst>
            </p:cNvPr>
            <p:cNvSpPr txBox="1"/>
            <p:nvPr/>
          </p:nvSpPr>
          <p:spPr>
            <a:xfrm>
              <a:off x="10256361" y="861236"/>
              <a:ext cx="1041667" cy="338552"/>
            </a:xfrm>
            <a:prstGeom prst="rect">
              <a:avLst/>
            </a:prstGeom>
            <a:noFill/>
          </p:spPr>
          <p:txBody>
            <a:bodyPr wrap="none" lIns="91438" tIns="45719" rIns="91438" bIns="45719" rtlCol="0">
              <a:spAutoFit/>
            </a:bodyPr>
            <a:ls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a:lstStyle>
            <a:p>
              <a:r>
                <a:rPr lang="en-US" sz="1600" dirty="0" err="1">
                  <a:latin typeface="+mj-lt"/>
                </a:rPr>
                <a:t>Mtb</a:t>
              </a:r>
              <a:r>
                <a:rPr lang="en-US" sz="1600" dirty="0">
                  <a:latin typeface="+mj-lt"/>
                </a:rPr>
                <a:t> </a:t>
              </a:r>
              <a:r>
                <a:rPr lang="en-US" sz="1600" dirty="0" err="1">
                  <a:latin typeface="+mj-lt"/>
                </a:rPr>
                <a:t>murE</a:t>
              </a:r>
              <a:endParaRPr lang="en-US" sz="1600" dirty="0">
                <a:latin typeface="+mj-lt"/>
              </a:endParaRPr>
            </a:p>
          </p:txBody>
        </p:sp>
        <p:sp>
          <p:nvSpPr>
            <p:cNvPr id="17" name="TextBox 16">
              <a:extLst>
                <a:ext uri="{FF2B5EF4-FFF2-40B4-BE49-F238E27FC236}">
                  <a16:creationId xmlns:a16="http://schemas.microsoft.com/office/drawing/2014/main" id="{77AA9D1D-B6B2-45EE-9704-A355CB44E4C7}"/>
                </a:ext>
              </a:extLst>
            </p:cNvPr>
            <p:cNvSpPr txBox="1"/>
            <p:nvPr/>
          </p:nvSpPr>
          <p:spPr>
            <a:xfrm>
              <a:off x="3217738" y="4074240"/>
              <a:ext cx="1048981" cy="338552"/>
            </a:xfrm>
            <a:prstGeom prst="rect">
              <a:avLst/>
            </a:prstGeom>
            <a:noFill/>
          </p:spPr>
          <p:txBody>
            <a:bodyPr wrap="none" lIns="91438" tIns="45719" rIns="91438" bIns="45719" rtlCol="0">
              <a:spAutoFit/>
            </a:bodyPr>
            <a:ls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a:lstStyle>
            <a:p>
              <a:r>
                <a:rPr lang="en-US" sz="1600" dirty="0" err="1">
                  <a:latin typeface="+mj-lt"/>
                </a:rPr>
                <a:t>murC</a:t>
              </a:r>
              <a:r>
                <a:rPr lang="en-US" sz="1600" dirty="0">
                  <a:latin typeface="+mj-lt"/>
                </a:rPr>
                <a:t>/D/E</a:t>
              </a:r>
            </a:p>
          </p:txBody>
        </p:sp>
        <p:sp>
          <p:nvSpPr>
            <p:cNvPr id="18" name="TextBox 17">
              <a:extLst>
                <a:ext uri="{FF2B5EF4-FFF2-40B4-BE49-F238E27FC236}">
                  <a16:creationId xmlns:a16="http://schemas.microsoft.com/office/drawing/2014/main" id="{1F8F2BD8-D659-4D23-A4FF-AB2187B9EB8B}"/>
                </a:ext>
              </a:extLst>
            </p:cNvPr>
            <p:cNvSpPr txBox="1"/>
            <p:nvPr/>
          </p:nvSpPr>
          <p:spPr>
            <a:xfrm>
              <a:off x="7708022" y="3598322"/>
              <a:ext cx="639759" cy="276999"/>
            </a:xfrm>
            <a:prstGeom prst="rect">
              <a:avLst/>
            </a:prstGeom>
            <a:noFill/>
          </p:spPr>
          <p:txBody>
            <a:bodyPr wrap="square" lIns="91438" tIns="45719" rIns="91438" bIns="45719" rtlCol="0">
              <a:spAutoFit/>
            </a:bodyPr>
            <a:ls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a:lstStyle>
            <a:p>
              <a:r>
                <a:rPr lang="en-US" sz="1200" dirty="0">
                  <a:latin typeface="+mj-lt"/>
                  <a:cs typeface="Arial" panose="020B0604020202020204" pitchFamily="34" charset="0"/>
                </a:rPr>
                <a:t>2XJA</a:t>
              </a:r>
            </a:p>
          </p:txBody>
        </p:sp>
        <p:sp>
          <p:nvSpPr>
            <p:cNvPr id="19" name="TextBox 18">
              <a:extLst>
                <a:ext uri="{FF2B5EF4-FFF2-40B4-BE49-F238E27FC236}">
                  <a16:creationId xmlns:a16="http://schemas.microsoft.com/office/drawing/2014/main" id="{16AFA5DE-A235-4959-8C56-343BE1815D59}"/>
                </a:ext>
              </a:extLst>
            </p:cNvPr>
            <p:cNvSpPr txBox="1"/>
            <p:nvPr/>
          </p:nvSpPr>
          <p:spPr>
            <a:xfrm>
              <a:off x="808532" y="3613919"/>
              <a:ext cx="639759" cy="276999"/>
            </a:xfrm>
            <a:prstGeom prst="rect">
              <a:avLst/>
            </a:prstGeom>
            <a:noFill/>
          </p:spPr>
          <p:txBody>
            <a:bodyPr wrap="square" lIns="91438" tIns="45719" rIns="91438" bIns="45719" rtlCol="0">
              <a:spAutoFit/>
            </a:bodyPr>
            <a:ls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a:lstStyle>
            <a:p>
              <a:r>
                <a:rPr lang="en-US" sz="1200" dirty="0">
                  <a:latin typeface="+mj-lt"/>
                  <a:cs typeface="Arial" panose="020B0604020202020204" pitchFamily="34" charset="0"/>
                </a:rPr>
                <a:t>6CAU</a:t>
              </a:r>
            </a:p>
          </p:txBody>
        </p:sp>
      </p:grpSp>
      <p:sp>
        <p:nvSpPr>
          <p:cNvPr id="3" name="TextBox 2">
            <a:extLst>
              <a:ext uri="{FF2B5EF4-FFF2-40B4-BE49-F238E27FC236}">
                <a16:creationId xmlns:a16="http://schemas.microsoft.com/office/drawing/2014/main" id="{76466406-6416-BC46-32CB-93DD2D511F26}"/>
              </a:ext>
            </a:extLst>
          </p:cNvPr>
          <p:cNvSpPr txBox="1"/>
          <p:nvPr/>
        </p:nvSpPr>
        <p:spPr>
          <a:xfrm>
            <a:off x="2855640" y="3322793"/>
            <a:ext cx="1042273" cy="307777"/>
          </a:xfrm>
          <a:prstGeom prst="rect">
            <a:avLst/>
          </a:prstGeom>
          <a:no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Aba </a:t>
            </a:r>
            <a:r>
              <a:rPr lang="en-US" sz="1400" b="1" dirty="0" err="1">
                <a:solidFill>
                  <a:schemeClr val="bg1"/>
                </a:solidFill>
                <a:latin typeface="Arial" panose="020B0604020202020204" pitchFamily="34" charset="0"/>
                <a:cs typeface="Arial" panose="020B0604020202020204" pitchFamily="34" charset="0"/>
              </a:rPr>
              <a:t>murC</a:t>
            </a:r>
            <a:endParaRPr lang="en-US" sz="14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F8D5E20-26B9-4A00-1CF2-F2DA2BDC5014}"/>
              </a:ext>
            </a:extLst>
          </p:cNvPr>
          <p:cNvSpPr txBox="1"/>
          <p:nvPr/>
        </p:nvSpPr>
        <p:spPr>
          <a:xfrm>
            <a:off x="6137737" y="3372359"/>
            <a:ext cx="1032655" cy="307777"/>
          </a:xfrm>
          <a:prstGeom prst="rect">
            <a:avLst/>
          </a:prstGeom>
          <a:no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Eco </a:t>
            </a:r>
            <a:r>
              <a:rPr lang="en-US" sz="1400" b="1" dirty="0" err="1">
                <a:solidFill>
                  <a:schemeClr val="bg1"/>
                </a:solidFill>
                <a:latin typeface="Arial" panose="020B0604020202020204" pitchFamily="34" charset="0"/>
                <a:cs typeface="Arial" panose="020B0604020202020204" pitchFamily="34" charset="0"/>
              </a:rPr>
              <a:t>murD</a:t>
            </a:r>
            <a:endParaRPr lang="en-US" sz="14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3F95C51-9768-8525-021D-350C083A1804}"/>
              </a:ext>
            </a:extLst>
          </p:cNvPr>
          <p:cNvSpPr txBox="1"/>
          <p:nvPr/>
        </p:nvSpPr>
        <p:spPr>
          <a:xfrm>
            <a:off x="9696400" y="3302371"/>
            <a:ext cx="1011815" cy="307777"/>
          </a:xfrm>
          <a:prstGeom prst="rect">
            <a:avLst/>
          </a:prstGeom>
          <a:noFill/>
        </p:spPr>
        <p:txBody>
          <a:bodyPr wrap="none" rtlCol="0">
            <a:spAutoFit/>
          </a:bodyPr>
          <a:lstStyle/>
          <a:p>
            <a:r>
              <a:rPr lang="en-US" sz="1400" b="1" dirty="0" err="1">
                <a:solidFill>
                  <a:schemeClr val="bg1"/>
                </a:solidFill>
                <a:latin typeface="Arial" panose="020B0604020202020204" pitchFamily="34" charset="0"/>
                <a:cs typeface="Arial" panose="020B0604020202020204" pitchFamily="34" charset="0"/>
              </a:rPr>
              <a:t>Mtb</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murE</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267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377B2D-1B28-1E57-B67B-A30D2D621D30}"/>
              </a:ext>
            </a:extLst>
          </p:cNvPr>
          <p:cNvGrpSpPr/>
          <p:nvPr/>
        </p:nvGrpSpPr>
        <p:grpSpPr>
          <a:xfrm>
            <a:off x="407368" y="636736"/>
            <a:ext cx="11026359" cy="5816600"/>
            <a:chOff x="407368" y="636736"/>
            <a:chExt cx="11026359" cy="5816600"/>
          </a:xfrm>
        </p:grpSpPr>
        <p:pic>
          <p:nvPicPr>
            <p:cNvPr id="7" name="Picture 6">
              <a:extLst>
                <a:ext uri="{FF2B5EF4-FFF2-40B4-BE49-F238E27FC236}">
                  <a16:creationId xmlns:a16="http://schemas.microsoft.com/office/drawing/2014/main" id="{DB612BD0-DDC0-D532-EE7F-766846ADA6AB}"/>
                </a:ext>
              </a:extLst>
            </p:cNvPr>
            <p:cNvPicPr>
              <a:picLocks noChangeAspect="1"/>
            </p:cNvPicPr>
            <p:nvPr/>
          </p:nvPicPr>
          <p:blipFill>
            <a:blip r:embed="rId2"/>
            <a:stretch>
              <a:fillRect/>
            </a:stretch>
          </p:blipFill>
          <p:spPr>
            <a:xfrm>
              <a:off x="5719437" y="3305668"/>
              <a:ext cx="585267" cy="304827"/>
            </a:xfrm>
            <a:prstGeom prst="rect">
              <a:avLst/>
            </a:prstGeom>
          </p:spPr>
        </p:pic>
        <p:grpSp>
          <p:nvGrpSpPr>
            <p:cNvPr id="8" name="Group 7">
              <a:extLst>
                <a:ext uri="{FF2B5EF4-FFF2-40B4-BE49-F238E27FC236}">
                  <a16:creationId xmlns:a16="http://schemas.microsoft.com/office/drawing/2014/main" id="{0C5D4CA7-D6A5-DC60-5EEE-879D13811EC3}"/>
                </a:ext>
              </a:extLst>
            </p:cNvPr>
            <p:cNvGrpSpPr/>
            <p:nvPr/>
          </p:nvGrpSpPr>
          <p:grpSpPr>
            <a:xfrm>
              <a:off x="1484737" y="636736"/>
              <a:ext cx="9726765" cy="5816600"/>
              <a:chOff x="985039" y="609600"/>
              <a:chExt cx="9726765" cy="5816600"/>
            </a:xfrm>
          </p:grpSpPr>
          <p:pic>
            <p:nvPicPr>
              <p:cNvPr id="9" name="Picture 8" descr="A picture containing necklace, flower&#10;&#10;Description automatically generated">
                <a:extLst>
                  <a:ext uri="{FF2B5EF4-FFF2-40B4-BE49-F238E27FC236}">
                    <a16:creationId xmlns:a16="http://schemas.microsoft.com/office/drawing/2014/main" id="{AF92705A-ED25-42CF-0613-210B50177861}"/>
                  </a:ext>
                </a:extLst>
              </p:cNvPr>
              <p:cNvPicPr>
                <a:picLocks noChangeAspect="1"/>
              </p:cNvPicPr>
              <p:nvPr/>
            </p:nvPicPr>
            <p:blipFill rotWithShape="1">
              <a:blip r:embed="rId3">
                <a:extLst>
                  <a:ext uri="{28A0092B-C50C-407E-A947-70E740481C1C}">
                    <a14:useLocalDpi xmlns:a14="http://schemas.microsoft.com/office/drawing/2010/main" val="0"/>
                  </a:ext>
                </a:extLst>
              </a:blip>
              <a:srcRect l="23392" t="13825" r="27339" b="14481"/>
              <a:stretch/>
            </p:blipFill>
            <p:spPr>
              <a:xfrm>
                <a:off x="4728418" y="609600"/>
                <a:ext cx="2896762" cy="2819400"/>
              </a:xfrm>
              <a:prstGeom prst="rect">
                <a:avLst/>
              </a:prstGeom>
            </p:spPr>
          </p:pic>
          <p:pic>
            <p:nvPicPr>
              <p:cNvPr id="10" name="Picture 9" descr="A close up of a flower&#10;&#10;Description automatically generated">
                <a:extLst>
                  <a:ext uri="{FF2B5EF4-FFF2-40B4-BE49-F238E27FC236}">
                    <a16:creationId xmlns:a16="http://schemas.microsoft.com/office/drawing/2014/main" id="{36CAEBD3-9B17-8606-BA18-A4D66E293B24}"/>
                  </a:ext>
                </a:extLst>
              </p:cNvPr>
              <p:cNvPicPr>
                <a:picLocks noChangeAspect="1"/>
              </p:cNvPicPr>
              <p:nvPr/>
            </p:nvPicPr>
            <p:blipFill rotWithShape="1">
              <a:blip r:embed="rId4">
                <a:extLst>
                  <a:ext uri="{28A0092B-C50C-407E-A947-70E740481C1C}">
                    <a14:useLocalDpi xmlns:a14="http://schemas.microsoft.com/office/drawing/2010/main" val="0"/>
                  </a:ext>
                </a:extLst>
              </a:blip>
              <a:srcRect l="23538" t="12896" r="27924" b="4700"/>
              <a:stretch/>
            </p:blipFill>
            <p:spPr>
              <a:xfrm>
                <a:off x="7856644" y="1592021"/>
                <a:ext cx="2855160" cy="3242156"/>
              </a:xfrm>
              <a:prstGeom prst="rect">
                <a:avLst/>
              </a:prstGeom>
            </p:spPr>
          </p:pic>
          <p:pic>
            <p:nvPicPr>
              <p:cNvPr id="11" name="Picture 10">
                <a:extLst>
                  <a:ext uri="{FF2B5EF4-FFF2-40B4-BE49-F238E27FC236}">
                    <a16:creationId xmlns:a16="http://schemas.microsoft.com/office/drawing/2014/main" id="{63904DD6-C604-A75A-724B-88F22145296E}"/>
                  </a:ext>
                </a:extLst>
              </p:cNvPr>
              <p:cNvPicPr>
                <a:picLocks noChangeAspect="1"/>
              </p:cNvPicPr>
              <p:nvPr/>
            </p:nvPicPr>
            <p:blipFill rotWithShape="1">
              <a:blip r:embed="rId5">
                <a:extLst>
                  <a:ext uri="{28A0092B-C50C-407E-A947-70E740481C1C}">
                    <a14:useLocalDpi xmlns:a14="http://schemas.microsoft.com/office/drawing/2010/main" val="0"/>
                  </a:ext>
                </a:extLst>
              </a:blip>
              <a:srcRect l="30321" t="15574" r="23392" b="17541"/>
              <a:stretch/>
            </p:blipFill>
            <p:spPr>
              <a:xfrm>
                <a:off x="4728417" y="3606800"/>
                <a:ext cx="2917107" cy="2819400"/>
              </a:xfrm>
              <a:prstGeom prst="rect">
                <a:avLst/>
              </a:prstGeom>
            </p:spPr>
          </p:pic>
          <p:pic>
            <p:nvPicPr>
              <p:cNvPr id="12" name="Picture 11" descr="A picture containing light, clock&#10;&#10;Description automatically generated">
                <a:extLst>
                  <a:ext uri="{FF2B5EF4-FFF2-40B4-BE49-F238E27FC236}">
                    <a16:creationId xmlns:a16="http://schemas.microsoft.com/office/drawing/2014/main" id="{1C70AC7A-D0C1-C3F2-F4F9-7689A791E934}"/>
                  </a:ext>
                </a:extLst>
              </p:cNvPr>
              <p:cNvPicPr>
                <a:picLocks noChangeAspect="1"/>
              </p:cNvPicPr>
              <p:nvPr/>
            </p:nvPicPr>
            <p:blipFill rotWithShape="1">
              <a:blip r:embed="rId6">
                <a:extLst>
                  <a:ext uri="{28A0092B-C50C-407E-A947-70E740481C1C}">
                    <a14:useLocalDpi xmlns:a14="http://schemas.microsoft.com/office/drawing/2010/main" val="0"/>
                  </a:ext>
                </a:extLst>
              </a:blip>
              <a:srcRect l="20753" t="3247" r="18428" b="8006"/>
              <a:stretch/>
            </p:blipFill>
            <p:spPr>
              <a:xfrm>
                <a:off x="985039" y="3606800"/>
                <a:ext cx="2888710" cy="2819400"/>
              </a:xfrm>
              <a:prstGeom prst="rect">
                <a:avLst/>
              </a:prstGeom>
            </p:spPr>
          </p:pic>
          <p:pic>
            <p:nvPicPr>
              <p:cNvPr id="13" name="Picture 12" descr="A close up of a logo&#10;&#10;Description automatically generated">
                <a:extLst>
                  <a:ext uri="{FF2B5EF4-FFF2-40B4-BE49-F238E27FC236}">
                    <a16:creationId xmlns:a16="http://schemas.microsoft.com/office/drawing/2014/main" id="{5742EC21-31FA-13D4-7246-1631EAD7995D}"/>
                  </a:ext>
                </a:extLst>
              </p:cNvPr>
              <p:cNvPicPr>
                <a:picLocks noChangeAspect="1"/>
              </p:cNvPicPr>
              <p:nvPr/>
            </p:nvPicPr>
            <p:blipFill rotWithShape="1">
              <a:blip r:embed="rId7">
                <a:extLst>
                  <a:ext uri="{28A0092B-C50C-407E-A947-70E740481C1C}">
                    <a14:useLocalDpi xmlns:a14="http://schemas.microsoft.com/office/drawing/2010/main" val="0"/>
                  </a:ext>
                </a:extLst>
              </a:blip>
              <a:srcRect l="33480" t="19070" r="15936" b="7924"/>
              <a:stretch/>
            </p:blipFill>
            <p:spPr>
              <a:xfrm>
                <a:off x="1023197" y="677311"/>
                <a:ext cx="2850552" cy="2751689"/>
              </a:xfrm>
              <a:prstGeom prst="rect">
                <a:avLst/>
              </a:prstGeom>
            </p:spPr>
          </p:pic>
          <p:cxnSp>
            <p:nvCxnSpPr>
              <p:cNvPr id="14" name="Straight Arrow Connector 13">
                <a:extLst>
                  <a:ext uri="{FF2B5EF4-FFF2-40B4-BE49-F238E27FC236}">
                    <a16:creationId xmlns:a16="http://schemas.microsoft.com/office/drawing/2014/main" id="{3BD873B0-A21C-0380-6FDB-64D95D07F015}"/>
                  </a:ext>
                </a:extLst>
              </p:cNvPr>
              <p:cNvCxnSpPr/>
              <p:nvPr/>
            </p:nvCxnSpPr>
            <p:spPr>
              <a:xfrm>
                <a:off x="4013200" y="2296616"/>
                <a:ext cx="7152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Arrow: Curved Right 35">
                <a:extLst>
                  <a:ext uri="{FF2B5EF4-FFF2-40B4-BE49-F238E27FC236}">
                    <a16:creationId xmlns:a16="http://schemas.microsoft.com/office/drawing/2014/main" id="{C9D83A9A-7D63-5212-F5B3-0EE04714C9C0}"/>
                  </a:ext>
                </a:extLst>
              </p:cNvPr>
              <p:cNvSpPr/>
              <p:nvPr/>
            </p:nvSpPr>
            <p:spPr>
              <a:xfrm rot="10800000">
                <a:off x="4084869" y="1889199"/>
                <a:ext cx="244050" cy="772719"/>
              </a:xfrm>
              <a:prstGeom prst="curvedRightArrow">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a:extLst>
                  <a:ext uri="{FF2B5EF4-FFF2-40B4-BE49-F238E27FC236}">
                    <a16:creationId xmlns:a16="http://schemas.microsoft.com/office/drawing/2014/main" id="{215BC749-9B78-00B0-BEA0-F640ADE2ADBF}"/>
                  </a:ext>
                </a:extLst>
              </p:cNvPr>
              <p:cNvCxnSpPr/>
              <p:nvPr/>
            </p:nvCxnSpPr>
            <p:spPr>
              <a:xfrm>
                <a:off x="3985364" y="4968801"/>
                <a:ext cx="7152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Arrow: Curved Right 37">
                <a:extLst>
                  <a:ext uri="{FF2B5EF4-FFF2-40B4-BE49-F238E27FC236}">
                    <a16:creationId xmlns:a16="http://schemas.microsoft.com/office/drawing/2014/main" id="{4B498D46-0DEE-BEF4-3956-88F2902C1511}"/>
                  </a:ext>
                </a:extLst>
              </p:cNvPr>
              <p:cNvSpPr/>
              <p:nvPr/>
            </p:nvSpPr>
            <p:spPr>
              <a:xfrm rot="10800000">
                <a:off x="4057033" y="4561384"/>
                <a:ext cx="244050" cy="772719"/>
              </a:xfrm>
              <a:prstGeom prst="curvedRightArrow">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a:extLst>
                <a:ext uri="{FF2B5EF4-FFF2-40B4-BE49-F238E27FC236}">
                  <a16:creationId xmlns:a16="http://schemas.microsoft.com/office/drawing/2014/main" id="{7F365334-6A65-1FE0-D12D-946F0C46DA9B}"/>
                </a:ext>
              </a:extLst>
            </p:cNvPr>
            <p:cNvSpPr txBox="1"/>
            <p:nvPr/>
          </p:nvSpPr>
          <p:spPr>
            <a:xfrm>
              <a:off x="7082821" y="4737806"/>
              <a:ext cx="914400" cy="323163"/>
            </a:xfrm>
            <a:prstGeom prst="rect">
              <a:avLst/>
            </a:prstGeom>
            <a:noFill/>
          </p:spPr>
          <p:txBody>
            <a:bodyPr wrap="square" lIns="91438" tIns="45719" rIns="91438" bIns="45719" rtlCol="0">
              <a:spAutoFit/>
            </a:bodyPr>
            <a:lstStyle/>
            <a:p>
              <a:r>
                <a:rPr lang="en-US" sz="1500" b="1" dirty="0">
                  <a:solidFill>
                    <a:srgbClr val="FFFFFF"/>
                  </a:solidFill>
                  <a:latin typeface="Arial" panose="020B0604020202020204" pitchFamily="34" charset="0"/>
                  <a:cs typeface="Arial" panose="020B0604020202020204" pitchFamily="34" charset="0"/>
                </a:rPr>
                <a:t>P Loop</a:t>
              </a:r>
            </a:p>
          </p:txBody>
        </p:sp>
        <p:sp>
          <p:nvSpPr>
            <p:cNvPr id="19" name="TextBox 18">
              <a:extLst>
                <a:ext uri="{FF2B5EF4-FFF2-40B4-BE49-F238E27FC236}">
                  <a16:creationId xmlns:a16="http://schemas.microsoft.com/office/drawing/2014/main" id="{E926EEF0-7A9C-18A4-9690-7E8935529ABD}"/>
                </a:ext>
              </a:extLst>
            </p:cNvPr>
            <p:cNvSpPr txBox="1"/>
            <p:nvPr/>
          </p:nvSpPr>
          <p:spPr>
            <a:xfrm>
              <a:off x="5642978" y="3934570"/>
              <a:ext cx="914400" cy="323163"/>
            </a:xfrm>
            <a:prstGeom prst="rect">
              <a:avLst/>
            </a:prstGeom>
            <a:noFill/>
          </p:spPr>
          <p:txBody>
            <a:bodyPr wrap="square" lIns="91438" tIns="45719" rIns="91438" bIns="45719" rtlCol="0">
              <a:spAutoFit/>
            </a:bodyPr>
            <a:lstStyle/>
            <a:p>
              <a:r>
                <a:rPr lang="en-US" sz="1500" b="1" dirty="0">
                  <a:solidFill>
                    <a:srgbClr val="FFFFFF"/>
                  </a:solidFill>
                  <a:latin typeface="Arial" panose="020B0604020202020204" pitchFamily="34" charset="0"/>
                  <a:cs typeface="Arial" panose="020B0604020202020204" pitchFamily="34" charset="0"/>
                </a:rPr>
                <a:t>Hinge</a:t>
              </a:r>
            </a:p>
          </p:txBody>
        </p:sp>
        <p:sp>
          <p:nvSpPr>
            <p:cNvPr id="20" name="TextBox 19">
              <a:extLst>
                <a:ext uri="{FF2B5EF4-FFF2-40B4-BE49-F238E27FC236}">
                  <a16:creationId xmlns:a16="http://schemas.microsoft.com/office/drawing/2014/main" id="{AA891C78-AAD2-8823-9EBE-3E4D22329169}"/>
                </a:ext>
              </a:extLst>
            </p:cNvPr>
            <p:cNvSpPr txBox="1"/>
            <p:nvPr/>
          </p:nvSpPr>
          <p:spPr>
            <a:xfrm>
              <a:off x="2178418" y="3729882"/>
              <a:ext cx="914400" cy="323163"/>
            </a:xfrm>
            <a:prstGeom prst="rect">
              <a:avLst/>
            </a:prstGeom>
            <a:noFill/>
          </p:spPr>
          <p:txBody>
            <a:bodyPr wrap="square" lIns="91438" tIns="45719" rIns="91438" bIns="45719" rtlCol="0">
              <a:spAutoFit/>
            </a:bodyPr>
            <a:lstStyle/>
            <a:p>
              <a:r>
                <a:rPr lang="en-US" sz="1500" b="1" dirty="0">
                  <a:solidFill>
                    <a:srgbClr val="FFFFFF"/>
                  </a:solidFill>
                  <a:latin typeface="Arial" panose="020B0604020202020204" pitchFamily="34" charset="0"/>
                  <a:cs typeface="Arial" panose="020B0604020202020204" pitchFamily="34" charset="0"/>
                </a:rPr>
                <a:t>Hinge</a:t>
              </a:r>
            </a:p>
          </p:txBody>
        </p:sp>
        <p:sp>
          <p:nvSpPr>
            <p:cNvPr id="21" name="TextBox 20">
              <a:extLst>
                <a:ext uri="{FF2B5EF4-FFF2-40B4-BE49-F238E27FC236}">
                  <a16:creationId xmlns:a16="http://schemas.microsoft.com/office/drawing/2014/main" id="{320CC92B-9669-F0C7-F8F8-713204C2ED60}"/>
                </a:ext>
              </a:extLst>
            </p:cNvPr>
            <p:cNvSpPr txBox="1"/>
            <p:nvPr/>
          </p:nvSpPr>
          <p:spPr>
            <a:xfrm>
              <a:off x="5252912" y="6098649"/>
              <a:ext cx="759159" cy="323163"/>
            </a:xfrm>
            <a:prstGeom prst="rect">
              <a:avLst/>
            </a:prstGeom>
            <a:solidFill>
              <a:srgbClr val="00B050"/>
            </a:solidFill>
          </p:spPr>
          <p:txBody>
            <a:bodyPr wrap="square" lIns="91438" tIns="45719" rIns="91438" bIns="45719" rtlCol="0">
              <a:spAutoFit/>
            </a:bodyPr>
            <a:lstStyle/>
            <a:p>
              <a:r>
                <a:rPr lang="en-US" sz="1500" b="1" dirty="0">
                  <a:solidFill>
                    <a:srgbClr val="FFFFFF"/>
                  </a:solidFill>
                  <a:latin typeface="Arial" panose="020B0604020202020204" pitchFamily="34" charset="0"/>
                  <a:cs typeface="Arial" panose="020B0604020202020204" pitchFamily="34" charset="0"/>
                </a:rPr>
                <a:t>1HCK</a:t>
              </a:r>
            </a:p>
          </p:txBody>
        </p:sp>
        <p:sp>
          <p:nvSpPr>
            <p:cNvPr id="22" name="TextBox 21">
              <a:extLst>
                <a:ext uri="{FF2B5EF4-FFF2-40B4-BE49-F238E27FC236}">
                  <a16:creationId xmlns:a16="http://schemas.microsoft.com/office/drawing/2014/main" id="{A832DA12-B280-5503-7E19-AEE86CFB909A}"/>
                </a:ext>
              </a:extLst>
            </p:cNvPr>
            <p:cNvSpPr txBox="1"/>
            <p:nvPr/>
          </p:nvSpPr>
          <p:spPr>
            <a:xfrm>
              <a:off x="1518584" y="6084104"/>
              <a:ext cx="724127" cy="323163"/>
            </a:xfrm>
            <a:prstGeom prst="rect">
              <a:avLst/>
            </a:prstGeom>
            <a:solidFill>
              <a:srgbClr val="00B050"/>
            </a:solidFill>
          </p:spPr>
          <p:txBody>
            <a:bodyPr wrap="square" lIns="91438" tIns="45719" rIns="91438" bIns="45719" rtlCol="0">
              <a:spAutoFit/>
            </a:bodyPr>
            <a:lstStyle/>
            <a:p>
              <a:r>
                <a:rPr lang="en-US" sz="1500" b="1" dirty="0">
                  <a:solidFill>
                    <a:srgbClr val="FFFFFF"/>
                  </a:solidFill>
                  <a:latin typeface="Arial" panose="020B0604020202020204" pitchFamily="34" charset="0"/>
                  <a:cs typeface="Arial" panose="020B0604020202020204" pitchFamily="34" charset="0"/>
                </a:rPr>
                <a:t>1HCK</a:t>
              </a:r>
            </a:p>
          </p:txBody>
        </p:sp>
        <p:sp>
          <p:nvSpPr>
            <p:cNvPr id="23" name="TextBox 22">
              <a:extLst>
                <a:ext uri="{FF2B5EF4-FFF2-40B4-BE49-F238E27FC236}">
                  <a16:creationId xmlns:a16="http://schemas.microsoft.com/office/drawing/2014/main" id="{E50E3989-569A-DB4D-CDD5-B2500D6BC6CB}"/>
                </a:ext>
              </a:extLst>
            </p:cNvPr>
            <p:cNvSpPr txBox="1"/>
            <p:nvPr/>
          </p:nvSpPr>
          <p:spPr>
            <a:xfrm>
              <a:off x="407368" y="4737804"/>
              <a:ext cx="1010453" cy="969494"/>
            </a:xfrm>
            <a:prstGeom prst="rect">
              <a:avLst/>
            </a:prstGeom>
            <a:noFill/>
          </p:spPr>
          <p:txBody>
            <a:bodyPr wrap="none" lIns="91438" tIns="45719" rIns="91438" bIns="45719" rtlCol="0">
              <a:spAutoFit/>
            </a:bodyPr>
            <a:lstStyle/>
            <a:p>
              <a:pPr algn="ctr"/>
              <a:r>
                <a:rPr lang="en-US" b="1" dirty="0">
                  <a:solidFill>
                    <a:srgbClr val="C00000"/>
                  </a:solidFill>
                  <a:latin typeface="Arial" panose="020B0604020202020204" pitchFamily="34" charset="0"/>
                  <a:cs typeface="Arial" panose="020B0604020202020204" pitchFamily="34" charset="0"/>
                </a:rPr>
                <a:t>Human</a:t>
              </a:r>
            </a:p>
            <a:p>
              <a:pPr algn="ctr"/>
              <a:r>
                <a:rPr lang="en-US" b="1" dirty="0">
                  <a:solidFill>
                    <a:srgbClr val="C00000"/>
                  </a:solidFill>
                  <a:latin typeface="Arial" panose="020B0604020202020204" pitchFamily="34" charset="0"/>
                  <a:cs typeface="Arial" panose="020B0604020202020204" pitchFamily="34" charset="0"/>
                </a:rPr>
                <a:t>CDK2</a:t>
              </a:r>
            </a:p>
            <a:p>
              <a:pPr algn="ctr"/>
              <a:r>
                <a:rPr lang="en-US" b="1" dirty="0">
                  <a:solidFill>
                    <a:srgbClr val="C00000"/>
                  </a:solidFill>
                  <a:latin typeface="Arial" panose="020B0604020202020204" pitchFamily="34" charset="0"/>
                  <a:cs typeface="Arial" panose="020B0604020202020204" pitchFamily="34" charset="0"/>
                </a:rPr>
                <a:t>Kinase</a:t>
              </a:r>
            </a:p>
          </p:txBody>
        </p:sp>
        <p:sp>
          <p:nvSpPr>
            <p:cNvPr id="24" name="TextBox 23">
              <a:extLst>
                <a:ext uri="{FF2B5EF4-FFF2-40B4-BE49-F238E27FC236}">
                  <a16:creationId xmlns:a16="http://schemas.microsoft.com/office/drawing/2014/main" id="{11A36687-C909-AB27-4FE0-C84D96AD64AC}"/>
                </a:ext>
              </a:extLst>
            </p:cNvPr>
            <p:cNvSpPr txBox="1"/>
            <p:nvPr/>
          </p:nvSpPr>
          <p:spPr>
            <a:xfrm>
              <a:off x="436380" y="1599415"/>
              <a:ext cx="967704" cy="969494"/>
            </a:xfrm>
            <a:prstGeom prst="rect">
              <a:avLst/>
            </a:prstGeom>
            <a:noFill/>
          </p:spPr>
          <p:txBody>
            <a:bodyPr wrap="none" lIns="91438" tIns="45719" rIns="91438" bIns="45719" rtlCol="0">
              <a:spAutoFit/>
            </a:bodyPr>
            <a:lstStyle/>
            <a:p>
              <a:pPr algn="ctr"/>
              <a:r>
                <a:rPr lang="en-US" b="1" i="1" dirty="0">
                  <a:solidFill>
                    <a:srgbClr val="C00000"/>
                  </a:solidFill>
                  <a:latin typeface="Arial" panose="020B0604020202020204" pitchFamily="34" charset="0"/>
                  <a:cs typeface="Arial" panose="020B0604020202020204" pitchFamily="34" charset="0"/>
                </a:rPr>
                <a:t>E. coli</a:t>
              </a:r>
            </a:p>
            <a:p>
              <a:pPr algn="ctr"/>
              <a:r>
                <a:rPr lang="en-US" b="1" dirty="0" err="1">
                  <a:solidFill>
                    <a:srgbClr val="C00000"/>
                  </a:solidFill>
                  <a:latin typeface="Arial" panose="020B0604020202020204" pitchFamily="34" charset="0"/>
                  <a:cs typeface="Arial" panose="020B0604020202020204" pitchFamily="34" charset="0"/>
                </a:rPr>
                <a:t>murD</a:t>
              </a:r>
              <a:endParaRPr lang="en-US" b="1" dirty="0">
                <a:solidFill>
                  <a:srgbClr val="C00000"/>
                </a:solidFill>
                <a:latin typeface="Arial" panose="020B0604020202020204" pitchFamily="34" charset="0"/>
                <a:cs typeface="Arial" panose="020B0604020202020204" pitchFamily="34" charset="0"/>
              </a:endParaRPr>
            </a:p>
            <a:p>
              <a:pPr algn="ctr"/>
              <a:r>
                <a:rPr lang="en-US" b="1" dirty="0">
                  <a:solidFill>
                    <a:srgbClr val="C00000"/>
                  </a:solidFill>
                  <a:latin typeface="Arial" panose="020B0604020202020204" pitchFamily="34" charset="0"/>
                  <a:cs typeface="Arial" panose="020B0604020202020204" pitchFamily="34" charset="0"/>
                </a:rPr>
                <a:t>Ligase</a:t>
              </a:r>
            </a:p>
          </p:txBody>
        </p:sp>
        <p:sp>
          <p:nvSpPr>
            <p:cNvPr id="25" name="TextBox 24">
              <a:extLst>
                <a:ext uri="{FF2B5EF4-FFF2-40B4-BE49-F238E27FC236}">
                  <a16:creationId xmlns:a16="http://schemas.microsoft.com/office/drawing/2014/main" id="{0CD430C7-4DC2-8D4E-9568-58EDFFF014CD}"/>
                </a:ext>
              </a:extLst>
            </p:cNvPr>
            <p:cNvSpPr txBox="1"/>
            <p:nvPr/>
          </p:nvSpPr>
          <p:spPr>
            <a:xfrm>
              <a:off x="1567728" y="3110306"/>
              <a:ext cx="766423" cy="323163"/>
            </a:xfrm>
            <a:prstGeom prst="rect">
              <a:avLst/>
            </a:prstGeom>
            <a:solidFill>
              <a:srgbClr val="00B0F0"/>
            </a:solidFill>
          </p:spPr>
          <p:txBody>
            <a:bodyPr wrap="square" lIns="91438" tIns="45719" rIns="91438" bIns="45719" rtlCol="0">
              <a:spAutoFit/>
            </a:bodyPr>
            <a:lstStyle/>
            <a:p>
              <a:r>
                <a:rPr lang="en-US" sz="1500" b="1" dirty="0">
                  <a:solidFill>
                    <a:srgbClr val="FFFFFF"/>
                  </a:solidFill>
                  <a:latin typeface="Arial" panose="020B0604020202020204" pitchFamily="34" charset="0"/>
                  <a:cs typeface="Arial" panose="020B0604020202020204" pitchFamily="34" charset="0"/>
                </a:rPr>
                <a:t>2UAG</a:t>
              </a:r>
            </a:p>
          </p:txBody>
        </p:sp>
        <p:sp>
          <p:nvSpPr>
            <p:cNvPr id="26" name="TextBox 25">
              <a:extLst>
                <a:ext uri="{FF2B5EF4-FFF2-40B4-BE49-F238E27FC236}">
                  <a16:creationId xmlns:a16="http://schemas.microsoft.com/office/drawing/2014/main" id="{0244E1A3-852D-28EA-9763-2499369779C3}"/>
                </a:ext>
              </a:extLst>
            </p:cNvPr>
            <p:cNvSpPr txBox="1"/>
            <p:nvPr/>
          </p:nvSpPr>
          <p:spPr>
            <a:xfrm>
              <a:off x="5256928" y="3110304"/>
              <a:ext cx="755143" cy="323163"/>
            </a:xfrm>
            <a:prstGeom prst="rect">
              <a:avLst/>
            </a:prstGeom>
            <a:solidFill>
              <a:srgbClr val="00B0F0"/>
            </a:solidFill>
          </p:spPr>
          <p:txBody>
            <a:bodyPr wrap="square" lIns="91438" tIns="45719" rIns="91438" bIns="45719" rtlCol="0">
              <a:spAutoFit/>
            </a:bodyPr>
            <a:lstStyle/>
            <a:p>
              <a:r>
                <a:rPr lang="en-US" sz="1500" b="1" dirty="0">
                  <a:solidFill>
                    <a:srgbClr val="FFFFFF"/>
                  </a:solidFill>
                  <a:latin typeface="Arial" panose="020B0604020202020204" pitchFamily="34" charset="0"/>
                  <a:cs typeface="Arial" panose="020B0604020202020204" pitchFamily="34" charset="0"/>
                </a:rPr>
                <a:t>2UAG</a:t>
              </a:r>
            </a:p>
          </p:txBody>
        </p:sp>
        <p:sp>
          <p:nvSpPr>
            <p:cNvPr id="27" name="TextBox 26">
              <a:extLst>
                <a:ext uri="{FF2B5EF4-FFF2-40B4-BE49-F238E27FC236}">
                  <a16:creationId xmlns:a16="http://schemas.microsoft.com/office/drawing/2014/main" id="{BF4AF5D0-33FD-7A50-8575-D6110633C57E}"/>
                </a:ext>
              </a:extLst>
            </p:cNvPr>
            <p:cNvSpPr txBox="1"/>
            <p:nvPr/>
          </p:nvSpPr>
          <p:spPr>
            <a:xfrm>
              <a:off x="3385775" y="1021782"/>
              <a:ext cx="585417" cy="261611"/>
            </a:xfrm>
            <a:prstGeom prst="rect">
              <a:avLst/>
            </a:prstGeom>
            <a:noFill/>
          </p:spPr>
          <p:txBody>
            <a:bodyPr wrap="none" lIns="91438" tIns="45719" rIns="91438" bIns="45719" rtlCol="0">
              <a:spAutoFit/>
            </a:bodyPr>
            <a:lstStyle/>
            <a:p>
              <a:r>
                <a:rPr lang="en-US" sz="1100" b="1" dirty="0">
                  <a:latin typeface="Arial Black" panose="020B0A04020102020204" pitchFamily="34" charset="0"/>
                  <a:cs typeface="Arial" panose="020B0604020202020204" pitchFamily="34" charset="0"/>
                </a:rPr>
                <a:t>N271</a:t>
              </a:r>
            </a:p>
          </p:txBody>
        </p:sp>
        <p:sp>
          <p:nvSpPr>
            <p:cNvPr id="28" name="TextBox 27">
              <a:extLst>
                <a:ext uri="{FF2B5EF4-FFF2-40B4-BE49-F238E27FC236}">
                  <a16:creationId xmlns:a16="http://schemas.microsoft.com/office/drawing/2014/main" id="{B738D36E-14EB-F5F8-5A4A-F03DA0EB5BAF}"/>
                </a:ext>
              </a:extLst>
            </p:cNvPr>
            <p:cNvSpPr txBox="1"/>
            <p:nvPr/>
          </p:nvSpPr>
          <p:spPr>
            <a:xfrm>
              <a:off x="7411806" y="2302694"/>
              <a:ext cx="585417" cy="261611"/>
            </a:xfrm>
            <a:prstGeom prst="rect">
              <a:avLst/>
            </a:prstGeom>
            <a:noFill/>
          </p:spPr>
          <p:txBody>
            <a:bodyPr wrap="none" lIns="91438" tIns="45719" rIns="91438" bIns="45719" rtlCol="0">
              <a:spAutoFit/>
            </a:bodyPr>
            <a:lstStyle/>
            <a:p>
              <a:r>
                <a:rPr lang="en-US" sz="1100" b="1" dirty="0">
                  <a:solidFill>
                    <a:srgbClr val="FFFFFF"/>
                  </a:solidFill>
                  <a:latin typeface="Arial Black" panose="020B0A04020102020204" pitchFamily="34" charset="0"/>
                  <a:cs typeface="Arial" panose="020B0604020202020204" pitchFamily="34" charset="0"/>
                </a:rPr>
                <a:t>N271</a:t>
              </a:r>
            </a:p>
          </p:txBody>
        </p:sp>
        <p:sp>
          <p:nvSpPr>
            <p:cNvPr id="29" name="TextBox 28">
              <a:extLst>
                <a:ext uri="{FF2B5EF4-FFF2-40B4-BE49-F238E27FC236}">
                  <a16:creationId xmlns:a16="http://schemas.microsoft.com/office/drawing/2014/main" id="{30A43DF5-E544-8F90-2223-7F954B6099EE}"/>
                </a:ext>
              </a:extLst>
            </p:cNvPr>
            <p:cNvSpPr txBox="1"/>
            <p:nvPr/>
          </p:nvSpPr>
          <p:spPr>
            <a:xfrm>
              <a:off x="10585446" y="3287274"/>
              <a:ext cx="585417" cy="261611"/>
            </a:xfrm>
            <a:prstGeom prst="rect">
              <a:avLst/>
            </a:prstGeom>
            <a:noFill/>
          </p:spPr>
          <p:txBody>
            <a:bodyPr wrap="none" lIns="91438" tIns="45719" rIns="91438" bIns="45719" rtlCol="0">
              <a:spAutoFit/>
            </a:bodyPr>
            <a:lstStyle/>
            <a:p>
              <a:r>
                <a:rPr lang="en-US" sz="1100" b="1" dirty="0">
                  <a:solidFill>
                    <a:srgbClr val="FFFFFF"/>
                  </a:solidFill>
                  <a:latin typeface="Arial Black" panose="020B0A04020102020204" pitchFamily="34" charset="0"/>
                  <a:cs typeface="Arial" panose="020B0604020202020204" pitchFamily="34" charset="0"/>
                </a:rPr>
                <a:t>N271</a:t>
              </a:r>
            </a:p>
          </p:txBody>
        </p:sp>
        <p:sp>
          <p:nvSpPr>
            <p:cNvPr id="30" name="TextBox 29">
              <a:extLst>
                <a:ext uri="{FF2B5EF4-FFF2-40B4-BE49-F238E27FC236}">
                  <a16:creationId xmlns:a16="http://schemas.microsoft.com/office/drawing/2014/main" id="{C76CFDBD-0754-275A-6D76-7056D845D7DB}"/>
                </a:ext>
              </a:extLst>
            </p:cNvPr>
            <p:cNvSpPr txBox="1"/>
            <p:nvPr/>
          </p:nvSpPr>
          <p:spPr>
            <a:xfrm>
              <a:off x="8356342" y="5019521"/>
              <a:ext cx="3077385" cy="1077217"/>
            </a:xfrm>
            <a:prstGeom prst="rect">
              <a:avLst/>
            </a:prstGeom>
            <a:noFill/>
          </p:spPr>
          <p:txBody>
            <a:bodyPr wrap="none" lIns="91438" tIns="45719" rIns="91438" bIns="45719" rtlCol="0">
              <a:spAutoFit/>
            </a:bodyPr>
            <a:lstStyle/>
            <a:p>
              <a:r>
                <a:rPr lang="en-US" sz="1600" b="1" dirty="0" err="1">
                  <a:solidFill>
                    <a:srgbClr val="003760"/>
                  </a:solidFill>
                </a:rPr>
                <a:t>murD</a:t>
              </a:r>
              <a:r>
                <a:rPr lang="en-US" sz="1600" b="1" dirty="0">
                  <a:solidFill>
                    <a:srgbClr val="003760"/>
                  </a:solidFill>
                </a:rPr>
                <a:t> ADP forms H-bonds to </a:t>
              </a:r>
            </a:p>
            <a:p>
              <a:r>
                <a:rPr lang="en-US" sz="1600" b="1" dirty="0">
                  <a:solidFill>
                    <a:srgbClr val="003760"/>
                  </a:solidFill>
                </a:rPr>
                <a:t>end of </a:t>
              </a:r>
              <a:r>
                <a:rPr lang="en-US" sz="1600" b="1" dirty="0" err="1">
                  <a:solidFill>
                    <a:srgbClr val="003760"/>
                  </a:solidFill>
                </a:rPr>
                <a:t>murD</a:t>
              </a:r>
              <a:r>
                <a:rPr lang="en-US" sz="1600" b="1" dirty="0">
                  <a:solidFill>
                    <a:srgbClr val="003760"/>
                  </a:solidFill>
                </a:rPr>
                <a:t> helix – significant</a:t>
              </a:r>
            </a:p>
            <a:p>
              <a:r>
                <a:rPr lang="en-US" sz="1600" b="1" dirty="0">
                  <a:solidFill>
                    <a:srgbClr val="003760"/>
                  </a:solidFill>
                </a:rPr>
                <a:t>difference to ATP interaction with</a:t>
              </a:r>
            </a:p>
            <a:p>
              <a:r>
                <a:rPr lang="en-US" sz="1600" b="1" dirty="0">
                  <a:solidFill>
                    <a:srgbClr val="003760"/>
                  </a:solidFill>
                </a:rPr>
                <a:t>catalytic lysine in human kinases </a:t>
              </a:r>
            </a:p>
          </p:txBody>
        </p:sp>
        <p:sp>
          <p:nvSpPr>
            <p:cNvPr id="31" name="Rectangle: Rounded Corners 61">
              <a:extLst>
                <a:ext uri="{FF2B5EF4-FFF2-40B4-BE49-F238E27FC236}">
                  <a16:creationId xmlns:a16="http://schemas.microsoft.com/office/drawing/2014/main" id="{2EC8EA24-A31E-965F-B1AE-6E87CB1AA52A}"/>
                </a:ext>
              </a:extLst>
            </p:cNvPr>
            <p:cNvSpPr/>
            <p:nvPr/>
          </p:nvSpPr>
          <p:spPr>
            <a:xfrm>
              <a:off x="8356341" y="5043636"/>
              <a:ext cx="2988600" cy="1077219"/>
            </a:xfrm>
            <a:prstGeom prst="roundRect">
              <a:avLst/>
            </a:prstGeom>
            <a:solidFill>
              <a:srgbClr val="DCF117">
                <a:alpha val="5098"/>
              </a:srgb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sp>
        <p:nvSpPr>
          <p:cNvPr id="33" name="Title 32">
            <a:extLst>
              <a:ext uri="{FF2B5EF4-FFF2-40B4-BE49-F238E27FC236}">
                <a16:creationId xmlns:a16="http://schemas.microsoft.com/office/drawing/2014/main" id="{AD0D6D76-D923-1003-6D69-657F7EC47C9D}"/>
              </a:ext>
            </a:extLst>
          </p:cNvPr>
          <p:cNvSpPr>
            <a:spLocks noGrp="1"/>
          </p:cNvSpPr>
          <p:nvPr>
            <p:ph type="title"/>
          </p:nvPr>
        </p:nvSpPr>
        <p:spPr>
          <a:xfrm>
            <a:off x="485042" y="12114"/>
            <a:ext cx="11371598" cy="599175"/>
          </a:xfrm>
        </p:spPr>
        <p:txBody>
          <a:bodyPr>
            <a:noAutofit/>
          </a:bodyPr>
          <a:lstStyle/>
          <a:p>
            <a:r>
              <a:rPr lang="en-US" sz="3200" b="1" dirty="0">
                <a:effectLst>
                  <a:glow rad="101600">
                    <a:prstClr val="white">
                      <a:alpha val="75000"/>
                    </a:prstClr>
                  </a:glow>
                </a:effectLst>
              </a:rPr>
              <a:t>Human Kinase vs Bacterial Mur Ligase ATP Binding Sites</a:t>
            </a:r>
            <a:endParaRPr lang="en-US" sz="3200" dirty="0"/>
          </a:p>
        </p:txBody>
      </p:sp>
    </p:spTree>
    <p:extLst>
      <p:ext uri="{BB962C8B-B14F-4D97-AF65-F5344CB8AC3E}">
        <p14:creationId xmlns:p14="http://schemas.microsoft.com/office/powerpoint/2010/main" val="2429868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2F23-8E3C-00CC-CE5F-7DDC6C5B9F6B}"/>
              </a:ext>
            </a:extLst>
          </p:cNvPr>
          <p:cNvSpPr>
            <a:spLocks noGrp="1"/>
          </p:cNvSpPr>
          <p:nvPr>
            <p:ph type="title"/>
          </p:nvPr>
        </p:nvSpPr>
        <p:spPr>
          <a:xfrm>
            <a:off x="492501" y="182513"/>
            <a:ext cx="10572051" cy="561148"/>
          </a:xfrm>
        </p:spPr>
        <p:txBody>
          <a:bodyPr>
            <a:normAutofit fontScale="90000"/>
          </a:bodyPr>
          <a:lstStyle/>
          <a:p>
            <a:r>
              <a:rPr lang="en-US" b="1" dirty="0"/>
              <a:t>Analyze Active Site Hotspots: </a:t>
            </a:r>
            <a:r>
              <a:rPr lang="en-US" b="1" i="1" dirty="0"/>
              <a:t>E. coli </a:t>
            </a:r>
            <a:r>
              <a:rPr lang="en-US" b="1" dirty="0" err="1"/>
              <a:t>murD</a:t>
            </a:r>
            <a:r>
              <a:rPr lang="en-US" b="1" dirty="0"/>
              <a:t> with ADP </a:t>
            </a:r>
          </a:p>
        </p:txBody>
      </p:sp>
      <p:pic>
        <p:nvPicPr>
          <p:cNvPr id="6" name="Content Placeholder 5" descr="A pink ribbon with colorful objects&#10;&#10;Description automatically generated with medium confidence">
            <a:extLst>
              <a:ext uri="{FF2B5EF4-FFF2-40B4-BE49-F238E27FC236}">
                <a16:creationId xmlns:a16="http://schemas.microsoft.com/office/drawing/2014/main" id="{894DB133-3CA3-9B7E-325F-4825DA12198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l="14050" r="23502"/>
          <a:stretch/>
        </p:blipFill>
        <p:spPr>
          <a:xfrm>
            <a:off x="492501" y="823967"/>
            <a:ext cx="3888432" cy="3694009"/>
          </a:xfrm>
        </p:spPr>
      </p:pic>
      <p:pic>
        <p:nvPicPr>
          <p:cNvPr id="8" name="Picture 7" descr="A colorful structure with pink ribbon&#10;&#10;Description automatically generated with medium confidence">
            <a:extLst>
              <a:ext uri="{FF2B5EF4-FFF2-40B4-BE49-F238E27FC236}">
                <a16:creationId xmlns:a16="http://schemas.microsoft.com/office/drawing/2014/main" id="{CAB7BE3F-2D5E-A945-A8A6-F259E3B9A082}"/>
              </a:ext>
            </a:extLst>
          </p:cNvPr>
          <p:cNvPicPr>
            <a:picLocks noChangeAspect="1"/>
          </p:cNvPicPr>
          <p:nvPr/>
        </p:nvPicPr>
        <p:blipFill>
          <a:blip r:embed="rId3">
            <a:extLst>
              <a:ext uri="{28A0092B-C50C-407E-A947-70E740481C1C}">
                <a14:useLocalDpi xmlns:a14="http://schemas.microsoft.com/office/drawing/2010/main" val="0"/>
              </a:ext>
            </a:extLst>
          </a:blip>
          <a:srcRect l="24598" r="18971" b="5876"/>
          <a:stretch/>
        </p:blipFill>
        <p:spPr>
          <a:xfrm>
            <a:off x="5613408" y="829007"/>
            <a:ext cx="3733179" cy="3694009"/>
          </a:xfrm>
          <a:prstGeom prst="rect">
            <a:avLst/>
          </a:prstGeom>
        </p:spPr>
      </p:pic>
      <p:sp>
        <p:nvSpPr>
          <p:cNvPr id="9" name="TextBox 8">
            <a:extLst>
              <a:ext uri="{FF2B5EF4-FFF2-40B4-BE49-F238E27FC236}">
                <a16:creationId xmlns:a16="http://schemas.microsoft.com/office/drawing/2014/main" id="{B4C09EF5-E8BA-9DCD-DC6A-D302DE996732}"/>
              </a:ext>
            </a:extLst>
          </p:cNvPr>
          <p:cNvSpPr txBox="1"/>
          <p:nvPr/>
        </p:nvSpPr>
        <p:spPr>
          <a:xfrm>
            <a:off x="5519936" y="3129404"/>
            <a:ext cx="82105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Asn271</a:t>
            </a:r>
          </a:p>
        </p:txBody>
      </p:sp>
      <p:sp>
        <p:nvSpPr>
          <p:cNvPr id="10" name="TextBox 9">
            <a:extLst>
              <a:ext uri="{FF2B5EF4-FFF2-40B4-BE49-F238E27FC236}">
                <a16:creationId xmlns:a16="http://schemas.microsoft.com/office/drawing/2014/main" id="{872761F1-F094-1F98-854B-1B06B6FC4F3D}"/>
              </a:ext>
            </a:extLst>
          </p:cNvPr>
          <p:cNvSpPr txBox="1"/>
          <p:nvPr/>
        </p:nvSpPr>
        <p:spPr>
          <a:xfrm>
            <a:off x="1592669" y="3129404"/>
            <a:ext cx="82105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Asn271</a:t>
            </a:r>
          </a:p>
        </p:txBody>
      </p:sp>
      <p:sp>
        <p:nvSpPr>
          <p:cNvPr id="11" name="TextBox 10">
            <a:extLst>
              <a:ext uri="{FF2B5EF4-FFF2-40B4-BE49-F238E27FC236}">
                <a16:creationId xmlns:a16="http://schemas.microsoft.com/office/drawing/2014/main" id="{772DF8FB-C019-1295-5D01-D2338DCF6385}"/>
              </a:ext>
            </a:extLst>
          </p:cNvPr>
          <p:cNvSpPr txBox="1"/>
          <p:nvPr/>
        </p:nvSpPr>
        <p:spPr>
          <a:xfrm>
            <a:off x="580355" y="4684175"/>
            <a:ext cx="11521280"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Adenine ring of ADP forms two H-bonds to Asn271</a:t>
            </a:r>
          </a:p>
          <a:p>
            <a:pPr marL="285750" indent="-285750">
              <a:buFont typeface="Arial" panose="020B0604020202020204" pitchFamily="34" charset="0"/>
              <a:buChar char="•"/>
            </a:pPr>
            <a:r>
              <a:rPr lang="en-US" b="1" dirty="0">
                <a:latin typeface="Symbol" panose="05050102010706020507" pitchFamily="18" charset="2"/>
                <a:cs typeface="Arial" panose="020B0604020202020204" pitchFamily="34" charset="0"/>
              </a:rPr>
              <a:t>b</a:t>
            </a:r>
            <a:r>
              <a:rPr lang="en-US" b="1" dirty="0">
                <a:latin typeface="Arial" panose="020B0604020202020204" pitchFamily="34" charset="0"/>
                <a:cs typeface="Arial" panose="020B0604020202020204" pitchFamily="34" charset="0"/>
              </a:rPr>
              <a:t>-phosphate forms multiple H-bonds to </a:t>
            </a:r>
            <a:r>
              <a:rPr lang="en-US" b="1" dirty="0" err="1">
                <a:latin typeface="Arial" panose="020B0604020202020204" pitchFamily="34" charset="0"/>
                <a:cs typeface="Arial" panose="020B0604020202020204" pitchFamily="34" charset="0"/>
              </a:rPr>
              <a:t>murD</a:t>
            </a:r>
            <a:r>
              <a:rPr lang="en-US" b="1" dirty="0">
                <a:latin typeface="Arial" panose="020B0604020202020204" pitchFamily="34" charset="0"/>
                <a:cs typeface="Arial" panose="020B0604020202020204" pitchFamily="34" charset="0"/>
              </a:rPr>
              <a:t> helix</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Helix terminus provides multiple H-bond donors to interact with ligand H-bond acceptors</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Acceptors in </a:t>
            </a:r>
            <a:r>
              <a:rPr lang="en-US" b="1" dirty="0" err="1">
                <a:latin typeface="Arial" panose="020B0604020202020204" pitchFamily="34" charset="0"/>
                <a:cs typeface="Arial" panose="020B0604020202020204" pitchFamily="34" charset="0"/>
              </a:rPr>
              <a:t>murD</a:t>
            </a:r>
            <a:r>
              <a:rPr lang="en-US" b="1" dirty="0">
                <a:latin typeface="Arial" panose="020B0604020202020204" pitchFamily="34" charset="0"/>
                <a:cs typeface="Arial" panose="020B0604020202020204" pitchFamily="34" charset="0"/>
              </a:rPr>
              <a:t> inhibitors improves chances of inhibitor permeability against Gram- bacteria</a:t>
            </a:r>
          </a:p>
          <a:p>
            <a:endParaRPr lang="en-US" b="1" dirty="0">
              <a:latin typeface="Arial" panose="020B0604020202020204" pitchFamily="34" charset="0"/>
              <a:cs typeface="Arial" panose="020B0604020202020204" pitchFamily="34" charset="0"/>
            </a:endParaRPr>
          </a:p>
          <a:p>
            <a:endParaRPr lang="en-US" dirty="0"/>
          </a:p>
        </p:txBody>
      </p:sp>
      <p:sp>
        <p:nvSpPr>
          <p:cNvPr id="12" name="TextBox 11">
            <a:extLst>
              <a:ext uri="{FF2B5EF4-FFF2-40B4-BE49-F238E27FC236}">
                <a16:creationId xmlns:a16="http://schemas.microsoft.com/office/drawing/2014/main" id="{0EFB262E-2F10-57A1-3AB7-EA74D947F4D3}"/>
              </a:ext>
            </a:extLst>
          </p:cNvPr>
          <p:cNvSpPr txBox="1"/>
          <p:nvPr/>
        </p:nvSpPr>
        <p:spPr>
          <a:xfrm>
            <a:off x="1271464" y="1296662"/>
            <a:ext cx="59182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helix</a:t>
            </a:r>
          </a:p>
        </p:txBody>
      </p:sp>
      <p:sp>
        <p:nvSpPr>
          <p:cNvPr id="13" name="TextBox 12">
            <a:extLst>
              <a:ext uri="{FF2B5EF4-FFF2-40B4-BE49-F238E27FC236}">
                <a16:creationId xmlns:a16="http://schemas.microsoft.com/office/drawing/2014/main" id="{7B16BA24-26F7-9F15-D379-4DA1520E952F}"/>
              </a:ext>
            </a:extLst>
          </p:cNvPr>
          <p:cNvSpPr txBox="1"/>
          <p:nvPr/>
        </p:nvSpPr>
        <p:spPr>
          <a:xfrm>
            <a:off x="5942921" y="2268625"/>
            <a:ext cx="59182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helix</a:t>
            </a:r>
          </a:p>
        </p:txBody>
      </p:sp>
    </p:spTree>
    <p:extLst>
      <p:ext uri="{BB962C8B-B14F-4D97-AF65-F5344CB8AC3E}">
        <p14:creationId xmlns:p14="http://schemas.microsoft.com/office/powerpoint/2010/main" val="298920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2A8B-6983-F0F0-E32E-9A6ABD270C75}"/>
              </a:ext>
            </a:extLst>
          </p:cNvPr>
          <p:cNvSpPr>
            <a:spLocks noGrp="1"/>
          </p:cNvSpPr>
          <p:nvPr>
            <p:ph type="title"/>
          </p:nvPr>
        </p:nvSpPr>
        <p:spPr>
          <a:xfrm>
            <a:off x="496040" y="156484"/>
            <a:ext cx="6827635" cy="645069"/>
          </a:xfrm>
        </p:spPr>
        <p:txBody>
          <a:bodyPr/>
          <a:lstStyle/>
          <a:p>
            <a:r>
              <a:rPr lang="en-US" b="1" dirty="0"/>
              <a:t>Virtual Screen</a:t>
            </a:r>
          </a:p>
        </p:txBody>
      </p:sp>
      <p:pic>
        <p:nvPicPr>
          <p:cNvPr id="6" name="Picture 5">
            <a:extLst>
              <a:ext uri="{FF2B5EF4-FFF2-40B4-BE49-F238E27FC236}">
                <a16:creationId xmlns:a16="http://schemas.microsoft.com/office/drawing/2014/main" id="{B732F814-5711-94F8-0E2B-F184FE5A9520}"/>
              </a:ext>
            </a:extLst>
          </p:cNvPr>
          <p:cNvPicPr>
            <a:picLocks noChangeAspect="1"/>
          </p:cNvPicPr>
          <p:nvPr/>
        </p:nvPicPr>
        <p:blipFill>
          <a:blip r:embed="rId2"/>
          <a:srcRect l="34825" r="33445"/>
          <a:stretch/>
        </p:blipFill>
        <p:spPr>
          <a:xfrm>
            <a:off x="1775520" y="5223257"/>
            <a:ext cx="2831386" cy="1221284"/>
          </a:xfrm>
          <a:prstGeom prst="rect">
            <a:avLst/>
          </a:prstGeom>
        </p:spPr>
      </p:pic>
      <p:sp>
        <p:nvSpPr>
          <p:cNvPr id="7" name="TextBox 6">
            <a:extLst>
              <a:ext uri="{FF2B5EF4-FFF2-40B4-BE49-F238E27FC236}">
                <a16:creationId xmlns:a16="http://schemas.microsoft.com/office/drawing/2014/main" id="{0CE0D5C8-9066-49F7-CE70-7A30DD5585D0}"/>
              </a:ext>
            </a:extLst>
          </p:cNvPr>
          <p:cNvSpPr txBox="1"/>
          <p:nvPr/>
        </p:nvSpPr>
        <p:spPr>
          <a:xfrm>
            <a:off x="479376" y="801553"/>
            <a:ext cx="10369152" cy="1292662"/>
          </a:xfrm>
          <a:prstGeom prst="rect">
            <a:avLst/>
          </a:prstGeom>
          <a:noFill/>
        </p:spPr>
        <p:txBody>
          <a:bodyPr wrap="square" rtlCol="0">
            <a:spAutoFit/>
          </a:bodyPr>
          <a:lstStyle/>
          <a:p>
            <a:pPr marL="285750" indent="-285750">
              <a:buFont typeface="Arial" panose="020B0604020202020204" pitchFamily="34" charset="0"/>
              <a:buChar char="•"/>
            </a:pPr>
            <a:r>
              <a:rPr lang="en-US" sz="2000" b="1" dirty="0"/>
              <a:t>Virtual screen of 40,000 compound Enamine kinase focused library</a:t>
            </a:r>
          </a:p>
          <a:p>
            <a:pPr lvl="1"/>
            <a:r>
              <a:rPr lang="en-US" sz="2000" b="1" dirty="0"/>
              <a:t>Virtual screen against </a:t>
            </a:r>
            <a:r>
              <a:rPr lang="en-US" sz="2000" b="1" i="1" dirty="0"/>
              <a:t>S. </a:t>
            </a:r>
            <a:r>
              <a:rPr lang="en-US" sz="2000" b="1" i="1" dirty="0" err="1"/>
              <a:t>alg</a:t>
            </a:r>
            <a:r>
              <a:rPr lang="en-US" sz="2000" b="1" dirty="0"/>
              <a:t>, </a:t>
            </a:r>
            <a:r>
              <a:rPr lang="en-US" sz="2000" b="1" dirty="0" err="1"/>
              <a:t>MurD</a:t>
            </a:r>
            <a:r>
              <a:rPr lang="en-US" sz="2000" b="1" dirty="0"/>
              <a:t>, </a:t>
            </a:r>
            <a:r>
              <a:rPr lang="en-US" sz="2000" b="1" i="1" dirty="0"/>
              <a:t>E. coli </a:t>
            </a:r>
            <a:r>
              <a:rPr lang="en-US" sz="2000" b="1" dirty="0" err="1"/>
              <a:t>murD</a:t>
            </a:r>
            <a:r>
              <a:rPr lang="en-US" sz="2000" b="1" dirty="0"/>
              <a:t> and </a:t>
            </a:r>
            <a:r>
              <a:rPr lang="en-US" sz="2000" b="1" i="1" dirty="0"/>
              <a:t>E. coli </a:t>
            </a:r>
            <a:r>
              <a:rPr lang="en-US" sz="2000" b="1" dirty="0" err="1"/>
              <a:t>MurE</a:t>
            </a:r>
            <a:r>
              <a:rPr lang="en-US" sz="2000" b="1" dirty="0"/>
              <a:t> </a:t>
            </a:r>
          </a:p>
          <a:p>
            <a:pPr lvl="1"/>
            <a:r>
              <a:rPr lang="en-US" sz="2000" b="1" dirty="0"/>
              <a:t>Selected compounds binding to </a:t>
            </a:r>
            <a:r>
              <a:rPr lang="en-US" sz="2000" b="1" dirty="0" err="1"/>
              <a:t>Asn</a:t>
            </a:r>
            <a:r>
              <a:rPr lang="en-US" sz="2000" b="1" dirty="0"/>
              <a:t> sidechain and H-bond donors interacting helix terminus</a:t>
            </a:r>
          </a:p>
          <a:p>
            <a:pPr marL="285750" indent="-285750">
              <a:buFont typeface="Arial" panose="020B0604020202020204" pitchFamily="34" charset="0"/>
              <a:buChar char="•"/>
            </a:pPr>
            <a:endParaRPr lang="en-US" dirty="0"/>
          </a:p>
        </p:txBody>
      </p:sp>
      <p:grpSp>
        <p:nvGrpSpPr>
          <p:cNvPr id="3" name="Group 2">
            <a:extLst>
              <a:ext uri="{FF2B5EF4-FFF2-40B4-BE49-F238E27FC236}">
                <a16:creationId xmlns:a16="http://schemas.microsoft.com/office/drawing/2014/main" id="{6574D86B-C163-60BF-9DBB-1A30454A72B3}"/>
              </a:ext>
            </a:extLst>
          </p:cNvPr>
          <p:cNvGrpSpPr/>
          <p:nvPr/>
        </p:nvGrpSpPr>
        <p:grpSpPr>
          <a:xfrm>
            <a:off x="1127448" y="1987944"/>
            <a:ext cx="8575100" cy="2961620"/>
            <a:chOff x="1127448" y="1628800"/>
            <a:chExt cx="8575100" cy="2961620"/>
          </a:xfrm>
        </p:grpSpPr>
        <p:pic>
          <p:nvPicPr>
            <p:cNvPr id="13" name="Picture 12" descr="A close-up of a dna molecule&#10;&#10;Description automatically generated">
              <a:extLst>
                <a:ext uri="{FF2B5EF4-FFF2-40B4-BE49-F238E27FC236}">
                  <a16:creationId xmlns:a16="http://schemas.microsoft.com/office/drawing/2014/main" id="{5434FA96-393F-2E2F-294A-8A2E51051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448" y="1628800"/>
              <a:ext cx="3894580" cy="2880320"/>
            </a:xfrm>
            <a:prstGeom prst="rect">
              <a:avLst/>
            </a:prstGeom>
          </p:spPr>
        </p:pic>
        <p:pic>
          <p:nvPicPr>
            <p:cNvPr id="15" name="Picture 14" descr="A blue spiral with colorful objects&#10;&#10;Description automatically generated with medium confidence">
              <a:extLst>
                <a:ext uri="{FF2B5EF4-FFF2-40B4-BE49-F238E27FC236}">
                  <a16:creationId xmlns:a16="http://schemas.microsoft.com/office/drawing/2014/main" id="{89E542D6-9565-D798-66E2-4F5F29064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968" y="1628800"/>
              <a:ext cx="3894580" cy="2880320"/>
            </a:xfrm>
            <a:prstGeom prst="rect">
              <a:avLst/>
            </a:prstGeom>
          </p:spPr>
        </p:pic>
        <p:sp>
          <p:nvSpPr>
            <p:cNvPr id="16" name="TextBox 15">
              <a:extLst>
                <a:ext uri="{FF2B5EF4-FFF2-40B4-BE49-F238E27FC236}">
                  <a16:creationId xmlns:a16="http://schemas.microsoft.com/office/drawing/2014/main" id="{D5EC5342-D990-38C9-3959-D8A0EC3D456D}"/>
                </a:ext>
              </a:extLst>
            </p:cNvPr>
            <p:cNvSpPr txBox="1"/>
            <p:nvPr/>
          </p:nvSpPr>
          <p:spPr>
            <a:xfrm>
              <a:off x="6096000" y="4221088"/>
              <a:ext cx="1261884" cy="369332"/>
            </a:xfrm>
            <a:prstGeom prst="rect">
              <a:avLst/>
            </a:prstGeom>
            <a:noFill/>
          </p:spPr>
          <p:txBody>
            <a:bodyPr wrap="none" rtlCol="0">
              <a:spAutoFit/>
            </a:bodyPr>
            <a:lstStyle/>
            <a:p>
              <a:r>
                <a:rPr lang="en-US" b="1" dirty="0" err="1">
                  <a:latin typeface="Arial" panose="020B0604020202020204" pitchFamily="34" charset="0"/>
                  <a:cs typeface="Arial" panose="020B0604020202020204" pitchFamily="34" charset="0"/>
                </a:rPr>
                <a:t>Pae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murC</a:t>
              </a:r>
              <a:endParaRPr lang="en-US"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A9AAF70-ECEA-5014-D38B-D277E9CA04CB}"/>
                </a:ext>
              </a:extLst>
            </p:cNvPr>
            <p:cNvSpPr txBox="1"/>
            <p:nvPr/>
          </p:nvSpPr>
          <p:spPr>
            <a:xfrm>
              <a:off x="1415480" y="4221088"/>
              <a:ext cx="1261884" cy="369332"/>
            </a:xfrm>
            <a:prstGeom prst="rect">
              <a:avLst/>
            </a:prstGeom>
            <a:noFill/>
          </p:spPr>
          <p:txBody>
            <a:bodyPr wrap="none" rtlCol="0">
              <a:spAutoFit/>
            </a:bodyPr>
            <a:lstStyle/>
            <a:p>
              <a:r>
                <a:rPr lang="en-US" b="1" dirty="0" err="1">
                  <a:latin typeface="Arial" panose="020B0604020202020204" pitchFamily="34" charset="0"/>
                  <a:cs typeface="Arial" panose="020B0604020202020204" pitchFamily="34" charset="0"/>
                </a:rPr>
                <a:t>Pae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murD</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2BFD21A-EE02-B0CC-BACF-CE937EC65A22}"/>
                </a:ext>
              </a:extLst>
            </p:cNvPr>
            <p:cNvSpPr txBox="1"/>
            <p:nvPr/>
          </p:nvSpPr>
          <p:spPr>
            <a:xfrm>
              <a:off x="2753977" y="1772816"/>
              <a:ext cx="641522" cy="369332"/>
            </a:xfrm>
            <a:prstGeom prst="rect">
              <a:avLst/>
            </a:prstGeom>
            <a:noFill/>
          </p:spPr>
          <p:txBody>
            <a:bodyPr wrap="none" rtlCol="0">
              <a:spAutoFit/>
            </a:bodyPr>
            <a:lstStyle/>
            <a:p>
              <a:r>
                <a:rPr lang="en-US" b="1" dirty="0"/>
                <a:t>helix</a:t>
              </a:r>
            </a:p>
          </p:txBody>
        </p:sp>
        <p:sp>
          <p:nvSpPr>
            <p:cNvPr id="19" name="TextBox 18">
              <a:extLst>
                <a:ext uri="{FF2B5EF4-FFF2-40B4-BE49-F238E27FC236}">
                  <a16:creationId xmlns:a16="http://schemas.microsoft.com/office/drawing/2014/main" id="{31CB5322-11A3-2EC3-9914-EC9BEBE29F27}"/>
                </a:ext>
              </a:extLst>
            </p:cNvPr>
            <p:cNvSpPr txBox="1"/>
            <p:nvPr/>
          </p:nvSpPr>
          <p:spPr>
            <a:xfrm>
              <a:off x="7384622" y="1816104"/>
              <a:ext cx="641522" cy="369332"/>
            </a:xfrm>
            <a:prstGeom prst="rect">
              <a:avLst/>
            </a:prstGeom>
            <a:noFill/>
          </p:spPr>
          <p:txBody>
            <a:bodyPr wrap="none" rtlCol="0">
              <a:spAutoFit/>
            </a:bodyPr>
            <a:lstStyle/>
            <a:p>
              <a:r>
                <a:rPr lang="en-US" b="1" dirty="0"/>
                <a:t>helix</a:t>
              </a:r>
            </a:p>
          </p:txBody>
        </p:sp>
        <p:sp>
          <p:nvSpPr>
            <p:cNvPr id="21" name="TextBox 20">
              <a:extLst>
                <a:ext uri="{FF2B5EF4-FFF2-40B4-BE49-F238E27FC236}">
                  <a16:creationId xmlns:a16="http://schemas.microsoft.com/office/drawing/2014/main" id="{410A3831-19E6-3A89-0288-FB2AF10E88A4}"/>
                </a:ext>
              </a:extLst>
            </p:cNvPr>
            <p:cNvSpPr txBox="1"/>
            <p:nvPr/>
          </p:nvSpPr>
          <p:spPr>
            <a:xfrm>
              <a:off x="2549691" y="2996952"/>
              <a:ext cx="538930" cy="369332"/>
            </a:xfrm>
            <a:prstGeom prst="rect">
              <a:avLst/>
            </a:prstGeom>
            <a:noFill/>
          </p:spPr>
          <p:txBody>
            <a:bodyPr wrap="none" rtlCol="0">
              <a:spAutoFit/>
            </a:bodyPr>
            <a:lstStyle/>
            <a:p>
              <a:r>
                <a:rPr lang="en-US" b="1" dirty="0" err="1"/>
                <a:t>Asn</a:t>
              </a:r>
              <a:endParaRPr lang="en-US" b="1" dirty="0"/>
            </a:p>
          </p:txBody>
        </p:sp>
        <p:sp>
          <p:nvSpPr>
            <p:cNvPr id="22" name="TextBox 21">
              <a:extLst>
                <a:ext uri="{FF2B5EF4-FFF2-40B4-BE49-F238E27FC236}">
                  <a16:creationId xmlns:a16="http://schemas.microsoft.com/office/drawing/2014/main" id="{DDFA1145-603A-C7C0-8D55-0B456B890A48}"/>
                </a:ext>
              </a:extLst>
            </p:cNvPr>
            <p:cNvSpPr txBox="1"/>
            <p:nvPr/>
          </p:nvSpPr>
          <p:spPr>
            <a:xfrm>
              <a:off x="7184140" y="2972882"/>
              <a:ext cx="538930" cy="369332"/>
            </a:xfrm>
            <a:prstGeom prst="rect">
              <a:avLst/>
            </a:prstGeom>
            <a:noFill/>
          </p:spPr>
          <p:txBody>
            <a:bodyPr wrap="none" rtlCol="0">
              <a:spAutoFit/>
            </a:bodyPr>
            <a:lstStyle/>
            <a:p>
              <a:r>
                <a:rPr lang="en-US" b="1" dirty="0" err="1"/>
                <a:t>Asn</a:t>
              </a:r>
              <a:endParaRPr lang="en-US" b="1" dirty="0"/>
            </a:p>
          </p:txBody>
        </p:sp>
      </p:grpSp>
    </p:spTree>
    <p:extLst>
      <p:ext uri="{BB962C8B-B14F-4D97-AF65-F5344CB8AC3E}">
        <p14:creationId xmlns:p14="http://schemas.microsoft.com/office/powerpoint/2010/main" val="68395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570AE-B6C6-A4F2-6FDD-C6E2937A1536}"/>
              </a:ext>
            </a:extLst>
          </p:cNvPr>
          <p:cNvSpPr>
            <a:spLocks noGrp="1"/>
          </p:cNvSpPr>
          <p:nvPr>
            <p:ph type="title"/>
          </p:nvPr>
        </p:nvSpPr>
        <p:spPr>
          <a:xfrm>
            <a:off x="479376" y="207152"/>
            <a:ext cx="8764230" cy="620689"/>
          </a:xfrm>
        </p:spPr>
        <p:txBody>
          <a:bodyPr>
            <a:noAutofit/>
          </a:bodyPr>
          <a:lstStyle/>
          <a:p>
            <a:r>
              <a:rPr lang="en-ZA" b="1" dirty="0"/>
              <a:t>Human PI4Kb x-ray Structure</a:t>
            </a:r>
            <a:endParaRPr lang="en-US" dirty="0"/>
          </a:p>
        </p:txBody>
      </p:sp>
      <p:pic>
        <p:nvPicPr>
          <p:cNvPr id="13" name="Content Placeholder 12" descr="A close-up of a structure&#10;&#10;Description automatically generated">
            <a:extLst>
              <a:ext uri="{FF2B5EF4-FFF2-40B4-BE49-F238E27FC236}">
                <a16:creationId xmlns:a16="http://schemas.microsoft.com/office/drawing/2014/main" id="{5EE9DF4D-0258-A572-3934-8C159F94DB9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95400" y="1066085"/>
            <a:ext cx="5733894" cy="3888432"/>
          </a:xfrm>
        </p:spPr>
      </p:pic>
      <p:sp>
        <p:nvSpPr>
          <p:cNvPr id="12" name="TextBox 11">
            <a:extLst>
              <a:ext uri="{FF2B5EF4-FFF2-40B4-BE49-F238E27FC236}">
                <a16:creationId xmlns:a16="http://schemas.microsoft.com/office/drawing/2014/main" id="{51FBB648-6D78-929A-A16F-5108108EE095}"/>
              </a:ext>
            </a:extLst>
          </p:cNvPr>
          <p:cNvSpPr txBox="1"/>
          <p:nvPr/>
        </p:nvSpPr>
        <p:spPr>
          <a:xfrm>
            <a:off x="551384" y="5096797"/>
            <a:ext cx="9927846" cy="338554"/>
          </a:xfrm>
          <a:prstGeom prst="rect">
            <a:avLst/>
          </a:prstGeom>
          <a:noFill/>
        </p:spPr>
        <p:txBody>
          <a:bodyPr wrap="none" rtlCol="0">
            <a:spAutoFit/>
          </a:bodyPr>
          <a:lstStyle/>
          <a:p>
            <a:r>
              <a:rPr lang="en-ZA" sz="1600" dirty="0">
                <a:latin typeface="Arial" panose="020B0604020202020204" pitchFamily="34" charset="0"/>
                <a:cs typeface="Arial" panose="020B0604020202020204" pitchFamily="34" charset="0"/>
              </a:rPr>
              <a:t>Crystal structure (PDB: 6GL3) of </a:t>
            </a:r>
            <a:r>
              <a:rPr lang="en-ZA" sz="1600" i="1" dirty="0">
                <a:latin typeface="Arial" panose="020B0604020202020204" pitchFamily="34" charset="0"/>
                <a:cs typeface="Arial" panose="020B0604020202020204" pitchFamily="34" charset="0"/>
              </a:rPr>
              <a:t>Hs PI4K3b </a:t>
            </a:r>
            <a:r>
              <a:rPr lang="en-ZA" sz="1600" dirty="0">
                <a:latin typeface="Arial" panose="020B0604020202020204" pitchFamily="34" charset="0"/>
                <a:cs typeface="Arial" panose="020B0604020202020204" pitchFamily="34" charset="0"/>
              </a:rPr>
              <a:t>with inhibitor illustrating key interaction in the ATP binding site. </a:t>
            </a:r>
          </a:p>
        </p:txBody>
      </p:sp>
      <p:sp>
        <p:nvSpPr>
          <p:cNvPr id="3" name="TextBox 2">
            <a:extLst>
              <a:ext uri="{FF2B5EF4-FFF2-40B4-BE49-F238E27FC236}">
                <a16:creationId xmlns:a16="http://schemas.microsoft.com/office/drawing/2014/main" id="{9980D2ED-1EFF-763A-7B10-74AF9AF1089D}"/>
              </a:ext>
            </a:extLst>
          </p:cNvPr>
          <p:cNvSpPr txBox="1"/>
          <p:nvPr/>
        </p:nvSpPr>
        <p:spPr>
          <a:xfrm>
            <a:off x="551384" y="5464969"/>
            <a:ext cx="4608512" cy="923330"/>
          </a:xfrm>
          <a:prstGeom prst="rect">
            <a:avLst/>
          </a:prstGeom>
          <a:noFill/>
        </p:spPr>
        <p:txBody>
          <a:bodyPr wrap="square" rtlCol="0">
            <a:spAutoFit/>
          </a:bodyPr>
          <a:lstStyle/>
          <a:p>
            <a:r>
              <a:rPr lang="en-US" dirty="0"/>
              <a:t>Hs PI4Kb vs PfPI4K sequence</a:t>
            </a:r>
          </a:p>
          <a:p>
            <a:r>
              <a:rPr lang="en-US" dirty="0"/>
              <a:t>Identity     36%</a:t>
            </a:r>
          </a:p>
          <a:p>
            <a:r>
              <a:rPr lang="en-US" dirty="0"/>
              <a:t>Similarity  61%</a:t>
            </a:r>
          </a:p>
        </p:txBody>
      </p:sp>
      <p:sp>
        <p:nvSpPr>
          <p:cNvPr id="14" name="TextBox 13">
            <a:extLst>
              <a:ext uri="{FF2B5EF4-FFF2-40B4-BE49-F238E27FC236}">
                <a16:creationId xmlns:a16="http://schemas.microsoft.com/office/drawing/2014/main" id="{259621C6-BF18-2E0D-9242-AB9948389BFA}"/>
              </a:ext>
            </a:extLst>
          </p:cNvPr>
          <p:cNvSpPr txBox="1"/>
          <p:nvPr/>
        </p:nvSpPr>
        <p:spPr>
          <a:xfrm>
            <a:off x="1919536" y="2996952"/>
            <a:ext cx="612347" cy="307777"/>
          </a:xfrm>
          <a:prstGeom prst="rect">
            <a:avLst/>
          </a:prstGeom>
          <a:noFill/>
        </p:spPr>
        <p:txBody>
          <a:bodyPr wrap="none" rtlCol="0">
            <a:spAutoFit/>
          </a:bodyPr>
          <a:lstStyle/>
          <a:p>
            <a:r>
              <a:rPr lang="en-ZA" sz="1400" b="1" dirty="0"/>
              <a:t>Hinge</a:t>
            </a:r>
          </a:p>
        </p:txBody>
      </p:sp>
      <p:sp>
        <p:nvSpPr>
          <p:cNvPr id="15" name="TextBox 14">
            <a:extLst>
              <a:ext uri="{FF2B5EF4-FFF2-40B4-BE49-F238E27FC236}">
                <a16:creationId xmlns:a16="http://schemas.microsoft.com/office/drawing/2014/main" id="{08BA5CF7-88DA-AC72-AA67-0CEDCA2B640D}"/>
              </a:ext>
            </a:extLst>
          </p:cNvPr>
          <p:cNvSpPr txBox="1"/>
          <p:nvPr/>
        </p:nvSpPr>
        <p:spPr>
          <a:xfrm>
            <a:off x="2830713" y="2276872"/>
            <a:ext cx="396262" cy="307777"/>
          </a:xfrm>
          <a:prstGeom prst="rect">
            <a:avLst/>
          </a:prstGeom>
          <a:noFill/>
        </p:spPr>
        <p:txBody>
          <a:bodyPr wrap="none" rtlCol="0">
            <a:spAutoFit/>
          </a:bodyPr>
          <a:lstStyle/>
          <a:p>
            <a:r>
              <a:rPr lang="en-ZA" sz="1400" b="1" dirty="0"/>
              <a:t>GK</a:t>
            </a:r>
          </a:p>
        </p:txBody>
      </p:sp>
      <p:sp>
        <p:nvSpPr>
          <p:cNvPr id="16" name="TextBox 15">
            <a:extLst>
              <a:ext uri="{FF2B5EF4-FFF2-40B4-BE49-F238E27FC236}">
                <a16:creationId xmlns:a16="http://schemas.microsoft.com/office/drawing/2014/main" id="{915C3631-9E30-F419-6335-D0446516ADC1}"/>
              </a:ext>
            </a:extLst>
          </p:cNvPr>
          <p:cNvSpPr txBox="1"/>
          <p:nvPr/>
        </p:nvSpPr>
        <p:spPr>
          <a:xfrm>
            <a:off x="4762597" y="2132856"/>
            <a:ext cx="668773" cy="307777"/>
          </a:xfrm>
          <a:prstGeom prst="rect">
            <a:avLst/>
          </a:prstGeom>
          <a:noFill/>
        </p:spPr>
        <p:txBody>
          <a:bodyPr wrap="none" rtlCol="0">
            <a:spAutoFit/>
          </a:bodyPr>
          <a:lstStyle/>
          <a:p>
            <a:r>
              <a:rPr lang="en-ZA" sz="1400" b="1" dirty="0"/>
              <a:t>P-loop</a:t>
            </a:r>
          </a:p>
        </p:txBody>
      </p:sp>
      <p:sp>
        <p:nvSpPr>
          <p:cNvPr id="17" name="TextBox 16">
            <a:extLst>
              <a:ext uri="{FF2B5EF4-FFF2-40B4-BE49-F238E27FC236}">
                <a16:creationId xmlns:a16="http://schemas.microsoft.com/office/drawing/2014/main" id="{F2B386CA-26A9-8506-93C3-FCE189E1FC7A}"/>
              </a:ext>
            </a:extLst>
          </p:cNvPr>
          <p:cNvSpPr txBox="1"/>
          <p:nvPr/>
        </p:nvSpPr>
        <p:spPr>
          <a:xfrm>
            <a:off x="3719736" y="1825079"/>
            <a:ext cx="740459" cy="307777"/>
          </a:xfrm>
          <a:prstGeom prst="rect">
            <a:avLst/>
          </a:prstGeom>
          <a:noFill/>
        </p:spPr>
        <p:txBody>
          <a:bodyPr wrap="none" rtlCol="0">
            <a:spAutoFit/>
          </a:bodyPr>
          <a:lstStyle/>
          <a:p>
            <a:r>
              <a:rPr lang="en-ZA" sz="1400" b="1" dirty="0"/>
              <a:t>Cat. Lys</a:t>
            </a:r>
          </a:p>
        </p:txBody>
      </p:sp>
    </p:spTree>
    <p:extLst>
      <p:ext uri="{BB962C8B-B14F-4D97-AF65-F5344CB8AC3E}">
        <p14:creationId xmlns:p14="http://schemas.microsoft.com/office/powerpoint/2010/main" val="3529689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B142F-9B4B-99A9-447C-56DEC0B90485}"/>
              </a:ext>
            </a:extLst>
          </p:cNvPr>
          <p:cNvSpPr>
            <a:spLocks noGrp="1"/>
          </p:cNvSpPr>
          <p:nvPr>
            <p:ph type="title"/>
          </p:nvPr>
        </p:nvSpPr>
        <p:spPr>
          <a:xfrm>
            <a:off x="686387" y="163193"/>
            <a:ext cx="9289032" cy="645069"/>
          </a:xfrm>
        </p:spPr>
        <p:txBody>
          <a:bodyPr>
            <a:noAutofit/>
          </a:bodyPr>
          <a:lstStyle/>
          <a:p>
            <a:r>
              <a:rPr lang="en-ZA" b="1" dirty="0"/>
              <a:t>Mutations Observed for </a:t>
            </a:r>
            <a:r>
              <a:rPr lang="en-ZA" b="1" dirty="0" err="1"/>
              <a:t>Pf</a:t>
            </a:r>
            <a:r>
              <a:rPr lang="en-ZA" b="1" dirty="0"/>
              <a:t> PI4K inhibitors</a:t>
            </a:r>
            <a:endParaRPr lang="en-US" dirty="0"/>
          </a:p>
        </p:txBody>
      </p:sp>
      <p:grpSp>
        <p:nvGrpSpPr>
          <p:cNvPr id="18" name="Group 17">
            <a:extLst>
              <a:ext uri="{FF2B5EF4-FFF2-40B4-BE49-F238E27FC236}">
                <a16:creationId xmlns:a16="http://schemas.microsoft.com/office/drawing/2014/main" id="{6053F466-ED8A-B8EE-531E-98A90E473072}"/>
              </a:ext>
            </a:extLst>
          </p:cNvPr>
          <p:cNvGrpSpPr/>
          <p:nvPr/>
        </p:nvGrpSpPr>
        <p:grpSpPr>
          <a:xfrm>
            <a:off x="551384" y="836712"/>
            <a:ext cx="8854674" cy="5584496"/>
            <a:chOff x="409678" y="879495"/>
            <a:chExt cx="8854674" cy="5584496"/>
          </a:xfrm>
        </p:grpSpPr>
        <p:pic>
          <p:nvPicPr>
            <p:cNvPr id="6" name="Picture 5">
              <a:extLst>
                <a:ext uri="{FF2B5EF4-FFF2-40B4-BE49-F238E27FC236}">
                  <a16:creationId xmlns:a16="http://schemas.microsoft.com/office/drawing/2014/main" id="{2C083956-0A0F-C1BA-4C61-34E3266C5F28}"/>
                </a:ext>
              </a:extLst>
            </p:cNvPr>
            <p:cNvPicPr>
              <a:picLocks noChangeAspect="1"/>
            </p:cNvPicPr>
            <p:nvPr/>
          </p:nvPicPr>
          <p:blipFill rotWithShape="1">
            <a:blip r:embed="rId2"/>
            <a:srcRect l="20047" t="5597" r="9194" b="15872"/>
            <a:stretch/>
          </p:blipFill>
          <p:spPr>
            <a:xfrm>
              <a:off x="572315" y="879495"/>
              <a:ext cx="4569585" cy="3910780"/>
            </a:xfrm>
            <a:prstGeom prst="rect">
              <a:avLst/>
            </a:prstGeom>
          </p:spPr>
        </p:pic>
        <p:sp>
          <p:nvSpPr>
            <p:cNvPr id="8" name="TextBox 7">
              <a:extLst>
                <a:ext uri="{FF2B5EF4-FFF2-40B4-BE49-F238E27FC236}">
                  <a16:creationId xmlns:a16="http://schemas.microsoft.com/office/drawing/2014/main" id="{D981D071-FA4A-ECE7-F648-C48CEA71740C}"/>
                </a:ext>
              </a:extLst>
            </p:cNvPr>
            <p:cNvSpPr txBox="1"/>
            <p:nvPr/>
          </p:nvSpPr>
          <p:spPr>
            <a:xfrm>
              <a:off x="409678" y="5263662"/>
              <a:ext cx="8707255" cy="1200329"/>
            </a:xfrm>
            <a:prstGeom prst="rect">
              <a:avLst/>
            </a:prstGeom>
            <a:noFill/>
          </p:spPr>
          <p:txBody>
            <a:bodyPr wrap="none" rtlCol="0">
              <a:spAutoFit/>
            </a:bodyPr>
            <a:lstStyle/>
            <a:p>
              <a:r>
                <a:rPr lang="en-ZA" dirty="0"/>
                <a:t>H3D PI4K inhibitor IC50 is 10X more potent than PfNF54 IC50 (cell activity)</a:t>
              </a:r>
            </a:p>
            <a:p>
              <a:r>
                <a:rPr lang="en-ZA" dirty="0"/>
                <a:t>PI4K mutation to H3D PI4K inhibitor occur distal to binding site (‘second layer’ and beyond)</a:t>
              </a:r>
            </a:p>
            <a:p>
              <a:r>
                <a:rPr lang="en-ZA" dirty="0"/>
                <a:t>Mutations to H3D PI4K inhibitor cause only 2-3 fold shift in </a:t>
              </a:r>
              <a:r>
                <a:rPr lang="en-ZA" dirty="0" err="1"/>
                <a:t>Pf</a:t>
              </a:r>
              <a:r>
                <a:rPr lang="en-ZA" dirty="0"/>
                <a:t> IC50</a:t>
              </a:r>
            </a:p>
            <a:p>
              <a:r>
                <a:rPr lang="en-ZA" b="1" dirty="0"/>
                <a:t>Use mutation data and human PI4K x-ray structure to build </a:t>
              </a:r>
              <a:r>
                <a:rPr lang="en-ZA" b="1" dirty="0" err="1"/>
                <a:t>Pf</a:t>
              </a:r>
              <a:r>
                <a:rPr lang="en-ZA" b="1" dirty="0"/>
                <a:t> PI4K homology model</a:t>
              </a:r>
            </a:p>
          </p:txBody>
        </p:sp>
        <p:sp>
          <p:nvSpPr>
            <p:cNvPr id="9" name="TextBox 8">
              <a:extLst>
                <a:ext uri="{FF2B5EF4-FFF2-40B4-BE49-F238E27FC236}">
                  <a16:creationId xmlns:a16="http://schemas.microsoft.com/office/drawing/2014/main" id="{8F2EBCA9-B021-6A72-CD89-619D82E7EE80}"/>
                </a:ext>
              </a:extLst>
            </p:cNvPr>
            <p:cNvSpPr txBox="1"/>
            <p:nvPr/>
          </p:nvSpPr>
          <p:spPr>
            <a:xfrm>
              <a:off x="5189197" y="1045151"/>
              <a:ext cx="4075155" cy="1384995"/>
            </a:xfrm>
            <a:prstGeom prst="rect">
              <a:avLst/>
            </a:prstGeom>
            <a:noFill/>
          </p:spPr>
          <p:txBody>
            <a:bodyPr wrap="none" rtlCol="0">
              <a:spAutoFit/>
            </a:bodyPr>
            <a:lstStyle/>
            <a:p>
              <a:pPr algn="ctr"/>
              <a:r>
                <a:rPr lang="en-ZA" b="1" u="sng" dirty="0">
                  <a:solidFill>
                    <a:srgbClr val="000099"/>
                  </a:solidFill>
                </a:rPr>
                <a:t>PI4K Mutations</a:t>
              </a:r>
            </a:p>
            <a:p>
              <a:endParaRPr lang="en-ZA" b="1" u="sng" dirty="0">
                <a:solidFill>
                  <a:srgbClr val="000099"/>
                </a:solidFill>
              </a:endParaRPr>
            </a:p>
            <a:p>
              <a:r>
                <a:rPr lang="en-ZA" sz="1600" dirty="0"/>
                <a:t>H3D ‘048:	 	  S743T, A1319V </a:t>
              </a:r>
            </a:p>
            <a:p>
              <a:r>
                <a:rPr lang="en-ZA" sz="1600" dirty="0" err="1"/>
                <a:t>Quinoxaline</a:t>
              </a:r>
              <a:r>
                <a:rPr lang="en-ZA" sz="1600" dirty="0"/>
                <a:t> (BQR695): Y1356F(</a:t>
              </a:r>
              <a:r>
                <a:rPr lang="en-ZA" sz="1600" b="1" dirty="0">
                  <a:solidFill>
                    <a:srgbClr val="FF0000"/>
                  </a:solidFill>
                </a:rPr>
                <a:t>14X</a:t>
              </a:r>
              <a:r>
                <a:rPr lang="en-ZA" sz="1600" dirty="0"/>
                <a:t>)</a:t>
              </a:r>
            </a:p>
            <a:p>
              <a:r>
                <a:rPr lang="en-ZA" sz="1600" dirty="0" err="1"/>
                <a:t>Imidazopyridine</a:t>
              </a:r>
              <a:r>
                <a:rPr lang="en-ZA" sz="1600" dirty="0"/>
                <a:t>:	  S1320L (6X), H1484Y(2)</a:t>
              </a:r>
            </a:p>
          </p:txBody>
        </p:sp>
        <p:grpSp>
          <p:nvGrpSpPr>
            <p:cNvPr id="10" name="Group 9">
              <a:extLst>
                <a:ext uri="{FF2B5EF4-FFF2-40B4-BE49-F238E27FC236}">
                  <a16:creationId xmlns:a16="http://schemas.microsoft.com/office/drawing/2014/main" id="{8966BE66-69D0-4EE7-4D2A-D54E847A5A40}"/>
                </a:ext>
              </a:extLst>
            </p:cNvPr>
            <p:cNvGrpSpPr/>
            <p:nvPr/>
          </p:nvGrpSpPr>
          <p:grpSpPr>
            <a:xfrm>
              <a:off x="5289756" y="2379796"/>
              <a:ext cx="3826220" cy="3050979"/>
              <a:chOff x="5083273" y="2379796"/>
              <a:chExt cx="3826220" cy="3050979"/>
            </a:xfrm>
          </p:grpSpPr>
          <p:pic>
            <p:nvPicPr>
              <p:cNvPr id="11" name="Picture 10">
                <a:extLst>
                  <a:ext uri="{FF2B5EF4-FFF2-40B4-BE49-F238E27FC236}">
                    <a16:creationId xmlns:a16="http://schemas.microsoft.com/office/drawing/2014/main" id="{6848A73B-7750-3BBA-8733-5A95114F1ECC}"/>
                  </a:ext>
                </a:extLst>
              </p:cNvPr>
              <p:cNvPicPr>
                <a:picLocks noChangeAspect="1"/>
              </p:cNvPicPr>
              <p:nvPr/>
            </p:nvPicPr>
            <p:blipFill>
              <a:blip r:embed="rId3"/>
              <a:stretch>
                <a:fillRect/>
              </a:stretch>
            </p:blipFill>
            <p:spPr>
              <a:xfrm>
                <a:off x="6794943" y="4448476"/>
                <a:ext cx="2114550" cy="733425"/>
              </a:xfrm>
              <a:prstGeom prst="rect">
                <a:avLst/>
              </a:prstGeom>
            </p:spPr>
          </p:pic>
          <p:pic>
            <p:nvPicPr>
              <p:cNvPr id="12" name="Picture 11">
                <a:extLst>
                  <a:ext uri="{FF2B5EF4-FFF2-40B4-BE49-F238E27FC236}">
                    <a16:creationId xmlns:a16="http://schemas.microsoft.com/office/drawing/2014/main" id="{B2FEA761-B77F-F7F1-BA4E-53ADA1D4D306}"/>
                  </a:ext>
                </a:extLst>
              </p:cNvPr>
              <p:cNvPicPr>
                <a:picLocks noChangeAspect="1"/>
              </p:cNvPicPr>
              <p:nvPr/>
            </p:nvPicPr>
            <p:blipFill>
              <a:blip r:embed="rId4"/>
              <a:stretch>
                <a:fillRect/>
              </a:stretch>
            </p:blipFill>
            <p:spPr>
              <a:xfrm>
                <a:off x="5083273" y="2379796"/>
                <a:ext cx="1981200" cy="1552575"/>
              </a:xfrm>
              <a:prstGeom prst="rect">
                <a:avLst/>
              </a:prstGeom>
            </p:spPr>
          </p:pic>
          <p:graphicFrame>
            <p:nvGraphicFramePr>
              <p:cNvPr id="13" name="Object 12">
                <a:extLst>
                  <a:ext uri="{FF2B5EF4-FFF2-40B4-BE49-F238E27FC236}">
                    <a16:creationId xmlns:a16="http://schemas.microsoft.com/office/drawing/2014/main" id="{E71A2B16-A086-E294-7A01-5C5388F1561F}"/>
                  </a:ext>
                </a:extLst>
              </p:cNvPr>
              <p:cNvGraphicFramePr>
                <a:graphicFrameLocks noChangeAspect="1"/>
              </p:cNvGraphicFramePr>
              <p:nvPr/>
            </p:nvGraphicFramePr>
            <p:xfrm>
              <a:off x="7212330" y="2468444"/>
              <a:ext cx="1279776" cy="1400174"/>
            </p:xfrm>
            <a:graphic>
              <a:graphicData uri="http://schemas.openxmlformats.org/presentationml/2006/ole">
                <mc:AlternateContent xmlns:mc="http://schemas.openxmlformats.org/markup-compatibility/2006">
                  <mc:Choice xmlns:v="urn:schemas-microsoft-com:vml" Requires="v">
                    <p:oleObj name="CS ChemDraw Drawing" r:id="rId5" imgW="1290320" imgH="1670099" progId="ChemDraw.Document.6.0">
                      <p:embed/>
                    </p:oleObj>
                  </mc:Choice>
                  <mc:Fallback>
                    <p:oleObj name="CS ChemDraw Drawing" r:id="rId5" imgW="1290320" imgH="1670099" progId="ChemDraw.Document.6.0">
                      <p:embed/>
                      <p:pic>
                        <p:nvPicPr>
                          <p:cNvPr id="13" name="Object 12">
                            <a:extLst>
                              <a:ext uri="{FF2B5EF4-FFF2-40B4-BE49-F238E27FC236}">
                                <a16:creationId xmlns:a16="http://schemas.microsoft.com/office/drawing/2014/main" id="{E71A2B16-A086-E294-7A01-5C5388F1561F}"/>
                              </a:ext>
                            </a:extLst>
                          </p:cNvPr>
                          <p:cNvPicPr>
                            <a:picLocks noChangeAspect="1" noChangeArrowheads="1"/>
                          </p:cNvPicPr>
                          <p:nvPr/>
                        </p:nvPicPr>
                        <p:blipFill>
                          <a:blip r:embed="rId6"/>
                          <a:srcRect/>
                          <a:stretch>
                            <a:fillRect/>
                          </a:stretch>
                        </p:blipFill>
                        <p:spPr bwMode="auto">
                          <a:xfrm>
                            <a:off x="7212330" y="2468444"/>
                            <a:ext cx="1279776" cy="1400174"/>
                          </a:xfrm>
                          <a:prstGeom prst="rect">
                            <a:avLst/>
                          </a:prstGeom>
                          <a:noFill/>
                        </p:spPr>
                      </p:pic>
                    </p:oleObj>
                  </mc:Fallback>
                </mc:AlternateContent>
              </a:graphicData>
            </a:graphic>
          </p:graphicFrame>
          <p:sp>
            <p:nvSpPr>
              <p:cNvPr id="14" name="TextBox 13">
                <a:extLst>
                  <a:ext uri="{FF2B5EF4-FFF2-40B4-BE49-F238E27FC236}">
                    <a16:creationId xmlns:a16="http://schemas.microsoft.com/office/drawing/2014/main" id="{7233E400-4A29-698B-5827-B9CE21644998}"/>
                  </a:ext>
                </a:extLst>
              </p:cNvPr>
              <p:cNvSpPr txBox="1"/>
              <p:nvPr/>
            </p:nvSpPr>
            <p:spPr>
              <a:xfrm>
                <a:off x="5243902" y="3989270"/>
                <a:ext cx="1659942" cy="338554"/>
              </a:xfrm>
              <a:prstGeom prst="rect">
                <a:avLst/>
              </a:prstGeom>
              <a:noFill/>
            </p:spPr>
            <p:txBody>
              <a:bodyPr wrap="none" rtlCol="0">
                <a:spAutoFit/>
              </a:bodyPr>
              <a:lstStyle/>
              <a:p>
                <a:r>
                  <a:rPr lang="en-ZA" sz="1600" b="1" dirty="0" err="1"/>
                  <a:t>Imidazopyrazines</a:t>
                </a:r>
                <a:endParaRPr lang="en-ZA" sz="1600" b="1" dirty="0"/>
              </a:p>
            </p:txBody>
          </p:sp>
          <p:sp>
            <p:nvSpPr>
              <p:cNvPr id="15" name="TextBox 14">
                <a:extLst>
                  <a:ext uri="{FF2B5EF4-FFF2-40B4-BE49-F238E27FC236}">
                    <a16:creationId xmlns:a16="http://schemas.microsoft.com/office/drawing/2014/main" id="{C5EA7C5D-48FC-FD26-1E2B-CC02AA7D8BB8}"/>
                  </a:ext>
                </a:extLst>
              </p:cNvPr>
              <p:cNvSpPr txBox="1"/>
              <p:nvPr/>
            </p:nvSpPr>
            <p:spPr>
              <a:xfrm>
                <a:off x="7287210" y="5092221"/>
                <a:ext cx="1208088" cy="338554"/>
              </a:xfrm>
              <a:prstGeom prst="rect">
                <a:avLst/>
              </a:prstGeom>
              <a:noFill/>
            </p:spPr>
            <p:txBody>
              <a:bodyPr wrap="none" rtlCol="0">
                <a:spAutoFit/>
              </a:bodyPr>
              <a:lstStyle/>
              <a:p>
                <a:r>
                  <a:rPr lang="en-ZA" sz="1600" b="1" dirty="0" err="1"/>
                  <a:t>Quinoxaline</a:t>
                </a:r>
                <a:endParaRPr lang="en-ZA" sz="1600" b="1" dirty="0"/>
              </a:p>
            </p:txBody>
          </p:sp>
          <p:sp>
            <p:nvSpPr>
              <p:cNvPr id="16" name="TextBox 15">
                <a:extLst>
                  <a:ext uri="{FF2B5EF4-FFF2-40B4-BE49-F238E27FC236}">
                    <a16:creationId xmlns:a16="http://schemas.microsoft.com/office/drawing/2014/main" id="{A2CF831C-D5BB-5443-9617-2239DAFAF478}"/>
                  </a:ext>
                </a:extLst>
              </p:cNvPr>
              <p:cNvSpPr txBox="1"/>
              <p:nvPr/>
            </p:nvSpPr>
            <p:spPr>
              <a:xfrm>
                <a:off x="7201653" y="3989271"/>
                <a:ext cx="1487908" cy="338554"/>
              </a:xfrm>
              <a:prstGeom prst="rect">
                <a:avLst/>
              </a:prstGeom>
              <a:noFill/>
            </p:spPr>
            <p:txBody>
              <a:bodyPr wrap="none" rtlCol="0">
                <a:spAutoFit/>
              </a:bodyPr>
              <a:lstStyle/>
              <a:p>
                <a:r>
                  <a:rPr lang="en-ZA" sz="1600" b="1" dirty="0"/>
                  <a:t>H3D MMV ‘048</a:t>
                </a:r>
              </a:p>
            </p:txBody>
          </p:sp>
        </p:grpSp>
        <p:sp>
          <p:nvSpPr>
            <p:cNvPr id="17" name="Rectangle 16">
              <a:extLst>
                <a:ext uri="{FF2B5EF4-FFF2-40B4-BE49-F238E27FC236}">
                  <a16:creationId xmlns:a16="http://schemas.microsoft.com/office/drawing/2014/main" id="{0BC873A2-C9DE-4FA0-23E4-BDF5C12CBFF4}"/>
                </a:ext>
              </a:extLst>
            </p:cNvPr>
            <p:cNvSpPr/>
            <p:nvPr/>
          </p:nvSpPr>
          <p:spPr>
            <a:xfrm>
              <a:off x="5212644" y="1088326"/>
              <a:ext cx="4051708" cy="134182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265537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1201-AFF9-7D2E-891B-7353E8B3103D}"/>
              </a:ext>
            </a:extLst>
          </p:cNvPr>
          <p:cNvSpPr>
            <a:spLocks noGrp="1"/>
          </p:cNvSpPr>
          <p:nvPr>
            <p:ph type="title"/>
          </p:nvPr>
        </p:nvSpPr>
        <p:spPr>
          <a:xfrm>
            <a:off x="479376" y="137940"/>
            <a:ext cx="9940686" cy="630957"/>
          </a:xfrm>
        </p:spPr>
        <p:txBody>
          <a:bodyPr>
            <a:noAutofit/>
          </a:bodyPr>
          <a:lstStyle/>
          <a:p>
            <a:r>
              <a:rPr lang="en-ZA" b="1" dirty="0"/>
              <a:t>MMV0048 model in </a:t>
            </a:r>
            <a:r>
              <a:rPr lang="en-ZA" b="1" dirty="0" err="1"/>
              <a:t>Pf</a:t>
            </a:r>
            <a:r>
              <a:rPr lang="en-ZA" b="1" dirty="0"/>
              <a:t> PI4K Homology Model</a:t>
            </a:r>
            <a:endParaRPr lang="en-US" dirty="0"/>
          </a:p>
        </p:txBody>
      </p:sp>
      <p:grpSp>
        <p:nvGrpSpPr>
          <p:cNvPr id="68" name="Group 67">
            <a:extLst>
              <a:ext uri="{FF2B5EF4-FFF2-40B4-BE49-F238E27FC236}">
                <a16:creationId xmlns:a16="http://schemas.microsoft.com/office/drawing/2014/main" id="{75113AEE-6706-61C1-9909-3B3D5CB963A4}"/>
              </a:ext>
            </a:extLst>
          </p:cNvPr>
          <p:cNvGrpSpPr/>
          <p:nvPr/>
        </p:nvGrpSpPr>
        <p:grpSpPr>
          <a:xfrm>
            <a:off x="479376" y="764704"/>
            <a:ext cx="8027484" cy="5701584"/>
            <a:chOff x="97613" y="728717"/>
            <a:chExt cx="8027484" cy="5701584"/>
          </a:xfrm>
        </p:grpSpPr>
        <p:pic>
          <p:nvPicPr>
            <p:cNvPr id="46" name="Picture 45">
              <a:extLst>
                <a:ext uri="{FF2B5EF4-FFF2-40B4-BE49-F238E27FC236}">
                  <a16:creationId xmlns:a16="http://schemas.microsoft.com/office/drawing/2014/main" id="{934BE145-FCD3-F030-2E3E-9F3B50ACA32A}"/>
                </a:ext>
              </a:extLst>
            </p:cNvPr>
            <p:cNvPicPr>
              <a:picLocks noChangeAspect="1"/>
            </p:cNvPicPr>
            <p:nvPr/>
          </p:nvPicPr>
          <p:blipFill rotWithShape="1">
            <a:blip r:embed="rId2"/>
            <a:srcRect l="9759" r="6599" b="15165"/>
            <a:stretch/>
          </p:blipFill>
          <p:spPr>
            <a:xfrm>
              <a:off x="393913" y="945528"/>
              <a:ext cx="4059234" cy="3234870"/>
            </a:xfrm>
            <a:prstGeom prst="rect">
              <a:avLst/>
            </a:prstGeom>
          </p:spPr>
        </p:pic>
        <p:pic>
          <p:nvPicPr>
            <p:cNvPr id="47" name="Picture 46">
              <a:extLst>
                <a:ext uri="{FF2B5EF4-FFF2-40B4-BE49-F238E27FC236}">
                  <a16:creationId xmlns:a16="http://schemas.microsoft.com/office/drawing/2014/main" id="{CF63ABA9-DB96-44BE-CB60-4046CC9A85FC}"/>
                </a:ext>
              </a:extLst>
            </p:cNvPr>
            <p:cNvPicPr>
              <a:picLocks noChangeAspect="1"/>
            </p:cNvPicPr>
            <p:nvPr/>
          </p:nvPicPr>
          <p:blipFill rotWithShape="1">
            <a:blip r:embed="rId3"/>
            <a:srcRect l="13633" t="4546" r="16776" b="16762"/>
            <a:stretch/>
          </p:blipFill>
          <p:spPr>
            <a:xfrm>
              <a:off x="4484125" y="945528"/>
              <a:ext cx="3640972" cy="3234870"/>
            </a:xfrm>
            <a:prstGeom prst="rect">
              <a:avLst/>
            </a:prstGeom>
          </p:spPr>
        </p:pic>
        <p:sp>
          <p:nvSpPr>
            <p:cNvPr id="49" name="TextBox 29">
              <a:extLst>
                <a:ext uri="{FF2B5EF4-FFF2-40B4-BE49-F238E27FC236}">
                  <a16:creationId xmlns:a16="http://schemas.microsoft.com/office/drawing/2014/main" id="{D66FF3ED-2876-B483-7EA6-317DAC1DD261}"/>
                </a:ext>
              </a:extLst>
            </p:cNvPr>
            <p:cNvSpPr txBox="1"/>
            <p:nvPr/>
          </p:nvSpPr>
          <p:spPr>
            <a:xfrm>
              <a:off x="2911986" y="5448656"/>
              <a:ext cx="2301126" cy="369332"/>
            </a:xfrm>
            <a:prstGeom prst="rect">
              <a:avLst/>
            </a:prstGeom>
            <a:noFill/>
          </p:spPr>
          <p:txBody>
            <a:bodyPr wrap="square" rtlCol="0">
              <a:spAutoFit/>
            </a:bodyPr>
            <a:lstStyle/>
            <a:p>
              <a:r>
                <a:rPr lang="en-ZA" dirty="0">
                  <a:solidFill>
                    <a:srgbClr val="603814"/>
                  </a:solidFill>
                </a:rPr>
                <a:t>PvPI4K IC</a:t>
              </a:r>
              <a:r>
                <a:rPr lang="en-ZA" baseline="-25000" dirty="0">
                  <a:solidFill>
                    <a:srgbClr val="603814"/>
                  </a:solidFill>
                </a:rPr>
                <a:t>50 </a:t>
              </a:r>
              <a:r>
                <a:rPr lang="en-ZA" dirty="0">
                  <a:solidFill>
                    <a:srgbClr val="603814"/>
                  </a:solidFill>
                </a:rPr>
                <a:t>= 3.4 </a:t>
              </a:r>
              <a:r>
                <a:rPr lang="en-ZA" dirty="0" err="1">
                  <a:solidFill>
                    <a:srgbClr val="603814"/>
                  </a:solidFill>
                </a:rPr>
                <a:t>nM</a:t>
              </a:r>
              <a:endParaRPr lang="en-GB" dirty="0">
                <a:solidFill>
                  <a:srgbClr val="603814"/>
                </a:solidFill>
              </a:endParaRPr>
            </a:p>
          </p:txBody>
        </p:sp>
        <p:sp>
          <p:nvSpPr>
            <p:cNvPr id="50" name="TextBox 49">
              <a:extLst>
                <a:ext uri="{FF2B5EF4-FFF2-40B4-BE49-F238E27FC236}">
                  <a16:creationId xmlns:a16="http://schemas.microsoft.com/office/drawing/2014/main" id="{E655C9F9-B087-5CED-007C-EB66828A0B79}"/>
                </a:ext>
              </a:extLst>
            </p:cNvPr>
            <p:cNvSpPr txBox="1"/>
            <p:nvPr/>
          </p:nvSpPr>
          <p:spPr>
            <a:xfrm>
              <a:off x="5027428" y="3045914"/>
              <a:ext cx="1180177" cy="307777"/>
            </a:xfrm>
            <a:prstGeom prst="rect">
              <a:avLst/>
            </a:prstGeom>
            <a:noFill/>
          </p:spPr>
          <p:txBody>
            <a:bodyPr wrap="square" rtlCol="0">
              <a:spAutoFit/>
            </a:bodyPr>
            <a:lstStyle/>
            <a:p>
              <a:r>
                <a:rPr lang="en-ZA" sz="1400" b="1" dirty="0">
                  <a:solidFill>
                    <a:schemeClr val="bg1"/>
                  </a:solidFill>
                </a:rPr>
                <a:t>Hinge</a:t>
              </a:r>
            </a:p>
          </p:txBody>
        </p:sp>
        <p:sp>
          <p:nvSpPr>
            <p:cNvPr id="51" name="TextBox 50">
              <a:extLst>
                <a:ext uri="{FF2B5EF4-FFF2-40B4-BE49-F238E27FC236}">
                  <a16:creationId xmlns:a16="http://schemas.microsoft.com/office/drawing/2014/main" id="{90010C7F-3CF3-A39E-88A7-2E98E6F961B4}"/>
                </a:ext>
              </a:extLst>
            </p:cNvPr>
            <p:cNvSpPr txBox="1"/>
            <p:nvPr/>
          </p:nvSpPr>
          <p:spPr>
            <a:xfrm>
              <a:off x="168928" y="1707951"/>
              <a:ext cx="1046312" cy="307777"/>
            </a:xfrm>
            <a:prstGeom prst="rect">
              <a:avLst/>
            </a:prstGeom>
            <a:noFill/>
          </p:spPr>
          <p:txBody>
            <a:bodyPr wrap="none" rtlCol="0">
              <a:spAutoFit/>
            </a:bodyPr>
            <a:lstStyle/>
            <a:p>
              <a:r>
                <a:rPr lang="en-ZA" sz="1400" b="1" dirty="0"/>
                <a:t>Gatekeeper</a:t>
              </a:r>
            </a:p>
          </p:txBody>
        </p:sp>
        <p:graphicFrame>
          <p:nvGraphicFramePr>
            <p:cNvPr id="52" name="Object 51">
              <a:extLst>
                <a:ext uri="{FF2B5EF4-FFF2-40B4-BE49-F238E27FC236}">
                  <a16:creationId xmlns:a16="http://schemas.microsoft.com/office/drawing/2014/main" id="{5EA84221-3AFB-0D48-32A1-7F9133C9C455}"/>
                </a:ext>
              </a:extLst>
            </p:cNvPr>
            <p:cNvGraphicFramePr>
              <a:graphicFrameLocks noChangeAspect="1"/>
            </p:cNvGraphicFramePr>
            <p:nvPr>
              <p:extLst>
                <p:ext uri="{D42A27DB-BD31-4B8C-83A1-F6EECF244321}">
                  <p14:modId xmlns:p14="http://schemas.microsoft.com/office/powerpoint/2010/main" val="2898676224"/>
                </p:ext>
              </p:extLst>
            </p:nvPr>
          </p:nvGraphicFramePr>
          <p:xfrm>
            <a:off x="1158595" y="4421655"/>
            <a:ext cx="1753391" cy="2008646"/>
          </p:xfrm>
          <a:graphic>
            <a:graphicData uri="http://schemas.openxmlformats.org/presentationml/2006/ole">
              <mc:AlternateContent xmlns:mc="http://schemas.openxmlformats.org/markup-compatibility/2006">
                <mc:Choice xmlns:v="urn:schemas-microsoft-com:vml" Requires="v">
                  <p:oleObj name="CS ChemDraw Drawing" r:id="rId4" imgW="1793289" imgH="2055429" progId="ChemDraw.Document.6.0">
                    <p:embed/>
                  </p:oleObj>
                </mc:Choice>
                <mc:Fallback>
                  <p:oleObj name="CS ChemDraw Drawing" r:id="rId4" imgW="1793289" imgH="2055429" progId="ChemDraw.Document.6.0">
                    <p:embed/>
                    <p:pic>
                      <p:nvPicPr>
                        <p:cNvPr id="52" name="Object 51">
                          <a:extLst>
                            <a:ext uri="{FF2B5EF4-FFF2-40B4-BE49-F238E27FC236}">
                              <a16:creationId xmlns:a16="http://schemas.microsoft.com/office/drawing/2014/main" id="{5EA84221-3AFB-0D48-32A1-7F9133C9C455}"/>
                            </a:ext>
                          </a:extLst>
                        </p:cNvPr>
                        <p:cNvPicPr/>
                        <p:nvPr/>
                      </p:nvPicPr>
                      <p:blipFill>
                        <a:blip r:embed="rId5"/>
                        <a:stretch>
                          <a:fillRect/>
                        </a:stretch>
                      </p:blipFill>
                      <p:spPr>
                        <a:xfrm>
                          <a:off x="1158595" y="4421655"/>
                          <a:ext cx="1753391" cy="2008646"/>
                        </a:xfrm>
                        <a:prstGeom prst="rect">
                          <a:avLst/>
                        </a:prstGeom>
                      </p:spPr>
                    </p:pic>
                  </p:oleObj>
                </mc:Fallback>
              </mc:AlternateContent>
            </a:graphicData>
          </a:graphic>
        </p:graphicFrame>
        <p:sp>
          <p:nvSpPr>
            <p:cNvPr id="53" name="TextBox 52">
              <a:extLst>
                <a:ext uri="{FF2B5EF4-FFF2-40B4-BE49-F238E27FC236}">
                  <a16:creationId xmlns:a16="http://schemas.microsoft.com/office/drawing/2014/main" id="{BEBD8E26-68C1-F6D1-0059-D65693B6DBC7}"/>
                </a:ext>
              </a:extLst>
            </p:cNvPr>
            <p:cNvSpPr txBox="1"/>
            <p:nvPr/>
          </p:nvSpPr>
          <p:spPr>
            <a:xfrm>
              <a:off x="97613" y="2623379"/>
              <a:ext cx="612347" cy="307777"/>
            </a:xfrm>
            <a:prstGeom prst="rect">
              <a:avLst/>
            </a:prstGeom>
            <a:noFill/>
          </p:spPr>
          <p:txBody>
            <a:bodyPr wrap="none" rtlCol="0">
              <a:spAutoFit/>
            </a:bodyPr>
            <a:lstStyle/>
            <a:p>
              <a:r>
                <a:rPr lang="en-ZA" sz="1400" b="1" dirty="0"/>
                <a:t>Hinge</a:t>
              </a:r>
            </a:p>
          </p:txBody>
        </p:sp>
        <p:sp>
          <p:nvSpPr>
            <p:cNvPr id="54" name="TextBox 53">
              <a:extLst>
                <a:ext uri="{FF2B5EF4-FFF2-40B4-BE49-F238E27FC236}">
                  <a16:creationId xmlns:a16="http://schemas.microsoft.com/office/drawing/2014/main" id="{CF083832-22E9-7F76-ED52-E3D1475156D5}"/>
                </a:ext>
              </a:extLst>
            </p:cNvPr>
            <p:cNvSpPr txBox="1"/>
            <p:nvPr/>
          </p:nvSpPr>
          <p:spPr>
            <a:xfrm>
              <a:off x="2581255" y="728717"/>
              <a:ext cx="740459" cy="307777"/>
            </a:xfrm>
            <a:prstGeom prst="rect">
              <a:avLst/>
            </a:prstGeom>
            <a:noFill/>
          </p:spPr>
          <p:txBody>
            <a:bodyPr wrap="none" rtlCol="0">
              <a:spAutoFit/>
            </a:bodyPr>
            <a:lstStyle/>
            <a:p>
              <a:r>
                <a:rPr lang="en-ZA" sz="1400" b="1" dirty="0"/>
                <a:t>Cat. Lys</a:t>
              </a:r>
            </a:p>
          </p:txBody>
        </p:sp>
        <p:sp>
          <p:nvSpPr>
            <p:cNvPr id="55" name="TextBox 54">
              <a:extLst>
                <a:ext uri="{FF2B5EF4-FFF2-40B4-BE49-F238E27FC236}">
                  <a16:creationId xmlns:a16="http://schemas.microsoft.com/office/drawing/2014/main" id="{B78D09BC-8CC3-E5AE-605A-977AA13E9E2C}"/>
                </a:ext>
              </a:extLst>
            </p:cNvPr>
            <p:cNvSpPr txBox="1"/>
            <p:nvPr/>
          </p:nvSpPr>
          <p:spPr>
            <a:xfrm>
              <a:off x="3591318" y="1329125"/>
              <a:ext cx="668773" cy="307777"/>
            </a:xfrm>
            <a:prstGeom prst="rect">
              <a:avLst/>
            </a:prstGeom>
            <a:noFill/>
          </p:spPr>
          <p:txBody>
            <a:bodyPr wrap="none" rtlCol="0">
              <a:spAutoFit/>
            </a:bodyPr>
            <a:lstStyle/>
            <a:p>
              <a:r>
                <a:rPr lang="en-ZA" sz="1400" b="1" dirty="0"/>
                <a:t>P-loop</a:t>
              </a:r>
            </a:p>
          </p:txBody>
        </p:sp>
        <p:sp>
          <p:nvSpPr>
            <p:cNvPr id="56" name="TextBox 55">
              <a:extLst>
                <a:ext uri="{FF2B5EF4-FFF2-40B4-BE49-F238E27FC236}">
                  <a16:creationId xmlns:a16="http://schemas.microsoft.com/office/drawing/2014/main" id="{D91E6C9B-9162-61D3-9D05-F08C600235C3}"/>
                </a:ext>
              </a:extLst>
            </p:cNvPr>
            <p:cNvSpPr txBox="1"/>
            <p:nvPr/>
          </p:nvSpPr>
          <p:spPr>
            <a:xfrm>
              <a:off x="2416223" y="1799212"/>
              <a:ext cx="490840" cy="276999"/>
            </a:xfrm>
            <a:prstGeom prst="rect">
              <a:avLst/>
            </a:prstGeom>
            <a:solidFill>
              <a:srgbClr val="FFFF00"/>
            </a:solidFill>
          </p:spPr>
          <p:txBody>
            <a:bodyPr wrap="none" rtlCol="0">
              <a:spAutoFit/>
            </a:bodyPr>
            <a:lstStyle/>
            <a:p>
              <a:r>
                <a:rPr lang="en-ZA" sz="1200" b="1" dirty="0"/>
                <a:t>F827</a:t>
              </a:r>
            </a:p>
          </p:txBody>
        </p:sp>
        <p:sp>
          <p:nvSpPr>
            <p:cNvPr id="57" name="TextBox 56">
              <a:extLst>
                <a:ext uri="{FF2B5EF4-FFF2-40B4-BE49-F238E27FC236}">
                  <a16:creationId xmlns:a16="http://schemas.microsoft.com/office/drawing/2014/main" id="{2DA56EBA-A7D5-96E1-8384-65738EE4E98B}"/>
                </a:ext>
              </a:extLst>
            </p:cNvPr>
            <p:cNvSpPr txBox="1"/>
            <p:nvPr/>
          </p:nvSpPr>
          <p:spPr>
            <a:xfrm>
              <a:off x="3066525" y="3747028"/>
              <a:ext cx="596638" cy="276999"/>
            </a:xfrm>
            <a:prstGeom prst="rect">
              <a:avLst/>
            </a:prstGeom>
            <a:solidFill>
              <a:srgbClr val="FFFF00"/>
            </a:solidFill>
          </p:spPr>
          <p:txBody>
            <a:bodyPr wrap="none" rtlCol="0">
              <a:spAutoFit/>
            </a:bodyPr>
            <a:lstStyle/>
            <a:p>
              <a:r>
                <a:rPr lang="en-ZA" sz="1200" b="1" dirty="0"/>
                <a:t>D1430</a:t>
              </a:r>
            </a:p>
          </p:txBody>
        </p:sp>
        <p:sp>
          <p:nvSpPr>
            <p:cNvPr id="58" name="TextBox 57">
              <a:extLst>
                <a:ext uri="{FF2B5EF4-FFF2-40B4-BE49-F238E27FC236}">
                  <a16:creationId xmlns:a16="http://schemas.microsoft.com/office/drawing/2014/main" id="{32304EDF-1F92-ECCD-3BB8-10AB49E5C66A}"/>
                </a:ext>
              </a:extLst>
            </p:cNvPr>
            <p:cNvSpPr txBox="1"/>
            <p:nvPr/>
          </p:nvSpPr>
          <p:spPr>
            <a:xfrm>
              <a:off x="363794" y="2888144"/>
              <a:ext cx="590226" cy="276999"/>
            </a:xfrm>
            <a:prstGeom prst="rect">
              <a:avLst/>
            </a:prstGeom>
            <a:solidFill>
              <a:srgbClr val="FFFF00"/>
            </a:solidFill>
          </p:spPr>
          <p:txBody>
            <a:bodyPr wrap="none" rtlCol="0">
              <a:spAutoFit/>
            </a:bodyPr>
            <a:lstStyle/>
            <a:p>
              <a:r>
                <a:rPr lang="en-ZA" sz="1200" b="1" dirty="0"/>
                <a:t>V1357</a:t>
              </a:r>
            </a:p>
          </p:txBody>
        </p:sp>
        <p:sp>
          <p:nvSpPr>
            <p:cNvPr id="59" name="TextBox 58">
              <a:extLst>
                <a:ext uri="{FF2B5EF4-FFF2-40B4-BE49-F238E27FC236}">
                  <a16:creationId xmlns:a16="http://schemas.microsoft.com/office/drawing/2014/main" id="{263EA2DD-49E4-7D68-048C-D33ACC28D448}"/>
                </a:ext>
              </a:extLst>
            </p:cNvPr>
            <p:cNvSpPr txBox="1"/>
            <p:nvPr/>
          </p:nvSpPr>
          <p:spPr>
            <a:xfrm>
              <a:off x="1705551" y="3885528"/>
              <a:ext cx="570990" cy="276999"/>
            </a:xfrm>
            <a:prstGeom prst="rect">
              <a:avLst/>
            </a:prstGeom>
            <a:solidFill>
              <a:srgbClr val="FFFF00"/>
            </a:solidFill>
          </p:spPr>
          <p:txBody>
            <a:bodyPr wrap="none" rtlCol="0">
              <a:spAutoFit/>
            </a:bodyPr>
            <a:lstStyle/>
            <a:p>
              <a:r>
                <a:rPr lang="en-ZA" sz="1200" b="1" dirty="0"/>
                <a:t>S1362</a:t>
              </a:r>
            </a:p>
          </p:txBody>
        </p:sp>
        <p:sp>
          <p:nvSpPr>
            <p:cNvPr id="60" name="TextBox 59">
              <a:extLst>
                <a:ext uri="{FF2B5EF4-FFF2-40B4-BE49-F238E27FC236}">
                  <a16:creationId xmlns:a16="http://schemas.microsoft.com/office/drawing/2014/main" id="{E5ED8124-8DC0-1268-A39F-850FAC9E028B}"/>
                </a:ext>
              </a:extLst>
            </p:cNvPr>
            <p:cNvSpPr txBox="1"/>
            <p:nvPr/>
          </p:nvSpPr>
          <p:spPr>
            <a:xfrm>
              <a:off x="1093985" y="1863372"/>
              <a:ext cx="540533" cy="276999"/>
            </a:xfrm>
            <a:prstGeom prst="rect">
              <a:avLst/>
            </a:prstGeom>
            <a:solidFill>
              <a:srgbClr val="FFFF00"/>
            </a:solidFill>
          </p:spPr>
          <p:txBody>
            <a:bodyPr wrap="none" rtlCol="0">
              <a:spAutoFit/>
            </a:bodyPr>
            <a:lstStyle/>
            <a:p>
              <a:r>
                <a:rPr lang="en-ZA" sz="1200" b="1" dirty="0"/>
                <a:t>I1354</a:t>
              </a:r>
            </a:p>
          </p:txBody>
        </p:sp>
        <p:sp>
          <p:nvSpPr>
            <p:cNvPr id="61" name="TextBox 60">
              <a:extLst>
                <a:ext uri="{FF2B5EF4-FFF2-40B4-BE49-F238E27FC236}">
                  <a16:creationId xmlns:a16="http://schemas.microsoft.com/office/drawing/2014/main" id="{4A2FFA32-DA74-DA12-E801-415E7CB56880}"/>
                </a:ext>
              </a:extLst>
            </p:cNvPr>
            <p:cNvSpPr txBox="1"/>
            <p:nvPr/>
          </p:nvSpPr>
          <p:spPr>
            <a:xfrm>
              <a:off x="2449439" y="987688"/>
              <a:ext cx="583814" cy="276999"/>
            </a:xfrm>
            <a:prstGeom prst="rect">
              <a:avLst/>
            </a:prstGeom>
            <a:solidFill>
              <a:srgbClr val="FFFF00"/>
            </a:solidFill>
          </p:spPr>
          <p:txBody>
            <a:bodyPr wrap="none" rtlCol="0">
              <a:spAutoFit/>
            </a:bodyPr>
            <a:lstStyle/>
            <a:p>
              <a:r>
                <a:rPr lang="en-ZA" sz="1200" b="1" dirty="0"/>
                <a:t>K1308</a:t>
              </a:r>
            </a:p>
          </p:txBody>
        </p:sp>
        <p:sp>
          <p:nvSpPr>
            <p:cNvPr id="62" name="TextBox 61">
              <a:extLst>
                <a:ext uri="{FF2B5EF4-FFF2-40B4-BE49-F238E27FC236}">
                  <a16:creationId xmlns:a16="http://schemas.microsoft.com/office/drawing/2014/main" id="{30226D2F-4C49-4815-DA99-27EBBE4C31CB}"/>
                </a:ext>
              </a:extLst>
            </p:cNvPr>
            <p:cNvSpPr txBox="1"/>
            <p:nvPr/>
          </p:nvSpPr>
          <p:spPr>
            <a:xfrm>
              <a:off x="6165089" y="2539973"/>
              <a:ext cx="490840" cy="276999"/>
            </a:xfrm>
            <a:prstGeom prst="rect">
              <a:avLst/>
            </a:prstGeom>
            <a:solidFill>
              <a:srgbClr val="FFFF00"/>
            </a:solidFill>
          </p:spPr>
          <p:txBody>
            <a:bodyPr wrap="none" rtlCol="0">
              <a:spAutoFit/>
            </a:bodyPr>
            <a:lstStyle/>
            <a:p>
              <a:r>
                <a:rPr lang="en-ZA" sz="1200" b="1" dirty="0"/>
                <a:t>F827</a:t>
              </a:r>
            </a:p>
          </p:txBody>
        </p:sp>
        <p:sp>
          <p:nvSpPr>
            <p:cNvPr id="63" name="TextBox 62">
              <a:extLst>
                <a:ext uri="{FF2B5EF4-FFF2-40B4-BE49-F238E27FC236}">
                  <a16:creationId xmlns:a16="http://schemas.microsoft.com/office/drawing/2014/main" id="{DFE0E347-2120-43AB-BBA9-6367B3CD13A6}"/>
                </a:ext>
              </a:extLst>
            </p:cNvPr>
            <p:cNvSpPr txBox="1"/>
            <p:nvPr/>
          </p:nvSpPr>
          <p:spPr>
            <a:xfrm>
              <a:off x="6970039" y="1152346"/>
              <a:ext cx="596638" cy="276999"/>
            </a:xfrm>
            <a:prstGeom prst="rect">
              <a:avLst/>
            </a:prstGeom>
            <a:solidFill>
              <a:srgbClr val="FFFF00"/>
            </a:solidFill>
          </p:spPr>
          <p:txBody>
            <a:bodyPr wrap="none" rtlCol="0">
              <a:spAutoFit/>
            </a:bodyPr>
            <a:lstStyle/>
            <a:p>
              <a:r>
                <a:rPr lang="en-ZA" sz="1200" b="1" dirty="0"/>
                <a:t>D1430</a:t>
              </a:r>
            </a:p>
          </p:txBody>
        </p:sp>
        <p:sp>
          <p:nvSpPr>
            <p:cNvPr id="64" name="TextBox 63">
              <a:extLst>
                <a:ext uri="{FF2B5EF4-FFF2-40B4-BE49-F238E27FC236}">
                  <a16:creationId xmlns:a16="http://schemas.microsoft.com/office/drawing/2014/main" id="{46903BFC-81F6-1C50-67A3-1C1EAA731CCA}"/>
                </a:ext>
              </a:extLst>
            </p:cNvPr>
            <p:cNvSpPr txBox="1"/>
            <p:nvPr/>
          </p:nvSpPr>
          <p:spPr>
            <a:xfrm>
              <a:off x="4424170" y="2388526"/>
              <a:ext cx="590226" cy="276999"/>
            </a:xfrm>
            <a:prstGeom prst="rect">
              <a:avLst/>
            </a:prstGeom>
            <a:solidFill>
              <a:srgbClr val="FFFF00"/>
            </a:solidFill>
          </p:spPr>
          <p:txBody>
            <a:bodyPr wrap="none" rtlCol="0">
              <a:spAutoFit/>
            </a:bodyPr>
            <a:lstStyle/>
            <a:p>
              <a:r>
                <a:rPr lang="en-ZA" sz="1200" b="1" dirty="0"/>
                <a:t>V1357</a:t>
              </a:r>
            </a:p>
          </p:txBody>
        </p:sp>
        <p:sp>
          <p:nvSpPr>
            <p:cNvPr id="65" name="TextBox 64">
              <a:extLst>
                <a:ext uri="{FF2B5EF4-FFF2-40B4-BE49-F238E27FC236}">
                  <a16:creationId xmlns:a16="http://schemas.microsoft.com/office/drawing/2014/main" id="{221A7286-BB41-152B-17D3-060F69F42C8D}"/>
                </a:ext>
              </a:extLst>
            </p:cNvPr>
            <p:cNvSpPr txBox="1"/>
            <p:nvPr/>
          </p:nvSpPr>
          <p:spPr>
            <a:xfrm>
              <a:off x="6639815" y="3032038"/>
              <a:ext cx="570990" cy="276999"/>
            </a:xfrm>
            <a:prstGeom prst="rect">
              <a:avLst/>
            </a:prstGeom>
            <a:solidFill>
              <a:srgbClr val="FFFF00"/>
            </a:solidFill>
          </p:spPr>
          <p:txBody>
            <a:bodyPr wrap="none" rtlCol="0">
              <a:spAutoFit/>
            </a:bodyPr>
            <a:lstStyle/>
            <a:p>
              <a:r>
                <a:rPr lang="en-ZA" sz="1200" b="1" dirty="0"/>
                <a:t>S1362</a:t>
              </a:r>
            </a:p>
          </p:txBody>
        </p:sp>
        <p:sp>
          <p:nvSpPr>
            <p:cNvPr id="66" name="TextBox 65">
              <a:extLst>
                <a:ext uri="{FF2B5EF4-FFF2-40B4-BE49-F238E27FC236}">
                  <a16:creationId xmlns:a16="http://schemas.microsoft.com/office/drawing/2014/main" id="{CAC92DB0-8173-0E54-B651-B8F222E2CAC2}"/>
                </a:ext>
              </a:extLst>
            </p:cNvPr>
            <p:cNvSpPr txBox="1"/>
            <p:nvPr/>
          </p:nvSpPr>
          <p:spPr>
            <a:xfrm>
              <a:off x="5347249" y="1639156"/>
              <a:ext cx="540533" cy="276999"/>
            </a:xfrm>
            <a:prstGeom prst="rect">
              <a:avLst/>
            </a:prstGeom>
            <a:solidFill>
              <a:srgbClr val="FFFF00"/>
            </a:solidFill>
          </p:spPr>
          <p:txBody>
            <a:bodyPr wrap="none" rtlCol="0">
              <a:spAutoFit/>
            </a:bodyPr>
            <a:lstStyle/>
            <a:p>
              <a:r>
                <a:rPr lang="en-ZA" sz="1200" b="1" dirty="0"/>
                <a:t>I1354</a:t>
              </a:r>
            </a:p>
          </p:txBody>
        </p:sp>
        <p:sp>
          <p:nvSpPr>
            <p:cNvPr id="67" name="TextBox 66">
              <a:extLst>
                <a:ext uri="{FF2B5EF4-FFF2-40B4-BE49-F238E27FC236}">
                  <a16:creationId xmlns:a16="http://schemas.microsoft.com/office/drawing/2014/main" id="{61F0A17B-19B5-D1D0-3581-7AE6EDDF8B2C}"/>
                </a:ext>
              </a:extLst>
            </p:cNvPr>
            <p:cNvSpPr txBox="1"/>
            <p:nvPr/>
          </p:nvSpPr>
          <p:spPr>
            <a:xfrm>
              <a:off x="5733494" y="945528"/>
              <a:ext cx="583814" cy="276999"/>
            </a:xfrm>
            <a:prstGeom prst="rect">
              <a:avLst/>
            </a:prstGeom>
            <a:solidFill>
              <a:srgbClr val="FFFF00"/>
            </a:solidFill>
          </p:spPr>
          <p:txBody>
            <a:bodyPr wrap="none" rtlCol="0">
              <a:spAutoFit/>
            </a:bodyPr>
            <a:lstStyle/>
            <a:p>
              <a:r>
                <a:rPr lang="en-ZA" sz="1200" b="1" dirty="0"/>
                <a:t>K1308</a:t>
              </a:r>
            </a:p>
          </p:txBody>
        </p:sp>
      </p:grpSp>
    </p:spTree>
    <p:extLst>
      <p:ext uri="{BB962C8B-B14F-4D97-AF65-F5344CB8AC3E}">
        <p14:creationId xmlns:p14="http://schemas.microsoft.com/office/powerpoint/2010/main" val="2231448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290BC-4BBB-244C-5D6C-200E28AD292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EBA46B0-CEFF-05D5-E90F-2EDC3FF49C81}"/>
              </a:ext>
            </a:extLst>
          </p:cNvPr>
          <p:cNvSpPr>
            <a:spLocks noGrp="1"/>
          </p:cNvSpPr>
          <p:nvPr>
            <p:ph type="body" sz="quarter" idx="13"/>
          </p:nvPr>
        </p:nvSpPr>
        <p:spPr>
          <a:xfrm>
            <a:off x="2989015" y="2522476"/>
            <a:ext cx="5257800" cy="521327"/>
          </a:xfrm>
        </p:spPr>
        <p:txBody>
          <a:bodyPr/>
          <a:lstStyle/>
          <a:p>
            <a:r>
              <a:rPr lang="en-US" dirty="0">
                <a:solidFill>
                  <a:srgbClr val="C23D26"/>
                </a:solidFill>
              </a:rPr>
              <a:t>Terms of Use – CC BY 4.0 License</a:t>
            </a:r>
            <a:endParaRPr lang="en-GB" dirty="0">
              <a:solidFill>
                <a:srgbClr val="C23D26"/>
              </a:solidFill>
            </a:endParaRPr>
          </a:p>
        </p:txBody>
      </p:sp>
      <p:sp>
        <p:nvSpPr>
          <p:cNvPr id="6" name="Text Placeholder 5">
            <a:extLst>
              <a:ext uri="{FF2B5EF4-FFF2-40B4-BE49-F238E27FC236}">
                <a16:creationId xmlns:a16="http://schemas.microsoft.com/office/drawing/2014/main" id="{089D05DD-E4CC-7658-5350-A7BE2C3CCCA3}"/>
              </a:ext>
            </a:extLst>
          </p:cNvPr>
          <p:cNvSpPr>
            <a:spLocks noGrp="1"/>
          </p:cNvSpPr>
          <p:nvPr>
            <p:ph type="body" sz="quarter" idx="14"/>
          </p:nvPr>
        </p:nvSpPr>
        <p:spPr>
          <a:xfrm>
            <a:off x="518160" y="3545265"/>
            <a:ext cx="11155680" cy="1481927"/>
          </a:xfrm>
        </p:spPr>
        <p:txBody>
          <a:bodyPr>
            <a:noAutofit/>
          </a:bodyPr>
          <a:lstStyle/>
          <a:p>
            <a:r>
              <a:rPr lang="en-US" sz="2000" dirty="0"/>
              <a:t>These materials are shared to support teaching, research, and presentation activities across the GC ADDA community. All content is provided under the Creative Commons Attribution 4.0 (CC BY 4.0) license, which allows you to use, share, adapt, and build upon the material freely, including for commercial purposes. Please ensure that any use includes proper attribution to the original creators, indicates any modifications you make, and maintains the same open license. No additional restrictions may be applied.</a:t>
            </a:r>
          </a:p>
          <a:p>
            <a:r>
              <a:rPr lang="en-US" sz="2000" b="1" dirty="0"/>
              <a:t>Credit </a:t>
            </a:r>
            <a:r>
              <a:rPr lang="en-US" sz="2000" b="1"/>
              <a:t>the author(s) </a:t>
            </a:r>
            <a:r>
              <a:rPr lang="en-US" sz="2000" b="1" dirty="0"/>
              <a:t>as follows: </a:t>
            </a:r>
          </a:p>
          <a:p>
            <a:r>
              <a:rPr lang="en-US" sz="2000" b="1" dirty="0"/>
              <a:t>CC BY 4.0 [author, institution]</a:t>
            </a:r>
            <a:endParaRPr lang="en-GB" sz="2000" b="1" dirty="0"/>
          </a:p>
        </p:txBody>
      </p:sp>
      <p:pic>
        <p:nvPicPr>
          <p:cNvPr id="3" name="Picture 2" descr="A black background with red text&#10;&#10;Description automatically generated">
            <a:extLst>
              <a:ext uri="{FF2B5EF4-FFF2-40B4-BE49-F238E27FC236}">
                <a16:creationId xmlns:a16="http://schemas.microsoft.com/office/drawing/2014/main" id="{2DF73D3E-F22C-0265-3F81-E2F98D5D7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882" y="125469"/>
            <a:ext cx="5109543" cy="1895546"/>
          </a:xfrm>
          <a:prstGeom prst="rect">
            <a:avLst/>
          </a:prstGeom>
        </p:spPr>
      </p:pic>
    </p:spTree>
    <p:extLst>
      <p:ext uri="{BB962C8B-B14F-4D97-AF65-F5344CB8AC3E}">
        <p14:creationId xmlns:p14="http://schemas.microsoft.com/office/powerpoint/2010/main" val="1249928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18570-5D1A-99F7-7773-1743C7CB263F}"/>
              </a:ext>
            </a:extLst>
          </p:cNvPr>
          <p:cNvSpPr>
            <a:spLocks noGrp="1"/>
          </p:cNvSpPr>
          <p:nvPr>
            <p:ph type="title"/>
          </p:nvPr>
        </p:nvSpPr>
        <p:spPr>
          <a:xfrm>
            <a:off x="442123" y="122186"/>
            <a:ext cx="10918487" cy="620688"/>
          </a:xfrm>
        </p:spPr>
        <p:txBody>
          <a:bodyPr>
            <a:normAutofit/>
          </a:bodyPr>
          <a:lstStyle/>
          <a:p>
            <a:r>
              <a:rPr lang="en-US" sz="3600" b="1" dirty="0"/>
              <a:t>PfPI4K Inhibitor MMV0048 Kinase Selectivity</a:t>
            </a:r>
            <a:endParaRPr lang="en-US" b="1" dirty="0"/>
          </a:p>
        </p:txBody>
      </p:sp>
      <p:grpSp>
        <p:nvGrpSpPr>
          <p:cNvPr id="14" name="Group 13">
            <a:extLst>
              <a:ext uri="{FF2B5EF4-FFF2-40B4-BE49-F238E27FC236}">
                <a16:creationId xmlns:a16="http://schemas.microsoft.com/office/drawing/2014/main" id="{4F1D38D0-94B0-B461-9EE4-729279D4BED5}"/>
              </a:ext>
            </a:extLst>
          </p:cNvPr>
          <p:cNvGrpSpPr/>
          <p:nvPr/>
        </p:nvGrpSpPr>
        <p:grpSpPr>
          <a:xfrm>
            <a:off x="335360" y="764704"/>
            <a:ext cx="10601578" cy="5574709"/>
            <a:chOff x="436245" y="953453"/>
            <a:chExt cx="10601578" cy="5574709"/>
          </a:xfrm>
        </p:grpSpPr>
        <p:pic>
          <p:nvPicPr>
            <p:cNvPr id="5" name="Picture 4">
              <a:extLst>
                <a:ext uri="{FF2B5EF4-FFF2-40B4-BE49-F238E27FC236}">
                  <a16:creationId xmlns:a16="http://schemas.microsoft.com/office/drawing/2014/main" id="{3591246D-D2DC-890B-AC3A-BCE0A8EB2611}"/>
                </a:ext>
              </a:extLst>
            </p:cNvPr>
            <p:cNvPicPr>
              <a:picLocks noChangeAspect="1"/>
            </p:cNvPicPr>
            <p:nvPr/>
          </p:nvPicPr>
          <p:blipFill rotWithShape="1">
            <a:blip r:embed="rId2"/>
            <a:srcRect b="11420"/>
            <a:stretch/>
          </p:blipFill>
          <p:spPr>
            <a:xfrm>
              <a:off x="573405" y="953453"/>
              <a:ext cx="6381750" cy="902780"/>
            </a:xfrm>
            <a:prstGeom prst="rect">
              <a:avLst/>
            </a:prstGeom>
          </p:spPr>
        </p:pic>
        <p:sp>
          <p:nvSpPr>
            <p:cNvPr id="6" name="TextBox 5">
              <a:extLst>
                <a:ext uri="{FF2B5EF4-FFF2-40B4-BE49-F238E27FC236}">
                  <a16:creationId xmlns:a16="http://schemas.microsoft.com/office/drawing/2014/main" id="{94428862-2C7A-4C8C-6CA0-0565368350DE}"/>
                </a:ext>
              </a:extLst>
            </p:cNvPr>
            <p:cNvSpPr txBox="1"/>
            <p:nvPr/>
          </p:nvSpPr>
          <p:spPr>
            <a:xfrm>
              <a:off x="436245" y="1856233"/>
              <a:ext cx="3660267" cy="338554"/>
            </a:xfrm>
            <a:prstGeom prst="rect">
              <a:avLst/>
            </a:prstGeom>
            <a:noFill/>
          </p:spPr>
          <p:txBody>
            <a:bodyPr wrap="square">
              <a:spAutoFit/>
            </a:bodyPr>
            <a:lstStyle/>
            <a:p>
              <a:r>
                <a:rPr lang="fr-FR" sz="1600" dirty="0"/>
                <a:t>ACS Infect. Dis. 2020, 6, 3048−3063</a:t>
              </a:r>
              <a:endParaRPr lang="en-US" sz="1600" dirty="0"/>
            </a:p>
          </p:txBody>
        </p:sp>
        <p:grpSp>
          <p:nvGrpSpPr>
            <p:cNvPr id="7" name="Group 6">
              <a:extLst>
                <a:ext uri="{FF2B5EF4-FFF2-40B4-BE49-F238E27FC236}">
                  <a16:creationId xmlns:a16="http://schemas.microsoft.com/office/drawing/2014/main" id="{A101DE60-5BB4-2A7C-E20A-3A2506496FA9}"/>
                </a:ext>
              </a:extLst>
            </p:cNvPr>
            <p:cNvGrpSpPr/>
            <p:nvPr/>
          </p:nvGrpSpPr>
          <p:grpSpPr>
            <a:xfrm>
              <a:off x="5979707" y="1701011"/>
              <a:ext cx="4439500" cy="4235006"/>
              <a:chOff x="5920652" y="1991983"/>
              <a:chExt cx="4905844" cy="4684471"/>
            </a:xfrm>
          </p:grpSpPr>
          <p:pic>
            <p:nvPicPr>
              <p:cNvPr id="8" name="Picture 7">
                <a:extLst>
                  <a:ext uri="{FF2B5EF4-FFF2-40B4-BE49-F238E27FC236}">
                    <a16:creationId xmlns:a16="http://schemas.microsoft.com/office/drawing/2014/main" id="{F5428645-8276-8999-C3F3-AFD276AC1AD9}"/>
                  </a:ext>
                </a:extLst>
              </p:cNvPr>
              <p:cNvPicPr>
                <a:picLocks noChangeAspect="1"/>
              </p:cNvPicPr>
              <p:nvPr/>
            </p:nvPicPr>
            <p:blipFill rotWithShape="1">
              <a:blip r:embed="rId3"/>
              <a:srcRect t="35957"/>
              <a:stretch/>
            </p:blipFill>
            <p:spPr>
              <a:xfrm>
                <a:off x="5920652" y="4185181"/>
                <a:ext cx="4905844" cy="2491273"/>
              </a:xfrm>
              <a:prstGeom prst="rect">
                <a:avLst/>
              </a:prstGeom>
            </p:spPr>
          </p:pic>
          <p:grpSp>
            <p:nvGrpSpPr>
              <p:cNvPr id="9" name="Group 8">
                <a:extLst>
                  <a:ext uri="{FF2B5EF4-FFF2-40B4-BE49-F238E27FC236}">
                    <a16:creationId xmlns:a16="http://schemas.microsoft.com/office/drawing/2014/main" id="{44ECB6D4-B74C-2079-7DA9-50B870A922BC}"/>
                  </a:ext>
                </a:extLst>
              </p:cNvPr>
              <p:cNvGrpSpPr/>
              <p:nvPr/>
            </p:nvGrpSpPr>
            <p:grpSpPr>
              <a:xfrm>
                <a:off x="6094388" y="1991983"/>
                <a:ext cx="4732108" cy="2057447"/>
                <a:chOff x="509016" y="2398707"/>
                <a:chExt cx="5524500" cy="2441400"/>
              </a:xfrm>
            </p:grpSpPr>
            <p:pic>
              <p:nvPicPr>
                <p:cNvPr id="10" name="Picture 9">
                  <a:extLst>
                    <a:ext uri="{FF2B5EF4-FFF2-40B4-BE49-F238E27FC236}">
                      <a16:creationId xmlns:a16="http://schemas.microsoft.com/office/drawing/2014/main" id="{9C65BFF7-1906-104C-5454-D6B52732A748}"/>
                    </a:ext>
                  </a:extLst>
                </p:cNvPr>
                <p:cNvPicPr>
                  <a:picLocks noChangeAspect="1"/>
                </p:cNvPicPr>
                <p:nvPr/>
              </p:nvPicPr>
              <p:blipFill rotWithShape="1">
                <a:blip r:embed="rId4"/>
                <a:srcRect t="11481"/>
                <a:stretch/>
              </p:blipFill>
              <p:spPr>
                <a:xfrm>
                  <a:off x="509016" y="2398707"/>
                  <a:ext cx="5524500" cy="1231000"/>
                </a:xfrm>
                <a:prstGeom prst="rect">
                  <a:avLst/>
                </a:prstGeom>
              </p:spPr>
            </p:pic>
            <p:pic>
              <p:nvPicPr>
                <p:cNvPr id="11" name="Picture 10">
                  <a:extLst>
                    <a:ext uri="{FF2B5EF4-FFF2-40B4-BE49-F238E27FC236}">
                      <a16:creationId xmlns:a16="http://schemas.microsoft.com/office/drawing/2014/main" id="{8FCF38FF-F4BA-D718-61F0-36A99AC617EF}"/>
                    </a:ext>
                  </a:extLst>
                </p:cNvPr>
                <p:cNvPicPr>
                  <a:picLocks noChangeAspect="1"/>
                </p:cNvPicPr>
                <p:nvPr/>
              </p:nvPicPr>
              <p:blipFill rotWithShape="1">
                <a:blip r:embed="rId5"/>
                <a:srcRect l="543" r="-543" b="3425"/>
                <a:stretch/>
              </p:blipFill>
              <p:spPr>
                <a:xfrm>
                  <a:off x="536956" y="3497082"/>
                  <a:ext cx="5143500" cy="1343025"/>
                </a:xfrm>
                <a:prstGeom prst="rect">
                  <a:avLst/>
                </a:prstGeom>
              </p:spPr>
            </p:pic>
          </p:grpSp>
        </p:grpSp>
        <p:pic>
          <p:nvPicPr>
            <p:cNvPr id="12" name="Picture 11">
              <a:extLst>
                <a:ext uri="{FF2B5EF4-FFF2-40B4-BE49-F238E27FC236}">
                  <a16:creationId xmlns:a16="http://schemas.microsoft.com/office/drawing/2014/main" id="{6AB693A5-B3DB-5A3B-327E-EB5365A0B7CC}"/>
                </a:ext>
              </a:extLst>
            </p:cNvPr>
            <p:cNvPicPr>
              <a:picLocks noChangeAspect="1"/>
            </p:cNvPicPr>
            <p:nvPr/>
          </p:nvPicPr>
          <p:blipFill>
            <a:blip r:embed="rId6"/>
            <a:stretch>
              <a:fillRect/>
            </a:stretch>
          </p:blipFill>
          <p:spPr>
            <a:xfrm>
              <a:off x="632460" y="2267375"/>
              <a:ext cx="3977703" cy="4076121"/>
            </a:xfrm>
            <a:prstGeom prst="rect">
              <a:avLst/>
            </a:prstGeom>
          </p:spPr>
        </p:pic>
        <p:sp>
          <p:nvSpPr>
            <p:cNvPr id="13" name="TextBox 12">
              <a:extLst>
                <a:ext uri="{FF2B5EF4-FFF2-40B4-BE49-F238E27FC236}">
                  <a16:creationId xmlns:a16="http://schemas.microsoft.com/office/drawing/2014/main" id="{9D43EC20-A31F-F567-1CD7-4F16F76F5900}"/>
                </a:ext>
              </a:extLst>
            </p:cNvPr>
            <p:cNvSpPr txBox="1"/>
            <p:nvPr/>
          </p:nvSpPr>
          <p:spPr>
            <a:xfrm>
              <a:off x="5979707" y="6158830"/>
              <a:ext cx="5058116" cy="369332"/>
            </a:xfrm>
            <a:prstGeom prst="rect">
              <a:avLst/>
            </a:prstGeom>
            <a:noFill/>
          </p:spPr>
          <p:txBody>
            <a:bodyPr wrap="none" rtlCol="0">
              <a:spAutoFit/>
            </a:bodyPr>
            <a:lstStyle/>
            <a:p>
              <a:r>
                <a:rPr lang="en-US" dirty="0"/>
                <a:t>Also examined MMV0048 </a:t>
              </a:r>
              <a:r>
                <a:rPr lang="en-US" i="1" dirty="0"/>
                <a:t>Hs</a:t>
              </a:r>
              <a:r>
                <a:rPr lang="en-US" dirty="0"/>
                <a:t>PI3K isoform selectivity</a:t>
              </a:r>
            </a:p>
          </p:txBody>
        </p:sp>
      </p:grpSp>
    </p:spTree>
    <p:extLst>
      <p:ext uri="{BB962C8B-B14F-4D97-AF65-F5344CB8AC3E}">
        <p14:creationId xmlns:p14="http://schemas.microsoft.com/office/powerpoint/2010/main" val="607802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ED38F-B7B3-4A58-BF9B-9B359265C80F}"/>
              </a:ext>
            </a:extLst>
          </p:cNvPr>
          <p:cNvSpPr>
            <a:spLocks noGrp="1"/>
          </p:cNvSpPr>
          <p:nvPr>
            <p:ph type="title"/>
          </p:nvPr>
        </p:nvSpPr>
        <p:spPr>
          <a:xfrm>
            <a:off x="550679" y="347138"/>
            <a:ext cx="11258277" cy="618853"/>
          </a:xfrm>
        </p:spPr>
        <p:txBody>
          <a:bodyPr>
            <a:normAutofit fontScale="90000"/>
          </a:bodyPr>
          <a:lstStyle/>
          <a:p>
            <a:r>
              <a:rPr lang="en-ZA" b="1" dirty="0" err="1"/>
              <a:t>Pf</a:t>
            </a:r>
            <a:r>
              <a:rPr lang="en-ZA" b="1" dirty="0"/>
              <a:t> PI4K Inhibitor Models – Scaffold Hopping Opportunity</a:t>
            </a:r>
            <a:endParaRPr lang="en-US" dirty="0"/>
          </a:p>
        </p:txBody>
      </p:sp>
      <p:grpSp>
        <p:nvGrpSpPr>
          <p:cNvPr id="3" name="Group 2">
            <a:extLst>
              <a:ext uri="{FF2B5EF4-FFF2-40B4-BE49-F238E27FC236}">
                <a16:creationId xmlns:a16="http://schemas.microsoft.com/office/drawing/2014/main" id="{880777A0-3589-0778-C168-0032A717F280}"/>
              </a:ext>
            </a:extLst>
          </p:cNvPr>
          <p:cNvGrpSpPr/>
          <p:nvPr/>
        </p:nvGrpSpPr>
        <p:grpSpPr>
          <a:xfrm>
            <a:off x="495870" y="1196752"/>
            <a:ext cx="7699737" cy="4718700"/>
            <a:chOff x="477163" y="864557"/>
            <a:chExt cx="7699737" cy="4718700"/>
          </a:xfrm>
        </p:grpSpPr>
        <p:sp>
          <p:nvSpPr>
            <p:cNvPr id="7" name="TextBox 6">
              <a:extLst>
                <a:ext uri="{FF2B5EF4-FFF2-40B4-BE49-F238E27FC236}">
                  <a16:creationId xmlns:a16="http://schemas.microsoft.com/office/drawing/2014/main" id="{BC68B5E8-FF0F-3097-53B9-E86EB8DCFC48}"/>
                </a:ext>
              </a:extLst>
            </p:cNvPr>
            <p:cNvSpPr txBox="1"/>
            <p:nvPr/>
          </p:nvSpPr>
          <p:spPr>
            <a:xfrm>
              <a:off x="5027428" y="3045914"/>
              <a:ext cx="1180177" cy="307777"/>
            </a:xfrm>
            <a:prstGeom prst="rect">
              <a:avLst/>
            </a:prstGeom>
            <a:noFill/>
          </p:spPr>
          <p:txBody>
            <a:bodyPr wrap="square" rtlCol="0">
              <a:spAutoFit/>
            </a:bodyPr>
            <a:lstStyle/>
            <a:p>
              <a:r>
                <a:rPr lang="en-ZA" sz="1400" b="1" dirty="0">
                  <a:solidFill>
                    <a:schemeClr val="bg1"/>
                  </a:solidFill>
                </a:rPr>
                <a:t>Hinge</a:t>
              </a:r>
            </a:p>
          </p:txBody>
        </p:sp>
        <p:sp>
          <p:nvSpPr>
            <p:cNvPr id="8" name="TextBox 7">
              <a:extLst>
                <a:ext uri="{FF2B5EF4-FFF2-40B4-BE49-F238E27FC236}">
                  <a16:creationId xmlns:a16="http://schemas.microsoft.com/office/drawing/2014/main" id="{EE4A0837-60BC-E818-1CEC-489BBA85C062}"/>
                </a:ext>
              </a:extLst>
            </p:cNvPr>
            <p:cNvSpPr txBox="1"/>
            <p:nvPr/>
          </p:nvSpPr>
          <p:spPr>
            <a:xfrm>
              <a:off x="5027428" y="1349565"/>
              <a:ext cx="1170064" cy="338554"/>
            </a:xfrm>
            <a:prstGeom prst="rect">
              <a:avLst/>
            </a:prstGeom>
            <a:noFill/>
          </p:spPr>
          <p:txBody>
            <a:bodyPr wrap="none" rtlCol="0">
              <a:spAutoFit/>
            </a:bodyPr>
            <a:lstStyle/>
            <a:p>
              <a:r>
                <a:rPr lang="en-ZA" sz="1600" b="1" dirty="0">
                  <a:solidFill>
                    <a:schemeClr val="bg1"/>
                  </a:solidFill>
                </a:rPr>
                <a:t>Gatekeeper</a:t>
              </a:r>
            </a:p>
          </p:txBody>
        </p:sp>
        <p:sp>
          <p:nvSpPr>
            <p:cNvPr id="10" name="TextBox 9">
              <a:extLst>
                <a:ext uri="{FF2B5EF4-FFF2-40B4-BE49-F238E27FC236}">
                  <a16:creationId xmlns:a16="http://schemas.microsoft.com/office/drawing/2014/main" id="{6682B5BE-73F5-C4D6-DF3F-4BD893E4F21A}"/>
                </a:ext>
              </a:extLst>
            </p:cNvPr>
            <p:cNvSpPr txBox="1"/>
            <p:nvPr/>
          </p:nvSpPr>
          <p:spPr>
            <a:xfrm>
              <a:off x="531972" y="2257213"/>
              <a:ext cx="590226" cy="276999"/>
            </a:xfrm>
            <a:prstGeom prst="rect">
              <a:avLst/>
            </a:prstGeom>
            <a:solidFill>
              <a:srgbClr val="FFFF00"/>
            </a:solidFill>
          </p:spPr>
          <p:txBody>
            <a:bodyPr wrap="none" rtlCol="0">
              <a:spAutoFit/>
            </a:bodyPr>
            <a:lstStyle/>
            <a:p>
              <a:r>
                <a:rPr lang="en-ZA" sz="1200" b="1" dirty="0"/>
                <a:t>V1357</a:t>
              </a:r>
            </a:p>
          </p:txBody>
        </p:sp>
        <p:pic>
          <p:nvPicPr>
            <p:cNvPr id="23" name="Picture 22">
              <a:extLst>
                <a:ext uri="{FF2B5EF4-FFF2-40B4-BE49-F238E27FC236}">
                  <a16:creationId xmlns:a16="http://schemas.microsoft.com/office/drawing/2014/main" id="{3EC39852-B0D0-CC2F-6921-BD0CD30FDF59}"/>
                </a:ext>
              </a:extLst>
            </p:cNvPr>
            <p:cNvPicPr>
              <a:picLocks noChangeAspect="1"/>
            </p:cNvPicPr>
            <p:nvPr/>
          </p:nvPicPr>
          <p:blipFill rotWithShape="1">
            <a:blip r:embed="rId2"/>
            <a:srcRect l="30075" t="6137" r="24975" b="27196"/>
            <a:stretch/>
          </p:blipFill>
          <p:spPr>
            <a:xfrm>
              <a:off x="4918251" y="2112630"/>
              <a:ext cx="2978251" cy="3470627"/>
            </a:xfrm>
            <a:prstGeom prst="rect">
              <a:avLst/>
            </a:prstGeom>
          </p:spPr>
        </p:pic>
        <p:sp>
          <p:nvSpPr>
            <p:cNvPr id="24" name="TextBox 23">
              <a:extLst>
                <a:ext uri="{FF2B5EF4-FFF2-40B4-BE49-F238E27FC236}">
                  <a16:creationId xmlns:a16="http://schemas.microsoft.com/office/drawing/2014/main" id="{72CA0DFD-FC42-C999-743D-325EFAF2B31A}"/>
                </a:ext>
              </a:extLst>
            </p:cNvPr>
            <p:cNvSpPr txBox="1"/>
            <p:nvPr/>
          </p:nvSpPr>
          <p:spPr>
            <a:xfrm>
              <a:off x="477163" y="864557"/>
              <a:ext cx="7699737" cy="707886"/>
            </a:xfrm>
            <a:prstGeom prst="rect">
              <a:avLst/>
            </a:prstGeom>
            <a:noFill/>
          </p:spPr>
          <p:txBody>
            <a:bodyPr wrap="none" rtlCol="0">
              <a:spAutoFit/>
            </a:bodyPr>
            <a:lstStyle/>
            <a:p>
              <a:r>
                <a:rPr lang="en-ZA" sz="2000" b="1" dirty="0"/>
                <a:t>Use models and structure activity relationships for scaffold hopping to </a:t>
              </a:r>
            </a:p>
            <a:p>
              <a:r>
                <a:rPr lang="en-ZA" sz="2000" b="1" dirty="0"/>
                <a:t>identify next generation </a:t>
              </a:r>
              <a:r>
                <a:rPr lang="en-ZA" sz="2000" b="1" dirty="0" err="1"/>
                <a:t>Pf</a:t>
              </a:r>
              <a:r>
                <a:rPr lang="en-ZA" sz="2000" b="1" dirty="0"/>
                <a:t> PI4K inhibitors</a:t>
              </a:r>
            </a:p>
          </p:txBody>
        </p:sp>
        <p:grpSp>
          <p:nvGrpSpPr>
            <p:cNvPr id="11" name="Group 10">
              <a:extLst>
                <a:ext uri="{FF2B5EF4-FFF2-40B4-BE49-F238E27FC236}">
                  <a16:creationId xmlns:a16="http://schemas.microsoft.com/office/drawing/2014/main" id="{EE994AFE-4D00-C0DD-FCAB-966507C86B8F}"/>
                </a:ext>
              </a:extLst>
            </p:cNvPr>
            <p:cNvGrpSpPr/>
            <p:nvPr/>
          </p:nvGrpSpPr>
          <p:grpSpPr>
            <a:xfrm>
              <a:off x="477163" y="1999103"/>
              <a:ext cx="4317093" cy="3485090"/>
              <a:chOff x="477163" y="653621"/>
              <a:chExt cx="4317093" cy="3485090"/>
            </a:xfrm>
          </p:grpSpPr>
          <p:pic>
            <p:nvPicPr>
              <p:cNvPr id="12" name="Picture 11">
                <a:extLst>
                  <a:ext uri="{FF2B5EF4-FFF2-40B4-BE49-F238E27FC236}">
                    <a16:creationId xmlns:a16="http://schemas.microsoft.com/office/drawing/2014/main" id="{3369E92B-81CF-5484-62B5-05DF946281F7}"/>
                  </a:ext>
                </a:extLst>
              </p:cNvPr>
              <p:cNvPicPr>
                <a:picLocks noChangeAspect="1"/>
              </p:cNvPicPr>
              <p:nvPr/>
            </p:nvPicPr>
            <p:blipFill rotWithShape="1">
              <a:blip r:embed="rId3"/>
              <a:srcRect l="9707" t="2605" r="5031" b="11405"/>
              <a:stretch/>
            </p:blipFill>
            <p:spPr>
              <a:xfrm>
                <a:off x="477163" y="717808"/>
                <a:ext cx="4317093" cy="3420903"/>
              </a:xfrm>
              <a:prstGeom prst="rect">
                <a:avLst/>
              </a:prstGeom>
            </p:spPr>
          </p:pic>
          <p:sp>
            <p:nvSpPr>
              <p:cNvPr id="14" name="TextBox 13">
                <a:extLst>
                  <a:ext uri="{FF2B5EF4-FFF2-40B4-BE49-F238E27FC236}">
                    <a16:creationId xmlns:a16="http://schemas.microsoft.com/office/drawing/2014/main" id="{014E831D-657B-BDBA-1DAA-BA09F4242B47}"/>
                  </a:ext>
                </a:extLst>
              </p:cNvPr>
              <p:cNvSpPr txBox="1"/>
              <p:nvPr/>
            </p:nvSpPr>
            <p:spPr>
              <a:xfrm>
                <a:off x="689939" y="2735047"/>
                <a:ext cx="612347" cy="307777"/>
              </a:xfrm>
              <a:prstGeom prst="rect">
                <a:avLst/>
              </a:prstGeom>
              <a:noFill/>
            </p:spPr>
            <p:txBody>
              <a:bodyPr wrap="none" rtlCol="0">
                <a:spAutoFit/>
              </a:bodyPr>
              <a:lstStyle/>
              <a:p>
                <a:r>
                  <a:rPr lang="en-ZA" sz="1400" b="1" dirty="0">
                    <a:solidFill>
                      <a:schemeClr val="bg1"/>
                    </a:solidFill>
                  </a:rPr>
                  <a:t>Hinge</a:t>
                </a:r>
              </a:p>
            </p:txBody>
          </p:sp>
          <p:sp>
            <p:nvSpPr>
              <p:cNvPr id="15" name="TextBox 14">
                <a:extLst>
                  <a:ext uri="{FF2B5EF4-FFF2-40B4-BE49-F238E27FC236}">
                    <a16:creationId xmlns:a16="http://schemas.microsoft.com/office/drawing/2014/main" id="{1C133614-1BDB-1A62-9D00-326632D547BB}"/>
                  </a:ext>
                </a:extLst>
              </p:cNvPr>
              <p:cNvSpPr txBox="1"/>
              <p:nvPr/>
            </p:nvSpPr>
            <p:spPr>
              <a:xfrm>
                <a:off x="1341404" y="1082094"/>
                <a:ext cx="1046312" cy="307777"/>
              </a:xfrm>
              <a:prstGeom prst="rect">
                <a:avLst/>
              </a:prstGeom>
              <a:noFill/>
            </p:spPr>
            <p:txBody>
              <a:bodyPr wrap="none" rtlCol="0">
                <a:spAutoFit/>
              </a:bodyPr>
              <a:lstStyle/>
              <a:p>
                <a:r>
                  <a:rPr lang="en-ZA" sz="1400" b="1" dirty="0"/>
                  <a:t>Gatekeeper</a:t>
                </a:r>
              </a:p>
            </p:txBody>
          </p:sp>
          <p:sp>
            <p:nvSpPr>
              <p:cNvPr id="16" name="TextBox 15">
                <a:extLst>
                  <a:ext uri="{FF2B5EF4-FFF2-40B4-BE49-F238E27FC236}">
                    <a16:creationId xmlns:a16="http://schemas.microsoft.com/office/drawing/2014/main" id="{D9C1C0F2-3F3A-2E4F-C4D5-ED978BB9A150}"/>
                  </a:ext>
                </a:extLst>
              </p:cNvPr>
              <p:cNvSpPr txBox="1"/>
              <p:nvPr/>
            </p:nvSpPr>
            <p:spPr>
              <a:xfrm>
                <a:off x="2926356" y="1762948"/>
                <a:ext cx="490840" cy="276999"/>
              </a:xfrm>
              <a:prstGeom prst="rect">
                <a:avLst/>
              </a:prstGeom>
              <a:solidFill>
                <a:srgbClr val="FFFF00"/>
              </a:solidFill>
            </p:spPr>
            <p:txBody>
              <a:bodyPr wrap="none" rtlCol="0">
                <a:spAutoFit/>
              </a:bodyPr>
              <a:lstStyle/>
              <a:p>
                <a:r>
                  <a:rPr lang="en-ZA" sz="1200" b="1" dirty="0"/>
                  <a:t>F827</a:t>
                </a:r>
              </a:p>
            </p:txBody>
          </p:sp>
          <p:sp>
            <p:nvSpPr>
              <p:cNvPr id="17" name="TextBox 16">
                <a:extLst>
                  <a:ext uri="{FF2B5EF4-FFF2-40B4-BE49-F238E27FC236}">
                    <a16:creationId xmlns:a16="http://schemas.microsoft.com/office/drawing/2014/main" id="{585B4D43-AD53-8112-ECDA-358C0B61651A}"/>
                  </a:ext>
                </a:extLst>
              </p:cNvPr>
              <p:cNvSpPr txBox="1"/>
              <p:nvPr/>
            </p:nvSpPr>
            <p:spPr>
              <a:xfrm>
                <a:off x="3621901" y="3207717"/>
                <a:ext cx="596638" cy="276999"/>
              </a:xfrm>
              <a:prstGeom prst="rect">
                <a:avLst/>
              </a:prstGeom>
              <a:solidFill>
                <a:srgbClr val="FFFF00"/>
              </a:solidFill>
            </p:spPr>
            <p:txBody>
              <a:bodyPr wrap="none" rtlCol="0">
                <a:spAutoFit/>
              </a:bodyPr>
              <a:lstStyle/>
              <a:p>
                <a:r>
                  <a:rPr lang="en-ZA" sz="1200" b="1" dirty="0"/>
                  <a:t>D1430</a:t>
                </a:r>
              </a:p>
            </p:txBody>
          </p:sp>
          <p:sp>
            <p:nvSpPr>
              <p:cNvPr id="18" name="TextBox 17">
                <a:extLst>
                  <a:ext uri="{FF2B5EF4-FFF2-40B4-BE49-F238E27FC236}">
                    <a16:creationId xmlns:a16="http://schemas.microsoft.com/office/drawing/2014/main" id="{257FABD8-98A2-3E0A-411B-28731F5D3DD8}"/>
                  </a:ext>
                </a:extLst>
              </p:cNvPr>
              <p:cNvSpPr txBox="1"/>
              <p:nvPr/>
            </p:nvSpPr>
            <p:spPr>
              <a:xfrm>
                <a:off x="1462273" y="3761429"/>
                <a:ext cx="570990" cy="276999"/>
              </a:xfrm>
              <a:prstGeom prst="rect">
                <a:avLst/>
              </a:prstGeom>
              <a:solidFill>
                <a:srgbClr val="FFFF00"/>
              </a:solidFill>
            </p:spPr>
            <p:txBody>
              <a:bodyPr wrap="none" rtlCol="0">
                <a:spAutoFit/>
              </a:bodyPr>
              <a:lstStyle/>
              <a:p>
                <a:r>
                  <a:rPr lang="en-ZA" sz="1200" b="1" dirty="0"/>
                  <a:t>S1362</a:t>
                </a:r>
              </a:p>
            </p:txBody>
          </p:sp>
          <p:sp>
            <p:nvSpPr>
              <p:cNvPr id="19" name="TextBox 18">
                <a:extLst>
                  <a:ext uri="{FF2B5EF4-FFF2-40B4-BE49-F238E27FC236}">
                    <a16:creationId xmlns:a16="http://schemas.microsoft.com/office/drawing/2014/main" id="{A7FC9DA1-C7EE-448D-BE33-046C8AF54C8D}"/>
                  </a:ext>
                </a:extLst>
              </p:cNvPr>
              <p:cNvSpPr txBox="1"/>
              <p:nvPr/>
            </p:nvSpPr>
            <p:spPr>
              <a:xfrm>
                <a:off x="1786519" y="1355902"/>
                <a:ext cx="540533" cy="276999"/>
              </a:xfrm>
              <a:prstGeom prst="rect">
                <a:avLst/>
              </a:prstGeom>
              <a:solidFill>
                <a:srgbClr val="FFFF00"/>
              </a:solidFill>
            </p:spPr>
            <p:txBody>
              <a:bodyPr wrap="none" rtlCol="0">
                <a:spAutoFit/>
              </a:bodyPr>
              <a:lstStyle/>
              <a:p>
                <a:r>
                  <a:rPr lang="en-ZA" sz="1200" b="1" dirty="0"/>
                  <a:t>I1354</a:t>
                </a:r>
              </a:p>
            </p:txBody>
          </p:sp>
          <p:sp>
            <p:nvSpPr>
              <p:cNvPr id="20" name="TextBox 19">
                <a:extLst>
                  <a:ext uri="{FF2B5EF4-FFF2-40B4-BE49-F238E27FC236}">
                    <a16:creationId xmlns:a16="http://schemas.microsoft.com/office/drawing/2014/main" id="{6D62DC3D-A922-4ACC-EDC5-01EE184EFAEA}"/>
                  </a:ext>
                </a:extLst>
              </p:cNvPr>
              <p:cNvSpPr txBox="1"/>
              <p:nvPr/>
            </p:nvSpPr>
            <p:spPr>
              <a:xfrm>
                <a:off x="3585773" y="653621"/>
                <a:ext cx="740459" cy="307777"/>
              </a:xfrm>
              <a:prstGeom prst="rect">
                <a:avLst/>
              </a:prstGeom>
              <a:noFill/>
            </p:spPr>
            <p:txBody>
              <a:bodyPr wrap="none" rtlCol="0">
                <a:spAutoFit/>
              </a:bodyPr>
              <a:lstStyle/>
              <a:p>
                <a:r>
                  <a:rPr lang="en-ZA" sz="1400" b="1" dirty="0"/>
                  <a:t>Cat. Lys</a:t>
                </a:r>
              </a:p>
            </p:txBody>
          </p:sp>
          <p:sp>
            <p:nvSpPr>
              <p:cNvPr id="21" name="TextBox 20">
                <a:extLst>
                  <a:ext uri="{FF2B5EF4-FFF2-40B4-BE49-F238E27FC236}">
                    <a16:creationId xmlns:a16="http://schemas.microsoft.com/office/drawing/2014/main" id="{4F6E0395-DC9C-FB19-ECE4-7D724E5992A5}"/>
                  </a:ext>
                </a:extLst>
              </p:cNvPr>
              <p:cNvSpPr txBox="1"/>
              <p:nvPr/>
            </p:nvSpPr>
            <p:spPr>
              <a:xfrm>
                <a:off x="3099090" y="831954"/>
                <a:ext cx="583814" cy="276999"/>
              </a:xfrm>
              <a:prstGeom prst="rect">
                <a:avLst/>
              </a:prstGeom>
              <a:solidFill>
                <a:srgbClr val="FFFF00"/>
              </a:solidFill>
            </p:spPr>
            <p:txBody>
              <a:bodyPr wrap="none" rtlCol="0">
                <a:spAutoFit/>
              </a:bodyPr>
              <a:lstStyle/>
              <a:p>
                <a:r>
                  <a:rPr lang="en-ZA" sz="1200" b="1" dirty="0"/>
                  <a:t>K1308</a:t>
                </a:r>
              </a:p>
            </p:txBody>
          </p:sp>
          <p:sp>
            <p:nvSpPr>
              <p:cNvPr id="22" name="TextBox 21">
                <a:extLst>
                  <a:ext uri="{FF2B5EF4-FFF2-40B4-BE49-F238E27FC236}">
                    <a16:creationId xmlns:a16="http://schemas.microsoft.com/office/drawing/2014/main" id="{BFAE9B71-AAD1-8B09-B915-9EC6D7765286}"/>
                  </a:ext>
                </a:extLst>
              </p:cNvPr>
              <p:cNvSpPr txBox="1"/>
              <p:nvPr/>
            </p:nvSpPr>
            <p:spPr>
              <a:xfrm>
                <a:off x="3940173" y="1269275"/>
                <a:ext cx="668773" cy="307777"/>
              </a:xfrm>
              <a:prstGeom prst="rect">
                <a:avLst/>
              </a:prstGeom>
              <a:noFill/>
            </p:spPr>
            <p:txBody>
              <a:bodyPr wrap="none" rtlCol="0">
                <a:spAutoFit/>
              </a:bodyPr>
              <a:lstStyle/>
              <a:p>
                <a:r>
                  <a:rPr lang="en-ZA" sz="1400" b="1" dirty="0"/>
                  <a:t>P-loop</a:t>
                </a:r>
              </a:p>
            </p:txBody>
          </p:sp>
        </p:grpSp>
      </p:grpSp>
      <p:sp>
        <p:nvSpPr>
          <p:cNvPr id="9" name="TextBox 8">
            <a:extLst>
              <a:ext uri="{FF2B5EF4-FFF2-40B4-BE49-F238E27FC236}">
                <a16:creationId xmlns:a16="http://schemas.microsoft.com/office/drawing/2014/main" id="{87C9B203-0679-CC83-0548-C4E89573575E}"/>
              </a:ext>
            </a:extLst>
          </p:cNvPr>
          <p:cNvSpPr txBox="1"/>
          <p:nvPr/>
        </p:nvSpPr>
        <p:spPr>
          <a:xfrm>
            <a:off x="329763" y="2501728"/>
            <a:ext cx="612347" cy="307777"/>
          </a:xfrm>
          <a:prstGeom prst="rect">
            <a:avLst/>
          </a:prstGeom>
          <a:noFill/>
        </p:spPr>
        <p:txBody>
          <a:bodyPr wrap="none" rtlCol="0">
            <a:spAutoFit/>
          </a:bodyPr>
          <a:lstStyle/>
          <a:p>
            <a:r>
              <a:rPr lang="en-ZA" sz="1400" b="1" dirty="0"/>
              <a:t>Hinge</a:t>
            </a:r>
          </a:p>
        </p:txBody>
      </p:sp>
    </p:spTree>
    <p:extLst>
      <p:ext uri="{BB962C8B-B14F-4D97-AF65-F5344CB8AC3E}">
        <p14:creationId xmlns:p14="http://schemas.microsoft.com/office/powerpoint/2010/main" val="1566712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E707-E6F4-7833-9F08-9D7A2AD61E99}"/>
              </a:ext>
            </a:extLst>
          </p:cNvPr>
          <p:cNvSpPr>
            <a:spLocks noGrp="1"/>
          </p:cNvSpPr>
          <p:nvPr>
            <p:ph type="title"/>
          </p:nvPr>
        </p:nvSpPr>
        <p:spPr>
          <a:xfrm>
            <a:off x="480952" y="211131"/>
            <a:ext cx="6827635" cy="645069"/>
          </a:xfrm>
        </p:spPr>
        <p:txBody>
          <a:bodyPr>
            <a:normAutofit/>
          </a:bodyPr>
          <a:lstStyle/>
          <a:p>
            <a:r>
              <a:rPr lang="en-US" sz="3600" b="1" i="1" dirty="0">
                <a:solidFill>
                  <a:srgbClr val="D95427"/>
                </a:solidFill>
              </a:rPr>
              <a:t>in </a:t>
            </a:r>
            <a:r>
              <a:rPr lang="en-US" sz="4000" b="1" i="1" dirty="0">
                <a:solidFill>
                  <a:srgbClr val="D95427"/>
                </a:solidFill>
              </a:rPr>
              <a:t>silico</a:t>
            </a:r>
            <a:r>
              <a:rPr lang="en-US" sz="3600" b="1" i="1" dirty="0">
                <a:solidFill>
                  <a:srgbClr val="D95427"/>
                </a:solidFill>
              </a:rPr>
              <a:t> </a:t>
            </a:r>
            <a:r>
              <a:rPr lang="en-US" sz="3600" b="1" dirty="0">
                <a:solidFill>
                  <a:srgbClr val="D95427"/>
                </a:solidFill>
              </a:rPr>
              <a:t>resources</a:t>
            </a:r>
            <a:endParaRPr lang="en-US" dirty="0"/>
          </a:p>
        </p:txBody>
      </p:sp>
      <p:sp>
        <p:nvSpPr>
          <p:cNvPr id="5" name="Rectangle 2">
            <a:extLst>
              <a:ext uri="{FF2B5EF4-FFF2-40B4-BE49-F238E27FC236}">
                <a16:creationId xmlns:a16="http://schemas.microsoft.com/office/drawing/2014/main" id="{906D84DD-FC46-ECD1-350C-E932DA8D3E53}"/>
              </a:ext>
            </a:extLst>
          </p:cNvPr>
          <p:cNvSpPr txBox="1">
            <a:spLocks noChangeArrowheads="1"/>
          </p:cNvSpPr>
          <p:nvPr/>
        </p:nvSpPr>
        <p:spPr>
          <a:xfrm>
            <a:off x="334876" y="300128"/>
            <a:ext cx="7440936" cy="4670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D85327"/>
                </a:solidFill>
                <a:latin typeface="Arial" panose="020B0604020202020204" pitchFamily="34" charset="0"/>
                <a:ea typeface="+mj-ea"/>
                <a:cs typeface="Arial" panose="020B0604020202020204" pitchFamily="34" charset="0"/>
              </a:defRPr>
            </a:lvl1pPr>
          </a:lstStyle>
          <a:p>
            <a:endParaRPr lang="en-US" sz="2400" b="1" dirty="0"/>
          </a:p>
        </p:txBody>
      </p:sp>
      <p:sp>
        <p:nvSpPr>
          <p:cNvPr id="6" name="Rectangle 3">
            <a:extLst>
              <a:ext uri="{FF2B5EF4-FFF2-40B4-BE49-F238E27FC236}">
                <a16:creationId xmlns:a16="http://schemas.microsoft.com/office/drawing/2014/main" id="{25547E79-006E-6C21-DD65-798471CBD255}"/>
              </a:ext>
            </a:extLst>
          </p:cNvPr>
          <p:cNvSpPr txBox="1">
            <a:spLocks noChangeArrowheads="1"/>
          </p:cNvSpPr>
          <p:nvPr/>
        </p:nvSpPr>
        <p:spPr>
          <a:xfrm>
            <a:off x="480952" y="945197"/>
            <a:ext cx="9430615" cy="554529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000099"/>
                </a:solidFill>
              </a:rPr>
              <a:t>PubMed Central: </a:t>
            </a:r>
            <a:r>
              <a:rPr lang="en-US" sz="2000" b="1" dirty="0">
                <a:solidFill>
                  <a:srgbClr val="000099"/>
                </a:solidFill>
                <a:hlinkClick r:id="rId2"/>
              </a:rPr>
              <a:t>https://pmc.ncbi.nlm.nih.gov/</a:t>
            </a:r>
            <a:r>
              <a:rPr lang="en-US" sz="2000" b="1" dirty="0">
                <a:solidFill>
                  <a:srgbClr val="000099"/>
                </a:solidFill>
              </a:rPr>
              <a:t>:</a:t>
            </a:r>
          </a:p>
          <a:p>
            <a:r>
              <a:rPr lang="en-US" sz="2000" b="1" dirty="0" err="1">
                <a:solidFill>
                  <a:srgbClr val="000099"/>
                </a:solidFill>
              </a:rPr>
              <a:t>ChEMBL</a:t>
            </a:r>
            <a:r>
              <a:rPr lang="en-US" sz="2000" b="1" dirty="0">
                <a:solidFill>
                  <a:srgbClr val="000099"/>
                </a:solidFill>
              </a:rPr>
              <a:t>:  </a:t>
            </a:r>
            <a:r>
              <a:rPr lang="en-US" sz="2000" b="1" dirty="0">
                <a:solidFill>
                  <a:srgbClr val="000099"/>
                </a:solidFill>
                <a:hlinkClick r:id="rId3"/>
              </a:rPr>
              <a:t>https://www.ebi.ac.uk/chembl</a:t>
            </a:r>
            <a:r>
              <a:rPr lang="en-US" sz="2000" b="1" dirty="0">
                <a:solidFill>
                  <a:srgbClr val="000099"/>
                </a:solidFill>
              </a:rPr>
              <a:t>:</a:t>
            </a:r>
          </a:p>
          <a:p>
            <a:r>
              <a:rPr lang="en-US" sz="2000" b="1" dirty="0" err="1">
                <a:solidFill>
                  <a:srgbClr val="000099"/>
                </a:solidFill>
              </a:rPr>
              <a:t>SciFinder</a:t>
            </a:r>
            <a:r>
              <a:rPr lang="en-US" sz="2000" b="1" dirty="0">
                <a:solidFill>
                  <a:srgbClr val="000099"/>
                </a:solidFill>
              </a:rPr>
              <a:t>: </a:t>
            </a:r>
            <a:r>
              <a:rPr lang="en-US" sz="2000" b="1" dirty="0">
                <a:solidFill>
                  <a:srgbClr val="000099"/>
                </a:solidFill>
                <a:hlinkClick r:id="rId4"/>
              </a:rPr>
              <a:t>https://www.cas.org/solutions/cas-scifinder-discovery-platform/cas-scifinder:</a:t>
            </a:r>
            <a:endParaRPr lang="en-US" sz="2000" b="1" dirty="0">
              <a:solidFill>
                <a:srgbClr val="000099"/>
              </a:solidFill>
            </a:endParaRPr>
          </a:p>
          <a:p>
            <a:r>
              <a:rPr lang="en-US" sz="2000" b="1" dirty="0">
                <a:solidFill>
                  <a:srgbClr val="000099"/>
                </a:solidFill>
              </a:rPr>
              <a:t>BLAST: </a:t>
            </a:r>
            <a:r>
              <a:rPr lang="en-US" sz="2000" b="1" dirty="0">
                <a:solidFill>
                  <a:srgbClr val="000099"/>
                </a:solidFill>
                <a:hlinkClick r:id="rId5"/>
              </a:rPr>
              <a:t>https://blast.ncbi.nlm.nih.gov/Blast.cgi?CMD=Web&amp;PAGETYPE=BLASTHome</a:t>
            </a:r>
            <a:endParaRPr lang="en-US" sz="2000" b="1" dirty="0">
              <a:solidFill>
                <a:srgbClr val="000099"/>
              </a:solidFill>
            </a:endParaRPr>
          </a:p>
          <a:p>
            <a:r>
              <a:rPr lang="en-US" sz="2000" b="1" dirty="0">
                <a:solidFill>
                  <a:srgbClr val="000099"/>
                </a:solidFill>
              </a:rPr>
              <a:t>Plasmodium Database </a:t>
            </a:r>
            <a:r>
              <a:rPr lang="en-US" sz="2000" b="1" dirty="0" err="1">
                <a:solidFill>
                  <a:srgbClr val="000099"/>
                </a:solidFill>
              </a:rPr>
              <a:t>PlasmoDB</a:t>
            </a:r>
            <a:r>
              <a:rPr lang="en-US" sz="2000" b="1" dirty="0">
                <a:solidFill>
                  <a:srgbClr val="000099"/>
                </a:solidFill>
              </a:rPr>
              <a:t>: </a:t>
            </a:r>
            <a:r>
              <a:rPr lang="en-US" sz="2000" b="1" dirty="0">
                <a:solidFill>
                  <a:srgbClr val="000099"/>
                </a:solidFill>
                <a:hlinkClick r:id="rId6"/>
              </a:rPr>
              <a:t>https://plasmodb.org/plasmo/app</a:t>
            </a:r>
            <a:r>
              <a:rPr lang="en-US" sz="2000" b="1" dirty="0">
                <a:solidFill>
                  <a:srgbClr val="000099"/>
                </a:solidFill>
              </a:rPr>
              <a:t> </a:t>
            </a:r>
          </a:p>
          <a:p>
            <a:r>
              <a:rPr lang="en-US" sz="2000" b="1" dirty="0">
                <a:solidFill>
                  <a:srgbClr val="000099"/>
                </a:solidFill>
              </a:rPr>
              <a:t>Trypanosome Database </a:t>
            </a:r>
            <a:r>
              <a:rPr lang="en-US" sz="2000" b="1" dirty="0" err="1">
                <a:solidFill>
                  <a:srgbClr val="000099"/>
                </a:solidFill>
              </a:rPr>
              <a:t>TriTrpDB</a:t>
            </a:r>
            <a:r>
              <a:rPr lang="en-US" sz="2000" b="1" dirty="0">
                <a:solidFill>
                  <a:srgbClr val="000099"/>
                </a:solidFill>
              </a:rPr>
              <a:t>: </a:t>
            </a:r>
            <a:r>
              <a:rPr lang="en-US" sz="2000" b="1" dirty="0">
                <a:solidFill>
                  <a:srgbClr val="000099"/>
                </a:solidFill>
                <a:hlinkClick r:id="rId7"/>
              </a:rPr>
              <a:t>https://tritrypdb.org/tritrypdb/app</a:t>
            </a:r>
            <a:endParaRPr lang="en-US" sz="2000" b="1" dirty="0">
              <a:solidFill>
                <a:srgbClr val="000099"/>
              </a:solidFill>
            </a:endParaRPr>
          </a:p>
          <a:p>
            <a:r>
              <a:rPr lang="en-US" sz="2000" b="1" dirty="0" err="1">
                <a:solidFill>
                  <a:srgbClr val="000099"/>
                </a:solidFill>
              </a:rPr>
              <a:t>DataWarrior</a:t>
            </a:r>
            <a:r>
              <a:rPr lang="en-US" sz="2000" b="1" dirty="0">
                <a:solidFill>
                  <a:srgbClr val="000099"/>
                </a:solidFill>
              </a:rPr>
              <a:t>: </a:t>
            </a:r>
            <a:r>
              <a:rPr lang="en-US" sz="2000" b="1" dirty="0">
                <a:solidFill>
                  <a:srgbClr val="000099"/>
                </a:solidFill>
                <a:hlinkClick r:id="rId8"/>
              </a:rPr>
              <a:t>https://openmolecules.org/datawarrior/</a:t>
            </a:r>
            <a:r>
              <a:rPr lang="en-US" sz="2000" b="1" dirty="0">
                <a:solidFill>
                  <a:srgbClr val="000099"/>
                </a:solidFill>
              </a:rPr>
              <a:t> </a:t>
            </a:r>
          </a:p>
          <a:p>
            <a:r>
              <a:rPr lang="en-US" sz="2000" b="1" dirty="0" err="1">
                <a:solidFill>
                  <a:srgbClr val="000099"/>
                </a:solidFill>
              </a:rPr>
              <a:t>WebCSD</a:t>
            </a:r>
            <a:r>
              <a:rPr lang="en-US" sz="2000" b="1" dirty="0">
                <a:solidFill>
                  <a:srgbClr val="000099"/>
                </a:solidFill>
              </a:rPr>
              <a:t>: </a:t>
            </a:r>
            <a:r>
              <a:rPr lang="en-US" sz="2000" b="1" dirty="0">
                <a:solidFill>
                  <a:srgbClr val="000099"/>
                </a:solidFill>
                <a:hlinkClick r:id="rId9"/>
              </a:rPr>
              <a:t>https://www.ccdc.cam.ac.uk/solutions/software/webcsd/</a:t>
            </a:r>
            <a:r>
              <a:rPr lang="en-US" sz="2000" b="1" dirty="0">
                <a:solidFill>
                  <a:srgbClr val="000099"/>
                </a:solidFill>
              </a:rPr>
              <a:t> </a:t>
            </a:r>
          </a:p>
          <a:p>
            <a:r>
              <a:rPr lang="en-US" sz="2000" b="1" dirty="0">
                <a:solidFill>
                  <a:srgbClr val="000099"/>
                </a:solidFill>
              </a:rPr>
              <a:t>Protein Structure Data Bank: </a:t>
            </a:r>
            <a:r>
              <a:rPr lang="en-US" sz="2000" b="1" dirty="0">
                <a:solidFill>
                  <a:srgbClr val="000099"/>
                </a:solidFill>
                <a:hlinkClick r:id="rId10"/>
              </a:rPr>
              <a:t>https://www.rcsb.org/</a:t>
            </a:r>
            <a:endParaRPr lang="en-US" sz="2000" b="1" dirty="0">
              <a:solidFill>
                <a:srgbClr val="000099"/>
              </a:solidFill>
            </a:endParaRPr>
          </a:p>
          <a:p>
            <a:r>
              <a:rPr lang="en-US" sz="2000" b="1" dirty="0">
                <a:solidFill>
                  <a:srgbClr val="000099"/>
                </a:solidFill>
              </a:rPr>
              <a:t>KLIFS: </a:t>
            </a:r>
            <a:r>
              <a:rPr lang="en-US" sz="2000" b="1" dirty="0">
                <a:solidFill>
                  <a:srgbClr val="000099"/>
                </a:solidFill>
                <a:hlinkClick r:id="rId11"/>
              </a:rPr>
              <a:t>https://klifs.net/index.php</a:t>
            </a:r>
            <a:endParaRPr lang="en-US" sz="2000" b="1" dirty="0">
              <a:solidFill>
                <a:srgbClr val="000099"/>
              </a:solidFill>
            </a:endParaRPr>
          </a:p>
          <a:p>
            <a:r>
              <a:rPr lang="en-US" sz="2000" b="1" dirty="0">
                <a:solidFill>
                  <a:srgbClr val="000099"/>
                </a:solidFill>
              </a:rPr>
              <a:t>AlphaFold: </a:t>
            </a:r>
            <a:r>
              <a:rPr lang="en-US" sz="2000" b="1" dirty="0">
                <a:solidFill>
                  <a:srgbClr val="000099"/>
                </a:solidFill>
                <a:hlinkClick r:id="rId12"/>
              </a:rPr>
              <a:t>https://alphafold.ebi.ac.uk/</a:t>
            </a:r>
            <a:endParaRPr lang="en-US" sz="2000" b="1" dirty="0">
              <a:solidFill>
                <a:srgbClr val="000099"/>
              </a:solidFill>
            </a:endParaRPr>
          </a:p>
          <a:p>
            <a:r>
              <a:rPr lang="en-US" sz="2000" b="1" dirty="0" err="1">
                <a:solidFill>
                  <a:srgbClr val="000099"/>
                </a:solidFill>
              </a:rPr>
              <a:t>MetaSite</a:t>
            </a:r>
            <a:r>
              <a:rPr lang="en-US" sz="2000" b="1" dirty="0">
                <a:solidFill>
                  <a:srgbClr val="000099"/>
                </a:solidFill>
              </a:rPr>
              <a:t>: </a:t>
            </a:r>
            <a:r>
              <a:rPr lang="en-US" sz="2000" b="1" dirty="0">
                <a:solidFill>
                  <a:srgbClr val="000099"/>
                </a:solidFill>
                <a:hlinkClick r:id="rId13"/>
              </a:rPr>
              <a:t>https://www.moldiscovery.com/software/metasite/</a:t>
            </a:r>
            <a:endParaRPr lang="en-US" sz="2000" b="1" dirty="0">
              <a:solidFill>
                <a:srgbClr val="000099"/>
              </a:solidFill>
            </a:endParaRPr>
          </a:p>
          <a:p>
            <a:r>
              <a:rPr lang="en-US" sz="2000" b="1" dirty="0" err="1">
                <a:solidFill>
                  <a:srgbClr val="000099"/>
                </a:solidFill>
              </a:rPr>
              <a:t>pyMol</a:t>
            </a:r>
            <a:r>
              <a:rPr lang="en-US" sz="2000" b="1" dirty="0">
                <a:solidFill>
                  <a:srgbClr val="000099"/>
                </a:solidFill>
              </a:rPr>
              <a:t> (free): </a:t>
            </a:r>
            <a:r>
              <a:rPr lang="en-US" sz="2000" b="1" dirty="0">
                <a:solidFill>
                  <a:srgbClr val="000099"/>
                </a:solidFill>
                <a:hlinkClick r:id="rId14"/>
              </a:rPr>
              <a:t>https://anaconda.org/conda-forge/pymol-open-source</a:t>
            </a:r>
            <a:endParaRPr lang="en-US" sz="2000" b="1" dirty="0">
              <a:solidFill>
                <a:srgbClr val="000099"/>
              </a:solidFill>
            </a:endParaRPr>
          </a:p>
          <a:p>
            <a:r>
              <a:rPr lang="en-US" sz="2000" b="1" dirty="0">
                <a:solidFill>
                  <a:srgbClr val="000099"/>
                </a:solidFill>
              </a:rPr>
              <a:t>Schrodinger: </a:t>
            </a:r>
            <a:r>
              <a:rPr lang="en-US" sz="2000" b="1" dirty="0">
                <a:solidFill>
                  <a:srgbClr val="000099"/>
                </a:solidFill>
                <a:hlinkClick r:id="rId15"/>
              </a:rPr>
              <a:t>https://www.schrodinger.com/ </a:t>
            </a:r>
            <a:endParaRPr lang="en-US" sz="2000" b="1" dirty="0">
              <a:solidFill>
                <a:srgbClr val="000099"/>
              </a:solidFill>
            </a:endParaRPr>
          </a:p>
          <a:p>
            <a:r>
              <a:rPr lang="en-US" sz="2000" b="1" dirty="0">
                <a:solidFill>
                  <a:srgbClr val="000099"/>
                </a:solidFill>
              </a:rPr>
              <a:t>MOE: </a:t>
            </a:r>
            <a:r>
              <a:rPr lang="en-US" sz="2000" b="1" dirty="0">
                <a:solidFill>
                  <a:srgbClr val="000099"/>
                </a:solidFill>
                <a:hlinkClick r:id="rId16"/>
              </a:rPr>
              <a:t>https://www.chemcomp.com/en/index.htm</a:t>
            </a:r>
            <a:endParaRPr lang="en-US" sz="2000" b="1" dirty="0">
              <a:solidFill>
                <a:srgbClr val="000099"/>
              </a:solidFill>
            </a:endParaRPr>
          </a:p>
          <a:p>
            <a:r>
              <a:rPr lang="en-US" sz="2000" b="1" dirty="0" err="1">
                <a:solidFill>
                  <a:srgbClr val="000099"/>
                </a:solidFill>
              </a:rPr>
              <a:t>Openeye</a:t>
            </a:r>
            <a:r>
              <a:rPr lang="en-US" sz="2000" b="1" dirty="0">
                <a:solidFill>
                  <a:srgbClr val="000099"/>
                </a:solidFill>
              </a:rPr>
              <a:t>: </a:t>
            </a:r>
            <a:r>
              <a:rPr lang="en-US" sz="2000" b="1" dirty="0">
                <a:solidFill>
                  <a:srgbClr val="000099"/>
                </a:solidFill>
                <a:hlinkClick r:id="rId17"/>
              </a:rPr>
              <a:t>https://www.eyesopen.com/</a:t>
            </a:r>
            <a:endParaRPr lang="en-US" sz="2000" b="1" dirty="0">
              <a:solidFill>
                <a:srgbClr val="000099"/>
              </a:solidFill>
            </a:endParaRPr>
          </a:p>
          <a:p>
            <a:r>
              <a:rPr lang="en-US" sz="2000" b="1" dirty="0">
                <a:solidFill>
                  <a:srgbClr val="000099"/>
                </a:solidFill>
              </a:rPr>
              <a:t>Compound vendors: (e.g. </a:t>
            </a:r>
            <a:r>
              <a:rPr lang="en-US" sz="2000" b="1" dirty="0" err="1">
                <a:solidFill>
                  <a:srgbClr val="000099"/>
                </a:solidFill>
              </a:rPr>
              <a:t>SelleckChem</a:t>
            </a:r>
            <a:r>
              <a:rPr lang="en-US" sz="2000" b="1" dirty="0">
                <a:solidFill>
                  <a:srgbClr val="000099"/>
                </a:solidFill>
              </a:rPr>
              <a:t>, Enamine, </a:t>
            </a:r>
            <a:r>
              <a:rPr lang="en-US" sz="2000" b="1" dirty="0" err="1">
                <a:solidFill>
                  <a:srgbClr val="000099"/>
                </a:solidFill>
              </a:rPr>
              <a:t>Chembridge</a:t>
            </a:r>
            <a:r>
              <a:rPr lang="en-US" sz="2000" b="1" dirty="0">
                <a:solidFill>
                  <a:srgbClr val="000099"/>
                </a:solidFill>
              </a:rPr>
              <a:t>, </a:t>
            </a:r>
            <a:r>
              <a:rPr lang="en-US" sz="2000" b="1" dirty="0" err="1">
                <a:solidFill>
                  <a:srgbClr val="000099"/>
                </a:solidFill>
              </a:rPr>
              <a:t>eMolecules</a:t>
            </a:r>
            <a:r>
              <a:rPr lang="en-US" sz="2000" b="1" dirty="0">
                <a:solidFill>
                  <a:srgbClr val="000099"/>
                </a:solidFill>
              </a:rPr>
              <a:t>, </a:t>
            </a:r>
            <a:r>
              <a:rPr lang="en-US" sz="2000" b="1" dirty="0" err="1">
                <a:solidFill>
                  <a:srgbClr val="000099"/>
                </a:solidFill>
              </a:rPr>
              <a:t>etc</a:t>
            </a:r>
            <a:r>
              <a:rPr lang="en-US" sz="2000" b="1" dirty="0">
                <a:solidFill>
                  <a:srgbClr val="000099"/>
                </a:solidFill>
              </a:rPr>
              <a:t>)</a:t>
            </a:r>
          </a:p>
          <a:p>
            <a:endParaRPr lang="en-US" sz="2000" b="1" dirty="0">
              <a:solidFill>
                <a:srgbClr val="000099"/>
              </a:solidFill>
            </a:endParaRPr>
          </a:p>
          <a:p>
            <a:endParaRPr lang="en-US" sz="2000" b="1" dirty="0">
              <a:solidFill>
                <a:srgbClr val="000099"/>
              </a:solidFill>
            </a:endParaRPr>
          </a:p>
          <a:p>
            <a:pPr lvl="1"/>
            <a:endParaRPr lang="en-US" b="1" i="1" dirty="0">
              <a:solidFill>
                <a:srgbClr val="00B050"/>
              </a:solidFill>
            </a:endParaRPr>
          </a:p>
        </p:txBody>
      </p:sp>
    </p:spTree>
    <p:extLst>
      <p:ext uri="{BB962C8B-B14F-4D97-AF65-F5344CB8AC3E}">
        <p14:creationId xmlns:p14="http://schemas.microsoft.com/office/powerpoint/2010/main" val="1488866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3043-054C-C152-E6B8-E0E21C21ECFD}"/>
              </a:ext>
            </a:extLst>
          </p:cNvPr>
          <p:cNvSpPr>
            <a:spLocks noGrp="1"/>
          </p:cNvSpPr>
          <p:nvPr>
            <p:ph type="title"/>
          </p:nvPr>
        </p:nvSpPr>
        <p:spPr>
          <a:xfrm>
            <a:off x="380798" y="404664"/>
            <a:ext cx="8394299" cy="645069"/>
          </a:xfrm>
        </p:spPr>
        <p:txBody>
          <a:bodyPr>
            <a:normAutofit fontScale="90000"/>
          </a:bodyPr>
          <a:lstStyle/>
          <a:p>
            <a:r>
              <a:rPr lang="en-US" sz="4000" b="1" dirty="0">
                <a:latin typeface="Arial" panose="020B0604020202020204" pitchFamily="34" charset="0"/>
                <a:cs typeface="Arial" panose="020B0604020202020204" pitchFamily="34" charset="0"/>
              </a:rPr>
              <a:t>Integrating</a:t>
            </a:r>
            <a:r>
              <a:rPr lang="en-US" sz="3600" b="1" dirty="0">
                <a:latin typeface="Arial" panose="020B0604020202020204" pitchFamily="34" charset="0"/>
                <a:cs typeface="Arial" panose="020B0604020202020204" pitchFamily="34" charset="0"/>
              </a:rPr>
              <a:t> CADD into Drug Discovery</a:t>
            </a:r>
            <a:endParaRPr lang="en-ZA" b="1" dirty="0"/>
          </a:p>
        </p:txBody>
      </p:sp>
      <p:sp>
        <p:nvSpPr>
          <p:cNvPr id="3" name="Content Placeholder 2">
            <a:extLst>
              <a:ext uri="{FF2B5EF4-FFF2-40B4-BE49-F238E27FC236}">
                <a16:creationId xmlns:a16="http://schemas.microsoft.com/office/drawing/2014/main" id="{614C19CE-C309-7E90-8006-026C3AAEB8EE}"/>
              </a:ext>
            </a:extLst>
          </p:cNvPr>
          <p:cNvSpPr>
            <a:spLocks noGrp="1"/>
          </p:cNvSpPr>
          <p:nvPr>
            <p:ph idx="1"/>
          </p:nvPr>
        </p:nvSpPr>
        <p:spPr>
          <a:xfrm>
            <a:off x="380798" y="1628800"/>
            <a:ext cx="11430404" cy="4983889"/>
          </a:xfrm>
        </p:spPr>
        <p:txBody>
          <a:bodyPr/>
          <a:lstStyle/>
          <a:p>
            <a:r>
              <a:rPr lang="en-US" sz="2400" b="1" dirty="0"/>
              <a:t>Drug discovery (hunting) is a TEAM sport!</a:t>
            </a:r>
          </a:p>
          <a:p>
            <a:r>
              <a:rPr lang="en-US" sz="2400" b="1" dirty="0"/>
              <a:t>CADD and computational chemists can help with offense and defense</a:t>
            </a:r>
          </a:p>
          <a:p>
            <a:r>
              <a:rPr lang="en-US" sz="2400" b="1" dirty="0"/>
              <a:t>Deep dive on all data – both internal project data and external data</a:t>
            </a:r>
          </a:p>
          <a:p>
            <a:r>
              <a:rPr lang="en-US" sz="2400" b="1" dirty="0"/>
              <a:t>Thinking about the data is as important as the calculations</a:t>
            </a:r>
          </a:p>
          <a:p>
            <a:r>
              <a:rPr lang="en-US" sz="2400" b="1" dirty="0"/>
              <a:t>Important to benchmark/validate CADD methods for your project</a:t>
            </a:r>
          </a:p>
          <a:p>
            <a:r>
              <a:rPr lang="en-US" sz="2400" b="1" dirty="0"/>
              <a:t>Still challenge to predict binding affinities </a:t>
            </a:r>
            <a:r>
              <a:rPr lang="en-US" sz="2400" b="1" i="1" u="sng" dirty="0"/>
              <a:t>a priori</a:t>
            </a:r>
          </a:p>
        </p:txBody>
      </p:sp>
      <p:sp>
        <p:nvSpPr>
          <p:cNvPr id="5" name="Slide Number Placeholder 4">
            <a:extLst>
              <a:ext uri="{FF2B5EF4-FFF2-40B4-BE49-F238E27FC236}">
                <a16:creationId xmlns:a16="http://schemas.microsoft.com/office/drawing/2014/main" id="{F2C1104D-6F10-1D81-5C99-5FCD1AE2895F}"/>
              </a:ext>
            </a:extLst>
          </p:cNvPr>
          <p:cNvSpPr>
            <a:spLocks noGrp="1"/>
          </p:cNvSpPr>
          <p:nvPr>
            <p:ph type="sldNum" sz="quarter" idx="4294967295"/>
          </p:nvPr>
        </p:nvSpPr>
        <p:spPr>
          <a:xfrm>
            <a:off x="8610600" y="6356350"/>
            <a:ext cx="2743200" cy="365125"/>
          </a:xfrm>
        </p:spPr>
        <p:txBody>
          <a:bodyPr/>
          <a:lstStyle/>
          <a:p>
            <a:fld id="{5BFB42D1-C534-400D-BC72-5CE77A30CD5B}" type="slidenum">
              <a:rPr lang="en-ZA" smtClean="0"/>
              <a:pPr/>
              <a:t>23</a:t>
            </a:fld>
            <a:endParaRPr lang="en-ZA" dirty="0"/>
          </a:p>
        </p:txBody>
      </p:sp>
    </p:spTree>
    <p:extLst>
      <p:ext uri="{BB962C8B-B14F-4D97-AF65-F5344CB8AC3E}">
        <p14:creationId xmlns:p14="http://schemas.microsoft.com/office/powerpoint/2010/main" val="2466649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33F64D-914C-1D85-8477-744C40EA2AA4}"/>
              </a:ext>
            </a:extLst>
          </p:cNvPr>
          <p:cNvSpPr>
            <a:spLocks noGrp="1"/>
          </p:cNvSpPr>
          <p:nvPr>
            <p:ph type="sldNum" sz="quarter" idx="4294967295"/>
          </p:nvPr>
        </p:nvSpPr>
        <p:spPr>
          <a:xfrm>
            <a:off x="8610600" y="6356350"/>
            <a:ext cx="2743200" cy="365125"/>
          </a:xfrm>
        </p:spPr>
        <p:txBody>
          <a:bodyPr/>
          <a:lstStyle/>
          <a:p>
            <a:fld id="{5BFB42D1-C534-400D-BC72-5CE77A30CD5B}" type="slidenum">
              <a:rPr lang="en-ZA" smtClean="0">
                <a:solidFill>
                  <a:schemeClr val="bg1">
                    <a:lumMod val="75000"/>
                  </a:schemeClr>
                </a:solidFill>
              </a:rPr>
              <a:t>24</a:t>
            </a:fld>
            <a:endParaRPr lang="en-ZA" dirty="0">
              <a:solidFill>
                <a:schemeClr val="bg1">
                  <a:lumMod val="75000"/>
                </a:schemeClr>
              </a:solidFill>
            </a:endParaRPr>
          </a:p>
        </p:txBody>
      </p:sp>
      <p:sp>
        <p:nvSpPr>
          <p:cNvPr id="5" name="Title 1">
            <a:extLst>
              <a:ext uri="{FF2B5EF4-FFF2-40B4-BE49-F238E27FC236}">
                <a16:creationId xmlns:a16="http://schemas.microsoft.com/office/drawing/2014/main" id="{F250A3B3-E27F-4C02-92E0-4342BDC289AA}"/>
              </a:ext>
            </a:extLst>
          </p:cNvPr>
          <p:cNvSpPr>
            <a:spLocks noGrp="1"/>
          </p:cNvSpPr>
          <p:nvPr>
            <p:ph type="title" idx="4294967295"/>
          </p:nvPr>
        </p:nvSpPr>
        <p:spPr>
          <a:xfrm>
            <a:off x="6240016" y="2564904"/>
            <a:ext cx="5726113" cy="1557337"/>
          </a:xfrm>
        </p:spPr>
        <p:txBody>
          <a:bodyPr anchor="b">
            <a:noAutofit/>
          </a:bodyPr>
          <a:lstStyle>
            <a:lvl1pPr algn="ctr">
              <a:defRPr sz="4000">
                <a:latin typeface="Arial" panose="020B0604020202020204" pitchFamily="34" charset="0"/>
                <a:cs typeface="Arial" panose="020B0604020202020204" pitchFamily="34" charset="0"/>
              </a:defRPr>
            </a:lvl1pPr>
          </a:lstStyle>
          <a:p>
            <a:pPr lvl="0" algn="ctr"/>
            <a:br>
              <a:rPr lang="en-US" sz="2400" b="0" i="0" dirty="0">
                <a:solidFill>
                  <a:srgbClr val="242424"/>
                </a:solidFill>
                <a:latin typeface="Arial"/>
                <a:ea typeface="Arial"/>
                <a:cs typeface="Arial"/>
                <a:sym typeface="Arial"/>
              </a:rPr>
            </a:br>
            <a:r>
              <a:rPr lang="en-US" sz="2400" b="1" i="0" dirty="0">
                <a:solidFill>
                  <a:srgbClr val="242424"/>
                </a:solidFill>
                <a:latin typeface="Arial"/>
                <a:ea typeface="Arial"/>
                <a:cs typeface="Arial"/>
                <a:sym typeface="Arial"/>
              </a:rPr>
              <a:t>Phenotypic or Target-Based Projects?</a:t>
            </a:r>
            <a:br>
              <a:rPr lang="en-US" sz="2400" b="1" i="0" dirty="0">
                <a:solidFill>
                  <a:srgbClr val="242424"/>
                </a:solidFill>
                <a:latin typeface="Arial"/>
                <a:ea typeface="Arial"/>
                <a:cs typeface="Arial"/>
                <a:sym typeface="Arial"/>
              </a:rPr>
            </a:br>
            <a:br>
              <a:rPr lang="en-US" sz="2400" b="1" i="0" dirty="0">
                <a:solidFill>
                  <a:srgbClr val="242424"/>
                </a:solidFill>
                <a:latin typeface="Arial"/>
                <a:ea typeface="Arial"/>
                <a:cs typeface="Arial"/>
                <a:sym typeface="Arial"/>
              </a:rPr>
            </a:br>
            <a:r>
              <a:rPr lang="en-US" sz="1800" b="0" i="1" dirty="0">
                <a:solidFill>
                  <a:srgbClr val="242424"/>
                </a:solidFill>
                <a:latin typeface="Arial"/>
                <a:ea typeface="Arial"/>
                <a:cs typeface="Arial"/>
                <a:sym typeface="Arial"/>
              </a:rPr>
              <a:t>Which approach provides the best opportunity to integrate CADD and data to deliver a drug candidate?</a:t>
            </a:r>
            <a:br>
              <a:rPr lang="en-US" sz="1800" b="0" i="1" dirty="0">
                <a:solidFill>
                  <a:srgbClr val="242424"/>
                </a:solidFill>
                <a:latin typeface="Arial"/>
                <a:ea typeface="Arial"/>
                <a:cs typeface="Arial"/>
                <a:sym typeface="Arial"/>
              </a:rPr>
            </a:br>
            <a:endParaRPr lang="en-US" sz="2400" b="0" i="1" dirty="0">
              <a:solidFill>
                <a:srgbClr val="242424"/>
              </a:solidFill>
              <a:latin typeface="Arial"/>
              <a:ea typeface="Arial"/>
              <a:cs typeface="Arial"/>
              <a:sym typeface="Arial"/>
            </a:endParaRPr>
          </a:p>
        </p:txBody>
      </p:sp>
    </p:spTree>
    <p:extLst>
      <p:ext uri="{BB962C8B-B14F-4D97-AF65-F5344CB8AC3E}">
        <p14:creationId xmlns:p14="http://schemas.microsoft.com/office/powerpoint/2010/main" val="3429678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5823-BB4D-C7F3-6F16-587A2777E097}"/>
              </a:ext>
            </a:extLst>
          </p:cNvPr>
          <p:cNvSpPr>
            <a:spLocks noGrp="1"/>
          </p:cNvSpPr>
          <p:nvPr>
            <p:ph type="title"/>
          </p:nvPr>
        </p:nvSpPr>
        <p:spPr>
          <a:xfrm>
            <a:off x="623392" y="548680"/>
            <a:ext cx="6827635" cy="645069"/>
          </a:xfrm>
        </p:spPr>
        <p:txBody>
          <a:bodyPr/>
          <a:lstStyle/>
          <a:p>
            <a:r>
              <a:rPr lang="en-US" b="1" dirty="0"/>
              <a:t>Learning Objectives</a:t>
            </a:r>
          </a:p>
        </p:txBody>
      </p:sp>
      <p:sp>
        <p:nvSpPr>
          <p:cNvPr id="3" name="Content Placeholder 2">
            <a:extLst>
              <a:ext uri="{FF2B5EF4-FFF2-40B4-BE49-F238E27FC236}">
                <a16:creationId xmlns:a16="http://schemas.microsoft.com/office/drawing/2014/main" id="{FB5BC41E-D2A5-9729-82B9-A3FF99D20A9B}"/>
              </a:ext>
            </a:extLst>
          </p:cNvPr>
          <p:cNvSpPr>
            <a:spLocks noGrp="1"/>
          </p:cNvSpPr>
          <p:nvPr>
            <p:ph idx="1"/>
          </p:nvPr>
        </p:nvSpPr>
        <p:spPr>
          <a:xfrm>
            <a:off x="495432" y="1556792"/>
            <a:ext cx="11430404" cy="4983889"/>
          </a:xfrm>
        </p:spPr>
        <p:txBody>
          <a:bodyPr/>
          <a:lstStyle/>
          <a:p>
            <a:r>
              <a:rPr lang="en-US" b="1" dirty="0"/>
              <a:t>Overview of </a:t>
            </a:r>
            <a:r>
              <a:rPr lang="en-US" b="1" i="1" dirty="0"/>
              <a:t>in silico (CADD) </a:t>
            </a:r>
            <a:r>
              <a:rPr lang="en-US" b="1" dirty="0"/>
              <a:t>resources</a:t>
            </a:r>
          </a:p>
          <a:p>
            <a:r>
              <a:rPr lang="en-US" b="1" dirty="0"/>
              <a:t>Integrating </a:t>
            </a:r>
            <a:r>
              <a:rPr lang="en-US" b="1" i="1" dirty="0"/>
              <a:t>in silico </a:t>
            </a:r>
            <a:r>
              <a:rPr lang="en-US" b="1" dirty="0"/>
              <a:t>methods with drug discovery data</a:t>
            </a:r>
          </a:p>
          <a:p>
            <a:r>
              <a:rPr lang="en-US" b="1" dirty="0"/>
              <a:t>Building strong relationships with drug discovery teams</a:t>
            </a:r>
          </a:p>
          <a:p>
            <a:endParaRPr lang="en-US" dirty="0"/>
          </a:p>
          <a:p>
            <a:endParaRPr lang="en-US" dirty="0"/>
          </a:p>
          <a:p>
            <a:endParaRPr lang="en-US" dirty="0"/>
          </a:p>
        </p:txBody>
      </p:sp>
    </p:spTree>
    <p:extLst>
      <p:ext uri="{BB962C8B-B14F-4D97-AF65-F5344CB8AC3E}">
        <p14:creationId xmlns:p14="http://schemas.microsoft.com/office/powerpoint/2010/main" val="403803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7CBB-4308-A414-EF5C-AC0B0A34674C}"/>
              </a:ext>
            </a:extLst>
          </p:cNvPr>
          <p:cNvSpPr>
            <a:spLocks noGrp="1"/>
          </p:cNvSpPr>
          <p:nvPr>
            <p:ph type="title"/>
          </p:nvPr>
        </p:nvSpPr>
        <p:spPr>
          <a:xfrm>
            <a:off x="472381" y="242304"/>
            <a:ext cx="6827635" cy="645069"/>
          </a:xfrm>
        </p:spPr>
        <p:txBody>
          <a:bodyPr/>
          <a:lstStyle/>
          <a:p>
            <a:r>
              <a:rPr lang="en-US" b="1" dirty="0"/>
              <a:t>Drug Discovery Process</a:t>
            </a:r>
          </a:p>
        </p:txBody>
      </p:sp>
      <p:sp>
        <p:nvSpPr>
          <p:cNvPr id="5" name="TextBox 4">
            <a:extLst>
              <a:ext uri="{FF2B5EF4-FFF2-40B4-BE49-F238E27FC236}">
                <a16:creationId xmlns:a16="http://schemas.microsoft.com/office/drawing/2014/main" id="{56581D7D-A944-BCC7-6364-0A32E3DCB291}"/>
              </a:ext>
            </a:extLst>
          </p:cNvPr>
          <p:cNvSpPr txBox="1"/>
          <p:nvPr/>
        </p:nvSpPr>
        <p:spPr>
          <a:xfrm>
            <a:off x="472381" y="5644575"/>
            <a:ext cx="8073620" cy="646331"/>
          </a:xfrm>
          <a:prstGeom prst="rect">
            <a:avLst/>
          </a:prstGeom>
          <a:noFill/>
        </p:spPr>
        <p:txBody>
          <a:bodyPr wrap="none" rtlCol="0">
            <a:spAutoFit/>
          </a:bodyPr>
          <a:lstStyle/>
          <a:p>
            <a:r>
              <a:rPr lang="en-ZA" b="1" dirty="0">
                <a:solidFill>
                  <a:srgbClr val="002060"/>
                </a:solidFill>
              </a:rPr>
              <a:t>Being able to use all of the above </a:t>
            </a:r>
            <a:r>
              <a:rPr lang="en-ZA" b="1" u="sng" dirty="0">
                <a:solidFill>
                  <a:srgbClr val="002060"/>
                </a:solidFill>
              </a:rPr>
              <a:t>information and knowledge </a:t>
            </a:r>
            <a:r>
              <a:rPr lang="en-ZA" b="1" dirty="0">
                <a:solidFill>
                  <a:srgbClr val="002060"/>
                </a:solidFill>
              </a:rPr>
              <a:t>to design a molecule </a:t>
            </a:r>
          </a:p>
          <a:p>
            <a:r>
              <a:rPr lang="en-ZA" b="1" dirty="0">
                <a:solidFill>
                  <a:srgbClr val="002060"/>
                </a:solidFill>
              </a:rPr>
              <a:t>that overcomes any hurdles to become a drug </a:t>
            </a:r>
          </a:p>
        </p:txBody>
      </p:sp>
      <p:grpSp>
        <p:nvGrpSpPr>
          <p:cNvPr id="3" name="Group 2">
            <a:extLst>
              <a:ext uri="{FF2B5EF4-FFF2-40B4-BE49-F238E27FC236}">
                <a16:creationId xmlns:a16="http://schemas.microsoft.com/office/drawing/2014/main" id="{C95A4177-221C-46E9-1E07-0B07F9FF92EF}"/>
              </a:ext>
            </a:extLst>
          </p:cNvPr>
          <p:cNvGrpSpPr/>
          <p:nvPr/>
        </p:nvGrpSpPr>
        <p:grpSpPr>
          <a:xfrm>
            <a:off x="472381" y="906302"/>
            <a:ext cx="8920885" cy="4738273"/>
            <a:chOff x="472381" y="645069"/>
            <a:chExt cx="8920885" cy="4738273"/>
          </a:xfrm>
        </p:grpSpPr>
        <p:pic>
          <p:nvPicPr>
            <p:cNvPr id="6" name="Picture 5">
              <a:extLst>
                <a:ext uri="{FF2B5EF4-FFF2-40B4-BE49-F238E27FC236}">
                  <a16:creationId xmlns:a16="http://schemas.microsoft.com/office/drawing/2014/main" id="{A4DA600E-68ED-3B24-AFF7-5F388C34EA78}"/>
                </a:ext>
              </a:extLst>
            </p:cNvPr>
            <p:cNvPicPr>
              <a:picLocks noChangeAspect="1"/>
            </p:cNvPicPr>
            <p:nvPr/>
          </p:nvPicPr>
          <p:blipFill>
            <a:blip r:embed="rId2"/>
            <a:stretch>
              <a:fillRect/>
            </a:stretch>
          </p:blipFill>
          <p:spPr>
            <a:xfrm>
              <a:off x="472381" y="645069"/>
              <a:ext cx="8920885" cy="4738273"/>
            </a:xfrm>
            <a:prstGeom prst="rect">
              <a:avLst/>
            </a:prstGeom>
          </p:spPr>
        </p:pic>
        <p:pic>
          <p:nvPicPr>
            <p:cNvPr id="7" name="Picture 6">
              <a:extLst>
                <a:ext uri="{FF2B5EF4-FFF2-40B4-BE49-F238E27FC236}">
                  <a16:creationId xmlns:a16="http://schemas.microsoft.com/office/drawing/2014/main" id="{9C432944-3A56-3327-0DC2-69739C7914B5}"/>
                </a:ext>
              </a:extLst>
            </p:cNvPr>
            <p:cNvPicPr>
              <a:picLocks noChangeAspect="1"/>
            </p:cNvPicPr>
            <p:nvPr/>
          </p:nvPicPr>
          <p:blipFill>
            <a:blip r:embed="rId3"/>
            <a:stretch>
              <a:fillRect/>
            </a:stretch>
          </p:blipFill>
          <p:spPr>
            <a:xfrm>
              <a:off x="6323939" y="2510289"/>
              <a:ext cx="3042168" cy="1731414"/>
            </a:xfrm>
            <a:prstGeom prst="rect">
              <a:avLst/>
            </a:prstGeom>
          </p:spPr>
        </p:pic>
      </p:grpSp>
    </p:spTree>
    <p:extLst>
      <p:ext uri="{BB962C8B-B14F-4D97-AF65-F5344CB8AC3E}">
        <p14:creationId xmlns:p14="http://schemas.microsoft.com/office/powerpoint/2010/main" val="3425920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A36E55-B9B4-C693-1F3C-29EC7CE06AE0}"/>
              </a:ext>
            </a:extLst>
          </p:cNvPr>
          <p:cNvSpPr txBox="1"/>
          <p:nvPr/>
        </p:nvSpPr>
        <p:spPr>
          <a:xfrm>
            <a:off x="461316" y="634314"/>
            <a:ext cx="7924800" cy="5478423"/>
          </a:xfrm>
          <a:prstGeom prst="rect">
            <a:avLst/>
          </a:prstGeom>
          <a:noFill/>
        </p:spPr>
        <p:txBody>
          <a:bodyPr wrap="square" rtlCol="0">
            <a:spAutoFit/>
          </a:bodyPr>
          <a:lstStyle/>
          <a:p>
            <a:r>
              <a:rPr lang="en-ZA" sz="2000" b="1" dirty="0">
                <a:latin typeface="Arial" panose="020B0604020202020204" pitchFamily="34" charset="0"/>
                <a:cs typeface="Arial" panose="020B0604020202020204" pitchFamily="34" charset="0"/>
              </a:rPr>
              <a:t>Small Molecule Tools</a:t>
            </a:r>
          </a:p>
          <a:p>
            <a:pPr marL="342900" indent="-342900">
              <a:buFont typeface="Arial" panose="020B0604020202020204" pitchFamily="34" charset="0"/>
              <a:buChar char="•"/>
            </a:pPr>
            <a:r>
              <a:rPr lang="en-ZA" dirty="0"/>
              <a:t>2D structure databases (reagents, screening compounds)</a:t>
            </a:r>
          </a:p>
          <a:p>
            <a:pPr marL="342900" indent="-342900">
              <a:buFont typeface="Arial" panose="020B0604020202020204" pitchFamily="34" charset="0"/>
              <a:buChar char="•"/>
            </a:pPr>
            <a:r>
              <a:rPr lang="en-ZA" dirty="0"/>
              <a:t>Physical property predictions (</a:t>
            </a:r>
            <a:r>
              <a:rPr lang="en-ZA" dirty="0" err="1"/>
              <a:t>lipophilicity</a:t>
            </a:r>
            <a:r>
              <a:rPr lang="en-ZA" dirty="0"/>
              <a:t>, solubility, </a:t>
            </a:r>
            <a:r>
              <a:rPr lang="en-ZA" dirty="0" err="1"/>
              <a:t>pKa</a:t>
            </a:r>
            <a:r>
              <a:rPr lang="en-ZA" dirty="0"/>
              <a:t>, </a:t>
            </a:r>
            <a:r>
              <a:rPr lang="en-ZA" dirty="0" err="1"/>
              <a:t>etc</a:t>
            </a:r>
            <a:r>
              <a:rPr lang="en-ZA" dirty="0"/>
              <a:t>)</a:t>
            </a:r>
          </a:p>
          <a:p>
            <a:pPr marL="342900" indent="-342900">
              <a:buFont typeface="Arial" panose="020B0604020202020204" pitchFamily="34" charset="0"/>
              <a:buChar char="•"/>
            </a:pPr>
            <a:r>
              <a:rPr lang="en-ZA" dirty="0"/>
              <a:t>Cambridge Crystal Structure Database</a:t>
            </a:r>
          </a:p>
          <a:p>
            <a:pPr marL="342900" indent="-342900">
              <a:buFont typeface="Arial" panose="020B0604020202020204" pitchFamily="34" charset="0"/>
              <a:buChar char="•"/>
            </a:pPr>
            <a:r>
              <a:rPr lang="en-ZA" dirty="0"/>
              <a:t>2D to 3D structure conversion </a:t>
            </a:r>
          </a:p>
          <a:p>
            <a:pPr marL="342900" indent="-342900">
              <a:buFont typeface="Arial" panose="020B0604020202020204" pitchFamily="34" charset="0"/>
              <a:buChar char="•"/>
            </a:pPr>
            <a:r>
              <a:rPr lang="en-ZA" dirty="0"/>
              <a:t>Conformation analysis </a:t>
            </a:r>
          </a:p>
          <a:p>
            <a:pPr marL="342900" indent="-342900">
              <a:buFont typeface="Arial" panose="020B0604020202020204" pitchFamily="34" charset="0"/>
              <a:buChar char="•"/>
            </a:pPr>
            <a:r>
              <a:rPr lang="en-ZA" dirty="0"/>
              <a:t>Pharmacophore model generation </a:t>
            </a:r>
          </a:p>
          <a:p>
            <a:pPr marL="342900" indent="-342900">
              <a:buFont typeface="Arial" panose="020B0604020202020204" pitchFamily="34" charset="0"/>
              <a:buChar char="•"/>
            </a:pPr>
            <a:r>
              <a:rPr lang="en-ZA" dirty="0"/>
              <a:t>Pharmacophore searching</a:t>
            </a:r>
          </a:p>
          <a:p>
            <a:pPr marL="342900" indent="-342900">
              <a:buFont typeface="Arial" panose="020B0604020202020204" pitchFamily="34" charset="0"/>
              <a:buChar char="•"/>
            </a:pPr>
            <a:r>
              <a:rPr lang="en-ZA" dirty="0"/>
              <a:t>Electronic structure properties (quantum mechanics)</a:t>
            </a:r>
          </a:p>
          <a:p>
            <a:pPr marL="342900" indent="-342900">
              <a:buFont typeface="Arial" panose="020B0604020202020204" pitchFamily="34" charset="0"/>
              <a:buChar char="•"/>
            </a:pPr>
            <a:r>
              <a:rPr lang="en-ZA" dirty="0"/>
              <a:t>Metabolism and toxicity prediction</a:t>
            </a:r>
          </a:p>
          <a:p>
            <a:pPr marL="342900" indent="-342900">
              <a:buFont typeface="Arial" panose="020B0604020202020204" pitchFamily="34" charset="0"/>
              <a:buChar char="•"/>
            </a:pPr>
            <a:r>
              <a:rPr lang="en-ZA" sz="2000" dirty="0"/>
              <a:t>……</a:t>
            </a:r>
            <a:r>
              <a:rPr lang="en-ZA" dirty="0"/>
              <a:t>	</a:t>
            </a:r>
          </a:p>
          <a:p>
            <a:r>
              <a:rPr lang="en-ZA" sz="2000" b="1" dirty="0">
                <a:latin typeface="Arial" panose="020B0604020202020204" pitchFamily="34" charset="0"/>
                <a:cs typeface="Arial" panose="020B0604020202020204" pitchFamily="34" charset="0"/>
              </a:rPr>
              <a:t>Protein Tools</a:t>
            </a:r>
          </a:p>
          <a:p>
            <a:pPr marL="342900" indent="-342900">
              <a:buFont typeface="Arial" panose="020B0604020202020204" pitchFamily="34" charset="0"/>
              <a:buChar char="•"/>
            </a:pPr>
            <a:r>
              <a:rPr lang="en-ZA" dirty="0"/>
              <a:t>Protein Data Bank crystal structures</a:t>
            </a:r>
          </a:p>
          <a:p>
            <a:pPr marL="342900" indent="-342900">
              <a:buFont typeface="Arial" panose="020B0604020202020204" pitchFamily="34" charset="0"/>
              <a:buChar char="•"/>
            </a:pPr>
            <a:r>
              <a:rPr lang="en-ZA" dirty="0"/>
              <a:t>Genome databases </a:t>
            </a:r>
          </a:p>
          <a:p>
            <a:pPr marL="342900" indent="-342900">
              <a:buFont typeface="Arial" panose="020B0604020202020204" pitchFamily="34" charset="0"/>
              <a:buChar char="•"/>
            </a:pPr>
            <a:r>
              <a:rPr lang="en-ZA" dirty="0"/>
              <a:t>Homology modelling </a:t>
            </a:r>
          </a:p>
          <a:p>
            <a:pPr marL="342900" indent="-342900">
              <a:buFont typeface="Arial" panose="020B0604020202020204" pitchFamily="34" charset="0"/>
              <a:buChar char="•"/>
            </a:pPr>
            <a:r>
              <a:rPr lang="en-ZA" dirty="0"/>
              <a:t>Protein-ligand docking and scoring</a:t>
            </a:r>
          </a:p>
          <a:p>
            <a:pPr marL="342900" indent="-342900">
              <a:buFont typeface="Arial" panose="020B0604020202020204" pitchFamily="34" charset="0"/>
              <a:buChar char="•"/>
            </a:pPr>
            <a:r>
              <a:rPr lang="en-ZA" dirty="0"/>
              <a:t>Active-site ‘hotspot’ analysis </a:t>
            </a:r>
          </a:p>
          <a:p>
            <a:pPr marL="342900" indent="-342900">
              <a:buFont typeface="Arial" panose="020B0604020202020204" pitchFamily="34" charset="0"/>
              <a:buChar char="•"/>
            </a:pPr>
            <a:r>
              <a:rPr lang="en-ZA" dirty="0"/>
              <a:t>Molecular dynamics</a:t>
            </a:r>
          </a:p>
          <a:p>
            <a:pPr marL="342900" indent="-342900">
              <a:buFont typeface="Arial" panose="020B0604020202020204" pitchFamily="34" charset="0"/>
              <a:buChar char="•"/>
            </a:pPr>
            <a:r>
              <a:rPr lang="en-ZA" sz="2000" dirty="0"/>
              <a:t>…..</a:t>
            </a:r>
          </a:p>
        </p:txBody>
      </p:sp>
      <p:sp>
        <p:nvSpPr>
          <p:cNvPr id="6" name="TextBox 5">
            <a:extLst>
              <a:ext uri="{FF2B5EF4-FFF2-40B4-BE49-F238E27FC236}">
                <a16:creationId xmlns:a16="http://schemas.microsoft.com/office/drawing/2014/main" id="{4D8FC250-E8C6-0F2E-0AC9-E72E117D8D03}"/>
              </a:ext>
            </a:extLst>
          </p:cNvPr>
          <p:cNvSpPr txBox="1"/>
          <p:nvPr/>
        </p:nvSpPr>
        <p:spPr>
          <a:xfrm>
            <a:off x="1223320" y="5808466"/>
            <a:ext cx="6796215" cy="461665"/>
          </a:xfrm>
          <a:prstGeom prst="rect">
            <a:avLst/>
          </a:prstGeom>
          <a:solidFill>
            <a:srgbClr val="00FFCC"/>
          </a:solidFill>
        </p:spPr>
        <p:txBody>
          <a:bodyPr wrap="square" rtlCol="0">
            <a:spAutoFit/>
          </a:bodyPr>
          <a:lstStyle/>
          <a:p>
            <a:r>
              <a:rPr lang="en-ZA" sz="2400" b="1" dirty="0"/>
              <a:t>As much or more about thinking than calculations!!!</a:t>
            </a:r>
            <a:endParaRPr lang="en-ZA" sz="2400" dirty="0"/>
          </a:p>
        </p:txBody>
      </p:sp>
      <p:sp>
        <p:nvSpPr>
          <p:cNvPr id="7" name="Title 1">
            <a:extLst>
              <a:ext uri="{FF2B5EF4-FFF2-40B4-BE49-F238E27FC236}">
                <a16:creationId xmlns:a16="http://schemas.microsoft.com/office/drawing/2014/main" id="{91DBECA8-79CF-ECAF-9220-E7F2C696653C}"/>
              </a:ext>
            </a:extLst>
          </p:cNvPr>
          <p:cNvSpPr>
            <a:spLocks noGrp="1"/>
          </p:cNvSpPr>
          <p:nvPr>
            <p:ph type="title"/>
          </p:nvPr>
        </p:nvSpPr>
        <p:spPr>
          <a:xfrm>
            <a:off x="461316" y="100738"/>
            <a:ext cx="8080518" cy="644525"/>
          </a:xfrm>
        </p:spPr>
        <p:txBody>
          <a:bodyPr>
            <a:noAutofit/>
          </a:bodyPr>
          <a:lstStyle/>
          <a:p>
            <a:r>
              <a:rPr lang="en-ZA" b="1" dirty="0">
                <a:cs typeface="Arial" panose="020B0604020202020204" pitchFamily="34" charset="0"/>
              </a:rPr>
              <a:t>Computer-Aided Drug Design Tools </a:t>
            </a:r>
          </a:p>
        </p:txBody>
      </p:sp>
    </p:spTree>
    <p:extLst>
      <p:ext uri="{BB962C8B-B14F-4D97-AF65-F5344CB8AC3E}">
        <p14:creationId xmlns:p14="http://schemas.microsoft.com/office/powerpoint/2010/main" val="385764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47659-FAC4-3A81-F8EE-CDAB9FB2F071}"/>
              </a:ext>
            </a:extLst>
          </p:cNvPr>
          <p:cNvSpPr>
            <a:spLocks noGrp="1"/>
          </p:cNvSpPr>
          <p:nvPr>
            <p:ph type="title"/>
          </p:nvPr>
        </p:nvSpPr>
        <p:spPr>
          <a:xfrm>
            <a:off x="479376" y="177322"/>
            <a:ext cx="6827635" cy="645069"/>
          </a:xfrm>
        </p:spPr>
        <p:txBody>
          <a:bodyPr>
            <a:normAutofit fontScale="90000"/>
          </a:bodyPr>
          <a:lstStyle/>
          <a:p>
            <a:r>
              <a:rPr lang="en-US" sz="3600" b="1" dirty="0">
                <a:cs typeface="Arial" pitchFamily="34" charset="0"/>
              </a:rPr>
              <a:t>Ligand-Based Scaffold Hopping</a:t>
            </a:r>
            <a:endParaRPr lang="en-US" dirty="0"/>
          </a:p>
        </p:txBody>
      </p:sp>
      <p:sp>
        <p:nvSpPr>
          <p:cNvPr id="5" name="Rectangle 3">
            <a:extLst>
              <a:ext uri="{FF2B5EF4-FFF2-40B4-BE49-F238E27FC236}">
                <a16:creationId xmlns:a16="http://schemas.microsoft.com/office/drawing/2014/main" id="{C43E6265-2746-16DB-2681-092C0998CB46}"/>
              </a:ext>
            </a:extLst>
          </p:cNvPr>
          <p:cNvSpPr txBox="1">
            <a:spLocks noChangeArrowheads="1"/>
          </p:cNvSpPr>
          <p:nvPr/>
        </p:nvSpPr>
        <p:spPr>
          <a:xfrm>
            <a:off x="479376" y="2420888"/>
            <a:ext cx="8544441" cy="417646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1" dirty="0"/>
              <a:t>Phenotypic hit from whole cell antibacterial screen</a:t>
            </a:r>
          </a:p>
          <a:p>
            <a:pPr>
              <a:lnSpc>
                <a:spcPct val="100000"/>
              </a:lnSpc>
            </a:pPr>
            <a:r>
              <a:rPr lang="en-US" b="1" dirty="0"/>
              <a:t>Topoisomerase inhibitors in patents</a:t>
            </a:r>
          </a:p>
          <a:p>
            <a:pPr>
              <a:lnSpc>
                <a:spcPct val="100000"/>
              </a:lnSpc>
            </a:pPr>
            <a:r>
              <a:rPr lang="en-US" b="1" dirty="0"/>
              <a:t>Attractive series with novel mechanism</a:t>
            </a:r>
          </a:p>
          <a:p>
            <a:pPr lvl="1">
              <a:lnSpc>
                <a:spcPct val="100000"/>
              </a:lnSpc>
            </a:pPr>
            <a:r>
              <a:rPr lang="en-US" dirty="0"/>
              <a:t>Potent broad spectrum antibacterial activity</a:t>
            </a:r>
          </a:p>
          <a:p>
            <a:pPr lvl="1">
              <a:lnSpc>
                <a:spcPct val="100000"/>
              </a:lnSpc>
            </a:pPr>
            <a:r>
              <a:rPr lang="en-US" dirty="0"/>
              <a:t>Excellent drug-like properties</a:t>
            </a:r>
          </a:p>
          <a:p>
            <a:pPr lvl="1">
              <a:lnSpc>
                <a:spcPct val="100000"/>
              </a:lnSpc>
            </a:pPr>
            <a:r>
              <a:rPr lang="en-US" dirty="0"/>
              <a:t>No cross resistance with clinical agents (e.g. fluoroquinolones)</a:t>
            </a:r>
          </a:p>
          <a:p>
            <a:pPr>
              <a:lnSpc>
                <a:spcPct val="100000"/>
              </a:lnSpc>
            </a:pPr>
            <a:r>
              <a:rPr lang="en-US" b="1" dirty="0"/>
              <a:t>Challenges</a:t>
            </a:r>
            <a:endParaRPr lang="en-US" dirty="0"/>
          </a:p>
          <a:p>
            <a:pPr lvl="1">
              <a:lnSpc>
                <a:spcPct val="100000"/>
              </a:lnSpc>
            </a:pPr>
            <a:r>
              <a:rPr lang="en-US" dirty="0"/>
              <a:t>Significant cardiovascular risk</a:t>
            </a:r>
          </a:p>
          <a:p>
            <a:pPr lvl="2">
              <a:lnSpc>
                <a:spcPct val="110000"/>
              </a:lnSpc>
            </a:pPr>
            <a:r>
              <a:rPr lang="en-US" dirty="0"/>
              <a:t>Original lead from sodium channel blocker program (GSK)</a:t>
            </a:r>
          </a:p>
          <a:p>
            <a:pPr>
              <a:lnSpc>
                <a:spcPct val="110000"/>
              </a:lnSpc>
            </a:pPr>
            <a:r>
              <a:rPr lang="en-US" b="1" dirty="0">
                <a:solidFill>
                  <a:srgbClr val="BA0698"/>
                </a:solidFill>
              </a:rPr>
              <a:t>No protein-ligand x-ray structure available</a:t>
            </a:r>
          </a:p>
          <a:p>
            <a:pPr>
              <a:lnSpc>
                <a:spcPct val="100000"/>
              </a:lnSpc>
              <a:buFont typeface="Times" pitchFamily="18" charset="0"/>
              <a:buNone/>
            </a:pPr>
            <a:endParaRPr lang="en-US" sz="1800" dirty="0"/>
          </a:p>
        </p:txBody>
      </p:sp>
      <p:pic>
        <p:nvPicPr>
          <p:cNvPr id="6" name="Picture 5">
            <a:extLst>
              <a:ext uri="{FF2B5EF4-FFF2-40B4-BE49-F238E27FC236}">
                <a16:creationId xmlns:a16="http://schemas.microsoft.com/office/drawing/2014/main" id="{F7E46833-42C5-2D21-85F7-9C737A467D35}"/>
              </a:ext>
            </a:extLst>
          </p:cNvPr>
          <p:cNvPicPr>
            <a:picLocks noChangeAspect="1"/>
          </p:cNvPicPr>
          <p:nvPr/>
        </p:nvPicPr>
        <p:blipFill>
          <a:blip r:embed="rId2"/>
          <a:stretch>
            <a:fillRect/>
          </a:stretch>
        </p:blipFill>
        <p:spPr>
          <a:xfrm>
            <a:off x="623392" y="936797"/>
            <a:ext cx="3685959" cy="1255280"/>
          </a:xfrm>
          <a:prstGeom prst="rect">
            <a:avLst/>
          </a:prstGeom>
        </p:spPr>
      </p:pic>
    </p:spTree>
    <p:extLst>
      <p:ext uri="{BB962C8B-B14F-4D97-AF65-F5344CB8AC3E}">
        <p14:creationId xmlns:p14="http://schemas.microsoft.com/office/powerpoint/2010/main" val="3550690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32B4-D1F6-EDAA-755A-EAFD941A71D9}"/>
              </a:ext>
            </a:extLst>
          </p:cNvPr>
          <p:cNvSpPr>
            <a:spLocks noGrp="1"/>
          </p:cNvSpPr>
          <p:nvPr>
            <p:ph type="title"/>
          </p:nvPr>
        </p:nvSpPr>
        <p:spPr>
          <a:xfrm>
            <a:off x="623392" y="508904"/>
            <a:ext cx="6827635" cy="645069"/>
          </a:xfrm>
        </p:spPr>
        <p:txBody>
          <a:bodyPr/>
          <a:lstStyle/>
          <a:p>
            <a:r>
              <a:rPr lang="en-US" b="1" dirty="0"/>
              <a:t>Pharmacophore Models</a:t>
            </a:r>
          </a:p>
        </p:txBody>
      </p:sp>
      <p:sp>
        <p:nvSpPr>
          <p:cNvPr id="5" name="Content Placeholder 3">
            <a:extLst>
              <a:ext uri="{FF2B5EF4-FFF2-40B4-BE49-F238E27FC236}">
                <a16:creationId xmlns:a16="http://schemas.microsoft.com/office/drawing/2014/main" id="{E542B8B3-422E-19C5-9980-60E54AA4E743}"/>
              </a:ext>
            </a:extLst>
          </p:cNvPr>
          <p:cNvSpPr txBox="1">
            <a:spLocks/>
          </p:cNvSpPr>
          <p:nvPr/>
        </p:nvSpPr>
        <p:spPr>
          <a:xfrm>
            <a:off x="695400" y="1551518"/>
            <a:ext cx="8056662" cy="44750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tx1"/>
                </a:solidFill>
                <a:latin typeface="Montserrat Bold" panose="000008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ontserrat regular"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serrat regular"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regular"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2400" b="1" dirty="0">
                <a:latin typeface="Arial" panose="020B0604020202020204" pitchFamily="34" charset="0"/>
                <a:cs typeface="Arial" panose="020B0604020202020204" pitchFamily="34" charset="0"/>
              </a:rPr>
              <a:t>An ensemble of steric and electronic features necessary to ensure the optimal interactions with a specific biological target and to trigger (or block) its biological response </a:t>
            </a:r>
            <a:r>
              <a:rPr lang="en-ZA" sz="2400" b="1" i="1" dirty="0">
                <a:latin typeface="Arial" panose="020B0604020202020204" pitchFamily="34" charset="0"/>
                <a:cs typeface="Arial" panose="020B0604020202020204" pitchFamily="34" charset="0"/>
              </a:rPr>
              <a:t>(and the 3D relationship between those features)</a:t>
            </a:r>
          </a:p>
          <a:p>
            <a:endParaRPr lang="en-ZA" sz="2400" i="1" dirty="0">
              <a:latin typeface="Arial" panose="020B0604020202020204" pitchFamily="34" charset="0"/>
              <a:cs typeface="Arial" panose="020B0604020202020204" pitchFamily="34" charset="0"/>
            </a:endParaRPr>
          </a:p>
          <a:p>
            <a:r>
              <a:rPr lang="en-ZA" sz="2400" b="1" dirty="0">
                <a:latin typeface="Arial" panose="020B0604020202020204" pitchFamily="34" charset="0"/>
                <a:cs typeface="Arial" panose="020B0604020202020204" pitchFamily="34" charset="0"/>
              </a:rPr>
              <a:t>Pharmacophore features can include:</a:t>
            </a:r>
          </a:p>
          <a:p>
            <a:pPr lvl="1"/>
            <a:r>
              <a:rPr lang="en-ZA" sz="2100" dirty="0">
                <a:latin typeface="Arial" panose="020B0604020202020204" pitchFamily="34" charset="0"/>
                <a:cs typeface="Arial" panose="020B0604020202020204" pitchFamily="34" charset="0"/>
              </a:rPr>
              <a:t>Hydrogen-bond donors and acceptors</a:t>
            </a:r>
          </a:p>
          <a:p>
            <a:pPr lvl="1"/>
            <a:r>
              <a:rPr lang="en-ZA" sz="2100" dirty="0">
                <a:latin typeface="Arial" panose="020B0604020202020204" pitchFamily="34" charset="0"/>
                <a:cs typeface="Arial" panose="020B0604020202020204" pitchFamily="34" charset="0"/>
              </a:rPr>
              <a:t>Aromatic rings</a:t>
            </a:r>
          </a:p>
          <a:p>
            <a:pPr lvl="1"/>
            <a:r>
              <a:rPr lang="en-ZA" sz="2100" dirty="0">
                <a:latin typeface="Arial" panose="020B0604020202020204" pitchFamily="34" charset="0"/>
                <a:cs typeface="Arial" panose="020B0604020202020204" pitchFamily="34" charset="0"/>
              </a:rPr>
              <a:t>Positive or negative charges</a:t>
            </a:r>
          </a:p>
          <a:p>
            <a:pPr lvl="1"/>
            <a:r>
              <a:rPr lang="en-ZA" sz="2100" dirty="0">
                <a:latin typeface="Arial" panose="020B0604020202020204" pitchFamily="34" charset="0"/>
                <a:cs typeface="Arial" panose="020B0604020202020204" pitchFamily="34" charset="0"/>
              </a:rPr>
              <a:t>Hydrophobic groups</a:t>
            </a:r>
          </a:p>
          <a:p>
            <a:pPr lvl="1"/>
            <a:endParaRPr lang="en-ZA" sz="2100" i="1" dirty="0">
              <a:latin typeface="Arial" panose="020B0604020202020204" pitchFamily="34" charset="0"/>
              <a:cs typeface="Arial" panose="020B0604020202020204" pitchFamily="34" charset="0"/>
            </a:endParaRPr>
          </a:p>
          <a:p>
            <a:endParaRPr lang="en-ZA" dirty="0"/>
          </a:p>
        </p:txBody>
      </p:sp>
      <p:pic>
        <p:nvPicPr>
          <p:cNvPr id="6" name="Picture 5">
            <a:extLst>
              <a:ext uri="{FF2B5EF4-FFF2-40B4-BE49-F238E27FC236}">
                <a16:creationId xmlns:a16="http://schemas.microsoft.com/office/drawing/2014/main" id="{543DBDD3-88D7-27DF-F75C-79CDEE2AC930}"/>
              </a:ext>
            </a:extLst>
          </p:cNvPr>
          <p:cNvPicPr>
            <a:picLocks noChangeAspect="1"/>
          </p:cNvPicPr>
          <p:nvPr/>
        </p:nvPicPr>
        <p:blipFill>
          <a:blip r:embed="rId2"/>
          <a:stretch>
            <a:fillRect/>
          </a:stretch>
        </p:blipFill>
        <p:spPr>
          <a:xfrm>
            <a:off x="6384032" y="3789040"/>
            <a:ext cx="2857500" cy="2143125"/>
          </a:xfrm>
          <a:prstGeom prst="rect">
            <a:avLst/>
          </a:prstGeom>
        </p:spPr>
      </p:pic>
    </p:spTree>
    <p:extLst>
      <p:ext uri="{BB962C8B-B14F-4D97-AF65-F5344CB8AC3E}">
        <p14:creationId xmlns:p14="http://schemas.microsoft.com/office/powerpoint/2010/main" val="229814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0BC3-AABA-553A-B767-F5361F96B2D3}"/>
              </a:ext>
            </a:extLst>
          </p:cNvPr>
          <p:cNvSpPr>
            <a:spLocks noGrp="1"/>
          </p:cNvSpPr>
          <p:nvPr>
            <p:ph type="title"/>
          </p:nvPr>
        </p:nvSpPr>
        <p:spPr>
          <a:xfrm>
            <a:off x="525884" y="214731"/>
            <a:ext cx="8280920" cy="645069"/>
          </a:xfrm>
        </p:spPr>
        <p:txBody>
          <a:bodyPr>
            <a:normAutofit fontScale="90000"/>
          </a:bodyPr>
          <a:lstStyle/>
          <a:p>
            <a:r>
              <a:rPr lang="en-US" b="1" dirty="0">
                <a:latin typeface="Arial" pitchFamily="34" charset="0"/>
                <a:cs typeface="Arial" pitchFamily="34" charset="0"/>
              </a:rPr>
              <a:t>Pharmacophore Model Based on Patents</a:t>
            </a:r>
            <a:endParaRPr lang="en-US" dirty="0"/>
          </a:p>
        </p:txBody>
      </p:sp>
      <p:graphicFrame>
        <p:nvGraphicFramePr>
          <p:cNvPr id="5" name="Object 6">
            <a:extLst>
              <a:ext uri="{FF2B5EF4-FFF2-40B4-BE49-F238E27FC236}">
                <a16:creationId xmlns:a16="http://schemas.microsoft.com/office/drawing/2014/main" id="{AB8E6839-6887-8879-AC9D-52927190BB21}"/>
              </a:ext>
            </a:extLst>
          </p:cNvPr>
          <p:cNvGraphicFramePr>
            <a:graphicFrameLocks noChangeAspect="1"/>
          </p:cNvGraphicFramePr>
          <p:nvPr>
            <p:extLst>
              <p:ext uri="{D42A27DB-BD31-4B8C-83A1-F6EECF244321}">
                <p14:modId xmlns:p14="http://schemas.microsoft.com/office/powerpoint/2010/main" val="3661041376"/>
              </p:ext>
            </p:extLst>
          </p:nvPr>
        </p:nvGraphicFramePr>
        <p:xfrm>
          <a:off x="765072" y="1021062"/>
          <a:ext cx="3901272" cy="3156237"/>
        </p:xfrm>
        <a:graphic>
          <a:graphicData uri="http://schemas.openxmlformats.org/presentationml/2006/ole">
            <mc:AlternateContent xmlns:mc="http://schemas.openxmlformats.org/markup-compatibility/2006">
              <mc:Choice xmlns:v="urn:schemas-microsoft-com:vml" Requires="v">
                <p:oleObj name="MDLDrawObject Class" r:id="rId2" imgW="5890260" imgH="4759960" progId="ISISServer">
                  <p:embed/>
                </p:oleObj>
              </mc:Choice>
              <mc:Fallback>
                <p:oleObj name="MDLDrawObject Class" r:id="rId2" imgW="5890260" imgH="4759960" progId="ISISServer">
                  <p:embed/>
                  <p:pic>
                    <p:nvPicPr>
                      <p:cNvPr id="5" name="Object 6">
                        <a:extLst>
                          <a:ext uri="{FF2B5EF4-FFF2-40B4-BE49-F238E27FC236}">
                            <a16:creationId xmlns:a16="http://schemas.microsoft.com/office/drawing/2014/main" id="{AB8E6839-6887-8879-AC9D-52927190B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72" y="1021062"/>
                        <a:ext cx="3901272" cy="3156237"/>
                      </a:xfrm>
                      <a:prstGeom prst="rect">
                        <a:avLst/>
                      </a:prstGeom>
                      <a:noFill/>
                    </p:spPr>
                  </p:pic>
                </p:oleObj>
              </mc:Fallback>
            </mc:AlternateContent>
          </a:graphicData>
        </a:graphic>
      </p:graphicFrame>
      <p:grpSp>
        <p:nvGrpSpPr>
          <p:cNvPr id="6" name="Group 5">
            <a:extLst>
              <a:ext uri="{FF2B5EF4-FFF2-40B4-BE49-F238E27FC236}">
                <a16:creationId xmlns:a16="http://schemas.microsoft.com/office/drawing/2014/main" id="{7043C085-CE08-F4FD-761A-609FDC2EA403}"/>
              </a:ext>
            </a:extLst>
          </p:cNvPr>
          <p:cNvGrpSpPr/>
          <p:nvPr/>
        </p:nvGrpSpPr>
        <p:grpSpPr>
          <a:xfrm>
            <a:off x="767408" y="4529310"/>
            <a:ext cx="4884788" cy="1791424"/>
            <a:chOff x="1371600" y="4267198"/>
            <a:chExt cx="6773694" cy="2091156"/>
          </a:xfrm>
        </p:grpSpPr>
        <p:grpSp>
          <p:nvGrpSpPr>
            <p:cNvPr id="7" name="Group 21">
              <a:extLst>
                <a:ext uri="{FF2B5EF4-FFF2-40B4-BE49-F238E27FC236}">
                  <a16:creationId xmlns:a16="http://schemas.microsoft.com/office/drawing/2014/main" id="{3A7D8517-F8C2-237E-51C3-9934985BDA20}"/>
                </a:ext>
              </a:extLst>
            </p:cNvPr>
            <p:cNvGrpSpPr/>
            <p:nvPr/>
          </p:nvGrpSpPr>
          <p:grpSpPr>
            <a:xfrm>
              <a:off x="1371600" y="4267198"/>
              <a:ext cx="6773694" cy="1811977"/>
              <a:chOff x="1507065" y="4821155"/>
              <a:chExt cx="5053390" cy="1351791"/>
            </a:xfrm>
          </p:grpSpPr>
          <p:pic>
            <p:nvPicPr>
              <p:cNvPr id="10" name="Picture 2" descr="L:\Infection\science\Eyermann\QuinFF\quinff_original_pharmacophore_model_top.jpeg">
                <a:extLst>
                  <a:ext uri="{FF2B5EF4-FFF2-40B4-BE49-F238E27FC236}">
                    <a16:creationId xmlns:a16="http://schemas.microsoft.com/office/drawing/2014/main" id="{0A9A2C84-47A6-0092-ABDC-4DB05CFA8A65}"/>
                  </a:ext>
                </a:extLst>
              </p:cNvPr>
              <p:cNvPicPr>
                <a:picLocks noChangeAspect="1" noChangeArrowheads="1"/>
              </p:cNvPicPr>
              <p:nvPr/>
            </p:nvPicPr>
            <p:blipFill>
              <a:blip r:embed="rId4" cstate="print"/>
              <a:srcRect l="14957" t="9581" r="11253" b="15968"/>
              <a:stretch>
                <a:fillRect/>
              </a:stretch>
            </p:blipFill>
            <p:spPr bwMode="auto">
              <a:xfrm>
                <a:off x="4122055" y="4829922"/>
                <a:ext cx="2438400" cy="1343024"/>
              </a:xfrm>
              <a:prstGeom prst="rect">
                <a:avLst/>
              </a:prstGeom>
              <a:noFill/>
              <a:ln w="9525">
                <a:noFill/>
                <a:miter lim="800000"/>
                <a:headEnd/>
                <a:tailEnd/>
              </a:ln>
            </p:spPr>
          </p:pic>
          <p:pic>
            <p:nvPicPr>
              <p:cNvPr id="11" name="Picture 1" descr="L:\Infection\science\Eyermann\QuinFF\quinff_original_pharmacophore_model_side.jpeg">
                <a:extLst>
                  <a:ext uri="{FF2B5EF4-FFF2-40B4-BE49-F238E27FC236}">
                    <a16:creationId xmlns:a16="http://schemas.microsoft.com/office/drawing/2014/main" id="{3F13E64E-05FC-B4CF-5387-894375CFD7F8}"/>
                  </a:ext>
                </a:extLst>
              </p:cNvPr>
              <p:cNvPicPr>
                <a:picLocks noChangeAspect="1" noChangeArrowheads="1"/>
              </p:cNvPicPr>
              <p:nvPr/>
            </p:nvPicPr>
            <p:blipFill>
              <a:blip r:embed="rId5" cstate="print"/>
              <a:srcRect l="16382" t="20073" r="11966" b="19540"/>
              <a:stretch>
                <a:fillRect/>
              </a:stretch>
            </p:blipFill>
            <p:spPr bwMode="auto">
              <a:xfrm>
                <a:off x="1507065" y="4821155"/>
                <a:ext cx="2590800" cy="1343023"/>
              </a:xfrm>
              <a:prstGeom prst="rect">
                <a:avLst/>
              </a:prstGeom>
              <a:noFill/>
              <a:ln w="9525">
                <a:noFill/>
                <a:miter lim="800000"/>
                <a:headEnd/>
                <a:tailEnd/>
              </a:ln>
            </p:spPr>
          </p:pic>
        </p:grpSp>
        <p:sp>
          <p:nvSpPr>
            <p:cNvPr id="8" name="TextBox 7">
              <a:extLst>
                <a:ext uri="{FF2B5EF4-FFF2-40B4-BE49-F238E27FC236}">
                  <a16:creationId xmlns:a16="http://schemas.microsoft.com/office/drawing/2014/main" id="{7F604B52-5C1F-79EC-F45E-5F805BD89D3F}"/>
                </a:ext>
              </a:extLst>
            </p:cNvPr>
            <p:cNvSpPr txBox="1"/>
            <p:nvPr/>
          </p:nvSpPr>
          <p:spPr>
            <a:xfrm>
              <a:off x="2527379" y="6019800"/>
              <a:ext cx="1089850" cy="338554"/>
            </a:xfrm>
            <a:prstGeom prst="rect">
              <a:avLst/>
            </a:prstGeom>
            <a:noFill/>
          </p:spPr>
          <p:txBody>
            <a:bodyPr wrap="none" rtlCol="0">
              <a:spAutoFit/>
            </a:bodyPr>
            <a:lstStyle/>
            <a:p>
              <a:r>
                <a:rPr lang="en-US" sz="1600" dirty="0"/>
                <a:t>Side View</a:t>
              </a:r>
            </a:p>
          </p:txBody>
        </p:sp>
        <p:sp>
          <p:nvSpPr>
            <p:cNvPr id="9" name="Rectangle 8">
              <a:extLst>
                <a:ext uri="{FF2B5EF4-FFF2-40B4-BE49-F238E27FC236}">
                  <a16:creationId xmlns:a16="http://schemas.microsoft.com/office/drawing/2014/main" id="{447DA173-28CB-E3B4-9003-D14F9B1A3618}"/>
                </a:ext>
              </a:extLst>
            </p:cNvPr>
            <p:cNvSpPr/>
            <p:nvPr/>
          </p:nvSpPr>
          <p:spPr>
            <a:xfrm>
              <a:off x="5791200" y="6019800"/>
              <a:ext cx="1010982" cy="338554"/>
            </a:xfrm>
            <a:prstGeom prst="rect">
              <a:avLst/>
            </a:prstGeom>
          </p:spPr>
          <p:txBody>
            <a:bodyPr wrap="none">
              <a:spAutoFit/>
            </a:bodyPr>
            <a:lstStyle/>
            <a:p>
              <a:r>
                <a:rPr lang="en-US" sz="1600" dirty="0"/>
                <a:t>Top View</a:t>
              </a:r>
            </a:p>
          </p:txBody>
        </p:sp>
      </p:grpSp>
      <p:sp>
        <p:nvSpPr>
          <p:cNvPr id="12" name="Rectangle 11">
            <a:extLst>
              <a:ext uri="{FF2B5EF4-FFF2-40B4-BE49-F238E27FC236}">
                <a16:creationId xmlns:a16="http://schemas.microsoft.com/office/drawing/2014/main" id="{DEF14A58-E487-2B74-680F-E2F3F9F17F59}"/>
              </a:ext>
            </a:extLst>
          </p:cNvPr>
          <p:cNvSpPr/>
          <p:nvPr/>
        </p:nvSpPr>
        <p:spPr>
          <a:xfrm>
            <a:off x="5000031" y="1152630"/>
            <a:ext cx="3227294" cy="2893100"/>
          </a:xfrm>
          <a:prstGeom prst="rect">
            <a:avLst/>
          </a:prstGeom>
        </p:spPr>
        <p:txBody>
          <a:bodyPr wrap="square">
            <a:spAutoFit/>
          </a:bodyPr>
          <a:lstStyle/>
          <a:p>
            <a:pPr marL="173038" indent="-173038"/>
            <a:endParaRPr lang="en-US" sz="2000" dirty="0">
              <a:solidFill>
                <a:srgbClr val="442359"/>
              </a:solidFill>
            </a:endParaRPr>
          </a:p>
          <a:p>
            <a:pPr marL="285750" indent="-285750">
              <a:buFont typeface="Arial" panose="020B0604020202020204" pitchFamily="34" charset="0"/>
              <a:buChar char="•"/>
            </a:pPr>
            <a:r>
              <a:rPr lang="en-US" b="1" dirty="0">
                <a:solidFill>
                  <a:srgbClr val="442359"/>
                </a:solidFill>
              </a:rPr>
              <a:t>Select </a:t>
            </a:r>
            <a:r>
              <a:rPr lang="en-US" b="1" dirty="0" err="1">
                <a:solidFill>
                  <a:srgbClr val="442359"/>
                </a:solidFill>
              </a:rPr>
              <a:t>conformationally</a:t>
            </a:r>
            <a:r>
              <a:rPr lang="en-US" b="1" dirty="0">
                <a:solidFill>
                  <a:srgbClr val="442359"/>
                </a:solidFill>
              </a:rPr>
              <a:t> constrained analogs</a:t>
            </a:r>
          </a:p>
          <a:p>
            <a:pPr marL="173038" indent="-173038">
              <a:buFontTx/>
              <a:buChar char="•"/>
            </a:pPr>
            <a:endParaRPr lang="en-US" b="1" dirty="0">
              <a:solidFill>
                <a:srgbClr val="442359"/>
              </a:solidFill>
            </a:endParaRPr>
          </a:p>
          <a:p>
            <a:pPr marL="173038" indent="-173038">
              <a:buFontTx/>
              <a:buChar char="•"/>
            </a:pPr>
            <a:r>
              <a:rPr lang="en-US" b="1" dirty="0">
                <a:solidFill>
                  <a:srgbClr val="442359"/>
                </a:solidFill>
              </a:rPr>
              <a:t>Overlap ring centers and H-bond donors/acceptors using QXP software</a:t>
            </a:r>
          </a:p>
          <a:p>
            <a:pPr>
              <a:buFontTx/>
              <a:buChar char="•"/>
            </a:pPr>
            <a:endParaRPr lang="en-US" b="1" dirty="0">
              <a:solidFill>
                <a:srgbClr val="442359"/>
              </a:solidFill>
            </a:endParaRPr>
          </a:p>
          <a:p>
            <a:pPr marL="173038" indent="-173038">
              <a:buFontTx/>
              <a:buChar char="•"/>
            </a:pPr>
            <a:r>
              <a:rPr lang="en-US" b="1" dirty="0">
                <a:solidFill>
                  <a:srgbClr val="442359"/>
                </a:solidFill>
              </a:rPr>
              <a:t>Use MM and QM to confirm </a:t>
            </a:r>
            <a:r>
              <a:rPr lang="en-US" b="1" u="sng" dirty="0">
                <a:solidFill>
                  <a:srgbClr val="442359"/>
                </a:solidFill>
              </a:rPr>
              <a:t>low-energy conformers</a:t>
            </a:r>
            <a:endParaRPr lang="en-US" b="1" dirty="0">
              <a:solidFill>
                <a:srgbClr val="442359"/>
              </a:solidFill>
            </a:endParaRPr>
          </a:p>
        </p:txBody>
      </p:sp>
      <p:sp>
        <p:nvSpPr>
          <p:cNvPr id="13" name="Text Box 41">
            <a:extLst>
              <a:ext uri="{FF2B5EF4-FFF2-40B4-BE49-F238E27FC236}">
                <a16:creationId xmlns:a16="http://schemas.microsoft.com/office/drawing/2014/main" id="{2691B99B-0CC5-B3CD-9207-B40979A91D71}"/>
              </a:ext>
            </a:extLst>
          </p:cNvPr>
          <p:cNvSpPr txBox="1">
            <a:spLocks noChangeArrowheads="1"/>
          </p:cNvSpPr>
          <p:nvPr/>
        </p:nvSpPr>
        <p:spPr bwMode="invGray">
          <a:xfrm>
            <a:off x="6056763" y="5803053"/>
            <a:ext cx="4341124" cy="523862"/>
          </a:xfrm>
          <a:prstGeom prst="rect">
            <a:avLst/>
          </a:prstGeom>
          <a:solidFill>
            <a:schemeClr val="bg2"/>
          </a:solidFill>
          <a:ln w="28575">
            <a:noFill/>
            <a:miter lim="800000"/>
            <a:headEnd/>
            <a:tailEnd/>
          </a:ln>
          <a:effectLst>
            <a:outerShdw blurRad="50800" dist="38100" dir="2700000" algn="tl" rotWithShape="0">
              <a:prstClr val="black">
                <a:alpha val="40000"/>
              </a:prstClr>
            </a:outerShdw>
          </a:effectLst>
        </p:spPr>
        <p:txBody>
          <a:bodyPr wrap="square" lIns="92075" tIns="46038" rIns="92075" bIns="46038">
            <a:spAutoFit/>
          </a:bodyPr>
          <a:lstStyle/>
          <a:p>
            <a:r>
              <a:rPr lang="fr-FR" sz="1400" dirty="0">
                <a:solidFill>
                  <a:srgbClr val="442359"/>
                </a:solidFill>
              </a:rPr>
              <a:t>QXP: </a:t>
            </a:r>
            <a:r>
              <a:rPr lang="fr-FR" sz="1400" dirty="0" err="1">
                <a:solidFill>
                  <a:srgbClr val="442359"/>
                </a:solidFill>
              </a:rPr>
              <a:t>McMartin</a:t>
            </a:r>
            <a:r>
              <a:rPr lang="fr-FR" sz="1400" dirty="0">
                <a:solidFill>
                  <a:srgbClr val="442359"/>
                </a:solidFill>
              </a:rPr>
              <a:t> and </a:t>
            </a:r>
            <a:r>
              <a:rPr lang="fr-FR" sz="1400" dirty="0" err="1">
                <a:solidFill>
                  <a:srgbClr val="442359"/>
                </a:solidFill>
              </a:rPr>
              <a:t>Bohacek</a:t>
            </a:r>
            <a:r>
              <a:rPr lang="fr-FR" sz="1400" dirty="0">
                <a:solidFill>
                  <a:srgbClr val="442359"/>
                </a:solidFill>
              </a:rPr>
              <a:t>, </a:t>
            </a:r>
            <a:r>
              <a:rPr lang="fr-FR" sz="1400" i="1" dirty="0">
                <a:solidFill>
                  <a:srgbClr val="442359"/>
                </a:solidFill>
              </a:rPr>
              <a:t>J. Comput. </a:t>
            </a:r>
            <a:r>
              <a:rPr lang="fr-FR" sz="1400" i="1" dirty="0" err="1">
                <a:solidFill>
                  <a:srgbClr val="442359"/>
                </a:solidFill>
              </a:rPr>
              <a:t>Aided</a:t>
            </a:r>
            <a:r>
              <a:rPr lang="fr-FR" sz="1400" i="1" dirty="0">
                <a:solidFill>
                  <a:srgbClr val="442359"/>
                </a:solidFill>
              </a:rPr>
              <a:t> Mol . Des.,</a:t>
            </a:r>
            <a:r>
              <a:rPr lang="fr-FR" sz="1400" b="1" dirty="0"/>
              <a:t> 1997, </a:t>
            </a:r>
            <a:r>
              <a:rPr lang="fr-FR" sz="1400" i="1" dirty="0"/>
              <a:t>4</a:t>
            </a:r>
            <a:r>
              <a:rPr lang="fr-FR" sz="1400" dirty="0"/>
              <a:t>, 333.</a:t>
            </a:r>
            <a:endParaRPr lang="en-US" sz="1400" dirty="0"/>
          </a:p>
        </p:txBody>
      </p:sp>
    </p:spTree>
    <p:extLst>
      <p:ext uri="{BB962C8B-B14F-4D97-AF65-F5344CB8AC3E}">
        <p14:creationId xmlns:p14="http://schemas.microsoft.com/office/powerpoint/2010/main" val="57982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E5BC-CAB6-A481-B41B-D321FABDF9EB}"/>
              </a:ext>
            </a:extLst>
          </p:cNvPr>
          <p:cNvSpPr>
            <a:spLocks noGrp="1"/>
          </p:cNvSpPr>
          <p:nvPr>
            <p:ph type="title"/>
          </p:nvPr>
        </p:nvSpPr>
        <p:spPr>
          <a:xfrm>
            <a:off x="473514" y="-8230"/>
            <a:ext cx="9055069" cy="645069"/>
          </a:xfrm>
        </p:spPr>
        <p:txBody>
          <a:bodyPr>
            <a:noAutofit/>
          </a:bodyPr>
          <a:lstStyle/>
          <a:p>
            <a:r>
              <a:rPr lang="en-US" b="1" dirty="0"/>
              <a:t>3D Search Generates Novel Target Idea</a:t>
            </a:r>
            <a:endParaRPr lang="en-US" dirty="0"/>
          </a:p>
        </p:txBody>
      </p:sp>
      <p:grpSp>
        <p:nvGrpSpPr>
          <p:cNvPr id="7" name="Group 6">
            <a:extLst>
              <a:ext uri="{FF2B5EF4-FFF2-40B4-BE49-F238E27FC236}">
                <a16:creationId xmlns:a16="http://schemas.microsoft.com/office/drawing/2014/main" id="{75914A95-E82A-3843-79D9-18FF84984AD6}"/>
              </a:ext>
            </a:extLst>
          </p:cNvPr>
          <p:cNvGrpSpPr/>
          <p:nvPr/>
        </p:nvGrpSpPr>
        <p:grpSpPr>
          <a:xfrm>
            <a:off x="539600" y="2609494"/>
            <a:ext cx="7127540" cy="1689672"/>
            <a:chOff x="990600" y="2667000"/>
            <a:chExt cx="7127540" cy="1752601"/>
          </a:xfrm>
        </p:grpSpPr>
        <p:grpSp>
          <p:nvGrpSpPr>
            <p:cNvPr id="8" name="Group 24">
              <a:extLst>
                <a:ext uri="{FF2B5EF4-FFF2-40B4-BE49-F238E27FC236}">
                  <a16:creationId xmlns:a16="http://schemas.microsoft.com/office/drawing/2014/main" id="{B1C9C2E8-F285-BF02-6460-C9D93BBD0547}"/>
                </a:ext>
              </a:extLst>
            </p:cNvPr>
            <p:cNvGrpSpPr>
              <a:grpSpLocks/>
            </p:cNvGrpSpPr>
            <p:nvPr/>
          </p:nvGrpSpPr>
          <p:grpSpPr bwMode="auto">
            <a:xfrm>
              <a:off x="4419606" y="2667000"/>
              <a:ext cx="3698534" cy="1752601"/>
              <a:chOff x="2880" y="1872"/>
              <a:chExt cx="2264" cy="1104"/>
            </a:xfrm>
          </p:grpSpPr>
          <p:sp>
            <p:nvSpPr>
              <p:cNvPr id="10" name="Text Box 14">
                <a:extLst>
                  <a:ext uri="{FF2B5EF4-FFF2-40B4-BE49-F238E27FC236}">
                    <a16:creationId xmlns:a16="http://schemas.microsoft.com/office/drawing/2014/main" id="{C10FA7A9-8565-CA15-A7EE-DF4ADC2149C6}"/>
                  </a:ext>
                </a:extLst>
              </p:cNvPr>
              <p:cNvSpPr txBox="1">
                <a:spLocks noChangeArrowheads="1"/>
              </p:cNvSpPr>
              <p:nvPr/>
            </p:nvSpPr>
            <p:spPr bwMode="auto">
              <a:xfrm>
                <a:off x="3160" y="2453"/>
                <a:ext cx="1984" cy="523"/>
              </a:xfrm>
              <a:prstGeom prst="rect">
                <a:avLst/>
              </a:prstGeom>
              <a:noFill/>
              <a:ln w="9525">
                <a:noFill/>
                <a:miter lim="800000"/>
                <a:headEnd/>
                <a:tailEnd/>
              </a:ln>
              <a:effectLst/>
            </p:spPr>
            <p:txBody>
              <a:bodyPr wrap="none">
                <a:spAutoFit/>
              </a:bodyPr>
              <a:lstStyle/>
              <a:p>
                <a:pPr eaLnBrk="1" hangingPunct="1"/>
                <a:r>
                  <a:rPr lang="en-US" sz="1600" b="1" dirty="0"/>
                  <a:t>N-linked Hit</a:t>
                </a:r>
              </a:p>
              <a:p>
                <a:pPr eaLnBrk="1" hangingPunct="1"/>
                <a:r>
                  <a:rPr lang="en-US" sz="1600" b="1" dirty="0"/>
                  <a:t>No MIC or IC50</a:t>
                </a:r>
              </a:p>
              <a:p>
                <a:pPr eaLnBrk="1" hangingPunct="1"/>
                <a:r>
                  <a:rPr lang="en-US" sz="1600" b="1" u="sng" dirty="0">
                    <a:solidFill>
                      <a:srgbClr val="0303BD"/>
                    </a:solidFill>
                  </a:rPr>
                  <a:t>N</a:t>
                </a:r>
                <a:r>
                  <a:rPr lang="en-US" sz="1600" b="1" u="sng" dirty="0"/>
                  <a:t>-linked not covered in patents</a:t>
                </a:r>
                <a:endParaRPr lang="en-US" sz="1600" u="sng" dirty="0"/>
              </a:p>
            </p:txBody>
          </p:sp>
          <p:graphicFrame>
            <p:nvGraphicFramePr>
              <p:cNvPr id="11" name="Object 15">
                <a:extLst>
                  <a:ext uri="{FF2B5EF4-FFF2-40B4-BE49-F238E27FC236}">
                    <a16:creationId xmlns:a16="http://schemas.microsoft.com/office/drawing/2014/main" id="{11F61F1A-54DE-EE4D-851A-4374C24D2712}"/>
                  </a:ext>
                </a:extLst>
              </p:cNvPr>
              <p:cNvGraphicFramePr>
                <a:graphicFrameLocks noChangeAspect="1"/>
              </p:cNvGraphicFramePr>
              <p:nvPr/>
            </p:nvGraphicFramePr>
            <p:xfrm>
              <a:off x="2880" y="1872"/>
              <a:ext cx="1440" cy="722"/>
            </p:xfrm>
            <a:graphic>
              <a:graphicData uri="http://schemas.openxmlformats.org/presentationml/2006/ole">
                <mc:AlternateContent xmlns:mc="http://schemas.openxmlformats.org/markup-compatibility/2006">
                  <mc:Choice xmlns:v="urn:schemas-microsoft-com:vml" Requires="v">
                    <p:oleObj name="MDLDrawObject Class" r:id="rId2" imgW="3000240" imgH="1504800" progId="ISISServer">
                      <p:embed/>
                    </p:oleObj>
                  </mc:Choice>
                  <mc:Fallback>
                    <p:oleObj name="MDLDrawObject Class" r:id="rId2" imgW="3000240" imgH="1504800" progId="ISISServer">
                      <p:embed/>
                      <p:pic>
                        <p:nvPicPr>
                          <p:cNvPr id="11" name="Object 15">
                            <a:extLst>
                              <a:ext uri="{FF2B5EF4-FFF2-40B4-BE49-F238E27FC236}">
                                <a16:creationId xmlns:a16="http://schemas.microsoft.com/office/drawing/2014/main" id="{11F61F1A-54DE-EE4D-851A-4374C24D2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1872"/>
                            <a:ext cx="1440" cy="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9" name="Picture 764">
              <a:extLst>
                <a:ext uri="{FF2B5EF4-FFF2-40B4-BE49-F238E27FC236}">
                  <a16:creationId xmlns:a16="http://schemas.microsoft.com/office/drawing/2014/main" id="{E4AE31C5-13F7-9F27-32EB-B865DD1659B4}"/>
                </a:ext>
              </a:extLst>
            </p:cNvPr>
            <p:cNvPicPr>
              <a:picLocks noChangeAspect="1" noChangeArrowheads="1"/>
            </p:cNvPicPr>
            <p:nvPr/>
          </p:nvPicPr>
          <p:blipFill>
            <a:blip r:embed="rId4" cstate="print"/>
            <a:srcRect l="8333" t="16926" r="9029" b="37091"/>
            <a:stretch>
              <a:fillRect/>
            </a:stretch>
          </p:blipFill>
          <p:spPr bwMode="auto">
            <a:xfrm>
              <a:off x="990600" y="2956034"/>
              <a:ext cx="3404235" cy="1219200"/>
            </a:xfrm>
            <a:prstGeom prst="rect">
              <a:avLst/>
            </a:prstGeom>
            <a:noFill/>
            <a:ln w="9525">
              <a:noFill/>
              <a:miter lim="800000"/>
              <a:headEnd/>
              <a:tailEnd/>
            </a:ln>
          </p:spPr>
        </p:pic>
      </p:grpSp>
      <p:sp>
        <p:nvSpPr>
          <p:cNvPr id="12" name="Text Box 41">
            <a:extLst>
              <a:ext uri="{FF2B5EF4-FFF2-40B4-BE49-F238E27FC236}">
                <a16:creationId xmlns:a16="http://schemas.microsoft.com/office/drawing/2014/main" id="{C9CC16CF-34B1-07E3-8B1C-B4A11AC03D71}"/>
              </a:ext>
            </a:extLst>
          </p:cNvPr>
          <p:cNvSpPr txBox="1">
            <a:spLocks noChangeArrowheads="1"/>
          </p:cNvSpPr>
          <p:nvPr/>
        </p:nvSpPr>
        <p:spPr bwMode="invGray">
          <a:xfrm>
            <a:off x="658907" y="6125562"/>
            <a:ext cx="3733800" cy="308419"/>
          </a:xfrm>
          <a:prstGeom prst="rect">
            <a:avLst/>
          </a:prstGeom>
          <a:solidFill>
            <a:srgbClr val="E2D4AC"/>
          </a:solidFill>
          <a:ln w="28575">
            <a:noFill/>
            <a:miter lim="800000"/>
            <a:headEnd/>
            <a:tailEnd/>
          </a:ln>
          <a:effectLst>
            <a:outerShdw blurRad="50800" dist="38100" dir="2700000" algn="tl" rotWithShape="0">
              <a:prstClr val="black">
                <a:alpha val="40000"/>
              </a:prstClr>
            </a:outerShdw>
          </a:effectLst>
        </p:spPr>
        <p:txBody>
          <a:bodyPr wrap="square" lIns="92075" tIns="46038" rIns="92075" bIns="46038">
            <a:spAutoFit/>
          </a:bodyPr>
          <a:lstStyle/>
          <a:p>
            <a:r>
              <a:rPr lang="en-US" sz="1400" dirty="0" err="1"/>
              <a:t>Reck</a:t>
            </a:r>
            <a:r>
              <a:rPr lang="en-US" sz="1400" dirty="0"/>
              <a:t>, et. al., </a:t>
            </a:r>
            <a:r>
              <a:rPr lang="en-US" sz="1400" i="1" dirty="0"/>
              <a:t>J. Med. Chem.</a:t>
            </a:r>
            <a:r>
              <a:rPr lang="en-US" sz="1400" dirty="0"/>
              <a:t>  </a:t>
            </a:r>
            <a:r>
              <a:rPr lang="en-US" sz="1400" b="1" dirty="0"/>
              <a:t>2011</a:t>
            </a:r>
            <a:r>
              <a:rPr lang="en-US" sz="1400" dirty="0"/>
              <a:t>, </a:t>
            </a:r>
            <a:r>
              <a:rPr lang="en-US" sz="1400" i="1" dirty="0"/>
              <a:t>54</a:t>
            </a:r>
            <a:r>
              <a:rPr lang="en-US" sz="1400" dirty="0"/>
              <a:t>, 7834</a:t>
            </a:r>
          </a:p>
        </p:txBody>
      </p:sp>
      <p:grpSp>
        <p:nvGrpSpPr>
          <p:cNvPr id="13" name="Group 12">
            <a:extLst>
              <a:ext uri="{FF2B5EF4-FFF2-40B4-BE49-F238E27FC236}">
                <a16:creationId xmlns:a16="http://schemas.microsoft.com/office/drawing/2014/main" id="{37AC7165-F3D1-8721-7E44-13DB09E91089}"/>
              </a:ext>
            </a:extLst>
          </p:cNvPr>
          <p:cNvGrpSpPr/>
          <p:nvPr/>
        </p:nvGrpSpPr>
        <p:grpSpPr>
          <a:xfrm>
            <a:off x="473514" y="680677"/>
            <a:ext cx="5892262" cy="2195121"/>
            <a:chOff x="942144" y="622300"/>
            <a:chExt cx="5892262" cy="2276874"/>
          </a:xfrm>
        </p:grpSpPr>
        <p:sp>
          <p:nvSpPr>
            <p:cNvPr id="14" name="Text Box 17">
              <a:extLst>
                <a:ext uri="{FF2B5EF4-FFF2-40B4-BE49-F238E27FC236}">
                  <a16:creationId xmlns:a16="http://schemas.microsoft.com/office/drawing/2014/main" id="{779D393E-1115-D59D-16B7-222DDFA50014}"/>
                </a:ext>
              </a:extLst>
            </p:cNvPr>
            <p:cNvSpPr txBox="1">
              <a:spLocks noChangeArrowheads="1"/>
            </p:cNvSpPr>
            <p:nvPr/>
          </p:nvSpPr>
          <p:spPr bwMode="auto">
            <a:xfrm>
              <a:off x="942144" y="1903543"/>
              <a:ext cx="3581400" cy="584775"/>
            </a:xfrm>
            <a:prstGeom prst="rect">
              <a:avLst/>
            </a:prstGeom>
            <a:noFill/>
            <a:ln w="9525">
              <a:noFill/>
              <a:miter lim="800000"/>
              <a:headEnd/>
              <a:tailEnd/>
            </a:ln>
            <a:effectLst/>
          </p:spPr>
          <p:txBody>
            <a:bodyPr wrap="square">
              <a:spAutoFit/>
            </a:bodyPr>
            <a:lstStyle/>
            <a:p>
              <a:pPr algn="ctr" eaLnBrk="1" hangingPunct="1"/>
              <a:r>
                <a:rPr lang="en-US" sz="1600" b="1" dirty="0"/>
                <a:t>3D </a:t>
              </a:r>
              <a:r>
                <a:rPr lang="en-US" sz="1600" b="1" dirty="0" err="1"/>
                <a:t>Pharmacophore</a:t>
              </a:r>
              <a:r>
                <a:rPr lang="en-US" sz="1600" b="1" dirty="0"/>
                <a:t> Search of AstraZeneca Compound Collection</a:t>
              </a:r>
            </a:p>
          </p:txBody>
        </p:sp>
        <p:grpSp>
          <p:nvGrpSpPr>
            <p:cNvPr id="15" name="Group 14">
              <a:extLst>
                <a:ext uri="{FF2B5EF4-FFF2-40B4-BE49-F238E27FC236}">
                  <a16:creationId xmlns:a16="http://schemas.microsoft.com/office/drawing/2014/main" id="{F2D9DCC0-BBA0-B631-6C66-EC221F39AB6F}"/>
                </a:ext>
              </a:extLst>
            </p:cNvPr>
            <p:cNvGrpSpPr/>
            <p:nvPr/>
          </p:nvGrpSpPr>
          <p:grpSpPr>
            <a:xfrm>
              <a:off x="1066800" y="622300"/>
              <a:ext cx="5767606" cy="1312676"/>
              <a:chOff x="1066800" y="850900"/>
              <a:chExt cx="5767606" cy="1312676"/>
            </a:xfrm>
          </p:grpSpPr>
          <p:pic>
            <p:nvPicPr>
              <p:cNvPr id="17" name="Picture 3" descr="\\Bonfs1\jeyerman\projects\quinff\summary\gsk_amide_vs_ethyl_linker.gif">
                <a:extLst>
                  <a:ext uri="{FF2B5EF4-FFF2-40B4-BE49-F238E27FC236}">
                    <a16:creationId xmlns:a16="http://schemas.microsoft.com/office/drawing/2014/main" id="{C0E7A025-B87C-A94C-79C1-7846DF3222F1}"/>
                  </a:ext>
                </a:extLst>
              </p:cNvPr>
              <p:cNvPicPr>
                <a:picLocks noChangeAspect="1" noChangeArrowheads="1"/>
              </p:cNvPicPr>
              <p:nvPr/>
            </p:nvPicPr>
            <p:blipFill>
              <a:blip r:embed="rId5" cstate="print"/>
              <a:srcRect t="30240" b="26689"/>
              <a:stretch>
                <a:fillRect/>
              </a:stretch>
            </p:blipFill>
            <p:spPr bwMode="auto">
              <a:xfrm>
                <a:off x="1066800" y="850900"/>
                <a:ext cx="3276600" cy="1184275"/>
              </a:xfrm>
              <a:prstGeom prst="rect">
                <a:avLst/>
              </a:prstGeom>
              <a:noFill/>
              <a:ln w="57150">
                <a:solidFill>
                  <a:srgbClr val="000000"/>
                </a:solidFill>
                <a:miter lim="800000"/>
                <a:headEnd/>
                <a:tailEnd/>
              </a:ln>
            </p:spPr>
          </p:pic>
          <p:graphicFrame>
            <p:nvGraphicFramePr>
              <p:cNvPr id="18" name="Object 22">
                <a:extLst>
                  <a:ext uri="{FF2B5EF4-FFF2-40B4-BE49-F238E27FC236}">
                    <a16:creationId xmlns:a16="http://schemas.microsoft.com/office/drawing/2014/main" id="{F6F0C37E-0019-E952-7011-AFF14530A980}"/>
                  </a:ext>
                </a:extLst>
              </p:cNvPr>
              <p:cNvGraphicFramePr>
                <a:graphicFrameLocks noChangeAspect="1"/>
              </p:cNvGraphicFramePr>
              <p:nvPr>
                <p:extLst>
                  <p:ext uri="{D42A27DB-BD31-4B8C-83A1-F6EECF244321}">
                    <p14:modId xmlns:p14="http://schemas.microsoft.com/office/powerpoint/2010/main" val="949646537"/>
                  </p:ext>
                </p:extLst>
              </p:nvPr>
            </p:nvGraphicFramePr>
            <p:xfrm>
              <a:off x="4548406" y="965013"/>
              <a:ext cx="2286000" cy="1198563"/>
            </p:xfrm>
            <a:graphic>
              <a:graphicData uri="http://schemas.openxmlformats.org/presentationml/2006/ole">
                <mc:AlternateContent xmlns:mc="http://schemas.openxmlformats.org/markup-compatibility/2006">
                  <mc:Choice xmlns:v="urn:schemas-microsoft-com:vml" Requires="v">
                    <p:oleObj name="ISIS/Draw Sketch" r:id="rId6" imgW="3323880" imgH="1742760" progId="ISISServer">
                      <p:embed/>
                    </p:oleObj>
                  </mc:Choice>
                  <mc:Fallback>
                    <p:oleObj name="ISIS/Draw Sketch" r:id="rId6" imgW="3323880" imgH="1742760" progId="ISISServer">
                      <p:embed/>
                      <p:pic>
                        <p:nvPicPr>
                          <p:cNvPr id="18" name="Object 22">
                            <a:extLst>
                              <a:ext uri="{FF2B5EF4-FFF2-40B4-BE49-F238E27FC236}">
                                <a16:creationId xmlns:a16="http://schemas.microsoft.com/office/drawing/2014/main" id="{F6F0C37E-0019-E952-7011-AFF14530A9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406" y="965013"/>
                            <a:ext cx="2286000" cy="119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 name="Down Arrow 17">
              <a:extLst>
                <a:ext uri="{FF2B5EF4-FFF2-40B4-BE49-F238E27FC236}">
                  <a16:creationId xmlns:a16="http://schemas.microsoft.com/office/drawing/2014/main" id="{BC74CFB7-BC9A-FF4D-F590-673AE2ED0A21}"/>
                </a:ext>
              </a:extLst>
            </p:cNvPr>
            <p:cNvSpPr/>
            <p:nvPr/>
          </p:nvSpPr>
          <p:spPr bwMode="auto">
            <a:xfrm>
              <a:off x="2209800" y="2454166"/>
              <a:ext cx="484632" cy="445008"/>
            </a:xfrm>
            <a:prstGeom prst="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nvGrpSpPr>
          <p:cNvPr id="19" name="Group 18">
            <a:extLst>
              <a:ext uri="{FF2B5EF4-FFF2-40B4-BE49-F238E27FC236}">
                <a16:creationId xmlns:a16="http://schemas.microsoft.com/office/drawing/2014/main" id="{A201047F-CC76-E962-6B87-0FE30B0F4712}"/>
              </a:ext>
            </a:extLst>
          </p:cNvPr>
          <p:cNvGrpSpPr/>
          <p:nvPr/>
        </p:nvGrpSpPr>
        <p:grpSpPr>
          <a:xfrm>
            <a:off x="739140" y="4166775"/>
            <a:ext cx="10325412" cy="1828987"/>
            <a:chOff x="1219200" y="4279392"/>
            <a:chExt cx="10325412" cy="1897104"/>
          </a:xfrm>
        </p:grpSpPr>
        <p:graphicFrame>
          <p:nvGraphicFramePr>
            <p:cNvPr id="20" name="Object 11">
              <a:extLst>
                <a:ext uri="{FF2B5EF4-FFF2-40B4-BE49-F238E27FC236}">
                  <a16:creationId xmlns:a16="http://schemas.microsoft.com/office/drawing/2014/main" id="{064C5E03-759E-555F-5D8E-87A453B86260}"/>
                </a:ext>
              </a:extLst>
            </p:cNvPr>
            <p:cNvGraphicFramePr>
              <a:graphicFrameLocks noChangeAspect="1"/>
            </p:cNvGraphicFramePr>
            <p:nvPr>
              <p:extLst>
                <p:ext uri="{D42A27DB-BD31-4B8C-83A1-F6EECF244321}">
                  <p14:modId xmlns:p14="http://schemas.microsoft.com/office/powerpoint/2010/main" val="1625058252"/>
                </p:ext>
              </p:extLst>
            </p:nvPr>
          </p:nvGraphicFramePr>
          <p:xfrm>
            <a:off x="1371600" y="4572000"/>
            <a:ext cx="2404463" cy="1201249"/>
          </p:xfrm>
          <a:graphic>
            <a:graphicData uri="http://schemas.openxmlformats.org/presentationml/2006/ole">
              <mc:AlternateContent xmlns:mc="http://schemas.openxmlformats.org/markup-compatibility/2006">
                <mc:Choice xmlns:v="urn:schemas-microsoft-com:vml" Requires="v">
                  <p:oleObj name="ISIS/Draw Sketch" r:id="rId8" imgW="3323880" imgH="1742760" progId="ISISServer">
                    <p:embed/>
                  </p:oleObj>
                </mc:Choice>
                <mc:Fallback>
                  <p:oleObj name="ISIS/Draw Sketch" r:id="rId8" imgW="3323880" imgH="1742760" progId="ISISServer">
                    <p:embed/>
                    <p:pic>
                      <p:nvPicPr>
                        <p:cNvPr id="20" name="Object 11">
                          <a:extLst>
                            <a:ext uri="{FF2B5EF4-FFF2-40B4-BE49-F238E27FC236}">
                              <a16:creationId xmlns:a16="http://schemas.microsoft.com/office/drawing/2014/main" id="{064C5E03-759E-555F-5D8E-87A453B862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4572000"/>
                          <a:ext cx="2404463" cy="120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TextBox 20">
              <a:extLst>
                <a:ext uri="{FF2B5EF4-FFF2-40B4-BE49-F238E27FC236}">
                  <a16:creationId xmlns:a16="http://schemas.microsoft.com/office/drawing/2014/main" id="{BB17A6E2-8504-0D65-56F9-3E4E5773911B}"/>
                </a:ext>
              </a:extLst>
            </p:cNvPr>
            <p:cNvSpPr txBox="1"/>
            <p:nvPr/>
          </p:nvSpPr>
          <p:spPr>
            <a:xfrm>
              <a:off x="1219200" y="5776386"/>
              <a:ext cx="2646878" cy="400110"/>
            </a:xfrm>
            <a:prstGeom prst="rect">
              <a:avLst/>
            </a:prstGeom>
            <a:noFill/>
          </p:spPr>
          <p:txBody>
            <a:bodyPr wrap="none" rtlCol="0">
              <a:spAutoFit/>
            </a:bodyPr>
            <a:lstStyle/>
            <a:p>
              <a:r>
                <a:rPr lang="en-US" sz="2000" b="1" dirty="0"/>
                <a:t>LHS     Linker   RHS</a:t>
              </a:r>
            </a:p>
          </p:txBody>
        </p:sp>
        <p:sp>
          <p:nvSpPr>
            <p:cNvPr id="22" name="Down Arrow 18">
              <a:extLst>
                <a:ext uri="{FF2B5EF4-FFF2-40B4-BE49-F238E27FC236}">
                  <a16:creationId xmlns:a16="http://schemas.microsoft.com/office/drawing/2014/main" id="{A13C3708-6D78-0453-0D12-6B9FFDFE2852}"/>
                </a:ext>
              </a:extLst>
            </p:cNvPr>
            <p:cNvSpPr/>
            <p:nvPr/>
          </p:nvSpPr>
          <p:spPr bwMode="auto">
            <a:xfrm>
              <a:off x="2213900" y="4279392"/>
              <a:ext cx="484632" cy="445008"/>
            </a:xfrm>
            <a:prstGeom prst="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3" name="TextBox 22">
              <a:extLst>
                <a:ext uri="{FF2B5EF4-FFF2-40B4-BE49-F238E27FC236}">
                  <a16:creationId xmlns:a16="http://schemas.microsoft.com/office/drawing/2014/main" id="{31586999-E032-4CD4-B019-8BDBF6C9420E}"/>
                </a:ext>
              </a:extLst>
            </p:cNvPr>
            <p:cNvSpPr txBox="1"/>
            <p:nvPr/>
          </p:nvSpPr>
          <p:spPr>
            <a:xfrm>
              <a:off x="4419600" y="4800600"/>
              <a:ext cx="7125012" cy="893869"/>
            </a:xfrm>
            <a:prstGeom prst="rect">
              <a:avLst/>
            </a:prstGeom>
            <a:noFill/>
          </p:spPr>
          <p:txBody>
            <a:bodyPr wrap="square" rtlCol="0">
              <a:spAutoFit/>
            </a:bodyPr>
            <a:lstStyle/>
            <a:p>
              <a:r>
                <a:rPr lang="en-US" sz="1600" b="1" dirty="0">
                  <a:solidFill>
                    <a:srgbClr val="442359"/>
                  </a:solidFill>
                  <a:latin typeface="Arial" pitchFamily="34" charset="0"/>
                  <a:cs typeface="Arial" pitchFamily="34" charset="0"/>
                </a:rPr>
                <a:t>Extensive medicinal chemistry efforts explored variations in the LHS, linker and RHS groups – guided by the pharmacophore model</a:t>
              </a:r>
            </a:p>
            <a:p>
              <a:endParaRPr lang="en-US" dirty="0"/>
            </a:p>
          </p:txBody>
        </p:sp>
      </p:grpSp>
    </p:spTree>
    <p:extLst>
      <p:ext uri="{BB962C8B-B14F-4D97-AF65-F5344CB8AC3E}">
        <p14:creationId xmlns:p14="http://schemas.microsoft.com/office/powerpoint/2010/main" val="12508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C ADDA4Malaria New Pres Template" id="{E933029E-CBA0-474A-AC96-EA57A4870B9D}" vid="{A8799E34-DD9C-4A38-803B-8C5CC8BADE4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c1353f5-7107-497d-acf0-e6b1e138a18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A7C278C36E2B41AFF85E22F7DA9A7A" ma:contentTypeVersion="12" ma:contentTypeDescription="Create a new document." ma:contentTypeScope="" ma:versionID="f7881e6f67eaa2b0d57b738b71d97931">
  <xsd:schema xmlns:xsd="http://www.w3.org/2001/XMLSchema" xmlns:xs="http://www.w3.org/2001/XMLSchema" xmlns:p="http://schemas.microsoft.com/office/2006/metadata/properties" xmlns:ns2="dc1353f5-7107-497d-acf0-e6b1e138a181" targetNamespace="http://schemas.microsoft.com/office/2006/metadata/properties" ma:root="true" ma:fieldsID="0694c91adccef41b8b90bacb73b3f995" ns2:_="">
    <xsd:import namespace="dc1353f5-7107-497d-acf0-e6b1e138a18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353f5-7107-497d-acf0-e6b1e138a1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2ec841c-a207-44a3-aa12-5138862fab8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57E757-C7A0-48C9-A01A-9A8F3C9BFA95}">
  <ds:schemaRefs>
    <ds:schemaRef ds:uri="http://schemas.microsoft.com/sharepoint/v3/contenttype/forms"/>
  </ds:schemaRefs>
</ds:datastoreItem>
</file>

<file path=customXml/itemProps2.xml><?xml version="1.0" encoding="utf-8"?>
<ds:datastoreItem xmlns:ds="http://schemas.openxmlformats.org/officeDocument/2006/customXml" ds:itemID="{C8BC563B-386C-426F-9B78-8203DC9D25ED}">
  <ds:schemaRefs>
    <ds:schemaRef ds:uri="http://purl.org/dc/elements/1.1/"/>
    <ds:schemaRef ds:uri="http://schemas.microsoft.com/office/2006/metadata/properties"/>
    <ds:schemaRef ds:uri="ed9eba1e-de0f-47f1-af31-795f0b67a61e"/>
    <ds:schemaRef ds:uri="617caac6-e32b-43f4-b15f-9e19ce02f2c4"/>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0DF7F6F-44A2-4889-A87C-35B4A271997A}"/>
</file>

<file path=docProps/app.xml><?xml version="1.0" encoding="utf-8"?>
<Properties xmlns="http://schemas.openxmlformats.org/officeDocument/2006/extended-properties" xmlns:vt="http://schemas.openxmlformats.org/officeDocument/2006/docPropsVTypes">
  <Template/>
  <TotalTime>0</TotalTime>
  <Words>1479</Words>
  <Application>Microsoft Office PowerPoint</Application>
  <PresentationFormat>Widescreen</PresentationFormat>
  <Paragraphs>264</Paragraphs>
  <Slides>24</Slides>
  <Notes>0</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3</vt:i4>
      </vt:variant>
      <vt:variant>
        <vt:lpstr>Slide Titles</vt:lpstr>
      </vt:variant>
      <vt:variant>
        <vt:i4>24</vt:i4>
      </vt:variant>
    </vt:vector>
  </HeadingPairs>
  <TitlesOfParts>
    <vt:vector size="41" baseType="lpstr">
      <vt:lpstr>Aptos</vt:lpstr>
      <vt:lpstr>Arial</vt:lpstr>
      <vt:lpstr>Arial Black</vt:lpstr>
      <vt:lpstr>Calibri</vt:lpstr>
      <vt:lpstr>Calibri Light</vt:lpstr>
      <vt:lpstr>Garamond</vt:lpstr>
      <vt:lpstr>Roboto Light</vt:lpstr>
      <vt:lpstr>Roboto Regular</vt:lpstr>
      <vt:lpstr>Symbol</vt:lpstr>
      <vt:lpstr>Times</vt:lpstr>
      <vt:lpstr>Times New Roman</vt:lpstr>
      <vt:lpstr>Office Theme</vt:lpstr>
      <vt:lpstr>1_Office Theme</vt:lpstr>
      <vt:lpstr>2_Office Theme</vt:lpstr>
      <vt:lpstr>MDLDrawObject Class</vt:lpstr>
      <vt:lpstr>ISIS/Draw Sketch</vt:lpstr>
      <vt:lpstr>CS ChemDraw Drawing</vt:lpstr>
      <vt:lpstr>PowerPoint Presentation</vt:lpstr>
      <vt:lpstr>PowerPoint Presentation</vt:lpstr>
      <vt:lpstr>Learning Objectives</vt:lpstr>
      <vt:lpstr>Drug Discovery Process</vt:lpstr>
      <vt:lpstr>Computer-Aided Drug Design Tools </vt:lpstr>
      <vt:lpstr>Ligand-Based Scaffold Hopping</vt:lpstr>
      <vt:lpstr>Pharmacophore Models</vt:lpstr>
      <vt:lpstr>Pharmacophore Model Based on Patents</vt:lpstr>
      <vt:lpstr>3D Search Generates Novel Target Idea</vt:lpstr>
      <vt:lpstr>AstraZeneca’s Topoisomerase II Inhibitors</vt:lpstr>
      <vt:lpstr>Pharmacophore Model vs  X-ray Structure</vt:lpstr>
      <vt:lpstr>Mur Ligases as Antibacterial Targets</vt:lpstr>
      <vt:lpstr>Mur Ligase ATP Binding Sites are Well Conserved</vt:lpstr>
      <vt:lpstr>Human Kinase vs Bacterial Mur Ligase ATP Binding Sites</vt:lpstr>
      <vt:lpstr>Analyze Active Site Hotspots: E. coli murD with ADP </vt:lpstr>
      <vt:lpstr>Virtual Screen</vt:lpstr>
      <vt:lpstr>Human PI4Kb x-ray Structure</vt:lpstr>
      <vt:lpstr>Mutations Observed for Pf PI4K inhibitors</vt:lpstr>
      <vt:lpstr>MMV0048 model in Pf PI4K Homology Model</vt:lpstr>
      <vt:lpstr>PfPI4K Inhibitor MMV0048 Kinase Selectivity</vt:lpstr>
      <vt:lpstr>Pf PI4K Inhibitor Models – Scaffold Hopping Opportunity</vt:lpstr>
      <vt:lpstr>in silico resources</vt:lpstr>
      <vt:lpstr>Integrating CADD into Drug Discovery</vt:lpstr>
      <vt:lpstr> Phenotypic or Target-Based Projects?  Which approach provides the best opportunity to integrate CADD and data to deliver a drug candidate?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H3D Foundation Vision, Mission and Governance</dc:title>
  <dc:creator>Susan Winks</dc:creator>
  <cp:lastModifiedBy>Nicola Elliott-Wong | H3D Foundation</cp:lastModifiedBy>
  <cp:revision>98</cp:revision>
  <dcterms:created xsi:type="dcterms:W3CDTF">2020-04-23T14:28:34Z</dcterms:created>
  <dcterms:modified xsi:type="dcterms:W3CDTF">2025-12-02T12:26:15Z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0x01010044A7C278C36E2B41AFF85E22F7DA9A7A</vt:lpwstr>
  </property>
</Properties>
</file>