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8"/>
  </p:notesMasterIdLst>
  <p:sldIdLst>
    <p:sldId id="2147376986" r:id="rId4"/>
    <p:sldId id="2147377007" r:id="rId5"/>
    <p:sldId id="2147377008" r:id="rId6"/>
    <p:sldId id="214737699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F8446E-7EDF-57C1-678B-9C34B537F033}" name="Nicola Elliott-Wong" initials="NE" userId="S::nicola.elliott-wong@h3dfoundation.org::0ca50159-8135-4c45-bef7-ae1813858ad9" providerId="AD"/>
  <p188:author id="{99916AFF-FDFE-56F3-DEC8-3348673EDFE6}" name="Susan Winks" initials="SW" userId="S::01404354@wf.uct.ac.za::8deed980-353f-45f0-91b5-f5e35aaa1c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40D"/>
    <a:srgbClr val="E6999A"/>
    <a:srgbClr val="561B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8/10/relationships/authors" Target="author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 Id="rId14"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2CC1C-B10E-4971-AE89-10EECE6A8490}" type="datetimeFigureOut">
              <a:rPr lang="en-ZA" smtClean="0"/>
              <a:t>2025/03/12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8F47E-DDED-4E4D-8E0F-2336F9060671}" type="slidenum">
              <a:rPr lang="en-ZA" smtClean="0"/>
              <a:t>‹#›</a:t>
            </a:fld>
            <a:endParaRPr lang="en-ZA"/>
          </a:p>
        </p:txBody>
      </p:sp>
    </p:spTree>
    <p:extLst>
      <p:ext uri="{BB962C8B-B14F-4D97-AF65-F5344CB8AC3E}">
        <p14:creationId xmlns:p14="http://schemas.microsoft.com/office/powerpoint/2010/main" val="150456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6461D40-8A25-CB5C-99B3-BF0C709315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6" name="Slide Number Placeholder 5">
            <a:extLst>
              <a:ext uri="{FF2B5EF4-FFF2-40B4-BE49-F238E27FC236}">
                <a16:creationId xmlns:a16="http://schemas.microsoft.com/office/drawing/2014/main" id="{B98B742B-2915-948D-36DF-81867500DCD6}"/>
              </a:ext>
            </a:extLst>
          </p:cNvPr>
          <p:cNvSpPr>
            <a:spLocks noGrp="1"/>
          </p:cNvSpPr>
          <p:nvPr>
            <p:ph type="sldNum" sz="quarter" idx="12"/>
          </p:nvPr>
        </p:nvSpPr>
        <p:spPr/>
        <p:txBody>
          <a:bodyPr/>
          <a:lstStyle/>
          <a:p>
            <a:fld id="{22C41FF3-C2F3-4CC7-AA77-F4E05F7AB1BE}" type="slidenum">
              <a:rPr lang="en-ZA" smtClean="0"/>
              <a:t>‹#›</a:t>
            </a:fld>
            <a:endParaRPr lang="en-ZA"/>
          </a:p>
        </p:txBody>
      </p:sp>
      <p:pic>
        <p:nvPicPr>
          <p:cNvPr id="7" name="Picture 6" descr="A group of people standing under a pillar&#10;&#10;Description automatically generated">
            <a:extLst>
              <a:ext uri="{FF2B5EF4-FFF2-40B4-BE49-F238E27FC236}">
                <a16:creationId xmlns:a16="http://schemas.microsoft.com/office/drawing/2014/main" id="{5F69543F-3B2F-E20B-73A2-9A934154C0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587" b="14926"/>
          <a:stretch/>
        </p:blipFill>
        <p:spPr>
          <a:xfrm>
            <a:off x="20" y="1271166"/>
            <a:ext cx="12191980" cy="5085184"/>
          </a:xfrm>
          <a:prstGeom prst="rect">
            <a:avLst/>
          </a:prstGeom>
        </p:spPr>
      </p:pic>
      <p:pic>
        <p:nvPicPr>
          <p:cNvPr id="9" name="Picture 8" descr="A close-up of a white background&#10;&#10;Description automatically generated">
            <a:extLst>
              <a:ext uri="{FF2B5EF4-FFF2-40B4-BE49-F238E27FC236}">
                <a16:creationId xmlns:a16="http://schemas.microsoft.com/office/drawing/2014/main" id="{591D4BAE-8A35-5893-BC6D-597205CA13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14760"/>
            <a:ext cx="2539699" cy="741934"/>
          </a:xfrm>
          <a:prstGeom prst="rect">
            <a:avLst/>
          </a:prstGeom>
        </p:spPr>
      </p:pic>
      <p:sp>
        <p:nvSpPr>
          <p:cNvPr id="10" name="Title 1">
            <a:extLst>
              <a:ext uri="{FF2B5EF4-FFF2-40B4-BE49-F238E27FC236}">
                <a16:creationId xmlns:a16="http://schemas.microsoft.com/office/drawing/2014/main" id="{55F06AA4-3E70-DF5D-4C59-E66F974B77B8}"/>
              </a:ext>
            </a:extLst>
          </p:cNvPr>
          <p:cNvSpPr txBox="1">
            <a:spLocks/>
          </p:cNvSpPr>
          <p:nvPr userDrawn="1"/>
        </p:nvSpPr>
        <p:spPr>
          <a:xfrm>
            <a:off x="2539699" y="5317240"/>
            <a:ext cx="9652281" cy="739454"/>
          </a:xfrm>
          <a:prstGeom prst="rect">
            <a:avLst/>
          </a:prstGeom>
          <a:solidFill>
            <a:schemeClr val="bg1">
              <a:alpha val="89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tx1">
                    <a:lumMod val="85000"/>
                    <a:lumOff val="15000"/>
                    <a:alpha val="91000"/>
                  </a:schemeClr>
                </a:solidFill>
                <a:latin typeface="Garamond" panose="02020404030301010803" pitchFamily="18" charset="0"/>
              </a:rPr>
              <a:t>GC ADDA slide deck</a:t>
            </a:r>
          </a:p>
        </p:txBody>
      </p:sp>
      <p:sp>
        <p:nvSpPr>
          <p:cNvPr id="11" name="Rectangle 10">
            <a:extLst>
              <a:ext uri="{FF2B5EF4-FFF2-40B4-BE49-F238E27FC236}">
                <a16:creationId xmlns:a16="http://schemas.microsoft.com/office/drawing/2014/main" id="{B4975273-33DD-BAE4-D4E2-7FB6B4B92D96}"/>
              </a:ext>
            </a:extLst>
          </p:cNvPr>
          <p:cNvSpPr/>
          <p:nvPr userDrawn="1"/>
        </p:nvSpPr>
        <p:spPr>
          <a:xfrm>
            <a:off x="20" y="5233708"/>
            <a:ext cx="12191980" cy="45719"/>
          </a:xfrm>
          <a:prstGeom prst="rect">
            <a:avLst/>
          </a:prstGeom>
          <a:solidFill>
            <a:schemeClr val="bg1">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02D47307-799F-876D-2E24-632CF225592D}"/>
              </a:ext>
            </a:extLst>
          </p:cNvPr>
          <p:cNvSpPr/>
          <p:nvPr userDrawn="1"/>
        </p:nvSpPr>
        <p:spPr>
          <a:xfrm>
            <a:off x="20" y="6095362"/>
            <a:ext cx="12191980" cy="45719"/>
          </a:xfrm>
          <a:prstGeom prst="rect">
            <a:avLst/>
          </a:prstGeom>
          <a:solidFill>
            <a:schemeClr val="bg1">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4" name="Picture 13" descr="A black background with red text&#10;&#10;Description automatically generated">
            <a:extLst>
              <a:ext uri="{FF2B5EF4-FFF2-40B4-BE49-F238E27FC236}">
                <a16:creationId xmlns:a16="http://schemas.microsoft.com/office/drawing/2014/main" id="{AB765A85-CAE1-E6E1-9227-69201C2343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06905" y="58504"/>
            <a:ext cx="3549586" cy="1316830"/>
          </a:xfrm>
          <a:prstGeom prst="rect">
            <a:avLst/>
          </a:prstGeom>
        </p:spPr>
      </p:pic>
    </p:spTree>
    <p:extLst>
      <p:ext uri="{BB962C8B-B14F-4D97-AF65-F5344CB8AC3E}">
        <p14:creationId xmlns:p14="http://schemas.microsoft.com/office/powerpoint/2010/main" val="3051377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0CFF-8B50-80EE-C8CE-B93A562D0C33}"/>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9760CAE-6219-67BF-75F2-C0553A3AA7D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354B6B-8CB8-FFE9-A8B5-BFA4A64CE53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DB343ED5-309E-0289-D8AC-B6349F5BCE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224F8C-E309-69BF-D8BA-324B52743D3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0C0990D5-B3F5-0239-0CA5-BF06FF3B6369}"/>
              </a:ext>
            </a:extLst>
          </p:cNvPr>
          <p:cNvSpPr>
            <a:spLocks noGrp="1"/>
          </p:cNvSpPr>
          <p:nvPr>
            <p:ph type="dt" sz="half" idx="10"/>
          </p:nvPr>
        </p:nvSpPr>
        <p:spPr>
          <a:xfrm>
            <a:off x="838200" y="6356350"/>
            <a:ext cx="2743200" cy="365125"/>
          </a:xfrm>
          <a:prstGeom prst="rect">
            <a:avLst/>
          </a:prstGeom>
        </p:spPr>
        <p:txBody>
          <a:bodyPr/>
          <a:lstStyle/>
          <a:p>
            <a:fld id="{AF0373CA-C220-487B-9A61-47C09A6708ED}" type="datetimeFigureOut">
              <a:rPr lang="en-ZA" smtClean="0"/>
              <a:t>2025/03/12</a:t>
            </a:fld>
            <a:endParaRPr lang="en-ZA"/>
          </a:p>
        </p:txBody>
      </p:sp>
      <p:sp>
        <p:nvSpPr>
          <p:cNvPr id="8" name="Footer Placeholder 7">
            <a:extLst>
              <a:ext uri="{FF2B5EF4-FFF2-40B4-BE49-F238E27FC236}">
                <a16:creationId xmlns:a16="http://schemas.microsoft.com/office/drawing/2014/main" id="{0DFA43C2-15F7-1EEC-19DB-6A8A06B0FFF2}"/>
              </a:ext>
            </a:extLst>
          </p:cNvPr>
          <p:cNvSpPr>
            <a:spLocks noGrp="1"/>
          </p:cNvSpPr>
          <p:nvPr>
            <p:ph type="ftr" sz="quarter" idx="11"/>
          </p:nvPr>
        </p:nvSpPr>
        <p:spPr>
          <a:xfrm>
            <a:off x="4038600" y="6356350"/>
            <a:ext cx="4114800" cy="365125"/>
          </a:xfrm>
          <a:prstGeom prst="rect">
            <a:avLst/>
          </a:prstGeom>
        </p:spPr>
        <p:txBody>
          <a:bodyPr/>
          <a:lstStyle/>
          <a:p>
            <a:endParaRPr lang="en-ZA"/>
          </a:p>
        </p:txBody>
      </p:sp>
      <p:sp>
        <p:nvSpPr>
          <p:cNvPr id="9" name="Slide Number Placeholder 8">
            <a:extLst>
              <a:ext uri="{FF2B5EF4-FFF2-40B4-BE49-F238E27FC236}">
                <a16:creationId xmlns:a16="http://schemas.microsoft.com/office/drawing/2014/main" id="{569BA403-46C4-D891-3147-3575AF7591A3}"/>
              </a:ext>
            </a:extLst>
          </p:cNvPr>
          <p:cNvSpPr>
            <a:spLocks noGrp="1"/>
          </p:cNvSpPr>
          <p:nvPr>
            <p:ph type="sldNum" sz="quarter" idx="12"/>
          </p:nvPr>
        </p:nvSpPr>
        <p:spPr/>
        <p:txBody>
          <a:bodyPr/>
          <a:lstStyle/>
          <a:p>
            <a:fld id="{22C41FF3-C2F3-4CC7-AA77-F4E05F7AB1BE}" type="slidenum">
              <a:rPr lang="en-ZA" smtClean="0"/>
              <a:t>‹#›</a:t>
            </a:fld>
            <a:endParaRPr lang="en-ZA"/>
          </a:p>
        </p:txBody>
      </p:sp>
    </p:spTree>
    <p:extLst>
      <p:ext uri="{BB962C8B-B14F-4D97-AF65-F5344CB8AC3E}">
        <p14:creationId xmlns:p14="http://schemas.microsoft.com/office/powerpoint/2010/main" val="3806347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82F4-A4F7-74B3-2470-391C0281CD2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8F67ED2A-5DC7-7A73-348E-A4E48BFFE610}"/>
              </a:ext>
            </a:extLst>
          </p:cNvPr>
          <p:cNvSpPr>
            <a:spLocks noGrp="1"/>
          </p:cNvSpPr>
          <p:nvPr>
            <p:ph type="dt" sz="half" idx="10"/>
          </p:nvPr>
        </p:nvSpPr>
        <p:spPr>
          <a:xfrm>
            <a:off x="838200" y="6356350"/>
            <a:ext cx="2743200" cy="365125"/>
          </a:xfrm>
          <a:prstGeom prst="rect">
            <a:avLst/>
          </a:prstGeom>
        </p:spPr>
        <p:txBody>
          <a:bodyPr/>
          <a:lstStyle/>
          <a:p>
            <a:fld id="{AF0373CA-C220-487B-9A61-47C09A6708ED}" type="datetimeFigureOut">
              <a:rPr lang="en-ZA" smtClean="0"/>
              <a:t>2025/03/12</a:t>
            </a:fld>
            <a:endParaRPr lang="en-ZA"/>
          </a:p>
        </p:txBody>
      </p:sp>
      <p:sp>
        <p:nvSpPr>
          <p:cNvPr id="4" name="Footer Placeholder 3">
            <a:extLst>
              <a:ext uri="{FF2B5EF4-FFF2-40B4-BE49-F238E27FC236}">
                <a16:creationId xmlns:a16="http://schemas.microsoft.com/office/drawing/2014/main" id="{B03307F0-0600-283F-C36B-4DD7B23873A1}"/>
              </a:ext>
            </a:extLst>
          </p:cNvPr>
          <p:cNvSpPr>
            <a:spLocks noGrp="1"/>
          </p:cNvSpPr>
          <p:nvPr>
            <p:ph type="ftr" sz="quarter" idx="11"/>
          </p:nvPr>
        </p:nvSpPr>
        <p:spPr>
          <a:xfrm>
            <a:off x="4038600" y="6356350"/>
            <a:ext cx="4114800" cy="365125"/>
          </a:xfrm>
          <a:prstGeom prst="rect">
            <a:avLst/>
          </a:prstGeom>
        </p:spPr>
        <p:txBody>
          <a:bodyPr/>
          <a:lstStyle/>
          <a:p>
            <a:endParaRPr lang="en-ZA"/>
          </a:p>
        </p:txBody>
      </p:sp>
      <p:sp>
        <p:nvSpPr>
          <p:cNvPr id="5" name="Slide Number Placeholder 4">
            <a:extLst>
              <a:ext uri="{FF2B5EF4-FFF2-40B4-BE49-F238E27FC236}">
                <a16:creationId xmlns:a16="http://schemas.microsoft.com/office/drawing/2014/main" id="{B9E94BB4-37E4-A77D-1A7D-7FA3DCF6E2D8}"/>
              </a:ext>
            </a:extLst>
          </p:cNvPr>
          <p:cNvSpPr>
            <a:spLocks noGrp="1"/>
          </p:cNvSpPr>
          <p:nvPr>
            <p:ph type="sldNum" sz="quarter" idx="12"/>
          </p:nvPr>
        </p:nvSpPr>
        <p:spPr/>
        <p:txBody>
          <a:bodyPr/>
          <a:lstStyle/>
          <a:p>
            <a:fld id="{22C41FF3-C2F3-4CC7-AA77-F4E05F7AB1BE}" type="slidenum">
              <a:rPr lang="en-ZA" smtClean="0"/>
              <a:t>‹#›</a:t>
            </a:fld>
            <a:endParaRPr lang="en-ZA"/>
          </a:p>
        </p:txBody>
      </p:sp>
    </p:spTree>
    <p:extLst>
      <p:ext uri="{BB962C8B-B14F-4D97-AF65-F5344CB8AC3E}">
        <p14:creationId xmlns:p14="http://schemas.microsoft.com/office/powerpoint/2010/main" val="793805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8C5A7-C92A-BEAB-04E8-3D8415BED2D4}"/>
              </a:ext>
            </a:extLst>
          </p:cNvPr>
          <p:cNvSpPr>
            <a:spLocks noGrp="1"/>
          </p:cNvSpPr>
          <p:nvPr>
            <p:ph type="dt" sz="half" idx="10"/>
          </p:nvPr>
        </p:nvSpPr>
        <p:spPr>
          <a:xfrm>
            <a:off x="838200" y="6356350"/>
            <a:ext cx="2743200" cy="365125"/>
          </a:xfrm>
          <a:prstGeom prst="rect">
            <a:avLst/>
          </a:prstGeom>
        </p:spPr>
        <p:txBody>
          <a:bodyPr/>
          <a:lstStyle/>
          <a:p>
            <a:fld id="{AF0373CA-C220-487B-9A61-47C09A6708ED}" type="datetimeFigureOut">
              <a:rPr lang="en-ZA" smtClean="0"/>
              <a:t>2025/03/12</a:t>
            </a:fld>
            <a:endParaRPr lang="en-ZA"/>
          </a:p>
        </p:txBody>
      </p:sp>
      <p:sp>
        <p:nvSpPr>
          <p:cNvPr id="3" name="Footer Placeholder 2">
            <a:extLst>
              <a:ext uri="{FF2B5EF4-FFF2-40B4-BE49-F238E27FC236}">
                <a16:creationId xmlns:a16="http://schemas.microsoft.com/office/drawing/2014/main" id="{2EC60135-4F2C-A92B-1F01-22F3C00D8F85}"/>
              </a:ext>
            </a:extLst>
          </p:cNvPr>
          <p:cNvSpPr>
            <a:spLocks noGrp="1"/>
          </p:cNvSpPr>
          <p:nvPr>
            <p:ph type="ftr" sz="quarter" idx="11"/>
          </p:nvPr>
        </p:nvSpPr>
        <p:spPr>
          <a:xfrm>
            <a:off x="4038600" y="6356350"/>
            <a:ext cx="4114800" cy="365125"/>
          </a:xfrm>
          <a:prstGeom prst="rect">
            <a:avLst/>
          </a:prstGeom>
        </p:spPr>
        <p:txBody>
          <a:bodyPr/>
          <a:lstStyle/>
          <a:p>
            <a:endParaRPr lang="en-ZA"/>
          </a:p>
        </p:txBody>
      </p:sp>
      <p:sp>
        <p:nvSpPr>
          <p:cNvPr id="4" name="Slide Number Placeholder 3">
            <a:extLst>
              <a:ext uri="{FF2B5EF4-FFF2-40B4-BE49-F238E27FC236}">
                <a16:creationId xmlns:a16="http://schemas.microsoft.com/office/drawing/2014/main" id="{DE4D4090-69A1-9A45-95E3-8FEC2444F143}"/>
              </a:ext>
            </a:extLst>
          </p:cNvPr>
          <p:cNvSpPr>
            <a:spLocks noGrp="1"/>
          </p:cNvSpPr>
          <p:nvPr>
            <p:ph type="sldNum" sz="quarter" idx="12"/>
          </p:nvPr>
        </p:nvSpPr>
        <p:spPr/>
        <p:txBody>
          <a:bodyPr/>
          <a:lstStyle/>
          <a:p>
            <a:fld id="{22C41FF3-C2F3-4CC7-AA77-F4E05F7AB1BE}" type="slidenum">
              <a:rPr lang="en-ZA" smtClean="0"/>
              <a:t>‹#›</a:t>
            </a:fld>
            <a:endParaRPr lang="en-ZA"/>
          </a:p>
        </p:txBody>
      </p:sp>
    </p:spTree>
    <p:extLst>
      <p:ext uri="{BB962C8B-B14F-4D97-AF65-F5344CB8AC3E}">
        <p14:creationId xmlns:p14="http://schemas.microsoft.com/office/powerpoint/2010/main" val="2023256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23D0-8089-9883-DF3E-6D5D0BC8A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2EB53D9-FFEB-A1B4-A28F-F4ACE427CD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9E01C47-9A8A-D5A8-4036-E462AC003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5DA12-19CD-C282-F549-C41EE5F712E0}"/>
              </a:ext>
            </a:extLst>
          </p:cNvPr>
          <p:cNvSpPr>
            <a:spLocks noGrp="1"/>
          </p:cNvSpPr>
          <p:nvPr>
            <p:ph type="dt" sz="half" idx="10"/>
          </p:nvPr>
        </p:nvSpPr>
        <p:spPr>
          <a:xfrm>
            <a:off x="838200" y="6356350"/>
            <a:ext cx="2743200" cy="365125"/>
          </a:xfrm>
          <a:prstGeom prst="rect">
            <a:avLst/>
          </a:prstGeom>
        </p:spPr>
        <p:txBody>
          <a:bodyPr/>
          <a:lstStyle/>
          <a:p>
            <a:fld id="{AF0373CA-C220-487B-9A61-47C09A6708ED}" type="datetimeFigureOut">
              <a:rPr lang="en-ZA" smtClean="0"/>
              <a:t>2025/03/12</a:t>
            </a:fld>
            <a:endParaRPr lang="en-ZA"/>
          </a:p>
        </p:txBody>
      </p:sp>
      <p:sp>
        <p:nvSpPr>
          <p:cNvPr id="6" name="Footer Placeholder 5">
            <a:extLst>
              <a:ext uri="{FF2B5EF4-FFF2-40B4-BE49-F238E27FC236}">
                <a16:creationId xmlns:a16="http://schemas.microsoft.com/office/drawing/2014/main" id="{465C1934-6B85-EF2C-4CDE-9029574912EC}"/>
              </a:ext>
            </a:extLst>
          </p:cNvPr>
          <p:cNvSpPr>
            <a:spLocks noGrp="1"/>
          </p:cNvSpPr>
          <p:nvPr>
            <p:ph type="ftr" sz="quarter" idx="11"/>
          </p:nvPr>
        </p:nvSpPr>
        <p:spPr>
          <a:xfrm>
            <a:off x="4038600" y="6356350"/>
            <a:ext cx="4114800" cy="365125"/>
          </a:xfrm>
          <a:prstGeom prst="rect">
            <a:avLst/>
          </a:prstGeom>
        </p:spPr>
        <p:txBody>
          <a:bodyPr/>
          <a:lstStyle/>
          <a:p>
            <a:endParaRPr lang="en-ZA"/>
          </a:p>
        </p:txBody>
      </p:sp>
      <p:sp>
        <p:nvSpPr>
          <p:cNvPr id="7" name="Slide Number Placeholder 6">
            <a:extLst>
              <a:ext uri="{FF2B5EF4-FFF2-40B4-BE49-F238E27FC236}">
                <a16:creationId xmlns:a16="http://schemas.microsoft.com/office/drawing/2014/main" id="{513C5487-E2B9-E29D-CB23-6DE43E9A544D}"/>
              </a:ext>
            </a:extLst>
          </p:cNvPr>
          <p:cNvSpPr>
            <a:spLocks noGrp="1"/>
          </p:cNvSpPr>
          <p:nvPr>
            <p:ph type="sldNum" sz="quarter" idx="12"/>
          </p:nvPr>
        </p:nvSpPr>
        <p:spPr/>
        <p:txBody>
          <a:bodyPr/>
          <a:lstStyle/>
          <a:p>
            <a:fld id="{22C41FF3-C2F3-4CC7-AA77-F4E05F7AB1BE}" type="slidenum">
              <a:rPr lang="en-ZA" smtClean="0"/>
              <a:t>‹#›</a:t>
            </a:fld>
            <a:endParaRPr lang="en-ZA"/>
          </a:p>
        </p:txBody>
      </p:sp>
    </p:spTree>
    <p:extLst>
      <p:ext uri="{BB962C8B-B14F-4D97-AF65-F5344CB8AC3E}">
        <p14:creationId xmlns:p14="http://schemas.microsoft.com/office/powerpoint/2010/main" val="1919110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0267-473E-77C6-13B5-44F4FAC6B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1521861-16B8-0DD8-2B54-4D501CE96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0189BD8-6B9F-DF19-FB8F-5B0781241E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BD1AE-8586-96D6-C014-F60C97C01FA9}"/>
              </a:ext>
            </a:extLst>
          </p:cNvPr>
          <p:cNvSpPr>
            <a:spLocks noGrp="1"/>
          </p:cNvSpPr>
          <p:nvPr>
            <p:ph type="dt" sz="half" idx="10"/>
          </p:nvPr>
        </p:nvSpPr>
        <p:spPr>
          <a:xfrm>
            <a:off x="838200" y="6356350"/>
            <a:ext cx="2743200" cy="365125"/>
          </a:xfrm>
          <a:prstGeom prst="rect">
            <a:avLst/>
          </a:prstGeom>
        </p:spPr>
        <p:txBody>
          <a:bodyPr/>
          <a:lstStyle/>
          <a:p>
            <a:fld id="{AF0373CA-C220-487B-9A61-47C09A6708ED}" type="datetimeFigureOut">
              <a:rPr lang="en-ZA" smtClean="0"/>
              <a:t>2025/03/12</a:t>
            </a:fld>
            <a:endParaRPr lang="en-ZA"/>
          </a:p>
        </p:txBody>
      </p:sp>
      <p:sp>
        <p:nvSpPr>
          <p:cNvPr id="6" name="Footer Placeholder 5">
            <a:extLst>
              <a:ext uri="{FF2B5EF4-FFF2-40B4-BE49-F238E27FC236}">
                <a16:creationId xmlns:a16="http://schemas.microsoft.com/office/drawing/2014/main" id="{FA01839C-85BA-887C-087A-CBC3915B63F9}"/>
              </a:ext>
            </a:extLst>
          </p:cNvPr>
          <p:cNvSpPr>
            <a:spLocks noGrp="1"/>
          </p:cNvSpPr>
          <p:nvPr>
            <p:ph type="ftr" sz="quarter" idx="11"/>
          </p:nvPr>
        </p:nvSpPr>
        <p:spPr>
          <a:xfrm>
            <a:off x="4038600" y="6356350"/>
            <a:ext cx="4114800" cy="365125"/>
          </a:xfrm>
          <a:prstGeom prst="rect">
            <a:avLst/>
          </a:prstGeom>
        </p:spPr>
        <p:txBody>
          <a:bodyPr/>
          <a:lstStyle/>
          <a:p>
            <a:endParaRPr lang="en-ZA"/>
          </a:p>
        </p:txBody>
      </p:sp>
      <p:sp>
        <p:nvSpPr>
          <p:cNvPr id="7" name="Slide Number Placeholder 6">
            <a:extLst>
              <a:ext uri="{FF2B5EF4-FFF2-40B4-BE49-F238E27FC236}">
                <a16:creationId xmlns:a16="http://schemas.microsoft.com/office/drawing/2014/main" id="{68BB5E6F-F4B9-4E76-4EF7-54F579E5FE69}"/>
              </a:ext>
            </a:extLst>
          </p:cNvPr>
          <p:cNvSpPr>
            <a:spLocks noGrp="1"/>
          </p:cNvSpPr>
          <p:nvPr>
            <p:ph type="sldNum" sz="quarter" idx="12"/>
          </p:nvPr>
        </p:nvSpPr>
        <p:spPr/>
        <p:txBody>
          <a:bodyPr/>
          <a:lstStyle/>
          <a:p>
            <a:fld id="{22C41FF3-C2F3-4CC7-AA77-F4E05F7AB1BE}" type="slidenum">
              <a:rPr lang="en-ZA" smtClean="0"/>
              <a:t>‹#›</a:t>
            </a:fld>
            <a:endParaRPr lang="en-ZA"/>
          </a:p>
        </p:txBody>
      </p:sp>
    </p:spTree>
    <p:extLst>
      <p:ext uri="{BB962C8B-B14F-4D97-AF65-F5344CB8AC3E}">
        <p14:creationId xmlns:p14="http://schemas.microsoft.com/office/powerpoint/2010/main" val="237040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14A684F7-2E22-A62C-C60A-9FAB9DECAC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515" y="-512603"/>
            <a:ext cx="10624798" cy="3941603"/>
          </a:xfrm>
          <a:prstGeom prst="rect">
            <a:avLst/>
          </a:prstGeom>
        </p:spPr>
      </p:pic>
      <p:pic>
        <p:nvPicPr>
          <p:cNvPr id="3" name="Picture 2" descr="A group of people posing for a photo">
            <a:extLst>
              <a:ext uri="{FF2B5EF4-FFF2-40B4-BE49-F238E27FC236}">
                <a16:creationId xmlns:a16="http://schemas.microsoft.com/office/drawing/2014/main" id="{1F3CDE55-B139-8050-B8F1-0444E180332C}"/>
              </a:ext>
            </a:extLst>
          </p:cNvPr>
          <p:cNvPicPr>
            <a:picLocks noChangeAspect="1"/>
          </p:cNvPicPr>
          <p:nvPr userDrawn="1"/>
        </p:nvPicPr>
        <p:blipFill>
          <a:blip r:embed="rId3">
            <a:extLst>
              <a:ext uri="{28A0092B-C50C-407E-A947-70E740481C1C}">
                <a14:useLocalDpi xmlns:a14="http://schemas.microsoft.com/office/drawing/2010/main" val="0"/>
              </a:ext>
            </a:extLst>
          </a:blip>
          <a:srcRect t="26244" b="13592"/>
          <a:stretch/>
        </p:blipFill>
        <p:spPr>
          <a:xfrm>
            <a:off x="994135" y="2757340"/>
            <a:ext cx="9973557" cy="3902697"/>
          </a:xfrm>
          <a:prstGeom prst="rect">
            <a:avLst/>
          </a:prstGeom>
        </p:spPr>
      </p:pic>
    </p:spTree>
    <p:extLst>
      <p:ext uri="{BB962C8B-B14F-4D97-AF65-F5344CB8AC3E}">
        <p14:creationId xmlns:p14="http://schemas.microsoft.com/office/powerpoint/2010/main" val="72088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6334-6987-0C07-BF55-F5CEFC74A05C}"/>
              </a:ext>
            </a:extLst>
          </p:cNvPr>
          <p:cNvSpPr>
            <a:spLocks noGrp="1"/>
          </p:cNvSpPr>
          <p:nvPr>
            <p:ph type="ctrTitle"/>
          </p:nvPr>
        </p:nvSpPr>
        <p:spPr>
          <a:xfrm>
            <a:off x="4801364" y="1815469"/>
            <a:ext cx="5866636" cy="1694494"/>
          </a:xfrm>
        </p:spPr>
        <p:txBody>
          <a:bodyPr anchor="b">
            <a:normAutofit/>
          </a:bodyPr>
          <a:lstStyle>
            <a:lvl1pPr algn="ctr">
              <a:defRPr lang="en-ZA" sz="3600" b="1" kern="1200" dirty="0">
                <a:solidFill>
                  <a:schemeClr val="tx1">
                    <a:lumMod val="85000"/>
                    <a:lumOff val="15000"/>
                    <a:alpha val="91000"/>
                  </a:schemeClr>
                </a:solidFill>
                <a:latin typeface="Garamond" panose="02020404030301010803" pitchFamily="18" charset="0"/>
                <a:ea typeface="+mj-ea"/>
                <a:cs typeface="+mj-cs"/>
              </a:defRPr>
            </a:lvl1pPr>
          </a:lstStyle>
          <a:p>
            <a:r>
              <a:rPr lang="en-US"/>
              <a:t>Click to edit Master title style</a:t>
            </a:r>
            <a:endParaRPr lang="en-ZA"/>
          </a:p>
        </p:txBody>
      </p:sp>
      <p:sp>
        <p:nvSpPr>
          <p:cNvPr id="3" name="Subtitle 2">
            <a:extLst>
              <a:ext uri="{FF2B5EF4-FFF2-40B4-BE49-F238E27FC236}">
                <a16:creationId xmlns:a16="http://schemas.microsoft.com/office/drawing/2014/main" id="{D6461D40-8A25-CB5C-99B3-BF0C709315AB}"/>
              </a:ext>
            </a:extLst>
          </p:cNvPr>
          <p:cNvSpPr>
            <a:spLocks noGrp="1"/>
          </p:cNvSpPr>
          <p:nvPr>
            <p:ph type="subTitle" idx="1"/>
          </p:nvPr>
        </p:nvSpPr>
        <p:spPr>
          <a:xfrm>
            <a:off x="4801364" y="3602038"/>
            <a:ext cx="5866636" cy="1655762"/>
          </a:xfrm>
          <a:prstGeom prst="rect">
            <a:avLst/>
          </a:prstGeom>
        </p:spPr>
        <p:txBody>
          <a:bodyPr>
            <a:normAutofit/>
          </a:bodyPr>
          <a:lstStyle>
            <a:lvl1pPr marL="0" indent="0" algn="ctr">
              <a:buNone/>
              <a:defRPr lang="en-ZA" sz="2800" kern="1200" dirty="0">
                <a:solidFill>
                  <a:schemeClr val="tx1">
                    <a:lumMod val="85000"/>
                    <a:lumOff val="15000"/>
                    <a:alpha val="91000"/>
                  </a:schemeClr>
                </a:solidFill>
                <a:latin typeface="Garamond" panose="02020404030301010803" pitchFamily="18"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6" name="Slide Number Placeholder 5">
            <a:extLst>
              <a:ext uri="{FF2B5EF4-FFF2-40B4-BE49-F238E27FC236}">
                <a16:creationId xmlns:a16="http://schemas.microsoft.com/office/drawing/2014/main" id="{B98B742B-2915-948D-36DF-81867500DCD6}"/>
              </a:ext>
            </a:extLst>
          </p:cNvPr>
          <p:cNvSpPr>
            <a:spLocks noGrp="1"/>
          </p:cNvSpPr>
          <p:nvPr>
            <p:ph type="sldNum" sz="quarter" idx="12"/>
          </p:nvPr>
        </p:nvSpPr>
        <p:spPr/>
        <p:txBody>
          <a:bodyPr/>
          <a:lstStyle/>
          <a:p>
            <a:fld id="{22C41FF3-C2F3-4CC7-AA77-F4E05F7AB1BE}" type="slidenum">
              <a:rPr lang="en-ZA" smtClean="0"/>
              <a:t>‹#›</a:t>
            </a:fld>
            <a:endParaRPr lang="en-ZA"/>
          </a:p>
        </p:txBody>
      </p:sp>
      <p:sp>
        <p:nvSpPr>
          <p:cNvPr id="12" name="Rectangle 11">
            <a:extLst>
              <a:ext uri="{FF2B5EF4-FFF2-40B4-BE49-F238E27FC236}">
                <a16:creationId xmlns:a16="http://schemas.microsoft.com/office/drawing/2014/main" id="{02D47307-799F-876D-2E24-632CF225592D}"/>
              </a:ext>
            </a:extLst>
          </p:cNvPr>
          <p:cNvSpPr/>
          <p:nvPr userDrawn="1"/>
        </p:nvSpPr>
        <p:spPr>
          <a:xfrm>
            <a:off x="20" y="6095362"/>
            <a:ext cx="12191980" cy="45719"/>
          </a:xfrm>
          <a:prstGeom prst="rect">
            <a:avLst/>
          </a:prstGeom>
          <a:solidFill>
            <a:schemeClr val="bg1">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descr="A person wearing a lab coat and gloves&#10;&#10;Description automatically generated">
            <a:extLst>
              <a:ext uri="{FF2B5EF4-FFF2-40B4-BE49-F238E27FC236}">
                <a16:creationId xmlns:a16="http://schemas.microsoft.com/office/drawing/2014/main" id="{E59A64D0-DBF3-7470-1181-E75A91D8A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832" y="201260"/>
            <a:ext cx="4302964" cy="6455479"/>
          </a:xfrm>
          <a:prstGeom prst="rect">
            <a:avLst/>
          </a:prstGeom>
        </p:spPr>
      </p:pic>
      <p:pic>
        <p:nvPicPr>
          <p:cNvPr id="16" name="Picture 15" descr="A black background with red text&#10;&#10;Description automatically generated">
            <a:extLst>
              <a:ext uri="{FF2B5EF4-FFF2-40B4-BE49-F238E27FC236}">
                <a16:creationId xmlns:a16="http://schemas.microsoft.com/office/drawing/2014/main" id="{1F12B4DD-9832-1498-2587-CD0E4960C5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6905" y="58504"/>
            <a:ext cx="3549586" cy="1316830"/>
          </a:xfrm>
          <a:prstGeom prst="rect">
            <a:avLst/>
          </a:prstGeom>
        </p:spPr>
      </p:pic>
    </p:spTree>
    <p:extLst>
      <p:ext uri="{BB962C8B-B14F-4D97-AF65-F5344CB8AC3E}">
        <p14:creationId xmlns:p14="http://schemas.microsoft.com/office/powerpoint/2010/main" val="1158666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6461D40-8A25-CB5C-99B3-BF0C709315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02C9D5B-F8DE-76BE-F36E-995AB41B6468}"/>
              </a:ext>
            </a:extLst>
          </p:cNvPr>
          <p:cNvSpPr>
            <a:spLocks noGrp="1"/>
          </p:cNvSpPr>
          <p:nvPr>
            <p:ph type="dt" sz="half" idx="10"/>
          </p:nvPr>
        </p:nvSpPr>
        <p:spPr>
          <a:xfrm>
            <a:off x="838200" y="6356350"/>
            <a:ext cx="2743200" cy="365125"/>
          </a:xfrm>
          <a:prstGeom prst="rect">
            <a:avLst/>
          </a:prstGeom>
        </p:spPr>
        <p:txBody>
          <a:bodyPr/>
          <a:lstStyle/>
          <a:p>
            <a:fld id="{AF0373CA-C220-487B-9A61-47C09A6708ED}" type="datetimeFigureOut">
              <a:rPr lang="en-ZA" smtClean="0"/>
              <a:t>2025/03/12</a:t>
            </a:fld>
            <a:endParaRPr lang="en-ZA"/>
          </a:p>
        </p:txBody>
      </p:sp>
      <p:sp>
        <p:nvSpPr>
          <p:cNvPr id="5" name="Footer Placeholder 4">
            <a:extLst>
              <a:ext uri="{FF2B5EF4-FFF2-40B4-BE49-F238E27FC236}">
                <a16:creationId xmlns:a16="http://schemas.microsoft.com/office/drawing/2014/main" id="{A04A7776-102C-93BF-B60C-3F45A291F096}"/>
              </a:ext>
            </a:extLst>
          </p:cNvPr>
          <p:cNvSpPr>
            <a:spLocks noGrp="1"/>
          </p:cNvSpPr>
          <p:nvPr>
            <p:ph type="ftr" sz="quarter" idx="11"/>
          </p:nvPr>
        </p:nvSpPr>
        <p:spPr>
          <a:xfrm>
            <a:off x="4038600" y="6356350"/>
            <a:ext cx="4114800" cy="365125"/>
          </a:xfrm>
          <a:prstGeom prst="rect">
            <a:avLst/>
          </a:prstGeom>
        </p:spPr>
        <p:txBody>
          <a:bodyPr/>
          <a:lstStyle/>
          <a:p>
            <a:endParaRPr lang="en-ZA"/>
          </a:p>
        </p:txBody>
      </p:sp>
      <p:sp>
        <p:nvSpPr>
          <p:cNvPr id="6" name="Slide Number Placeholder 5">
            <a:extLst>
              <a:ext uri="{FF2B5EF4-FFF2-40B4-BE49-F238E27FC236}">
                <a16:creationId xmlns:a16="http://schemas.microsoft.com/office/drawing/2014/main" id="{B98B742B-2915-948D-36DF-81867500DCD6}"/>
              </a:ext>
            </a:extLst>
          </p:cNvPr>
          <p:cNvSpPr>
            <a:spLocks noGrp="1"/>
          </p:cNvSpPr>
          <p:nvPr>
            <p:ph type="sldNum" sz="quarter" idx="12"/>
          </p:nvPr>
        </p:nvSpPr>
        <p:spPr/>
        <p:txBody>
          <a:bodyPr/>
          <a:lstStyle/>
          <a:p>
            <a:fld id="{22C41FF3-C2F3-4CC7-AA77-F4E05F7AB1BE}" type="slidenum">
              <a:rPr lang="en-ZA" smtClean="0"/>
              <a:t>‹#›</a:t>
            </a:fld>
            <a:endParaRPr lang="en-ZA"/>
          </a:p>
        </p:txBody>
      </p:sp>
      <p:pic>
        <p:nvPicPr>
          <p:cNvPr id="7" name="Picture 6" descr="A group of people standing under a pillar&#10;&#10;Description automatically generated">
            <a:extLst>
              <a:ext uri="{FF2B5EF4-FFF2-40B4-BE49-F238E27FC236}">
                <a16:creationId xmlns:a16="http://schemas.microsoft.com/office/drawing/2014/main" id="{5F69543F-3B2F-E20B-73A2-9A934154C0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96" b="14926"/>
          <a:stretch/>
        </p:blipFill>
        <p:spPr>
          <a:xfrm>
            <a:off x="20" y="374898"/>
            <a:ext cx="12191980" cy="5873818"/>
          </a:xfrm>
          <a:prstGeom prst="rect">
            <a:avLst/>
          </a:prstGeom>
        </p:spPr>
      </p:pic>
      <p:pic>
        <p:nvPicPr>
          <p:cNvPr id="9" name="Picture 8" descr="A close-up of a white background&#10;&#10;Description automatically generated">
            <a:extLst>
              <a:ext uri="{FF2B5EF4-FFF2-40B4-BE49-F238E27FC236}">
                <a16:creationId xmlns:a16="http://schemas.microsoft.com/office/drawing/2014/main" id="{591D4BAE-8A35-5893-BC6D-597205CA13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14760"/>
            <a:ext cx="2539699" cy="741934"/>
          </a:xfrm>
          <a:prstGeom prst="rect">
            <a:avLst/>
          </a:prstGeom>
        </p:spPr>
      </p:pic>
      <p:sp>
        <p:nvSpPr>
          <p:cNvPr id="10" name="Title 1">
            <a:extLst>
              <a:ext uri="{FF2B5EF4-FFF2-40B4-BE49-F238E27FC236}">
                <a16:creationId xmlns:a16="http://schemas.microsoft.com/office/drawing/2014/main" id="{55F06AA4-3E70-DF5D-4C59-E66F974B77B8}"/>
              </a:ext>
            </a:extLst>
          </p:cNvPr>
          <p:cNvSpPr txBox="1">
            <a:spLocks/>
          </p:cNvSpPr>
          <p:nvPr userDrawn="1"/>
        </p:nvSpPr>
        <p:spPr>
          <a:xfrm>
            <a:off x="2539699" y="5317240"/>
            <a:ext cx="9652281" cy="739454"/>
          </a:xfrm>
          <a:prstGeom prst="rect">
            <a:avLst/>
          </a:prstGeom>
          <a:solidFill>
            <a:schemeClr val="bg1">
              <a:alpha val="89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tx1">
                    <a:lumMod val="85000"/>
                    <a:lumOff val="15000"/>
                    <a:alpha val="91000"/>
                  </a:schemeClr>
                </a:solidFill>
                <a:latin typeface="Garamond" panose="02020404030301010803" pitchFamily="18" charset="0"/>
              </a:rPr>
              <a:t>GC ADDA slide deck</a:t>
            </a:r>
          </a:p>
        </p:txBody>
      </p:sp>
      <p:sp>
        <p:nvSpPr>
          <p:cNvPr id="11" name="Rectangle 10">
            <a:extLst>
              <a:ext uri="{FF2B5EF4-FFF2-40B4-BE49-F238E27FC236}">
                <a16:creationId xmlns:a16="http://schemas.microsoft.com/office/drawing/2014/main" id="{B4975273-33DD-BAE4-D4E2-7FB6B4B92D96}"/>
              </a:ext>
            </a:extLst>
          </p:cNvPr>
          <p:cNvSpPr/>
          <p:nvPr userDrawn="1"/>
        </p:nvSpPr>
        <p:spPr>
          <a:xfrm>
            <a:off x="20" y="5233708"/>
            <a:ext cx="12191980" cy="45719"/>
          </a:xfrm>
          <a:prstGeom prst="rect">
            <a:avLst/>
          </a:prstGeom>
          <a:solidFill>
            <a:schemeClr val="bg1">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02D47307-799F-876D-2E24-632CF225592D}"/>
              </a:ext>
            </a:extLst>
          </p:cNvPr>
          <p:cNvSpPr/>
          <p:nvPr userDrawn="1"/>
        </p:nvSpPr>
        <p:spPr>
          <a:xfrm>
            <a:off x="20" y="6095362"/>
            <a:ext cx="12191980" cy="45719"/>
          </a:xfrm>
          <a:prstGeom prst="rect">
            <a:avLst/>
          </a:prstGeom>
          <a:solidFill>
            <a:schemeClr val="bg1">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88200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descr="A couple of men studying at a table&#10;&#10;Description automatically generated">
            <a:extLst>
              <a:ext uri="{FF2B5EF4-FFF2-40B4-BE49-F238E27FC236}">
                <a16:creationId xmlns:a16="http://schemas.microsoft.com/office/drawing/2014/main" id="{DE8D834B-7136-9180-68B9-BF51CDB64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4959" y="211573"/>
            <a:ext cx="9652281" cy="6434854"/>
          </a:xfrm>
          <a:prstGeom prst="rect">
            <a:avLst/>
          </a:prstGeom>
        </p:spPr>
      </p:pic>
      <p:sp>
        <p:nvSpPr>
          <p:cNvPr id="6" name="Slide Number Placeholder 5">
            <a:extLst>
              <a:ext uri="{FF2B5EF4-FFF2-40B4-BE49-F238E27FC236}">
                <a16:creationId xmlns:a16="http://schemas.microsoft.com/office/drawing/2014/main" id="{B98B742B-2915-948D-36DF-81867500DCD6}"/>
              </a:ext>
            </a:extLst>
          </p:cNvPr>
          <p:cNvSpPr>
            <a:spLocks noGrp="1"/>
          </p:cNvSpPr>
          <p:nvPr>
            <p:ph type="sldNum" sz="quarter" idx="12"/>
          </p:nvPr>
        </p:nvSpPr>
        <p:spPr/>
        <p:txBody>
          <a:bodyPr/>
          <a:lstStyle/>
          <a:p>
            <a:fld id="{22C41FF3-C2F3-4CC7-AA77-F4E05F7AB1BE}" type="slidenum">
              <a:rPr lang="en-ZA" smtClean="0"/>
              <a:t>‹#›</a:t>
            </a:fld>
            <a:endParaRPr lang="en-ZA"/>
          </a:p>
        </p:txBody>
      </p:sp>
      <p:pic>
        <p:nvPicPr>
          <p:cNvPr id="9" name="Picture 8" descr="A close-up of a white background&#10;&#10;Description automatically generated">
            <a:extLst>
              <a:ext uri="{FF2B5EF4-FFF2-40B4-BE49-F238E27FC236}">
                <a16:creationId xmlns:a16="http://schemas.microsoft.com/office/drawing/2014/main" id="{591D4BAE-8A35-5893-BC6D-597205CA13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14760"/>
            <a:ext cx="2539699" cy="741934"/>
          </a:xfrm>
          <a:prstGeom prst="rect">
            <a:avLst/>
          </a:prstGeom>
        </p:spPr>
      </p:pic>
      <p:sp>
        <p:nvSpPr>
          <p:cNvPr id="10" name="Title 1">
            <a:extLst>
              <a:ext uri="{FF2B5EF4-FFF2-40B4-BE49-F238E27FC236}">
                <a16:creationId xmlns:a16="http://schemas.microsoft.com/office/drawing/2014/main" id="{55F06AA4-3E70-DF5D-4C59-E66F974B77B8}"/>
              </a:ext>
            </a:extLst>
          </p:cNvPr>
          <p:cNvSpPr txBox="1">
            <a:spLocks/>
          </p:cNvSpPr>
          <p:nvPr userDrawn="1"/>
        </p:nvSpPr>
        <p:spPr>
          <a:xfrm>
            <a:off x="2539700" y="5317240"/>
            <a:ext cx="8407540" cy="739454"/>
          </a:xfrm>
          <a:prstGeom prst="rect">
            <a:avLst/>
          </a:prstGeom>
          <a:solidFill>
            <a:schemeClr val="bg1">
              <a:alpha val="89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a:solidFill>
                <a:schemeClr val="tx1">
                  <a:lumMod val="85000"/>
                  <a:lumOff val="15000"/>
                  <a:alpha val="91000"/>
                </a:schemeClr>
              </a:solidFill>
              <a:latin typeface="Garamond" panose="02020404030301010803" pitchFamily="18" charset="0"/>
            </a:endParaRPr>
          </a:p>
        </p:txBody>
      </p:sp>
      <p:sp>
        <p:nvSpPr>
          <p:cNvPr id="11" name="Rectangle 10">
            <a:extLst>
              <a:ext uri="{FF2B5EF4-FFF2-40B4-BE49-F238E27FC236}">
                <a16:creationId xmlns:a16="http://schemas.microsoft.com/office/drawing/2014/main" id="{B4975273-33DD-BAE4-D4E2-7FB6B4B92D96}"/>
              </a:ext>
            </a:extLst>
          </p:cNvPr>
          <p:cNvSpPr/>
          <p:nvPr userDrawn="1"/>
        </p:nvSpPr>
        <p:spPr>
          <a:xfrm>
            <a:off x="20" y="5233708"/>
            <a:ext cx="12191980" cy="45719"/>
          </a:xfrm>
          <a:prstGeom prst="rect">
            <a:avLst/>
          </a:prstGeom>
          <a:solidFill>
            <a:schemeClr val="bg1">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02D47307-799F-876D-2E24-632CF225592D}"/>
              </a:ext>
            </a:extLst>
          </p:cNvPr>
          <p:cNvSpPr/>
          <p:nvPr userDrawn="1"/>
        </p:nvSpPr>
        <p:spPr>
          <a:xfrm>
            <a:off x="20" y="6095362"/>
            <a:ext cx="12191980" cy="45719"/>
          </a:xfrm>
          <a:prstGeom prst="rect">
            <a:avLst/>
          </a:prstGeom>
          <a:solidFill>
            <a:schemeClr val="bg1">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4012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C50B-25BC-EC7D-EB91-AEFB6CB68C11}"/>
              </a:ext>
            </a:extLst>
          </p:cNvPr>
          <p:cNvSpPr>
            <a:spLocks noGrp="1"/>
          </p:cNvSpPr>
          <p:nvPr>
            <p:ph type="title"/>
          </p:nvPr>
        </p:nvSpPr>
        <p:spPr>
          <a:xfrm>
            <a:off x="838200" y="365125"/>
            <a:ext cx="7315200" cy="1325563"/>
          </a:xfrm>
        </p:spPr>
        <p:txBody>
          <a:bodyPr/>
          <a:lstStyle>
            <a:lvl1pPr>
              <a:defRPr>
                <a:latin typeface="Garamond" panose="02020404030301010803" pitchFamily="18" charset="0"/>
              </a:defRPr>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A84A261-3E08-97D9-C58F-FA89FB7F57AB}"/>
              </a:ext>
            </a:extLst>
          </p:cNvPr>
          <p:cNvSpPr>
            <a:spLocks noGrp="1"/>
          </p:cNvSpPr>
          <p:nvPr>
            <p:ph idx="1"/>
          </p:nvPr>
        </p:nvSpPr>
        <p:spPr>
          <a:xfrm>
            <a:off x="838200" y="1825625"/>
            <a:ext cx="10515600" cy="4351338"/>
          </a:xfrm>
          <a:prstGeom prst="rect">
            <a:avLst/>
          </a:prstGeo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a:extLst>
              <a:ext uri="{FF2B5EF4-FFF2-40B4-BE49-F238E27FC236}">
                <a16:creationId xmlns:a16="http://schemas.microsoft.com/office/drawing/2014/main" id="{68F45670-72A9-3B91-E923-D4E684B2B13A}"/>
              </a:ext>
            </a:extLst>
          </p:cNvPr>
          <p:cNvSpPr>
            <a:spLocks noGrp="1"/>
          </p:cNvSpPr>
          <p:nvPr>
            <p:ph type="sldNum" sz="quarter" idx="12"/>
          </p:nvPr>
        </p:nvSpPr>
        <p:spPr/>
        <p:txBody>
          <a:bodyPr/>
          <a:lstStyle/>
          <a:p>
            <a:fld id="{22C41FF3-C2F3-4CC7-AA77-F4E05F7AB1BE}" type="slidenum">
              <a:rPr lang="en-ZA" smtClean="0"/>
              <a:t>‹#›</a:t>
            </a:fld>
            <a:endParaRPr lang="en-ZA"/>
          </a:p>
        </p:txBody>
      </p:sp>
      <p:pic>
        <p:nvPicPr>
          <p:cNvPr id="8" name="Picture 7" descr="A black background with red text&#10;&#10;Description automatically generated">
            <a:extLst>
              <a:ext uri="{FF2B5EF4-FFF2-40B4-BE49-F238E27FC236}">
                <a16:creationId xmlns:a16="http://schemas.microsoft.com/office/drawing/2014/main" id="{BAB4D3E7-27F9-5612-A8BE-88E4FFA72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6905" y="58504"/>
            <a:ext cx="3549586" cy="1316830"/>
          </a:xfrm>
          <a:prstGeom prst="rect">
            <a:avLst/>
          </a:prstGeom>
        </p:spPr>
      </p:pic>
    </p:spTree>
    <p:extLst>
      <p:ext uri="{BB962C8B-B14F-4D97-AF65-F5344CB8AC3E}">
        <p14:creationId xmlns:p14="http://schemas.microsoft.com/office/powerpoint/2010/main" val="137741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C50B-25BC-EC7D-EB91-AEFB6CB68C11}"/>
              </a:ext>
            </a:extLst>
          </p:cNvPr>
          <p:cNvSpPr>
            <a:spLocks noGrp="1"/>
          </p:cNvSpPr>
          <p:nvPr>
            <p:ph type="title"/>
          </p:nvPr>
        </p:nvSpPr>
        <p:spPr>
          <a:xfrm>
            <a:off x="838200" y="365125"/>
            <a:ext cx="7315200" cy="1325563"/>
          </a:xfrm>
        </p:spPr>
        <p:txBody>
          <a:bodyPr/>
          <a:lstStyle>
            <a:lvl1pPr>
              <a:defRPr>
                <a:latin typeface="Garamond" panose="02020404030301010803" pitchFamily="18" charset="0"/>
              </a:defRPr>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A84A261-3E08-97D9-C58F-FA89FB7F57AB}"/>
              </a:ext>
            </a:extLst>
          </p:cNvPr>
          <p:cNvSpPr>
            <a:spLocks noGrp="1"/>
          </p:cNvSpPr>
          <p:nvPr>
            <p:ph idx="1"/>
          </p:nvPr>
        </p:nvSpPr>
        <p:spPr>
          <a:xfrm>
            <a:off x="838201" y="1825625"/>
            <a:ext cx="5440052" cy="4351338"/>
          </a:xfrm>
          <a:prstGeom prst="rect">
            <a:avLst/>
          </a:prstGeo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a:extLst>
              <a:ext uri="{FF2B5EF4-FFF2-40B4-BE49-F238E27FC236}">
                <a16:creationId xmlns:a16="http://schemas.microsoft.com/office/drawing/2014/main" id="{68F45670-72A9-3B91-E923-D4E684B2B13A}"/>
              </a:ext>
            </a:extLst>
          </p:cNvPr>
          <p:cNvSpPr>
            <a:spLocks noGrp="1"/>
          </p:cNvSpPr>
          <p:nvPr>
            <p:ph type="sldNum" sz="quarter" idx="12"/>
          </p:nvPr>
        </p:nvSpPr>
        <p:spPr/>
        <p:txBody>
          <a:bodyPr/>
          <a:lstStyle/>
          <a:p>
            <a:fld id="{22C41FF3-C2F3-4CC7-AA77-F4E05F7AB1BE}" type="slidenum">
              <a:rPr lang="en-ZA" smtClean="0"/>
              <a:t>‹#›</a:t>
            </a:fld>
            <a:endParaRPr lang="en-ZA"/>
          </a:p>
        </p:txBody>
      </p:sp>
      <p:pic>
        <p:nvPicPr>
          <p:cNvPr id="5" name="Picture 4" descr="A group of people looking at a computer&#10;&#10;Description automatically generated">
            <a:extLst>
              <a:ext uri="{FF2B5EF4-FFF2-40B4-BE49-F238E27FC236}">
                <a16:creationId xmlns:a16="http://schemas.microsoft.com/office/drawing/2014/main" id="{287D0D9B-4370-0B3F-1B86-C8892E175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3027" y="2136157"/>
            <a:ext cx="5319282" cy="3730273"/>
          </a:xfrm>
          <a:prstGeom prst="rect">
            <a:avLst/>
          </a:prstGeom>
        </p:spPr>
      </p:pic>
      <p:pic>
        <p:nvPicPr>
          <p:cNvPr id="8" name="Picture 7" descr="A black background with red text&#10;&#10;Description automatically generated">
            <a:extLst>
              <a:ext uri="{FF2B5EF4-FFF2-40B4-BE49-F238E27FC236}">
                <a16:creationId xmlns:a16="http://schemas.microsoft.com/office/drawing/2014/main" id="{3ACD3EBB-5DC2-D0C6-589B-2F3FC91E38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6905" y="58504"/>
            <a:ext cx="3549586" cy="1316830"/>
          </a:xfrm>
          <a:prstGeom prst="rect">
            <a:avLst/>
          </a:prstGeom>
        </p:spPr>
      </p:pic>
    </p:spTree>
    <p:extLst>
      <p:ext uri="{BB962C8B-B14F-4D97-AF65-F5344CB8AC3E}">
        <p14:creationId xmlns:p14="http://schemas.microsoft.com/office/powerpoint/2010/main" val="31451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C50B-25BC-EC7D-EB91-AEFB6CB68C11}"/>
              </a:ext>
            </a:extLst>
          </p:cNvPr>
          <p:cNvSpPr>
            <a:spLocks noGrp="1"/>
          </p:cNvSpPr>
          <p:nvPr>
            <p:ph type="title"/>
          </p:nvPr>
        </p:nvSpPr>
        <p:spPr>
          <a:xfrm>
            <a:off x="838200" y="365125"/>
            <a:ext cx="7315200" cy="1325563"/>
          </a:xfrm>
        </p:spPr>
        <p:txBody>
          <a:bodyPr/>
          <a:lstStyle>
            <a:lvl1pPr>
              <a:defRPr>
                <a:latin typeface="Garamond" panose="02020404030301010803" pitchFamily="18" charset="0"/>
              </a:defRPr>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A84A261-3E08-97D9-C58F-FA89FB7F57AB}"/>
              </a:ext>
            </a:extLst>
          </p:cNvPr>
          <p:cNvSpPr>
            <a:spLocks noGrp="1"/>
          </p:cNvSpPr>
          <p:nvPr>
            <p:ph idx="1"/>
          </p:nvPr>
        </p:nvSpPr>
        <p:spPr>
          <a:xfrm>
            <a:off x="6105122" y="1863332"/>
            <a:ext cx="5440052" cy="4351338"/>
          </a:xfrm>
          <a:prstGeom prst="rect">
            <a:avLst/>
          </a:prstGeo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a:extLst>
              <a:ext uri="{FF2B5EF4-FFF2-40B4-BE49-F238E27FC236}">
                <a16:creationId xmlns:a16="http://schemas.microsoft.com/office/drawing/2014/main" id="{68F45670-72A9-3B91-E923-D4E684B2B13A}"/>
              </a:ext>
            </a:extLst>
          </p:cNvPr>
          <p:cNvSpPr>
            <a:spLocks noGrp="1"/>
          </p:cNvSpPr>
          <p:nvPr>
            <p:ph type="sldNum" sz="quarter" idx="12"/>
          </p:nvPr>
        </p:nvSpPr>
        <p:spPr/>
        <p:txBody>
          <a:bodyPr/>
          <a:lstStyle/>
          <a:p>
            <a:fld id="{22C41FF3-C2F3-4CC7-AA77-F4E05F7AB1BE}" type="slidenum">
              <a:rPr lang="en-ZA" smtClean="0"/>
              <a:t>‹#›</a:t>
            </a:fld>
            <a:endParaRPr lang="en-ZA"/>
          </a:p>
        </p:txBody>
      </p:sp>
      <p:pic>
        <p:nvPicPr>
          <p:cNvPr id="8" name="Picture 7" descr="A person wearing white lab coat&#10;&#10;Description automatically generated">
            <a:extLst>
              <a:ext uri="{FF2B5EF4-FFF2-40B4-BE49-F238E27FC236}">
                <a16:creationId xmlns:a16="http://schemas.microsoft.com/office/drawing/2014/main" id="{8E4873D1-282D-488D-4151-CF28C31EA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1" y="2217764"/>
            <a:ext cx="5463711" cy="3642474"/>
          </a:xfrm>
          <a:prstGeom prst="rect">
            <a:avLst/>
          </a:prstGeom>
        </p:spPr>
      </p:pic>
      <p:pic>
        <p:nvPicPr>
          <p:cNvPr id="9" name="Picture 8" descr="A black background with red text&#10;&#10;Description automatically generated">
            <a:extLst>
              <a:ext uri="{FF2B5EF4-FFF2-40B4-BE49-F238E27FC236}">
                <a16:creationId xmlns:a16="http://schemas.microsoft.com/office/drawing/2014/main" id="{2FE33B8D-AE23-B9EF-520D-DB8D194712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6905" y="58504"/>
            <a:ext cx="3549586" cy="1316830"/>
          </a:xfrm>
          <a:prstGeom prst="rect">
            <a:avLst/>
          </a:prstGeom>
        </p:spPr>
      </p:pic>
    </p:spTree>
    <p:extLst>
      <p:ext uri="{BB962C8B-B14F-4D97-AF65-F5344CB8AC3E}">
        <p14:creationId xmlns:p14="http://schemas.microsoft.com/office/powerpoint/2010/main" val="248310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1C93-DFD0-0E86-1D6C-B3D171EC91F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FE3A976-E7F1-6A60-536B-3C94884662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FECAE9F7-765A-CE36-69B5-AC1C1B958C4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A339461-1277-BAC6-4BD8-2563197CDEAA}"/>
              </a:ext>
            </a:extLst>
          </p:cNvPr>
          <p:cNvSpPr>
            <a:spLocks noGrp="1"/>
          </p:cNvSpPr>
          <p:nvPr>
            <p:ph type="dt" sz="half" idx="10"/>
          </p:nvPr>
        </p:nvSpPr>
        <p:spPr>
          <a:xfrm>
            <a:off x="838200" y="6356350"/>
            <a:ext cx="2743200" cy="365125"/>
          </a:xfrm>
          <a:prstGeom prst="rect">
            <a:avLst/>
          </a:prstGeom>
        </p:spPr>
        <p:txBody>
          <a:bodyPr/>
          <a:lstStyle/>
          <a:p>
            <a:fld id="{AF0373CA-C220-487B-9A61-47C09A6708ED}" type="datetimeFigureOut">
              <a:rPr lang="en-ZA" smtClean="0"/>
              <a:t>2025/03/12</a:t>
            </a:fld>
            <a:endParaRPr lang="en-ZA"/>
          </a:p>
        </p:txBody>
      </p:sp>
      <p:sp>
        <p:nvSpPr>
          <p:cNvPr id="6" name="Footer Placeholder 5">
            <a:extLst>
              <a:ext uri="{FF2B5EF4-FFF2-40B4-BE49-F238E27FC236}">
                <a16:creationId xmlns:a16="http://schemas.microsoft.com/office/drawing/2014/main" id="{013D36E3-39D0-670E-D504-6CDEBC9DE6D2}"/>
              </a:ext>
            </a:extLst>
          </p:cNvPr>
          <p:cNvSpPr>
            <a:spLocks noGrp="1"/>
          </p:cNvSpPr>
          <p:nvPr>
            <p:ph type="ftr" sz="quarter" idx="11"/>
          </p:nvPr>
        </p:nvSpPr>
        <p:spPr>
          <a:xfrm>
            <a:off x="4038600" y="6356350"/>
            <a:ext cx="4114800" cy="365125"/>
          </a:xfrm>
          <a:prstGeom prst="rect">
            <a:avLst/>
          </a:prstGeom>
        </p:spPr>
        <p:txBody>
          <a:bodyPr/>
          <a:lstStyle/>
          <a:p>
            <a:endParaRPr lang="en-ZA"/>
          </a:p>
        </p:txBody>
      </p:sp>
      <p:sp>
        <p:nvSpPr>
          <p:cNvPr id="7" name="Slide Number Placeholder 6">
            <a:extLst>
              <a:ext uri="{FF2B5EF4-FFF2-40B4-BE49-F238E27FC236}">
                <a16:creationId xmlns:a16="http://schemas.microsoft.com/office/drawing/2014/main" id="{B7FD9343-26AE-DD09-762E-24AB79F7BAE6}"/>
              </a:ext>
            </a:extLst>
          </p:cNvPr>
          <p:cNvSpPr>
            <a:spLocks noGrp="1"/>
          </p:cNvSpPr>
          <p:nvPr>
            <p:ph type="sldNum" sz="quarter" idx="12"/>
          </p:nvPr>
        </p:nvSpPr>
        <p:spPr/>
        <p:txBody>
          <a:bodyPr/>
          <a:lstStyle/>
          <a:p>
            <a:fld id="{22C41FF3-C2F3-4CC7-AA77-F4E05F7AB1BE}" type="slidenum">
              <a:rPr lang="en-ZA" smtClean="0"/>
              <a:t>‹#›</a:t>
            </a:fld>
            <a:endParaRPr lang="en-ZA"/>
          </a:p>
        </p:txBody>
      </p:sp>
    </p:spTree>
    <p:extLst>
      <p:ext uri="{BB962C8B-B14F-4D97-AF65-F5344CB8AC3E}">
        <p14:creationId xmlns:p14="http://schemas.microsoft.com/office/powerpoint/2010/main" val="2756193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BF0D6-D1E2-779A-BB70-14EA7F1101AB}"/>
              </a:ext>
            </a:extLst>
          </p:cNvPr>
          <p:cNvSpPr>
            <a:spLocks noGrp="1"/>
          </p:cNvSpPr>
          <p:nvPr>
            <p:ph type="title"/>
          </p:nvPr>
        </p:nvSpPr>
        <p:spPr>
          <a:xfrm>
            <a:off x="932468" y="4553860"/>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6" name="Slide Number Placeholder 5">
            <a:extLst>
              <a:ext uri="{FF2B5EF4-FFF2-40B4-BE49-F238E27FC236}">
                <a16:creationId xmlns:a16="http://schemas.microsoft.com/office/drawing/2014/main" id="{91A775A3-87EE-DB37-9C78-7340AC5E3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C41FF3-C2F3-4CC7-AA77-F4E05F7AB1BE}" type="slidenum">
              <a:rPr lang="en-ZA" smtClean="0"/>
              <a:t>‹#›</a:t>
            </a:fld>
            <a:endParaRPr lang="en-ZA"/>
          </a:p>
        </p:txBody>
      </p:sp>
    </p:spTree>
    <p:extLst>
      <p:ext uri="{BB962C8B-B14F-4D97-AF65-F5344CB8AC3E}">
        <p14:creationId xmlns:p14="http://schemas.microsoft.com/office/powerpoint/2010/main" val="347110929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60" r:id="rId4"/>
    <p:sldLayoutId id="2147483664" r:id="rId5"/>
    <p:sldLayoutId id="2147483650" r:id="rId6"/>
    <p:sldLayoutId id="2147483662" r:id="rId7"/>
    <p:sldLayoutId id="2147483663" r:id="rId8"/>
    <p:sldLayoutId id="2147483652" r:id="rId9"/>
    <p:sldLayoutId id="2147483653" r:id="rId10"/>
    <p:sldLayoutId id="2147483654" r:id="rId11"/>
    <p:sldLayoutId id="2147483655" r:id="rId12"/>
    <p:sldLayoutId id="2147483656" r:id="rId13"/>
    <p:sldLayoutId id="214748365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97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BC51-A2B7-90D5-0E86-911F7FAD140C}"/>
              </a:ext>
            </a:extLst>
          </p:cNvPr>
          <p:cNvSpPr>
            <a:spLocks noGrp="1"/>
          </p:cNvSpPr>
          <p:nvPr>
            <p:ph type="title"/>
          </p:nvPr>
        </p:nvSpPr>
        <p:spPr/>
        <p:txBody>
          <a:bodyPr/>
          <a:lstStyle/>
          <a:p>
            <a:r>
              <a:rPr lang="en-ZA">
                <a:solidFill>
                  <a:srgbClr val="80340D"/>
                </a:solidFill>
                <a:latin typeface="Garamond"/>
              </a:rPr>
              <a:t>Logo Interpretation </a:t>
            </a:r>
            <a:endParaRPr lang="en-US"/>
          </a:p>
        </p:txBody>
      </p:sp>
      <p:sp>
        <p:nvSpPr>
          <p:cNvPr id="3" name="Content Placeholder 2">
            <a:extLst>
              <a:ext uri="{FF2B5EF4-FFF2-40B4-BE49-F238E27FC236}">
                <a16:creationId xmlns:a16="http://schemas.microsoft.com/office/drawing/2014/main" id="{D14CC3BA-9E3B-9197-FB9A-B0D3BD21DCB2}"/>
              </a:ext>
            </a:extLst>
          </p:cNvPr>
          <p:cNvSpPr>
            <a:spLocks noGrp="1"/>
          </p:cNvSpPr>
          <p:nvPr>
            <p:ph idx="1"/>
          </p:nvPr>
        </p:nvSpPr>
        <p:spPr>
          <a:xfrm>
            <a:off x="5575892" y="1959490"/>
            <a:ext cx="6169205" cy="4351338"/>
          </a:xfrm>
        </p:spPr>
        <p:txBody>
          <a:bodyPr lIns="91440" tIns="45720" rIns="91440" bIns="45720" anchor="t"/>
          <a:lstStyle/>
          <a:p>
            <a:pPr marL="0" indent="0">
              <a:buNone/>
            </a:pPr>
            <a:endParaRPr lang="en-US" b="1"/>
          </a:p>
          <a:p>
            <a:pPr marL="0" indent="0">
              <a:buNone/>
            </a:pPr>
            <a:r>
              <a:rPr lang="en-US" dirty="0">
                <a:latin typeface="Garamond"/>
              </a:rPr>
              <a:t>The use of a common typeface unites the family of logos that are housed under the overarching GCA brand. This unity provides brand consistency while still allowing the individual </a:t>
            </a:r>
            <a:r>
              <a:rPr lang="en-US" dirty="0" err="1">
                <a:latin typeface="Garamond"/>
              </a:rPr>
              <a:t>programmes</a:t>
            </a:r>
            <a:r>
              <a:rPr lang="en-US" dirty="0">
                <a:latin typeface="Garamond"/>
              </a:rPr>
              <a:t> to have visual autonomy through the unique, locally-created symbol. </a:t>
            </a:r>
          </a:p>
          <a:p>
            <a:endParaRPr lang="en-US"/>
          </a:p>
          <a:p>
            <a:endParaRPr lang="en-US" b="1"/>
          </a:p>
          <a:p>
            <a:endParaRPr lang="en-US"/>
          </a:p>
        </p:txBody>
      </p:sp>
      <p:pic>
        <p:nvPicPr>
          <p:cNvPr id="5" name="Picture 4" descr="A white sign with black text&#10;&#10;Description automatically generated">
            <a:extLst>
              <a:ext uri="{FF2B5EF4-FFF2-40B4-BE49-F238E27FC236}">
                <a16:creationId xmlns:a16="http://schemas.microsoft.com/office/drawing/2014/main" id="{D60CD692-E5DD-5FE1-8C94-3C9CA45A5B68}"/>
              </a:ext>
            </a:extLst>
          </p:cNvPr>
          <p:cNvPicPr>
            <a:picLocks noChangeAspect="1"/>
          </p:cNvPicPr>
          <p:nvPr/>
        </p:nvPicPr>
        <p:blipFill>
          <a:blip r:embed="rId2"/>
          <a:stretch>
            <a:fillRect/>
          </a:stretch>
        </p:blipFill>
        <p:spPr>
          <a:xfrm>
            <a:off x="643128" y="2534040"/>
            <a:ext cx="4811927" cy="2042983"/>
          </a:xfrm>
          <a:prstGeom prst="rect">
            <a:avLst/>
          </a:prstGeom>
        </p:spPr>
      </p:pic>
      <p:sp>
        <p:nvSpPr>
          <p:cNvPr id="4" name="TextBox 3">
            <a:extLst>
              <a:ext uri="{FF2B5EF4-FFF2-40B4-BE49-F238E27FC236}">
                <a16:creationId xmlns:a16="http://schemas.microsoft.com/office/drawing/2014/main" id="{79BB449A-83CF-A9D5-ED4A-5CE59E2D91AA}"/>
              </a:ext>
            </a:extLst>
          </p:cNvPr>
          <p:cNvSpPr txBox="1"/>
          <p:nvPr/>
        </p:nvSpPr>
        <p:spPr>
          <a:xfrm>
            <a:off x="748935" y="1693551"/>
            <a:ext cx="84914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Garamond"/>
              </a:rPr>
              <a:t>Integration within the Grand Challenges brand: </a:t>
            </a:r>
            <a:endParaRPr lang="en-US"/>
          </a:p>
        </p:txBody>
      </p:sp>
    </p:spTree>
    <p:extLst>
      <p:ext uri="{BB962C8B-B14F-4D97-AF65-F5344CB8AC3E}">
        <p14:creationId xmlns:p14="http://schemas.microsoft.com/office/powerpoint/2010/main" val="2173122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BC51-A2B7-90D5-0E86-911F7FAD140C}"/>
              </a:ext>
            </a:extLst>
          </p:cNvPr>
          <p:cNvSpPr>
            <a:spLocks noGrp="1"/>
          </p:cNvSpPr>
          <p:nvPr>
            <p:ph type="title"/>
          </p:nvPr>
        </p:nvSpPr>
        <p:spPr/>
        <p:txBody>
          <a:bodyPr/>
          <a:lstStyle/>
          <a:p>
            <a:r>
              <a:rPr lang="en-ZA">
                <a:solidFill>
                  <a:srgbClr val="80340D"/>
                </a:solidFill>
                <a:latin typeface="Garamond"/>
              </a:rPr>
              <a:t>Logo Interpretation</a:t>
            </a:r>
            <a:endParaRPr lang="en-US"/>
          </a:p>
        </p:txBody>
      </p:sp>
      <p:sp>
        <p:nvSpPr>
          <p:cNvPr id="3" name="Content Placeholder 2">
            <a:extLst>
              <a:ext uri="{FF2B5EF4-FFF2-40B4-BE49-F238E27FC236}">
                <a16:creationId xmlns:a16="http://schemas.microsoft.com/office/drawing/2014/main" id="{D14CC3BA-9E3B-9197-FB9A-B0D3BD21DCB2}"/>
              </a:ext>
            </a:extLst>
          </p:cNvPr>
          <p:cNvSpPr>
            <a:spLocks noGrp="1"/>
          </p:cNvSpPr>
          <p:nvPr>
            <p:ph idx="1"/>
          </p:nvPr>
        </p:nvSpPr>
        <p:spPr>
          <a:xfrm>
            <a:off x="4061255" y="2237518"/>
            <a:ext cx="7832714" cy="4361635"/>
          </a:xfrm>
        </p:spPr>
        <p:txBody>
          <a:bodyPr lIns="91440" tIns="45720" rIns="91440" bIns="45720" anchor="t"/>
          <a:lstStyle/>
          <a:p>
            <a:pPr marL="342900" indent="-342900"/>
            <a:r>
              <a:rPr lang="en-US" sz="2400">
                <a:latin typeface="Garamond"/>
              </a:rPr>
              <a:t>The capsule shape reflects the end goal of meeting the needs of the patient</a:t>
            </a:r>
            <a:endParaRPr lang="en-US" sz="2400"/>
          </a:p>
          <a:p>
            <a:pPr marL="342900" indent="-342900"/>
            <a:r>
              <a:rPr lang="en-US" sz="2400">
                <a:latin typeface="Garamond"/>
              </a:rPr>
              <a:t>The capsules increase in length and become progress bars (online on user interfaces), </a:t>
            </a:r>
            <a:r>
              <a:rPr lang="en-US" sz="2400" err="1">
                <a:latin typeface="Garamond"/>
              </a:rPr>
              <a:t>symbolising</a:t>
            </a:r>
            <a:r>
              <a:rPr lang="en-US" sz="2400">
                <a:latin typeface="Garamond"/>
              </a:rPr>
              <a:t> advancement</a:t>
            </a:r>
          </a:p>
          <a:p>
            <a:pPr marL="342900" indent="-342900"/>
            <a:r>
              <a:rPr lang="en-US" sz="2400">
                <a:latin typeface="Garamond"/>
              </a:rPr>
              <a:t>The bars/capsules represent the individual projects/programs/hubs of drug discovery within GC ADDA. Each can be seen working independently; however, when seen together, the map of Africa is apparent. This </a:t>
            </a:r>
            <a:r>
              <a:rPr lang="en-US" sz="2400" err="1">
                <a:latin typeface="Garamond"/>
              </a:rPr>
              <a:t>symbolises</a:t>
            </a:r>
            <a:r>
              <a:rPr lang="en-US" sz="2400">
                <a:latin typeface="Garamond"/>
              </a:rPr>
              <a:t> that our individual efforts, when joined via the network, drive progress and positive change on the continent</a:t>
            </a:r>
            <a:endParaRPr lang="en-US" sz="2400" b="1"/>
          </a:p>
          <a:p>
            <a:endParaRPr lang="en-US"/>
          </a:p>
          <a:p>
            <a:endParaRPr lang="en-US" b="1"/>
          </a:p>
          <a:p>
            <a:endParaRPr lang="en-US"/>
          </a:p>
        </p:txBody>
      </p:sp>
      <p:pic>
        <p:nvPicPr>
          <p:cNvPr id="4" name="Picture 3">
            <a:extLst>
              <a:ext uri="{FF2B5EF4-FFF2-40B4-BE49-F238E27FC236}">
                <a16:creationId xmlns:a16="http://schemas.microsoft.com/office/drawing/2014/main" id="{3AF9DB5A-724B-54E5-0B2C-0E2F1A0F5108}"/>
              </a:ext>
            </a:extLst>
          </p:cNvPr>
          <p:cNvPicPr>
            <a:picLocks noChangeAspect="1"/>
          </p:cNvPicPr>
          <p:nvPr/>
        </p:nvPicPr>
        <p:blipFill>
          <a:blip r:embed="rId2"/>
          <a:stretch>
            <a:fillRect/>
          </a:stretch>
        </p:blipFill>
        <p:spPr>
          <a:xfrm>
            <a:off x="825934" y="2662447"/>
            <a:ext cx="2803954" cy="3115704"/>
          </a:xfrm>
          <a:prstGeom prst="rect">
            <a:avLst/>
          </a:prstGeom>
        </p:spPr>
      </p:pic>
      <p:sp>
        <p:nvSpPr>
          <p:cNvPr id="6" name="TextBox 5">
            <a:extLst>
              <a:ext uri="{FF2B5EF4-FFF2-40B4-BE49-F238E27FC236}">
                <a16:creationId xmlns:a16="http://schemas.microsoft.com/office/drawing/2014/main" id="{6C96BAD7-2844-08B3-10A4-D8038E828A79}"/>
              </a:ext>
            </a:extLst>
          </p:cNvPr>
          <p:cNvSpPr txBox="1"/>
          <p:nvPr/>
        </p:nvSpPr>
        <p:spPr>
          <a:xfrm>
            <a:off x="782475" y="1703849"/>
            <a:ext cx="3280982" cy="5335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Garamond"/>
              </a:rPr>
              <a:t>Symbolic meaning:</a:t>
            </a:r>
          </a:p>
        </p:txBody>
      </p:sp>
    </p:spTree>
    <p:extLst>
      <p:ext uri="{BB962C8B-B14F-4D97-AF65-F5344CB8AC3E}">
        <p14:creationId xmlns:p14="http://schemas.microsoft.com/office/powerpoint/2010/main" val="112033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F6849C-FCD5-3371-97C9-A57541E97F01}"/>
              </a:ext>
            </a:extLst>
          </p:cNvPr>
          <p:cNvSpPr txBox="1"/>
          <p:nvPr/>
        </p:nvSpPr>
        <p:spPr>
          <a:xfrm>
            <a:off x="2584045" y="5343155"/>
            <a:ext cx="84317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C63E28"/>
                </a:solidFill>
                <a:latin typeface="Aptos"/>
              </a:rPr>
              <a:t>We must develop drug discovery research capacity near patients in Africa to understand and meet their health needs. GC ADDA is poised to tackle these challenges. Together we can unleash the potential of the continent. </a:t>
            </a:r>
            <a:endParaRPr lang="en-US">
              <a:cs typeface="Calibri"/>
            </a:endParaRPr>
          </a:p>
          <a:p>
            <a:pPr algn="l"/>
            <a:endParaRPr lang="en-US">
              <a:cs typeface="Calibri"/>
            </a:endParaRPr>
          </a:p>
        </p:txBody>
      </p:sp>
    </p:spTree>
    <p:extLst>
      <p:ext uri="{BB962C8B-B14F-4D97-AF65-F5344CB8AC3E}">
        <p14:creationId xmlns:p14="http://schemas.microsoft.com/office/powerpoint/2010/main" val="2433015618"/>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A7C278C36E2B41AFF85E22F7DA9A7A" ma:contentTypeVersion="12" ma:contentTypeDescription="Create a new document." ma:contentTypeScope="" ma:versionID="9feb777c4e0f10c74b549bc224317e0c">
  <xsd:schema xmlns:xsd="http://www.w3.org/2001/XMLSchema" xmlns:xs="http://www.w3.org/2001/XMLSchema" xmlns:p="http://schemas.microsoft.com/office/2006/metadata/properties" xmlns:ns2="dc1353f5-7107-497d-acf0-e6b1e138a181" targetNamespace="http://schemas.microsoft.com/office/2006/metadata/properties" ma:root="true" ma:fieldsID="be03b8a3eb7946c130741b5df14c68e8" ns2:_="">
    <xsd:import namespace="dc1353f5-7107-497d-acf0-e6b1e138a1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353f5-7107-497d-acf0-e6b1e138a1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ec841c-a207-44a3-aa12-5138862fab8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1353f5-7107-497d-acf0-e6b1e138a18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440374-FC14-4930-B193-941FED17A37B}">
  <ds:schemaRefs>
    <ds:schemaRef ds:uri="http://schemas.microsoft.com/sharepoint/v3/contenttype/forms"/>
  </ds:schemaRefs>
</ds:datastoreItem>
</file>

<file path=customXml/itemProps2.xml><?xml version="1.0" encoding="utf-8"?>
<ds:datastoreItem xmlns:ds="http://schemas.openxmlformats.org/officeDocument/2006/customXml" ds:itemID="{B7F6E50A-AA01-4A96-B39A-F48FAE298880}"/>
</file>

<file path=customXml/itemProps3.xml><?xml version="1.0" encoding="utf-8"?>
<ds:datastoreItem xmlns:ds="http://schemas.openxmlformats.org/officeDocument/2006/customXml" ds:itemID="{7ECB4A33-A0EE-441B-BE1C-132BE3BB93ED}"/>
</file>

<file path=docProps/app.xml><?xml version="1.0" encoding="utf-8"?>
<Properties xmlns="http://schemas.openxmlformats.org/officeDocument/2006/extended-properties" xmlns:vt="http://schemas.openxmlformats.org/officeDocument/2006/docPropsVTypes">
  <Template/>
  <TotalTime>0</TotalTime>
  <Words>185</Words>
  <Application>Microsoft Office PowerPoint</Application>
  <PresentationFormat>Widescreen</PresentationFormat>
  <Paragraphs>12</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Aptos</vt:lpstr>
      <vt:lpstr>Arial</vt:lpstr>
      <vt:lpstr>Calibri</vt:lpstr>
      <vt:lpstr>Garamond</vt:lpstr>
      <vt:lpstr>Office Theme</vt:lpstr>
      <vt:lpstr>PowerPoint Presentation</vt:lpstr>
      <vt:lpstr>Logo Interpretation </vt:lpstr>
      <vt:lpstr>Logo Interpretation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Nicola Elliott-Wong</dc:creator>
  <cp:lastModifiedBy>Nicola Elliott-Wong | H3D Foundation</cp:lastModifiedBy>
  <cp:revision>97</cp:revision>
  <dcterms:created xsi:type="dcterms:W3CDTF">2024-08-07T09:26:52Z</dcterms:created>
  <dcterms:modified xsi:type="dcterms:W3CDTF">2025-03-12T14:05:37Z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0x01010044A7C278C36E2B41AFF85E22F7DA9A7A</vt:lpwstr>
  </property>
</Properties>
</file>