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13"/>
  </p:notesMasterIdLst>
  <p:sldIdLst>
    <p:sldId id="2147377031" r:id="rId4"/>
    <p:sldId id="2147377033" r:id="rId5"/>
    <p:sldId id="2147377034" r:id="rId6"/>
    <p:sldId id="2147377035" r:id="rId7"/>
    <p:sldId id="2147377036" r:id="rId8"/>
    <p:sldId id="2147377037" r:id="rId9"/>
    <p:sldId id="2147377038" r:id="rId10"/>
    <p:sldId id="2147377039" r:id="rId11"/>
    <p:sldId id="214737703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BF8446E-7EDF-57C1-678B-9C34B537F033}" name="Nicola Elliott-Wong" initials="NE" userId="S::nicola.elliott-wong@h3dfoundation.org::0ca50159-8135-4c45-bef7-ae1813858ad9" providerId="AD"/>
  <p188:author id="{99916AFF-FDFE-56F3-DEC8-3348673EDFE6}" name="Susan Winks" initials="SW" userId="S::01404354@wf.uct.ac.za::8deed980-353f-45f0-91b5-f5e35aaa1cc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340D"/>
    <a:srgbClr val="E6999A"/>
    <a:srgbClr val="561B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08BB20-9134-46C9-89DD-D1192F589C59}" v="14" dt="2025-03-09T22:34:14.5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Master" Target="slideMasters/slideMaster1.xml"/><Relationship Id="rId21" Type="http://schemas.openxmlformats.org/officeDocument/2006/relationships/customXml" Target="../customXml/item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san Winks" userId="8deed980-353f-45f0-91b5-f5e35aaa1ccc" providerId="ADAL" clId="{4D08BB20-9134-46C9-89DD-D1192F589C59}"/>
    <pc:docChg chg="custSel modSld">
      <pc:chgData name="Susan Winks" userId="8deed980-353f-45f0-91b5-f5e35aaa1ccc" providerId="ADAL" clId="{4D08BB20-9134-46C9-89DD-D1192F589C59}" dt="2025-03-09T22:34:14.535" v="532" actId="14100"/>
      <pc:docMkLst>
        <pc:docMk/>
      </pc:docMkLst>
      <pc:sldChg chg="addSp delSp modSp mod">
        <pc:chgData name="Susan Winks" userId="8deed980-353f-45f0-91b5-f5e35aaa1ccc" providerId="ADAL" clId="{4D08BB20-9134-46C9-89DD-D1192F589C59}" dt="2025-03-09T22:34:14.535" v="532" actId="14100"/>
        <pc:sldMkLst>
          <pc:docMk/>
          <pc:sldMk cId="2184039387" sldId="2147377032"/>
        </pc:sldMkLst>
        <pc:spChg chg="add mod">
          <ac:chgData name="Susan Winks" userId="8deed980-353f-45f0-91b5-f5e35aaa1ccc" providerId="ADAL" clId="{4D08BB20-9134-46C9-89DD-D1192F589C59}" dt="2025-03-09T22:34:14.535" v="532" actId="14100"/>
          <ac:spMkLst>
            <pc:docMk/>
            <pc:sldMk cId="2184039387" sldId="2147377032"/>
            <ac:spMk id="3" creationId="{75AAF78A-29BB-C860-A08C-0D8461F18F0E}"/>
          </ac:spMkLst>
        </pc:spChg>
        <pc:spChg chg="mod">
          <ac:chgData name="Susan Winks" userId="8deed980-353f-45f0-91b5-f5e35aaa1ccc" providerId="ADAL" clId="{4D08BB20-9134-46C9-89DD-D1192F589C59}" dt="2025-03-09T22:32:32.660" v="519" actId="1076"/>
          <ac:spMkLst>
            <pc:docMk/>
            <pc:sldMk cId="2184039387" sldId="2147377032"/>
            <ac:spMk id="6" creationId="{559B6CEC-7BE9-E362-14D7-C3245871664C}"/>
          </ac:spMkLst>
        </pc:spChg>
        <pc:spChg chg="del mod">
          <ac:chgData name="Susan Winks" userId="8deed980-353f-45f0-91b5-f5e35aaa1ccc" providerId="ADAL" clId="{4D08BB20-9134-46C9-89DD-D1192F589C59}" dt="2025-03-09T22:33:58.067" v="529" actId="478"/>
          <ac:spMkLst>
            <pc:docMk/>
            <pc:sldMk cId="2184039387" sldId="2147377032"/>
            <ac:spMk id="34" creationId="{2696D9E5-36EE-7768-22E5-E825B8935027}"/>
          </ac:spMkLst>
        </pc:spChg>
        <pc:spChg chg="mod">
          <ac:chgData name="Susan Winks" userId="8deed980-353f-45f0-91b5-f5e35aaa1ccc" providerId="ADAL" clId="{4D08BB20-9134-46C9-89DD-D1192F589C59}" dt="2025-03-09T22:33:07.962" v="524" actId="1037"/>
          <ac:spMkLst>
            <pc:docMk/>
            <pc:sldMk cId="2184039387" sldId="2147377032"/>
            <ac:spMk id="69" creationId="{51E6BCAF-0391-BDDA-F1B6-A18A694D3C23}"/>
          </ac:spMkLst>
        </pc:spChg>
      </pc:sldChg>
      <pc:sldChg chg="modSp mod">
        <pc:chgData name="Susan Winks" userId="8deed980-353f-45f0-91b5-f5e35aaa1ccc" providerId="ADAL" clId="{4D08BB20-9134-46C9-89DD-D1192F589C59}" dt="2025-02-24T15:18:03.854" v="0" actId="313"/>
        <pc:sldMkLst>
          <pc:docMk/>
          <pc:sldMk cId="3720788723" sldId="2147377033"/>
        </pc:sldMkLst>
        <pc:spChg chg="mod">
          <ac:chgData name="Susan Winks" userId="8deed980-353f-45f0-91b5-f5e35aaa1ccc" providerId="ADAL" clId="{4D08BB20-9134-46C9-89DD-D1192F589C59}" dt="2025-02-24T15:18:03.854" v="0" actId="313"/>
          <ac:spMkLst>
            <pc:docMk/>
            <pc:sldMk cId="3720788723" sldId="2147377033"/>
            <ac:spMk id="3" creationId="{C11DB3F3-DFAE-266F-0732-AFAC9E19F4B0}"/>
          </ac:spMkLst>
        </pc:spChg>
      </pc:sldChg>
      <pc:sldChg chg="modSp mod">
        <pc:chgData name="Susan Winks" userId="8deed980-353f-45f0-91b5-f5e35aaa1ccc" providerId="ADAL" clId="{4D08BB20-9134-46C9-89DD-D1192F589C59}" dt="2025-03-09T22:31:18.139" v="513" actId="20577"/>
        <pc:sldMkLst>
          <pc:docMk/>
          <pc:sldMk cId="4022305595" sldId="2147377039"/>
        </pc:sldMkLst>
        <pc:spChg chg="mod">
          <ac:chgData name="Susan Winks" userId="8deed980-353f-45f0-91b5-f5e35aaa1ccc" providerId="ADAL" clId="{4D08BB20-9134-46C9-89DD-D1192F589C59}" dt="2025-03-09T22:28:39.598" v="215" actId="20577"/>
          <ac:spMkLst>
            <pc:docMk/>
            <pc:sldMk cId="4022305595" sldId="2147377039"/>
            <ac:spMk id="2" creationId="{EEA006EA-E577-1F92-A1C6-ABB936F17927}"/>
          </ac:spMkLst>
        </pc:spChg>
        <pc:spChg chg="mod">
          <ac:chgData name="Susan Winks" userId="8deed980-353f-45f0-91b5-f5e35aaa1ccc" providerId="ADAL" clId="{4D08BB20-9134-46C9-89DD-D1192F589C59}" dt="2025-03-09T22:31:18.139" v="513" actId="20577"/>
          <ac:spMkLst>
            <pc:docMk/>
            <pc:sldMk cId="4022305595" sldId="2147377039"/>
            <ac:spMk id="3" creationId="{BC8B24E0-6E41-53E5-003E-F22724D9D93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52CC1C-B10E-4971-AE89-10EECE6A8490}" type="datetimeFigureOut">
              <a:rPr lang="en-ZA" smtClean="0"/>
              <a:t>2025/03/10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F8F47E-DDED-4E4D-8E0F-2336F906067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04563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6461D40-8A25-CB5C-99B3-BF0C709315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8B742B-2915-948D-36DF-81867500D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41FF3-C2F3-4CC7-AA77-F4E05F7AB1BE}" type="slidenum">
              <a:rPr lang="en-ZA" smtClean="0"/>
              <a:t>‹#›</a:t>
            </a:fld>
            <a:endParaRPr lang="en-ZA"/>
          </a:p>
        </p:txBody>
      </p:sp>
      <p:pic>
        <p:nvPicPr>
          <p:cNvPr id="7" name="Picture 6" descr="A group of people standing under a pillar&#10;&#10;Description automatically generated">
            <a:extLst>
              <a:ext uri="{FF2B5EF4-FFF2-40B4-BE49-F238E27FC236}">
                <a16:creationId xmlns:a16="http://schemas.microsoft.com/office/drawing/2014/main" id="{5F69543F-3B2F-E20B-73A2-9A934154C0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87" b="14926"/>
          <a:stretch/>
        </p:blipFill>
        <p:spPr>
          <a:xfrm>
            <a:off x="20" y="1271166"/>
            <a:ext cx="12191980" cy="5085184"/>
          </a:xfrm>
          <a:prstGeom prst="rect">
            <a:avLst/>
          </a:prstGeom>
        </p:spPr>
      </p:pic>
      <p:pic>
        <p:nvPicPr>
          <p:cNvPr id="9" name="Picture 8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591D4BAE-8A35-5893-BC6D-597205CA13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14760"/>
            <a:ext cx="2539699" cy="74193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5F06AA4-3E70-DF5D-4C59-E66F974B77B8}"/>
              </a:ext>
            </a:extLst>
          </p:cNvPr>
          <p:cNvSpPr txBox="1">
            <a:spLocks/>
          </p:cNvSpPr>
          <p:nvPr userDrawn="1"/>
        </p:nvSpPr>
        <p:spPr>
          <a:xfrm>
            <a:off x="2539699" y="5317240"/>
            <a:ext cx="9652281" cy="739454"/>
          </a:xfrm>
          <a:prstGeom prst="rect">
            <a:avLst/>
          </a:prstGeom>
          <a:solidFill>
            <a:schemeClr val="bg1">
              <a:alpha val="89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chemeClr val="tx1">
                    <a:lumMod val="85000"/>
                    <a:lumOff val="15000"/>
                    <a:alpha val="91000"/>
                  </a:schemeClr>
                </a:solidFill>
                <a:latin typeface="Garamond" panose="02020404030301010803" pitchFamily="18" charset="0"/>
              </a:rPr>
              <a:t>GC ADDA slide deck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975273-33DD-BAE4-D4E2-7FB6B4B92D96}"/>
              </a:ext>
            </a:extLst>
          </p:cNvPr>
          <p:cNvSpPr/>
          <p:nvPr userDrawn="1"/>
        </p:nvSpPr>
        <p:spPr>
          <a:xfrm>
            <a:off x="20" y="5233708"/>
            <a:ext cx="12191980" cy="457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D47307-799F-876D-2E24-632CF225592D}"/>
              </a:ext>
            </a:extLst>
          </p:cNvPr>
          <p:cNvSpPr/>
          <p:nvPr userDrawn="1"/>
        </p:nvSpPr>
        <p:spPr>
          <a:xfrm>
            <a:off x="20" y="6095362"/>
            <a:ext cx="12191980" cy="457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4" name="Picture 13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AB765A85-CAE1-E6E1-9227-69201C23439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905" y="58504"/>
            <a:ext cx="3549586" cy="131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377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40CFF-8B50-80EE-C8CE-B93A562D0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760CAE-6219-67BF-75F2-C0553A3AA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354B6B-8CB8-FFE9-A8B5-BFA4A64CE5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343ED5-309E-0289-D8AC-B6349F5BCE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224F8C-E309-69BF-D8BA-324B52743D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0990D5-B3F5-0239-0CA5-BF06FF3B63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0373CA-C220-487B-9A61-47C09A6708ED}" type="datetimeFigureOut">
              <a:rPr lang="en-ZA" smtClean="0"/>
              <a:t>2025/03/10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A43C2-15F7-1EEC-19DB-6A8A06B0F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9BA403-46C4-D891-3147-3575AF759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41FF3-C2F3-4CC7-AA77-F4E05F7AB1B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06347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882F4-A4F7-74B3-2470-391C0281C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67ED2A-5DC7-7A73-348E-A4E48BFFE6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0373CA-C220-487B-9A61-47C09A6708ED}" type="datetimeFigureOut">
              <a:rPr lang="en-ZA" smtClean="0"/>
              <a:t>2025/03/10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3307F0-0600-283F-C36B-4DD7B2387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E94BB4-37E4-A77D-1A7D-7FA3DCF6E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41FF3-C2F3-4CC7-AA77-F4E05F7AB1B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93805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4D4090-69A1-9A45-95E3-8FEC2444F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29500" y="6356350"/>
            <a:ext cx="2743200" cy="365125"/>
          </a:xfrm>
        </p:spPr>
        <p:txBody>
          <a:bodyPr/>
          <a:lstStyle/>
          <a:p>
            <a:fld id="{22C41FF3-C2F3-4CC7-AA77-F4E05F7AB1BE}" type="slidenum">
              <a:rPr lang="en-ZA" smtClean="0"/>
              <a:t>‹#›</a:t>
            </a:fld>
            <a:endParaRPr lang="en-Z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54306F-0F66-EE29-09D4-A74983E506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10692"/>
          <a:stretch/>
        </p:blipFill>
        <p:spPr>
          <a:xfrm>
            <a:off x="10306050" y="5992997"/>
            <a:ext cx="1866900" cy="87145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9ED374F-3365-7D98-2A10-78D26DF19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143" y="136526"/>
            <a:ext cx="10515600" cy="730249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8D4A32-A97E-C073-29CE-195475337127}"/>
              </a:ext>
            </a:extLst>
          </p:cNvPr>
          <p:cNvCxnSpPr>
            <a:cxnSpLocks/>
          </p:cNvCxnSpPr>
          <p:nvPr userDrawn="1"/>
        </p:nvCxnSpPr>
        <p:spPr>
          <a:xfrm flipV="1">
            <a:off x="180975" y="866775"/>
            <a:ext cx="11849100" cy="190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CBD1DCC4-154A-574B-D79C-D7D962F673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5300" y="1162050"/>
            <a:ext cx="11468100" cy="48118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0232566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823D0-8089-9883-DF3E-6D5D0BC8A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EB53D9-FFEB-A1B4-A28F-F4ACE427C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E01C47-9A8A-D5A8-4036-E462AC003D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A5DA12-19CD-C282-F549-C41EE5F712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0373CA-C220-487B-9A61-47C09A6708ED}" type="datetimeFigureOut">
              <a:rPr lang="en-ZA" smtClean="0"/>
              <a:t>2025/03/10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5C1934-6B85-EF2C-4CDE-902957491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3C5487-E2B9-E29D-CB23-6DE43E9A5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41FF3-C2F3-4CC7-AA77-F4E05F7AB1B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191101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0267-473E-77C6-13B5-44F4FAC6B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521861-16B8-0DD8-2B54-4D501CE962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189BD8-6B9F-DF19-FB8F-5B0781241E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6BD1AE-8586-96D6-C014-F60C97C01F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0373CA-C220-487B-9A61-47C09A6708ED}" type="datetimeFigureOut">
              <a:rPr lang="en-ZA" smtClean="0"/>
              <a:t>2025/03/10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1839C-85BA-887C-087A-CBC3915B6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BB5E6F-F4B9-4E76-4EF7-54F579E5F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41FF3-C2F3-4CC7-AA77-F4E05F7AB1B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70409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14A684F7-2E22-A62C-C60A-9FAB9DECAC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54" y="-518408"/>
            <a:ext cx="11704949" cy="4342319"/>
          </a:xfrm>
          <a:prstGeom prst="rect">
            <a:avLst/>
          </a:prstGeom>
        </p:spPr>
      </p:pic>
      <p:pic>
        <p:nvPicPr>
          <p:cNvPr id="8" name="Picture 7" descr="A group of people standing under a pillar&#10;&#10;Description automatically generated">
            <a:extLst>
              <a:ext uri="{FF2B5EF4-FFF2-40B4-BE49-F238E27FC236}">
                <a16:creationId xmlns:a16="http://schemas.microsoft.com/office/drawing/2014/main" id="{5322EA00-EF26-E04F-5E5F-90AD18D027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66" b="25757"/>
          <a:stretch/>
        </p:blipFill>
        <p:spPr>
          <a:xfrm>
            <a:off x="388858" y="3071656"/>
            <a:ext cx="11470845" cy="362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886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76334-6987-0C07-BF55-F5CEFC74A0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1364" y="1815469"/>
            <a:ext cx="5866636" cy="1694494"/>
          </a:xfrm>
        </p:spPr>
        <p:txBody>
          <a:bodyPr anchor="b">
            <a:normAutofit/>
          </a:bodyPr>
          <a:lstStyle>
            <a:lvl1pPr algn="ctr">
              <a:defRPr lang="en-ZA" sz="3600" b="1" kern="1200" dirty="0">
                <a:solidFill>
                  <a:schemeClr val="tx1">
                    <a:lumMod val="85000"/>
                    <a:lumOff val="15000"/>
                    <a:alpha val="91000"/>
                  </a:schemeClr>
                </a:solidFill>
                <a:latin typeface="Garamond" panose="02020404030301010803" pitchFamily="18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461D40-8A25-CB5C-99B3-BF0C709315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1364" y="3602038"/>
            <a:ext cx="5866636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lang="en-ZA" sz="2800" kern="1200" dirty="0">
                <a:solidFill>
                  <a:schemeClr val="tx1">
                    <a:lumMod val="85000"/>
                    <a:lumOff val="15000"/>
                    <a:alpha val="91000"/>
                  </a:schemeClr>
                </a:solidFill>
                <a:latin typeface="Garamond" panose="02020404030301010803" pitchFamily="18" charset="0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8B742B-2915-948D-36DF-81867500D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41FF3-C2F3-4CC7-AA77-F4E05F7AB1BE}" type="slidenum">
              <a:rPr lang="en-ZA" smtClean="0"/>
              <a:t>‹#›</a:t>
            </a:fld>
            <a:endParaRPr lang="en-Z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D47307-799F-876D-2E24-632CF225592D}"/>
              </a:ext>
            </a:extLst>
          </p:cNvPr>
          <p:cNvSpPr/>
          <p:nvPr userDrawn="1"/>
        </p:nvSpPr>
        <p:spPr>
          <a:xfrm>
            <a:off x="20" y="6095362"/>
            <a:ext cx="12191980" cy="457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5" name="Picture 14" descr="A person wearing a lab coat and gloves&#10;&#10;Description automatically generated">
            <a:extLst>
              <a:ext uri="{FF2B5EF4-FFF2-40B4-BE49-F238E27FC236}">
                <a16:creationId xmlns:a16="http://schemas.microsoft.com/office/drawing/2014/main" id="{E59A64D0-DBF3-7470-1181-E75A91D8A7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32" y="201260"/>
            <a:ext cx="4302964" cy="6455479"/>
          </a:xfrm>
          <a:prstGeom prst="rect">
            <a:avLst/>
          </a:prstGeom>
        </p:spPr>
      </p:pic>
      <p:pic>
        <p:nvPicPr>
          <p:cNvPr id="16" name="Picture 15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1F12B4DD-9832-1498-2587-CD0E4960C5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905" y="58504"/>
            <a:ext cx="3549586" cy="131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666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6461D40-8A25-CB5C-99B3-BF0C709315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2C9D5B-F8DE-76BE-F36E-995AB41B64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0373CA-C220-487B-9A61-47C09A6708ED}" type="datetimeFigureOut">
              <a:rPr lang="en-ZA" smtClean="0"/>
              <a:t>2025/03/10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4A7776-102C-93BF-B60C-3F45A291F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8B742B-2915-948D-36DF-81867500D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41FF3-C2F3-4CC7-AA77-F4E05F7AB1BE}" type="slidenum">
              <a:rPr lang="en-ZA" smtClean="0"/>
              <a:t>‹#›</a:t>
            </a:fld>
            <a:endParaRPr lang="en-ZA"/>
          </a:p>
        </p:txBody>
      </p:sp>
      <p:pic>
        <p:nvPicPr>
          <p:cNvPr id="7" name="Picture 6" descr="A group of people standing under a pillar&#10;&#10;Description automatically generated">
            <a:extLst>
              <a:ext uri="{FF2B5EF4-FFF2-40B4-BE49-F238E27FC236}">
                <a16:creationId xmlns:a16="http://schemas.microsoft.com/office/drawing/2014/main" id="{5F69543F-3B2F-E20B-73A2-9A934154C0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96" b="14926"/>
          <a:stretch/>
        </p:blipFill>
        <p:spPr>
          <a:xfrm>
            <a:off x="20" y="374898"/>
            <a:ext cx="12191980" cy="5873818"/>
          </a:xfrm>
          <a:prstGeom prst="rect">
            <a:avLst/>
          </a:prstGeom>
        </p:spPr>
      </p:pic>
      <p:pic>
        <p:nvPicPr>
          <p:cNvPr id="9" name="Picture 8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591D4BAE-8A35-5893-BC6D-597205CA13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14760"/>
            <a:ext cx="2539699" cy="74193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5F06AA4-3E70-DF5D-4C59-E66F974B77B8}"/>
              </a:ext>
            </a:extLst>
          </p:cNvPr>
          <p:cNvSpPr txBox="1">
            <a:spLocks/>
          </p:cNvSpPr>
          <p:nvPr userDrawn="1"/>
        </p:nvSpPr>
        <p:spPr>
          <a:xfrm>
            <a:off x="2539699" y="5317240"/>
            <a:ext cx="9652281" cy="739454"/>
          </a:xfrm>
          <a:prstGeom prst="rect">
            <a:avLst/>
          </a:prstGeom>
          <a:solidFill>
            <a:schemeClr val="bg1">
              <a:alpha val="89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chemeClr val="tx1">
                    <a:lumMod val="85000"/>
                    <a:lumOff val="15000"/>
                    <a:alpha val="91000"/>
                  </a:schemeClr>
                </a:solidFill>
                <a:latin typeface="Garamond" panose="02020404030301010803" pitchFamily="18" charset="0"/>
              </a:rPr>
              <a:t>GC ADDA slide deck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975273-33DD-BAE4-D4E2-7FB6B4B92D96}"/>
              </a:ext>
            </a:extLst>
          </p:cNvPr>
          <p:cNvSpPr/>
          <p:nvPr userDrawn="1"/>
        </p:nvSpPr>
        <p:spPr>
          <a:xfrm>
            <a:off x="20" y="5233708"/>
            <a:ext cx="12191980" cy="457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D47307-799F-876D-2E24-632CF225592D}"/>
              </a:ext>
            </a:extLst>
          </p:cNvPr>
          <p:cNvSpPr/>
          <p:nvPr userDrawn="1"/>
        </p:nvSpPr>
        <p:spPr>
          <a:xfrm>
            <a:off x="20" y="6095362"/>
            <a:ext cx="12191980" cy="457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8200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uple of men studying at a table&#10;&#10;Description automatically generated">
            <a:extLst>
              <a:ext uri="{FF2B5EF4-FFF2-40B4-BE49-F238E27FC236}">
                <a16:creationId xmlns:a16="http://schemas.microsoft.com/office/drawing/2014/main" id="{DE8D834B-7136-9180-68B9-BF51CDB64A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959" y="211573"/>
            <a:ext cx="9652281" cy="643485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8B742B-2915-948D-36DF-81867500D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41FF3-C2F3-4CC7-AA77-F4E05F7AB1BE}" type="slidenum">
              <a:rPr lang="en-ZA" smtClean="0"/>
              <a:t>‹#›</a:t>
            </a:fld>
            <a:endParaRPr lang="en-ZA"/>
          </a:p>
        </p:txBody>
      </p:sp>
      <p:pic>
        <p:nvPicPr>
          <p:cNvPr id="9" name="Picture 8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591D4BAE-8A35-5893-BC6D-597205CA13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14760"/>
            <a:ext cx="2539699" cy="74193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5F06AA4-3E70-DF5D-4C59-E66F974B77B8}"/>
              </a:ext>
            </a:extLst>
          </p:cNvPr>
          <p:cNvSpPr txBox="1">
            <a:spLocks/>
          </p:cNvSpPr>
          <p:nvPr userDrawn="1"/>
        </p:nvSpPr>
        <p:spPr>
          <a:xfrm>
            <a:off x="2539700" y="5317240"/>
            <a:ext cx="8407540" cy="739454"/>
          </a:xfrm>
          <a:prstGeom prst="rect">
            <a:avLst/>
          </a:prstGeom>
          <a:solidFill>
            <a:schemeClr val="bg1">
              <a:alpha val="89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>
              <a:solidFill>
                <a:schemeClr val="tx1">
                  <a:lumMod val="85000"/>
                  <a:lumOff val="15000"/>
                  <a:alpha val="91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975273-33DD-BAE4-D4E2-7FB6B4B92D96}"/>
              </a:ext>
            </a:extLst>
          </p:cNvPr>
          <p:cNvSpPr/>
          <p:nvPr userDrawn="1"/>
        </p:nvSpPr>
        <p:spPr>
          <a:xfrm>
            <a:off x="20" y="5233708"/>
            <a:ext cx="12191980" cy="457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D47307-799F-876D-2E24-632CF225592D}"/>
              </a:ext>
            </a:extLst>
          </p:cNvPr>
          <p:cNvSpPr/>
          <p:nvPr userDrawn="1"/>
        </p:nvSpPr>
        <p:spPr>
          <a:xfrm>
            <a:off x="20" y="6095362"/>
            <a:ext cx="12191980" cy="457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0129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CC50B-25BC-EC7D-EB91-AEFB6CB68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315200" cy="1325563"/>
          </a:xfrm>
        </p:spPr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4A261-3E08-97D9-C58F-FA89FB7F5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  <a:lvl2pPr>
              <a:defRPr>
                <a:latin typeface="Garamond" panose="02020404030301010803" pitchFamily="18" charset="0"/>
              </a:defRPr>
            </a:lvl2pPr>
            <a:lvl3pPr>
              <a:defRPr>
                <a:latin typeface="Garamond" panose="02020404030301010803" pitchFamily="18" charset="0"/>
              </a:defRPr>
            </a:lvl3pPr>
            <a:lvl4pPr>
              <a:defRPr>
                <a:latin typeface="Garamond" panose="02020404030301010803" pitchFamily="18" charset="0"/>
              </a:defRPr>
            </a:lvl4pPr>
            <a:lvl5pPr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F45670-72A9-3B91-E923-D4E684B2B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41FF3-C2F3-4CC7-AA77-F4E05F7AB1BE}" type="slidenum">
              <a:rPr lang="en-ZA" smtClean="0"/>
              <a:t>‹#›</a:t>
            </a:fld>
            <a:endParaRPr lang="en-ZA"/>
          </a:p>
        </p:txBody>
      </p:sp>
      <p:pic>
        <p:nvPicPr>
          <p:cNvPr id="8" name="Picture 7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BAB4D3E7-27F9-5612-A8BE-88E4FFA725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905" y="58504"/>
            <a:ext cx="3549586" cy="131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414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CC50B-25BC-EC7D-EB91-AEFB6CB68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315200" cy="1325563"/>
          </a:xfrm>
        </p:spPr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4A261-3E08-97D9-C58F-FA89FB7F5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440052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  <a:lvl2pPr>
              <a:defRPr>
                <a:latin typeface="Garamond" panose="02020404030301010803" pitchFamily="18" charset="0"/>
              </a:defRPr>
            </a:lvl2pPr>
            <a:lvl3pPr>
              <a:defRPr>
                <a:latin typeface="Garamond" panose="02020404030301010803" pitchFamily="18" charset="0"/>
              </a:defRPr>
            </a:lvl3pPr>
            <a:lvl4pPr>
              <a:defRPr>
                <a:latin typeface="Garamond" panose="02020404030301010803" pitchFamily="18" charset="0"/>
              </a:defRPr>
            </a:lvl4pPr>
            <a:lvl5pPr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F45670-72A9-3B91-E923-D4E684B2B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41FF3-C2F3-4CC7-AA77-F4E05F7AB1BE}" type="slidenum">
              <a:rPr lang="en-ZA" smtClean="0"/>
              <a:t>‹#›</a:t>
            </a:fld>
            <a:endParaRPr lang="en-ZA"/>
          </a:p>
        </p:txBody>
      </p:sp>
      <p:pic>
        <p:nvPicPr>
          <p:cNvPr id="5" name="Picture 4" descr="A group of people looking at a computer&#10;&#10;Description automatically generated">
            <a:extLst>
              <a:ext uri="{FF2B5EF4-FFF2-40B4-BE49-F238E27FC236}">
                <a16:creationId xmlns:a16="http://schemas.microsoft.com/office/drawing/2014/main" id="{287D0D9B-4370-0B3F-1B86-C8892E1752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027" y="2136157"/>
            <a:ext cx="5319282" cy="3730273"/>
          </a:xfrm>
          <a:prstGeom prst="rect">
            <a:avLst/>
          </a:prstGeom>
        </p:spPr>
      </p:pic>
      <p:pic>
        <p:nvPicPr>
          <p:cNvPr id="8" name="Picture 7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3ACD3EBB-5DC2-D0C6-589B-2F3FC91E38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905" y="58504"/>
            <a:ext cx="3549586" cy="131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4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CC50B-25BC-EC7D-EB91-AEFB6CB68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315200" cy="1325563"/>
          </a:xfrm>
        </p:spPr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4A261-3E08-97D9-C58F-FA89FB7F5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5122" y="1863332"/>
            <a:ext cx="5440052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  <a:lvl2pPr>
              <a:defRPr>
                <a:latin typeface="Garamond" panose="02020404030301010803" pitchFamily="18" charset="0"/>
              </a:defRPr>
            </a:lvl2pPr>
            <a:lvl3pPr>
              <a:defRPr>
                <a:latin typeface="Garamond" panose="02020404030301010803" pitchFamily="18" charset="0"/>
              </a:defRPr>
            </a:lvl3pPr>
            <a:lvl4pPr>
              <a:defRPr>
                <a:latin typeface="Garamond" panose="02020404030301010803" pitchFamily="18" charset="0"/>
              </a:defRPr>
            </a:lvl4pPr>
            <a:lvl5pPr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F45670-72A9-3B91-E923-D4E684B2B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41FF3-C2F3-4CC7-AA77-F4E05F7AB1BE}" type="slidenum">
              <a:rPr lang="en-ZA" smtClean="0"/>
              <a:t>‹#›</a:t>
            </a:fld>
            <a:endParaRPr lang="en-ZA"/>
          </a:p>
        </p:txBody>
      </p:sp>
      <p:pic>
        <p:nvPicPr>
          <p:cNvPr id="8" name="Picture 7" descr="A person wearing white lab coat&#10;&#10;Description automatically generated">
            <a:extLst>
              <a:ext uri="{FF2B5EF4-FFF2-40B4-BE49-F238E27FC236}">
                <a16:creationId xmlns:a16="http://schemas.microsoft.com/office/drawing/2014/main" id="{8E4873D1-282D-488D-4151-CF28C31EA7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11" y="2217764"/>
            <a:ext cx="5463711" cy="3642474"/>
          </a:xfrm>
          <a:prstGeom prst="rect">
            <a:avLst/>
          </a:prstGeom>
        </p:spPr>
      </p:pic>
      <p:pic>
        <p:nvPicPr>
          <p:cNvPr id="9" name="Picture 8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2FE33B8D-AE23-B9EF-520D-DB8D194712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905" y="58504"/>
            <a:ext cx="3549586" cy="131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108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61C93-DFD0-0E86-1D6C-B3D171EC9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E3A976-E7F1-6A60-536B-3C94884662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CAE9F7-765A-CE36-69B5-AC1C1B958C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339461-1277-BAC6-4BD8-2563197CDE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0373CA-C220-487B-9A61-47C09A6708ED}" type="datetimeFigureOut">
              <a:rPr lang="en-ZA" smtClean="0"/>
              <a:t>2025/03/10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3D36E3-39D0-670E-D504-6CDEBC9DE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FD9343-26AE-DD09-762E-24AB79F7B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41FF3-C2F3-4CC7-AA77-F4E05F7AB1B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56193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ABF0D6-D1E2-779A-BB70-14EA7F110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468" y="455386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A775A3-87EE-DB37-9C78-7340AC5E37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C41FF3-C2F3-4CC7-AA77-F4E05F7AB1B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71109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1" r:id="rId3"/>
    <p:sldLayoutId id="2147483660" r:id="rId4"/>
    <p:sldLayoutId id="2147483664" r:id="rId5"/>
    <p:sldLayoutId id="2147483650" r:id="rId6"/>
    <p:sldLayoutId id="2147483662" r:id="rId7"/>
    <p:sldLayoutId id="2147483663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tags" Target="../tags/tag39.xml"/><Relationship Id="rId21" Type="http://schemas.openxmlformats.org/officeDocument/2006/relationships/tags" Target="../tags/tag21.xml"/><Relationship Id="rId34" Type="http://schemas.openxmlformats.org/officeDocument/2006/relationships/tags" Target="../tags/tag34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63" Type="http://schemas.openxmlformats.org/officeDocument/2006/relationships/tags" Target="../tags/tag63.xml"/><Relationship Id="rId68" Type="http://schemas.openxmlformats.org/officeDocument/2006/relationships/tags" Target="../tags/tag68.xml"/><Relationship Id="rId76" Type="http://schemas.openxmlformats.org/officeDocument/2006/relationships/tags" Target="../tags/tag76.xml"/><Relationship Id="rId84" Type="http://schemas.openxmlformats.org/officeDocument/2006/relationships/tags" Target="../tags/tag84.xml"/><Relationship Id="rId89" Type="http://schemas.openxmlformats.org/officeDocument/2006/relationships/tags" Target="../tags/tag89.xml"/><Relationship Id="rId7" Type="http://schemas.openxmlformats.org/officeDocument/2006/relationships/tags" Target="../tags/tag7.xml"/><Relationship Id="rId71" Type="http://schemas.openxmlformats.org/officeDocument/2006/relationships/tags" Target="../tags/tag71.xml"/><Relationship Id="rId92" Type="http://schemas.openxmlformats.org/officeDocument/2006/relationships/tags" Target="../tags/tag92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9" Type="http://schemas.openxmlformats.org/officeDocument/2006/relationships/tags" Target="../tags/tag29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53" Type="http://schemas.openxmlformats.org/officeDocument/2006/relationships/tags" Target="../tags/tag53.xml"/><Relationship Id="rId58" Type="http://schemas.openxmlformats.org/officeDocument/2006/relationships/tags" Target="../tags/tag58.xml"/><Relationship Id="rId66" Type="http://schemas.openxmlformats.org/officeDocument/2006/relationships/tags" Target="../tags/tag66.xml"/><Relationship Id="rId74" Type="http://schemas.openxmlformats.org/officeDocument/2006/relationships/tags" Target="../tags/tag74.xml"/><Relationship Id="rId79" Type="http://schemas.openxmlformats.org/officeDocument/2006/relationships/tags" Target="../tags/tag79.xml"/><Relationship Id="rId87" Type="http://schemas.openxmlformats.org/officeDocument/2006/relationships/tags" Target="../tags/tag87.xml"/><Relationship Id="rId5" Type="http://schemas.openxmlformats.org/officeDocument/2006/relationships/tags" Target="../tags/tag5.xml"/><Relationship Id="rId61" Type="http://schemas.openxmlformats.org/officeDocument/2006/relationships/tags" Target="../tags/tag61.xml"/><Relationship Id="rId82" Type="http://schemas.openxmlformats.org/officeDocument/2006/relationships/tags" Target="../tags/tag82.xml"/><Relationship Id="rId90" Type="http://schemas.openxmlformats.org/officeDocument/2006/relationships/tags" Target="../tags/tag90.xml"/><Relationship Id="rId95" Type="http://schemas.openxmlformats.org/officeDocument/2006/relationships/tags" Target="../tags/tag95.xml"/><Relationship Id="rId19" Type="http://schemas.openxmlformats.org/officeDocument/2006/relationships/tags" Target="../tags/tag1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56" Type="http://schemas.openxmlformats.org/officeDocument/2006/relationships/tags" Target="../tags/tag56.xml"/><Relationship Id="rId64" Type="http://schemas.openxmlformats.org/officeDocument/2006/relationships/tags" Target="../tags/tag64.xml"/><Relationship Id="rId69" Type="http://schemas.openxmlformats.org/officeDocument/2006/relationships/tags" Target="../tags/tag69.xml"/><Relationship Id="rId77" Type="http://schemas.openxmlformats.org/officeDocument/2006/relationships/tags" Target="../tags/tag77.xml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72" Type="http://schemas.openxmlformats.org/officeDocument/2006/relationships/tags" Target="../tags/tag72.xml"/><Relationship Id="rId80" Type="http://schemas.openxmlformats.org/officeDocument/2006/relationships/tags" Target="../tags/tag80.xml"/><Relationship Id="rId85" Type="http://schemas.openxmlformats.org/officeDocument/2006/relationships/tags" Target="../tags/tag85.xml"/><Relationship Id="rId93" Type="http://schemas.openxmlformats.org/officeDocument/2006/relationships/tags" Target="../tags/tag93.xml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tags" Target="../tags/tag46.xml"/><Relationship Id="rId59" Type="http://schemas.openxmlformats.org/officeDocument/2006/relationships/tags" Target="../tags/tag59.xml"/><Relationship Id="rId67" Type="http://schemas.openxmlformats.org/officeDocument/2006/relationships/tags" Target="../tags/tag67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54" Type="http://schemas.openxmlformats.org/officeDocument/2006/relationships/tags" Target="../tags/tag54.xml"/><Relationship Id="rId62" Type="http://schemas.openxmlformats.org/officeDocument/2006/relationships/tags" Target="../tags/tag62.xml"/><Relationship Id="rId70" Type="http://schemas.openxmlformats.org/officeDocument/2006/relationships/tags" Target="../tags/tag70.xml"/><Relationship Id="rId75" Type="http://schemas.openxmlformats.org/officeDocument/2006/relationships/tags" Target="../tags/tag75.xml"/><Relationship Id="rId83" Type="http://schemas.openxmlformats.org/officeDocument/2006/relationships/tags" Target="../tags/tag83.xml"/><Relationship Id="rId88" Type="http://schemas.openxmlformats.org/officeDocument/2006/relationships/tags" Target="../tags/tag88.xml"/><Relationship Id="rId91" Type="http://schemas.openxmlformats.org/officeDocument/2006/relationships/tags" Target="../tags/tag91.xml"/><Relationship Id="rId96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tags" Target="../tags/tag49.xml"/><Relationship Id="rId57" Type="http://schemas.openxmlformats.org/officeDocument/2006/relationships/tags" Target="../tags/tag57.xml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tags" Target="../tags/tag52.xml"/><Relationship Id="rId60" Type="http://schemas.openxmlformats.org/officeDocument/2006/relationships/tags" Target="../tags/tag60.xml"/><Relationship Id="rId65" Type="http://schemas.openxmlformats.org/officeDocument/2006/relationships/tags" Target="../tags/tag65.xml"/><Relationship Id="rId73" Type="http://schemas.openxmlformats.org/officeDocument/2006/relationships/tags" Target="../tags/tag73.xml"/><Relationship Id="rId78" Type="http://schemas.openxmlformats.org/officeDocument/2006/relationships/tags" Target="../tags/tag78.xml"/><Relationship Id="rId81" Type="http://schemas.openxmlformats.org/officeDocument/2006/relationships/tags" Target="../tags/tag81.xml"/><Relationship Id="rId86" Type="http://schemas.openxmlformats.org/officeDocument/2006/relationships/tags" Target="../tags/tag86.xml"/><Relationship Id="rId94" Type="http://schemas.openxmlformats.org/officeDocument/2006/relationships/tags" Target="../tags/tag94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3DBB5-107E-A202-C855-845060E3B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RAFIKI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4874F0-A067-0BFF-9917-C797BC71193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Introduction </a:t>
            </a:r>
          </a:p>
          <a:p>
            <a:pPr marL="0" indent="0" algn="ctr">
              <a:buNone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RAFIKI Project</a:t>
            </a:r>
          </a:p>
          <a:p>
            <a:pPr marL="0" indent="0" algn="ctr">
              <a:buNone/>
            </a:pPr>
            <a:r>
              <a:rPr lang="en-GB" sz="2800" b="1" cap="smal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EU-Africa </a:t>
            </a:r>
            <a:r>
              <a:rPr lang="en-GB" sz="2800" b="1" u="sng" cap="smal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GB" sz="2800" b="1" cap="smal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esearch Infrastructure </a:t>
            </a:r>
            <a:r>
              <a:rPr lang="en-GB" sz="2800" b="1" u="sng" cap="smal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GB" sz="2800" b="1" cap="smal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lliance to </a:t>
            </a:r>
            <a:br>
              <a:rPr lang="en-GB" sz="2800" b="1" cap="smal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GB" sz="2800" b="1" u="sng" cap="smal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</a:t>
            </a:r>
            <a:r>
              <a:rPr lang="en-GB" sz="2800" b="1" cap="smal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oster </a:t>
            </a:r>
            <a:r>
              <a:rPr lang="en-GB" sz="2800" b="1" u="sng" cap="smal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GB" sz="2800" b="1" cap="smal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nfectious Disease research, </a:t>
            </a:r>
            <a:r>
              <a:rPr lang="en-GB" sz="2800" b="1" u="sng" cap="smal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</a:t>
            </a:r>
            <a:r>
              <a:rPr lang="en-GB" sz="2800" b="1" cap="smal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nowledge sharing and </a:t>
            </a:r>
            <a:r>
              <a:rPr lang="en-GB" sz="2800" b="1" u="sng" cap="smal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GB" sz="2800" b="1" cap="smal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nnovation </a:t>
            </a:r>
            <a:endParaRPr lang="en-GB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420167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B1565-98A2-02CB-D903-AB85F96BD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RAFIKI 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DB3F3-DFAE-266F-0732-AFAC9E19F4B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cs typeface="Calibri"/>
              </a:rPr>
              <a:t>Call: HORIZON-INFRA-2024-DEV-01-02 (Strengthen the bilateral cooperation on research infrastructures with Africa)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cs typeface="Calibri"/>
              </a:rPr>
              <a:t>37 proposals submitted, only 2 selected for funding (5%)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cs typeface="Calibri"/>
              </a:rPr>
              <a:t>Scope: (1) Fostering EU-Africa cooperation in Research Infrastructures, </a:t>
            </a:r>
            <a:br>
              <a:rPr lang="en-GB" dirty="0">
                <a:latin typeface="Calibri"/>
                <a:cs typeface="Calibri"/>
              </a:rPr>
            </a:br>
            <a:r>
              <a:rPr lang="en-GB" dirty="0">
                <a:latin typeface="Calibri"/>
                <a:cs typeface="Calibri"/>
              </a:rPr>
              <a:t>(2) sharing of good practices and experiences to facilitate the development of a strategic approach for structuring Research Institution capacities at pan-African level</a:t>
            </a:r>
          </a:p>
          <a:p>
            <a:r>
              <a:rPr lang="en-US" dirty="0">
                <a:latin typeface="Calibri"/>
                <a:ea typeface="Calibri"/>
                <a:cs typeface="Calibri"/>
              </a:rPr>
              <a:t>Duration: 01/01/2025-31/12/2027</a:t>
            </a:r>
            <a:endParaRPr lang="en-GB" sz="2800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Calibri"/>
                <a:ea typeface="Calibri"/>
                <a:cs typeface="Calibri"/>
              </a:rPr>
              <a:t>EU contribution: 1,499,981.30 €,  Swiss contribution: 270,053.10€</a:t>
            </a:r>
            <a:endParaRPr lang="en-US" noProof="0" dirty="0">
              <a:latin typeface="Calibri"/>
              <a:ea typeface="Calibri"/>
              <a:cs typeface="Calibri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720788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17EC2-6884-E769-DB17-6EF5118A7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dirty="0"/>
              <a:t>RAFIKI Consortium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5F066BD-82DE-4CFA-EEA8-1501BE8FF5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684818"/>
              </p:ext>
            </p:extLst>
          </p:nvPr>
        </p:nvGraphicFramePr>
        <p:xfrm>
          <a:off x="735329" y="1181816"/>
          <a:ext cx="10721340" cy="2802831"/>
        </p:xfrm>
        <a:graphic>
          <a:graphicData uri="http://schemas.openxmlformats.org/drawingml/2006/table">
            <a:tbl>
              <a:tblPr/>
              <a:tblGrid>
                <a:gridCol w="7973358">
                  <a:extLst>
                    <a:ext uri="{9D8B030D-6E8A-4147-A177-3AD203B41FA5}">
                      <a16:colId xmlns:a16="http://schemas.microsoft.com/office/drawing/2014/main" val="6496950"/>
                    </a:ext>
                  </a:extLst>
                </a:gridCol>
                <a:gridCol w="2747982">
                  <a:extLst>
                    <a:ext uri="{9D8B030D-6E8A-4147-A177-3AD203B41FA5}">
                      <a16:colId xmlns:a16="http://schemas.microsoft.com/office/drawing/2014/main" val="4179710777"/>
                    </a:ext>
                  </a:extLst>
                </a:gridCol>
              </a:tblGrid>
              <a:tr h="38313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</a:pPr>
                      <a:r>
                        <a:rPr lang="en-GB" sz="16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Consortium Partners</a:t>
                      </a:r>
                      <a:endParaRPr lang="en-DE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507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</a:pPr>
                      <a:r>
                        <a:rPr lang="en-GB" sz="16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Country</a:t>
                      </a:r>
                      <a:endParaRPr lang="en-DE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50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5927612"/>
                  </a:ext>
                </a:extLst>
              </a:tr>
              <a:tr h="26885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</a:pPr>
                      <a:r>
                        <a:rPr lang="en-GB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EU-OPENSCREEN ERIC (EU-OS), Coordinator</a:t>
                      </a:r>
                      <a:endParaRPr lang="en-DE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</a:pPr>
                      <a:r>
                        <a:rPr lang="en-GB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Germany</a:t>
                      </a:r>
                      <a:endParaRPr lang="en-DE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8649841"/>
                  </a:ext>
                </a:extLst>
              </a:tr>
              <a:tr h="26885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</a:pPr>
                      <a:r>
                        <a:rPr lang="en-GB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H3D </a:t>
                      </a:r>
                      <a:r>
                        <a:rPr lang="en-GB" sz="1600" cap="non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Foundation</a:t>
                      </a:r>
                      <a:r>
                        <a:rPr lang="en-GB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DE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</a:pPr>
                      <a:r>
                        <a:rPr lang="en-GB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South Africa</a:t>
                      </a:r>
                      <a:endParaRPr lang="en-DE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3524038"/>
                  </a:ext>
                </a:extLst>
              </a:tr>
              <a:tr h="26885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</a:pPr>
                      <a:r>
                        <a:rPr lang="en-GB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University of Dundee </a:t>
                      </a:r>
                      <a:endParaRPr lang="en-DE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</a:pPr>
                      <a:r>
                        <a:rPr lang="en-GB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United Kingdom</a:t>
                      </a:r>
                      <a:endParaRPr lang="en-DE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064312"/>
                  </a:ext>
                </a:extLst>
              </a:tr>
              <a:tr h="26885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</a:pPr>
                      <a:r>
                        <a:rPr lang="en-GB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University of Ghana </a:t>
                      </a:r>
                      <a:endParaRPr lang="en-DE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</a:pPr>
                      <a:r>
                        <a:rPr lang="en-GB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Ghana</a:t>
                      </a:r>
                      <a:endParaRPr lang="en-DE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0047303"/>
                  </a:ext>
                </a:extLst>
              </a:tr>
              <a:tr h="26885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</a:pPr>
                      <a:r>
                        <a:rPr lang="en-GB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Kenya Medical Research Institute</a:t>
                      </a:r>
                      <a:endParaRPr lang="en-DE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</a:pPr>
                      <a:r>
                        <a:rPr lang="en-GB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Kenya</a:t>
                      </a:r>
                      <a:endParaRPr lang="en-DE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4036781"/>
                  </a:ext>
                </a:extLst>
              </a:tr>
              <a:tr h="26885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</a:pPr>
                      <a:r>
                        <a:rPr lang="en-GB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Stellenbosch University </a:t>
                      </a:r>
                      <a:endParaRPr lang="en-DE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</a:pPr>
                      <a:r>
                        <a:rPr lang="en-GB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South Africa</a:t>
                      </a:r>
                      <a:endParaRPr lang="en-DE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5994592"/>
                  </a:ext>
                </a:extLst>
              </a:tr>
              <a:tr h="26885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</a:pPr>
                      <a:r>
                        <a:rPr lang="en-GB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University of Cape Town (UCT/H3D)</a:t>
                      </a:r>
                      <a:endParaRPr lang="en-DE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</a:pPr>
                      <a:r>
                        <a:rPr lang="en-GB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South Africa</a:t>
                      </a:r>
                      <a:endParaRPr lang="en-DE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501347"/>
                  </a:ext>
                </a:extLst>
              </a:tr>
              <a:tr h="26885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</a:pPr>
                      <a:r>
                        <a:rPr lang="en-GB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University of Zambia </a:t>
                      </a:r>
                      <a:endParaRPr lang="en-DE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</a:pPr>
                      <a:r>
                        <a:rPr lang="en-GB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Zambia</a:t>
                      </a:r>
                      <a:endParaRPr lang="en-DE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9746900"/>
                  </a:ext>
                </a:extLst>
              </a:tr>
              <a:tr h="26885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</a:pPr>
                      <a:r>
                        <a:rPr lang="en-GB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Medicines for Malaria Venture*</a:t>
                      </a:r>
                      <a:endParaRPr lang="en-DE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</a:pPr>
                      <a:r>
                        <a:rPr lang="en-GB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Switzerland</a:t>
                      </a:r>
                      <a:endParaRPr lang="en-DE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2802482"/>
                  </a:ext>
                </a:extLst>
              </a:tr>
            </a:tbl>
          </a:graphicData>
        </a:graphic>
      </p:graphicFrame>
      <p:pic>
        <p:nvPicPr>
          <p:cNvPr id="5" name="Picture 2" descr="Stellenbosch University Home">
            <a:extLst>
              <a:ext uri="{FF2B5EF4-FFF2-40B4-BE49-F238E27FC236}">
                <a16:creationId xmlns:a16="http://schemas.microsoft.com/office/drawing/2014/main" id="{527715B3-1F5A-F203-C0BC-959C246FA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96" y="5411396"/>
            <a:ext cx="1594217" cy="95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4" descr="Home | H3D Foundation | Pioneering World-Class Drug Discovery in Africa">
            <a:extLst>
              <a:ext uri="{FF2B5EF4-FFF2-40B4-BE49-F238E27FC236}">
                <a16:creationId xmlns:a16="http://schemas.microsoft.com/office/drawing/2014/main" id="{88F17052-5C5E-7FC8-847E-02CF84330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215" y="4089517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University of Ghana - Wikipedia">
            <a:extLst>
              <a:ext uri="{FF2B5EF4-FFF2-40B4-BE49-F238E27FC236}">
                <a16:creationId xmlns:a16="http://schemas.microsoft.com/office/drawing/2014/main" id="{5B3DBF17-E110-C0E7-DF24-B547B43E3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1646" y="5329836"/>
            <a:ext cx="988182" cy="85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KEMRI">
            <a:extLst>
              <a:ext uri="{FF2B5EF4-FFF2-40B4-BE49-F238E27FC236}">
                <a16:creationId xmlns:a16="http://schemas.microsoft.com/office/drawing/2014/main" id="{AAE5DE60-B0FC-129C-FF1E-6D9C7F7A5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411" y="5450559"/>
            <a:ext cx="901388" cy="90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0" descr="The University of Zambia School of Public Health – HBNU Fogarty Global  Health Training Program">
            <a:extLst>
              <a:ext uri="{FF2B5EF4-FFF2-40B4-BE49-F238E27FC236}">
                <a16:creationId xmlns:a16="http://schemas.microsoft.com/office/drawing/2014/main" id="{3F470007-608C-3EEF-9CAF-6E90778F5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529" y="5395140"/>
            <a:ext cx="1703378" cy="838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2" descr="Home | University of Cape Town">
            <a:extLst>
              <a:ext uri="{FF2B5EF4-FFF2-40B4-BE49-F238E27FC236}">
                <a16:creationId xmlns:a16="http://schemas.microsoft.com/office/drawing/2014/main" id="{046DDC8E-9CCB-7B72-7B2C-263F9C50B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172" y="5411396"/>
            <a:ext cx="1200645" cy="80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Partner Page-MMV – Sovereign Sustainability &amp; Development">
            <a:extLst>
              <a:ext uri="{FF2B5EF4-FFF2-40B4-BE49-F238E27FC236}">
                <a16:creationId xmlns:a16="http://schemas.microsoft.com/office/drawing/2014/main" id="{E54E7829-BF1E-47B5-4F50-0A87550BF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771" y="4152637"/>
            <a:ext cx="1425456" cy="95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CE3F4F8-E548-D004-EA8F-4B4A65550D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982" y="4407108"/>
            <a:ext cx="3149163" cy="4448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46FA70-E5AD-BD6D-E268-C3E0221F25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2884" y="4469342"/>
            <a:ext cx="2524125" cy="40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370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02B11-4896-0444-C854-EBE90135F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143" y="136526"/>
            <a:ext cx="11088082" cy="730249"/>
          </a:xfrm>
        </p:spPr>
        <p:txBody>
          <a:bodyPr>
            <a:normAutofit fontScale="90000"/>
          </a:bodyPr>
          <a:lstStyle/>
          <a:p>
            <a:r>
              <a:rPr lang="en-ZA" sz="2700" dirty="0"/>
              <a:t>RAFIKI aims to address current challenges and needs in sub-Saharan African drug discovery</a:t>
            </a:r>
            <a:endParaRPr lang="en-ZA" dirty="0"/>
          </a:p>
        </p:txBody>
      </p:sp>
      <p:pic>
        <p:nvPicPr>
          <p:cNvPr id="4" name="Picture 3" descr="A diagram of a group of people&#10;&#10;Description automatically generated">
            <a:extLst>
              <a:ext uri="{FF2B5EF4-FFF2-40B4-BE49-F238E27FC236}">
                <a16:creationId xmlns:a16="http://schemas.microsoft.com/office/drawing/2014/main" id="{3AF1D164-A6FD-A925-A14F-9BD620230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217" y="1077349"/>
            <a:ext cx="7681067" cy="564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331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4538F-FCDA-C5B8-8754-65373ACC7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dirty="0"/>
              <a:t>RAFIKI Consortium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BC9B0E-9B6E-EB3A-E9E5-25CA5F2C7E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7867" y="1162050"/>
            <a:ext cx="3529284" cy="4811897"/>
          </a:xfrm>
        </p:spPr>
        <p:txBody>
          <a:bodyPr/>
          <a:lstStyle/>
          <a:p>
            <a:pPr marL="0" indent="0">
              <a:buNone/>
            </a:pPr>
            <a:r>
              <a:rPr lang="en-ZA" sz="2400" dirty="0"/>
              <a:t>Call text: “Proposals should build on existing cooperation activities between African and European countries and take into account the outcomes of previous and ongoing initiatives.”</a:t>
            </a:r>
          </a:p>
          <a:p>
            <a:endParaRPr lang="en-ZA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E9DEB7-56A6-6A4B-40D6-362871D5E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809" y="1016169"/>
            <a:ext cx="7889324" cy="4714483"/>
          </a:xfrm>
          <a:prstGeom prst="rect">
            <a:avLst/>
          </a:prstGeom>
        </p:spPr>
      </p:pic>
      <p:pic>
        <p:nvPicPr>
          <p:cNvPr id="5" name="Picture 4" descr="A close-up of a sign&#10;&#10;Description automatically generated">
            <a:extLst>
              <a:ext uri="{FF2B5EF4-FFF2-40B4-BE49-F238E27FC236}">
                <a16:creationId xmlns:a16="http://schemas.microsoft.com/office/drawing/2014/main" id="{970B56A5-81C3-4C26-3D8D-00B88A2185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67" y="4772069"/>
            <a:ext cx="3148324" cy="85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135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002DE-46B1-F3AD-0438-7B4D33712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RAFIKI: Expected Results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CDC7B-4C17-7A59-C28F-8228C1EB8D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8150" y="1023051"/>
            <a:ext cx="11468100" cy="481189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do you expect to generate by the end of the project?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Training hubs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West, East and South Africa established as focal points for training, community building and drug discovery research.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15 scientists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enrolled in capacity building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fellowships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50 early and mid-career scientists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matched with senior experts from academia, innovative biopharmaceutical industry and PDPs in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mentorship programme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including female researchers, to increase personal and professional development.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90 attendees at 3 comprehensive drug discovery workshops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upskilled in drug discovery and related sciences.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Up to 240 researchers enrolled in 4 online training courses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offered annually in year 1, 2, 3.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 and sample sharing procedures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across institutions and countries established. First compound and bioactivity data exchanged between institutions.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Alumni network established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maintain the connections which are pivotal in helping to establish research careers.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Working group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 representatives from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charities, foundations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public funders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established.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Industry Liaison Group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established with experts from academia, innovative biopharmaceutical industry and PDPs.</a:t>
            </a:r>
          </a:p>
          <a:p>
            <a:endParaRPr lang="en-ZA" sz="2000" dirty="0"/>
          </a:p>
        </p:txBody>
      </p:sp>
    </p:spTree>
    <p:extLst>
      <p:ext uri="{BB962C8B-B14F-4D97-AF65-F5344CB8AC3E}">
        <p14:creationId xmlns:p14="http://schemas.microsoft.com/office/powerpoint/2010/main" val="237352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E32B-0C0E-7801-B134-A7D0A1C09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RAFIKI: Expected Outcomes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93DBC-2456-D704-40D6-9C9C4E7A94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7143" y="1023051"/>
            <a:ext cx="11468100" cy="481189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change do you expect to see after successful dissemination and exploitation of project results to the target group(s)?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Vibrant community of experts across Africa and Europe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committed to better engagement and collaboration with local scientific communities.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Enhanced, long-term EU-Africa RI collaboration.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Increased accessibility to RIs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providing relevant technologies and expertise enabling discovery projects.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Practical ways to share know-how and expertise, data, and shared resources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(assays, compounds).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Critical mass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alumni network of drug discovery scientists across Africa.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Leveraged mutually beneficial partnerships with PDPs to extend established networks of experts and capabilities.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Success stories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 fellowship and mentorship programmes, online training and workshops to inspire other scientists.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Amplification of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partnerships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access through distributed RI (EU-OS), regional networks and training hubs in South, East and West Africa, product development partnership (PDP) (MMV) and Grand Challenges network (H3D-F).</a:t>
            </a:r>
          </a:p>
          <a:p>
            <a:endParaRPr lang="en-ZA" sz="2000" dirty="0"/>
          </a:p>
        </p:txBody>
      </p:sp>
    </p:spTree>
    <p:extLst>
      <p:ext uri="{BB962C8B-B14F-4D97-AF65-F5344CB8AC3E}">
        <p14:creationId xmlns:p14="http://schemas.microsoft.com/office/powerpoint/2010/main" val="35706206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006EA-E577-1F92-A1C6-ABB936F17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RAFIKI and GC ADDA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B24E0-6E41-53E5-003E-F22724D9D9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7143" y="1162050"/>
            <a:ext cx="11726257" cy="5013562"/>
          </a:xfrm>
        </p:spPr>
        <p:txBody>
          <a:bodyPr/>
          <a:lstStyle/>
          <a:p>
            <a:r>
              <a:rPr lang="en-ZA" sz="2400" dirty="0"/>
              <a:t>The RAFIKI proposal was put together by GC ADDA members to build on and complement the ongoing GC ADDA projects and capacity building initiatives</a:t>
            </a:r>
          </a:p>
          <a:p>
            <a:r>
              <a:rPr lang="en-ZA" sz="2400" dirty="0"/>
              <a:t>RAFIKI drug discovery workshops, mentorship and online training will be open to the all GC ADDA members</a:t>
            </a:r>
          </a:p>
          <a:p>
            <a:r>
              <a:rPr lang="en-ZA" sz="2400" dirty="0"/>
              <a:t>Strengthening regional drug discovery hubs will support GC ADDA</a:t>
            </a:r>
          </a:p>
          <a:p>
            <a:r>
              <a:rPr lang="en-ZA" sz="2400" dirty="0"/>
              <a:t>Relevant resources developed under RAFIKI will be made available to GC ADDA members</a:t>
            </a:r>
          </a:p>
          <a:p>
            <a:r>
              <a:rPr lang="en-ZA" sz="2400" dirty="0"/>
              <a:t>RAFIKI activities towards sustainability and fundraising will work to support the entire GC ADDA network (not only the RAFIKI partners)</a:t>
            </a:r>
          </a:p>
          <a:p>
            <a:r>
              <a:rPr lang="en-ZA" sz="2400" dirty="0"/>
              <a:t>RAFIKI will have its own logo, which is being designed to complement the GC ADDA logo</a:t>
            </a:r>
          </a:p>
          <a:p>
            <a:r>
              <a:rPr lang="en-ZA" sz="2400" dirty="0"/>
              <a:t>RAFIKI will have its own website, which will link to the GC ADDA website</a:t>
            </a:r>
          </a:p>
        </p:txBody>
      </p:sp>
    </p:spTree>
    <p:extLst>
      <p:ext uri="{BB962C8B-B14F-4D97-AF65-F5344CB8AC3E}">
        <p14:creationId xmlns:p14="http://schemas.microsoft.com/office/powerpoint/2010/main" val="4022305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5DD9B-4BC3-4169-FF36-1AB646C1B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Timeline Overview (Jan – Dec 2025)</a:t>
            </a:r>
            <a:endParaRPr lang="en-ZA" dirty="0"/>
          </a:p>
        </p:txBody>
      </p:sp>
      <p:sp>
        <p:nvSpPr>
          <p:cNvPr id="4" name="OTLSHAPE_SL_2f9839ca2e104809ae12d9c3c6ed986a_BackgroundRectangle">
            <a:extLst>
              <a:ext uri="{FF2B5EF4-FFF2-40B4-BE49-F238E27FC236}">
                <a16:creationId xmlns:a16="http://schemas.microsoft.com/office/drawing/2014/main" id="{402784D5-8CEF-AA74-381F-B25FBD3CF5A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63525" y="1752145"/>
            <a:ext cx="11290300" cy="609600"/>
          </a:xfrm>
          <a:prstGeom prst="rect">
            <a:avLst/>
          </a:prstGeom>
          <a:solidFill>
            <a:srgbClr val="A5A5A5">
              <a:alpha val="20000"/>
            </a:srgbClr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5" name="OTLSHAPE_SL_0c8227b1467b4e09a69d7f6fd09c52dc_BackgroundRectangle">
            <a:extLst>
              <a:ext uri="{FF2B5EF4-FFF2-40B4-BE49-F238E27FC236}">
                <a16:creationId xmlns:a16="http://schemas.microsoft.com/office/drawing/2014/main" id="{F5E7431B-6FAA-90E1-4E91-60C69BAB77B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63525" y="2425245"/>
            <a:ext cx="11290300" cy="609600"/>
          </a:xfrm>
          <a:prstGeom prst="rect">
            <a:avLst/>
          </a:prstGeom>
          <a:solidFill>
            <a:srgbClr val="A5A5A5">
              <a:alpha val="20000"/>
            </a:srgbClr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6" name="OTLSHAPE_SL_06b716ba5407495d94fa3752b47c8a7b_BackgroundRectangle">
            <a:extLst>
              <a:ext uri="{FF2B5EF4-FFF2-40B4-BE49-F238E27FC236}">
                <a16:creationId xmlns:a16="http://schemas.microsoft.com/office/drawing/2014/main" id="{559B6CEC-7BE9-E362-14D7-C3245871664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63525" y="3098345"/>
            <a:ext cx="11290300" cy="609600"/>
          </a:xfrm>
          <a:prstGeom prst="rect">
            <a:avLst/>
          </a:prstGeom>
          <a:solidFill>
            <a:srgbClr val="A5A5A5">
              <a:alpha val="20000"/>
            </a:srgbClr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7" name="OTLSHAPE_SL_e6e9648f7f8f463f9f854c1c7cb4cc7f_BackgroundRectangle">
            <a:extLst>
              <a:ext uri="{FF2B5EF4-FFF2-40B4-BE49-F238E27FC236}">
                <a16:creationId xmlns:a16="http://schemas.microsoft.com/office/drawing/2014/main" id="{A66FF86A-B1E7-3B06-624D-A02B72EA7EE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63525" y="3771445"/>
            <a:ext cx="11290300" cy="939800"/>
          </a:xfrm>
          <a:prstGeom prst="rect">
            <a:avLst/>
          </a:prstGeom>
          <a:solidFill>
            <a:srgbClr val="A5A5A5">
              <a:alpha val="20000"/>
            </a:srgbClr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8" name="OTLSHAPE_SL_b53a9cb5db644aecb3ab2b17ff47fe98_BackgroundRectangle">
            <a:extLst>
              <a:ext uri="{FF2B5EF4-FFF2-40B4-BE49-F238E27FC236}">
                <a16:creationId xmlns:a16="http://schemas.microsoft.com/office/drawing/2014/main" id="{759BD736-0AD9-E740-174A-25E32702410F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63525" y="4774745"/>
            <a:ext cx="11290300" cy="355600"/>
          </a:xfrm>
          <a:prstGeom prst="rect">
            <a:avLst/>
          </a:prstGeom>
          <a:solidFill>
            <a:srgbClr val="A5A5A5">
              <a:alpha val="20000"/>
            </a:srgbClr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9" name="OTLSHAPE_SL_cede4a5e508949eab4dbf6d282ef1edf_BackgroundRectangle">
            <a:extLst>
              <a:ext uri="{FF2B5EF4-FFF2-40B4-BE49-F238E27FC236}">
                <a16:creationId xmlns:a16="http://schemas.microsoft.com/office/drawing/2014/main" id="{91971FDF-7856-43CA-8B99-DED51E4380C2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263525" y="5193845"/>
            <a:ext cx="11290300" cy="888365"/>
          </a:xfrm>
          <a:prstGeom prst="rect">
            <a:avLst/>
          </a:prstGeom>
          <a:solidFill>
            <a:srgbClr val="A5A5A5">
              <a:alpha val="20000"/>
            </a:srgbClr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0" name="OTLSHAPE_TB_00000000000000000000000000000000_MiddleScaleContainer">
            <a:extLst>
              <a:ext uri="{FF2B5EF4-FFF2-40B4-BE49-F238E27FC236}">
                <a16:creationId xmlns:a16="http://schemas.microsoft.com/office/drawing/2014/main" id="{2AB0DAD0-D45E-01B5-401D-45D715E828E7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973075" y="1003522"/>
            <a:ext cx="9575800" cy="182880"/>
          </a:xfrm>
          <a:prstGeom prst="round2SameRect">
            <a:avLst/>
          </a:prstGeom>
          <a:solidFill>
            <a:srgbClr val="44546A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1" name="OTLSHAPE_TB_00000000000000000000000000000000_BottomScaleContainer">
            <a:extLst>
              <a:ext uri="{FF2B5EF4-FFF2-40B4-BE49-F238E27FC236}">
                <a16:creationId xmlns:a16="http://schemas.microsoft.com/office/drawing/2014/main" id="{51E9A6EF-90FF-BF4F-3C28-7F633ACA95C7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1973075" y="1195546"/>
            <a:ext cx="9575800" cy="182880"/>
          </a:xfrm>
          <a:prstGeom prst="round2SameRect">
            <a:avLst>
              <a:gd name="adj1" fmla="val 0"/>
              <a:gd name="adj2" fmla="val 16667"/>
            </a:avLst>
          </a:prstGeom>
          <a:solidFill>
            <a:srgbClr val="44546A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2" name="OTLSHAPE_SL_2f9839ca2e104809ae12d9c3c6ed986a_HeaderRectangle">
            <a:extLst>
              <a:ext uri="{FF2B5EF4-FFF2-40B4-BE49-F238E27FC236}">
                <a16:creationId xmlns:a16="http://schemas.microsoft.com/office/drawing/2014/main" id="{7AE638FA-E5E3-7CA4-0DA2-B91DE6320E2F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263525" y="1752145"/>
            <a:ext cx="1587500" cy="609600"/>
          </a:xfrm>
          <a:prstGeom prst="rect">
            <a:avLst/>
          </a:prstGeom>
          <a:solidFill>
            <a:srgbClr val="5B9BD5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3" name="OTLSHAPE_SL_0c8227b1467b4e09a69d7f6fd09c52dc_HeaderRectangle">
            <a:extLst>
              <a:ext uri="{FF2B5EF4-FFF2-40B4-BE49-F238E27FC236}">
                <a16:creationId xmlns:a16="http://schemas.microsoft.com/office/drawing/2014/main" id="{33CF9EEA-EF1F-D19A-F5D6-384E3826A6BF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263525" y="2425245"/>
            <a:ext cx="1587500" cy="609600"/>
          </a:xfrm>
          <a:prstGeom prst="rect">
            <a:avLst/>
          </a:prstGeom>
          <a:solidFill>
            <a:srgbClr val="4472C4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4" name="OTLSHAPE_SL_06b716ba5407495d94fa3752b47c8a7b_HeaderRectangle">
            <a:extLst>
              <a:ext uri="{FF2B5EF4-FFF2-40B4-BE49-F238E27FC236}">
                <a16:creationId xmlns:a16="http://schemas.microsoft.com/office/drawing/2014/main" id="{582CEB82-6BB3-B930-EF48-253CF50BC6D5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263525" y="3098345"/>
            <a:ext cx="1587500" cy="609600"/>
          </a:xfrm>
          <a:prstGeom prst="rect">
            <a:avLst/>
          </a:prstGeom>
          <a:solidFill>
            <a:srgbClr val="7C7C7C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5" name="OTLSHAPE_SL_e6e9648f7f8f463f9f854c1c7cb4cc7f_HeaderRectangle">
            <a:extLst>
              <a:ext uri="{FF2B5EF4-FFF2-40B4-BE49-F238E27FC236}">
                <a16:creationId xmlns:a16="http://schemas.microsoft.com/office/drawing/2014/main" id="{A2AACBF0-93DB-111D-6A32-2D27845E671A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263525" y="3771445"/>
            <a:ext cx="1587500" cy="939800"/>
          </a:xfrm>
          <a:prstGeom prst="rect">
            <a:avLst/>
          </a:prstGeom>
          <a:solidFill>
            <a:srgbClr val="ED7D31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6" name="OTLSHAPE_SL_b53a9cb5db644aecb3ab2b17ff47fe98_HeaderRectangle">
            <a:extLst>
              <a:ext uri="{FF2B5EF4-FFF2-40B4-BE49-F238E27FC236}">
                <a16:creationId xmlns:a16="http://schemas.microsoft.com/office/drawing/2014/main" id="{8160F98E-E5B0-0843-B3FA-1CB2B0478A56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263525" y="4774745"/>
            <a:ext cx="1587500" cy="355600"/>
          </a:xfrm>
          <a:prstGeom prst="rect">
            <a:avLst/>
          </a:prstGeom>
          <a:solidFill>
            <a:srgbClr val="FFC000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7" name="OTLSHAPE_SL_cede4a5e508949eab4dbf6d282ef1edf_HeaderRectangle">
            <a:extLst>
              <a:ext uri="{FF2B5EF4-FFF2-40B4-BE49-F238E27FC236}">
                <a16:creationId xmlns:a16="http://schemas.microsoft.com/office/drawing/2014/main" id="{FEA8918E-6C81-CF4A-388A-A567F1A5A682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263525" y="5193845"/>
            <a:ext cx="1587500" cy="888365"/>
          </a:xfrm>
          <a:prstGeom prst="rect">
            <a:avLst/>
          </a:prstGeom>
          <a:solidFill>
            <a:schemeClr val="accent6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cxnSp>
        <p:nvCxnSpPr>
          <p:cNvPr id="18" name="OTLSHAPE_G_00000000000000000000000000000000_ShapeBelow0">
            <a:extLst>
              <a:ext uri="{FF2B5EF4-FFF2-40B4-BE49-F238E27FC236}">
                <a16:creationId xmlns:a16="http://schemas.microsoft.com/office/drawing/2014/main" id="{5C7A787F-DA7E-6065-23B3-F8672ACEE41B}"/>
              </a:ext>
            </a:extLst>
          </p:cNvPr>
          <p:cNvCxnSpPr/>
          <p:nvPr>
            <p:custDataLst>
              <p:tags r:id="rId15"/>
            </p:custDataLst>
          </p:nvPr>
        </p:nvCxnSpPr>
        <p:spPr>
          <a:xfrm>
            <a:off x="2786250" y="1378426"/>
            <a:ext cx="0" cy="4703784"/>
          </a:xfrm>
          <a:prstGeom prst="line">
            <a:avLst/>
          </a:prstGeom>
          <a:ln w="7620" cap="flat" cmpd="sng" algn="ctr">
            <a:solidFill>
              <a:srgbClr val="5B9BD5">
                <a:alpha val="14902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OTLSHAPE_G_00000000000000000000000000000000_ShapeBelow1">
            <a:extLst>
              <a:ext uri="{FF2B5EF4-FFF2-40B4-BE49-F238E27FC236}">
                <a16:creationId xmlns:a16="http://schemas.microsoft.com/office/drawing/2014/main" id="{C3C6BD12-1244-651F-F6E1-BFDFCDC9DCF0}"/>
              </a:ext>
            </a:extLst>
          </p:cNvPr>
          <p:cNvCxnSpPr/>
          <p:nvPr>
            <p:custDataLst>
              <p:tags r:id="rId16"/>
            </p:custDataLst>
          </p:nvPr>
        </p:nvCxnSpPr>
        <p:spPr>
          <a:xfrm>
            <a:off x="3520731" y="1378426"/>
            <a:ext cx="0" cy="4703784"/>
          </a:xfrm>
          <a:prstGeom prst="line">
            <a:avLst/>
          </a:prstGeom>
          <a:ln w="7620" cap="flat" cmpd="sng" algn="ctr">
            <a:solidFill>
              <a:srgbClr val="5B9BD5">
                <a:alpha val="14902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OTLSHAPE_G_00000000000000000000000000000000_ShapeBelow2">
            <a:extLst>
              <a:ext uri="{FF2B5EF4-FFF2-40B4-BE49-F238E27FC236}">
                <a16:creationId xmlns:a16="http://schemas.microsoft.com/office/drawing/2014/main" id="{FD642A07-ECEC-1F70-BF91-7F46DD594672}"/>
              </a:ext>
            </a:extLst>
          </p:cNvPr>
          <p:cNvCxnSpPr/>
          <p:nvPr>
            <p:custDataLst>
              <p:tags r:id="rId17"/>
            </p:custDataLst>
          </p:nvPr>
        </p:nvCxnSpPr>
        <p:spPr>
          <a:xfrm>
            <a:off x="4333907" y="1378426"/>
            <a:ext cx="0" cy="4703784"/>
          </a:xfrm>
          <a:prstGeom prst="line">
            <a:avLst/>
          </a:prstGeom>
          <a:ln w="7620" cap="flat" cmpd="sng" algn="ctr">
            <a:solidFill>
              <a:srgbClr val="5B9BD5">
                <a:alpha val="14902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OTLSHAPE_G_00000000000000000000000000000000_ShapeBelow3">
            <a:extLst>
              <a:ext uri="{FF2B5EF4-FFF2-40B4-BE49-F238E27FC236}">
                <a16:creationId xmlns:a16="http://schemas.microsoft.com/office/drawing/2014/main" id="{1FE7947E-4332-276E-9EB2-D976763357F0}"/>
              </a:ext>
            </a:extLst>
          </p:cNvPr>
          <p:cNvCxnSpPr/>
          <p:nvPr>
            <p:custDataLst>
              <p:tags r:id="rId18"/>
            </p:custDataLst>
          </p:nvPr>
        </p:nvCxnSpPr>
        <p:spPr>
          <a:xfrm>
            <a:off x="5120851" y="1378426"/>
            <a:ext cx="0" cy="4703784"/>
          </a:xfrm>
          <a:prstGeom prst="line">
            <a:avLst/>
          </a:prstGeom>
          <a:ln w="7620" cap="flat" cmpd="sng" algn="ctr">
            <a:solidFill>
              <a:srgbClr val="5B9BD5">
                <a:alpha val="14902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OTLSHAPE_G_00000000000000000000000000000000_ShapeBelow4">
            <a:extLst>
              <a:ext uri="{FF2B5EF4-FFF2-40B4-BE49-F238E27FC236}">
                <a16:creationId xmlns:a16="http://schemas.microsoft.com/office/drawing/2014/main" id="{7B64B907-B2DB-EA93-74D7-F926969FE92E}"/>
              </a:ext>
            </a:extLst>
          </p:cNvPr>
          <p:cNvCxnSpPr/>
          <p:nvPr>
            <p:custDataLst>
              <p:tags r:id="rId19"/>
            </p:custDataLst>
          </p:nvPr>
        </p:nvCxnSpPr>
        <p:spPr>
          <a:xfrm>
            <a:off x="5934026" y="1378426"/>
            <a:ext cx="0" cy="4703784"/>
          </a:xfrm>
          <a:prstGeom prst="line">
            <a:avLst/>
          </a:prstGeom>
          <a:ln w="7620" cap="flat" cmpd="sng" algn="ctr">
            <a:solidFill>
              <a:srgbClr val="5B9BD5">
                <a:alpha val="14902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OTLSHAPE_G_00000000000000000000000000000000_ShapeBelow5">
            <a:extLst>
              <a:ext uri="{FF2B5EF4-FFF2-40B4-BE49-F238E27FC236}">
                <a16:creationId xmlns:a16="http://schemas.microsoft.com/office/drawing/2014/main" id="{6023DCF6-149E-51C2-6FC6-98D6D0963341}"/>
              </a:ext>
            </a:extLst>
          </p:cNvPr>
          <p:cNvCxnSpPr/>
          <p:nvPr>
            <p:custDataLst>
              <p:tags r:id="rId20"/>
            </p:custDataLst>
          </p:nvPr>
        </p:nvCxnSpPr>
        <p:spPr>
          <a:xfrm>
            <a:off x="6720970" y="1378426"/>
            <a:ext cx="0" cy="4703784"/>
          </a:xfrm>
          <a:prstGeom prst="line">
            <a:avLst/>
          </a:prstGeom>
          <a:ln w="7620" cap="flat" cmpd="sng" algn="ctr">
            <a:solidFill>
              <a:srgbClr val="5B9BD5">
                <a:alpha val="14902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OTLSHAPE_G_00000000000000000000000000000000_ShapeBelow6">
            <a:extLst>
              <a:ext uri="{FF2B5EF4-FFF2-40B4-BE49-F238E27FC236}">
                <a16:creationId xmlns:a16="http://schemas.microsoft.com/office/drawing/2014/main" id="{FFEFB1F9-4C4C-D36D-63C5-E80F74B6AD64}"/>
              </a:ext>
            </a:extLst>
          </p:cNvPr>
          <p:cNvCxnSpPr/>
          <p:nvPr>
            <p:custDataLst>
              <p:tags r:id="rId21"/>
            </p:custDataLst>
          </p:nvPr>
        </p:nvCxnSpPr>
        <p:spPr>
          <a:xfrm>
            <a:off x="7534146" y="1378426"/>
            <a:ext cx="0" cy="4703784"/>
          </a:xfrm>
          <a:prstGeom prst="line">
            <a:avLst/>
          </a:prstGeom>
          <a:ln w="7620" cap="flat" cmpd="sng" algn="ctr">
            <a:solidFill>
              <a:srgbClr val="5B9BD5">
                <a:alpha val="14902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OTLSHAPE_G_00000000000000000000000000000000_ShapeBelow7">
            <a:extLst>
              <a:ext uri="{FF2B5EF4-FFF2-40B4-BE49-F238E27FC236}">
                <a16:creationId xmlns:a16="http://schemas.microsoft.com/office/drawing/2014/main" id="{DFA70EE3-A606-26AB-022E-8A8D476A21E8}"/>
              </a:ext>
            </a:extLst>
          </p:cNvPr>
          <p:cNvCxnSpPr/>
          <p:nvPr>
            <p:custDataLst>
              <p:tags r:id="rId22"/>
            </p:custDataLst>
          </p:nvPr>
        </p:nvCxnSpPr>
        <p:spPr>
          <a:xfrm>
            <a:off x="8347321" y="1378426"/>
            <a:ext cx="0" cy="4703784"/>
          </a:xfrm>
          <a:prstGeom prst="line">
            <a:avLst/>
          </a:prstGeom>
          <a:ln w="7620" cap="flat" cmpd="sng" algn="ctr">
            <a:solidFill>
              <a:srgbClr val="5B9BD5">
                <a:alpha val="14902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OTLSHAPE_G_00000000000000000000000000000000_ShapeBelow8">
            <a:extLst>
              <a:ext uri="{FF2B5EF4-FFF2-40B4-BE49-F238E27FC236}">
                <a16:creationId xmlns:a16="http://schemas.microsoft.com/office/drawing/2014/main" id="{83A184B9-0118-462C-F39B-17BD427F8CF9}"/>
              </a:ext>
            </a:extLst>
          </p:cNvPr>
          <p:cNvCxnSpPr/>
          <p:nvPr>
            <p:custDataLst>
              <p:tags r:id="rId23"/>
            </p:custDataLst>
          </p:nvPr>
        </p:nvCxnSpPr>
        <p:spPr>
          <a:xfrm>
            <a:off x="9134265" y="1378426"/>
            <a:ext cx="0" cy="4703784"/>
          </a:xfrm>
          <a:prstGeom prst="line">
            <a:avLst/>
          </a:prstGeom>
          <a:ln w="7620" cap="flat" cmpd="sng" algn="ctr">
            <a:solidFill>
              <a:srgbClr val="5B9BD5">
                <a:alpha val="14902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OTLSHAPE_G_00000000000000000000000000000000_ShapeBelow9">
            <a:extLst>
              <a:ext uri="{FF2B5EF4-FFF2-40B4-BE49-F238E27FC236}">
                <a16:creationId xmlns:a16="http://schemas.microsoft.com/office/drawing/2014/main" id="{439E289F-F94E-6BA8-7FB8-B41B74BE3F59}"/>
              </a:ext>
            </a:extLst>
          </p:cNvPr>
          <p:cNvCxnSpPr/>
          <p:nvPr>
            <p:custDataLst>
              <p:tags r:id="rId24"/>
            </p:custDataLst>
          </p:nvPr>
        </p:nvCxnSpPr>
        <p:spPr>
          <a:xfrm>
            <a:off x="9947440" y="1378426"/>
            <a:ext cx="0" cy="4703784"/>
          </a:xfrm>
          <a:prstGeom prst="line">
            <a:avLst/>
          </a:prstGeom>
          <a:ln w="7620" cap="flat" cmpd="sng" algn="ctr">
            <a:solidFill>
              <a:srgbClr val="5B9BD5">
                <a:alpha val="14902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OTLSHAPE_G_00000000000000000000000000000000_ShapeBelow10">
            <a:extLst>
              <a:ext uri="{FF2B5EF4-FFF2-40B4-BE49-F238E27FC236}">
                <a16:creationId xmlns:a16="http://schemas.microsoft.com/office/drawing/2014/main" id="{FA7211A0-11DC-CA31-78BB-43F8DE986442}"/>
              </a:ext>
            </a:extLst>
          </p:cNvPr>
          <p:cNvCxnSpPr/>
          <p:nvPr>
            <p:custDataLst>
              <p:tags r:id="rId25"/>
            </p:custDataLst>
          </p:nvPr>
        </p:nvCxnSpPr>
        <p:spPr>
          <a:xfrm>
            <a:off x="10734384" y="1378426"/>
            <a:ext cx="0" cy="4703784"/>
          </a:xfrm>
          <a:prstGeom prst="line">
            <a:avLst/>
          </a:prstGeom>
          <a:ln w="7620" cap="flat" cmpd="sng" algn="ctr">
            <a:solidFill>
              <a:srgbClr val="5B9BD5">
                <a:alpha val="14902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TLSHAPE_SLT_c63bb2099faa4303afb2abee732edfec_Shape">
            <a:extLst>
              <a:ext uri="{FF2B5EF4-FFF2-40B4-BE49-F238E27FC236}">
                <a16:creationId xmlns:a16="http://schemas.microsoft.com/office/drawing/2014/main" id="{EDDB2698-4AD8-5845-F907-B6ED68AE3343}"/>
              </a:ext>
            </a:extLst>
          </p:cNvPr>
          <p:cNvSpPr/>
          <p:nvPr>
            <p:custDataLst>
              <p:tags r:id="rId26"/>
            </p:custDataLst>
          </p:nvPr>
        </p:nvSpPr>
        <p:spPr>
          <a:xfrm>
            <a:off x="1973075" y="1790245"/>
            <a:ext cx="4749800" cy="203200"/>
          </a:xfrm>
          <a:prstGeom prst="homePlate">
            <a:avLst/>
          </a:prstGeom>
          <a:solidFill>
            <a:srgbClr val="5B9BD5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30" name="OTLSHAPE_SLT_11e395c1736049b8b2d3b7f04b9f1533_Shape">
            <a:extLst>
              <a:ext uri="{FF2B5EF4-FFF2-40B4-BE49-F238E27FC236}">
                <a16:creationId xmlns:a16="http://schemas.microsoft.com/office/drawing/2014/main" id="{834B3C06-F2E0-B292-C91F-D255619471A0}"/>
              </a:ext>
            </a:extLst>
          </p:cNvPr>
          <p:cNvSpPr/>
          <p:nvPr>
            <p:custDataLst>
              <p:tags r:id="rId27"/>
            </p:custDataLst>
          </p:nvPr>
        </p:nvSpPr>
        <p:spPr>
          <a:xfrm>
            <a:off x="6720970" y="2120445"/>
            <a:ext cx="4838700" cy="203200"/>
          </a:xfrm>
          <a:prstGeom prst="homePlate">
            <a:avLst/>
          </a:prstGeom>
          <a:solidFill>
            <a:srgbClr val="5B9BD5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31" name="OTLSHAPE_SLT_12235eaac11648188104f47b4dd0ee8f_Shape">
            <a:extLst>
              <a:ext uri="{FF2B5EF4-FFF2-40B4-BE49-F238E27FC236}">
                <a16:creationId xmlns:a16="http://schemas.microsoft.com/office/drawing/2014/main" id="{24FAAFD2-EAD2-805E-9012-A0B76F358B4B}"/>
              </a:ext>
            </a:extLst>
          </p:cNvPr>
          <p:cNvSpPr/>
          <p:nvPr>
            <p:custDataLst>
              <p:tags r:id="rId28"/>
            </p:custDataLst>
          </p:nvPr>
        </p:nvSpPr>
        <p:spPr>
          <a:xfrm>
            <a:off x="1973075" y="2463345"/>
            <a:ext cx="2362200" cy="203200"/>
          </a:xfrm>
          <a:prstGeom prst="homePlate">
            <a:avLst/>
          </a:prstGeom>
          <a:solidFill>
            <a:srgbClr val="4472C4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32" name="OTLSHAPE_SLT_d4ae10bd9d2042f984f39aac61311524_Shape">
            <a:extLst>
              <a:ext uri="{FF2B5EF4-FFF2-40B4-BE49-F238E27FC236}">
                <a16:creationId xmlns:a16="http://schemas.microsoft.com/office/drawing/2014/main" id="{D1B32636-1A7B-896E-BF96-30030EA94993}"/>
              </a:ext>
            </a:extLst>
          </p:cNvPr>
          <p:cNvSpPr/>
          <p:nvPr>
            <p:custDataLst>
              <p:tags r:id="rId29"/>
            </p:custDataLst>
          </p:nvPr>
        </p:nvSpPr>
        <p:spPr>
          <a:xfrm>
            <a:off x="4333907" y="2793545"/>
            <a:ext cx="7226300" cy="203200"/>
          </a:xfrm>
          <a:prstGeom prst="homePlate">
            <a:avLst/>
          </a:prstGeom>
          <a:solidFill>
            <a:srgbClr val="4472C4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33" name="OTLSHAPE_SLT_2ad05a8f14794f3b8f64706425dc8bff_Shape">
            <a:extLst>
              <a:ext uri="{FF2B5EF4-FFF2-40B4-BE49-F238E27FC236}">
                <a16:creationId xmlns:a16="http://schemas.microsoft.com/office/drawing/2014/main" id="{68B31249-BD08-02DF-8AB6-D1E912E1D5F8}"/>
              </a:ext>
            </a:extLst>
          </p:cNvPr>
          <p:cNvSpPr/>
          <p:nvPr>
            <p:custDataLst>
              <p:tags r:id="rId30"/>
            </p:custDataLst>
          </p:nvPr>
        </p:nvSpPr>
        <p:spPr>
          <a:xfrm>
            <a:off x="1973075" y="3136445"/>
            <a:ext cx="4749800" cy="203200"/>
          </a:xfrm>
          <a:prstGeom prst="homePlate">
            <a:avLst/>
          </a:prstGeom>
          <a:solidFill>
            <a:srgbClr val="A5A5A5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35" name="OTLSHAPE_SLT_80a54b831a1846ac97e0398ebfe8e7b2_Shape">
            <a:extLst>
              <a:ext uri="{FF2B5EF4-FFF2-40B4-BE49-F238E27FC236}">
                <a16:creationId xmlns:a16="http://schemas.microsoft.com/office/drawing/2014/main" id="{AB8D2F78-9F53-5906-B429-AF6FD2CB3B87}"/>
              </a:ext>
            </a:extLst>
          </p:cNvPr>
          <p:cNvSpPr/>
          <p:nvPr>
            <p:custDataLst>
              <p:tags r:id="rId31"/>
            </p:custDataLst>
          </p:nvPr>
        </p:nvSpPr>
        <p:spPr>
          <a:xfrm>
            <a:off x="1973075" y="3809545"/>
            <a:ext cx="4749800" cy="203200"/>
          </a:xfrm>
          <a:prstGeom prst="homePlate">
            <a:avLst/>
          </a:prstGeom>
          <a:solidFill>
            <a:srgbClr val="ED7D31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36" name="OTLSHAPE_SLT_7d1c6ed075d441188c97f629dd3aa627_Shape">
            <a:extLst>
              <a:ext uri="{FF2B5EF4-FFF2-40B4-BE49-F238E27FC236}">
                <a16:creationId xmlns:a16="http://schemas.microsoft.com/office/drawing/2014/main" id="{9766DA0E-42E4-0841-002A-0C1BB44C5D66}"/>
              </a:ext>
            </a:extLst>
          </p:cNvPr>
          <p:cNvSpPr/>
          <p:nvPr>
            <p:custDataLst>
              <p:tags r:id="rId32"/>
            </p:custDataLst>
          </p:nvPr>
        </p:nvSpPr>
        <p:spPr>
          <a:xfrm>
            <a:off x="6720970" y="4139745"/>
            <a:ext cx="4838700" cy="203200"/>
          </a:xfrm>
          <a:prstGeom prst="roundRect">
            <a:avLst/>
          </a:prstGeom>
          <a:solidFill>
            <a:srgbClr val="ED7D31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37" name="OTLSHAPE_SLT_cee258ea8ff34281bc72d14fa2a9fba6_Shape">
            <a:extLst>
              <a:ext uri="{FF2B5EF4-FFF2-40B4-BE49-F238E27FC236}">
                <a16:creationId xmlns:a16="http://schemas.microsoft.com/office/drawing/2014/main" id="{EDE7C5B7-91B7-6788-02E8-6DB4C8F14303}"/>
              </a:ext>
            </a:extLst>
          </p:cNvPr>
          <p:cNvSpPr/>
          <p:nvPr>
            <p:custDataLst>
              <p:tags r:id="rId33"/>
            </p:custDataLst>
          </p:nvPr>
        </p:nvSpPr>
        <p:spPr>
          <a:xfrm>
            <a:off x="6720970" y="4469945"/>
            <a:ext cx="4838700" cy="203200"/>
          </a:xfrm>
          <a:prstGeom prst="roundRect">
            <a:avLst/>
          </a:prstGeom>
          <a:solidFill>
            <a:srgbClr val="ED7D31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38" name="OTLSHAPE_SLT_df01fc1c7bfc421791fe292b492ce676_Shape">
            <a:extLst>
              <a:ext uri="{FF2B5EF4-FFF2-40B4-BE49-F238E27FC236}">
                <a16:creationId xmlns:a16="http://schemas.microsoft.com/office/drawing/2014/main" id="{2716D8AF-D8DB-118A-79D6-8DA88E546706}"/>
              </a:ext>
            </a:extLst>
          </p:cNvPr>
          <p:cNvSpPr/>
          <p:nvPr>
            <p:custDataLst>
              <p:tags r:id="rId34"/>
            </p:custDataLst>
          </p:nvPr>
        </p:nvSpPr>
        <p:spPr>
          <a:xfrm>
            <a:off x="1973075" y="4812845"/>
            <a:ext cx="9575800" cy="279400"/>
          </a:xfrm>
          <a:prstGeom prst="homePlate">
            <a:avLst/>
          </a:prstGeom>
          <a:solidFill>
            <a:srgbClr val="FFC000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39" name="OTLSHAPE_SLT_1f5bcc6eae5c409390020bc1cdbad487_Shape">
            <a:extLst>
              <a:ext uri="{FF2B5EF4-FFF2-40B4-BE49-F238E27FC236}">
                <a16:creationId xmlns:a16="http://schemas.microsoft.com/office/drawing/2014/main" id="{0722FA38-273E-B0DA-96F7-351AF4D77B87}"/>
              </a:ext>
            </a:extLst>
          </p:cNvPr>
          <p:cNvSpPr/>
          <p:nvPr>
            <p:custDataLst>
              <p:tags r:id="rId35"/>
            </p:custDataLst>
          </p:nvPr>
        </p:nvSpPr>
        <p:spPr>
          <a:xfrm>
            <a:off x="1973075" y="5231945"/>
            <a:ext cx="4749800" cy="186055"/>
          </a:xfrm>
          <a:prstGeom prst="homePlate">
            <a:avLst/>
          </a:prstGeom>
          <a:solidFill>
            <a:schemeClr val="accent6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40" name="OTLSHAPE_SLT_0e2b40e519db429db6e374adb1f11696_Shape">
            <a:extLst>
              <a:ext uri="{FF2B5EF4-FFF2-40B4-BE49-F238E27FC236}">
                <a16:creationId xmlns:a16="http://schemas.microsoft.com/office/drawing/2014/main" id="{F2D2AA54-0073-D22E-3FAD-009B2AFCD14A}"/>
              </a:ext>
            </a:extLst>
          </p:cNvPr>
          <p:cNvSpPr/>
          <p:nvPr>
            <p:custDataLst>
              <p:tags r:id="rId36"/>
            </p:custDataLst>
          </p:nvPr>
        </p:nvSpPr>
        <p:spPr>
          <a:xfrm>
            <a:off x="6720970" y="5545000"/>
            <a:ext cx="4838700" cy="186055"/>
          </a:xfrm>
          <a:prstGeom prst="homePlate">
            <a:avLst/>
          </a:prstGeom>
          <a:solidFill>
            <a:schemeClr val="accent6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41" name="OTLSHAPE_SLT_d403e20b0f5345148f7f0b1ff483bc5b_Shape">
            <a:extLst>
              <a:ext uri="{FF2B5EF4-FFF2-40B4-BE49-F238E27FC236}">
                <a16:creationId xmlns:a16="http://schemas.microsoft.com/office/drawing/2014/main" id="{CD565DED-FC53-E55E-0C06-0F5E971820C5}"/>
              </a:ext>
            </a:extLst>
          </p:cNvPr>
          <p:cNvSpPr/>
          <p:nvPr>
            <p:custDataLst>
              <p:tags r:id="rId37"/>
            </p:custDataLst>
          </p:nvPr>
        </p:nvSpPr>
        <p:spPr>
          <a:xfrm>
            <a:off x="1973075" y="5858054"/>
            <a:ext cx="2362200" cy="186055"/>
          </a:xfrm>
          <a:prstGeom prst="roundRect">
            <a:avLst>
              <a:gd name="adj" fmla="val 100000"/>
            </a:avLst>
          </a:prstGeom>
          <a:solidFill>
            <a:schemeClr val="accent6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42" name="OTLSHAPE_SLT_bae8c65399ab4b75a90ec830fdf06a76_Shape">
            <a:extLst>
              <a:ext uri="{FF2B5EF4-FFF2-40B4-BE49-F238E27FC236}">
                <a16:creationId xmlns:a16="http://schemas.microsoft.com/office/drawing/2014/main" id="{B979AFBE-A970-7B43-1C82-5B72006FF9A1}"/>
              </a:ext>
            </a:extLst>
          </p:cNvPr>
          <p:cNvSpPr/>
          <p:nvPr>
            <p:custDataLst>
              <p:tags r:id="rId38"/>
            </p:custDataLst>
          </p:nvPr>
        </p:nvSpPr>
        <p:spPr>
          <a:xfrm>
            <a:off x="4333907" y="5858054"/>
            <a:ext cx="2387600" cy="186055"/>
          </a:xfrm>
          <a:prstGeom prst="roundRect">
            <a:avLst>
              <a:gd name="adj" fmla="val 100000"/>
            </a:avLst>
          </a:prstGeom>
          <a:solidFill>
            <a:schemeClr val="accent6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43" name="OTLSHAPE_SLT_87e7a455c70043fcaa35859468d5e681_Shape">
            <a:extLst>
              <a:ext uri="{FF2B5EF4-FFF2-40B4-BE49-F238E27FC236}">
                <a16:creationId xmlns:a16="http://schemas.microsoft.com/office/drawing/2014/main" id="{EA8D1AF6-ADDA-DA22-7A5E-E979E7E8759D}"/>
              </a:ext>
            </a:extLst>
          </p:cNvPr>
          <p:cNvSpPr/>
          <p:nvPr>
            <p:custDataLst>
              <p:tags r:id="rId39"/>
            </p:custDataLst>
          </p:nvPr>
        </p:nvSpPr>
        <p:spPr>
          <a:xfrm>
            <a:off x="6720970" y="5858054"/>
            <a:ext cx="2425700" cy="186055"/>
          </a:xfrm>
          <a:prstGeom prst="roundRect">
            <a:avLst>
              <a:gd name="adj" fmla="val 100000"/>
            </a:avLst>
          </a:prstGeom>
          <a:solidFill>
            <a:schemeClr val="accent6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44" name="OTLSHAPE_SLT_7c747bfaa7eb41318c64c5bd10b6383a_Shape">
            <a:extLst>
              <a:ext uri="{FF2B5EF4-FFF2-40B4-BE49-F238E27FC236}">
                <a16:creationId xmlns:a16="http://schemas.microsoft.com/office/drawing/2014/main" id="{A5E39521-A035-4FD0-6188-ADA261BEFDAC}"/>
              </a:ext>
            </a:extLst>
          </p:cNvPr>
          <p:cNvSpPr/>
          <p:nvPr>
            <p:custDataLst>
              <p:tags r:id="rId40"/>
            </p:custDataLst>
          </p:nvPr>
        </p:nvSpPr>
        <p:spPr>
          <a:xfrm>
            <a:off x="9134265" y="5858054"/>
            <a:ext cx="2425700" cy="186055"/>
          </a:xfrm>
          <a:prstGeom prst="roundRect">
            <a:avLst>
              <a:gd name="adj" fmla="val 100000"/>
            </a:avLst>
          </a:prstGeom>
          <a:solidFill>
            <a:schemeClr val="accent6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45" name="OTLSHAPE_SL_2f9839ca2e104809ae12d9c3c6ed986a_Header">
            <a:extLst>
              <a:ext uri="{FF2B5EF4-FFF2-40B4-BE49-F238E27FC236}">
                <a16:creationId xmlns:a16="http://schemas.microsoft.com/office/drawing/2014/main" id="{71C642FA-EB3F-CAE6-2246-F6AC07AAA1FC}"/>
              </a:ext>
            </a:extLst>
          </p:cNvPr>
          <p:cNvSpPr txBox="1"/>
          <p:nvPr>
            <p:custDataLst>
              <p:tags r:id="rId41"/>
            </p:custDataLst>
          </p:nvPr>
        </p:nvSpPr>
        <p:spPr>
          <a:xfrm>
            <a:off x="263525" y="1870890"/>
            <a:ext cx="1587500" cy="37211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WP 1: Capacity Building Fellowships</a:t>
            </a:r>
            <a:endParaRPr kumimoji="0" lang="en-ZA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6" name="OTLSHAPE_SL_0c8227b1467b4e09a69d7f6fd09c52dc_Header">
            <a:extLst>
              <a:ext uri="{FF2B5EF4-FFF2-40B4-BE49-F238E27FC236}">
                <a16:creationId xmlns:a16="http://schemas.microsoft.com/office/drawing/2014/main" id="{D3FC62A9-CF41-D099-576C-4B01D873A9C4}"/>
              </a:ext>
            </a:extLst>
          </p:cNvPr>
          <p:cNvSpPr txBox="1"/>
          <p:nvPr>
            <p:custDataLst>
              <p:tags r:id="rId42"/>
            </p:custDataLst>
          </p:nvPr>
        </p:nvSpPr>
        <p:spPr>
          <a:xfrm>
            <a:off x="263525" y="2543990"/>
            <a:ext cx="1587500" cy="37211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WP 3: Global Health Mentorship Program</a:t>
            </a:r>
            <a:endParaRPr kumimoji="0" lang="en-ZA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7" name="OTLSHAPE_SL_06b716ba5407495d94fa3752b47c8a7b_Header">
            <a:extLst>
              <a:ext uri="{FF2B5EF4-FFF2-40B4-BE49-F238E27FC236}">
                <a16:creationId xmlns:a16="http://schemas.microsoft.com/office/drawing/2014/main" id="{27A85778-6F75-3DA7-4F8F-4E2362C1DD38}"/>
              </a:ext>
            </a:extLst>
          </p:cNvPr>
          <p:cNvSpPr txBox="1"/>
          <p:nvPr>
            <p:custDataLst>
              <p:tags r:id="rId43"/>
            </p:custDataLst>
          </p:nvPr>
        </p:nvSpPr>
        <p:spPr>
          <a:xfrm>
            <a:off x="263525" y="3217090"/>
            <a:ext cx="1587500" cy="37211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WP 5: Drug Discovery Workshops</a:t>
            </a:r>
            <a:endParaRPr kumimoji="0" lang="en-ZA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8" name="OTLSHAPE_SL_e6e9648f7f8f463f9f854c1c7cb4cc7f_Header">
            <a:extLst>
              <a:ext uri="{FF2B5EF4-FFF2-40B4-BE49-F238E27FC236}">
                <a16:creationId xmlns:a16="http://schemas.microsoft.com/office/drawing/2014/main" id="{5F489BA1-C115-C4D7-B25B-08F308546B09}"/>
              </a:ext>
            </a:extLst>
          </p:cNvPr>
          <p:cNvSpPr txBox="1"/>
          <p:nvPr>
            <p:custDataLst>
              <p:tags r:id="rId44"/>
            </p:custDataLst>
          </p:nvPr>
        </p:nvSpPr>
        <p:spPr>
          <a:xfrm>
            <a:off x="263525" y="3962262"/>
            <a:ext cx="1587500" cy="55816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WP 7: Establish Sample Libraries and Data Management</a:t>
            </a:r>
            <a:endParaRPr kumimoji="0" lang="en-ZA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9" name="OTLSHAPE_SL_b53a9cb5db644aecb3ab2b17ff47fe98_Header">
            <a:extLst>
              <a:ext uri="{FF2B5EF4-FFF2-40B4-BE49-F238E27FC236}">
                <a16:creationId xmlns:a16="http://schemas.microsoft.com/office/drawing/2014/main" id="{3677AC9E-5926-ECBB-E63C-2C1F1F122CFC}"/>
              </a:ext>
            </a:extLst>
          </p:cNvPr>
          <p:cNvSpPr txBox="1"/>
          <p:nvPr>
            <p:custDataLst>
              <p:tags r:id="rId45"/>
            </p:custDataLst>
          </p:nvPr>
        </p:nvSpPr>
        <p:spPr>
          <a:xfrm>
            <a:off x="263525" y="4766490"/>
            <a:ext cx="1587500" cy="37211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WP 9: Long-Term Sustainability</a:t>
            </a:r>
          </a:p>
        </p:txBody>
      </p:sp>
      <p:sp>
        <p:nvSpPr>
          <p:cNvPr id="50" name="OTLSHAPE_SL_cede4a5e508949eab4dbf6d282ef1edf_Header">
            <a:extLst>
              <a:ext uri="{FF2B5EF4-FFF2-40B4-BE49-F238E27FC236}">
                <a16:creationId xmlns:a16="http://schemas.microsoft.com/office/drawing/2014/main" id="{11DE7BB1-4A9E-503A-1021-4B4FD2BDEA4A}"/>
              </a:ext>
            </a:extLst>
          </p:cNvPr>
          <p:cNvSpPr txBox="1"/>
          <p:nvPr>
            <p:custDataLst>
              <p:tags r:id="rId46"/>
            </p:custDataLst>
          </p:nvPr>
        </p:nvSpPr>
        <p:spPr>
          <a:xfrm>
            <a:off x="263525" y="5265917"/>
            <a:ext cx="1587500" cy="74422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WP 10: Community Building, Outreach, Training and Project Meeetings</a:t>
            </a:r>
            <a:endParaRPr kumimoji="0" lang="en-ZA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1" name="OTLSHAPE_TB_00000000000000000000000000000000_MiddleTimescaleInterval1">
            <a:extLst>
              <a:ext uri="{FF2B5EF4-FFF2-40B4-BE49-F238E27FC236}">
                <a16:creationId xmlns:a16="http://schemas.microsoft.com/office/drawing/2014/main" id="{F9055B57-9C6E-7879-3D70-091C3E1B4805}"/>
              </a:ext>
            </a:extLst>
          </p:cNvPr>
          <p:cNvSpPr txBox="1"/>
          <p:nvPr>
            <p:custDataLst>
              <p:tags r:id="rId47"/>
            </p:custDataLst>
          </p:nvPr>
        </p:nvSpPr>
        <p:spPr>
          <a:xfrm>
            <a:off x="2036575" y="986440"/>
            <a:ext cx="203389" cy="21704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0" i="0" u="none" strike="noStrike" kern="1200" cap="none" spc="-38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Q1</a:t>
            </a:r>
          </a:p>
        </p:txBody>
      </p:sp>
      <p:sp>
        <p:nvSpPr>
          <p:cNvPr id="52" name="OTLSHAPE_TB_00000000000000000000000000000000_MiddleTimescaleInterval2">
            <a:extLst>
              <a:ext uri="{FF2B5EF4-FFF2-40B4-BE49-F238E27FC236}">
                <a16:creationId xmlns:a16="http://schemas.microsoft.com/office/drawing/2014/main" id="{91634A08-CE0B-86CD-2A20-F3A0A70FE6E4}"/>
              </a:ext>
            </a:extLst>
          </p:cNvPr>
          <p:cNvSpPr txBox="1"/>
          <p:nvPr>
            <p:custDataLst>
              <p:tags r:id="rId48"/>
            </p:custDataLst>
          </p:nvPr>
        </p:nvSpPr>
        <p:spPr>
          <a:xfrm>
            <a:off x="4397407" y="986440"/>
            <a:ext cx="203389" cy="21704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0" i="0" u="none" strike="noStrike" kern="1200" cap="none" spc="-38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Q2</a:t>
            </a:r>
          </a:p>
        </p:txBody>
      </p:sp>
      <p:sp>
        <p:nvSpPr>
          <p:cNvPr id="53" name="OTLSHAPE_TB_00000000000000000000000000000000_MiddleTimescaleInterval3">
            <a:extLst>
              <a:ext uri="{FF2B5EF4-FFF2-40B4-BE49-F238E27FC236}">
                <a16:creationId xmlns:a16="http://schemas.microsoft.com/office/drawing/2014/main" id="{69886E4A-6BE7-8C8D-67F7-D9DA706070CF}"/>
              </a:ext>
            </a:extLst>
          </p:cNvPr>
          <p:cNvSpPr txBox="1"/>
          <p:nvPr>
            <p:custDataLst>
              <p:tags r:id="rId49"/>
            </p:custDataLst>
          </p:nvPr>
        </p:nvSpPr>
        <p:spPr>
          <a:xfrm>
            <a:off x="6784470" y="986440"/>
            <a:ext cx="203389" cy="21704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0" i="0" u="none" strike="noStrike" kern="1200" cap="none" spc="-38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Q3</a:t>
            </a:r>
          </a:p>
        </p:txBody>
      </p:sp>
      <p:sp>
        <p:nvSpPr>
          <p:cNvPr id="54" name="OTLSHAPE_TB_00000000000000000000000000000000_MiddleTimescaleInterval4">
            <a:extLst>
              <a:ext uri="{FF2B5EF4-FFF2-40B4-BE49-F238E27FC236}">
                <a16:creationId xmlns:a16="http://schemas.microsoft.com/office/drawing/2014/main" id="{4700965D-C0DB-B67B-BE41-DE9E4FB44022}"/>
              </a:ext>
            </a:extLst>
          </p:cNvPr>
          <p:cNvSpPr txBox="1"/>
          <p:nvPr>
            <p:custDataLst>
              <p:tags r:id="rId50"/>
            </p:custDataLst>
          </p:nvPr>
        </p:nvSpPr>
        <p:spPr>
          <a:xfrm>
            <a:off x="9197765" y="986440"/>
            <a:ext cx="203389" cy="21704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0" i="0" u="none" strike="noStrike" kern="1200" cap="none" spc="-38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Q4</a:t>
            </a:r>
          </a:p>
        </p:txBody>
      </p:sp>
      <p:sp>
        <p:nvSpPr>
          <p:cNvPr id="55" name="OTLSHAPE_TB_00000000000000000000000000000000_BottomTimescaleInterval1">
            <a:extLst>
              <a:ext uri="{FF2B5EF4-FFF2-40B4-BE49-F238E27FC236}">
                <a16:creationId xmlns:a16="http://schemas.microsoft.com/office/drawing/2014/main" id="{FA7D4145-79C2-3FA8-9978-BD7553380305}"/>
              </a:ext>
            </a:extLst>
          </p:cNvPr>
          <p:cNvSpPr txBox="1"/>
          <p:nvPr>
            <p:custDataLst>
              <p:tags r:id="rId51"/>
            </p:custDataLst>
          </p:nvPr>
        </p:nvSpPr>
        <p:spPr>
          <a:xfrm>
            <a:off x="2036575" y="1178465"/>
            <a:ext cx="229615" cy="21704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0" i="0" u="none" strike="noStrike" kern="1200" cap="none" spc="-32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Jan</a:t>
            </a:r>
          </a:p>
        </p:txBody>
      </p:sp>
      <p:sp>
        <p:nvSpPr>
          <p:cNvPr id="56" name="OTLSHAPE_TB_00000000000000000000000000000000_BottomTimescaleInterval2">
            <a:extLst>
              <a:ext uri="{FF2B5EF4-FFF2-40B4-BE49-F238E27FC236}">
                <a16:creationId xmlns:a16="http://schemas.microsoft.com/office/drawing/2014/main" id="{579F4A24-D4ED-4406-BE41-DE2DEFD534FA}"/>
              </a:ext>
            </a:extLst>
          </p:cNvPr>
          <p:cNvSpPr txBox="1"/>
          <p:nvPr>
            <p:custDataLst>
              <p:tags r:id="rId52"/>
            </p:custDataLst>
          </p:nvPr>
        </p:nvSpPr>
        <p:spPr>
          <a:xfrm>
            <a:off x="2849751" y="1178465"/>
            <a:ext cx="252698" cy="21704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0" i="0" u="none" strike="noStrike" kern="1200" cap="none" spc="-28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Feb</a:t>
            </a:r>
          </a:p>
        </p:txBody>
      </p:sp>
      <p:sp>
        <p:nvSpPr>
          <p:cNvPr id="57" name="OTLSHAPE_TB_00000000000000000000000000000000_BottomTimescaleInterval3">
            <a:extLst>
              <a:ext uri="{FF2B5EF4-FFF2-40B4-BE49-F238E27FC236}">
                <a16:creationId xmlns:a16="http://schemas.microsoft.com/office/drawing/2014/main" id="{C70A0430-5B22-E6B4-4739-F476DFA7DCBD}"/>
              </a:ext>
            </a:extLst>
          </p:cNvPr>
          <p:cNvSpPr txBox="1"/>
          <p:nvPr>
            <p:custDataLst>
              <p:tags r:id="rId53"/>
            </p:custDataLst>
          </p:nvPr>
        </p:nvSpPr>
        <p:spPr>
          <a:xfrm>
            <a:off x="3584232" y="1178465"/>
            <a:ext cx="302968" cy="21704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0" i="0" u="none" strike="noStrike" kern="1200" cap="none" spc="-3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Mar</a:t>
            </a:r>
          </a:p>
        </p:txBody>
      </p:sp>
      <p:sp>
        <p:nvSpPr>
          <p:cNvPr id="58" name="OTLSHAPE_TB_00000000000000000000000000000000_BottomTimescaleInterval4">
            <a:extLst>
              <a:ext uri="{FF2B5EF4-FFF2-40B4-BE49-F238E27FC236}">
                <a16:creationId xmlns:a16="http://schemas.microsoft.com/office/drawing/2014/main" id="{54158117-7A74-C663-CAED-04E09C25896E}"/>
              </a:ext>
            </a:extLst>
          </p:cNvPr>
          <p:cNvSpPr txBox="1"/>
          <p:nvPr>
            <p:custDataLst>
              <p:tags r:id="rId54"/>
            </p:custDataLst>
          </p:nvPr>
        </p:nvSpPr>
        <p:spPr>
          <a:xfrm>
            <a:off x="4397407" y="1178465"/>
            <a:ext cx="250518" cy="21704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0" i="0" u="none" strike="noStrike" kern="1200" cap="none" spc="-3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Apr</a:t>
            </a:r>
          </a:p>
        </p:txBody>
      </p:sp>
      <p:sp>
        <p:nvSpPr>
          <p:cNvPr id="59" name="OTLSHAPE_TB_00000000000000000000000000000000_BottomTimescaleInterval5">
            <a:extLst>
              <a:ext uri="{FF2B5EF4-FFF2-40B4-BE49-F238E27FC236}">
                <a16:creationId xmlns:a16="http://schemas.microsoft.com/office/drawing/2014/main" id="{3AE5CE05-76BF-6EBB-4AE5-B4B082BC3FDB}"/>
              </a:ext>
            </a:extLst>
          </p:cNvPr>
          <p:cNvSpPr txBox="1"/>
          <p:nvPr>
            <p:custDataLst>
              <p:tags r:id="rId55"/>
            </p:custDataLst>
          </p:nvPr>
        </p:nvSpPr>
        <p:spPr>
          <a:xfrm>
            <a:off x="5184351" y="1178465"/>
            <a:ext cx="306559" cy="21704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0" i="0" u="none" strike="noStrike" kern="1200" cap="none" spc="-32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May</a:t>
            </a:r>
          </a:p>
        </p:txBody>
      </p:sp>
      <p:sp>
        <p:nvSpPr>
          <p:cNvPr id="60" name="OTLSHAPE_TB_00000000000000000000000000000000_BottomTimescaleInterval6">
            <a:extLst>
              <a:ext uri="{FF2B5EF4-FFF2-40B4-BE49-F238E27FC236}">
                <a16:creationId xmlns:a16="http://schemas.microsoft.com/office/drawing/2014/main" id="{F4D180FA-F214-C711-A229-6DDEE6A11EBA}"/>
              </a:ext>
            </a:extLst>
          </p:cNvPr>
          <p:cNvSpPr txBox="1"/>
          <p:nvPr>
            <p:custDataLst>
              <p:tags r:id="rId56"/>
            </p:custDataLst>
          </p:nvPr>
        </p:nvSpPr>
        <p:spPr>
          <a:xfrm>
            <a:off x="5997527" y="1178465"/>
            <a:ext cx="236860" cy="21704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0" i="0" u="none" strike="noStrike" kern="1200" cap="none" spc="-3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Jun</a:t>
            </a:r>
          </a:p>
        </p:txBody>
      </p:sp>
      <p:sp>
        <p:nvSpPr>
          <p:cNvPr id="61" name="OTLSHAPE_TB_00000000000000000000000000000000_BottomTimescaleInterval7">
            <a:extLst>
              <a:ext uri="{FF2B5EF4-FFF2-40B4-BE49-F238E27FC236}">
                <a16:creationId xmlns:a16="http://schemas.microsoft.com/office/drawing/2014/main" id="{F0EFF9DA-F407-E783-5162-8CC4EFBFB2CD}"/>
              </a:ext>
            </a:extLst>
          </p:cNvPr>
          <p:cNvSpPr txBox="1"/>
          <p:nvPr>
            <p:custDataLst>
              <p:tags r:id="rId57"/>
            </p:custDataLst>
          </p:nvPr>
        </p:nvSpPr>
        <p:spPr>
          <a:xfrm>
            <a:off x="6784470" y="1178465"/>
            <a:ext cx="186269" cy="21704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0" i="0" u="none" strike="noStrike" kern="1200" cap="none" spc="-32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Jul</a:t>
            </a:r>
          </a:p>
        </p:txBody>
      </p:sp>
      <p:sp>
        <p:nvSpPr>
          <p:cNvPr id="62" name="OTLSHAPE_TB_00000000000000000000000000000000_BottomTimescaleInterval8">
            <a:extLst>
              <a:ext uri="{FF2B5EF4-FFF2-40B4-BE49-F238E27FC236}">
                <a16:creationId xmlns:a16="http://schemas.microsoft.com/office/drawing/2014/main" id="{DE0047B0-6E0E-2AF7-1721-481B59E1C2F4}"/>
              </a:ext>
            </a:extLst>
          </p:cNvPr>
          <p:cNvSpPr txBox="1"/>
          <p:nvPr>
            <p:custDataLst>
              <p:tags r:id="rId58"/>
            </p:custDataLst>
          </p:nvPr>
        </p:nvSpPr>
        <p:spPr>
          <a:xfrm>
            <a:off x="7597646" y="1178465"/>
            <a:ext cx="272190" cy="21704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0" i="0" u="none" strike="noStrike" kern="1200" cap="none" spc="-32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Aug</a:t>
            </a:r>
          </a:p>
        </p:txBody>
      </p:sp>
      <p:sp>
        <p:nvSpPr>
          <p:cNvPr id="63" name="OTLSHAPE_TB_00000000000000000000000000000000_BottomTimescaleInterval9">
            <a:extLst>
              <a:ext uri="{FF2B5EF4-FFF2-40B4-BE49-F238E27FC236}">
                <a16:creationId xmlns:a16="http://schemas.microsoft.com/office/drawing/2014/main" id="{7CE998BB-9952-695D-2021-2387F873DD79}"/>
              </a:ext>
            </a:extLst>
          </p:cNvPr>
          <p:cNvSpPr txBox="1"/>
          <p:nvPr>
            <p:custDataLst>
              <p:tags r:id="rId59"/>
            </p:custDataLst>
          </p:nvPr>
        </p:nvSpPr>
        <p:spPr>
          <a:xfrm>
            <a:off x="8410821" y="1178465"/>
            <a:ext cx="255326" cy="21704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0" i="0" u="none" strike="noStrike" kern="1200" cap="none" spc="-28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Sep</a:t>
            </a:r>
          </a:p>
        </p:txBody>
      </p:sp>
      <p:sp>
        <p:nvSpPr>
          <p:cNvPr id="64" name="OTLSHAPE_SLT_c63bb2099faa4303afb2abee732edfec_Title">
            <a:extLst>
              <a:ext uri="{FF2B5EF4-FFF2-40B4-BE49-F238E27FC236}">
                <a16:creationId xmlns:a16="http://schemas.microsoft.com/office/drawing/2014/main" id="{D8F799E6-F539-33C7-3963-8EEE6F7C1376}"/>
              </a:ext>
            </a:extLst>
          </p:cNvPr>
          <p:cNvSpPr txBox="1"/>
          <p:nvPr>
            <p:custDataLst>
              <p:tags r:id="rId60"/>
            </p:custDataLst>
          </p:nvPr>
        </p:nvSpPr>
        <p:spPr>
          <a:xfrm>
            <a:off x="2960068" y="1798817"/>
            <a:ext cx="2781300" cy="186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-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Prep research exchanges/training hub SOP's</a:t>
            </a:r>
            <a:endParaRPr kumimoji="0" lang="en-ZA" sz="1200" b="1" i="0" u="none" strike="noStrike" kern="1200" cap="none" spc="-4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5" name="OTLSHAPE_SLT_11e395c1736049b8b2d3b7f04b9f1533_Title">
            <a:extLst>
              <a:ext uri="{FF2B5EF4-FFF2-40B4-BE49-F238E27FC236}">
                <a16:creationId xmlns:a16="http://schemas.microsoft.com/office/drawing/2014/main" id="{81B7690B-021A-E9E2-ECED-F424741E0164}"/>
              </a:ext>
            </a:extLst>
          </p:cNvPr>
          <p:cNvSpPr txBox="1"/>
          <p:nvPr>
            <p:custDataLst>
              <p:tags r:id="rId61"/>
            </p:custDataLst>
          </p:nvPr>
        </p:nvSpPr>
        <p:spPr>
          <a:xfrm>
            <a:off x="7629243" y="2129017"/>
            <a:ext cx="3022600" cy="186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-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5 x Capacity building exchanges over 12 months</a:t>
            </a:r>
            <a:endParaRPr kumimoji="0" lang="en-ZA" sz="1200" b="1" i="0" u="none" strike="noStrike" kern="1200" cap="none" spc="-4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6" name="OTLSHAPE_SLT_12235eaac11648188104f47b4dd0ee8f_Title">
            <a:extLst>
              <a:ext uri="{FF2B5EF4-FFF2-40B4-BE49-F238E27FC236}">
                <a16:creationId xmlns:a16="http://schemas.microsoft.com/office/drawing/2014/main" id="{AC36192E-366C-B4B8-07C3-36BE653B000D}"/>
              </a:ext>
            </a:extLst>
          </p:cNvPr>
          <p:cNvSpPr txBox="1"/>
          <p:nvPr>
            <p:custDataLst>
              <p:tags r:id="rId62"/>
            </p:custDataLst>
          </p:nvPr>
        </p:nvSpPr>
        <p:spPr>
          <a:xfrm>
            <a:off x="2627596" y="2471917"/>
            <a:ext cx="1054100" cy="186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-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Identify mentors</a:t>
            </a:r>
          </a:p>
        </p:txBody>
      </p:sp>
      <p:sp>
        <p:nvSpPr>
          <p:cNvPr id="67" name="OTLSHAPE_SLT_d4ae10bd9d2042f984f39aac61311524_Title">
            <a:extLst>
              <a:ext uri="{FF2B5EF4-FFF2-40B4-BE49-F238E27FC236}">
                <a16:creationId xmlns:a16="http://schemas.microsoft.com/office/drawing/2014/main" id="{49AA9905-C6F8-39AE-8D59-8B613B954667}"/>
              </a:ext>
            </a:extLst>
          </p:cNvPr>
          <p:cNvSpPr txBox="1"/>
          <p:nvPr>
            <p:custDataLst>
              <p:tags r:id="rId63"/>
            </p:custDataLst>
          </p:nvPr>
        </p:nvSpPr>
        <p:spPr>
          <a:xfrm>
            <a:off x="6703025" y="2802117"/>
            <a:ext cx="2476500" cy="186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-4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25 mentorship pairings over 12 months</a:t>
            </a:r>
            <a:endParaRPr kumimoji="0" lang="en-ZA" sz="1200" b="1" i="0" u="none" strike="noStrike" kern="1200" cap="none" spc="-4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8" name="OTLSHAPE_SLT_2ad05a8f14794f3b8f64706425dc8bff_Title">
            <a:extLst>
              <a:ext uri="{FF2B5EF4-FFF2-40B4-BE49-F238E27FC236}">
                <a16:creationId xmlns:a16="http://schemas.microsoft.com/office/drawing/2014/main" id="{0B918713-8D0A-589B-0351-5F05CB9A063F}"/>
              </a:ext>
            </a:extLst>
          </p:cNvPr>
          <p:cNvSpPr txBox="1"/>
          <p:nvPr>
            <p:custDataLst>
              <p:tags r:id="rId64"/>
            </p:custDataLst>
          </p:nvPr>
        </p:nvSpPr>
        <p:spPr>
          <a:xfrm>
            <a:off x="2964365" y="3145017"/>
            <a:ext cx="2768600" cy="186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-4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Develop workshop content and frameworks</a:t>
            </a:r>
            <a:endParaRPr kumimoji="0" lang="en-ZA" sz="1200" b="1" i="0" u="none" strike="noStrike" kern="1200" cap="none" spc="-4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9" name="OTLSHAPE_SLT_a8599b37ffec4bbf9932a5471c5d8a27_Title">
            <a:extLst>
              <a:ext uri="{FF2B5EF4-FFF2-40B4-BE49-F238E27FC236}">
                <a16:creationId xmlns:a16="http://schemas.microsoft.com/office/drawing/2014/main" id="{51E6BCAF-0391-BDDA-F1B6-A18A694D3C23}"/>
              </a:ext>
            </a:extLst>
          </p:cNvPr>
          <p:cNvSpPr txBox="1"/>
          <p:nvPr>
            <p:custDataLst>
              <p:tags r:id="rId65"/>
            </p:custDataLst>
          </p:nvPr>
        </p:nvSpPr>
        <p:spPr>
          <a:xfrm>
            <a:off x="7668755" y="3463105"/>
            <a:ext cx="1485900" cy="186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-6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Workshop hosted at SU</a:t>
            </a:r>
          </a:p>
        </p:txBody>
      </p:sp>
      <p:sp>
        <p:nvSpPr>
          <p:cNvPr id="70" name="OTLSHAPE_SLT_80a54b831a1846ac97e0398ebfe8e7b2_Title">
            <a:extLst>
              <a:ext uri="{FF2B5EF4-FFF2-40B4-BE49-F238E27FC236}">
                <a16:creationId xmlns:a16="http://schemas.microsoft.com/office/drawing/2014/main" id="{3D722A0A-4CBC-8830-5685-428DA31B7CC2}"/>
              </a:ext>
            </a:extLst>
          </p:cNvPr>
          <p:cNvSpPr txBox="1"/>
          <p:nvPr>
            <p:custDataLst>
              <p:tags r:id="rId66"/>
            </p:custDataLst>
          </p:nvPr>
        </p:nvSpPr>
        <p:spPr>
          <a:xfrm>
            <a:off x="2935959" y="3818117"/>
            <a:ext cx="2832100" cy="186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-4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Establish sample and data management plan</a:t>
            </a:r>
            <a:endParaRPr kumimoji="0" lang="en-ZA" sz="1200" b="1" i="0" u="none" strike="noStrike" kern="1200" cap="none" spc="-4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1" name="OTLSHAPE_SLT_7d1c6ed075d441188c97f629dd3aa627_Title">
            <a:extLst>
              <a:ext uri="{FF2B5EF4-FFF2-40B4-BE49-F238E27FC236}">
                <a16:creationId xmlns:a16="http://schemas.microsoft.com/office/drawing/2014/main" id="{AA439E22-0F65-F79A-40C3-AF46ACB79FEC}"/>
              </a:ext>
            </a:extLst>
          </p:cNvPr>
          <p:cNvSpPr txBox="1"/>
          <p:nvPr>
            <p:custDataLst>
              <p:tags r:id="rId67"/>
            </p:custDataLst>
          </p:nvPr>
        </p:nvSpPr>
        <p:spPr>
          <a:xfrm>
            <a:off x="8132014" y="4148317"/>
            <a:ext cx="2006600" cy="186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-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CDD Vault workshop and set-up</a:t>
            </a:r>
            <a:endParaRPr kumimoji="0" lang="en-ZA" sz="1200" b="1" i="0" u="none" strike="noStrike" kern="1200" cap="none" spc="-6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2" name="OTLSHAPE_SLT_cee258ea8ff34281bc72d14fa2a9fba6_Title">
            <a:extLst>
              <a:ext uri="{FF2B5EF4-FFF2-40B4-BE49-F238E27FC236}">
                <a16:creationId xmlns:a16="http://schemas.microsoft.com/office/drawing/2014/main" id="{80CE3434-2895-BBC7-662A-AC4598CB93B7}"/>
              </a:ext>
            </a:extLst>
          </p:cNvPr>
          <p:cNvSpPr txBox="1"/>
          <p:nvPr>
            <p:custDataLst>
              <p:tags r:id="rId68"/>
            </p:custDataLst>
          </p:nvPr>
        </p:nvSpPr>
        <p:spPr>
          <a:xfrm>
            <a:off x="8225275" y="4478517"/>
            <a:ext cx="1828800" cy="186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-6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Establish compound libraries</a:t>
            </a:r>
          </a:p>
        </p:txBody>
      </p:sp>
      <p:sp>
        <p:nvSpPr>
          <p:cNvPr id="73" name="OTLSHAPE_SLT_df01fc1c7bfc421791fe292b492ce676_Title">
            <a:extLst>
              <a:ext uri="{FF2B5EF4-FFF2-40B4-BE49-F238E27FC236}">
                <a16:creationId xmlns:a16="http://schemas.microsoft.com/office/drawing/2014/main" id="{60A72991-5DE5-BE04-EB9A-5D100ABF409F}"/>
              </a:ext>
            </a:extLst>
          </p:cNvPr>
          <p:cNvSpPr txBox="1"/>
          <p:nvPr>
            <p:custDataLst>
              <p:tags r:id="rId69"/>
            </p:custDataLst>
          </p:nvPr>
        </p:nvSpPr>
        <p:spPr>
          <a:xfrm>
            <a:off x="4598451" y="4859517"/>
            <a:ext cx="4330700" cy="186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-4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Establish advisory board, position papers, engagement with industry</a:t>
            </a:r>
            <a:endParaRPr kumimoji="0" lang="en-ZA" sz="1200" b="1" i="0" u="none" strike="noStrike" kern="1200" cap="none" spc="-4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4" name="OTLSHAPE_SLT_1f5bcc6eae5c409390020bc1cdbad487_Title">
            <a:extLst>
              <a:ext uri="{FF2B5EF4-FFF2-40B4-BE49-F238E27FC236}">
                <a16:creationId xmlns:a16="http://schemas.microsoft.com/office/drawing/2014/main" id="{B6ED971C-A424-87EA-1E82-FDD7695F23F5}"/>
              </a:ext>
            </a:extLst>
          </p:cNvPr>
          <p:cNvSpPr txBox="1"/>
          <p:nvPr>
            <p:custDataLst>
              <p:tags r:id="rId70"/>
            </p:custDataLst>
          </p:nvPr>
        </p:nvSpPr>
        <p:spPr>
          <a:xfrm>
            <a:off x="3038258" y="5231945"/>
            <a:ext cx="2628900" cy="186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-4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Define communication plan and outreach</a:t>
            </a:r>
            <a:endParaRPr kumimoji="0" lang="en-ZA" sz="1200" b="1" i="0" u="none" strike="noStrike" kern="1200" cap="none" spc="-4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5" name="OTLSHAPE_SLT_0e2b40e519db429db6e374adb1f11696_Title">
            <a:extLst>
              <a:ext uri="{FF2B5EF4-FFF2-40B4-BE49-F238E27FC236}">
                <a16:creationId xmlns:a16="http://schemas.microsoft.com/office/drawing/2014/main" id="{F2835160-36D7-7040-B85F-A6A1E8852069}"/>
              </a:ext>
            </a:extLst>
          </p:cNvPr>
          <p:cNvSpPr txBox="1"/>
          <p:nvPr>
            <p:custDataLst>
              <p:tags r:id="rId71"/>
            </p:custDataLst>
          </p:nvPr>
        </p:nvSpPr>
        <p:spPr>
          <a:xfrm>
            <a:off x="7905785" y="5545000"/>
            <a:ext cx="2463800" cy="186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-4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Implement communication procedures</a:t>
            </a:r>
          </a:p>
        </p:txBody>
      </p:sp>
      <p:sp>
        <p:nvSpPr>
          <p:cNvPr id="76" name="OTLSHAPE_TB_00000000000000000000000000000000_BottomTimescaleInterval10">
            <a:extLst>
              <a:ext uri="{FF2B5EF4-FFF2-40B4-BE49-F238E27FC236}">
                <a16:creationId xmlns:a16="http://schemas.microsoft.com/office/drawing/2014/main" id="{2F75642B-4318-8186-DC1D-340D3FCA2F59}"/>
              </a:ext>
            </a:extLst>
          </p:cNvPr>
          <p:cNvSpPr txBox="1"/>
          <p:nvPr>
            <p:custDataLst>
              <p:tags r:id="rId72"/>
            </p:custDataLst>
          </p:nvPr>
        </p:nvSpPr>
        <p:spPr>
          <a:xfrm>
            <a:off x="9197765" y="1178465"/>
            <a:ext cx="244875" cy="21704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0" i="0" u="none" strike="noStrike" kern="1200" cap="none" spc="-28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Oct</a:t>
            </a:r>
          </a:p>
        </p:txBody>
      </p:sp>
      <p:sp>
        <p:nvSpPr>
          <p:cNvPr id="77" name="OTLSHAPE_TB_00000000000000000000000000000000_BottomTimescaleInterval11">
            <a:extLst>
              <a:ext uri="{FF2B5EF4-FFF2-40B4-BE49-F238E27FC236}">
                <a16:creationId xmlns:a16="http://schemas.microsoft.com/office/drawing/2014/main" id="{24487311-34E9-8211-9A3D-D7A4E048AB86}"/>
              </a:ext>
            </a:extLst>
          </p:cNvPr>
          <p:cNvSpPr txBox="1"/>
          <p:nvPr>
            <p:custDataLst>
              <p:tags r:id="rId73"/>
            </p:custDataLst>
          </p:nvPr>
        </p:nvSpPr>
        <p:spPr>
          <a:xfrm>
            <a:off x="10010941" y="1178465"/>
            <a:ext cx="279435" cy="21704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0" i="0" u="none" strike="noStrike" kern="1200" cap="none" spc="-3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Nov</a:t>
            </a:r>
          </a:p>
        </p:txBody>
      </p:sp>
      <p:sp>
        <p:nvSpPr>
          <p:cNvPr id="78" name="OTLSHAPE_TB_00000000000000000000000000000000_BottomTimescaleInterval12">
            <a:extLst>
              <a:ext uri="{FF2B5EF4-FFF2-40B4-BE49-F238E27FC236}">
                <a16:creationId xmlns:a16="http://schemas.microsoft.com/office/drawing/2014/main" id="{06702B24-458C-390F-8D6E-DB9E945922CF}"/>
              </a:ext>
            </a:extLst>
          </p:cNvPr>
          <p:cNvSpPr txBox="1"/>
          <p:nvPr>
            <p:custDataLst>
              <p:tags r:id="rId74"/>
            </p:custDataLst>
          </p:nvPr>
        </p:nvSpPr>
        <p:spPr>
          <a:xfrm>
            <a:off x="10797884" y="1178465"/>
            <a:ext cx="264944" cy="21704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0" i="0" u="none" strike="noStrike" kern="1200" cap="none" spc="-3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Dec</a:t>
            </a:r>
          </a:p>
        </p:txBody>
      </p:sp>
      <p:sp>
        <p:nvSpPr>
          <p:cNvPr id="79" name="OTLSHAPE_SLT_d403e20b0f5345148f7f0b1ff483bc5b_Title">
            <a:extLst>
              <a:ext uri="{FF2B5EF4-FFF2-40B4-BE49-F238E27FC236}">
                <a16:creationId xmlns:a16="http://schemas.microsoft.com/office/drawing/2014/main" id="{03446739-8E59-1C4B-B2A1-E78B47EC3CF8}"/>
              </a:ext>
            </a:extLst>
          </p:cNvPr>
          <p:cNvSpPr txBox="1"/>
          <p:nvPr>
            <p:custDataLst>
              <p:tags r:id="rId75"/>
            </p:custDataLst>
          </p:nvPr>
        </p:nvSpPr>
        <p:spPr>
          <a:xfrm>
            <a:off x="2654203" y="5858054"/>
            <a:ext cx="990600" cy="186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-8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Online Course 1</a:t>
            </a:r>
          </a:p>
        </p:txBody>
      </p:sp>
      <p:sp>
        <p:nvSpPr>
          <p:cNvPr id="80" name="OTLSHAPE_SLT_bae8c65399ab4b75a90ec830fdf06a76_Title">
            <a:extLst>
              <a:ext uri="{FF2B5EF4-FFF2-40B4-BE49-F238E27FC236}">
                <a16:creationId xmlns:a16="http://schemas.microsoft.com/office/drawing/2014/main" id="{2BC1DC7A-ED6C-8B39-921B-680F7B136863}"/>
              </a:ext>
            </a:extLst>
          </p:cNvPr>
          <p:cNvSpPr txBox="1"/>
          <p:nvPr>
            <p:custDataLst>
              <p:tags r:id="rId76"/>
            </p:custDataLst>
          </p:nvPr>
        </p:nvSpPr>
        <p:spPr>
          <a:xfrm>
            <a:off x="5028150" y="5858054"/>
            <a:ext cx="1003300" cy="186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-8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Online Course 2</a:t>
            </a:r>
          </a:p>
        </p:txBody>
      </p:sp>
      <p:sp>
        <p:nvSpPr>
          <p:cNvPr id="81" name="OTLSHAPE_SLT_87e7a455c70043fcaa35859468d5e681_Title">
            <a:extLst>
              <a:ext uri="{FF2B5EF4-FFF2-40B4-BE49-F238E27FC236}">
                <a16:creationId xmlns:a16="http://schemas.microsoft.com/office/drawing/2014/main" id="{F718D3DA-EA7E-4FA0-7125-D4D89BF116B4}"/>
              </a:ext>
            </a:extLst>
          </p:cNvPr>
          <p:cNvSpPr txBox="1"/>
          <p:nvPr>
            <p:custDataLst>
              <p:tags r:id="rId77"/>
            </p:custDataLst>
          </p:nvPr>
        </p:nvSpPr>
        <p:spPr>
          <a:xfrm>
            <a:off x="7428330" y="5858054"/>
            <a:ext cx="1003300" cy="186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-8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Online Course 3</a:t>
            </a:r>
          </a:p>
        </p:txBody>
      </p:sp>
      <p:sp>
        <p:nvSpPr>
          <p:cNvPr id="82" name="OTLSHAPE_SLT_7c747bfaa7eb41318c64c5bd10b6383a_Title">
            <a:extLst>
              <a:ext uri="{FF2B5EF4-FFF2-40B4-BE49-F238E27FC236}">
                <a16:creationId xmlns:a16="http://schemas.microsoft.com/office/drawing/2014/main" id="{CE7ADF82-1085-6381-18ED-5AC98184ADB8}"/>
              </a:ext>
            </a:extLst>
          </p:cNvPr>
          <p:cNvSpPr txBox="1"/>
          <p:nvPr>
            <p:custDataLst>
              <p:tags r:id="rId78"/>
            </p:custDataLst>
          </p:nvPr>
        </p:nvSpPr>
        <p:spPr>
          <a:xfrm>
            <a:off x="9841624" y="5858054"/>
            <a:ext cx="1003300" cy="186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-8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Online Course 4</a:t>
            </a:r>
          </a:p>
        </p:txBody>
      </p:sp>
      <p:cxnSp>
        <p:nvCxnSpPr>
          <p:cNvPr id="83" name="OTLSHAPE_TB_00000000000000000000000000000000_MiddleSeparator1">
            <a:extLst>
              <a:ext uri="{FF2B5EF4-FFF2-40B4-BE49-F238E27FC236}">
                <a16:creationId xmlns:a16="http://schemas.microsoft.com/office/drawing/2014/main" id="{9955418D-1310-B0C5-E30A-4CF315F058B8}"/>
              </a:ext>
            </a:extLst>
          </p:cNvPr>
          <p:cNvCxnSpPr/>
          <p:nvPr>
            <p:custDataLst>
              <p:tags r:id="rId79"/>
            </p:custDataLst>
          </p:nvPr>
        </p:nvCxnSpPr>
        <p:spPr>
          <a:xfrm>
            <a:off x="4333907" y="1003522"/>
            <a:ext cx="0" cy="182880"/>
          </a:xfrm>
          <a:prstGeom prst="line">
            <a:avLst/>
          </a:prstGeom>
          <a:ln w="762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OTLSHAPE_TB_00000000000000000000000000000000_MiddleSeparator2">
            <a:extLst>
              <a:ext uri="{FF2B5EF4-FFF2-40B4-BE49-F238E27FC236}">
                <a16:creationId xmlns:a16="http://schemas.microsoft.com/office/drawing/2014/main" id="{C3C67AB7-BB34-3E2B-4FFD-8E1AF3CDE26F}"/>
              </a:ext>
            </a:extLst>
          </p:cNvPr>
          <p:cNvCxnSpPr/>
          <p:nvPr>
            <p:custDataLst>
              <p:tags r:id="rId80"/>
            </p:custDataLst>
          </p:nvPr>
        </p:nvCxnSpPr>
        <p:spPr>
          <a:xfrm>
            <a:off x="6720970" y="1003522"/>
            <a:ext cx="0" cy="182880"/>
          </a:xfrm>
          <a:prstGeom prst="line">
            <a:avLst/>
          </a:prstGeom>
          <a:ln w="762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OTLSHAPE_TB_00000000000000000000000000000000_MiddleSeparator3">
            <a:extLst>
              <a:ext uri="{FF2B5EF4-FFF2-40B4-BE49-F238E27FC236}">
                <a16:creationId xmlns:a16="http://schemas.microsoft.com/office/drawing/2014/main" id="{C478FCE8-BA00-BB77-6A56-A145BE975D59}"/>
              </a:ext>
            </a:extLst>
          </p:cNvPr>
          <p:cNvCxnSpPr/>
          <p:nvPr>
            <p:custDataLst>
              <p:tags r:id="rId81"/>
            </p:custDataLst>
          </p:nvPr>
        </p:nvCxnSpPr>
        <p:spPr>
          <a:xfrm>
            <a:off x="9134265" y="1003522"/>
            <a:ext cx="0" cy="182880"/>
          </a:xfrm>
          <a:prstGeom prst="line">
            <a:avLst/>
          </a:prstGeom>
          <a:ln w="762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OTLSHAPE_TB_00000000000000000000000000000000_BottomSeparator1">
            <a:extLst>
              <a:ext uri="{FF2B5EF4-FFF2-40B4-BE49-F238E27FC236}">
                <a16:creationId xmlns:a16="http://schemas.microsoft.com/office/drawing/2014/main" id="{33B6DAE2-44B4-77BB-49A3-21D366BE0C06}"/>
              </a:ext>
            </a:extLst>
          </p:cNvPr>
          <p:cNvCxnSpPr/>
          <p:nvPr>
            <p:custDataLst>
              <p:tags r:id="rId82"/>
            </p:custDataLst>
          </p:nvPr>
        </p:nvCxnSpPr>
        <p:spPr>
          <a:xfrm>
            <a:off x="2786250" y="1195546"/>
            <a:ext cx="0" cy="182880"/>
          </a:xfrm>
          <a:prstGeom prst="line">
            <a:avLst/>
          </a:prstGeom>
          <a:ln w="762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OTLSHAPE_TB_00000000000000000000000000000000_BottomSeparator2">
            <a:extLst>
              <a:ext uri="{FF2B5EF4-FFF2-40B4-BE49-F238E27FC236}">
                <a16:creationId xmlns:a16="http://schemas.microsoft.com/office/drawing/2014/main" id="{1E1C7607-7074-5A54-500E-7E297742FC36}"/>
              </a:ext>
            </a:extLst>
          </p:cNvPr>
          <p:cNvCxnSpPr/>
          <p:nvPr>
            <p:custDataLst>
              <p:tags r:id="rId83"/>
            </p:custDataLst>
          </p:nvPr>
        </p:nvCxnSpPr>
        <p:spPr>
          <a:xfrm>
            <a:off x="3520731" y="1195546"/>
            <a:ext cx="0" cy="182880"/>
          </a:xfrm>
          <a:prstGeom prst="line">
            <a:avLst/>
          </a:prstGeom>
          <a:ln w="762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OTLSHAPE_TB_00000000000000000000000000000000_BottomSeparator3">
            <a:extLst>
              <a:ext uri="{FF2B5EF4-FFF2-40B4-BE49-F238E27FC236}">
                <a16:creationId xmlns:a16="http://schemas.microsoft.com/office/drawing/2014/main" id="{04800EC0-4666-6790-2BFB-4444D15348A9}"/>
              </a:ext>
            </a:extLst>
          </p:cNvPr>
          <p:cNvCxnSpPr/>
          <p:nvPr>
            <p:custDataLst>
              <p:tags r:id="rId84"/>
            </p:custDataLst>
          </p:nvPr>
        </p:nvCxnSpPr>
        <p:spPr>
          <a:xfrm>
            <a:off x="4333907" y="1195546"/>
            <a:ext cx="0" cy="182880"/>
          </a:xfrm>
          <a:prstGeom prst="line">
            <a:avLst/>
          </a:prstGeom>
          <a:ln w="762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OTLSHAPE_TB_00000000000000000000000000000000_BottomSeparator4">
            <a:extLst>
              <a:ext uri="{FF2B5EF4-FFF2-40B4-BE49-F238E27FC236}">
                <a16:creationId xmlns:a16="http://schemas.microsoft.com/office/drawing/2014/main" id="{EC5E902D-1F86-29D6-B386-710660DDDE72}"/>
              </a:ext>
            </a:extLst>
          </p:cNvPr>
          <p:cNvCxnSpPr/>
          <p:nvPr>
            <p:custDataLst>
              <p:tags r:id="rId85"/>
            </p:custDataLst>
          </p:nvPr>
        </p:nvCxnSpPr>
        <p:spPr>
          <a:xfrm>
            <a:off x="5120851" y="1195546"/>
            <a:ext cx="0" cy="182880"/>
          </a:xfrm>
          <a:prstGeom prst="line">
            <a:avLst/>
          </a:prstGeom>
          <a:ln w="762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OTLSHAPE_TB_00000000000000000000000000000000_BottomSeparator5">
            <a:extLst>
              <a:ext uri="{FF2B5EF4-FFF2-40B4-BE49-F238E27FC236}">
                <a16:creationId xmlns:a16="http://schemas.microsoft.com/office/drawing/2014/main" id="{36D219CD-CB0F-AF75-C742-456091980F29}"/>
              </a:ext>
            </a:extLst>
          </p:cNvPr>
          <p:cNvCxnSpPr/>
          <p:nvPr>
            <p:custDataLst>
              <p:tags r:id="rId86"/>
            </p:custDataLst>
          </p:nvPr>
        </p:nvCxnSpPr>
        <p:spPr>
          <a:xfrm>
            <a:off x="5934026" y="1195546"/>
            <a:ext cx="0" cy="182880"/>
          </a:xfrm>
          <a:prstGeom prst="line">
            <a:avLst/>
          </a:prstGeom>
          <a:ln w="762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OTLSHAPE_TB_00000000000000000000000000000000_BottomSeparator6">
            <a:extLst>
              <a:ext uri="{FF2B5EF4-FFF2-40B4-BE49-F238E27FC236}">
                <a16:creationId xmlns:a16="http://schemas.microsoft.com/office/drawing/2014/main" id="{8372D6D5-4A28-1FAE-2EF7-69D2060044E8}"/>
              </a:ext>
            </a:extLst>
          </p:cNvPr>
          <p:cNvCxnSpPr/>
          <p:nvPr>
            <p:custDataLst>
              <p:tags r:id="rId87"/>
            </p:custDataLst>
          </p:nvPr>
        </p:nvCxnSpPr>
        <p:spPr>
          <a:xfrm>
            <a:off x="6720970" y="1195546"/>
            <a:ext cx="0" cy="182880"/>
          </a:xfrm>
          <a:prstGeom prst="line">
            <a:avLst/>
          </a:prstGeom>
          <a:ln w="762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OTLSHAPE_TB_00000000000000000000000000000000_BottomSeparator7">
            <a:extLst>
              <a:ext uri="{FF2B5EF4-FFF2-40B4-BE49-F238E27FC236}">
                <a16:creationId xmlns:a16="http://schemas.microsoft.com/office/drawing/2014/main" id="{500DA514-E143-ACC1-3CAC-9E5A9A62FAD9}"/>
              </a:ext>
            </a:extLst>
          </p:cNvPr>
          <p:cNvCxnSpPr/>
          <p:nvPr>
            <p:custDataLst>
              <p:tags r:id="rId88"/>
            </p:custDataLst>
          </p:nvPr>
        </p:nvCxnSpPr>
        <p:spPr>
          <a:xfrm>
            <a:off x="7534146" y="1195546"/>
            <a:ext cx="0" cy="182880"/>
          </a:xfrm>
          <a:prstGeom prst="line">
            <a:avLst/>
          </a:prstGeom>
          <a:ln w="762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OTLSHAPE_TB_00000000000000000000000000000000_BottomSeparator8">
            <a:extLst>
              <a:ext uri="{FF2B5EF4-FFF2-40B4-BE49-F238E27FC236}">
                <a16:creationId xmlns:a16="http://schemas.microsoft.com/office/drawing/2014/main" id="{2E17A53B-3829-CBB3-A8A8-1378DDB423D6}"/>
              </a:ext>
            </a:extLst>
          </p:cNvPr>
          <p:cNvCxnSpPr/>
          <p:nvPr>
            <p:custDataLst>
              <p:tags r:id="rId89"/>
            </p:custDataLst>
          </p:nvPr>
        </p:nvCxnSpPr>
        <p:spPr>
          <a:xfrm>
            <a:off x="8347321" y="1195546"/>
            <a:ext cx="0" cy="182880"/>
          </a:xfrm>
          <a:prstGeom prst="line">
            <a:avLst/>
          </a:prstGeom>
          <a:ln w="762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OTLSHAPE_TB_00000000000000000000000000000000_BottomSeparator9">
            <a:extLst>
              <a:ext uri="{FF2B5EF4-FFF2-40B4-BE49-F238E27FC236}">
                <a16:creationId xmlns:a16="http://schemas.microsoft.com/office/drawing/2014/main" id="{80191059-F74B-DCA1-796D-A8ACFCC40297}"/>
              </a:ext>
            </a:extLst>
          </p:cNvPr>
          <p:cNvCxnSpPr/>
          <p:nvPr>
            <p:custDataLst>
              <p:tags r:id="rId90"/>
            </p:custDataLst>
          </p:nvPr>
        </p:nvCxnSpPr>
        <p:spPr>
          <a:xfrm>
            <a:off x="9134265" y="1195546"/>
            <a:ext cx="0" cy="182880"/>
          </a:xfrm>
          <a:prstGeom prst="line">
            <a:avLst/>
          </a:prstGeom>
          <a:ln w="762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OTLSHAPE_TB_00000000000000000000000000000000_BottomSeparator10">
            <a:extLst>
              <a:ext uri="{FF2B5EF4-FFF2-40B4-BE49-F238E27FC236}">
                <a16:creationId xmlns:a16="http://schemas.microsoft.com/office/drawing/2014/main" id="{56BDDC3B-F88D-885D-6C80-CBD910F9B6FF}"/>
              </a:ext>
            </a:extLst>
          </p:cNvPr>
          <p:cNvCxnSpPr/>
          <p:nvPr>
            <p:custDataLst>
              <p:tags r:id="rId91"/>
            </p:custDataLst>
          </p:nvPr>
        </p:nvCxnSpPr>
        <p:spPr>
          <a:xfrm>
            <a:off x="9947440" y="1195546"/>
            <a:ext cx="0" cy="182880"/>
          </a:xfrm>
          <a:prstGeom prst="line">
            <a:avLst/>
          </a:prstGeom>
          <a:ln w="762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OTLSHAPE_TB_00000000000000000000000000000000_BottomSeparator11">
            <a:extLst>
              <a:ext uri="{FF2B5EF4-FFF2-40B4-BE49-F238E27FC236}">
                <a16:creationId xmlns:a16="http://schemas.microsoft.com/office/drawing/2014/main" id="{72331B85-9726-6D08-81C6-ACDDFE786EA0}"/>
              </a:ext>
            </a:extLst>
          </p:cNvPr>
          <p:cNvCxnSpPr/>
          <p:nvPr>
            <p:custDataLst>
              <p:tags r:id="rId92"/>
            </p:custDataLst>
          </p:nvPr>
        </p:nvCxnSpPr>
        <p:spPr>
          <a:xfrm>
            <a:off x="10734384" y="1195546"/>
            <a:ext cx="0" cy="182880"/>
          </a:xfrm>
          <a:prstGeom prst="line">
            <a:avLst/>
          </a:prstGeom>
          <a:ln w="762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OTLSHAPE_M_03e3a35b135c44069175d48d936b7f43_Title">
            <a:extLst>
              <a:ext uri="{FF2B5EF4-FFF2-40B4-BE49-F238E27FC236}">
                <a16:creationId xmlns:a16="http://schemas.microsoft.com/office/drawing/2014/main" id="{9552055D-AD4B-CD7B-7DF0-F83C0CF6930B}"/>
              </a:ext>
            </a:extLst>
          </p:cNvPr>
          <p:cNvSpPr txBox="1"/>
          <p:nvPr>
            <p:custDataLst>
              <p:tags r:id="rId93"/>
            </p:custDataLst>
          </p:nvPr>
        </p:nvSpPr>
        <p:spPr>
          <a:xfrm>
            <a:off x="2986817" y="1518126"/>
            <a:ext cx="15494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100" b="1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In-person Kick-off Meeting</a:t>
            </a:r>
          </a:p>
        </p:txBody>
      </p:sp>
      <p:sp>
        <p:nvSpPr>
          <p:cNvPr id="100" name="OTLSHAPE_M_03e3a35b135c44069175d48d936b7f43_Shape">
            <a:extLst>
              <a:ext uri="{FF2B5EF4-FFF2-40B4-BE49-F238E27FC236}">
                <a16:creationId xmlns:a16="http://schemas.microsoft.com/office/drawing/2014/main" id="{0A499646-7CCE-6DED-D2A1-79BF98991D3F}"/>
              </a:ext>
            </a:extLst>
          </p:cNvPr>
          <p:cNvSpPr/>
          <p:nvPr>
            <p:custDataLst>
              <p:tags r:id="rId94"/>
            </p:custDataLst>
          </p:nvPr>
        </p:nvSpPr>
        <p:spPr>
          <a:xfrm>
            <a:off x="3680597" y="1314926"/>
            <a:ext cx="152400" cy="177800"/>
          </a:xfrm>
          <a:prstGeom prst="diamond">
            <a:avLst/>
          </a:prstGeom>
          <a:solidFill>
            <a:srgbClr val="EA161E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3" name="OTLSHAPE_SLT_2ad05a8f14794f3b8f64706425dc8bff_Shape">
            <a:extLst>
              <a:ext uri="{FF2B5EF4-FFF2-40B4-BE49-F238E27FC236}">
                <a16:creationId xmlns:a16="http://schemas.microsoft.com/office/drawing/2014/main" id="{75AAF78A-29BB-C860-A08C-0D8461F18F0E}"/>
              </a:ext>
            </a:extLst>
          </p:cNvPr>
          <p:cNvSpPr/>
          <p:nvPr>
            <p:custDataLst>
              <p:tags r:id="rId95"/>
            </p:custDataLst>
          </p:nvPr>
        </p:nvSpPr>
        <p:spPr>
          <a:xfrm>
            <a:off x="9274974" y="3449500"/>
            <a:ext cx="463763" cy="197902"/>
          </a:xfrm>
          <a:prstGeom prst="homePlate">
            <a:avLst/>
          </a:prstGeom>
          <a:solidFill>
            <a:srgbClr val="A5A5A5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403938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SWIMLANESPACING" val="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SWIMLANESPACING" val="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SWIMLANESPACING" val="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SWIMLANESPACING" val="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SWIMLANESPACING" val="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25-01-01T00:00:00.0000000Z"/>
  <p:tag name="OTLENDDATE" val="2025-06-30T23:59:00.0000000Z"/>
  <p:tag name="OTLDURATIONFORMAT" val="day"/>
  <p:tag name="OTLSHAPETHICKNESSTYPE" val="Regular"/>
  <p:tag name="OTLSPACING" val="1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25-07-01T00:00:00.0000000Z"/>
  <p:tag name="OTLENDDATE" val="2025-12-31T23:59:00.0000000Z"/>
  <p:tag name="OTLDURATIONFORMAT" val="day"/>
  <p:tag name="OTLSHAPETHICKNESSTYPE" val="Regular"/>
  <p:tag name="OTLSPACING" val="1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25-01-01T00:00:00.0000000"/>
  <p:tag name="OTLENDDATE" val="2025-03-31T23:59:00.0000000"/>
  <p:tag name="OTLDURATIONFORMAT" val="day"/>
  <p:tag name="OTLSHAPETHICKNESSTYPE" val="Regular"/>
  <p:tag name="OTLSPACING" val="1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25-04-01T00:00:00.0000000"/>
  <p:tag name="OTLENDDATE" val="2025-12-31T23:59:00.0000000Z"/>
  <p:tag name="OTLDURATIONFORMAT" val="day"/>
  <p:tag name="OTLSHAPETHICKNESSTYPE" val="Regular"/>
  <p:tag name="OTLSPACING" val="1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25-01-01T00:00:00.0000000"/>
  <p:tag name="OTLENDDATE" val="2025-06-30T23:59:00.0000000"/>
  <p:tag name="OTLDURATIONFORMAT" val="day"/>
  <p:tag name="OTLSHAPETHICKNESSTYPE" val="Regular"/>
  <p:tag name="OTLSPACING" val="1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25-01-01T00:00:00.0000000"/>
  <p:tag name="OTLENDDATE" val="2025-06-30T23:59:00.0000000"/>
  <p:tag name="OTLDURATIONFORMAT" val="day"/>
  <p:tag name="OTLSHAPETHICKNESSTYPE" val="Regular"/>
  <p:tag name="OTLSPACING" val="1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25-07-01T00:00:00.0000000"/>
  <p:tag name="OTLENDDATE" val="2025-12-31T23:59:00.0000000"/>
  <p:tag name="OTLDURATIONFORMAT" val="day"/>
  <p:tag name="OTLSHAPETHICKNESSTYPE" val="Regular"/>
  <p:tag name="OTLSPACING" val="1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25-07-01T00:00:00.0000000"/>
  <p:tag name="OTLENDDATE" val="2025-12-31T23:59:00.0000000"/>
  <p:tag name="OTLDURATIONFORMAT" val="day"/>
  <p:tag name="OTLSHAPETHICKNESSTYPE" val="Regular"/>
  <p:tag name="OTLSPACING" val="1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25-01-01T00:00:00.0000000"/>
  <p:tag name="OTLDURATIONFORMAT" val="day"/>
  <p:tag name="OTLENDDATE" val="2025-12-31T23:59:00.0000000Z"/>
  <p:tag name="OTLSHAPETHICKNESSTYPE" val="Thick"/>
  <p:tag name="OTLSPACING" val="1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25-01-01T00:00:00.0000000Z"/>
  <p:tag name="OTLDURATIONFORMAT" val="day"/>
  <p:tag name="OTLENDDATE" val="2025-06-30T23:59:00.0000000"/>
  <p:tag name="OTLSHAPETHICKNESSTYPE" val="Thin"/>
  <p:tag name="OTLSPACING" val="1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25-07-01T00:00:00.0000000"/>
  <p:tag name="OTLENDDATE" val="2025-12-31T23:59:00.0000000"/>
  <p:tag name="OTLDURATIONFORMAT" val="day"/>
  <p:tag name="OTLSHAPETHICKNESSTYPE" val="Thin"/>
  <p:tag name="OTLSPACING" val="1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25-01-01T00:00:00.0000000Z"/>
  <p:tag name="OTLENDDATE" val="2025-03-31T23:59:00.0000000Z"/>
  <p:tag name="OTLDURATIONFORMAT" val="day"/>
  <p:tag name="OTLSHAPETHICKNESSTYPE" val="Thin"/>
  <p:tag name="OTLSPACING" val="1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25-04-01T00:00:00.0000000Z"/>
  <p:tag name="OTLENDDATE" val="2025-06-30T23:59:00.0000000Z"/>
  <p:tag name="OTLDURATIONFORMAT" val="day"/>
  <p:tag name="OTLSHAPETHICKNESSTYPE" val="Thin"/>
  <p:tag name="OTLSPACING" val="1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25-07-01T00:00:00.0000000Z"/>
  <p:tag name="OTLENDDATE" val="2025-09-30T23:59:00.0000000Z"/>
  <p:tag name="OTLDURATIONFORMAT" val="day"/>
  <p:tag name="OTLSHAPETHICKNESSTYPE" val="Thin"/>
  <p:tag name="OTLSPACING" val="1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25-10-01T00:00:00.0000000Z"/>
  <p:tag name="OTLENDDATE" val="2025-12-31T23:59:00.0000000Z"/>
  <p:tag name="OTLDURATIONFORMAT" val="day"/>
  <p:tag name="OTLSHAPETHICKNESSTYPE" val="Thin"/>
  <p:tag name="OTLSPACING" val="1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TIMEBANDSCALETYPE" val="Quarters"/>
  <p:tag name="OTLTIMEBANDSCALEFORMAT" val="MMM"/>
  <p:tag name="OTLTIMEBANDSHAPETYPE" val="RectangleTimeband"/>
  <p:tag name="OTLTIMEBANDSHAPEHEIGHT" val="14.3999996185303"/>
  <p:tag name="OTLTIMEBANDSHAPEPADDINGLEFT" val="0"/>
  <p:tag name="OTLTIMEBANDCULTUREINFO" val="en-US"/>
  <p:tag name="OTLTIMEBANDQUICKPOSITION" val="Custom"/>
  <p:tag name="OTLTIMEBANDTHREEDEFFECTS" val="None"/>
  <p:tag name="OTLTIMEBANDAUTODATERANGE" val="True"/>
  <p:tag name="OTLTIMEBANDSTARTDATE" val="2021-05-01T00:00:00.0000000"/>
  <p:tag name="OTLTIMEBANDENDDATE" val="2026-06-30T23:59:00.0000000Z"/>
  <p:tag name="OTLTIMEBANDWORKINGDAYS" val="All"/>
  <p:tag name="OTLTIMEBANDUSETIME" val="False"/>
  <p:tag name="OTLTIMEBANDTIMECONFIGWORKDAYSTART" val="00:00:00"/>
  <p:tag name="OTLTIMEBANDTIMECONFIGWORKDAYEND" val="23:59:00"/>
  <p:tag name="OTLTIMEBANDAPPENDYEARONYEARCHANGE" val="False"/>
  <p:tag name="OTLTIMEBANDSCALEMARKING" val="None"/>
  <p:tag name="OTLRIGHTENDCAPSMARGINRIGHT" val="20"/>
  <p:tag name="OTLLEFTENDCAPSMARGINLEFT" val="93.1169156583799"/>
  <p:tag name="OTLTIMEBANDFYSTARTMONTH" val="January"/>
  <p:tag name="OTLTIMEBANDSHOWFYLABEL" val="True"/>
  <p:tag name="OTLTIMEBANDUSESTARTINGOFTHEYEARFORFYNUMBERING" val="True"/>
  <p:tag name="OTLTIMEBANDRESERVEDLEFTAREAWIDTH" val="89.1427221099928"/>
  <p:tag name="OTLTIMEBANDRESERVEDLEFTAREAISSET" val="False"/>
  <p:tag name="OTLTIMEBANDDEPENABLED" val="True"/>
  <p:tag name="OTLTIMEBANDDEPSCHEDULINGMODE" val="Flexible"/>
  <p:tag name="OTLTIMEBANDDEPPREVIOUSSCHEDULINGMODE" val="Flexible"/>
  <p:tag name="OTLTIMEBANDDEPONBREAKINGSTRICTSCHEDULINGMODE" val="AskEverytime"/>
  <p:tag name="OTLTIMEBANDDEPONBREAKINGFLEXIBLESCHEDULINGMODE" val="AskEverytime"/>
  <p:tag name="OTLTIMEBANDSPACINGABOVE" val="5"/>
  <p:tag name="OTLTIMEBANDSPACINGBELOW" val="5"/>
  <p:tag name="OTLTIMEBANDSPACINGABOVEFORSWLANDTASKS" val="10"/>
  <p:tag name="OTLTIMEBANDSPACINGBELOWFORSWLANDTASKS" val="1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TIMEBANDSCALETYPE" val="Months"/>
  <p:tag name="OTLTIMEBANDSCALEFORMAT" val="MMM"/>
  <p:tag name="OTLTIMEBANDSHAPETYPE" val="RectangleTimeband"/>
  <p:tag name="OTLTIMEBANDSHAPEHEIGHT" val="14.3999996185303"/>
  <p:tag name="OTLTIMEBANDSHAPEPADDINGLEFT" val="0"/>
  <p:tag name="OTLTIMEBANDCULTUREINFO" val="en-US"/>
  <p:tag name="OTLTIMEBANDQUICKPOSITION" val="Custom"/>
  <p:tag name="OTLTIMEBANDTHREEDEFFECTS" val="None"/>
  <p:tag name="OTLTIMEBANDAUTODATERANGE" val="True"/>
  <p:tag name="OTLTIMEBANDSTARTDATE" val="2021-05-01T00:00:00.0000000"/>
  <p:tag name="OTLTIMEBANDWORKINGDAYS" val="All"/>
  <p:tag name="OTLTIMEBANDUSETIME" val="False"/>
  <p:tag name="OTLTIMEBANDTIMECONFIGWORKDAYSTART" val="00:00:00"/>
  <p:tag name="OTLTIMEBANDTIMECONFIGWORKDAYEND" val="23:59:00"/>
  <p:tag name="OTLTIMEBANDAPPENDYEARONYEARCHANGE" val="False"/>
  <p:tag name="OTLTIMEBANDSCALEMARKING" val="None"/>
  <p:tag name="OTLRIGHTENDCAPSMARGINRIGHT" val="20"/>
  <p:tag name="OTLLEFTENDCAPSMARGINLEFT" val="93.1169156583799"/>
  <p:tag name="OTLTIMEBANDFYSTARTMONTH" val="January"/>
  <p:tag name="OTLTIMEBANDSHOWFYLABEL" val="True"/>
  <p:tag name="OTLTIMEBANDUSESTARTINGOFTHEYEARFORFYNUMBERING" val="True"/>
  <p:tag name="OTLTIMEBANDRESERVEDLEFTAREAWIDTH" val="89.1427221099928"/>
  <p:tag name="OTLTIMEBANDDEPENABLED" val="True"/>
  <p:tag name="OTLTIMEBANDDEPSCHEDULINGMODE" val="Flexible"/>
  <p:tag name="OTLTIMEBANDDEPPREVIOUSSCHEDULINGMODE" val="Flexible"/>
  <p:tag name="OTLTIMEBANDDEPONBREAKINGSTRICTSCHEDULINGMODE" val="AskEverytime"/>
  <p:tag name="OTLTIMEBANDDEPONBREAKINGFLEXIBLESCHEDULINGMODE" val="AskEverytime"/>
  <p:tag name="OTLTIMEBANDSPACINGABOVE" val="5"/>
  <p:tag name="OTLTIMEBANDSPACINGBELOW" val="5"/>
  <p:tag name="OTLTIMEBANDRESERVEDLEFTAREAISSET" val="False"/>
  <p:tag name="OTLTIMEBANDENDDATE" val="2026-06-30T23:59:00.0000000Z"/>
  <p:tag name="OTLTIMEBANDSPACINGABOVEFORSWLANDTASKS" val="10"/>
  <p:tag name="OTLTIMEBANDSPACINGBELOWFORSWLANDTASKS" val="1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SWIMLANESPACING" val="5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M d, yyyy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MTITLE" val="In-person Kick-off Meeting"/>
  <p:tag name="OTLDATE" val="2025-03-09T23:59:00.0000000"/>
  <p:tag name="OTLPOSITIONONTASK" val="None"/>
  <p:tag name="OTLRELATEDTASKID" val="00000000-0000-0000-0000-00000000000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25-01-01T00:00:00.0000000"/>
  <p:tag name="OTLENDDATE" val="2025-06-30T23:59:00.0000000"/>
  <p:tag name="OTLDURATIONFORMAT" val="day"/>
  <p:tag name="OTLSHAPETHICKNESSTYPE" val="Regular"/>
  <p:tag name="OTLSPACING" val="10"/>
</p:tagLst>
</file>

<file path=ppt/theme/theme1.xml><?xml version="1.0" encoding="utf-8"?>
<a:theme xmlns:a="http://schemas.openxmlformats.org/drawingml/2006/main" name="Office Theme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4A7C278C36E2B41AFF85E22F7DA9A7A" ma:contentTypeVersion="12" ma:contentTypeDescription="Create a new document." ma:contentTypeScope="" ma:versionID="9feb777c4e0f10c74b549bc224317e0c">
  <xsd:schema xmlns:xsd="http://www.w3.org/2001/XMLSchema" xmlns:xs="http://www.w3.org/2001/XMLSchema" xmlns:p="http://schemas.microsoft.com/office/2006/metadata/properties" xmlns:ns2="dc1353f5-7107-497d-acf0-e6b1e138a181" targetNamespace="http://schemas.microsoft.com/office/2006/metadata/properties" ma:root="true" ma:fieldsID="be03b8a3eb7946c130741b5df14c68e8" ns2:_="">
    <xsd:import namespace="dc1353f5-7107-497d-acf0-e6b1e138a18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1353f5-7107-497d-acf0-e6b1e138a1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32ec841c-a207-44a3-aa12-5138862fab8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c1353f5-7107-497d-acf0-e6b1e138a18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1440374-FC14-4930-B193-941FED17A37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97381EA-7BA6-4F4F-9351-2B9D35E39276}"/>
</file>

<file path=customXml/itemProps3.xml><?xml version="1.0" encoding="utf-8"?>
<ds:datastoreItem xmlns:ds="http://schemas.openxmlformats.org/officeDocument/2006/customXml" ds:itemID="{19AE1B74-D40B-4CC0-B8B8-8DBFCEC404BE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</TotalTime>
  <Words>817</Words>
  <Application>Microsoft Office PowerPoint</Application>
  <PresentationFormat>Widescreen</PresentationFormat>
  <Paragraphs>103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Aptos</vt:lpstr>
      <vt:lpstr>Arial</vt:lpstr>
      <vt:lpstr>Calibri</vt:lpstr>
      <vt:lpstr>Garamond</vt:lpstr>
      <vt:lpstr>Times New Roman</vt:lpstr>
      <vt:lpstr>Office Theme</vt:lpstr>
      <vt:lpstr>RAFIKI</vt:lpstr>
      <vt:lpstr>RAFIKI Background</vt:lpstr>
      <vt:lpstr>RAFIKI Consortium</vt:lpstr>
      <vt:lpstr>RAFIKI aims to address current challenges and needs in sub-Saharan African drug discovery</vt:lpstr>
      <vt:lpstr>RAFIKI Consortium</vt:lpstr>
      <vt:lpstr>RAFIKI: Expected Results</vt:lpstr>
      <vt:lpstr>RAFIKI: Expected Outcomes</vt:lpstr>
      <vt:lpstr>RAFIKI and GC ADDA </vt:lpstr>
      <vt:lpstr>Timeline Overview (Jan – Dec 2025)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Nicola Elliott-Wong</dc:creator>
  <cp:lastModifiedBy>Susan Winks</cp:lastModifiedBy>
  <cp:revision>442</cp:revision>
  <dcterms:created xsi:type="dcterms:W3CDTF">2024-08-07T09:26:52Z</dcterms:created>
  <dcterms:modified xsi:type="dcterms:W3CDTF">2025-03-09T22:34:19Z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0x01010044A7C278C36E2B41AFF85E22F7DA9A7A</vt:lpwstr>
  </property>
  <property fmtid="{D5CDD505-2E9C-101B-9397-08002B2CF9AE}" pid="3" name="Order">
    <vt:r8>10800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_SourceUrl">
    <vt:lpwstr/>
  </property>
  <property fmtid="{D5CDD505-2E9C-101B-9397-08002B2CF9AE}" pid="9" name="_SharedFileIndex">
    <vt:lpwstr/>
  </property>
  <property fmtid="{D5CDD505-2E9C-101B-9397-08002B2CF9AE}" pid="10" name="ComplianceAssetId">
    <vt:lpwstr/>
  </property>
  <property fmtid="{D5CDD505-2E9C-101B-9397-08002B2CF9AE}" pid="11" name="TemplateUrl">
    <vt:lpwstr/>
  </property>
  <property fmtid="{D5CDD505-2E9C-101B-9397-08002B2CF9AE}" pid="12" name="MediaServiceImageTags">
    <vt:lpwstr/>
  </property>
</Properties>
</file>