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3" r:id="rId5"/>
    <p:sldId id="269" r:id="rId6"/>
    <p:sldId id="264" r:id="rId7"/>
    <p:sldId id="17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02B"/>
    <a:srgbClr val="561B0D"/>
    <a:srgbClr val="E7999A"/>
    <a:srgbClr val="F47734"/>
    <a:srgbClr val="C23D26"/>
    <a:srgbClr val="FDD58D"/>
    <a:srgbClr val="F4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Elliott-Wong | H3D Foundation" userId="97d0c89c-f302-4400-a5a4-9d49eb4bfe25" providerId="ADAL" clId="{3EF71100-95B0-4562-B03B-A3023ACCB2CB}"/>
    <pc:docChg chg="delSld">
      <pc:chgData name="Nicola Elliott-Wong | H3D Foundation" userId="97d0c89c-f302-4400-a5a4-9d49eb4bfe25" providerId="ADAL" clId="{3EF71100-95B0-4562-B03B-A3023ACCB2CB}" dt="2025-06-26T08:37:56.827" v="5" actId="47"/>
      <pc:docMkLst>
        <pc:docMk/>
      </pc:docMkLst>
      <pc:sldChg chg="del">
        <pc:chgData name="Nicola Elliott-Wong | H3D Foundation" userId="97d0c89c-f302-4400-a5a4-9d49eb4bfe25" providerId="ADAL" clId="{3EF71100-95B0-4562-B03B-A3023ACCB2CB}" dt="2025-06-26T08:37:55.947" v="4" actId="47"/>
        <pc:sldMkLst>
          <pc:docMk/>
          <pc:sldMk cId="95061552" sldId="265"/>
        </pc:sldMkLst>
      </pc:sldChg>
      <pc:sldChg chg="del">
        <pc:chgData name="Nicola Elliott-Wong | H3D Foundation" userId="97d0c89c-f302-4400-a5a4-9d49eb4bfe25" providerId="ADAL" clId="{3EF71100-95B0-4562-B03B-A3023ACCB2CB}" dt="2025-06-26T08:37:56.827" v="5" actId="47"/>
        <pc:sldMkLst>
          <pc:docMk/>
          <pc:sldMk cId="1243976462" sldId="268"/>
        </pc:sldMkLst>
      </pc:sldChg>
      <pc:sldChg chg="del">
        <pc:chgData name="Nicola Elliott-Wong | H3D Foundation" userId="97d0c89c-f302-4400-a5a4-9d49eb4bfe25" providerId="ADAL" clId="{3EF71100-95B0-4562-B03B-A3023ACCB2CB}" dt="2025-06-26T08:37:53.311" v="1" actId="47"/>
        <pc:sldMkLst>
          <pc:docMk/>
          <pc:sldMk cId="1074246738" sldId="1761"/>
        </pc:sldMkLst>
      </pc:sldChg>
      <pc:sldChg chg="del">
        <pc:chgData name="Nicola Elliott-Wong | H3D Foundation" userId="97d0c89c-f302-4400-a5a4-9d49eb4bfe25" providerId="ADAL" clId="{3EF71100-95B0-4562-B03B-A3023ACCB2CB}" dt="2025-06-26T08:37:53.849" v="2" actId="47"/>
        <pc:sldMkLst>
          <pc:docMk/>
          <pc:sldMk cId="3393663829" sldId="1762"/>
        </pc:sldMkLst>
      </pc:sldChg>
      <pc:sldChg chg="del">
        <pc:chgData name="Nicola Elliott-Wong | H3D Foundation" userId="97d0c89c-f302-4400-a5a4-9d49eb4bfe25" providerId="ADAL" clId="{3EF71100-95B0-4562-B03B-A3023ACCB2CB}" dt="2025-06-26T08:37:52.863" v="0" actId="47"/>
        <pc:sldMkLst>
          <pc:docMk/>
          <pc:sldMk cId="551088671" sldId="1763"/>
        </pc:sldMkLst>
      </pc:sldChg>
      <pc:sldChg chg="del">
        <pc:chgData name="Nicola Elliott-Wong | H3D Foundation" userId="97d0c89c-f302-4400-a5a4-9d49eb4bfe25" providerId="ADAL" clId="{3EF71100-95B0-4562-B03B-A3023ACCB2CB}" dt="2025-06-26T08:37:54.629" v="3" actId="47"/>
        <pc:sldMkLst>
          <pc:docMk/>
          <pc:sldMk cId="2962498620" sldId="17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144F7-6B83-4228-98A8-299B22F31294}" type="datetimeFigureOut">
              <a:rPr lang="en-ZA" smtClean="0"/>
              <a:t>2025/06/26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A44EC-DBA2-4E99-BAC6-F38E339B421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265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8C3C-FA03-46D9-9792-0FC12EA2C5AC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AB2F-F19C-40B9-B04F-523012B321AD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1555-9B3B-493D-8743-4005AA342259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D84A-63A1-4DA8-AAFB-A3078429E924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731A-1BC6-4508-BE57-5C5A833908C2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8CC-DDB0-455B-A706-1E0E610FA015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DAF3A76-ACC5-7C2B-AAC8-A27D5A7123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3614738"/>
            <a:ext cx="5257800" cy="521327"/>
          </a:xfrm>
        </p:spPr>
        <p:txBody>
          <a:bodyPr/>
          <a:lstStyle>
            <a:lvl1pPr marL="0" indent="0" algn="ctr">
              <a:buNone/>
              <a:defRPr sz="2600">
                <a:solidFill>
                  <a:srgbClr val="993300"/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Name of Presenter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B2D7780-AC3A-C7C1-0D6F-62B24FF5CB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1" y="4391025"/>
            <a:ext cx="5257800" cy="52228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9900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Designation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208B8E-6469-69EE-2845-C259621E38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5262563"/>
            <a:ext cx="5257800" cy="52228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Institution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D5E3076-463D-A6A3-9B00-14F4B9C42B7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4188" y="5911850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16555D33-EA4A-B383-30AF-56915B8630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02612" y="5911850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833244F-C447-3F49-1FC3-D3DF01770A0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08126" y="5911849"/>
            <a:ext cx="1044575" cy="809625"/>
          </a:xfrm>
        </p:spPr>
        <p:txBody>
          <a:bodyPr/>
          <a:lstStyle/>
          <a:p>
            <a:endParaRPr lang="en-ZA"/>
          </a:p>
        </p:txBody>
      </p:sp>
      <p:pic>
        <p:nvPicPr>
          <p:cNvPr id="2" name="Picture 1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A8822179-64E4-064B-8DC4-8A2A0BE991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3" t="12831" r="5426" b="14136"/>
          <a:stretch/>
        </p:blipFill>
        <p:spPr>
          <a:xfrm>
            <a:off x="7247476" y="107704"/>
            <a:ext cx="4841758" cy="145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3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8DEA-C30B-AAB4-2306-FC6418218F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8380228" cy="538641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993300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B3368-480B-64EE-F7D7-8350DCC29A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329072"/>
            <a:ext cx="10515600" cy="4847891"/>
          </a:xfrm>
        </p:spPr>
        <p:txBody>
          <a:bodyPr>
            <a:normAutofit/>
          </a:bodyPr>
          <a:lstStyle>
            <a:lvl1pPr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638E67-10A9-0630-91E1-7E652849C466}"/>
              </a:ext>
            </a:extLst>
          </p:cNvPr>
          <p:cNvCxnSpPr>
            <a:cxnSpLocks/>
          </p:cNvCxnSpPr>
          <p:nvPr userDrawn="1"/>
        </p:nvCxnSpPr>
        <p:spPr>
          <a:xfrm>
            <a:off x="795668" y="903767"/>
            <a:ext cx="851845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8669EF7-FBA5-A203-BD87-266C2968376B}"/>
              </a:ext>
            </a:extLst>
          </p:cNvPr>
          <p:cNvSpPr/>
          <p:nvPr userDrawn="1"/>
        </p:nvSpPr>
        <p:spPr>
          <a:xfrm>
            <a:off x="1274134" y="3480659"/>
            <a:ext cx="4326235" cy="222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EB92CD38-E9A8-E8D1-7FAE-29753A9D8B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3" t="12831" r="5426" b="14136"/>
          <a:stretch/>
        </p:blipFill>
        <p:spPr>
          <a:xfrm>
            <a:off x="9218428" y="107704"/>
            <a:ext cx="2870805" cy="86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88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92F6-6CB3-4F0E-B5F5-9BE8278A9A35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1E14-F58C-4205-98FE-649C7C09C192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7B6D-1FBB-4C4D-A9F1-F8CFACDF8CDA}" type="datetime1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6C51-9A69-4B52-A04F-2F34A88D0792}" type="datetime1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0DB8-BA03-4F30-8FAB-0DA699D99F18}" type="datetime1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BC9635-40DF-4E52-A57C-06A53E6392FA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05E6AA-A3B9-4790-22FE-0C2203A75C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7100" y="3254602"/>
            <a:ext cx="5257800" cy="521327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1766F-91F8-BB63-2158-57903F7DAF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67101" y="4030889"/>
            <a:ext cx="5257800" cy="522288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3898E-6D1F-A9A7-9988-42D9D3F53A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67100" y="4902427"/>
            <a:ext cx="5257800" cy="522287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9905AEC-7FC1-56FD-DC42-38D540ADE7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05288" y="5551714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B3CB99-96DD-74E5-2AEC-2DF9BA9BA82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573712" y="5551714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3C67974-B672-B601-B194-61204C40C40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979226" y="5551713"/>
            <a:ext cx="1044575" cy="809625"/>
          </a:xfrm>
        </p:spPr>
        <p:txBody>
          <a:bodyPr/>
          <a:lstStyle/>
          <a:p>
            <a:endParaRPr lang="en-Z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0C7462E-E69C-9C97-D755-D1BAB000A576}"/>
              </a:ext>
            </a:extLst>
          </p:cNvPr>
          <p:cNvSpPr txBox="1">
            <a:spLocks/>
          </p:cNvSpPr>
          <p:nvPr/>
        </p:nvSpPr>
        <p:spPr>
          <a:xfrm>
            <a:off x="870235" y="1929039"/>
            <a:ext cx="1075508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dirty="0">
                <a:solidFill>
                  <a:srgbClr val="561B0D"/>
                </a:solidFill>
                <a:latin typeface="Garamond" panose="02020404030301010803" pitchFamily="18" charset="0"/>
              </a:rPr>
              <a:t>Name of project </a:t>
            </a:r>
          </a:p>
        </p:txBody>
      </p:sp>
    </p:spTree>
    <p:extLst>
      <p:ext uri="{BB962C8B-B14F-4D97-AF65-F5344CB8AC3E}">
        <p14:creationId xmlns:p14="http://schemas.microsoft.com/office/powerpoint/2010/main" val="379652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F2E50A-E9CC-4D9E-964D-C815C79F5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9A4CB-5DD0-FFC0-BE71-3A0F5020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Project Team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5A4D8A8-A37D-5C7C-D583-10A4A56F5394}"/>
              </a:ext>
            </a:extLst>
          </p:cNvPr>
          <p:cNvSpPr txBox="1">
            <a:spLocks/>
          </p:cNvSpPr>
          <p:nvPr/>
        </p:nvSpPr>
        <p:spPr>
          <a:xfrm>
            <a:off x="838200" y="4492342"/>
            <a:ext cx="8380228" cy="53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993300"/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en-ZA" dirty="0"/>
              <a:t>Funding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6910F16-53EF-14E8-6B0D-EEF1EA225023}"/>
              </a:ext>
            </a:extLst>
          </p:cNvPr>
          <p:cNvGraphicFramePr>
            <a:graphicFrameLocks/>
          </p:cNvGraphicFramePr>
          <p:nvPr/>
        </p:nvGraphicFramePr>
        <p:xfrm>
          <a:off x="426720" y="1359958"/>
          <a:ext cx="11477897" cy="29732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20686">
                  <a:extLst>
                    <a:ext uri="{9D8B030D-6E8A-4147-A177-3AD203B41FA5}">
                      <a16:colId xmlns:a16="http://schemas.microsoft.com/office/drawing/2014/main" val="2202758177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871624997"/>
                    </a:ext>
                  </a:extLst>
                </a:gridCol>
                <a:gridCol w="2209459">
                  <a:extLst>
                    <a:ext uri="{9D8B030D-6E8A-4147-A177-3AD203B41FA5}">
                      <a16:colId xmlns:a16="http://schemas.microsoft.com/office/drawing/2014/main" val="3571161877"/>
                    </a:ext>
                  </a:extLst>
                </a:gridCol>
                <a:gridCol w="4221593">
                  <a:extLst>
                    <a:ext uri="{9D8B030D-6E8A-4147-A177-3AD203B41FA5}">
                      <a16:colId xmlns:a16="http://schemas.microsoft.com/office/drawing/2014/main" val="3179491114"/>
                    </a:ext>
                  </a:extLst>
                </a:gridCol>
                <a:gridCol w="918982">
                  <a:extLst>
                    <a:ext uri="{9D8B030D-6E8A-4147-A177-3AD203B41FA5}">
                      <a16:colId xmlns:a16="http://schemas.microsoft.com/office/drawing/2014/main" val="1563346934"/>
                    </a:ext>
                  </a:extLst>
                </a:gridCol>
              </a:tblGrid>
              <a:tr h="4247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Institution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 and Responsibilities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% 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412618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39465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961836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947788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617464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04574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385934"/>
                  </a:ext>
                </a:extLst>
              </a:tr>
            </a:tbl>
          </a:graphicData>
        </a:graphic>
      </p:graphicFrame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310625C2-4BBC-FDF1-A3AD-640806BF223E}"/>
              </a:ext>
            </a:extLst>
          </p:cNvPr>
          <p:cNvGraphicFramePr>
            <a:graphicFrameLocks/>
          </p:cNvGraphicFramePr>
          <p:nvPr/>
        </p:nvGraphicFramePr>
        <p:xfrm>
          <a:off x="426720" y="5190131"/>
          <a:ext cx="11477896" cy="10972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22777">
                  <a:extLst>
                    <a:ext uri="{9D8B030D-6E8A-4147-A177-3AD203B41FA5}">
                      <a16:colId xmlns:a16="http://schemas.microsoft.com/office/drawing/2014/main" val="2202758177"/>
                    </a:ext>
                  </a:extLst>
                </a:gridCol>
                <a:gridCol w="3150795">
                  <a:extLst>
                    <a:ext uri="{9D8B030D-6E8A-4147-A177-3AD203B41FA5}">
                      <a16:colId xmlns:a16="http://schemas.microsoft.com/office/drawing/2014/main" val="3571161877"/>
                    </a:ext>
                  </a:extLst>
                </a:gridCol>
                <a:gridCol w="2397720">
                  <a:extLst>
                    <a:ext uri="{9D8B030D-6E8A-4147-A177-3AD203B41FA5}">
                      <a16:colId xmlns:a16="http://schemas.microsoft.com/office/drawing/2014/main" val="3179491114"/>
                    </a:ext>
                  </a:extLst>
                </a:gridCol>
                <a:gridCol w="3306604">
                  <a:extLst>
                    <a:ext uri="{9D8B030D-6E8A-4147-A177-3AD203B41FA5}">
                      <a16:colId xmlns:a16="http://schemas.microsoft.com/office/drawing/2014/main" val="572258052"/>
                    </a:ext>
                  </a:extLst>
                </a:gridCol>
              </a:tblGrid>
              <a:tr h="1666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Funder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Duration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Awarded/under review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412618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39465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961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64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DCB99-48FA-7D11-578E-A9DC9AA5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Project Objectives and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9FF42-4002-0344-3290-A4DA9977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05" y="3048000"/>
            <a:ext cx="10515600" cy="33118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dirty="0"/>
              <a:t>Key scientific objectives 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Key deliverables/outputs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ZA" dirty="0"/>
              <a:t>x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4E7191-3270-7A18-20B5-AA07D3AD0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863188"/>
              </p:ext>
            </p:extLst>
          </p:nvPr>
        </p:nvGraphicFramePr>
        <p:xfrm>
          <a:off x="491457" y="1166947"/>
          <a:ext cx="11209085" cy="1654629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537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158">
                  <a:extLst>
                    <a:ext uri="{9D8B030D-6E8A-4147-A177-3AD203B41FA5}">
                      <a16:colId xmlns:a16="http://schemas.microsoft.com/office/drawing/2014/main" val="3349930643"/>
                    </a:ext>
                  </a:extLst>
                </a:gridCol>
                <a:gridCol w="372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543">
                <a:tc>
                  <a:txBody>
                    <a:bodyPr/>
                    <a:lstStyle/>
                    <a:p>
                      <a:r>
                        <a:rPr lang="en-ZA" sz="1600" b="0" dirty="0"/>
                        <a:t>Project:</a:t>
                      </a:r>
                      <a:endParaRPr lang="en-ZA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sz="1600" b="0" dirty="0"/>
                        <a:t>Phase: 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b="0" dirty="0"/>
                        <a:t>Disease area:</a:t>
                      </a:r>
                      <a:endParaRPr lang="en-ZA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r>
                        <a:rPr lang="en-ZA" sz="1600" b="0" dirty="0"/>
                        <a:t>Series:</a:t>
                      </a:r>
                      <a:endParaRPr lang="en-ZA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sz="1600" b="0" dirty="0"/>
                        <a:t>Target: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b="0" dirty="0"/>
                        <a:t>Date:</a:t>
                      </a:r>
                      <a:endParaRPr lang="en-ZA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43">
                <a:tc gridSpan="2">
                  <a:txBody>
                    <a:bodyPr/>
                    <a:lstStyle/>
                    <a:p>
                      <a:r>
                        <a:rPr lang="en-ZA" sz="1600" b="0" dirty="0"/>
                        <a:t>Collaborator/funder:</a:t>
                      </a:r>
                      <a:endParaRPr lang="en-ZA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b="0" dirty="0"/>
                        <a:t>Indication:</a:t>
                      </a:r>
                      <a:endParaRPr lang="en-ZA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62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787D5-2ADE-2401-7164-24B9D02CE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Project 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5F24B-65E3-B1E6-5026-C71529599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Premise </a:t>
            </a:r>
          </a:p>
          <a:p>
            <a:r>
              <a:rPr lang="en-ZA" dirty="0"/>
              <a:t>xxx</a:t>
            </a:r>
          </a:p>
          <a:p>
            <a:pPr>
              <a:buFontTx/>
              <a:buChar char="-"/>
            </a:pPr>
            <a:endParaRPr lang="en-ZA" dirty="0"/>
          </a:p>
          <a:p>
            <a:pPr marL="0" indent="0">
              <a:buNone/>
            </a:pPr>
            <a:r>
              <a:rPr lang="en-ZA" dirty="0"/>
              <a:t>Advantages </a:t>
            </a:r>
          </a:p>
          <a:p>
            <a:r>
              <a:rPr lang="en-ZA" dirty="0" err="1"/>
              <a:t>Xxx</a:t>
            </a:r>
            <a:endParaRPr lang="en-ZA" dirty="0"/>
          </a:p>
          <a:p>
            <a:endParaRPr lang="en-ZA" dirty="0"/>
          </a:p>
          <a:p>
            <a:pPr marL="0" indent="0">
              <a:buNone/>
            </a:pPr>
            <a:r>
              <a:rPr lang="en-ZA" dirty="0"/>
              <a:t>Strategy </a:t>
            </a:r>
          </a:p>
          <a:p>
            <a:r>
              <a:rPr lang="en-ZA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127284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3EE7B-3976-5FB2-F296-0596AE467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F81E-FD4F-94DC-BF09-16B1A79FC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Project Timeline (adapt as needed)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F05098D-FA06-C3FD-7991-D3AB6E5EE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4648"/>
              </p:ext>
            </p:extLst>
          </p:nvPr>
        </p:nvGraphicFramePr>
        <p:xfrm>
          <a:off x="146891" y="6142613"/>
          <a:ext cx="8912442" cy="6096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366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5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/>
                        <a:t>Next Decision Point:</a:t>
                      </a:r>
                      <a:endParaRPr lang="en-US" sz="1400" b="1" kern="0" dirty="0"/>
                    </a:p>
                  </a:txBody>
                  <a:tcPr marL="121920" marR="12192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/>
                        <a:t>Estimated Date: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D676CD4-72A9-EDF7-9593-D3A804551A5E}"/>
              </a:ext>
            </a:extLst>
          </p:cNvPr>
          <p:cNvSpPr/>
          <p:nvPr/>
        </p:nvSpPr>
        <p:spPr>
          <a:xfrm>
            <a:off x="1609609" y="1092987"/>
            <a:ext cx="8907225" cy="338554"/>
          </a:xfrm>
          <a:prstGeom prst="rect">
            <a:avLst/>
          </a:prstGeom>
          <a:solidFill>
            <a:srgbClr val="FCB02B"/>
          </a:solidFill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INTEGRATED PROJECT PLAN/TIMELINE</a:t>
            </a:r>
            <a:endParaRPr lang="en-ZA" sz="1600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0D8D21-CD58-0802-FDE3-3EC301F65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317726"/>
              </p:ext>
            </p:extLst>
          </p:nvPr>
        </p:nvGraphicFramePr>
        <p:xfrm>
          <a:off x="474467" y="3158903"/>
          <a:ext cx="112810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6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6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6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/>
                        <a:t>Q2 2025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/>
                        <a:t>Q3 2025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/>
                        <a:t>Q4 2025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/>
                        <a:t>Q1 2026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/>
                        <a:t>Q2 2026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354AE1E-E321-8F39-FACE-7BC4F0432D26}"/>
              </a:ext>
            </a:extLst>
          </p:cNvPr>
          <p:cNvSpPr/>
          <p:nvPr/>
        </p:nvSpPr>
        <p:spPr>
          <a:xfrm>
            <a:off x="1855183" y="3844830"/>
            <a:ext cx="6287926" cy="432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Chemistry Plan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805828-01AF-CDF3-C568-09F4A68E9C72}"/>
              </a:ext>
            </a:extLst>
          </p:cNvPr>
          <p:cNvSpPr/>
          <p:nvPr/>
        </p:nvSpPr>
        <p:spPr>
          <a:xfrm>
            <a:off x="146891" y="1525163"/>
            <a:ext cx="11772900" cy="447590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9AC9FF-A6D4-6006-F883-59A4D4C9CCBE}"/>
              </a:ext>
            </a:extLst>
          </p:cNvPr>
          <p:cNvSpPr/>
          <p:nvPr/>
        </p:nvSpPr>
        <p:spPr>
          <a:xfrm>
            <a:off x="8563561" y="1881289"/>
            <a:ext cx="1490653" cy="46964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Milestone: Phase transition, Go/No-go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802F96-4640-7BAB-B20B-717AEBD44015}"/>
              </a:ext>
            </a:extLst>
          </p:cNvPr>
          <p:cNvSpPr/>
          <p:nvPr/>
        </p:nvSpPr>
        <p:spPr>
          <a:xfrm>
            <a:off x="3144440" y="4396904"/>
            <a:ext cx="7076848" cy="432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r>
              <a:rPr lang="en-US" sz="1200" dirty="0">
                <a:solidFill>
                  <a:schemeClr val="tx1"/>
                </a:solidFill>
              </a:rPr>
              <a:t>Biology Studies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47F13A1-A917-A6A0-2D54-F1E6795302BC}"/>
              </a:ext>
            </a:extLst>
          </p:cNvPr>
          <p:cNvCxnSpPr>
            <a:cxnSpLocks/>
          </p:cNvCxnSpPr>
          <p:nvPr/>
        </p:nvCxnSpPr>
        <p:spPr>
          <a:xfrm>
            <a:off x="400319" y="1719329"/>
            <a:ext cx="0" cy="1270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35D431D-7582-9D56-6BB5-275C466EC7AC}"/>
              </a:ext>
            </a:extLst>
          </p:cNvPr>
          <p:cNvSpPr txBox="1"/>
          <p:nvPr/>
        </p:nvSpPr>
        <p:spPr>
          <a:xfrm rot="16200000">
            <a:off x="-463145" y="2220147"/>
            <a:ext cx="15341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900" dirty="0">
                <a:solidFill>
                  <a:schemeClr val="accent1">
                    <a:lumMod val="75000"/>
                  </a:schemeClr>
                </a:solidFill>
              </a:rPr>
              <a:t>Milestones/Decision Points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F5A0CA-648B-246E-912F-A9C581DDE739}"/>
              </a:ext>
            </a:extLst>
          </p:cNvPr>
          <p:cNvCxnSpPr>
            <a:cxnSpLocks/>
          </p:cNvCxnSpPr>
          <p:nvPr/>
        </p:nvCxnSpPr>
        <p:spPr>
          <a:xfrm flipH="1">
            <a:off x="403284" y="3763117"/>
            <a:ext cx="11846" cy="2150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DA7A35-CC9E-3B9F-FA37-FC8A0B8B4F68}"/>
              </a:ext>
            </a:extLst>
          </p:cNvPr>
          <p:cNvSpPr txBox="1"/>
          <p:nvPr/>
        </p:nvSpPr>
        <p:spPr>
          <a:xfrm rot="16200000">
            <a:off x="-445587" y="4698183"/>
            <a:ext cx="1534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900" dirty="0">
                <a:solidFill>
                  <a:schemeClr val="accent1">
                    <a:lumMod val="75000"/>
                  </a:schemeClr>
                </a:solidFill>
              </a:rPr>
              <a:t>Studies/experiments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B2EBAE-351D-9450-CCF3-090398CEE278}"/>
              </a:ext>
            </a:extLst>
          </p:cNvPr>
          <p:cNvSpPr/>
          <p:nvPr/>
        </p:nvSpPr>
        <p:spPr>
          <a:xfrm>
            <a:off x="4666848" y="4916600"/>
            <a:ext cx="7076849" cy="4329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ADMET/DMPK Studies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49CE6-7710-24A2-A04A-B303F66D6EB1}"/>
              </a:ext>
            </a:extLst>
          </p:cNvPr>
          <p:cNvSpPr txBox="1"/>
          <p:nvPr/>
        </p:nvSpPr>
        <p:spPr>
          <a:xfrm>
            <a:off x="4868173" y="1564111"/>
            <a:ext cx="2593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b="1" dirty="0"/>
              <a:t>Transition or Go/No-go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sz="1200" dirty="0">
              <a:solidFill>
                <a:srgbClr val="FF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C113B3-9441-2C7B-8136-7BDCF7B4EC1B}"/>
              </a:ext>
            </a:extLst>
          </p:cNvPr>
          <p:cNvSpPr/>
          <p:nvPr/>
        </p:nvSpPr>
        <p:spPr>
          <a:xfrm>
            <a:off x="4323636" y="5458835"/>
            <a:ext cx="3419409" cy="432937"/>
          </a:xfrm>
          <a:prstGeom prst="rect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CADD/other work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4F80E5-223F-D0B8-A20F-82A868F1F79C}"/>
              </a:ext>
            </a:extLst>
          </p:cNvPr>
          <p:cNvSpPr/>
          <p:nvPr/>
        </p:nvSpPr>
        <p:spPr>
          <a:xfrm>
            <a:off x="2215779" y="2751214"/>
            <a:ext cx="720230" cy="33855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Funder report due: 25 JUN</a:t>
            </a:r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id="{90B222E2-8882-F5DE-62ED-E02C2D30A5C3}"/>
              </a:ext>
            </a:extLst>
          </p:cNvPr>
          <p:cNvSpPr/>
          <p:nvPr/>
        </p:nvSpPr>
        <p:spPr>
          <a:xfrm>
            <a:off x="2523844" y="3086156"/>
            <a:ext cx="104100" cy="112344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25A84935-0520-00C4-4EAF-A02C927EB88C}"/>
              </a:ext>
            </a:extLst>
          </p:cNvPr>
          <p:cNvSpPr/>
          <p:nvPr/>
        </p:nvSpPr>
        <p:spPr>
          <a:xfrm>
            <a:off x="9222717" y="3079318"/>
            <a:ext cx="104100" cy="112344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F393731D-152E-F2B6-C164-1929CFE7731C}"/>
              </a:ext>
            </a:extLst>
          </p:cNvPr>
          <p:cNvSpPr/>
          <p:nvPr/>
        </p:nvSpPr>
        <p:spPr>
          <a:xfrm>
            <a:off x="9211490" y="2394466"/>
            <a:ext cx="126555" cy="588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6E94BF19-589A-C239-5A13-C93ED7D5F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27205"/>
              </p:ext>
            </p:extLst>
          </p:nvPr>
        </p:nvGraphicFramePr>
        <p:xfrm>
          <a:off x="474467" y="3490233"/>
          <a:ext cx="11269230" cy="230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1422658140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655999379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10594500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3610677839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429767711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3586331130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1005542409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2286052160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3168567922"/>
                    </a:ext>
                  </a:extLst>
                </a:gridCol>
                <a:gridCol w="751282">
                  <a:extLst>
                    <a:ext uri="{9D8B030D-6E8A-4147-A177-3AD203B41FA5}">
                      <a16:colId xmlns:a16="http://schemas.microsoft.com/office/drawing/2014/main" val="690252690"/>
                    </a:ext>
                  </a:extLst>
                </a:gridCol>
              </a:tblGrid>
              <a:tr h="230997"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APR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JUNE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JULY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AUG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SEPT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OCT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DEC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JAN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FEB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MAR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APR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7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JUNE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19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7" grpId="0" animBg="1"/>
      <p:bldP spid="18" grpId="0"/>
      <p:bldP spid="1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1353f5-7107-497d-acf0-e6b1e138a18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7C278C36E2B41AFF85E22F7DA9A7A" ma:contentTypeVersion="12" ma:contentTypeDescription="Create a new document." ma:contentTypeScope="" ma:versionID="9feb777c4e0f10c74b549bc224317e0c">
  <xsd:schema xmlns:xsd="http://www.w3.org/2001/XMLSchema" xmlns:xs="http://www.w3.org/2001/XMLSchema" xmlns:p="http://schemas.microsoft.com/office/2006/metadata/properties" xmlns:ns2="dc1353f5-7107-497d-acf0-e6b1e138a181" targetNamespace="http://schemas.microsoft.com/office/2006/metadata/properties" ma:root="true" ma:fieldsID="be03b8a3eb7946c130741b5df14c68e8" ns2:_="">
    <xsd:import namespace="dc1353f5-7107-497d-acf0-e6b1e138a1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353f5-7107-497d-acf0-e6b1e138a1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2ec841c-a207-44a3-aa12-5138862fa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1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BA0EDD-9355-4A97-B857-49CC8A01C28C}">
  <ds:schemaRefs>
    <ds:schemaRef ds:uri="dc1353f5-7107-497d-acf0-e6b1e138a1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927008-F0A3-4DE5-B917-3680BE660A53}">
  <ds:schemaRefs>
    <ds:schemaRef ds:uri="dc1353f5-7107-497d-acf0-e6b1e138a1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773DE26-D9C5-435C-AA38-F6F21A7EE3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149</Words>
  <Application>Microsoft Office PowerPoint</Application>
  <PresentationFormat>Widescreen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Garamond</vt:lpstr>
      <vt:lpstr>office theme</vt:lpstr>
      <vt:lpstr>PowerPoint Presentation</vt:lpstr>
      <vt:lpstr>Project Team</vt:lpstr>
      <vt:lpstr>Project Objectives and Deliverables</vt:lpstr>
      <vt:lpstr>Project Summary </vt:lpstr>
      <vt:lpstr>Project Timeline (adapt as needed)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Winks</dc:creator>
  <cp:lastModifiedBy>Nicola Elliott-Wong | H3D Foundation</cp:lastModifiedBy>
  <cp:revision>5</cp:revision>
  <dcterms:created xsi:type="dcterms:W3CDTF">2025-05-15T14:15:21Z</dcterms:created>
  <dcterms:modified xsi:type="dcterms:W3CDTF">2025-06-26T08:38:00Z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0x01010044A7C278C36E2B41AFF85E22F7DA9A7A</vt:lpwstr>
  </property>
  <property fmtid="{D5CDD505-2E9C-101B-9397-08002B2CF9AE}" pid="3" name="MediaServiceImageTags">
    <vt:lpwstr/>
  </property>
</Properties>
</file>