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68" r:id="rId5"/>
    <p:sldId id="265" r:id="rId6"/>
    <p:sldId id="1765" r:id="rId7"/>
    <p:sldId id="1762" r:id="rId8"/>
    <p:sldId id="1761" r:id="rId9"/>
    <p:sldId id="17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02B"/>
    <a:srgbClr val="561B0D"/>
    <a:srgbClr val="E7999A"/>
    <a:srgbClr val="F47734"/>
    <a:srgbClr val="C23D26"/>
    <a:srgbClr val="FDD58D"/>
    <a:srgbClr val="F4D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Elliott-Wong | H3D Foundation" userId="97d0c89c-f302-4400-a5a4-9d49eb4bfe25" providerId="ADAL" clId="{F94A3819-2ABE-45D0-9CDB-CF24C63D12FD}"/>
    <pc:docChg chg="delSld">
      <pc:chgData name="Nicola Elliott-Wong | H3D Foundation" userId="97d0c89c-f302-4400-a5a4-9d49eb4bfe25" providerId="ADAL" clId="{F94A3819-2ABE-45D0-9CDB-CF24C63D12FD}" dt="2025-06-26T08:38:32.243" v="4" actId="47"/>
      <pc:docMkLst>
        <pc:docMk/>
      </pc:docMkLst>
      <pc:sldChg chg="del">
        <pc:chgData name="Nicola Elliott-Wong | H3D Foundation" userId="97d0c89c-f302-4400-a5a4-9d49eb4bfe25" providerId="ADAL" clId="{F94A3819-2ABE-45D0-9CDB-CF24C63D12FD}" dt="2025-06-26T08:38:29.661" v="0" actId="47"/>
        <pc:sldMkLst>
          <pc:docMk/>
          <pc:sldMk cId="3796524503" sldId="263"/>
        </pc:sldMkLst>
      </pc:sldChg>
      <pc:sldChg chg="del">
        <pc:chgData name="Nicola Elliott-Wong | H3D Foundation" userId="97d0c89c-f302-4400-a5a4-9d49eb4bfe25" providerId="ADAL" clId="{F94A3819-2ABE-45D0-9CDB-CF24C63D12FD}" dt="2025-06-26T08:38:31.093" v="2" actId="47"/>
        <pc:sldMkLst>
          <pc:docMk/>
          <pc:sldMk cId="2319626260" sldId="264"/>
        </pc:sldMkLst>
      </pc:sldChg>
      <pc:sldChg chg="del">
        <pc:chgData name="Nicola Elliott-Wong | H3D Foundation" userId="97d0c89c-f302-4400-a5a4-9d49eb4bfe25" providerId="ADAL" clId="{F94A3819-2ABE-45D0-9CDB-CF24C63D12FD}" dt="2025-06-26T08:38:32.243" v="4" actId="47"/>
        <pc:sldMkLst>
          <pc:docMk/>
          <pc:sldMk cId="1444198914" sldId="267"/>
        </pc:sldMkLst>
      </pc:sldChg>
      <pc:sldChg chg="del">
        <pc:chgData name="Nicola Elliott-Wong | H3D Foundation" userId="97d0c89c-f302-4400-a5a4-9d49eb4bfe25" providerId="ADAL" clId="{F94A3819-2ABE-45D0-9CDB-CF24C63D12FD}" dt="2025-06-26T08:38:30.607" v="1" actId="47"/>
        <pc:sldMkLst>
          <pc:docMk/>
          <pc:sldMk cId="2065641953" sldId="269"/>
        </pc:sldMkLst>
      </pc:sldChg>
      <pc:sldChg chg="del">
        <pc:chgData name="Nicola Elliott-Wong | H3D Foundation" userId="97d0c89c-f302-4400-a5a4-9d49eb4bfe25" providerId="ADAL" clId="{F94A3819-2ABE-45D0-9CDB-CF24C63D12FD}" dt="2025-06-26T08:38:31.622" v="3" actId="47"/>
        <pc:sldMkLst>
          <pc:docMk/>
          <pc:sldMk cId="1272846713" sldId="17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144F7-6B83-4228-98A8-299B22F31294}" type="datetimeFigureOut">
              <a:rPr lang="en-ZA" smtClean="0"/>
              <a:t>2025/06/26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A44EC-DBA2-4E99-BAC6-F38E339B421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2658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8C3C-FA03-46D9-9792-0FC12EA2C5AC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AB2F-F19C-40B9-B04F-523012B321AD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1555-9B3B-493D-8743-4005AA342259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D84A-63A1-4DA8-AAFB-A3078429E924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731A-1BC6-4508-BE57-5C5A833908C2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8CC-DDB0-455B-A706-1E0E610FA015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DAF3A76-ACC5-7C2B-AAC8-A27D5A7123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3614738"/>
            <a:ext cx="5257800" cy="521327"/>
          </a:xfrm>
        </p:spPr>
        <p:txBody>
          <a:bodyPr/>
          <a:lstStyle>
            <a:lvl1pPr marL="0" indent="0" algn="ctr">
              <a:buNone/>
              <a:defRPr sz="2600">
                <a:solidFill>
                  <a:srgbClr val="993300"/>
                </a:solidFill>
                <a:latin typeface="Garamond" panose="02020404030301010803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Name of Presenter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B2D7780-AC3A-C7C1-0D6F-62B24FF5CB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1" y="4391025"/>
            <a:ext cx="5257800" cy="52228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9900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Designation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2208B8E-6469-69EE-2845-C259621E38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5262563"/>
            <a:ext cx="5257800" cy="52228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latin typeface="Garamond" panose="020204040303010108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Institution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D5E3076-463D-A6A3-9B00-14F4B9C42B7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4188" y="5911850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16555D33-EA4A-B383-30AF-56915B8630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02612" y="5911850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833244F-C447-3F49-1FC3-D3DF01770A0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08126" y="5911849"/>
            <a:ext cx="1044575" cy="809625"/>
          </a:xfrm>
        </p:spPr>
        <p:txBody>
          <a:bodyPr/>
          <a:lstStyle/>
          <a:p>
            <a:endParaRPr lang="en-ZA"/>
          </a:p>
        </p:txBody>
      </p:sp>
      <p:pic>
        <p:nvPicPr>
          <p:cNvPr id="2" name="Picture 1" descr="A black background with red text&#10;&#10;Description automatically generated">
            <a:extLst>
              <a:ext uri="{FF2B5EF4-FFF2-40B4-BE49-F238E27FC236}">
                <a16:creationId xmlns:a16="http://schemas.microsoft.com/office/drawing/2014/main" id="{A8822179-64E4-064B-8DC4-8A2A0BE991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3" t="12831" r="5426" b="14136"/>
          <a:stretch/>
        </p:blipFill>
        <p:spPr>
          <a:xfrm>
            <a:off x="7247476" y="107704"/>
            <a:ext cx="4841758" cy="1451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3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78DEA-C30B-AAB4-2306-FC6418218F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8380228" cy="538641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993300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B3368-480B-64EE-F7D7-8350DCC29A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329072"/>
            <a:ext cx="10515600" cy="4847891"/>
          </a:xfrm>
        </p:spPr>
        <p:txBody>
          <a:bodyPr>
            <a:normAutofit/>
          </a:bodyPr>
          <a:lstStyle>
            <a:lvl1pPr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638E67-10A9-0630-91E1-7E652849C466}"/>
              </a:ext>
            </a:extLst>
          </p:cNvPr>
          <p:cNvCxnSpPr>
            <a:cxnSpLocks/>
          </p:cNvCxnSpPr>
          <p:nvPr userDrawn="1"/>
        </p:nvCxnSpPr>
        <p:spPr>
          <a:xfrm>
            <a:off x="795668" y="903767"/>
            <a:ext cx="851845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8669EF7-FBA5-A203-BD87-266C2968376B}"/>
              </a:ext>
            </a:extLst>
          </p:cNvPr>
          <p:cNvSpPr/>
          <p:nvPr userDrawn="1"/>
        </p:nvSpPr>
        <p:spPr>
          <a:xfrm>
            <a:off x="1274134" y="3480659"/>
            <a:ext cx="4326235" cy="222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background with red text&#10;&#10;Description automatically generated">
            <a:extLst>
              <a:ext uri="{FF2B5EF4-FFF2-40B4-BE49-F238E27FC236}">
                <a16:creationId xmlns:a16="http://schemas.microsoft.com/office/drawing/2014/main" id="{EB92CD38-E9A8-E8D1-7FAE-29753A9D8B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3" t="12831" r="5426" b="14136"/>
          <a:stretch/>
        </p:blipFill>
        <p:spPr>
          <a:xfrm>
            <a:off x="9218428" y="107704"/>
            <a:ext cx="2870805" cy="86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88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92F6-6CB3-4F0E-B5F5-9BE8278A9A35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1E14-F58C-4205-98FE-649C7C09C192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7B6D-1FBB-4C4D-A9F1-F8CFACDF8CDA}" type="datetime1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6C51-9A69-4B52-A04F-2F34A88D0792}" type="datetime1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0DB8-BA03-4F30-8FAB-0DA699D99F18}" type="datetime1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BC9635-40DF-4E52-A57C-06A53E6392FA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46C6B-104D-5E80-884F-296434DCB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D4CEFC-A7BC-3C3E-83F8-ECAC83816D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67100" y="3254602"/>
            <a:ext cx="5257800" cy="521327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91418-2818-A654-6D74-0F98BD6B10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67101" y="4030889"/>
            <a:ext cx="5257800" cy="522288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4026E-D1C0-5B00-F4E8-26180D01AE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67100" y="4902427"/>
            <a:ext cx="5257800" cy="522287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0E0E58F-F9F9-1293-BFA1-5242D18D57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05288" y="5551714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4380180-1401-3880-E29C-64CB8177EB8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573712" y="5551714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EF6CE87-1E69-10B7-E7F3-F5337BC60B7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979226" y="5551713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94C753-7029-6D39-CEAA-7F36A8C93095}"/>
              </a:ext>
            </a:extLst>
          </p:cNvPr>
          <p:cNvSpPr txBox="1">
            <a:spLocks/>
          </p:cNvSpPr>
          <p:nvPr/>
        </p:nvSpPr>
        <p:spPr>
          <a:xfrm>
            <a:off x="870235" y="1929039"/>
            <a:ext cx="1075508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dirty="0">
                <a:solidFill>
                  <a:srgbClr val="561B0D"/>
                </a:solidFill>
                <a:latin typeface="Garamond" panose="02020404030301010803" pitchFamily="18" charset="0"/>
              </a:rPr>
              <a:t>Name of platform </a:t>
            </a:r>
          </a:p>
        </p:txBody>
      </p:sp>
    </p:spTree>
    <p:extLst>
      <p:ext uri="{BB962C8B-B14F-4D97-AF65-F5344CB8AC3E}">
        <p14:creationId xmlns:p14="http://schemas.microsoft.com/office/powerpoint/2010/main" val="124397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78913-8467-4F14-6E5B-80C5CA2F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Platform Staff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D410D73-BA5E-4582-1197-1AC4A76D02D0}"/>
              </a:ext>
            </a:extLst>
          </p:cNvPr>
          <p:cNvSpPr txBox="1">
            <a:spLocks/>
          </p:cNvSpPr>
          <p:nvPr/>
        </p:nvSpPr>
        <p:spPr>
          <a:xfrm>
            <a:off x="838200" y="4492342"/>
            <a:ext cx="8380228" cy="53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993300"/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en-ZA" dirty="0"/>
              <a:t>Funding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85AD8570-D36F-8B26-C96A-6CFC5E30E9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267066"/>
              </p:ext>
            </p:extLst>
          </p:nvPr>
        </p:nvGraphicFramePr>
        <p:xfrm>
          <a:off x="426720" y="1359958"/>
          <a:ext cx="11477897" cy="29732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20686">
                  <a:extLst>
                    <a:ext uri="{9D8B030D-6E8A-4147-A177-3AD203B41FA5}">
                      <a16:colId xmlns:a16="http://schemas.microsoft.com/office/drawing/2014/main" val="2202758177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871624997"/>
                    </a:ext>
                  </a:extLst>
                </a:gridCol>
                <a:gridCol w="2209459">
                  <a:extLst>
                    <a:ext uri="{9D8B030D-6E8A-4147-A177-3AD203B41FA5}">
                      <a16:colId xmlns:a16="http://schemas.microsoft.com/office/drawing/2014/main" val="3571161877"/>
                    </a:ext>
                  </a:extLst>
                </a:gridCol>
                <a:gridCol w="4221593">
                  <a:extLst>
                    <a:ext uri="{9D8B030D-6E8A-4147-A177-3AD203B41FA5}">
                      <a16:colId xmlns:a16="http://schemas.microsoft.com/office/drawing/2014/main" val="3179491114"/>
                    </a:ext>
                  </a:extLst>
                </a:gridCol>
                <a:gridCol w="918982">
                  <a:extLst>
                    <a:ext uri="{9D8B030D-6E8A-4147-A177-3AD203B41FA5}">
                      <a16:colId xmlns:a16="http://schemas.microsoft.com/office/drawing/2014/main" val="1563346934"/>
                    </a:ext>
                  </a:extLst>
                </a:gridCol>
              </a:tblGrid>
              <a:tr h="4247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Institution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 and Responsibilities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% 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412618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39465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961836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947788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617464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04574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385934"/>
                  </a:ext>
                </a:extLst>
              </a:tr>
            </a:tbl>
          </a:graphicData>
        </a:graphic>
      </p:graphicFrame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9503C88B-572B-4896-A0B3-3032EBB0E4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772950"/>
              </p:ext>
            </p:extLst>
          </p:nvPr>
        </p:nvGraphicFramePr>
        <p:xfrm>
          <a:off x="426720" y="5190131"/>
          <a:ext cx="11477896" cy="10972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22777">
                  <a:extLst>
                    <a:ext uri="{9D8B030D-6E8A-4147-A177-3AD203B41FA5}">
                      <a16:colId xmlns:a16="http://schemas.microsoft.com/office/drawing/2014/main" val="2202758177"/>
                    </a:ext>
                  </a:extLst>
                </a:gridCol>
                <a:gridCol w="3150795">
                  <a:extLst>
                    <a:ext uri="{9D8B030D-6E8A-4147-A177-3AD203B41FA5}">
                      <a16:colId xmlns:a16="http://schemas.microsoft.com/office/drawing/2014/main" val="3571161877"/>
                    </a:ext>
                  </a:extLst>
                </a:gridCol>
                <a:gridCol w="2397720">
                  <a:extLst>
                    <a:ext uri="{9D8B030D-6E8A-4147-A177-3AD203B41FA5}">
                      <a16:colId xmlns:a16="http://schemas.microsoft.com/office/drawing/2014/main" val="3179491114"/>
                    </a:ext>
                  </a:extLst>
                </a:gridCol>
                <a:gridCol w="3306604">
                  <a:extLst>
                    <a:ext uri="{9D8B030D-6E8A-4147-A177-3AD203B41FA5}">
                      <a16:colId xmlns:a16="http://schemas.microsoft.com/office/drawing/2014/main" val="572258052"/>
                    </a:ext>
                  </a:extLst>
                </a:gridCol>
              </a:tblGrid>
              <a:tr h="1666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Funder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Duration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Awarded/under review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412618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39465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961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6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EC7F0-5803-56D5-762E-CBEB53415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AB201-F861-662B-7008-BAC74F83A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Platform 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EC962-B875-3102-1DFB-9A4EC6A2D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Premise </a:t>
            </a:r>
          </a:p>
          <a:p>
            <a:r>
              <a:rPr lang="en-ZA" dirty="0"/>
              <a:t>xxx</a:t>
            </a:r>
          </a:p>
          <a:p>
            <a:pPr>
              <a:buFontTx/>
              <a:buChar char="-"/>
            </a:pPr>
            <a:endParaRPr lang="en-ZA" dirty="0"/>
          </a:p>
          <a:p>
            <a:pPr marL="0" indent="0">
              <a:buNone/>
            </a:pPr>
            <a:r>
              <a:rPr lang="en-ZA" dirty="0"/>
              <a:t>Advantages </a:t>
            </a:r>
          </a:p>
          <a:p>
            <a:r>
              <a:rPr lang="en-ZA" dirty="0"/>
              <a:t>xxx</a:t>
            </a:r>
          </a:p>
          <a:p>
            <a:endParaRPr lang="en-ZA" dirty="0"/>
          </a:p>
          <a:p>
            <a:pPr marL="0" indent="0">
              <a:buNone/>
            </a:pPr>
            <a:r>
              <a:rPr lang="en-ZA" dirty="0"/>
              <a:t>Strategy </a:t>
            </a:r>
          </a:p>
          <a:p>
            <a:r>
              <a:rPr lang="en-ZA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2962498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2D14D3-956E-4A41-74DA-97EF312DF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8E8A-C481-26E3-01DD-307200CA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Platform Objectives and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58F36-9EA3-8D18-B802-31AA8A4E4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05" y="1315616"/>
            <a:ext cx="10515600" cy="5044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/>
              <a:t>Platform capabilities (that are available to support GC ADDA)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Key deliverables/outputs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39366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1942C3-1F40-67F1-1D85-C7DE6D4FB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10408-C034-2C8E-991C-1E12D06B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Current Platform Capabilities (adapt as necessary)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58CEE8A3-9552-1DD9-4603-0A0880B4EF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504056"/>
              </p:ext>
            </p:extLst>
          </p:nvPr>
        </p:nvGraphicFramePr>
        <p:xfrm>
          <a:off x="620518" y="1222572"/>
          <a:ext cx="11117390" cy="490764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23478">
                  <a:extLst>
                    <a:ext uri="{9D8B030D-6E8A-4147-A177-3AD203B41FA5}">
                      <a16:colId xmlns:a16="http://schemas.microsoft.com/office/drawing/2014/main" val="3021671066"/>
                    </a:ext>
                  </a:extLst>
                </a:gridCol>
                <a:gridCol w="2223478">
                  <a:extLst>
                    <a:ext uri="{9D8B030D-6E8A-4147-A177-3AD203B41FA5}">
                      <a16:colId xmlns:a16="http://schemas.microsoft.com/office/drawing/2014/main" val="490297296"/>
                    </a:ext>
                  </a:extLst>
                </a:gridCol>
                <a:gridCol w="2223478">
                  <a:extLst>
                    <a:ext uri="{9D8B030D-6E8A-4147-A177-3AD203B41FA5}">
                      <a16:colId xmlns:a16="http://schemas.microsoft.com/office/drawing/2014/main" val="349033828"/>
                    </a:ext>
                  </a:extLst>
                </a:gridCol>
                <a:gridCol w="2223478">
                  <a:extLst>
                    <a:ext uri="{9D8B030D-6E8A-4147-A177-3AD203B41FA5}">
                      <a16:colId xmlns:a16="http://schemas.microsoft.com/office/drawing/2014/main" val="940341981"/>
                    </a:ext>
                  </a:extLst>
                </a:gridCol>
                <a:gridCol w="2223478">
                  <a:extLst>
                    <a:ext uri="{9D8B030D-6E8A-4147-A177-3AD203B41FA5}">
                      <a16:colId xmlns:a16="http://schemas.microsoft.com/office/drawing/2014/main" val="3370285070"/>
                    </a:ext>
                  </a:extLst>
                </a:gridCol>
              </a:tblGrid>
              <a:tr h="7118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Assay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Turnaround time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Performed by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Capacity/frequency per month</a:t>
                      </a:r>
                      <a:endParaRPr lang="en-Z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050156"/>
                  </a:ext>
                </a:extLst>
              </a:tr>
              <a:tr h="599399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187972"/>
                  </a:ext>
                </a:extLst>
              </a:tr>
              <a:tr h="599399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817021"/>
                  </a:ext>
                </a:extLst>
              </a:tr>
              <a:tr h="599399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175625"/>
                  </a:ext>
                </a:extLst>
              </a:tr>
              <a:tr h="599399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594744"/>
                  </a:ext>
                </a:extLst>
              </a:tr>
              <a:tr h="599399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837716"/>
                  </a:ext>
                </a:extLst>
              </a:tr>
              <a:tr h="599399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721226"/>
                  </a:ext>
                </a:extLst>
              </a:tr>
              <a:tr h="599399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917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2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240E5-AFB6-29C0-FF20-1D1328D93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3550B-F55E-3698-BE7A-97250AB2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Platform </a:t>
            </a:r>
            <a:r>
              <a:rPr lang="en-US" dirty="0"/>
              <a:t>Challenges, Bottlenecks, Growth Areas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8E7DF-1BD2-20AB-ED56-B583778A0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05" y="1315616"/>
            <a:ext cx="10515600" cy="5044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/>
              <a:t>Current Challenges/Bottlenecks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Intended Growth Areas for the Platform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51088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1353f5-7107-497d-acf0-e6b1e138a18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A7C278C36E2B41AFF85E22F7DA9A7A" ma:contentTypeVersion="12" ma:contentTypeDescription="Create a new document." ma:contentTypeScope="" ma:versionID="9feb777c4e0f10c74b549bc224317e0c">
  <xsd:schema xmlns:xsd="http://www.w3.org/2001/XMLSchema" xmlns:xs="http://www.w3.org/2001/XMLSchema" xmlns:p="http://schemas.microsoft.com/office/2006/metadata/properties" xmlns:ns2="dc1353f5-7107-497d-acf0-e6b1e138a181" targetNamespace="http://schemas.microsoft.com/office/2006/metadata/properties" ma:root="true" ma:fieldsID="be03b8a3eb7946c130741b5df14c68e8" ns2:_="">
    <xsd:import namespace="dc1353f5-7107-497d-acf0-e6b1e138a1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353f5-7107-497d-acf0-e6b1e138a1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2ec841c-a207-44a3-aa12-5138862fa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1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BA0EDD-9355-4A97-B857-49CC8A01C28C}">
  <ds:schemaRefs>
    <ds:schemaRef ds:uri="dc1353f5-7107-497d-acf0-e6b1e138a1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927008-F0A3-4DE5-B917-3680BE660A53}">
  <ds:schemaRefs>
    <ds:schemaRef ds:uri="dc1353f5-7107-497d-acf0-e6b1e138a1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773DE26-D9C5-435C-AA38-F6F21A7EE3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96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Garamond</vt:lpstr>
      <vt:lpstr>office theme</vt:lpstr>
      <vt:lpstr>PowerPoint Presentation</vt:lpstr>
      <vt:lpstr>Platform Staff</vt:lpstr>
      <vt:lpstr>Platform Summary </vt:lpstr>
      <vt:lpstr>Platform Objectives and Deliverables</vt:lpstr>
      <vt:lpstr>Current Platform Capabilities (adapt as necessary)</vt:lpstr>
      <vt:lpstr>Platform Challenges, Bottlenecks, Growth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Winks</dc:creator>
  <cp:lastModifiedBy>Nicola Elliott-Wong | H3D Foundation</cp:lastModifiedBy>
  <cp:revision>5</cp:revision>
  <dcterms:created xsi:type="dcterms:W3CDTF">2025-05-15T14:15:21Z</dcterms:created>
  <dcterms:modified xsi:type="dcterms:W3CDTF">2025-06-26T08:38:38Z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0x01010044A7C278C36E2B41AFF85E22F7DA9A7A</vt:lpwstr>
  </property>
  <property fmtid="{D5CDD505-2E9C-101B-9397-08002B2CF9AE}" pid="3" name="MediaServiceImageTags">
    <vt:lpwstr/>
  </property>
</Properties>
</file>