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1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quickStyle2.xml" ContentType="application/vnd.openxmlformats-officedocument.drawingml.diagramStyl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colors2.xml" ContentType="application/vnd.openxmlformats-officedocument.drawingml.diagramColors+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webextensions/webextension1.xml" ContentType="application/vnd.ms-office.webextension+xml"/>
  <Override PartName="/ppt/authors.xml" ContentType="application/vnd.ms-powerpoint.authors+xml"/>
  <Override PartName="/ppt/diagrams/drawing2.xml" ContentType="application/vnd.ms-office.drawingml.diagramDrawing+xml"/>
  <Override PartName="/ppt/diagrams/layout2.xml" ContentType="application/vnd.openxmlformats-officedocument.drawingml.diagram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ppt/revisionInfo.xml" ContentType="application/vnd.ms-powerpoint.revisioninfo+xml"/>
  <Override PartName="/ppt/tags/tag1.xml" ContentType="application/vnd.openxmlformats-officedocument.presentationml.tag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3"/>
    <p:sldMasterId id="2147483681" r:id="rId4"/>
  </p:sldMasterIdLst>
  <p:notesMasterIdLst>
    <p:notesMasterId r:id="rId41"/>
  </p:notesMasterIdLst>
  <p:sldIdLst>
    <p:sldId id="466" r:id="rId5"/>
    <p:sldId id="309" r:id="rId6"/>
    <p:sldId id="270" r:id="rId7"/>
    <p:sldId id="282" r:id="rId8"/>
    <p:sldId id="472" r:id="rId9"/>
    <p:sldId id="262" r:id="rId10"/>
    <p:sldId id="272" r:id="rId11"/>
    <p:sldId id="273" r:id="rId12"/>
    <p:sldId id="264" r:id="rId13"/>
    <p:sldId id="267" r:id="rId14"/>
    <p:sldId id="265" r:id="rId15"/>
    <p:sldId id="468" r:id="rId16"/>
    <p:sldId id="275" r:id="rId17"/>
    <p:sldId id="268" r:id="rId18"/>
    <p:sldId id="269" r:id="rId19"/>
    <p:sldId id="276" r:id="rId20"/>
    <p:sldId id="278" r:id="rId21"/>
    <p:sldId id="281" r:id="rId22"/>
    <p:sldId id="277" r:id="rId23"/>
    <p:sldId id="283" r:id="rId24"/>
    <p:sldId id="284" r:id="rId25"/>
    <p:sldId id="285" r:id="rId26"/>
    <p:sldId id="289" r:id="rId27"/>
    <p:sldId id="286" r:id="rId28"/>
    <p:sldId id="288" r:id="rId29"/>
    <p:sldId id="292" r:id="rId30"/>
    <p:sldId id="290" r:id="rId31"/>
    <p:sldId id="291" r:id="rId32"/>
    <p:sldId id="470" r:id="rId33"/>
    <p:sldId id="471" r:id="rId34"/>
    <p:sldId id="474" r:id="rId35"/>
    <p:sldId id="478" r:id="rId36"/>
    <p:sldId id="479" r:id="rId37"/>
    <p:sldId id="263" r:id="rId38"/>
    <p:sldId id="480" r:id="rId39"/>
    <p:sldId id="258"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6C1B4A-D1CF-2BFD-76ED-2BA2043598CB}" name="John Woodland" initials="JW" userId="S::01430454@wf.uct.ac.za::78aaf50c-d03c-469d-94e4-d156b3061cb9" providerId="AD"/>
  <p188:author id="{602C4464-E560-EC63-3C7B-6777497DAC0B}" name="Jessica Akester" initials="JA" userId="S::01442493@wf.uct.ac.za::925fe68b-d1d4-4039-a808-5b96b3d3b041" providerId="AD"/>
  <p188:author id="{7BF8446E-7EDF-57C1-678B-9C34B537F033}" name="Nicola Elliott-Wong" initials="NE" userId="S::nicola.elliott-wong@h3dfoundation.org::0ca50159-8135-4c45-bef7-ae1813858ad9" providerId="AD"/>
  <p188:author id="{99916AFF-FDFE-56F3-DEC8-3348673EDFE6}" name="Susan Winks" initials="SW" userId="S::01404354@wf.uct.ac.za::8deed980-353f-45f0-91b5-f5e35aaa1c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kela Nare" initials="BN" lastIdx="1" clrIdx="0">
    <p:extLst>
      <p:ext uri="{19B8F6BF-5375-455C-9EA6-DF929625EA0E}">
        <p15:presenceInfo xmlns:p15="http://schemas.microsoft.com/office/powerpoint/2012/main" userId="S::Bakela.Nare@outruntx.com::9f2825bd-3011-4d67-928d-cfd1fe029a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C22"/>
    <a:srgbClr val="F47734"/>
    <a:srgbClr val="80340D"/>
    <a:srgbClr val="FF9900"/>
    <a:srgbClr val="000000"/>
    <a:srgbClr val="E6999A"/>
    <a:srgbClr val="561B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A7BDE2-4F0E-4E2C-B0F9-E1ABF8DEE695}" v="1" dt="2025-12-02T12:49:11.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189" autoAdjust="0"/>
  </p:normalViewPr>
  <p:slideViewPr>
    <p:cSldViewPr snapToGrid="0">
      <p:cViewPr varScale="1">
        <p:scale>
          <a:sx n="105" d="100"/>
          <a:sy n="105" d="100"/>
        </p:scale>
        <p:origin x="7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AF8943-A327-443D-9287-60ED6C3E86D0}" type="doc">
      <dgm:prSet loTypeId="urn:microsoft.com/office/officeart/2005/8/layout/list1" loCatId="list" qsTypeId="urn:microsoft.com/office/officeart/2005/8/quickstyle/simple2" qsCatId="simple" csTypeId="urn:microsoft.com/office/officeart/2005/8/colors/colorful1" csCatId="colorful"/>
      <dgm:spPr/>
      <dgm:t>
        <a:bodyPr/>
        <a:lstStyle/>
        <a:p>
          <a:endParaRPr lang="en-GB"/>
        </a:p>
      </dgm:t>
    </dgm:pt>
    <dgm:pt modelId="{AA627497-1D4C-4A27-BC8F-D60ED84080B5}">
      <dgm:prSet custT="1"/>
      <dgm:spPr/>
      <dgm:t>
        <a:bodyPr/>
        <a:lstStyle/>
        <a:p>
          <a:r>
            <a:rPr lang="en-GB" sz="1800" b="1" dirty="0"/>
            <a:t>Physiological-Based Pharmacokinetic (PBPK) </a:t>
          </a:r>
          <a:r>
            <a:rPr lang="en-GB" sz="1800" b="1" dirty="0" err="1"/>
            <a:t>Modeling</a:t>
          </a:r>
          <a:r>
            <a:rPr lang="en-GB" sz="1800" b="1" dirty="0"/>
            <a:t>:</a:t>
          </a:r>
          <a:r>
            <a:rPr lang="en-GB" sz="1800" dirty="0"/>
            <a:t> </a:t>
          </a:r>
        </a:p>
      </dgm:t>
    </dgm:pt>
    <dgm:pt modelId="{E0FCBC36-6978-42EB-B27D-30DD0AB38EE4}" type="parTrans" cxnId="{C26595EB-E7C0-4F28-B736-EC4A13E6D90E}">
      <dgm:prSet/>
      <dgm:spPr/>
      <dgm:t>
        <a:bodyPr/>
        <a:lstStyle/>
        <a:p>
          <a:endParaRPr lang="en-GB" sz="2000"/>
        </a:p>
      </dgm:t>
    </dgm:pt>
    <dgm:pt modelId="{6F074B19-3D1D-43CA-A1B8-C0239D0F583C}" type="sibTrans" cxnId="{C26595EB-E7C0-4F28-B736-EC4A13E6D90E}">
      <dgm:prSet/>
      <dgm:spPr/>
      <dgm:t>
        <a:bodyPr/>
        <a:lstStyle/>
        <a:p>
          <a:endParaRPr lang="en-GB" sz="2000"/>
        </a:p>
      </dgm:t>
    </dgm:pt>
    <dgm:pt modelId="{A4E819F2-35C4-4F8D-A430-625496471F1B}">
      <dgm:prSet custT="1"/>
      <dgm:spPr/>
      <dgm:t>
        <a:bodyPr/>
        <a:lstStyle/>
        <a:p>
          <a:r>
            <a:rPr lang="en-GB" sz="1600" dirty="0"/>
            <a:t>Mechanistic, but data-intensive.</a:t>
          </a:r>
        </a:p>
      </dgm:t>
    </dgm:pt>
    <dgm:pt modelId="{4C3B623C-05C6-4169-9F86-14CBA71F96C8}" type="parTrans" cxnId="{E9D004BB-88F7-40C5-9BE2-6D6C34BEC227}">
      <dgm:prSet/>
      <dgm:spPr/>
      <dgm:t>
        <a:bodyPr/>
        <a:lstStyle/>
        <a:p>
          <a:endParaRPr lang="en-GB" sz="2000"/>
        </a:p>
      </dgm:t>
    </dgm:pt>
    <dgm:pt modelId="{D6422EFB-8755-4D05-8C43-3CAB00EFA8A2}" type="sibTrans" cxnId="{E9D004BB-88F7-40C5-9BE2-6D6C34BEC227}">
      <dgm:prSet/>
      <dgm:spPr/>
      <dgm:t>
        <a:bodyPr/>
        <a:lstStyle/>
        <a:p>
          <a:endParaRPr lang="en-GB" sz="2000"/>
        </a:p>
      </dgm:t>
    </dgm:pt>
    <dgm:pt modelId="{7C865339-4466-49A9-9F9B-6AE69827C29A}">
      <dgm:prSet custT="1"/>
      <dgm:spPr/>
      <dgm:t>
        <a:bodyPr/>
        <a:lstStyle/>
        <a:p>
          <a:r>
            <a:rPr lang="en-GB" sz="1800" b="1"/>
            <a:t>Allometric Scaling:</a:t>
          </a:r>
          <a:r>
            <a:rPr lang="en-GB" sz="1800"/>
            <a:t> </a:t>
          </a:r>
        </a:p>
      </dgm:t>
    </dgm:pt>
    <dgm:pt modelId="{76DE3F20-4000-43E3-8FA8-DA171EBD622C}" type="parTrans" cxnId="{56228A3B-2729-490A-86EC-7822AC084EE1}">
      <dgm:prSet/>
      <dgm:spPr/>
      <dgm:t>
        <a:bodyPr/>
        <a:lstStyle/>
        <a:p>
          <a:endParaRPr lang="en-GB" sz="2000"/>
        </a:p>
      </dgm:t>
    </dgm:pt>
    <dgm:pt modelId="{6546CD76-C10B-46C0-8CDF-EDDEAFA5A990}" type="sibTrans" cxnId="{56228A3B-2729-490A-86EC-7822AC084EE1}">
      <dgm:prSet/>
      <dgm:spPr/>
      <dgm:t>
        <a:bodyPr/>
        <a:lstStyle/>
        <a:p>
          <a:endParaRPr lang="en-GB" sz="2000"/>
        </a:p>
      </dgm:t>
    </dgm:pt>
    <dgm:pt modelId="{04199F06-EAAF-4A6E-9AB3-E3EC12A39E2D}">
      <dgm:prSet custT="1"/>
      <dgm:spPr/>
      <dgm:t>
        <a:bodyPr/>
        <a:lstStyle/>
        <a:p>
          <a:r>
            <a:rPr lang="en-GB" sz="1600" dirty="0"/>
            <a:t>Empirical, less data-intensive, but less accurate for compounds with high cross-species variability</a:t>
          </a:r>
        </a:p>
      </dgm:t>
    </dgm:pt>
    <dgm:pt modelId="{1E078AD2-E8FB-494F-A640-080D02559835}" type="parTrans" cxnId="{6EE83B96-6393-417C-9EBC-CCC68E7890C7}">
      <dgm:prSet/>
      <dgm:spPr/>
      <dgm:t>
        <a:bodyPr/>
        <a:lstStyle/>
        <a:p>
          <a:endParaRPr lang="en-GB" sz="2000"/>
        </a:p>
      </dgm:t>
    </dgm:pt>
    <dgm:pt modelId="{73D84D05-E970-4E97-BCB0-6BFF3157DB34}" type="sibTrans" cxnId="{6EE83B96-6393-417C-9EBC-CCC68E7890C7}">
      <dgm:prSet/>
      <dgm:spPr/>
      <dgm:t>
        <a:bodyPr/>
        <a:lstStyle/>
        <a:p>
          <a:endParaRPr lang="en-GB" sz="2000"/>
        </a:p>
      </dgm:t>
    </dgm:pt>
    <dgm:pt modelId="{6B24D698-737D-46E8-85EA-7A2A848375A6}" type="pres">
      <dgm:prSet presAssocID="{73AF8943-A327-443D-9287-60ED6C3E86D0}" presName="linear" presStyleCnt="0">
        <dgm:presLayoutVars>
          <dgm:dir/>
          <dgm:animLvl val="lvl"/>
          <dgm:resizeHandles val="exact"/>
        </dgm:presLayoutVars>
      </dgm:prSet>
      <dgm:spPr/>
    </dgm:pt>
    <dgm:pt modelId="{F3005E5B-F64A-4D48-8205-5833C7372532}" type="pres">
      <dgm:prSet presAssocID="{AA627497-1D4C-4A27-BC8F-D60ED84080B5}" presName="parentLin" presStyleCnt="0"/>
      <dgm:spPr/>
    </dgm:pt>
    <dgm:pt modelId="{F8E3DB9E-73FA-45D6-A660-616E12AE9E9B}" type="pres">
      <dgm:prSet presAssocID="{AA627497-1D4C-4A27-BC8F-D60ED84080B5}" presName="parentLeftMargin" presStyleLbl="node1" presStyleIdx="0" presStyleCnt="2"/>
      <dgm:spPr/>
    </dgm:pt>
    <dgm:pt modelId="{45C78EEA-F7CE-43A6-84EB-04712D91917A}" type="pres">
      <dgm:prSet presAssocID="{AA627497-1D4C-4A27-BC8F-D60ED84080B5}" presName="parentText" presStyleLbl="node1" presStyleIdx="0" presStyleCnt="2">
        <dgm:presLayoutVars>
          <dgm:chMax val="0"/>
          <dgm:bulletEnabled val="1"/>
        </dgm:presLayoutVars>
      </dgm:prSet>
      <dgm:spPr/>
    </dgm:pt>
    <dgm:pt modelId="{17581495-0412-40A4-B62D-2C4190995F64}" type="pres">
      <dgm:prSet presAssocID="{AA627497-1D4C-4A27-BC8F-D60ED84080B5}" presName="negativeSpace" presStyleCnt="0"/>
      <dgm:spPr/>
    </dgm:pt>
    <dgm:pt modelId="{64CE5B9D-D783-444A-8305-752F1D36FEA3}" type="pres">
      <dgm:prSet presAssocID="{AA627497-1D4C-4A27-BC8F-D60ED84080B5}" presName="childText" presStyleLbl="conFgAcc1" presStyleIdx="0" presStyleCnt="2">
        <dgm:presLayoutVars>
          <dgm:bulletEnabled val="1"/>
        </dgm:presLayoutVars>
      </dgm:prSet>
      <dgm:spPr/>
    </dgm:pt>
    <dgm:pt modelId="{9ACDA734-7C0E-4C88-9842-B95782C01FD5}" type="pres">
      <dgm:prSet presAssocID="{6F074B19-3D1D-43CA-A1B8-C0239D0F583C}" presName="spaceBetweenRectangles" presStyleCnt="0"/>
      <dgm:spPr/>
    </dgm:pt>
    <dgm:pt modelId="{904E07D8-8E85-4DCB-A8DE-A023D6BFFA12}" type="pres">
      <dgm:prSet presAssocID="{7C865339-4466-49A9-9F9B-6AE69827C29A}" presName="parentLin" presStyleCnt="0"/>
      <dgm:spPr/>
    </dgm:pt>
    <dgm:pt modelId="{291E4E7A-1CD7-411F-A2C9-856796F611AC}" type="pres">
      <dgm:prSet presAssocID="{7C865339-4466-49A9-9F9B-6AE69827C29A}" presName="parentLeftMargin" presStyleLbl="node1" presStyleIdx="0" presStyleCnt="2"/>
      <dgm:spPr/>
    </dgm:pt>
    <dgm:pt modelId="{B4612D33-0EC3-4169-A5CF-CDBA0AD9F645}" type="pres">
      <dgm:prSet presAssocID="{7C865339-4466-49A9-9F9B-6AE69827C29A}" presName="parentText" presStyleLbl="node1" presStyleIdx="1" presStyleCnt="2">
        <dgm:presLayoutVars>
          <dgm:chMax val="0"/>
          <dgm:bulletEnabled val="1"/>
        </dgm:presLayoutVars>
      </dgm:prSet>
      <dgm:spPr/>
    </dgm:pt>
    <dgm:pt modelId="{E247ABE0-0C2D-43C1-8CC7-99E6FF0AC5F0}" type="pres">
      <dgm:prSet presAssocID="{7C865339-4466-49A9-9F9B-6AE69827C29A}" presName="negativeSpace" presStyleCnt="0"/>
      <dgm:spPr/>
    </dgm:pt>
    <dgm:pt modelId="{6C8B961A-E96F-4406-BB7D-19D7B7530389}" type="pres">
      <dgm:prSet presAssocID="{7C865339-4466-49A9-9F9B-6AE69827C29A}" presName="childText" presStyleLbl="conFgAcc1" presStyleIdx="1" presStyleCnt="2">
        <dgm:presLayoutVars>
          <dgm:bulletEnabled val="1"/>
        </dgm:presLayoutVars>
      </dgm:prSet>
      <dgm:spPr/>
    </dgm:pt>
  </dgm:ptLst>
  <dgm:cxnLst>
    <dgm:cxn modelId="{F072A205-9916-4971-B153-88261AEA5DE4}" type="presOf" srcId="{A4E819F2-35C4-4F8D-A430-625496471F1B}" destId="{64CE5B9D-D783-444A-8305-752F1D36FEA3}" srcOrd="0" destOrd="0" presId="urn:microsoft.com/office/officeart/2005/8/layout/list1"/>
    <dgm:cxn modelId="{71E5D51F-3775-4871-BAB5-4328A9EE23C8}" type="presOf" srcId="{AA627497-1D4C-4A27-BC8F-D60ED84080B5}" destId="{F8E3DB9E-73FA-45D6-A660-616E12AE9E9B}" srcOrd="0" destOrd="0" presId="urn:microsoft.com/office/officeart/2005/8/layout/list1"/>
    <dgm:cxn modelId="{EFF5AF26-2B70-454F-9761-5D59BC9CFEE4}" type="presOf" srcId="{04199F06-EAAF-4A6E-9AB3-E3EC12A39E2D}" destId="{6C8B961A-E96F-4406-BB7D-19D7B7530389}" srcOrd="0" destOrd="0" presId="urn:microsoft.com/office/officeart/2005/8/layout/list1"/>
    <dgm:cxn modelId="{9E91B33A-22E3-4FA2-9539-12974569D314}" type="presOf" srcId="{7C865339-4466-49A9-9F9B-6AE69827C29A}" destId="{B4612D33-0EC3-4169-A5CF-CDBA0AD9F645}" srcOrd="1" destOrd="0" presId="urn:microsoft.com/office/officeart/2005/8/layout/list1"/>
    <dgm:cxn modelId="{56228A3B-2729-490A-86EC-7822AC084EE1}" srcId="{73AF8943-A327-443D-9287-60ED6C3E86D0}" destId="{7C865339-4466-49A9-9F9B-6AE69827C29A}" srcOrd="1" destOrd="0" parTransId="{76DE3F20-4000-43E3-8FA8-DA171EBD622C}" sibTransId="{6546CD76-C10B-46C0-8CDF-EDDEAFA5A990}"/>
    <dgm:cxn modelId="{6713F43E-018D-4487-98EF-9D5E8E433E81}" type="presOf" srcId="{73AF8943-A327-443D-9287-60ED6C3E86D0}" destId="{6B24D698-737D-46E8-85EA-7A2A848375A6}" srcOrd="0" destOrd="0" presId="urn:microsoft.com/office/officeart/2005/8/layout/list1"/>
    <dgm:cxn modelId="{992F8362-5DB5-4518-A92B-B70DA89FBC0B}" type="presOf" srcId="{AA627497-1D4C-4A27-BC8F-D60ED84080B5}" destId="{45C78EEA-F7CE-43A6-84EB-04712D91917A}" srcOrd="1" destOrd="0" presId="urn:microsoft.com/office/officeart/2005/8/layout/list1"/>
    <dgm:cxn modelId="{6EE83B96-6393-417C-9EBC-CCC68E7890C7}" srcId="{7C865339-4466-49A9-9F9B-6AE69827C29A}" destId="{04199F06-EAAF-4A6E-9AB3-E3EC12A39E2D}" srcOrd="0" destOrd="0" parTransId="{1E078AD2-E8FB-494F-A640-080D02559835}" sibTransId="{73D84D05-E970-4E97-BCB0-6BFF3157DB34}"/>
    <dgm:cxn modelId="{675DACA6-9ED9-4ADF-8C90-409AA296855D}" type="presOf" srcId="{7C865339-4466-49A9-9F9B-6AE69827C29A}" destId="{291E4E7A-1CD7-411F-A2C9-856796F611AC}" srcOrd="0" destOrd="0" presId="urn:microsoft.com/office/officeart/2005/8/layout/list1"/>
    <dgm:cxn modelId="{E9D004BB-88F7-40C5-9BE2-6D6C34BEC227}" srcId="{AA627497-1D4C-4A27-BC8F-D60ED84080B5}" destId="{A4E819F2-35C4-4F8D-A430-625496471F1B}" srcOrd="0" destOrd="0" parTransId="{4C3B623C-05C6-4169-9F86-14CBA71F96C8}" sibTransId="{D6422EFB-8755-4D05-8C43-3CAB00EFA8A2}"/>
    <dgm:cxn modelId="{C26595EB-E7C0-4F28-B736-EC4A13E6D90E}" srcId="{73AF8943-A327-443D-9287-60ED6C3E86D0}" destId="{AA627497-1D4C-4A27-BC8F-D60ED84080B5}" srcOrd="0" destOrd="0" parTransId="{E0FCBC36-6978-42EB-B27D-30DD0AB38EE4}" sibTransId="{6F074B19-3D1D-43CA-A1B8-C0239D0F583C}"/>
    <dgm:cxn modelId="{FAE68E26-E1F7-4907-93D8-2B51884F3ACA}" type="presParOf" srcId="{6B24D698-737D-46E8-85EA-7A2A848375A6}" destId="{F3005E5B-F64A-4D48-8205-5833C7372532}" srcOrd="0" destOrd="0" presId="urn:microsoft.com/office/officeart/2005/8/layout/list1"/>
    <dgm:cxn modelId="{62762A3A-A920-47B9-9E04-9F37C094F109}" type="presParOf" srcId="{F3005E5B-F64A-4D48-8205-5833C7372532}" destId="{F8E3DB9E-73FA-45D6-A660-616E12AE9E9B}" srcOrd="0" destOrd="0" presId="urn:microsoft.com/office/officeart/2005/8/layout/list1"/>
    <dgm:cxn modelId="{4AA99EC4-2702-4343-9BF9-6BE421E48089}" type="presParOf" srcId="{F3005E5B-F64A-4D48-8205-5833C7372532}" destId="{45C78EEA-F7CE-43A6-84EB-04712D91917A}" srcOrd="1" destOrd="0" presId="urn:microsoft.com/office/officeart/2005/8/layout/list1"/>
    <dgm:cxn modelId="{2AB1A76A-205F-4A1A-B351-5F3D8B4A7722}" type="presParOf" srcId="{6B24D698-737D-46E8-85EA-7A2A848375A6}" destId="{17581495-0412-40A4-B62D-2C4190995F64}" srcOrd="1" destOrd="0" presId="urn:microsoft.com/office/officeart/2005/8/layout/list1"/>
    <dgm:cxn modelId="{B4725CEC-0DB9-4D3B-93A8-3DDD5E940570}" type="presParOf" srcId="{6B24D698-737D-46E8-85EA-7A2A848375A6}" destId="{64CE5B9D-D783-444A-8305-752F1D36FEA3}" srcOrd="2" destOrd="0" presId="urn:microsoft.com/office/officeart/2005/8/layout/list1"/>
    <dgm:cxn modelId="{E94A9D5E-42D5-47FC-AD8F-9005220F4F54}" type="presParOf" srcId="{6B24D698-737D-46E8-85EA-7A2A848375A6}" destId="{9ACDA734-7C0E-4C88-9842-B95782C01FD5}" srcOrd="3" destOrd="0" presId="urn:microsoft.com/office/officeart/2005/8/layout/list1"/>
    <dgm:cxn modelId="{334AA575-F155-495F-8C82-19D714F200BC}" type="presParOf" srcId="{6B24D698-737D-46E8-85EA-7A2A848375A6}" destId="{904E07D8-8E85-4DCB-A8DE-A023D6BFFA12}" srcOrd="4" destOrd="0" presId="urn:microsoft.com/office/officeart/2005/8/layout/list1"/>
    <dgm:cxn modelId="{2E548454-7C61-4AE7-AA4D-CD74676E1C17}" type="presParOf" srcId="{904E07D8-8E85-4DCB-A8DE-A023D6BFFA12}" destId="{291E4E7A-1CD7-411F-A2C9-856796F611AC}" srcOrd="0" destOrd="0" presId="urn:microsoft.com/office/officeart/2005/8/layout/list1"/>
    <dgm:cxn modelId="{2BB88E94-3976-453D-B986-CAC8E8389213}" type="presParOf" srcId="{904E07D8-8E85-4DCB-A8DE-A023D6BFFA12}" destId="{B4612D33-0EC3-4169-A5CF-CDBA0AD9F645}" srcOrd="1" destOrd="0" presId="urn:microsoft.com/office/officeart/2005/8/layout/list1"/>
    <dgm:cxn modelId="{A16AAFF4-188D-4122-8F7E-EF85979A7448}" type="presParOf" srcId="{6B24D698-737D-46E8-85EA-7A2A848375A6}" destId="{E247ABE0-0C2D-43C1-8CC7-99E6FF0AC5F0}" srcOrd="5" destOrd="0" presId="urn:microsoft.com/office/officeart/2005/8/layout/list1"/>
    <dgm:cxn modelId="{EC883D5B-A93A-43BF-95FA-8FD075E4101E}" type="presParOf" srcId="{6B24D698-737D-46E8-85EA-7A2A848375A6}" destId="{6C8B961A-E96F-4406-BB7D-19D7B753038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0A7D26-21AD-4A57-91F6-9EB398079A77}"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3B5330E3-A433-47E8-A2BD-A2D197F3FFD7}">
      <dgm:prSet custT="1"/>
      <dgm:spPr/>
      <dgm:t>
        <a:bodyPr/>
        <a:lstStyle/>
        <a:p>
          <a:pPr>
            <a:defRPr b="1"/>
          </a:pPr>
          <a:r>
            <a:rPr lang="en-GB" sz="2000"/>
            <a:t>Dose Escalation Strategy</a:t>
          </a:r>
          <a:endParaRPr lang="en-US" sz="2000"/>
        </a:p>
      </dgm:t>
    </dgm:pt>
    <dgm:pt modelId="{AD59776F-8AE3-4DEC-BB4E-72B5E064ED73}" type="parTrans" cxnId="{37869962-5BD1-451D-8A55-63C40076107F}">
      <dgm:prSet/>
      <dgm:spPr/>
      <dgm:t>
        <a:bodyPr/>
        <a:lstStyle/>
        <a:p>
          <a:endParaRPr lang="en-US" sz="2800"/>
        </a:p>
      </dgm:t>
    </dgm:pt>
    <dgm:pt modelId="{1692BF22-BB86-4BE4-A959-D606268063E7}" type="sibTrans" cxnId="{37869962-5BD1-451D-8A55-63C40076107F}">
      <dgm:prSet/>
      <dgm:spPr/>
      <dgm:t>
        <a:bodyPr/>
        <a:lstStyle/>
        <a:p>
          <a:endParaRPr lang="en-US" sz="2800"/>
        </a:p>
      </dgm:t>
    </dgm:pt>
    <dgm:pt modelId="{AFD51343-C924-4D53-91F5-FB553C531EA3}">
      <dgm:prSet custT="1"/>
      <dgm:spPr/>
      <dgm:t>
        <a:bodyPr/>
        <a:lstStyle/>
        <a:p>
          <a:r>
            <a:rPr lang="en-GB" sz="1600"/>
            <a:t>Model-based designs (e.g., Bayesian adaptive designs) for optimal dose selection.</a:t>
          </a:r>
          <a:endParaRPr lang="en-US" sz="1600"/>
        </a:p>
      </dgm:t>
    </dgm:pt>
    <dgm:pt modelId="{69E6D17F-88EA-4AA1-983A-8FD6D4707A51}" type="parTrans" cxnId="{AAA57663-6792-4991-9F89-836B5EEE0E2A}">
      <dgm:prSet/>
      <dgm:spPr/>
      <dgm:t>
        <a:bodyPr/>
        <a:lstStyle/>
        <a:p>
          <a:endParaRPr lang="en-US" sz="2800"/>
        </a:p>
      </dgm:t>
    </dgm:pt>
    <dgm:pt modelId="{F6F32A40-3ABE-42A8-AEEA-942D3BBD0ACF}" type="sibTrans" cxnId="{AAA57663-6792-4991-9F89-836B5EEE0E2A}">
      <dgm:prSet/>
      <dgm:spPr/>
      <dgm:t>
        <a:bodyPr/>
        <a:lstStyle/>
        <a:p>
          <a:endParaRPr lang="en-US" sz="2800"/>
        </a:p>
      </dgm:t>
    </dgm:pt>
    <dgm:pt modelId="{4BE393D1-3DA9-491E-B4FA-5B9244FB1FC3}">
      <dgm:prSet custT="1"/>
      <dgm:spPr/>
      <dgm:t>
        <a:bodyPr/>
        <a:lstStyle/>
        <a:p>
          <a:r>
            <a:rPr lang="en-GB" sz="1600"/>
            <a:t>Stochastic Models: Account for variability in drug response across populations.</a:t>
          </a:r>
          <a:endParaRPr lang="en-US" sz="1600"/>
        </a:p>
      </dgm:t>
    </dgm:pt>
    <dgm:pt modelId="{535B5B02-1456-4A1D-821E-5B99A5EBAF2F}" type="parTrans" cxnId="{BA212726-DDF0-453E-ABAA-EF7E406FF6BE}">
      <dgm:prSet/>
      <dgm:spPr/>
      <dgm:t>
        <a:bodyPr/>
        <a:lstStyle/>
        <a:p>
          <a:endParaRPr lang="en-US" sz="2800"/>
        </a:p>
      </dgm:t>
    </dgm:pt>
    <dgm:pt modelId="{44668509-113C-4A55-A2A0-15631DCBB211}" type="sibTrans" cxnId="{BA212726-DDF0-453E-ABAA-EF7E406FF6BE}">
      <dgm:prSet/>
      <dgm:spPr/>
      <dgm:t>
        <a:bodyPr/>
        <a:lstStyle/>
        <a:p>
          <a:endParaRPr lang="en-US" sz="2800"/>
        </a:p>
      </dgm:t>
    </dgm:pt>
    <dgm:pt modelId="{F4F031F7-35A0-4B6A-9DF4-EF0FFFFD503E}">
      <dgm:prSet custT="1"/>
      <dgm:spPr/>
      <dgm:t>
        <a:bodyPr/>
        <a:lstStyle/>
        <a:p>
          <a:pPr>
            <a:defRPr b="1"/>
          </a:pPr>
          <a:r>
            <a:rPr lang="en-GB" sz="2000"/>
            <a:t>Sample Size Calculation</a:t>
          </a:r>
          <a:endParaRPr lang="en-US" sz="2000"/>
        </a:p>
      </dgm:t>
    </dgm:pt>
    <dgm:pt modelId="{0A1F820F-6B9E-446B-8F25-F55EA9819B92}" type="parTrans" cxnId="{46EEA00F-DA8B-4E7F-B308-3548F20552B0}">
      <dgm:prSet/>
      <dgm:spPr/>
      <dgm:t>
        <a:bodyPr/>
        <a:lstStyle/>
        <a:p>
          <a:endParaRPr lang="en-US" sz="2800"/>
        </a:p>
      </dgm:t>
    </dgm:pt>
    <dgm:pt modelId="{19A25AA8-5B7E-4B29-98CA-DCC642BA9C09}" type="sibTrans" cxnId="{46EEA00F-DA8B-4E7F-B308-3548F20552B0}">
      <dgm:prSet/>
      <dgm:spPr/>
      <dgm:t>
        <a:bodyPr/>
        <a:lstStyle/>
        <a:p>
          <a:endParaRPr lang="en-US" sz="2800"/>
        </a:p>
      </dgm:t>
    </dgm:pt>
    <dgm:pt modelId="{9C76228A-EAA5-436A-B321-D2551378A29C}">
      <dgm:prSet custT="1"/>
      <dgm:spPr/>
      <dgm:t>
        <a:bodyPr/>
        <a:lstStyle/>
        <a:p>
          <a:r>
            <a:rPr lang="en-GB" sz="1600"/>
            <a:t>Small sample sizes (10-100 participants), but precision is critical for safety profiles.</a:t>
          </a:r>
          <a:endParaRPr lang="en-US" sz="1600"/>
        </a:p>
      </dgm:t>
    </dgm:pt>
    <dgm:pt modelId="{CD795F3D-3224-4827-BF1B-F5CEA896334D}" type="parTrans" cxnId="{B7126014-01FB-4236-88BB-43C312F294BC}">
      <dgm:prSet/>
      <dgm:spPr/>
      <dgm:t>
        <a:bodyPr/>
        <a:lstStyle/>
        <a:p>
          <a:endParaRPr lang="en-US" sz="2800"/>
        </a:p>
      </dgm:t>
    </dgm:pt>
    <dgm:pt modelId="{B530DBA8-0F9D-4435-8AEB-83EA77A63C82}" type="sibTrans" cxnId="{B7126014-01FB-4236-88BB-43C312F294BC}">
      <dgm:prSet/>
      <dgm:spPr/>
      <dgm:t>
        <a:bodyPr/>
        <a:lstStyle/>
        <a:p>
          <a:endParaRPr lang="en-US" sz="2800"/>
        </a:p>
      </dgm:t>
    </dgm:pt>
    <dgm:pt modelId="{9C9F3961-6B4B-4AB6-AF60-D76DD76815BA}">
      <dgm:prSet custT="1"/>
      <dgm:spPr/>
      <dgm:t>
        <a:bodyPr/>
        <a:lstStyle/>
        <a:p>
          <a:pPr>
            <a:defRPr b="1"/>
          </a:pPr>
          <a:r>
            <a:rPr lang="en-GB" sz="2000"/>
            <a:t>Power Analysis</a:t>
          </a:r>
          <a:endParaRPr lang="en-US" sz="2000"/>
        </a:p>
      </dgm:t>
    </dgm:pt>
    <dgm:pt modelId="{7E605E62-3D25-4C1C-AE33-7F69FD47CDB1}" type="parTrans" cxnId="{90EA8FD9-1763-4B6A-8353-FAA0C3D78A2A}">
      <dgm:prSet/>
      <dgm:spPr/>
      <dgm:t>
        <a:bodyPr/>
        <a:lstStyle/>
        <a:p>
          <a:endParaRPr lang="en-US" sz="2800"/>
        </a:p>
      </dgm:t>
    </dgm:pt>
    <dgm:pt modelId="{7F655771-C911-4DC1-AFAE-9D65EFAC452D}" type="sibTrans" cxnId="{90EA8FD9-1763-4B6A-8353-FAA0C3D78A2A}">
      <dgm:prSet/>
      <dgm:spPr/>
      <dgm:t>
        <a:bodyPr/>
        <a:lstStyle/>
        <a:p>
          <a:endParaRPr lang="en-US" sz="2800"/>
        </a:p>
      </dgm:t>
    </dgm:pt>
    <dgm:pt modelId="{20B92668-77F5-4177-A3E4-A7DC571AABB6}">
      <dgm:prSet custT="1"/>
      <dgm:spPr/>
      <dgm:t>
        <a:bodyPr/>
        <a:lstStyle/>
        <a:p>
          <a:r>
            <a:rPr lang="en-GB" sz="1600"/>
            <a:t>Ensuring sensitivity for detecting potential adverse effects at low doses.</a:t>
          </a:r>
          <a:endParaRPr lang="en-US" sz="1600"/>
        </a:p>
      </dgm:t>
    </dgm:pt>
    <dgm:pt modelId="{FF1E611F-31A4-468A-B5F1-66DDB2CAC810}" type="parTrans" cxnId="{B0B69482-9056-4FEF-96F0-AFAFD23421F8}">
      <dgm:prSet/>
      <dgm:spPr/>
      <dgm:t>
        <a:bodyPr/>
        <a:lstStyle/>
        <a:p>
          <a:endParaRPr lang="en-US" sz="2800"/>
        </a:p>
      </dgm:t>
    </dgm:pt>
    <dgm:pt modelId="{36A45711-080B-4CCE-86FA-AC0E93969174}" type="sibTrans" cxnId="{B0B69482-9056-4FEF-96F0-AFAFD23421F8}">
      <dgm:prSet/>
      <dgm:spPr/>
      <dgm:t>
        <a:bodyPr/>
        <a:lstStyle/>
        <a:p>
          <a:endParaRPr lang="en-US" sz="2800"/>
        </a:p>
      </dgm:t>
    </dgm:pt>
    <dgm:pt modelId="{C68BA44D-B556-4DC3-84B2-48DF1B7CEE7F}">
      <dgm:prSet custT="1"/>
      <dgm:spPr/>
      <dgm:t>
        <a:bodyPr/>
        <a:lstStyle/>
        <a:p>
          <a:pPr>
            <a:defRPr b="1"/>
          </a:pPr>
          <a:r>
            <a:rPr lang="en-GB" sz="2000"/>
            <a:t>Analysis of PK/PD Data</a:t>
          </a:r>
          <a:endParaRPr lang="en-US" sz="2000"/>
        </a:p>
      </dgm:t>
    </dgm:pt>
    <dgm:pt modelId="{EEE8DE09-8B9C-4AB1-9BD3-F4E776FEECF6}" type="parTrans" cxnId="{1F9AABE6-090B-4EA6-AAB9-B050C5586A0B}">
      <dgm:prSet/>
      <dgm:spPr/>
      <dgm:t>
        <a:bodyPr/>
        <a:lstStyle/>
        <a:p>
          <a:endParaRPr lang="en-US" sz="2800"/>
        </a:p>
      </dgm:t>
    </dgm:pt>
    <dgm:pt modelId="{8439F612-D4E2-4C30-885C-CF9C1DDCD23E}" type="sibTrans" cxnId="{1F9AABE6-090B-4EA6-AAB9-B050C5586A0B}">
      <dgm:prSet/>
      <dgm:spPr/>
      <dgm:t>
        <a:bodyPr/>
        <a:lstStyle/>
        <a:p>
          <a:endParaRPr lang="en-US" sz="2800"/>
        </a:p>
      </dgm:t>
    </dgm:pt>
    <dgm:pt modelId="{60949BD6-63DF-4BCD-99A3-411028EE72A2}">
      <dgm:prSet custT="1"/>
      <dgm:spPr/>
      <dgm:t>
        <a:bodyPr/>
        <a:lstStyle/>
        <a:p>
          <a:r>
            <a:rPr lang="en-GB" sz="1600" dirty="0"/>
            <a:t>Non-compartmental analysis for estimating drug half-life, clearance, and volume of distribution.</a:t>
          </a:r>
          <a:endParaRPr lang="en-US" sz="1600" dirty="0"/>
        </a:p>
      </dgm:t>
    </dgm:pt>
    <dgm:pt modelId="{92DE57CE-CF1C-4E1C-9BB1-5F7E40C947D7}" type="parTrans" cxnId="{5C6330D4-118A-4541-818F-F2984EAB8E3E}">
      <dgm:prSet/>
      <dgm:spPr/>
      <dgm:t>
        <a:bodyPr/>
        <a:lstStyle/>
        <a:p>
          <a:endParaRPr lang="en-US" sz="2800"/>
        </a:p>
      </dgm:t>
    </dgm:pt>
    <dgm:pt modelId="{E4A2EC39-3791-4E4C-AF1E-41436340765F}" type="sibTrans" cxnId="{5C6330D4-118A-4541-818F-F2984EAB8E3E}">
      <dgm:prSet/>
      <dgm:spPr/>
      <dgm:t>
        <a:bodyPr/>
        <a:lstStyle/>
        <a:p>
          <a:endParaRPr lang="en-US" sz="2800"/>
        </a:p>
      </dgm:t>
    </dgm:pt>
    <dgm:pt modelId="{B3CE9B27-A3B2-48AD-A73C-BA95C3C1F3FF}">
      <dgm:prSet custT="1"/>
      <dgm:spPr/>
      <dgm:t>
        <a:bodyPr/>
        <a:lstStyle/>
        <a:p>
          <a:pPr>
            <a:defRPr b="1"/>
          </a:pPr>
          <a:r>
            <a:rPr lang="en-GB" sz="2000"/>
            <a:t>Statistical models </a:t>
          </a:r>
          <a:endParaRPr lang="en-US" sz="2000"/>
        </a:p>
      </dgm:t>
    </dgm:pt>
    <dgm:pt modelId="{153B6DA4-EBA1-46C7-85CB-A9C9B8E295D2}" type="parTrans" cxnId="{2BC5495C-ED14-4D56-9764-E8EC2F5CF8A8}">
      <dgm:prSet/>
      <dgm:spPr/>
      <dgm:t>
        <a:bodyPr/>
        <a:lstStyle/>
        <a:p>
          <a:endParaRPr lang="en-US" sz="2800"/>
        </a:p>
      </dgm:t>
    </dgm:pt>
    <dgm:pt modelId="{A541BE0D-D9FD-4AED-94A8-0CB3ADAF041B}" type="sibTrans" cxnId="{2BC5495C-ED14-4D56-9764-E8EC2F5CF8A8}">
      <dgm:prSet/>
      <dgm:spPr/>
      <dgm:t>
        <a:bodyPr/>
        <a:lstStyle/>
        <a:p>
          <a:endParaRPr lang="en-US" sz="2800"/>
        </a:p>
      </dgm:t>
    </dgm:pt>
    <dgm:pt modelId="{FAC832EF-F94E-499F-80D1-94AC1B0780A9}">
      <dgm:prSet custT="1"/>
      <dgm:spPr/>
      <dgm:t>
        <a:bodyPr/>
        <a:lstStyle/>
        <a:p>
          <a:r>
            <a:rPr lang="en-GB" sz="1600" dirty="0"/>
            <a:t>For dose-response relationships, with focus on linear vs. nonlinear kinetics.</a:t>
          </a:r>
          <a:endParaRPr lang="en-US" sz="1600" dirty="0"/>
        </a:p>
      </dgm:t>
    </dgm:pt>
    <dgm:pt modelId="{468AB061-1C4C-4CBB-B9DD-BE33A07921A0}" type="parTrans" cxnId="{A87A7C85-54D4-4020-873C-B58A5BF6AFAC}">
      <dgm:prSet/>
      <dgm:spPr/>
      <dgm:t>
        <a:bodyPr/>
        <a:lstStyle/>
        <a:p>
          <a:endParaRPr lang="en-US" sz="2800"/>
        </a:p>
      </dgm:t>
    </dgm:pt>
    <dgm:pt modelId="{7AC56FF1-76D2-49BD-92A5-821359DA8AF6}" type="sibTrans" cxnId="{A87A7C85-54D4-4020-873C-B58A5BF6AFAC}">
      <dgm:prSet/>
      <dgm:spPr/>
      <dgm:t>
        <a:bodyPr/>
        <a:lstStyle/>
        <a:p>
          <a:endParaRPr lang="en-US" sz="2800"/>
        </a:p>
      </dgm:t>
    </dgm:pt>
    <dgm:pt modelId="{2642B9F6-AA69-4594-BEA0-0CE5C88D10D8}" type="pres">
      <dgm:prSet presAssocID="{B70A7D26-21AD-4A57-91F6-9EB398079A77}" presName="root" presStyleCnt="0">
        <dgm:presLayoutVars>
          <dgm:dir/>
          <dgm:resizeHandles val="exact"/>
        </dgm:presLayoutVars>
      </dgm:prSet>
      <dgm:spPr/>
    </dgm:pt>
    <dgm:pt modelId="{AF8C4EAE-AE26-457F-837E-5AF55EB6C612}" type="pres">
      <dgm:prSet presAssocID="{3B5330E3-A433-47E8-A2BD-A2D197F3FFD7}" presName="compNode" presStyleCnt="0"/>
      <dgm:spPr/>
    </dgm:pt>
    <dgm:pt modelId="{28FB290A-0986-415F-A129-C09AE7ED7BB4}" type="pres">
      <dgm:prSet presAssocID="{3B5330E3-A433-47E8-A2BD-A2D197F3FFD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6CAAEE18-46A2-4C73-96CB-CBCD714F19FF}" type="pres">
      <dgm:prSet presAssocID="{3B5330E3-A433-47E8-A2BD-A2D197F3FFD7}" presName="iconSpace" presStyleCnt="0"/>
      <dgm:spPr/>
    </dgm:pt>
    <dgm:pt modelId="{BA599851-1164-4834-9FEE-369127192C85}" type="pres">
      <dgm:prSet presAssocID="{3B5330E3-A433-47E8-A2BD-A2D197F3FFD7}" presName="parTx" presStyleLbl="revTx" presStyleIdx="0" presStyleCnt="10">
        <dgm:presLayoutVars>
          <dgm:chMax val="0"/>
          <dgm:chPref val="0"/>
        </dgm:presLayoutVars>
      </dgm:prSet>
      <dgm:spPr/>
    </dgm:pt>
    <dgm:pt modelId="{1BD669E9-583C-4E8C-BBD2-1E987646BB13}" type="pres">
      <dgm:prSet presAssocID="{3B5330E3-A433-47E8-A2BD-A2D197F3FFD7}" presName="txSpace" presStyleCnt="0"/>
      <dgm:spPr/>
    </dgm:pt>
    <dgm:pt modelId="{4F106AD0-B5A2-43C9-A07E-8CA0CECD597E}" type="pres">
      <dgm:prSet presAssocID="{3B5330E3-A433-47E8-A2BD-A2D197F3FFD7}" presName="desTx" presStyleLbl="revTx" presStyleIdx="1" presStyleCnt="10">
        <dgm:presLayoutVars/>
      </dgm:prSet>
      <dgm:spPr/>
    </dgm:pt>
    <dgm:pt modelId="{FD600840-7627-4452-9A82-1BF4DF4CC80A}" type="pres">
      <dgm:prSet presAssocID="{1692BF22-BB86-4BE4-A959-D606268063E7}" presName="sibTrans" presStyleCnt="0"/>
      <dgm:spPr/>
    </dgm:pt>
    <dgm:pt modelId="{F91AB220-22FD-4B81-AE54-3C5EC0E67E8E}" type="pres">
      <dgm:prSet presAssocID="{F4F031F7-35A0-4B6A-9DF4-EF0FFFFD503E}" presName="compNode" presStyleCnt="0"/>
      <dgm:spPr/>
    </dgm:pt>
    <dgm:pt modelId="{2D1634EE-53B1-4396-B39C-D3A545CC6A00}" type="pres">
      <dgm:prSet presAssocID="{F4F031F7-35A0-4B6A-9DF4-EF0FFFFD503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8959448C-C050-43C4-8AB4-AB79AAB827B3}" type="pres">
      <dgm:prSet presAssocID="{F4F031F7-35A0-4B6A-9DF4-EF0FFFFD503E}" presName="iconSpace" presStyleCnt="0"/>
      <dgm:spPr/>
    </dgm:pt>
    <dgm:pt modelId="{A9B693B1-2B1C-40F5-80FE-C4AE65129157}" type="pres">
      <dgm:prSet presAssocID="{F4F031F7-35A0-4B6A-9DF4-EF0FFFFD503E}" presName="parTx" presStyleLbl="revTx" presStyleIdx="2" presStyleCnt="10">
        <dgm:presLayoutVars>
          <dgm:chMax val="0"/>
          <dgm:chPref val="0"/>
        </dgm:presLayoutVars>
      </dgm:prSet>
      <dgm:spPr/>
    </dgm:pt>
    <dgm:pt modelId="{C6197C22-FD33-44C9-A9E2-33AF9E45FC16}" type="pres">
      <dgm:prSet presAssocID="{F4F031F7-35A0-4B6A-9DF4-EF0FFFFD503E}" presName="txSpace" presStyleCnt="0"/>
      <dgm:spPr/>
    </dgm:pt>
    <dgm:pt modelId="{8AF2A2E7-10C7-4118-A1C9-816E012A333F}" type="pres">
      <dgm:prSet presAssocID="{F4F031F7-35A0-4B6A-9DF4-EF0FFFFD503E}" presName="desTx" presStyleLbl="revTx" presStyleIdx="3" presStyleCnt="10">
        <dgm:presLayoutVars/>
      </dgm:prSet>
      <dgm:spPr/>
    </dgm:pt>
    <dgm:pt modelId="{23F4231C-55A7-408C-BFCD-104B06E41349}" type="pres">
      <dgm:prSet presAssocID="{19A25AA8-5B7E-4B29-98CA-DCC642BA9C09}" presName="sibTrans" presStyleCnt="0"/>
      <dgm:spPr/>
    </dgm:pt>
    <dgm:pt modelId="{55BAE197-48AA-4120-A6D5-AF1B4ED3053A}" type="pres">
      <dgm:prSet presAssocID="{9C9F3961-6B4B-4AB6-AF60-D76DD76815BA}" presName="compNode" presStyleCnt="0"/>
      <dgm:spPr/>
    </dgm:pt>
    <dgm:pt modelId="{0994492F-9B02-40AF-8470-B0EE75E94AFF}" type="pres">
      <dgm:prSet presAssocID="{9C9F3961-6B4B-4AB6-AF60-D76DD76815B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59AFD044-775B-4C0B-9FD9-9CD50DE15295}" type="pres">
      <dgm:prSet presAssocID="{9C9F3961-6B4B-4AB6-AF60-D76DD76815BA}" presName="iconSpace" presStyleCnt="0"/>
      <dgm:spPr/>
    </dgm:pt>
    <dgm:pt modelId="{E4BE7EDA-6736-4D34-9546-2036A8E8E828}" type="pres">
      <dgm:prSet presAssocID="{9C9F3961-6B4B-4AB6-AF60-D76DD76815BA}" presName="parTx" presStyleLbl="revTx" presStyleIdx="4" presStyleCnt="10">
        <dgm:presLayoutVars>
          <dgm:chMax val="0"/>
          <dgm:chPref val="0"/>
        </dgm:presLayoutVars>
      </dgm:prSet>
      <dgm:spPr/>
    </dgm:pt>
    <dgm:pt modelId="{9D858EEC-34B6-48BB-924F-59441E3F6CD7}" type="pres">
      <dgm:prSet presAssocID="{9C9F3961-6B4B-4AB6-AF60-D76DD76815BA}" presName="txSpace" presStyleCnt="0"/>
      <dgm:spPr/>
    </dgm:pt>
    <dgm:pt modelId="{C56F2FDB-5F8F-44EF-A7B5-DA2E45912E0B}" type="pres">
      <dgm:prSet presAssocID="{9C9F3961-6B4B-4AB6-AF60-D76DD76815BA}" presName="desTx" presStyleLbl="revTx" presStyleIdx="5" presStyleCnt="10">
        <dgm:presLayoutVars/>
      </dgm:prSet>
      <dgm:spPr/>
    </dgm:pt>
    <dgm:pt modelId="{74C24E59-1FB2-4073-8940-7781E52B54EA}" type="pres">
      <dgm:prSet presAssocID="{7F655771-C911-4DC1-AFAE-9D65EFAC452D}" presName="sibTrans" presStyleCnt="0"/>
      <dgm:spPr/>
    </dgm:pt>
    <dgm:pt modelId="{E7D1495F-2876-4890-8FE9-335851C2711C}" type="pres">
      <dgm:prSet presAssocID="{C68BA44D-B556-4DC3-84B2-48DF1B7CEE7F}" presName="compNode" presStyleCnt="0"/>
      <dgm:spPr/>
    </dgm:pt>
    <dgm:pt modelId="{D9E8AACA-B365-4FDC-9991-E78A48EB55A7}" type="pres">
      <dgm:prSet presAssocID="{C68BA44D-B556-4DC3-84B2-48DF1B7CEE7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 dropper"/>
        </a:ext>
      </dgm:extLst>
    </dgm:pt>
    <dgm:pt modelId="{EE3574A8-AF77-43AF-B9D9-1F49F89C0A79}" type="pres">
      <dgm:prSet presAssocID="{C68BA44D-B556-4DC3-84B2-48DF1B7CEE7F}" presName="iconSpace" presStyleCnt="0"/>
      <dgm:spPr/>
    </dgm:pt>
    <dgm:pt modelId="{888010E7-CD1E-46E8-A3CF-59F435341EAC}" type="pres">
      <dgm:prSet presAssocID="{C68BA44D-B556-4DC3-84B2-48DF1B7CEE7F}" presName="parTx" presStyleLbl="revTx" presStyleIdx="6" presStyleCnt="10">
        <dgm:presLayoutVars>
          <dgm:chMax val="0"/>
          <dgm:chPref val="0"/>
        </dgm:presLayoutVars>
      </dgm:prSet>
      <dgm:spPr/>
    </dgm:pt>
    <dgm:pt modelId="{31074B0D-9C2F-4353-A494-713D8BBCD4B0}" type="pres">
      <dgm:prSet presAssocID="{C68BA44D-B556-4DC3-84B2-48DF1B7CEE7F}" presName="txSpace" presStyleCnt="0"/>
      <dgm:spPr/>
    </dgm:pt>
    <dgm:pt modelId="{8FCB5E1E-6299-4476-BF16-CA6794AEE25A}" type="pres">
      <dgm:prSet presAssocID="{C68BA44D-B556-4DC3-84B2-48DF1B7CEE7F}" presName="desTx" presStyleLbl="revTx" presStyleIdx="7" presStyleCnt="10">
        <dgm:presLayoutVars/>
      </dgm:prSet>
      <dgm:spPr/>
    </dgm:pt>
    <dgm:pt modelId="{07A86883-5718-4DE5-9289-9E012AA32F4F}" type="pres">
      <dgm:prSet presAssocID="{8439F612-D4E2-4C30-885C-CF9C1DDCD23E}" presName="sibTrans" presStyleCnt="0"/>
      <dgm:spPr/>
    </dgm:pt>
    <dgm:pt modelId="{31A9ED6F-E5FF-4449-82C4-ACB4B5C3C0CA}" type="pres">
      <dgm:prSet presAssocID="{B3CE9B27-A3B2-48AD-A73C-BA95C3C1F3FF}" presName="compNode" presStyleCnt="0"/>
      <dgm:spPr/>
    </dgm:pt>
    <dgm:pt modelId="{B6AD0CEB-2BFF-4ACF-AA70-55B9D6C4DE20}" type="pres">
      <dgm:prSet presAssocID="{B3CE9B27-A3B2-48AD-A73C-BA95C3C1F3F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ormal Distribution outline"/>
        </a:ext>
      </dgm:extLst>
    </dgm:pt>
    <dgm:pt modelId="{4790714B-E6FA-4F5D-B7D3-E80D8EEAD622}" type="pres">
      <dgm:prSet presAssocID="{B3CE9B27-A3B2-48AD-A73C-BA95C3C1F3FF}" presName="iconSpace" presStyleCnt="0"/>
      <dgm:spPr/>
    </dgm:pt>
    <dgm:pt modelId="{882DD5AC-8952-454D-8EE0-04CDD81C883A}" type="pres">
      <dgm:prSet presAssocID="{B3CE9B27-A3B2-48AD-A73C-BA95C3C1F3FF}" presName="parTx" presStyleLbl="revTx" presStyleIdx="8" presStyleCnt="10">
        <dgm:presLayoutVars>
          <dgm:chMax val="0"/>
          <dgm:chPref val="0"/>
        </dgm:presLayoutVars>
      </dgm:prSet>
      <dgm:spPr/>
    </dgm:pt>
    <dgm:pt modelId="{ABD06468-82E8-4252-9714-ADE515D6A5F0}" type="pres">
      <dgm:prSet presAssocID="{B3CE9B27-A3B2-48AD-A73C-BA95C3C1F3FF}" presName="txSpace" presStyleCnt="0"/>
      <dgm:spPr/>
    </dgm:pt>
    <dgm:pt modelId="{EC539C35-2493-4583-86AE-23D292C22486}" type="pres">
      <dgm:prSet presAssocID="{B3CE9B27-A3B2-48AD-A73C-BA95C3C1F3FF}" presName="desTx" presStyleLbl="revTx" presStyleIdx="9" presStyleCnt="10">
        <dgm:presLayoutVars/>
      </dgm:prSet>
      <dgm:spPr/>
    </dgm:pt>
  </dgm:ptLst>
  <dgm:cxnLst>
    <dgm:cxn modelId="{46EEA00F-DA8B-4E7F-B308-3548F20552B0}" srcId="{B70A7D26-21AD-4A57-91F6-9EB398079A77}" destId="{F4F031F7-35A0-4B6A-9DF4-EF0FFFFD503E}" srcOrd="1" destOrd="0" parTransId="{0A1F820F-6B9E-446B-8F25-F55EA9819B92}" sibTransId="{19A25AA8-5B7E-4B29-98CA-DCC642BA9C09}"/>
    <dgm:cxn modelId="{B7126014-01FB-4236-88BB-43C312F294BC}" srcId="{F4F031F7-35A0-4B6A-9DF4-EF0FFFFD503E}" destId="{9C76228A-EAA5-436A-B321-D2551378A29C}" srcOrd="0" destOrd="0" parTransId="{CD795F3D-3224-4827-BF1B-F5CEA896334D}" sibTransId="{B530DBA8-0F9D-4435-8AEB-83EA77A63C82}"/>
    <dgm:cxn modelId="{521BCE1F-10DF-48A1-BE4B-4AF4D0FD96D7}" type="presOf" srcId="{AFD51343-C924-4D53-91F5-FB553C531EA3}" destId="{4F106AD0-B5A2-43C9-A07E-8CA0CECD597E}" srcOrd="0" destOrd="0" presId="urn:microsoft.com/office/officeart/2018/5/layout/CenteredIconLabelDescriptionList"/>
    <dgm:cxn modelId="{BA212726-DDF0-453E-ABAA-EF7E406FF6BE}" srcId="{3B5330E3-A433-47E8-A2BD-A2D197F3FFD7}" destId="{4BE393D1-3DA9-491E-B4FA-5B9244FB1FC3}" srcOrd="1" destOrd="0" parTransId="{535B5B02-1456-4A1D-821E-5B99A5EBAF2F}" sibTransId="{44668509-113C-4A55-A2A0-15631DCBB211}"/>
    <dgm:cxn modelId="{0BF1CE39-DD70-413D-96C9-905B179FA8DE}" type="presOf" srcId="{9C76228A-EAA5-436A-B321-D2551378A29C}" destId="{8AF2A2E7-10C7-4118-A1C9-816E012A333F}" srcOrd="0" destOrd="0" presId="urn:microsoft.com/office/officeart/2018/5/layout/CenteredIconLabelDescriptionList"/>
    <dgm:cxn modelId="{9AC9063C-4EEC-41D9-9EA7-B49C18E11173}" type="presOf" srcId="{FAC832EF-F94E-499F-80D1-94AC1B0780A9}" destId="{EC539C35-2493-4583-86AE-23D292C22486}" srcOrd="0" destOrd="0" presId="urn:microsoft.com/office/officeart/2018/5/layout/CenteredIconLabelDescriptionList"/>
    <dgm:cxn modelId="{2BC5495C-ED14-4D56-9764-E8EC2F5CF8A8}" srcId="{B70A7D26-21AD-4A57-91F6-9EB398079A77}" destId="{B3CE9B27-A3B2-48AD-A73C-BA95C3C1F3FF}" srcOrd="4" destOrd="0" parTransId="{153B6DA4-EBA1-46C7-85CB-A9C9B8E295D2}" sibTransId="{A541BE0D-D9FD-4AED-94A8-0CB3ADAF041B}"/>
    <dgm:cxn modelId="{37869962-5BD1-451D-8A55-63C40076107F}" srcId="{B70A7D26-21AD-4A57-91F6-9EB398079A77}" destId="{3B5330E3-A433-47E8-A2BD-A2D197F3FFD7}" srcOrd="0" destOrd="0" parTransId="{AD59776F-8AE3-4DEC-BB4E-72B5E064ED73}" sibTransId="{1692BF22-BB86-4BE4-A959-D606268063E7}"/>
    <dgm:cxn modelId="{AAA57663-6792-4991-9F89-836B5EEE0E2A}" srcId="{3B5330E3-A433-47E8-A2BD-A2D197F3FFD7}" destId="{AFD51343-C924-4D53-91F5-FB553C531EA3}" srcOrd="0" destOrd="0" parTransId="{69E6D17F-88EA-4AA1-983A-8FD6D4707A51}" sibTransId="{F6F32A40-3ABE-42A8-AEEA-942D3BBD0ACF}"/>
    <dgm:cxn modelId="{D921E167-677A-4499-A669-12E06E282416}" type="presOf" srcId="{60949BD6-63DF-4BCD-99A3-411028EE72A2}" destId="{8FCB5E1E-6299-4476-BF16-CA6794AEE25A}" srcOrd="0" destOrd="0" presId="urn:microsoft.com/office/officeart/2018/5/layout/CenteredIconLabelDescriptionList"/>
    <dgm:cxn modelId="{2BF4D554-00C1-42F6-B55F-ADDF1EA1797E}" type="presOf" srcId="{B3CE9B27-A3B2-48AD-A73C-BA95C3C1F3FF}" destId="{882DD5AC-8952-454D-8EE0-04CDD81C883A}" srcOrd="0" destOrd="0" presId="urn:microsoft.com/office/officeart/2018/5/layout/CenteredIconLabelDescriptionList"/>
    <dgm:cxn modelId="{B0B69482-9056-4FEF-96F0-AFAFD23421F8}" srcId="{9C9F3961-6B4B-4AB6-AF60-D76DD76815BA}" destId="{20B92668-77F5-4177-A3E4-A7DC571AABB6}" srcOrd="0" destOrd="0" parTransId="{FF1E611F-31A4-468A-B5F1-66DDB2CAC810}" sibTransId="{36A45711-080B-4CCE-86FA-AC0E93969174}"/>
    <dgm:cxn modelId="{6186EC84-FC75-4CA6-9CED-C7D7370B7A46}" type="presOf" srcId="{F4F031F7-35A0-4B6A-9DF4-EF0FFFFD503E}" destId="{A9B693B1-2B1C-40F5-80FE-C4AE65129157}" srcOrd="0" destOrd="0" presId="urn:microsoft.com/office/officeart/2018/5/layout/CenteredIconLabelDescriptionList"/>
    <dgm:cxn modelId="{A87A7C85-54D4-4020-873C-B58A5BF6AFAC}" srcId="{B3CE9B27-A3B2-48AD-A73C-BA95C3C1F3FF}" destId="{FAC832EF-F94E-499F-80D1-94AC1B0780A9}" srcOrd="0" destOrd="0" parTransId="{468AB061-1C4C-4CBB-B9DD-BE33A07921A0}" sibTransId="{7AC56FF1-76D2-49BD-92A5-821359DA8AF6}"/>
    <dgm:cxn modelId="{FEC48CB7-1012-472B-94EB-7740B77EE82C}" type="presOf" srcId="{9C9F3961-6B4B-4AB6-AF60-D76DD76815BA}" destId="{E4BE7EDA-6736-4D34-9546-2036A8E8E828}" srcOrd="0" destOrd="0" presId="urn:microsoft.com/office/officeart/2018/5/layout/CenteredIconLabelDescriptionList"/>
    <dgm:cxn modelId="{E4DC34C2-C8BD-4C1A-AF95-929F04CC8E3A}" type="presOf" srcId="{B70A7D26-21AD-4A57-91F6-9EB398079A77}" destId="{2642B9F6-AA69-4594-BEA0-0CE5C88D10D8}" srcOrd="0" destOrd="0" presId="urn:microsoft.com/office/officeart/2018/5/layout/CenteredIconLabelDescriptionList"/>
    <dgm:cxn modelId="{86CE4BC3-376E-4F37-BDFD-27C0CC725DB8}" type="presOf" srcId="{20B92668-77F5-4177-A3E4-A7DC571AABB6}" destId="{C56F2FDB-5F8F-44EF-A7B5-DA2E45912E0B}" srcOrd="0" destOrd="0" presId="urn:microsoft.com/office/officeart/2018/5/layout/CenteredIconLabelDescriptionList"/>
    <dgm:cxn modelId="{CC4AF4C8-FE07-4588-925C-146883670505}" type="presOf" srcId="{C68BA44D-B556-4DC3-84B2-48DF1B7CEE7F}" destId="{888010E7-CD1E-46E8-A3CF-59F435341EAC}" srcOrd="0" destOrd="0" presId="urn:microsoft.com/office/officeart/2018/5/layout/CenteredIconLabelDescriptionList"/>
    <dgm:cxn modelId="{3FDA70D3-9E30-453A-8BDF-8E286DA8C1B6}" type="presOf" srcId="{3B5330E3-A433-47E8-A2BD-A2D197F3FFD7}" destId="{BA599851-1164-4834-9FEE-369127192C85}" srcOrd="0" destOrd="0" presId="urn:microsoft.com/office/officeart/2018/5/layout/CenteredIconLabelDescriptionList"/>
    <dgm:cxn modelId="{5C6330D4-118A-4541-818F-F2984EAB8E3E}" srcId="{C68BA44D-B556-4DC3-84B2-48DF1B7CEE7F}" destId="{60949BD6-63DF-4BCD-99A3-411028EE72A2}" srcOrd="0" destOrd="0" parTransId="{92DE57CE-CF1C-4E1C-9BB1-5F7E40C947D7}" sibTransId="{E4A2EC39-3791-4E4C-AF1E-41436340765F}"/>
    <dgm:cxn modelId="{90EA8FD9-1763-4B6A-8353-FAA0C3D78A2A}" srcId="{B70A7D26-21AD-4A57-91F6-9EB398079A77}" destId="{9C9F3961-6B4B-4AB6-AF60-D76DD76815BA}" srcOrd="2" destOrd="0" parTransId="{7E605E62-3D25-4C1C-AE33-7F69FD47CDB1}" sibTransId="{7F655771-C911-4DC1-AFAE-9D65EFAC452D}"/>
    <dgm:cxn modelId="{1F9AABE6-090B-4EA6-AAB9-B050C5586A0B}" srcId="{B70A7D26-21AD-4A57-91F6-9EB398079A77}" destId="{C68BA44D-B556-4DC3-84B2-48DF1B7CEE7F}" srcOrd="3" destOrd="0" parTransId="{EEE8DE09-8B9C-4AB1-9BD3-F4E776FEECF6}" sibTransId="{8439F612-D4E2-4C30-885C-CF9C1DDCD23E}"/>
    <dgm:cxn modelId="{F69555EC-3882-4447-AF0C-D1638CC07B75}" type="presOf" srcId="{4BE393D1-3DA9-491E-B4FA-5B9244FB1FC3}" destId="{4F106AD0-B5A2-43C9-A07E-8CA0CECD597E}" srcOrd="0" destOrd="1" presId="urn:microsoft.com/office/officeart/2018/5/layout/CenteredIconLabelDescriptionList"/>
    <dgm:cxn modelId="{452D5E40-5C7F-42CE-BB72-A9C997F1A1C5}" type="presParOf" srcId="{2642B9F6-AA69-4594-BEA0-0CE5C88D10D8}" destId="{AF8C4EAE-AE26-457F-837E-5AF55EB6C612}" srcOrd="0" destOrd="0" presId="urn:microsoft.com/office/officeart/2018/5/layout/CenteredIconLabelDescriptionList"/>
    <dgm:cxn modelId="{CB734C85-0FA2-418A-A7CA-5181B3F12005}" type="presParOf" srcId="{AF8C4EAE-AE26-457F-837E-5AF55EB6C612}" destId="{28FB290A-0986-415F-A129-C09AE7ED7BB4}" srcOrd="0" destOrd="0" presId="urn:microsoft.com/office/officeart/2018/5/layout/CenteredIconLabelDescriptionList"/>
    <dgm:cxn modelId="{DA2040ED-77E6-4D3D-8772-23B399224944}" type="presParOf" srcId="{AF8C4EAE-AE26-457F-837E-5AF55EB6C612}" destId="{6CAAEE18-46A2-4C73-96CB-CBCD714F19FF}" srcOrd="1" destOrd="0" presId="urn:microsoft.com/office/officeart/2018/5/layout/CenteredIconLabelDescriptionList"/>
    <dgm:cxn modelId="{18D9DF1D-ECEF-4C53-BEF2-5B454FCE068B}" type="presParOf" srcId="{AF8C4EAE-AE26-457F-837E-5AF55EB6C612}" destId="{BA599851-1164-4834-9FEE-369127192C85}" srcOrd="2" destOrd="0" presId="urn:microsoft.com/office/officeart/2018/5/layout/CenteredIconLabelDescriptionList"/>
    <dgm:cxn modelId="{6CB9661C-9F56-4662-AA85-47BC081512B3}" type="presParOf" srcId="{AF8C4EAE-AE26-457F-837E-5AF55EB6C612}" destId="{1BD669E9-583C-4E8C-BBD2-1E987646BB13}" srcOrd="3" destOrd="0" presId="urn:microsoft.com/office/officeart/2018/5/layout/CenteredIconLabelDescriptionList"/>
    <dgm:cxn modelId="{EFE717B8-6BEB-40A3-A0E1-00BB1B56670D}" type="presParOf" srcId="{AF8C4EAE-AE26-457F-837E-5AF55EB6C612}" destId="{4F106AD0-B5A2-43C9-A07E-8CA0CECD597E}" srcOrd="4" destOrd="0" presId="urn:microsoft.com/office/officeart/2018/5/layout/CenteredIconLabelDescriptionList"/>
    <dgm:cxn modelId="{336D99F4-264C-45BD-A57C-1CECCD5C02D3}" type="presParOf" srcId="{2642B9F6-AA69-4594-BEA0-0CE5C88D10D8}" destId="{FD600840-7627-4452-9A82-1BF4DF4CC80A}" srcOrd="1" destOrd="0" presId="urn:microsoft.com/office/officeart/2018/5/layout/CenteredIconLabelDescriptionList"/>
    <dgm:cxn modelId="{26CA41F5-FFCD-4294-A047-08D25317C901}" type="presParOf" srcId="{2642B9F6-AA69-4594-BEA0-0CE5C88D10D8}" destId="{F91AB220-22FD-4B81-AE54-3C5EC0E67E8E}" srcOrd="2" destOrd="0" presId="urn:microsoft.com/office/officeart/2018/5/layout/CenteredIconLabelDescriptionList"/>
    <dgm:cxn modelId="{2756C281-3023-485E-A48A-78CDD994010F}" type="presParOf" srcId="{F91AB220-22FD-4B81-AE54-3C5EC0E67E8E}" destId="{2D1634EE-53B1-4396-B39C-D3A545CC6A00}" srcOrd="0" destOrd="0" presId="urn:microsoft.com/office/officeart/2018/5/layout/CenteredIconLabelDescriptionList"/>
    <dgm:cxn modelId="{6B378801-0AF4-4A7F-94D0-266B506D89F3}" type="presParOf" srcId="{F91AB220-22FD-4B81-AE54-3C5EC0E67E8E}" destId="{8959448C-C050-43C4-8AB4-AB79AAB827B3}" srcOrd="1" destOrd="0" presId="urn:microsoft.com/office/officeart/2018/5/layout/CenteredIconLabelDescriptionList"/>
    <dgm:cxn modelId="{C3D406D4-9B79-4E12-B6D3-8989DB87D509}" type="presParOf" srcId="{F91AB220-22FD-4B81-AE54-3C5EC0E67E8E}" destId="{A9B693B1-2B1C-40F5-80FE-C4AE65129157}" srcOrd="2" destOrd="0" presId="urn:microsoft.com/office/officeart/2018/5/layout/CenteredIconLabelDescriptionList"/>
    <dgm:cxn modelId="{3FB48CCD-D15F-4BD7-81D0-C661A7BF42DF}" type="presParOf" srcId="{F91AB220-22FD-4B81-AE54-3C5EC0E67E8E}" destId="{C6197C22-FD33-44C9-A9E2-33AF9E45FC16}" srcOrd="3" destOrd="0" presId="urn:microsoft.com/office/officeart/2018/5/layout/CenteredIconLabelDescriptionList"/>
    <dgm:cxn modelId="{C887BA91-23F4-4E40-9441-BD2019B91B61}" type="presParOf" srcId="{F91AB220-22FD-4B81-AE54-3C5EC0E67E8E}" destId="{8AF2A2E7-10C7-4118-A1C9-816E012A333F}" srcOrd="4" destOrd="0" presId="urn:microsoft.com/office/officeart/2018/5/layout/CenteredIconLabelDescriptionList"/>
    <dgm:cxn modelId="{300F17A5-11AE-43DE-887F-7B8A98E70E4F}" type="presParOf" srcId="{2642B9F6-AA69-4594-BEA0-0CE5C88D10D8}" destId="{23F4231C-55A7-408C-BFCD-104B06E41349}" srcOrd="3" destOrd="0" presId="urn:microsoft.com/office/officeart/2018/5/layout/CenteredIconLabelDescriptionList"/>
    <dgm:cxn modelId="{01172025-43A1-4325-A7FF-C3F40D90EC25}" type="presParOf" srcId="{2642B9F6-AA69-4594-BEA0-0CE5C88D10D8}" destId="{55BAE197-48AA-4120-A6D5-AF1B4ED3053A}" srcOrd="4" destOrd="0" presId="urn:microsoft.com/office/officeart/2018/5/layout/CenteredIconLabelDescriptionList"/>
    <dgm:cxn modelId="{53173884-2075-4078-8576-2A181867150A}" type="presParOf" srcId="{55BAE197-48AA-4120-A6D5-AF1B4ED3053A}" destId="{0994492F-9B02-40AF-8470-B0EE75E94AFF}" srcOrd="0" destOrd="0" presId="urn:microsoft.com/office/officeart/2018/5/layout/CenteredIconLabelDescriptionList"/>
    <dgm:cxn modelId="{0B636891-313D-40B3-BA61-5872163644D9}" type="presParOf" srcId="{55BAE197-48AA-4120-A6D5-AF1B4ED3053A}" destId="{59AFD044-775B-4C0B-9FD9-9CD50DE15295}" srcOrd="1" destOrd="0" presId="urn:microsoft.com/office/officeart/2018/5/layout/CenteredIconLabelDescriptionList"/>
    <dgm:cxn modelId="{F69CE2B4-6294-4BC2-8B36-358D8315C79D}" type="presParOf" srcId="{55BAE197-48AA-4120-A6D5-AF1B4ED3053A}" destId="{E4BE7EDA-6736-4D34-9546-2036A8E8E828}" srcOrd="2" destOrd="0" presId="urn:microsoft.com/office/officeart/2018/5/layout/CenteredIconLabelDescriptionList"/>
    <dgm:cxn modelId="{8E894A66-B313-4F8C-8D64-78ABD75CFA50}" type="presParOf" srcId="{55BAE197-48AA-4120-A6D5-AF1B4ED3053A}" destId="{9D858EEC-34B6-48BB-924F-59441E3F6CD7}" srcOrd="3" destOrd="0" presId="urn:microsoft.com/office/officeart/2018/5/layout/CenteredIconLabelDescriptionList"/>
    <dgm:cxn modelId="{C79FCB12-0B16-4FFD-84E6-34FD6C99D4F4}" type="presParOf" srcId="{55BAE197-48AA-4120-A6D5-AF1B4ED3053A}" destId="{C56F2FDB-5F8F-44EF-A7B5-DA2E45912E0B}" srcOrd="4" destOrd="0" presId="urn:microsoft.com/office/officeart/2018/5/layout/CenteredIconLabelDescriptionList"/>
    <dgm:cxn modelId="{F13D652A-143A-4063-805F-AC3C393B1341}" type="presParOf" srcId="{2642B9F6-AA69-4594-BEA0-0CE5C88D10D8}" destId="{74C24E59-1FB2-4073-8940-7781E52B54EA}" srcOrd="5" destOrd="0" presId="urn:microsoft.com/office/officeart/2018/5/layout/CenteredIconLabelDescriptionList"/>
    <dgm:cxn modelId="{3DB98D92-78CA-4E36-AB15-FEE40B812885}" type="presParOf" srcId="{2642B9F6-AA69-4594-BEA0-0CE5C88D10D8}" destId="{E7D1495F-2876-4890-8FE9-335851C2711C}" srcOrd="6" destOrd="0" presId="urn:microsoft.com/office/officeart/2018/5/layout/CenteredIconLabelDescriptionList"/>
    <dgm:cxn modelId="{EFE25463-4A4A-4DC9-B619-B20B21B580EF}" type="presParOf" srcId="{E7D1495F-2876-4890-8FE9-335851C2711C}" destId="{D9E8AACA-B365-4FDC-9991-E78A48EB55A7}" srcOrd="0" destOrd="0" presId="urn:microsoft.com/office/officeart/2018/5/layout/CenteredIconLabelDescriptionList"/>
    <dgm:cxn modelId="{2D5A8868-C8A5-4DE0-87AF-5DA95FAED646}" type="presParOf" srcId="{E7D1495F-2876-4890-8FE9-335851C2711C}" destId="{EE3574A8-AF77-43AF-B9D9-1F49F89C0A79}" srcOrd="1" destOrd="0" presId="urn:microsoft.com/office/officeart/2018/5/layout/CenteredIconLabelDescriptionList"/>
    <dgm:cxn modelId="{3D48BC1A-F1ED-4BE2-9957-C730CD52922C}" type="presParOf" srcId="{E7D1495F-2876-4890-8FE9-335851C2711C}" destId="{888010E7-CD1E-46E8-A3CF-59F435341EAC}" srcOrd="2" destOrd="0" presId="urn:microsoft.com/office/officeart/2018/5/layout/CenteredIconLabelDescriptionList"/>
    <dgm:cxn modelId="{5B29A5E8-B065-4D33-9615-28654A6A41B6}" type="presParOf" srcId="{E7D1495F-2876-4890-8FE9-335851C2711C}" destId="{31074B0D-9C2F-4353-A494-713D8BBCD4B0}" srcOrd="3" destOrd="0" presId="urn:microsoft.com/office/officeart/2018/5/layout/CenteredIconLabelDescriptionList"/>
    <dgm:cxn modelId="{B5431972-558B-49F5-B7A4-1863B616B84E}" type="presParOf" srcId="{E7D1495F-2876-4890-8FE9-335851C2711C}" destId="{8FCB5E1E-6299-4476-BF16-CA6794AEE25A}" srcOrd="4" destOrd="0" presId="urn:microsoft.com/office/officeart/2018/5/layout/CenteredIconLabelDescriptionList"/>
    <dgm:cxn modelId="{CEB3BFE8-8700-43A0-9380-ED95B7F0909F}" type="presParOf" srcId="{2642B9F6-AA69-4594-BEA0-0CE5C88D10D8}" destId="{07A86883-5718-4DE5-9289-9E012AA32F4F}" srcOrd="7" destOrd="0" presId="urn:microsoft.com/office/officeart/2018/5/layout/CenteredIconLabelDescriptionList"/>
    <dgm:cxn modelId="{8F93F526-9B0B-4ADF-AACF-6211359655B0}" type="presParOf" srcId="{2642B9F6-AA69-4594-BEA0-0CE5C88D10D8}" destId="{31A9ED6F-E5FF-4449-82C4-ACB4B5C3C0CA}" srcOrd="8" destOrd="0" presId="urn:microsoft.com/office/officeart/2018/5/layout/CenteredIconLabelDescriptionList"/>
    <dgm:cxn modelId="{8E8946D4-1C05-4153-9898-C99D2F8E053F}" type="presParOf" srcId="{31A9ED6F-E5FF-4449-82C4-ACB4B5C3C0CA}" destId="{B6AD0CEB-2BFF-4ACF-AA70-55B9D6C4DE20}" srcOrd="0" destOrd="0" presId="urn:microsoft.com/office/officeart/2018/5/layout/CenteredIconLabelDescriptionList"/>
    <dgm:cxn modelId="{C5A7D589-2671-4101-B42D-576607BA6C69}" type="presParOf" srcId="{31A9ED6F-E5FF-4449-82C4-ACB4B5C3C0CA}" destId="{4790714B-E6FA-4F5D-B7D3-E80D8EEAD622}" srcOrd="1" destOrd="0" presId="urn:microsoft.com/office/officeart/2018/5/layout/CenteredIconLabelDescriptionList"/>
    <dgm:cxn modelId="{CD8B5579-5B47-49C7-BB1C-BD4164364097}" type="presParOf" srcId="{31A9ED6F-E5FF-4449-82C4-ACB4B5C3C0CA}" destId="{882DD5AC-8952-454D-8EE0-04CDD81C883A}" srcOrd="2" destOrd="0" presId="urn:microsoft.com/office/officeart/2018/5/layout/CenteredIconLabelDescriptionList"/>
    <dgm:cxn modelId="{795D4777-A67A-4AFF-BCDD-3EC828D21B69}" type="presParOf" srcId="{31A9ED6F-E5FF-4449-82C4-ACB4B5C3C0CA}" destId="{ABD06468-82E8-4252-9714-ADE515D6A5F0}" srcOrd="3" destOrd="0" presId="urn:microsoft.com/office/officeart/2018/5/layout/CenteredIconLabelDescriptionList"/>
    <dgm:cxn modelId="{753EFAB6-14D9-4617-8FDA-3B4C1F2584F3}" type="presParOf" srcId="{31A9ED6F-E5FF-4449-82C4-ACB4B5C3C0CA}" destId="{EC539C35-2493-4583-86AE-23D292C2248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23EDC2-FB2F-4CCF-AE7D-C68B916378EF}" type="doc">
      <dgm:prSet loTypeId="urn:microsoft.com/office/officeart/2005/8/layout/vList5" loCatId="list" qsTypeId="urn:microsoft.com/office/officeart/2005/8/quickstyle/simple2" qsCatId="simple" csTypeId="urn:microsoft.com/office/officeart/2005/8/colors/accent0_3" csCatId="mainScheme"/>
      <dgm:spPr/>
      <dgm:t>
        <a:bodyPr/>
        <a:lstStyle/>
        <a:p>
          <a:endParaRPr lang="en-US"/>
        </a:p>
      </dgm:t>
    </dgm:pt>
    <dgm:pt modelId="{861C1742-FBCC-4FA0-9F2B-AC6AE14296D2}">
      <dgm:prSet/>
      <dgm:spPr/>
      <dgm:t>
        <a:bodyPr/>
        <a:lstStyle/>
        <a:p>
          <a:pPr>
            <a:lnSpc>
              <a:spcPct val="100000"/>
            </a:lnSpc>
          </a:pPr>
          <a:r>
            <a:rPr lang="en-GB"/>
            <a:t>Safety data interpretation</a:t>
          </a:r>
          <a:endParaRPr lang="en-US"/>
        </a:p>
      </dgm:t>
    </dgm:pt>
    <dgm:pt modelId="{2953BAAF-8D4D-460D-AF54-6DA28A8A0A66}" type="parTrans" cxnId="{28DF8798-57D4-4D07-82C8-6B81D86EF25D}">
      <dgm:prSet/>
      <dgm:spPr/>
      <dgm:t>
        <a:bodyPr/>
        <a:lstStyle/>
        <a:p>
          <a:endParaRPr lang="en-US"/>
        </a:p>
      </dgm:t>
    </dgm:pt>
    <dgm:pt modelId="{EAE1D41B-D126-4FD0-B1C8-9CC12C4A4E5E}" type="sibTrans" cxnId="{28DF8798-57D4-4D07-82C8-6B81D86EF25D}">
      <dgm:prSet/>
      <dgm:spPr/>
      <dgm:t>
        <a:bodyPr/>
        <a:lstStyle/>
        <a:p>
          <a:endParaRPr lang="en-US"/>
        </a:p>
      </dgm:t>
    </dgm:pt>
    <dgm:pt modelId="{587879C6-F5F8-4C03-8D90-236A43FC773B}">
      <dgm:prSet custT="1"/>
      <dgm:spPr/>
      <dgm:t>
        <a:bodyPr/>
        <a:lstStyle/>
        <a:p>
          <a:pPr>
            <a:lnSpc>
              <a:spcPct val="100000"/>
            </a:lnSpc>
          </a:pPr>
          <a:r>
            <a:rPr lang="en-GB" sz="1600" dirty="0"/>
            <a:t>Adverse Events (AEs): Identifying causal links between drug and observed AEs.</a:t>
          </a:r>
          <a:endParaRPr lang="en-US" sz="1600" dirty="0"/>
        </a:p>
      </dgm:t>
    </dgm:pt>
    <dgm:pt modelId="{5F79D74D-BE05-49D1-AB26-1A87C632F848}" type="parTrans" cxnId="{43FCB544-07E2-438E-B5D8-EB1F371C9F4E}">
      <dgm:prSet/>
      <dgm:spPr/>
      <dgm:t>
        <a:bodyPr/>
        <a:lstStyle/>
        <a:p>
          <a:endParaRPr lang="en-US"/>
        </a:p>
      </dgm:t>
    </dgm:pt>
    <dgm:pt modelId="{D42F73E7-A8BC-45CF-B202-416CD242688D}" type="sibTrans" cxnId="{43FCB544-07E2-438E-B5D8-EB1F371C9F4E}">
      <dgm:prSet/>
      <dgm:spPr/>
      <dgm:t>
        <a:bodyPr/>
        <a:lstStyle/>
        <a:p>
          <a:endParaRPr lang="en-US"/>
        </a:p>
      </dgm:t>
    </dgm:pt>
    <dgm:pt modelId="{C49C0AA0-74E9-4828-9108-7DA456353187}">
      <dgm:prSet custT="1"/>
      <dgm:spPr/>
      <dgm:t>
        <a:bodyPr/>
        <a:lstStyle/>
        <a:p>
          <a:pPr>
            <a:lnSpc>
              <a:spcPct val="100000"/>
            </a:lnSpc>
          </a:pPr>
          <a:r>
            <a:rPr lang="en-GB" sz="1600" dirty="0"/>
            <a:t>Thresholds for Toxicity: Distinguishing between side effects and pharmacologically relevant toxicity.</a:t>
          </a:r>
          <a:endParaRPr lang="en-US" sz="1600" dirty="0"/>
        </a:p>
      </dgm:t>
    </dgm:pt>
    <dgm:pt modelId="{6FD47B7E-BBCB-4C69-8F8A-A1880D6BB704}" type="parTrans" cxnId="{F42F0849-FB0E-4206-9A21-8ED937859DD1}">
      <dgm:prSet/>
      <dgm:spPr/>
      <dgm:t>
        <a:bodyPr/>
        <a:lstStyle/>
        <a:p>
          <a:endParaRPr lang="en-US"/>
        </a:p>
      </dgm:t>
    </dgm:pt>
    <dgm:pt modelId="{A534EEAD-33D5-47A0-BB30-D46BFC3643EA}" type="sibTrans" cxnId="{F42F0849-FB0E-4206-9A21-8ED937859DD1}">
      <dgm:prSet/>
      <dgm:spPr/>
      <dgm:t>
        <a:bodyPr/>
        <a:lstStyle/>
        <a:p>
          <a:endParaRPr lang="en-US"/>
        </a:p>
      </dgm:t>
    </dgm:pt>
    <dgm:pt modelId="{D5650A57-97AE-4F80-A9D9-CC7CD459F831}">
      <dgm:prSet/>
      <dgm:spPr/>
      <dgm:t>
        <a:bodyPr/>
        <a:lstStyle/>
        <a:p>
          <a:pPr>
            <a:lnSpc>
              <a:spcPct val="100000"/>
            </a:lnSpc>
          </a:pPr>
          <a:r>
            <a:rPr lang="en-GB"/>
            <a:t>Pharmacokinetic Variability</a:t>
          </a:r>
          <a:endParaRPr lang="en-US"/>
        </a:p>
      </dgm:t>
    </dgm:pt>
    <dgm:pt modelId="{E431106B-ADFC-44F3-907E-665AB751CE72}" type="parTrans" cxnId="{B34E74C7-D3DE-4DB3-A946-EF1EC376416A}">
      <dgm:prSet/>
      <dgm:spPr/>
      <dgm:t>
        <a:bodyPr/>
        <a:lstStyle/>
        <a:p>
          <a:endParaRPr lang="en-US"/>
        </a:p>
      </dgm:t>
    </dgm:pt>
    <dgm:pt modelId="{FCE77235-F234-44F5-B4C4-9F8DDE2D4950}" type="sibTrans" cxnId="{B34E74C7-D3DE-4DB3-A946-EF1EC376416A}">
      <dgm:prSet/>
      <dgm:spPr/>
      <dgm:t>
        <a:bodyPr/>
        <a:lstStyle/>
        <a:p>
          <a:endParaRPr lang="en-US"/>
        </a:p>
      </dgm:t>
    </dgm:pt>
    <dgm:pt modelId="{2DDE3C2E-8840-4A23-9C26-0F3F1392270C}">
      <dgm:prSet/>
      <dgm:spPr/>
      <dgm:t>
        <a:bodyPr/>
        <a:lstStyle/>
        <a:p>
          <a:pPr>
            <a:lnSpc>
              <a:spcPct val="100000"/>
            </a:lnSpc>
          </a:pPr>
          <a:r>
            <a:rPr lang="en-GB"/>
            <a:t>Understanding inter-individual variability in drug absorption, distribution, metabolism, and excretion (ADME).</a:t>
          </a:r>
          <a:endParaRPr lang="en-US"/>
        </a:p>
      </dgm:t>
    </dgm:pt>
    <dgm:pt modelId="{DD910FB1-502B-4839-866B-4E41700C1280}" type="parTrans" cxnId="{5A9725B5-E48D-4853-99DC-A36B7D5BD3FC}">
      <dgm:prSet/>
      <dgm:spPr/>
      <dgm:t>
        <a:bodyPr/>
        <a:lstStyle/>
        <a:p>
          <a:endParaRPr lang="en-US"/>
        </a:p>
      </dgm:t>
    </dgm:pt>
    <dgm:pt modelId="{93570832-6DEC-4F34-B5A5-A95337F95A2F}" type="sibTrans" cxnId="{5A9725B5-E48D-4853-99DC-A36B7D5BD3FC}">
      <dgm:prSet/>
      <dgm:spPr/>
      <dgm:t>
        <a:bodyPr/>
        <a:lstStyle/>
        <a:p>
          <a:endParaRPr lang="en-US"/>
        </a:p>
      </dgm:t>
    </dgm:pt>
    <dgm:pt modelId="{5F20B3E3-7164-48BB-B28F-A20EE8600168}">
      <dgm:prSet/>
      <dgm:spPr/>
      <dgm:t>
        <a:bodyPr/>
        <a:lstStyle/>
        <a:p>
          <a:pPr>
            <a:lnSpc>
              <a:spcPct val="100000"/>
            </a:lnSpc>
          </a:pPr>
          <a:r>
            <a:rPr lang="en-GB"/>
            <a:t>Impact of genetic polymorphisms on drug metabolism (CYP450, UGT, etc.).</a:t>
          </a:r>
          <a:endParaRPr lang="en-US"/>
        </a:p>
      </dgm:t>
    </dgm:pt>
    <dgm:pt modelId="{6CAEE938-7B4E-4182-B1A4-4A6625B804A7}" type="parTrans" cxnId="{D5E6E4F9-5B66-4D7E-973C-D8E4B0C5BA24}">
      <dgm:prSet/>
      <dgm:spPr/>
      <dgm:t>
        <a:bodyPr/>
        <a:lstStyle/>
        <a:p>
          <a:endParaRPr lang="en-US"/>
        </a:p>
      </dgm:t>
    </dgm:pt>
    <dgm:pt modelId="{3A4E6DE5-2F22-415E-89F8-79EB3A77674B}" type="sibTrans" cxnId="{D5E6E4F9-5B66-4D7E-973C-D8E4B0C5BA24}">
      <dgm:prSet/>
      <dgm:spPr/>
      <dgm:t>
        <a:bodyPr/>
        <a:lstStyle/>
        <a:p>
          <a:endParaRPr lang="en-US"/>
        </a:p>
      </dgm:t>
    </dgm:pt>
    <dgm:pt modelId="{0A9F6AFE-B8E3-45D0-AF68-EB67F6DA2BD2}">
      <dgm:prSet/>
      <dgm:spPr/>
      <dgm:t>
        <a:bodyPr/>
        <a:lstStyle/>
        <a:p>
          <a:pPr>
            <a:lnSpc>
              <a:spcPct val="100000"/>
            </a:lnSpc>
          </a:pPr>
          <a:r>
            <a:rPr lang="en-GB"/>
            <a:t>Generalisation to Larger Populations</a:t>
          </a:r>
          <a:endParaRPr lang="en-US"/>
        </a:p>
      </dgm:t>
    </dgm:pt>
    <dgm:pt modelId="{613A034B-98DD-47A3-8AE7-F8FF2406AF6A}" type="parTrans" cxnId="{2DC4D98F-991A-462B-81C7-AE768434D26D}">
      <dgm:prSet/>
      <dgm:spPr/>
      <dgm:t>
        <a:bodyPr/>
        <a:lstStyle/>
        <a:p>
          <a:endParaRPr lang="en-US"/>
        </a:p>
      </dgm:t>
    </dgm:pt>
    <dgm:pt modelId="{9D54518D-6183-40F2-A598-D1FFF33A7B34}" type="sibTrans" cxnId="{2DC4D98F-991A-462B-81C7-AE768434D26D}">
      <dgm:prSet/>
      <dgm:spPr/>
      <dgm:t>
        <a:bodyPr/>
        <a:lstStyle/>
        <a:p>
          <a:endParaRPr lang="en-US"/>
        </a:p>
      </dgm:t>
    </dgm:pt>
    <dgm:pt modelId="{AE5EB47C-17D6-48B4-85CA-107C5C1C3A4E}">
      <dgm:prSet/>
      <dgm:spPr/>
      <dgm:t>
        <a:bodyPr/>
        <a:lstStyle/>
        <a:p>
          <a:pPr>
            <a:lnSpc>
              <a:spcPct val="100000"/>
            </a:lnSpc>
          </a:pPr>
          <a:r>
            <a:rPr lang="en-GB"/>
            <a:t>Translating findings from healthy volunteers to patient populations.</a:t>
          </a:r>
          <a:endParaRPr lang="en-US"/>
        </a:p>
      </dgm:t>
    </dgm:pt>
    <dgm:pt modelId="{927942C4-92B8-4BC1-8B6E-0AA6F0278E57}" type="parTrans" cxnId="{66CE9F73-CCC4-4792-8807-29076E8A77D6}">
      <dgm:prSet/>
      <dgm:spPr/>
      <dgm:t>
        <a:bodyPr/>
        <a:lstStyle/>
        <a:p>
          <a:endParaRPr lang="en-US"/>
        </a:p>
      </dgm:t>
    </dgm:pt>
    <dgm:pt modelId="{652FD8F4-3B60-431F-8C4A-213F9EDEC67F}" type="sibTrans" cxnId="{66CE9F73-CCC4-4792-8807-29076E8A77D6}">
      <dgm:prSet/>
      <dgm:spPr/>
      <dgm:t>
        <a:bodyPr/>
        <a:lstStyle/>
        <a:p>
          <a:endParaRPr lang="en-US"/>
        </a:p>
      </dgm:t>
    </dgm:pt>
    <dgm:pt modelId="{B87A56EB-E2F5-49A4-8F67-1B5377A1739E}">
      <dgm:prSet/>
      <dgm:spPr/>
      <dgm:t>
        <a:bodyPr/>
        <a:lstStyle/>
        <a:p>
          <a:pPr>
            <a:lnSpc>
              <a:spcPct val="100000"/>
            </a:lnSpc>
          </a:pPr>
          <a:r>
            <a:rPr lang="en-GB"/>
            <a:t>Considerations for underlying diseases or drug interactions in later-phase trials.</a:t>
          </a:r>
          <a:endParaRPr lang="en-US"/>
        </a:p>
      </dgm:t>
    </dgm:pt>
    <dgm:pt modelId="{4AA7BC9A-E6A4-4E89-A3FC-4DCDE22DDD7B}" type="parTrans" cxnId="{D491C425-CB13-4AE3-9CFC-CE3EAB3D23AA}">
      <dgm:prSet/>
      <dgm:spPr/>
      <dgm:t>
        <a:bodyPr/>
        <a:lstStyle/>
        <a:p>
          <a:endParaRPr lang="en-US"/>
        </a:p>
      </dgm:t>
    </dgm:pt>
    <dgm:pt modelId="{DA6BCE57-E71F-478B-BF2D-F3A3A5FDC880}" type="sibTrans" cxnId="{D491C425-CB13-4AE3-9CFC-CE3EAB3D23AA}">
      <dgm:prSet/>
      <dgm:spPr/>
      <dgm:t>
        <a:bodyPr/>
        <a:lstStyle/>
        <a:p>
          <a:endParaRPr lang="en-US"/>
        </a:p>
      </dgm:t>
    </dgm:pt>
    <dgm:pt modelId="{28848C5F-3A5E-4390-9D34-32AFA3B2729E}">
      <dgm:prSet/>
      <dgm:spPr/>
      <dgm:t>
        <a:bodyPr/>
        <a:lstStyle/>
        <a:p>
          <a:pPr>
            <a:lnSpc>
              <a:spcPct val="100000"/>
            </a:lnSpc>
          </a:pPr>
          <a:r>
            <a:rPr lang="en-GB"/>
            <a:t>Ethical Considerations:</a:t>
          </a:r>
          <a:endParaRPr lang="en-US"/>
        </a:p>
      </dgm:t>
    </dgm:pt>
    <dgm:pt modelId="{3FDA4AC9-2F9F-42AD-9DF2-3A2292BCD59C}" type="parTrans" cxnId="{E42F409E-C315-41F2-A978-E264885A18DF}">
      <dgm:prSet/>
      <dgm:spPr/>
      <dgm:t>
        <a:bodyPr/>
        <a:lstStyle/>
        <a:p>
          <a:endParaRPr lang="en-US"/>
        </a:p>
      </dgm:t>
    </dgm:pt>
    <dgm:pt modelId="{B8378B1A-00F7-4A18-BDAB-35F1F9CA944F}" type="sibTrans" cxnId="{E42F409E-C315-41F2-A978-E264885A18DF}">
      <dgm:prSet/>
      <dgm:spPr/>
      <dgm:t>
        <a:bodyPr/>
        <a:lstStyle/>
        <a:p>
          <a:endParaRPr lang="en-US"/>
        </a:p>
      </dgm:t>
    </dgm:pt>
    <dgm:pt modelId="{16036D89-F236-4183-993B-1927DFD098CE}">
      <dgm:prSet/>
      <dgm:spPr/>
      <dgm:t>
        <a:bodyPr/>
        <a:lstStyle/>
        <a:p>
          <a:pPr>
            <a:lnSpc>
              <a:spcPct val="100000"/>
            </a:lnSpc>
          </a:pPr>
          <a:r>
            <a:rPr lang="en-GB"/>
            <a:t>Balancing scientific goals with participant safety. </a:t>
          </a:r>
          <a:endParaRPr lang="en-US"/>
        </a:p>
      </dgm:t>
    </dgm:pt>
    <dgm:pt modelId="{6A9F6807-9E20-4D53-946A-3A3E684D088F}" type="parTrans" cxnId="{336CA029-1A76-4EA7-B16E-E4455747DF5F}">
      <dgm:prSet/>
      <dgm:spPr/>
      <dgm:t>
        <a:bodyPr/>
        <a:lstStyle/>
        <a:p>
          <a:endParaRPr lang="en-US"/>
        </a:p>
      </dgm:t>
    </dgm:pt>
    <dgm:pt modelId="{75C9D7D1-A728-4DE5-80CE-C1578768CECA}" type="sibTrans" cxnId="{336CA029-1A76-4EA7-B16E-E4455747DF5F}">
      <dgm:prSet/>
      <dgm:spPr/>
      <dgm:t>
        <a:bodyPr/>
        <a:lstStyle/>
        <a:p>
          <a:endParaRPr lang="en-US"/>
        </a:p>
      </dgm:t>
    </dgm:pt>
    <dgm:pt modelId="{E1E7F1B2-1868-4E6B-85B6-30F9013DE181}">
      <dgm:prSet/>
      <dgm:spPr/>
      <dgm:t>
        <a:bodyPr/>
        <a:lstStyle/>
        <a:p>
          <a:pPr>
            <a:lnSpc>
              <a:spcPct val="100000"/>
            </a:lnSpc>
          </a:pPr>
          <a:r>
            <a:rPr lang="en-GB"/>
            <a:t>Regulatory oversight and informed consent processes.</a:t>
          </a:r>
          <a:endParaRPr lang="en-US"/>
        </a:p>
      </dgm:t>
    </dgm:pt>
    <dgm:pt modelId="{2B5CC681-05E6-4B37-9389-D7357E96EAA7}" type="parTrans" cxnId="{72CBCCB9-ADD1-4BE2-A283-F74DE99193ED}">
      <dgm:prSet/>
      <dgm:spPr/>
      <dgm:t>
        <a:bodyPr/>
        <a:lstStyle/>
        <a:p>
          <a:endParaRPr lang="en-US"/>
        </a:p>
      </dgm:t>
    </dgm:pt>
    <dgm:pt modelId="{F8DB5D53-8232-4182-B8A8-886F1C8B6F05}" type="sibTrans" cxnId="{72CBCCB9-ADD1-4BE2-A283-F74DE99193ED}">
      <dgm:prSet/>
      <dgm:spPr/>
      <dgm:t>
        <a:bodyPr/>
        <a:lstStyle/>
        <a:p>
          <a:endParaRPr lang="en-US"/>
        </a:p>
      </dgm:t>
    </dgm:pt>
    <dgm:pt modelId="{91472738-4BA9-44EE-8007-B9DB74F3B699}" type="pres">
      <dgm:prSet presAssocID="{F223EDC2-FB2F-4CCF-AE7D-C68B916378EF}" presName="Name0" presStyleCnt="0">
        <dgm:presLayoutVars>
          <dgm:dir/>
          <dgm:animLvl val="lvl"/>
          <dgm:resizeHandles val="exact"/>
        </dgm:presLayoutVars>
      </dgm:prSet>
      <dgm:spPr/>
    </dgm:pt>
    <dgm:pt modelId="{FBD017E5-3B9D-4C20-9DE4-CD8B4B9BB7B8}" type="pres">
      <dgm:prSet presAssocID="{861C1742-FBCC-4FA0-9F2B-AC6AE14296D2}" presName="linNode" presStyleCnt="0"/>
      <dgm:spPr/>
    </dgm:pt>
    <dgm:pt modelId="{5E463A60-1DE0-440E-8474-614544D86413}" type="pres">
      <dgm:prSet presAssocID="{861C1742-FBCC-4FA0-9F2B-AC6AE14296D2}" presName="parentText" presStyleLbl="node1" presStyleIdx="0" presStyleCnt="4">
        <dgm:presLayoutVars>
          <dgm:chMax val="1"/>
          <dgm:bulletEnabled val="1"/>
        </dgm:presLayoutVars>
      </dgm:prSet>
      <dgm:spPr/>
    </dgm:pt>
    <dgm:pt modelId="{3B04FA71-FD1E-4FEC-B20C-6943484369A1}" type="pres">
      <dgm:prSet presAssocID="{861C1742-FBCC-4FA0-9F2B-AC6AE14296D2}" presName="descendantText" presStyleLbl="alignAccFollowNode1" presStyleIdx="0" presStyleCnt="4">
        <dgm:presLayoutVars>
          <dgm:bulletEnabled val="1"/>
        </dgm:presLayoutVars>
      </dgm:prSet>
      <dgm:spPr/>
    </dgm:pt>
    <dgm:pt modelId="{64C9268B-97F5-4AAF-A897-826BB502B6D9}" type="pres">
      <dgm:prSet presAssocID="{EAE1D41B-D126-4FD0-B1C8-9CC12C4A4E5E}" presName="sp" presStyleCnt="0"/>
      <dgm:spPr/>
    </dgm:pt>
    <dgm:pt modelId="{C04B6E15-D7AC-4D45-9AAE-FEDCCB89DF28}" type="pres">
      <dgm:prSet presAssocID="{D5650A57-97AE-4F80-A9D9-CC7CD459F831}" presName="linNode" presStyleCnt="0"/>
      <dgm:spPr/>
    </dgm:pt>
    <dgm:pt modelId="{ED15F7E0-F501-4663-9FAF-6423EEBA3482}" type="pres">
      <dgm:prSet presAssocID="{D5650A57-97AE-4F80-A9D9-CC7CD459F831}" presName="parentText" presStyleLbl="node1" presStyleIdx="1" presStyleCnt="4">
        <dgm:presLayoutVars>
          <dgm:chMax val="1"/>
          <dgm:bulletEnabled val="1"/>
        </dgm:presLayoutVars>
      </dgm:prSet>
      <dgm:spPr/>
    </dgm:pt>
    <dgm:pt modelId="{EF5EA633-75EF-4C9A-A3E7-2575928D3026}" type="pres">
      <dgm:prSet presAssocID="{D5650A57-97AE-4F80-A9D9-CC7CD459F831}" presName="descendantText" presStyleLbl="alignAccFollowNode1" presStyleIdx="1" presStyleCnt="4">
        <dgm:presLayoutVars>
          <dgm:bulletEnabled val="1"/>
        </dgm:presLayoutVars>
      </dgm:prSet>
      <dgm:spPr/>
    </dgm:pt>
    <dgm:pt modelId="{70BF5C8A-F7E3-4F11-8DC9-B5C05DB6680A}" type="pres">
      <dgm:prSet presAssocID="{FCE77235-F234-44F5-B4C4-9F8DDE2D4950}" presName="sp" presStyleCnt="0"/>
      <dgm:spPr/>
    </dgm:pt>
    <dgm:pt modelId="{66EA9F49-D292-4A04-B2BF-BF6CB2CB2492}" type="pres">
      <dgm:prSet presAssocID="{0A9F6AFE-B8E3-45D0-AF68-EB67F6DA2BD2}" presName="linNode" presStyleCnt="0"/>
      <dgm:spPr/>
    </dgm:pt>
    <dgm:pt modelId="{FEA8B3C3-7C61-44E9-BDF0-BBE83E3F9F61}" type="pres">
      <dgm:prSet presAssocID="{0A9F6AFE-B8E3-45D0-AF68-EB67F6DA2BD2}" presName="parentText" presStyleLbl="node1" presStyleIdx="2" presStyleCnt="4">
        <dgm:presLayoutVars>
          <dgm:chMax val="1"/>
          <dgm:bulletEnabled val="1"/>
        </dgm:presLayoutVars>
      </dgm:prSet>
      <dgm:spPr/>
    </dgm:pt>
    <dgm:pt modelId="{ADA3973C-C983-47B1-9E25-CDA44D75D3C0}" type="pres">
      <dgm:prSet presAssocID="{0A9F6AFE-B8E3-45D0-AF68-EB67F6DA2BD2}" presName="descendantText" presStyleLbl="alignAccFollowNode1" presStyleIdx="2" presStyleCnt="4">
        <dgm:presLayoutVars>
          <dgm:bulletEnabled val="1"/>
        </dgm:presLayoutVars>
      </dgm:prSet>
      <dgm:spPr/>
    </dgm:pt>
    <dgm:pt modelId="{4953EBC2-34B1-4D6F-8395-894574DCA51A}" type="pres">
      <dgm:prSet presAssocID="{9D54518D-6183-40F2-A598-D1FFF33A7B34}" presName="sp" presStyleCnt="0"/>
      <dgm:spPr/>
    </dgm:pt>
    <dgm:pt modelId="{1B976CD7-1B12-4DF3-8064-C638E5B42B74}" type="pres">
      <dgm:prSet presAssocID="{28848C5F-3A5E-4390-9D34-32AFA3B2729E}" presName="linNode" presStyleCnt="0"/>
      <dgm:spPr/>
    </dgm:pt>
    <dgm:pt modelId="{946CECAC-A5C8-44A1-9E07-974F80DC5324}" type="pres">
      <dgm:prSet presAssocID="{28848C5F-3A5E-4390-9D34-32AFA3B2729E}" presName="parentText" presStyleLbl="node1" presStyleIdx="3" presStyleCnt="4">
        <dgm:presLayoutVars>
          <dgm:chMax val="1"/>
          <dgm:bulletEnabled val="1"/>
        </dgm:presLayoutVars>
      </dgm:prSet>
      <dgm:spPr/>
    </dgm:pt>
    <dgm:pt modelId="{C8B6E4FE-816A-4AF4-9A62-1D38F5FC4F78}" type="pres">
      <dgm:prSet presAssocID="{28848C5F-3A5E-4390-9D34-32AFA3B2729E}" presName="descendantText" presStyleLbl="alignAccFollowNode1" presStyleIdx="3" presStyleCnt="4">
        <dgm:presLayoutVars>
          <dgm:bulletEnabled val="1"/>
        </dgm:presLayoutVars>
      </dgm:prSet>
      <dgm:spPr/>
    </dgm:pt>
  </dgm:ptLst>
  <dgm:cxnLst>
    <dgm:cxn modelId="{5B7FDF06-533F-4C1E-933D-9728CCEB3B2A}" type="presOf" srcId="{F223EDC2-FB2F-4CCF-AE7D-C68B916378EF}" destId="{91472738-4BA9-44EE-8007-B9DB74F3B699}" srcOrd="0" destOrd="0" presId="urn:microsoft.com/office/officeart/2005/8/layout/vList5"/>
    <dgm:cxn modelId="{77286716-07AE-4DD1-B589-604FC3BDA326}" type="presOf" srcId="{E1E7F1B2-1868-4E6B-85B6-30F9013DE181}" destId="{C8B6E4FE-816A-4AF4-9A62-1D38F5FC4F78}" srcOrd="0" destOrd="1" presId="urn:microsoft.com/office/officeart/2005/8/layout/vList5"/>
    <dgm:cxn modelId="{D491C425-CB13-4AE3-9CFC-CE3EAB3D23AA}" srcId="{0A9F6AFE-B8E3-45D0-AF68-EB67F6DA2BD2}" destId="{B87A56EB-E2F5-49A4-8F67-1B5377A1739E}" srcOrd="1" destOrd="0" parTransId="{4AA7BC9A-E6A4-4E89-A3FC-4DCDE22DDD7B}" sibTransId="{DA6BCE57-E71F-478B-BF2D-F3A3A5FDC880}"/>
    <dgm:cxn modelId="{336CA029-1A76-4EA7-B16E-E4455747DF5F}" srcId="{28848C5F-3A5E-4390-9D34-32AFA3B2729E}" destId="{16036D89-F236-4183-993B-1927DFD098CE}" srcOrd="0" destOrd="0" parTransId="{6A9F6807-9E20-4D53-946A-3A3E684D088F}" sibTransId="{75C9D7D1-A728-4DE5-80CE-C1578768CECA}"/>
    <dgm:cxn modelId="{D1B31A37-C97D-4B7B-B5F8-255DC7E67B25}" type="presOf" srcId="{16036D89-F236-4183-993B-1927DFD098CE}" destId="{C8B6E4FE-816A-4AF4-9A62-1D38F5FC4F78}" srcOrd="0" destOrd="0" presId="urn:microsoft.com/office/officeart/2005/8/layout/vList5"/>
    <dgm:cxn modelId="{4388813E-62E6-4070-B83E-C9011ADCDADA}" type="presOf" srcId="{C49C0AA0-74E9-4828-9108-7DA456353187}" destId="{3B04FA71-FD1E-4FEC-B20C-6943484369A1}" srcOrd="0" destOrd="1" presId="urn:microsoft.com/office/officeart/2005/8/layout/vList5"/>
    <dgm:cxn modelId="{43FCB544-07E2-438E-B5D8-EB1F371C9F4E}" srcId="{861C1742-FBCC-4FA0-9F2B-AC6AE14296D2}" destId="{587879C6-F5F8-4C03-8D90-236A43FC773B}" srcOrd="0" destOrd="0" parTransId="{5F79D74D-BE05-49D1-AB26-1A87C632F848}" sibTransId="{D42F73E7-A8BC-45CF-B202-416CD242688D}"/>
    <dgm:cxn modelId="{F42F0849-FB0E-4206-9A21-8ED937859DD1}" srcId="{861C1742-FBCC-4FA0-9F2B-AC6AE14296D2}" destId="{C49C0AA0-74E9-4828-9108-7DA456353187}" srcOrd="1" destOrd="0" parTransId="{6FD47B7E-BBCB-4C69-8F8A-A1880D6BB704}" sibTransId="{A534EEAD-33D5-47A0-BB30-D46BFC3643EA}"/>
    <dgm:cxn modelId="{66CE9F73-CCC4-4792-8807-29076E8A77D6}" srcId="{0A9F6AFE-B8E3-45D0-AF68-EB67F6DA2BD2}" destId="{AE5EB47C-17D6-48B4-85CA-107C5C1C3A4E}" srcOrd="0" destOrd="0" parTransId="{927942C4-92B8-4BC1-8B6E-0AA6F0278E57}" sibTransId="{652FD8F4-3B60-431F-8C4A-213F9EDEC67F}"/>
    <dgm:cxn modelId="{CA124055-FCEF-466C-A5C3-0E1C2B686A5D}" type="presOf" srcId="{B87A56EB-E2F5-49A4-8F67-1B5377A1739E}" destId="{ADA3973C-C983-47B1-9E25-CDA44D75D3C0}" srcOrd="0" destOrd="1" presId="urn:microsoft.com/office/officeart/2005/8/layout/vList5"/>
    <dgm:cxn modelId="{BB601179-4397-4082-9236-51AFD5FB9C32}" type="presOf" srcId="{0A9F6AFE-B8E3-45D0-AF68-EB67F6DA2BD2}" destId="{FEA8B3C3-7C61-44E9-BDF0-BBE83E3F9F61}" srcOrd="0" destOrd="0" presId="urn:microsoft.com/office/officeart/2005/8/layout/vList5"/>
    <dgm:cxn modelId="{5AC0BD81-C30B-40F7-8C36-01DBF408FA4D}" type="presOf" srcId="{2DDE3C2E-8840-4A23-9C26-0F3F1392270C}" destId="{EF5EA633-75EF-4C9A-A3E7-2575928D3026}" srcOrd="0" destOrd="0" presId="urn:microsoft.com/office/officeart/2005/8/layout/vList5"/>
    <dgm:cxn modelId="{2DC4D98F-991A-462B-81C7-AE768434D26D}" srcId="{F223EDC2-FB2F-4CCF-AE7D-C68B916378EF}" destId="{0A9F6AFE-B8E3-45D0-AF68-EB67F6DA2BD2}" srcOrd="2" destOrd="0" parTransId="{613A034B-98DD-47A3-8AE7-F8FF2406AF6A}" sibTransId="{9D54518D-6183-40F2-A598-D1FFF33A7B34}"/>
    <dgm:cxn modelId="{28DF8798-57D4-4D07-82C8-6B81D86EF25D}" srcId="{F223EDC2-FB2F-4CCF-AE7D-C68B916378EF}" destId="{861C1742-FBCC-4FA0-9F2B-AC6AE14296D2}" srcOrd="0" destOrd="0" parTransId="{2953BAAF-8D4D-460D-AF54-6DA28A8A0A66}" sibTransId="{EAE1D41B-D126-4FD0-B1C8-9CC12C4A4E5E}"/>
    <dgm:cxn modelId="{E42F409E-C315-41F2-A978-E264885A18DF}" srcId="{F223EDC2-FB2F-4CCF-AE7D-C68B916378EF}" destId="{28848C5F-3A5E-4390-9D34-32AFA3B2729E}" srcOrd="3" destOrd="0" parTransId="{3FDA4AC9-2F9F-42AD-9DF2-3A2292BCD59C}" sibTransId="{B8378B1A-00F7-4A18-BDAB-35F1F9CA944F}"/>
    <dgm:cxn modelId="{D6523EB2-BB74-406C-9870-B251CF54F7C9}" type="presOf" srcId="{28848C5F-3A5E-4390-9D34-32AFA3B2729E}" destId="{946CECAC-A5C8-44A1-9E07-974F80DC5324}" srcOrd="0" destOrd="0" presId="urn:microsoft.com/office/officeart/2005/8/layout/vList5"/>
    <dgm:cxn modelId="{5A9725B5-E48D-4853-99DC-A36B7D5BD3FC}" srcId="{D5650A57-97AE-4F80-A9D9-CC7CD459F831}" destId="{2DDE3C2E-8840-4A23-9C26-0F3F1392270C}" srcOrd="0" destOrd="0" parTransId="{DD910FB1-502B-4839-866B-4E41700C1280}" sibTransId="{93570832-6DEC-4F34-B5A5-A95337F95A2F}"/>
    <dgm:cxn modelId="{747DCCB6-D9F5-4375-BFE1-A5EF2CB8170B}" type="presOf" srcId="{D5650A57-97AE-4F80-A9D9-CC7CD459F831}" destId="{ED15F7E0-F501-4663-9FAF-6423EEBA3482}" srcOrd="0" destOrd="0" presId="urn:microsoft.com/office/officeart/2005/8/layout/vList5"/>
    <dgm:cxn modelId="{72CBCCB9-ADD1-4BE2-A283-F74DE99193ED}" srcId="{28848C5F-3A5E-4390-9D34-32AFA3B2729E}" destId="{E1E7F1B2-1868-4E6B-85B6-30F9013DE181}" srcOrd="1" destOrd="0" parTransId="{2B5CC681-05E6-4B37-9389-D7357E96EAA7}" sibTransId="{F8DB5D53-8232-4182-B8A8-886F1C8B6F05}"/>
    <dgm:cxn modelId="{347E26BA-5805-4B77-B716-81326990A94C}" type="presOf" srcId="{587879C6-F5F8-4C03-8D90-236A43FC773B}" destId="{3B04FA71-FD1E-4FEC-B20C-6943484369A1}" srcOrd="0" destOrd="0" presId="urn:microsoft.com/office/officeart/2005/8/layout/vList5"/>
    <dgm:cxn modelId="{B34E74C7-D3DE-4DB3-A946-EF1EC376416A}" srcId="{F223EDC2-FB2F-4CCF-AE7D-C68B916378EF}" destId="{D5650A57-97AE-4F80-A9D9-CC7CD459F831}" srcOrd="1" destOrd="0" parTransId="{E431106B-ADFC-44F3-907E-665AB751CE72}" sibTransId="{FCE77235-F234-44F5-B4C4-9F8DDE2D4950}"/>
    <dgm:cxn modelId="{18053BD6-5204-40C4-A868-EF12AA293241}" type="presOf" srcId="{5F20B3E3-7164-48BB-B28F-A20EE8600168}" destId="{EF5EA633-75EF-4C9A-A3E7-2575928D3026}" srcOrd="0" destOrd="1" presId="urn:microsoft.com/office/officeart/2005/8/layout/vList5"/>
    <dgm:cxn modelId="{10E671F0-3EE2-430E-BD03-2FF13BA3A0D3}" type="presOf" srcId="{861C1742-FBCC-4FA0-9F2B-AC6AE14296D2}" destId="{5E463A60-1DE0-440E-8474-614544D86413}" srcOrd="0" destOrd="0" presId="urn:microsoft.com/office/officeart/2005/8/layout/vList5"/>
    <dgm:cxn modelId="{D5E6E4F9-5B66-4D7E-973C-D8E4B0C5BA24}" srcId="{D5650A57-97AE-4F80-A9D9-CC7CD459F831}" destId="{5F20B3E3-7164-48BB-B28F-A20EE8600168}" srcOrd="1" destOrd="0" parTransId="{6CAEE938-7B4E-4182-B1A4-4A6625B804A7}" sibTransId="{3A4E6DE5-2F22-415E-89F8-79EB3A77674B}"/>
    <dgm:cxn modelId="{ABBD90FE-703F-45F8-A685-F5E47537A392}" type="presOf" srcId="{AE5EB47C-17D6-48B4-85CA-107C5C1C3A4E}" destId="{ADA3973C-C983-47B1-9E25-CDA44D75D3C0}" srcOrd="0" destOrd="0" presId="urn:microsoft.com/office/officeart/2005/8/layout/vList5"/>
    <dgm:cxn modelId="{4A5546FC-F41A-4455-A704-41D3E7D9B3A3}" type="presParOf" srcId="{91472738-4BA9-44EE-8007-B9DB74F3B699}" destId="{FBD017E5-3B9D-4C20-9DE4-CD8B4B9BB7B8}" srcOrd="0" destOrd="0" presId="urn:microsoft.com/office/officeart/2005/8/layout/vList5"/>
    <dgm:cxn modelId="{630DCE31-DC22-41C0-A389-A869AD978949}" type="presParOf" srcId="{FBD017E5-3B9D-4C20-9DE4-CD8B4B9BB7B8}" destId="{5E463A60-1DE0-440E-8474-614544D86413}" srcOrd="0" destOrd="0" presId="urn:microsoft.com/office/officeart/2005/8/layout/vList5"/>
    <dgm:cxn modelId="{F13088A7-9696-4170-9CD1-E21E1610C0AB}" type="presParOf" srcId="{FBD017E5-3B9D-4C20-9DE4-CD8B4B9BB7B8}" destId="{3B04FA71-FD1E-4FEC-B20C-6943484369A1}" srcOrd="1" destOrd="0" presId="urn:microsoft.com/office/officeart/2005/8/layout/vList5"/>
    <dgm:cxn modelId="{6DBF8998-58C0-4EA2-9DF8-2F3573FA38B2}" type="presParOf" srcId="{91472738-4BA9-44EE-8007-B9DB74F3B699}" destId="{64C9268B-97F5-4AAF-A897-826BB502B6D9}" srcOrd="1" destOrd="0" presId="urn:microsoft.com/office/officeart/2005/8/layout/vList5"/>
    <dgm:cxn modelId="{ECEBA1A0-DD2F-45F6-A15E-DA05C9B0DDC8}" type="presParOf" srcId="{91472738-4BA9-44EE-8007-B9DB74F3B699}" destId="{C04B6E15-D7AC-4D45-9AAE-FEDCCB89DF28}" srcOrd="2" destOrd="0" presId="urn:microsoft.com/office/officeart/2005/8/layout/vList5"/>
    <dgm:cxn modelId="{6B5C80DF-2AA6-4FFC-A8C5-F8771AD462B0}" type="presParOf" srcId="{C04B6E15-D7AC-4D45-9AAE-FEDCCB89DF28}" destId="{ED15F7E0-F501-4663-9FAF-6423EEBA3482}" srcOrd="0" destOrd="0" presId="urn:microsoft.com/office/officeart/2005/8/layout/vList5"/>
    <dgm:cxn modelId="{C000DC6C-EB11-4177-BF61-B3F3369BA845}" type="presParOf" srcId="{C04B6E15-D7AC-4D45-9AAE-FEDCCB89DF28}" destId="{EF5EA633-75EF-4C9A-A3E7-2575928D3026}" srcOrd="1" destOrd="0" presId="urn:microsoft.com/office/officeart/2005/8/layout/vList5"/>
    <dgm:cxn modelId="{576D5D53-3708-496B-B26C-F2D438EB7BF9}" type="presParOf" srcId="{91472738-4BA9-44EE-8007-B9DB74F3B699}" destId="{70BF5C8A-F7E3-4F11-8DC9-B5C05DB6680A}" srcOrd="3" destOrd="0" presId="urn:microsoft.com/office/officeart/2005/8/layout/vList5"/>
    <dgm:cxn modelId="{5A902B64-E3A6-4780-8724-470AB5B0EA6E}" type="presParOf" srcId="{91472738-4BA9-44EE-8007-B9DB74F3B699}" destId="{66EA9F49-D292-4A04-B2BF-BF6CB2CB2492}" srcOrd="4" destOrd="0" presId="urn:microsoft.com/office/officeart/2005/8/layout/vList5"/>
    <dgm:cxn modelId="{DD0BE2D0-6E0D-42FF-8F64-E83189D1EB80}" type="presParOf" srcId="{66EA9F49-D292-4A04-B2BF-BF6CB2CB2492}" destId="{FEA8B3C3-7C61-44E9-BDF0-BBE83E3F9F61}" srcOrd="0" destOrd="0" presId="urn:microsoft.com/office/officeart/2005/8/layout/vList5"/>
    <dgm:cxn modelId="{CF72818A-2631-4BFD-9334-2B46A552A114}" type="presParOf" srcId="{66EA9F49-D292-4A04-B2BF-BF6CB2CB2492}" destId="{ADA3973C-C983-47B1-9E25-CDA44D75D3C0}" srcOrd="1" destOrd="0" presId="urn:microsoft.com/office/officeart/2005/8/layout/vList5"/>
    <dgm:cxn modelId="{DF0B8769-D713-432F-A0C5-DAE80613F067}" type="presParOf" srcId="{91472738-4BA9-44EE-8007-B9DB74F3B699}" destId="{4953EBC2-34B1-4D6F-8395-894574DCA51A}" srcOrd="5" destOrd="0" presId="urn:microsoft.com/office/officeart/2005/8/layout/vList5"/>
    <dgm:cxn modelId="{8DE18A4B-13AF-4AFA-8FDE-AC90B504A08D}" type="presParOf" srcId="{91472738-4BA9-44EE-8007-B9DB74F3B699}" destId="{1B976CD7-1B12-4DF3-8064-C638E5B42B74}" srcOrd="6" destOrd="0" presId="urn:microsoft.com/office/officeart/2005/8/layout/vList5"/>
    <dgm:cxn modelId="{A89E06EE-EDAB-49E8-977C-5A58F26FE45D}" type="presParOf" srcId="{1B976CD7-1B12-4DF3-8064-C638E5B42B74}" destId="{946CECAC-A5C8-44A1-9E07-974F80DC5324}" srcOrd="0" destOrd="0" presId="urn:microsoft.com/office/officeart/2005/8/layout/vList5"/>
    <dgm:cxn modelId="{E5EBA775-F87F-44FC-9A28-2B0E4E37DA56}" type="presParOf" srcId="{1B976CD7-1B12-4DF3-8064-C638E5B42B74}" destId="{C8B6E4FE-816A-4AF4-9A62-1D38F5FC4F7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70BD51-3C13-4038-8A33-7C92C0EB9FBE}" type="doc">
      <dgm:prSet loTypeId="urn:microsoft.com/office/officeart/2005/8/layout/venn1" loCatId="relationship" qsTypeId="urn:microsoft.com/office/officeart/2005/8/quickstyle/simple5" qsCatId="simple" csTypeId="urn:microsoft.com/office/officeart/2005/8/colors/accent2_2" csCatId="accent2"/>
      <dgm:spPr/>
      <dgm:t>
        <a:bodyPr/>
        <a:lstStyle/>
        <a:p>
          <a:endParaRPr lang="en-GB"/>
        </a:p>
      </dgm:t>
    </dgm:pt>
    <dgm:pt modelId="{0F9A77EA-2E9A-47FF-9D9A-D74FE4ADA69F}">
      <dgm:prSet custT="1"/>
      <dgm:spPr/>
      <dgm:t>
        <a:bodyPr/>
        <a:lstStyle/>
        <a:p>
          <a:r>
            <a:rPr lang="en-US" sz="2000"/>
            <a:t>Drug dosage form</a:t>
          </a:r>
          <a:endParaRPr lang="en-GB" sz="2000"/>
        </a:p>
      </dgm:t>
    </dgm:pt>
    <dgm:pt modelId="{BCB035AB-FA8C-45DB-BD8B-117F56BD09BC}" type="parTrans" cxnId="{90161DE4-AFC8-429A-9E7D-34AF7DAEDBD3}">
      <dgm:prSet/>
      <dgm:spPr/>
      <dgm:t>
        <a:bodyPr/>
        <a:lstStyle/>
        <a:p>
          <a:endParaRPr lang="en-GB" sz="2000"/>
        </a:p>
      </dgm:t>
    </dgm:pt>
    <dgm:pt modelId="{BD65D525-A026-44F8-8F3A-89B2F748EB13}" type="sibTrans" cxnId="{90161DE4-AFC8-429A-9E7D-34AF7DAEDBD3}">
      <dgm:prSet/>
      <dgm:spPr/>
      <dgm:t>
        <a:bodyPr/>
        <a:lstStyle/>
        <a:p>
          <a:endParaRPr lang="en-GB" sz="2000"/>
        </a:p>
      </dgm:t>
    </dgm:pt>
    <dgm:pt modelId="{AB5E3EF9-63CC-494D-BCA4-852FA1AC7365}">
      <dgm:prSet custT="1"/>
      <dgm:spPr/>
      <dgm:t>
        <a:bodyPr/>
        <a:lstStyle/>
        <a:p>
          <a:r>
            <a:rPr lang="en-US" sz="2000" dirty="0"/>
            <a:t>Safety monitoring</a:t>
          </a:r>
          <a:endParaRPr lang="en-GB" sz="2000" dirty="0"/>
        </a:p>
      </dgm:t>
    </dgm:pt>
    <dgm:pt modelId="{1C24E28C-DAD0-44E0-9714-8A0B6B5A9177}" type="parTrans" cxnId="{F80994CB-462E-4DE4-83ED-2000CBFF4147}">
      <dgm:prSet/>
      <dgm:spPr/>
      <dgm:t>
        <a:bodyPr/>
        <a:lstStyle/>
        <a:p>
          <a:endParaRPr lang="en-GB" sz="2000"/>
        </a:p>
      </dgm:t>
    </dgm:pt>
    <dgm:pt modelId="{158D237F-722C-429A-A03A-E8021E624B1D}" type="sibTrans" cxnId="{F80994CB-462E-4DE4-83ED-2000CBFF4147}">
      <dgm:prSet/>
      <dgm:spPr/>
      <dgm:t>
        <a:bodyPr/>
        <a:lstStyle/>
        <a:p>
          <a:endParaRPr lang="en-GB" sz="2000"/>
        </a:p>
      </dgm:t>
    </dgm:pt>
    <dgm:pt modelId="{18B62320-4C94-4908-A7B4-8CE98DEB7971}">
      <dgm:prSet custT="1"/>
      <dgm:spPr/>
      <dgm:t>
        <a:bodyPr/>
        <a:lstStyle/>
        <a:p>
          <a:r>
            <a:rPr lang="en-US" sz="2000"/>
            <a:t>Patient characteristics</a:t>
          </a:r>
          <a:endParaRPr lang="en-GB" sz="2000"/>
        </a:p>
      </dgm:t>
    </dgm:pt>
    <dgm:pt modelId="{5F257506-E67F-4372-8109-B1EFC5AEE76E}" type="parTrans" cxnId="{DB9E4241-7CFB-44FE-BE51-2622EB67720D}">
      <dgm:prSet/>
      <dgm:spPr/>
      <dgm:t>
        <a:bodyPr/>
        <a:lstStyle/>
        <a:p>
          <a:endParaRPr lang="en-GB" sz="2000"/>
        </a:p>
      </dgm:t>
    </dgm:pt>
    <dgm:pt modelId="{00C2F688-7671-4E8F-A5E0-03AEA2D20E88}" type="sibTrans" cxnId="{DB9E4241-7CFB-44FE-BE51-2622EB67720D}">
      <dgm:prSet/>
      <dgm:spPr/>
      <dgm:t>
        <a:bodyPr/>
        <a:lstStyle/>
        <a:p>
          <a:endParaRPr lang="en-GB" sz="2000"/>
        </a:p>
      </dgm:t>
    </dgm:pt>
    <dgm:pt modelId="{F59B0BD9-DE51-4E31-830A-CFA002AD92F9}">
      <dgm:prSet custT="1"/>
      <dgm:spPr/>
      <dgm:t>
        <a:bodyPr/>
        <a:lstStyle/>
        <a:p>
          <a:r>
            <a:rPr lang="en-US" sz="2000"/>
            <a:t>Regulatory requirements</a:t>
          </a:r>
          <a:endParaRPr lang="en-GB" sz="2000"/>
        </a:p>
      </dgm:t>
    </dgm:pt>
    <dgm:pt modelId="{71577A35-E260-4CEB-B58E-E3F75AAA5843}" type="parTrans" cxnId="{06DEC9D4-7BC5-4534-83DF-6949EC62A470}">
      <dgm:prSet/>
      <dgm:spPr/>
      <dgm:t>
        <a:bodyPr/>
        <a:lstStyle/>
        <a:p>
          <a:endParaRPr lang="en-GB" sz="2000"/>
        </a:p>
      </dgm:t>
    </dgm:pt>
    <dgm:pt modelId="{EAD1D3CA-DDE3-4517-A1CC-DC0924499618}" type="sibTrans" cxnId="{06DEC9D4-7BC5-4534-83DF-6949EC62A470}">
      <dgm:prSet/>
      <dgm:spPr/>
      <dgm:t>
        <a:bodyPr/>
        <a:lstStyle/>
        <a:p>
          <a:endParaRPr lang="en-GB" sz="2000"/>
        </a:p>
      </dgm:t>
    </dgm:pt>
    <dgm:pt modelId="{D98FF8D1-E8E3-4DA3-B143-8229D73E3D77}">
      <dgm:prSet custT="1"/>
      <dgm:spPr/>
      <dgm:t>
        <a:bodyPr/>
        <a:lstStyle/>
        <a:p>
          <a:r>
            <a:rPr lang="en-US" sz="2000"/>
            <a:t>Study design</a:t>
          </a:r>
          <a:endParaRPr lang="en-GB" sz="2000"/>
        </a:p>
      </dgm:t>
    </dgm:pt>
    <dgm:pt modelId="{7977F0E5-DA5D-4DE2-B714-5F49030C2A83}" type="parTrans" cxnId="{3F3C099F-6806-4F04-93A3-5C547A9EE067}">
      <dgm:prSet/>
      <dgm:spPr/>
      <dgm:t>
        <a:bodyPr/>
        <a:lstStyle/>
        <a:p>
          <a:endParaRPr lang="en-GB" sz="2000"/>
        </a:p>
      </dgm:t>
    </dgm:pt>
    <dgm:pt modelId="{57BDA3D3-9C2C-42A4-BA60-78D57AB93AC0}" type="sibTrans" cxnId="{3F3C099F-6806-4F04-93A3-5C547A9EE067}">
      <dgm:prSet/>
      <dgm:spPr/>
      <dgm:t>
        <a:bodyPr/>
        <a:lstStyle/>
        <a:p>
          <a:endParaRPr lang="en-GB" sz="2000"/>
        </a:p>
      </dgm:t>
    </dgm:pt>
    <dgm:pt modelId="{0CE21689-FE6A-404E-AC35-8A66CE137DDC}">
      <dgm:prSet custT="1"/>
      <dgm:spPr/>
      <dgm:t>
        <a:bodyPr/>
        <a:lstStyle/>
        <a:p>
          <a:r>
            <a:rPr lang="en-US" sz="2000"/>
            <a:t>Biomarker selection and analysis</a:t>
          </a:r>
          <a:endParaRPr lang="en-GB" sz="2000"/>
        </a:p>
      </dgm:t>
    </dgm:pt>
    <dgm:pt modelId="{1EABDD80-84C8-4384-82B0-6AA734567E34}" type="parTrans" cxnId="{15C5BC6F-F00E-468A-BBA0-1CE3BE5ABA62}">
      <dgm:prSet/>
      <dgm:spPr/>
      <dgm:t>
        <a:bodyPr/>
        <a:lstStyle/>
        <a:p>
          <a:endParaRPr lang="en-GB" sz="2000"/>
        </a:p>
      </dgm:t>
    </dgm:pt>
    <dgm:pt modelId="{F62608CB-6BD7-4911-A060-A92563C4CF9C}" type="sibTrans" cxnId="{15C5BC6F-F00E-468A-BBA0-1CE3BE5ABA62}">
      <dgm:prSet/>
      <dgm:spPr/>
      <dgm:t>
        <a:bodyPr/>
        <a:lstStyle/>
        <a:p>
          <a:endParaRPr lang="en-GB" sz="2000"/>
        </a:p>
      </dgm:t>
    </dgm:pt>
    <dgm:pt modelId="{AF4575DF-E415-46C4-BEDB-5DC9A9A9638A}">
      <dgm:prSet custT="1"/>
      <dgm:spPr/>
      <dgm:t>
        <a:bodyPr/>
        <a:lstStyle/>
        <a:p>
          <a:r>
            <a:rPr lang="en-US" sz="2000" dirty="0"/>
            <a:t>Preclinical safety studies and safety margin selection</a:t>
          </a:r>
          <a:endParaRPr lang="en-GB" sz="2000" dirty="0"/>
        </a:p>
      </dgm:t>
    </dgm:pt>
    <dgm:pt modelId="{4E791358-1496-4BE3-9F84-C62F9FDFB3D3}" type="parTrans" cxnId="{D2A05D7B-3DA2-4076-9FFC-A9EC91455437}">
      <dgm:prSet/>
      <dgm:spPr/>
      <dgm:t>
        <a:bodyPr/>
        <a:lstStyle/>
        <a:p>
          <a:endParaRPr lang="en-GB" sz="2000"/>
        </a:p>
      </dgm:t>
    </dgm:pt>
    <dgm:pt modelId="{F1962315-A49B-4288-9E3F-E402CA9AC3C6}" type="sibTrans" cxnId="{D2A05D7B-3DA2-4076-9FFC-A9EC91455437}">
      <dgm:prSet/>
      <dgm:spPr/>
      <dgm:t>
        <a:bodyPr/>
        <a:lstStyle/>
        <a:p>
          <a:endParaRPr lang="en-GB" sz="2000"/>
        </a:p>
      </dgm:t>
    </dgm:pt>
    <dgm:pt modelId="{A9D11B83-E341-4651-87C3-F58488A3AF21}" type="pres">
      <dgm:prSet presAssocID="{3870BD51-3C13-4038-8A33-7C92C0EB9FBE}" presName="compositeShape" presStyleCnt="0">
        <dgm:presLayoutVars>
          <dgm:chMax val="7"/>
          <dgm:dir/>
          <dgm:resizeHandles val="exact"/>
        </dgm:presLayoutVars>
      </dgm:prSet>
      <dgm:spPr/>
    </dgm:pt>
    <dgm:pt modelId="{7AD40A0C-E5F6-48D6-B9D5-59C2E32189F6}" type="pres">
      <dgm:prSet presAssocID="{0F9A77EA-2E9A-47FF-9D9A-D74FE4ADA69F}" presName="circ1" presStyleLbl="vennNode1" presStyleIdx="0" presStyleCnt="7"/>
      <dgm:spPr/>
    </dgm:pt>
    <dgm:pt modelId="{50662651-C9F6-49D2-956B-1F03F502C897}" type="pres">
      <dgm:prSet presAssocID="{0F9A77EA-2E9A-47FF-9D9A-D74FE4ADA69F}" presName="circ1Tx" presStyleLbl="revTx" presStyleIdx="0" presStyleCnt="0">
        <dgm:presLayoutVars>
          <dgm:chMax val="0"/>
          <dgm:chPref val="0"/>
          <dgm:bulletEnabled val="1"/>
        </dgm:presLayoutVars>
      </dgm:prSet>
      <dgm:spPr/>
    </dgm:pt>
    <dgm:pt modelId="{1B68B33F-3D3A-42F0-83CB-72CF69E9ECDB}" type="pres">
      <dgm:prSet presAssocID="{AB5E3EF9-63CC-494D-BCA4-852FA1AC7365}" presName="circ2" presStyleLbl="vennNode1" presStyleIdx="1" presStyleCnt="7"/>
      <dgm:spPr/>
    </dgm:pt>
    <dgm:pt modelId="{9823D8EE-3E0E-4866-9A51-415142F2034C}" type="pres">
      <dgm:prSet presAssocID="{AB5E3EF9-63CC-494D-BCA4-852FA1AC7365}" presName="circ2Tx" presStyleLbl="revTx" presStyleIdx="0" presStyleCnt="0">
        <dgm:presLayoutVars>
          <dgm:chMax val="0"/>
          <dgm:chPref val="0"/>
          <dgm:bulletEnabled val="1"/>
        </dgm:presLayoutVars>
      </dgm:prSet>
      <dgm:spPr/>
    </dgm:pt>
    <dgm:pt modelId="{72B1341D-3B18-4656-924A-1309DB3E17F3}" type="pres">
      <dgm:prSet presAssocID="{18B62320-4C94-4908-A7B4-8CE98DEB7971}" presName="circ3" presStyleLbl="vennNode1" presStyleIdx="2" presStyleCnt="7"/>
      <dgm:spPr/>
    </dgm:pt>
    <dgm:pt modelId="{D6BAFBE8-D6AC-4CF0-AE66-419234800BE1}" type="pres">
      <dgm:prSet presAssocID="{18B62320-4C94-4908-A7B4-8CE98DEB7971}" presName="circ3Tx" presStyleLbl="revTx" presStyleIdx="0" presStyleCnt="0">
        <dgm:presLayoutVars>
          <dgm:chMax val="0"/>
          <dgm:chPref val="0"/>
          <dgm:bulletEnabled val="1"/>
        </dgm:presLayoutVars>
      </dgm:prSet>
      <dgm:spPr/>
    </dgm:pt>
    <dgm:pt modelId="{6FF1E57E-65DD-48C0-8277-1168F9E21B6B}" type="pres">
      <dgm:prSet presAssocID="{F59B0BD9-DE51-4E31-830A-CFA002AD92F9}" presName="circ4" presStyleLbl="vennNode1" presStyleIdx="3" presStyleCnt="7"/>
      <dgm:spPr/>
    </dgm:pt>
    <dgm:pt modelId="{E1A83F21-1888-4C47-B26B-9F575AA54C44}" type="pres">
      <dgm:prSet presAssocID="{F59B0BD9-DE51-4E31-830A-CFA002AD92F9}" presName="circ4Tx" presStyleLbl="revTx" presStyleIdx="0" presStyleCnt="0">
        <dgm:presLayoutVars>
          <dgm:chMax val="0"/>
          <dgm:chPref val="0"/>
          <dgm:bulletEnabled val="1"/>
        </dgm:presLayoutVars>
      </dgm:prSet>
      <dgm:spPr/>
    </dgm:pt>
    <dgm:pt modelId="{35AA1759-165A-4962-9E2D-BE06DCBA1F20}" type="pres">
      <dgm:prSet presAssocID="{D98FF8D1-E8E3-4DA3-B143-8229D73E3D77}" presName="circ5" presStyleLbl="vennNode1" presStyleIdx="4" presStyleCnt="7"/>
      <dgm:spPr/>
    </dgm:pt>
    <dgm:pt modelId="{4F2BBE54-9752-4A05-8E3C-886FED563BA9}" type="pres">
      <dgm:prSet presAssocID="{D98FF8D1-E8E3-4DA3-B143-8229D73E3D77}" presName="circ5Tx" presStyleLbl="revTx" presStyleIdx="0" presStyleCnt="0">
        <dgm:presLayoutVars>
          <dgm:chMax val="0"/>
          <dgm:chPref val="0"/>
          <dgm:bulletEnabled val="1"/>
        </dgm:presLayoutVars>
      </dgm:prSet>
      <dgm:spPr/>
    </dgm:pt>
    <dgm:pt modelId="{4CB7F2D1-3AD0-48B4-9A4A-A507F09E53C6}" type="pres">
      <dgm:prSet presAssocID="{0CE21689-FE6A-404E-AC35-8A66CE137DDC}" presName="circ6" presStyleLbl="vennNode1" presStyleIdx="5" presStyleCnt="7"/>
      <dgm:spPr/>
    </dgm:pt>
    <dgm:pt modelId="{BCF6A6D2-E3ED-49D8-BF36-484F66137F33}" type="pres">
      <dgm:prSet presAssocID="{0CE21689-FE6A-404E-AC35-8A66CE137DDC}" presName="circ6Tx" presStyleLbl="revTx" presStyleIdx="0" presStyleCnt="0">
        <dgm:presLayoutVars>
          <dgm:chMax val="0"/>
          <dgm:chPref val="0"/>
          <dgm:bulletEnabled val="1"/>
        </dgm:presLayoutVars>
      </dgm:prSet>
      <dgm:spPr/>
    </dgm:pt>
    <dgm:pt modelId="{88DC3120-701F-47D5-A8F2-5113ECE4F118}" type="pres">
      <dgm:prSet presAssocID="{AF4575DF-E415-46C4-BEDB-5DC9A9A9638A}" presName="circ7" presStyleLbl="vennNode1" presStyleIdx="6" presStyleCnt="7"/>
      <dgm:spPr/>
    </dgm:pt>
    <dgm:pt modelId="{ED2AF227-F11B-4470-80DC-0845E1C42944}" type="pres">
      <dgm:prSet presAssocID="{AF4575DF-E415-46C4-BEDB-5DC9A9A9638A}" presName="circ7Tx" presStyleLbl="revTx" presStyleIdx="0" presStyleCnt="0">
        <dgm:presLayoutVars>
          <dgm:chMax val="0"/>
          <dgm:chPref val="0"/>
          <dgm:bulletEnabled val="1"/>
        </dgm:presLayoutVars>
      </dgm:prSet>
      <dgm:spPr/>
    </dgm:pt>
  </dgm:ptLst>
  <dgm:cxnLst>
    <dgm:cxn modelId="{2A423B01-94C2-4CA5-A99B-750F561C87E1}" type="presOf" srcId="{18B62320-4C94-4908-A7B4-8CE98DEB7971}" destId="{D6BAFBE8-D6AC-4CF0-AE66-419234800BE1}" srcOrd="0" destOrd="0" presId="urn:microsoft.com/office/officeart/2005/8/layout/venn1"/>
    <dgm:cxn modelId="{DB9E4241-7CFB-44FE-BE51-2622EB67720D}" srcId="{3870BD51-3C13-4038-8A33-7C92C0EB9FBE}" destId="{18B62320-4C94-4908-A7B4-8CE98DEB7971}" srcOrd="2" destOrd="0" parTransId="{5F257506-E67F-4372-8109-B1EFC5AEE76E}" sibTransId="{00C2F688-7671-4E8F-A5E0-03AEA2D20E88}"/>
    <dgm:cxn modelId="{A8BB0C67-B775-403F-B514-B0C1C1B90811}" type="presOf" srcId="{D98FF8D1-E8E3-4DA3-B143-8229D73E3D77}" destId="{4F2BBE54-9752-4A05-8E3C-886FED563BA9}" srcOrd="0" destOrd="0" presId="urn:microsoft.com/office/officeart/2005/8/layout/venn1"/>
    <dgm:cxn modelId="{15C5BC6F-F00E-468A-BBA0-1CE3BE5ABA62}" srcId="{3870BD51-3C13-4038-8A33-7C92C0EB9FBE}" destId="{0CE21689-FE6A-404E-AC35-8A66CE137DDC}" srcOrd="5" destOrd="0" parTransId="{1EABDD80-84C8-4384-82B0-6AA734567E34}" sibTransId="{F62608CB-6BD7-4911-A060-A92563C4CF9C}"/>
    <dgm:cxn modelId="{994E3D73-E970-47F1-AB69-DBF175DBEEC5}" type="presOf" srcId="{0CE21689-FE6A-404E-AC35-8A66CE137DDC}" destId="{BCF6A6D2-E3ED-49D8-BF36-484F66137F33}" srcOrd="0" destOrd="0" presId="urn:microsoft.com/office/officeart/2005/8/layout/venn1"/>
    <dgm:cxn modelId="{1248947A-FB48-4A4E-BA23-15EDF24D3C03}" type="presOf" srcId="{F59B0BD9-DE51-4E31-830A-CFA002AD92F9}" destId="{E1A83F21-1888-4C47-B26B-9F575AA54C44}" srcOrd="0" destOrd="0" presId="urn:microsoft.com/office/officeart/2005/8/layout/venn1"/>
    <dgm:cxn modelId="{99BF227B-0748-4CFA-9935-AF0CCF4F9F90}" type="presOf" srcId="{AF4575DF-E415-46C4-BEDB-5DC9A9A9638A}" destId="{ED2AF227-F11B-4470-80DC-0845E1C42944}" srcOrd="0" destOrd="0" presId="urn:microsoft.com/office/officeart/2005/8/layout/venn1"/>
    <dgm:cxn modelId="{D2A05D7B-3DA2-4076-9FFC-A9EC91455437}" srcId="{3870BD51-3C13-4038-8A33-7C92C0EB9FBE}" destId="{AF4575DF-E415-46C4-BEDB-5DC9A9A9638A}" srcOrd="6" destOrd="0" parTransId="{4E791358-1496-4BE3-9F84-C62F9FDFB3D3}" sibTransId="{F1962315-A49B-4288-9E3F-E402CA9AC3C6}"/>
    <dgm:cxn modelId="{ED264C7C-AACD-4EC5-9EAC-A63A72074283}" type="presOf" srcId="{0F9A77EA-2E9A-47FF-9D9A-D74FE4ADA69F}" destId="{50662651-C9F6-49D2-956B-1F03F502C897}" srcOrd="0" destOrd="0" presId="urn:microsoft.com/office/officeart/2005/8/layout/venn1"/>
    <dgm:cxn modelId="{9CBA7784-9F5E-4385-AD1B-334F77A9CDB9}" type="presOf" srcId="{AB5E3EF9-63CC-494D-BCA4-852FA1AC7365}" destId="{9823D8EE-3E0E-4866-9A51-415142F2034C}" srcOrd="0" destOrd="0" presId="urn:microsoft.com/office/officeart/2005/8/layout/venn1"/>
    <dgm:cxn modelId="{5FAA1099-8233-405B-AF71-59F1F3BACCFD}" type="presOf" srcId="{3870BD51-3C13-4038-8A33-7C92C0EB9FBE}" destId="{A9D11B83-E341-4651-87C3-F58488A3AF21}" srcOrd="0" destOrd="0" presId="urn:microsoft.com/office/officeart/2005/8/layout/venn1"/>
    <dgm:cxn modelId="{3F3C099F-6806-4F04-93A3-5C547A9EE067}" srcId="{3870BD51-3C13-4038-8A33-7C92C0EB9FBE}" destId="{D98FF8D1-E8E3-4DA3-B143-8229D73E3D77}" srcOrd="4" destOrd="0" parTransId="{7977F0E5-DA5D-4DE2-B714-5F49030C2A83}" sibTransId="{57BDA3D3-9C2C-42A4-BA60-78D57AB93AC0}"/>
    <dgm:cxn modelId="{F80994CB-462E-4DE4-83ED-2000CBFF4147}" srcId="{3870BD51-3C13-4038-8A33-7C92C0EB9FBE}" destId="{AB5E3EF9-63CC-494D-BCA4-852FA1AC7365}" srcOrd="1" destOrd="0" parTransId="{1C24E28C-DAD0-44E0-9714-8A0B6B5A9177}" sibTransId="{158D237F-722C-429A-A03A-E8021E624B1D}"/>
    <dgm:cxn modelId="{06DEC9D4-7BC5-4534-83DF-6949EC62A470}" srcId="{3870BD51-3C13-4038-8A33-7C92C0EB9FBE}" destId="{F59B0BD9-DE51-4E31-830A-CFA002AD92F9}" srcOrd="3" destOrd="0" parTransId="{71577A35-E260-4CEB-B58E-E3F75AAA5843}" sibTransId="{EAD1D3CA-DDE3-4517-A1CC-DC0924499618}"/>
    <dgm:cxn modelId="{90161DE4-AFC8-429A-9E7D-34AF7DAEDBD3}" srcId="{3870BD51-3C13-4038-8A33-7C92C0EB9FBE}" destId="{0F9A77EA-2E9A-47FF-9D9A-D74FE4ADA69F}" srcOrd="0" destOrd="0" parTransId="{BCB035AB-FA8C-45DB-BD8B-117F56BD09BC}" sibTransId="{BD65D525-A026-44F8-8F3A-89B2F748EB13}"/>
    <dgm:cxn modelId="{41E8AA9E-FDF7-40C5-A15A-FB76AC4D1F37}" type="presParOf" srcId="{A9D11B83-E341-4651-87C3-F58488A3AF21}" destId="{7AD40A0C-E5F6-48D6-B9D5-59C2E32189F6}" srcOrd="0" destOrd="0" presId="urn:microsoft.com/office/officeart/2005/8/layout/venn1"/>
    <dgm:cxn modelId="{4A479614-C69C-44E7-8D31-DE14634558A7}" type="presParOf" srcId="{A9D11B83-E341-4651-87C3-F58488A3AF21}" destId="{50662651-C9F6-49D2-956B-1F03F502C897}" srcOrd="1" destOrd="0" presId="urn:microsoft.com/office/officeart/2005/8/layout/venn1"/>
    <dgm:cxn modelId="{9C19D224-6495-429C-BE68-0660F09FAB6D}" type="presParOf" srcId="{A9D11B83-E341-4651-87C3-F58488A3AF21}" destId="{1B68B33F-3D3A-42F0-83CB-72CF69E9ECDB}" srcOrd="2" destOrd="0" presId="urn:microsoft.com/office/officeart/2005/8/layout/venn1"/>
    <dgm:cxn modelId="{3B6D0B43-3C1F-45DF-884F-7D10735C20D6}" type="presParOf" srcId="{A9D11B83-E341-4651-87C3-F58488A3AF21}" destId="{9823D8EE-3E0E-4866-9A51-415142F2034C}" srcOrd="3" destOrd="0" presId="urn:microsoft.com/office/officeart/2005/8/layout/venn1"/>
    <dgm:cxn modelId="{DF560FF6-6FEF-433C-9974-7C6BFC485EB1}" type="presParOf" srcId="{A9D11B83-E341-4651-87C3-F58488A3AF21}" destId="{72B1341D-3B18-4656-924A-1309DB3E17F3}" srcOrd="4" destOrd="0" presId="urn:microsoft.com/office/officeart/2005/8/layout/venn1"/>
    <dgm:cxn modelId="{525F70ED-0AE8-46CB-B319-029475AB102A}" type="presParOf" srcId="{A9D11B83-E341-4651-87C3-F58488A3AF21}" destId="{D6BAFBE8-D6AC-4CF0-AE66-419234800BE1}" srcOrd="5" destOrd="0" presId="urn:microsoft.com/office/officeart/2005/8/layout/venn1"/>
    <dgm:cxn modelId="{D5D73BD6-011A-474A-BEB1-22D6E0E6B89E}" type="presParOf" srcId="{A9D11B83-E341-4651-87C3-F58488A3AF21}" destId="{6FF1E57E-65DD-48C0-8277-1168F9E21B6B}" srcOrd="6" destOrd="0" presId="urn:microsoft.com/office/officeart/2005/8/layout/venn1"/>
    <dgm:cxn modelId="{8764F861-8BB4-4427-8011-79D4DAB398EB}" type="presParOf" srcId="{A9D11B83-E341-4651-87C3-F58488A3AF21}" destId="{E1A83F21-1888-4C47-B26B-9F575AA54C44}" srcOrd="7" destOrd="0" presId="urn:microsoft.com/office/officeart/2005/8/layout/venn1"/>
    <dgm:cxn modelId="{7B1B688A-5CDC-4154-A6A6-2A8AA03EA211}" type="presParOf" srcId="{A9D11B83-E341-4651-87C3-F58488A3AF21}" destId="{35AA1759-165A-4962-9E2D-BE06DCBA1F20}" srcOrd="8" destOrd="0" presId="urn:microsoft.com/office/officeart/2005/8/layout/venn1"/>
    <dgm:cxn modelId="{F1CDE27E-E20A-4FBD-9F30-99186457F3CD}" type="presParOf" srcId="{A9D11B83-E341-4651-87C3-F58488A3AF21}" destId="{4F2BBE54-9752-4A05-8E3C-886FED563BA9}" srcOrd="9" destOrd="0" presId="urn:microsoft.com/office/officeart/2005/8/layout/venn1"/>
    <dgm:cxn modelId="{5DBFFB63-76B5-42EE-905D-D0FA1A3FD02C}" type="presParOf" srcId="{A9D11B83-E341-4651-87C3-F58488A3AF21}" destId="{4CB7F2D1-3AD0-48B4-9A4A-A507F09E53C6}" srcOrd="10" destOrd="0" presId="urn:microsoft.com/office/officeart/2005/8/layout/venn1"/>
    <dgm:cxn modelId="{C2422B1D-637E-4F0F-A674-CEFFB379A717}" type="presParOf" srcId="{A9D11B83-E341-4651-87C3-F58488A3AF21}" destId="{BCF6A6D2-E3ED-49D8-BF36-484F66137F33}" srcOrd="11" destOrd="0" presId="urn:microsoft.com/office/officeart/2005/8/layout/venn1"/>
    <dgm:cxn modelId="{C5367715-EA20-4132-8E8F-FF485736F6D9}" type="presParOf" srcId="{A9D11B83-E341-4651-87C3-F58488A3AF21}" destId="{88DC3120-701F-47D5-A8F2-5113ECE4F118}" srcOrd="12" destOrd="0" presId="urn:microsoft.com/office/officeart/2005/8/layout/venn1"/>
    <dgm:cxn modelId="{5108A013-3E8A-4E5F-A67E-4EF9F5631BEA}" type="presParOf" srcId="{A9D11B83-E341-4651-87C3-F58488A3AF21}" destId="{ED2AF227-F11B-4470-80DC-0845E1C42944}"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E5B9D-D783-444A-8305-752F1D36FEA3}">
      <dsp:nvSpPr>
        <dsp:cNvPr id="0" name=""/>
        <dsp:cNvSpPr/>
      </dsp:nvSpPr>
      <dsp:spPr>
        <a:xfrm>
          <a:off x="0" y="548477"/>
          <a:ext cx="5095875" cy="1074937"/>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5497" tIns="728980" rIns="395497"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Mechanistic, but data-intensive.</a:t>
          </a:r>
        </a:p>
      </dsp:txBody>
      <dsp:txXfrm>
        <a:off x="0" y="548477"/>
        <a:ext cx="5095875" cy="1074937"/>
      </dsp:txXfrm>
    </dsp:sp>
    <dsp:sp modelId="{45C78EEA-F7CE-43A6-84EB-04712D91917A}">
      <dsp:nvSpPr>
        <dsp:cNvPr id="0" name=""/>
        <dsp:cNvSpPr/>
      </dsp:nvSpPr>
      <dsp:spPr>
        <a:xfrm>
          <a:off x="254793" y="31877"/>
          <a:ext cx="3567112" cy="10332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828" tIns="0" rIns="134828" bIns="0" numCol="1" spcCol="1270" anchor="ctr" anchorCtr="0">
          <a:noAutofit/>
        </a:bodyPr>
        <a:lstStyle/>
        <a:p>
          <a:pPr marL="0" lvl="0" indent="0" algn="l" defTabSz="800100">
            <a:lnSpc>
              <a:spcPct val="90000"/>
            </a:lnSpc>
            <a:spcBef>
              <a:spcPct val="0"/>
            </a:spcBef>
            <a:spcAft>
              <a:spcPct val="35000"/>
            </a:spcAft>
            <a:buNone/>
          </a:pPr>
          <a:r>
            <a:rPr lang="en-GB" sz="1800" b="1" kern="1200" dirty="0"/>
            <a:t>Physiological-Based Pharmacokinetic (PBPK) </a:t>
          </a:r>
          <a:r>
            <a:rPr lang="en-GB" sz="1800" b="1" kern="1200" dirty="0" err="1"/>
            <a:t>Modeling</a:t>
          </a:r>
          <a:r>
            <a:rPr lang="en-GB" sz="1800" b="1" kern="1200" dirty="0"/>
            <a:t>:</a:t>
          </a:r>
          <a:r>
            <a:rPr lang="en-GB" sz="1800" kern="1200" dirty="0"/>
            <a:t> </a:t>
          </a:r>
        </a:p>
      </dsp:txBody>
      <dsp:txXfrm>
        <a:off x="305230" y="82314"/>
        <a:ext cx="3466238" cy="932326"/>
      </dsp:txXfrm>
    </dsp:sp>
    <dsp:sp modelId="{6C8B961A-E96F-4406-BB7D-19D7B7530389}">
      <dsp:nvSpPr>
        <dsp:cNvPr id="0" name=""/>
        <dsp:cNvSpPr/>
      </dsp:nvSpPr>
      <dsp:spPr>
        <a:xfrm>
          <a:off x="0" y="2329015"/>
          <a:ext cx="5095875" cy="1295437"/>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5497" tIns="728980" rIns="395497"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Empirical, less data-intensive, but less accurate for compounds with high cross-species variability</a:t>
          </a:r>
        </a:p>
      </dsp:txBody>
      <dsp:txXfrm>
        <a:off x="0" y="2329015"/>
        <a:ext cx="5095875" cy="1295437"/>
      </dsp:txXfrm>
    </dsp:sp>
    <dsp:sp modelId="{B4612D33-0EC3-4169-A5CF-CDBA0AD9F645}">
      <dsp:nvSpPr>
        <dsp:cNvPr id="0" name=""/>
        <dsp:cNvSpPr/>
      </dsp:nvSpPr>
      <dsp:spPr>
        <a:xfrm>
          <a:off x="254793" y="1812415"/>
          <a:ext cx="3567112" cy="10332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4828" tIns="0" rIns="134828" bIns="0" numCol="1" spcCol="1270" anchor="ctr" anchorCtr="0">
          <a:noAutofit/>
        </a:bodyPr>
        <a:lstStyle/>
        <a:p>
          <a:pPr marL="0" lvl="0" indent="0" algn="l" defTabSz="800100">
            <a:lnSpc>
              <a:spcPct val="90000"/>
            </a:lnSpc>
            <a:spcBef>
              <a:spcPct val="0"/>
            </a:spcBef>
            <a:spcAft>
              <a:spcPct val="35000"/>
            </a:spcAft>
            <a:buNone/>
          </a:pPr>
          <a:r>
            <a:rPr lang="en-GB" sz="1800" b="1" kern="1200"/>
            <a:t>Allometric Scaling:</a:t>
          </a:r>
          <a:r>
            <a:rPr lang="en-GB" sz="1800" kern="1200"/>
            <a:t> </a:t>
          </a:r>
        </a:p>
      </dsp:txBody>
      <dsp:txXfrm>
        <a:off x="305230" y="1862852"/>
        <a:ext cx="3466238" cy="932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B290A-0986-415F-A129-C09AE7ED7BB4}">
      <dsp:nvSpPr>
        <dsp:cNvPr id="0" name=""/>
        <dsp:cNvSpPr/>
      </dsp:nvSpPr>
      <dsp:spPr>
        <a:xfrm>
          <a:off x="655338" y="812072"/>
          <a:ext cx="701367" cy="7013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599851-1164-4834-9FEE-369127192C85}">
      <dsp:nvSpPr>
        <dsp:cNvPr id="0" name=""/>
        <dsp:cNvSpPr/>
      </dsp:nvSpPr>
      <dsp:spPr>
        <a:xfrm>
          <a:off x="4069" y="1657908"/>
          <a:ext cx="2003906" cy="56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GB" sz="2000" kern="1200"/>
            <a:t>Dose Escalation Strategy</a:t>
          </a:r>
          <a:endParaRPr lang="en-US" sz="2000" kern="1200"/>
        </a:p>
      </dsp:txBody>
      <dsp:txXfrm>
        <a:off x="4069" y="1657908"/>
        <a:ext cx="2003906" cy="563598"/>
      </dsp:txXfrm>
    </dsp:sp>
    <dsp:sp modelId="{4F106AD0-B5A2-43C9-A07E-8CA0CECD597E}">
      <dsp:nvSpPr>
        <dsp:cNvPr id="0" name=""/>
        <dsp:cNvSpPr/>
      </dsp:nvSpPr>
      <dsp:spPr>
        <a:xfrm>
          <a:off x="4069" y="2288701"/>
          <a:ext cx="2003906" cy="188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kern="1200"/>
            <a:t>Model-based designs (e.g., Bayesian adaptive designs) for optimal dose selection.</a:t>
          </a:r>
          <a:endParaRPr lang="en-US" sz="1600" kern="1200"/>
        </a:p>
        <a:p>
          <a:pPr marL="0" lvl="0" indent="0" algn="ctr" defTabSz="711200">
            <a:lnSpc>
              <a:spcPct val="90000"/>
            </a:lnSpc>
            <a:spcBef>
              <a:spcPct val="0"/>
            </a:spcBef>
            <a:spcAft>
              <a:spcPct val="35000"/>
            </a:spcAft>
            <a:buNone/>
          </a:pPr>
          <a:r>
            <a:rPr lang="en-GB" sz="1600" kern="1200"/>
            <a:t>Stochastic Models: Account for variability in drug response across populations.</a:t>
          </a:r>
          <a:endParaRPr lang="en-US" sz="1600" kern="1200"/>
        </a:p>
      </dsp:txBody>
      <dsp:txXfrm>
        <a:off x="4069" y="2288701"/>
        <a:ext cx="2003906" cy="1883114"/>
      </dsp:txXfrm>
    </dsp:sp>
    <dsp:sp modelId="{2D1634EE-53B1-4396-B39C-D3A545CC6A00}">
      <dsp:nvSpPr>
        <dsp:cNvPr id="0" name=""/>
        <dsp:cNvSpPr/>
      </dsp:nvSpPr>
      <dsp:spPr>
        <a:xfrm>
          <a:off x="3009928" y="812072"/>
          <a:ext cx="701367" cy="7013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B693B1-2B1C-40F5-80FE-C4AE65129157}">
      <dsp:nvSpPr>
        <dsp:cNvPr id="0" name=""/>
        <dsp:cNvSpPr/>
      </dsp:nvSpPr>
      <dsp:spPr>
        <a:xfrm>
          <a:off x="2358659" y="1657908"/>
          <a:ext cx="2003906" cy="56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GB" sz="2000" kern="1200"/>
            <a:t>Sample Size Calculation</a:t>
          </a:r>
          <a:endParaRPr lang="en-US" sz="2000" kern="1200"/>
        </a:p>
      </dsp:txBody>
      <dsp:txXfrm>
        <a:off x="2358659" y="1657908"/>
        <a:ext cx="2003906" cy="563598"/>
      </dsp:txXfrm>
    </dsp:sp>
    <dsp:sp modelId="{8AF2A2E7-10C7-4118-A1C9-816E012A333F}">
      <dsp:nvSpPr>
        <dsp:cNvPr id="0" name=""/>
        <dsp:cNvSpPr/>
      </dsp:nvSpPr>
      <dsp:spPr>
        <a:xfrm>
          <a:off x="2358659" y="2288701"/>
          <a:ext cx="2003906" cy="188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kern="1200"/>
            <a:t>Small sample sizes (10-100 participants), but precision is critical for safety profiles.</a:t>
          </a:r>
          <a:endParaRPr lang="en-US" sz="1600" kern="1200"/>
        </a:p>
      </dsp:txBody>
      <dsp:txXfrm>
        <a:off x="2358659" y="2288701"/>
        <a:ext cx="2003906" cy="1883114"/>
      </dsp:txXfrm>
    </dsp:sp>
    <dsp:sp modelId="{0994492F-9B02-40AF-8470-B0EE75E94AFF}">
      <dsp:nvSpPr>
        <dsp:cNvPr id="0" name=""/>
        <dsp:cNvSpPr/>
      </dsp:nvSpPr>
      <dsp:spPr>
        <a:xfrm>
          <a:off x="5364518" y="812072"/>
          <a:ext cx="701367" cy="7013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BE7EDA-6736-4D34-9546-2036A8E8E828}">
      <dsp:nvSpPr>
        <dsp:cNvPr id="0" name=""/>
        <dsp:cNvSpPr/>
      </dsp:nvSpPr>
      <dsp:spPr>
        <a:xfrm>
          <a:off x="4713248" y="1657908"/>
          <a:ext cx="2003906" cy="56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GB" sz="2000" kern="1200"/>
            <a:t>Power Analysis</a:t>
          </a:r>
          <a:endParaRPr lang="en-US" sz="2000" kern="1200"/>
        </a:p>
      </dsp:txBody>
      <dsp:txXfrm>
        <a:off x="4713248" y="1657908"/>
        <a:ext cx="2003906" cy="563598"/>
      </dsp:txXfrm>
    </dsp:sp>
    <dsp:sp modelId="{C56F2FDB-5F8F-44EF-A7B5-DA2E45912E0B}">
      <dsp:nvSpPr>
        <dsp:cNvPr id="0" name=""/>
        <dsp:cNvSpPr/>
      </dsp:nvSpPr>
      <dsp:spPr>
        <a:xfrm>
          <a:off x="4713248" y="2288701"/>
          <a:ext cx="2003906" cy="188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kern="1200"/>
            <a:t>Ensuring sensitivity for detecting potential adverse effects at low doses.</a:t>
          </a:r>
          <a:endParaRPr lang="en-US" sz="1600" kern="1200"/>
        </a:p>
      </dsp:txBody>
      <dsp:txXfrm>
        <a:off x="4713248" y="2288701"/>
        <a:ext cx="2003906" cy="1883114"/>
      </dsp:txXfrm>
    </dsp:sp>
    <dsp:sp modelId="{D9E8AACA-B365-4FDC-9991-E78A48EB55A7}">
      <dsp:nvSpPr>
        <dsp:cNvPr id="0" name=""/>
        <dsp:cNvSpPr/>
      </dsp:nvSpPr>
      <dsp:spPr>
        <a:xfrm>
          <a:off x="7719108" y="812072"/>
          <a:ext cx="701367" cy="7013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8010E7-CD1E-46E8-A3CF-59F435341EAC}">
      <dsp:nvSpPr>
        <dsp:cNvPr id="0" name=""/>
        <dsp:cNvSpPr/>
      </dsp:nvSpPr>
      <dsp:spPr>
        <a:xfrm>
          <a:off x="7067838" y="1657908"/>
          <a:ext cx="2003906" cy="56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GB" sz="2000" kern="1200"/>
            <a:t>Analysis of PK/PD Data</a:t>
          </a:r>
          <a:endParaRPr lang="en-US" sz="2000" kern="1200"/>
        </a:p>
      </dsp:txBody>
      <dsp:txXfrm>
        <a:off x="7067838" y="1657908"/>
        <a:ext cx="2003906" cy="563598"/>
      </dsp:txXfrm>
    </dsp:sp>
    <dsp:sp modelId="{8FCB5E1E-6299-4476-BF16-CA6794AEE25A}">
      <dsp:nvSpPr>
        <dsp:cNvPr id="0" name=""/>
        <dsp:cNvSpPr/>
      </dsp:nvSpPr>
      <dsp:spPr>
        <a:xfrm>
          <a:off x="7067838" y="2288701"/>
          <a:ext cx="2003906" cy="188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kern="1200" dirty="0"/>
            <a:t>Non-compartmental analysis for estimating drug half-life, clearance, and volume of distribution.</a:t>
          </a:r>
          <a:endParaRPr lang="en-US" sz="1600" kern="1200" dirty="0"/>
        </a:p>
      </dsp:txBody>
      <dsp:txXfrm>
        <a:off x="7067838" y="2288701"/>
        <a:ext cx="2003906" cy="1883114"/>
      </dsp:txXfrm>
    </dsp:sp>
    <dsp:sp modelId="{B6AD0CEB-2BFF-4ACF-AA70-55B9D6C4DE20}">
      <dsp:nvSpPr>
        <dsp:cNvPr id="0" name=""/>
        <dsp:cNvSpPr/>
      </dsp:nvSpPr>
      <dsp:spPr>
        <a:xfrm>
          <a:off x="10073698" y="812072"/>
          <a:ext cx="701367" cy="70136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2DD5AC-8952-454D-8EE0-04CDD81C883A}">
      <dsp:nvSpPr>
        <dsp:cNvPr id="0" name=""/>
        <dsp:cNvSpPr/>
      </dsp:nvSpPr>
      <dsp:spPr>
        <a:xfrm>
          <a:off x="9422428" y="1657908"/>
          <a:ext cx="2003906" cy="56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GB" sz="2000" kern="1200"/>
            <a:t>Statistical models </a:t>
          </a:r>
          <a:endParaRPr lang="en-US" sz="2000" kern="1200"/>
        </a:p>
      </dsp:txBody>
      <dsp:txXfrm>
        <a:off x="9422428" y="1657908"/>
        <a:ext cx="2003906" cy="563598"/>
      </dsp:txXfrm>
    </dsp:sp>
    <dsp:sp modelId="{EC539C35-2493-4583-86AE-23D292C22486}">
      <dsp:nvSpPr>
        <dsp:cNvPr id="0" name=""/>
        <dsp:cNvSpPr/>
      </dsp:nvSpPr>
      <dsp:spPr>
        <a:xfrm>
          <a:off x="9422428" y="2288701"/>
          <a:ext cx="2003906" cy="188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GB" sz="1600" kern="1200" dirty="0"/>
            <a:t>For dose-response relationships, with focus on linear vs. nonlinear kinetics.</a:t>
          </a:r>
          <a:endParaRPr lang="en-US" sz="1600" kern="1200" dirty="0"/>
        </a:p>
      </dsp:txBody>
      <dsp:txXfrm>
        <a:off x="9422428" y="2288701"/>
        <a:ext cx="2003906" cy="1883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4FA71-FD1E-4FEC-B20C-6943484369A1}">
      <dsp:nvSpPr>
        <dsp:cNvPr id="0" name=""/>
        <dsp:cNvSpPr/>
      </dsp:nvSpPr>
      <dsp:spPr>
        <a:xfrm rot="5400000">
          <a:off x="7292780" y="-3055367"/>
          <a:ext cx="959787" cy="7315458"/>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171450" lvl="1" indent="-171450" algn="l" defTabSz="711200">
            <a:lnSpc>
              <a:spcPct val="100000"/>
            </a:lnSpc>
            <a:spcBef>
              <a:spcPct val="0"/>
            </a:spcBef>
            <a:spcAft>
              <a:spcPct val="15000"/>
            </a:spcAft>
            <a:buChar char="•"/>
          </a:pPr>
          <a:r>
            <a:rPr lang="en-GB" sz="1600" kern="1200" dirty="0"/>
            <a:t>Adverse Events (AEs): Identifying causal links between drug and observed AEs.</a:t>
          </a:r>
          <a:endParaRPr lang="en-US" sz="1600" kern="1200" dirty="0"/>
        </a:p>
        <a:p>
          <a:pPr marL="171450" lvl="1" indent="-171450" algn="l" defTabSz="711200">
            <a:lnSpc>
              <a:spcPct val="100000"/>
            </a:lnSpc>
            <a:spcBef>
              <a:spcPct val="0"/>
            </a:spcBef>
            <a:spcAft>
              <a:spcPct val="15000"/>
            </a:spcAft>
            <a:buChar char="•"/>
          </a:pPr>
          <a:r>
            <a:rPr lang="en-GB" sz="1600" kern="1200" dirty="0"/>
            <a:t>Thresholds for Toxicity: Distinguishing between side effects and pharmacologically relevant toxicity.</a:t>
          </a:r>
          <a:endParaRPr lang="en-US" sz="1600" kern="1200" dirty="0"/>
        </a:p>
      </dsp:txBody>
      <dsp:txXfrm rot="-5400000">
        <a:off x="4114945" y="169321"/>
        <a:ext cx="7268605" cy="866081"/>
      </dsp:txXfrm>
    </dsp:sp>
    <dsp:sp modelId="{5E463A60-1DE0-440E-8474-614544D86413}">
      <dsp:nvSpPr>
        <dsp:cNvPr id="0" name=""/>
        <dsp:cNvSpPr/>
      </dsp:nvSpPr>
      <dsp:spPr>
        <a:xfrm>
          <a:off x="0" y="2494"/>
          <a:ext cx="4114945" cy="119973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100000"/>
            </a:lnSpc>
            <a:spcBef>
              <a:spcPct val="0"/>
            </a:spcBef>
            <a:spcAft>
              <a:spcPct val="35000"/>
            </a:spcAft>
            <a:buNone/>
          </a:pPr>
          <a:r>
            <a:rPr lang="en-GB" sz="3100" kern="1200"/>
            <a:t>Safety data interpretation</a:t>
          </a:r>
          <a:endParaRPr lang="en-US" sz="3100" kern="1200"/>
        </a:p>
      </dsp:txBody>
      <dsp:txXfrm>
        <a:off x="58566" y="61060"/>
        <a:ext cx="3997813" cy="1082602"/>
      </dsp:txXfrm>
    </dsp:sp>
    <dsp:sp modelId="{EF5EA633-75EF-4C9A-A3E7-2575928D3026}">
      <dsp:nvSpPr>
        <dsp:cNvPr id="0" name=""/>
        <dsp:cNvSpPr/>
      </dsp:nvSpPr>
      <dsp:spPr>
        <a:xfrm rot="5400000">
          <a:off x="7292780" y="-1795645"/>
          <a:ext cx="959787" cy="7315458"/>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100000"/>
            </a:lnSpc>
            <a:spcBef>
              <a:spcPct val="0"/>
            </a:spcBef>
            <a:spcAft>
              <a:spcPct val="15000"/>
            </a:spcAft>
            <a:buChar char="•"/>
          </a:pPr>
          <a:r>
            <a:rPr lang="en-GB" sz="1600" kern="1200"/>
            <a:t>Understanding inter-individual variability in drug absorption, distribution, metabolism, and excretion (ADME).</a:t>
          </a:r>
          <a:endParaRPr lang="en-US" sz="1600" kern="1200"/>
        </a:p>
        <a:p>
          <a:pPr marL="171450" lvl="1" indent="-171450" algn="l" defTabSz="711200">
            <a:lnSpc>
              <a:spcPct val="100000"/>
            </a:lnSpc>
            <a:spcBef>
              <a:spcPct val="0"/>
            </a:spcBef>
            <a:spcAft>
              <a:spcPct val="15000"/>
            </a:spcAft>
            <a:buChar char="•"/>
          </a:pPr>
          <a:r>
            <a:rPr lang="en-GB" sz="1600" kern="1200"/>
            <a:t>Impact of genetic polymorphisms on drug metabolism (CYP450, UGT, etc.).</a:t>
          </a:r>
          <a:endParaRPr lang="en-US" sz="1600" kern="1200"/>
        </a:p>
      </dsp:txBody>
      <dsp:txXfrm rot="-5400000">
        <a:off x="4114945" y="1429043"/>
        <a:ext cx="7268605" cy="866081"/>
      </dsp:txXfrm>
    </dsp:sp>
    <dsp:sp modelId="{ED15F7E0-F501-4663-9FAF-6423EEBA3482}">
      <dsp:nvSpPr>
        <dsp:cNvPr id="0" name=""/>
        <dsp:cNvSpPr/>
      </dsp:nvSpPr>
      <dsp:spPr>
        <a:xfrm>
          <a:off x="0" y="1262216"/>
          <a:ext cx="4114945" cy="119973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100000"/>
            </a:lnSpc>
            <a:spcBef>
              <a:spcPct val="0"/>
            </a:spcBef>
            <a:spcAft>
              <a:spcPct val="35000"/>
            </a:spcAft>
            <a:buNone/>
          </a:pPr>
          <a:r>
            <a:rPr lang="en-GB" sz="3100" kern="1200"/>
            <a:t>Pharmacokinetic Variability</a:t>
          </a:r>
          <a:endParaRPr lang="en-US" sz="3100" kern="1200"/>
        </a:p>
      </dsp:txBody>
      <dsp:txXfrm>
        <a:off x="58566" y="1320782"/>
        <a:ext cx="3997813" cy="1082602"/>
      </dsp:txXfrm>
    </dsp:sp>
    <dsp:sp modelId="{ADA3973C-C983-47B1-9E25-CDA44D75D3C0}">
      <dsp:nvSpPr>
        <dsp:cNvPr id="0" name=""/>
        <dsp:cNvSpPr/>
      </dsp:nvSpPr>
      <dsp:spPr>
        <a:xfrm rot="5400000">
          <a:off x="7292780" y="-535923"/>
          <a:ext cx="959787" cy="7315458"/>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100000"/>
            </a:lnSpc>
            <a:spcBef>
              <a:spcPct val="0"/>
            </a:spcBef>
            <a:spcAft>
              <a:spcPct val="15000"/>
            </a:spcAft>
            <a:buChar char="•"/>
          </a:pPr>
          <a:r>
            <a:rPr lang="en-GB" sz="1600" kern="1200"/>
            <a:t>Translating findings from healthy volunteers to patient populations.</a:t>
          </a:r>
          <a:endParaRPr lang="en-US" sz="1600" kern="1200"/>
        </a:p>
        <a:p>
          <a:pPr marL="171450" lvl="1" indent="-171450" algn="l" defTabSz="711200">
            <a:lnSpc>
              <a:spcPct val="100000"/>
            </a:lnSpc>
            <a:spcBef>
              <a:spcPct val="0"/>
            </a:spcBef>
            <a:spcAft>
              <a:spcPct val="15000"/>
            </a:spcAft>
            <a:buChar char="•"/>
          </a:pPr>
          <a:r>
            <a:rPr lang="en-GB" sz="1600" kern="1200"/>
            <a:t>Considerations for underlying diseases or drug interactions in later-phase trials.</a:t>
          </a:r>
          <a:endParaRPr lang="en-US" sz="1600" kern="1200"/>
        </a:p>
      </dsp:txBody>
      <dsp:txXfrm rot="-5400000">
        <a:off x="4114945" y="2688765"/>
        <a:ext cx="7268605" cy="866081"/>
      </dsp:txXfrm>
    </dsp:sp>
    <dsp:sp modelId="{FEA8B3C3-7C61-44E9-BDF0-BBE83E3F9F61}">
      <dsp:nvSpPr>
        <dsp:cNvPr id="0" name=""/>
        <dsp:cNvSpPr/>
      </dsp:nvSpPr>
      <dsp:spPr>
        <a:xfrm>
          <a:off x="0" y="2521937"/>
          <a:ext cx="4114945" cy="119973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100000"/>
            </a:lnSpc>
            <a:spcBef>
              <a:spcPct val="0"/>
            </a:spcBef>
            <a:spcAft>
              <a:spcPct val="35000"/>
            </a:spcAft>
            <a:buNone/>
          </a:pPr>
          <a:r>
            <a:rPr lang="en-GB" sz="3100" kern="1200"/>
            <a:t>Generalisation to Larger Populations</a:t>
          </a:r>
          <a:endParaRPr lang="en-US" sz="3100" kern="1200"/>
        </a:p>
      </dsp:txBody>
      <dsp:txXfrm>
        <a:off x="58566" y="2580503"/>
        <a:ext cx="3997813" cy="1082602"/>
      </dsp:txXfrm>
    </dsp:sp>
    <dsp:sp modelId="{C8B6E4FE-816A-4AF4-9A62-1D38F5FC4F78}">
      <dsp:nvSpPr>
        <dsp:cNvPr id="0" name=""/>
        <dsp:cNvSpPr/>
      </dsp:nvSpPr>
      <dsp:spPr>
        <a:xfrm rot="5400000">
          <a:off x="7292780" y="723797"/>
          <a:ext cx="959787" cy="7315458"/>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100000"/>
            </a:lnSpc>
            <a:spcBef>
              <a:spcPct val="0"/>
            </a:spcBef>
            <a:spcAft>
              <a:spcPct val="15000"/>
            </a:spcAft>
            <a:buChar char="•"/>
          </a:pPr>
          <a:r>
            <a:rPr lang="en-GB" sz="1600" kern="1200"/>
            <a:t>Balancing scientific goals with participant safety. </a:t>
          </a:r>
          <a:endParaRPr lang="en-US" sz="1600" kern="1200"/>
        </a:p>
        <a:p>
          <a:pPr marL="171450" lvl="1" indent="-171450" algn="l" defTabSz="711200">
            <a:lnSpc>
              <a:spcPct val="100000"/>
            </a:lnSpc>
            <a:spcBef>
              <a:spcPct val="0"/>
            </a:spcBef>
            <a:spcAft>
              <a:spcPct val="15000"/>
            </a:spcAft>
            <a:buChar char="•"/>
          </a:pPr>
          <a:r>
            <a:rPr lang="en-GB" sz="1600" kern="1200"/>
            <a:t>Regulatory oversight and informed consent processes.</a:t>
          </a:r>
          <a:endParaRPr lang="en-US" sz="1600" kern="1200"/>
        </a:p>
      </dsp:txBody>
      <dsp:txXfrm rot="-5400000">
        <a:off x="4114945" y="3948486"/>
        <a:ext cx="7268605" cy="866081"/>
      </dsp:txXfrm>
    </dsp:sp>
    <dsp:sp modelId="{946CECAC-A5C8-44A1-9E07-974F80DC5324}">
      <dsp:nvSpPr>
        <dsp:cNvPr id="0" name=""/>
        <dsp:cNvSpPr/>
      </dsp:nvSpPr>
      <dsp:spPr>
        <a:xfrm>
          <a:off x="0" y="3781659"/>
          <a:ext cx="4114945" cy="119973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100000"/>
            </a:lnSpc>
            <a:spcBef>
              <a:spcPct val="0"/>
            </a:spcBef>
            <a:spcAft>
              <a:spcPct val="35000"/>
            </a:spcAft>
            <a:buNone/>
          </a:pPr>
          <a:r>
            <a:rPr lang="en-GB" sz="3100" kern="1200"/>
            <a:t>Ethical Considerations:</a:t>
          </a:r>
          <a:endParaRPr lang="en-US" sz="3100" kern="1200"/>
        </a:p>
      </dsp:txBody>
      <dsp:txXfrm>
        <a:off x="58566" y="3840225"/>
        <a:ext cx="3997813" cy="10826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40A0C-E5F6-48D6-B9D5-59C2E32189F6}">
      <dsp:nvSpPr>
        <dsp:cNvPr id="0" name=""/>
        <dsp:cNvSpPr/>
      </dsp:nvSpPr>
      <dsp:spPr>
        <a:xfrm>
          <a:off x="4902429" y="1268898"/>
          <a:ext cx="1625545" cy="1625744"/>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50662651-C9F6-49D2-956B-1F03F502C897}">
      <dsp:nvSpPr>
        <dsp:cNvPr id="0" name=""/>
        <dsp:cNvSpPr/>
      </dsp:nvSpPr>
      <dsp:spPr>
        <a:xfrm>
          <a:off x="4783900" y="0"/>
          <a:ext cx="1862603" cy="99677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t>Drug dosage form</a:t>
          </a:r>
          <a:endParaRPr lang="en-GB" sz="2000" kern="1200"/>
        </a:p>
      </dsp:txBody>
      <dsp:txXfrm>
        <a:off x="4783900" y="0"/>
        <a:ext cx="1862603" cy="996777"/>
      </dsp:txXfrm>
    </dsp:sp>
    <dsp:sp modelId="{1B68B33F-3D3A-42F0-83CB-72CF69E9ECDB}">
      <dsp:nvSpPr>
        <dsp:cNvPr id="0" name=""/>
        <dsp:cNvSpPr/>
      </dsp:nvSpPr>
      <dsp:spPr>
        <a:xfrm>
          <a:off x="5379255" y="1498157"/>
          <a:ext cx="1625545" cy="1625744"/>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9823D8EE-3E0E-4866-9A51-415142F2034C}">
      <dsp:nvSpPr>
        <dsp:cNvPr id="0" name=""/>
        <dsp:cNvSpPr/>
      </dsp:nvSpPr>
      <dsp:spPr>
        <a:xfrm>
          <a:off x="7205285" y="946938"/>
          <a:ext cx="1761007" cy="10964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Safety monitoring</a:t>
          </a:r>
          <a:endParaRPr lang="en-GB" sz="2000" kern="1200" dirty="0"/>
        </a:p>
      </dsp:txBody>
      <dsp:txXfrm>
        <a:off x="7205285" y="946938"/>
        <a:ext cx="1761007" cy="1096455"/>
      </dsp:txXfrm>
    </dsp:sp>
    <dsp:sp modelId="{72B1341D-3B18-4656-924A-1309DB3E17F3}">
      <dsp:nvSpPr>
        <dsp:cNvPr id="0" name=""/>
        <dsp:cNvSpPr/>
      </dsp:nvSpPr>
      <dsp:spPr>
        <a:xfrm>
          <a:off x="5496430" y="2013989"/>
          <a:ext cx="1625545" cy="1625744"/>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D6BAFBE8-D6AC-4CF0-AE66-419234800BE1}">
      <dsp:nvSpPr>
        <dsp:cNvPr id="0" name=""/>
        <dsp:cNvSpPr/>
      </dsp:nvSpPr>
      <dsp:spPr>
        <a:xfrm>
          <a:off x="7374612" y="2342427"/>
          <a:ext cx="1727141" cy="117121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t>Patient characteristics</a:t>
          </a:r>
          <a:endParaRPr lang="en-GB" sz="2000" kern="1200"/>
        </a:p>
      </dsp:txBody>
      <dsp:txXfrm>
        <a:off x="7374612" y="2342427"/>
        <a:ext cx="1727141" cy="1171213"/>
      </dsp:txXfrm>
    </dsp:sp>
    <dsp:sp modelId="{6FF1E57E-65DD-48C0-8277-1168F9E21B6B}">
      <dsp:nvSpPr>
        <dsp:cNvPr id="0" name=""/>
        <dsp:cNvSpPr/>
      </dsp:nvSpPr>
      <dsp:spPr>
        <a:xfrm>
          <a:off x="5166580" y="2427652"/>
          <a:ext cx="1625545" cy="1625744"/>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E1A83F21-1888-4C47-B26B-9F575AA54C44}">
      <dsp:nvSpPr>
        <dsp:cNvPr id="0" name=""/>
        <dsp:cNvSpPr/>
      </dsp:nvSpPr>
      <dsp:spPr>
        <a:xfrm>
          <a:off x="6629571" y="3912352"/>
          <a:ext cx="1862603" cy="10715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t>Regulatory requirements</a:t>
          </a:r>
          <a:endParaRPr lang="en-GB" sz="2000" kern="1200"/>
        </a:p>
      </dsp:txBody>
      <dsp:txXfrm>
        <a:off x="6629571" y="3912352"/>
        <a:ext cx="1862603" cy="1071536"/>
      </dsp:txXfrm>
    </dsp:sp>
    <dsp:sp modelId="{35AA1759-165A-4962-9E2D-BE06DCBA1F20}">
      <dsp:nvSpPr>
        <dsp:cNvPr id="0" name=""/>
        <dsp:cNvSpPr/>
      </dsp:nvSpPr>
      <dsp:spPr>
        <a:xfrm>
          <a:off x="4638278" y="2427652"/>
          <a:ext cx="1625545" cy="1625744"/>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4F2BBE54-9752-4A05-8E3C-886FED563BA9}">
      <dsp:nvSpPr>
        <dsp:cNvPr id="0" name=""/>
        <dsp:cNvSpPr/>
      </dsp:nvSpPr>
      <dsp:spPr>
        <a:xfrm>
          <a:off x="2938228" y="3912352"/>
          <a:ext cx="1862603" cy="10715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t>Study design</a:t>
          </a:r>
          <a:endParaRPr lang="en-GB" sz="2000" kern="1200"/>
        </a:p>
      </dsp:txBody>
      <dsp:txXfrm>
        <a:off x="2938228" y="3912352"/>
        <a:ext cx="1862603" cy="1071536"/>
      </dsp:txXfrm>
    </dsp:sp>
    <dsp:sp modelId="{4CB7F2D1-3AD0-48B4-9A4A-A507F09E53C6}">
      <dsp:nvSpPr>
        <dsp:cNvPr id="0" name=""/>
        <dsp:cNvSpPr/>
      </dsp:nvSpPr>
      <dsp:spPr>
        <a:xfrm>
          <a:off x="4308428" y="2013989"/>
          <a:ext cx="1625545" cy="1625744"/>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BCF6A6D2-E3ED-49D8-BF36-484F66137F33}">
      <dsp:nvSpPr>
        <dsp:cNvPr id="0" name=""/>
        <dsp:cNvSpPr/>
      </dsp:nvSpPr>
      <dsp:spPr>
        <a:xfrm>
          <a:off x="2328649" y="2342427"/>
          <a:ext cx="1727141" cy="117121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t>Biomarker selection and analysis</a:t>
          </a:r>
          <a:endParaRPr lang="en-GB" sz="2000" kern="1200"/>
        </a:p>
      </dsp:txBody>
      <dsp:txXfrm>
        <a:off x="2328649" y="2342427"/>
        <a:ext cx="1727141" cy="1171213"/>
      </dsp:txXfrm>
    </dsp:sp>
    <dsp:sp modelId="{88DC3120-701F-47D5-A8F2-5113ECE4F118}">
      <dsp:nvSpPr>
        <dsp:cNvPr id="0" name=""/>
        <dsp:cNvSpPr/>
      </dsp:nvSpPr>
      <dsp:spPr>
        <a:xfrm>
          <a:off x="4425602" y="1498157"/>
          <a:ext cx="1625545" cy="1625744"/>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sp>
    <dsp:sp modelId="{ED2AF227-F11B-4470-80DC-0845E1C42944}">
      <dsp:nvSpPr>
        <dsp:cNvPr id="0" name=""/>
        <dsp:cNvSpPr/>
      </dsp:nvSpPr>
      <dsp:spPr>
        <a:xfrm>
          <a:off x="2464111" y="946938"/>
          <a:ext cx="1761007" cy="10964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Preclinical safety studies and safety margin selection</a:t>
          </a:r>
          <a:endParaRPr lang="en-GB" sz="2000" kern="1200" dirty="0"/>
        </a:p>
      </dsp:txBody>
      <dsp:txXfrm>
        <a:off x="2464111" y="946938"/>
        <a:ext cx="1761007" cy="109645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2CC1C-B10E-4971-AE89-10EECE6A8490}" type="datetimeFigureOut">
              <a:rPr lang="en-ZA" smtClean="0"/>
              <a:t>2025/12/02</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8F47E-DDED-4E4D-8E0F-2336F9060671}" type="slidenum">
              <a:rPr lang="en-ZA" smtClean="0"/>
              <a:t>‹#›</a:t>
            </a:fld>
            <a:endParaRPr lang="en-ZA" dirty="0"/>
          </a:p>
        </p:txBody>
      </p:sp>
    </p:spTree>
    <p:extLst>
      <p:ext uri="{BB962C8B-B14F-4D97-AF65-F5344CB8AC3E}">
        <p14:creationId xmlns:p14="http://schemas.microsoft.com/office/powerpoint/2010/main" val="150456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baby steps, not ‘let’s double it and see’.”</a:t>
            </a:r>
          </a:p>
        </p:txBody>
      </p:sp>
      <p:sp>
        <p:nvSpPr>
          <p:cNvPr id="4" name="Slide Number Placeholder 3"/>
          <p:cNvSpPr>
            <a:spLocks noGrp="1"/>
          </p:cNvSpPr>
          <p:nvPr>
            <p:ph type="sldNum" sz="quarter" idx="5"/>
          </p:nvPr>
        </p:nvSpPr>
        <p:spPr/>
        <p:txBody>
          <a:bodyPr/>
          <a:lstStyle/>
          <a:p>
            <a:fld id="{3233A78E-8D6C-4CD3-A503-05753C13B6F9}" type="slidenum">
              <a:rPr lang="en-GB" smtClean="0"/>
              <a:t>25</a:t>
            </a:fld>
            <a:endParaRPr lang="en-GB"/>
          </a:p>
        </p:txBody>
      </p:sp>
    </p:spTree>
    <p:extLst>
      <p:ext uri="{BB962C8B-B14F-4D97-AF65-F5344CB8AC3E}">
        <p14:creationId xmlns:p14="http://schemas.microsoft.com/office/powerpoint/2010/main" val="3762539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to also consider early is your route of </a:t>
            </a:r>
            <a:r>
              <a:rPr lang="en-US" dirty="0" err="1"/>
              <a:t>adminstration</a:t>
            </a:r>
            <a:endParaRPr lang="en-GB" dirty="0"/>
          </a:p>
        </p:txBody>
      </p:sp>
      <p:sp>
        <p:nvSpPr>
          <p:cNvPr id="4" name="Slide Number Placeholder 3"/>
          <p:cNvSpPr>
            <a:spLocks noGrp="1"/>
          </p:cNvSpPr>
          <p:nvPr>
            <p:ph type="sldNum" sz="quarter" idx="5"/>
          </p:nvPr>
        </p:nvSpPr>
        <p:spPr/>
        <p:txBody>
          <a:bodyPr/>
          <a:lstStyle/>
          <a:p>
            <a:fld id="{3233A78E-8D6C-4CD3-A503-05753C13B6F9}" type="slidenum">
              <a:rPr lang="en-GB" smtClean="0"/>
              <a:t>34</a:t>
            </a:fld>
            <a:endParaRPr lang="en-GB"/>
          </a:p>
        </p:txBody>
      </p:sp>
    </p:spTree>
    <p:extLst>
      <p:ext uri="{BB962C8B-B14F-4D97-AF65-F5344CB8AC3E}">
        <p14:creationId xmlns:p14="http://schemas.microsoft.com/office/powerpoint/2010/main" val="402279202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Google Shape;57;p19">
            <a:extLst>
              <a:ext uri="{FF2B5EF4-FFF2-40B4-BE49-F238E27FC236}">
                <a16:creationId xmlns:a16="http://schemas.microsoft.com/office/drawing/2014/main" id="{379E6853-ABC5-D1E2-DA9A-BCC99EF14A82}"/>
              </a:ext>
            </a:extLst>
          </p:cNvPr>
          <p:cNvSpPr/>
          <p:nvPr userDrawn="1"/>
        </p:nvSpPr>
        <p:spPr>
          <a:xfrm>
            <a:off x="-8469" y="6471281"/>
            <a:ext cx="12192000" cy="389616"/>
          </a:xfrm>
          <a:prstGeom prst="rect">
            <a:avLst/>
          </a:prstGeom>
          <a:solidFill>
            <a:srgbClr val="F47734"/>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 name="Google Shape;62;p19">
            <a:extLst>
              <a:ext uri="{FF2B5EF4-FFF2-40B4-BE49-F238E27FC236}">
                <a16:creationId xmlns:a16="http://schemas.microsoft.com/office/drawing/2014/main" id="{0790347E-CA41-E2F3-B229-B7771A076995}"/>
              </a:ext>
            </a:extLst>
          </p:cNvPr>
          <p:cNvSpPr/>
          <p:nvPr userDrawn="1"/>
        </p:nvSpPr>
        <p:spPr>
          <a:xfrm>
            <a:off x="-28835" y="-1"/>
            <a:ext cx="3333825" cy="6857367"/>
          </a:xfrm>
          <a:prstGeom prst="rect">
            <a:avLst/>
          </a:prstGeom>
          <a:solidFill>
            <a:srgbClr val="561B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 name="Isosceles Triangle 20">
            <a:extLst>
              <a:ext uri="{FF2B5EF4-FFF2-40B4-BE49-F238E27FC236}">
                <a16:creationId xmlns:a16="http://schemas.microsoft.com/office/drawing/2014/main" id="{AC1909EF-E131-9FEB-CE90-A264B3D9FCCE}"/>
              </a:ext>
            </a:extLst>
          </p:cNvPr>
          <p:cNvSpPr/>
          <p:nvPr userDrawn="1"/>
        </p:nvSpPr>
        <p:spPr>
          <a:xfrm>
            <a:off x="10168534" y="5129841"/>
            <a:ext cx="2037522" cy="1733256"/>
          </a:xfrm>
          <a:prstGeom prst="triangle">
            <a:avLst>
              <a:gd name="adj" fmla="val 100000"/>
            </a:avLst>
          </a:prstGeom>
          <a:solidFill>
            <a:srgbClr val="561B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4" name="Picture 3">
            <a:extLst>
              <a:ext uri="{FF2B5EF4-FFF2-40B4-BE49-F238E27FC236}">
                <a16:creationId xmlns:a16="http://schemas.microsoft.com/office/drawing/2014/main" id="{15A28561-C683-10FB-EFE5-8BF95D2FEFE2}"/>
              </a:ext>
            </a:extLst>
          </p:cNvPr>
          <p:cNvPicPr>
            <a:picLocks noChangeAspect="1"/>
          </p:cNvPicPr>
          <p:nvPr userDrawn="1"/>
        </p:nvPicPr>
        <p:blipFill>
          <a:blip r:embed="rId3"/>
          <a:stretch>
            <a:fillRect/>
          </a:stretch>
        </p:blipFill>
        <p:spPr>
          <a:xfrm>
            <a:off x="6887902" y="22850"/>
            <a:ext cx="5142585" cy="1907042"/>
          </a:xfrm>
          <a:prstGeom prst="rect">
            <a:avLst/>
          </a:prstGeom>
        </p:spPr>
      </p:pic>
      <p:pic>
        <p:nvPicPr>
          <p:cNvPr id="19" name="Picture 18" descr="A person in a lab coat holding a beaker&#10;&#10;Description automatically generated">
            <a:extLst>
              <a:ext uri="{FF2B5EF4-FFF2-40B4-BE49-F238E27FC236}">
                <a16:creationId xmlns:a16="http://schemas.microsoft.com/office/drawing/2014/main" id="{05369469-9A6F-1719-8529-792E684DF3A3}"/>
              </a:ext>
            </a:extLst>
          </p:cNvPr>
          <p:cNvPicPr>
            <a:picLocks noChangeAspect="1"/>
          </p:cNvPicPr>
          <p:nvPr userDrawn="1"/>
        </p:nvPicPr>
        <p:blipFill>
          <a:blip r:embed="rId4">
            <a:extLst>
              <a:ext uri="{28A0092B-C50C-407E-A947-70E740481C1C}">
                <a14:useLocalDpi xmlns:a14="http://schemas.microsoft.com/office/drawing/2010/main" val="0"/>
              </a:ext>
            </a:extLst>
          </a:blip>
          <a:srcRect l="19219" t="123" r="23659" b="-334"/>
          <a:stretch/>
        </p:blipFill>
        <p:spPr>
          <a:xfrm>
            <a:off x="-28835" y="0"/>
            <a:ext cx="6973452" cy="6881422"/>
          </a:xfrm>
          <a:prstGeom prst="parallelogram">
            <a:avLst/>
          </a:prstGeom>
        </p:spPr>
      </p:pic>
      <p:pic>
        <p:nvPicPr>
          <p:cNvPr id="5" name="Picture 4">
            <a:extLst>
              <a:ext uri="{FF2B5EF4-FFF2-40B4-BE49-F238E27FC236}">
                <a16:creationId xmlns:a16="http://schemas.microsoft.com/office/drawing/2014/main" id="{5B7F6C97-D27E-C493-0F59-C093D902FA4E}"/>
              </a:ext>
            </a:extLst>
          </p:cNvPr>
          <p:cNvPicPr>
            <a:picLocks noChangeAspect="1"/>
          </p:cNvPicPr>
          <p:nvPr userDrawn="1"/>
        </p:nvPicPr>
        <p:blipFill>
          <a:blip r:embed="rId5"/>
          <a:stretch>
            <a:fillRect/>
          </a:stretch>
        </p:blipFill>
        <p:spPr>
          <a:xfrm>
            <a:off x="8300155" y="5550074"/>
            <a:ext cx="1094271" cy="551072"/>
          </a:xfrm>
          <a:prstGeom prst="rect">
            <a:avLst/>
          </a:prstGeom>
        </p:spPr>
      </p:pic>
      <p:pic>
        <p:nvPicPr>
          <p:cNvPr id="6" name="Picture 5">
            <a:extLst>
              <a:ext uri="{FF2B5EF4-FFF2-40B4-BE49-F238E27FC236}">
                <a16:creationId xmlns:a16="http://schemas.microsoft.com/office/drawing/2014/main" id="{C8C34C16-34BA-570F-7237-9B8B04D182F9}"/>
              </a:ext>
            </a:extLst>
          </p:cNvPr>
          <p:cNvPicPr>
            <a:picLocks noChangeAspect="1"/>
          </p:cNvPicPr>
          <p:nvPr userDrawn="1"/>
        </p:nvPicPr>
        <p:blipFill>
          <a:blip r:embed="rId6"/>
          <a:stretch>
            <a:fillRect/>
          </a:stretch>
        </p:blipFill>
        <p:spPr>
          <a:xfrm>
            <a:off x="9649705" y="5379694"/>
            <a:ext cx="948626" cy="948626"/>
          </a:xfrm>
          <a:prstGeom prst="rect">
            <a:avLst/>
          </a:prstGeom>
        </p:spPr>
      </p:pic>
      <p:pic>
        <p:nvPicPr>
          <p:cNvPr id="7" name="Picture 6">
            <a:extLst>
              <a:ext uri="{FF2B5EF4-FFF2-40B4-BE49-F238E27FC236}">
                <a16:creationId xmlns:a16="http://schemas.microsoft.com/office/drawing/2014/main" id="{C7B7636E-1453-E20B-86F5-5C5DB4C59A2B}"/>
              </a:ext>
            </a:extLst>
          </p:cNvPr>
          <p:cNvPicPr>
            <a:picLocks noChangeAspect="1"/>
          </p:cNvPicPr>
          <p:nvPr userDrawn="1"/>
        </p:nvPicPr>
        <p:blipFill>
          <a:blip r:embed="rId7"/>
          <a:stretch>
            <a:fillRect/>
          </a:stretch>
        </p:blipFill>
        <p:spPr>
          <a:xfrm>
            <a:off x="5754799" y="5069373"/>
            <a:ext cx="3639627" cy="493819"/>
          </a:xfrm>
          <a:prstGeom prst="rect">
            <a:avLst/>
          </a:prstGeom>
        </p:spPr>
      </p:pic>
      <p:pic>
        <p:nvPicPr>
          <p:cNvPr id="8" name="Picture 7">
            <a:extLst>
              <a:ext uri="{FF2B5EF4-FFF2-40B4-BE49-F238E27FC236}">
                <a16:creationId xmlns:a16="http://schemas.microsoft.com/office/drawing/2014/main" id="{71A95CB2-6EE9-38F5-A5F9-7937F8848DC2}"/>
              </a:ext>
            </a:extLst>
          </p:cNvPr>
          <p:cNvPicPr>
            <a:picLocks noChangeAspect="1"/>
          </p:cNvPicPr>
          <p:nvPr userDrawn="1"/>
        </p:nvPicPr>
        <p:blipFill>
          <a:blip r:embed="rId8"/>
          <a:stretch>
            <a:fillRect/>
          </a:stretch>
        </p:blipFill>
        <p:spPr>
          <a:xfrm>
            <a:off x="5712668" y="5693071"/>
            <a:ext cx="2223296" cy="569164"/>
          </a:xfrm>
          <a:prstGeom prst="rect">
            <a:avLst/>
          </a:prstGeom>
        </p:spPr>
      </p:pic>
    </p:spTree>
    <p:extLst>
      <p:ext uri="{BB962C8B-B14F-4D97-AF65-F5344CB8AC3E}">
        <p14:creationId xmlns:p14="http://schemas.microsoft.com/office/powerpoint/2010/main" val="36519220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C8BA-1426-40C6-B601-065203138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9C21B41-69C3-443E-BDC7-EA290711F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6A135E5F-B068-4951-AEBF-F17E46E3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F5A9B-DEA3-4A43-A64A-1941FEC75B64}"/>
              </a:ext>
            </a:extLst>
          </p:cNvPr>
          <p:cNvSpPr>
            <a:spLocks noGrp="1"/>
          </p:cNvSpPr>
          <p:nvPr>
            <p:ph type="dt" sz="half" idx="10"/>
          </p:nvPr>
        </p:nvSpPr>
        <p:spPr/>
        <p:txBody>
          <a:bodyPr/>
          <a:lstStyle/>
          <a:p>
            <a:fld id="{AF9BCEAB-B66D-483F-99E0-A055B17AFE4A}" type="datetime1">
              <a:rPr lang="en-ZA" smtClean="0"/>
              <a:t>2025/12/02</a:t>
            </a:fld>
            <a:endParaRPr lang="en-ZA" dirty="0"/>
          </a:p>
        </p:txBody>
      </p:sp>
      <p:sp>
        <p:nvSpPr>
          <p:cNvPr id="6" name="Footer Placeholder 5">
            <a:extLst>
              <a:ext uri="{FF2B5EF4-FFF2-40B4-BE49-F238E27FC236}">
                <a16:creationId xmlns:a16="http://schemas.microsoft.com/office/drawing/2014/main" id="{C168CB30-88DF-4C37-8AFB-C837CC376DDF}"/>
              </a:ext>
            </a:extLst>
          </p:cNvPr>
          <p:cNvSpPr>
            <a:spLocks noGrp="1"/>
          </p:cNvSpPr>
          <p:nvPr>
            <p:ph type="ftr" sz="quarter" idx="11"/>
          </p:nvPr>
        </p:nvSpPr>
        <p:spPr/>
        <p:txBody>
          <a:bodyPr/>
          <a:lstStyle/>
          <a:p>
            <a:r>
              <a:rPr lang="en-ZA" dirty="0"/>
              <a:t>Business Confidential</a:t>
            </a:r>
          </a:p>
        </p:txBody>
      </p:sp>
      <p:sp>
        <p:nvSpPr>
          <p:cNvPr id="7" name="Slide Number Placeholder 6">
            <a:extLst>
              <a:ext uri="{FF2B5EF4-FFF2-40B4-BE49-F238E27FC236}">
                <a16:creationId xmlns:a16="http://schemas.microsoft.com/office/drawing/2014/main" id="{C193AF9D-1B81-46D1-9747-0685CCF600F1}"/>
              </a:ext>
            </a:extLst>
          </p:cNvPr>
          <p:cNvSpPr>
            <a:spLocks noGrp="1"/>
          </p:cNvSpPr>
          <p:nvPr>
            <p:ph type="sldNum" sz="quarter" idx="12"/>
          </p:nvPr>
        </p:nvSpPr>
        <p:spPr/>
        <p:txBody>
          <a:bodyPr/>
          <a:lstStyle/>
          <a:p>
            <a:fld id="{5BFB42D1-C534-400D-BC72-5CE77A30CD5B}" type="slidenum">
              <a:rPr lang="en-ZA" smtClean="0"/>
              <a:t>‹#›</a:t>
            </a:fld>
            <a:endParaRPr lang="en-ZA" dirty="0"/>
          </a:p>
        </p:txBody>
      </p:sp>
    </p:spTree>
    <p:extLst>
      <p:ext uri="{BB962C8B-B14F-4D97-AF65-F5344CB8AC3E}">
        <p14:creationId xmlns:p14="http://schemas.microsoft.com/office/powerpoint/2010/main" val="355878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E90E-058C-4445-998C-7A7B0CC2F05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CB29098-C70F-4EE4-B24A-3046081055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7B0C906-9BA8-4645-BF33-25320887FB60}"/>
              </a:ext>
            </a:extLst>
          </p:cNvPr>
          <p:cNvSpPr>
            <a:spLocks noGrp="1"/>
          </p:cNvSpPr>
          <p:nvPr>
            <p:ph type="dt" sz="half" idx="10"/>
          </p:nvPr>
        </p:nvSpPr>
        <p:spPr/>
        <p:txBody>
          <a:bodyPr/>
          <a:lstStyle/>
          <a:p>
            <a:fld id="{09ADC8E3-895B-454A-9C56-2FF3B039BB74}" type="datetime1">
              <a:rPr lang="en-ZA" smtClean="0"/>
              <a:t>2025/12/02</a:t>
            </a:fld>
            <a:endParaRPr lang="en-ZA" dirty="0"/>
          </a:p>
        </p:txBody>
      </p:sp>
      <p:sp>
        <p:nvSpPr>
          <p:cNvPr id="5" name="Footer Placeholder 4">
            <a:extLst>
              <a:ext uri="{FF2B5EF4-FFF2-40B4-BE49-F238E27FC236}">
                <a16:creationId xmlns:a16="http://schemas.microsoft.com/office/drawing/2014/main" id="{E7AFD910-D043-4C37-9C2E-E7769C58C3AB}"/>
              </a:ext>
            </a:extLst>
          </p:cNvPr>
          <p:cNvSpPr>
            <a:spLocks noGrp="1"/>
          </p:cNvSpPr>
          <p:nvPr>
            <p:ph type="ftr" sz="quarter" idx="11"/>
          </p:nvPr>
        </p:nvSpPr>
        <p:spPr/>
        <p:txBody>
          <a:bodyPr/>
          <a:lstStyle/>
          <a:p>
            <a:r>
              <a:rPr lang="en-ZA" dirty="0"/>
              <a:t>Business Confidential</a:t>
            </a:r>
          </a:p>
        </p:txBody>
      </p:sp>
      <p:sp>
        <p:nvSpPr>
          <p:cNvPr id="6" name="Slide Number Placeholder 5">
            <a:extLst>
              <a:ext uri="{FF2B5EF4-FFF2-40B4-BE49-F238E27FC236}">
                <a16:creationId xmlns:a16="http://schemas.microsoft.com/office/drawing/2014/main" id="{1E6B4D98-7AA8-4105-8C7E-E90D95F64F57}"/>
              </a:ext>
            </a:extLst>
          </p:cNvPr>
          <p:cNvSpPr>
            <a:spLocks noGrp="1"/>
          </p:cNvSpPr>
          <p:nvPr>
            <p:ph type="sldNum" sz="quarter" idx="12"/>
          </p:nvPr>
        </p:nvSpPr>
        <p:spPr/>
        <p:txBody>
          <a:bodyPr/>
          <a:lstStyle/>
          <a:p>
            <a:fld id="{5BFB42D1-C534-400D-BC72-5CE77A30CD5B}" type="slidenum">
              <a:rPr lang="en-ZA" smtClean="0"/>
              <a:t>‹#›</a:t>
            </a:fld>
            <a:endParaRPr lang="en-ZA" dirty="0"/>
          </a:p>
        </p:txBody>
      </p:sp>
    </p:spTree>
    <p:extLst>
      <p:ext uri="{BB962C8B-B14F-4D97-AF65-F5344CB8AC3E}">
        <p14:creationId xmlns:p14="http://schemas.microsoft.com/office/powerpoint/2010/main" val="1083075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FB56B-379A-471F-8921-986BC1600A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B5936C5-42D5-4232-9F88-D2EF6FC47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D067133-D8A2-4B39-863B-824748795DEF}"/>
              </a:ext>
            </a:extLst>
          </p:cNvPr>
          <p:cNvSpPr>
            <a:spLocks noGrp="1"/>
          </p:cNvSpPr>
          <p:nvPr>
            <p:ph type="dt" sz="half" idx="10"/>
          </p:nvPr>
        </p:nvSpPr>
        <p:spPr/>
        <p:txBody>
          <a:bodyPr/>
          <a:lstStyle/>
          <a:p>
            <a:fld id="{10CD16D5-6539-41C0-813A-128398F0D37C}" type="datetime1">
              <a:rPr lang="en-ZA" smtClean="0"/>
              <a:t>2025/12/02</a:t>
            </a:fld>
            <a:endParaRPr lang="en-ZA" dirty="0"/>
          </a:p>
        </p:txBody>
      </p:sp>
      <p:sp>
        <p:nvSpPr>
          <p:cNvPr id="5" name="Footer Placeholder 4">
            <a:extLst>
              <a:ext uri="{FF2B5EF4-FFF2-40B4-BE49-F238E27FC236}">
                <a16:creationId xmlns:a16="http://schemas.microsoft.com/office/drawing/2014/main" id="{1E6740E7-7F93-4679-BD58-408A76A7080F}"/>
              </a:ext>
            </a:extLst>
          </p:cNvPr>
          <p:cNvSpPr>
            <a:spLocks noGrp="1"/>
          </p:cNvSpPr>
          <p:nvPr>
            <p:ph type="ftr" sz="quarter" idx="11"/>
          </p:nvPr>
        </p:nvSpPr>
        <p:spPr/>
        <p:txBody>
          <a:bodyPr/>
          <a:lstStyle/>
          <a:p>
            <a:r>
              <a:rPr lang="en-ZA" dirty="0"/>
              <a:t>Business Confidential</a:t>
            </a:r>
          </a:p>
        </p:txBody>
      </p:sp>
      <p:sp>
        <p:nvSpPr>
          <p:cNvPr id="6" name="Slide Number Placeholder 5">
            <a:extLst>
              <a:ext uri="{FF2B5EF4-FFF2-40B4-BE49-F238E27FC236}">
                <a16:creationId xmlns:a16="http://schemas.microsoft.com/office/drawing/2014/main" id="{8ECFB6C9-1E6B-4F44-9E7B-414BB385DAC8}"/>
              </a:ext>
            </a:extLst>
          </p:cNvPr>
          <p:cNvSpPr>
            <a:spLocks noGrp="1"/>
          </p:cNvSpPr>
          <p:nvPr>
            <p:ph type="sldNum" sz="quarter" idx="12"/>
          </p:nvPr>
        </p:nvSpPr>
        <p:spPr/>
        <p:txBody>
          <a:bodyPr/>
          <a:lstStyle/>
          <a:p>
            <a:fld id="{5BFB42D1-C534-400D-BC72-5CE77A30CD5B}" type="slidenum">
              <a:rPr lang="en-ZA" smtClean="0"/>
              <a:t>‹#›</a:t>
            </a:fld>
            <a:endParaRPr lang="en-ZA" dirty="0"/>
          </a:p>
        </p:txBody>
      </p:sp>
    </p:spTree>
    <p:extLst>
      <p:ext uri="{BB962C8B-B14F-4D97-AF65-F5344CB8AC3E}">
        <p14:creationId xmlns:p14="http://schemas.microsoft.com/office/powerpoint/2010/main" val="1824266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4071-AF46-37AF-F304-8FE1EE329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BC3A15A-ABE1-8814-34A0-7D9C643189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C8E81D-1DF2-43C3-7EE2-79E9E573C37B}"/>
              </a:ext>
            </a:extLst>
          </p:cNvPr>
          <p:cNvSpPr>
            <a:spLocks noGrp="1"/>
          </p:cNvSpPr>
          <p:nvPr>
            <p:ph type="dt" sz="half" idx="10"/>
          </p:nvPr>
        </p:nvSpPr>
        <p:spPr/>
        <p:txBody>
          <a:bodyPr/>
          <a:lstStyle/>
          <a:p>
            <a:fld id="{735F27D4-7C0D-440E-B041-F069446E2762}" type="datetimeFigureOut">
              <a:rPr lang="en-GB" smtClean="0"/>
              <a:t>02/12/2025</a:t>
            </a:fld>
            <a:endParaRPr lang="en-GB"/>
          </a:p>
        </p:txBody>
      </p:sp>
      <p:sp>
        <p:nvSpPr>
          <p:cNvPr id="5" name="Footer Placeholder 4">
            <a:extLst>
              <a:ext uri="{FF2B5EF4-FFF2-40B4-BE49-F238E27FC236}">
                <a16:creationId xmlns:a16="http://schemas.microsoft.com/office/drawing/2014/main" id="{0CF13525-22C0-91D9-B7F2-3B899C8831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2E667A-3A02-A270-A66B-132E50E8522C}"/>
              </a:ext>
            </a:extLst>
          </p:cNvPr>
          <p:cNvSpPr>
            <a:spLocks noGrp="1"/>
          </p:cNvSpPr>
          <p:nvPr>
            <p:ph type="sldNum" sz="quarter" idx="12"/>
          </p:nvPr>
        </p:nvSpPr>
        <p:spPr/>
        <p:txBody>
          <a:bodyPr/>
          <a:lstStyle/>
          <a:p>
            <a:fld id="{8EF9FA9C-B9D5-4822-A3AD-4707C2335C4B}" type="slidenum">
              <a:rPr lang="en-GB" smtClean="0"/>
              <a:t>‹#›</a:t>
            </a:fld>
            <a:endParaRPr lang="en-GB"/>
          </a:p>
        </p:txBody>
      </p:sp>
    </p:spTree>
    <p:extLst>
      <p:ext uri="{BB962C8B-B14F-4D97-AF65-F5344CB8AC3E}">
        <p14:creationId xmlns:p14="http://schemas.microsoft.com/office/powerpoint/2010/main" val="282832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46DB-120B-DA3B-C794-4FA4F41608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E04316-D7FF-B4BF-DEAA-B6D8BA01F3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DAD310-B6D0-3A32-999B-4945135ECFB0}"/>
              </a:ext>
            </a:extLst>
          </p:cNvPr>
          <p:cNvSpPr>
            <a:spLocks noGrp="1"/>
          </p:cNvSpPr>
          <p:nvPr>
            <p:ph type="dt" sz="half" idx="10"/>
          </p:nvPr>
        </p:nvSpPr>
        <p:spPr/>
        <p:txBody>
          <a:bodyPr/>
          <a:lstStyle/>
          <a:p>
            <a:fld id="{735F27D4-7C0D-440E-B041-F069446E2762}" type="datetimeFigureOut">
              <a:rPr lang="en-GB" smtClean="0"/>
              <a:t>02/12/2025</a:t>
            </a:fld>
            <a:endParaRPr lang="en-GB"/>
          </a:p>
        </p:txBody>
      </p:sp>
      <p:sp>
        <p:nvSpPr>
          <p:cNvPr id="5" name="Footer Placeholder 4">
            <a:extLst>
              <a:ext uri="{FF2B5EF4-FFF2-40B4-BE49-F238E27FC236}">
                <a16:creationId xmlns:a16="http://schemas.microsoft.com/office/drawing/2014/main" id="{E32B98E0-7FA9-F99F-003C-2A16BA4112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215BE2-9051-EC1E-82C5-A8E1FF6AE89E}"/>
              </a:ext>
            </a:extLst>
          </p:cNvPr>
          <p:cNvSpPr>
            <a:spLocks noGrp="1"/>
          </p:cNvSpPr>
          <p:nvPr>
            <p:ph type="sldNum" sz="quarter" idx="12"/>
          </p:nvPr>
        </p:nvSpPr>
        <p:spPr/>
        <p:txBody>
          <a:bodyPr/>
          <a:lstStyle/>
          <a:p>
            <a:fld id="{8EF9FA9C-B9D5-4822-A3AD-4707C2335C4B}" type="slidenum">
              <a:rPr lang="en-GB" smtClean="0"/>
              <a:t>‹#›</a:t>
            </a:fld>
            <a:endParaRPr lang="en-GB"/>
          </a:p>
        </p:txBody>
      </p:sp>
    </p:spTree>
    <p:extLst>
      <p:ext uri="{BB962C8B-B14F-4D97-AF65-F5344CB8AC3E}">
        <p14:creationId xmlns:p14="http://schemas.microsoft.com/office/powerpoint/2010/main" val="1561140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79E5B-1355-108F-E7EB-FD57F829D3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0B609D7-0BEA-DB82-417F-5E517682FC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8E8A50-1A06-E45B-A20C-A035CD6370BA}"/>
              </a:ext>
            </a:extLst>
          </p:cNvPr>
          <p:cNvSpPr>
            <a:spLocks noGrp="1"/>
          </p:cNvSpPr>
          <p:nvPr>
            <p:ph type="dt" sz="half" idx="10"/>
          </p:nvPr>
        </p:nvSpPr>
        <p:spPr/>
        <p:txBody>
          <a:bodyPr/>
          <a:lstStyle/>
          <a:p>
            <a:fld id="{735F27D4-7C0D-440E-B041-F069446E2762}" type="datetimeFigureOut">
              <a:rPr lang="en-GB" smtClean="0"/>
              <a:t>02/12/2025</a:t>
            </a:fld>
            <a:endParaRPr lang="en-GB"/>
          </a:p>
        </p:txBody>
      </p:sp>
      <p:sp>
        <p:nvSpPr>
          <p:cNvPr id="5" name="Footer Placeholder 4">
            <a:extLst>
              <a:ext uri="{FF2B5EF4-FFF2-40B4-BE49-F238E27FC236}">
                <a16:creationId xmlns:a16="http://schemas.microsoft.com/office/drawing/2014/main" id="{F47E303C-DAFB-18CE-D3A5-367A67F5DA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51DC01-9E1B-8F22-F24E-D607FA13D3FD}"/>
              </a:ext>
            </a:extLst>
          </p:cNvPr>
          <p:cNvSpPr>
            <a:spLocks noGrp="1"/>
          </p:cNvSpPr>
          <p:nvPr>
            <p:ph type="sldNum" sz="quarter" idx="12"/>
          </p:nvPr>
        </p:nvSpPr>
        <p:spPr/>
        <p:txBody>
          <a:bodyPr/>
          <a:lstStyle/>
          <a:p>
            <a:fld id="{8EF9FA9C-B9D5-4822-A3AD-4707C2335C4B}" type="slidenum">
              <a:rPr lang="en-GB" smtClean="0"/>
              <a:t>‹#›</a:t>
            </a:fld>
            <a:endParaRPr lang="en-GB"/>
          </a:p>
        </p:txBody>
      </p:sp>
    </p:spTree>
    <p:extLst>
      <p:ext uri="{BB962C8B-B14F-4D97-AF65-F5344CB8AC3E}">
        <p14:creationId xmlns:p14="http://schemas.microsoft.com/office/powerpoint/2010/main" val="204638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DAF3A76-ACC5-7C2B-AAC8-A27D5A7123A1}"/>
              </a:ext>
            </a:extLst>
          </p:cNvPr>
          <p:cNvSpPr>
            <a:spLocks noGrp="1"/>
          </p:cNvSpPr>
          <p:nvPr>
            <p:ph type="body" sz="quarter" idx="13" hasCustomPrompt="1"/>
          </p:nvPr>
        </p:nvSpPr>
        <p:spPr>
          <a:xfrm>
            <a:off x="6096000" y="3614738"/>
            <a:ext cx="5257800" cy="521327"/>
          </a:xfrm>
        </p:spPr>
        <p:txBody>
          <a:bodyPr/>
          <a:lstStyle>
            <a:lvl1pPr marL="0" indent="0" algn="ctr">
              <a:buNone/>
              <a:defRPr sz="2600">
                <a:solidFill>
                  <a:srgbClr val="993300"/>
                </a:solidFill>
                <a:latin typeface="Garamond" panose="02020404030301010803" pitchFamily="18" charset="0"/>
              </a:defRPr>
            </a:lvl1pPr>
            <a:lvl2pPr marL="457200" indent="0" algn="ctr">
              <a:buNone/>
              <a:defRPr sz="2400"/>
            </a:lvl2pPr>
            <a:lvl3pPr marL="914400" indent="0" algn="ctr">
              <a:buNone/>
              <a:defRPr/>
            </a:lvl3pPr>
            <a:lvl4pPr marL="1371600" indent="0" algn="ctr">
              <a:buNone/>
              <a:defRPr/>
            </a:lvl4pPr>
            <a:lvl5pPr marL="1828800" indent="0">
              <a:buNone/>
              <a:defRPr/>
            </a:lvl5pPr>
          </a:lstStyle>
          <a:p>
            <a:pPr lvl="0"/>
            <a:r>
              <a:rPr lang="en-US"/>
              <a:t>Name of Presenter</a:t>
            </a:r>
          </a:p>
        </p:txBody>
      </p:sp>
      <p:sp>
        <p:nvSpPr>
          <p:cNvPr id="14" name="Text Placeholder 13">
            <a:extLst>
              <a:ext uri="{FF2B5EF4-FFF2-40B4-BE49-F238E27FC236}">
                <a16:creationId xmlns:a16="http://schemas.microsoft.com/office/drawing/2014/main" id="{5B2D7780-AC3A-C7C1-0D6F-62B24FF5CB99}"/>
              </a:ext>
            </a:extLst>
          </p:cNvPr>
          <p:cNvSpPr>
            <a:spLocks noGrp="1"/>
          </p:cNvSpPr>
          <p:nvPr>
            <p:ph type="body" sz="quarter" idx="14" hasCustomPrompt="1"/>
          </p:nvPr>
        </p:nvSpPr>
        <p:spPr>
          <a:xfrm>
            <a:off x="6096001" y="4391025"/>
            <a:ext cx="5257800" cy="522288"/>
          </a:xfrm>
        </p:spPr>
        <p:txBody>
          <a:bodyPr>
            <a:normAutofit/>
          </a:bodyPr>
          <a:lstStyle>
            <a:lvl1pPr marL="0" indent="0" algn="ctr">
              <a:buNone/>
              <a:defRPr sz="2400">
                <a:solidFill>
                  <a:srgbClr val="FF9900"/>
                </a:solidFill>
                <a:latin typeface="Garamond" panose="020204040303010108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Designation</a:t>
            </a:r>
          </a:p>
        </p:txBody>
      </p:sp>
      <p:sp>
        <p:nvSpPr>
          <p:cNvPr id="16" name="Text Placeholder 15">
            <a:extLst>
              <a:ext uri="{FF2B5EF4-FFF2-40B4-BE49-F238E27FC236}">
                <a16:creationId xmlns:a16="http://schemas.microsoft.com/office/drawing/2014/main" id="{72208B8E-6469-69EE-2845-C259621E3896}"/>
              </a:ext>
            </a:extLst>
          </p:cNvPr>
          <p:cNvSpPr>
            <a:spLocks noGrp="1"/>
          </p:cNvSpPr>
          <p:nvPr>
            <p:ph type="body" sz="quarter" idx="15" hasCustomPrompt="1"/>
          </p:nvPr>
        </p:nvSpPr>
        <p:spPr>
          <a:xfrm>
            <a:off x="6096000" y="5262563"/>
            <a:ext cx="5257800" cy="522287"/>
          </a:xfrm>
        </p:spPr>
        <p:txBody>
          <a:bodyPr>
            <a:normAutofit/>
          </a:bodyPr>
          <a:lstStyle>
            <a:lvl1pPr marL="0" indent="0" algn="ctr">
              <a:buNone/>
              <a:defRPr sz="2200">
                <a:latin typeface="Garamond" panose="020204040303010108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Institution</a:t>
            </a:r>
          </a:p>
        </p:txBody>
      </p:sp>
      <p:sp>
        <p:nvSpPr>
          <p:cNvPr id="9" name="Picture Placeholder 8">
            <a:extLst>
              <a:ext uri="{FF2B5EF4-FFF2-40B4-BE49-F238E27FC236}">
                <a16:creationId xmlns:a16="http://schemas.microsoft.com/office/drawing/2014/main" id="{9D5E3076-463D-A6A3-9B00-14F4B9C42B7B}"/>
              </a:ext>
            </a:extLst>
          </p:cNvPr>
          <p:cNvSpPr>
            <a:spLocks noGrp="1"/>
          </p:cNvSpPr>
          <p:nvPr>
            <p:ph type="pic" sz="quarter" idx="16"/>
          </p:nvPr>
        </p:nvSpPr>
        <p:spPr>
          <a:xfrm>
            <a:off x="6834188" y="5911850"/>
            <a:ext cx="1044575" cy="809625"/>
          </a:xfrm>
        </p:spPr>
        <p:txBody>
          <a:bodyPr/>
          <a:lstStyle/>
          <a:p>
            <a:endParaRPr lang="en-ZA"/>
          </a:p>
        </p:txBody>
      </p:sp>
      <p:sp>
        <p:nvSpPr>
          <p:cNvPr id="13" name="Picture Placeholder 8">
            <a:extLst>
              <a:ext uri="{FF2B5EF4-FFF2-40B4-BE49-F238E27FC236}">
                <a16:creationId xmlns:a16="http://schemas.microsoft.com/office/drawing/2014/main" id="{16555D33-EA4A-B383-30AF-56915B8630B6}"/>
              </a:ext>
            </a:extLst>
          </p:cNvPr>
          <p:cNvSpPr>
            <a:spLocks noGrp="1"/>
          </p:cNvSpPr>
          <p:nvPr>
            <p:ph type="pic" sz="quarter" idx="18"/>
          </p:nvPr>
        </p:nvSpPr>
        <p:spPr>
          <a:xfrm>
            <a:off x="8202612" y="5911850"/>
            <a:ext cx="1044575" cy="809625"/>
          </a:xfrm>
        </p:spPr>
        <p:txBody>
          <a:bodyPr/>
          <a:lstStyle/>
          <a:p>
            <a:endParaRPr lang="en-ZA"/>
          </a:p>
        </p:txBody>
      </p:sp>
      <p:sp>
        <p:nvSpPr>
          <p:cNvPr id="15" name="Picture Placeholder 8">
            <a:extLst>
              <a:ext uri="{FF2B5EF4-FFF2-40B4-BE49-F238E27FC236}">
                <a16:creationId xmlns:a16="http://schemas.microsoft.com/office/drawing/2014/main" id="{9833244F-C447-3F49-1FC3-D3DF01770A05}"/>
              </a:ext>
            </a:extLst>
          </p:cNvPr>
          <p:cNvSpPr>
            <a:spLocks noGrp="1"/>
          </p:cNvSpPr>
          <p:nvPr>
            <p:ph type="pic" sz="quarter" idx="19"/>
          </p:nvPr>
        </p:nvSpPr>
        <p:spPr>
          <a:xfrm>
            <a:off x="9608126" y="5911849"/>
            <a:ext cx="1044575" cy="809625"/>
          </a:xfrm>
        </p:spPr>
        <p:txBody>
          <a:bodyPr/>
          <a:lstStyle/>
          <a:p>
            <a:endParaRPr lang="en-ZA"/>
          </a:p>
        </p:txBody>
      </p:sp>
    </p:spTree>
    <p:extLst>
      <p:ext uri="{BB962C8B-B14F-4D97-AF65-F5344CB8AC3E}">
        <p14:creationId xmlns:p14="http://schemas.microsoft.com/office/powerpoint/2010/main" val="1164023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8DEA-C30B-AAB4-2306-FC6418218FB1}"/>
              </a:ext>
            </a:extLst>
          </p:cNvPr>
          <p:cNvSpPr>
            <a:spLocks noGrp="1"/>
          </p:cNvSpPr>
          <p:nvPr>
            <p:ph type="title" hasCustomPrompt="1"/>
          </p:nvPr>
        </p:nvSpPr>
        <p:spPr>
          <a:xfrm>
            <a:off x="838200" y="365126"/>
            <a:ext cx="8380228" cy="538641"/>
          </a:xfrm>
        </p:spPr>
        <p:txBody>
          <a:bodyPr>
            <a:normAutofit/>
          </a:bodyPr>
          <a:lstStyle>
            <a:lvl1pPr>
              <a:defRPr sz="2800" b="1">
                <a:solidFill>
                  <a:srgbClr val="993300"/>
                </a:solidFill>
                <a:latin typeface="Garamond" panose="02020404030301010803" pitchFamily="18" charset="0"/>
              </a:defRPr>
            </a:lvl1pPr>
          </a:lstStyle>
          <a:p>
            <a:r>
              <a:rPr lang="en-US"/>
              <a:t>Click to add title</a:t>
            </a:r>
            <a:endParaRPr lang="en-GB"/>
          </a:p>
        </p:txBody>
      </p:sp>
      <p:sp>
        <p:nvSpPr>
          <p:cNvPr id="3" name="Content Placeholder 2">
            <a:extLst>
              <a:ext uri="{FF2B5EF4-FFF2-40B4-BE49-F238E27FC236}">
                <a16:creationId xmlns:a16="http://schemas.microsoft.com/office/drawing/2014/main" id="{B28B3368-480B-64EE-F7D7-8350DCC29AC7}"/>
              </a:ext>
            </a:extLst>
          </p:cNvPr>
          <p:cNvSpPr>
            <a:spLocks noGrp="1"/>
          </p:cNvSpPr>
          <p:nvPr>
            <p:ph idx="1" hasCustomPrompt="1"/>
          </p:nvPr>
        </p:nvSpPr>
        <p:spPr>
          <a:xfrm>
            <a:off x="838200" y="1329072"/>
            <a:ext cx="10515600" cy="4847891"/>
          </a:xfrm>
        </p:spPr>
        <p:txBody>
          <a:bodyPr>
            <a:normAutofit/>
          </a:bodyPr>
          <a:lstStyle>
            <a:lvl1pPr>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cxnSp>
        <p:nvCxnSpPr>
          <p:cNvPr id="8" name="Straight Connector 7">
            <a:extLst>
              <a:ext uri="{FF2B5EF4-FFF2-40B4-BE49-F238E27FC236}">
                <a16:creationId xmlns:a16="http://schemas.microsoft.com/office/drawing/2014/main" id="{FD638E67-10A9-0630-91E1-7E652849C466}"/>
              </a:ext>
            </a:extLst>
          </p:cNvPr>
          <p:cNvCxnSpPr>
            <a:cxnSpLocks/>
          </p:cNvCxnSpPr>
          <p:nvPr userDrawn="1"/>
        </p:nvCxnSpPr>
        <p:spPr>
          <a:xfrm>
            <a:off x="795668" y="903767"/>
            <a:ext cx="8518453" cy="0"/>
          </a:xfrm>
          <a:prstGeom prst="line">
            <a:avLst/>
          </a:prstGeom>
          <a:ln w="19050"/>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E8669EF7-FBA5-A203-BD87-266C2968376B}"/>
              </a:ext>
            </a:extLst>
          </p:cNvPr>
          <p:cNvSpPr/>
          <p:nvPr userDrawn="1"/>
        </p:nvSpPr>
        <p:spPr>
          <a:xfrm>
            <a:off x="1274134" y="3480659"/>
            <a:ext cx="4326235" cy="2222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red text&#10;&#10;Description automatically generated">
            <a:extLst>
              <a:ext uri="{FF2B5EF4-FFF2-40B4-BE49-F238E27FC236}">
                <a16:creationId xmlns:a16="http://schemas.microsoft.com/office/drawing/2014/main" id="{EB92CD38-E9A8-E8D1-7FAE-29753A9D8B97}"/>
              </a:ext>
            </a:extLst>
          </p:cNvPr>
          <p:cNvPicPr>
            <a:picLocks noChangeAspect="1"/>
          </p:cNvPicPr>
          <p:nvPr userDrawn="1"/>
        </p:nvPicPr>
        <p:blipFill>
          <a:blip r:embed="rId2">
            <a:extLst>
              <a:ext uri="{28A0092B-C50C-407E-A947-70E740481C1C}">
                <a14:useLocalDpi xmlns:a14="http://schemas.microsoft.com/office/drawing/2010/main" val="0"/>
              </a:ext>
            </a:extLst>
          </a:blip>
          <a:srcRect l="4843" t="12831" r="5426" b="14136"/>
          <a:stretch/>
        </p:blipFill>
        <p:spPr>
          <a:xfrm>
            <a:off x="9218428" y="107704"/>
            <a:ext cx="2870805" cy="860413"/>
          </a:xfrm>
          <a:prstGeom prst="rect">
            <a:avLst/>
          </a:prstGeom>
        </p:spPr>
      </p:pic>
    </p:spTree>
    <p:extLst>
      <p:ext uri="{BB962C8B-B14F-4D97-AF65-F5344CB8AC3E}">
        <p14:creationId xmlns:p14="http://schemas.microsoft.com/office/powerpoint/2010/main" val="287933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DC71-52C6-64DC-00DF-6B3855166ABC}"/>
              </a:ext>
            </a:extLst>
          </p:cNvPr>
          <p:cNvSpPr>
            <a:spLocks noGrp="1"/>
          </p:cNvSpPr>
          <p:nvPr>
            <p:ph type="title"/>
          </p:nvPr>
        </p:nvSpPr>
        <p:spPr/>
        <p:txBody>
          <a:bodyPr/>
          <a:lstStyle/>
          <a:p>
            <a:r>
              <a:rPr lang="en-US" dirty="0"/>
              <a:t>Click to edit Master title style</a:t>
            </a:r>
            <a:endParaRPr lang="en-ZA" dirty="0"/>
          </a:p>
        </p:txBody>
      </p:sp>
      <p:sp>
        <p:nvSpPr>
          <p:cNvPr id="3" name="Date Placeholder 2">
            <a:extLst>
              <a:ext uri="{FF2B5EF4-FFF2-40B4-BE49-F238E27FC236}">
                <a16:creationId xmlns:a16="http://schemas.microsoft.com/office/drawing/2014/main" id="{111CB051-8CDC-91A0-1519-7045FCBE04A3}"/>
              </a:ext>
            </a:extLst>
          </p:cNvPr>
          <p:cNvSpPr>
            <a:spLocks noGrp="1"/>
          </p:cNvSpPr>
          <p:nvPr>
            <p:ph type="dt" sz="half" idx="10"/>
          </p:nvPr>
        </p:nvSpPr>
        <p:spPr/>
        <p:txBody>
          <a:bodyPr/>
          <a:lstStyle/>
          <a:p>
            <a:fld id="{65647D41-11E0-4D7C-9813-21FF8CDDA849}" type="datetime1">
              <a:rPr lang="en-ZA" smtClean="0"/>
              <a:t>2025/12/02</a:t>
            </a:fld>
            <a:endParaRPr lang="en-ZA" dirty="0"/>
          </a:p>
        </p:txBody>
      </p:sp>
      <p:sp>
        <p:nvSpPr>
          <p:cNvPr id="4" name="Footer Placeholder 3">
            <a:extLst>
              <a:ext uri="{FF2B5EF4-FFF2-40B4-BE49-F238E27FC236}">
                <a16:creationId xmlns:a16="http://schemas.microsoft.com/office/drawing/2014/main" id="{03643062-2E43-3009-3455-0ABD19DDDD53}"/>
              </a:ext>
            </a:extLst>
          </p:cNvPr>
          <p:cNvSpPr>
            <a:spLocks noGrp="1"/>
          </p:cNvSpPr>
          <p:nvPr>
            <p:ph type="ftr" sz="quarter" idx="11"/>
          </p:nvPr>
        </p:nvSpPr>
        <p:spPr/>
        <p:txBody>
          <a:bodyPr/>
          <a:lstStyle/>
          <a:p>
            <a:r>
              <a:rPr lang="en-ZA" dirty="0"/>
              <a:t>Business Confidential</a:t>
            </a:r>
          </a:p>
        </p:txBody>
      </p:sp>
      <p:sp>
        <p:nvSpPr>
          <p:cNvPr id="5" name="Slide Number Placeholder 4">
            <a:extLst>
              <a:ext uri="{FF2B5EF4-FFF2-40B4-BE49-F238E27FC236}">
                <a16:creationId xmlns:a16="http://schemas.microsoft.com/office/drawing/2014/main" id="{5B8E625B-3051-BEB7-2214-1B81034861BC}"/>
              </a:ext>
            </a:extLst>
          </p:cNvPr>
          <p:cNvSpPr>
            <a:spLocks noGrp="1"/>
          </p:cNvSpPr>
          <p:nvPr>
            <p:ph type="sldNum" sz="quarter" idx="12"/>
          </p:nvPr>
        </p:nvSpPr>
        <p:spPr/>
        <p:txBody>
          <a:bodyPr/>
          <a:lstStyle/>
          <a:p>
            <a:fld id="{5BFB42D1-C534-400D-BC72-5CE77A30CD5B}" type="slidenum">
              <a:rPr lang="en-ZA" smtClean="0"/>
              <a:t>‹#›</a:t>
            </a:fld>
            <a:endParaRPr lang="en-ZA" dirty="0"/>
          </a:p>
        </p:txBody>
      </p:sp>
    </p:spTree>
    <p:extLst>
      <p:ext uri="{BB962C8B-B14F-4D97-AF65-F5344CB8AC3E}">
        <p14:creationId xmlns:p14="http://schemas.microsoft.com/office/powerpoint/2010/main" val="209367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C0-90D6-44EE-8BBD-00222CAFBB53}"/>
              </a:ext>
            </a:extLst>
          </p:cNvPr>
          <p:cNvSpPr>
            <a:spLocks noGrp="1"/>
          </p:cNvSpPr>
          <p:nvPr>
            <p:ph type="title"/>
          </p:nvPr>
        </p:nvSpPr>
        <p:spPr>
          <a:xfrm>
            <a:off x="838200" y="365125"/>
            <a:ext cx="6827635" cy="645069"/>
          </a:xfrm>
        </p:spPr>
        <p:txBody>
          <a:bodyPr>
            <a:normAutofit/>
          </a:bodyPr>
          <a:lstStyle>
            <a:lvl1pPr>
              <a:defRPr sz="3600" b="0">
                <a:solidFill>
                  <a:srgbClr val="D85327"/>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3827AD93-AEC7-462C-AB2F-4B19DD628488}"/>
              </a:ext>
            </a:extLst>
          </p:cNvPr>
          <p:cNvSpPr>
            <a:spLocks noGrp="1"/>
          </p:cNvSpPr>
          <p:nvPr>
            <p:ph idx="1"/>
          </p:nvPr>
        </p:nvSpPr>
        <p:spPr>
          <a:xfrm>
            <a:off x="334876" y="1193074"/>
            <a:ext cx="11430404" cy="4983889"/>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marL="1371600" indent="0">
              <a:buNone/>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B32BCADD-F906-FD8B-B2DB-E2F8CA0C56FD}"/>
              </a:ext>
            </a:extLst>
          </p:cNvPr>
          <p:cNvSpPr>
            <a:spLocks noGrp="1"/>
          </p:cNvSpPr>
          <p:nvPr>
            <p:ph idx="13" hasCustomPrompt="1"/>
          </p:nvPr>
        </p:nvSpPr>
        <p:spPr>
          <a:xfrm>
            <a:off x="10154478" y="190954"/>
            <a:ext cx="1702646" cy="1002120"/>
          </a:xfrm>
        </p:spPr>
        <p:txBody>
          <a:bodyPr>
            <a:normAutofit/>
          </a:bodyPr>
          <a:lstStyle>
            <a:lvl1pPr marL="0" indent="0">
              <a:buNone/>
              <a:defRPr sz="1050">
                <a:solidFill>
                  <a:schemeClr val="tx1"/>
                </a:solidFill>
                <a:latin typeface="Montserrat Bold" panose="00000800000000000000" pitchFamily="2" charset="0"/>
              </a:defRPr>
            </a:lvl1pPr>
            <a:lvl2pPr marL="457200" indent="0">
              <a:buNone/>
              <a:defRPr>
                <a:latin typeface="Montserrat regular" panose="00000500000000000000" pitchFamily="2" charset="0"/>
              </a:defRPr>
            </a:lvl2pPr>
            <a:lvl3pPr marL="914400" indent="0">
              <a:buNone/>
              <a:defRPr>
                <a:latin typeface="Montserrat regular" panose="00000500000000000000" pitchFamily="2" charset="0"/>
              </a:defRPr>
            </a:lvl3pPr>
            <a:lvl4pPr marL="1371600" indent="0">
              <a:buNone/>
              <a:defRPr>
                <a:latin typeface="Montserrat regular" panose="00000500000000000000" pitchFamily="2" charset="0"/>
              </a:defRPr>
            </a:lvl4pPr>
            <a:lvl5pPr marL="1828800" indent="0">
              <a:buNone/>
              <a:defRPr>
                <a:latin typeface="Montserrat regular" panose="00000500000000000000" pitchFamily="2" charset="0"/>
              </a:defRPr>
            </a:lvl5pPr>
          </a:lstStyle>
          <a:p>
            <a:pPr lvl="0"/>
            <a:r>
              <a:rPr lang="en-US" dirty="0"/>
              <a:t>Insert your institution’s logo here if applicable</a:t>
            </a:r>
          </a:p>
        </p:txBody>
      </p:sp>
      <p:sp>
        <p:nvSpPr>
          <p:cNvPr id="4" name="Google Shape;88;p21">
            <a:extLst>
              <a:ext uri="{FF2B5EF4-FFF2-40B4-BE49-F238E27FC236}">
                <a16:creationId xmlns:a16="http://schemas.microsoft.com/office/drawing/2014/main" id="{E36AB5DF-37E8-4400-C3DC-F7B63E2E4922}"/>
              </a:ext>
            </a:extLst>
          </p:cNvPr>
          <p:cNvSpPr/>
          <p:nvPr userDrawn="1"/>
        </p:nvSpPr>
        <p:spPr>
          <a:xfrm>
            <a:off x="0" y="6468384"/>
            <a:ext cx="12170965" cy="389616"/>
          </a:xfrm>
          <a:prstGeom prst="rect">
            <a:avLst/>
          </a:prstGeom>
          <a:solidFill>
            <a:srgbClr val="F47734"/>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Isosceles Triangle 6">
            <a:extLst>
              <a:ext uri="{FF2B5EF4-FFF2-40B4-BE49-F238E27FC236}">
                <a16:creationId xmlns:a16="http://schemas.microsoft.com/office/drawing/2014/main" id="{ABA92D33-B16C-D227-2FFF-1F9ACA863353}"/>
              </a:ext>
            </a:extLst>
          </p:cNvPr>
          <p:cNvSpPr/>
          <p:nvPr userDrawn="1"/>
        </p:nvSpPr>
        <p:spPr>
          <a:xfrm>
            <a:off x="10154478" y="5124744"/>
            <a:ext cx="2037522" cy="1733256"/>
          </a:xfrm>
          <a:prstGeom prst="triangle">
            <a:avLst>
              <a:gd name="adj" fmla="val 100000"/>
            </a:avLst>
          </a:prstGeom>
          <a:solidFill>
            <a:srgbClr val="561B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449806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95A9F4-8EFA-489D-8967-5CC642982E60}"/>
              </a:ext>
            </a:extLst>
          </p:cNvPr>
          <p:cNvSpPr>
            <a:spLocks noGrp="1"/>
          </p:cNvSpPr>
          <p:nvPr>
            <p:ph type="dt" sz="half" idx="10"/>
          </p:nvPr>
        </p:nvSpPr>
        <p:spPr/>
        <p:txBody>
          <a:bodyPr/>
          <a:lstStyle/>
          <a:p>
            <a:fld id="{4BBE145F-6DA5-4120-B796-5C506C8025A0}" type="datetime1">
              <a:rPr lang="en-ZA" smtClean="0"/>
              <a:t>2025/12/02</a:t>
            </a:fld>
            <a:endParaRPr lang="en-ZA" dirty="0"/>
          </a:p>
        </p:txBody>
      </p:sp>
      <p:sp>
        <p:nvSpPr>
          <p:cNvPr id="7" name="Google Shape;85;p21">
            <a:extLst>
              <a:ext uri="{FF2B5EF4-FFF2-40B4-BE49-F238E27FC236}">
                <a16:creationId xmlns:a16="http://schemas.microsoft.com/office/drawing/2014/main" id="{42C25A98-236D-D8E9-0597-4B1426ADC2E6}"/>
              </a:ext>
            </a:extLst>
          </p:cNvPr>
          <p:cNvSpPr/>
          <p:nvPr userDrawn="1"/>
        </p:nvSpPr>
        <p:spPr>
          <a:xfrm>
            <a:off x="0" y="-7626"/>
            <a:ext cx="3283775" cy="6865626"/>
          </a:xfrm>
          <a:prstGeom prst="rect">
            <a:avLst/>
          </a:prstGeom>
          <a:solidFill>
            <a:srgbClr val="F477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Google Shape;88;p21">
            <a:extLst>
              <a:ext uri="{FF2B5EF4-FFF2-40B4-BE49-F238E27FC236}">
                <a16:creationId xmlns:a16="http://schemas.microsoft.com/office/drawing/2014/main" id="{BCDC0CC4-98C0-B97E-209C-CBDBCF00876C}"/>
              </a:ext>
            </a:extLst>
          </p:cNvPr>
          <p:cNvSpPr/>
          <p:nvPr userDrawn="1"/>
        </p:nvSpPr>
        <p:spPr>
          <a:xfrm>
            <a:off x="27450" y="6459811"/>
            <a:ext cx="12164550" cy="389616"/>
          </a:xfrm>
          <a:prstGeom prst="rect">
            <a:avLst/>
          </a:prstGeom>
          <a:solidFill>
            <a:srgbClr val="F47734"/>
          </a:solidFill>
          <a:ln w="12700" cap="flat" cmpd="sng">
            <a:solidFill>
              <a:srgbClr val="D954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526365B5-3DF2-39E2-C7C9-C2BF14F507DF}"/>
              </a:ext>
            </a:extLst>
          </p:cNvPr>
          <p:cNvPicPr>
            <a:picLocks noChangeAspect="1"/>
          </p:cNvPicPr>
          <p:nvPr userDrawn="1"/>
        </p:nvPicPr>
        <p:blipFill>
          <a:blip r:embed="rId2"/>
          <a:stretch>
            <a:fillRect/>
          </a:stretch>
        </p:blipFill>
        <p:spPr>
          <a:xfrm>
            <a:off x="5754799" y="5069373"/>
            <a:ext cx="3639627" cy="493819"/>
          </a:xfrm>
          <a:prstGeom prst="rect">
            <a:avLst/>
          </a:prstGeom>
        </p:spPr>
      </p:pic>
      <p:pic>
        <p:nvPicPr>
          <p:cNvPr id="18" name="Picture 17" descr="A close-up of a person pouring a pill into his hand">
            <a:extLst>
              <a:ext uri="{FF2B5EF4-FFF2-40B4-BE49-F238E27FC236}">
                <a16:creationId xmlns:a16="http://schemas.microsoft.com/office/drawing/2014/main" id="{1497CF6B-B391-FF7D-9527-73AE7E2B801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222" r="16216"/>
          <a:stretch/>
        </p:blipFill>
        <p:spPr>
          <a:xfrm>
            <a:off x="0" y="-7626"/>
            <a:ext cx="6741052" cy="6874199"/>
          </a:xfrm>
          <a:prstGeom prst="parallelogram">
            <a:avLst/>
          </a:prstGeom>
        </p:spPr>
      </p:pic>
      <p:pic>
        <p:nvPicPr>
          <p:cNvPr id="11" name="Picture 10">
            <a:extLst>
              <a:ext uri="{FF2B5EF4-FFF2-40B4-BE49-F238E27FC236}">
                <a16:creationId xmlns:a16="http://schemas.microsoft.com/office/drawing/2014/main" id="{00344C20-C7B7-6DDD-6509-46537F60AF1B}"/>
              </a:ext>
            </a:extLst>
          </p:cNvPr>
          <p:cNvPicPr>
            <a:picLocks noChangeAspect="1"/>
          </p:cNvPicPr>
          <p:nvPr userDrawn="1"/>
        </p:nvPicPr>
        <p:blipFill>
          <a:blip r:embed="rId4"/>
          <a:stretch>
            <a:fillRect/>
          </a:stretch>
        </p:blipFill>
        <p:spPr>
          <a:xfrm>
            <a:off x="8300155" y="5550074"/>
            <a:ext cx="1094271" cy="551072"/>
          </a:xfrm>
          <a:prstGeom prst="rect">
            <a:avLst/>
          </a:prstGeom>
        </p:spPr>
      </p:pic>
      <p:pic>
        <p:nvPicPr>
          <p:cNvPr id="13" name="Picture 12">
            <a:extLst>
              <a:ext uri="{FF2B5EF4-FFF2-40B4-BE49-F238E27FC236}">
                <a16:creationId xmlns:a16="http://schemas.microsoft.com/office/drawing/2014/main" id="{D0839797-C942-1FA3-88FA-E0D213134A59}"/>
              </a:ext>
            </a:extLst>
          </p:cNvPr>
          <p:cNvPicPr>
            <a:picLocks noChangeAspect="1"/>
          </p:cNvPicPr>
          <p:nvPr userDrawn="1"/>
        </p:nvPicPr>
        <p:blipFill>
          <a:blip r:embed="rId5"/>
          <a:stretch>
            <a:fillRect/>
          </a:stretch>
        </p:blipFill>
        <p:spPr>
          <a:xfrm>
            <a:off x="6741051" y="8573"/>
            <a:ext cx="5145470" cy="1908213"/>
          </a:xfrm>
          <a:prstGeom prst="rect">
            <a:avLst/>
          </a:prstGeom>
        </p:spPr>
      </p:pic>
      <p:sp>
        <p:nvSpPr>
          <p:cNvPr id="14" name="Isosceles Triangle 13">
            <a:extLst>
              <a:ext uri="{FF2B5EF4-FFF2-40B4-BE49-F238E27FC236}">
                <a16:creationId xmlns:a16="http://schemas.microsoft.com/office/drawing/2014/main" id="{74FD3C92-D4CA-0DB9-4685-BA85A6C69769}"/>
              </a:ext>
            </a:extLst>
          </p:cNvPr>
          <p:cNvSpPr/>
          <p:nvPr userDrawn="1"/>
        </p:nvSpPr>
        <p:spPr>
          <a:xfrm>
            <a:off x="10168534" y="5129841"/>
            <a:ext cx="2037522" cy="1733256"/>
          </a:xfrm>
          <a:prstGeom prst="triangle">
            <a:avLst>
              <a:gd name="adj" fmla="val 100000"/>
            </a:avLst>
          </a:prstGeom>
          <a:solidFill>
            <a:srgbClr val="561B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 name="Picture 1">
            <a:extLst>
              <a:ext uri="{FF2B5EF4-FFF2-40B4-BE49-F238E27FC236}">
                <a16:creationId xmlns:a16="http://schemas.microsoft.com/office/drawing/2014/main" id="{76A39EAE-D420-7739-8585-0563AA80511A}"/>
              </a:ext>
            </a:extLst>
          </p:cNvPr>
          <p:cNvPicPr>
            <a:picLocks noChangeAspect="1"/>
          </p:cNvPicPr>
          <p:nvPr userDrawn="1"/>
        </p:nvPicPr>
        <p:blipFill>
          <a:blip r:embed="rId6"/>
          <a:stretch>
            <a:fillRect/>
          </a:stretch>
        </p:blipFill>
        <p:spPr>
          <a:xfrm>
            <a:off x="9649705" y="5379694"/>
            <a:ext cx="948626" cy="948626"/>
          </a:xfrm>
          <a:prstGeom prst="rect">
            <a:avLst/>
          </a:prstGeom>
        </p:spPr>
      </p:pic>
      <p:pic>
        <p:nvPicPr>
          <p:cNvPr id="5" name="Picture 4">
            <a:extLst>
              <a:ext uri="{FF2B5EF4-FFF2-40B4-BE49-F238E27FC236}">
                <a16:creationId xmlns:a16="http://schemas.microsoft.com/office/drawing/2014/main" id="{ED2FB4D6-E62C-4D04-B167-7D0D354F25E2}"/>
              </a:ext>
            </a:extLst>
          </p:cNvPr>
          <p:cNvPicPr>
            <a:picLocks noChangeAspect="1"/>
          </p:cNvPicPr>
          <p:nvPr userDrawn="1"/>
        </p:nvPicPr>
        <p:blipFill>
          <a:blip r:embed="rId7"/>
          <a:stretch>
            <a:fillRect/>
          </a:stretch>
        </p:blipFill>
        <p:spPr>
          <a:xfrm>
            <a:off x="5712668" y="5693071"/>
            <a:ext cx="2223296" cy="569164"/>
          </a:xfrm>
          <a:prstGeom prst="rect">
            <a:avLst/>
          </a:prstGeom>
        </p:spPr>
      </p:pic>
    </p:spTree>
    <p:extLst>
      <p:ext uri="{BB962C8B-B14F-4D97-AF65-F5344CB8AC3E}">
        <p14:creationId xmlns:p14="http://schemas.microsoft.com/office/powerpoint/2010/main" val="2034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29AA-25B2-46E8-B0C9-7D6185C8829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0BE7B2D-D0E2-49D2-A081-7A3D2B46A6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AF5787A-AB8F-442F-A26B-C9DA0F147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580C3CF-F105-4D66-9A61-F115F29E8F71}"/>
              </a:ext>
            </a:extLst>
          </p:cNvPr>
          <p:cNvSpPr>
            <a:spLocks noGrp="1"/>
          </p:cNvSpPr>
          <p:nvPr>
            <p:ph type="dt" sz="half" idx="10"/>
          </p:nvPr>
        </p:nvSpPr>
        <p:spPr/>
        <p:txBody>
          <a:bodyPr/>
          <a:lstStyle/>
          <a:p>
            <a:fld id="{888FF69C-9A9F-477C-BC0E-51ED537629AC}" type="datetime1">
              <a:rPr lang="en-ZA" smtClean="0"/>
              <a:t>2025/12/02</a:t>
            </a:fld>
            <a:endParaRPr lang="en-ZA" dirty="0"/>
          </a:p>
        </p:txBody>
      </p:sp>
      <p:sp>
        <p:nvSpPr>
          <p:cNvPr id="6" name="Footer Placeholder 5">
            <a:extLst>
              <a:ext uri="{FF2B5EF4-FFF2-40B4-BE49-F238E27FC236}">
                <a16:creationId xmlns:a16="http://schemas.microsoft.com/office/drawing/2014/main" id="{FB64DBD6-76F1-4B36-B03F-193C2C90298B}"/>
              </a:ext>
            </a:extLst>
          </p:cNvPr>
          <p:cNvSpPr>
            <a:spLocks noGrp="1"/>
          </p:cNvSpPr>
          <p:nvPr>
            <p:ph type="ftr" sz="quarter" idx="11"/>
          </p:nvPr>
        </p:nvSpPr>
        <p:spPr/>
        <p:txBody>
          <a:bodyPr/>
          <a:lstStyle/>
          <a:p>
            <a:r>
              <a:rPr lang="en-ZA" dirty="0"/>
              <a:t>Business Confidential</a:t>
            </a:r>
          </a:p>
        </p:txBody>
      </p:sp>
      <p:sp>
        <p:nvSpPr>
          <p:cNvPr id="7" name="Slide Number Placeholder 6">
            <a:extLst>
              <a:ext uri="{FF2B5EF4-FFF2-40B4-BE49-F238E27FC236}">
                <a16:creationId xmlns:a16="http://schemas.microsoft.com/office/drawing/2014/main" id="{B7373B44-D745-408A-92D4-41D0131B66AD}"/>
              </a:ext>
            </a:extLst>
          </p:cNvPr>
          <p:cNvSpPr>
            <a:spLocks noGrp="1"/>
          </p:cNvSpPr>
          <p:nvPr>
            <p:ph type="sldNum" sz="quarter" idx="12"/>
          </p:nvPr>
        </p:nvSpPr>
        <p:spPr/>
        <p:txBody>
          <a:bodyPr/>
          <a:lstStyle/>
          <a:p>
            <a:fld id="{5BFB42D1-C534-400D-BC72-5CE77A30CD5B}" type="slidenum">
              <a:rPr lang="en-ZA" smtClean="0"/>
              <a:t>‹#›</a:t>
            </a:fld>
            <a:endParaRPr lang="en-ZA" dirty="0"/>
          </a:p>
        </p:txBody>
      </p:sp>
    </p:spTree>
    <p:extLst>
      <p:ext uri="{BB962C8B-B14F-4D97-AF65-F5344CB8AC3E}">
        <p14:creationId xmlns:p14="http://schemas.microsoft.com/office/powerpoint/2010/main" val="137889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386E-B291-40AC-9F66-E560A444BC9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0BBC494-2465-483E-8683-7892622A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AB40CD-FE46-4B2F-899D-2AC3F7D85D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45C429E-E7E5-4DC9-9CE4-DF8B4FA27B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11BF2-5FE9-46E8-A196-3A09681BE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E1B3255-BCD1-4309-AD1E-F2E651BBEE11}"/>
              </a:ext>
            </a:extLst>
          </p:cNvPr>
          <p:cNvSpPr>
            <a:spLocks noGrp="1"/>
          </p:cNvSpPr>
          <p:nvPr>
            <p:ph type="dt" sz="half" idx="10"/>
          </p:nvPr>
        </p:nvSpPr>
        <p:spPr/>
        <p:txBody>
          <a:bodyPr/>
          <a:lstStyle/>
          <a:p>
            <a:fld id="{DD8B0AB2-5740-438B-A64E-5A04BE3898DE}" type="datetime1">
              <a:rPr lang="en-ZA" smtClean="0"/>
              <a:t>2025/12/02</a:t>
            </a:fld>
            <a:endParaRPr lang="en-ZA" dirty="0"/>
          </a:p>
        </p:txBody>
      </p:sp>
      <p:sp>
        <p:nvSpPr>
          <p:cNvPr id="8" name="Footer Placeholder 7">
            <a:extLst>
              <a:ext uri="{FF2B5EF4-FFF2-40B4-BE49-F238E27FC236}">
                <a16:creationId xmlns:a16="http://schemas.microsoft.com/office/drawing/2014/main" id="{A64F60C4-8EE8-4F06-85E2-F416A7362857}"/>
              </a:ext>
            </a:extLst>
          </p:cNvPr>
          <p:cNvSpPr>
            <a:spLocks noGrp="1"/>
          </p:cNvSpPr>
          <p:nvPr>
            <p:ph type="ftr" sz="quarter" idx="11"/>
          </p:nvPr>
        </p:nvSpPr>
        <p:spPr/>
        <p:txBody>
          <a:bodyPr/>
          <a:lstStyle/>
          <a:p>
            <a:r>
              <a:rPr lang="en-ZA" dirty="0"/>
              <a:t>Business Confidential</a:t>
            </a:r>
          </a:p>
        </p:txBody>
      </p:sp>
      <p:sp>
        <p:nvSpPr>
          <p:cNvPr id="9" name="Slide Number Placeholder 8">
            <a:extLst>
              <a:ext uri="{FF2B5EF4-FFF2-40B4-BE49-F238E27FC236}">
                <a16:creationId xmlns:a16="http://schemas.microsoft.com/office/drawing/2014/main" id="{E4BAEC44-0376-40CE-99A9-55D06CFA06D6}"/>
              </a:ext>
            </a:extLst>
          </p:cNvPr>
          <p:cNvSpPr>
            <a:spLocks noGrp="1"/>
          </p:cNvSpPr>
          <p:nvPr>
            <p:ph type="sldNum" sz="quarter" idx="12"/>
          </p:nvPr>
        </p:nvSpPr>
        <p:spPr/>
        <p:txBody>
          <a:bodyPr/>
          <a:lstStyle/>
          <a:p>
            <a:fld id="{5BFB42D1-C534-400D-BC72-5CE77A30CD5B}" type="slidenum">
              <a:rPr lang="en-ZA" smtClean="0"/>
              <a:t>‹#›</a:t>
            </a:fld>
            <a:endParaRPr lang="en-ZA" dirty="0"/>
          </a:p>
        </p:txBody>
      </p:sp>
    </p:spTree>
    <p:extLst>
      <p:ext uri="{BB962C8B-B14F-4D97-AF65-F5344CB8AC3E}">
        <p14:creationId xmlns:p14="http://schemas.microsoft.com/office/powerpoint/2010/main" val="2901630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9552-8C80-4914-A0C7-12FC344A9DB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625DF68-79CA-48C2-B41F-54FBCA562F75}"/>
              </a:ext>
            </a:extLst>
          </p:cNvPr>
          <p:cNvSpPr>
            <a:spLocks noGrp="1"/>
          </p:cNvSpPr>
          <p:nvPr>
            <p:ph type="dt" sz="half" idx="10"/>
          </p:nvPr>
        </p:nvSpPr>
        <p:spPr/>
        <p:txBody>
          <a:bodyPr/>
          <a:lstStyle/>
          <a:p>
            <a:fld id="{75CF88A4-9873-44D7-964E-DF50FC65B01E}" type="datetime1">
              <a:rPr lang="en-ZA" smtClean="0"/>
              <a:t>2025/12/02</a:t>
            </a:fld>
            <a:endParaRPr lang="en-ZA" dirty="0"/>
          </a:p>
        </p:txBody>
      </p:sp>
      <p:sp>
        <p:nvSpPr>
          <p:cNvPr id="4" name="Footer Placeholder 3">
            <a:extLst>
              <a:ext uri="{FF2B5EF4-FFF2-40B4-BE49-F238E27FC236}">
                <a16:creationId xmlns:a16="http://schemas.microsoft.com/office/drawing/2014/main" id="{58631F56-E01E-4C85-B319-A85FBEFBB81B}"/>
              </a:ext>
            </a:extLst>
          </p:cNvPr>
          <p:cNvSpPr>
            <a:spLocks noGrp="1"/>
          </p:cNvSpPr>
          <p:nvPr>
            <p:ph type="ftr" sz="quarter" idx="11"/>
          </p:nvPr>
        </p:nvSpPr>
        <p:spPr/>
        <p:txBody>
          <a:bodyPr/>
          <a:lstStyle/>
          <a:p>
            <a:r>
              <a:rPr lang="en-ZA" dirty="0"/>
              <a:t>Business Confidential</a:t>
            </a:r>
          </a:p>
        </p:txBody>
      </p:sp>
      <p:sp>
        <p:nvSpPr>
          <p:cNvPr id="5" name="Slide Number Placeholder 4">
            <a:extLst>
              <a:ext uri="{FF2B5EF4-FFF2-40B4-BE49-F238E27FC236}">
                <a16:creationId xmlns:a16="http://schemas.microsoft.com/office/drawing/2014/main" id="{5C1AD95A-1A1A-4656-A195-DF2642B7B038}"/>
              </a:ext>
            </a:extLst>
          </p:cNvPr>
          <p:cNvSpPr>
            <a:spLocks noGrp="1"/>
          </p:cNvSpPr>
          <p:nvPr>
            <p:ph type="sldNum" sz="quarter" idx="12"/>
          </p:nvPr>
        </p:nvSpPr>
        <p:spPr/>
        <p:txBody>
          <a:bodyPr/>
          <a:lstStyle/>
          <a:p>
            <a:fld id="{5BFB42D1-C534-400D-BC72-5CE77A30CD5B}" type="slidenum">
              <a:rPr lang="en-ZA" smtClean="0"/>
              <a:t>‹#›</a:t>
            </a:fld>
            <a:endParaRPr lang="en-ZA" dirty="0"/>
          </a:p>
        </p:txBody>
      </p:sp>
    </p:spTree>
    <p:extLst>
      <p:ext uri="{BB962C8B-B14F-4D97-AF65-F5344CB8AC3E}">
        <p14:creationId xmlns:p14="http://schemas.microsoft.com/office/powerpoint/2010/main" val="125688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4583-D8B4-407C-8162-4964DD809ED7}"/>
              </a:ext>
            </a:extLst>
          </p:cNvPr>
          <p:cNvSpPr>
            <a:spLocks noGrp="1"/>
          </p:cNvSpPr>
          <p:nvPr>
            <p:ph type="dt" sz="half" idx="10"/>
          </p:nvPr>
        </p:nvSpPr>
        <p:spPr/>
        <p:txBody>
          <a:bodyPr/>
          <a:lstStyle/>
          <a:p>
            <a:fld id="{73CE0B1D-A7D5-4FAE-816D-7C2632CD26CE}" type="datetime1">
              <a:rPr lang="en-ZA" smtClean="0"/>
              <a:t>2025/12/02</a:t>
            </a:fld>
            <a:endParaRPr lang="en-ZA" dirty="0"/>
          </a:p>
        </p:txBody>
      </p:sp>
      <p:sp>
        <p:nvSpPr>
          <p:cNvPr id="3" name="Footer Placeholder 2">
            <a:extLst>
              <a:ext uri="{FF2B5EF4-FFF2-40B4-BE49-F238E27FC236}">
                <a16:creationId xmlns:a16="http://schemas.microsoft.com/office/drawing/2014/main" id="{DB88D757-58F3-4BCE-8C01-BD1A667A4D8F}"/>
              </a:ext>
            </a:extLst>
          </p:cNvPr>
          <p:cNvSpPr>
            <a:spLocks noGrp="1"/>
          </p:cNvSpPr>
          <p:nvPr>
            <p:ph type="ftr" sz="quarter" idx="11"/>
          </p:nvPr>
        </p:nvSpPr>
        <p:spPr/>
        <p:txBody>
          <a:bodyPr/>
          <a:lstStyle/>
          <a:p>
            <a:r>
              <a:rPr lang="en-ZA" dirty="0"/>
              <a:t>Business Confidential</a:t>
            </a:r>
          </a:p>
        </p:txBody>
      </p:sp>
      <p:sp>
        <p:nvSpPr>
          <p:cNvPr id="4" name="Slide Number Placeholder 3">
            <a:extLst>
              <a:ext uri="{FF2B5EF4-FFF2-40B4-BE49-F238E27FC236}">
                <a16:creationId xmlns:a16="http://schemas.microsoft.com/office/drawing/2014/main" id="{94C98004-82A7-4CAA-ACEE-428564E32DF1}"/>
              </a:ext>
            </a:extLst>
          </p:cNvPr>
          <p:cNvSpPr>
            <a:spLocks noGrp="1"/>
          </p:cNvSpPr>
          <p:nvPr>
            <p:ph type="sldNum" sz="quarter" idx="12"/>
          </p:nvPr>
        </p:nvSpPr>
        <p:spPr/>
        <p:txBody>
          <a:bodyPr/>
          <a:lstStyle/>
          <a:p>
            <a:fld id="{5BFB42D1-C534-400D-BC72-5CE77A30CD5B}" type="slidenum">
              <a:rPr lang="en-ZA" smtClean="0"/>
              <a:t>‹#›</a:t>
            </a:fld>
            <a:endParaRPr lang="en-ZA" dirty="0"/>
          </a:p>
        </p:txBody>
      </p:sp>
    </p:spTree>
    <p:extLst>
      <p:ext uri="{BB962C8B-B14F-4D97-AF65-F5344CB8AC3E}">
        <p14:creationId xmlns:p14="http://schemas.microsoft.com/office/powerpoint/2010/main" val="122326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6CD-A09E-4CB0-998D-108339941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10678129-9B4B-4041-A735-1D4D0DA4F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F891C59-D6B1-4D51-B983-779128EC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8F0BF-06B3-4080-980E-83F0AEC8E7F6}"/>
              </a:ext>
            </a:extLst>
          </p:cNvPr>
          <p:cNvSpPr>
            <a:spLocks noGrp="1"/>
          </p:cNvSpPr>
          <p:nvPr>
            <p:ph type="dt" sz="half" idx="10"/>
          </p:nvPr>
        </p:nvSpPr>
        <p:spPr/>
        <p:txBody>
          <a:bodyPr/>
          <a:lstStyle/>
          <a:p>
            <a:fld id="{38A10632-EAED-4BC2-B574-CFEDCC3FDAD8}" type="datetime1">
              <a:rPr lang="en-ZA" smtClean="0"/>
              <a:t>2025/12/02</a:t>
            </a:fld>
            <a:endParaRPr lang="en-ZA" dirty="0"/>
          </a:p>
        </p:txBody>
      </p:sp>
      <p:sp>
        <p:nvSpPr>
          <p:cNvPr id="6" name="Footer Placeholder 5">
            <a:extLst>
              <a:ext uri="{FF2B5EF4-FFF2-40B4-BE49-F238E27FC236}">
                <a16:creationId xmlns:a16="http://schemas.microsoft.com/office/drawing/2014/main" id="{E2D6C3E8-EED6-4E30-9724-E738B31B4C5C}"/>
              </a:ext>
            </a:extLst>
          </p:cNvPr>
          <p:cNvSpPr>
            <a:spLocks noGrp="1"/>
          </p:cNvSpPr>
          <p:nvPr>
            <p:ph type="ftr" sz="quarter" idx="11"/>
          </p:nvPr>
        </p:nvSpPr>
        <p:spPr/>
        <p:txBody>
          <a:bodyPr/>
          <a:lstStyle/>
          <a:p>
            <a:r>
              <a:rPr lang="en-ZA" dirty="0"/>
              <a:t>Business Confidential</a:t>
            </a:r>
          </a:p>
        </p:txBody>
      </p:sp>
      <p:sp>
        <p:nvSpPr>
          <p:cNvPr id="7" name="Slide Number Placeholder 6">
            <a:extLst>
              <a:ext uri="{FF2B5EF4-FFF2-40B4-BE49-F238E27FC236}">
                <a16:creationId xmlns:a16="http://schemas.microsoft.com/office/drawing/2014/main" id="{CC2A5116-05C0-48D2-8E08-16F3E7C64F0D}"/>
              </a:ext>
            </a:extLst>
          </p:cNvPr>
          <p:cNvSpPr>
            <a:spLocks noGrp="1"/>
          </p:cNvSpPr>
          <p:nvPr>
            <p:ph type="sldNum" sz="quarter" idx="12"/>
          </p:nvPr>
        </p:nvSpPr>
        <p:spPr/>
        <p:txBody>
          <a:bodyPr/>
          <a:lstStyle/>
          <a:p>
            <a:fld id="{5BFB42D1-C534-400D-BC72-5CE77A30CD5B}" type="slidenum">
              <a:rPr lang="en-ZA" smtClean="0"/>
              <a:t>‹#›</a:t>
            </a:fld>
            <a:endParaRPr lang="en-ZA" dirty="0"/>
          </a:p>
        </p:txBody>
      </p:sp>
    </p:spTree>
    <p:extLst>
      <p:ext uri="{BB962C8B-B14F-4D97-AF65-F5344CB8AC3E}">
        <p14:creationId xmlns:p14="http://schemas.microsoft.com/office/powerpoint/2010/main" val="414289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4E94D-4631-4775-B4A4-A3DB7D729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6A16FFB-E863-4BB5-ADEE-81BC7FA7F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E7D6E4D8-3261-4317-A9D6-9F42D14A4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47D41-11E0-4D7C-9813-21FF8CDDA849}" type="datetime1">
              <a:rPr lang="en-ZA" smtClean="0"/>
              <a:t>2025/12/02</a:t>
            </a:fld>
            <a:endParaRPr lang="en-ZA" dirty="0"/>
          </a:p>
        </p:txBody>
      </p:sp>
      <p:sp>
        <p:nvSpPr>
          <p:cNvPr id="5" name="Footer Placeholder 4">
            <a:extLst>
              <a:ext uri="{FF2B5EF4-FFF2-40B4-BE49-F238E27FC236}">
                <a16:creationId xmlns:a16="http://schemas.microsoft.com/office/drawing/2014/main" id="{AAD5DE15-9392-40E3-9927-A7C45DFE7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t>Business Confidential</a:t>
            </a:r>
          </a:p>
        </p:txBody>
      </p:sp>
      <p:sp>
        <p:nvSpPr>
          <p:cNvPr id="6" name="Slide Number Placeholder 5">
            <a:extLst>
              <a:ext uri="{FF2B5EF4-FFF2-40B4-BE49-F238E27FC236}">
                <a16:creationId xmlns:a16="http://schemas.microsoft.com/office/drawing/2014/main" id="{2CAD6C90-AC98-4846-BB84-3EC20BAFE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B42D1-C534-400D-BC72-5CE77A30CD5B}" type="slidenum">
              <a:rPr lang="en-ZA" smtClean="0"/>
              <a:t>‹#›</a:t>
            </a:fld>
            <a:endParaRPr lang="en-ZA" dirty="0"/>
          </a:p>
        </p:txBody>
      </p:sp>
      <p:pic>
        <p:nvPicPr>
          <p:cNvPr id="9" name="Google Shape;69;p19" descr="Icon&#10;&#10;Description automatically generated">
            <a:extLst>
              <a:ext uri="{FF2B5EF4-FFF2-40B4-BE49-F238E27FC236}">
                <a16:creationId xmlns:a16="http://schemas.microsoft.com/office/drawing/2014/main" id="{16475986-3960-A2BC-2E9D-0E3095C4223B}"/>
              </a:ext>
            </a:extLst>
          </p:cNvPr>
          <p:cNvPicPr preferRelativeResize="0"/>
          <p:nvPr userDrawn="1"/>
        </p:nvPicPr>
        <p:blipFill rotWithShape="1">
          <a:blip r:embed="rId17">
            <a:alphaModFix/>
          </a:blip>
          <a:srcRect/>
          <a:stretch/>
        </p:blipFill>
        <p:spPr>
          <a:xfrm>
            <a:off x="105530" y="177362"/>
            <a:ext cx="1524000" cy="914400"/>
          </a:xfrm>
          <a:prstGeom prst="rect">
            <a:avLst/>
          </a:prstGeom>
          <a:noFill/>
          <a:ln>
            <a:noFill/>
          </a:ln>
        </p:spPr>
      </p:pic>
    </p:spTree>
    <p:extLst>
      <p:ext uri="{BB962C8B-B14F-4D97-AF65-F5344CB8AC3E}">
        <p14:creationId xmlns:p14="http://schemas.microsoft.com/office/powerpoint/2010/main" val="14039091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542F5-26EF-C202-4FA5-22A526EF4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9E3041-E705-96CB-D849-73F56CAEA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1A61C7-4B2F-9A10-6335-23DF60BA95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26C620-F6AC-C7B4-6543-08246FFC2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a:t>1</a:t>
            </a:r>
          </a:p>
        </p:txBody>
      </p:sp>
    </p:spTree>
    <p:extLst>
      <p:ext uri="{BB962C8B-B14F-4D97-AF65-F5344CB8AC3E}">
        <p14:creationId xmlns:p14="http://schemas.microsoft.com/office/powerpoint/2010/main" val="3746648495"/>
      </p:ext>
    </p:extLst>
  </p:cSld>
  <p:clrMap bg1="lt1" tx1="dk1" bg2="lt2" tx2="dk2" accent1="accent1" accent2="accent2" accent3="accent3" accent4="accent4" accent5="accent5" accent6="accent6" hlink="hlink" folHlink="folHlink"/>
  <p:sldLayoutIdLst>
    <p:sldLayoutId id="2147483682" r:id="rId1"/>
    <p:sldLayoutId id="2147483683"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ascpt.onlinelibrary.wiley.com/doi/10.1111/cts.12582#cts12582-bib-0063" TargetMode="External"/><Relationship Id="rId2" Type="http://schemas.openxmlformats.org/officeDocument/2006/relationships/hyperlink" Target="https://ascpt.onlinelibrary.wiley.com/doi/10.1111/cts.12582#cts12582-bib-0062" TargetMode="External"/><Relationship Id="rId1" Type="http://schemas.openxmlformats.org/officeDocument/2006/relationships/slideLayout" Target="../slideLayouts/slideLayout3.xml"/><Relationship Id="rId6" Type="http://schemas.openxmlformats.org/officeDocument/2006/relationships/hyperlink" Target="https://doi.org/10.1111/cts.12582" TargetMode="External"/><Relationship Id="rId5" Type="http://schemas.openxmlformats.org/officeDocument/2006/relationships/hyperlink" Target="https://ascpt.onlinelibrary.wiley.com/doi/10.1111/cts.12582#cts12582-bib-0064" TargetMode="External"/><Relationship Id="rId4" Type="http://schemas.openxmlformats.org/officeDocument/2006/relationships/hyperlink" Target="https://ascpt.onlinelibrary.wiley.com/doi/10.1111/cts.12582#cts12582-bib-0006"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scpt.onlinelibrary.wiley.com/doi/10.1111/cts.12582#cts12582-note-0005_17" TargetMode="External"/><Relationship Id="rId7" Type="http://schemas.openxmlformats.org/officeDocument/2006/relationships/hyperlink" Target="https://doi.org/10.1111/cts.12582" TargetMode="External"/><Relationship Id="rId2" Type="http://schemas.openxmlformats.org/officeDocument/2006/relationships/hyperlink" Target="https://ascpt.onlinelibrary.wiley.com/doi/10.1111/cts.12582#cts12582-bib-0007" TargetMode="External"/><Relationship Id="rId1" Type="http://schemas.openxmlformats.org/officeDocument/2006/relationships/slideLayout" Target="../slideLayouts/slideLayout3.xml"/><Relationship Id="rId6" Type="http://schemas.openxmlformats.org/officeDocument/2006/relationships/hyperlink" Target="https://ascpt.onlinelibrary.wiley.com/doi/10.1111/cts.12582#cts12582-bib-0010" TargetMode="External"/><Relationship Id="rId5" Type="http://schemas.openxmlformats.org/officeDocument/2006/relationships/hyperlink" Target="https://ascpt.onlinelibrary.wiley.com/doi/10.1111/cts.12582#cts12582-bib-0065" TargetMode="External"/><Relationship Id="rId4" Type="http://schemas.openxmlformats.org/officeDocument/2006/relationships/hyperlink" Target="https://ascpt.onlinelibrary.wiley.com/doi/10.1111/cts.12582#cts12582-bib-0006"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picpedia.org/medical/c/clinical-trials.html" TargetMode="External"/><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1/relationships/webextension" Target="../webextensions/webextension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https://www.linkedin.com/in/drolawalesalami/"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p19">
            <a:extLst>
              <a:ext uri="{FF2B5EF4-FFF2-40B4-BE49-F238E27FC236}">
                <a16:creationId xmlns:a16="http://schemas.microsoft.com/office/drawing/2014/main" id="{FFFC2622-3DA9-6465-B414-FAFDB1CF650F}"/>
              </a:ext>
            </a:extLst>
          </p:cNvPr>
          <p:cNvSpPr txBox="1"/>
          <p:nvPr/>
        </p:nvSpPr>
        <p:spPr>
          <a:xfrm>
            <a:off x="6756400" y="1764669"/>
            <a:ext cx="5309704" cy="313928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2400" b="1" u="none" strike="noStrike"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GB" sz="2400" b="1" u="none" strike="noStrike"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An overview of first-in-human trials including analytical considerations in the design, analysis and interpretation of clinical studies</a:t>
            </a:r>
            <a:endParaRPr lang="en-US" sz="2400" b="1" dirty="0">
              <a:solidFill>
                <a:srgbClr val="242424"/>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242424"/>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sym typeface="Arial"/>
              </a:rPr>
              <a:t>Olawale Salami MD, DTM&amp;H ( RCP), MBA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sym typeface="Arial"/>
              </a:rPr>
              <a:t>14</a:t>
            </a:r>
            <a:r>
              <a:rPr kumimoji="0" lang="en-US" b="1" i="0" u="none" strike="noStrike" kern="1200" cap="none" spc="0" normalizeH="0" baseline="30000" noProof="0" dirty="0">
                <a:ln>
                  <a:noFill/>
                </a:ln>
                <a:effectLst/>
                <a:uLnTx/>
                <a:uFillTx/>
                <a:latin typeface="Calibri" panose="020F0502020204030204" pitchFamily="34" charset="0"/>
                <a:ea typeface="Calibri" panose="020F0502020204030204" pitchFamily="34" charset="0"/>
                <a:cs typeface="Calibri" panose="020F0502020204030204" pitchFamily="34" charset="0"/>
                <a:sym typeface="Arial"/>
              </a:rPr>
              <a:t>th</a:t>
            </a:r>
            <a:r>
              <a:rPr kumimoji="0" 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sym typeface="Arial"/>
              </a:rPr>
              <a:t> February 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60008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18A1-E23A-0793-78FF-CA174245862E}"/>
              </a:ext>
            </a:extLst>
          </p:cNvPr>
          <p:cNvSpPr>
            <a:spLocks noGrp="1"/>
          </p:cNvSpPr>
          <p:nvPr>
            <p:ph type="title"/>
          </p:nvPr>
        </p:nvSpPr>
        <p:spPr/>
        <p:txBody>
          <a:bodyPr anchor="t">
            <a:normAutofit fontScale="90000"/>
          </a:bodyPr>
          <a:lstStyle/>
          <a:p>
            <a:r>
              <a:rPr lang="en-GB" sz="3200" b="1" dirty="0"/>
              <a:t>Preclinical Safety Study Design</a:t>
            </a:r>
            <a:br>
              <a:rPr lang="en-GB" sz="3200" dirty="0"/>
            </a:br>
            <a:endParaRPr lang="en-GB" sz="3200" dirty="0"/>
          </a:p>
        </p:txBody>
      </p:sp>
      <p:sp>
        <p:nvSpPr>
          <p:cNvPr id="3" name="Content Placeholder 2">
            <a:extLst>
              <a:ext uri="{FF2B5EF4-FFF2-40B4-BE49-F238E27FC236}">
                <a16:creationId xmlns:a16="http://schemas.microsoft.com/office/drawing/2014/main" id="{583AA4B0-5181-9A4B-B760-6E46369623AD}"/>
              </a:ext>
            </a:extLst>
          </p:cNvPr>
          <p:cNvSpPr>
            <a:spLocks noGrp="1"/>
          </p:cNvSpPr>
          <p:nvPr>
            <p:ph idx="1"/>
          </p:nvPr>
        </p:nvSpPr>
        <p:spPr/>
        <p:txBody>
          <a:bodyPr>
            <a:normAutofit/>
          </a:bodyPr>
          <a:lstStyle/>
          <a:p>
            <a:pPr>
              <a:buFont typeface="Arial" panose="020B0604020202020204" pitchFamily="34" charset="0"/>
              <a:buChar char="•"/>
            </a:pPr>
            <a:r>
              <a:rPr lang="en-GB" sz="1900" b="1" dirty="0"/>
              <a:t>Study Requirements by Therapeutic Type</a:t>
            </a:r>
            <a:r>
              <a:rPr lang="en-GB" sz="1900" dirty="0"/>
              <a:t>:</a:t>
            </a:r>
          </a:p>
          <a:p>
            <a:pPr marL="742950" lvl="1" indent="-285750">
              <a:buFont typeface="Arial" panose="020B0604020202020204" pitchFamily="34" charset="0"/>
              <a:buChar char="•"/>
            </a:pPr>
            <a:r>
              <a:rPr lang="en-GB" sz="1900" b="1" dirty="0"/>
              <a:t>Small Molecules</a:t>
            </a:r>
            <a:r>
              <a:rPr lang="en-GB" sz="1900" dirty="0"/>
              <a:t>: Genotoxicity (ICH S2[R1]) and QT assessment for cardiac safety.</a:t>
            </a:r>
          </a:p>
          <a:p>
            <a:pPr marL="742950" lvl="1" indent="-285750">
              <a:buFont typeface="Arial" panose="020B0604020202020204" pitchFamily="34" charset="0"/>
              <a:buChar char="•"/>
            </a:pPr>
            <a:r>
              <a:rPr lang="en-GB" sz="1900" b="1" dirty="0"/>
              <a:t>Biologics</a:t>
            </a:r>
            <a:r>
              <a:rPr lang="en-GB" sz="1900" dirty="0"/>
              <a:t>: Non-rodent species, focus on pharmacologic relevance.</a:t>
            </a:r>
          </a:p>
          <a:p>
            <a:pPr>
              <a:buFont typeface="Arial" panose="020B0604020202020204" pitchFamily="34" charset="0"/>
              <a:buChar char="•"/>
            </a:pPr>
            <a:r>
              <a:rPr lang="en-GB" sz="1900" b="1" dirty="0"/>
              <a:t>Core Safety Protocols</a:t>
            </a:r>
            <a:r>
              <a:rPr lang="en-GB" sz="1900" dirty="0"/>
              <a:t>:</a:t>
            </a:r>
          </a:p>
          <a:p>
            <a:pPr marL="742950" lvl="1" indent="-285750">
              <a:buFont typeface="Arial" panose="020B0604020202020204" pitchFamily="34" charset="0"/>
              <a:buChar char="•"/>
            </a:pPr>
            <a:r>
              <a:rPr lang="en-GB" sz="1900" b="1" dirty="0"/>
              <a:t>Toxicology</a:t>
            </a:r>
            <a:r>
              <a:rPr lang="en-GB" sz="1900" dirty="0"/>
              <a:t>: MTD, NOAEL, and dose-ranging in animals.</a:t>
            </a:r>
          </a:p>
          <a:p>
            <a:pPr marL="742950" lvl="1" indent="-285750">
              <a:buFont typeface="Arial" panose="020B0604020202020204" pitchFamily="34" charset="0"/>
              <a:buChar char="•"/>
            </a:pPr>
            <a:r>
              <a:rPr lang="en-GB" sz="1900" b="1" dirty="0"/>
              <a:t>Safety Pharmacology</a:t>
            </a:r>
            <a:r>
              <a:rPr lang="en-GB" sz="1900" dirty="0"/>
              <a:t>: Cardio (QT prolongation), CNS, respiratory systems.</a:t>
            </a:r>
          </a:p>
          <a:p>
            <a:pPr marL="742950" lvl="1" indent="-285750">
              <a:buFont typeface="Arial" panose="020B0604020202020204" pitchFamily="34" charset="0"/>
              <a:buChar char="•"/>
            </a:pPr>
            <a:r>
              <a:rPr lang="en-GB" sz="1900" b="1" dirty="0" err="1"/>
              <a:t>Photosafety</a:t>
            </a:r>
            <a:r>
              <a:rPr lang="en-GB" sz="1900" dirty="0"/>
              <a:t>: Initial phototoxic potential assessment (ICH S10).</a:t>
            </a:r>
          </a:p>
          <a:p>
            <a:pPr>
              <a:buFont typeface="Arial" panose="020B0604020202020204" pitchFamily="34" charset="0"/>
              <a:buChar char="•"/>
            </a:pPr>
            <a:r>
              <a:rPr lang="en-GB" sz="1900" b="1" dirty="0"/>
              <a:t>Alternative Routes</a:t>
            </a:r>
            <a:r>
              <a:rPr lang="en-GB" sz="1900" dirty="0"/>
              <a:t>:</a:t>
            </a:r>
          </a:p>
          <a:p>
            <a:pPr marL="742950" lvl="1" indent="-285750">
              <a:buFont typeface="Arial" panose="020B0604020202020204" pitchFamily="34" charset="0"/>
              <a:buChar char="•"/>
            </a:pPr>
            <a:r>
              <a:rPr lang="en-GB" sz="1900" dirty="0"/>
              <a:t>Exploratory trials (microdosing up to 14-day): Early PK, PD, biomarker data.</a:t>
            </a:r>
          </a:p>
          <a:p>
            <a:endParaRPr lang="en-GB" sz="1900" dirty="0"/>
          </a:p>
        </p:txBody>
      </p:sp>
    </p:spTree>
    <p:extLst>
      <p:ext uri="{BB962C8B-B14F-4D97-AF65-F5344CB8AC3E}">
        <p14:creationId xmlns:p14="http://schemas.microsoft.com/office/powerpoint/2010/main" val="3498354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7D48-BC80-77C3-084B-EAC390A3FC61}"/>
              </a:ext>
            </a:extLst>
          </p:cNvPr>
          <p:cNvSpPr>
            <a:spLocks noGrp="1"/>
          </p:cNvSpPr>
          <p:nvPr>
            <p:ph type="title"/>
          </p:nvPr>
        </p:nvSpPr>
        <p:spPr>
          <a:xfrm>
            <a:off x="838200" y="365125"/>
            <a:ext cx="11240386" cy="645069"/>
          </a:xfrm>
        </p:spPr>
        <p:txBody>
          <a:bodyPr vert="horz" lIns="91440" tIns="45720" rIns="91440" bIns="45720" rtlCol="0" anchor="b">
            <a:normAutofit/>
          </a:bodyPr>
          <a:lstStyle/>
          <a:p>
            <a:r>
              <a:rPr lang="en-US" b="0" i="0" kern="1200" dirty="0">
                <a:solidFill>
                  <a:schemeClr val="tx1"/>
                </a:solidFill>
                <a:effectLst/>
                <a:latin typeface="+mj-lt"/>
                <a:ea typeface="+mj-ea"/>
                <a:cs typeface="+mj-cs"/>
              </a:rPr>
              <a:t>ICH recommended preclinical studies enabling FIH trials(1)</a:t>
            </a:r>
            <a:endParaRPr lang="en-US" kern="1200" dirty="0">
              <a:solidFill>
                <a:schemeClr val="tx1"/>
              </a:solidFill>
              <a:latin typeface="+mj-lt"/>
              <a:ea typeface="+mj-ea"/>
              <a:cs typeface="+mj-cs"/>
            </a:endParaRPr>
          </a:p>
        </p:txBody>
      </p:sp>
      <p:graphicFrame>
        <p:nvGraphicFramePr>
          <p:cNvPr id="7" name="Table 6">
            <a:extLst>
              <a:ext uri="{FF2B5EF4-FFF2-40B4-BE49-F238E27FC236}">
                <a16:creationId xmlns:a16="http://schemas.microsoft.com/office/drawing/2014/main" id="{BA760128-D27D-B88F-83E1-615108DC73D5}"/>
              </a:ext>
            </a:extLst>
          </p:cNvPr>
          <p:cNvGraphicFramePr>
            <a:graphicFrameLocks noGrp="1"/>
          </p:cNvGraphicFramePr>
          <p:nvPr>
            <p:extLst>
              <p:ext uri="{D42A27DB-BD31-4B8C-83A1-F6EECF244321}">
                <p14:modId xmlns:p14="http://schemas.microsoft.com/office/powerpoint/2010/main" val="245812280"/>
              </p:ext>
            </p:extLst>
          </p:nvPr>
        </p:nvGraphicFramePr>
        <p:xfrm>
          <a:off x="925032" y="1658679"/>
          <a:ext cx="9356650" cy="4296709"/>
        </p:xfrm>
        <a:graphic>
          <a:graphicData uri="http://schemas.openxmlformats.org/drawingml/2006/table">
            <a:tbl>
              <a:tblPr firstRow="1" firstCol="1" bandRow="1">
                <a:tableStyleId>{0E3FDE45-AF77-4B5C-9715-49D594BDF05E}</a:tableStyleId>
              </a:tblPr>
              <a:tblGrid>
                <a:gridCol w="2654530">
                  <a:extLst>
                    <a:ext uri="{9D8B030D-6E8A-4147-A177-3AD203B41FA5}">
                      <a16:colId xmlns:a16="http://schemas.microsoft.com/office/drawing/2014/main" val="1894023606"/>
                    </a:ext>
                  </a:extLst>
                </a:gridCol>
                <a:gridCol w="2044809">
                  <a:extLst>
                    <a:ext uri="{9D8B030D-6E8A-4147-A177-3AD203B41FA5}">
                      <a16:colId xmlns:a16="http://schemas.microsoft.com/office/drawing/2014/main" val="2336782335"/>
                    </a:ext>
                  </a:extLst>
                </a:gridCol>
                <a:gridCol w="2033692">
                  <a:extLst>
                    <a:ext uri="{9D8B030D-6E8A-4147-A177-3AD203B41FA5}">
                      <a16:colId xmlns:a16="http://schemas.microsoft.com/office/drawing/2014/main" val="2666243520"/>
                    </a:ext>
                  </a:extLst>
                </a:gridCol>
                <a:gridCol w="2623619">
                  <a:extLst>
                    <a:ext uri="{9D8B030D-6E8A-4147-A177-3AD203B41FA5}">
                      <a16:colId xmlns:a16="http://schemas.microsoft.com/office/drawing/2014/main" val="3953985928"/>
                    </a:ext>
                  </a:extLst>
                </a:gridCol>
              </a:tblGrid>
              <a:tr h="73765">
                <a:tc>
                  <a:txBody>
                    <a:bodyPr/>
                    <a:lstStyle/>
                    <a:p>
                      <a:pPr marL="0" marR="0">
                        <a:lnSpc>
                          <a:spcPct val="107000"/>
                        </a:lnSpc>
                        <a:spcBef>
                          <a:spcPts val="0"/>
                        </a:spcBef>
                        <a:spcAft>
                          <a:spcPts val="1125"/>
                        </a:spcAft>
                      </a:pPr>
                      <a:r>
                        <a:rPr lang="en-GB" sz="1400">
                          <a:effectLst/>
                        </a:rPr>
                        <a:t>Study type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Small molecules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Large molecules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GLP compliance Requirement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862230354"/>
                  </a:ext>
                </a:extLst>
              </a:tr>
              <a:tr h="286619">
                <a:tc>
                  <a:txBody>
                    <a:bodyPr/>
                    <a:lstStyle/>
                    <a:p>
                      <a:pPr marL="0" marR="0">
                        <a:lnSpc>
                          <a:spcPct val="107000"/>
                        </a:lnSpc>
                        <a:spcBef>
                          <a:spcPts val="0"/>
                        </a:spcBef>
                        <a:spcAft>
                          <a:spcPts val="1125"/>
                        </a:spcAft>
                      </a:pPr>
                      <a:r>
                        <a:rPr lang="en-GB" sz="1400">
                          <a:effectLst/>
                        </a:rPr>
                        <a:t>Pharmacodynamics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1400">
                        <a:effectLst/>
                        <a:latin typeface="Calibri" panose="020F0502020204030204" pitchFamily="34" charset="0"/>
                        <a:cs typeface="Times New Roman" panose="02020603050405020304" pitchFamily="18" charset="0"/>
                      </a:endParaRPr>
                    </a:p>
                  </a:txBody>
                  <a:tcPr marL="33823" marR="33823" marT="0" marB="0"/>
                </a:tc>
                <a:tc>
                  <a:txBody>
                    <a:bodyPr/>
                    <a:lstStyle/>
                    <a:p>
                      <a:endParaRPr lang="en-GB" sz="1400">
                        <a:effectLst/>
                        <a:latin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No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1953013366"/>
                  </a:ext>
                </a:extLst>
              </a:tr>
              <a:tr h="286619">
                <a:tc>
                  <a:txBody>
                    <a:bodyPr/>
                    <a:lstStyle/>
                    <a:p>
                      <a:pPr marL="0" marR="0">
                        <a:lnSpc>
                          <a:spcPct val="107000"/>
                        </a:lnSpc>
                        <a:spcBef>
                          <a:spcPts val="0"/>
                        </a:spcBef>
                        <a:spcAft>
                          <a:spcPts val="1125"/>
                        </a:spcAft>
                      </a:pPr>
                      <a:r>
                        <a:rPr lang="en-GB" sz="1400">
                          <a:effectLst/>
                        </a:rPr>
                        <a:t> In vitro (MOA)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14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284809599"/>
                  </a:ext>
                </a:extLst>
              </a:tr>
              <a:tr h="499791">
                <a:tc>
                  <a:txBody>
                    <a:bodyPr/>
                    <a:lstStyle/>
                    <a:p>
                      <a:pPr marL="0" marR="0">
                        <a:lnSpc>
                          <a:spcPct val="107000"/>
                        </a:lnSpc>
                        <a:spcBef>
                          <a:spcPts val="0"/>
                        </a:spcBef>
                        <a:spcAft>
                          <a:spcPts val="1125"/>
                        </a:spcAft>
                      </a:pPr>
                      <a:r>
                        <a:rPr lang="en-GB" sz="1400" dirty="0">
                          <a:effectLst/>
                        </a:rPr>
                        <a:t> In vivo (MOA and therapeutic effect)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dirty="0">
                          <a:effectLst/>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14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1388270732"/>
                  </a:ext>
                </a:extLst>
              </a:tr>
              <a:tr h="499791">
                <a:tc>
                  <a:txBody>
                    <a:bodyPr/>
                    <a:lstStyle/>
                    <a:p>
                      <a:pPr marL="0" marR="0">
                        <a:lnSpc>
                          <a:spcPct val="107000"/>
                        </a:lnSpc>
                        <a:spcBef>
                          <a:spcPts val="0"/>
                        </a:spcBef>
                        <a:spcAft>
                          <a:spcPts val="1125"/>
                        </a:spcAft>
                      </a:pPr>
                      <a:r>
                        <a:rPr lang="en-GB" sz="1400">
                          <a:effectLst/>
                        </a:rPr>
                        <a:t>Safety pharmacology (ICH S7A</a:t>
                      </a:r>
                      <a:r>
                        <a:rPr lang="en-GB" sz="1400" u="sng">
                          <a:effectLst/>
                          <a:hlinkClick r:id="rId2"/>
                        </a:rPr>
                        <a:t>62</a:t>
                      </a:r>
                      <a:r>
                        <a:rPr lang="en-GB" sz="1400">
                          <a:effectLst/>
                        </a:rPr>
                        <a:t> and S7B</a:t>
                      </a:r>
                      <a:r>
                        <a:rPr lang="en-GB" sz="1400" u="sng">
                          <a:effectLst/>
                          <a:hlinkClick r:id="rId3"/>
                        </a:rPr>
                        <a:t>63</a:t>
                      </a:r>
                      <a:r>
                        <a:rPr lang="en-GB" sz="1400">
                          <a:effectLst/>
                        </a:rPr>
                        <a: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1400">
                        <a:effectLst/>
                        <a:latin typeface="Calibri" panose="020F0502020204030204" pitchFamily="34" charset="0"/>
                        <a:cs typeface="Times New Roman" panose="02020603050405020304" pitchFamily="18" charset="0"/>
                      </a:endParaRPr>
                    </a:p>
                  </a:txBody>
                  <a:tcPr marL="33823" marR="33823" marT="0" marB="0"/>
                </a:tc>
                <a:tc>
                  <a:txBody>
                    <a:bodyPr/>
                    <a:lstStyle/>
                    <a:p>
                      <a:endParaRPr lang="en-GB" sz="1400">
                        <a:effectLst/>
                        <a:latin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Yes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463245776"/>
                  </a:ext>
                </a:extLst>
              </a:tr>
              <a:tr h="499791">
                <a:tc>
                  <a:txBody>
                    <a:bodyPr/>
                    <a:lstStyle/>
                    <a:p>
                      <a:pPr marL="0" marR="0">
                        <a:lnSpc>
                          <a:spcPct val="107000"/>
                        </a:lnSpc>
                        <a:spcBef>
                          <a:spcPts val="0"/>
                        </a:spcBef>
                        <a:spcAft>
                          <a:spcPts val="1125"/>
                        </a:spcAft>
                      </a:pPr>
                      <a:r>
                        <a:rPr lang="en-GB" sz="1400">
                          <a:effectLst/>
                        </a:rPr>
                        <a:t> In vitro (concentration-effect relationship)</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14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354640611"/>
                  </a:ext>
                </a:extLst>
              </a:tr>
              <a:tr h="499791">
                <a:tc>
                  <a:txBody>
                    <a:bodyPr/>
                    <a:lstStyle/>
                    <a:p>
                      <a:pPr marL="0" marR="0">
                        <a:lnSpc>
                          <a:spcPct val="107000"/>
                        </a:lnSpc>
                        <a:spcBef>
                          <a:spcPts val="0"/>
                        </a:spcBef>
                        <a:spcAft>
                          <a:spcPts val="1125"/>
                        </a:spcAft>
                      </a:pPr>
                      <a:r>
                        <a:rPr lang="en-GB" sz="1400">
                          <a:effectLst/>
                        </a:rPr>
                        <a:t> In vivo (dose-response for CNS, CV, respiratory effects)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dirty="0">
                          <a:effectLst/>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14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174846814"/>
                  </a:ext>
                </a:extLst>
              </a:tr>
              <a:tr h="265394">
                <a:tc gridSpan="4">
                  <a:txBody>
                    <a:bodyPr/>
                    <a:lstStyle/>
                    <a:p>
                      <a:pPr marL="0" marR="0">
                        <a:lnSpc>
                          <a:spcPct val="107000"/>
                        </a:lnSpc>
                        <a:spcBef>
                          <a:spcPts val="0"/>
                        </a:spcBef>
                        <a:spcAft>
                          <a:spcPts val="1125"/>
                        </a:spcAft>
                      </a:pPr>
                      <a:r>
                        <a:rPr lang="en-GB" sz="1400">
                          <a:effectLst/>
                        </a:rPr>
                        <a:t>Pharmacokinetics (ICH M3(R2)</a:t>
                      </a:r>
                      <a:r>
                        <a:rPr lang="en-GB" sz="1400" u="sng">
                          <a:effectLst/>
                          <a:hlinkClick r:id="rId4"/>
                        </a:rPr>
                        <a:t>6</a:t>
                      </a:r>
                      <a:r>
                        <a:rPr lang="en-GB" sz="1400">
                          <a:effectLst/>
                        </a:rPr>
                        <a: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77542356"/>
                  </a:ext>
                </a:extLst>
              </a:tr>
              <a:tr h="499791">
                <a:tc>
                  <a:txBody>
                    <a:bodyPr/>
                    <a:lstStyle/>
                    <a:p>
                      <a:pPr marL="0" marR="0">
                        <a:lnSpc>
                          <a:spcPct val="107000"/>
                        </a:lnSpc>
                        <a:spcBef>
                          <a:spcPts val="0"/>
                        </a:spcBef>
                        <a:spcAft>
                          <a:spcPts val="1125"/>
                        </a:spcAft>
                      </a:pPr>
                      <a:r>
                        <a:rPr lang="en-GB" sz="1400">
                          <a:effectLst/>
                        </a:rPr>
                        <a:t> In vitro metabolism (across species microsomal metabolism)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NA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No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2074691626"/>
                  </a:ext>
                </a:extLst>
              </a:tr>
              <a:tr h="265394">
                <a:tc>
                  <a:txBody>
                    <a:bodyPr/>
                    <a:lstStyle/>
                    <a:p>
                      <a:pPr marL="0" marR="0">
                        <a:lnSpc>
                          <a:spcPct val="107000"/>
                        </a:lnSpc>
                        <a:spcBef>
                          <a:spcPts val="0"/>
                        </a:spcBef>
                        <a:spcAft>
                          <a:spcPts val="1125"/>
                        </a:spcAft>
                      </a:pPr>
                      <a:r>
                        <a:rPr lang="en-GB" sz="1400">
                          <a:effectLst/>
                        </a:rPr>
                        <a:t> In vitro plasma protein binding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NA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No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503319409"/>
                  </a:ext>
                </a:extLst>
              </a:tr>
              <a:tr h="475542">
                <a:tc>
                  <a:txBody>
                    <a:bodyPr/>
                    <a:lstStyle/>
                    <a:p>
                      <a:pPr marL="0" marR="0">
                        <a:lnSpc>
                          <a:spcPct val="107000"/>
                        </a:lnSpc>
                        <a:spcBef>
                          <a:spcPts val="0"/>
                        </a:spcBef>
                        <a:spcAft>
                          <a:spcPts val="1125"/>
                        </a:spcAft>
                      </a:pPr>
                      <a:r>
                        <a:rPr lang="en-GB" sz="1400" dirty="0">
                          <a:effectLst/>
                        </a:rPr>
                        <a:t> </a:t>
                      </a:r>
                      <a:r>
                        <a:rPr lang="en-GB" sz="1400" dirty="0" err="1">
                          <a:effectLst/>
                        </a:rPr>
                        <a:t>Toxicokinetics</a:t>
                      </a:r>
                      <a:r>
                        <a:rPr lang="en-GB" sz="1400" dirty="0">
                          <a:effectLst/>
                        </a:rPr>
                        <a:t> from repeat dose GLP toxicity studies (ICH S3A</a:t>
                      </a:r>
                      <a:r>
                        <a:rPr lang="en-GB" sz="1400" u="sng" dirty="0">
                          <a:effectLst/>
                          <a:hlinkClick r:id="rId5"/>
                        </a:rPr>
                        <a:t>64</a:t>
                      </a:r>
                      <a:r>
                        <a:rPr lang="en-GB"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dirty="0">
                          <a:effectLst/>
                        </a:rPr>
                        <a:t>X</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dirty="0">
                          <a:effectLst/>
                        </a:rPr>
                        <a:t>Yes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2432778111"/>
                  </a:ext>
                </a:extLst>
              </a:tr>
            </a:tbl>
          </a:graphicData>
        </a:graphic>
      </p:graphicFrame>
      <p:sp>
        <p:nvSpPr>
          <p:cNvPr id="13" name="TextBox 12">
            <a:extLst>
              <a:ext uri="{FF2B5EF4-FFF2-40B4-BE49-F238E27FC236}">
                <a16:creationId xmlns:a16="http://schemas.microsoft.com/office/drawing/2014/main" id="{6FF8AA63-0751-C62C-D51B-06E093FFDB0C}"/>
              </a:ext>
            </a:extLst>
          </p:cNvPr>
          <p:cNvSpPr txBox="1"/>
          <p:nvPr/>
        </p:nvSpPr>
        <p:spPr>
          <a:xfrm>
            <a:off x="682477" y="6154390"/>
            <a:ext cx="10915650" cy="430887"/>
          </a:xfrm>
          <a:prstGeom prst="rect">
            <a:avLst/>
          </a:prstGeom>
          <a:noFill/>
        </p:spPr>
        <p:txBody>
          <a:bodyPr wrap="square">
            <a:spAutoFit/>
          </a:bodyPr>
          <a:lstStyle/>
          <a:p>
            <a:r>
              <a:rPr lang="en-GB" sz="1050" b="0" i="0">
                <a:solidFill>
                  <a:srgbClr val="1C1D1E"/>
                </a:solidFill>
                <a:effectLst/>
                <a:latin typeface="Open Sans" panose="020B0606030504020204" pitchFamily="34" charset="0"/>
              </a:rPr>
              <a:t>Shen, J., Swift, B., Mamelok, R., Pine, S., Sinclair, J. and Attar, M. (2019), Design and Conduct Considerations for First-in-Human Trials. Clin Transl Sci, 12: 6-19. </a:t>
            </a:r>
            <a:r>
              <a:rPr lang="en-GB" sz="1050" b="0" i="0" u="none" strike="noStrike">
                <a:solidFill>
                  <a:srgbClr val="1678A6"/>
                </a:solidFill>
                <a:effectLst/>
                <a:latin typeface="Open Sans" panose="020B0606030504020204" pitchFamily="34" charset="0"/>
                <a:hlinkClick r:id="rId6"/>
              </a:rPr>
              <a:t>https://doi.org/10.1111/cts.12582</a:t>
            </a:r>
            <a:endParaRPr lang="en-GB" sz="1050" dirty="0"/>
          </a:p>
        </p:txBody>
      </p:sp>
    </p:spTree>
    <p:extLst>
      <p:ext uri="{BB962C8B-B14F-4D97-AF65-F5344CB8AC3E}">
        <p14:creationId xmlns:p14="http://schemas.microsoft.com/office/powerpoint/2010/main" val="392616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7D48-BC80-77C3-084B-EAC390A3FC61}"/>
              </a:ext>
            </a:extLst>
          </p:cNvPr>
          <p:cNvSpPr>
            <a:spLocks noGrp="1"/>
          </p:cNvSpPr>
          <p:nvPr>
            <p:ph type="title"/>
          </p:nvPr>
        </p:nvSpPr>
        <p:spPr>
          <a:xfrm>
            <a:off x="838200" y="365125"/>
            <a:ext cx="10963940" cy="645069"/>
          </a:xfrm>
        </p:spPr>
        <p:txBody>
          <a:bodyPr vert="horz" lIns="91440" tIns="45720" rIns="91440" bIns="45720" rtlCol="0" anchor="b">
            <a:normAutofit/>
          </a:bodyPr>
          <a:lstStyle/>
          <a:p>
            <a:r>
              <a:rPr lang="en-US" b="0" i="0" kern="1200" dirty="0">
                <a:solidFill>
                  <a:schemeClr val="tx1"/>
                </a:solidFill>
                <a:effectLst/>
                <a:latin typeface="+mj-lt"/>
                <a:ea typeface="+mj-ea"/>
                <a:cs typeface="+mj-cs"/>
              </a:rPr>
              <a:t>ICH recommended preclinical studies enabling FIH trials(2)</a:t>
            </a:r>
            <a:endParaRPr lang="en-US" kern="1200" dirty="0">
              <a:solidFill>
                <a:schemeClr val="tx1"/>
              </a:solidFill>
              <a:latin typeface="+mj-lt"/>
              <a:ea typeface="+mj-ea"/>
              <a:cs typeface="+mj-cs"/>
            </a:endParaRPr>
          </a:p>
        </p:txBody>
      </p:sp>
      <p:graphicFrame>
        <p:nvGraphicFramePr>
          <p:cNvPr id="7" name="Table 6">
            <a:extLst>
              <a:ext uri="{FF2B5EF4-FFF2-40B4-BE49-F238E27FC236}">
                <a16:creationId xmlns:a16="http://schemas.microsoft.com/office/drawing/2014/main" id="{BA760128-D27D-B88F-83E1-615108DC73D5}"/>
              </a:ext>
            </a:extLst>
          </p:cNvPr>
          <p:cNvGraphicFramePr>
            <a:graphicFrameLocks noGrp="1"/>
          </p:cNvGraphicFramePr>
          <p:nvPr>
            <p:extLst>
              <p:ext uri="{D42A27DB-BD31-4B8C-83A1-F6EECF244321}">
                <p14:modId xmlns:p14="http://schemas.microsoft.com/office/powerpoint/2010/main" val="1411868179"/>
              </p:ext>
            </p:extLst>
          </p:nvPr>
        </p:nvGraphicFramePr>
        <p:xfrm>
          <a:off x="712382" y="1631774"/>
          <a:ext cx="10381901" cy="4369691"/>
        </p:xfrm>
        <a:graphic>
          <a:graphicData uri="http://schemas.openxmlformats.org/drawingml/2006/table">
            <a:tbl>
              <a:tblPr firstRow="1" firstCol="1" bandRow="1">
                <a:tableStyleId>{0E3FDE45-AF77-4B5C-9715-49D594BDF05E}</a:tableStyleId>
              </a:tblPr>
              <a:tblGrid>
                <a:gridCol w="2945400">
                  <a:extLst>
                    <a:ext uri="{9D8B030D-6E8A-4147-A177-3AD203B41FA5}">
                      <a16:colId xmlns:a16="http://schemas.microsoft.com/office/drawing/2014/main" val="1894023606"/>
                    </a:ext>
                  </a:extLst>
                </a:gridCol>
                <a:gridCol w="2268868">
                  <a:extLst>
                    <a:ext uri="{9D8B030D-6E8A-4147-A177-3AD203B41FA5}">
                      <a16:colId xmlns:a16="http://schemas.microsoft.com/office/drawing/2014/main" val="2336782335"/>
                    </a:ext>
                  </a:extLst>
                </a:gridCol>
                <a:gridCol w="2256533">
                  <a:extLst>
                    <a:ext uri="{9D8B030D-6E8A-4147-A177-3AD203B41FA5}">
                      <a16:colId xmlns:a16="http://schemas.microsoft.com/office/drawing/2014/main" val="2666243520"/>
                    </a:ext>
                  </a:extLst>
                </a:gridCol>
                <a:gridCol w="2911100">
                  <a:extLst>
                    <a:ext uri="{9D8B030D-6E8A-4147-A177-3AD203B41FA5}">
                      <a16:colId xmlns:a16="http://schemas.microsoft.com/office/drawing/2014/main" val="3953985928"/>
                    </a:ext>
                  </a:extLst>
                </a:gridCol>
              </a:tblGrid>
              <a:tr h="181074">
                <a:tc>
                  <a:txBody>
                    <a:bodyPr/>
                    <a:lstStyle/>
                    <a:p>
                      <a:pPr marL="0" marR="0">
                        <a:lnSpc>
                          <a:spcPct val="107000"/>
                        </a:lnSpc>
                        <a:spcBef>
                          <a:spcPts val="0"/>
                        </a:spcBef>
                        <a:spcAft>
                          <a:spcPts val="1125"/>
                        </a:spcAft>
                      </a:pPr>
                      <a:r>
                        <a:rPr lang="en-GB" sz="1400" dirty="0">
                          <a:effectLst/>
                        </a:rPr>
                        <a:t>Study type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Small molecules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Large molecules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GLP compliance Requirement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862230354"/>
                  </a:ext>
                </a:extLst>
              </a:tr>
              <a:tr h="195555">
                <a:tc>
                  <a:txBody>
                    <a:bodyPr/>
                    <a:lstStyle/>
                    <a:p>
                      <a:pPr marL="0" marR="0">
                        <a:lnSpc>
                          <a:spcPct val="107000"/>
                        </a:lnSpc>
                        <a:spcBef>
                          <a:spcPts val="0"/>
                        </a:spcBef>
                        <a:spcAft>
                          <a:spcPts val="1125"/>
                        </a:spcAft>
                      </a:pPr>
                      <a:r>
                        <a:rPr lang="en-GB" sz="1400">
                          <a:effectLst/>
                        </a:rPr>
                        <a:t>Genotoxicity battery (ICH S2(R1)</a:t>
                      </a:r>
                      <a:r>
                        <a:rPr lang="en-GB" sz="1400" u="sng">
                          <a:effectLst/>
                          <a:hlinkClick r:id="rId2"/>
                        </a:rPr>
                        <a:t>7</a:t>
                      </a:r>
                      <a:r>
                        <a:rPr lang="en-GB" sz="1400">
                          <a:effectLst/>
                        </a:rPr>
                        <a: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dirty="0">
                          <a:effectLst/>
                        </a:rPr>
                        <a:t>Yes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4013032618"/>
                  </a:ext>
                </a:extLst>
              </a:tr>
              <a:tr h="195555">
                <a:tc>
                  <a:txBody>
                    <a:bodyPr/>
                    <a:lstStyle/>
                    <a:p>
                      <a:pPr marL="0" marR="0">
                        <a:lnSpc>
                          <a:spcPct val="107000"/>
                        </a:lnSpc>
                        <a:spcBef>
                          <a:spcPts val="0"/>
                        </a:spcBef>
                        <a:spcAft>
                          <a:spcPts val="1125"/>
                        </a:spcAft>
                      </a:pPr>
                      <a:r>
                        <a:rPr lang="en-GB" sz="1400">
                          <a:effectLst/>
                        </a:rPr>
                        <a:t> In vitro Ames test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222901198"/>
                  </a:ext>
                </a:extLst>
              </a:tr>
              <a:tr h="515367">
                <a:tc>
                  <a:txBody>
                    <a:bodyPr/>
                    <a:lstStyle/>
                    <a:p>
                      <a:pPr marL="0" marR="0">
                        <a:lnSpc>
                          <a:spcPct val="107000"/>
                        </a:lnSpc>
                        <a:spcBef>
                          <a:spcPts val="0"/>
                        </a:spcBef>
                        <a:spcAft>
                          <a:spcPts val="1125"/>
                        </a:spcAft>
                      </a:pPr>
                      <a:r>
                        <a:rPr lang="en-GB" sz="1400">
                          <a:effectLst/>
                        </a:rPr>
                        <a:t> In vitro and/or in vivo mammalian cell chromosomal damage evaluation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dirty="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4129495897"/>
                  </a:ext>
                </a:extLst>
              </a:tr>
              <a:tr h="195555">
                <a:tc>
                  <a:txBody>
                    <a:bodyPr/>
                    <a:lstStyle/>
                    <a:p>
                      <a:pPr marL="0" marR="0">
                        <a:lnSpc>
                          <a:spcPct val="107000"/>
                        </a:lnSpc>
                        <a:spcBef>
                          <a:spcPts val="0"/>
                        </a:spcBef>
                        <a:spcAft>
                          <a:spcPts val="1125"/>
                        </a:spcAft>
                      </a:pPr>
                      <a:r>
                        <a:rPr lang="en-GB" sz="1400">
                          <a:effectLst/>
                        </a:rPr>
                        <a:t>Single-dose / dose range finding</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No and Yes</a:t>
                      </a:r>
                      <a:r>
                        <a:rPr lang="en-GB" sz="1400" u="sng">
                          <a:effectLst/>
                          <a:hlinkClick r:id="rId3" tooltip="Link to note"/>
                        </a:rPr>
                        <a:t>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717463012"/>
                  </a:ext>
                </a:extLst>
              </a:tr>
              <a:tr h="340998">
                <a:tc>
                  <a:txBody>
                    <a:bodyPr/>
                    <a:lstStyle/>
                    <a:p>
                      <a:pPr marL="0" marR="0">
                        <a:lnSpc>
                          <a:spcPct val="107000"/>
                        </a:lnSpc>
                        <a:spcBef>
                          <a:spcPts val="0"/>
                        </a:spcBef>
                        <a:spcAft>
                          <a:spcPts val="1125"/>
                        </a:spcAft>
                      </a:pPr>
                      <a:r>
                        <a:rPr lang="en-GB" sz="1400" dirty="0">
                          <a:effectLst/>
                        </a:rPr>
                        <a:t> Rodent single-dose (could be MTD study)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NA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516402501"/>
                  </a:ext>
                </a:extLst>
              </a:tr>
              <a:tr h="340998">
                <a:tc>
                  <a:txBody>
                    <a:bodyPr/>
                    <a:lstStyle/>
                    <a:p>
                      <a:pPr marL="0" marR="0">
                        <a:lnSpc>
                          <a:spcPct val="107000"/>
                        </a:lnSpc>
                        <a:spcBef>
                          <a:spcPts val="0"/>
                        </a:spcBef>
                        <a:spcAft>
                          <a:spcPts val="1125"/>
                        </a:spcAft>
                      </a:pPr>
                      <a:r>
                        <a:rPr lang="en-GB" sz="1400">
                          <a:effectLst/>
                        </a:rPr>
                        <a:t> Nonrodent single-dose (could be MTD study)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858603992"/>
                  </a:ext>
                </a:extLst>
              </a:tr>
              <a:tr h="195555">
                <a:tc>
                  <a:txBody>
                    <a:bodyPr/>
                    <a:lstStyle/>
                    <a:p>
                      <a:pPr marL="0" marR="0">
                        <a:lnSpc>
                          <a:spcPct val="107000"/>
                        </a:lnSpc>
                        <a:spcBef>
                          <a:spcPts val="0"/>
                        </a:spcBef>
                        <a:spcAft>
                          <a:spcPts val="1125"/>
                        </a:spcAft>
                      </a:pPr>
                      <a:r>
                        <a:rPr lang="en-GB" sz="1400">
                          <a:effectLst/>
                        </a:rPr>
                        <a:t>Repeat dose toxicity (ICH M3(R2)</a:t>
                      </a:r>
                      <a:r>
                        <a:rPr lang="en-GB" sz="1400" u="sng">
                          <a:effectLst/>
                          <a:hlinkClick r:id="rId4"/>
                        </a:rPr>
                        <a:t>6</a:t>
                      </a:r>
                      <a:r>
                        <a:rPr lang="en-GB" sz="1400">
                          <a:effectLst/>
                        </a:rPr>
                        <a: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Yes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025860793"/>
                  </a:ext>
                </a:extLst>
              </a:tr>
              <a:tr h="195555">
                <a:tc>
                  <a:txBody>
                    <a:bodyPr/>
                    <a:lstStyle/>
                    <a:p>
                      <a:pPr marL="0" marR="0">
                        <a:lnSpc>
                          <a:spcPct val="107000"/>
                        </a:lnSpc>
                        <a:spcBef>
                          <a:spcPts val="0"/>
                        </a:spcBef>
                        <a:spcAft>
                          <a:spcPts val="1125"/>
                        </a:spcAft>
                      </a:pPr>
                      <a:r>
                        <a:rPr lang="en-GB" sz="1400">
                          <a:effectLst/>
                        </a:rPr>
                        <a:t> Rodent multidose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Optional</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1952492175"/>
                  </a:ext>
                </a:extLst>
              </a:tr>
              <a:tr h="195555">
                <a:tc>
                  <a:txBody>
                    <a:bodyPr/>
                    <a:lstStyle/>
                    <a:p>
                      <a:pPr marL="0" marR="0">
                        <a:lnSpc>
                          <a:spcPct val="107000"/>
                        </a:lnSpc>
                        <a:spcBef>
                          <a:spcPts val="0"/>
                        </a:spcBef>
                        <a:spcAft>
                          <a:spcPts val="1125"/>
                        </a:spcAft>
                      </a:pPr>
                      <a:r>
                        <a:rPr lang="en-GB" sz="1400">
                          <a:effectLst/>
                        </a:rPr>
                        <a:t> Nonrodent multidose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2755488427"/>
                  </a:ext>
                </a:extLst>
              </a:tr>
              <a:tr h="195555">
                <a:tc>
                  <a:txBody>
                    <a:bodyPr/>
                    <a:lstStyle/>
                    <a:p>
                      <a:pPr marL="0" marR="0">
                        <a:lnSpc>
                          <a:spcPct val="107000"/>
                        </a:lnSpc>
                        <a:spcBef>
                          <a:spcPts val="0"/>
                        </a:spcBef>
                        <a:spcAft>
                          <a:spcPts val="1125"/>
                        </a:spcAft>
                      </a:pPr>
                      <a:r>
                        <a:rPr lang="en-GB" sz="1400">
                          <a:effectLst/>
                        </a:rPr>
                        <a:t>Other studies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dirty="0">
                          <a:effectLst/>
                        </a:rPr>
                        <a:t>No</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2627051283"/>
                  </a:ext>
                </a:extLst>
              </a:tr>
              <a:tr h="195555">
                <a:tc>
                  <a:txBody>
                    <a:bodyPr/>
                    <a:lstStyle/>
                    <a:p>
                      <a:pPr marL="0" marR="0">
                        <a:lnSpc>
                          <a:spcPct val="107000"/>
                        </a:lnSpc>
                        <a:spcBef>
                          <a:spcPts val="0"/>
                        </a:spcBef>
                        <a:spcAft>
                          <a:spcPts val="1125"/>
                        </a:spcAft>
                      </a:pPr>
                      <a:r>
                        <a:rPr lang="en-GB" sz="1400">
                          <a:effectLst/>
                        </a:rPr>
                        <a:t> Immunotoxicity (ICH S8</a:t>
                      </a:r>
                      <a:r>
                        <a:rPr lang="en-GB" sz="1400" u="sng">
                          <a:effectLst/>
                          <a:hlinkClick r:id="rId5"/>
                        </a:rPr>
                        <a:t>65</a:t>
                      </a:r>
                      <a:r>
                        <a:rPr lang="en-GB" sz="1400">
                          <a:effectLst/>
                        </a:rPr>
                        <a: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465539977"/>
                  </a:ext>
                </a:extLst>
              </a:tr>
              <a:tr h="195555">
                <a:tc>
                  <a:txBody>
                    <a:bodyPr/>
                    <a:lstStyle/>
                    <a:p>
                      <a:pPr marL="0" marR="0">
                        <a:lnSpc>
                          <a:spcPct val="107000"/>
                        </a:lnSpc>
                        <a:spcBef>
                          <a:spcPts val="0"/>
                        </a:spcBef>
                        <a:spcAft>
                          <a:spcPts val="1125"/>
                        </a:spcAft>
                      </a:pPr>
                      <a:r>
                        <a:rPr lang="en-GB" sz="1400">
                          <a:effectLst/>
                        </a:rPr>
                        <a:t> Photosafety (ICH S10</a:t>
                      </a:r>
                      <a:r>
                        <a:rPr lang="en-GB" sz="1400" u="sng">
                          <a:effectLst/>
                          <a:hlinkClick r:id="rId6"/>
                        </a:rPr>
                        <a:t>10</a:t>
                      </a:r>
                      <a:r>
                        <a:rPr lang="en-GB" sz="1400">
                          <a:effectLst/>
                        </a:rPr>
                        <a: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pPr marL="0" marR="0" algn="ctr">
                        <a:lnSpc>
                          <a:spcPct val="107000"/>
                        </a:lnSpc>
                        <a:spcBef>
                          <a:spcPts val="0"/>
                        </a:spcBef>
                        <a:spcAft>
                          <a:spcPts val="1125"/>
                        </a:spcAft>
                      </a:pPr>
                      <a:r>
                        <a:rPr lang="en-GB" sz="1400">
                          <a:effectLst/>
                        </a:rPr>
                        <a:t>X</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33823" marR="33823" marT="0" marB="0"/>
                </a:tc>
                <a:tc>
                  <a:txBody>
                    <a:bodyPr/>
                    <a:lstStyle/>
                    <a:p>
                      <a:endParaRPr lang="en-GB" sz="2000" dirty="0">
                        <a:effectLst/>
                        <a:latin typeface="Calibri" panose="020F0502020204030204" pitchFamily="34" charset="0"/>
                        <a:cs typeface="Times New Roman" panose="02020603050405020304" pitchFamily="18" charset="0"/>
                      </a:endParaRPr>
                    </a:p>
                  </a:txBody>
                  <a:tcPr marL="33823" marR="33823" marT="0" marB="0"/>
                </a:tc>
                <a:extLst>
                  <a:ext uri="{0D108BD9-81ED-4DB2-BD59-A6C34878D82A}">
                    <a16:rowId xmlns:a16="http://schemas.microsoft.com/office/drawing/2014/main" val="354306623"/>
                  </a:ext>
                </a:extLst>
              </a:tr>
            </a:tbl>
          </a:graphicData>
        </a:graphic>
      </p:graphicFrame>
      <p:sp>
        <p:nvSpPr>
          <p:cNvPr id="13" name="TextBox 12">
            <a:extLst>
              <a:ext uri="{FF2B5EF4-FFF2-40B4-BE49-F238E27FC236}">
                <a16:creationId xmlns:a16="http://schemas.microsoft.com/office/drawing/2014/main" id="{6FF8AA63-0751-C62C-D51B-06E093FFDB0C}"/>
              </a:ext>
            </a:extLst>
          </p:cNvPr>
          <p:cNvSpPr txBox="1"/>
          <p:nvPr/>
        </p:nvSpPr>
        <p:spPr>
          <a:xfrm>
            <a:off x="714375" y="6324511"/>
            <a:ext cx="10915650" cy="430887"/>
          </a:xfrm>
          <a:prstGeom prst="rect">
            <a:avLst/>
          </a:prstGeom>
          <a:noFill/>
        </p:spPr>
        <p:txBody>
          <a:bodyPr wrap="square">
            <a:spAutoFit/>
          </a:bodyPr>
          <a:lstStyle/>
          <a:p>
            <a:r>
              <a:rPr lang="en-GB" sz="1050" b="0" i="0" dirty="0">
                <a:solidFill>
                  <a:srgbClr val="1C1D1E"/>
                </a:solidFill>
                <a:effectLst/>
                <a:latin typeface="Open Sans" panose="020B0606030504020204" pitchFamily="34" charset="0"/>
              </a:rPr>
              <a:t>Shen, J., Swift, B., </a:t>
            </a:r>
            <a:r>
              <a:rPr lang="en-GB" sz="1050" b="0" i="0" dirty="0" err="1">
                <a:solidFill>
                  <a:srgbClr val="1C1D1E"/>
                </a:solidFill>
                <a:effectLst/>
                <a:latin typeface="Open Sans" panose="020B0606030504020204" pitchFamily="34" charset="0"/>
              </a:rPr>
              <a:t>Mamelok</a:t>
            </a:r>
            <a:r>
              <a:rPr lang="en-GB" sz="1050" b="0" i="0" dirty="0">
                <a:solidFill>
                  <a:srgbClr val="1C1D1E"/>
                </a:solidFill>
                <a:effectLst/>
                <a:latin typeface="Open Sans" panose="020B0606030504020204" pitchFamily="34" charset="0"/>
              </a:rPr>
              <a:t>, R., Pine, S., Sinclair, J. and Attar, M. (2019), Design and Conduct Considerations for First-in-Human Trials. Clin </a:t>
            </a:r>
            <a:r>
              <a:rPr lang="en-GB" sz="1050" b="0" i="0" dirty="0" err="1">
                <a:solidFill>
                  <a:srgbClr val="1C1D1E"/>
                </a:solidFill>
                <a:effectLst/>
                <a:latin typeface="Open Sans" panose="020B0606030504020204" pitchFamily="34" charset="0"/>
              </a:rPr>
              <a:t>Transl</a:t>
            </a:r>
            <a:r>
              <a:rPr lang="en-GB" sz="1050" b="0" i="0" dirty="0">
                <a:solidFill>
                  <a:srgbClr val="1C1D1E"/>
                </a:solidFill>
                <a:effectLst/>
                <a:latin typeface="Open Sans" panose="020B0606030504020204" pitchFamily="34" charset="0"/>
              </a:rPr>
              <a:t> Sci, 12: 6-19. </a:t>
            </a:r>
            <a:r>
              <a:rPr lang="en-GB" sz="1050" b="0" i="0" u="none" strike="noStrike" dirty="0">
                <a:solidFill>
                  <a:srgbClr val="1678A6"/>
                </a:solidFill>
                <a:effectLst/>
                <a:latin typeface="Open Sans" panose="020B0606030504020204" pitchFamily="34" charset="0"/>
                <a:hlinkClick r:id="rId7"/>
              </a:rPr>
              <a:t>https://doi.org/10.1111/cts.12582</a:t>
            </a:r>
            <a:endParaRPr lang="en-GB" sz="1050" dirty="0"/>
          </a:p>
        </p:txBody>
      </p:sp>
    </p:spTree>
    <p:extLst>
      <p:ext uri="{BB962C8B-B14F-4D97-AF65-F5344CB8AC3E}">
        <p14:creationId xmlns:p14="http://schemas.microsoft.com/office/powerpoint/2010/main" val="2288887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9F42-EF1D-30DC-E63F-BCB741C4F147}"/>
              </a:ext>
            </a:extLst>
          </p:cNvPr>
          <p:cNvSpPr>
            <a:spLocks noGrp="1"/>
          </p:cNvSpPr>
          <p:nvPr>
            <p:ph type="title" idx="4294967295"/>
          </p:nvPr>
        </p:nvSpPr>
        <p:spPr>
          <a:xfrm>
            <a:off x="6731000" y="3006725"/>
            <a:ext cx="4541838" cy="644525"/>
          </a:xfrm>
        </p:spPr>
        <p:txBody>
          <a:bodyPr vert="horz" lIns="91440" tIns="45720" rIns="91440" bIns="45720" rtlCol="0" anchor="t">
            <a:normAutofit fontScale="90000"/>
          </a:bodyPr>
          <a:lstStyle/>
          <a:p>
            <a:r>
              <a:rPr lang="en-US" sz="4000" dirty="0"/>
              <a:t>3</a:t>
            </a:r>
            <a:r>
              <a:rPr lang="en-US" sz="4000" kern="1200" dirty="0">
                <a:latin typeface="+mj-lt"/>
                <a:ea typeface="+mj-ea"/>
                <a:cs typeface="+mj-cs"/>
              </a:rPr>
              <a:t>. Starting dose selection in FIH trials</a:t>
            </a:r>
          </a:p>
        </p:txBody>
      </p:sp>
    </p:spTree>
    <p:extLst>
      <p:ext uri="{BB962C8B-B14F-4D97-AF65-F5344CB8AC3E}">
        <p14:creationId xmlns:p14="http://schemas.microsoft.com/office/powerpoint/2010/main" val="57592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10797-8414-5419-1A71-0F83A112D152}"/>
              </a:ext>
            </a:extLst>
          </p:cNvPr>
          <p:cNvSpPr>
            <a:spLocks noGrp="1"/>
          </p:cNvSpPr>
          <p:nvPr>
            <p:ph type="title"/>
          </p:nvPr>
        </p:nvSpPr>
        <p:spPr/>
        <p:txBody>
          <a:bodyPr anchor="t">
            <a:normAutofit fontScale="90000"/>
          </a:bodyPr>
          <a:lstStyle/>
          <a:p>
            <a:r>
              <a:rPr lang="en-GB" sz="3000" b="1" dirty="0"/>
              <a:t>Starting Dose Selection for FIH Trials</a:t>
            </a:r>
            <a:br>
              <a:rPr lang="en-GB" sz="3000" dirty="0"/>
            </a:br>
            <a:endParaRPr lang="en-GB" sz="3000" dirty="0"/>
          </a:p>
        </p:txBody>
      </p:sp>
      <p:sp>
        <p:nvSpPr>
          <p:cNvPr id="3" name="Content Placeholder 2">
            <a:extLst>
              <a:ext uri="{FF2B5EF4-FFF2-40B4-BE49-F238E27FC236}">
                <a16:creationId xmlns:a16="http://schemas.microsoft.com/office/drawing/2014/main" id="{48F140F1-ABEC-33FD-4A95-F18DC31C92DC}"/>
              </a:ext>
            </a:extLst>
          </p:cNvPr>
          <p:cNvSpPr>
            <a:spLocks noGrp="1"/>
          </p:cNvSpPr>
          <p:nvPr>
            <p:ph idx="1"/>
          </p:nvPr>
        </p:nvSpPr>
        <p:spPr>
          <a:xfrm>
            <a:off x="334876" y="1193074"/>
            <a:ext cx="7120024" cy="4983889"/>
          </a:xfrm>
        </p:spPr>
        <p:txBody>
          <a:bodyPr>
            <a:noAutofit/>
          </a:bodyPr>
          <a:lstStyle/>
          <a:p>
            <a:pPr>
              <a:buFont typeface="Arial" panose="020B0604020202020204" pitchFamily="34" charset="0"/>
              <a:buChar char="•"/>
            </a:pPr>
            <a:r>
              <a:rPr lang="en-GB" sz="1800" b="1" dirty="0"/>
              <a:t>Objective</a:t>
            </a:r>
            <a:r>
              <a:rPr lang="en-GB" sz="1800" dirty="0"/>
              <a:t>: Define an initial dose range based on preclinical results (pharmacology, toxicology, PK data) and any relevant human data on similar mechanisms of action (MOA).</a:t>
            </a:r>
          </a:p>
          <a:p>
            <a:pPr>
              <a:buFont typeface="Arial" panose="020B0604020202020204" pitchFamily="34" charset="0"/>
              <a:buChar char="•"/>
            </a:pPr>
            <a:r>
              <a:rPr lang="en-GB" sz="1800" b="1" dirty="0"/>
              <a:t>Key Considerations</a:t>
            </a:r>
            <a:r>
              <a:rPr lang="en-GB" sz="1800" dirty="0"/>
              <a:t>:</a:t>
            </a:r>
          </a:p>
          <a:p>
            <a:pPr marL="742950" lvl="1" indent="-285750">
              <a:buFont typeface="Arial" panose="020B0604020202020204" pitchFamily="34" charset="0"/>
              <a:buChar char="•"/>
            </a:pPr>
            <a:r>
              <a:rPr lang="en-GB" sz="1800" dirty="0"/>
              <a:t>Starting dose must balance </a:t>
            </a:r>
            <a:r>
              <a:rPr lang="en-GB" sz="1800" b="1" dirty="0"/>
              <a:t>toxicity risks</a:t>
            </a:r>
            <a:r>
              <a:rPr lang="en-GB" sz="1800" dirty="0"/>
              <a:t> with the need for </a:t>
            </a:r>
            <a:r>
              <a:rPr lang="en-GB" sz="1800" b="1" dirty="0"/>
              <a:t>pharmacologic activity</a:t>
            </a:r>
            <a:r>
              <a:rPr lang="en-GB" sz="1800" dirty="0"/>
              <a:t>.</a:t>
            </a:r>
          </a:p>
          <a:p>
            <a:pPr marL="742950" lvl="1" indent="-285750">
              <a:buFont typeface="Arial" panose="020B0604020202020204" pitchFamily="34" charset="0"/>
              <a:buChar char="•"/>
            </a:pPr>
            <a:r>
              <a:rPr lang="en-GB" sz="1800" b="1" dirty="0"/>
              <a:t>Dose range</a:t>
            </a:r>
            <a:r>
              <a:rPr lang="en-GB" sz="1800" dirty="0"/>
              <a:t> should include escalation steps to inform later efficacy-focused studies.</a:t>
            </a:r>
          </a:p>
          <a:p>
            <a:pPr marL="742950" lvl="1" indent="-285750">
              <a:buFont typeface="Arial" panose="020B0604020202020204" pitchFamily="34" charset="0"/>
              <a:buChar char="•"/>
            </a:pPr>
            <a:r>
              <a:rPr lang="en-GB" sz="1800" dirty="0"/>
              <a:t>Avoid too low starting doses or overly cautious escalation to prevent unnecessary cohorts that can increase study size and duration.</a:t>
            </a:r>
          </a:p>
          <a:p>
            <a:pPr>
              <a:buFont typeface="Arial" panose="020B0604020202020204" pitchFamily="34" charset="0"/>
              <a:buChar char="•"/>
            </a:pPr>
            <a:r>
              <a:rPr lang="en-GB" sz="1800" b="1" dirty="0"/>
              <a:t>Regulatory Guidance</a:t>
            </a:r>
            <a:r>
              <a:rPr lang="en-GB" sz="1800" dirty="0"/>
              <a:t>:</a:t>
            </a:r>
          </a:p>
          <a:p>
            <a:pPr marL="742950" lvl="1" indent="-285750">
              <a:buFont typeface="Arial" panose="020B0604020202020204" pitchFamily="34" charset="0"/>
              <a:buChar char="•"/>
            </a:pPr>
            <a:r>
              <a:rPr lang="en-GB" sz="1800" b="1" dirty="0"/>
              <a:t>EMA</a:t>
            </a:r>
            <a:r>
              <a:rPr lang="en-GB" sz="1800" dirty="0"/>
              <a:t>: Covers preclinical to clinical transition, risks, and mitigation in FIH trials.</a:t>
            </a:r>
          </a:p>
          <a:p>
            <a:pPr marL="742950" lvl="1" indent="-285750">
              <a:buFont typeface="Arial" panose="020B0604020202020204" pitchFamily="34" charset="0"/>
              <a:buChar char="•"/>
            </a:pPr>
            <a:r>
              <a:rPr lang="en-GB" sz="1800" b="1" dirty="0"/>
              <a:t>FDA</a:t>
            </a:r>
            <a:r>
              <a:rPr lang="en-GB" sz="1800" dirty="0"/>
              <a:t>: Suggests using NOAEL as a benchmark for a safe starting dose based on toxicology data.</a:t>
            </a:r>
          </a:p>
          <a:p>
            <a:endParaRPr lang="en-GB" sz="1800" dirty="0"/>
          </a:p>
        </p:txBody>
      </p:sp>
      <p:pic>
        <p:nvPicPr>
          <p:cNvPr id="4" name="Picture 3">
            <a:extLst>
              <a:ext uri="{FF2B5EF4-FFF2-40B4-BE49-F238E27FC236}">
                <a16:creationId xmlns:a16="http://schemas.microsoft.com/office/drawing/2014/main" id="{4B934A7F-FB62-C9B3-BB16-87A29D87FB1E}"/>
              </a:ext>
            </a:extLst>
          </p:cNvPr>
          <p:cNvPicPr>
            <a:picLocks noChangeAspect="1"/>
          </p:cNvPicPr>
          <p:nvPr/>
        </p:nvPicPr>
        <p:blipFill>
          <a:blip r:embed="rId2"/>
          <a:stretch>
            <a:fillRect/>
          </a:stretch>
        </p:blipFill>
        <p:spPr>
          <a:xfrm>
            <a:off x="7656827" y="1701800"/>
            <a:ext cx="3903448" cy="3903448"/>
          </a:xfrm>
          <a:prstGeom prst="rect">
            <a:avLst/>
          </a:prstGeom>
        </p:spPr>
      </p:pic>
    </p:spTree>
    <p:extLst>
      <p:ext uri="{BB962C8B-B14F-4D97-AF65-F5344CB8AC3E}">
        <p14:creationId xmlns:p14="http://schemas.microsoft.com/office/powerpoint/2010/main" val="3200155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4182-0327-82F4-0BF3-EF959400C6D7}"/>
              </a:ext>
            </a:extLst>
          </p:cNvPr>
          <p:cNvSpPr>
            <a:spLocks noGrp="1"/>
          </p:cNvSpPr>
          <p:nvPr>
            <p:ph type="title"/>
          </p:nvPr>
        </p:nvSpPr>
        <p:spPr/>
        <p:txBody>
          <a:bodyPr anchor="t">
            <a:normAutofit fontScale="90000"/>
          </a:bodyPr>
          <a:lstStyle/>
          <a:p>
            <a:r>
              <a:rPr lang="en-US" altLang="en-US" sz="3000" b="1" dirty="0"/>
              <a:t> FIH Dose Selection</a:t>
            </a:r>
            <a:br>
              <a:rPr lang="en-US" altLang="en-US" sz="3000" dirty="0"/>
            </a:br>
            <a:endParaRPr lang="en-GB" sz="3000" dirty="0"/>
          </a:p>
        </p:txBody>
      </p:sp>
      <p:sp>
        <p:nvSpPr>
          <p:cNvPr id="4" name="Rectangle 1">
            <a:extLst>
              <a:ext uri="{FF2B5EF4-FFF2-40B4-BE49-F238E27FC236}">
                <a16:creationId xmlns:a16="http://schemas.microsoft.com/office/drawing/2014/main" id="{9A8ABEDE-7869-1AF6-E914-0250F7C9C596}"/>
              </a:ext>
            </a:extLst>
          </p:cNvPr>
          <p:cNvSpPr>
            <a:spLocks noGrp="1" noChangeArrowheads="1"/>
          </p:cNvSpPr>
          <p:nvPr>
            <p:ph idx="1"/>
          </p:nvPr>
        </p:nvSpPr>
        <p:spPr bwMode="auto">
          <a:xfrm>
            <a:off x="334876" y="1193074"/>
            <a:ext cx="6307224" cy="49838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marL="0" marR="0" lvl="0" indent="0" defTabSz="914400" rtl="0" eaLnBrk="0" fontAlgn="base" latinLnBrk="0" hangingPunct="0">
              <a:spcBef>
                <a:spcPct val="0"/>
              </a:spcBef>
              <a:spcAft>
                <a:spcPts val="600"/>
              </a:spcAft>
              <a:buClrTx/>
              <a:buSzTx/>
              <a:buFontTx/>
              <a:buChar char="•"/>
              <a:tabLst/>
            </a:pPr>
            <a:r>
              <a:rPr kumimoji="0" lang="en-US" altLang="en-US" sz="1600" b="1" i="0" u="none" strike="noStrike" cap="none" normalizeH="0" baseline="0" dirty="0">
                <a:ln>
                  <a:noFill/>
                </a:ln>
                <a:effectLst/>
              </a:rPr>
              <a:t>No Standard Approach</a:t>
            </a:r>
            <a:r>
              <a:rPr kumimoji="0" lang="en-US" altLang="en-US" sz="1600" b="0" i="0" u="none" strike="noStrike" cap="none" normalizeH="0" baseline="0" dirty="0">
                <a:ln>
                  <a:noFill/>
                </a:ln>
                <a:effectLst/>
              </a:rPr>
              <a:t>: Each drug candidate has unique considerations, making a single dose selection method impractical.</a:t>
            </a:r>
          </a:p>
          <a:p>
            <a:pPr marL="0" marR="0" lvl="0" indent="0" defTabSz="914400" rtl="0" eaLnBrk="0" fontAlgn="base" latinLnBrk="0" hangingPunct="0">
              <a:spcBef>
                <a:spcPct val="0"/>
              </a:spcBef>
              <a:spcAft>
                <a:spcPts val="600"/>
              </a:spcAft>
              <a:buClrTx/>
              <a:buSzTx/>
              <a:buFontTx/>
              <a:buChar char="•"/>
              <a:tabLst/>
            </a:pPr>
            <a:r>
              <a:rPr kumimoji="0" lang="en-US" altLang="en-US" sz="1600" b="1" i="0" u="none" strike="noStrike" cap="none" normalizeH="0" baseline="0" dirty="0">
                <a:ln>
                  <a:noFill/>
                </a:ln>
                <a:effectLst/>
              </a:rPr>
              <a:t>Common Methods</a:t>
            </a:r>
            <a:r>
              <a:rPr kumimoji="0" lang="en-US" altLang="en-US" sz="1600" b="0" i="0" u="none" strike="noStrike" cap="none" normalizeH="0" baseline="0" dirty="0">
                <a:ln>
                  <a:noFill/>
                </a:ln>
                <a:effectLst/>
              </a:rPr>
              <a:t>:</a:t>
            </a:r>
          </a:p>
          <a:p>
            <a:pPr marL="457200" marR="0" lvl="1" indent="0" defTabSz="914400" rtl="0" eaLnBrk="0" fontAlgn="base" latinLnBrk="0" hangingPunct="0">
              <a:spcBef>
                <a:spcPct val="0"/>
              </a:spcBef>
              <a:spcAft>
                <a:spcPts val="600"/>
              </a:spcAft>
              <a:buClrTx/>
              <a:buSzTx/>
              <a:buFontTx/>
              <a:buAutoNum type="arabicPeriod"/>
              <a:tabLst/>
            </a:pPr>
            <a:r>
              <a:rPr kumimoji="0" lang="en-US" altLang="en-US" sz="1600" b="1" i="0" u="none" strike="noStrike" cap="none" normalizeH="0" baseline="0" dirty="0">
                <a:ln>
                  <a:noFill/>
                </a:ln>
                <a:effectLst/>
              </a:rPr>
              <a:t>Empirical Approach (FDA)</a:t>
            </a:r>
            <a:r>
              <a:rPr kumimoji="0" lang="en-US" altLang="en-US" sz="1600" b="0" i="0" u="none" strike="noStrike" cap="none" normalizeH="0" baseline="0" dirty="0">
                <a:ln>
                  <a:noFill/>
                </a:ln>
                <a:effectLst/>
              </a:rPr>
              <a:t>:</a:t>
            </a:r>
          </a:p>
          <a:p>
            <a:pPr marL="914400" marR="0" lvl="2" indent="0" defTabSz="914400" rtl="0" eaLnBrk="0" fontAlgn="base" latinLnBrk="0" hangingPunct="0">
              <a:spcBef>
                <a:spcPct val="0"/>
              </a:spcBef>
              <a:spcAft>
                <a:spcPts val="600"/>
              </a:spcAft>
              <a:buClrTx/>
              <a:buSzTx/>
              <a:buFontTx/>
              <a:buChar char="•"/>
              <a:tabLst/>
            </a:pPr>
            <a:r>
              <a:rPr kumimoji="0" lang="en-US" altLang="en-US" sz="1600" b="0" i="0" u="none" strike="noStrike" cap="none" normalizeH="0" baseline="0" dirty="0">
                <a:ln>
                  <a:noFill/>
                </a:ln>
                <a:effectLst/>
              </a:rPr>
              <a:t>Uses NOAEL with allometric scaling for a maximum safe dose.</a:t>
            </a:r>
          </a:p>
          <a:p>
            <a:pPr marL="914400" marR="0" lvl="2" indent="0" defTabSz="914400" rtl="0" eaLnBrk="0" fontAlgn="base" latinLnBrk="0" hangingPunct="0">
              <a:spcBef>
                <a:spcPct val="0"/>
              </a:spcBef>
              <a:spcAft>
                <a:spcPts val="600"/>
              </a:spcAft>
              <a:buClrTx/>
              <a:buSzTx/>
              <a:buFontTx/>
              <a:buChar char="•"/>
              <a:tabLst/>
            </a:pPr>
            <a:r>
              <a:rPr kumimoji="0" lang="en-US" altLang="en-US" sz="1600" b="0" i="0" u="none" strike="noStrike" cap="none" normalizeH="0" baseline="0" dirty="0">
                <a:ln>
                  <a:noFill/>
                </a:ln>
                <a:effectLst/>
              </a:rPr>
              <a:t>Pros: Low toxicity risk. Cons: May miss active pharmacologic dose, doesn’t address dose escalation.</a:t>
            </a:r>
          </a:p>
          <a:p>
            <a:pPr marL="457200" marR="0" lvl="1" indent="0" defTabSz="914400" rtl="0" eaLnBrk="0" fontAlgn="base" latinLnBrk="0" hangingPunct="0">
              <a:spcBef>
                <a:spcPct val="0"/>
              </a:spcBef>
              <a:spcAft>
                <a:spcPts val="600"/>
              </a:spcAft>
              <a:buClrTx/>
              <a:buSzTx/>
              <a:buFontTx/>
              <a:buAutoNum type="arabicPeriod" startAt="2"/>
              <a:tabLst/>
            </a:pPr>
            <a:r>
              <a:rPr kumimoji="0" lang="en-US" altLang="en-US" sz="1600" b="1" i="0" u="none" strike="noStrike" cap="none" normalizeH="0" baseline="0" dirty="0">
                <a:ln>
                  <a:noFill/>
                </a:ln>
                <a:effectLst/>
              </a:rPr>
              <a:t>Mechanistic Approach (EMA)</a:t>
            </a:r>
            <a:r>
              <a:rPr kumimoji="0" lang="en-US" altLang="en-US" sz="1600" b="0" i="0" u="none" strike="noStrike" cap="none" normalizeH="0" baseline="0" dirty="0">
                <a:ln>
                  <a:noFill/>
                </a:ln>
                <a:effectLst/>
              </a:rPr>
              <a:t>:</a:t>
            </a:r>
          </a:p>
          <a:p>
            <a:pPr marL="914400" marR="0" lvl="2" indent="0" defTabSz="914400" rtl="0" eaLnBrk="0" fontAlgn="base" latinLnBrk="0" hangingPunct="0">
              <a:spcBef>
                <a:spcPct val="0"/>
              </a:spcBef>
              <a:spcAft>
                <a:spcPts val="600"/>
              </a:spcAft>
              <a:buClrTx/>
              <a:buSzTx/>
              <a:buFontTx/>
              <a:buChar char="•"/>
              <a:tabLst/>
            </a:pPr>
            <a:r>
              <a:rPr kumimoji="0" lang="en-US" altLang="en-US" sz="1600" b="0" i="0" u="none" strike="noStrike" cap="none" normalizeH="0" baseline="0" dirty="0">
                <a:ln>
                  <a:noFill/>
                </a:ln>
                <a:effectLst/>
              </a:rPr>
              <a:t>Utilizes detailed preclinical pharmacology data, ex vivo/in vitro studies, and modeling.</a:t>
            </a:r>
          </a:p>
          <a:p>
            <a:pPr marL="914400" marR="0" lvl="2" indent="0" defTabSz="914400" rtl="0" eaLnBrk="0" fontAlgn="base" latinLnBrk="0" hangingPunct="0">
              <a:spcBef>
                <a:spcPct val="0"/>
              </a:spcBef>
              <a:spcAft>
                <a:spcPts val="600"/>
              </a:spcAft>
              <a:buClrTx/>
              <a:buSzTx/>
              <a:buFontTx/>
              <a:buChar char="•"/>
              <a:tabLst/>
            </a:pPr>
            <a:r>
              <a:rPr kumimoji="0" lang="en-US" altLang="en-US" sz="1600" b="0" i="0" u="none" strike="noStrike" cap="none" normalizeH="0" baseline="0" dirty="0">
                <a:ln>
                  <a:noFill/>
                </a:ln>
                <a:effectLst/>
              </a:rPr>
              <a:t>Focuses on </a:t>
            </a:r>
            <a:r>
              <a:rPr kumimoji="0" lang="en-US" altLang="en-US" sz="1600" b="1" i="0" u="none" strike="noStrike" cap="none" normalizeH="0" baseline="0" dirty="0">
                <a:ln>
                  <a:noFill/>
                </a:ln>
                <a:effectLst/>
              </a:rPr>
              <a:t>Minimal Anticipated Biological Effect Level</a:t>
            </a:r>
            <a:r>
              <a:rPr kumimoji="0" lang="en-US" altLang="en-US" sz="1600" b="0" i="0" u="none" strike="noStrike" cap="none" normalizeH="0" baseline="0" dirty="0">
                <a:ln>
                  <a:noFill/>
                </a:ln>
                <a:effectLst/>
              </a:rPr>
              <a:t> for more targeted, potent therapies, often at doses lower than NOAEL.</a:t>
            </a:r>
          </a:p>
          <a:p>
            <a:pPr marL="0" marR="0" lvl="0" indent="0" defTabSz="914400" rtl="0" eaLnBrk="0" fontAlgn="base" latinLnBrk="0" hangingPunct="0">
              <a:spcBef>
                <a:spcPct val="0"/>
              </a:spcBef>
              <a:spcAft>
                <a:spcPts val="600"/>
              </a:spcAft>
              <a:buClrTx/>
              <a:buSzTx/>
              <a:buNone/>
              <a:tabLst/>
            </a:pPr>
            <a:r>
              <a:rPr kumimoji="0" lang="en-US" altLang="en-US" sz="1600" b="0" i="0" u="none" strike="noStrike" cap="none" normalizeH="0" baseline="0" dirty="0">
                <a:ln>
                  <a:noFill/>
                </a:ln>
                <a:effectLst/>
              </a:rPr>
              <a:t>Regulatory frameworks provide a structured yet adaptable model for safe, effective FIH starting doses.</a:t>
            </a:r>
          </a:p>
          <a:p>
            <a:pPr marL="0" marR="0" lvl="0" indent="0" defTabSz="914400" rtl="0" eaLnBrk="0" fontAlgn="base" latinLnBrk="0" hangingPunct="0">
              <a:spcBef>
                <a:spcPct val="0"/>
              </a:spcBef>
              <a:spcAft>
                <a:spcPts val="600"/>
              </a:spcAft>
              <a:buClrTx/>
              <a:buSzTx/>
              <a:buFontTx/>
              <a:buNone/>
              <a:tabLst/>
            </a:pPr>
            <a:endParaRPr kumimoji="0" lang="en-US" altLang="en-US" sz="1600" b="0" i="0" u="none" strike="noStrike" cap="none" normalizeH="0" baseline="0" dirty="0">
              <a:ln>
                <a:noFill/>
              </a:ln>
              <a:effectLst/>
            </a:endParaRPr>
          </a:p>
        </p:txBody>
      </p:sp>
      <p:pic>
        <p:nvPicPr>
          <p:cNvPr id="28" name="Picture 27" descr="Close-up unopened pill packets">
            <a:extLst>
              <a:ext uri="{FF2B5EF4-FFF2-40B4-BE49-F238E27FC236}">
                <a16:creationId xmlns:a16="http://schemas.microsoft.com/office/drawing/2014/main" id="{A9E7F190-7271-7A72-DC0C-289E996E0DED}"/>
              </a:ext>
            </a:extLst>
          </p:cNvPr>
          <p:cNvPicPr>
            <a:picLocks noChangeAspect="1"/>
          </p:cNvPicPr>
          <p:nvPr/>
        </p:nvPicPr>
        <p:blipFill>
          <a:blip r:embed="rId2"/>
          <a:srcRect l="20937" r="13315" b="2"/>
          <a:stretch/>
        </p:blipFill>
        <p:spPr>
          <a:xfrm>
            <a:off x="7604281" y="2103119"/>
            <a:ext cx="3731101" cy="3731101"/>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41363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4182-0327-82F4-0BF3-EF959400C6D7}"/>
              </a:ext>
            </a:extLst>
          </p:cNvPr>
          <p:cNvSpPr>
            <a:spLocks noGrp="1"/>
          </p:cNvSpPr>
          <p:nvPr>
            <p:ph type="title"/>
          </p:nvPr>
        </p:nvSpPr>
        <p:spPr/>
        <p:txBody>
          <a:bodyPr anchor="t">
            <a:normAutofit fontScale="90000"/>
          </a:bodyPr>
          <a:lstStyle/>
          <a:p>
            <a:r>
              <a:rPr lang="en-US" altLang="en-US" sz="3000" b="1" dirty="0"/>
              <a:t> FIH Dose Selection (small molecules)</a:t>
            </a:r>
            <a:br>
              <a:rPr lang="en-US" altLang="en-US" sz="3000" dirty="0"/>
            </a:br>
            <a:endParaRPr lang="en-GB" sz="3000" dirty="0"/>
          </a:p>
        </p:txBody>
      </p:sp>
      <p:sp>
        <p:nvSpPr>
          <p:cNvPr id="4" name="Rectangle 1">
            <a:extLst>
              <a:ext uri="{FF2B5EF4-FFF2-40B4-BE49-F238E27FC236}">
                <a16:creationId xmlns:a16="http://schemas.microsoft.com/office/drawing/2014/main" id="{9A8ABEDE-7869-1AF6-E914-0250F7C9C596}"/>
              </a:ext>
            </a:extLst>
          </p:cNvPr>
          <p:cNvSpPr>
            <a:spLocks noGrp="1" noChangeArrowheads="1"/>
          </p:cNvSpPr>
          <p:nvPr>
            <p:ph idx="1"/>
          </p:nvPr>
        </p:nvSpPr>
        <p:spPr bwMode="auto">
          <a:xfrm>
            <a:off x="690476" y="1874111"/>
            <a:ext cx="5519824" cy="26216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a:buFont typeface="Arial" panose="020B0604020202020204" pitchFamily="34" charset="0"/>
              <a:buChar char="•"/>
            </a:pPr>
            <a:r>
              <a:rPr lang="en-GB" sz="2000" b="1" dirty="0"/>
              <a:t>Allometric Scaling Modifications:</a:t>
            </a:r>
            <a:r>
              <a:rPr lang="en-GB" sz="2000" dirty="0"/>
              <a:t> </a:t>
            </a:r>
          </a:p>
          <a:p>
            <a:pPr marL="742950" lvl="1" indent="-285750">
              <a:buFont typeface="Arial" panose="020B0604020202020204" pitchFamily="34" charset="0"/>
              <a:buChar char="•"/>
            </a:pPr>
            <a:r>
              <a:rPr lang="en-GB" sz="1800" dirty="0"/>
              <a:t>Rule of Exponents</a:t>
            </a:r>
          </a:p>
          <a:p>
            <a:pPr marL="742950" lvl="1" indent="-285750">
              <a:buFont typeface="Arial" panose="020B0604020202020204" pitchFamily="34" charset="0"/>
              <a:buChar char="•"/>
            </a:pPr>
            <a:r>
              <a:rPr lang="en-GB" sz="1800" dirty="0"/>
              <a:t>Liver Blood Flow Correction</a:t>
            </a:r>
          </a:p>
          <a:p>
            <a:pPr marL="742950" lvl="1" indent="-285750">
              <a:buFont typeface="Arial" panose="020B0604020202020204" pitchFamily="34" charset="0"/>
              <a:buChar char="•"/>
            </a:pPr>
            <a:r>
              <a:rPr lang="en-GB" sz="1800" dirty="0"/>
              <a:t>In Vitro Metabolic Clearance Correction</a:t>
            </a:r>
          </a:p>
          <a:p>
            <a:pPr>
              <a:buFont typeface="Arial" panose="020B0604020202020204" pitchFamily="34" charset="0"/>
              <a:buChar char="•"/>
            </a:pPr>
            <a:r>
              <a:rPr lang="en-GB" sz="2000" b="1" dirty="0"/>
              <a:t>ICH S9 Guidance for Anticancer Agents:</a:t>
            </a:r>
            <a:r>
              <a:rPr lang="en-GB" sz="2000" dirty="0"/>
              <a:t> </a:t>
            </a:r>
          </a:p>
          <a:p>
            <a:pPr marL="742950" lvl="1" indent="-285750">
              <a:buFont typeface="Arial" panose="020B0604020202020204" pitchFamily="34" charset="0"/>
              <a:buChar char="•"/>
            </a:pPr>
            <a:r>
              <a:rPr lang="en-GB" sz="1800" dirty="0"/>
              <a:t>Starting dose based on toxicity in animals.</a:t>
            </a:r>
          </a:p>
          <a:p>
            <a:pPr marL="742950" lvl="1" indent="-285750">
              <a:buFont typeface="Arial" panose="020B0604020202020204" pitchFamily="34" charset="0"/>
              <a:buChar char="•"/>
            </a:pPr>
            <a:r>
              <a:rPr lang="en-GB" sz="1800" dirty="0"/>
              <a:t>Consider highest non-severely toxic dose (HNSTD) rather than NOAEL.</a:t>
            </a:r>
          </a:p>
          <a:p>
            <a:pPr marL="0" indent="0">
              <a:buNone/>
            </a:pPr>
            <a:endParaRPr lang="en-GB" sz="2000" dirty="0"/>
          </a:p>
          <a:p>
            <a:pPr marL="0" marR="0" lvl="0" indent="0" defTabSz="914400" rtl="0" eaLnBrk="0" fontAlgn="base" latinLnBrk="0" hangingPunct="0">
              <a:spcBef>
                <a:spcPct val="0"/>
              </a:spcBef>
              <a:spcAft>
                <a:spcPts val="600"/>
              </a:spcAft>
              <a:buClrTx/>
              <a:buSzTx/>
              <a:buFontTx/>
              <a:buNone/>
              <a:tabLst/>
            </a:pPr>
            <a:endParaRPr kumimoji="0" lang="en-US" altLang="en-US" sz="1100" b="0" i="0" u="none" strike="noStrike" cap="none" normalizeH="0" baseline="0" dirty="0">
              <a:ln>
                <a:noFill/>
              </a:ln>
              <a:effectLst/>
            </a:endParaRPr>
          </a:p>
        </p:txBody>
      </p:sp>
      <p:graphicFrame>
        <p:nvGraphicFramePr>
          <p:cNvPr id="6" name="Diagram 5">
            <a:extLst>
              <a:ext uri="{FF2B5EF4-FFF2-40B4-BE49-F238E27FC236}">
                <a16:creationId xmlns:a16="http://schemas.microsoft.com/office/drawing/2014/main" id="{5CAB0A4E-389E-D133-3DC1-EB13532CC6B2}"/>
              </a:ext>
            </a:extLst>
          </p:cNvPr>
          <p:cNvGraphicFramePr/>
          <p:nvPr>
            <p:extLst>
              <p:ext uri="{D42A27DB-BD31-4B8C-83A1-F6EECF244321}">
                <p14:modId xmlns:p14="http://schemas.microsoft.com/office/powerpoint/2010/main" val="2783534453"/>
              </p:ext>
            </p:extLst>
          </p:nvPr>
        </p:nvGraphicFramePr>
        <p:xfrm>
          <a:off x="6740525" y="1657350"/>
          <a:ext cx="5095875" cy="3656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1635B29-3EDA-BFCC-7304-85902238C635}"/>
              </a:ext>
            </a:extLst>
          </p:cNvPr>
          <p:cNvSpPr txBox="1"/>
          <p:nvPr/>
        </p:nvSpPr>
        <p:spPr>
          <a:xfrm>
            <a:off x="419100" y="1079500"/>
            <a:ext cx="9515475" cy="369332"/>
          </a:xfrm>
          <a:prstGeom prst="rect">
            <a:avLst/>
          </a:prstGeom>
          <a:noFill/>
        </p:spPr>
        <p:txBody>
          <a:bodyPr wrap="square" rtlCol="0">
            <a:spAutoFit/>
          </a:bodyPr>
          <a:lstStyle/>
          <a:p>
            <a:r>
              <a:rPr lang="en-US" b="1" dirty="0"/>
              <a:t>2 primary approaches to interspecies scaling of small molecules</a:t>
            </a:r>
            <a:endParaRPr lang="en-GB" b="1" dirty="0"/>
          </a:p>
        </p:txBody>
      </p:sp>
    </p:spTree>
    <p:extLst>
      <p:ext uri="{BB962C8B-B14F-4D97-AF65-F5344CB8AC3E}">
        <p14:creationId xmlns:p14="http://schemas.microsoft.com/office/powerpoint/2010/main" val="1179906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4182-0327-82F4-0BF3-EF959400C6D7}"/>
              </a:ext>
            </a:extLst>
          </p:cNvPr>
          <p:cNvSpPr>
            <a:spLocks noGrp="1"/>
          </p:cNvSpPr>
          <p:nvPr>
            <p:ph type="title"/>
          </p:nvPr>
        </p:nvSpPr>
        <p:spPr/>
        <p:txBody>
          <a:bodyPr anchor="t">
            <a:noAutofit/>
          </a:bodyPr>
          <a:lstStyle/>
          <a:p>
            <a:r>
              <a:rPr lang="en-US" altLang="en-US" sz="3600" b="1" dirty="0"/>
              <a:t> FIH Dose Selection </a:t>
            </a:r>
            <a:br>
              <a:rPr lang="en-US" altLang="en-US" sz="3600" b="1" dirty="0"/>
            </a:br>
            <a:r>
              <a:rPr lang="en-US" altLang="en-US" sz="3600" b="1" dirty="0"/>
              <a:t>(large molecules)</a:t>
            </a:r>
            <a:br>
              <a:rPr lang="en-US" altLang="en-US" sz="3600" dirty="0"/>
            </a:br>
            <a:endParaRPr lang="en-GB" sz="3600" dirty="0"/>
          </a:p>
        </p:txBody>
      </p:sp>
      <p:sp>
        <p:nvSpPr>
          <p:cNvPr id="5" name="Content Placeholder 2">
            <a:extLst>
              <a:ext uri="{FF2B5EF4-FFF2-40B4-BE49-F238E27FC236}">
                <a16:creationId xmlns:a16="http://schemas.microsoft.com/office/drawing/2014/main" id="{53F8B06C-5FF6-9991-66EF-84468A00E874}"/>
              </a:ext>
            </a:extLst>
          </p:cNvPr>
          <p:cNvSpPr>
            <a:spLocks noGrp="1"/>
          </p:cNvSpPr>
          <p:nvPr>
            <p:ph idx="1"/>
          </p:nvPr>
        </p:nvSpPr>
        <p:spPr>
          <a:xfrm>
            <a:off x="4902200" y="1346200"/>
            <a:ext cx="6863080" cy="4830763"/>
          </a:xfrm>
        </p:spPr>
        <p:txBody>
          <a:bodyPr>
            <a:normAutofit/>
          </a:bodyPr>
          <a:lstStyle/>
          <a:p>
            <a:r>
              <a:rPr lang="en-GB" sz="1700" b="1" dirty="0"/>
              <a:t>Biodistribution and Pharmacokinetics  considerations</a:t>
            </a:r>
            <a:endParaRPr lang="en-GB" sz="1700" dirty="0"/>
          </a:p>
          <a:p>
            <a:pPr marL="742950" lvl="1" indent="-285750">
              <a:buFont typeface="Arial" panose="020B0604020202020204" pitchFamily="34" charset="0"/>
              <a:buChar char="•"/>
            </a:pPr>
            <a:r>
              <a:rPr lang="en-GB" sz="1700" b="1" dirty="0"/>
              <a:t>Polarity, Charge, Molecular Size</a:t>
            </a:r>
            <a:endParaRPr lang="en-GB" sz="1700" dirty="0"/>
          </a:p>
          <a:p>
            <a:pPr marL="742950" lvl="1" indent="-285750">
              <a:buFont typeface="Arial" panose="020B0604020202020204" pitchFamily="34" charset="0"/>
              <a:buChar char="•"/>
            </a:pPr>
            <a:r>
              <a:rPr lang="en-GB" sz="1700" dirty="0"/>
              <a:t>Primarily eliminated via </a:t>
            </a:r>
            <a:r>
              <a:rPr lang="en-GB" sz="1700" b="1" dirty="0"/>
              <a:t>renal excretion</a:t>
            </a:r>
            <a:r>
              <a:rPr lang="en-GB" sz="1700" dirty="0"/>
              <a:t> and </a:t>
            </a:r>
            <a:r>
              <a:rPr lang="en-GB" sz="1700" b="1" dirty="0"/>
              <a:t>proteolytic degradation</a:t>
            </a:r>
            <a:r>
              <a:rPr lang="en-GB" sz="1700" dirty="0"/>
              <a:t> to amino acids.</a:t>
            </a:r>
          </a:p>
          <a:p>
            <a:pPr marL="742950" lvl="1" indent="-285750">
              <a:buFont typeface="Arial" panose="020B0604020202020204" pitchFamily="34" charset="0"/>
              <a:buChar char="•"/>
            </a:pPr>
            <a:r>
              <a:rPr lang="en-GB" sz="1700" dirty="0"/>
              <a:t>Allometric scaling methods are effective due to conserved processes across mammalian species.</a:t>
            </a:r>
          </a:p>
          <a:p>
            <a:pPr>
              <a:buFont typeface="Arial" panose="020B0604020202020204" pitchFamily="34" charset="0"/>
              <a:buChar char="•"/>
            </a:pPr>
            <a:r>
              <a:rPr lang="en-GB" sz="1700" b="1" dirty="0"/>
              <a:t>Pharmacokinetics of Monoclonal Antibodies (</a:t>
            </a:r>
            <a:r>
              <a:rPr lang="en-GB" sz="1700" b="1" dirty="0" err="1"/>
              <a:t>mAbs</a:t>
            </a:r>
            <a:r>
              <a:rPr lang="en-GB" sz="1700" b="1" dirty="0"/>
              <a:t>)</a:t>
            </a:r>
            <a:r>
              <a:rPr lang="en-GB" sz="1700" dirty="0"/>
              <a:t>:</a:t>
            </a:r>
          </a:p>
          <a:p>
            <a:pPr marL="742950" lvl="1" indent="-285750">
              <a:buFont typeface="Arial" panose="020B0604020202020204" pitchFamily="34" charset="0"/>
              <a:buChar char="•"/>
            </a:pPr>
            <a:r>
              <a:rPr lang="en-GB" sz="1700" dirty="0"/>
              <a:t>Predictive models rely on PK data from </a:t>
            </a:r>
            <a:r>
              <a:rPr lang="en-GB" sz="1700" b="1" dirty="0"/>
              <a:t>nonhuman primates</a:t>
            </a:r>
            <a:r>
              <a:rPr lang="en-GB" sz="1700" dirty="0"/>
              <a:t>.</a:t>
            </a:r>
          </a:p>
          <a:p>
            <a:pPr marL="742950" lvl="1" indent="-285750">
              <a:buFont typeface="Arial" panose="020B0604020202020204" pitchFamily="34" charset="0"/>
              <a:buChar char="•"/>
            </a:pPr>
            <a:r>
              <a:rPr lang="en-GB" sz="1700" b="1" dirty="0"/>
              <a:t>Linear PKs</a:t>
            </a:r>
            <a:r>
              <a:rPr lang="en-GB" sz="1700" dirty="0"/>
              <a:t>: Simple allometric scaling predicts human PK within a twofold range.</a:t>
            </a:r>
          </a:p>
          <a:p>
            <a:pPr marL="742950" lvl="1" indent="-285750">
              <a:buFont typeface="Arial" panose="020B0604020202020204" pitchFamily="34" charset="0"/>
              <a:buChar char="•"/>
            </a:pPr>
            <a:r>
              <a:rPr lang="en-GB" sz="1700" b="1" dirty="0"/>
              <a:t>Nonlinear PKs</a:t>
            </a:r>
            <a:r>
              <a:rPr lang="en-GB" sz="1700" dirty="0"/>
              <a:t>: Overestimation occurs at sub-target-saturating concentrations; consider target-mediated parameters for accuracy.</a:t>
            </a:r>
          </a:p>
          <a:p>
            <a:pPr>
              <a:buFont typeface="Arial" panose="020B0604020202020204" pitchFamily="34" charset="0"/>
              <a:buChar char="•"/>
            </a:pPr>
            <a:r>
              <a:rPr lang="en-GB" sz="1700" b="1" dirty="0"/>
              <a:t>Local Delivery Considerations</a:t>
            </a:r>
            <a:r>
              <a:rPr lang="en-GB" sz="1700" dirty="0"/>
              <a:t>:</a:t>
            </a:r>
          </a:p>
          <a:p>
            <a:pPr marL="742950" lvl="1" indent="-285750">
              <a:buFont typeface="Arial" panose="020B0604020202020204" pitchFamily="34" charset="0"/>
              <a:buChar char="•"/>
            </a:pPr>
            <a:r>
              <a:rPr lang="en-GB" sz="1700" dirty="0"/>
              <a:t>Similar scaling principles apply but may require PBPK approaches due to challenges in validating target site PK in humans.</a:t>
            </a:r>
          </a:p>
          <a:p>
            <a:endParaRPr lang="en-GB" sz="1700" dirty="0"/>
          </a:p>
        </p:txBody>
      </p:sp>
      <p:pic>
        <p:nvPicPr>
          <p:cNvPr id="9" name="Picture 8">
            <a:extLst>
              <a:ext uri="{FF2B5EF4-FFF2-40B4-BE49-F238E27FC236}">
                <a16:creationId xmlns:a16="http://schemas.microsoft.com/office/drawing/2014/main" id="{467D94B5-D102-FD87-976B-51F1386570C2}"/>
              </a:ext>
            </a:extLst>
          </p:cNvPr>
          <p:cNvPicPr>
            <a:picLocks noChangeAspect="1"/>
          </p:cNvPicPr>
          <p:nvPr/>
        </p:nvPicPr>
        <p:blipFill>
          <a:blip r:embed="rId2"/>
          <a:stretch>
            <a:fillRect/>
          </a:stretch>
        </p:blipFill>
        <p:spPr>
          <a:xfrm>
            <a:off x="1368425" y="2128519"/>
            <a:ext cx="2360295" cy="3540443"/>
          </a:xfrm>
          <a:prstGeom prst="rect">
            <a:avLst/>
          </a:prstGeom>
        </p:spPr>
      </p:pic>
    </p:spTree>
    <p:extLst>
      <p:ext uri="{BB962C8B-B14F-4D97-AF65-F5344CB8AC3E}">
        <p14:creationId xmlns:p14="http://schemas.microsoft.com/office/powerpoint/2010/main" val="174192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9F42-EF1D-30DC-E63F-BCB741C4F147}"/>
              </a:ext>
            </a:extLst>
          </p:cNvPr>
          <p:cNvSpPr>
            <a:spLocks noGrp="1"/>
          </p:cNvSpPr>
          <p:nvPr>
            <p:ph type="title" idx="4294967295"/>
          </p:nvPr>
        </p:nvSpPr>
        <p:spPr>
          <a:xfrm>
            <a:off x="7442200" y="2273301"/>
            <a:ext cx="4254500" cy="1403350"/>
          </a:xfrm>
        </p:spPr>
        <p:txBody>
          <a:bodyPr vert="horz" lIns="91440" tIns="45720" rIns="91440" bIns="45720" rtlCol="0" anchor="ctr">
            <a:normAutofit/>
          </a:bodyPr>
          <a:lstStyle/>
          <a:p>
            <a:r>
              <a:rPr lang="en-US" sz="2500" dirty="0"/>
              <a:t>4.  Study design considerations in FIH trials</a:t>
            </a:r>
          </a:p>
        </p:txBody>
      </p:sp>
    </p:spTree>
    <p:extLst>
      <p:ext uri="{BB962C8B-B14F-4D97-AF65-F5344CB8AC3E}">
        <p14:creationId xmlns:p14="http://schemas.microsoft.com/office/powerpoint/2010/main" val="3652385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91D16-A332-4335-21C2-100406D0CD37}"/>
              </a:ext>
            </a:extLst>
          </p:cNvPr>
          <p:cNvSpPr>
            <a:spLocks noGrp="1"/>
          </p:cNvSpPr>
          <p:nvPr>
            <p:ph type="title"/>
          </p:nvPr>
        </p:nvSpPr>
        <p:spPr/>
        <p:txBody>
          <a:bodyPr anchor="t">
            <a:normAutofit fontScale="90000"/>
          </a:bodyPr>
          <a:lstStyle/>
          <a:p>
            <a:r>
              <a:rPr lang="en-GB" sz="3200" b="1" dirty="0"/>
              <a:t>Sample Size and Inclusion of Placebo Subjects in FIH Trials</a:t>
            </a:r>
            <a:br>
              <a:rPr lang="en-GB" sz="3200" b="1" dirty="0"/>
            </a:br>
            <a:endParaRPr lang="en-GB" sz="3200" dirty="0"/>
          </a:p>
        </p:txBody>
      </p:sp>
      <p:sp>
        <p:nvSpPr>
          <p:cNvPr id="5" name="Content Placeholder 4">
            <a:extLst>
              <a:ext uri="{FF2B5EF4-FFF2-40B4-BE49-F238E27FC236}">
                <a16:creationId xmlns:a16="http://schemas.microsoft.com/office/drawing/2014/main" id="{E8F7F8E2-EC2E-4E7E-1051-646394D22C17}"/>
              </a:ext>
            </a:extLst>
          </p:cNvPr>
          <p:cNvSpPr>
            <a:spLocks noGrp="1"/>
          </p:cNvSpPr>
          <p:nvPr>
            <p:ph idx="1"/>
          </p:nvPr>
        </p:nvSpPr>
        <p:spPr>
          <a:xfrm>
            <a:off x="334876" y="1193074"/>
            <a:ext cx="7335924" cy="4983889"/>
          </a:xfrm>
        </p:spPr>
        <p:txBody>
          <a:bodyPr>
            <a:normAutofit/>
          </a:bodyPr>
          <a:lstStyle/>
          <a:p>
            <a:pPr marL="0" indent="0">
              <a:buNone/>
            </a:pPr>
            <a:endParaRPr lang="en-GB" sz="2000" dirty="0"/>
          </a:p>
          <a:p>
            <a:pPr>
              <a:buFont typeface="Arial" panose="020B0604020202020204" pitchFamily="34" charset="0"/>
              <a:buChar char="•"/>
            </a:pPr>
            <a:r>
              <a:rPr lang="en-GB" sz="2000" b="1" dirty="0"/>
              <a:t>Typical FIH Design:</a:t>
            </a:r>
            <a:r>
              <a:rPr lang="en-GB" sz="2000" dirty="0"/>
              <a:t> Blinded, placebo-controlled with 8-10 subjects per cohort (3:1 or 4:1 </a:t>
            </a:r>
            <a:r>
              <a:rPr lang="en-GB" sz="2000" dirty="0" err="1"/>
              <a:t>active:placebo</a:t>
            </a:r>
            <a:r>
              <a:rPr lang="en-GB" sz="2000" dirty="0"/>
              <a:t>) in multiple dose escalation cohorts.</a:t>
            </a:r>
          </a:p>
          <a:p>
            <a:pPr>
              <a:buFont typeface="Arial" panose="020B0604020202020204" pitchFamily="34" charset="0"/>
              <a:buChar char="•"/>
            </a:pPr>
            <a:r>
              <a:rPr lang="en-GB" sz="2000" b="1" dirty="0"/>
              <a:t>Focus:</a:t>
            </a:r>
            <a:r>
              <a:rPr lang="en-GB" sz="2000" dirty="0"/>
              <a:t> Safety Signal Detection, not Hypothesis Testing.</a:t>
            </a:r>
          </a:p>
          <a:p>
            <a:pPr>
              <a:buFont typeface="Arial" panose="020B0604020202020204" pitchFamily="34" charset="0"/>
              <a:buChar char="•"/>
            </a:pPr>
            <a:r>
              <a:rPr lang="en-GB" sz="2000" b="1" dirty="0"/>
              <a:t>Detectable Event Rate:</a:t>
            </a:r>
            <a:r>
              <a:rPr lang="en-GB" sz="2000" dirty="0"/>
              <a:t> Determined by total subjects, cohort size, event rate, and background rate.</a:t>
            </a:r>
          </a:p>
          <a:p>
            <a:pPr>
              <a:buFont typeface="Arial" panose="020B0604020202020204" pitchFamily="34" charset="0"/>
              <a:buChar char="•"/>
            </a:pPr>
            <a:r>
              <a:rPr lang="en-GB" sz="2000" b="1" dirty="0"/>
              <a:t>Cohort Size (N):</a:t>
            </a:r>
            <a:r>
              <a:rPr lang="en-GB" sz="2000" dirty="0"/>
              <a:t> Increasing N from 1 to 6 improves event detection, minimal gain above N=10.</a:t>
            </a:r>
          </a:p>
          <a:p>
            <a:pPr>
              <a:buFont typeface="Arial" panose="020B0604020202020204" pitchFamily="34" charset="0"/>
              <a:buChar char="•"/>
            </a:pPr>
            <a:r>
              <a:rPr lang="en-GB" sz="2000" b="1" dirty="0"/>
              <a:t>Placebo Inclusion:  </a:t>
            </a:r>
            <a:r>
              <a:rPr lang="en-GB" sz="2000" dirty="0"/>
              <a:t>The rationale for inclusion of placebo-dosed subjects is the perceived bias in adverse event (AE) reporting. </a:t>
            </a:r>
          </a:p>
        </p:txBody>
      </p:sp>
    </p:spTree>
    <p:extLst>
      <p:ext uri="{BB962C8B-B14F-4D97-AF65-F5344CB8AC3E}">
        <p14:creationId xmlns:p14="http://schemas.microsoft.com/office/powerpoint/2010/main" val="2698557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290BC-4BBB-244C-5D6C-200E28AD292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EBA46B0-CEFF-05D5-E90F-2EDC3FF49C81}"/>
              </a:ext>
            </a:extLst>
          </p:cNvPr>
          <p:cNvSpPr>
            <a:spLocks noGrp="1"/>
          </p:cNvSpPr>
          <p:nvPr>
            <p:ph type="body" sz="quarter" idx="13"/>
          </p:nvPr>
        </p:nvSpPr>
        <p:spPr>
          <a:xfrm>
            <a:off x="2989015" y="2522476"/>
            <a:ext cx="5257800" cy="521327"/>
          </a:xfrm>
        </p:spPr>
        <p:txBody>
          <a:bodyPr/>
          <a:lstStyle/>
          <a:p>
            <a:r>
              <a:rPr lang="en-US" dirty="0">
                <a:solidFill>
                  <a:srgbClr val="C23D26"/>
                </a:solidFill>
              </a:rPr>
              <a:t>Terms of Use – CC BY 4.0 License</a:t>
            </a:r>
            <a:endParaRPr lang="en-GB" dirty="0">
              <a:solidFill>
                <a:srgbClr val="C23D26"/>
              </a:solidFill>
            </a:endParaRPr>
          </a:p>
        </p:txBody>
      </p:sp>
      <p:sp>
        <p:nvSpPr>
          <p:cNvPr id="6" name="Text Placeholder 5">
            <a:extLst>
              <a:ext uri="{FF2B5EF4-FFF2-40B4-BE49-F238E27FC236}">
                <a16:creationId xmlns:a16="http://schemas.microsoft.com/office/drawing/2014/main" id="{089D05DD-E4CC-7658-5350-A7BE2C3CCCA3}"/>
              </a:ext>
            </a:extLst>
          </p:cNvPr>
          <p:cNvSpPr>
            <a:spLocks noGrp="1"/>
          </p:cNvSpPr>
          <p:nvPr>
            <p:ph type="body" sz="quarter" idx="14"/>
          </p:nvPr>
        </p:nvSpPr>
        <p:spPr>
          <a:xfrm>
            <a:off x="518160" y="3545265"/>
            <a:ext cx="11155680" cy="1481927"/>
          </a:xfrm>
        </p:spPr>
        <p:txBody>
          <a:bodyPr>
            <a:noAutofit/>
          </a:bodyPr>
          <a:lstStyle/>
          <a:p>
            <a:r>
              <a:rPr lang="en-US" sz="2000" dirty="0"/>
              <a:t>These materials are shared to support teaching, research, and presentation activities across the GC ADDA community. All content is provided under the Creative Commons Attribution 4.0 (CC BY 4.0) license, which allows you to use, share, adapt, and build upon the material freely, including for commercial purposes. Please ensure that any use includes proper attribution to the original creators, indicates any modifications you make, and maintains the same open license. No additional restrictions may be applied.</a:t>
            </a:r>
          </a:p>
          <a:p>
            <a:r>
              <a:rPr lang="en-US" sz="2000" b="1" dirty="0"/>
              <a:t>Credit </a:t>
            </a:r>
            <a:r>
              <a:rPr lang="en-US" sz="2000" b="1"/>
              <a:t>the author(s) </a:t>
            </a:r>
            <a:r>
              <a:rPr lang="en-US" sz="2000" b="1" dirty="0"/>
              <a:t>as follows: </a:t>
            </a:r>
          </a:p>
          <a:p>
            <a:r>
              <a:rPr lang="en-US" sz="2000" b="1" dirty="0"/>
              <a:t>CC BY 4.0 [author, institution]</a:t>
            </a:r>
            <a:endParaRPr lang="en-GB" sz="2000" b="1" dirty="0"/>
          </a:p>
        </p:txBody>
      </p:sp>
      <p:pic>
        <p:nvPicPr>
          <p:cNvPr id="3" name="Picture 2" descr="A black background with red text&#10;&#10;Description automatically generated">
            <a:extLst>
              <a:ext uri="{FF2B5EF4-FFF2-40B4-BE49-F238E27FC236}">
                <a16:creationId xmlns:a16="http://schemas.microsoft.com/office/drawing/2014/main" id="{2DF73D3E-F22C-0265-3F81-E2F98D5D7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882" y="125469"/>
            <a:ext cx="5109543" cy="1895546"/>
          </a:xfrm>
          <a:prstGeom prst="rect">
            <a:avLst/>
          </a:prstGeom>
        </p:spPr>
      </p:pic>
    </p:spTree>
    <p:extLst>
      <p:ext uri="{BB962C8B-B14F-4D97-AF65-F5344CB8AC3E}">
        <p14:creationId xmlns:p14="http://schemas.microsoft.com/office/powerpoint/2010/main" val="124992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91D16-A332-4335-21C2-100406D0CD37}"/>
              </a:ext>
            </a:extLst>
          </p:cNvPr>
          <p:cNvSpPr>
            <a:spLocks noGrp="1"/>
          </p:cNvSpPr>
          <p:nvPr>
            <p:ph type="title"/>
          </p:nvPr>
        </p:nvSpPr>
        <p:spPr/>
        <p:txBody>
          <a:bodyPr anchor="t">
            <a:normAutofit fontScale="90000"/>
          </a:bodyPr>
          <a:lstStyle/>
          <a:p>
            <a:r>
              <a:rPr lang="en-GB" sz="3200" b="1" dirty="0"/>
              <a:t>Study Population in FIH Trials</a:t>
            </a:r>
            <a:br>
              <a:rPr lang="en-GB" sz="3200" b="1" dirty="0"/>
            </a:br>
            <a:endParaRPr lang="en-GB" sz="3200" dirty="0"/>
          </a:p>
        </p:txBody>
      </p:sp>
      <p:sp>
        <p:nvSpPr>
          <p:cNvPr id="5" name="Content Placeholder 4">
            <a:extLst>
              <a:ext uri="{FF2B5EF4-FFF2-40B4-BE49-F238E27FC236}">
                <a16:creationId xmlns:a16="http://schemas.microsoft.com/office/drawing/2014/main" id="{E8F7F8E2-EC2E-4E7E-1051-646394D22C17}"/>
              </a:ext>
            </a:extLst>
          </p:cNvPr>
          <p:cNvSpPr>
            <a:spLocks noGrp="1"/>
          </p:cNvSpPr>
          <p:nvPr>
            <p:ph idx="1"/>
          </p:nvPr>
        </p:nvSpPr>
        <p:spPr/>
        <p:txBody>
          <a:bodyPr>
            <a:normAutofit/>
          </a:bodyPr>
          <a:lstStyle/>
          <a:p>
            <a:pPr marL="0" indent="0">
              <a:buNone/>
            </a:pPr>
            <a:r>
              <a:rPr lang="en-GB" sz="2000" b="1" dirty="0"/>
              <a:t> </a:t>
            </a:r>
          </a:p>
          <a:p>
            <a:pPr>
              <a:buFont typeface="Arial" panose="020B0604020202020204" pitchFamily="34" charset="0"/>
              <a:buChar char="•"/>
            </a:pPr>
            <a:r>
              <a:rPr lang="en-GB" sz="2000" b="1" dirty="0"/>
              <a:t>Healthy Subjects vs. Patients:</a:t>
            </a:r>
            <a:r>
              <a:rPr lang="en-GB" sz="2000" dirty="0"/>
              <a:t> Evaluate risk-benefit for each study.</a:t>
            </a:r>
          </a:p>
          <a:p>
            <a:pPr>
              <a:buFont typeface="Arial" panose="020B0604020202020204" pitchFamily="34" charset="0"/>
              <a:buChar char="•"/>
            </a:pPr>
            <a:r>
              <a:rPr lang="en-GB" sz="2000" b="1" dirty="0"/>
              <a:t>Higher Risk Agents:</a:t>
            </a:r>
            <a:r>
              <a:rPr lang="en-GB" sz="2000" dirty="0"/>
              <a:t> Patients might be considered (e.g., life-threatening diseases).</a:t>
            </a:r>
          </a:p>
          <a:p>
            <a:pPr>
              <a:buFont typeface="Arial" panose="020B0604020202020204" pitchFamily="34" charset="0"/>
              <a:buChar char="•"/>
            </a:pPr>
            <a:r>
              <a:rPr lang="en-GB" sz="2000" b="1" dirty="0"/>
              <a:t>Healthy Subjects:</a:t>
            </a:r>
            <a:r>
              <a:rPr lang="en-GB" sz="2000" dirty="0"/>
              <a:t> Mitigate confounding factors (comorbidities, medications).</a:t>
            </a:r>
          </a:p>
          <a:p>
            <a:pPr>
              <a:buFont typeface="Arial" panose="020B0604020202020204" pitchFamily="34" charset="0"/>
              <a:buChar char="•"/>
            </a:pPr>
            <a:r>
              <a:rPr lang="en-GB" sz="2000" b="1" dirty="0"/>
              <a:t>Sex Inclusion:</a:t>
            </a:r>
            <a:r>
              <a:rPr lang="en-GB" sz="2000" dirty="0"/>
              <a:t> </a:t>
            </a:r>
          </a:p>
          <a:p>
            <a:pPr marL="742950" lvl="1" indent="-285750">
              <a:buFont typeface="Arial" panose="020B0604020202020204" pitchFamily="34" charset="0"/>
              <a:buChar char="•"/>
            </a:pPr>
            <a:r>
              <a:rPr lang="en-GB" sz="2000" dirty="0"/>
              <a:t>Traditionally: Male volunteers and non-childbearing females.</a:t>
            </a:r>
          </a:p>
          <a:p>
            <a:pPr marL="742950" lvl="1" indent="-285750">
              <a:buFont typeface="Arial" panose="020B0604020202020204" pitchFamily="34" charset="0"/>
              <a:buChar char="•"/>
            </a:pPr>
            <a:r>
              <a:rPr lang="en-GB" sz="2000" dirty="0"/>
              <a:t>Modern Approach: Include females to understand sex differences in PK/safety/response.</a:t>
            </a:r>
          </a:p>
          <a:p>
            <a:pPr marL="0" indent="0">
              <a:buNone/>
            </a:pPr>
            <a:endParaRPr lang="en-GB" sz="2000" dirty="0"/>
          </a:p>
        </p:txBody>
      </p:sp>
    </p:spTree>
    <p:extLst>
      <p:ext uri="{BB962C8B-B14F-4D97-AF65-F5344CB8AC3E}">
        <p14:creationId xmlns:p14="http://schemas.microsoft.com/office/powerpoint/2010/main" val="376430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C293-39E8-6747-DA1F-F999347788AC}"/>
              </a:ext>
            </a:extLst>
          </p:cNvPr>
          <p:cNvSpPr>
            <a:spLocks noGrp="1"/>
          </p:cNvSpPr>
          <p:nvPr>
            <p:ph type="title"/>
          </p:nvPr>
        </p:nvSpPr>
        <p:spPr>
          <a:xfrm>
            <a:off x="838200" y="365125"/>
            <a:ext cx="8851900" cy="645069"/>
          </a:xfrm>
        </p:spPr>
        <p:txBody>
          <a:bodyPr anchor="t">
            <a:normAutofit fontScale="90000"/>
          </a:bodyPr>
          <a:lstStyle/>
          <a:p>
            <a:r>
              <a:rPr lang="en-GB" sz="3200" b="1" dirty="0"/>
              <a:t>Dose and Dose Escalation Scheme in FIH Trials</a:t>
            </a:r>
            <a:br>
              <a:rPr lang="en-GB" sz="3200" b="1" dirty="0"/>
            </a:br>
            <a:endParaRPr lang="en-GB" sz="3200" dirty="0"/>
          </a:p>
        </p:txBody>
      </p:sp>
      <p:sp>
        <p:nvSpPr>
          <p:cNvPr id="3" name="Content Placeholder 2">
            <a:extLst>
              <a:ext uri="{FF2B5EF4-FFF2-40B4-BE49-F238E27FC236}">
                <a16:creationId xmlns:a16="http://schemas.microsoft.com/office/drawing/2014/main" id="{F12ED87F-A85E-2551-98C3-A403E8A2A463}"/>
              </a:ext>
            </a:extLst>
          </p:cNvPr>
          <p:cNvSpPr>
            <a:spLocks noGrp="1"/>
          </p:cNvSpPr>
          <p:nvPr>
            <p:ph idx="1"/>
          </p:nvPr>
        </p:nvSpPr>
        <p:spPr/>
        <p:txBody>
          <a:bodyPr>
            <a:normAutofit/>
          </a:bodyPr>
          <a:lstStyle/>
          <a:p>
            <a:r>
              <a:rPr lang="en-GB" sz="2000" b="1" dirty="0"/>
              <a:t>Mitigate Risk:</a:t>
            </a:r>
            <a:r>
              <a:rPr lang="en-GB" sz="2000" dirty="0"/>
              <a:t> Sequential dosing with observation periods between subjects (sentinel dosing).</a:t>
            </a:r>
          </a:p>
          <a:p>
            <a:pPr>
              <a:buFont typeface="Arial" panose="020B0604020202020204" pitchFamily="34" charset="0"/>
              <a:buChar char="•"/>
            </a:pPr>
            <a:r>
              <a:rPr lang="en-GB" sz="2000" b="1" dirty="0"/>
              <a:t>Balance Safety and Defining Correct Dose Range:</a:t>
            </a:r>
            <a:r>
              <a:rPr lang="en-GB" sz="2000" dirty="0"/>
              <a:t> Avoid abandoning potentially useful drugs.</a:t>
            </a:r>
          </a:p>
          <a:p>
            <a:pPr>
              <a:buFont typeface="Arial" panose="020B0604020202020204" pitchFamily="34" charset="0"/>
              <a:buChar char="•"/>
            </a:pPr>
            <a:r>
              <a:rPr lang="en-GB" sz="2000" b="1" dirty="0"/>
              <a:t>Maximum Exposure Level:</a:t>
            </a:r>
            <a:r>
              <a:rPr lang="en-GB" sz="2000" dirty="0"/>
              <a:t> Predefined for FIH trials in healthy volunteers.</a:t>
            </a:r>
          </a:p>
          <a:p>
            <a:pPr>
              <a:buFont typeface="Arial" panose="020B0604020202020204" pitchFamily="34" charset="0"/>
              <a:buChar char="•"/>
            </a:pPr>
            <a:r>
              <a:rPr lang="en-GB" sz="2000" b="1" dirty="0"/>
              <a:t>EMA Guidance:</a:t>
            </a:r>
            <a:r>
              <a:rPr lang="en-GB" sz="2000" dirty="0"/>
              <a:t> Stop dose escalation at pre-defined maximum exposure (</a:t>
            </a:r>
            <a:r>
              <a:rPr lang="en-GB" sz="2000" dirty="0" err="1"/>
              <a:t>Cmax</a:t>
            </a:r>
            <a:r>
              <a:rPr lang="en-GB" sz="2000" dirty="0"/>
              <a:t> or AUC).</a:t>
            </a:r>
          </a:p>
          <a:p>
            <a:pPr>
              <a:buFont typeface="Arial" panose="020B0604020202020204" pitchFamily="34" charset="0"/>
              <a:buChar char="•"/>
            </a:pPr>
            <a:r>
              <a:rPr lang="en-GB" sz="2000" b="1" dirty="0"/>
              <a:t>Oncology Trials:</a:t>
            </a:r>
            <a:r>
              <a:rPr lang="en-GB" sz="2000" dirty="0"/>
              <a:t> </a:t>
            </a:r>
          </a:p>
          <a:p>
            <a:pPr marL="742950" lvl="1" indent="-285750">
              <a:buFont typeface="Arial" panose="020B0604020202020204" pitchFamily="34" charset="0"/>
              <a:buChar char="•"/>
            </a:pPr>
            <a:r>
              <a:rPr lang="en-GB" sz="2000" dirty="0"/>
              <a:t>Single subject at low dose for initial safety and PK assessment.</a:t>
            </a:r>
          </a:p>
          <a:p>
            <a:pPr marL="742950" lvl="1" indent="-285750">
              <a:buFont typeface="Arial" panose="020B0604020202020204" pitchFamily="34" charset="0"/>
              <a:buChar char="•"/>
            </a:pPr>
            <a:r>
              <a:rPr lang="en-GB" sz="2000" dirty="0"/>
              <a:t>Body size-based dosing might not be necessary.</a:t>
            </a:r>
          </a:p>
          <a:p>
            <a:pPr>
              <a:buFont typeface="Arial" panose="020B0604020202020204" pitchFamily="34" charset="0"/>
              <a:buChar char="•"/>
            </a:pPr>
            <a:r>
              <a:rPr lang="en-GB" sz="2000" b="1" dirty="0"/>
              <a:t>Dose Finding Designs:</a:t>
            </a:r>
            <a:r>
              <a:rPr lang="en-GB" sz="2000" dirty="0"/>
              <a:t> </a:t>
            </a:r>
          </a:p>
          <a:p>
            <a:pPr marL="742950" lvl="1" indent="-285750">
              <a:buFont typeface="Arial" panose="020B0604020202020204" pitchFamily="34" charset="0"/>
              <a:buChar char="•"/>
            </a:pPr>
            <a:r>
              <a:rPr lang="en-GB" sz="2000" dirty="0"/>
              <a:t>Rule-based (e.g., 3+3 design) or model-based (adaptive Bayesian models).</a:t>
            </a:r>
          </a:p>
          <a:p>
            <a:pPr marL="742950" lvl="1" indent="-285750">
              <a:buFont typeface="Arial" panose="020B0604020202020204" pitchFamily="34" charset="0"/>
              <a:buChar char="•"/>
            </a:pPr>
            <a:r>
              <a:rPr lang="en-GB" sz="2000" dirty="0"/>
              <a:t>Goal: Identify "Recommended Phase II Dose".</a:t>
            </a:r>
          </a:p>
          <a:p>
            <a:endParaRPr lang="en-GB" sz="2000" dirty="0"/>
          </a:p>
        </p:txBody>
      </p:sp>
    </p:spTree>
    <p:extLst>
      <p:ext uri="{BB962C8B-B14F-4D97-AF65-F5344CB8AC3E}">
        <p14:creationId xmlns:p14="http://schemas.microsoft.com/office/powerpoint/2010/main" val="1999847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9E3A-44C2-68CD-1089-700C942B38C9}"/>
              </a:ext>
            </a:extLst>
          </p:cNvPr>
          <p:cNvSpPr>
            <a:spLocks noGrp="1"/>
          </p:cNvSpPr>
          <p:nvPr>
            <p:ph type="title"/>
          </p:nvPr>
        </p:nvSpPr>
        <p:spPr/>
        <p:txBody>
          <a:bodyPr anchor="t">
            <a:normAutofit fontScale="90000"/>
          </a:bodyPr>
          <a:lstStyle/>
          <a:p>
            <a:r>
              <a:rPr lang="en-GB" sz="3000" b="1"/>
              <a:t>First-in-Human  Study Design: SAD/MAD &amp; Adaptive Approaches</a:t>
            </a:r>
            <a:br>
              <a:rPr lang="en-GB" sz="3000" b="1"/>
            </a:br>
            <a:endParaRPr lang="en-GB" sz="3000"/>
          </a:p>
        </p:txBody>
      </p:sp>
      <p:sp>
        <p:nvSpPr>
          <p:cNvPr id="3" name="Content Placeholder 2">
            <a:extLst>
              <a:ext uri="{FF2B5EF4-FFF2-40B4-BE49-F238E27FC236}">
                <a16:creationId xmlns:a16="http://schemas.microsoft.com/office/drawing/2014/main" id="{00690348-8A5C-427F-3B84-74333BB84FD5}"/>
              </a:ext>
            </a:extLst>
          </p:cNvPr>
          <p:cNvSpPr>
            <a:spLocks noGrp="1"/>
          </p:cNvSpPr>
          <p:nvPr>
            <p:ph idx="1"/>
          </p:nvPr>
        </p:nvSpPr>
        <p:spPr/>
        <p:txBody>
          <a:bodyPr>
            <a:noAutofit/>
          </a:bodyPr>
          <a:lstStyle/>
          <a:p>
            <a:pPr>
              <a:buFont typeface="Arial" panose="020B0604020202020204" pitchFamily="34" charset="0"/>
              <a:buChar char="•"/>
            </a:pPr>
            <a:r>
              <a:rPr lang="en-GB" sz="1600" b="1" dirty="0"/>
              <a:t>Traditional Design</a:t>
            </a:r>
            <a:r>
              <a:rPr lang="en-GB" sz="1600" dirty="0"/>
              <a:t>:</a:t>
            </a:r>
          </a:p>
          <a:p>
            <a:pPr marL="742950" lvl="1" indent="-285750">
              <a:buFont typeface="Arial" panose="020B0604020202020204" pitchFamily="34" charset="0"/>
              <a:buChar char="•"/>
            </a:pPr>
            <a:r>
              <a:rPr lang="en-GB" sz="1600" dirty="0"/>
              <a:t>Separate </a:t>
            </a:r>
            <a:r>
              <a:rPr lang="en-GB" sz="1600" b="1" dirty="0"/>
              <a:t>Single Ascending Dose (SAD)</a:t>
            </a:r>
            <a:r>
              <a:rPr lang="en-GB" sz="1600" dirty="0"/>
              <a:t> and </a:t>
            </a:r>
            <a:r>
              <a:rPr lang="en-GB" sz="1600" b="1" dirty="0"/>
              <a:t>Multiple Ascending Dose (MAD)</a:t>
            </a:r>
            <a:r>
              <a:rPr lang="en-GB" sz="1600" dirty="0"/>
              <a:t> studies, with MAD lagging behind SAD.</a:t>
            </a:r>
          </a:p>
          <a:p>
            <a:pPr>
              <a:buFont typeface="Arial" panose="020B0604020202020204" pitchFamily="34" charset="0"/>
              <a:buChar char="•"/>
            </a:pPr>
            <a:r>
              <a:rPr lang="en-GB" sz="1600" b="1" dirty="0"/>
              <a:t>Adaptive SAD/MAD Combo Design</a:t>
            </a:r>
            <a:r>
              <a:rPr lang="en-GB" sz="1600" dirty="0"/>
              <a:t>:</a:t>
            </a:r>
          </a:p>
          <a:p>
            <a:pPr marL="742950" lvl="1" indent="-285750">
              <a:buFont typeface="Arial" panose="020B0604020202020204" pitchFamily="34" charset="0"/>
              <a:buChar char="•"/>
            </a:pPr>
            <a:r>
              <a:rPr lang="en-GB" sz="1600" dirty="0"/>
              <a:t>Conducts SAD and MAD in parallel with adaptive cohorts to test new doses.</a:t>
            </a:r>
          </a:p>
          <a:p>
            <a:pPr marL="742950" lvl="1" indent="-285750">
              <a:buFont typeface="Arial" panose="020B0604020202020204" pitchFamily="34" charset="0"/>
              <a:buChar char="•"/>
            </a:pPr>
            <a:r>
              <a:rPr lang="en-GB" sz="1600" b="1" dirty="0"/>
              <a:t>Benefit</a:t>
            </a:r>
            <a:r>
              <a:rPr lang="en-GB" sz="1600" dirty="0"/>
              <a:t>: Reduces timeline by up to 12 months.</a:t>
            </a:r>
          </a:p>
          <a:p>
            <a:pPr marL="742950" lvl="1" indent="-285750">
              <a:buFont typeface="Arial" panose="020B0604020202020204" pitchFamily="34" charset="0"/>
              <a:buChar char="•"/>
            </a:pPr>
            <a:r>
              <a:rPr lang="en-GB" sz="1600" b="1" dirty="0"/>
              <a:t>Challenge</a:t>
            </a:r>
            <a:r>
              <a:rPr lang="en-GB" sz="1600" dirty="0"/>
              <a:t>: Requires strict safety start/stop criteria.</a:t>
            </a:r>
          </a:p>
          <a:p>
            <a:pPr>
              <a:buFont typeface="Arial" panose="020B0604020202020204" pitchFamily="34" charset="0"/>
              <a:buChar char="•"/>
            </a:pPr>
            <a:r>
              <a:rPr lang="en-GB" sz="1600" b="1" dirty="0"/>
              <a:t>Key Assessments in FIH Studies</a:t>
            </a:r>
            <a:r>
              <a:rPr lang="en-GB" sz="1600" dirty="0"/>
              <a:t>:</a:t>
            </a:r>
          </a:p>
          <a:p>
            <a:pPr marL="742950" lvl="1" indent="-285750">
              <a:buFont typeface="Arial" panose="020B0604020202020204" pitchFamily="34" charset="0"/>
              <a:buChar char="•"/>
            </a:pPr>
            <a:r>
              <a:rPr lang="en-GB" sz="1600" b="1" dirty="0"/>
              <a:t>Food and Formulation Effects</a:t>
            </a:r>
            <a:r>
              <a:rPr lang="en-GB" sz="1600" dirty="0"/>
              <a:t>: Often tested at therapeutically relevant doses in SAD arm with </a:t>
            </a:r>
            <a:r>
              <a:rPr lang="en-GB" sz="1600" b="1" dirty="0"/>
              <a:t>crossover designs</a:t>
            </a:r>
            <a:r>
              <a:rPr lang="en-GB" sz="1600" dirty="0"/>
              <a:t> for meaningful results.</a:t>
            </a:r>
          </a:p>
          <a:p>
            <a:pPr marL="742950" lvl="1" indent="-285750">
              <a:buFont typeface="Arial" panose="020B0604020202020204" pitchFamily="34" charset="0"/>
              <a:buChar char="•"/>
            </a:pPr>
            <a:r>
              <a:rPr lang="en-GB" sz="1600" b="1" dirty="0"/>
              <a:t>Drug-Drug Interaction (DDI)</a:t>
            </a:r>
            <a:r>
              <a:rPr lang="en-GB" sz="1600" dirty="0"/>
              <a:t>: Considered if candidate shows strong DDI potential (e.g., cytochrome P450 inhibition) to inform clinical relevance.</a:t>
            </a:r>
          </a:p>
          <a:p>
            <a:pPr>
              <a:buFont typeface="Arial" panose="020B0604020202020204" pitchFamily="34" charset="0"/>
              <a:buChar char="•"/>
            </a:pPr>
            <a:r>
              <a:rPr lang="en-GB" sz="1600" b="1" dirty="0"/>
              <a:t>Immunogenicity</a:t>
            </a:r>
            <a:r>
              <a:rPr lang="en-GB" sz="1600" dirty="0"/>
              <a:t>:</a:t>
            </a:r>
          </a:p>
          <a:p>
            <a:pPr marL="742950" lvl="1" indent="-285750">
              <a:buFont typeface="Arial" panose="020B0604020202020204" pitchFamily="34" charset="0"/>
              <a:buChar char="•"/>
            </a:pPr>
            <a:r>
              <a:rPr lang="en-GB" sz="1600" dirty="0"/>
              <a:t>Essential for </a:t>
            </a:r>
            <a:r>
              <a:rPr lang="en-GB" sz="1600" b="1" dirty="0"/>
              <a:t>high-risk protein therapeutics</a:t>
            </a:r>
            <a:r>
              <a:rPr lang="en-GB" sz="1600" dirty="0"/>
              <a:t>; animal studies aren't predictive, making FIH critical for gauging immune responses.</a:t>
            </a:r>
          </a:p>
          <a:p>
            <a:endParaRPr lang="en-GB" sz="1600" dirty="0"/>
          </a:p>
        </p:txBody>
      </p:sp>
    </p:spTree>
    <p:extLst>
      <p:ext uri="{BB962C8B-B14F-4D97-AF65-F5344CB8AC3E}">
        <p14:creationId xmlns:p14="http://schemas.microsoft.com/office/powerpoint/2010/main" val="3203382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9E3A-44C2-68CD-1089-700C942B38C9}"/>
              </a:ext>
            </a:extLst>
          </p:cNvPr>
          <p:cNvSpPr>
            <a:spLocks noGrp="1"/>
          </p:cNvSpPr>
          <p:nvPr>
            <p:ph type="title" idx="4294967295"/>
          </p:nvPr>
        </p:nvSpPr>
        <p:spPr>
          <a:xfrm>
            <a:off x="6781800" y="2790825"/>
            <a:ext cx="4572000" cy="644525"/>
          </a:xfrm>
        </p:spPr>
        <p:txBody>
          <a:bodyPr vert="horz" lIns="91440" tIns="45720" rIns="91440" bIns="45720" rtlCol="0" anchor="ctr">
            <a:normAutofit fontScale="90000"/>
          </a:bodyPr>
          <a:lstStyle/>
          <a:p>
            <a:r>
              <a:rPr lang="en-US" dirty="0"/>
              <a:t>5. Safety monitoring in FIH trials</a:t>
            </a:r>
          </a:p>
        </p:txBody>
      </p:sp>
    </p:spTree>
    <p:extLst>
      <p:ext uri="{BB962C8B-B14F-4D97-AF65-F5344CB8AC3E}">
        <p14:creationId xmlns:p14="http://schemas.microsoft.com/office/powerpoint/2010/main" val="393814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715C-A2AB-0980-FB57-912BE40CA04A}"/>
              </a:ext>
            </a:extLst>
          </p:cNvPr>
          <p:cNvSpPr>
            <a:spLocks noGrp="1"/>
          </p:cNvSpPr>
          <p:nvPr>
            <p:ph type="title"/>
          </p:nvPr>
        </p:nvSpPr>
        <p:spPr>
          <a:xfrm>
            <a:off x="838200" y="365125"/>
            <a:ext cx="10960100" cy="645069"/>
          </a:xfrm>
        </p:spPr>
        <p:txBody>
          <a:bodyPr anchor="t">
            <a:normAutofit fontScale="90000"/>
          </a:bodyPr>
          <a:lstStyle/>
          <a:p>
            <a:r>
              <a:rPr lang="en-GB" sz="3200" b="1" dirty="0"/>
              <a:t>Safety Monitoring in FIH Studies – Key Challenges &amp; Approaches</a:t>
            </a:r>
            <a:br>
              <a:rPr lang="en-GB" sz="3200" b="1" dirty="0"/>
            </a:br>
            <a:endParaRPr lang="en-GB" sz="3200" dirty="0"/>
          </a:p>
        </p:txBody>
      </p:sp>
      <p:sp>
        <p:nvSpPr>
          <p:cNvPr id="3" name="Content Placeholder 2">
            <a:extLst>
              <a:ext uri="{FF2B5EF4-FFF2-40B4-BE49-F238E27FC236}">
                <a16:creationId xmlns:a16="http://schemas.microsoft.com/office/drawing/2014/main" id="{CD90B273-38E2-C711-F1C8-7F16C8E9777C}"/>
              </a:ext>
            </a:extLst>
          </p:cNvPr>
          <p:cNvSpPr>
            <a:spLocks noGrp="1"/>
          </p:cNvSpPr>
          <p:nvPr>
            <p:ph idx="1"/>
          </p:nvPr>
        </p:nvSpPr>
        <p:spPr>
          <a:xfrm>
            <a:off x="285714" y="1508986"/>
            <a:ext cx="11430404" cy="4983889"/>
          </a:xfrm>
        </p:spPr>
        <p:txBody>
          <a:bodyPr>
            <a:normAutofit/>
          </a:bodyPr>
          <a:lstStyle/>
          <a:p>
            <a:pPr>
              <a:buFont typeface="Arial" panose="020B0604020202020204" pitchFamily="34" charset="0"/>
              <a:buChar char="•"/>
            </a:pPr>
            <a:r>
              <a:rPr lang="en-GB" sz="1700" b="1" dirty="0"/>
              <a:t>Safety Signal Detection</a:t>
            </a:r>
            <a:r>
              <a:rPr lang="en-GB" sz="1700" dirty="0"/>
              <a:t>:</a:t>
            </a:r>
          </a:p>
          <a:p>
            <a:pPr marL="742950" lvl="1" indent="-285750">
              <a:buFont typeface="Arial" panose="020B0604020202020204" pitchFamily="34" charset="0"/>
              <a:buChar char="•"/>
            </a:pPr>
            <a:r>
              <a:rPr lang="en-GB" sz="1700" dirty="0"/>
              <a:t>Small sample size limits certainty in detecting safety signals.</a:t>
            </a:r>
          </a:p>
          <a:p>
            <a:pPr marL="742950" lvl="1" indent="-285750">
              <a:buFont typeface="Arial" panose="020B0604020202020204" pitchFamily="34" charset="0"/>
              <a:buChar char="•"/>
            </a:pPr>
            <a:r>
              <a:rPr lang="en-GB" sz="1700" dirty="0"/>
              <a:t>Determining causality is complex, especially in patient populations with high noise-to-signal ratios.</a:t>
            </a:r>
          </a:p>
          <a:p>
            <a:pPr>
              <a:buFont typeface="Arial" panose="020B0604020202020204" pitchFamily="34" charset="0"/>
              <a:buChar char="•"/>
            </a:pPr>
            <a:r>
              <a:rPr lang="en-GB" sz="1700" b="1" dirty="0"/>
              <a:t>Data Collection</a:t>
            </a:r>
            <a:r>
              <a:rPr lang="en-GB" sz="1700" dirty="0"/>
              <a:t>:</a:t>
            </a:r>
          </a:p>
          <a:p>
            <a:pPr marL="742950" lvl="1" indent="-285750">
              <a:buFont typeface="Arial" panose="020B0604020202020204" pitchFamily="34" charset="0"/>
              <a:buChar char="•"/>
            </a:pPr>
            <a:r>
              <a:rPr lang="en-GB" sz="1700" dirty="0"/>
              <a:t>Standard assessments include physical exams, vital signs, lab tests (</a:t>
            </a:r>
            <a:r>
              <a:rPr lang="en-GB" sz="1700" dirty="0" err="1"/>
              <a:t>hematology</a:t>
            </a:r>
            <a:r>
              <a:rPr lang="en-GB" sz="1700" dirty="0"/>
              <a:t>, chemistry, urinalysis), and ECGs.</a:t>
            </a:r>
          </a:p>
          <a:p>
            <a:pPr marL="742950" lvl="1" indent="-285750">
              <a:buFont typeface="Arial" panose="020B0604020202020204" pitchFamily="34" charset="0"/>
              <a:buChar char="•"/>
            </a:pPr>
            <a:r>
              <a:rPr lang="en-GB" sz="1700" dirty="0"/>
              <a:t>Additional tests (e.g., ophthalmologic, psychometric) may be required based on </a:t>
            </a:r>
            <a:r>
              <a:rPr lang="en-GB" sz="1700" b="1" dirty="0"/>
              <a:t>preclinical toxicology</a:t>
            </a:r>
            <a:r>
              <a:rPr lang="en-GB" sz="1700" dirty="0"/>
              <a:t>.</a:t>
            </a:r>
          </a:p>
          <a:p>
            <a:pPr marL="742950" lvl="1" indent="-285750">
              <a:buFont typeface="Arial" panose="020B0604020202020204" pitchFamily="34" charset="0"/>
              <a:buChar char="•"/>
            </a:pPr>
            <a:r>
              <a:rPr lang="en-GB" sz="1700" b="1" dirty="0"/>
              <a:t>Special Focus on Cardiac Safety</a:t>
            </a:r>
            <a:r>
              <a:rPr lang="en-GB" sz="1700" dirty="0"/>
              <a:t>: Continuous ECG monitoring when preclinical data indicates risks to cardiac conduction, potentially avoiding later dedicated QT studies.</a:t>
            </a:r>
          </a:p>
          <a:p>
            <a:pPr>
              <a:buFont typeface="Arial" panose="020B0604020202020204" pitchFamily="34" charset="0"/>
              <a:buChar char="•"/>
            </a:pPr>
            <a:r>
              <a:rPr lang="en-GB" sz="1700" b="1" dirty="0"/>
              <a:t>Monitoring Specific Reactions</a:t>
            </a:r>
            <a:r>
              <a:rPr lang="en-GB" sz="1700" dirty="0"/>
              <a:t>:</a:t>
            </a:r>
          </a:p>
          <a:p>
            <a:pPr marL="742950" lvl="1" indent="-285750">
              <a:buFont typeface="Arial" panose="020B0604020202020204" pitchFamily="34" charset="0"/>
              <a:buChar char="•"/>
            </a:pPr>
            <a:r>
              <a:rPr lang="en-GB" sz="1700" dirty="0"/>
              <a:t>Localised reactions are essential for topical drugs.</a:t>
            </a:r>
          </a:p>
          <a:p>
            <a:pPr marL="742950" lvl="1" indent="-285750">
              <a:buFont typeface="Arial" panose="020B0604020202020204" pitchFamily="34" charset="0"/>
              <a:buChar char="•"/>
            </a:pPr>
            <a:r>
              <a:rPr lang="en-GB" sz="1700" dirty="0"/>
              <a:t>For defined AEs of interest (e.g., hepatic issues), detailed history (e.g., alcohol intake, medications) and tests for confounding causes improve attribution accuracy.</a:t>
            </a:r>
          </a:p>
          <a:p>
            <a:endParaRPr lang="en-GB" sz="1700" dirty="0"/>
          </a:p>
        </p:txBody>
      </p:sp>
    </p:spTree>
    <p:extLst>
      <p:ext uri="{BB962C8B-B14F-4D97-AF65-F5344CB8AC3E}">
        <p14:creationId xmlns:p14="http://schemas.microsoft.com/office/powerpoint/2010/main" val="719759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1543-2AE6-18D2-E496-B6F8D59B4AC8}"/>
              </a:ext>
            </a:extLst>
          </p:cNvPr>
          <p:cNvSpPr>
            <a:spLocks noGrp="1"/>
          </p:cNvSpPr>
          <p:nvPr>
            <p:ph type="title"/>
          </p:nvPr>
        </p:nvSpPr>
        <p:spPr>
          <a:xfrm>
            <a:off x="838200" y="365125"/>
            <a:ext cx="10375900" cy="645069"/>
          </a:xfrm>
        </p:spPr>
        <p:txBody>
          <a:bodyPr vert="horz" lIns="91440" tIns="45720" rIns="91440" bIns="45720" rtlCol="0" anchor="ctr">
            <a:normAutofit fontScale="90000"/>
          </a:bodyPr>
          <a:lstStyle/>
          <a:p>
            <a:r>
              <a:rPr lang="en-US" sz="3700" b="1" kern="1200" dirty="0"/>
              <a:t>Determining MTD &amp; AE Management in FIH Studies</a:t>
            </a:r>
            <a:br>
              <a:rPr lang="en-US" sz="3700" b="1" kern="1200" dirty="0"/>
            </a:br>
            <a:endParaRPr lang="en-US" sz="3700" kern="1200" dirty="0"/>
          </a:p>
        </p:txBody>
      </p:sp>
      <p:sp>
        <p:nvSpPr>
          <p:cNvPr id="3" name="Content Placeholder 2">
            <a:extLst>
              <a:ext uri="{FF2B5EF4-FFF2-40B4-BE49-F238E27FC236}">
                <a16:creationId xmlns:a16="http://schemas.microsoft.com/office/drawing/2014/main" id="{96E25CEA-4973-9BA7-A9A3-69B521A495E3}"/>
              </a:ext>
            </a:extLst>
          </p:cNvPr>
          <p:cNvSpPr>
            <a:spLocks noGrp="1"/>
          </p:cNvSpPr>
          <p:nvPr>
            <p:ph idx="1"/>
          </p:nvPr>
        </p:nvSpPr>
        <p:spPr>
          <a:xfrm>
            <a:off x="258676" y="1154974"/>
            <a:ext cx="5938924" cy="4983889"/>
          </a:xfrm>
        </p:spPr>
        <p:txBody>
          <a:bodyPr vert="horz" lIns="91440" tIns="45720" rIns="91440" bIns="45720" rtlCol="0">
            <a:normAutofit/>
          </a:bodyPr>
          <a:lstStyle/>
          <a:p>
            <a:r>
              <a:rPr lang="en-US" sz="1600" b="1" dirty="0"/>
              <a:t>Maximum Tolerated Dose (MTD)</a:t>
            </a:r>
            <a:r>
              <a:rPr lang="en-US" sz="1600" dirty="0"/>
              <a:t>:</a:t>
            </a:r>
          </a:p>
          <a:p>
            <a:pPr marL="742950" lvl="1"/>
            <a:r>
              <a:rPr lang="en-US" sz="1600" dirty="0"/>
              <a:t>Determined by </a:t>
            </a:r>
            <a:r>
              <a:rPr lang="en-US" sz="1600" b="1" dirty="0"/>
              <a:t>Dose-Limiting Toxicities (DLTs)</a:t>
            </a:r>
            <a:r>
              <a:rPr lang="en-US" sz="1600" dirty="0"/>
              <a:t> at preset severity levels.</a:t>
            </a:r>
          </a:p>
          <a:p>
            <a:pPr marL="742950" lvl="1"/>
            <a:r>
              <a:rPr lang="en-US" sz="1600" dirty="0"/>
              <a:t>Trials designed with stepwise dose escalation within cohorts or individuals.</a:t>
            </a:r>
          </a:p>
          <a:p>
            <a:pPr marL="742950" lvl="1"/>
            <a:r>
              <a:rPr lang="en-US" sz="1600" dirty="0"/>
              <a:t>Important to perform in the </a:t>
            </a:r>
            <a:r>
              <a:rPr lang="en-US" sz="1600" b="1" dirty="0"/>
              <a:t>intended patient population</a:t>
            </a:r>
            <a:r>
              <a:rPr lang="en-US" sz="1600" dirty="0"/>
              <a:t> to reflect disease-specific susceptibilities.</a:t>
            </a:r>
          </a:p>
          <a:p>
            <a:r>
              <a:rPr lang="en-US" sz="1600" b="1" dirty="0"/>
              <a:t>Safety Monitoring Plans</a:t>
            </a:r>
            <a:r>
              <a:rPr lang="en-US" sz="1600" dirty="0"/>
              <a:t>:</a:t>
            </a:r>
          </a:p>
          <a:p>
            <a:pPr marL="742950" lvl="1"/>
            <a:r>
              <a:rPr lang="en-US" sz="1600" dirty="0"/>
              <a:t>AE monitoring varies with predicted toxicity risk:</a:t>
            </a:r>
          </a:p>
          <a:p>
            <a:pPr marL="1143000" lvl="2"/>
            <a:r>
              <a:rPr lang="en-US" sz="1600" b="1" dirty="0"/>
              <a:t>Low-risk</a:t>
            </a:r>
            <a:r>
              <a:rPr lang="en-US" sz="1600" dirty="0"/>
              <a:t>: Sponsor-led monitoring.</a:t>
            </a:r>
          </a:p>
          <a:p>
            <a:pPr marL="1143000" lvl="2"/>
            <a:r>
              <a:rPr lang="en-US" sz="1600" b="1" dirty="0"/>
              <a:t>Moderate/high-risk</a:t>
            </a:r>
            <a:r>
              <a:rPr lang="en-US" sz="1600" dirty="0"/>
              <a:t>: Collaboration with independent experts or a data monitoring committee.</a:t>
            </a:r>
          </a:p>
          <a:p>
            <a:pPr marL="742950" lvl="1"/>
            <a:r>
              <a:rPr lang="en-US" sz="1600" dirty="0"/>
              <a:t>Independent monitoring is considered for placebo-controlled or high-toxicity risk trials.</a:t>
            </a:r>
          </a:p>
          <a:p>
            <a:pPr marL="742950" lvl="1"/>
            <a:r>
              <a:rPr lang="en-US" sz="1600" b="1" dirty="0"/>
              <a:t>Plan Requirements</a:t>
            </a:r>
            <a:r>
              <a:rPr lang="en-US" sz="1600" dirty="0"/>
              <a:t>: Specifies data collection, review timelines, and criteria for dose adjustments or trial stopping based on toxicity signals.</a:t>
            </a:r>
          </a:p>
          <a:p>
            <a:endParaRPr lang="en-US" sz="1300" dirty="0"/>
          </a:p>
        </p:txBody>
      </p:sp>
      <p:pic>
        <p:nvPicPr>
          <p:cNvPr id="6" name="Content Placeholder 5" descr="Person stepping in stairs">
            <a:extLst>
              <a:ext uri="{FF2B5EF4-FFF2-40B4-BE49-F238E27FC236}">
                <a16:creationId xmlns:a16="http://schemas.microsoft.com/office/drawing/2014/main" id="{AE23569F-5D85-BBC9-BF0A-0D438D4E15B9}"/>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p:blipFill>
        <p:spPr>
          <a:xfrm>
            <a:off x="6389989" y="1231900"/>
            <a:ext cx="4998588" cy="3340100"/>
          </a:xfrm>
          <a:prstGeom prst="rect">
            <a:avLst/>
          </a:prstGeom>
          <a:noFill/>
        </p:spPr>
      </p:pic>
      <p:sp>
        <p:nvSpPr>
          <p:cNvPr id="16" name="Slide Number Placeholder 5">
            <a:extLst>
              <a:ext uri="{FF2B5EF4-FFF2-40B4-BE49-F238E27FC236}">
                <a16:creationId xmlns:a16="http://schemas.microsoft.com/office/drawing/2014/main" id="{FF6B6993-6AA5-998C-70D6-DFC6964B8955}"/>
              </a:ext>
            </a:extLst>
          </p:cNvPr>
          <p:cNvSpPr>
            <a:spLocks noGrp="1"/>
          </p:cNvSpPr>
          <p:nvPr>
            <p:ph type="sldNum" sz="quarter" idx="4294967295"/>
          </p:nvPr>
        </p:nvSpPr>
        <p:spPr>
          <a:xfrm>
            <a:off x="9448800" y="6356350"/>
            <a:ext cx="2743200" cy="365125"/>
          </a:xfrm>
        </p:spPr>
        <p:txBody>
          <a:bodyPr anchor="ctr">
            <a:normAutofit/>
          </a:bodyPr>
          <a:lstStyle/>
          <a:p>
            <a:pPr>
              <a:spcAft>
                <a:spcPts val="600"/>
              </a:spcAft>
            </a:pPr>
            <a:fld id="{5BFB42D1-C534-400D-BC72-5CE77A30CD5B}" type="slidenum">
              <a:rPr lang="en-ZA" smtClean="0"/>
              <a:pPr>
                <a:spcAft>
                  <a:spcPts val="600"/>
                </a:spcAft>
              </a:pPr>
              <a:t>25</a:t>
            </a:fld>
            <a:endParaRPr lang="en-ZA"/>
          </a:p>
        </p:txBody>
      </p:sp>
    </p:spTree>
    <p:extLst>
      <p:ext uri="{BB962C8B-B14F-4D97-AF65-F5344CB8AC3E}">
        <p14:creationId xmlns:p14="http://schemas.microsoft.com/office/powerpoint/2010/main" val="3330760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9E3A-44C2-68CD-1089-700C942B38C9}"/>
              </a:ext>
            </a:extLst>
          </p:cNvPr>
          <p:cNvSpPr>
            <a:spLocks noGrp="1"/>
          </p:cNvSpPr>
          <p:nvPr>
            <p:ph type="title" idx="4294967295"/>
          </p:nvPr>
        </p:nvSpPr>
        <p:spPr>
          <a:xfrm>
            <a:off x="7086600" y="2917825"/>
            <a:ext cx="4605338" cy="644525"/>
          </a:xfrm>
        </p:spPr>
        <p:txBody>
          <a:bodyPr vert="horz" lIns="91440" tIns="45720" rIns="91440" bIns="45720" rtlCol="0" anchor="t">
            <a:normAutofit fontScale="90000"/>
          </a:bodyPr>
          <a:lstStyle/>
          <a:p>
            <a:r>
              <a:rPr lang="en-US" sz="3600" kern="1200" dirty="0">
                <a:latin typeface="+mj-lt"/>
                <a:ea typeface="+mj-ea"/>
                <a:cs typeface="+mj-cs"/>
              </a:rPr>
              <a:t>6. Biomarker assessment in FIH trials</a:t>
            </a:r>
          </a:p>
        </p:txBody>
      </p:sp>
    </p:spTree>
    <p:extLst>
      <p:ext uri="{BB962C8B-B14F-4D97-AF65-F5344CB8AC3E}">
        <p14:creationId xmlns:p14="http://schemas.microsoft.com/office/powerpoint/2010/main" val="1846926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758EBB-5A05-6B9C-05F2-EF42FB387502}"/>
              </a:ext>
            </a:extLst>
          </p:cNvPr>
          <p:cNvSpPr>
            <a:spLocks noGrp="1"/>
          </p:cNvSpPr>
          <p:nvPr>
            <p:ph type="title"/>
          </p:nvPr>
        </p:nvSpPr>
        <p:spPr>
          <a:xfrm>
            <a:off x="838200" y="365125"/>
            <a:ext cx="10820400" cy="645069"/>
          </a:xfrm>
        </p:spPr>
        <p:txBody>
          <a:bodyPr anchor="t">
            <a:normAutofit fontScale="90000"/>
          </a:bodyPr>
          <a:lstStyle/>
          <a:p>
            <a:r>
              <a:rPr lang="en-GB" sz="3200" b="1" dirty="0"/>
              <a:t>Biomarker Assessment in FIH Studies – Purpose &amp; Planning</a:t>
            </a:r>
            <a:endParaRPr lang="en-GB" sz="3200" dirty="0"/>
          </a:p>
        </p:txBody>
      </p:sp>
      <p:sp>
        <p:nvSpPr>
          <p:cNvPr id="6" name="Content Placeholder 5">
            <a:extLst>
              <a:ext uri="{FF2B5EF4-FFF2-40B4-BE49-F238E27FC236}">
                <a16:creationId xmlns:a16="http://schemas.microsoft.com/office/drawing/2014/main" id="{3A417421-7DFE-219B-F0D9-45EF08D9632B}"/>
              </a:ext>
            </a:extLst>
          </p:cNvPr>
          <p:cNvSpPr>
            <a:spLocks noGrp="1"/>
          </p:cNvSpPr>
          <p:nvPr>
            <p:ph idx="1"/>
          </p:nvPr>
        </p:nvSpPr>
        <p:spPr>
          <a:xfrm>
            <a:off x="334876" y="1193075"/>
            <a:ext cx="11430404" cy="4433026"/>
          </a:xfrm>
        </p:spPr>
        <p:txBody>
          <a:bodyPr>
            <a:noAutofit/>
          </a:bodyPr>
          <a:lstStyle/>
          <a:p>
            <a:pPr marL="0" indent="0">
              <a:buNone/>
            </a:pPr>
            <a:endParaRPr lang="en-GB" sz="1800" b="1" dirty="0"/>
          </a:p>
          <a:p>
            <a:pPr>
              <a:buFont typeface="Arial" panose="020B0604020202020204" pitchFamily="34" charset="0"/>
              <a:buChar char="•"/>
            </a:pPr>
            <a:r>
              <a:rPr lang="en-GB" sz="1800" b="1" dirty="0"/>
              <a:t>Role of Biomarkers</a:t>
            </a:r>
            <a:r>
              <a:rPr lang="en-GB" sz="1800" dirty="0"/>
              <a:t>:</a:t>
            </a:r>
          </a:p>
          <a:p>
            <a:pPr marL="742950" lvl="1" indent="-285750">
              <a:buFont typeface="Arial" panose="020B0604020202020204" pitchFamily="34" charset="0"/>
              <a:buChar char="•"/>
            </a:pPr>
            <a:r>
              <a:rPr lang="en-GB" sz="1800" dirty="0"/>
              <a:t>First chance to obtain biological readouts in humans, aiding </a:t>
            </a:r>
            <a:r>
              <a:rPr lang="en-GB" sz="1800" b="1" dirty="0"/>
              <a:t>drug development</a:t>
            </a:r>
            <a:r>
              <a:rPr lang="en-GB" sz="1800" dirty="0"/>
              <a:t> through target engagement and efficacy insights.</a:t>
            </a:r>
          </a:p>
          <a:p>
            <a:pPr marL="742950" lvl="1" indent="-285750">
              <a:buFont typeface="Arial" panose="020B0604020202020204" pitchFamily="34" charset="0"/>
              <a:buChar char="•"/>
            </a:pPr>
            <a:r>
              <a:rPr lang="en-GB" sz="1800" dirty="0"/>
              <a:t>Supports </a:t>
            </a:r>
            <a:r>
              <a:rPr lang="en-GB" sz="1800" b="1" dirty="0"/>
              <a:t>precision medicine</a:t>
            </a:r>
            <a:r>
              <a:rPr lang="en-GB" sz="1800" dirty="0"/>
              <a:t> and diagnostic use (e.g., BRCA1/2 for cancer risk).</a:t>
            </a:r>
          </a:p>
          <a:p>
            <a:pPr>
              <a:buFont typeface="Arial" panose="020B0604020202020204" pitchFamily="34" charset="0"/>
              <a:buChar char="•"/>
            </a:pPr>
            <a:r>
              <a:rPr lang="en-GB" sz="1800" b="1" dirty="0"/>
              <a:t>FIH Study as a Testing Ground</a:t>
            </a:r>
            <a:r>
              <a:rPr lang="en-GB" sz="1800" dirty="0"/>
              <a:t>:</a:t>
            </a:r>
          </a:p>
          <a:p>
            <a:pPr marL="742950" lvl="1" indent="-285750">
              <a:buFont typeface="Arial" panose="020B0604020202020204" pitchFamily="34" charset="0"/>
              <a:buChar char="•"/>
            </a:pPr>
            <a:r>
              <a:rPr lang="en-GB" sz="1800" dirty="0"/>
              <a:t>Confirms preclinical hypotheses, paving the way for </a:t>
            </a:r>
            <a:r>
              <a:rPr lang="en-GB" sz="1800" b="1" dirty="0"/>
              <a:t>proof of concept (POC)</a:t>
            </a:r>
            <a:r>
              <a:rPr lang="en-GB" sz="1800" dirty="0"/>
              <a:t> and clinical diagnostics.</a:t>
            </a:r>
          </a:p>
          <a:p>
            <a:pPr marL="742950" lvl="1" indent="-285750">
              <a:buFont typeface="Arial" panose="020B0604020202020204" pitchFamily="34" charset="0"/>
              <a:buChar char="•"/>
            </a:pPr>
            <a:r>
              <a:rPr lang="en-GB" sz="1800" dirty="0"/>
              <a:t>Critical for oncology and other fields where biomarkers guide treatment and risk assessments.</a:t>
            </a:r>
          </a:p>
          <a:p>
            <a:pPr>
              <a:buFont typeface="Arial" panose="020B0604020202020204" pitchFamily="34" charset="0"/>
              <a:buChar char="•"/>
            </a:pPr>
            <a:r>
              <a:rPr lang="en-GB" sz="1800" b="1" dirty="0"/>
              <a:t>Planning Biomarker Inclusion</a:t>
            </a:r>
            <a:r>
              <a:rPr lang="en-GB" sz="1800" dirty="0"/>
              <a:t>:</a:t>
            </a:r>
          </a:p>
          <a:p>
            <a:pPr marL="742950" lvl="1" indent="-285750">
              <a:buFont typeface="Arial" panose="020B0604020202020204" pitchFamily="34" charset="0"/>
              <a:buChar char="•"/>
            </a:pPr>
            <a:r>
              <a:rPr lang="en-GB" sz="1800" dirty="0"/>
              <a:t>Success relies on </a:t>
            </a:r>
            <a:r>
              <a:rPr lang="en-GB" sz="1800" b="1" dirty="0"/>
              <a:t>thorough preparation</a:t>
            </a:r>
            <a:r>
              <a:rPr lang="en-GB" sz="1800" dirty="0"/>
              <a:t>: literature review, bioanalytical method validation, clinical sampling strategy, and regulatory assessment.</a:t>
            </a:r>
          </a:p>
          <a:p>
            <a:pPr marL="742950" lvl="1" indent="-285750">
              <a:buFont typeface="Arial" panose="020B0604020202020204" pitchFamily="34" charset="0"/>
              <a:buChar char="•"/>
            </a:pPr>
            <a:r>
              <a:rPr lang="en-GB" sz="1800" b="1" dirty="0"/>
              <a:t>Fit-for-Purpose Compliance</a:t>
            </a:r>
            <a:r>
              <a:rPr lang="en-GB" sz="1800" dirty="0"/>
              <a:t>: Defines the rigor of data handling based on biomarker role (e.g., POC vs. phase III support).</a:t>
            </a:r>
          </a:p>
          <a:p>
            <a:endParaRPr lang="en-GB" sz="1800" dirty="0"/>
          </a:p>
        </p:txBody>
      </p:sp>
    </p:spTree>
    <p:extLst>
      <p:ext uri="{BB962C8B-B14F-4D97-AF65-F5344CB8AC3E}">
        <p14:creationId xmlns:p14="http://schemas.microsoft.com/office/powerpoint/2010/main" val="3153937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14B09-F7BE-F869-EC2C-A997BB547B9C}"/>
              </a:ext>
            </a:extLst>
          </p:cNvPr>
          <p:cNvSpPr>
            <a:spLocks noGrp="1"/>
          </p:cNvSpPr>
          <p:nvPr>
            <p:ph type="title"/>
          </p:nvPr>
        </p:nvSpPr>
        <p:spPr>
          <a:xfrm>
            <a:off x="838200" y="365125"/>
            <a:ext cx="8445500" cy="645069"/>
          </a:xfrm>
        </p:spPr>
        <p:txBody>
          <a:bodyPr anchor="t">
            <a:normAutofit fontScale="90000"/>
          </a:bodyPr>
          <a:lstStyle/>
          <a:p>
            <a:r>
              <a:rPr lang="en-GB" sz="3200" b="1"/>
              <a:t>Biomarker Feasibility, Methods &amp; Compliance</a:t>
            </a:r>
            <a:endParaRPr lang="en-GB" sz="3200"/>
          </a:p>
        </p:txBody>
      </p:sp>
      <p:sp>
        <p:nvSpPr>
          <p:cNvPr id="3" name="Content Placeholder 2">
            <a:extLst>
              <a:ext uri="{FF2B5EF4-FFF2-40B4-BE49-F238E27FC236}">
                <a16:creationId xmlns:a16="http://schemas.microsoft.com/office/drawing/2014/main" id="{546B2306-81C2-F7A1-21DC-0F6F45A76CB7}"/>
              </a:ext>
            </a:extLst>
          </p:cNvPr>
          <p:cNvSpPr>
            <a:spLocks noGrp="1"/>
          </p:cNvSpPr>
          <p:nvPr>
            <p:ph idx="1"/>
          </p:nvPr>
        </p:nvSpPr>
        <p:spPr/>
        <p:txBody>
          <a:bodyPr>
            <a:normAutofit/>
          </a:bodyPr>
          <a:lstStyle/>
          <a:p>
            <a:pPr marL="0" indent="0">
              <a:buNone/>
            </a:pPr>
            <a:endParaRPr lang="en-GB" sz="1800" b="1" dirty="0"/>
          </a:p>
          <a:p>
            <a:pPr>
              <a:buFont typeface="Arial" panose="020B0604020202020204" pitchFamily="34" charset="0"/>
              <a:buChar char="•"/>
            </a:pPr>
            <a:r>
              <a:rPr lang="en-GB" sz="1800" b="1" dirty="0"/>
              <a:t>Method Development</a:t>
            </a:r>
            <a:r>
              <a:rPr lang="en-GB" sz="1800" dirty="0"/>
              <a:t>:</a:t>
            </a:r>
          </a:p>
          <a:p>
            <a:pPr marL="742950" lvl="1" indent="-285750">
              <a:buFont typeface="Arial" panose="020B0604020202020204" pitchFamily="34" charset="0"/>
              <a:buChar char="•"/>
            </a:pPr>
            <a:r>
              <a:rPr lang="en-GB" sz="1800" dirty="0"/>
              <a:t>Simple markers (e.g., serum proteins) vs. complex samples (e.g., tissue biopsies) need </a:t>
            </a:r>
            <a:r>
              <a:rPr lang="en-GB" sz="1800" b="1" dirty="0"/>
              <a:t>validated methods</a:t>
            </a:r>
            <a:r>
              <a:rPr lang="en-GB" sz="1800" dirty="0"/>
              <a:t> for accuracy.</a:t>
            </a:r>
          </a:p>
          <a:p>
            <a:pPr marL="742950" lvl="1" indent="-285750">
              <a:buFont typeface="Arial" panose="020B0604020202020204" pitchFamily="34" charset="0"/>
              <a:buChar char="•"/>
            </a:pPr>
            <a:r>
              <a:rPr lang="en-GB" sz="1800" dirty="0"/>
              <a:t>Bioanalytical techniques vary by matrix: common assays (e.g., LC-MS) or custom methods may be needed.</a:t>
            </a:r>
          </a:p>
          <a:p>
            <a:pPr>
              <a:buFont typeface="Arial" panose="020B0604020202020204" pitchFamily="34" charset="0"/>
              <a:buChar char="•"/>
            </a:pPr>
            <a:r>
              <a:rPr lang="en-GB" sz="1800" b="1" dirty="0"/>
              <a:t>Regulatory &amp; Analytical Considerations</a:t>
            </a:r>
            <a:r>
              <a:rPr lang="en-GB" sz="1800" dirty="0"/>
              <a:t>:</a:t>
            </a:r>
          </a:p>
          <a:p>
            <a:pPr marL="742950" lvl="1" indent="-285750">
              <a:buFont typeface="Arial" panose="020B0604020202020204" pitchFamily="34" charset="0"/>
              <a:buChar char="•"/>
            </a:pPr>
            <a:r>
              <a:rPr lang="en-GB" sz="1800" b="1" dirty="0"/>
              <a:t>Qualification vs. Validation</a:t>
            </a:r>
            <a:r>
              <a:rPr lang="en-GB" sz="1800" dirty="0"/>
              <a:t>: Fully validated methods for phase III support; qualified assays suffice for early decisions.</a:t>
            </a:r>
          </a:p>
          <a:p>
            <a:pPr marL="742950" lvl="1" indent="-285750">
              <a:buFont typeface="Arial" panose="020B0604020202020204" pitchFamily="34" charset="0"/>
              <a:buChar char="•"/>
            </a:pPr>
            <a:r>
              <a:rPr lang="en-GB" sz="1800" b="1" dirty="0"/>
              <a:t>Data Analysis Standards</a:t>
            </a:r>
            <a:r>
              <a:rPr lang="en-GB" sz="1800" dirty="0"/>
              <a:t>: Exploratory analyses may use simple methods, while advanced stages require </a:t>
            </a:r>
            <a:r>
              <a:rPr lang="en-GB" sz="1800" b="1" dirty="0"/>
              <a:t>regulatory-compliant standards</a:t>
            </a:r>
            <a:r>
              <a:rPr lang="en-GB" sz="1800" dirty="0"/>
              <a:t>.</a:t>
            </a:r>
          </a:p>
          <a:p>
            <a:pPr>
              <a:buFont typeface="Arial" panose="020B0604020202020204" pitchFamily="34" charset="0"/>
              <a:buChar char="•"/>
            </a:pPr>
            <a:r>
              <a:rPr lang="en-GB" sz="1800" b="1" dirty="0"/>
              <a:t>Strategic Data Analysis</a:t>
            </a:r>
            <a:r>
              <a:rPr lang="en-GB" sz="1800" dirty="0"/>
              <a:t>:</a:t>
            </a:r>
          </a:p>
          <a:p>
            <a:pPr marL="742950" lvl="1" indent="-285750">
              <a:buFont typeface="Arial" panose="020B0604020202020204" pitchFamily="34" charset="0"/>
              <a:buChar char="•"/>
            </a:pPr>
            <a:r>
              <a:rPr lang="en-GB" sz="1800" dirty="0"/>
              <a:t>Prospective data plan (e.g., using normalization factors for variable matrices like urine) aligns rigor with clinical development goals.</a:t>
            </a:r>
          </a:p>
          <a:p>
            <a:endParaRPr lang="en-GB" sz="1800" dirty="0"/>
          </a:p>
        </p:txBody>
      </p:sp>
    </p:spTree>
    <p:extLst>
      <p:ext uri="{BB962C8B-B14F-4D97-AF65-F5344CB8AC3E}">
        <p14:creationId xmlns:p14="http://schemas.microsoft.com/office/powerpoint/2010/main" val="1616361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A9E8-04EE-646B-8B33-A51406138DC9}"/>
              </a:ext>
            </a:extLst>
          </p:cNvPr>
          <p:cNvSpPr>
            <a:spLocks noGrp="1"/>
          </p:cNvSpPr>
          <p:nvPr>
            <p:ph type="title"/>
          </p:nvPr>
        </p:nvSpPr>
        <p:spPr>
          <a:xfrm>
            <a:off x="838200" y="365125"/>
            <a:ext cx="8978900" cy="645069"/>
          </a:xfrm>
        </p:spPr>
        <p:txBody>
          <a:bodyPr vert="horz" lIns="91440" tIns="45720" rIns="91440" bIns="45720" rtlCol="0" anchor="ctr">
            <a:normAutofit fontScale="90000"/>
          </a:bodyPr>
          <a:lstStyle/>
          <a:p>
            <a:r>
              <a:rPr lang="en-GB" dirty="0"/>
              <a:t>Risk Mitigation Strategies in FIH Clinical Trials</a:t>
            </a:r>
          </a:p>
        </p:txBody>
      </p:sp>
      <p:sp>
        <p:nvSpPr>
          <p:cNvPr id="3" name="Content Placeholder 2">
            <a:extLst>
              <a:ext uri="{FF2B5EF4-FFF2-40B4-BE49-F238E27FC236}">
                <a16:creationId xmlns:a16="http://schemas.microsoft.com/office/drawing/2014/main" id="{8DA1F21B-0318-8919-A41B-997CDA914E4B}"/>
              </a:ext>
            </a:extLst>
          </p:cNvPr>
          <p:cNvSpPr>
            <a:spLocks noGrp="1"/>
          </p:cNvSpPr>
          <p:nvPr>
            <p:ph idx="1"/>
          </p:nvPr>
        </p:nvSpPr>
        <p:spPr>
          <a:xfrm>
            <a:off x="626976" y="1129574"/>
            <a:ext cx="11323724" cy="4983889"/>
          </a:xfrm>
        </p:spPr>
        <p:txBody>
          <a:bodyPr vert="horz" lIns="91440" tIns="45720" rIns="91440" bIns="45720" rtlCol="0">
            <a:noAutofit/>
          </a:bodyPr>
          <a:lstStyle/>
          <a:p>
            <a:r>
              <a:rPr lang="en-GB" sz="2000" b="1" dirty="0"/>
              <a:t>Preclinical considerations</a:t>
            </a:r>
          </a:p>
          <a:p>
            <a:r>
              <a:rPr lang="en-GB" sz="2000" dirty="0"/>
              <a:t>Understanding drug absorption, metabolism, and excretion to predict human exposure.  </a:t>
            </a:r>
          </a:p>
          <a:p>
            <a:r>
              <a:rPr lang="en-GB" sz="2000" dirty="0"/>
              <a:t>Identify potential organ-specific toxicities and define the No-Observed-Adverse-Effect Level (NOAEL) in relevant animal models.  </a:t>
            </a:r>
          </a:p>
          <a:p>
            <a:r>
              <a:rPr lang="en-GB" sz="2000" dirty="0"/>
              <a:t>Immunogenicity and Off-Target Effects Evaluating the potential for immune reactions, receptor cross-reactivity, and unexpected biological effects.  </a:t>
            </a:r>
          </a:p>
          <a:p>
            <a:r>
              <a:rPr lang="en-GB" sz="2000" dirty="0"/>
              <a:t>Species Selection for Translation</a:t>
            </a:r>
          </a:p>
          <a:p>
            <a:r>
              <a:rPr lang="en-US" sz="2000" b="1" dirty="0"/>
              <a:t>2. Safe Dose Selection and Escalation Strategies</a:t>
            </a:r>
          </a:p>
          <a:p>
            <a:pPr lvl="1">
              <a:spcBef>
                <a:spcPts val="1000"/>
              </a:spcBef>
            </a:pPr>
            <a:r>
              <a:rPr lang="en-US" sz="2000" dirty="0"/>
              <a:t>Starting Dose Determination  </a:t>
            </a:r>
          </a:p>
          <a:p>
            <a:pPr lvl="1">
              <a:spcBef>
                <a:spcPts val="1000"/>
              </a:spcBef>
            </a:pPr>
            <a:r>
              <a:rPr lang="en-US" sz="2000" dirty="0"/>
              <a:t>Dose Escalation and Stopping Criteria:  </a:t>
            </a:r>
          </a:p>
          <a:p>
            <a:pPr lvl="1">
              <a:spcBef>
                <a:spcPts val="1000"/>
              </a:spcBef>
            </a:pPr>
            <a:r>
              <a:rPr lang="en-US" sz="2000" dirty="0"/>
              <a:t>   Adaptive design with predefined dose increments.  </a:t>
            </a:r>
          </a:p>
          <a:p>
            <a:pPr lvl="1">
              <a:spcBef>
                <a:spcPts val="1000"/>
              </a:spcBef>
            </a:pPr>
            <a:r>
              <a:rPr lang="en-US" sz="2000" dirty="0"/>
              <a:t>  Sentinels (small cohorts) dosed sequentially before expanding to larger groups.  </a:t>
            </a:r>
          </a:p>
          <a:p>
            <a:pPr lvl="1">
              <a:spcBef>
                <a:spcPts val="1000"/>
              </a:spcBef>
            </a:pPr>
            <a:r>
              <a:rPr lang="en-US" sz="2000" dirty="0"/>
              <a:t>  Early stopping criteria for toxicity or unexpected adverse events</a:t>
            </a:r>
          </a:p>
          <a:p>
            <a:pPr lvl="2"/>
            <a:endParaRPr lang="en-GB" dirty="0"/>
          </a:p>
          <a:p>
            <a:endParaRPr lang="en-GB" sz="2000" dirty="0"/>
          </a:p>
          <a:p>
            <a:endParaRPr lang="en-GB" sz="2000" dirty="0"/>
          </a:p>
        </p:txBody>
      </p:sp>
      <p:sp>
        <p:nvSpPr>
          <p:cNvPr id="18" name="Footer Placeholder 6">
            <a:extLst>
              <a:ext uri="{FF2B5EF4-FFF2-40B4-BE49-F238E27FC236}">
                <a16:creationId xmlns:a16="http://schemas.microsoft.com/office/drawing/2014/main" id="{FCF98FDD-8073-F2B8-6E37-E1D8083E6FC7}"/>
              </a:ext>
            </a:extLst>
          </p:cNvPr>
          <p:cNvSpPr>
            <a:spLocks noGrp="1"/>
          </p:cNvSpPr>
          <p:nvPr>
            <p:ph type="ftr" sz="quarter" idx="4294967295"/>
          </p:nvPr>
        </p:nvSpPr>
        <p:spPr>
          <a:xfrm>
            <a:off x="0" y="6356350"/>
            <a:ext cx="4114800" cy="365125"/>
          </a:xfrm>
        </p:spPr>
        <p:txBody>
          <a:bodyPr/>
          <a:lstStyle/>
          <a:p>
            <a:pPr>
              <a:spcAft>
                <a:spcPts val="600"/>
              </a:spcAft>
            </a:pPr>
            <a:r>
              <a:rPr lang="en-ZA"/>
              <a:t>Business Confidential</a:t>
            </a:r>
          </a:p>
        </p:txBody>
      </p:sp>
      <p:sp>
        <p:nvSpPr>
          <p:cNvPr id="20" name="Slide Number Placeholder 7">
            <a:extLst>
              <a:ext uri="{FF2B5EF4-FFF2-40B4-BE49-F238E27FC236}">
                <a16:creationId xmlns:a16="http://schemas.microsoft.com/office/drawing/2014/main" id="{DD8D8DF5-5684-7A87-3A63-EEE9978A15A3}"/>
              </a:ext>
            </a:extLst>
          </p:cNvPr>
          <p:cNvSpPr>
            <a:spLocks noGrp="1"/>
          </p:cNvSpPr>
          <p:nvPr>
            <p:ph type="sldNum" sz="quarter" idx="4294967295"/>
          </p:nvPr>
        </p:nvSpPr>
        <p:spPr>
          <a:xfrm>
            <a:off x="9448800" y="6356350"/>
            <a:ext cx="2743200" cy="365125"/>
          </a:xfrm>
        </p:spPr>
        <p:txBody>
          <a:bodyPr/>
          <a:lstStyle/>
          <a:p>
            <a:pPr>
              <a:spcAft>
                <a:spcPts val="600"/>
              </a:spcAft>
            </a:pPr>
            <a:fld id="{5BFB42D1-C534-400D-BC72-5CE77A30CD5B}" type="slidenum">
              <a:rPr lang="en-ZA" smtClean="0"/>
              <a:pPr>
                <a:spcAft>
                  <a:spcPts val="600"/>
                </a:spcAft>
              </a:pPr>
              <a:t>29</a:t>
            </a:fld>
            <a:endParaRPr lang="en-ZA"/>
          </a:p>
        </p:txBody>
      </p:sp>
    </p:spTree>
    <p:extLst>
      <p:ext uri="{BB962C8B-B14F-4D97-AF65-F5344CB8AC3E}">
        <p14:creationId xmlns:p14="http://schemas.microsoft.com/office/powerpoint/2010/main" val="145613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DE87-7580-C3B0-417E-2D5A3833A70B}"/>
              </a:ext>
            </a:extLst>
          </p:cNvPr>
          <p:cNvSpPr>
            <a:spLocks noGrp="1"/>
          </p:cNvSpPr>
          <p:nvPr>
            <p:ph type="title"/>
          </p:nvPr>
        </p:nvSpPr>
        <p:spPr>
          <a:xfrm>
            <a:off x="939800" y="390525"/>
            <a:ext cx="6827635" cy="645069"/>
          </a:xfrm>
        </p:spPr>
        <p:txBody>
          <a:bodyPr anchor="t">
            <a:normAutofit/>
          </a:bodyPr>
          <a:lstStyle/>
          <a:p>
            <a:r>
              <a:rPr lang="en-US" sz="3200" dirty="0"/>
              <a:t>Overview</a:t>
            </a:r>
            <a:endParaRPr lang="en-GB" sz="3200" dirty="0"/>
          </a:p>
        </p:txBody>
      </p:sp>
      <p:sp>
        <p:nvSpPr>
          <p:cNvPr id="3" name="Content Placeholder 2">
            <a:extLst>
              <a:ext uri="{FF2B5EF4-FFF2-40B4-BE49-F238E27FC236}">
                <a16:creationId xmlns:a16="http://schemas.microsoft.com/office/drawing/2014/main" id="{C033DC40-0BDF-4925-E638-A49F722DF2C8}"/>
              </a:ext>
            </a:extLst>
          </p:cNvPr>
          <p:cNvSpPr>
            <a:spLocks noGrp="1"/>
          </p:cNvSpPr>
          <p:nvPr>
            <p:ph idx="1"/>
          </p:nvPr>
        </p:nvSpPr>
        <p:spPr/>
        <p:txBody>
          <a:bodyPr>
            <a:normAutofit/>
          </a:bodyPr>
          <a:lstStyle/>
          <a:p>
            <a:pPr marL="457200" indent="-457200">
              <a:buFont typeface="+mj-lt"/>
              <a:buAutoNum type="arabicPeriod"/>
            </a:pPr>
            <a:r>
              <a:rPr lang="en-US" sz="2000" dirty="0"/>
              <a:t>Introduction to first in human trials</a:t>
            </a:r>
          </a:p>
          <a:p>
            <a:pPr marL="457200" indent="-457200">
              <a:buFont typeface="+mj-lt"/>
              <a:buAutoNum type="arabicPeriod"/>
            </a:pPr>
            <a:r>
              <a:rPr lang="en-US" sz="2000" dirty="0"/>
              <a:t>Preclinical safety testing</a:t>
            </a:r>
          </a:p>
          <a:p>
            <a:pPr marL="457200" indent="-457200">
              <a:buFont typeface="+mj-lt"/>
              <a:buAutoNum type="arabicPeriod"/>
            </a:pPr>
            <a:r>
              <a:rPr lang="en-US" sz="2000" dirty="0"/>
              <a:t>Starting dose selection</a:t>
            </a:r>
          </a:p>
          <a:p>
            <a:pPr marL="457200" indent="-457200">
              <a:buFont typeface="+mj-lt"/>
              <a:buAutoNum type="arabicPeriod"/>
            </a:pPr>
            <a:r>
              <a:rPr lang="en-GB" sz="2000" dirty="0"/>
              <a:t>Study design considerations in FIH trials</a:t>
            </a:r>
          </a:p>
          <a:p>
            <a:pPr marL="457200" indent="-457200">
              <a:buFont typeface="+mj-lt"/>
              <a:buAutoNum type="arabicPeriod"/>
            </a:pPr>
            <a:r>
              <a:rPr lang="en-GB" sz="2000" dirty="0"/>
              <a:t>Biomarker assessment </a:t>
            </a:r>
          </a:p>
          <a:p>
            <a:pPr marL="457200" indent="-457200">
              <a:buFont typeface="+mj-lt"/>
              <a:buAutoNum type="arabicPeriod"/>
            </a:pPr>
            <a:r>
              <a:rPr lang="en-GB" sz="2000" dirty="0"/>
              <a:t>Safety monitoring</a:t>
            </a:r>
          </a:p>
          <a:p>
            <a:pPr marL="457200" indent="-457200">
              <a:buFont typeface="+mj-lt"/>
              <a:buAutoNum type="arabicPeriod"/>
            </a:pPr>
            <a:r>
              <a:rPr lang="en-GB" sz="2000" dirty="0"/>
              <a:t>Analytical considerations in FIH trials</a:t>
            </a:r>
          </a:p>
          <a:p>
            <a:pPr marL="457200" indent="-457200">
              <a:buFont typeface="+mj-lt"/>
              <a:buAutoNum type="arabicPeriod"/>
            </a:pPr>
            <a:r>
              <a:rPr lang="en-GB" sz="2000" dirty="0"/>
              <a:t>Conclusion.</a:t>
            </a:r>
          </a:p>
        </p:txBody>
      </p:sp>
      <p:pic>
        <p:nvPicPr>
          <p:cNvPr id="5" name="Picture 4" descr="A medical supplies on a clipboard&#10;&#10;Description automatically generated">
            <a:extLst>
              <a:ext uri="{FF2B5EF4-FFF2-40B4-BE49-F238E27FC236}">
                <a16:creationId xmlns:a16="http://schemas.microsoft.com/office/drawing/2014/main" id="{EE5250B7-6F0C-1615-2BED-E0244B5EAB0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82748" y="1649525"/>
            <a:ext cx="5334160" cy="3560551"/>
          </a:xfrm>
          <a:prstGeom prst="rect">
            <a:avLst/>
          </a:prstGeom>
        </p:spPr>
      </p:pic>
    </p:spTree>
    <p:extLst>
      <p:ext uri="{BB962C8B-B14F-4D97-AF65-F5344CB8AC3E}">
        <p14:creationId xmlns:p14="http://schemas.microsoft.com/office/powerpoint/2010/main" val="584811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A1F21B-0318-8919-A41B-997CDA914E4B}"/>
              </a:ext>
            </a:extLst>
          </p:cNvPr>
          <p:cNvSpPr>
            <a:spLocks noGrp="1"/>
          </p:cNvSpPr>
          <p:nvPr>
            <p:ph idx="1"/>
          </p:nvPr>
        </p:nvSpPr>
        <p:spPr>
          <a:xfrm>
            <a:off x="838200" y="952500"/>
            <a:ext cx="11188700" cy="5372100"/>
          </a:xfrm>
        </p:spPr>
        <p:txBody>
          <a:bodyPr>
            <a:noAutofit/>
          </a:bodyPr>
          <a:lstStyle/>
          <a:p>
            <a:endParaRPr lang="en-GB" sz="2400" dirty="0"/>
          </a:p>
          <a:p>
            <a:pPr marL="0" indent="0">
              <a:buNone/>
            </a:pPr>
            <a:r>
              <a:rPr lang="en-GB" sz="1800" b="1" dirty="0"/>
              <a:t>Clinical Site Preparedness</a:t>
            </a:r>
          </a:p>
          <a:p>
            <a:pPr lvl="1"/>
            <a:r>
              <a:rPr lang="en-GB" sz="1800" dirty="0"/>
              <a:t>   Trials conducted in controlled hospital settings with rapid access to intensive care.  </a:t>
            </a:r>
          </a:p>
          <a:p>
            <a:pPr lvl="1"/>
            <a:r>
              <a:rPr lang="en-GB" sz="1800" dirty="0"/>
              <a:t>  Trained personnel to manage severe adverse reactions, including cytokine storms </a:t>
            </a:r>
          </a:p>
          <a:p>
            <a:r>
              <a:rPr lang="en-GB" sz="1800" dirty="0"/>
              <a:t> </a:t>
            </a:r>
            <a:r>
              <a:rPr lang="en-GB" sz="1800" b="1" dirty="0"/>
              <a:t>Participant Selection  </a:t>
            </a:r>
          </a:p>
          <a:p>
            <a:pPr lvl="1"/>
            <a:r>
              <a:rPr lang="en-GB" sz="1800" dirty="0"/>
              <a:t>   Healthy volunteers or patients carefully screened for predisposing conditions.  </a:t>
            </a:r>
          </a:p>
          <a:p>
            <a:pPr lvl="1"/>
            <a:r>
              <a:rPr lang="en-GB" sz="1800" dirty="0"/>
              <a:t>   Exclusion of individuals with high-risk genetic or immunologic profiles.  </a:t>
            </a:r>
          </a:p>
          <a:p>
            <a:r>
              <a:rPr lang="en-GB" sz="1800" dirty="0"/>
              <a:t> </a:t>
            </a:r>
            <a:r>
              <a:rPr lang="en-GB" sz="1800" b="1" dirty="0"/>
              <a:t>Real-Time Safety Monitoring </a:t>
            </a:r>
          </a:p>
          <a:p>
            <a:pPr lvl="1"/>
            <a:r>
              <a:rPr lang="en-GB" sz="1800" dirty="0"/>
              <a:t>  Intensive monitoring in the first 24–48 hours post-dose.  </a:t>
            </a:r>
          </a:p>
          <a:p>
            <a:pPr lvl="1"/>
            <a:r>
              <a:rPr lang="en-GB" sz="1800" dirty="0"/>
              <a:t>   Biomarker-driven safety assessments for early detection of toxicity.  </a:t>
            </a:r>
          </a:p>
          <a:p>
            <a:pPr lvl="1"/>
            <a:r>
              <a:rPr lang="en-GB" sz="1800" dirty="0"/>
              <a:t>   Implementation of Data and Safety Monitoring Boards (DSMBs) for ongoing risk evaluation.  </a:t>
            </a:r>
          </a:p>
          <a:p>
            <a:r>
              <a:rPr lang="en-GB" sz="1800" b="1" dirty="0"/>
              <a:t>Ethical and Regulatory Safeguards </a:t>
            </a:r>
          </a:p>
          <a:p>
            <a:pPr lvl="1"/>
            <a:r>
              <a:rPr lang="en-GB" sz="1800" dirty="0"/>
              <a:t>Adherence to ICH E6 (GCP), ICH M3 (Nonclinical Safety Studies), and ICH S6 (Biologics)guidelines.  </a:t>
            </a:r>
          </a:p>
          <a:p>
            <a:pPr lvl="1"/>
            <a:r>
              <a:rPr lang="en-GB" sz="1800" dirty="0"/>
              <a:t> Informed Consent</a:t>
            </a:r>
          </a:p>
          <a:p>
            <a:pPr lvl="1"/>
            <a:r>
              <a:rPr lang="en-GB" sz="1800" dirty="0"/>
              <a:t>  Transparent risk communication to participants, detailing known and unknown risks.  </a:t>
            </a:r>
          </a:p>
          <a:p>
            <a:pPr lvl="1"/>
            <a:r>
              <a:rPr lang="en-GB" sz="1800" dirty="0"/>
              <a:t>  Option for withdrawal at any stage without penalty.  </a:t>
            </a:r>
          </a:p>
          <a:p>
            <a:endParaRPr lang="en-GB" sz="2400" dirty="0"/>
          </a:p>
        </p:txBody>
      </p:sp>
      <p:sp>
        <p:nvSpPr>
          <p:cNvPr id="5" name="Title 1">
            <a:extLst>
              <a:ext uri="{FF2B5EF4-FFF2-40B4-BE49-F238E27FC236}">
                <a16:creationId xmlns:a16="http://schemas.microsoft.com/office/drawing/2014/main" id="{6CE0BD3A-272F-4A4B-294B-BEA9820253F1}"/>
              </a:ext>
            </a:extLst>
          </p:cNvPr>
          <p:cNvSpPr>
            <a:spLocks noGrp="1"/>
          </p:cNvSpPr>
          <p:nvPr>
            <p:ph type="title"/>
          </p:nvPr>
        </p:nvSpPr>
        <p:spPr>
          <a:xfrm>
            <a:off x="838200" y="365125"/>
            <a:ext cx="8978900" cy="645069"/>
          </a:xfrm>
        </p:spPr>
        <p:txBody>
          <a:bodyPr vert="horz" lIns="91440" tIns="45720" rIns="91440" bIns="45720" rtlCol="0" anchor="ctr">
            <a:normAutofit fontScale="90000"/>
          </a:bodyPr>
          <a:lstStyle/>
          <a:p>
            <a:r>
              <a:rPr lang="en-GB" dirty="0"/>
              <a:t>Risk Mitigation Strategies in FIH Clinical Trials</a:t>
            </a:r>
          </a:p>
        </p:txBody>
      </p:sp>
    </p:spTree>
    <p:extLst>
      <p:ext uri="{BB962C8B-B14F-4D97-AF65-F5344CB8AC3E}">
        <p14:creationId xmlns:p14="http://schemas.microsoft.com/office/powerpoint/2010/main" val="1201736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5C1535-5E06-01B7-6224-02405C1FB116}"/>
              </a:ext>
            </a:extLst>
          </p:cNvPr>
          <p:cNvSpPr txBox="1"/>
          <p:nvPr/>
        </p:nvSpPr>
        <p:spPr>
          <a:xfrm>
            <a:off x="6403975" y="2672834"/>
            <a:ext cx="5267325" cy="954107"/>
          </a:xfrm>
          <a:prstGeom prst="rect">
            <a:avLst/>
          </a:prstGeom>
          <a:noFill/>
        </p:spPr>
        <p:txBody>
          <a:bodyPr wrap="square">
            <a:spAutoFit/>
          </a:bodyPr>
          <a:lstStyle/>
          <a:p>
            <a:r>
              <a:rPr lang="en-GB" sz="2800" dirty="0"/>
              <a:t>7. Analytical Considerations in FIH trials</a:t>
            </a:r>
          </a:p>
        </p:txBody>
      </p:sp>
    </p:spTree>
    <p:extLst>
      <p:ext uri="{BB962C8B-B14F-4D97-AF65-F5344CB8AC3E}">
        <p14:creationId xmlns:p14="http://schemas.microsoft.com/office/powerpoint/2010/main" val="1897808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09EB-F258-DBBB-8A10-C9266A49CFA0}"/>
              </a:ext>
            </a:extLst>
          </p:cNvPr>
          <p:cNvSpPr>
            <a:spLocks noGrp="1"/>
          </p:cNvSpPr>
          <p:nvPr>
            <p:ph type="title"/>
          </p:nvPr>
        </p:nvSpPr>
        <p:spPr>
          <a:xfrm>
            <a:off x="838200" y="365125"/>
            <a:ext cx="6827635" cy="645069"/>
          </a:xfrm>
        </p:spPr>
        <p:txBody>
          <a:bodyPr anchor="ctr">
            <a:normAutofit/>
          </a:bodyPr>
          <a:lstStyle/>
          <a:p>
            <a:r>
              <a:rPr lang="en-GB" sz="2500" dirty="0"/>
              <a:t>Statistical Considerations in Phase 1 Studies</a:t>
            </a:r>
          </a:p>
        </p:txBody>
      </p:sp>
      <p:graphicFrame>
        <p:nvGraphicFramePr>
          <p:cNvPr id="5" name="Content Placeholder 2">
            <a:extLst>
              <a:ext uri="{FF2B5EF4-FFF2-40B4-BE49-F238E27FC236}">
                <a16:creationId xmlns:a16="http://schemas.microsoft.com/office/drawing/2014/main" id="{3B519AF8-02BC-2BA7-BA57-6811F3942327}"/>
              </a:ext>
            </a:extLst>
          </p:cNvPr>
          <p:cNvGraphicFramePr>
            <a:graphicFrameLocks noGrp="1"/>
          </p:cNvGraphicFramePr>
          <p:nvPr>
            <p:ph idx="1"/>
            <p:extLst>
              <p:ext uri="{D42A27DB-BD31-4B8C-83A1-F6EECF244321}">
                <p14:modId xmlns:p14="http://schemas.microsoft.com/office/powerpoint/2010/main" val="2487503025"/>
              </p:ext>
            </p:extLst>
          </p:nvPr>
        </p:nvGraphicFramePr>
        <p:xfrm>
          <a:off x="334876" y="1193074"/>
          <a:ext cx="11430404" cy="4983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5571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09EB-F258-DBBB-8A10-C9266A49CFA0}"/>
              </a:ext>
            </a:extLst>
          </p:cNvPr>
          <p:cNvSpPr>
            <a:spLocks noGrp="1"/>
          </p:cNvSpPr>
          <p:nvPr>
            <p:ph type="title"/>
          </p:nvPr>
        </p:nvSpPr>
        <p:spPr>
          <a:xfrm>
            <a:off x="838200" y="365125"/>
            <a:ext cx="9690100" cy="645069"/>
          </a:xfrm>
        </p:spPr>
        <p:txBody>
          <a:bodyPr anchor="ctr">
            <a:noAutofit/>
          </a:bodyPr>
          <a:lstStyle/>
          <a:p>
            <a:r>
              <a:rPr lang="en-GB" sz="2400" dirty="0"/>
              <a:t>Interpretation Challenges and Pitfalls in Phase 1 Studies</a:t>
            </a:r>
          </a:p>
        </p:txBody>
      </p:sp>
      <p:graphicFrame>
        <p:nvGraphicFramePr>
          <p:cNvPr id="5" name="Content Placeholder 2">
            <a:extLst>
              <a:ext uri="{FF2B5EF4-FFF2-40B4-BE49-F238E27FC236}">
                <a16:creationId xmlns:a16="http://schemas.microsoft.com/office/drawing/2014/main" id="{94522377-7895-FC2C-D412-9168027B46DE}"/>
              </a:ext>
            </a:extLst>
          </p:cNvPr>
          <p:cNvGraphicFramePr>
            <a:graphicFrameLocks noGrp="1"/>
          </p:cNvGraphicFramePr>
          <p:nvPr>
            <p:ph idx="1"/>
            <p:extLst>
              <p:ext uri="{D42A27DB-BD31-4B8C-83A1-F6EECF244321}">
                <p14:modId xmlns:p14="http://schemas.microsoft.com/office/powerpoint/2010/main" val="3341250809"/>
              </p:ext>
            </p:extLst>
          </p:nvPr>
        </p:nvGraphicFramePr>
        <p:xfrm>
          <a:off x="334876" y="1193074"/>
          <a:ext cx="11430404" cy="4983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9504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D576-B08B-835D-928D-01CC22910A62}"/>
              </a:ext>
            </a:extLst>
          </p:cNvPr>
          <p:cNvSpPr>
            <a:spLocks noGrp="1"/>
          </p:cNvSpPr>
          <p:nvPr>
            <p:ph type="title"/>
          </p:nvPr>
        </p:nvSpPr>
        <p:spPr>
          <a:xfrm>
            <a:off x="838200" y="365125"/>
            <a:ext cx="10642600" cy="645069"/>
          </a:xfrm>
        </p:spPr>
        <p:txBody>
          <a:bodyPr anchor="ctr">
            <a:normAutofit fontScale="90000"/>
          </a:bodyPr>
          <a:lstStyle/>
          <a:p>
            <a:pPr algn="ctr"/>
            <a:r>
              <a:rPr lang="en-US" dirty="0"/>
              <a:t>Conclusion: Keep these in mind  for your  first in human trials</a:t>
            </a:r>
            <a:endParaRPr lang="en-GB" dirty="0"/>
          </a:p>
        </p:txBody>
      </p:sp>
      <p:graphicFrame>
        <p:nvGraphicFramePr>
          <p:cNvPr id="4" name="Content Placeholder 3">
            <a:extLst>
              <a:ext uri="{FF2B5EF4-FFF2-40B4-BE49-F238E27FC236}">
                <a16:creationId xmlns:a16="http://schemas.microsoft.com/office/drawing/2014/main" id="{FB756839-F1EE-E414-A523-99901C090A40}"/>
              </a:ext>
            </a:extLst>
          </p:cNvPr>
          <p:cNvGraphicFramePr>
            <a:graphicFrameLocks noGrp="1"/>
          </p:cNvGraphicFramePr>
          <p:nvPr>
            <p:ph idx="1"/>
            <p:extLst>
              <p:ext uri="{D42A27DB-BD31-4B8C-83A1-F6EECF244321}">
                <p14:modId xmlns:p14="http://schemas.microsoft.com/office/powerpoint/2010/main" val="295479095"/>
              </p:ext>
            </p:extLst>
          </p:nvPr>
        </p:nvGraphicFramePr>
        <p:xfrm>
          <a:off x="334876" y="1193074"/>
          <a:ext cx="11430404" cy="4983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6924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8926-23DD-2384-6C78-18D417E87E79}"/>
              </a:ext>
            </a:extLst>
          </p:cNvPr>
          <p:cNvSpPr>
            <a:spLocks noGrp="1"/>
          </p:cNvSpPr>
          <p:nvPr>
            <p:ph type="title"/>
          </p:nvPr>
        </p:nvSpPr>
        <p:spPr/>
        <p:txBody>
          <a:bodyPr/>
          <a:lstStyle/>
          <a:p>
            <a:r>
              <a:rPr lang="en-ZA" dirty="0" err="1"/>
              <a:t>Mentimeter</a:t>
            </a:r>
            <a:endParaRPr lang="en-ZA"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Add-in 7">
                <a:extLst>
                  <a:ext uri="{FF2B5EF4-FFF2-40B4-BE49-F238E27FC236}">
                    <a16:creationId xmlns:a16="http://schemas.microsoft.com/office/drawing/2014/main" id="{911C859A-3BCC-0BFD-3952-B1E23EA6E205}"/>
                  </a:ext>
                </a:extLst>
              </p:cNvPr>
              <p:cNvGraphicFramePr>
                <a:graphicFrameLocks noGrp="1"/>
              </p:cNvGraphicFramePr>
              <p:nvPr>
                <p:extLst>
                  <p:ext uri="{D42A27DB-BD31-4B8C-83A1-F6EECF244321}">
                    <p14:modId xmlns:p14="http://schemas.microsoft.com/office/powerpoint/2010/main" val="263415012"/>
                  </p:ext>
                </p:extLst>
              </p:nvPr>
            </p:nvGraphicFramePr>
            <p:xfrm>
              <a:off x="196645" y="365125"/>
              <a:ext cx="11474245" cy="601601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8" name="Add-in 7">
                <a:extLst>
                  <a:ext uri="{FF2B5EF4-FFF2-40B4-BE49-F238E27FC236}">
                    <a16:creationId xmlns:a16="http://schemas.microsoft.com/office/drawing/2014/main" id="{911C859A-3BCC-0BFD-3952-B1E23EA6E205}"/>
                  </a:ext>
                </a:extLst>
              </p:cNvPr>
              <p:cNvPicPr>
                <a:picLocks noGrp="1" noRot="1" noChangeAspect="1" noMove="1" noResize="1" noEditPoints="1" noAdjustHandles="1" noChangeArrowheads="1" noChangeShapeType="1"/>
              </p:cNvPicPr>
              <p:nvPr/>
            </p:nvPicPr>
            <p:blipFill>
              <a:blip r:embed="rId3"/>
              <a:stretch>
                <a:fillRect/>
              </a:stretch>
            </p:blipFill>
            <p:spPr>
              <a:xfrm>
                <a:off x="196645" y="365125"/>
                <a:ext cx="11474245" cy="6016010"/>
              </a:xfrm>
              <a:prstGeom prst="rect">
                <a:avLst/>
              </a:prstGeom>
            </p:spPr>
          </p:pic>
        </mc:Fallback>
      </mc:AlternateContent>
    </p:spTree>
    <p:extLst>
      <p:ext uri="{BB962C8B-B14F-4D97-AF65-F5344CB8AC3E}">
        <p14:creationId xmlns:p14="http://schemas.microsoft.com/office/powerpoint/2010/main" val="3842182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3AE8D8-7C16-B694-D0BC-C142142615E5}"/>
              </a:ext>
            </a:extLst>
          </p:cNvPr>
          <p:cNvSpPr>
            <a:spLocks noGrp="1"/>
          </p:cNvSpPr>
          <p:nvPr>
            <p:ph type="ctrTitle"/>
          </p:nvPr>
        </p:nvSpPr>
        <p:spPr>
          <a:xfrm>
            <a:off x="838199" y="1093788"/>
            <a:ext cx="10506455" cy="2967208"/>
          </a:xfrm>
        </p:spPr>
        <p:txBody>
          <a:bodyPr>
            <a:normAutofit/>
          </a:bodyPr>
          <a:lstStyle/>
          <a:p>
            <a:pPr algn="l"/>
            <a:r>
              <a:rPr lang="en-US" sz="8000"/>
              <a:t>Thank you for listening</a:t>
            </a:r>
            <a:endParaRPr lang="en-GB" sz="8000"/>
          </a:p>
        </p:txBody>
      </p:sp>
      <p:sp>
        <p:nvSpPr>
          <p:cNvPr id="9" name="Subtitle 8">
            <a:extLst>
              <a:ext uri="{FF2B5EF4-FFF2-40B4-BE49-F238E27FC236}">
                <a16:creationId xmlns:a16="http://schemas.microsoft.com/office/drawing/2014/main" id="{2884709C-146C-C30A-A5DF-AB1C5AD6E511}"/>
              </a:ext>
            </a:extLst>
          </p:cNvPr>
          <p:cNvSpPr>
            <a:spLocks noGrp="1"/>
          </p:cNvSpPr>
          <p:nvPr>
            <p:ph type="subTitle" idx="1"/>
          </p:nvPr>
        </p:nvSpPr>
        <p:spPr>
          <a:xfrm>
            <a:off x="8086724" y="5181601"/>
            <a:ext cx="2937129" cy="552450"/>
          </a:xfrm>
        </p:spPr>
        <p:txBody>
          <a:bodyPr>
            <a:noAutofit/>
          </a:bodyPr>
          <a:lstStyle/>
          <a:p>
            <a:pPr algn="r"/>
            <a:r>
              <a:rPr lang="en-GB" sz="1600" dirty="0">
                <a:hlinkClick r:id="rId2"/>
              </a:rPr>
              <a:t> Olawale Salami | LinkedIn</a:t>
            </a:r>
            <a:endParaRPr lang="en-GB" sz="1600" dirty="0"/>
          </a:p>
        </p:txBody>
      </p:sp>
      <p:sp>
        <p:nvSpPr>
          <p:cNvPr id="12" name="TextBox 11">
            <a:extLst>
              <a:ext uri="{FF2B5EF4-FFF2-40B4-BE49-F238E27FC236}">
                <a16:creationId xmlns:a16="http://schemas.microsoft.com/office/drawing/2014/main" id="{2FF27B71-E158-9D12-00C6-9310FA58CD43}"/>
              </a:ext>
            </a:extLst>
          </p:cNvPr>
          <p:cNvSpPr txBox="1"/>
          <p:nvPr/>
        </p:nvSpPr>
        <p:spPr>
          <a:xfrm>
            <a:off x="5753100" y="5191125"/>
            <a:ext cx="2857500" cy="369332"/>
          </a:xfrm>
          <a:prstGeom prst="rect">
            <a:avLst/>
          </a:prstGeom>
          <a:noFill/>
        </p:spPr>
        <p:txBody>
          <a:bodyPr wrap="square" rtlCol="0">
            <a:spAutoFit/>
          </a:bodyPr>
          <a:lstStyle/>
          <a:p>
            <a:r>
              <a:rPr lang="en-US" dirty="0"/>
              <a:t>Stay in touch via </a:t>
            </a:r>
            <a:r>
              <a:rPr lang="en-US" dirty="0" err="1"/>
              <a:t>linkedIn</a:t>
            </a:r>
            <a:endParaRPr lang="en-GB" dirty="0"/>
          </a:p>
        </p:txBody>
      </p:sp>
    </p:spTree>
    <p:extLst>
      <p:ext uri="{BB962C8B-B14F-4D97-AF65-F5344CB8AC3E}">
        <p14:creationId xmlns:p14="http://schemas.microsoft.com/office/powerpoint/2010/main" val="1773458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AF1D-973B-A7DA-6681-07326EB5F782}"/>
              </a:ext>
            </a:extLst>
          </p:cNvPr>
          <p:cNvSpPr>
            <a:spLocks noGrp="1"/>
          </p:cNvSpPr>
          <p:nvPr>
            <p:ph type="title" idx="4294967295"/>
          </p:nvPr>
        </p:nvSpPr>
        <p:spPr>
          <a:xfrm>
            <a:off x="7747000" y="2867025"/>
            <a:ext cx="4445000" cy="644525"/>
          </a:xfrm>
        </p:spPr>
        <p:txBody>
          <a:bodyPr vert="horz" lIns="91440" tIns="45720" rIns="91440" bIns="45720" rtlCol="0" anchor="t">
            <a:normAutofit fontScale="90000"/>
          </a:bodyPr>
          <a:lstStyle/>
          <a:p>
            <a:r>
              <a:rPr lang="en-US" sz="4000" dirty="0"/>
              <a:t>1. </a:t>
            </a:r>
            <a:r>
              <a:rPr lang="en-US" sz="4000" kern="1200" dirty="0">
                <a:solidFill>
                  <a:schemeClr val="tx1"/>
                </a:solidFill>
                <a:latin typeface="+mj-lt"/>
                <a:ea typeface="+mj-ea"/>
                <a:cs typeface="+mj-cs"/>
              </a:rPr>
              <a:t>Introduction to First in Human Trials</a:t>
            </a:r>
          </a:p>
        </p:txBody>
      </p:sp>
    </p:spTree>
    <p:extLst>
      <p:ext uri="{BB962C8B-B14F-4D97-AF65-F5344CB8AC3E}">
        <p14:creationId xmlns:p14="http://schemas.microsoft.com/office/powerpoint/2010/main" val="48573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1547-6341-40D9-D75E-AA19B612CA72}"/>
              </a:ext>
            </a:extLst>
          </p:cNvPr>
          <p:cNvSpPr>
            <a:spLocks noGrp="1"/>
          </p:cNvSpPr>
          <p:nvPr>
            <p:ph type="title"/>
          </p:nvPr>
        </p:nvSpPr>
        <p:spPr>
          <a:xfrm>
            <a:off x="609600" y="365125"/>
            <a:ext cx="11201400" cy="645069"/>
          </a:xfrm>
        </p:spPr>
        <p:txBody>
          <a:bodyPr>
            <a:normAutofit fontScale="90000"/>
          </a:bodyPr>
          <a:lstStyle/>
          <a:p>
            <a:br>
              <a:rPr lang="en-GB" dirty="0"/>
            </a:br>
            <a:r>
              <a:rPr lang="en-GB" dirty="0"/>
              <a:t>First-in-Human Trials: Where Science Meets Caution</a:t>
            </a:r>
            <a:br>
              <a:rPr lang="en-GB" dirty="0"/>
            </a:br>
            <a:endParaRPr lang="en-GB" dirty="0"/>
          </a:p>
        </p:txBody>
      </p:sp>
      <p:sp>
        <p:nvSpPr>
          <p:cNvPr id="3" name="Content Placeholder 2">
            <a:extLst>
              <a:ext uri="{FF2B5EF4-FFF2-40B4-BE49-F238E27FC236}">
                <a16:creationId xmlns:a16="http://schemas.microsoft.com/office/drawing/2014/main" id="{17F93A4D-1FCF-9E6F-5F51-6D0940CAD098}"/>
              </a:ext>
            </a:extLst>
          </p:cNvPr>
          <p:cNvSpPr>
            <a:spLocks noGrp="1"/>
          </p:cNvSpPr>
          <p:nvPr>
            <p:ph idx="1"/>
          </p:nvPr>
        </p:nvSpPr>
        <p:spPr>
          <a:xfrm>
            <a:off x="169776" y="1370874"/>
            <a:ext cx="6561224" cy="4983889"/>
          </a:xfrm>
        </p:spPr>
        <p:txBody>
          <a:bodyPr>
            <a:normAutofit/>
          </a:bodyPr>
          <a:lstStyle/>
          <a:p>
            <a:pPr marL="0" indent="0">
              <a:buNone/>
            </a:pPr>
            <a:endParaRPr lang="en-GB" sz="2000" dirty="0"/>
          </a:p>
          <a:p>
            <a:r>
              <a:rPr lang="en-GB" sz="2000" dirty="0"/>
              <a:t>FIH trials (Phase 1) are the first human testing of a new drug, bridging preclinical data to real-world application.</a:t>
            </a:r>
          </a:p>
          <a:p>
            <a:r>
              <a:rPr lang="en-GB" sz="2000" dirty="0"/>
              <a:t> Focus on assessing safety, tolerability, pharmacokinetics (PK), and pharmacodynamics (PD), ensuring no unexpected outcomes.</a:t>
            </a:r>
          </a:p>
          <a:p>
            <a:r>
              <a:rPr lang="en-GB" sz="2000" dirty="0"/>
              <a:t> Conducted in small groups of healthy volunteers or patients, using dose escalation methods for safety.</a:t>
            </a:r>
          </a:p>
          <a:p>
            <a:r>
              <a:rPr lang="en-GB" sz="2000" dirty="0"/>
              <a:t>Rigorous monitoring with sentinel dosing and early stopping criteria to minimise risks.</a:t>
            </a:r>
          </a:p>
          <a:p>
            <a:r>
              <a:rPr lang="en-GB" sz="2000" dirty="0"/>
              <a:t> If successful, the drug advances to Phase 2; if not, it returns to the drawing board, balancing hope and caution.</a:t>
            </a:r>
          </a:p>
        </p:txBody>
      </p:sp>
      <p:pic>
        <p:nvPicPr>
          <p:cNvPr id="5" name="Picture 4">
            <a:extLst>
              <a:ext uri="{FF2B5EF4-FFF2-40B4-BE49-F238E27FC236}">
                <a16:creationId xmlns:a16="http://schemas.microsoft.com/office/drawing/2014/main" id="{742AA368-F072-C3E6-7EC6-7A997E766E80}"/>
              </a:ext>
            </a:extLst>
          </p:cNvPr>
          <p:cNvPicPr>
            <a:picLocks noChangeAspect="1"/>
          </p:cNvPicPr>
          <p:nvPr/>
        </p:nvPicPr>
        <p:blipFill>
          <a:blip r:embed="rId2"/>
          <a:stretch>
            <a:fillRect/>
          </a:stretch>
        </p:blipFill>
        <p:spPr>
          <a:xfrm>
            <a:off x="7783778" y="1790700"/>
            <a:ext cx="3574301" cy="3569932"/>
          </a:xfrm>
          <a:prstGeom prst="rect">
            <a:avLst/>
          </a:prstGeom>
        </p:spPr>
      </p:pic>
    </p:spTree>
    <p:extLst>
      <p:ext uri="{BB962C8B-B14F-4D97-AF65-F5344CB8AC3E}">
        <p14:creationId xmlns:p14="http://schemas.microsoft.com/office/powerpoint/2010/main" val="3300881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556397C-E4CA-9FC7-532B-643C17B60A9A}"/>
              </a:ext>
            </a:extLst>
          </p:cNvPr>
          <p:cNvPicPr>
            <a:picLocks noGrp="1" noChangeAspect="1"/>
          </p:cNvPicPr>
          <p:nvPr>
            <p:ph idx="1"/>
          </p:nvPr>
        </p:nvPicPr>
        <p:blipFill>
          <a:blip r:embed="rId2"/>
          <a:stretch>
            <a:fillRect/>
          </a:stretch>
        </p:blipFill>
        <p:spPr>
          <a:xfrm>
            <a:off x="1578440" y="1193800"/>
            <a:ext cx="8943045" cy="4983163"/>
          </a:xfrm>
          <a:prstGeom prst="rect">
            <a:avLst/>
          </a:prstGeom>
        </p:spPr>
      </p:pic>
      <p:sp>
        <p:nvSpPr>
          <p:cNvPr id="13" name="TextBox 12">
            <a:extLst>
              <a:ext uri="{FF2B5EF4-FFF2-40B4-BE49-F238E27FC236}">
                <a16:creationId xmlns:a16="http://schemas.microsoft.com/office/drawing/2014/main" id="{379ED57B-562A-EED5-0179-D4CEA37FF436}"/>
              </a:ext>
            </a:extLst>
          </p:cNvPr>
          <p:cNvSpPr txBox="1"/>
          <p:nvPr/>
        </p:nvSpPr>
        <p:spPr>
          <a:xfrm>
            <a:off x="1225549" y="6487637"/>
            <a:ext cx="7972425" cy="253916"/>
          </a:xfrm>
          <a:prstGeom prst="rect">
            <a:avLst/>
          </a:prstGeom>
          <a:noFill/>
        </p:spPr>
        <p:txBody>
          <a:bodyPr wrap="square">
            <a:spAutoFit/>
          </a:bodyPr>
          <a:lstStyle/>
          <a:p>
            <a:r>
              <a:rPr lang="en-GB" sz="1050" dirty="0" err="1">
                <a:solidFill>
                  <a:schemeClr val="bg1"/>
                </a:solidFill>
              </a:rPr>
              <a:t>Duxin</a:t>
            </a:r>
            <a:r>
              <a:rPr lang="en-GB" sz="1050" dirty="0">
                <a:solidFill>
                  <a:schemeClr val="bg1"/>
                </a:solidFill>
              </a:rPr>
              <a:t> Sun.et al . Why 90% of clinical drug development fails and how to improve </a:t>
            </a:r>
            <a:r>
              <a:rPr lang="en-GB" sz="1050" dirty="0" err="1">
                <a:solidFill>
                  <a:schemeClr val="bg1"/>
                </a:solidFill>
              </a:rPr>
              <a:t>it?,Acta</a:t>
            </a:r>
            <a:r>
              <a:rPr lang="en-GB" sz="1050" dirty="0">
                <a:solidFill>
                  <a:schemeClr val="bg1"/>
                </a:solidFill>
              </a:rPr>
              <a:t> Pharmaceutica </a:t>
            </a:r>
            <a:r>
              <a:rPr lang="en-GB" sz="1050" dirty="0" err="1">
                <a:solidFill>
                  <a:schemeClr val="bg1"/>
                </a:solidFill>
              </a:rPr>
              <a:t>Sinica</a:t>
            </a:r>
            <a:r>
              <a:rPr lang="en-GB" sz="1050" dirty="0">
                <a:solidFill>
                  <a:schemeClr val="bg1"/>
                </a:solidFill>
              </a:rPr>
              <a:t> B, Volume 12, Issue 7</a:t>
            </a:r>
          </a:p>
        </p:txBody>
      </p:sp>
      <p:sp>
        <p:nvSpPr>
          <p:cNvPr id="3" name="Arrow: Right 2">
            <a:extLst>
              <a:ext uri="{FF2B5EF4-FFF2-40B4-BE49-F238E27FC236}">
                <a16:creationId xmlns:a16="http://schemas.microsoft.com/office/drawing/2014/main" id="{88320E4E-659F-8D5D-B6C0-F53C444009B6}"/>
              </a:ext>
            </a:extLst>
          </p:cNvPr>
          <p:cNvSpPr/>
          <p:nvPr/>
        </p:nvSpPr>
        <p:spPr>
          <a:xfrm rot="18406122">
            <a:off x="5588000" y="2413001"/>
            <a:ext cx="711200" cy="469900"/>
          </a:xfrm>
          <a:prstGeom prst="rightArrow">
            <a:avLst>
              <a:gd name="adj1" fmla="val 50000"/>
              <a:gd name="adj2" fmla="val 6219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0C2C4EAF-DE57-597D-3462-C5FCE8691A65}"/>
              </a:ext>
            </a:extLst>
          </p:cNvPr>
          <p:cNvSpPr txBox="1"/>
          <p:nvPr/>
        </p:nvSpPr>
        <p:spPr>
          <a:xfrm>
            <a:off x="1244600" y="2108200"/>
            <a:ext cx="8686800"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GB" dirty="0"/>
          </a:p>
        </p:txBody>
      </p:sp>
      <p:sp>
        <p:nvSpPr>
          <p:cNvPr id="5" name="Title 1">
            <a:extLst>
              <a:ext uri="{FF2B5EF4-FFF2-40B4-BE49-F238E27FC236}">
                <a16:creationId xmlns:a16="http://schemas.microsoft.com/office/drawing/2014/main" id="{B2E5A76A-45C4-E53F-9820-130887E02C4A}"/>
              </a:ext>
            </a:extLst>
          </p:cNvPr>
          <p:cNvSpPr txBox="1">
            <a:spLocks/>
          </p:cNvSpPr>
          <p:nvPr/>
        </p:nvSpPr>
        <p:spPr>
          <a:xfrm>
            <a:off x="2870200" y="352425"/>
            <a:ext cx="7835900" cy="64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rgbClr val="D85327"/>
                </a:solidFill>
                <a:latin typeface="Arial" panose="020B0604020202020204" pitchFamily="34" charset="0"/>
                <a:ea typeface="+mj-ea"/>
                <a:cs typeface="Arial" panose="020B0604020202020204" pitchFamily="34" charset="0"/>
              </a:defRPr>
            </a:lvl1pPr>
          </a:lstStyle>
          <a:p>
            <a:endParaRPr lang="en-US" sz="2800" dirty="0"/>
          </a:p>
          <a:p>
            <a:endParaRPr lang="en-US" sz="2800" dirty="0"/>
          </a:p>
          <a:p>
            <a:endParaRPr lang="en-US" sz="2800" dirty="0"/>
          </a:p>
          <a:p>
            <a:r>
              <a:rPr lang="en-US" sz="2800" dirty="0"/>
              <a:t>On the rough road to success……………</a:t>
            </a:r>
          </a:p>
          <a:p>
            <a:br>
              <a:rPr lang="en-GB" sz="2800" dirty="0"/>
            </a:br>
            <a:br>
              <a:rPr lang="en-GB" sz="2800" dirty="0"/>
            </a:br>
            <a:endParaRPr lang="en-GB" sz="2800" dirty="0"/>
          </a:p>
        </p:txBody>
      </p:sp>
    </p:spTree>
    <p:extLst>
      <p:ext uri="{BB962C8B-B14F-4D97-AF65-F5344CB8AC3E}">
        <p14:creationId xmlns:p14="http://schemas.microsoft.com/office/powerpoint/2010/main" val="3165889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7D158-DD89-8342-FDF0-81063A4DFAD1}"/>
              </a:ext>
            </a:extLst>
          </p:cNvPr>
          <p:cNvSpPr>
            <a:spLocks noGrp="1"/>
          </p:cNvSpPr>
          <p:nvPr>
            <p:ph type="title"/>
          </p:nvPr>
        </p:nvSpPr>
        <p:spPr>
          <a:xfrm>
            <a:off x="838200" y="365125"/>
            <a:ext cx="11353800" cy="645069"/>
          </a:xfrm>
        </p:spPr>
        <p:txBody>
          <a:bodyPr>
            <a:noAutofit/>
          </a:bodyPr>
          <a:lstStyle/>
          <a:p>
            <a:pPr algn="ctr"/>
            <a:r>
              <a:rPr lang="en-US" sz="2400" dirty="0"/>
              <a:t>First in human trials: Location and therapeutic areas, but where is Africa?</a:t>
            </a:r>
            <a:endParaRPr lang="en-GB" sz="2400" dirty="0"/>
          </a:p>
        </p:txBody>
      </p:sp>
      <p:pic>
        <p:nvPicPr>
          <p:cNvPr id="6" name="Content Placeholder 5">
            <a:extLst>
              <a:ext uri="{FF2B5EF4-FFF2-40B4-BE49-F238E27FC236}">
                <a16:creationId xmlns:a16="http://schemas.microsoft.com/office/drawing/2014/main" id="{DB44B4AA-3519-14BB-4045-723B74FE390B}"/>
              </a:ext>
            </a:extLst>
          </p:cNvPr>
          <p:cNvPicPr>
            <a:picLocks noGrp="1" noChangeAspect="1"/>
          </p:cNvPicPr>
          <p:nvPr>
            <p:ph idx="1"/>
          </p:nvPr>
        </p:nvPicPr>
        <p:blipFill>
          <a:blip r:embed="rId2"/>
          <a:stretch>
            <a:fillRect/>
          </a:stretch>
        </p:blipFill>
        <p:spPr>
          <a:xfrm>
            <a:off x="480040" y="1629851"/>
            <a:ext cx="4930159" cy="3824908"/>
          </a:xfrm>
          <a:prstGeom prst="rect">
            <a:avLst/>
          </a:prstGeom>
        </p:spPr>
      </p:pic>
      <p:pic>
        <p:nvPicPr>
          <p:cNvPr id="9" name="Content Placeholder 8">
            <a:extLst>
              <a:ext uri="{FF2B5EF4-FFF2-40B4-BE49-F238E27FC236}">
                <a16:creationId xmlns:a16="http://schemas.microsoft.com/office/drawing/2014/main" id="{7CC3DF96-BA0D-562B-9FFB-27A1E0588758}"/>
              </a:ext>
            </a:extLst>
          </p:cNvPr>
          <p:cNvPicPr>
            <a:picLocks noGrp="1" noChangeAspect="1"/>
          </p:cNvPicPr>
          <p:nvPr>
            <p:ph idx="13"/>
          </p:nvPr>
        </p:nvPicPr>
        <p:blipFill rotWithShape="1">
          <a:blip r:embed="rId3"/>
          <a:stretch/>
        </p:blipFill>
        <p:spPr>
          <a:xfrm>
            <a:off x="6356072" y="1270000"/>
            <a:ext cx="4675052" cy="4279900"/>
          </a:xfrm>
          <a:prstGeom prst="rect">
            <a:avLst/>
          </a:prstGeom>
        </p:spPr>
      </p:pic>
      <p:sp>
        <p:nvSpPr>
          <p:cNvPr id="10" name="TextBox 9">
            <a:extLst>
              <a:ext uri="{FF2B5EF4-FFF2-40B4-BE49-F238E27FC236}">
                <a16:creationId xmlns:a16="http://schemas.microsoft.com/office/drawing/2014/main" id="{09875EBD-E613-DEE7-18C3-409240F20EB7}"/>
              </a:ext>
            </a:extLst>
          </p:cNvPr>
          <p:cNvSpPr txBox="1"/>
          <p:nvPr/>
        </p:nvSpPr>
        <p:spPr>
          <a:xfrm>
            <a:off x="1595120" y="6400800"/>
            <a:ext cx="4450080" cy="338554"/>
          </a:xfrm>
          <a:prstGeom prst="rect">
            <a:avLst/>
          </a:prstGeom>
          <a:noFill/>
        </p:spPr>
        <p:txBody>
          <a:bodyPr wrap="square" rtlCol="0">
            <a:spAutoFit/>
          </a:bodyPr>
          <a:lstStyle/>
          <a:p>
            <a:r>
              <a:rPr lang="en-US" sz="1600"/>
              <a:t>Sources: globaldata.com, clinicaltrials.org</a:t>
            </a:r>
            <a:endParaRPr lang="en-GB" sz="1600" dirty="0"/>
          </a:p>
        </p:txBody>
      </p:sp>
    </p:spTree>
    <p:extLst>
      <p:ext uri="{BB962C8B-B14F-4D97-AF65-F5344CB8AC3E}">
        <p14:creationId xmlns:p14="http://schemas.microsoft.com/office/powerpoint/2010/main" val="604269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9F42-EF1D-30DC-E63F-BCB741C4F147}"/>
              </a:ext>
            </a:extLst>
          </p:cNvPr>
          <p:cNvSpPr>
            <a:spLocks noGrp="1"/>
          </p:cNvSpPr>
          <p:nvPr>
            <p:ph type="title" idx="4294967295"/>
          </p:nvPr>
        </p:nvSpPr>
        <p:spPr>
          <a:xfrm>
            <a:off x="8064500" y="2536825"/>
            <a:ext cx="3906838" cy="644525"/>
          </a:xfrm>
        </p:spPr>
        <p:txBody>
          <a:bodyPr vert="horz" lIns="91440" tIns="45720" rIns="91440" bIns="45720" rtlCol="0" anchor="t">
            <a:normAutofit fontScale="90000"/>
          </a:bodyPr>
          <a:lstStyle/>
          <a:p>
            <a:r>
              <a:rPr lang="en-US" sz="4000" kern="1200" dirty="0">
                <a:solidFill>
                  <a:schemeClr val="tx1"/>
                </a:solidFill>
                <a:latin typeface="+mj-lt"/>
                <a:ea typeface="+mj-ea"/>
                <a:cs typeface="+mj-cs"/>
              </a:rPr>
              <a:t>2. Preclinical safety testing for FIH trials</a:t>
            </a:r>
          </a:p>
        </p:txBody>
      </p:sp>
    </p:spTree>
    <p:extLst>
      <p:ext uri="{BB962C8B-B14F-4D97-AF65-F5344CB8AC3E}">
        <p14:creationId xmlns:p14="http://schemas.microsoft.com/office/powerpoint/2010/main" val="1419304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A648-69A8-5D76-8938-ECA1F186D2D4}"/>
              </a:ext>
            </a:extLst>
          </p:cNvPr>
          <p:cNvSpPr>
            <a:spLocks noGrp="1"/>
          </p:cNvSpPr>
          <p:nvPr>
            <p:ph type="title"/>
          </p:nvPr>
        </p:nvSpPr>
        <p:spPr/>
        <p:txBody>
          <a:bodyPr anchor="t">
            <a:normAutofit fontScale="90000"/>
          </a:bodyPr>
          <a:lstStyle/>
          <a:p>
            <a:r>
              <a:rPr lang="en-US" sz="3200" dirty="0"/>
              <a:t>Preclinical safety testing for FIH trials</a:t>
            </a:r>
            <a:endParaRPr lang="en-GB" sz="3200" dirty="0"/>
          </a:p>
        </p:txBody>
      </p:sp>
      <p:sp>
        <p:nvSpPr>
          <p:cNvPr id="4" name="Rectangle 1">
            <a:extLst>
              <a:ext uri="{FF2B5EF4-FFF2-40B4-BE49-F238E27FC236}">
                <a16:creationId xmlns:a16="http://schemas.microsoft.com/office/drawing/2014/main" id="{6814B856-0B82-8651-3242-F725A2BC650F}"/>
              </a:ext>
            </a:extLst>
          </p:cNvPr>
          <p:cNvSpPr>
            <a:spLocks noGrp="1" noChangeArrowheads="1"/>
          </p:cNvSpPr>
          <p:nvPr>
            <p:ph idx="1"/>
          </p:nvPr>
        </p:nvSpPr>
        <p:spPr bwMode="auto">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1700" b="1" i="0" u="none" strike="noStrike" cap="none" normalizeH="0" baseline="0" dirty="0">
                <a:ln>
                  <a:noFill/>
                </a:ln>
                <a:effectLst/>
                <a:latin typeface="Arial" panose="020B0604020202020204" pitchFamily="34" charset="0"/>
              </a:rPr>
              <a:t>Key Guidelines and Regulatory Background</a:t>
            </a:r>
            <a:r>
              <a:rPr kumimoji="0" lang="en-US" altLang="en-US" sz="1700" b="0" i="0" u="none" strike="noStrike" cap="none" normalizeH="0" baseline="0" dirty="0">
                <a:ln>
                  <a:noFill/>
                </a:ln>
                <a:effectLst/>
                <a:latin typeface="Arial" panose="020B0604020202020204" pitchFamily="34" charset="0"/>
              </a:rPr>
              <a:t>:</a:t>
            </a:r>
          </a:p>
          <a:p>
            <a:pPr marL="0" marR="0" lvl="0" indent="0" defTabSz="914400" rtl="0" eaLnBrk="0" fontAlgn="base" latinLnBrk="0" hangingPunct="0">
              <a:spcBef>
                <a:spcPct val="0"/>
              </a:spcBef>
              <a:spcAft>
                <a:spcPts val="600"/>
              </a:spcAft>
              <a:buClrTx/>
              <a:buSzTx/>
              <a:buFontTx/>
              <a:buChar char="•"/>
              <a:tabLst/>
            </a:pPr>
            <a:r>
              <a:rPr kumimoji="0" lang="en-US" altLang="en-US" sz="1700" b="1" i="0" u="none" strike="noStrike" cap="none" normalizeH="0" baseline="0" dirty="0">
                <a:ln>
                  <a:noFill/>
                </a:ln>
                <a:effectLst/>
                <a:latin typeface="Arial" panose="020B0604020202020204" pitchFamily="34" charset="0"/>
              </a:rPr>
              <a:t>ICH Guidance</a:t>
            </a:r>
            <a:r>
              <a:rPr kumimoji="0" lang="en-US" altLang="en-US" sz="1700" b="0" i="0" u="none" strike="noStrike" cap="none" normalizeH="0" baseline="0" dirty="0">
                <a:ln>
                  <a:noFill/>
                </a:ln>
                <a:effectLst/>
                <a:latin typeface="Arial" panose="020B0604020202020204" pitchFamily="34" charset="0"/>
              </a:rPr>
              <a:t>:</a:t>
            </a:r>
          </a:p>
          <a:p>
            <a:pPr marL="457200" marR="0" lvl="1" indent="0" defTabSz="914400" rtl="0" eaLnBrk="0" fontAlgn="base" latinLnBrk="0" hangingPunct="0">
              <a:spcBef>
                <a:spcPct val="0"/>
              </a:spcBef>
              <a:spcAft>
                <a:spcPts val="600"/>
              </a:spcAft>
              <a:buClrTx/>
              <a:buSzTx/>
              <a:buFontTx/>
              <a:buChar char="•"/>
              <a:tabLst/>
            </a:pPr>
            <a:r>
              <a:rPr kumimoji="0" lang="en-US" altLang="en-US" sz="1700" b="0" i="1" u="none" strike="noStrike" cap="none" normalizeH="0" baseline="0" dirty="0">
                <a:ln>
                  <a:noFill/>
                </a:ln>
                <a:effectLst/>
                <a:latin typeface="Arial" panose="020B0604020202020204" pitchFamily="34" charset="0"/>
              </a:rPr>
              <a:t>ICH M3(R2)</a:t>
            </a:r>
            <a:r>
              <a:rPr kumimoji="0" lang="en-US" altLang="en-US" sz="1700" b="0" i="0" u="none" strike="noStrike" cap="none" normalizeH="0" baseline="0" dirty="0">
                <a:ln>
                  <a:noFill/>
                </a:ln>
                <a:effectLst/>
                <a:latin typeface="Arial" panose="020B0604020202020204" pitchFamily="34" charset="0"/>
              </a:rPr>
              <a:t>: Core safety evaluation expectations for FIH trials.</a:t>
            </a:r>
          </a:p>
          <a:p>
            <a:pPr marL="457200" marR="0" lvl="1" indent="0" defTabSz="914400" rtl="0" eaLnBrk="0" fontAlgn="base" latinLnBrk="0" hangingPunct="0">
              <a:spcBef>
                <a:spcPct val="0"/>
              </a:spcBef>
              <a:spcAft>
                <a:spcPts val="600"/>
              </a:spcAft>
              <a:buClrTx/>
              <a:buSzTx/>
              <a:buFontTx/>
              <a:buChar char="•"/>
              <a:tabLst/>
            </a:pPr>
            <a:r>
              <a:rPr kumimoji="0" lang="en-US" altLang="en-US" sz="1700" b="0" i="1" u="none" strike="noStrike" cap="none" normalizeH="0" baseline="0" dirty="0">
                <a:ln>
                  <a:noFill/>
                </a:ln>
                <a:effectLst/>
                <a:latin typeface="Arial" panose="020B0604020202020204" pitchFamily="34" charset="0"/>
              </a:rPr>
              <a:t>ICH S6(R1)</a:t>
            </a:r>
            <a:r>
              <a:rPr kumimoji="0" lang="en-US" altLang="en-US" sz="1700" b="0" i="0" u="none" strike="noStrike" cap="none" normalizeH="0" baseline="0" dirty="0">
                <a:ln>
                  <a:noFill/>
                </a:ln>
                <a:effectLst/>
                <a:latin typeface="Arial" panose="020B0604020202020204" pitchFamily="34" charset="0"/>
              </a:rPr>
              <a:t>: Biologics-specific requirements.</a:t>
            </a:r>
          </a:p>
          <a:p>
            <a:pPr marL="457200" marR="0" lvl="1" indent="0" defTabSz="914400" rtl="0" eaLnBrk="0" fontAlgn="base" latinLnBrk="0" hangingPunct="0">
              <a:spcBef>
                <a:spcPct val="0"/>
              </a:spcBef>
              <a:spcAft>
                <a:spcPts val="600"/>
              </a:spcAft>
              <a:buClrTx/>
              <a:buSzTx/>
              <a:buFontTx/>
              <a:buChar char="•"/>
              <a:tabLst/>
            </a:pPr>
            <a:r>
              <a:rPr kumimoji="0" lang="en-US" altLang="en-US" sz="1700" b="0" i="1" u="none" strike="noStrike" cap="none" normalizeH="0" baseline="0" dirty="0">
                <a:ln>
                  <a:noFill/>
                </a:ln>
                <a:effectLst/>
                <a:latin typeface="Arial" panose="020B0604020202020204" pitchFamily="34" charset="0"/>
              </a:rPr>
              <a:t>ICH S9</a:t>
            </a:r>
            <a:r>
              <a:rPr kumimoji="0" lang="en-US" altLang="en-US" sz="1700" b="0" i="0" u="none" strike="noStrike" cap="none" normalizeH="0" baseline="0" dirty="0">
                <a:ln>
                  <a:noFill/>
                </a:ln>
                <a:effectLst/>
                <a:latin typeface="Arial" panose="020B0604020202020204" pitchFamily="34" charset="0"/>
              </a:rPr>
              <a:t>: Guidelines for anticancer pharmaceuticals.</a:t>
            </a:r>
          </a:p>
          <a:p>
            <a:pPr marL="0" marR="0" lvl="0" indent="0" defTabSz="914400" rtl="0" eaLnBrk="0" fontAlgn="base" latinLnBrk="0" hangingPunct="0">
              <a:spcBef>
                <a:spcPct val="0"/>
              </a:spcBef>
              <a:spcAft>
                <a:spcPts val="600"/>
              </a:spcAft>
              <a:buClrTx/>
              <a:buSzTx/>
              <a:buFontTx/>
              <a:buNone/>
              <a:tabLst/>
            </a:pPr>
            <a:r>
              <a:rPr kumimoji="0" lang="en-US" altLang="en-US" sz="1700" b="1" i="0" u="none" strike="noStrike" cap="none" normalizeH="0" baseline="0" dirty="0">
                <a:ln>
                  <a:noFill/>
                </a:ln>
                <a:effectLst/>
                <a:latin typeface="Arial" panose="020B0604020202020204" pitchFamily="34" charset="0"/>
              </a:rPr>
              <a:t>Goals of Preclinical Safety Testing</a:t>
            </a:r>
            <a:r>
              <a:rPr kumimoji="0" lang="en-US" altLang="en-US" sz="1700" b="0" i="0" u="none" strike="noStrike" cap="none" normalizeH="0" baseline="0" dirty="0">
                <a:ln>
                  <a:noFill/>
                </a:ln>
                <a:effectLst/>
                <a:latin typeface="Arial" panose="020B0604020202020204" pitchFamily="34" charset="0"/>
              </a:rPr>
              <a:t>:</a:t>
            </a:r>
          </a:p>
          <a:p>
            <a:pPr marL="0" marR="0" lvl="0" indent="0" defTabSz="914400" rtl="0" eaLnBrk="0" fontAlgn="base" latinLnBrk="0" hangingPunct="0">
              <a:spcBef>
                <a:spcPct val="0"/>
              </a:spcBef>
              <a:spcAft>
                <a:spcPts val="600"/>
              </a:spcAft>
              <a:buClrTx/>
              <a:buSzTx/>
              <a:buFontTx/>
              <a:buAutoNum type="arabicPeriod"/>
              <a:tabLst/>
            </a:pPr>
            <a:r>
              <a:rPr kumimoji="0" lang="en-US" altLang="en-US" sz="1700" b="0" i="0" u="none" strike="noStrike" cap="none" normalizeH="0" baseline="0" dirty="0">
                <a:ln>
                  <a:noFill/>
                </a:ln>
                <a:effectLst/>
                <a:latin typeface="Arial" panose="020B0604020202020204" pitchFamily="34" charset="0"/>
              </a:rPr>
              <a:t>Identify organ toxicity and relation to drug exposure.</a:t>
            </a:r>
          </a:p>
          <a:p>
            <a:pPr marL="0" marR="0" lvl="0" indent="0" defTabSz="914400" rtl="0" eaLnBrk="0" fontAlgn="base" latinLnBrk="0" hangingPunct="0">
              <a:spcBef>
                <a:spcPct val="0"/>
              </a:spcBef>
              <a:spcAft>
                <a:spcPts val="600"/>
              </a:spcAft>
              <a:buClrTx/>
              <a:buSzTx/>
              <a:buFontTx/>
              <a:buAutoNum type="arabicPeriod" startAt="2"/>
              <a:tabLst/>
            </a:pPr>
            <a:r>
              <a:rPr kumimoji="0" lang="en-US" altLang="en-US" sz="1700" b="0" i="0" u="none" strike="noStrike" cap="none" normalizeH="0" baseline="0" dirty="0">
                <a:ln>
                  <a:noFill/>
                </a:ln>
                <a:effectLst/>
                <a:latin typeface="Arial" panose="020B0604020202020204" pitchFamily="34" charset="0"/>
              </a:rPr>
              <a:t>Assess on-target and off-target effects.</a:t>
            </a:r>
          </a:p>
          <a:p>
            <a:pPr marL="0" marR="0" lvl="0" indent="0" defTabSz="914400" rtl="0" eaLnBrk="0" fontAlgn="base" latinLnBrk="0" hangingPunct="0">
              <a:spcBef>
                <a:spcPct val="0"/>
              </a:spcBef>
              <a:spcAft>
                <a:spcPts val="600"/>
              </a:spcAft>
              <a:buClrTx/>
              <a:buSzTx/>
              <a:buFontTx/>
              <a:buAutoNum type="arabicPeriod" startAt="3"/>
              <a:tabLst/>
            </a:pPr>
            <a:r>
              <a:rPr kumimoji="0" lang="en-US" altLang="en-US" sz="1700" b="0" i="0" u="none" strike="noStrike" cap="none" normalizeH="0" baseline="0" dirty="0">
                <a:ln>
                  <a:noFill/>
                </a:ln>
                <a:effectLst/>
                <a:latin typeface="Arial" panose="020B0604020202020204" pitchFamily="34" charset="0"/>
              </a:rPr>
              <a:t>Determine relevance to human safety.</a:t>
            </a:r>
          </a:p>
          <a:p>
            <a:pPr marL="0" marR="0" lvl="0" indent="0" defTabSz="914400" rtl="0" eaLnBrk="0" fontAlgn="base" latinLnBrk="0" hangingPunct="0">
              <a:spcBef>
                <a:spcPct val="0"/>
              </a:spcBef>
              <a:spcAft>
                <a:spcPts val="600"/>
              </a:spcAft>
              <a:buClrTx/>
              <a:buSzTx/>
              <a:buFontTx/>
              <a:buAutoNum type="arabicPeriod" startAt="4"/>
              <a:tabLst/>
            </a:pPr>
            <a:r>
              <a:rPr kumimoji="0" lang="en-US" altLang="en-US" sz="1700" b="0" i="0" u="none" strike="noStrike" cap="none" normalizeH="0" baseline="0" dirty="0">
                <a:ln>
                  <a:noFill/>
                </a:ln>
                <a:effectLst/>
                <a:latin typeface="Arial" panose="020B0604020202020204" pitchFamily="34" charset="0"/>
              </a:rPr>
              <a:t>Identify and qualify biomarkers for clinical monitoring.</a:t>
            </a:r>
          </a:p>
          <a:p>
            <a:pPr marL="0" marR="0" lvl="0" indent="0" defTabSz="914400" rtl="0" eaLnBrk="0" fontAlgn="base" latinLnBrk="0" hangingPunct="0">
              <a:spcBef>
                <a:spcPct val="0"/>
              </a:spcBef>
              <a:spcAft>
                <a:spcPts val="600"/>
              </a:spcAft>
              <a:buClrTx/>
              <a:buSzTx/>
              <a:buFontTx/>
              <a:buNone/>
              <a:tabLst/>
            </a:pPr>
            <a:r>
              <a:rPr kumimoji="0" lang="en-US" altLang="en-US" sz="1700" b="1" i="0" u="none" strike="noStrike" cap="none" normalizeH="0" baseline="0" dirty="0">
                <a:ln>
                  <a:noFill/>
                </a:ln>
                <a:effectLst/>
                <a:latin typeface="Arial" panose="020B0604020202020204" pitchFamily="34" charset="0"/>
              </a:rPr>
              <a:t>Considerations in Safety Testing Strategy</a:t>
            </a:r>
            <a:r>
              <a:rPr kumimoji="0" lang="en-US" altLang="en-US" sz="1700" b="0" i="0" u="none" strike="noStrike" cap="none" normalizeH="0" baseline="0" dirty="0">
                <a:ln>
                  <a:noFill/>
                </a:ln>
                <a:effectLst/>
                <a:latin typeface="Arial" panose="020B0604020202020204" pitchFamily="34" charset="0"/>
              </a:rPr>
              <a:t>:</a:t>
            </a:r>
          </a:p>
          <a:p>
            <a:pPr marL="0" marR="0" lvl="0" indent="0" defTabSz="914400" rtl="0" eaLnBrk="0" fontAlgn="base" latinLnBrk="0" hangingPunct="0">
              <a:spcBef>
                <a:spcPct val="0"/>
              </a:spcBef>
              <a:spcAft>
                <a:spcPts val="600"/>
              </a:spcAft>
              <a:buClrTx/>
              <a:buSzTx/>
              <a:buFontTx/>
              <a:buChar char="•"/>
              <a:tabLst/>
            </a:pPr>
            <a:r>
              <a:rPr kumimoji="0" lang="en-US" altLang="en-US" sz="1700" b="1" i="0" u="none" strike="noStrike" cap="none" normalizeH="0" baseline="0" dirty="0">
                <a:ln>
                  <a:noFill/>
                </a:ln>
                <a:effectLst/>
                <a:latin typeface="Arial" panose="020B0604020202020204" pitchFamily="34" charset="0"/>
              </a:rPr>
              <a:t>Therapeutic Type</a:t>
            </a:r>
            <a:r>
              <a:rPr kumimoji="0" lang="en-US" altLang="en-US" sz="1700" b="0" i="0" u="none" strike="noStrike" cap="none" normalizeH="0" baseline="0" dirty="0">
                <a:ln>
                  <a:noFill/>
                </a:ln>
                <a:effectLst/>
                <a:latin typeface="Arial" panose="020B0604020202020204" pitchFamily="34" charset="0"/>
              </a:rPr>
              <a:t>: Different approaches for small molecules vs. biologics.</a:t>
            </a:r>
          </a:p>
          <a:p>
            <a:pPr marL="0" marR="0" lvl="0" indent="0" defTabSz="914400" rtl="0" eaLnBrk="0" fontAlgn="base" latinLnBrk="0" hangingPunct="0">
              <a:spcBef>
                <a:spcPct val="0"/>
              </a:spcBef>
              <a:spcAft>
                <a:spcPts val="600"/>
              </a:spcAft>
              <a:buClrTx/>
              <a:buSzTx/>
              <a:buFontTx/>
              <a:buChar char="•"/>
              <a:tabLst/>
            </a:pPr>
            <a:r>
              <a:rPr kumimoji="0" lang="en-US" altLang="en-US" sz="1700" b="1" i="0" u="none" strike="noStrike" cap="none" normalizeH="0" baseline="0" dirty="0">
                <a:ln>
                  <a:noFill/>
                </a:ln>
                <a:effectLst/>
                <a:latin typeface="Arial" panose="020B0604020202020204" pitchFamily="34" charset="0"/>
              </a:rPr>
              <a:t>Therapeutic Indication</a:t>
            </a:r>
            <a:r>
              <a:rPr kumimoji="0" lang="en-US" altLang="en-US" sz="1700" b="0" i="0" u="none" strike="noStrike" cap="none" normalizeH="0" baseline="0" dirty="0">
                <a:ln>
                  <a:noFill/>
                </a:ln>
                <a:effectLst/>
                <a:latin typeface="Arial" panose="020B0604020202020204" pitchFamily="34" charset="0"/>
              </a:rPr>
              <a:t>: Tailored assessments for specific disease areas (e.g., CNS, oncology).</a:t>
            </a:r>
          </a:p>
          <a:p>
            <a:pPr marL="0" marR="0" lvl="0" indent="0" defTabSz="914400" rtl="0" eaLnBrk="0" fontAlgn="base" latinLnBrk="0" hangingPunct="0">
              <a:spcBef>
                <a:spcPct val="0"/>
              </a:spcBef>
              <a:spcAft>
                <a:spcPts val="600"/>
              </a:spcAft>
              <a:buClrTx/>
              <a:buSzTx/>
              <a:buFontTx/>
              <a:buChar char="•"/>
              <a:tabLst/>
            </a:pPr>
            <a:r>
              <a:rPr kumimoji="0" lang="en-US" altLang="en-US" sz="1700" b="1" i="0" u="none" strike="noStrike" cap="none" normalizeH="0" baseline="0" dirty="0">
                <a:ln>
                  <a:noFill/>
                </a:ln>
                <a:effectLst/>
                <a:latin typeface="Arial" panose="020B0604020202020204" pitchFamily="34" charset="0"/>
              </a:rPr>
              <a:t>FIH Trial Design</a:t>
            </a:r>
            <a:r>
              <a:rPr kumimoji="0" lang="en-US" altLang="en-US" sz="1700" b="0" i="0" u="none" strike="noStrike" cap="none" normalizeH="0" baseline="0" dirty="0">
                <a:ln>
                  <a:noFill/>
                </a:ln>
                <a:effectLst/>
                <a:latin typeface="Arial" panose="020B0604020202020204" pitchFamily="34" charset="0"/>
              </a:rPr>
              <a:t>: Align preclinical studies to match trial scope, treatment duration, and patient/volunteer safety needs.</a:t>
            </a:r>
          </a:p>
          <a:p>
            <a:pPr marL="0" marR="0" lvl="0" indent="0" defTabSz="914400" rtl="0" eaLnBrk="0" fontAlgn="base" latinLnBrk="0" hangingPunct="0">
              <a:spcBef>
                <a:spcPct val="0"/>
              </a:spcBef>
              <a:spcAft>
                <a:spcPts val="600"/>
              </a:spcAft>
              <a:buClrTx/>
              <a:buSzTx/>
              <a:buFontTx/>
              <a:buNone/>
              <a:tabLst/>
            </a:pPr>
            <a:endParaRPr kumimoji="0" lang="en-US" altLang="en-US" sz="17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7732484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92t6cvguoxv3t5ih9o4cdn42imqh7n"/>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C ADDA4Malaria New Pres Template" id="{E933029E-CBA0-474A-AC96-EA57A4870B9D}" vid="{A8799E34-DD9C-4A38-803B-8C5CC8BADE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webextensions/_rels/webextension1.xml.rels><?xml version="1.0" encoding="UTF-8" standalone="yes"?>
<Relationships xmlns="http://schemas.openxmlformats.org/package/2006/relationships"><Relationship Id="rId1" Type="http://schemas.openxmlformats.org/officeDocument/2006/relationships/image" Target="../media/image30.png"/></Relationships>
</file>

<file path=ppt/webextensions/webextension1.xml><?xml version="1.0" encoding="utf-8"?>
<we:webextension xmlns:we="http://schemas.microsoft.com/office/webextensions/webextension/2010/11" id="{7D43BAE3-87FB-42ED-AD75-CBFA7A999089}">
  <we:reference id="wa104379261" version="4.3.0.0" store="en-US" storeType="OMEX"/>
  <we:alternateReferences>
    <we:reference id="WA104379261" version="4.3.0.0" store="" storeType="OMEX"/>
  </we:alternateReferences>
  <we:properties>
    <we:property name="MENTIMETER_QUESTION_ID_KEY" value="&quot;e5rzgk2w1zkb&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A7C278C36E2B41AFF85E22F7DA9A7A" ma:contentTypeVersion="12" ma:contentTypeDescription="Create a new document." ma:contentTypeScope="" ma:versionID="f7881e6f67eaa2b0d57b738b71d97931">
  <xsd:schema xmlns:xsd="http://www.w3.org/2001/XMLSchema" xmlns:xs="http://www.w3.org/2001/XMLSchema" xmlns:p="http://schemas.microsoft.com/office/2006/metadata/properties" xmlns:ns2="dc1353f5-7107-497d-acf0-e6b1e138a181" targetNamespace="http://schemas.microsoft.com/office/2006/metadata/properties" ma:root="true" ma:fieldsID="0694c91adccef41b8b90bacb73b3f995" ns2:_="">
    <xsd:import namespace="dc1353f5-7107-497d-acf0-e6b1e138a1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353f5-7107-497d-acf0-e6b1e138a1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ec841c-a207-44a3-aa12-5138862fab8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1353f5-7107-497d-acf0-e6b1e138a18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B39FDE-2EEA-4C3B-88C4-FD06D0D6AD2A}"/>
</file>

<file path=customXml/itemProps2.xml><?xml version="1.0" encoding="utf-8"?>
<ds:datastoreItem xmlns:ds="http://schemas.openxmlformats.org/officeDocument/2006/customXml" ds:itemID="{81440374-FC14-4930-B193-941FED17A37B}">
  <ds:schemaRefs>
    <ds:schemaRef ds:uri="http://schemas.microsoft.com/sharepoint/v3/contenttype/forms"/>
  </ds:schemaRefs>
</ds:datastoreItem>
</file>

<file path=customXml/itemProps3.xml><?xml version="1.0" encoding="utf-8"?>
<ds:datastoreItem xmlns:ds="http://schemas.openxmlformats.org/officeDocument/2006/customXml" ds:itemID="{99033C01-24DF-4CD1-A34B-40BECB9A9FF6}"/>
</file>

<file path=docProps/app.xml><?xml version="1.0" encoding="utf-8"?>
<Properties xmlns="http://schemas.openxmlformats.org/officeDocument/2006/extended-properties" xmlns:vt="http://schemas.openxmlformats.org/officeDocument/2006/docPropsVTypes">
  <Template/>
  <TotalTime>0</TotalTime>
  <Words>2975</Words>
  <Application>Microsoft Office PowerPoint</Application>
  <PresentationFormat>Widescreen</PresentationFormat>
  <Paragraphs>336</Paragraphs>
  <Slides>36</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Aptos</vt:lpstr>
      <vt:lpstr>Arial</vt:lpstr>
      <vt:lpstr>Calibri</vt:lpstr>
      <vt:lpstr>Calibri Light</vt:lpstr>
      <vt:lpstr>Garamond</vt:lpstr>
      <vt:lpstr>Montserrat Bold</vt:lpstr>
      <vt:lpstr>Montserrat regular</vt:lpstr>
      <vt:lpstr>Open Sans</vt:lpstr>
      <vt:lpstr>1_Office Theme</vt:lpstr>
      <vt:lpstr>Office Theme</vt:lpstr>
      <vt:lpstr>PowerPoint Presentation</vt:lpstr>
      <vt:lpstr>PowerPoint Presentation</vt:lpstr>
      <vt:lpstr>Overview</vt:lpstr>
      <vt:lpstr>1. Introduction to First in Human Trials</vt:lpstr>
      <vt:lpstr> First-in-Human Trials: Where Science Meets Caution </vt:lpstr>
      <vt:lpstr>PowerPoint Presentation</vt:lpstr>
      <vt:lpstr>First in human trials: Location and therapeutic areas, but where is Africa?</vt:lpstr>
      <vt:lpstr>2. Preclinical safety testing for FIH trials</vt:lpstr>
      <vt:lpstr>Preclinical safety testing for FIH trials</vt:lpstr>
      <vt:lpstr>Preclinical Safety Study Design </vt:lpstr>
      <vt:lpstr>ICH recommended preclinical studies enabling FIH trials(1)</vt:lpstr>
      <vt:lpstr>ICH recommended preclinical studies enabling FIH trials(2)</vt:lpstr>
      <vt:lpstr>3. Starting dose selection in FIH trials</vt:lpstr>
      <vt:lpstr>Starting Dose Selection for FIH Trials </vt:lpstr>
      <vt:lpstr> FIH Dose Selection </vt:lpstr>
      <vt:lpstr> FIH Dose Selection (small molecules) </vt:lpstr>
      <vt:lpstr> FIH Dose Selection  (large molecules) </vt:lpstr>
      <vt:lpstr>4.  Study design considerations in FIH trials</vt:lpstr>
      <vt:lpstr>Sample Size and Inclusion of Placebo Subjects in FIH Trials </vt:lpstr>
      <vt:lpstr>Study Population in FIH Trials </vt:lpstr>
      <vt:lpstr>Dose and Dose Escalation Scheme in FIH Trials </vt:lpstr>
      <vt:lpstr>First-in-Human  Study Design: SAD/MAD &amp; Adaptive Approaches </vt:lpstr>
      <vt:lpstr>5. Safety monitoring in FIH trials</vt:lpstr>
      <vt:lpstr>Safety Monitoring in FIH Studies – Key Challenges &amp; Approaches </vt:lpstr>
      <vt:lpstr>Determining MTD &amp; AE Management in FIH Studies </vt:lpstr>
      <vt:lpstr>6. Biomarker assessment in FIH trials</vt:lpstr>
      <vt:lpstr>Biomarker Assessment in FIH Studies – Purpose &amp; Planning</vt:lpstr>
      <vt:lpstr>Biomarker Feasibility, Methods &amp; Compliance</vt:lpstr>
      <vt:lpstr>Risk Mitigation Strategies in FIH Clinical Trials</vt:lpstr>
      <vt:lpstr>Risk Mitigation Strategies in FIH Clinical Trials</vt:lpstr>
      <vt:lpstr>PowerPoint Presentation</vt:lpstr>
      <vt:lpstr>Statistical Considerations in Phase 1 Studies</vt:lpstr>
      <vt:lpstr>Interpretation Challenges and Pitfalls in Phase 1 Studies</vt:lpstr>
      <vt:lpstr>Conclusion: Keep these in mind  for your  first in human trials</vt:lpstr>
      <vt:lpstr>Mentimeter</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Nicola Elliott-Wong</dc:creator>
  <cp:lastModifiedBy>Nicola Elliott-Wong | H3D Foundation</cp:lastModifiedBy>
  <cp:revision>70</cp:revision>
  <dcterms:created xsi:type="dcterms:W3CDTF">2024-08-07T09:26:52Z</dcterms:created>
  <dcterms:modified xsi:type="dcterms:W3CDTF">2025-12-02T12:50:07Z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0x01010044A7C278C36E2B41AFF85E22F7DA9A7A</vt:lpwstr>
  </property>
</Properties>
</file>