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466" r:id="rId5"/>
    <p:sldId id="309" r:id="rId6"/>
    <p:sldId id="470" r:id="rId7"/>
    <p:sldId id="471" r:id="rId8"/>
    <p:sldId id="472" r:id="rId9"/>
    <p:sldId id="480" r:id="rId10"/>
    <p:sldId id="479" r:id="rId11"/>
    <p:sldId id="473" r:id="rId12"/>
    <p:sldId id="474" r:id="rId13"/>
    <p:sldId id="475" r:id="rId14"/>
    <p:sldId id="478" r:id="rId15"/>
    <p:sldId id="4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462EE-6E26-4996-8CCC-F44154BAE3C4}" v="1" dt="2026-04-23T09:44:40.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4:51.562" v="28" actId="20577"/>
      <pc:docMkLst>
        <pc:docMk/>
      </pc:docMkLst>
      <pc:sldChg chg="modSp add mod">
        <pc:chgData name="Godfrey Mayoka" userId="771dd4121b003e55" providerId="LiveId" clId="{A869EEDB-87A6-4766-9811-CC904B2D9138}" dt="2026-04-23T09:44:51.562" v="28" actId="20577"/>
        <pc:sldMkLst>
          <pc:docMk/>
          <pc:sldMk cId="1249928648" sldId="309"/>
        </pc:sldMkLst>
        <pc:spChg chg="mod">
          <ac:chgData name="Godfrey Mayoka" userId="771dd4121b003e55" providerId="LiveId" clId="{A869EEDB-87A6-4766-9811-CC904B2D9138}" dt="2026-04-23T09:44:51.562" v="28" actId="20577"/>
          <ac:spMkLst>
            <pc:docMk/>
            <pc:sldMk cId="1249928648" sldId="309"/>
            <ac:spMk id="6" creationId="{089D05DD-E4CC-7658-5350-A7BE2C3CC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179908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5">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Dose optimizations in pharmacology</a:t>
            </a: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Mwila Mulubwa</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8F7E-8287-6E09-2744-0D849EE99978}"/>
              </a:ext>
            </a:extLst>
          </p:cNvPr>
          <p:cNvSpPr>
            <a:spLocks noGrp="1"/>
          </p:cNvSpPr>
          <p:nvPr>
            <p:ph type="title"/>
          </p:nvPr>
        </p:nvSpPr>
        <p:spPr/>
        <p:txBody>
          <a:bodyPr/>
          <a:lstStyle/>
          <a:p>
            <a:r>
              <a:rPr lang="en-ZA" dirty="0"/>
              <a:t>Summary</a:t>
            </a:r>
          </a:p>
        </p:txBody>
      </p:sp>
      <p:sp>
        <p:nvSpPr>
          <p:cNvPr id="4" name="Content Placeholder 3">
            <a:extLst>
              <a:ext uri="{FF2B5EF4-FFF2-40B4-BE49-F238E27FC236}">
                <a16:creationId xmlns:a16="http://schemas.microsoft.com/office/drawing/2014/main" id="{55040E87-4C08-504D-DA97-6DC46DFE1D8A}"/>
              </a:ext>
            </a:extLst>
          </p:cNvPr>
          <p:cNvSpPr>
            <a:spLocks noGrp="1"/>
          </p:cNvSpPr>
          <p:nvPr>
            <p:ph idx="13"/>
          </p:nvPr>
        </p:nvSpPr>
        <p:spPr/>
        <p:txBody>
          <a:bodyPr/>
          <a:lstStyle/>
          <a:p>
            <a:endParaRPr lang="en-ZA"/>
          </a:p>
        </p:txBody>
      </p:sp>
      <p:sp>
        <p:nvSpPr>
          <p:cNvPr id="8" name="Slide Number Placeholder 1">
            <a:extLst>
              <a:ext uri="{FF2B5EF4-FFF2-40B4-BE49-F238E27FC236}">
                <a16:creationId xmlns:a16="http://schemas.microsoft.com/office/drawing/2014/main" id="{1A2C610C-A99A-EA1C-9BE6-56B51B107D73}"/>
              </a:ext>
            </a:extLst>
          </p:cNvPr>
          <p:cNvSpPr txBox="1">
            <a:spLocks/>
          </p:cNvSpPr>
          <p:nvPr/>
        </p:nvSpPr>
        <p:spPr>
          <a:xfrm>
            <a:off x="449511" y="6415077"/>
            <a:ext cx="455712" cy="2791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1C7D7A-B720-E54B-810D-1054F0EF48CC}" type="slidenum">
              <a:rPr lang="en-US" smtClean="0"/>
              <a:pPr/>
              <a:t>10</a:t>
            </a:fld>
            <a:endParaRPr lang="en-US"/>
          </a:p>
        </p:txBody>
      </p:sp>
      <p:sp>
        <p:nvSpPr>
          <p:cNvPr id="24" name="Title 24">
            <a:extLst>
              <a:ext uri="{FF2B5EF4-FFF2-40B4-BE49-F238E27FC236}">
                <a16:creationId xmlns:a16="http://schemas.microsoft.com/office/drawing/2014/main" id="{509F46F9-5EE3-9220-FE59-05FF842D2C62}"/>
              </a:ext>
            </a:extLst>
          </p:cNvPr>
          <p:cNvSpPr txBox="1">
            <a:spLocks/>
          </p:cNvSpPr>
          <p:nvPr/>
        </p:nvSpPr>
        <p:spPr>
          <a:xfrm>
            <a:off x="838200" y="450662"/>
            <a:ext cx="5175495" cy="5595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endParaRPr lang="en-ZA" dirty="0"/>
          </a:p>
        </p:txBody>
      </p:sp>
      <p:sp>
        <p:nvSpPr>
          <p:cNvPr id="6" name="TextBox 5">
            <a:extLst>
              <a:ext uri="{FF2B5EF4-FFF2-40B4-BE49-F238E27FC236}">
                <a16:creationId xmlns:a16="http://schemas.microsoft.com/office/drawing/2014/main" id="{02753447-AE4D-FE40-78BB-C4EA985EDC74}"/>
              </a:ext>
            </a:extLst>
          </p:cNvPr>
          <p:cNvSpPr txBox="1"/>
          <p:nvPr/>
        </p:nvSpPr>
        <p:spPr>
          <a:xfrm>
            <a:off x="498453" y="1537713"/>
            <a:ext cx="11195093" cy="189128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ZA" sz="2000" dirty="0"/>
              <a:t>Dose optimization ensures maximum therapeutic benefit with minimal risk.</a:t>
            </a:r>
          </a:p>
          <a:p>
            <a:pPr marL="342900" indent="-342900">
              <a:lnSpc>
                <a:spcPct val="150000"/>
              </a:lnSpc>
              <a:buFont typeface="Arial" panose="020B0604020202020204" pitchFamily="34" charset="0"/>
              <a:buChar char="•"/>
            </a:pPr>
            <a:r>
              <a:rPr lang="en-ZA" sz="2000" dirty="0"/>
              <a:t>Exposure–response relationships are central to dose selection.</a:t>
            </a:r>
          </a:p>
          <a:p>
            <a:pPr marL="342900" indent="-342900">
              <a:lnSpc>
                <a:spcPct val="150000"/>
              </a:lnSpc>
              <a:buFont typeface="Arial" panose="020B0604020202020204" pitchFamily="34" charset="0"/>
              <a:buChar char="•"/>
            </a:pPr>
            <a:r>
              <a:rPr lang="en-ZA" sz="2000" dirty="0"/>
              <a:t>PK–PD modelling and Monte Carlo simulation enable data-driven dosing strategies.</a:t>
            </a:r>
          </a:p>
          <a:p>
            <a:pPr marL="342900" indent="-342900">
              <a:lnSpc>
                <a:spcPct val="150000"/>
              </a:lnSpc>
              <a:buFont typeface="Arial" panose="020B0604020202020204" pitchFamily="34" charset="0"/>
              <a:buChar char="•"/>
            </a:pPr>
            <a:r>
              <a:rPr lang="en-ZA" sz="2000" dirty="0"/>
              <a:t>Modern approaches emphasize individualized and precision dosing.</a:t>
            </a:r>
          </a:p>
        </p:txBody>
      </p:sp>
    </p:spTree>
    <p:extLst>
      <p:ext uri="{BB962C8B-B14F-4D97-AF65-F5344CB8AC3E}">
        <p14:creationId xmlns:p14="http://schemas.microsoft.com/office/powerpoint/2010/main" val="410685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3C763-CE9A-81BD-056F-D1788A098A29}"/>
              </a:ext>
            </a:extLst>
          </p:cNvPr>
          <p:cNvSpPr>
            <a:spLocks noGrp="1"/>
          </p:cNvSpPr>
          <p:nvPr>
            <p:ph idx="1"/>
          </p:nvPr>
        </p:nvSpPr>
        <p:spPr>
          <a:xfrm>
            <a:off x="4460032" y="2494694"/>
            <a:ext cx="2453951" cy="934306"/>
          </a:xfrm>
        </p:spPr>
        <p:txBody>
          <a:bodyPr/>
          <a:lstStyle/>
          <a:p>
            <a:pPr marL="0" indent="0">
              <a:buNone/>
            </a:pPr>
            <a:r>
              <a:rPr lang="en-ZA" dirty="0"/>
              <a:t>Thanks!</a:t>
            </a:r>
          </a:p>
        </p:txBody>
      </p:sp>
      <p:sp>
        <p:nvSpPr>
          <p:cNvPr id="4" name="Content Placeholder 3">
            <a:extLst>
              <a:ext uri="{FF2B5EF4-FFF2-40B4-BE49-F238E27FC236}">
                <a16:creationId xmlns:a16="http://schemas.microsoft.com/office/drawing/2014/main" id="{9469A9C5-8F6D-6DAA-4802-BDF79CA2DF78}"/>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5056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12</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Your key idea / concept / question </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[Mwila Mulubwa, H3D University of Cape Town, South Africa]</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a:xfrm>
            <a:off x="643812" y="365125"/>
            <a:ext cx="6827635" cy="645069"/>
          </a:xfrm>
        </p:spPr>
        <p:txBody>
          <a:bodyPr/>
          <a:lstStyle/>
          <a:p>
            <a:r>
              <a:rPr lang="en-ZA" dirty="0"/>
              <a:t>Learning objectives</a:t>
            </a:r>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3</a:t>
            </a:fld>
            <a:endParaRPr lang="en-ZA" dirty="0"/>
          </a:p>
        </p:txBody>
      </p:sp>
      <p:sp>
        <p:nvSpPr>
          <p:cNvPr id="4" name="Rectangle 1">
            <a:extLst>
              <a:ext uri="{FF2B5EF4-FFF2-40B4-BE49-F238E27FC236}">
                <a16:creationId xmlns:a16="http://schemas.microsoft.com/office/drawing/2014/main" id="{447F0964-E02A-9502-DDC4-632A5CF07F86}"/>
              </a:ext>
            </a:extLst>
          </p:cNvPr>
          <p:cNvSpPr>
            <a:spLocks noGrp="1" noChangeArrowheads="1"/>
          </p:cNvSpPr>
          <p:nvPr>
            <p:ph idx="1"/>
          </p:nvPr>
        </p:nvSpPr>
        <p:spPr bwMode="auto">
          <a:xfrm>
            <a:off x="643812" y="1364644"/>
            <a:ext cx="10709988" cy="36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Define dose optimization and explain its importance in drug development and clinical therapeutics.  </a:t>
            </a:r>
          </a:p>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Explain how PK–PD modelling informs dose selection. </a:t>
            </a:r>
          </a:p>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Understand the role of modelling and simulation in clinical trial design. </a:t>
            </a:r>
          </a:p>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Describe Monte Carlo simulation and its application in dose optimization. </a:t>
            </a:r>
          </a:p>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Identify sources of variability and their impact on dosing strategies. </a:t>
            </a:r>
          </a:p>
          <a:p>
            <a:pPr eaLnBrk="0" fontAlgn="base" hangingPunct="0">
              <a:lnSpc>
                <a:spcPct val="150000"/>
              </a:lnSpc>
              <a:spcBef>
                <a:spcPct val="0"/>
              </a:spcBef>
              <a:spcAft>
                <a:spcPts val="600"/>
              </a:spcAft>
            </a:pPr>
            <a:r>
              <a:rPr kumimoji="0" lang="en-US" altLang="en-US" sz="2000" b="0" i="0" u="none" strike="noStrike" cap="none" normalizeH="0" baseline="0" dirty="0">
                <a:ln>
                  <a:noFill/>
                </a:ln>
                <a:solidFill>
                  <a:schemeClr val="tx1"/>
                </a:solidFill>
                <a:effectLst/>
                <a:latin typeface="Arial" panose="020B0604020202020204" pitchFamily="34" charset="0"/>
              </a:rPr>
              <a:t>Apply dose optimization principles to special populations and precision medicine. </a:t>
            </a:r>
          </a:p>
        </p:txBody>
      </p:sp>
    </p:spTree>
    <p:extLst>
      <p:ext uri="{BB962C8B-B14F-4D97-AF65-F5344CB8AC3E}">
        <p14:creationId xmlns:p14="http://schemas.microsoft.com/office/powerpoint/2010/main" val="24666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2D81-6B1D-4B43-3A9A-E6AED69E5FA1}"/>
              </a:ext>
            </a:extLst>
          </p:cNvPr>
          <p:cNvSpPr>
            <a:spLocks noGrp="1"/>
          </p:cNvSpPr>
          <p:nvPr>
            <p:ph type="title"/>
          </p:nvPr>
        </p:nvSpPr>
        <p:spPr/>
        <p:txBody>
          <a:bodyPr>
            <a:normAutofit/>
          </a:bodyPr>
          <a:lstStyle/>
          <a:p>
            <a:r>
              <a:rPr lang="en-ZA" dirty="0"/>
              <a:t>Introduction to dose optimization</a:t>
            </a:r>
          </a:p>
        </p:txBody>
      </p:sp>
      <p:sp>
        <p:nvSpPr>
          <p:cNvPr id="4" name="Content Placeholder 3">
            <a:extLst>
              <a:ext uri="{FF2B5EF4-FFF2-40B4-BE49-F238E27FC236}">
                <a16:creationId xmlns:a16="http://schemas.microsoft.com/office/drawing/2014/main" id="{AC73D267-4DDC-B67D-6B09-17CF5BDBCFEC}"/>
              </a:ext>
            </a:extLst>
          </p:cNvPr>
          <p:cNvSpPr>
            <a:spLocks noGrp="1"/>
          </p:cNvSpPr>
          <p:nvPr>
            <p:ph idx="13"/>
          </p:nvPr>
        </p:nvSpPr>
        <p:spPr/>
        <p:txBody>
          <a:bodyPr/>
          <a:lstStyle/>
          <a:p>
            <a:endParaRPr lang="en-ZA"/>
          </a:p>
        </p:txBody>
      </p:sp>
      <p:sp>
        <p:nvSpPr>
          <p:cNvPr id="5" name="TextBox 4">
            <a:extLst>
              <a:ext uri="{FF2B5EF4-FFF2-40B4-BE49-F238E27FC236}">
                <a16:creationId xmlns:a16="http://schemas.microsoft.com/office/drawing/2014/main" id="{671C27E5-1BC1-1562-A42B-FB9BFAF46754}"/>
              </a:ext>
            </a:extLst>
          </p:cNvPr>
          <p:cNvSpPr txBox="1"/>
          <p:nvPr/>
        </p:nvSpPr>
        <p:spPr>
          <a:xfrm>
            <a:off x="760790" y="1193074"/>
            <a:ext cx="10245011" cy="5492273"/>
          </a:xfrm>
          <a:prstGeom prst="rect">
            <a:avLst/>
          </a:prstGeom>
          <a:noFill/>
        </p:spPr>
        <p:txBody>
          <a:bodyPr wrap="square">
            <a:spAutoFit/>
          </a:bodyPr>
          <a:lstStyle/>
          <a:p>
            <a:pPr>
              <a:lnSpc>
                <a:spcPct val="150000"/>
              </a:lnSpc>
              <a:buNone/>
            </a:pPr>
            <a:r>
              <a:rPr lang="en-ZA" dirty="0"/>
              <a:t>Dose optimization is the process of identifying a dosing regimen that achieves:</a:t>
            </a:r>
          </a:p>
          <a:p>
            <a:pPr marL="342900" indent="-342900">
              <a:lnSpc>
                <a:spcPct val="150000"/>
              </a:lnSpc>
              <a:buFont typeface="Arial" panose="020B0604020202020204" pitchFamily="34" charset="0"/>
              <a:buChar char="•"/>
            </a:pPr>
            <a:r>
              <a:rPr lang="en-ZA" b="1" dirty="0"/>
              <a:t>Maximum efficacy</a:t>
            </a:r>
            <a:r>
              <a:rPr lang="en-ZA" dirty="0"/>
              <a:t> </a:t>
            </a:r>
          </a:p>
          <a:p>
            <a:pPr marL="342900" indent="-342900">
              <a:lnSpc>
                <a:spcPct val="150000"/>
              </a:lnSpc>
              <a:buFont typeface="Arial" panose="020B0604020202020204" pitchFamily="34" charset="0"/>
              <a:buChar char="•"/>
            </a:pPr>
            <a:r>
              <a:rPr lang="en-ZA" b="1" dirty="0"/>
              <a:t>Minimum toxicity</a:t>
            </a:r>
            <a:r>
              <a:rPr lang="en-ZA" dirty="0"/>
              <a:t> </a:t>
            </a:r>
          </a:p>
          <a:p>
            <a:pPr marL="342900" indent="-342900">
              <a:lnSpc>
                <a:spcPct val="150000"/>
              </a:lnSpc>
              <a:buFont typeface="Arial" panose="020B0604020202020204" pitchFamily="34" charset="0"/>
              <a:buChar char="•"/>
            </a:pPr>
            <a:r>
              <a:rPr lang="en-ZA" b="1" dirty="0"/>
              <a:t>Consistent therapeutic outcomes across patients</a:t>
            </a:r>
            <a:r>
              <a:rPr lang="en-ZA" dirty="0"/>
              <a:t> </a:t>
            </a:r>
          </a:p>
          <a:p>
            <a:pPr>
              <a:lnSpc>
                <a:spcPct val="150000"/>
              </a:lnSpc>
            </a:pPr>
            <a:r>
              <a:rPr lang="en-ZA" dirty="0"/>
              <a:t>It integrates:</a:t>
            </a:r>
          </a:p>
          <a:p>
            <a:pPr marL="342900" indent="-342900">
              <a:lnSpc>
                <a:spcPct val="150000"/>
              </a:lnSpc>
              <a:buFont typeface="Arial" panose="020B0604020202020204" pitchFamily="34" charset="0"/>
              <a:buChar char="•"/>
            </a:pPr>
            <a:r>
              <a:rPr lang="en-ZA" dirty="0"/>
              <a:t>Pharmacokinetics (PK) </a:t>
            </a:r>
          </a:p>
          <a:p>
            <a:pPr marL="342900" indent="-342900">
              <a:lnSpc>
                <a:spcPct val="150000"/>
              </a:lnSpc>
              <a:buFont typeface="Arial" panose="020B0604020202020204" pitchFamily="34" charset="0"/>
              <a:buChar char="•"/>
            </a:pPr>
            <a:r>
              <a:rPr lang="en-ZA" dirty="0"/>
              <a:t>Pharmacodynamics (PD) </a:t>
            </a:r>
          </a:p>
          <a:p>
            <a:pPr marL="342900" indent="-342900">
              <a:lnSpc>
                <a:spcPct val="150000"/>
              </a:lnSpc>
              <a:buFont typeface="Arial" panose="020B0604020202020204" pitchFamily="34" charset="0"/>
              <a:buChar char="•"/>
            </a:pPr>
            <a:r>
              <a:rPr lang="en-ZA" dirty="0"/>
              <a:t>Patient variability</a:t>
            </a:r>
          </a:p>
          <a:p>
            <a:pPr>
              <a:lnSpc>
                <a:spcPct val="150000"/>
              </a:lnSpc>
            </a:pPr>
            <a:r>
              <a:rPr lang="en-ZA" b="1" dirty="0"/>
              <a:t>Concept</a:t>
            </a:r>
          </a:p>
          <a:p>
            <a:pPr marL="285750" indent="-285750">
              <a:lnSpc>
                <a:spcPct val="150000"/>
              </a:lnSpc>
              <a:buFont typeface="Arial" panose="020B0604020202020204" pitchFamily="34" charset="0"/>
              <a:buChar char="•"/>
            </a:pPr>
            <a:r>
              <a:rPr lang="en-ZA" dirty="0"/>
              <a:t>Links </a:t>
            </a:r>
            <a:r>
              <a:rPr lang="en-ZA" b="1" dirty="0"/>
              <a:t>drug exposure</a:t>
            </a:r>
            <a:r>
              <a:rPr lang="en-ZA" dirty="0"/>
              <a:t> (e.g., concentration, AUC, </a:t>
            </a:r>
            <a:r>
              <a:rPr lang="en-ZA" dirty="0" err="1"/>
              <a:t>Cmax</a:t>
            </a:r>
            <a:r>
              <a:rPr lang="en-ZA" dirty="0"/>
              <a:t>) to: </a:t>
            </a:r>
          </a:p>
          <a:p>
            <a:pPr marL="742950" lvl="1" indent="-285750">
              <a:lnSpc>
                <a:spcPct val="150000"/>
              </a:lnSpc>
              <a:buFont typeface="Arial" panose="020B0604020202020204" pitchFamily="34" charset="0"/>
              <a:buChar char="•"/>
            </a:pPr>
            <a:r>
              <a:rPr lang="en-ZA" dirty="0"/>
              <a:t>Efficacy </a:t>
            </a:r>
          </a:p>
          <a:p>
            <a:pPr marL="742950" lvl="1" indent="-285750">
              <a:lnSpc>
                <a:spcPct val="150000"/>
              </a:lnSpc>
              <a:buFont typeface="Arial" panose="020B0604020202020204" pitchFamily="34" charset="0"/>
              <a:buChar char="•"/>
            </a:pPr>
            <a:r>
              <a:rPr lang="en-ZA" dirty="0"/>
              <a:t>Safety</a:t>
            </a:r>
          </a:p>
          <a:p>
            <a:pPr>
              <a:lnSpc>
                <a:spcPct val="150000"/>
              </a:lnSpc>
            </a:pPr>
            <a:endParaRPr lang="en-ZA" sz="2000" dirty="0"/>
          </a:p>
        </p:txBody>
      </p:sp>
    </p:spTree>
    <p:extLst>
      <p:ext uri="{BB962C8B-B14F-4D97-AF65-F5344CB8AC3E}">
        <p14:creationId xmlns:p14="http://schemas.microsoft.com/office/powerpoint/2010/main" val="376363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D665-CFDE-88C4-FE88-9F87E7A91B11}"/>
              </a:ext>
            </a:extLst>
          </p:cNvPr>
          <p:cNvSpPr>
            <a:spLocks noGrp="1"/>
          </p:cNvSpPr>
          <p:nvPr>
            <p:ph type="title"/>
          </p:nvPr>
        </p:nvSpPr>
        <p:spPr>
          <a:xfrm>
            <a:off x="334876" y="369480"/>
            <a:ext cx="7671318" cy="645069"/>
          </a:xfrm>
        </p:spPr>
        <p:txBody>
          <a:bodyPr>
            <a:normAutofit/>
          </a:bodyPr>
          <a:lstStyle/>
          <a:p>
            <a:r>
              <a:rPr lang="en-ZA" dirty="0"/>
              <a:t>Therapeutic window</a:t>
            </a:r>
          </a:p>
        </p:txBody>
      </p:sp>
      <p:sp>
        <p:nvSpPr>
          <p:cNvPr id="3" name="Content Placeholder 2">
            <a:extLst>
              <a:ext uri="{FF2B5EF4-FFF2-40B4-BE49-F238E27FC236}">
                <a16:creationId xmlns:a16="http://schemas.microsoft.com/office/drawing/2014/main" id="{438BD419-C638-5DC6-AE14-F4F448F5D01F}"/>
              </a:ext>
            </a:extLst>
          </p:cNvPr>
          <p:cNvSpPr>
            <a:spLocks noGrp="1"/>
          </p:cNvSpPr>
          <p:nvPr>
            <p:ph idx="1"/>
          </p:nvPr>
        </p:nvSpPr>
        <p:spPr>
          <a:xfrm>
            <a:off x="334876" y="1193074"/>
            <a:ext cx="5694143" cy="4983889"/>
          </a:xfrm>
        </p:spPr>
        <p:txBody>
          <a:bodyPr>
            <a:normAutofit/>
          </a:bodyPr>
          <a:lstStyle/>
          <a:p>
            <a:pPr marL="0" indent="0">
              <a:lnSpc>
                <a:spcPct val="150000"/>
              </a:lnSpc>
              <a:buNone/>
            </a:pPr>
            <a:r>
              <a:rPr lang="en-ZA" sz="2000" dirty="0"/>
              <a:t>Range between: </a:t>
            </a:r>
          </a:p>
          <a:p>
            <a:pPr>
              <a:lnSpc>
                <a:spcPct val="150000"/>
              </a:lnSpc>
            </a:pPr>
            <a:r>
              <a:rPr lang="en-ZA" sz="2000" dirty="0"/>
              <a:t>Minimum effective concentration (MEC) </a:t>
            </a:r>
          </a:p>
          <a:p>
            <a:pPr>
              <a:lnSpc>
                <a:spcPct val="150000"/>
              </a:lnSpc>
            </a:pPr>
            <a:r>
              <a:rPr lang="en-ZA" sz="2000" dirty="0"/>
              <a:t>Minimum toxic concentration (MTC) </a:t>
            </a:r>
          </a:p>
          <a:p>
            <a:pPr marL="0" indent="0">
              <a:lnSpc>
                <a:spcPct val="150000"/>
              </a:lnSpc>
              <a:buNone/>
            </a:pPr>
            <a:r>
              <a:rPr lang="en-ZA" sz="2000" b="1" dirty="0"/>
              <a:t>Example: </a:t>
            </a:r>
          </a:p>
          <a:p>
            <a:pPr>
              <a:lnSpc>
                <a:spcPct val="150000"/>
              </a:lnSpc>
            </a:pPr>
            <a:r>
              <a:rPr lang="en-ZA" sz="2000" dirty="0"/>
              <a:t>Narrow therapeutic index drugs such as Warfarin require careful dose optimization.</a:t>
            </a:r>
          </a:p>
          <a:p>
            <a:pPr marL="0" indent="0">
              <a:buNone/>
            </a:pPr>
            <a:r>
              <a:rPr lang="en-ZA" sz="2000" dirty="0"/>
              <a:t>Helps identify:</a:t>
            </a:r>
          </a:p>
          <a:p>
            <a:pPr lvl="1"/>
            <a:r>
              <a:rPr lang="en-ZA" sz="1600" dirty="0"/>
              <a:t>Target exposure range </a:t>
            </a:r>
          </a:p>
          <a:p>
            <a:pPr lvl="1"/>
            <a:r>
              <a:rPr lang="en-ZA" sz="1600" dirty="0"/>
              <a:t>Plateau of therapeutic effect</a:t>
            </a:r>
          </a:p>
          <a:p>
            <a:pPr>
              <a:lnSpc>
                <a:spcPct val="150000"/>
              </a:lnSpc>
            </a:pPr>
            <a:endParaRPr lang="en-ZA" sz="2000" dirty="0"/>
          </a:p>
          <a:p>
            <a:pPr marL="0" indent="0">
              <a:buNone/>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A3D7B149-80CF-D246-EDA0-01555AF8E46D}"/>
              </a:ext>
            </a:extLst>
          </p:cNvPr>
          <p:cNvSpPr>
            <a:spLocks noGrp="1"/>
          </p:cNvSpPr>
          <p:nvPr>
            <p:ph idx="13"/>
          </p:nvPr>
        </p:nvSpPr>
        <p:spPr/>
        <p:txBody>
          <a:bodyPr/>
          <a:lstStyle/>
          <a:p>
            <a:endParaRPr lang="en-ZA"/>
          </a:p>
        </p:txBody>
      </p:sp>
      <p:pic>
        <p:nvPicPr>
          <p:cNvPr id="2050" name="Picture 2" descr="Therapeutic window and therapeutic index are defined according to the... |  Download Scientific Diagram">
            <a:extLst>
              <a:ext uri="{FF2B5EF4-FFF2-40B4-BE49-F238E27FC236}">
                <a16:creationId xmlns:a16="http://schemas.microsoft.com/office/drawing/2014/main" id="{51A3AB68-7AD2-F7B2-1622-21774F861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019" y="2323720"/>
            <a:ext cx="5280918" cy="1602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96EF0A-7FFD-A3EE-0FBB-3CC3DC6C84BD}"/>
              </a:ext>
            </a:extLst>
          </p:cNvPr>
          <p:cNvSpPr txBox="1"/>
          <p:nvPr/>
        </p:nvSpPr>
        <p:spPr>
          <a:xfrm>
            <a:off x="6096000" y="4011852"/>
            <a:ext cx="5987143" cy="646331"/>
          </a:xfrm>
          <a:prstGeom prst="rect">
            <a:avLst/>
          </a:prstGeom>
          <a:noFill/>
        </p:spPr>
        <p:txBody>
          <a:bodyPr wrap="square">
            <a:spAutoFit/>
          </a:bodyPr>
          <a:lstStyle/>
          <a:p>
            <a:r>
              <a:rPr lang="en-ZA" sz="1200" b="0" i="0" dirty="0">
                <a:solidFill>
                  <a:srgbClr val="222222"/>
                </a:solidFill>
                <a:effectLst/>
                <a:latin typeface="Arial" panose="020B0604020202020204" pitchFamily="34" charset="0"/>
              </a:rPr>
              <a:t>Image: Yeung, </a:t>
            </a:r>
            <a:r>
              <a:rPr lang="en-ZA" sz="1200" dirty="0">
                <a:solidFill>
                  <a:srgbClr val="222222"/>
                </a:solidFill>
                <a:latin typeface="Arial" panose="020B0604020202020204" pitchFamily="34" charset="0"/>
              </a:rPr>
              <a:t>et al</a:t>
            </a:r>
            <a:r>
              <a:rPr lang="en-ZA" sz="1200" b="0" i="0" dirty="0">
                <a:solidFill>
                  <a:srgbClr val="222222"/>
                </a:solidFill>
                <a:effectLst/>
                <a:latin typeface="Arial" panose="020B0604020202020204" pitchFamily="34" charset="0"/>
              </a:rPr>
              <a:t>., (2024). Pharmacokinetic and pharmacodynamic principles: unique considerations for optimal design of neonatal clinical trials. </a:t>
            </a:r>
            <a:r>
              <a:rPr lang="en-ZA" sz="1200" b="0" i="1" dirty="0">
                <a:solidFill>
                  <a:srgbClr val="222222"/>
                </a:solidFill>
                <a:effectLst/>
                <a:latin typeface="Arial" panose="020B0604020202020204" pitchFamily="34" charset="0"/>
              </a:rPr>
              <a:t>Frontiers in </a:t>
            </a:r>
            <a:r>
              <a:rPr lang="en-ZA" sz="1200" b="0" i="1" dirty="0" err="1">
                <a:solidFill>
                  <a:srgbClr val="222222"/>
                </a:solidFill>
                <a:effectLst/>
                <a:latin typeface="Arial" panose="020B0604020202020204" pitchFamily="34" charset="0"/>
              </a:rPr>
              <a:t>Pediatrics</a:t>
            </a:r>
            <a:r>
              <a:rPr lang="en-ZA" sz="1200" b="0" i="0" dirty="0">
                <a:solidFill>
                  <a:srgbClr val="222222"/>
                </a:solidFill>
                <a:effectLst/>
                <a:latin typeface="Arial" panose="020B0604020202020204" pitchFamily="34" charset="0"/>
              </a:rPr>
              <a:t>.</a:t>
            </a:r>
            <a:endParaRPr lang="en-ZA" sz="1200" dirty="0"/>
          </a:p>
        </p:txBody>
      </p:sp>
    </p:spTree>
    <p:extLst>
      <p:ext uri="{BB962C8B-B14F-4D97-AF65-F5344CB8AC3E}">
        <p14:creationId xmlns:p14="http://schemas.microsoft.com/office/powerpoint/2010/main" val="11946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B6CA-3489-BC04-3E84-8C5E6D661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E8CD6-F006-AA18-EFBC-57E1DD2E4ABD}"/>
              </a:ext>
            </a:extLst>
          </p:cNvPr>
          <p:cNvSpPr>
            <a:spLocks noGrp="1"/>
          </p:cNvSpPr>
          <p:nvPr>
            <p:ph type="title"/>
          </p:nvPr>
        </p:nvSpPr>
        <p:spPr>
          <a:xfrm>
            <a:off x="838200" y="365125"/>
            <a:ext cx="8417767" cy="645069"/>
          </a:xfrm>
        </p:spPr>
        <p:txBody>
          <a:bodyPr>
            <a:normAutofit/>
          </a:bodyPr>
          <a:lstStyle/>
          <a:p>
            <a:r>
              <a:rPr lang="en-ZA" dirty="0"/>
              <a:t>PK–PD modelling in dose optimization</a:t>
            </a:r>
          </a:p>
        </p:txBody>
      </p:sp>
      <p:sp>
        <p:nvSpPr>
          <p:cNvPr id="3" name="Content Placeholder 2">
            <a:extLst>
              <a:ext uri="{FF2B5EF4-FFF2-40B4-BE49-F238E27FC236}">
                <a16:creationId xmlns:a16="http://schemas.microsoft.com/office/drawing/2014/main" id="{BE7951C0-097B-8D92-7D5F-D659D6BF90DF}"/>
              </a:ext>
            </a:extLst>
          </p:cNvPr>
          <p:cNvSpPr>
            <a:spLocks noGrp="1"/>
          </p:cNvSpPr>
          <p:nvPr>
            <p:ph idx="1"/>
          </p:nvPr>
        </p:nvSpPr>
        <p:spPr>
          <a:xfrm>
            <a:off x="334876" y="2519265"/>
            <a:ext cx="11430404" cy="3657698"/>
          </a:xfrm>
        </p:spPr>
        <p:txBody>
          <a:bodyPr/>
          <a:lstStyle/>
          <a:p>
            <a:pPr marL="0" lvl="0" indent="0">
              <a:lnSpc>
                <a:spcPct val="107000"/>
              </a:lnSpc>
              <a:spcAft>
                <a:spcPts val="800"/>
              </a:spcAft>
              <a:buSzPts val="1000"/>
              <a:buNone/>
              <a:tabLst>
                <a:tab pos="4572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4" name="Content Placeholder 3">
            <a:extLst>
              <a:ext uri="{FF2B5EF4-FFF2-40B4-BE49-F238E27FC236}">
                <a16:creationId xmlns:a16="http://schemas.microsoft.com/office/drawing/2014/main" id="{ADB8EDA1-71A5-99C9-482D-CAA277C42561}"/>
              </a:ext>
            </a:extLst>
          </p:cNvPr>
          <p:cNvSpPr>
            <a:spLocks noGrp="1"/>
          </p:cNvSpPr>
          <p:nvPr>
            <p:ph idx="13"/>
          </p:nvPr>
        </p:nvSpPr>
        <p:spPr/>
        <p:txBody>
          <a:bodyPr/>
          <a:lstStyle/>
          <a:p>
            <a:endParaRPr lang="en-ZA"/>
          </a:p>
        </p:txBody>
      </p:sp>
      <p:sp>
        <p:nvSpPr>
          <p:cNvPr id="8" name="TextBox 7">
            <a:extLst>
              <a:ext uri="{FF2B5EF4-FFF2-40B4-BE49-F238E27FC236}">
                <a16:creationId xmlns:a16="http://schemas.microsoft.com/office/drawing/2014/main" id="{01632A96-2092-4B65-A420-3E5F75486768}"/>
              </a:ext>
            </a:extLst>
          </p:cNvPr>
          <p:cNvSpPr txBox="1"/>
          <p:nvPr/>
        </p:nvSpPr>
        <p:spPr>
          <a:xfrm>
            <a:off x="838199" y="1297361"/>
            <a:ext cx="10479833" cy="397738"/>
          </a:xfrm>
          <a:prstGeom prst="rect">
            <a:avLst/>
          </a:prstGeom>
          <a:noFill/>
        </p:spPr>
        <p:txBody>
          <a:bodyPr wrap="square">
            <a:spAutoFit/>
          </a:bodyPr>
          <a:lstStyle/>
          <a:p>
            <a:pPr>
              <a:lnSpc>
                <a:spcPct val="107000"/>
              </a:lnSpc>
              <a:spcAft>
                <a:spcPts val="800"/>
              </a:spcAft>
            </a:pPr>
            <a:r>
              <a:rPr lang="en-ZA" sz="2000" kern="100" dirty="0">
                <a:effectLst/>
                <a:latin typeface="Arial" panose="020B0604020202020204" pitchFamily="34" charset="0"/>
                <a:ea typeface="Aptos" panose="020B00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2E1C3CAA-7E39-B9BE-45DF-19828ECD7CD7}"/>
              </a:ext>
            </a:extLst>
          </p:cNvPr>
          <p:cNvSpPr txBox="1"/>
          <p:nvPr/>
        </p:nvSpPr>
        <p:spPr>
          <a:xfrm>
            <a:off x="679580" y="1331611"/>
            <a:ext cx="10832840" cy="5035353"/>
          </a:xfrm>
          <a:prstGeom prst="rect">
            <a:avLst/>
          </a:prstGeom>
          <a:noFill/>
        </p:spPr>
        <p:txBody>
          <a:bodyPr wrap="square">
            <a:spAutoFit/>
          </a:bodyPr>
          <a:lstStyle/>
          <a:p>
            <a:pPr>
              <a:lnSpc>
                <a:spcPct val="150000"/>
              </a:lnSpc>
              <a:buNone/>
            </a:pPr>
            <a:r>
              <a:rPr lang="en-ZA" b="1" dirty="0"/>
              <a:t>Why Modelling Matters</a:t>
            </a:r>
          </a:p>
          <a:p>
            <a:pPr marL="285750" indent="-285750">
              <a:lnSpc>
                <a:spcPct val="150000"/>
              </a:lnSpc>
              <a:buFont typeface="Arial" panose="020B0604020202020204" pitchFamily="34" charset="0"/>
              <a:buChar char="•"/>
            </a:pPr>
            <a:r>
              <a:rPr lang="en-ZA" dirty="0"/>
              <a:t>Predicts outcomes under different dosing regimens </a:t>
            </a:r>
          </a:p>
          <a:p>
            <a:pPr marL="285750" indent="-285750">
              <a:lnSpc>
                <a:spcPct val="150000"/>
              </a:lnSpc>
              <a:buFont typeface="Arial" panose="020B0604020202020204" pitchFamily="34" charset="0"/>
              <a:buChar char="•"/>
            </a:pPr>
            <a:r>
              <a:rPr lang="en-ZA" dirty="0"/>
              <a:t>Reduces reliance on empirical trial-and-error approaches </a:t>
            </a:r>
          </a:p>
          <a:p>
            <a:pPr marL="285750" indent="-285750">
              <a:lnSpc>
                <a:spcPct val="150000"/>
              </a:lnSpc>
              <a:buFont typeface="Arial" panose="020B0604020202020204" pitchFamily="34" charset="0"/>
              <a:buChar char="•"/>
            </a:pPr>
            <a:r>
              <a:rPr lang="en-ZA" dirty="0"/>
              <a:t>Supports decision-making in early and late development</a:t>
            </a:r>
          </a:p>
          <a:p>
            <a:pPr>
              <a:lnSpc>
                <a:spcPct val="150000"/>
              </a:lnSpc>
            </a:pPr>
            <a:r>
              <a:rPr lang="en-ZA" b="1" dirty="0"/>
              <a:t>Types of Models Used</a:t>
            </a:r>
          </a:p>
          <a:p>
            <a:pPr marL="285750" indent="-285750">
              <a:lnSpc>
                <a:spcPct val="150000"/>
              </a:lnSpc>
              <a:buFont typeface="Arial" panose="020B0604020202020204" pitchFamily="34" charset="0"/>
              <a:buChar char="•"/>
            </a:pPr>
            <a:r>
              <a:rPr lang="en-ZA" dirty="0"/>
              <a:t>Population PK models → describe variability </a:t>
            </a:r>
          </a:p>
          <a:p>
            <a:pPr marL="285750" indent="-285750">
              <a:lnSpc>
                <a:spcPct val="150000"/>
              </a:lnSpc>
              <a:buFont typeface="Arial" panose="020B0604020202020204" pitchFamily="34" charset="0"/>
              <a:buChar char="•"/>
            </a:pPr>
            <a:r>
              <a:rPr lang="en-ZA" dirty="0"/>
              <a:t>PK–PD models → link exposure to response </a:t>
            </a:r>
          </a:p>
          <a:p>
            <a:pPr marL="285750" indent="-285750">
              <a:lnSpc>
                <a:spcPct val="150000"/>
              </a:lnSpc>
              <a:buFont typeface="Arial" panose="020B0604020202020204" pitchFamily="34" charset="0"/>
              <a:buChar char="•"/>
            </a:pPr>
            <a:r>
              <a:rPr lang="en-ZA" dirty="0"/>
              <a:t>Disease progression models → separate drug effect from disease</a:t>
            </a:r>
          </a:p>
          <a:p>
            <a:pPr>
              <a:lnSpc>
                <a:spcPct val="150000"/>
              </a:lnSpc>
            </a:pPr>
            <a:r>
              <a:rPr lang="en-ZA" b="1" dirty="0"/>
              <a:t>Key Outputs</a:t>
            </a:r>
          </a:p>
          <a:p>
            <a:pPr marL="285750" indent="-285750">
              <a:lnSpc>
                <a:spcPct val="150000"/>
              </a:lnSpc>
              <a:buFont typeface="Arial" panose="020B0604020202020204" pitchFamily="34" charset="0"/>
              <a:buChar char="•"/>
            </a:pPr>
            <a:r>
              <a:rPr lang="en-ZA" dirty="0"/>
              <a:t>Optimal dose and dosing interval </a:t>
            </a:r>
          </a:p>
          <a:p>
            <a:pPr marL="285750" indent="-285750">
              <a:lnSpc>
                <a:spcPct val="150000"/>
              </a:lnSpc>
              <a:buFont typeface="Arial" panose="020B0604020202020204" pitchFamily="34" charset="0"/>
              <a:buChar char="•"/>
            </a:pPr>
            <a:r>
              <a:rPr lang="en-ZA" dirty="0"/>
              <a:t>Probability of target attainment (PTA) </a:t>
            </a:r>
          </a:p>
          <a:p>
            <a:pPr marL="285750" indent="-285750">
              <a:lnSpc>
                <a:spcPct val="150000"/>
              </a:lnSpc>
              <a:buFont typeface="Arial" panose="020B0604020202020204" pitchFamily="34" charset="0"/>
              <a:buChar char="•"/>
            </a:pPr>
            <a:r>
              <a:rPr lang="en-ZA" dirty="0"/>
              <a:t>Risk–benefit profile </a:t>
            </a:r>
          </a:p>
        </p:txBody>
      </p:sp>
    </p:spTree>
    <p:extLst>
      <p:ext uri="{BB962C8B-B14F-4D97-AF65-F5344CB8AC3E}">
        <p14:creationId xmlns:p14="http://schemas.microsoft.com/office/powerpoint/2010/main" val="39616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B1E1-AB54-54D4-DF14-35B114F9577B}"/>
              </a:ext>
            </a:extLst>
          </p:cNvPr>
          <p:cNvSpPr>
            <a:spLocks noGrp="1"/>
          </p:cNvSpPr>
          <p:nvPr>
            <p:ph type="title"/>
          </p:nvPr>
        </p:nvSpPr>
        <p:spPr/>
        <p:txBody>
          <a:bodyPr/>
          <a:lstStyle/>
          <a:p>
            <a:r>
              <a:rPr lang="en-ZA" dirty="0"/>
              <a:t>Modelling in clinical trial design</a:t>
            </a:r>
          </a:p>
        </p:txBody>
      </p:sp>
      <p:sp>
        <p:nvSpPr>
          <p:cNvPr id="4" name="Content Placeholder 3">
            <a:extLst>
              <a:ext uri="{FF2B5EF4-FFF2-40B4-BE49-F238E27FC236}">
                <a16:creationId xmlns:a16="http://schemas.microsoft.com/office/drawing/2014/main" id="{35C3B1A1-B761-C0F7-BA38-7F0C2A590196}"/>
              </a:ext>
            </a:extLst>
          </p:cNvPr>
          <p:cNvSpPr>
            <a:spLocks noGrp="1"/>
          </p:cNvSpPr>
          <p:nvPr>
            <p:ph idx="13"/>
          </p:nvPr>
        </p:nvSpPr>
        <p:spPr/>
        <p:txBody>
          <a:bodyPr/>
          <a:lstStyle/>
          <a:p>
            <a:endParaRPr lang="en-ZA"/>
          </a:p>
        </p:txBody>
      </p:sp>
      <p:sp>
        <p:nvSpPr>
          <p:cNvPr id="8" name="Content Placeholder 7">
            <a:extLst>
              <a:ext uri="{FF2B5EF4-FFF2-40B4-BE49-F238E27FC236}">
                <a16:creationId xmlns:a16="http://schemas.microsoft.com/office/drawing/2014/main" id="{0A485693-04BE-257B-3AB3-B800293A739C}"/>
              </a:ext>
            </a:extLst>
          </p:cNvPr>
          <p:cNvSpPr>
            <a:spLocks noGrp="1"/>
          </p:cNvSpPr>
          <p:nvPr>
            <p:ph idx="1"/>
          </p:nvPr>
        </p:nvSpPr>
        <p:spPr>
          <a:xfrm>
            <a:off x="380798" y="1193074"/>
            <a:ext cx="11430404" cy="4983889"/>
          </a:xfrm>
        </p:spPr>
        <p:txBody>
          <a:bodyPr>
            <a:normAutofit/>
          </a:bodyPr>
          <a:lstStyle/>
          <a:p>
            <a:pPr marL="0" indent="0">
              <a:lnSpc>
                <a:spcPct val="100000"/>
              </a:lnSpc>
              <a:buNone/>
            </a:pPr>
            <a:r>
              <a:rPr lang="en-ZA" sz="2000" b="1" dirty="0"/>
              <a:t>Model-Informed Drug Development (MIDD)</a:t>
            </a:r>
          </a:p>
          <a:p>
            <a:pPr>
              <a:lnSpc>
                <a:spcPct val="100000"/>
              </a:lnSpc>
            </a:pPr>
            <a:r>
              <a:rPr lang="en-ZA" sz="2000" dirty="0"/>
              <a:t>Integrates modelling into: </a:t>
            </a:r>
          </a:p>
          <a:p>
            <a:pPr lvl="1">
              <a:lnSpc>
                <a:spcPct val="100000"/>
              </a:lnSpc>
            </a:pPr>
            <a:r>
              <a:rPr lang="en-ZA" sz="1600" dirty="0"/>
              <a:t>First-in-human dose selection </a:t>
            </a:r>
          </a:p>
          <a:p>
            <a:pPr lvl="1">
              <a:lnSpc>
                <a:spcPct val="100000"/>
              </a:lnSpc>
            </a:pPr>
            <a:r>
              <a:rPr lang="en-ZA" sz="1600" dirty="0"/>
              <a:t>Dose-escalation strategies </a:t>
            </a:r>
          </a:p>
          <a:p>
            <a:pPr lvl="1">
              <a:lnSpc>
                <a:spcPct val="100000"/>
              </a:lnSpc>
            </a:pPr>
            <a:r>
              <a:rPr lang="en-ZA" sz="1600" dirty="0"/>
              <a:t>Phase II/III trial design</a:t>
            </a:r>
            <a:endParaRPr lang="en-ZA" sz="2000" b="1" dirty="0"/>
          </a:p>
          <a:p>
            <a:pPr marL="0" indent="0">
              <a:lnSpc>
                <a:spcPct val="100000"/>
              </a:lnSpc>
              <a:buNone/>
            </a:pPr>
            <a:r>
              <a:rPr lang="en-ZA" sz="2000" b="1" dirty="0"/>
              <a:t>Applications in trial design</a:t>
            </a:r>
          </a:p>
          <a:p>
            <a:pPr lvl="1">
              <a:lnSpc>
                <a:spcPct val="100000"/>
              </a:lnSpc>
            </a:pPr>
            <a:r>
              <a:rPr lang="en-ZA" sz="1600" dirty="0"/>
              <a:t>Dose selection: Identify doses likely to achieve target exposure </a:t>
            </a:r>
          </a:p>
          <a:p>
            <a:pPr lvl="1">
              <a:lnSpc>
                <a:spcPct val="100000"/>
              </a:lnSpc>
            </a:pPr>
            <a:r>
              <a:rPr lang="en-ZA" sz="1600" dirty="0"/>
              <a:t>Adaptive designs: Modify doses based on interim results </a:t>
            </a:r>
          </a:p>
          <a:p>
            <a:pPr lvl="1">
              <a:lnSpc>
                <a:spcPct val="100000"/>
              </a:lnSpc>
            </a:pPr>
            <a:r>
              <a:rPr lang="en-ZA" sz="1600" dirty="0"/>
              <a:t>Sample size optimization: Reduce cost and duration</a:t>
            </a:r>
          </a:p>
          <a:p>
            <a:pPr marL="0" indent="0">
              <a:lnSpc>
                <a:spcPct val="100000"/>
              </a:lnSpc>
              <a:buNone/>
            </a:pPr>
            <a:r>
              <a:rPr lang="en-ZA" sz="2000" b="1" dirty="0"/>
              <a:t>Simulation-based trial design</a:t>
            </a:r>
          </a:p>
          <a:p>
            <a:pPr>
              <a:lnSpc>
                <a:spcPct val="100000"/>
              </a:lnSpc>
            </a:pPr>
            <a:r>
              <a:rPr lang="en-ZA" sz="2000" dirty="0"/>
              <a:t>Virtual populations used to: </a:t>
            </a:r>
          </a:p>
          <a:p>
            <a:pPr lvl="1">
              <a:lnSpc>
                <a:spcPct val="100000"/>
              </a:lnSpc>
            </a:pPr>
            <a:r>
              <a:rPr lang="en-ZA" sz="1600" dirty="0"/>
              <a:t>Predict trial outcomes </a:t>
            </a:r>
          </a:p>
          <a:p>
            <a:pPr lvl="1">
              <a:lnSpc>
                <a:spcPct val="100000"/>
              </a:lnSpc>
            </a:pPr>
            <a:r>
              <a:rPr lang="en-ZA" sz="1600" dirty="0"/>
              <a:t>Compare dosing strategies </a:t>
            </a:r>
          </a:p>
          <a:p>
            <a:pPr lvl="1">
              <a:lnSpc>
                <a:spcPct val="100000"/>
              </a:lnSpc>
            </a:pPr>
            <a:r>
              <a:rPr lang="en-ZA" sz="1600" dirty="0"/>
              <a:t>Evaluate success probability</a:t>
            </a:r>
          </a:p>
          <a:p>
            <a:endParaRPr lang="en-ZA" sz="2000" dirty="0"/>
          </a:p>
          <a:p>
            <a:endParaRPr lang="en-ZA" dirty="0"/>
          </a:p>
        </p:txBody>
      </p:sp>
    </p:spTree>
    <p:extLst>
      <p:ext uri="{BB962C8B-B14F-4D97-AF65-F5344CB8AC3E}">
        <p14:creationId xmlns:p14="http://schemas.microsoft.com/office/powerpoint/2010/main" val="237525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F8A5-8F0A-CC17-7690-3986315FC469}"/>
              </a:ext>
            </a:extLst>
          </p:cNvPr>
          <p:cNvSpPr>
            <a:spLocks noGrp="1"/>
          </p:cNvSpPr>
          <p:nvPr>
            <p:ph type="title"/>
          </p:nvPr>
        </p:nvSpPr>
        <p:spPr>
          <a:xfrm>
            <a:off x="334876" y="369479"/>
            <a:ext cx="9819602" cy="645069"/>
          </a:xfrm>
        </p:spPr>
        <p:txBody>
          <a:bodyPr>
            <a:normAutofit/>
          </a:bodyPr>
          <a:lstStyle/>
          <a:p>
            <a:r>
              <a:rPr lang="en-ZA" dirty="0"/>
              <a:t>Monte Carlo simulation in dose optimization</a:t>
            </a:r>
          </a:p>
        </p:txBody>
      </p:sp>
      <p:sp>
        <p:nvSpPr>
          <p:cNvPr id="3" name="Content Placeholder 2">
            <a:extLst>
              <a:ext uri="{FF2B5EF4-FFF2-40B4-BE49-F238E27FC236}">
                <a16:creationId xmlns:a16="http://schemas.microsoft.com/office/drawing/2014/main" id="{6B45A83F-3814-28CB-0FE4-83A3CDBD1D9D}"/>
              </a:ext>
            </a:extLst>
          </p:cNvPr>
          <p:cNvSpPr>
            <a:spLocks noGrp="1"/>
          </p:cNvSpPr>
          <p:nvPr>
            <p:ph idx="1"/>
          </p:nvPr>
        </p:nvSpPr>
        <p:spPr>
          <a:xfrm>
            <a:off x="334876" y="1193073"/>
            <a:ext cx="11076463" cy="4983889"/>
          </a:xfrm>
        </p:spPr>
        <p:txBody>
          <a:bodyPr>
            <a:normAutofit/>
          </a:bodyPr>
          <a:lstStyle/>
          <a:p>
            <a:pPr marL="0" indent="0">
              <a:buNone/>
            </a:pPr>
            <a:r>
              <a:rPr lang="en-ZA" sz="2000" dirty="0"/>
              <a:t>Monte Carlo simulation is a computational technique that:</a:t>
            </a:r>
          </a:p>
          <a:p>
            <a:r>
              <a:rPr lang="en-ZA" sz="2000" dirty="0"/>
              <a:t>Uses repeated random sampling </a:t>
            </a:r>
          </a:p>
          <a:p>
            <a:r>
              <a:rPr lang="en-ZA" sz="2000" dirty="0"/>
              <a:t>Simulates variability in PK, PD, and patient characteristics</a:t>
            </a:r>
          </a:p>
          <a:p>
            <a:pPr marL="0" indent="0">
              <a:buNone/>
            </a:pPr>
            <a:endParaRPr lang="en-ZA" sz="2000" b="1" dirty="0"/>
          </a:p>
          <a:p>
            <a:pPr marL="0" indent="0">
              <a:buNone/>
            </a:pPr>
            <a:r>
              <a:rPr lang="en-ZA" sz="2000" b="1" dirty="0"/>
              <a:t>Key Steps</a:t>
            </a:r>
          </a:p>
          <a:p>
            <a:r>
              <a:rPr lang="en-ZA" sz="2000" dirty="0"/>
              <a:t>Define population distributions (e.g., clearance, volume) </a:t>
            </a:r>
          </a:p>
          <a:p>
            <a:r>
              <a:rPr lang="en-ZA" sz="2000" dirty="0"/>
              <a:t>Simulate concentration–time profiles </a:t>
            </a:r>
          </a:p>
          <a:p>
            <a:r>
              <a:rPr lang="en-ZA" sz="2000" dirty="0"/>
              <a:t>Apply PK–PD model </a:t>
            </a:r>
          </a:p>
          <a:p>
            <a:r>
              <a:rPr lang="en-ZA" sz="2000" dirty="0"/>
              <a:t>Evaluate outcomes (efficacy/toxicity)</a:t>
            </a:r>
          </a:p>
          <a:p>
            <a:pPr marL="0" indent="0">
              <a:buNone/>
            </a:pPr>
            <a:endParaRPr lang="en-ZA" sz="2000" dirty="0"/>
          </a:p>
        </p:txBody>
      </p:sp>
      <p:sp>
        <p:nvSpPr>
          <p:cNvPr id="4" name="Content Placeholder 3">
            <a:extLst>
              <a:ext uri="{FF2B5EF4-FFF2-40B4-BE49-F238E27FC236}">
                <a16:creationId xmlns:a16="http://schemas.microsoft.com/office/drawing/2014/main" id="{2B8E819A-55E3-7E19-B5C5-EA81D65477D4}"/>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29601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9667-CE33-4D0C-0E93-500A033F4341}"/>
              </a:ext>
            </a:extLst>
          </p:cNvPr>
          <p:cNvSpPr>
            <a:spLocks noGrp="1"/>
          </p:cNvSpPr>
          <p:nvPr>
            <p:ph type="title"/>
          </p:nvPr>
        </p:nvSpPr>
        <p:spPr/>
        <p:txBody>
          <a:bodyPr>
            <a:normAutofit/>
          </a:bodyPr>
          <a:lstStyle/>
          <a:p>
            <a:r>
              <a:rPr lang="en-ZA" dirty="0"/>
              <a:t>Applications</a:t>
            </a:r>
          </a:p>
        </p:txBody>
      </p:sp>
      <p:sp>
        <p:nvSpPr>
          <p:cNvPr id="3" name="Content Placeholder 2">
            <a:extLst>
              <a:ext uri="{FF2B5EF4-FFF2-40B4-BE49-F238E27FC236}">
                <a16:creationId xmlns:a16="http://schemas.microsoft.com/office/drawing/2014/main" id="{1BDD2666-CC18-365F-04F9-B5492D9CEC01}"/>
              </a:ext>
            </a:extLst>
          </p:cNvPr>
          <p:cNvSpPr>
            <a:spLocks noGrp="1"/>
          </p:cNvSpPr>
          <p:nvPr>
            <p:ph idx="1"/>
          </p:nvPr>
        </p:nvSpPr>
        <p:spPr>
          <a:xfrm>
            <a:off x="344207" y="1808894"/>
            <a:ext cx="6998985" cy="3910771"/>
          </a:xfrm>
        </p:spPr>
        <p:txBody>
          <a:bodyPr>
            <a:normAutofit/>
          </a:bodyPr>
          <a:lstStyle/>
          <a:p>
            <a:endParaRPr lang="en-ZA" sz="2000" dirty="0"/>
          </a:p>
          <a:p>
            <a:pPr marL="0" indent="0">
              <a:buNone/>
            </a:pPr>
            <a:endParaRPr lang="en-ZA" sz="2000" dirty="0"/>
          </a:p>
        </p:txBody>
      </p:sp>
      <p:sp>
        <p:nvSpPr>
          <p:cNvPr id="4" name="Content Placeholder 3">
            <a:extLst>
              <a:ext uri="{FF2B5EF4-FFF2-40B4-BE49-F238E27FC236}">
                <a16:creationId xmlns:a16="http://schemas.microsoft.com/office/drawing/2014/main" id="{3FC9C9A1-2EC8-B3C3-B4D8-945E42FF59FD}"/>
              </a:ext>
            </a:extLst>
          </p:cNvPr>
          <p:cNvSpPr>
            <a:spLocks noGrp="1"/>
          </p:cNvSpPr>
          <p:nvPr>
            <p:ph idx="13"/>
          </p:nvPr>
        </p:nvSpPr>
        <p:spPr/>
        <p:txBody>
          <a:bodyPr/>
          <a:lstStyle/>
          <a:p>
            <a:endParaRPr lang="en-ZA"/>
          </a:p>
        </p:txBody>
      </p:sp>
      <p:sp>
        <p:nvSpPr>
          <p:cNvPr id="8" name="TextBox 7">
            <a:extLst>
              <a:ext uri="{FF2B5EF4-FFF2-40B4-BE49-F238E27FC236}">
                <a16:creationId xmlns:a16="http://schemas.microsoft.com/office/drawing/2014/main" id="{578EDC12-87A4-769F-2FB8-340487FCF968}"/>
              </a:ext>
            </a:extLst>
          </p:cNvPr>
          <p:cNvSpPr txBox="1"/>
          <p:nvPr/>
        </p:nvSpPr>
        <p:spPr>
          <a:xfrm>
            <a:off x="538844" y="1193074"/>
            <a:ext cx="10741866" cy="4862870"/>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ZA" sz="2000" dirty="0"/>
              <a:t>Estimating Probability of Target Attainment (PTA)</a:t>
            </a:r>
          </a:p>
          <a:p>
            <a:pPr marL="342900" indent="-342900">
              <a:spcAft>
                <a:spcPts val="600"/>
              </a:spcAft>
              <a:buFont typeface="Arial" panose="020B0604020202020204" pitchFamily="34" charset="0"/>
              <a:buChar char="•"/>
            </a:pPr>
            <a:r>
              <a:rPr lang="en-ZA" sz="2000" dirty="0"/>
              <a:t>Optimizing antimicrobial dosing</a:t>
            </a:r>
          </a:p>
          <a:p>
            <a:pPr marL="342900" indent="-342900">
              <a:spcAft>
                <a:spcPts val="600"/>
              </a:spcAft>
              <a:buFont typeface="Arial" panose="020B0604020202020204" pitchFamily="34" charset="0"/>
              <a:buChar char="•"/>
            </a:pPr>
            <a:r>
              <a:rPr lang="en-ZA" sz="2000" dirty="0"/>
              <a:t>Evaluating dosing in special populations</a:t>
            </a:r>
          </a:p>
          <a:p>
            <a:pPr marL="342900" indent="-342900">
              <a:spcAft>
                <a:spcPts val="600"/>
              </a:spcAft>
              <a:buFont typeface="Arial" panose="020B0604020202020204" pitchFamily="34" charset="0"/>
              <a:buChar char="•"/>
            </a:pPr>
            <a:endParaRPr lang="en-ZA" sz="2000" dirty="0"/>
          </a:p>
          <a:p>
            <a:pPr>
              <a:spcAft>
                <a:spcPts val="600"/>
              </a:spcAft>
            </a:pPr>
            <a:r>
              <a:rPr lang="en-ZA" sz="2000" b="1" dirty="0"/>
              <a:t>Example in Antimicrobials</a:t>
            </a:r>
          </a:p>
          <a:p>
            <a:pPr>
              <a:spcAft>
                <a:spcPts val="600"/>
              </a:spcAft>
            </a:pPr>
            <a:r>
              <a:rPr lang="en-ZA" sz="2000" dirty="0"/>
              <a:t>For Gentamicin: </a:t>
            </a:r>
          </a:p>
          <a:p>
            <a:pPr lvl="1">
              <a:spcAft>
                <a:spcPts val="600"/>
              </a:spcAft>
            </a:pPr>
            <a:r>
              <a:rPr lang="en-ZA" sz="2000" dirty="0"/>
              <a:t>Target: high </a:t>
            </a:r>
            <a:r>
              <a:rPr lang="en-ZA" sz="2000" b="1" dirty="0" err="1"/>
              <a:t>Cmax</a:t>
            </a:r>
            <a:r>
              <a:rPr lang="en-ZA" sz="2000" b="1" dirty="0"/>
              <a:t>/MIC</a:t>
            </a:r>
            <a:r>
              <a:rPr lang="en-ZA" sz="2000" dirty="0"/>
              <a:t> </a:t>
            </a:r>
          </a:p>
          <a:p>
            <a:pPr>
              <a:spcAft>
                <a:spcPts val="600"/>
              </a:spcAft>
            </a:pPr>
            <a:r>
              <a:rPr lang="en-ZA" sz="2000" dirty="0"/>
              <a:t>For Penicillin: </a:t>
            </a:r>
          </a:p>
          <a:p>
            <a:pPr lvl="1">
              <a:spcAft>
                <a:spcPts val="600"/>
              </a:spcAft>
            </a:pPr>
            <a:r>
              <a:rPr lang="en-ZA" sz="2000" dirty="0"/>
              <a:t>Target: </a:t>
            </a:r>
            <a:r>
              <a:rPr lang="en-ZA" sz="2000" b="1" dirty="0"/>
              <a:t>T &gt; MIC</a:t>
            </a:r>
            <a:r>
              <a:rPr lang="en-ZA" sz="2000" dirty="0"/>
              <a:t> </a:t>
            </a:r>
          </a:p>
          <a:p>
            <a:pPr marL="342900" indent="-342900">
              <a:spcAft>
                <a:spcPts val="600"/>
              </a:spcAft>
              <a:buFont typeface="Arial" panose="020B0604020202020204" pitchFamily="34" charset="0"/>
              <a:buChar char="•"/>
            </a:pPr>
            <a:r>
              <a:rPr lang="en-ZA" sz="2000" dirty="0"/>
              <a:t>Monte Carlo simulation helps determine the dose achieving targets in ≥90% of patients.</a:t>
            </a:r>
          </a:p>
          <a:p>
            <a:r>
              <a:rPr lang="en-ZA" sz="2000" b="1" dirty="0"/>
              <a:t>Balancing efficacy and toxicity</a:t>
            </a:r>
          </a:p>
          <a:p>
            <a:pPr marL="285750" indent="-285750">
              <a:buFont typeface="Arial" panose="020B0604020202020204" pitchFamily="34" charset="0"/>
              <a:buChar char="•"/>
            </a:pPr>
            <a:r>
              <a:rPr lang="en-ZA" sz="2000" dirty="0"/>
              <a:t>Often a trade-off </a:t>
            </a:r>
          </a:p>
          <a:p>
            <a:pPr marL="742950" lvl="1" indent="-285750">
              <a:buFont typeface="Arial" panose="020B0604020202020204" pitchFamily="34" charset="0"/>
              <a:buChar char="•"/>
            </a:pPr>
            <a:r>
              <a:rPr lang="en-ZA" sz="2000" dirty="0"/>
              <a:t>Increasing dose → ↑ efficacy but ↑ toxicity</a:t>
            </a:r>
          </a:p>
        </p:txBody>
      </p:sp>
    </p:spTree>
    <p:extLst>
      <p:ext uri="{BB962C8B-B14F-4D97-AF65-F5344CB8AC3E}">
        <p14:creationId xmlns:p14="http://schemas.microsoft.com/office/powerpoint/2010/main" val="1036359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76346F-EF68-4F7F-8DB1-9F028AA5F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3.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docProps/app.xml><?xml version="1.0" encoding="utf-8"?>
<Properties xmlns="http://schemas.openxmlformats.org/officeDocument/2006/extended-properties" xmlns:vt="http://schemas.openxmlformats.org/officeDocument/2006/docPropsVTypes">
  <Template/>
  <TotalTime>849</TotalTime>
  <Words>669</Words>
  <Application>Microsoft Office PowerPoint</Application>
  <PresentationFormat>Widescreen</PresentationFormat>
  <Paragraphs>105</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Calibri Light</vt:lpstr>
      <vt:lpstr>Garamond</vt:lpstr>
      <vt:lpstr>Montserrat Bold</vt:lpstr>
      <vt:lpstr>Montserrat regular</vt:lpstr>
      <vt:lpstr>Office Theme</vt:lpstr>
      <vt:lpstr>PowerPoint Presentation</vt:lpstr>
      <vt:lpstr>PowerPoint Presentation</vt:lpstr>
      <vt:lpstr>Learning objectives</vt:lpstr>
      <vt:lpstr>Introduction to dose optimization</vt:lpstr>
      <vt:lpstr>Therapeutic window</vt:lpstr>
      <vt:lpstr>PK–PD modelling in dose optimization</vt:lpstr>
      <vt:lpstr>Modelling in clinical trial design</vt:lpstr>
      <vt:lpstr>Monte Carlo simulation in dose optimization</vt:lpstr>
      <vt:lpstr>Applications</vt:lpstr>
      <vt:lpstr>Summary</vt:lpstr>
      <vt:lpstr>PowerPoint Presentation</vt:lpstr>
      <vt:lpstr> Your key idea / concept /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14</cp:revision>
  <dcterms:created xsi:type="dcterms:W3CDTF">2020-04-23T14:28:34Z</dcterms:created>
  <dcterms:modified xsi:type="dcterms:W3CDTF">2026-04-23T09:44:56Z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